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30"/>
  </p:handoutMasterIdLst>
  <p:sldIdLst>
    <p:sldId id="369" r:id="rId2"/>
    <p:sldId id="366" r:id="rId3"/>
    <p:sldId id="316" r:id="rId4"/>
    <p:sldId id="349" r:id="rId5"/>
    <p:sldId id="379" r:id="rId6"/>
    <p:sldId id="350" r:id="rId7"/>
    <p:sldId id="351" r:id="rId8"/>
    <p:sldId id="365" r:id="rId9"/>
    <p:sldId id="389" r:id="rId10"/>
    <p:sldId id="357" r:id="rId11"/>
    <p:sldId id="359" r:id="rId12"/>
    <p:sldId id="360" r:id="rId13"/>
    <p:sldId id="363" r:id="rId14"/>
    <p:sldId id="361" r:id="rId15"/>
    <p:sldId id="375" r:id="rId16"/>
    <p:sldId id="376" r:id="rId17"/>
    <p:sldId id="387" r:id="rId18"/>
    <p:sldId id="390" r:id="rId19"/>
    <p:sldId id="383" r:id="rId20"/>
    <p:sldId id="384" r:id="rId21"/>
    <p:sldId id="368" r:id="rId22"/>
    <p:sldId id="380" r:id="rId23"/>
    <p:sldId id="424" r:id="rId24"/>
    <p:sldId id="426" r:id="rId25"/>
    <p:sldId id="425" r:id="rId26"/>
    <p:sldId id="364" r:id="rId27"/>
    <p:sldId id="381" r:id="rId28"/>
    <p:sldId id="371" r:id="rId29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CC0066"/>
    <a:srgbClr val="E1BCEA"/>
    <a:srgbClr val="CCFF99"/>
    <a:srgbClr val="FFDE75"/>
    <a:srgbClr val="FF66CC"/>
    <a:srgbClr val="CC66FF"/>
    <a:srgbClr val="FFCC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 autoAdjust="0"/>
  </p:normalViewPr>
  <p:slideViewPr>
    <p:cSldViewPr>
      <p:cViewPr varScale="1">
        <p:scale>
          <a:sx n="100" d="100"/>
          <a:sy n="100" d="100"/>
        </p:scale>
        <p:origin x="12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8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7" Type="http://schemas.openxmlformats.org/officeDocument/2006/relationships/slide" Target="slides/slide22.xml"/><Relationship Id="rId2" Type="http://schemas.openxmlformats.org/officeDocument/2006/relationships/slide" Target="slides/slide10.xml"/><Relationship Id="rId1" Type="http://schemas.openxmlformats.org/officeDocument/2006/relationships/slide" Target="slides/slide2.xml"/><Relationship Id="rId6" Type="http://schemas.openxmlformats.org/officeDocument/2006/relationships/slide" Target="slides/slide21.xml"/><Relationship Id="rId5" Type="http://schemas.openxmlformats.org/officeDocument/2006/relationships/slide" Target="slides/slide20.xml"/><Relationship Id="rId4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fld id="{49CC1616-2C3F-4922-AE6E-C5E792733292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88229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B10AFB4-B4EF-4EC7-ADD1-7BDA698E90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14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893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8" y="404813"/>
            <a:ext cx="2114550" cy="6148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04813"/>
            <a:ext cx="6192838" cy="6148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485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76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8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578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88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80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52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44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642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990600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04813"/>
            <a:ext cx="8459788" cy="585787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5000"/>
        </a:spcBef>
        <a:spcAft>
          <a:spcPct val="0"/>
        </a:spcAft>
        <a:buClr>
          <a:srgbClr val="FF0066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159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33FF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52500" indent="-2667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9900"/>
        </a:buClr>
        <a:buChar char="•"/>
        <a:defRPr sz="2500">
          <a:solidFill>
            <a:schemeClr val="tx1"/>
          </a:solidFill>
          <a:latin typeface="+mn-lt"/>
        </a:defRPr>
      </a:lvl3pPr>
      <a:lvl4pPr marL="12827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6002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0574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5146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29718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4290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web/packages/metafor/metafor.pdf" TargetMode="External"/><Relationship Id="rId2" Type="http://schemas.openxmlformats.org/officeDocument/2006/relationships/hyperlink" Target="https://sportsci.org/2018/metaflaw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aining.cochrane.org/handbook" TargetMode="External"/><Relationship Id="rId5" Type="http://schemas.openxmlformats.org/officeDocument/2006/relationships/hyperlink" Target="https://www.cochrane.org/" TargetMode="External"/><Relationship Id="rId4" Type="http://schemas.openxmlformats.org/officeDocument/2006/relationships/hyperlink" Target="https://cran.r-project.org/web/packages/metafor/index.html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5613" y="620713"/>
            <a:ext cx="8280400" cy="5113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/>
          <a:lstStyle/>
          <a:p>
            <a:pPr marL="342900" indent="-342900">
              <a:spcBef>
                <a:spcPct val="5000"/>
              </a:spcBef>
              <a:buClr>
                <a:srgbClr val="FF0066"/>
              </a:buClr>
              <a:buFont typeface="Symbol" pitchFamily="18" charset="2"/>
              <a:buChar char="·"/>
            </a:pPr>
            <a:r>
              <a:rPr lang="en-US">
                <a:latin typeface="Arial Narrow" pitchFamily="34" charset="0"/>
              </a:rPr>
              <a:t>If you are viewing this slideshow within a browser window, select File/Save as… from the toolbar and save the slideshow to your computer, then open it directly in PowerPoint.  </a:t>
            </a:r>
          </a:p>
          <a:p>
            <a:pPr marL="342900" indent="-342900">
              <a:spcBef>
                <a:spcPct val="5000"/>
              </a:spcBef>
              <a:buClr>
                <a:srgbClr val="FF0066"/>
              </a:buClr>
              <a:buFont typeface="Symbol" pitchFamily="18" charset="2"/>
              <a:buChar char="·"/>
            </a:pPr>
            <a:r>
              <a:rPr lang="en-US">
                <a:latin typeface="Arial Narrow" pitchFamily="34" charset="0"/>
              </a:rPr>
              <a:t>When you open the file, use the full-screen view to see the information on each slide build sequentially.</a:t>
            </a: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r>
              <a:rPr lang="en-US" sz="2200">
                <a:latin typeface="Arial Narrow" pitchFamily="34" charset="0"/>
              </a:rPr>
              <a:t>For full-screen view, click on </a:t>
            </a:r>
            <a:r>
              <a:rPr lang="en-US" sz="2200">
                <a:solidFill>
                  <a:srgbClr val="CC0066"/>
                </a:solidFill>
                <a:latin typeface="Arial Narrow" pitchFamily="34" charset="0"/>
              </a:rPr>
              <a:t>this icon</a:t>
            </a:r>
            <a:r>
              <a:rPr lang="en-US" sz="2200">
                <a:latin typeface="Arial Narrow" pitchFamily="34" charset="0"/>
              </a:rPr>
              <a:t> at the lower left of your screen.</a:t>
            </a: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endParaRPr lang="en-US" sz="2200">
              <a:latin typeface="Arial Narrow" pitchFamily="34" charset="0"/>
            </a:endParaRP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endParaRPr lang="en-US" sz="2200">
              <a:latin typeface="Arial Narrow" pitchFamily="34" charset="0"/>
            </a:endParaRP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endParaRPr lang="en-US" sz="2200">
              <a:latin typeface="Arial Narrow" pitchFamily="34" charset="0"/>
            </a:endParaRP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endParaRPr lang="en-US" sz="2200">
              <a:latin typeface="Arial Narrow" pitchFamily="34" charset="0"/>
            </a:endParaRP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endParaRPr lang="en-US" sz="2200">
              <a:latin typeface="Arial Narrow" pitchFamily="34" charset="0"/>
            </a:endParaRP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r>
              <a:rPr lang="en-US" sz="2200">
                <a:latin typeface="Arial Narrow" pitchFamily="34" charset="0"/>
                <a:sym typeface="Symbol" pitchFamily="18" charset="2"/>
              </a:rPr>
              <a:t>To </a:t>
            </a:r>
            <a:r>
              <a:rPr lang="en-US" sz="2200">
                <a:solidFill>
                  <a:srgbClr val="0000CC"/>
                </a:solidFill>
                <a:latin typeface="Arial Narrow" pitchFamily="34" charset="0"/>
                <a:sym typeface="Symbol" pitchFamily="18" charset="2"/>
              </a:rPr>
              <a:t>go forwards</a:t>
            </a:r>
            <a:r>
              <a:rPr lang="en-US" sz="2200">
                <a:latin typeface="Arial Narrow" pitchFamily="34" charset="0"/>
              </a:rPr>
              <a:t>, left-click or hit the space bar, PdDn or </a:t>
            </a:r>
            <a:r>
              <a:rPr lang="en-US" sz="2200">
                <a:latin typeface="Arial Narrow" pitchFamily="34" charset="0"/>
                <a:sym typeface="Symbol" pitchFamily="18" charset="2"/>
              </a:rPr>
              <a:t> key.</a:t>
            </a: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r>
              <a:rPr lang="en-US" sz="2200">
                <a:latin typeface="Arial Narrow" pitchFamily="34" charset="0"/>
                <a:sym typeface="Symbol" pitchFamily="18" charset="2"/>
              </a:rPr>
              <a:t>To </a:t>
            </a:r>
            <a:r>
              <a:rPr lang="en-US" sz="2200">
                <a:solidFill>
                  <a:srgbClr val="0000CC"/>
                </a:solidFill>
                <a:latin typeface="Arial Narrow" pitchFamily="34" charset="0"/>
                <a:sym typeface="Symbol" pitchFamily="18" charset="2"/>
              </a:rPr>
              <a:t>go backwards</a:t>
            </a:r>
            <a:r>
              <a:rPr lang="en-US" sz="2200">
                <a:latin typeface="Arial Narrow" pitchFamily="34" charset="0"/>
                <a:sym typeface="Symbol" pitchFamily="18" charset="2"/>
              </a:rPr>
              <a:t>, hit the PgUp or  key.</a:t>
            </a:r>
          </a:p>
          <a:p>
            <a:pPr marL="742950" lvl="1" indent="-285750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</a:pPr>
            <a:r>
              <a:rPr lang="en-US" sz="2200">
                <a:latin typeface="Arial Narrow" pitchFamily="34" charset="0"/>
              </a:rPr>
              <a:t>To </a:t>
            </a:r>
            <a:r>
              <a:rPr lang="en-US" sz="2200">
                <a:solidFill>
                  <a:srgbClr val="0000CC"/>
                </a:solidFill>
                <a:latin typeface="Arial Narrow" pitchFamily="34" charset="0"/>
              </a:rPr>
              <a:t>exit</a:t>
            </a:r>
            <a:r>
              <a:rPr lang="en-US" sz="2200">
                <a:latin typeface="Arial Narrow" pitchFamily="34" charset="0"/>
              </a:rPr>
              <a:t> from full-screen view, hit the Esc (escape) key.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425825"/>
            <a:ext cx="1655762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3995738" y="2919413"/>
            <a:ext cx="647700" cy="654050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Freeform 6"/>
          <p:cNvSpPr>
            <a:spLocks/>
          </p:cNvSpPr>
          <p:nvPr/>
        </p:nvSpPr>
        <p:spPr bwMode="auto">
          <a:xfrm>
            <a:off x="3578225" y="3573463"/>
            <a:ext cx="442913" cy="431800"/>
          </a:xfrm>
          <a:custGeom>
            <a:avLst/>
            <a:gdLst>
              <a:gd name="T0" fmla="*/ 204973 w 309"/>
              <a:gd name="T1" fmla="*/ 0 h 333"/>
              <a:gd name="T2" fmla="*/ 10034 w 309"/>
              <a:gd name="T3" fmla="*/ 235999 h 333"/>
              <a:gd name="T4" fmla="*/ 140471 w 309"/>
              <a:gd name="T5" fmla="*/ 412350 h 333"/>
              <a:gd name="T6" fmla="*/ 399912 w 309"/>
              <a:gd name="T7" fmla="*/ 353998 h 333"/>
              <a:gd name="T8" fmla="*/ 399912 w 309"/>
              <a:gd name="T9" fmla="*/ 176351 h 333"/>
              <a:gd name="T10" fmla="*/ 335410 w 309"/>
              <a:gd name="T11" fmla="*/ 59648 h 333"/>
              <a:gd name="T12" fmla="*/ 74536 w 309"/>
              <a:gd name="T13" fmla="*/ 59648 h 3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09" h="333">
                <a:moveTo>
                  <a:pt x="143" y="0"/>
                </a:moveTo>
                <a:cubicBezTo>
                  <a:pt x="78" y="64"/>
                  <a:pt x="14" y="129"/>
                  <a:pt x="7" y="182"/>
                </a:cubicBezTo>
                <a:cubicBezTo>
                  <a:pt x="0" y="235"/>
                  <a:pt x="53" y="303"/>
                  <a:pt x="98" y="318"/>
                </a:cubicBezTo>
                <a:cubicBezTo>
                  <a:pt x="143" y="333"/>
                  <a:pt x="249" y="303"/>
                  <a:pt x="279" y="273"/>
                </a:cubicBezTo>
                <a:cubicBezTo>
                  <a:pt x="309" y="243"/>
                  <a:pt x="286" y="174"/>
                  <a:pt x="279" y="136"/>
                </a:cubicBezTo>
                <a:cubicBezTo>
                  <a:pt x="272" y="98"/>
                  <a:pt x="272" y="61"/>
                  <a:pt x="234" y="46"/>
                </a:cubicBezTo>
                <a:cubicBezTo>
                  <a:pt x="196" y="31"/>
                  <a:pt x="124" y="38"/>
                  <a:pt x="52" y="46"/>
                </a:cubicBezTo>
              </a:path>
            </a:pathLst>
          </a:custGeom>
          <a:noFill/>
          <a:ln w="28575" cmpd="sng">
            <a:solidFill>
              <a:srgbClr val="CC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44623"/>
            <a:ext cx="8661400" cy="677968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Standardized Difference or Change in the Mean</a:t>
            </a:r>
          </a:p>
          <a:p>
            <a:r>
              <a:rPr lang="en-US" dirty="0"/>
              <a:t>Express the difference or change in the mean as a fraction of the </a:t>
            </a:r>
            <a:r>
              <a:rPr lang="en-US" dirty="0">
                <a:solidFill>
                  <a:srgbClr val="CC0066"/>
                </a:solidFill>
              </a:rPr>
              <a:t>between-subject standard deviation</a:t>
            </a:r>
            <a:r>
              <a:rPr lang="en-US" dirty="0"/>
              <a:t> (</a:t>
            </a:r>
            <a:r>
              <a:rPr lang="en-US" dirty="0">
                <a:sym typeface="Symbol" pitchFamily="18" charset="2"/>
              </a:rPr>
              <a:t></a:t>
            </a:r>
            <a:r>
              <a:rPr lang="en-US" dirty="0"/>
              <a:t>mean/SD). </a:t>
            </a:r>
          </a:p>
          <a:p>
            <a:pPr lvl="1"/>
            <a:r>
              <a:rPr lang="en-US" dirty="0"/>
              <a:t>Also known as </a:t>
            </a:r>
            <a:r>
              <a:rPr lang="en-US" dirty="0">
                <a:solidFill>
                  <a:srgbClr val="0000CC"/>
                </a:solidFill>
              </a:rPr>
              <a:t>Cohen's </a:t>
            </a:r>
            <a:r>
              <a:rPr lang="en-US" i="1" dirty="0">
                <a:solidFill>
                  <a:srgbClr val="0000CC"/>
                </a:solidFill>
              </a:rPr>
              <a:t>d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 stands for </a:t>
            </a:r>
            <a:r>
              <a:rPr lang="en-US" i="1" dirty="0"/>
              <a:t>difference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This example of the effect of a treatment on strength shows </a:t>
            </a:r>
            <a:br>
              <a:rPr lang="en-US" dirty="0"/>
            </a:br>
            <a:r>
              <a:rPr lang="en-US" dirty="0"/>
              <a:t>why the SD is important:</a:t>
            </a:r>
          </a:p>
        </p:txBody>
      </p:sp>
      <p:grpSp>
        <p:nvGrpSpPr>
          <p:cNvPr id="161858" name="Group 66"/>
          <p:cNvGrpSpPr>
            <a:grpSpLocks/>
          </p:cNvGrpSpPr>
          <p:nvPr/>
        </p:nvGrpSpPr>
        <p:grpSpPr bwMode="auto">
          <a:xfrm>
            <a:off x="1619672" y="2596976"/>
            <a:ext cx="2797175" cy="3173413"/>
            <a:chOff x="920" y="1968"/>
            <a:chExt cx="1762" cy="1999"/>
          </a:xfrm>
        </p:grpSpPr>
        <p:sp>
          <p:nvSpPr>
            <p:cNvPr id="12314" name="Rectangle 27"/>
            <p:cNvSpPr>
              <a:spLocks noChangeArrowheads="1"/>
            </p:cNvSpPr>
            <p:nvPr/>
          </p:nvSpPr>
          <p:spPr bwMode="auto">
            <a:xfrm>
              <a:off x="1008" y="2256"/>
              <a:ext cx="1522" cy="1711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Rectangle 28"/>
            <p:cNvSpPr>
              <a:spLocks noChangeArrowheads="1"/>
            </p:cNvSpPr>
            <p:nvPr/>
          </p:nvSpPr>
          <p:spPr bwMode="auto">
            <a:xfrm>
              <a:off x="1129" y="2920"/>
              <a:ext cx="1287" cy="7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AU" sz="1800">
                  <a:solidFill>
                    <a:schemeClr val="tx2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2316" name="Rectangle 29"/>
            <p:cNvSpPr>
              <a:spLocks noChangeArrowheads="1"/>
            </p:cNvSpPr>
            <p:nvPr/>
          </p:nvSpPr>
          <p:spPr bwMode="auto">
            <a:xfrm>
              <a:off x="1430" y="3698"/>
              <a:ext cx="751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AU" altLang="en-AU" sz="2200">
                  <a:latin typeface="Arial" charset="0"/>
                </a:rPr>
                <a:t>strength</a:t>
              </a:r>
              <a:endParaRPr lang="en-US" altLang="en-AU" sz="2200">
                <a:latin typeface="Arial" charset="0"/>
              </a:endParaRPr>
            </a:p>
          </p:txBody>
        </p:sp>
        <p:sp>
          <p:nvSpPr>
            <p:cNvPr id="12317" name="Freeform 30"/>
            <p:cNvSpPr>
              <a:spLocks/>
            </p:cNvSpPr>
            <p:nvPr/>
          </p:nvSpPr>
          <p:spPr bwMode="auto">
            <a:xfrm>
              <a:off x="1155" y="2968"/>
              <a:ext cx="1199" cy="707"/>
            </a:xfrm>
            <a:custGeom>
              <a:avLst/>
              <a:gdLst>
                <a:gd name="T0" fmla="*/ 0 w 1512"/>
                <a:gd name="T1" fmla="*/ 705 h 972"/>
                <a:gd name="T2" fmla="*/ 117 w 1512"/>
                <a:gd name="T3" fmla="*/ 703 h 972"/>
                <a:gd name="T4" fmla="*/ 238 w 1512"/>
                <a:gd name="T5" fmla="*/ 679 h 972"/>
                <a:gd name="T6" fmla="*/ 312 w 1512"/>
                <a:gd name="T7" fmla="*/ 604 h 972"/>
                <a:gd name="T8" fmla="*/ 404 w 1512"/>
                <a:gd name="T9" fmla="*/ 426 h 972"/>
                <a:gd name="T10" fmla="*/ 542 w 1512"/>
                <a:gd name="T11" fmla="*/ 72 h 972"/>
                <a:gd name="T12" fmla="*/ 576 w 1512"/>
                <a:gd name="T13" fmla="*/ 15 h 972"/>
                <a:gd name="T14" fmla="*/ 607 w 1512"/>
                <a:gd name="T15" fmla="*/ 2 h 972"/>
                <a:gd name="T16" fmla="*/ 642 w 1512"/>
                <a:gd name="T17" fmla="*/ 28 h 972"/>
                <a:gd name="T18" fmla="*/ 704 w 1512"/>
                <a:gd name="T19" fmla="*/ 133 h 972"/>
                <a:gd name="T20" fmla="*/ 787 w 1512"/>
                <a:gd name="T21" fmla="*/ 336 h 972"/>
                <a:gd name="T22" fmla="*/ 883 w 1512"/>
                <a:gd name="T23" fmla="*/ 556 h 972"/>
                <a:gd name="T24" fmla="*/ 971 w 1512"/>
                <a:gd name="T25" fmla="*/ 655 h 972"/>
                <a:gd name="T26" fmla="*/ 1047 w 1512"/>
                <a:gd name="T27" fmla="*/ 694 h 972"/>
                <a:gd name="T28" fmla="*/ 1137 w 1512"/>
                <a:gd name="T29" fmla="*/ 700 h 972"/>
                <a:gd name="T30" fmla="*/ 1199 w 1512"/>
                <a:gd name="T31" fmla="*/ 700 h 9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12" h="972">
                  <a:moveTo>
                    <a:pt x="0" y="969"/>
                  </a:moveTo>
                  <a:cubicBezTo>
                    <a:pt x="24" y="969"/>
                    <a:pt x="97" y="972"/>
                    <a:pt x="147" y="966"/>
                  </a:cubicBezTo>
                  <a:cubicBezTo>
                    <a:pt x="197" y="960"/>
                    <a:pt x="259" y="955"/>
                    <a:pt x="300" y="933"/>
                  </a:cubicBezTo>
                  <a:cubicBezTo>
                    <a:pt x="341" y="911"/>
                    <a:pt x="358" y="889"/>
                    <a:pt x="393" y="831"/>
                  </a:cubicBezTo>
                  <a:cubicBezTo>
                    <a:pt x="428" y="773"/>
                    <a:pt x="462" y="707"/>
                    <a:pt x="510" y="585"/>
                  </a:cubicBezTo>
                  <a:cubicBezTo>
                    <a:pt x="558" y="463"/>
                    <a:pt x="648" y="193"/>
                    <a:pt x="684" y="99"/>
                  </a:cubicBezTo>
                  <a:cubicBezTo>
                    <a:pt x="720" y="5"/>
                    <a:pt x="713" y="37"/>
                    <a:pt x="726" y="21"/>
                  </a:cubicBezTo>
                  <a:cubicBezTo>
                    <a:pt x="739" y="5"/>
                    <a:pt x="751" y="0"/>
                    <a:pt x="765" y="3"/>
                  </a:cubicBezTo>
                  <a:cubicBezTo>
                    <a:pt x="779" y="6"/>
                    <a:pt x="790" y="9"/>
                    <a:pt x="810" y="39"/>
                  </a:cubicBezTo>
                  <a:cubicBezTo>
                    <a:pt x="830" y="69"/>
                    <a:pt x="858" y="113"/>
                    <a:pt x="888" y="183"/>
                  </a:cubicBezTo>
                  <a:cubicBezTo>
                    <a:pt x="918" y="253"/>
                    <a:pt x="956" y="365"/>
                    <a:pt x="993" y="462"/>
                  </a:cubicBezTo>
                  <a:cubicBezTo>
                    <a:pt x="1030" y="559"/>
                    <a:pt x="1075" y="692"/>
                    <a:pt x="1113" y="765"/>
                  </a:cubicBezTo>
                  <a:cubicBezTo>
                    <a:pt x="1151" y="838"/>
                    <a:pt x="1190" y="869"/>
                    <a:pt x="1224" y="900"/>
                  </a:cubicBezTo>
                  <a:cubicBezTo>
                    <a:pt x="1258" y="931"/>
                    <a:pt x="1285" y="944"/>
                    <a:pt x="1320" y="954"/>
                  </a:cubicBezTo>
                  <a:cubicBezTo>
                    <a:pt x="1355" y="964"/>
                    <a:pt x="1402" y="962"/>
                    <a:pt x="1434" y="963"/>
                  </a:cubicBezTo>
                  <a:cubicBezTo>
                    <a:pt x="1466" y="964"/>
                    <a:pt x="1489" y="963"/>
                    <a:pt x="1512" y="963"/>
                  </a:cubicBezTo>
                </a:path>
              </a:pathLst>
            </a:custGeom>
            <a:noFill/>
            <a:ln w="28575" cmpd="sng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Freeform 31"/>
            <p:cNvSpPr>
              <a:spLocks/>
            </p:cNvSpPr>
            <p:nvPr/>
          </p:nvSpPr>
          <p:spPr bwMode="auto">
            <a:xfrm>
              <a:off x="1186" y="2968"/>
              <a:ext cx="1198" cy="707"/>
            </a:xfrm>
            <a:custGeom>
              <a:avLst/>
              <a:gdLst>
                <a:gd name="T0" fmla="*/ 0 w 1512"/>
                <a:gd name="T1" fmla="*/ 705 h 972"/>
                <a:gd name="T2" fmla="*/ 116 w 1512"/>
                <a:gd name="T3" fmla="*/ 703 h 972"/>
                <a:gd name="T4" fmla="*/ 238 w 1512"/>
                <a:gd name="T5" fmla="*/ 679 h 972"/>
                <a:gd name="T6" fmla="*/ 311 w 1512"/>
                <a:gd name="T7" fmla="*/ 604 h 972"/>
                <a:gd name="T8" fmla="*/ 404 w 1512"/>
                <a:gd name="T9" fmla="*/ 426 h 972"/>
                <a:gd name="T10" fmla="*/ 542 w 1512"/>
                <a:gd name="T11" fmla="*/ 72 h 972"/>
                <a:gd name="T12" fmla="*/ 575 w 1512"/>
                <a:gd name="T13" fmla="*/ 15 h 972"/>
                <a:gd name="T14" fmla="*/ 606 w 1512"/>
                <a:gd name="T15" fmla="*/ 2 h 972"/>
                <a:gd name="T16" fmla="*/ 642 w 1512"/>
                <a:gd name="T17" fmla="*/ 28 h 972"/>
                <a:gd name="T18" fmla="*/ 704 w 1512"/>
                <a:gd name="T19" fmla="*/ 133 h 972"/>
                <a:gd name="T20" fmla="*/ 787 w 1512"/>
                <a:gd name="T21" fmla="*/ 336 h 972"/>
                <a:gd name="T22" fmla="*/ 882 w 1512"/>
                <a:gd name="T23" fmla="*/ 556 h 972"/>
                <a:gd name="T24" fmla="*/ 970 w 1512"/>
                <a:gd name="T25" fmla="*/ 655 h 972"/>
                <a:gd name="T26" fmla="*/ 1046 w 1512"/>
                <a:gd name="T27" fmla="*/ 694 h 972"/>
                <a:gd name="T28" fmla="*/ 1136 w 1512"/>
                <a:gd name="T29" fmla="*/ 700 h 972"/>
                <a:gd name="T30" fmla="*/ 1198 w 1512"/>
                <a:gd name="T31" fmla="*/ 700 h 9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12" h="972">
                  <a:moveTo>
                    <a:pt x="0" y="969"/>
                  </a:moveTo>
                  <a:cubicBezTo>
                    <a:pt x="24" y="969"/>
                    <a:pt x="97" y="972"/>
                    <a:pt x="147" y="966"/>
                  </a:cubicBezTo>
                  <a:cubicBezTo>
                    <a:pt x="197" y="960"/>
                    <a:pt x="259" y="955"/>
                    <a:pt x="300" y="933"/>
                  </a:cubicBezTo>
                  <a:cubicBezTo>
                    <a:pt x="341" y="911"/>
                    <a:pt x="358" y="889"/>
                    <a:pt x="393" y="831"/>
                  </a:cubicBezTo>
                  <a:cubicBezTo>
                    <a:pt x="428" y="773"/>
                    <a:pt x="462" y="707"/>
                    <a:pt x="510" y="585"/>
                  </a:cubicBezTo>
                  <a:cubicBezTo>
                    <a:pt x="558" y="463"/>
                    <a:pt x="648" y="193"/>
                    <a:pt x="684" y="99"/>
                  </a:cubicBezTo>
                  <a:cubicBezTo>
                    <a:pt x="720" y="5"/>
                    <a:pt x="713" y="37"/>
                    <a:pt x="726" y="21"/>
                  </a:cubicBezTo>
                  <a:cubicBezTo>
                    <a:pt x="739" y="5"/>
                    <a:pt x="751" y="0"/>
                    <a:pt x="765" y="3"/>
                  </a:cubicBezTo>
                  <a:cubicBezTo>
                    <a:pt x="779" y="6"/>
                    <a:pt x="790" y="9"/>
                    <a:pt x="810" y="39"/>
                  </a:cubicBezTo>
                  <a:cubicBezTo>
                    <a:pt x="830" y="69"/>
                    <a:pt x="858" y="113"/>
                    <a:pt x="888" y="183"/>
                  </a:cubicBezTo>
                  <a:cubicBezTo>
                    <a:pt x="918" y="253"/>
                    <a:pt x="956" y="365"/>
                    <a:pt x="993" y="462"/>
                  </a:cubicBezTo>
                  <a:cubicBezTo>
                    <a:pt x="1030" y="559"/>
                    <a:pt x="1075" y="692"/>
                    <a:pt x="1113" y="765"/>
                  </a:cubicBezTo>
                  <a:cubicBezTo>
                    <a:pt x="1151" y="838"/>
                    <a:pt x="1190" y="869"/>
                    <a:pt x="1224" y="900"/>
                  </a:cubicBezTo>
                  <a:cubicBezTo>
                    <a:pt x="1258" y="931"/>
                    <a:pt x="1285" y="944"/>
                    <a:pt x="1320" y="954"/>
                  </a:cubicBezTo>
                  <a:cubicBezTo>
                    <a:pt x="1355" y="964"/>
                    <a:pt x="1402" y="962"/>
                    <a:pt x="1434" y="963"/>
                  </a:cubicBezTo>
                  <a:cubicBezTo>
                    <a:pt x="1466" y="964"/>
                    <a:pt x="1489" y="963"/>
                    <a:pt x="1512" y="963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19" name="Group 32"/>
            <p:cNvGrpSpPr>
              <a:grpSpLocks/>
            </p:cNvGrpSpPr>
            <p:nvPr/>
          </p:nvGrpSpPr>
          <p:grpSpPr bwMode="auto">
            <a:xfrm>
              <a:off x="1712" y="2693"/>
              <a:ext cx="176" cy="70"/>
              <a:chOff x="3584" y="2976"/>
              <a:chExt cx="222" cy="96"/>
            </a:xfrm>
          </p:grpSpPr>
          <p:sp>
            <p:nvSpPr>
              <p:cNvPr id="12331" name="Line 33"/>
              <p:cNvSpPr>
                <a:spLocks noChangeShapeType="1"/>
              </p:cNvSpPr>
              <p:nvPr/>
            </p:nvSpPr>
            <p:spPr bwMode="auto">
              <a:xfrm>
                <a:off x="3584" y="3024"/>
                <a:ext cx="22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2" name="Line 34"/>
              <p:cNvSpPr>
                <a:spLocks noChangeShapeType="1"/>
              </p:cNvSpPr>
              <p:nvPr/>
            </p:nvSpPr>
            <p:spPr bwMode="auto">
              <a:xfrm>
                <a:off x="3804" y="29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20" name="Rectangle 35"/>
            <p:cNvSpPr>
              <a:spLocks noChangeArrowheads="1"/>
            </p:cNvSpPr>
            <p:nvPr/>
          </p:nvSpPr>
          <p:spPr bwMode="auto">
            <a:xfrm>
              <a:off x="1122" y="2629"/>
              <a:ext cx="641" cy="19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21" name="Group 36"/>
            <p:cNvGrpSpPr>
              <a:grpSpLocks/>
            </p:cNvGrpSpPr>
            <p:nvPr/>
          </p:nvGrpSpPr>
          <p:grpSpPr bwMode="auto">
            <a:xfrm>
              <a:off x="1736" y="2425"/>
              <a:ext cx="176" cy="70"/>
              <a:chOff x="3584" y="2976"/>
              <a:chExt cx="222" cy="96"/>
            </a:xfrm>
          </p:grpSpPr>
          <p:sp>
            <p:nvSpPr>
              <p:cNvPr id="12329" name="Line 37"/>
              <p:cNvSpPr>
                <a:spLocks noChangeShapeType="1"/>
              </p:cNvSpPr>
              <p:nvPr/>
            </p:nvSpPr>
            <p:spPr bwMode="auto">
              <a:xfrm>
                <a:off x="3584" y="3024"/>
                <a:ext cx="22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0" name="Line 38"/>
              <p:cNvSpPr>
                <a:spLocks noChangeShapeType="1"/>
              </p:cNvSpPr>
              <p:nvPr/>
            </p:nvSpPr>
            <p:spPr bwMode="auto">
              <a:xfrm>
                <a:off x="3804" y="29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22" name="Rectangle 39"/>
            <p:cNvSpPr>
              <a:spLocks noChangeArrowheads="1"/>
            </p:cNvSpPr>
            <p:nvPr/>
          </p:nvSpPr>
          <p:spPr bwMode="auto">
            <a:xfrm>
              <a:off x="1122" y="2361"/>
              <a:ext cx="668" cy="1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Line 40"/>
            <p:cNvSpPr>
              <a:spLocks noChangeShapeType="1"/>
            </p:cNvSpPr>
            <p:nvPr/>
          </p:nvSpPr>
          <p:spPr bwMode="auto">
            <a:xfrm>
              <a:off x="1122" y="3675"/>
              <a:ext cx="129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41"/>
            <p:cNvSpPr>
              <a:spLocks noChangeArrowheads="1"/>
            </p:cNvSpPr>
            <p:nvPr/>
          </p:nvSpPr>
          <p:spPr bwMode="auto">
            <a:xfrm>
              <a:off x="1084" y="2367"/>
              <a:ext cx="152" cy="19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42"/>
            <p:cNvSpPr>
              <a:spLocks noChangeArrowheads="1"/>
            </p:cNvSpPr>
            <p:nvPr/>
          </p:nvSpPr>
          <p:spPr bwMode="auto">
            <a:xfrm>
              <a:off x="1167" y="2312"/>
              <a:ext cx="487" cy="26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AU" sz="2200" b="1">
                  <a:solidFill>
                    <a:schemeClr val="bg1"/>
                  </a:solidFill>
                  <a:latin typeface="Arial" charset="0"/>
                </a:rPr>
                <a:t>post</a:t>
              </a:r>
            </a:p>
          </p:txBody>
        </p:sp>
        <p:sp>
          <p:nvSpPr>
            <p:cNvPr id="12326" name="Rectangle 43"/>
            <p:cNvSpPr>
              <a:spLocks noChangeArrowheads="1"/>
            </p:cNvSpPr>
            <p:nvPr/>
          </p:nvSpPr>
          <p:spPr bwMode="auto">
            <a:xfrm>
              <a:off x="1084" y="2633"/>
              <a:ext cx="152" cy="19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7" name="Rectangle 44"/>
            <p:cNvSpPr>
              <a:spLocks noChangeArrowheads="1"/>
            </p:cNvSpPr>
            <p:nvPr/>
          </p:nvSpPr>
          <p:spPr bwMode="auto">
            <a:xfrm>
              <a:off x="1167" y="2574"/>
              <a:ext cx="388" cy="26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AU" altLang="en-AU" sz="2200" b="1">
                  <a:solidFill>
                    <a:schemeClr val="bg1"/>
                  </a:solidFill>
                  <a:latin typeface="Arial" charset="0"/>
                </a:rPr>
                <a:t>p</a:t>
              </a:r>
              <a:r>
                <a:rPr lang="en-US" altLang="en-AU" sz="2200" b="1">
                  <a:solidFill>
                    <a:schemeClr val="bg1"/>
                  </a:solidFill>
                  <a:latin typeface="Arial" charset="0"/>
                </a:rPr>
                <a:t>re</a:t>
              </a:r>
            </a:p>
          </p:txBody>
        </p:sp>
        <p:sp>
          <p:nvSpPr>
            <p:cNvPr id="12328" name="Rectangle 45"/>
            <p:cNvSpPr>
              <a:spLocks noChangeArrowheads="1"/>
            </p:cNvSpPr>
            <p:nvPr/>
          </p:nvSpPr>
          <p:spPr bwMode="auto">
            <a:xfrm>
              <a:off x="920" y="1968"/>
              <a:ext cx="176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AU" b="1">
                  <a:latin typeface="Arial Narrow" pitchFamily="34" charset="0"/>
                </a:rPr>
                <a:t>Trivial effect (0.1x SD)</a:t>
              </a:r>
            </a:p>
          </p:txBody>
        </p:sp>
      </p:grpSp>
      <p:grpSp>
        <p:nvGrpSpPr>
          <p:cNvPr id="161859" name="Group 67"/>
          <p:cNvGrpSpPr>
            <a:grpSpLocks/>
          </p:cNvGrpSpPr>
          <p:nvPr/>
        </p:nvGrpSpPr>
        <p:grpSpPr bwMode="auto">
          <a:xfrm>
            <a:off x="4515272" y="2596976"/>
            <a:ext cx="3060700" cy="3173413"/>
            <a:chOff x="2744" y="1968"/>
            <a:chExt cx="1928" cy="1999"/>
          </a:xfrm>
        </p:grpSpPr>
        <p:sp>
          <p:nvSpPr>
            <p:cNvPr id="12295" name="Rectangle 47"/>
            <p:cNvSpPr>
              <a:spLocks noChangeArrowheads="1"/>
            </p:cNvSpPr>
            <p:nvPr/>
          </p:nvSpPr>
          <p:spPr bwMode="auto">
            <a:xfrm>
              <a:off x="2786" y="2256"/>
              <a:ext cx="1865" cy="1711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Rectangle 48"/>
            <p:cNvSpPr>
              <a:spLocks noChangeArrowheads="1"/>
            </p:cNvSpPr>
            <p:nvPr/>
          </p:nvSpPr>
          <p:spPr bwMode="auto">
            <a:xfrm>
              <a:off x="2906" y="2920"/>
              <a:ext cx="1637" cy="7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 altLang="en-AU" sz="1800">
                  <a:solidFill>
                    <a:schemeClr val="tx2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12297" name="Rectangle 49"/>
            <p:cNvSpPr>
              <a:spLocks noChangeArrowheads="1"/>
            </p:cNvSpPr>
            <p:nvPr/>
          </p:nvSpPr>
          <p:spPr bwMode="auto">
            <a:xfrm>
              <a:off x="3339" y="3698"/>
              <a:ext cx="751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altLang="en-AU" sz="2200">
                  <a:latin typeface="Arial" charset="0"/>
                </a:rPr>
                <a:t>strength</a:t>
              </a:r>
            </a:p>
          </p:txBody>
        </p:sp>
        <p:sp>
          <p:nvSpPr>
            <p:cNvPr id="12298" name="Freeform 50"/>
            <p:cNvSpPr>
              <a:spLocks/>
            </p:cNvSpPr>
            <p:nvPr/>
          </p:nvSpPr>
          <p:spPr bwMode="auto">
            <a:xfrm>
              <a:off x="2933" y="2968"/>
              <a:ext cx="1199" cy="707"/>
            </a:xfrm>
            <a:custGeom>
              <a:avLst/>
              <a:gdLst>
                <a:gd name="T0" fmla="*/ 0 w 1512"/>
                <a:gd name="T1" fmla="*/ 705 h 972"/>
                <a:gd name="T2" fmla="*/ 117 w 1512"/>
                <a:gd name="T3" fmla="*/ 703 h 972"/>
                <a:gd name="T4" fmla="*/ 238 w 1512"/>
                <a:gd name="T5" fmla="*/ 679 h 972"/>
                <a:gd name="T6" fmla="*/ 312 w 1512"/>
                <a:gd name="T7" fmla="*/ 604 h 972"/>
                <a:gd name="T8" fmla="*/ 404 w 1512"/>
                <a:gd name="T9" fmla="*/ 426 h 972"/>
                <a:gd name="T10" fmla="*/ 542 w 1512"/>
                <a:gd name="T11" fmla="*/ 72 h 972"/>
                <a:gd name="T12" fmla="*/ 576 w 1512"/>
                <a:gd name="T13" fmla="*/ 15 h 972"/>
                <a:gd name="T14" fmla="*/ 607 w 1512"/>
                <a:gd name="T15" fmla="*/ 2 h 972"/>
                <a:gd name="T16" fmla="*/ 642 w 1512"/>
                <a:gd name="T17" fmla="*/ 28 h 972"/>
                <a:gd name="T18" fmla="*/ 704 w 1512"/>
                <a:gd name="T19" fmla="*/ 133 h 972"/>
                <a:gd name="T20" fmla="*/ 787 w 1512"/>
                <a:gd name="T21" fmla="*/ 336 h 972"/>
                <a:gd name="T22" fmla="*/ 883 w 1512"/>
                <a:gd name="T23" fmla="*/ 556 h 972"/>
                <a:gd name="T24" fmla="*/ 971 w 1512"/>
                <a:gd name="T25" fmla="*/ 655 h 972"/>
                <a:gd name="T26" fmla="*/ 1047 w 1512"/>
                <a:gd name="T27" fmla="*/ 694 h 972"/>
                <a:gd name="T28" fmla="*/ 1137 w 1512"/>
                <a:gd name="T29" fmla="*/ 700 h 972"/>
                <a:gd name="T30" fmla="*/ 1199 w 1512"/>
                <a:gd name="T31" fmla="*/ 700 h 9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12" h="972">
                  <a:moveTo>
                    <a:pt x="0" y="969"/>
                  </a:moveTo>
                  <a:cubicBezTo>
                    <a:pt x="24" y="969"/>
                    <a:pt x="97" y="972"/>
                    <a:pt x="147" y="966"/>
                  </a:cubicBezTo>
                  <a:cubicBezTo>
                    <a:pt x="197" y="960"/>
                    <a:pt x="259" y="955"/>
                    <a:pt x="300" y="933"/>
                  </a:cubicBezTo>
                  <a:cubicBezTo>
                    <a:pt x="341" y="911"/>
                    <a:pt x="358" y="889"/>
                    <a:pt x="393" y="831"/>
                  </a:cubicBezTo>
                  <a:cubicBezTo>
                    <a:pt x="428" y="773"/>
                    <a:pt x="462" y="707"/>
                    <a:pt x="510" y="585"/>
                  </a:cubicBezTo>
                  <a:cubicBezTo>
                    <a:pt x="558" y="463"/>
                    <a:pt x="648" y="193"/>
                    <a:pt x="684" y="99"/>
                  </a:cubicBezTo>
                  <a:cubicBezTo>
                    <a:pt x="720" y="5"/>
                    <a:pt x="713" y="37"/>
                    <a:pt x="726" y="21"/>
                  </a:cubicBezTo>
                  <a:cubicBezTo>
                    <a:pt x="739" y="5"/>
                    <a:pt x="751" y="0"/>
                    <a:pt x="765" y="3"/>
                  </a:cubicBezTo>
                  <a:cubicBezTo>
                    <a:pt x="779" y="6"/>
                    <a:pt x="790" y="9"/>
                    <a:pt x="810" y="39"/>
                  </a:cubicBezTo>
                  <a:cubicBezTo>
                    <a:pt x="830" y="69"/>
                    <a:pt x="858" y="113"/>
                    <a:pt x="888" y="183"/>
                  </a:cubicBezTo>
                  <a:cubicBezTo>
                    <a:pt x="918" y="253"/>
                    <a:pt x="956" y="365"/>
                    <a:pt x="993" y="462"/>
                  </a:cubicBezTo>
                  <a:cubicBezTo>
                    <a:pt x="1030" y="559"/>
                    <a:pt x="1075" y="692"/>
                    <a:pt x="1113" y="765"/>
                  </a:cubicBezTo>
                  <a:cubicBezTo>
                    <a:pt x="1151" y="838"/>
                    <a:pt x="1190" y="869"/>
                    <a:pt x="1224" y="900"/>
                  </a:cubicBezTo>
                  <a:cubicBezTo>
                    <a:pt x="1258" y="931"/>
                    <a:pt x="1285" y="944"/>
                    <a:pt x="1320" y="954"/>
                  </a:cubicBezTo>
                  <a:cubicBezTo>
                    <a:pt x="1355" y="964"/>
                    <a:pt x="1402" y="962"/>
                    <a:pt x="1434" y="963"/>
                  </a:cubicBezTo>
                  <a:cubicBezTo>
                    <a:pt x="1466" y="964"/>
                    <a:pt x="1489" y="963"/>
                    <a:pt x="1512" y="963"/>
                  </a:cubicBezTo>
                </a:path>
              </a:pathLst>
            </a:custGeom>
            <a:noFill/>
            <a:ln w="28575" cmpd="sng">
              <a:solidFill>
                <a:srgbClr val="00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Freeform 51"/>
            <p:cNvSpPr>
              <a:spLocks/>
            </p:cNvSpPr>
            <p:nvPr/>
          </p:nvSpPr>
          <p:spPr bwMode="auto">
            <a:xfrm>
              <a:off x="3311" y="2968"/>
              <a:ext cx="1199" cy="707"/>
            </a:xfrm>
            <a:custGeom>
              <a:avLst/>
              <a:gdLst>
                <a:gd name="T0" fmla="*/ 0 w 1512"/>
                <a:gd name="T1" fmla="*/ 705 h 972"/>
                <a:gd name="T2" fmla="*/ 117 w 1512"/>
                <a:gd name="T3" fmla="*/ 703 h 972"/>
                <a:gd name="T4" fmla="*/ 238 w 1512"/>
                <a:gd name="T5" fmla="*/ 679 h 972"/>
                <a:gd name="T6" fmla="*/ 312 w 1512"/>
                <a:gd name="T7" fmla="*/ 604 h 972"/>
                <a:gd name="T8" fmla="*/ 404 w 1512"/>
                <a:gd name="T9" fmla="*/ 426 h 972"/>
                <a:gd name="T10" fmla="*/ 542 w 1512"/>
                <a:gd name="T11" fmla="*/ 72 h 972"/>
                <a:gd name="T12" fmla="*/ 576 w 1512"/>
                <a:gd name="T13" fmla="*/ 15 h 972"/>
                <a:gd name="T14" fmla="*/ 607 w 1512"/>
                <a:gd name="T15" fmla="*/ 2 h 972"/>
                <a:gd name="T16" fmla="*/ 642 w 1512"/>
                <a:gd name="T17" fmla="*/ 28 h 972"/>
                <a:gd name="T18" fmla="*/ 704 w 1512"/>
                <a:gd name="T19" fmla="*/ 133 h 972"/>
                <a:gd name="T20" fmla="*/ 787 w 1512"/>
                <a:gd name="T21" fmla="*/ 336 h 972"/>
                <a:gd name="T22" fmla="*/ 883 w 1512"/>
                <a:gd name="T23" fmla="*/ 556 h 972"/>
                <a:gd name="T24" fmla="*/ 971 w 1512"/>
                <a:gd name="T25" fmla="*/ 655 h 972"/>
                <a:gd name="T26" fmla="*/ 1047 w 1512"/>
                <a:gd name="T27" fmla="*/ 694 h 972"/>
                <a:gd name="T28" fmla="*/ 1137 w 1512"/>
                <a:gd name="T29" fmla="*/ 700 h 972"/>
                <a:gd name="T30" fmla="*/ 1199 w 1512"/>
                <a:gd name="T31" fmla="*/ 700 h 9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12" h="972">
                  <a:moveTo>
                    <a:pt x="0" y="969"/>
                  </a:moveTo>
                  <a:cubicBezTo>
                    <a:pt x="24" y="969"/>
                    <a:pt x="97" y="972"/>
                    <a:pt x="147" y="966"/>
                  </a:cubicBezTo>
                  <a:cubicBezTo>
                    <a:pt x="197" y="960"/>
                    <a:pt x="259" y="955"/>
                    <a:pt x="300" y="933"/>
                  </a:cubicBezTo>
                  <a:cubicBezTo>
                    <a:pt x="341" y="911"/>
                    <a:pt x="358" y="889"/>
                    <a:pt x="393" y="831"/>
                  </a:cubicBezTo>
                  <a:cubicBezTo>
                    <a:pt x="428" y="773"/>
                    <a:pt x="462" y="707"/>
                    <a:pt x="510" y="585"/>
                  </a:cubicBezTo>
                  <a:cubicBezTo>
                    <a:pt x="558" y="463"/>
                    <a:pt x="648" y="193"/>
                    <a:pt x="684" y="99"/>
                  </a:cubicBezTo>
                  <a:cubicBezTo>
                    <a:pt x="720" y="5"/>
                    <a:pt x="713" y="37"/>
                    <a:pt x="726" y="21"/>
                  </a:cubicBezTo>
                  <a:cubicBezTo>
                    <a:pt x="739" y="5"/>
                    <a:pt x="751" y="0"/>
                    <a:pt x="765" y="3"/>
                  </a:cubicBezTo>
                  <a:cubicBezTo>
                    <a:pt x="779" y="6"/>
                    <a:pt x="790" y="9"/>
                    <a:pt x="810" y="39"/>
                  </a:cubicBezTo>
                  <a:cubicBezTo>
                    <a:pt x="830" y="69"/>
                    <a:pt x="858" y="113"/>
                    <a:pt x="888" y="183"/>
                  </a:cubicBezTo>
                  <a:cubicBezTo>
                    <a:pt x="918" y="253"/>
                    <a:pt x="956" y="365"/>
                    <a:pt x="993" y="462"/>
                  </a:cubicBezTo>
                  <a:cubicBezTo>
                    <a:pt x="1030" y="559"/>
                    <a:pt x="1075" y="692"/>
                    <a:pt x="1113" y="765"/>
                  </a:cubicBezTo>
                  <a:cubicBezTo>
                    <a:pt x="1151" y="838"/>
                    <a:pt x="1190" y="869"/>
                    <a:pt x="1224" y="900"/>
                  </a:cubicBezTo>
                  <a:cubicBezTo>
                    <a:pt x="1258" y="931"/>
                    <a:pt x="1285" y="944"/>
                    <a:pt x="1320" y="954"/>
                  </a:cubicBezTo>
                  <a:cubicBezTo>
                    <a:pt x="1355" y="964"/>
                    <a:pt x="1402" y="962"/>
                    <a:pt x="1434" y="963"/>
                  </a:cubicBezTo>
                  <a:cubicBezTo>
                    <a:pt x="1466" y="964"/>
                    <a:pt x="1489" y="963"/>
                    <a:pt x="1512" y="963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00" name="Group 52"/>
            <p:cNvGrpSpPr>
              <a:grpSpLocks/>
            </p:cNvGrpSpPr>
            <p:nvPr/>
          </p:nvGrpSpPr>
          <p:grpSpPr bwMode="auto">
            <a:xfrm>
              <a:off x="3490" y="2693"/>
              <a:ext cx="176" cy="70"/>
              <a:chOff x="3584" y="2976"/>
              <a:chExt cx="222" cy="96"/>
            </a:xfrm>
          </p:grpSpPr>
          <p:sp>
            <p:nvSpPr>
              <p:cNvPr id="12312" name="Line 53"/>
              <p:cNvSpPr>
                <a:spLocks noChangeShapeType="1"/>
              </p:cNvSpPr>
              <p:nvPr/>
            </p:nvSpPr>
            <p:spPr bwMode="auto">
              <a:xfrm>
                <a:off x="3584" y="3024"/>
                <a:ext cx="22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3" name="Line 54"/>
              <p:cNvSpPr>
                <a:spLocks noChangeShapeType="1"/>
              </p:cNvSpPr>
              <p:nvPr/>
            </p:nvSpPr>
            <p:spPr bwMode="auto">
              <a:xfrm>
                <a:off x="3804" y="29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1" name="Rectangle 55"/>
            <p:cNvSpPr>
              <a:spLocks noChangeArrowheads="1"/>
            </p:cNvSpPr>
            <p:nvPr/>
          </p:nvSpPr>
          <p:spPr bwMode="auto">
            <a:xfrm>
              <a:off x="2900" y="2629"/>
              <a:ext cx="640" cy="198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302" name="Group 56"/>
            <p:cNvGrpSpPr>
              <a:grpSpLocks/>
            </p:cNvGrpSpPr>
            <p:nvPr/>
          </p:nvGrpSpPr>
          <p:grpSpPr bwMode="auto">
            <a:xfrm>
              <a:off x="3864" y="2425"/>
              <a:ext cx="176" cy="70"/>
              <a:chOff x="3584" y="2976"/>
              <a:chExt cx="222" cy="96"/>
            </a:xfrm>
          </p:grpSpPr>
          <p:sp>
            <p:nvSpPr>
              <p:cNvPr id="12310" name="Line 57"/>
              <p:cNvSpPr>
                <a:spLocks noChangeShapeType="1"/>
              </p:cNvSpPr>
              <p:nvPr/>
            </p:nvSpPr>
            <p:spPr bwMode="auto">
              <a:xfrm>
                <a:off x="3584" y="3024"/>
                <a:ext cx="22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1" name="Line 58"/>
              <p:cNvSpPr>
                <a:spLocks noChangeShapeType="1"/>
              </p:cNvSpPr>
              <p:nvPr/>
            </p:nvSpPr>
            <p:spPr bwMode="auto">
              <a:xfrm>
                <a:off x="3804" y="297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3" name="Rectangle 59"/>
            <p:cNvSpPr>
              <a:spLocks noChangeArrowheads="1"/>
            </p:cNvSpPr>
            <p:nvPr/>
          </p:nvSpPr>
          <p:spPr bwMode="auto">
            <a:xfrm>
              <a:off x="2900" y="2361"/>
              <a:ext cx="1015" cy="1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Line 60"/>
            <p:cNvSpPr>
              <a:spLocks noChangeShapeType="1"/>
            </p:cNvSpPr>
            <p:nvPr/>
          </p:nvSpPr>
          <p:spPr bwMode="auto">
            <a:xfrm>
              <a:off x="2900" y="3675"/>
              <a:ext cx="164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Rectangle 61"/>
            <p:cNvSpPr>
              <a:spLocks noChangeArrowheads="1"/>
            </p:cNvSpPr>
            <p:nvPr/>
          </p:nvSpPr>
          <p:spPr bwMode="auto">
            <a:xfrm>
              <a:off x="2862" y="2367"/>
              <a:ext cx="152" cy="19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00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62"/>
            <p:cNvSpPr>
              <a:spLocks noChangeArrowheads="1"/>
            </p:cNvSpPr>
            <p:nvPr/>
          </p:nvSpPr>
          <p:spPr bwMode="auto">
            <a:xfrm>
              <a:off x="2946" y="2312"/>
              <a:ext cx="487" cy="26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AU" sz="2200" b="1">
                  <a:solidFill>
                    <a:schemeClr val="bg1"/>
                  </a:solidFill>
                  <a:latin typeface="Arial" charset="0"/>
                </a:rPr>
                <a:t>post</a:t>
              </a:r>
            </a:p>
          </p:txBody>
        </p:sp>
        <p:sp>
          <p:nvSpPr>
            <p:cNvPr id="12307" name="Rectangle 63"/>
            <p:cNvSpPr>
              <a:spLocks noChangeArrowheads="1"/>
            </p:cNvSpPr>
            <p:nvPr/>
          </p:nvSpPr>
          <p:spPr bwMode="auto">
            <a:xfrm>
              <a:off x="2862" y="2633"/>
              <a:ext cx="152" cy="19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8" name="Rectangle 64"/>
            <p:cNvSpPr>
              <a:spLocks noChangeArrowheads="1"/>
            </p:cNvSpPr>
            <p:nvPr/>
          </p:nvSpPr>
          <p:spPr bwMode="auto">
            <a:xfrm>
              <a:off x="2946" y="2574"/>
              <a:ext cx="388" cy="26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AU" sz="2200" b="1">
                  <a:solidFill>
                    <a:schemeClr val="bg1"/>
                  </a:solidFill>
                  <a:latin typeface="Arial" charset="0"/>
                </a:rPr>
                <a:t>pre</a:t>
              </a:r>
            </a:p>
          </p:txBody>
        </p:sp>
        <p:sp>
          <p:nvSpPr>
            <p:cNvPr id="12309" name="Rectangle 65"/>
            <p:cNvSpPr>
              <a:spLocks noChangeArrowheads="1"/>
            </p:cNvSpPr>
            <p:nvPr/>
          </p:nvSpPr>
          <p:spPr bwMode="auto">
            <a:xfrm>
              <a:off x="2744" y="1968"/>
              <a:ext cx="192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AU" b="1">
                  <a:latin typeface="Arial Narrow" pitchFamily="34" charset="0"/>
                </a:rPr>
                <a:t>Very large effect (3x SD)</a:t>
              </a:r>
            </a:p>
          </p:txBody>
        </p:sp>
      </p:grpSp>
      <p:sp>
        <p:nvSpPr>
          <p:cNvPr id="161860" name="Rectangle 68"/>
          <p:cNvSpPr>
            <a:spLocks noChangeArrowheads="1"/>
          </p:cNvSpPr>
          <p:nvPr/>
        </p:nvSpPr>
        <p:spPr bwMode="auto">
          <a:xfrm>
            <a:off x="381000" y="5822776"/>
            <a:ext cx="8458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/>
          <a:lstStyle/>
          <a:p>
            <a:pPr marL="342900" indent="-342900">
              <a:spcBef>
                <a:spcPct val="5000"/>
              </a:spcBef>
              <a:buClr>
                <a:srgbClr val="FF0066"/>
              </a:buClr>
              <a:buFont typeface="Symbol" pitchFamily="18" charset="2"/>
              <a:buChar char="·"/>
            </a:pPr>
            <a:r>
              <a:rPr lang="en-US" sz="2800" dirty="0">
                <a:latin typeface="Arial Narrow" pitchFamily="34" charset="0"/>
                <a:sym typeface="Symbol" pitchFamily="18" charset="2"/>
              </a:rPr>
              <a:t></a:t>
            </a:r>
            <a:r>
              <a:rPr lang="en-US" sz="2800" dirty="0">
                <a:latin typeface="Arial Narrow" pitchFamily="34" charset="0"/>
              </a:rPr>
              <a:t>mean/SD is </a:t>
            </a:r>
            <a:r>
              <a:rPr lang="en-US" sz="2800" dirty="0">
                <a:solidFill>
                  <a:srgbClr val="CC0066"/>
                </a:solidFill>
                <a:latin typeface="Arial Narrow" pitchFamily="34" charset="0"/>
              </a:rPr>
              <a:t>biased high for small sample sizes</a:t>
            </a:r>
            <a:r>
              <a:rPr lang="en-US" sz="2800" dirty="0">
                <a:latin typeface="Arial Narrow" pitchFamily="34" charset="0"/>
              </a:rPr>
              <a:t> and needs correcting before including in the meta-analysis.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1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30366"/>
            <a:ext cx="8458200" cy="6813196"/>
          </a:xfrm>
        </p:spPr>
        <p:txBody>
          <a:bodyPr/>
          <a:lstStyle/>
          <a:p>
            <a:r>
              <a:rPr lang="en-US" dirty="0"/>
              <a:t>A problem with standardization: </a:t>
            </a:r>
          </a:p>
          <a:p>
            <a:pPr lvl="1"/>
            <a:r>
              <a:rPr lang="en-US" dirty="0"/>
              <a:t>Study samples are often drawn from </a:t>
            </a:r>
            <a:r>
              <a:rPr lang="en-US" dirty="0">
                <a:solidFill>
                  <a:srgbClr val="0000CC"/>
                </a:solidFill>
              </a:rPr>
              <a:t>populations with different SDs</a:t>
            </a:r>
            <a:r>
              <a:rPr lang="en-US" dirty="0"/>
              <a:t>, so some differences in effect size between studies will be </a:t>
            </a:r>
            <a:r>
              <a:rPr lang="en-US" dirty="0">
                <a:solidFill>
                  <a:srgbClr val="0000CC"/>
                </a:solidFill>
              </a:rPr>
              <a:t>due to the differences in SDs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Such differences are </a:t>
            </a:r>
            <a:r>
              <a:rPr lang="en-US" dirty="0">
                <a:solidFill>
                  <a:srgbClr val="0000CC"/>
                </a:solidFill>
              </a:rPr>
              <a:t>irrelevant</a:t>
            </a:r>
            <a:r>
              <a:rPr lang="en-US" dirty="0"/>
              <a:t> and tend to </a:t>
            </a:r>
            <a:r>
              <a:rPr lang="en-US" dirty="0">
                <a:solidFill>
                  <a:srgbClr val="0000CC"/>
                </a:solidFill>
              </a:rPr>
              <a:t>mask more interesting differences</a:t>
            </a:r>
            <a:r>
              <a:rPr lang="en-US" dirty="0"/>
              <a:t>.</a:t>
            </a:r>
          </a:p>
          <a:p>
            <a:pPr>
              <a:lnSpc>
                <a:spcPct val="96000"/>
              </a:lnSpc>
              <a:spcBef>
                <a:spcPts val="0"/>
              </a:spcBef>
            </a:pPr>
            <a:r>
              <a:rPr lang="en-US" dirty="0"/>
              <a:t>The solution: </a:t>
            </a:r>
          </a:p>
          <a:p>
            <a:pPr lvl="1"/>
            <a:r>
              <a:rPr lang="en-US" dirty="0"/>
              <a:t>Meta-analyze a better generic measure reflecting the </a:t>
            </a:r>
            <a:r>
              <a:rPr lang="en-US" dirty="0">
                <a:solidFill>
                  <a:srgbClr val="0000CC"/>
                </a:solidFill>
              </a:rPr>
              <a:t>biological effect</a:t>
            </a:r>
            <a:r>
              <a:rPr lang="en-US" dirty="0"/>
              <a:t>, usually </a:t>
            </a:r>
            <a:r>
              <a:rPr lang="en-US" dirty="0">
                <a:solidFill>
                  <a:srgbClr val="0000CC"/>
                </a:solidFill>
              </a:rPr>
              <a:t>percent</a:t>
            </a:r>
            <a:r>
              <a:rPr lang="en-US" dirty="0"/>
              <a:t> or factor differences or changes.</a:t>
            </a:r>
          </a:p>
          <a:p>
            <a:pPr lvl="2"/>
            <a:r>
              <a:rPr lang="en-US" dirty="0"/>
              <a:t>Rarely, the</a:t>
            </a:r>
            <a:r>
              <a:rPr lang="en-US" dirty="0">
                <a:solidFill>
                  <a:srgbClr val="008000"/>
                </a:solidFill>
              </a:rPr>
              <a:t> raw measure</a:t>
            </a:r>
            <a:r>
              <a:rPr lang="en-US" dirty="0"/>
              <a:t> is best; for example, joint angles representing flexibility.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Combine the between-subject SDs</a:t>
            </a:r>
            <a:r>
              <a:rPr lang="en-US" dirty="0"/>
              <a:t> from the studies selectively and appropriately, to get one or more population SDs. </a:t>
            </a:r>
          </a:p>
          <a:p>
            <a:pPr lvl="1"/>
            <a:r>
              <a:rPr lang="en-US" dirty="0"/>
              <a:t>Express the overall effect from the meta-analysis as a standardized effect using this/these SDs.</a:t>
            </a:r>
          </a:p>
          <a:p>
            <a:pPr lvl="1"/>
            <a:r>
              <a:rPr lang="en-US" dirty="0"/>
              <a:t>This approach also effectively </a:t>
            </a:r>
            <a:r>
              <a:rPr lang="en-US" dirty="0">
                <a:solidFill>
                  <a:srgbClr val="0000CC"/>
                </a:solidFill>
              </a:rPr>
              <a:t>eliminates</a:t>
            </a:r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the correction for sample-size bias</a:t>
            </a:r>
            <a:r>
              <a:rPr lang="en-US" dirty="0"/>
              <a:t> with standardized effects.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0" indent="0">
              <a:lnSpc>
                <a:spcPct val="94000"/>
              </a:lnSpc>
              <a:buNone/>
            </a:pPr>
            <a:r>
              <a:rPr lang="en-US" b="1" dirty="0"/>
              <a:t>Percent or Factor Difference or Change in the Mean</a:t>
            </a:r>
          </a:p>
          <a:p>
            <a:pPr>
              <a:lnSpc>
                <a:spcPct val="94000"/>
              </a:lnSpc>
            </a:pPr>
            <a:r>
              <a:rPr lang="en-US" dirty="0"/>
              <a:t>Many effects can be expressed as a </a:t>
            </a:r>
            <a:r>
              <a:rPr lang="en-US" dirty="0">
                <a:solidFill>
                  <a:srgbClr val="CC0066"/>
                </a:solidFill>
              </a:rPr>
              <a:t>percent or multiplicative factor</a:t>
            </a:r>
            <a:r>
              <a:rPr lang="en-US" dirty="0"/>
              <a:t> that tends to have the same value for every individual.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Example: effect of a treatment on performance is +2%, or a factor of 1.02, regardless of the raw value of the performance.</a:t>
            </a:r>
          </a:p>
          <a:p>
            <a:pPr>
              <a:lnSpc>
                <a:spcPct val="94000"/>
              </a:lnSpc>
            </a:pPr>
            <a:r>
              <a:rPr lang="en-US" dirty="0"/>
              <a:t>For such effects, </a:t>
            </a:r>
            <a:r>
              <a:rPr lang="en-US" dirty="0">
                <a:solidFill>
                  <a:srgbClr val="CC0066"/>
                </a:solidFill>
              </a:rPr>
              <a:t>percent or factor difference or change</a:t>
            </a:r>
            <a:r>
              <a:rPr lang="en-US" dirty="0"/>
              <a:t> can be the most appropriate generic measure in a meta-analysis.</a:t>
            </a:r>
          </a:p>
          <a:p>
            <a:pPr>
              <a:lnSpc>
                <a:spcPct val="94000"/>
              </a:lnSpc>
            </a:pPr>
            <a:r>
              <a:rPr lang="en-US" dirty="0"/>
              <a:t>If all the studies have small percent effects (&lt;10%), use percent effects </a:t>
            </a:r>
            <a:r>
              <a:rPr lang="en-US" dirty="0">
                <a:solidFill>
                  <a:srgbClr val="CC0066"/>
                </a:solidFill>
              </a:rPr>
              <a:t>directly</a:t>
            </a:r>
            <a:r>
              <a:rPr lang="en-US" dirty="0"/>
              <a:t> in the meta-analysis.</a:t>
            </a:r>
          </a:p>
          <a:p>
            <a:pPr>
              <a:lnSpc>
                <a:spcPct val="94000"/>
              </a:lnSpc>
            </a:pPr>
            <a:r>
              <a:rPr lang="en-US" dirty="0"/>
              <a:t>Otherwise express the effects (and their standard errors) as </a:t>
            </a:r>
            <a:r>
              <a:rPr lang="en-US" dirty="0">
                <a:solidFill>
                  <a:srgbClr val="CC0066"/>
                </a:solidFill>
              </a:rPr>
              <a:t>factors</a:t>
            </a:r>
            <a:r>
              <a:rPr lang="en-US" dirty="0"/>
              <a:t> and </a:t>
            </a:r>
            <a:r>
              <a:rPr lang="en-US" dirty="0">
                <a:solidFill>
                  <a:srgbClr val="CC0066"/>
                </a:solidFill>
              </a:rPr>
              <a:t>log-transform them</a:t>
            </a:r>
            <a:r>
              <a:rPr lang="en-US" dirty="0"/>
              <a:t> before meta-analysis.</a:t>
            </a:r>
          </a:p>
          <a:p>
            <a:pPr lvl="1">
              <a:lnSpc>
                <a:spcPct val="94000"/>
              </a:lnSpc>
            </a:pPr>
            <a:r>
              <a:rPr lang="en-US" dirty="0">
                <a:solidFill>
                  <a:srgbClr val="0000CC"/>
                </a:solidFill>
              </a:rPr>
              <a:t>Back-transform</a:t>
            </a:r>
            <a:r>
              <a:rPr lang="en-US" dirty="0"/>
              <a:t> the outcomes into percents or factors.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Where relevant, calculate </a:t>
            </a:r>
            <a:r>
              <a:rPr lang="en-US" dirty="0">
                <a:solidFill>
                  <a:srgbClr val="0000CC"/>
                </a:solidFill>
              </a:rPr>
              <a:t>standardized differences or changes</a:t>
            </a:r>
            <a:r>
              <a:rPr lang="en-US" dirty="0"/>
              <a:t> in the mean using the log transformed effects and logs of factor SD.</a:t>
            </a:r>
          </a:p>
          <a:p>
            <a:pPr>
              <a:lnSpc>
                <a:spcPct val="94000"/>
              </a:lnSpc>
            </a:pPr>
            <a:r>
              <a:rPr lang="en-US" dirty="0"/>
              <a:t>Measures that are already in </a:t>
            </a:r>
            <a:r>
              <a:rPr lang="en-US" dirty="0">
                <a:solidFill>
                  <a:srgbClr val="CC0066"/>
                </a:solidFill>
              </a:rPr>
              <a:t>percent units</a:t>
            </a:r>
            <a:r>
              <a:rPr lang="en-US" dirty="0"/>
              <a:t> (e.g., psychometrics, fat as %BM) should be analyzed without log transformation.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912" y="44624"/>
            <a:ext cx="8759576" cy="6480720"/>
          </a:xfrm>
        </p:spPr>
        <p:txBody>
          <a:bodyPr/>
          <a:lstStyle/>
          <a:p>
            <a:r>
              <a:rPr lang="en-US" dirty="0"/>
              <a:t>Measures of </a:t>
            </a:r>
            <a:r>
              <a:rPr lang="en-US" dirty="0">
                <a:solidFill>
                  <a:srgbClr val="CC0066"/>
                </a:solidFill>
              </a:rPr>
              <a:t>athletic performance</a:t>
            </a:r>
            <a:r>
              <a:rPr lang="en-US" dirty="0"/>
              <a:t> need special care.</a:t>
            </a:r>
          </a:p>
          <a:p>
            <a:pPr lvl="1"/>
            <a:r>
              <a:rPr lang="en-US" dirty="0"/>
              <a:t>The best generic measure is </a:t>
            </a:r>
            <a:r>
              <a:rPr lang="en-US" dirty="0">
                <a:solidFill>
                  <a:srgbClr val="0000CC"/>
                </a:solidFill>
              </a:rPr>
              <a:t>percent change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a given percent change in an athlete's ability to output power can result in </a:t>
            </a:r>
            <a:r>
              <a:rPr lang="en-US" dirty="0">
                <a:solidFill>
                  <a:srgbClr val="0000CC"/>
                </a:solidFill>
              </a:rPr>
              <a:t>different percent changes</a:t>
            </a:r>
            <a:r>
              <a:rPr lang="en-US" dirty="0"/>
              <a:t> in performance in </a:t>
            </a:r>
            <a:r>
              <a:rPr lang="en-US" dirty="0">
                <a:solidFill>
                  <a:srgbClr val="0000CC"/>
                </a:solidFill>
              </a:rPr>
              <a:t>different exercise modalities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a 1% change in endurance power output produces the following changes…</a:t>
            </a:r>
          </a:p>
          <a:p>
            <a:pPr lvl="2"/>
            <a:r>
              <a:rPr lang="en-US" dirty="0"/>
              <a:t>1% in running time-trial speed or time;</a:t>
            </a:r>
          </a:p>
          <a:p>
            <a:pPr lvl="2"/>
            <a:r>
              <a:rPr lang="en-US" dirty="0"/>
              <a:t>~0.4% in road-cycling time-trial time;</a:t>
            </a:r>
          </a:p>
          <a:p>
            <a:pPr lvl="2"/>
            <a:r>
              <a:rPr lang="en-US" dirty="0"/>
              <a:t>0.3% in rowing-ergometer time-trial time;</a:t>
            </a:r>
          </a:p>
          <a:p>
            <a:pPr lvl="2"/>
            <a:r>
              <a:rPr lang="en-US" dirty="0"/>
              <a:t>~15% in time to exhaustion in a constant-power test.</a:t>
            </a:r>
          </a:p>
          <a:p>
            <a:pPr lvl="1"/>
            <a:r>
              <a:rPr lang="en-US" dirty="0"/>
              <a:t>So convert all published effects to changes in </a:t>
            </a:r>
            <a:r>
              <a:rPr lang="en-US" dirty="0">
                <a:solidFill>
                  <a:srgbClr val="CC0066"/>
                </a:solidFill>
              </a:rPr>
              <a:t>p</a:t>
            </a:r>
            <a:r>
              <a:rPr lang="en-US" dirty="0">
                <a:solidFill>
                  <a:srgbClr val="0000CC"/>
                </a:solidFill>
              </a:rPr>
              <a:t>ower output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A difficult and time-consuming task; you have been warned! </a:t>
            </a:r>
          </a:p>
          <a:p>
            <a:pPr lvl="2"/>
            <a:r>
              <a:rPr lang="en-US" dirty="0"/>
              <a:t>See recent meta-analyses by my students and colleagues.</a:t>
            </a:r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0000CC"/>
                </a:solidFill>
              </a:rPr>
              <a:t>team-sport fitness tests</a:t>
            </a:r>
            <a:r>
              <a:rPr lang="en-US" dirty="0"/>
              <a:t>, convert percent changes into standardized effects using SD for chosen sports.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44624"/>
            <a:ext cx="889000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Correlation Coefficient and Slope</a:t>
            </a:r>
          </a:p>
          <a:p>
            <a:r>
              <a:rPr lang="en-US" dirty="0"/>
              <a:t>These measures of association between </a:t>
            </a:r>
            <a:r>
              <a:rPr lang="en-US" dirty="0">
                <a:solidFill>
                  <a:srgbClr val="CC0066"/>
                </a:solidFill>
              </a:rPr>
              <a:t>two numeric variables</a:t>
            </a:r>
            <a:r>
              <a:rPr lang="en-US" dirty="0"/>
              <a:t> are seldom meta-analyzed.</a:t>
            </a:r>
          </a:p>
          <a:p>
            <a:r>
              <a:rPr lang="en-US" dirty="0"/>
              <a:t>Studies with </a:t>
            </a:r>
            <a:r>
              <a:rPr lang="en-US" dirty="0">
                <a:solidFill>
                  <a:srgbClr val="CC0066"/>
                </a:solidFill>
              </a:rPr>
              <a:t>small between-subject SD </a:t>
            </a:r>
            <a:br>
              <a:rPr lang="en-US" dirty="0">
                <a:solidFill>
                  <a:srgbClr val="CC0066"/>
                </a:solidFill>
              </a:rPr>
            </a:br>
            <a:r>
              <a:rPr lang="en-US" dirty="0"/>
              <a:t>have </a:t>
            </a:r>
            <a:r>
              <a:rPr lang="en-US" dirty="0">
                <a:solidFill>
                  <a:srgbClr val="CC0066"/>
                </a:solidFill>
              </a:rPr>
              <a:t>small correlations</a:t>
            </a:r>
            <a:r>
              <a:rPr lang="en-US" dirty="0"/>
              <a:t>, so correlation </a:t>
            </a:r>
            <a:br>
              <a:rPr lang="en-US" dirty="0"/>
            </a:br>
            <a:r>
              <a:rPr lang="en-US" dirty="0"/>
              <a:t>suffers from a similar SD problem as </a:t>
            </a:r>
            <a:br>
              <a:rPr lang="en-US" dirty="0"/>
            </a:br>
            <a:r>
              <a:rPr lang="en-US" dirty="0"/>
              <a:t>standardized effects.</a:t>
            </a:r>
          </a:p>
          <a:p>
            <a:r>
              <a:rPr lang="en-US" dirty="0"/>
              <a:t>Solution: meta-analyze the </a:t>
            </a:r>
            <a:r>
              <a:rPr lang="en-US" dirty="0">
                <a:solidFill>
                  <a:srgbClr val="CC0066"/>
                </a:solidFill>
              </a:rPr>
              <a:t>slope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slope is </a:t>
            </a:r>
            <a:r>
              <a:rPr lang="en-US" dirty="0">
                <a:solidFill>
                  <a:srgbClr val="0000CC"/>
                </a:solidFill>
              </a:rPr>
              <a:t>biased low</a:t>
            </a:r>
            <a:r>
              <a:rPr lang="en-US" dirty="0"/>
              <a:t> (degraded) </a:t>
            </a:r>
            <a:br>
              <a:rPr lang="en-US" dirty="0"/>
            </a:br>
            <a:r>
              <a:rPr lang="en-US" dirty="0"/>
              <a:t>only by random error in the predictor. </a:t>
            </a:r>
          </a:p>
          <a:p>
            <a:pPr lvl="1"/>
            <a:r>
              <a:rPr lang="en-US" dirty="0"/>
              <a:t>Adjust for this bias by dividing the slope by the short-term reliability intraclass correlation coefficient.</a:t>
            </a:r>
          </a:p>
          <a:p>
            <a:pPr lvl="1"/>
            <a:r>
              <a:rPr lang="en-US" dirty="0"/>
              <a:t>Express the meta-analyzed slope as either…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olidFill>
                  <a:srgbClr val="008000"/>
                </a:solidFill>
              </a:rPr>
              <a:t>correlation using SD for an appropriate population</a:t>
            </a:r>
            <a:r>
              <a:rPr lang="en-US" dirty="0"/>
              <a:t>, or</a:t>
            </a:r>
          </a:p>
          <a:p>
            <a:pPr lvl="2"/>
            <a:r>
              <a:rPr lang="en-US" dirty="0"/>
              <a:t>the effect of </a:t>
            </a:r>
            <a:r>
              <a:rPr lang="en-US" dirty="0">
                <a:solidFill>
                  <a:srgbClr val="008000"/>
                </a:solidFill>
              </a:rPr>
              <a:t>two SD of the predictor</a:t>
            </a:r>
            <a:r>
              <a:rPr lang="en-US" dirty="0"/>
              <a:t> in that population.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255667" y="1201744"/>
            <a:ext cx="2564806" cy="2947336"/>
            <a:chOff x="6255667" y="1201744"/>
            <a:chExt cx="2564806" cy="2947336"/>
          </a:xfrm>
        </p:grpSpPr>
        <p:sp>
          <p:nvSpPr>
            <p:cNvPr id="16388" name="Rectangle 5"/>
            <p:cNvSpPr>
              <a:spLocks noChangeArrowheads="1"/>
            </p:cNvSpPr>
            <p:nvPr/>
          </p:nvSpPr>
          <p:spPr bwMode="auto">
            <a:xfrm>
              <a:off x="6255667" y="1201744"/>
              <a:ext cx="2564806" cy="29473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9" name="Rectangle 6"/>
            <p:cNvSpPr>
              <a:spLocks noChangeArrowheads="1"/>
            </p:cNvSpPr>
            <p:nvPr/>
          </p:nvSpPr>
          <p:spPr bwMode="auto">
            <a:xfrm>
              <a:off x="6658924" y="1650802"/>
              <a:ext cx="2030413" cy="184626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 algn="ctr"/>
              <a:r>
                <a:rPr lang="en-US">
                  <a:solidFill>
                    <a:schemeClr val="tx2"/>
                  </a:solidFill>
                  <a:latin typeface="Arial Narrow" pitchFamily="34" charset="0"/>
                </a:rPr>
                <a:t> </a:t>
              </a:r>
            </a:p>
          </p:txBody>
        </p:sp>
        <p:sp>
          <p:nvSpPr>
            <p:cNvPr id="16390" name="Rectangle 7"/>
            <p:cNvSpPr>
              <a:spLocks noChangeArrowheads="1"/>
            </p:cNvSpPr>
            <p:nvPr/>
          </p:nvSpPr>
          <p:spPr bwMode="auto">
            <a:xfrm>
              <a:off x="6722424" y="3646289"/>
              <a:ext cx="1957388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algn="ctr"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Maximum O</a:t>
              </a:r>
              <a:r>
                <a:rPr lang="en-US" baseline="-25000" dirty="0">
                  <a:latin typeface="Arial Narrow" pitchFamily="34" charset="0"/>
                </a:rPr>
                <a:t>2</a:t>
              </a:r>
              <a:r>
                <a:rPr lang="en-US" sz="2000" dirty="0">
                  <a:latin typeface="Arial Narrow" pitchFamily="34" charset="0"/>
                </a:rPr>
                <a:t> uptake</a:t>
              </a:r>
            </a:p>
          </p:txBody>
        </p:sp>
        <p:sp>
          <p:nvSpPr>
            <p:cNvPr id="16391" name="Rectangle 8"/>
            <p:cNvSpPr>
              <a:spLocks noChangeArrowheads="1"/>
            </p:cNvSpPr>
            <p:nvPr/>
          </p:nvSpPr>
          <p:spPr bwMode="auto">
            <a:xfrm>
              <a:off x="6455076" y="1266522"/>
              <a:ext cx="1243930" cy="362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Performance</a:t>
              </a:r>
            </a:p>
          </p:txBody>
        </p:sp>
        <p:sp>
          <p:nvSpPr>
            <p:cNvPr id="16392" name="Line 9"/>
            <p:cNvSpPr>
              <a:spLocks noChangeShapeType="1"/>
            </p:cNvSpPr>
            <p:nvPr/>
          </p:nvSpPr>
          <p:spPr bwMode="auto">
            <a:xfrm flipV="1">
              <a:off x="6689087" y="1717477"/>
              <a:ext cx="1963737" cy="1647825"/>
            </a:xfrm>
            <a:prstGeom prst="line">
              <a:avLst/>
            </a:prstGeom>
            <a:noFill/>
            <a:ln w="25400">
              <a:solidFill>
                <a:srgbClr val="F7668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" name="AutoShape 10"/>
            <p:cNvSpPr>
              <a:spLocks noChangeArrowheads="1"/>
            </p:cNvSpPr>
            <p:nvPr/>
          </p:nvSpPr>
          <p:spPr bwMode="auto">
            <a:xfrm flipV="1">
              <a:off x="7016112" y="2803327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AutoShape 11"/>
            <p:cNvSpPr>
              <a:spLocks noChangeArrowheads="1"/>
            </p:cNvSpPr>
            <p:nvPr/>
          </p:nvSpPr>
          <p:spPr bwMode="auto">
            <a:xfrm flipV="1">
              <a:off x="7158987" y="2714427"/>
              <a:ext cx="69850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AutoShape 12"/>
            <p:cNvSpPr>
              <a:spLocks noChangeArrowheads="1"/>
            </p:cNvSpPr>
            <p:nvPr/>
          </p:nvSpPr>
          <p:spPr bwMode="auto">
            <a:xfrm flipV="1">
              <a:off x="7087549" y="2928739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AutoShape 13"/>
            <p:cNvSpPr>
              <a:spLocks noChangeArrowheads="1"/>
            </p:cNvSpPr>
            <p:nvPr/>
          </p:nvSpPr>
          <p:spPr bwMode="auto">
            <a:xfrm flipH="1">
              <a:off x="7371712" y="2465189"/>
              <a:ext cx="71437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AutoShape 14"/>
            <p:cNvSpPr>
              <a:spLocks noChangeArrowheads="1"/>
            </p:cNvSpPr>
            <p:nvPr/>
          </p:nvSpPr>
          <p:spPr bwMode="auto">
            <a:xfrm flipH="1">
              <a:off x="7514587" y="2928739"/>
              <a:ext cx="71437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8" name="AutoShape 15"/>
            <p:cNvSpPr>
              <a:spLocks noChangeArrowheads="1"/>
            </p:cNvSpPr>
            <p:nvPr/>
          </p:nvSpPr>
          <p:spPr bwMode="auto">
            <a:xfrm flipH="1">
              <a:off x="7443149" y="2785864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" name="AutoShape 16"/>
            <p:cNvSpPr>
              <a:spLocks noChangeArrowheads="1"/>
            </p:cNvSpPr>
            <p:nvPr/>
          </p:nvSpPr>
          <p:spPr bwMode="auto">
            <a:xfrm flipH="1">
              <a:off x="8225787" y="2193727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0" name="AutoShape 17"/>
            <p:cNvSpPr>
              <a:spLocks noChangeArrowheads="1"/>
            </p:cNvSpPr>
            <p:nvPr/>
          </p:nvSpPr>
          <p:spPr bwMode="auto">
            <a:xfrm flipH="1">
              <a:off x="8084499" y="2336602"/>
              <a:ext cx="69850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AutoShape 18"/>
            <p:cNvSpPr>
              <a:spLocks noChangeArrowheads="1"/>
            </p:cNvSpPr>
            <p:nvPr/>
          </p:nvSpPr>
          <p:spPr bwMode="auto">
            <a:xfrm flipH="1">
              <a:off x="7941624" y="2336602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AutoShape 19"/>
            <p:cNvSpPr>
              <a:spLocks noChangeArrowheads="1"/>
            </p:cNvSpPr>
            <p:nvPr/>
          </p:nvSpPr>
          <p:spPr bwMode="auto">
            <a:xfrm flipV="1">
              <a:off x="7870187" y="1981002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" name="AutoShape 20"/>
            <p:cNvSpPr>
              <a:spLocks noChangeArrowheads="1"/>
            </p:cNvSpPr>
            <p:nvPr/>
          </p:nvSpPr>
          <p:spPr bwMode="auto">
            <a:xfrm flipV="1">
              <a:off x="7586024" y="2358827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AutoShape 21"/>
            <p:cNvSpPr>
              <a:spLocks noChangeArrowheads="1"/>
            </p:cNvSpPr>
            <p:nvPr/>
          </p:nvSpPr>
          <p:spPr bwMode="auto">
            <a:xfrm>
              <a:off x="6873237" y="2955727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5" name="AutoShape 22"/>
            <p:cNvSpPr>
              <a:spLocks noChangeArrowheads="1"/>
            </p:cNvSpPr>
            <p:nvPr/>
          </p:nvSpPr>
          <p:spPr bwMode="auto">
            <a:xfrm>
              <a:off x="7016112" y="3212902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6" name="AutoShape 23"/>
            <p:cNvSpPr>
              <a:spLocks noChangeArrowheads="1"/>
            </p:cNvSpPr>
            <p:nvPr/>
          </p:nvSpPr>
          <p:spPr bwMode="auto">
            <a:xfrm>
              <a:off x="7158987" y="3112889"/>
              <a:ext cx="69850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7" name="AutoShape 24"/>
            <p:cNvSpPr>
              <a:spLocks noChangeArrowheads="1"/>
            </p:cNvSpPr>
            <p:nvPr/>
          </p:nvSpPr>
          <p:spPr bwMode="auto">
            <a:xfrm flipH="1" flipV="1">
              <a:off x="7941624" y="2215952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8" name="AutoShape 25"/>
            <p:cNvSpPr>
              <a:spLocks noChangeArrowheads="1"/>
            </p:cNvSpPr>
            <p:nvPr/>
          </p:nvSpPr>
          <p:spPr bwMode="auto">
            <a:xfrm flipH="1" flipV="1">
              <a:off x="7300274" y="3071614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AutoShape 26"/>
            <p:cNvSpPr>
              <a:spLocks noChangeArrowheads="1"/>
            </p:cNvSpPr>
            <p:nvPr/>
          </p:nvSpPr>
          <p:spPr bwMode="auto">
            <a:xfrm flipH="1" flipV="1">
              <a:off x="7443149" y="3071614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0" name="AutoShape 27"/>
            <p:cNvSpPr>
              <a:spLocks noChangeArrowheads="1"/>
            </p:cNvSpPr>
            <p:nvPr/>
          </p:nvSpPr>
          <p:spPr bwMode="auto">
            <a:xfrm rot="16200000" flipV="1">
              <a:off x="7562212" y="2857302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1" name="AutoShape 28"/>
            <p:cNvSpPr>
              <a:spLocks noChangeArrowheads="1"/>
            </p:cNvSpPr>
            <p:nvPr/>
          </p:nvSpPr>
          <p:spPr bwMode="auto">
            <a:xfrm rot="16200000" flipH="1">
              <a:off x="8368662" y="1765102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AutoShape 29"/>
            <p:cNvSpPr>
              <a:spLocks noChangeArrowheads="1"/>
            </p:cNvSpPr>
            <p:nvPr/>
          </p:nvSpPr>
          <p:spPr bwMode="auto">
            <a:xfrm rot="16200000" flipH="1">
              <a:off x="8367074" y="1907977"/>
              <a:ext cx="71437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3" name="AutoShape 30"/>
            <p:cNvSpPr>
              <a:spLocks noChangeArrowheads="1"/>
            </p:cNvSpPr>
            <p:nvPr/>
          </p:nvSpPr>
          <p:spPr bwMode="auto">
            <a:xfrm rot="16200000" flipH="1">
              <a:off x="8467087" y="2122289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AutoShape 31"/>
            <p:cNvSpPr>
              <a:spLocks noChangeArrowheads="1"/>
            </p:cNvSpPr>
            <p:nvPr/>
          </p:nvSpPr>
          <p:spPr bwMode="auto">
            <a:xfrm rot="16200000" flipV="1">
              <a:off x="8011474" y="2074664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5" name="AutoShape 32"/>
            <p:cNvSpPr>
              <a:spLocks noChangeArrowheads="1"/>
            </p:cNvSpPr>
            <p:nvPr/>
          </p:nvSpPr>
          <p:spPr bwMode="auto">
            <a:xfrm rot="16200000" flipV="1">
              <a:off x="8153555" y="1813521"/>
              <a:ext cx="71437" cy="69850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6" name="AutoShape 33"/>
            <p:cNvSpPr>
              <a:spLocks noChangeArrowheads="1"/>
            </p:cNvSpPr>
            <p:nvPr/>
          </p:nvSpPr>
          <p:spPr bwMode="auto">
            <a:xfrm rot="16200000" flipV="1">
              <a:off x="8013856" y="2643783"/>
              <a:ext cx="69850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7" name="AutoShape 34"/>
            <p:cNvSpPr>
              <a:spLocks noChangeArrowheads="1"/>
            </p:cNvSpPr>
            <p:nvPr/>
          </p:nvSpPr>
          <p:spPr bwMode="auto">
            <a:xfrm flipH="1">
              <a:off x="7300274" y="2846189"/>
              <a:ext cx="71438" cy="69850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AutoShape 35"/>
            <p:cNvSpPr>
              <a:spLocks noChangeArrowheads="1"/>
            </p:cNvSpPr>
            <p:nvPr/>
          </p:nvSpPr>
          <p:spPr bwMode="auto">
            <a:xfrm flipH="1">
              <a:off x="7798749" y="2265164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9" name="AutoShape 36"/>
            <p:cNvSpPr>
              <a:spLocks noChangeArrowheads="1"/>
            </p:cNvSpPr>
            <p:nvPr/>
          </p:nvSpPr>
          <p:spPr bwMode="auto">
            <a:xfrm flipH="1">
              <a:off x="8297224" y="1838127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AutoShape 37"/>
            <p:cNvSpPr>
              <a:spLocks noChangeArrowheads="1"/>
            </p:cNvSpPr>
            <p:nvPr/>
          </p:nvSpPr>
          <p:spPr bwMode="auto">
            <a:xfrm flipH="1">
              <a:off x="8154349" y="1981002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1" name="AutoShape 38"/>
            <p:cNvSpPr>
              <a:spLocks noChangeArrowheads="1"/>
            </p:cNvSpPr>
            <p:nvPr/>
          </p:nvSpPr>
          <p:spPr bwMode="auto">
            <a:xfrm flipH="1" flipV="1">
              <a:off x="7300274" y="2501702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2" name="AutoShape 39"/>
            <p:cNvSpPr>
              <a:spLocks noChangeArrowheads="1"/>
            </p:cNvSpPr>
            <p:nvPr/>
          </p:nvSpPr>
          <p:spPr bwMode="auto">
            <a:xfrm flipV="1">
              <a:off x="7228837" y="2785864"/>
              <a:ext cx="71437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3" name="AutoShape 40"/>
            <p:cNvSpPr>
              <a:spLocks noChangeArrowheads="1"/>
            </p:cNvSpPr>
            <p:nvPr/>
          </p:nvSpPr>
          <p:spPr bwMode="auto">
            <a:xfrm flipH="1">
              <a:off x="7941624" y="2336602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AutoShape 41"/>
            <p:cNvSpPr>
              <a:spLocks noChangeArrowheads="1"/>
            </p:cNvSpPr>
            <p:nvPr/>
          </p:nvSpPr>
          <p:spPr bwMode="auto">
            <a:xfrm flipH="1">
              <a:off x="8297224" y="2122289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5" name="AutoShape 42"/>
            <p:cNvSpPr>
              <a:spLocks noChangeArrowheads="1"/>
            </p:cNvSpPr>
            <p:nvPr/>
          </p:nvSpPr>
          <p:spPr bwMode="auto">
            <a:xfrm flipV="1">
              <a:off x="8013062" y="1909564"/>
              <a:ext cx="71437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AutoShape 43"/>
            <p:cNvSpPr>
              <a:spLocks noChangeArrowheads="1"/>
            </p:cNvSpPr>
            <p:nvPr/>
          </p:nvSpPr>
          <p:spPr bwMode="auto">
            <a:xfrm flipH="1" flipV="1">
              <a:off x="7514587" y="2644577"/>
              <a:ext cx="71437" cy="69850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7" name="AutoShape 44"/>
            <p:cNvSpPr>
              <a:spLocks noChangeArrowheads="1"/>
            </p:cNvSpPr>
            <p:nvPr/>
          </p:nvSpPr>
          <p:spPr bwMode="auto">
            <a:xfrm flipH="1" flipV="1">
              <a:off x="7798749" y="2644577"/>
              <a:ext cx="71438" cy="69850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8" name="AutoShape 45"/>
            <p:cNvSpPr>
              <a:spLocks noChangeArrowheads="1"/>
            </p:cNvSpPr>
            <p:nvPr/>
          </p:nvSpPr>
          <p:spPr bwMode="auto">
            <a:xfrm flipH="1" flipV="1">
              <a:off x="7657462" y="2074664"/>
              <a:ext cx="69850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9" name="AutoShape 46"/>
            <p:cNvSpPr>
              <a:spLocks noChangeArrowheads="1"/>
            </p:cNvSpPr>
            <p:nvPr/>
          </p:nvSpPr>
          <p:spPr bwMode="auto">
            <a:xfrm flipH="1" flipV="1">
              <a:off x="7573324" y="2193727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0" name="AutoShape 47"/>
            <p:cNvSpPr>
              <a:spLocks noChangeArrowheads="1"/>
            </p:cNvSpPr>
            <p:nvPr/>
          </p:nvSpPr>
          <p:spPr bwMode="auto">
            <a:xfrm flipH="1" flipV="1">
              <a:off x="7432037" y="2238177"/>
              <a:ext cx="69850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1" name="AutoShape 48"/>
            <p:cNvSpPr>
              <a:spLocks noChangeArrowheads="1"/>
            </p:cNvSpPr>
            <p:nvPr/>
          </p:nvSpPr>
          <p:spPr bwMode="auto">
            <a:xfrm>
              <a:off x="7360599" y="2595364"/>
              <a:ext cx="71438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2" name="AutoShape 49"/>
            <p:cNvSpPr>
              <a:spLocks noChangeArrowheads="1"/>
            </p:cNvSpPr>
            <p:nvPr/>
          </p:nvSpPr>
          <p:spPr bwMode="auto">
            <a:xfrm rot="5400000" flipH="1" flipV="1">
              <a:off x="7781287" y="2809677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3" name="AutoShape 50"/>
            <p:cNvSpPr>
              <a:spLocks noChangeArrowheads="1"/>
            </p:cNvSpPr>
            <p:nvPr/>
          </p:nvSpPr>
          <p:spPr bwMode="auto">
            <a:xfrm rot="5400000" flipH="1" flipV="1">
              <a:off x="7858281" y="2667595"/>
              <a:ext cx="69850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4" name="AutoShape 51"/>
            <p:cNvSpPr>
              <a:spLocks noChangeArrowheads="1"/>
            </p:cNvSpPr>
            <p:nvPr/>
          </p:nvSpPr>
          <p:spPr bwMode="auto">
            <a:xfrm rot="5400000" flipH="1" flipV="1">
              <a:off x="7857487" y="2525514"/>
              <a:ext cx="71438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5" name="AutoShape 52"/>
            <p:cNvSpPr>
              <a:spLocks noChangeArrowheads="1"/>
            </p:cNvSpPr>
            <p:nvPr/>
          </p:nvSpPr>
          <p:spPr bwMode="auto">
            <a:xfrm rot="5400000">
              <a:off x="7500299" y="2501702"/>
              <a:ext cx="71437" cy="71438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6" name="AutoShape 53"/>
            <p:cNvSpPr>
              <a:spLocks noChangeArrowheads="1"/>
            </p:cNvSpPr>
            <p:nvPr/>
          </p:nvSpPr>
          <p:spPr bwMode="auto">
            <a:xfrm flipH="1" flipV="1">
              <a:off x="7432037" y="2238177"/>
              <a:ext cx="69850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7" name="AutoShape 54"/>
            <p:cNvSpPr>
              <a:spLocks noChangeArrowheads="1"/>
            </p:cNvSpPr>
            <p:nvPr/>
          </p:nvSpPr>
          <p:spPr bwMode="auto">
            <a:xfrm flipH="1" flipV="1">
              <a:off x="7787637" y="2523927"/>
              <a:ext cx="71437" cy="71437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38" name="Group 56"/>
            <p:cNvGrpSpPr>
              <a:grpSpLocks/>
            </p:cNvGrpSpPr>
            <p:nvPr/>
          </p:nvGrpSpPr>
          <p:grpSpPr bwMode="auto">
            <a:xfrm>
              <a:off x="6523987" y="1650802"/>
              <a:ext cx="80962" cy="1847850"/>
              <a:chOff x="4108" y="1776"/>
              <a:chExt cx="51" cy="1073"/>
            </a:xfrm>
          </p:grpSpPr>
          <p:sp>
            <p:nvSpPr>
              <p:cNvPr id="16452" name="Line 57"/>
              <p:cNvSpPr>
                <a:spLocks noChangeShapeType="1"/>
              </p:cNvSpPr>
              <p:nvPr/>
            </p:nvSpPr>
            <p:spPr bwMode="auto">
              <a:xfrm flipH="1">
                <a:off x="4108" y="2780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3" name="Line 58"/>
              <p:cNvSpPr>
                <a:spLocks noChangeShapeType="1"/>
              </p:cNvSpPr>
              <p:nvPr/>
            </p:nvSpPr>
            <p:spPr bwMode="auto">
              <a:xfrm flipH="1">
                <a:off x="4108" y="2572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4" name="Line 59"/>
              <p:cNvSpPr>
                <a:spLocks noChangeShapeType="1"/>
              </p:cNvSpPr>
              <p:nvPr/>
            </p:nvSpPr>
            <p:spPr bwMode="auto">
              <a:xfrm flipH="1">
                <a:off x="4108" y="2353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5" name="Line 60"/>
              <p:cNvSpPr>
                <a:spLocks noChangeShapeType="1"/>
              </p:cNvSpPr>
              <p:nvPr/>
            </p:nvSpPr>
            <p:spPr bwMode="auto">
              <a:xfrm flipH="1">
                <a:off x="4108" y="2145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6" name="Line 61"/>
              <p:cNvSpPr>
                <a:spLocks noChangeShapeType="1"/>
              </p:cNvSpPr>
              <p:nvPr/>
            </p:nvSpPr>
            <p:spPr bwMode="auto">
              <a:xfrm flipH="1">
                <a:off x="4108" y="1926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7" name="Line 62"/>
              <p:cNvSpPr>
                <a:spLocks noChangeShapeType="1"/>
              </p:cNvSpPr>
              <p:nvPr/>
            </p:nvSpPr>
            <p:spPr bwMode="auto">
              <a:xfrm flipV="1">
                <a:off x="4159" y="1776"/>
                <a:ext cx="0" cy="10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39" name="Group 63"/>
            <p:cNvGrpSpPr>
              <a:grpSpLocks/>
            </p:cNvGrpSpPr>
            <p:nvPr/>
          </p:nvGrpSpPr>
          <p:grpSpPr bwMode="auto">
            <a:xfrm rot="16200000">
              <a:off x="7634443" y="2580283"/>
              <a:ext cx="80962" cy="2032000"/>
              <a:chOff x="4108" y="1776"/>
              <a:chExt cx="51" cy="1073"/>
            </a:xfrm>
          </p:grpSpPr>
          <p:sp>
            <p:nvSpPr>
              <p:cNvPr id="16446" name="Line 64"/>
              <p:cNvSpPr>
                <a:spLocks noChangeShapeType="1"/>
              </p:cNvSpPr>
              <p:nvPr/>
            </p:nvSpPr>
            <p:spPr bwMode="auto">
              <a:xfrm flipH="1">
                <a:off x="4108" y="2780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7" name="Line 65"/>
              <p:cNvSpPr>
                <a:spLocks noChangeShapeType="1"/>
              </p:cNvSpPr>
              <p:nvPr/>
            </p:nvSpPr>
            <p:spPr bwMode="auto">
              <a:xfrm flipH="1">
                <a:off x="4108" y="2572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8" name="Line 66"/>
              <p:cNvSpPr>
                <a:spLocks noChangeShapeType="1"/>
              </p:cNvSpPr>
              <p:nvPr/>
            </p:nvSpPr>
            <p:spPr bwMode="auto">
              <a:xfrm flipH="1">
                <a:off x="4108" y="2353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9" name="Line 67"/>
              <p:cNvSpPr>
                <a:spLocks noChangeShapeType="1"/>
              </p:cNvSpPr>
              <p:nvPr/>
            </p:nvSpPr>
            <p:spPr bwMode="auto">
              <a:xfrm flipH="1">
                <a:off x="4108" y="2145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0" name="Line 68"/>
              <p:cNvSpPr>
                <a:spLocks noChangeShapeType="1"/>
              </p:cNvSpPr>
              <p:nvPr/>
            </p:nvSpPr>
            <p:spPr bwMode="auto">
              <a:xfrm flipH="1">
                <a:off x="4108" y="1926"/>
                <a:ext cx="5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1" name="Line 69"/>
              <p:cNvSpPr>
                <a:spLocks noChangeShapeType="1"/>
              </p:cNvSpPr>
              <p:nvPr/>
            </p:nvSpPr>
            <p:spPr bwMode="auto">
              <a:xfrm flipV="1">
                <a:off x="4159" y="1776"/>
                <a:ext cx="0" cy="10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40" name="Rectangle 70"/>
            <p:cNvSpPr>
              <a:spLocks noChangeArrowheads="1"/>
            </p:cNvSpPr>
            <p:nvPr/>
          </p:nvSpPr>
          <p:spPr bwMode="auto">
            <a:xfrm>
              <a:off x="6798624" y="1779389"/>
              <a:ext cx="74930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algn="ctr"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>
                  <a:latin typeface="Arial Narrow" pitchFamily="34" charset="0"/>
                </a:rPr>
                <a:t>r = 0.80</a:t>
              </a:r>
            </a:p>
          </p:txBody>
        </p:sp>
      </p:grpSp>
      <p:grpSp>
        <p:nvGrpSpPr>
          <p:cNvPr id="165962" name="Group 74"/>
          <p:cNvGrpSpPr>
            <a:grpSpLocks/>
          </p:cNvGrpSpPr>
          <p:nvPr/>
        </p:nvGrpSpPr>
        <p:grpSpPr bwMode="auto">
          <a:xfrm>
            <a:off x="6798624" y="2541389"/>
            <a:ext cx="1781175" cy="841375"/>
            <a:chOff x="4176" y="1680"/>
            <a:chExt cx="1122" cy="530"/>
          </a:xfrm>
        </p:grpSpPr>
        <p:sp>
          <p:nvSpPr>
            <p:cNvPr id="16443" name="Rectangle 71"/>
            <p:cNvSpPr>
              <a:spLocks noChangeArrowheads="1"/>
            </p:cNvSpPr>
            <p:nvPr/>
          </p:nvSpPr>
          <p:spPr bwMode="auto">
            <a:xfrm>
              <a:off x="4774" y="1976"/>
              <a:ext cx="524" cy="234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4000" tIns="26987" rIns="54000" bIns="26987">
              <a:spAutoFit/>
            </a:bodyPr>
            <a:lstStyle/>
            <a:p>
              <a:pPr algn="ctr"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>
                  <a:latin typeface="Arial Narrow" pitchFamily="34" charset="0"/>
                </a:rPr>
                <a:t>r = 0.20</a:t>
              </a:r>
            </a:p>
          </p:txBody>
        </p:sp>
        <p:sp>
          <p:nvSpPr>
            <p:cNvPr id="16444" name="Rectangle 72"/>
            <p:cNvSpPr>
              <a:spLocks noChangeArrowheads="1"/>
            </p:cNvSpPr>
            <p:nvPr/>
          </p:nvSpPr>
          <p:spPr bwMode="auto">
            <a:xfrm>
              <a:off x="4176" y="1680"/>
              <a:ext cx="336" cy="528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5" name="Line 73"/>
            <p:cNvSpPr>
              <a:spLocks noChangeShapeType="1"/>
            </p:cNvSpPr>
            <p:nvPr/>
          </p:nvSpPr>
          <p:spPr bwMode="auto">
            <a:xfrm>
              <a:off x="4512" y="2160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5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627" y="92983"/>
            <a:ext cx="8996146" cy="6670424"/>
          </a:xfrm>
        </p:spPr>
        <p:txBody>
          <a:bodyPr/>
          <a:lstStyle/>
          <a:p>
            <a:pPr marL="0" indent="0">
              <a:lnSpc>
                <a:spcPct val="96000"/>
              </a:lnSpc>
              <a:buNone/>
            </a:pPr>
            <a:r>
              <a:rPr lang="en-US" b="1" dirty="0"/>
              <a:t>Risk, Odds, Hazard and Count Ratios</a:t>
            </a:r>
          </a:p>
          <a:p>
            <a:pPr>
              <a:lnSpc>
                <a:spcPct val="96000"/>
              </a:lnSpc>
            </a:pPr>
            <a:r>
              <a:rPr lang="en-US" dirty="0"/>
              <a:t>When the dependent variable is a </a:t>
            </a:r>
            <a:r>
              <a:rPr lang="en-US" dirty="0">
                <a:solidFill>
                  <a:srgbClr val="CC0066"/>
                </a:solidFill>
              </a:rPr>
              <a:t>proportion</a:t>
            </a:r>
            <a:r>
              <a:rPr lang="en-US" dirty="0"/>
              <a:t> or </a:t>
            </a:r>
            <a:r>
              <a:rPr lang="en-US" dirty="0">
                <a:solidFill>
                  <a:srgbClr val="CC0066"/>
                </a:solidFill>
              </a:rPr>
              <a:t>count</a:t>
            </a:r>
            <a:r>
              <a:rPr lang="en-US" dirty="0"/>
              <a:t> of something, effects should be expressed as </a:t>
            </a:r>
            <a:r>
              <a:rPr lang="en-US" dirty="0">
                <a:solidFill>
                  <a:srgbClr val="CC0066"/>
                </a:solidFill>
              </a:rPr>
              <a:t>ratios</a:t>
            </a:r>
            <a:r>
              <a:rPr lang="en-US" dirty="0"/>
              <a:t>.</a:t>
            </a:r>
          </a:p>
          <a:p>
            <a:pPr>
              <a:lnSpc>
                <a:spcPct val="96000"/>
              </a:lnSpc>
            </a:pPr>
            <a:r>
              <a:rPr lang="en-US" dirty="0">
                <a:solidFill>
                  <a:srgbClr val="CC0066"/>
                </a:solidFill>
              </a:rPr>
              <a:t>Risk ratio</a:t>
            </a:r>
            <a:r>
              <a:rPr lang="en-US" dirty="0">
                <a:solidFill>
                  <a:srgbClr val="0000CC"/>
                </a:solidFill>
              </a:rPr>
              <a:t>,</a:t>
            </a:r>
            <a:r>
              <a:rPr lang="en-US" dirty="0"/>
              <a:t> relative risk, proportion ratio…</a:t>
            </a:r>
          </a:p>
          <a:p>
            <a:pPr lvl="1">
              <a:lnSpc>
                <a:spcPct val="96000"/>
              </a:lnSpc>
            </a:pPr>
            <a:r>
              <a:rPr lang="en-US" dirty="0"/>
              <a:t>Example: if proportions of inactive and active adults who get heart disease after 20 years are 25% and 10%, risk ratio = 25/10 = 2.5.</a:t>
            </a:r>
          </a:p>
          <a:p>
            <a:r>
              <a:rPr lang="en-US" dirty="0"/>
              <a:t>If proportions are </a:t>
            </a:r>
            <a:r>
              <a:rPr lang="en-US" dirty="0">
                <a:solidFill>
                  <a:srgbClr val="CC0066"/>
                </a:solidFill>
              </a:rPr>
              <a:t>time-independent</a:t>
            </a:r>
            <a:r>
              <a:rPr lang="en-US" dirty="0"/>
              <a:t> </a:t>
            </a:r>
            <a:r>
              <a:rPr lang="en-US" dirty="0">
                <a:solidFill>
                  <a:srgbClr val="CC0066"/>
                </a:solidFill>
              </a:rPr>
              <a:t>classifications</a:t>
            </a:r>
            <a:r>
              <a:rPr lang="en-US" dirty="0"/>
              <a:t>, convert all effects to </a:t>
            </a:r>
            <a:r>
              <a:rPr lang="en-US" dirty="0">
                <a:solidFill>
                  <a:srgbClr val="CC0066"/>
                </a:solidFill>
              </a:rPr>
              <a:t>odds ratios</a:t>
            </a:r>
            <a:r>
              <a:rPr lang="en-US" dirty="0"/>
              <a:t> for meta-analysis.</a:t>
            </a:r>
          </a:p>
          <a:p>
            <a:pPr lvl="1"/>
            <a:r>
              <a:rPr lang="en-US" dirty="0"/>
              <a:t>Convert meta-analyzed odds ratios back into </a:t>
            </a:r>
            <a:r>
              <a:rPr lang="en-US" dirty="0">
                <a:solidFill>
                  <a:srgbClr val="0000CC"/>
                </a:solidFill>
              </a:rPr>
              <a:t>proportion ratios</a:t>
            </a:r>
            <a:r>
              <a:rPr lang="en-US" dirty="0"/>
              <a:t> by choosing a sensible proportion for the reference group.</a:t>
            </a:r>
          </a:p>
          <a:p>
            <a:pPr lvl="2"/>
            <a:r>
              <a:rPr lang="en-US" dirty="0"/>
              <a:t>Use </a:t>
            </a:r>
            <a:r>
              <a:rPr lang="en-NZ" dirty="0"/>
              <a:t>proportion ratio = OR/[1+p</a:t>
            </a:r>
            <a:r>
              <a:rPr lang="en-NZ" baseline="-25000" dirty="0"/>
              <a:t>1</a:t>
            </a:r>
            <a:r>
              <a:rPr lang="en-NZ" dirty="0"/>
              <a:t>(OR-1)], where OR is the odds ratio and p</a:t>
            </a:r>
            <a:r>
              <a:rPr lang="en-NZ" baseline="-25000" dirty="0"/>
              <a:t>1</a:t>
            </a:r>
            <a:r>
              <a:rPr lang="en-NZ" dirty="0"/>
              <a:t> is the reference proportion.</a:t>
            </a:r>
            <a:endParaRPr lang="en-US" dirty="0"/>
          </a:p>
          <a:p>
            <a:pPr>
              <a:lnSpc>
                <a:spcPct val="96000"/>
              </a:lnSpc>
            </a:pPr>
            <a:r>
              <a:rPr lang="en-US" dirty="0">
                <a:solidFill>
                  <a:srgbClr val="CC0066"/>
                </a:solidFill>
              </a:rPr>
              <a:t>Hazard ratio</a:t>
            </a:r>
            <a:r>
              <a:rPr lang="en-US" dirty="0"/>
              <a:t> is the risk ratio for new occurrences in the next brief instant of time (the "right-now" risk ratio).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00CC"/>
                </a:solidFill>
              </a:rPr>
              <a:t>proportions change with time</a:t>
            </a:r>
            <a:r>
              <a:rPr lang="en-US" dirty="0"/>
              <a:t>, the proportion and odds ratios also change, but the hazard ratio usually doesn't. </a:t>
            </a:r>
          </a:p>
        </p:txBody>
      </p:sp>
    </p:spTree>
    <p:extLst>
      <p:ext uri="{BB962C8B-B14F-4D97-AF65-F5344CB8AC3E}">
        <p14:creationId xmlns:p14="http://schemas.microsoft.com/office/powerpoint/2010/main" val="3402451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904" y="188640"/>
            <a:ext cx="8903592" cy="6408712"/>
          </a:xfrm>
        </p:spPr>
        <p:txBody>
          <a:bodyPr/>
          <a:lstStyle/>
          <a:p>
            <a:pPr lvl="1"/>
            <a:r>
              <a:rPr lang="en-US" dirty="0"/>
              <a:t>So, to meta-analyze studies with different time periods, </a:t>
            </a:r>
            <a:r>
              <a:rPr lang="en-US" dirty="0">
                <a:solidFill>
                  <a:srgbClr val="0000CC"/>
                </a:solidFill>
              </a:rPr>
              <a:t>convert any proportion and odds ratios to hazard ratios</a:t>
            </a:r>
            <a:r>
              <a:rPr lang="en-US" dirty="0"/>
              <a:t>. </a:t>
            </a:r>
          </a:p>
          <a:p>
            <a:pPr lvl="2"/>
            <a:r>
              <a:rPr lang="en-AU" dirty="0"/>
              <a:t>Assume</a:t>
            </a:r>
            <a:r>
              <a:rPr lang="en-NZ" dirty="0"/>
              <a:t> p</a:t>
            </a:r>
            <a:r>
              <a:rPr lang="en-US" sz="1400" kern="1200" dirty="0">
                <a:solidFill>
                  <a:srgbClr val="000000"/>
                </a:solidFill>
              </a:rPr>
              <a:t> </a:t>
            </a:r>
            <a:r>
              <a:rPr lang="en-NZ" dirty="0"/>
              <a:t>=</a:t>
            </a:r>
            <a:r>
              <a:rPr lang="en-US" sz="1400" kern="1200" dirty="0">
                <a:solidFill>
                  <a:srgbClr val="000000"/>
                </a:solidFill>
              </a:rPr>
              <a:t> </a:t>
            </a:r>
            <a:r>
              <a:rPr lang="en-US" sz="2400" kern="1200" dirty="0">
                <a:solidFill>
                  <a:srgbClr val="000000"/>
                </a:solidFill>
              </a:rPr>
              <a:t>(1-e</a:t>
            </a:r>
            <a:r>
              <a:rPr lang="en-US" sz="3200" kern="1200" baseline="30000" dirty="0">
                <a:solidFill>
                  <a:srgbClr val="000000"/>
                </a:solidFill>
              </a:rPr>
              <a:t>-h.t</a:t>
            </a:r>
            <a:r>
              <a:rPr lang="en-US" sz="2800" kern="1200" dirty="0">
                <a:solidFill>
                  <a:srgbClr val="000000"/>
                </a:solidFill>
              </a:rPr>
              <a:t>)</a:t>
            </a:r>
            <a:r>
              <a:rPr lang="en-NZ" dirty="0"/>
              <a:t>, where p is the proportion and h is the hazard.</a:t>
            </a:r>
          </a:p>
          <a:p>
            <a:pPr lvl="2"/>
            <a:r>
              <a:rPr lang="en-NZ" dirty="0"/>
              <a:t>Therefore hazard ratio h</a:t>
            </a:r>
            <a:r>
              <a:rPr lang="en-NZ" baseline="-25000" dirty="0"/>
              <a:t>2</a:t>
            </a:r>
            <a:r>
              <a:rPr lang="en-NZ" dirty="0"/>
              <a:t>/h</a:t>
            </a:r>
            <a:r>
              <a:rPr lang="en-NZ" baseline="-25000" dirty="0"/>
              <a:t>1</a:t>
            </a:r>
            <a:r>
              <a:rPr lang="en-NZ" dirty="0"/>
              <a:t> = log(1-p</a:t>
            </a:r>
            <a:r>
              <a:rPr lang="en-NZ" baseline="-25000" dirty="0"/>
              <a:t>2</a:t>
            </a:r>
            <a:r>
              <a:rPr lang="en-NZ" dirty="0"/>
              <a:t>)/log(1-p</a:t>
            </a:r>
            <a:r>
              <a:rPr lang="en-NZ" baseline="-25000" dirty="0"/>
              <a:t>1</a:t>
            </a:r>
            <a:r>
              <a:rPr lang="en-NZ" dirty="0"/>
              <a:t>).</a:t>
            </a:r>
            <a:endParaRPr lang="en-US" dirty="0"/>
          </a:p>
          <a:p>
            <a:pPr lvl="1"/>
            <a:r>
              <a:rPr lang="en-US" dirty="0"/>
              <a:t>But don't convert odds ratios from </a:t>
            </a:r>
            <a:r>
              <a:rPr lang="en-US" dirty="0">
                <a:solidFill>
                  <a:srgbClr val="0000CC"/>
                </a:solidFill>
              </a:rPr>
              <a:t>time-dependent case-control studies</a:t>
            </a:r>
            <a:r>
              <a:rPr lang="en-US" dirty="0"/>
              <a:t>, because (amazingly) these are already hazard ratios. </a:t>
            </a:r>
          </a:p>
          <a:p>
            <a:r>
              <a:rPr lang="en-US" dirty="0"/>
              <a:t>If proportions in the two groups in all studies are </a:t>
            </a:r>
            <a:r>
              <a:rPr lang="en-US" dirty="0">
                <a:solidFill>
                  <a:srgbClr val="CC0066"/>
                </a:solidFill>
              </a:rPr>
              <a:t>low (&lt;10%)</a:t>
            </a:r>
            <a:r>
              <a:rPr lang="en-US" dirty="0"/>
              <a:t>, all proportion, odds and hazard ratios are effectively equal and need not be interconverted.</a:t>
            </a:r>
          </a:p>
          <a:p>
            <a:r>
              <a:rPr lang="en-US" dirty="0"/>
              <a:t>Express effects on counts as </a:t>
            </a:r>
            <a:r>
              <a:rPr lang="en-US" dirty="0">
                <a:solidFill>
                  <a:srgbClr val="CC0066"/>
                </a:solidFill>
              </a:rPr>
              <a:t>count ratios</a:t>
            </a:r>
            <a:r>
              <a:rPr lang="en-US" dirty="0"/>
              <a:t>.</a:t>
            </a:r>
          </a:p>
          <a:p>
            <a:r>
              <a:rPr lang="en-US" dirty="0"/>
              <a:t>Express </a:t>
            </a:r>
            <a:r>
              <a:rPr lang="en-US" dirty="0">
                <a:solidFill>
                  <a:srgbClr val="CC0066"/>
                </a:solidFill>
              </a:rPr>
              <a:t>standard errors</a:t>
            </a:r>
            <a:r>
              <a:rPr lang="en-US" dirty="0"/>
              <a:t> of ratio effects as </a:t>
            </a:r>
            <a:r>
              <a:rPr lang="en-US" dirty="0">
                <a:solidFill>
                  <a:srgbClr val="CC0066"/>
                </a:solidFill>
              </a:rPr>
              <a:t>×/÷ factor errors</a:t>
            </a:r>
            <a:r>
              <a:rPr lang="en-US" dirty="0"/>
              <a:t>, then log transform the ratios and errors for meta-analysis.</a:t>
            </a:r>
          </a:p>
          <a:p>
            <a:pPr lvl="1"/>
            <a:r>
              <a:rPr lang="en-US" dirty="0"/>
              <a:t>Some meta-analysis programs do the log transformation and work out the standard errors for you.</a:t>
            </a:r>
          </a:p>
          <a:p>
            <a:pPr lvl="2"/>
            <a:r>
              <a:rPr lang="en-US" dirty="0"/>
              <a:t>Researchers make big mistakes with these programs!</a:t>
            </a:r>
          </a:p>
        </p:txBody>
      </p:sp>
    </p:spTree>
    <p:extLst>
      <p:ext uri="{BB962C8B-B14F-4D97-AF65-F5344CB8AC3E}">
        <p14:creationId xmlns:p14="http://schemas.microsoft.com/office/powerpoint/2010/main" val="2166552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4544" y="74613"/>
            <a:ext cx="8981900" cy="611187"/>
          </a:xfrm>
        </p:spPr>
        <p:txBody>
          <a:bodyPr/>
          <a:lstStyle/>
          <a:p>
            <a:r>
              <a:rPr lang="en-US" dirty="0"/>
              <a:t>How to Do a Meta-Analysis: Find and Record Effects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93" y="666750"/>
            <a:ext cx="8980214" cy="6127750"/>
          </a:xfrm>
        </p:spPr>
        <p:txBody>
          <a:bodyPr/>
          <a:lstStyle/>
          <a:p>
            <a:r>
              <a:rPr lang="en-US" dirty="0">
                <a:solidFill>
                  <a:srgbClr val="CC0066"/>
                </a:solidFill>
              </a:rPr>
              <a:t>Search</a:t>
            </a:r>
            <a:r>
              <a:rPr lang="en-US" dirty="0"/>
              <a:t> the literature for studies of a specific effect.</a:t>
            </a:r>
          </a:p>
          <a:p>
            <a:pPr lvl="1"/>
            <a:r>
              <a:rPr lang="en-US" dirty="0"/>
              <a:t>If the effect has been </a:t>
            </a:r>
            <a:r>
              <a:rPr lang="en-US" dirty="0">
                <a:solidFill>
                  <a:srgbClr val="0000CC"/>
                </a:solidFill>
              </a:rPr>
              <a:t>meta-analyzed already</a:t>
            </a:r>
            <a:r>
              <a:rPr lang="en-US" dirty="0"/>
              <a:t>, you can do another, </a:t>
            </a:r>
            <a:br>
              <a:rPr lang="en-US" dirty="0"/>
            </a:br>
            <a:r>
              <a:rPr lang="en-US" dirty="0"/>
              <a:t>if it was done badly or if there are many new studies.</a:t>
            </a:r>
          </a:p>
          <a:p>
            <a:pPr lvl="1"/>
            <a:r>
              <a:rPr lang="en-US" dirty="0"/>
              <a:t>As you assemble the published papers, </a:t>
            </a:r>
            <a:r>
              <a:rPr lang="en-US" dirty="0">
                <a:solidFill>
                  <a:srgbClr val="0000CC"/>
                </a:solidFill>
              </a:rPr>
              <a:t>broaden or narrow the focus</a:t>
            </a:r>
            <a:r>
              <a:rPr lang="en-US" dirty="0"/>
              <a:t> of your review to make it manageable and relevant via…</a:t>
            </a:r>
          </a:p>
          <a:p>
            <a:pPr lvl="2"/>
            <a:r>
              <a:rPr lang="en-US" dirty="0"/>
              <a:t>…</a:t>
            </a:r>
            <a:r>
              <a:rPr lang="en-US" dirty="0">
                <a:solidFill>
                  <a:srgbClr val="008000"/>
                </a:solidFill>
              </a:rPr>
              <a:t>design</a:t>
            </a:r>
            <a:r>
              <a:rPr lang="en-US" dirty="0"/>
              <a:t> (e.g., only randomized controlled trials), </a:t>
            </a:r>
            <a:r>
              <a:rPr lang="en-US" dirty="0">
                <a:solidFill>
                  <a:srgbClr val="008000"/>
                </a:solidFill>
              </a:rPr>
              <a:t>population</a:t>
            </a:r>
            <a:r>
              <a:rPr lang="en-US" dirty="0"/>
              <a:t> (e.g., only competitive athletes), or </a:t>
            </a:r>
            <a:r>
              <a:rPr lang="en-US" dirty="0">
                <a:solidFill>
                  <a:srgbClr val="008000"/>
                </a:solidFill>
              </a:rPr>
              <a:t>treatment</a:t>
            </a:r>
            <a:r>
              <a:rPr lang="en-US" dirty="0"/>
              <a:t> (e.g., only acute effects).</a:t>
            </a:r>
          </a:p>
          <a:p>
            <a:pPr lvl="2"/>
            <a:r>
              <a:rPr lang="en-US" dirty="0"/>
              <a:t>Minimum sample size is ~10 studies; many more needed for good analysis of modifying effects of study characteristics.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Document</a:t>
            </a:r>
            <a:r>
              <a:rPr lang="en-US" dirty="0"/>
              <a:t> your searches, inclusions and exclusions.</a:t>
            </a:r>
          </a:p>
          <a:p>
            <a:r>
              <a:rPr lang="en-US" dirty="0"/>
              <a:t>Record each </a:t>
            </a:r>
            <a:r>
              <a:rPr lang="en-US" dirty="0">
                <a:solidFill>
                  <a:srgbClr val="CC0066"/>
                </a:solidFill>
              </a:rPr>
              <a:t>effect magnitude</a:t>
            </a:r>
            <a:r>
              <a:rPr lang="en-US" dirty="0"/>
              <a:t> and inferential information </a:t>
            </a:r>
            <a:br>
              <a:rPr lang="en-US" dirty="0"/>
            </a:br>
            <a:r>
              <a:rPr lang="en-US" dirty="0"/>
              <a:t>(sample size, p value, confidence limits, SD of change scores). </a:t>
            </a:r>
          </a:p>
          <a:p>
            <a:pPr lvl="1"/>
            <a:r>
              <a:rPr lang="en-US" dirty="0"/>
              <a:t>Convert effects into values on a </a:t>
            </a:r>
            <a:r>
              <a:rPr lang="en-US" dirty="0">
                <a:solidFill>
                  <a:srgbClr val="0000CC"/>
                </a:solidFill>
              </a:rPr>
              <a:t>single scale </a:t>
            </a:r>
            <a:r>
              <a:rPr lang="en-US" dirty="0"/>
              <a:t>of magnitude.</a:t>
            </a:r>
          </a:p>
          <a:p>
            <a:pPr lvl="1"/>
            <a:r>
              <a:rPr lang="en-US" dirty="0"/>
              <a:t>In studies with more than one group, record the effect </a:t>
            </a:r>
            <a:r>
              <a:rPr lang="en-US" dirty="0">
                <a:solidFill>
                  <a:srgbClr val="0000CC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each group</a:t>
            </a:r>
            <a:r>
              <a:rPr lang="en-US" dirty="0"/>
              <a:t> and include relevant fixed and random effects in the analysis.</a:t>
            </a:r>
          </a:p>
        </p:txBody>
      </p:sp>
    </p:spTree>
    <p:extLst>
      <p:ext uri="{BB962C8B-B14F-4D97-AF65-F5344CB8AC3E}">
        <p14:creationId xmlns:p14="http://schemas.microsoft.com/office/powerpoint/2010/main" val="2167343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2413" y="61613"/>
            <a:ext cx="8664575" cy="617537"/>
          </a:xfrm>
        </p:spPr>
        <p:txBody>
          <a:bodyPr/>
          <a:lstStyle/>
          <a:p>
            <a:r>
              <a:rPr lang="en-US" dirty="0"/>
              <a:t>How to Do a Meta-Analysis: Get Study Characteristics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658513"/>
            <a:ext cx="8661400" cy="6154863"/>
          </a:xfrm>
        </p:spPr>
        <p:txBody>
          <a:bodyPr/>
          <a:lstStyle/>
          <a:p>
            <a:r>
              <a:rPr lang="en-US" dirty="0"/>
              <a:t>Record </a:t>
            </a:r>
            <a:r>
              <a:rPr lang="en-US" dirty="0">
                <a:solidFill>
                  <a:srgbClr val="CC0066"/>
                </a:solidFill>
              </a:rPr>
              <a:t>study characteristics</a:t>
            </a:r>
            <a:r>
              <a:rPr lang="en-US" dirty="0"/>
              <a:t> that might account for differences in the effect magnitude between studies. </a:t>
            </a:r>
          </a:p>
          <a:p>
            <a:r>
              <a:rPr lang="en-US" dirty="0"/>
              <a:t>Include the study characteristics as </a:t>
            </a:r>
            <a:r>
              <a:rPr lang="en-US" dirty="0">
                <a:solidFill>
                  <a:srgbClr val="CC0066"/>
                </a:solidFill>
              </a:rPr>
              <a:t>covariates</a:t>
            </a:r>
            <a:r>
              <a:rPr lang="en-US" dirty="0"/>
              <a:t> in the meta-analysis.  Examples:</a:t>
            </a:r>
          </a:p>
          <a:p>
            <a:pPr lvl="1"/>
            <a:r>
              <a:rPr lang="en-US" dirty="0"/>
              <a:t>duration or dose of treatment;</a:t>
            </a:r>
          </a:p>
          <a:p>
            <a:pPr lvl="1"/>
            <a:r>
              <a:rPr lang="en-US" dirty="0"/>
              <a:t>method of measurement of dependent variable;</a:t>
            </a:r>
          </a:p>
          <a:p>
            <a:pPr lvl="1"/>
            <a:r>
              <a:rPr lang="en-US" dirty="0"/>
              <a:t>quality score;</a:t>
            </a:r>
          </a:p>
          <a:p>
            <a:pPr lvl="1"/>
            <a:r>
              <a:rPr lang="en-US" dirty="0"/>
              <a:t>gender and mean characteristics of subjects (age, status…).</a:t>
            </a:r>
          </a:p>
          <a:p>
            <a:pPr lvl="2"/>
            <a:r>
              <a:rPr lang="en-US" dirty="0"/>
              <a:t>Record </a:t>
            </a:r>
            <a:r>
              <a:rPr lang="en-US" dirty="0">
                <a:solidFill>
                  <a:srgbClr val="008000"/>
                </a:solidFill>
              </a:rPr>
              <a:t>separate outcomes</a:t>
            </a:r>
            <a:r>
              <a:rPr lang="en-US" dirty="0"/>
              <a:t> for females and males from the same study, if possible.</a:t>
            </a:r>
          </a:p>
          <a:p>
            <a:pPr lvl="2"/>
            <a:r>
              <a:rPr lang="en-US" dirty="0"/>
              <a:t>Otherwise analyze gender as a </a:t>
            </a:r>
            <a:r>
              <a:rPr lang="en-US" dirty="0">
                <a:solidFill>
                  <a:srgbClr val="008000"/>
                </a:solidFill>
              </a:rPr>
              <a:t>proportion</a:t>
            </a:r>
            <a:r>
              <a:rPr lang="en-US" dirty="0"/>
              <a:t> of one gender; for example, in a study of 3 males and 7 females, “Maleness” = 0.3.</a:t>
            </a:r>
          </a:p>
          <a:p>
            <a:pPr lvl="2"/>
            <a:r>
              <a:rPr lang="en-US" dirty="0"/>
              <a:t>Use this approach for all problematic </a:t>
            </a:r>
            <a:r>
              <a:rPr lang="en-US" dirty="0">
                <a:solidFill>
                  <a:srgbClr val="008000"/>
                </a:solidFill>
              </a:rPr>
              <a:t>dichotomous characteristics</a:t>
            </a:r>
            <a:r>
              <a:rPr lang="en-US" dirty="0"/>
              <a:t> (sedentary vs active, non-athletes vs athletes, etc.).</a:t>
            </a:r>
          </a:p>
          <a:p>
            <a:pPr lvl="1"/>
            <a:r>
              <a:rPr lang="en-US" dirty="0"/>
              <a:t>group identity (e.g.: control, experimental)</a:t>
            </a:r>
          </a:p>
        </p:txBody>
      </p:sp>
    </p:spTree>
    <p:extLst>
      <p:ext uri="{BB962C8B-B14F-4D97-AF65-F5344CB8AC3E}">
        <p14:creationId xmlns:p14="http://schemas.microsoft.com/office/powerpoint/2010/main" val="2134536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44624"/>
            <a:ext cx="8459788" cy="584200"/>
          </a:xfrm>
        </p:spPr>
        <p:txBody>
          <a:bodyPr/>
          <a:lstStyle/>
          <a:p>
            <a:r>
              <a:rPr lang="en-US" dirty="0"/>
              <a:t>How to Do a Meta-Analysis: Assess Study Quality?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628824"/>
            <a:ext cx="8458200" cy="6040536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dirty="0"/>
              <a:t>Most meta-analysts score the </a:t>
            </a:r>
            <a:r>
              <a:rPr lang="en-US" dirty="0">
                <a:solidFill>
                  <a:srgbClr val="CC0066"/>
                </a:solidFill>
              </a:rPr>
              <a:t>quality</a:t>
            </a:r>
            <a:r>
              <a:rPr lang="en-US" dirty="0"/>
              <a:t> of a study.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Examples (scored yes=1, no=0):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Published in a peer-reviewed journal?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Experienced researchers?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Research funded by impartial agency? 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Study performed by impartial researchers?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Subjects selected randomly from a population?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Subjects assigned randomly to treatments?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High proportion of subjects entered and/or finished the study?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Subjects blind to treatment?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Data gatherers blind to treatment?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Analysis performed blind?</a:t>
            </a:r>
          </a:p>
          <a:p>
            <a:pPr>
              <a:lnSpc>
                <a:spcPct val="94000"/>
              </a:lnSpc>
            </a:pPr>
            <a:r>
              <a:rPr lang="en-US" dirty="0"/>
              <a:t>Use the score to </a:t>
            </a:r>
            <a:r>
              <a:rPr lang="en-US" dirty="0">
                <a:solidFill>
                  <a:srgbClr val="CC0066"/>
                </a:solidFill>
              </a:rPr>
              <a:t>exclude some studies</a:t>
            </a:r>
            <a:r>
              <a:rPr lang="en-US" dirty="0"/>
              <a:t>, and/or…</a:t>
            </a:r>
          </a:p>
          <a:p>
            <a:pPr>
              <a:lnSpc>
                <a:spcPct val="94000"/>
              </a:lnSpc>
            </a:pPr>
            <a:r>
              <a:rPr lang="en-US" dirty="0">
                <a:solidFill>
                  <a:srgbClr val="CC0066"/>
                </a:solidFill>
              </a:rPr>
              <a:t>Include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as a </a:t>
            </a:r>
            <a:r>
              <a:rPr lang="en-US" dirty="0">
                <a:solidFill>
                  <a:srgbClr val="CC0066"/>
                </a:solidFill>
              </a:rPr>
              <a:t>covariate</a:t>
            </a:r>
            <a:r>
              <a:rPr lang="en-US" dirty="0"/>
              <a:t> in the meta-analysis, but…</a:t>
            </a:r>
          </a:p>
          <a:p>
            <a:pPr>
              <a:lnSpc>
                <a:spcPct val="94000"/>
              </a:lnSpc>
            </a:pPr>
            <a:r>
              <a:rPr lang="en-US" dirty="0"/>
              <a:t>Some statisticians advise </a:t>
            </a:r>
            <a:r>
              <a:rPr lang="en-US" dirty="0">
                <a:solidFill>
                  <a:srgbClr val="CC0066"/>
                </a:solidFill>
              </a:rPr>
              <a:t>caution</a:t>
            </a:r>
            <a:r>
              <a:rPr lang="en-US" dirty="0"/>
              <a:t> when using quality scores.</a:t>
            </a:r>
          </a:p>
        </p:txBody>
      </p:sp>
    </p:spTree>
    <p:extLst>
      <p:ext uri="{BB962C8B-B14F-4D97-AF65-F5344CB8AC3E}">
        <p14:creationId xmlns:p14="http://schemas.microsoft.com/office/powerpoint/2010/main" val="186600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2"/>
          <p:cNvSpPr>
            <a:spLocks noGrp="1" noChangeArrowheads="1"/>
          </p:cNvSpPr>
          <p:nvPr>
            <p:ph type="title"/>
          </p:nvPr>
        </p:nvSpPr>
        <p:spPr>
          <a:xfrm>
            <a:off x="126688" y="115888"/>
            <a:ext cx="8893800" cy="685800"/>
          </a:xfrm>
        </p:spPr>
        <p:txBody>
          <a:bodyPr/>
          <a:lstStyle/>
          <a:p>
            <a:r>
              <a:rPr lang="en-US" sz="3200" dirty="0"/>
              <a:t>An Introduction to Meta-analysis</a:t>
            </a:r>
          </a:p>
        </p:txBody>
      </p:sp>
      <p:sp>
        <p:nvSpPr>
          <p:cNvPr id="4101" name="Rectangle 43"/>
          <p:cNvSpPr>
            <a:spLocks noChangeArrowheads="1"/>
          </p:cNvSpPr>
          <p:nvPr/>
        </p:nvSpPr>
        <p:spPr bwMode="auto">
          <a:xfrm>
            <a:off x="126688" y="788988"/>
            <a:ext cx="8893800" cy="98382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6000"/>
          <a:lstStyle/>
          <a:p>
            <a:r>
              <a:rPr lang="en-US" altLang="en-US" sz="2600" b="1" dirty="0">
                <a:latin typeface="Arial Narrow" pitchFamily="34" charset="0"/>
              </a:rPr>
              <a:t>Will G Hopkins</a:t>
            </a:r>
            <a:br>
              <a:rPr lang="en-US" altLang="en-US" sz="2600" dirty="0">
                <a:latin typeface="Arial Narrow" pitchFamily="34" charset="0"/>
              </a:rPr>
            </a:br>
            <a:r>
              <a:rPr lang="en-US" altLang="en-US" sz="2600" dirty="0">
                <a:latin typeface="Arial Narrow" pitchFamily="34" charset="0"/>
              </a:rPr>
              <a:t>Victoria University, Melbourne, Australia</a:t>
            </a:r>
            <a:endParaRPr lang="en-US" sz="2600" dirty="0">
              <a:latin typeface="Arial Narrow" pitchFamily="34" charset="0"/>
            </a:endParaRPr>
          </a:p>
        </p:txBody>
      </p:sp>
      <p:sp>
        <p:nvSpPr>
          <p:cNvPr id="174172" name="Rectangle 92"/>
          <p:cNvSpPr>
            <a:spLocks noGrp="1" noChangeArrowheads="1"/>
          </p:cNvSpPr>
          <p:nvPr>
            <p:ph type="body" idx="1"/>
          </p:nvPr>
        </p:nvSpPr>
        <p:spPr>
          <a:xfrm>
            <a:off x="128304" y="1710433"/>
            <a:ext cx="8890568" cy="4030116"/>
          </a:xfrm>
        </p:spPr>
        <p:txBody>
          <a:bodyPr tIns="154800"/>
          <a:lstStyle/>
          <a:p>
            <a:r>
              <a:rPr lang="en-US" dirty="0"/>
              <a:t>What is a Meta-Analysis?</a:t>
            </a:r>
          </a:p>
          <a:p>
            <a:pPr lvl="1"/>
            <a:r>
              <a:rPr lang="en-US" dirty="0"/>
              <a:t>Definition, weighted average, heterogeneity, mixed-model meta-regression</a:t>
            </a:r>
          </a:p>
          <a:p>
            <a:r>
              <a:rPr lang="en-US" dirty="0"/>
              <a:t>Limitations to Meta-Analysis</a:t>
            </a:r>
          </a:p>
          <a:p>
            <a:pPr lvl="1"/>
            <a:r>
              <a:rPr lang="en-US" dirty="0"/>
              <a:t>Individual differences or responses, publication bias</a:t>
            </a:r>
          </a:p>
          <a:p>
            <a:r>
              <a:rPr lang="en-US" dirty="0"/>
              <a:t>How to Do a Meta-Analysis</a:t>
            </a:r>
          </a:p>
          <a:p>
            <a:pPr lvl="1"/>
            <a:r>
              <a:rPr lang="en-US" dirty="0"/>
              <a:t>Generic measures, finding effects, study characteristics, study quality, weighting factor, model, publication bias, outliers, fraud</a:t>
            </a:r>
          </a:p>
          <a:p>
            <a:r>
              <a:rPr lang="en-US" dirty="0"/>
              <a:t>Summary and 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74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4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4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2" grpId="0" uiExpand="1" build="p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1567" y="28858"/>
            <a:ext cx="9006268" cy="611188"/>
          </a:xfrm>
        </p:spPr>
        <p:txBody>
          <a:bodyPr/>
          <a:lstStyle/>
          <a:p>
            <a:r>
              <a:rPr lang="en-US" dirty="0"/>
              <a:t>How to Do a Meta-Analysis: Get the Weighting Factor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52" y="625757"/>
            <a:ext cx="9003096" cy="6192829"/>
          </a:xfrm>
        </p:spPr>
        <p:txBody>
          <a:bodyPr/>
          <a:lstStyle/>
          <a:p>
            <a:pPr>
              <a:lnSpc>
                <a:spcPct val="93000"/>
              </a:lnSpc>
            </a:pPr>
            <a:r>
              <a:rPr lang="en-US" dirty="0"/>
              <a:t>Calculate the </a:t>
            </a:r>
            <a:r>
              <a:rPr lang="en-US" dirty="0">
                <a:solidFill>
                  <a:srgbClr val="CC0066"/>
                </a:solidFill>
              </a:rPr>
              <a:t>standard error </a:t>
            </a:r>
            <a:r>
              <a:rPr lang="en-US" dirty="0"/>
              <a:t>for each effect via one or more of…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0000CC"/>
                </a:solidFill>
              </a:rPr>
              <a:t>confidence interval</a:t>
            </a:r>
            <a:r>
              <a:rPr lang="en-US" dirty="0"/>
              <a:t> or limits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0000CC"/>
                </a:solidFill>
              </a:rPr>
              <a:t>test statistic </a:t>
            </a:r>
            <a:r>
              <a:rPr lang="en-US" dirty="0"/>
              <a:t>(t, </a:t>
            </a:r>
            <a:r>
              <a:rPr lang="en-US" dirty="0">
                <a:sym typeface="Symbol" pitchFamily="18" charset="2"/>
              </a:rPr>
              <a:t></a:t>
            </a:r>
            <a:r>
              <a:rPr lang="en-US" baseline="30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, F)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p value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If the </a:t>
            </a:r>
            <a:r>
              <a:rPr lang="en-US" dirty="0">
                <a:solidFill>
                  <a:srgbClr val="008000"/>
                </a:solidFill>
              </a:rPr>
              <a:t>exact</a:t>
            </a:r>
            <a:r>
              <a:rPr lang="en-US" dirty="0"/>
              <a:t> p value is not given and you can't calculate the standard error from the data, try contacting the authors for it.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Otherwise, if </a:t>
            </a:r>
            <a:r>
              <a:rPr lang="en-US" dirty="0">
                <a:solidFill>
                  <a:srgbClr val="008000"/>
                </a:solidFill>
              </a:rPr>
              <a:t>"p&lt;0.05"</a:t>
            </a:r>
            <a:r>
              <a:rPr lang="en-US" dirty="0"/>
              <a:t>, analyze as p=0.05.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If </a:t>
            </a:r>
            <a:r>
              <a:rPr lang="en-US" dirty="0">
                <a:solidFill>
                  <a:srgbClr val="008000"/>
                </a:solidFill>
              </a:rPr>
              <a:t>"p&gt;0.05"</a:t>
            </a:r>
            <a:r>
              <a:rPr lang="en-US" dirty="0"/>
              <a:t> with no other info, deal with the study qualitatively.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SD of change scores</a:t>
            </a:r>
            <a:r>
              <a:rPr lang="en-US" dirty="0">
                <a:sym typeface="Symbol" pitchFamily="18" charset="2"/>
              </a:rPr>
              <a:t> (for controlled trials)</a:t>
            </a:r>
          </a:p>
          <a:p>
            <a:pPr lvl="2">
              <a:lnSpc>
                <a:spcPct val="93000"/>
              </a:lnSpc>
            </a:pPr>
            <a:r>
              <a:rPr lang="en-US" dirty="0">
                <a:sym typeface="Symbol" pitchFamily="18" charset="2"/>
              </a:rPr>
              <a:t>For studies lacking sufficient information to calculate standard errors, calculate the </a:t>
            </a:r>
            <a:r>
              <a:rPr lang="en-US" dirty="0">
                <a:solidFill>
                  <a:srgbClr val="008000"/>
                </a:solidFill>
                <a:sym typeface="Symbol" pitchFamily="18" charset="2"/>
              </a:rPr>
              <a:t>typical error </a:t>
            </a:r>
            <a:r>
              <a:rPr lang="en-US" dirty="0">
                <a:sym typeface="Symbol" pitchFamily="18" charset="2"/>
              </a:rPr>
              <a:t>in every other study, impute typical errors, then estimate standard errors via SD of change scores. </a:t>
            </a:r>
          </a:p>
          <a:p>
            <a:pPr lvl="2">
              <a:lnSpc>
                <a:spcPct val="93000"/>
              </a:lnSpc>
            </a:pPr>
            <a:r>
              <a:rPr lang="en-US" dirty="0">
                <a:sym typeface="Symbol" pitchFamily="18" charset="2"/>
              </a:rPr>
              <a:t>The spreadsheet for sample-size estimation at Sportscience converts p values or confidence limits to typical and standard errors</a:t>
            </a:r>
          </a:p>
          <a:p>
            <a:pPr lvl="1">
              <a:lnSpc>
                <a:spcPct val="93000"/>
              </a:lnSpc>
            </a:pPr>
            <a:r>
              <a:rPr lang="en-US" dirty="0">
                <a:sym typeface="Symbol" pitchFamily="18" charset="2"/>
              </a:rPr>
              <a:t>the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data</a:t>
            </a:r>
            <a:r>
              <a:rPr lang="en-US" dirty="0">
                <a:sym typeface="Symbol" pitchFamily="18" charset="2"/>
              </a:rPr>
              <a:t>: done for you by the software, depending on the effect.</a:t>
            </a:r>
          </a:p>
          <a:p>
            <a:pPr lvl="2">
              <a:lnSpc>
                <a:spcPct val="93000"/>
              </a:lnSpc>
            </a:pPr>
            <a:r>
              <a:rPr lang="en-US" dirty="0">
                <a:sym typeface="Symbol" pitchFamily="18" charset="2"/>
              </a:rPr>
              <a:t>But be careful to choose the right options.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68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1273" y="44050"/>
            <a:ext cx="8906856" cy="611188"/>
          </a:xfrm>
        </p:spPr>
        <p:txBody>
          <a:bodyPr/>
          <a:lstStyle/>
          <a:p>
            <a:r>
              <a:rPr lang="en-US" dirty="0"/>
              <a:t>How to Do a Meta-Analysis: Develop the Model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904" y="640950"/>
            <a:ext cx="8903592" cy="6096734"/>
          </a:xfrm>
        </p:spPr>
        <p:txBody>
          <a:bodyPr/>
          <a:lstStyle/>
          <a:p>
            <a:r>
              <a:rPr lang="en-US" dirty="0"/>
              <a:t>Do a </a:t>
            </a:r>
            <a:r>
              <a:rPr lang="en-US" dirty="0">
                <a:solidFill>
                  <a:srgbClr val="CC0066"/>
                </a:solidFill>
              </a:rPr>
              <a:t>mixed-model meta-regression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Estimate and interpret </a:t>
            </a:r>
            <a:br>
              <a:rPr lang="en-US" dirty="0"/>
            </a:br>
            <a:r>
              <a:rPr lang="en-US" dirty="0"/>
              <a:t>the effect for </a:t>
            </a:r>
            <a:r>
              <a:rPr lang="en-US" dirty="0">
                <a:solidFill>
                  <a:srgbClr val="0000CC"/>
                </a:solidFill>
              </a:rPr>
              <a:t>interesting </a:t>
            </a:r>
            <a:br>
              <a:rPr lang="en-US" dirty="0">
                <a:solidFill>
                  <a:srgbClr val="0000CC"/>
                </a:solidFill>
              </a:rPr>
            </a:br>
            <a:r>
              <a:rPr lang="en-US" dirty="0">
                <a:solidFill>
                  <a:srgbClr val="0000CC"/>
                </a:solidFill>
              </a:rPr>
              <a:t>types of study or mean</a:t>
            </a:r>
            <a:br>
              <a:rPr lang="en-US" dirty="0">
                <a:solidFill>
                  <a:srgbClr val="0000CC"/>
                </a:solidFill>
              </a:rPr>
            </a:br>
            <a:r>
              <a:rPr lang="en-US" dirty="0">
                <a:solidFill>
                  <a:srgbClr val="0000CC"/>
                </a:solidFill>
              </a:rPr>
              <a:t>subject</a:t>
            </a:r>
            <a:r>
              <a:rPr lang="en-US" dirty="0"/>
              <a:t>.</a:t>
            </a:r>
          </a:p>
          <a:p>
            <a:pPr lvl="1"/>
            <a:r>
              <a:rPr lang="en-AU" dirty="0"/>
              <a:t>Show a </a:t>
            </a:r>
            <a:r>
              <a:rPr lang="en-AU" dirty="0">
                <a:solidFill>
                  <a:srgbClr val="0000CC"/>
                </a:solidFill>
              </a:rPr>
              <a:t>moderator plot</a:t>
            </a:r>
            <a:r>
              <a:rPr lang="en-AU" dirty="0"/>
              <a:t> </a:t>
            </a:r>
            <a:br>
              <a:rPr lang="en-AU" dirty="0"/>
            </a:br>
            <a:r>
              <a:rPr lang="en-AU" dirty="0"/>
              <a:t>rather than a forest plot:</a:t>
            </a:r>
          </a:p>
          <a:p>
            <a:pPr lvl="1"/>
            <a:r>
              <a:rPr lang="en-AU" dirty="0"/>
              <a:t>In a </a:t>
            </a:r>
            <a:r>
              <a:rPr lang="en-AU" dirty="0">
                <a:solidFill>
                  <a:srgbClr val="0000CC"/>
                </a:solidFill>
              </a:rPr>
              <a:t>mediator plot</a:t>
            </a:r>
            <a:r>
              <a:rPr lang="en-AU" dirty="0"/>
              <a:t>, the</a:t>
            </a:r>
            <a:br>
              <a:rPr lang="en-AU" dirty="0"/>
            </a:br>
            <a:r>
              <a:rPr lang="en-AU" dirty="0"/>
              <a:t>subject characteristic</a:t>
            </a:r>
            <a:br>
              <a:rPr lang="en-AU" dirty="0"/>
            </a:br>
            <a:r>
              <a:rPr lang="en-AU" dirty="0"/>
              <a:t>is a difference score</a:t>
            </a:r>
            <a:br>
              <a:rPr lang="en-AU" dirty="0"/>
            </a:br>
            <a:r>
              <a:rPr lang="en-AU" dirty="0"/>
              <a:t>or change score.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475656" y="1260080"/>
            <a:ext cx="7416824" cy="5302249"/>
            <a:chOff x="1475656" y="1260080"/>
            <a:chExt cx="7416824" cy="5302249"/>
          </a:xfrm>
        </p:grpSpPr>
        <p:grpSp>
          <p:nvGrpSpPr>
            <p:cNvPr id="2" name="Group 1"/>
            <p:cNvGrpSpPr/>
            <p:nvPr/>
          </p:nvGrpSpPr>
          <p:grpSpPr>
            <a:xfrm>
              <a:off x="4098085" y="1260080"/>
              <a:ext cx="4794395" cy="5302249"/>
              <a:chOff x="3912918" y="1033187"/>
              <a:chExt cx="4829661" cy="5633312"/>
            </a:xfrm>
          </p:grpSpPr>
          <p:sp>
            <p:nvSpPr>
              <p:cNvPr id="4" name="Rectangle 6" descr="Light downward diagonal"/>
              <p:cNvSpPr>
                <a:spLocks noChangeArrowheads="1"/>
              </p:cNvSpPr>
              <p:nvPr/>
            </p:nvSpPr>
            <p:spPr bwMode="auto">
              <a:xfrm rot="16200000" flipV="1">
                <a:off x="5270742" y="364978"/>
                <a:ext cx="2381324" cy="4454222"/>
              </a:xfrm>
              <a:prstGeom prst="rect">
                <a:avLst/>
              </a:prstGeom>
              <a:solidFill>
                <a:srgbClr val="FFDE75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5" name="Rectangle 7" descr="Light upward diagonal"/>
              <p:cNvSpPr>
                <a:spLocks noChangeArrowheads="1"/>
              </p:cNvSpPr>
              <p:nvPr/>
            </p:nvSpPr>
            <p:spPr bwMode="auto">
              <a:xfrm rot="16200000" flipV="1">
                <a:off x="5713379" y="2970415"/>
                <a:ext cx="1496050" cy="4454222"/>
              </a:xfrm>
              <a:prstGeom prst="rect">
                <a:avLst/>
              </a:prstGeom>
              <a:solidFill>
                <a:srgbClr val="E1BCEA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6" name="Rectangle 8"/>
              <p:cNvSpPr>
                <a:spLocks noChangeArrowheads="1"/>
              </p:cNvSpPr>
              <p:nvPr/>
            </p:nvSpPr>
            <p:spPr bwMode="auto">
              <a:xfrm rot="16200000" flipV="1">
                <a:off x="5994679" y="1889015"/>
                <a:ext cx="933450" cy="4454222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234292" y="3649401"/>
                <a:ext cx="4458661" cy="933450"/>
                <a:chOff x="1482432" y="3623387"/>
                <a:chExt cx="4860304" cy="933450"/>
              </a:xfrm>
            </p:grpSpPr>
            <p:sp>
              <p:nvSpPr>
                <p:cNvPr id="8" name="Line 9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3912584" y="1193235"/>
                  <a:ext cx="0" cy="4860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9" name="Line 10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3912584" y="2126685"/>
                  <a:ext cx="0" cy="4860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</p:grp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6482031" y="1895043"/>
                <a:ext cx="0" cy="44421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11" name="Line 57"/>
              <p:cNvSpPr>
                <a:spLocks noChangeShapeType="1"/>
              </p:cNvSpPr>
              <p:nvPr/>
            </p:nvSpPr>
            <p:spPr bwMode="auto">
              <a:xfrm rot="16200000" flipV="1">
                <a:off x="3344287" y="2513206"/>
                <a:ext cx="218108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12" name="Line 58"/>
              <p:cNvSpPr>
                <a:spLocks noChangeShapeType="1"/>
              </p:cNvSpPr>
              <p:nvPr/>
            </p:nvSpPr>
            <p:spPr bwMode="auto">
              <a:xfrm rot="16200000" flipH="1" flipV="1">
                <a:off x="3790462" y="5278335"/>
                <a:ext cx="12887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13" name="Text Box 59"/>
              <p:cNvSpPr txBox="1">
                <a:spLocks noChangeArrowheads="1"/>
              </p:cNvSpPr>
              <p:nvPr/>
            </p:nvSpPr>
            <p:spPr bwMode="auto">
              <a:xfrm rot="5400000" flipV="1">
                <a:off x="3997727" y="2878711"/>
                <a:ext cx="874205" cy="221599"/>
              </a:xfrm>
              <a:prstGeom prst="rect">
                <a:avLst/>
              </a:prstGeom>
              <a:solidFill>
                <a:srgbClr val="FFDE75"/>
              </a:solidFill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latin typeface="+mj-lt"/>
                    <a:cs typeface="+mn-cs"/>
                  </a:rPr>
                  <a:t>beneficial</a:t>
                </a:r>
              </a:p>
            </p:txBody>
          </p:sp>
          <p:sp>
            <p:nvSpPr>
              <p:cNvPr id="14" name="Text Box 60"/>
              <p:cNvSpPr txBox="1">
                <a:spLocks noChangeArrowheads="1"/>
              </p:cNvSpPr>
              <p:nvPr/>
            </p:nvSpPr>
            <p:spPr bwMode="auto">
              <a:xfrm rot="5400000" flipV="1">
                <a:off x="4082686" y="5137055"/>
                <a:ext cx="704287" cy="221599"/>
              </a:xfrm>
              <a:prstGeom prst="rect">
                <a:avLst/>
              </a:prstGeom>
              <a:solidFill>
                <a:srgbClr val="E1BCEA"/>
              </a:solidFill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latin typeface="+mj-lt"/>
                    <a:cs typeface="+mn-cs"/>
                  </a:rPr>
                  <a:t>harmful</a:t>
                </a:r>
              </a:p>
            </p:txBody>
          </p:sp>
          <p:sp>
            <p:nvSpPr>
              <p:cNvPr id="15" name="Line 58"/>
              <p:cNvSpPr>
                <a:spLocks noChangeShapeType="1"/>
              </p:cNvSpPr>
              <p:nvPr/>
            </p:nvSpPr>
            <p:spPr bwMode="auto">
              <a:xfrm rot="16200000" flipH="1" flipV="1">
                <a:off x="4015106" y="4105017"/>
                <a:ext cx="839445" cy="109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16" name="Text Box 60"/>
              <p:cNvSpPr txBox="1">
                <a:spLocks noChangeArrowheads="1"/>
              </p:cNvSpPr>
              <p:nvPr/>
            </p:nvSpPr>
            <p:spPr bwMode="auto">
              <a:xfrm rot="5400000" flipV="1">
                <a:off x="4178447" y="3999445"/>
                <a:ext cx="512762" cy="222250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defPPr>
                  <a:defRPr lang="en-US"/>
                </a:defPPr>
                <a:lvl1pPr algn="ctr" eaLnBrk="0" hangingPunct="0">
                  <a:lnSpc>
                    <a:spcPct val="80000"/>
                  </a:lnSpc>
                  <a:defRPr sz="1800" u="none">
                    <a:latin typeface="+mj-lt"/>
                    <a:cs typeface="+mn-cs"/>
                  </a:defRPr>
                </a:lvl1pPr>
                <a:lvl2pPr marL="742950" indent="-285750"/>
                <a:lvl3pPr marL="1143000" indent="-228600"/>
                <a:lvl4pPr marL="1600200" indent="-228600"/>
                <a:lvl5pPr marL="2057400" indent="-22860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dirty="0"/>
                  <a:t>trivial</a:t>
                </a: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 flipH="1">
                <a:off x="4689968" y="1449988"/>
                <a:ext cx="3888434" cy="3683266"/>
                <a:chOff x="2362085" y="1423974"/>
                <a:chExt cx="3888434" cy="3683266"/>
              </a:xfrm>
            </p:grpSpPr>
            <p:sp>
              <p:nvSpPr>
                <p:cNvPr id="18" name="Line 12"/>
                <p:cNvSpPr>
                  <a:spLocks noChangeShapeType="1"/>
                </p:cNvSpPr>
                <p:nvPr/>
              </p:nvSpPr>
              <p:spPr bwMode="auto">
                <a:xfrm rot="16200000">
                  <a:off x="3945040" y="1557621"/>
                  <a:ext cx="722523" cy="388843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19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3052974" y="3692773"/>
                  <a:ext cx="57597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20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3291283" y="3643098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21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3503180" y="3626167"/>
                  <a:ext cx="65143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22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3779221" y="3576492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23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4502687" y="3525244"/>
                  <a:ext cx="32730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24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4616665" y="3475569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25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4488719" y="3403724"/>
                  <a:ext cx="63210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26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4755097" y="3354049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3019372" y="3288866"/>
                  <a:ext cx="195312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28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3946260" y="3251890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29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5608810" y="3020333"/>
                  <a:ext cx="76200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30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5940134" y="2983358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31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2253749" y="3833428"/>
                  <a:ext cx="118011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32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2794132" y="3783753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33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3803320" y="3648619"/>
                  <a:ext cx="100596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34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4256625" y="3598944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35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3147172" y="3613201"/>
                  <a:ext cx="107679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36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3635895" y="3563526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37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4899246" y="3467890"/>
                  <a:ext cx="101901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38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5359078" y="3418215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39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5536802" y="3363928"/>
                  <a:ext cx="76200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40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5868126" y="3326953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41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5219278" y="3093536"/>
                  <a:ext cx="177444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42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6056825" y="3056560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43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2339799" y="4193468"/>
                  <a:ext cx="57597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44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2578108" y="4143793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45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1930036" y="4625516"/>
                  <a:ext cx="9634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46" name="Oval 65"/>
                <p:cNvSpPr>
                  <a:spLocks noChangeArrowheads="1"/>
                </p:cNvSpPr>
                <p:nvPr/>
              </p:nvSpPr>
              <p:spPr bwMode="auto">
                <a:xfrm rot="5400000">
                  <a:off x="2362084" y="4575841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47" name="Line 64"/>
                <p:cNvSpPr>
                  <a:spLocks noChangeShapeType="1"/>
                </p:cNvSpPr>
                <p:nvPr/>
              </p:nvSpPr>
              <p:spPr bwMode="auto">
                <a:xfrm rot="5400000">
                  <a:off x="3676424" y="3519727"/>
                  <a:ext cx="963448" cy="0"/>
                </a:xfrm>
                <a:prstGeom prst="line">
                  <a:avLst/>
                </a:prstGeom>
                <a:noFill/>
                <a:ln w="476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48" name="Oval 65"/>
                <p:cNvSpPr>
                  <a:spLocks noChangeAspect="1" noChangeArrowheads="1"/>
                </p:cNvSpPr>
                <p:nvPr/>
              </p:nvSpPr>
              <p:spPr bwMode="auto">
                <a:xfrm rot="5400000">
                  <a:off x="4086146" y="3447727"/>
                  <a:ext cx="144003" cy="14400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  <p:sp>
              <p:nvSpPr>
                <p:cNvPr id="49" name="Line 6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896309" y="2728507"/>
                  <a:ext cx="260906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  <a:cs typeface="+mn-cs"/>
                  </a:endParaRPr>
                </a:p>
              </p:txBody>
            </p:sp>
            <p:sp>
              <p:nvSpPr>
                <p:cNvPr id="50" name="Oval 49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6151166" y="2678832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  <a:cs typeface="+mn-cs"/>
                  </a:endParaRPr>
                </a:p>
              </p:txBody>
            </p:sp>
          </p:grpSp>
          <p:sp>
            <p:nvSpPr>
              <p:cNvPr id="51" name="Line 12"/>
              <p:cNvSpPr>
                <a:spLocks noChangeShapeType="1"/>
              </p:cNvSpPr>
              <p:nvPr/>
            </p:nvSpPr>
            <p:spPr bwMode="auto">
              <a:xfrm rot="16200000" flipV="1">
                <a:off x="1964426" y="3667484"/>
                <a:ext cx="45387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52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4169128" y="1033187"/>
                <a:ext cx="3314956" cy="31391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>
                  <a:lnSpc>
                    <a:spcPct val="80000"/>
                  </a:lnSpc>
                  <a:defRPr/>
                </a:pPr>
                <a:r>
                  <a:rPr lang="en-US" sz="2400" u="none" dirty="0">
                    <a:latin typeface="+mj-lt"/>
                    <a:cs typeface="+mn-cs"/>
                  </a:rPr>
                  <a:t>Effect on power output (%)</a:t>
                </a:r>
              </a:p>
            </p:txBody>
          </p:sp>
          <p:sp>
            <p:nvSpPr>
              <p:cNvPr id="53" name="Line 12"/>
              <p:cNvSpPr>
                <a:spLocks noChangeShapeType="1"/>
              </p:cNvSpPr>
              <p:nvPr/>
            </p:nvSpPr>
            <p:spPr bwMode="auto">
              <a:xfrm flipV="1">
                <a:off x="4167849" y="5878799"/>
                <a:ext cx="65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>
                  <a:latin typeface="+mj-lt"/>
                  <a:cs typeface="+mn-cs"/>
                </a:endParaRPr>
              </a:p>
            </p:txBody>
          </p:sp>
          <p:sp>
            <p:nvSpPr>
              <p:cNvPr id="54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3912918" y="5755057"/>
                <a:ext cx="260255" cy="24622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  <a:cs typeface="+mn-cs"/>
                  </a:rPr>
                  <a:t>-2</a:t>
                </a:r>
              </a:p>
            </p:txBody>
          </p:sp>
          <p:sp>
            <p:nvSpPr>
              <p:cNvPr id="55" name="Line 12"/>
              <p:cNvSpPr>
                <a:spLocks noChangeShapeType="1"/>
              </p:cNvSpPr>
              <p:nvPr/>
            </p:nvSpPr>
            <p:spPr bwMode="auto">
              <a:xfrm flipV="1">
                <a:off x="4167849" y="4997399"/>
                <a:ext cx="65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>
                  <a:latin typeface="+mj-lt"/>
                  <a:cs typeface="+mn-cs"/>
                </a:endParaRPr>
              </a:p>
            </p:txBody>
          </p:sp>
          <p:sp>
            <p:nvSpPr>
              <p:cNvPr id="56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3912918" y="4873656"/>
                <a:ext cx="260255" cy="24622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  <a:cs typeface="+mn-cs"/>
                  </a:rPr>
                  <a:t>-1</a:t>
                </a:r>
              </a:p>
            </p:txBody>
          </p:sp>
          <p:sp>
            <p:nvSpPr>
              <p:cNvPr id="57" name="Line 12"/>
              <p:cNvSpPr>
                <a:spLocks noChangeShapeType="1"/>
              </p:cNvSpPr>
              <p:nvPr/>
            </p:nvSpPr>
            <p:spPr bwMode="auto">
              <a:xfrm flipV="1">
                <a:off x="4167849" y="4115999"/>
                <a:ext cx="65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>
                  <a:latin typeface="+mj-lt"/>
                  <a:cs typeface="+mn-cs"/>
                </a:endParaRPr>
              </a:p>
            </p:txBody>
          </p:sp>
          <p:sp>
            <p:nvSpPr>
              <p:cNvPr id="58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3948184" y="3992256"/>
                <a:ext cx="189723" cy="24622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  <a:cs typeface="+mn-cs"/>
                  </a:rPr>
                  <a:t>0</a:t>
                </a:r>
              </a:p>
            </p:txBody>
          </p:sp>
          <p:sp>
            <p:nvSpPr>
              <p:cNvPr id="59" name="Line 12"/>
              <p:cNvSpPr>
                <a:spLocks noChangeShapeType="1"/>
              </p:cNvSpPr>
              <p:nvPr/>
            </p:nvSpPr>
            <p:spPr bwMode="auto">
              <a:xfrm flipV="1">
                <a:off x="4167849" y="3234599"/>
                <a:ext cx="65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>
                  <a:latin typeface="+mj-lt"/>
                  <a:cs typeface="+mn-cs"/>
                </a:endParaRPr>
              </a:p>
            </p:txBody>
          </p:sp>
          <p:sp>
            <p:nvSpPr>
              <p:cNvPr id="60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3948184" y="3110856"/>
                <a:ext cx="189723" cy="24622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  <a:cs typeface="+mn-cs"/>
                  </a:rPr>
                  <a:t>1</a:t>
                </a:r>
              </a:p>
            </p:txBody>
          </p:sp>
          <p:sp>
            <p:nvSpPr>
              <p:cNvPr id="61" name="Line 12"/>
              <p:cNvSpPr>
                <a:spLocks noChangeShapeType="1"/>
              </p:cNvSpPr>
              <p:nvPr/>
            </p:nvSpPr>
            <p:spPr bwMode="auto">
              <a:xfrm flipV="1">
                <a:off x="4167849" y="2353199"/>
                <a:ext cx="65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>
                  <a:latin typeface="+mj-lt"/>
                  <a:cs typeface="+mn-cs"/>
                </a:endParaRPr>
              </a:p>
            </p:txBody>
          </p:sp>
          <p:sp>
            <p:nvSpPr>
              <p:cNvPr id="62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3948184" y="2229456"/>
                <a:ext cx="189723" cy="24622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80000"/>
                  </a:lnSpc>
                  <a:defRPr/>
                </a:pPr>
                <a:r>
                  <a:rPr lang="en-AU" sz="2000" u="none" dirty="0">
                    <a:latin typeface="+mj-lt"/>
                  </a:rPr>
                  <a:t>2</a:t>
                </a:r>
                <a:endParaRPr lang="en-US" sz="2000" u="none" dirty="0">
                  <a:latin typeface="+mj-lt"/>
                </a:endParaRPr>
              </a:p>
            </p:txBody>
          </p:sp>
          <p:sp>
            <p:nvSpPr>
              <p:cNvPr id="63" name="Line 12"/>
              <p:cNvSpPr>
                <a:spLocks noChangeShapeType="1"/>
              </p:cNvSpPr>
              <p:nvPr/>
            </p:nvSpPr>
            <p:spPr bwMode="auto">
              <a:xfrm flipV="1">
                <a:off x="4167849" y="1468563"/>
                <a:ext cx="65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>
                  <a:latin typeface="+mj-lt"/>
                  <a:cs typeface="+mn-cs"/>
                </a:endParaRPr>
              </a:p>
            </p:txBody>
          </p:sp>
          <p:sp>
            <p:nvSpPr>
              <p:cNvPr id="64" name="Text Box 59"/>
              <p:cNvSpPr txBox="1">
                <a:spLocks noChangeArrowheads="1"/>
              </p:cNvSpPr>
              <p:nvPr/>
            </p:nvSpPr>
            <p:spPr bwMode="auto">
              <a:xfrm rot="10800000" flipV="1">
                <a:off x="3948184" y="1344820"/>
                <a:ext cx="189723" cy="246221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  <a:cs typeface="+mn-cs"/>
                  </a:rPr>
                  <a:t>3</a:t>
                </a:r>
              </a:p>
            </p:txBody>
          </p:sp>
          <p:sp>
            <p:nvSpPr>
              <p:cNvPr id="65" name="Line 12"/>
              <p:cNvSpPr>
                <a:spLocks noChangeShapeType="1"/>
              </p:cNvSpPr>
              <p:nvPr/>
            </p:nvSpPr>
            <p:spPr bwMode="auto">
              <a:xfrm>
                <a:off x="4233378" y="5942001"/>
                <a:ext cx="445387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4739646" y="5942449"/>
                <a:ext cx="4002933" cy="724050"/>
                <a:chOff x="1911030" y="5916435"/>
                <a:chExt cx="4481331" cy="724050"/>
              </a:xfrm>
            </p:grpSpPr>
            <p:sp>
              <p:nvSpPr>
                <p:cNvPr id="67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655793" y="6345019"/>
                  <a:ext cx="2852311" cy="29546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lvl1pPr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lnSpc>
                      <a:spcPct val="80000"/>
                    </a:lnSpc>
                    <a:defRPr/>
                  </a:pPr>
                  <a:r>
                    <a:rPr lang="en-US" sz="2400" u="none" dirty="0">
                      <a:latin typeface="+mj-lt"/>
                    </a:rPr>
                    <a:t>Baseline training </a:t>
                  </a:r>
                  <a:r>
                    <a:rPr lang="en-US" sz="2400" u="none" dirty="0">
                      <a:latin typeface="+mj-lt"/>
                      <a:cs typeface="+mn-cs"/>
                    </a:rPr>
                    <a:t>(h.wk</a:t>
                  </a:r>
                  <a:r>
                    <a:rPr lang="en-US" sz="2400" u="none" baseline="30000" dirty="0">
                      <a:latin typeface="+mj-lt"/>
                      <a:cs typeface="+mn-cs"/>
                    </a:rPr>
                    <a:t>-1</a:t>
                  </a:r>
                  <a:r>
                    <a:rPr lang="en-US" sz="2400" u="none" dirty="0">
                      <a:latin typeface="+mj-lt"/>
                      <a:cs typeface="+mn-cs"/>
                    </a:rPr>
                    <a:t>)</a:t>
                  </a:r>
                </a:p>
              </p:txBody>
            </p:sp>
            <p:grpSp>
              <p:nvGrpSpPr>
                <p:cNvPr id="68" name="Group 67"/>
                <p:cNvGrpSpPr/>
                <p:nvPr/>
              </p:nvGrpSpPr>
              <p:grpSpPr>
                <a:xfrm>
                  <a:off x="1911030" y="5916435"/>
                  <a:ext cx="189722" cy="372394"/>
                  <a:chOff x="1579553" y="5731768"/>
                  <a:chExt cx="197661" cy="372394"/>
                </a:xfrm>
                <a:noFill/>
              </p:grpSpPr>
              <p:sp>
                <p:nvSpPr>
                  <p:cNvPr id="81" name="Line 12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1644988" y="5764532"/>
                    <a:ext cx="6552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600">
                      <a:latin typeface="+mj-lt"/>
                      <a:cs typeface="+mn-cs"/>
                    </a:endParaRPr>
                  </a:p>
                </p:txBody>
              </p:sp>
              <p:sp>
                <p:nvSpPr>
                  <p:cNvPr id="82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9553" y="5857941"/>
                    <a:ext cx="197661" cy="246221"/>
                  </a:xfrm>
                  <a:prstGeom prst="rect">
                    <a:avLst/>
                  </a:prstGeom>
                  <a:grpFill/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2000" u="none" dirty="0">
                        <a:latin typeface="+mj-lt"/>
                        <a:cs typeface="+mn-cs"/>
                      </a:rPr>
                      <a:t>0</a:t>
                    </a:r>
                  </a:p>
                </p:txBody>
              </p:sp>
            </p:grpSp>
            <p:grpSp>
              <p:nvGrpSpPr>
                <p:cNvPr id="69" name="Group 68"/>
                <p:cNvGrpSpPr/>
                <p:nvPr/>
              </p:nvGrpSpPr>
              <p:grpSpPr>
                <a:xfrm>
                  <a:off x="2896167" y="5916435"/>
                  <a:ext cx="189722" cy="372394"/>
                  <a:chOff x="1579554" y="5731768"/>
                  <a:chExt cx="197661" cy="372394"/>
                </a:xfrm>
                <a:noFill/>
              </p:grpSpPr>
              <p:sp>
                <p:nvSpPr>
                  <p:cNvPr id="79" name="Line 12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1644988" y="5764532"/>
                    <a:ext cx="6552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600">
                      <a:latin typeface="+mj-lt"/>
                      <a:cs typeface="+mn-cs"/>
                    </a:endParaRPr>
                  </a:p>
                </p:txBody>
              </p:sp>
              <p:sp>
                <p:nvSpPr>
                  <p:cNvPr id="80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9554" y="5857941"/>
                    <a:ext cx="197661" cy="246221"/>
                  </a:xfrm>
                  <a:prstGeom prst="rect">
                    <a:avLst/>
                  </a:prstGeom>
                  <a:grpFill/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2000" u="none" dirty="0">
                        <a:latin typeface="+mj-lt"/>
                        <a:cs typeface="+mn-cs"/>
                      </a:rPr>
                      <a:t>5</a:t>
                    </a:r>
                  </a:p>
                </p:txBody>
              </p:sp>
            </p:grpSp>
            <p:grpSp>
              <p:nvGrpSpPr>
                <p:cNvPr id="70" name="Group 69"/>
                <p:cNvGrpSpPr/>
                <p:nvPr/>
              </p:nvGrpSpPr>
              <p:grpSpPr>
                <a:xfrm>
                  <a:off x="3881304" y="5916435"/>
                  <a:ext cx="306742" cy="372394"/>
                  <a:chOff x="1518596" y="5731768"/>
                  <a:chExt cx="319578" cy="372394"/>
                </a:xfrm>
                <a:noFill/>
              </p:grpSpPr>
              <p:sp>
                <p:nvSpPr>
                  <p:cNvPr id="77" name="Line 12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1644988" y="5764532"/>
                    <a:ext cx="6552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600">
                      <a:latin typeface="+mj-lt"/>
                      <a:cs typeface="+mn-cs"/>
                    </a:endParaRPr>
                  </a:p>
                </p:txBody>
              </p:sp>
              <p:sp>
                <p:nvSpPr>
                  <p:cNvPr id="78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18596" y="5857941"/>
                    <a:ext cx="319578" cy="246221"/>
                  </a:xfrm>
                  <a:prstGeom prst="rect">
                    <a:avLst/>
                  </a:prstGeom>
                  <a:grpFill/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2000" u="none" dirty="0">
                        <a:latin typeface="+mj-lt"/>
                        <a:cs typeface="+mn-cs"/>
                      </a:rPr>
                      <a:t>10</a:t>
                    </a:r>
                  </a:p>
                </p:txBody>
              </p:sp>
            </p:grpSp>
            <p:grpSp>
              <p:nvGrpSpPr>
                <p:cNvPr id="71" name="Group 70"/>
                <p:cNvGrpSpPr/>
                <p:nvPr/>
              </p:nvGrpSpPr>
              <p:grpSpPr>
                <a:xfrm>
                  <a:off x="4983461" y="5916435"/>
                  <a:ext cx="306742" cy="372394"/>
                  <a:chOff x="1518597" y="5731768"/>
                  <a:chExt cx="319578" cy="372394"/>
                </a:xfrm>
                <a:noFill/>
              </p:grpSpPr>
              <p:sp>
                <p:nvSpPr>
                  <p:cNvPr id="75" name="Line 12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1644988" y="5764532"/>
                    <a:ext cx="6552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600">
                      <a:latin typeface="+mj-lt"/>
                      <a:cs typeface="+mn-cs"/>
                    </a:endParaRPr>
                  </a:p>
                </p:txBody>
              </p:sp>
              <p:sp>
                <p:nvSpPr>
                  <p:cNvPr id="76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18597" y="5857941"/>
                    <a:ext cx="319578" cy="246221"/>
                  </a:xfrm>
                  <a:prstGeom prst="rect">
                    <a:avLst/>
                  </a:prstGeom>
                  <a:grpFill/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2000" u="none" dirty="0">
                        <a:latin typeface="+mj-lt"/>
                        <a:cs typeface="+mn-cs"/>
                      </a:rPr>
                      <a:t>15</a:t>
                    </a:r>
                  </a:p>
                </p:txBody>
              </p:sp>
            </p:grpSp>
            <p:grpSp>
              <p:nvGrpSpPr>
                <p:cNvPr id="72" name="Group 71"/>
                <p:cNvGrpSpPr/>
                <p:nvPr/>
              </p:nvGrpSpPr>
              <p:grpSpPr>
                <a:xfrm>
                  <a:off x="6085619" y="5916435"/>
                  <a:ext cx="306742" cy="372394"/>
                  <a:chOff x="1518597" y="5731768"/>
                  <a:chExt cx="319578" cy="372394"/>
                </a:xfrm>
                <a:noFill/>
              </p:grpSpPr>
              <p:sp>
                <p:nvSpPr>
                  <p:cNvPr id="73" name="Line 12"/>
                  <p:cNvSpPr>
                    <a:spLocks noChangeShapeType="1"/>
                  </p:cNvSpPr>
                  <p:nvPr/>
                </p:nvSpPr>
                <p:spPr bwMode="auto">
                  <a:xfrm rot="16200000">
                    <a:off x="1644988" y="5764532"/>
                    <a:ext cx="65528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600">
                      <a:latin typeface="+mj-lt"/>
                      <a:cs typeface="+mn-cs"/>
                    </a:endParaRPr>
                  </a:p>
                </p:txBody>
              </p:sp>
              <p:sp>
                <p:nvSpPr>
                  <p:cNvPr id="74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18597" y="5857941"/>
                    <a:ext cx="319578" cy="246221"/>
                  </a:xfrm>
                  <a:prstGeom prst="rect">
                    <a:avLst/>
                  </a:prstGeom>
                  <a:grpFill/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2000" u="none" dirty="0">
                        <a:latin typeface="+mj-lt"/>
                        <a:cs typeface="+mn-cs"/>
                      </a:rPr>
                      <a:t>20</a:t>
                    </a:r>
                  </a:p>
                </p:txBody>
              </p:sp>
            </p:grpSp>
          </p:grpSp>
        </p:grpSp>
        <p:sp>
          <p:nvSpPr>
            <p:cNvPr id="84" name="Text Box 59"/>
            <p:cNvSpPr txBox="1">
              <a:spLocks noChangeArrowheads="1"/>
            </p:cNvSpPr>
            <p:nvPr/>
          </p:nvSpPr>
          <p:spPr bwMode="auto">
            <a:xfrm>
              <a:off x="1475656" y="5566939"/>
              <a:ext cx="2414989" cy="8863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0" hangingPunct="0">
                <a:lnSpc>
                  <a:spcPct val="80000"/>
                </a:lnSpc>
                <a:defRPr/>
              </a:pPr>
              <a:r>
                <a:rPr lang="en-US" sz="2400" u="none" dirty="0">
                  <a:latin typeface="+mj-lt"/>
                  <a:cs typeface="+mn-cs"/>
                </a:rPr>
                <a:t>Data are means and 90% confidence intervals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 bldLvl="3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904" y="44624"/>
            <a:ext cx="8903592" cy="6686376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sz="2700" dirty="0"/>
              <a:t>For any linear covariate, estimate and interpret the effect of </a:t>
            </a:r>
            <a:r>
              <a:rPr lang="en-US" sz="2700" dirty="0">
                <a:solidFill>
                  <a:srgbClr val="CC0066"/>
                </a:solidFill>
              </a:rPr>
              <a:t>2x the average of between-subject SD</a:t>
            </a:r>
            <a:r>
              <a:rPr lang="en-US" sz="2700" dirty="0"/>
              <a:t> from appropriate studies.</a:t>
            </a:r>
          </a:p>
          <a:p>
            <a:pPr>
              <a:lnSpc>
                <a:spcPct val="92000"/>
              </a:lnSpc>
            </a:pPr>
            <a:r>
              <a:rPr lang="en-US" sz="2700" dirty="0">
                <a:solidFill>
                  <a:srgbClr val="CC0066"/>
                </a:solidFill>
              </a:rPr>
              <a:t>Double the SD</a:t>
            </a:r>
            <a:r>
              <a:rPr lang="en-US" sz="2700" dirty="0"/>
              <a:t> representing the </a:t>
            </a:r>
            <a:r>
              <a:rPr lang="en-US" sz="2700" dirty="0">
                <a:solidFill>
                  <a:srgbClr val="CC0066"/>
                </a:solidFill>
              </a:rPr>
              <a:t>between-study random effect</a:t>
            </a:r>
            <a:r>
              <a:rPr lang="en-US" sz="2700" dirty="0"/>
              <a:t> to interpret its magnitude as the unexplained </a:t>
            </a:r>
            <a:r>
              <a:rPr lang="en-US" sz="2700" dirty="0">
                <a:solidFill>
                  <a:srgbClr val="CC0066"/>
                </a:solidFill>
              </a:rPr>
              <a:t>typical differences</a:t>
            </a:r>
            <a:r>
              <a:rPr lang="en-US" sz="2700" dirty="0">
                <a:solidFill>
                  <a:srgbClr val="0000CC"/>
                </a:solidFill>
              </a:rPr>
              <a:t> </a:t>
            </a:r>
            <a:r>
              <a:rPr lang="en-US" sz="2700" dirty="0"/>
              <a:t>in the magnitude of the effect </a:t>
            </a:r>
            <a:r>
              <a:rPr lang="en-US" sz="2700" dirty="0">
                <a:solidFill>
                  <a:srgbClr val="CC0066"/>
                </a:solidFill>
              </a:rPr>
              <a:t>between settings</a:t>
            </a:r>
            <a:r>
              <a:rPr lang="en-US" sz="2700" dirty="0"/>
              <a:t>.</a:t>
            </a:r>
          </a:p>
          <a:p>
            <a:pPr lvl="1">
              <a:lnSpc>
                <a:spcPct val="92000"/>
              </a:lnSpc>
            </a:pPr>
            <a:r>
              <a:rPr lang="en-US" sz="2400" dirty="0"/>
              <a:t>The random effect provided as tau</a:t>
            </a:r>
            <a:r>
              <a:rPr lang="en-US" sz="2400" baseline="30000" dirty="0"/>
              <a:t>2</a:t>
            </a:r>
            <a:r>
              <a:rPr lang="en-US" sz="2400" dirty="0"/>
              <a:t> may be in log-transformed units and may need </a:t>
            </a:r>
            <a:r>
              <a:rPr lang="en-US" sz="2400" dirty="0">
                <a:solidFill>
                  <a:srgbClr val="0000CC"/>
                </a:solidFill>
              </a:rPr>
              <a:t>back-transformation</a:t>
            </a:r>
            <a:r>
              <a:rPr lang="en-US" sz="2400" dirty="0"/>
              <a:t> to a factor or percent SD.  </a:t>
            </a:r>
          </a:p>
          <a:p>
            <a:pPr lvl="1">
              <a:lnSpc>
                <a:spcPct val="92000"/>
              </a:lnSpc>
            </a:pPr>
            <a:r>
              <a:rPr lang="en-US" sz="2400" dirty="0"/>
              <a:t>The heterogeneity SD is combined with the mean effect to give the clinically or practically relevant </a:t>
            </a:r>
            <a:r>
              <a:rPr lang="en-US" sz="2400" dirty="0">
                <a:solidFill>
                  <a:srgbClr val="0000CC"/>
                </a:solidFill>
              </a:rPr>
              <a:t>prediction interval</a:t>
            </a:r>
            <a:r>
              <a:rPr lang="en-US" sz="2400" dirty="0"/>
              <a:t>: the uncertainty in the effect in a new setting.</a:t>
            </a:r>
          </a:p>
          <a:p>
            <a:pPr>
              <a:lnSpc>
                <a:spcPct val="92000"/>
              </a:lnSpc>
            </a:pPr>
            <a:r>
              <a:rPr lang="en-US" sz="2700" dirty="0"/>
              <a:t>For effects where there are </a:t>
            </a:r>
            <a:r>
              <a:rPr lang="en-US" sz="2700" dirty="0">
                <a:solidFill>
                  <a:srgbClr val="CC0066"/>
                </a:solidFill>
              </a:rPr>
              <a:t>control or other reference groups</a:t>
            </a:r>
            <a:r>
              <a:rPr lang="en-US" sz="2700" dirty="0"/>
              <a:t>…</a:t>
            </a:r>
          </a:p>
          <a:p>
            <a:pPr lvl="1">
              <a:lnSpc>
                <a:spcPct val="92000"/>
              </a:lnSpc>
            </a:pPr>
            <a:r>
              <a:rPr lang="en-US" sz="2400" dirty="0">
                <a:solidFill>
                  <a:srgbClr val="0000CC"/>
                </a:solidFill>
              </a:rPr>
              <a:t>include each group effect</a:t>
            </a:r>
            <a:r>
              <a:rPr lang="en-US" sz="2400" dirty="0"/>
              <a:t> separately, if possible;</a:t>
            </a:r>
          </a:p>
          <a:p>
            <a:pPr lvl="1">
              <a:lnSpc>
                <a:spcPct val="92000"/>
              </a:lnSpc>
            </a:pPr>
            <a:r>
              <a:rPr lang="en-US" sz="2400" dirty="0"/>
              <a:t>include a </a:t>
            </a:r>
            <a:r>
              <a:rPr lang="en-US" sz="2400" dirty="0">
                <a:solidFill>
                  <a:srgbClr val="0000CC"/>
                </a:solidFill>
              </a:rPr>
              <a:t>within-study random effect </a:t>
            </a:r>
            <a:r>
              <a:rPr lang="en-US" sz="2400" dirty="0"/>
              <a:t>to account for the resulting </a:t>
            </a:r>
            <a:r>
              <a:rPr lang="en-US" sz="2400" dirty="0">
                <a:solidFill>
                  <a:srgbClr val="0000CC"/>
                </a:solidFill>
              </a:rPr>
              <a:t>repeated measurement</a:t>
            </a:r>
            <a:r>
              <a:rPr lang="en-US" sz="2400" dirty="0"/>
              <a:t>;</a:t>
            </a:r>
          </a:p>
          <a:p>
            <a:pPr lvl="1">
              <a:lnSpc>
                <a:spcPct val="92000"/>
              </a:lnSpc>
            </a:pPr>
            <a:r>
              <a:rPr lang="en-US" sz="2400" dirty="0"/>
              <a:t>and include a fixed effect to estimate the </a:t>
            </a:r>
            <a:r>
              <a:rPr lang="en-US" sz="2400" dirty="0">
                <a:solidFill>
                  <a:srgbClr val="0000CC"/>
                </a:solidFill>
              </a:rPr>
              <a:t>uncontrolled effect</a:t>
            </a:r>
            <a:r>
              <a:rPr lang="en-US" sz="2400" dirty="0"/>
              <a:t> and the</a:t>
            </a:r>
            <a:r>
              <a:rPr lang="en-US" sz="2400" dirty="0">
                <a:solidFill>
                  <a:srgbClr val="0000CC"/>
                </a:solidFill>
              </a:rPr>
              <a:t> effect relative to control</a:t>
            </a:r>
            <a:r>
              <a:rPr lang="en-US" sz="2400" dirty="0"/>
              <a:t>.</a:t>
            </a:r>
          </a:p>
          <a:p>
            <a:pPr>
              <a:lnSpc>
                <a:spcPct val="92000"/>
              </a:lnSpc>
            </a:pPr>
            <a:r>
              <a:rPr lang="en-US" sz="2700" dirty="0"/>
              <a:t>Inspect between-subject SD between and within studies for evidence of </a:t>
            </a:r>
            <a:r>
              <a:rPr lang="en-US" sz="2700" dirty="0">
                <a:solidFill>
                  <a:srgbClr val="CC0066"/>
                </a:solidFill>
              </a:rPr>
              <a:t>individual differences or responses</a:t>
            </a:r>
            <a:r>
              <a:rPr lang="en-US" sz="27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82086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605465"/>
            <a:ext cx="9121140" cy="623983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Published effects tend to be larger than true effects: </a:t>
            </a:r>
            <a:r>
              <a:rPr lang="en-US" sz="2400" dirty="0">
                <a:solidFill>
                  <a:srgbClr val="CC0066"/>
                </a:solidFill>
              </a:rPr>
              <a:t>publication bias</a:t>
            </a:r>
            <a:r>
              <a:rPr lang="en-US" sz="2400" dirty="0"/>
              <a:t>. Why?</a:t>
            </a:r>
          </a:p>
          <a:p>
            <a:pPr lvl="1">
              <a:spcBef>
                <a:spcPts val="0"/>
              </a:spcBef>
            </a:pPr>
            <a:r>
              <a:rPr lang="en-US" sz="2300" dirty="0"/>
              <a:t>Effects that are larger because of </a:t>
            </a:r>
            <a:r>
              <a:rPr lang="en-US" sz="2300" dirty="0">
                <a:solidFill>
                  <a:srgbClr val="0000CC"/>
                </a:solidFill>
              </a:rPr>
              <a:t>sampling variation</a:t>
            </a:r>
            <a:r>
              <a:rPr lang="en-US" sz="2300" dirty="0"/>
              <a:t> have smaller p values,</a:t>
            </a:r>
          </a:p>
          <a:p>
            <a:pPr lvl="1">
              <a:spcBef>
                <a:spcPts val="0"/>
              </a:spcBef>
            </a:pPr>
            <a:r>
              <a:rPr lang="en-US" sz="2300" dirty="0"/>
              <a:t>and p&lt;0.05 is more likely to be published</a:t>
            </a:r>
            <a:r>
              <a:rPr lang="en-US" sz="2300" dirty="0">
                <a:solidFill>
                  <a:srgbClr val="008000"/>
                </a:solidFill>
              </a:rPr>
              <a:t>.</a:t>
            </a:r>
            <a:endParaRPr lang="en-US" sz="2300" dirty="0"/>
          </a:p>
          <a:p>
            <a:pPr>
              <a:lnSpc>
                <a:spcPct val="92000"/>
              </a:lnSpc>
            </a:pPr>
            <a:r>
              <a:rPr lang="en-US" sz="2400" dirty="0"/>
              <a:t>Publication bias was  investigated initially </a:t>
            </a:r>
            <a:br>
              <a:rPr lang="en-US" sz="2400" dirty="0"/>
            </a:br>
            <a:r>
              <a:rPr lang="en-US" sz="2400" dirty="0"/>
              <a:t>with a </a:t>
            </a:r>
            <a:r>
              <a:rPr lang="en-US" sz="2400" dirty="0">
                <a:solidFill>
                  <a:srgbClr val="CC0066"/>
                </a:solidFill>
              </a:rPr>
              <a:t>funnel plot</a:t>
            </a:r>
            <a:r>
              <a:rPr lang="en-US" sz="2400" dirty="0"/>
              <a:t> of study-estimate SE</a:t>
            </a:r>
            <a:br>
              <a:rPr lang="en-US" sz="2400" dirty="0"/>
            </a:br>
            <a:r>
              <a:rPr lang="en-US" sz="2400" dirty="0"/>
              <a:t>vs effect magnitude.</a:t>
            </a:r>
          </a:p>
          <a:p>
            <a:pPr lvl="1">
              <a:lnSpc>
                <a:spcPct val="92000"/>
              </a:lnSpc>
            </a:pPr>
            <a:r>
              <a:rPr lang="en-US" sz="2400" dirty="0"/>
              <a:t>Funnel slope = ±1/1.96.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Asymmetry in the funnel of studies</a:t>
            </a:r>
            <a:br>
              <a:rPr lang="en-US" sz="2300" dirty="0"/>
            </a:br>
            <a:r>
              <a:rPr lang="en-US" sz="2300" dirty="0"/>
              <a:t>could be due to missing non-</a:t>
            </a:r>
            <a:br>
              <a:rPr lang="en-US" sz="2300" dirty="0"/>
            </a:br>
            <a:r>
              <a:rPr lang="en-US" sz="2300" dirty="0"/>
              <a:t>significant effects from studies </a:t>
            </a:r>
            <a:br>
              <a:rPr lang="en-US" sz="2300" dirty="0"/>
            </a:br>
            <a:r>
              <a:rPr lang="en-US" sz="2300" dirty="0"/>
              <a:t>with small sample sizes.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Hence, the "trim and fill</a:t>
            </a:r>
            <a:r>
              <a:rPr lang="en-US" dirty="0"/>
              <a:t>"</a:t>
            </a:r>
            <a:r>
              <a:rPr lang="en-US" sz="2300" dirty="0"/>
              <a:t> method </a:t>
            </a:r>
            <a:br>
              <a:rPr lang="en-US" sz="2300" dirty="0"/>
            </a:br>
            <a:r>
              <a:rPr lang="en-US" sz="2300" dirty="0"/>
              <a:t>to adjust for publication bias: you </a:t>
            </a:r>
            <a:r>
              <a:rPr lang="en-US" sz="2300" dirty="0">
                <a:solidFill>
                  <a:srgbClr val="0000CC"/>
                </a:solidFill>
              </a:rPr>
              <a:t>fabricate  </a:t>
            </a:r>
            <a:br>
              <a:rPr lang="en-US" sz="2300" dirty="0">
                <a:solidFill>
                  <a:srgbClr val="0000CC"/>
                </a:solidFill>
              </a:rPr>
            </a:br>
            <a:r>
              <a:rPr lang="en-US" sz="2300" dirty="0">
                <a:solidFill>
                  <a:srgbClr val="0000CC"/>
                </a:solidFill>
              </a:rPr>
              <a:t>missing studies</a:t>
            </a:r>
            <a:r>
              <a:rPr lang="en-US" sz="2300" dirty="0"/>
              <a:t> to make the plot </a:t>
            </a:r>
            <a:r>
              <a:rPr lang="en-US" sz="2300" dirty="0">
                <a:solidFill>
                  <a:srgbClr val="0000CC"/>
                </a:solidFill>
              </a:rPr>
              <a:t>symmetrical</a:t>
            </a:r>
            <a:r>
              <a:rPr lang="en-US" sz="2300" dirty="0"/>
              <a:t>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Or you can </a:t>
            </a:r>
            <a:r>
              <a:rPr lang="en-US" sz="2300" dirty="0">
                <a:solidFill>
                  <a:srgbClr val="0000CC"/>
                </a:solidFill>
              </a:rPr>
              <a:t>delete studies</a:t>
            </a:r>
            <a:r>
              <a:rPr lang="en-US" sz="2300" dirty="0"/>
              <a:t> to make the plot more symmetrical.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But the funnel is poorly defined, when </a:t>
            </a:r>
            <a:r>
              <a:rPr lang="en-US" sz="2300" dirty="0">
                <a:solidFill>
                  <a:srgbClr val="0000CC"/>
                </a:solidFill>
              </a:rPr>
              <a:t>heterogeneity</a:t>
            </a:r>
            <a:r>
              <a:rPr lang="en-US" sz="2300" dirty="0"/>
              <a:t> smears it out.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Hence, I devised an improvement on the funnel plot, based on the </a:t>
            </a:r>
            <a:r>
              <a:rPr lang="en-US" sz="2300" dirty="0">
                <a:solidFill>
                  <a:srgbClr val="0000CC"/>
                </a:solidFill>
              </a:rPr>
              <a:t>random-effect solution</a:t>
            </a:r>
            <a:r>
              <a:rPr lang="en-US" sz="2300" dirty="0"/>
              <a:t> for heterogeneity...</a:t>
            </a:r>
          </a:p>
        </p:txBody>
      </p:sp>
      <p:grpSp>
        <p:nvGrpSpPr>
          <p:cNvPr id="5127" name="Group 5126">
            <a:extLst>
              <a:ext uri="{FF2B5EF4-FFF2-40B4-BE49-F238E27FC236}">
                <a16:creationId xmlns:a16="http://schemas.microsoft.com/office/drawing/2014/main" id="{94387182-BF20-AEC5-8AE8-4F6D0A449749}"/>
              </a:ext>
            </a:extLst>
          </p:cNvPr>
          <p:cNvGrpSpPr/>
          <p:nvPr/>
        </p:nvGrpSpPr>
        <p:grpSpPr>
          <a:xfrm>
            <a:off x="4495276" y="2002504"/>
            <a:ext cx="3181286" cy="2611761"/>
            <a:chOff x="4561951" y="424478"/>
            <a:chExt cx="3181286" cy="2611761"/>
          </a:xfrm>
        </p:grpSpPr>
        <p:sp>
          <p:nvSpPr>
            <p:cNvPr id="19" name="AutoShape 53">
              <a:extLst>
                <a:ext uri="{FF2B5EF4-FFF2-40B4-BE49-F238E27FC236}">
                  <a16:creationId xmlns:a16="http://schemas.microsoft.com/office/drawing/2014/main" id="{4F369228-06E2-77BC-B80E-5A3C75083D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407872" y="424478"/>
              <a:ext cx="2335365" cy="260942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grpSp>
          <p:nvGrpSpPr>
            <p:cNvPr id="20" name="Group 112">
              <a:extLst>
                <a:ext uri="{FF2B5EF4-FFF2-40B4-BE49-F238E27FC236}">
                  <a16:creationId xmlns:a16="http://schemas.microsoft.com/office/drawing/2014/main" id="{BB59F17E-7309-5801-B63E-CD71EA9CBF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1951" y="2021985"/>
              <a:ext cx="1836436" cy="1014254"/>
              <a:chOff x="3720" y="2113"/>
              <a:chExt cx="784" cy="433"/>
            </a:xfrm>
          </p:grpSpPr>
          <p:sp>
            <p:nvSpPr>
              <p:cNvPr id="21" name="Rectangle 65">
                <a:extLst>
                  <a:ext uri="{FF2B5EF4-FFF2-40B4-BE49-F238E27FC236}">
                    <a16:creationId xmlns:a16="http://schemas.microsoft.com/office/drawing/2014/main" id="{D853396C-4954-53CB-EAD2-1215D1F4D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0" y="2113"/>
                <a:ext cx="651" cy="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9050" tIns="26987" rIns="19050" bIns="26987">
                <a:spAutoFit/>
              </a:bodyPr>
              <a:lstStyle/>
              <a:p>
                <a:pPr algn="r" defTabSz="762000">
                  <a:lnSpc>
                    <a:spcPct val="78000"/>
                  </a:lnSpc>
                  <a:tabLst>
                    <a:tab pos="355600" algn="l"/>
                    <a:tab pos="711200" algn="l"/>
                    <a:tab pos="1079500" algn="l"/>
                  </a:tabLst>
                </a:pPr>
                <a:r>
                  <a:rPr lang="en-US" sz="2000" dirty="0">
                    <a:latin typeface="Arial Narrow" pitchFamily="34" charset="0"/>
                  </a:rPr>
                  <a:t>funnel of the 95% of studies with p &gt;0.05,</a:t>
                </a:r>
                <a:br>
                  <a:rPr lang="en-US" sz="2000" dirty="0">
                    <a:latin typeface="Arial Narrow" pitchFamily="34" charset="0"/>
                  </a:rPr>
                </a:br>
                <a:r>
                  <a:rPr lang="en-US" sz="2000" dirty="0">
                    <a:latin typeface="Arial Narrow" pitchFamily="34" charset="0"/>
                  </a:rPr>
                  <a:t>if true effect = 0</a:t>
                </a:r>
              </a:p>
            </p:txBody>
          </p:sp>
          <p:sp>
            <p:nvSpPr>
              <p:cNvPr id="22" name="Line 85">
                <a:extLst>
                  <a:ext uri="{FF2B5EF4-FFF2-40B4-BE49-F238E27FC236}">
                    <a16:creationId xmlns:a16="http://schemas.microsoft.com/office/drawing/2014/main" id="{DE7ADC49-01F3-CA2D-BDC2-40C4AA22EF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70" y="2390"/>
                <a:ext cx="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800">
                  <a:latin typeface="+mj-lt"/>
                </a:endParaRPr>
              </a:p>
            </p:txBody>
          </p:sp>
        </p:grpSp>
      </p:grpSp>
      <p:grpSp>
        <p:nvGrpSpPr>
          <p:cNvPr id="5168" name="Group 111">
            <a:extLst>
              <a:ext uri="{FF2B5EF4-FFF2-40B4-BE49-F238E27FC236}">
                <a16:creationId xmlns:a16="http://schemas.microsoft.com/office/drawing/2014/main" id="{B22FC63A-64F2-BCB9-E7D7-E7AFE755E9F0}"/>
              </a:ext>
            </a:extLst>
          </p:cNvPr>
          <p:cNvGrpSpPr>
            <a:grpSpLocks/>
          </p:cNvGrpSpPr>
          <p:nvPr/>
        </p:nvGrpSpPr>
        <p:grpSpPr bwMode="auto">
          <a:xfrm>
            <a:off x="4387541" y="2000163"/>
            <a:ext cx="3288723" cy="1960580"/>
            <a:chOff x="3674" y="1430"/>
            <a:chExt cx="1404" cy="837"/>
          </a:xfrm>
        </p:grpSpPr>
        <p:sp>
          <p:nvSpPr>
            <p:cNvPr id="5169" name="Rectangle 67">
              <a:extLst>
                <a:ext uri="{FF2B5EF4-FFF2-40B4-BE49-F238E27FC236}">
                  <a16:creationId xmlns:a16="http://schemas.microsoft.com/office/drawing/2014/main" id="{07713762-8BDC-995F-45DF-5CDDB3E4F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1860"/>
              <a:ext cx="761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9050" tIns="26987" rIns="19050" bIns="26987">
              <a:spAutoFit/>
            </a:bodyPr>
            <a:lstStyle/>
            <a:p>
              <a:pPr algn="r" defTabSz="762000">
                <a:lnSpc>
                  <a:spcPct val="78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missing studies with p &gt;0.05</a:t>
              </a:r>
            </a:p>
          </p:txBody>
        </p:sp>
        <p:sp>
          <p:nvSpPr>
            <p:cNvPr id="5170" name="AutoShape 56">
              <a:extLst>
                <a:ext uri="{FF2B5EF4-FFF2-40B4-BE49-F238E27FC236}">
                  <a16:creationId xmlns:a16="http://schemas.microsoft.com/office/drawing/2014/main" id="{A1373C14-F67F-295B-0554-07AACC3384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31" y="1430"/>
              <a:ext cx="747" cy="83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5126" name="Group 5125">
            <a:extLst>
              <a:ext uri="{FF2B5EF4-FFF2-40B4-BE49-F238E27FC236}">
                <a16:creationId xmlns:a16="http://schemas.microsoft.com/office/drawing/2014/main" id="{CAC3D4B8-77EF-8F93-D5E0-4CE31078F15B}"/>
              </a:ext>
            </a:extLst>
          </p:cNvPr>
          <p:cNvGrpSpPr/>
          <p:nvPr/>
        </p:nvGrpSpPr>
        <p:grpSpPr>
          <a:xfrm>
            <a:off x="5343209" y="1637068"/>
            <a:ext cx="3628943" cy="3306032"/>
            <a:chOff x="5409884" y="59042"/>
            <a:chExt cx="3628943" cy="3306032"/>
          </a:xfrm>
        </p:grpSpPr>
        <p:sp>
          <p:nvSpPr>
            <p:cNvPr id="7" name="Rectangle 57">
              <a:extLst>
                <a:ext uri="{FF2B5EF4-FFF2-40B4-BE49-F238E27FC236}">
                  <a16:creationId xmlns:a16="http://schemas.microsoft.com/office/drawing/2014/main" id="{5C589908-2103-FBF6-5471-A2E6A07EA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8258" y="3064352"/>
              <a:ext cx="1610569" cy="300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lnSpc>
                  <a:spcPct val="80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Effect magnitude</a:t>
              </a:r>
            </a:p>
          </p:txBody>
        </p:sp>
        <p:sp>
          <p:nvSpPr>
            <p:cNvPr id="11" name="Rectangle 61">
              <a:extLst>
                <a:ext uri="{FF2B5EF4-FFF2-40B4-BE49-F238E27FC236}">
                  <a16:creationId xmlns:a16="http://schemas.microsoft.com/office/drawing/2014/main" id="{7E65ACED-E6F8-02E8-F8C9-5177A18E7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9098" y="3064352"/>
              <a:ext cx="155492" cy="300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lnSpc>
                  <a:spcPct val="80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3" name="Line 100">
              <a:extLst>
                <a:ext uri="{FF2B5EF4-FFF2-40B4-BE49-F238E27FC236}">
                  <a16:creationId xmlns:a16="http://schemas.microsoft.com/office/drawing/2014/main" id="{9F12723F-9E31-2FDD-51EE-FA0E992EB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4064" y="163933"/>
              <a:ext cx="0" cy="28771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4" name="Line 100">
              <a:extLst>
                <a:ext uri="{FF2B5EF4-FFF2-40B4-BE49-F238E27FC236}">
                  <a16:creationId xmlns:a16="http://schemas.microsoft.com/office/drawing/2014/main" id="{3D9B978B-0177-9D19-86C9-79FC7666C4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7182127" y="1277180"/>
              <a:ext cx="0" cy="35444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" name="Rectangle 62">
              <a:extLst>
                <a:ext uri="{FF2B5EF4-FFF2-40B4-BE49-F238E27FC236}">
                  <a16:creationId xmlns:a16="http://schemas.microsoft.com/office/drawing/2014/main" id="{E4F3AAC4-48EC-EE5C-4A96-9010BA76E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7960" y="59042"/>
              <a:ext cx="1877117" cy="362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Standard error (SE)</a:t>
              </a:r>
            </a:p>
          </p:txBody>
        </p:sp>
      </p:grpSp>
      <p:grpSp>
        <p:nvGrpSpPr>
          <p:cNvPr id="5133" name="Group 5132">
            <a:extLst>
              <a:ext uri="{FF2B5EF4-FFF2-40B4-BE49-F238E27FC236}">
                <a16:creationId xmlns:a16="http://schemas.microsoft.com/office/drawing/2014/main" id="{424C5BCC-58C9-C4DC-0C66-AB4CB05EB74D}"/>
              </a:ext>
            </a:extLst>
          </p:cNvPr>
          <p:cNvGrpSpPr/>
          <p:nvPr/>
        </p:nvGrpSpPr>
        <p:grpSpPr>
          <a:xfrm>
            <a:off x="5654546" y="2000163"/>
            <a:ext cx="3436491" cy="3275645"/>
            <a:chOff x="5721221" y="422137"/>
            <a:chExt cx="3436491" cy="3275645"/>
          </a:xfrm>
        </p:grpSpPr>
        <p:grpSp>
          <p:nvGrpSpPr>
            <p:cNvPr id="5132" name="Group 5131">
              <a:extLst>
                <a:ext uri="{FF2B5EF4-FFF2-40B4-BE49-F238E27FC236}">
                  <a16:creationId xmlns:a16="http://schemas.microsoft.com/office/drawing/2014/main" id="{8711B7B8-1FB9-86F7-2056-1772E26003D8}"/>
                </a:ext>
              </a:extLst>
            </p:cNvPr>
            <p:cNvGrpSpPr/>
            <p:nvPr/>
          </p:nvGrpSpPr>
          <p:grpSpPr>
            <a:xfrm>
              <a:off x="5721221" y="3065108"/>
              <a:ext cx="2811219" cy="632674"/>
              <a:chOff x="5721221" y="3065108"/>
              <a:chExt cx="2811219" cy="632674"/>
            </a:xfrm>
          </p:grpSpPr>
          <p:sp>
            <p:nvSpPr>
              <p:cNvPr id="16" name="Rectangle 87">
                <a:extLst>
                  <a:ext uri="{FF2B5EF4-FFF2-40B4-BE49-F238E27FC236}">
                    <a16:creationId xmlns:a16="http://schemas.microsoft.com/office/drawing/2014/main" id="{6C2A5D98-10CF-7110-4C9F-27902FC2C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21221" y="3381671"/>
                <a:ext cx="2811219" cy="316111"/>
              </a:xfrm>
              <a:prstGeom prst="rect">
                <a:avLst/>
              </a:prstGeom>
              <a:solidFill>
                <a:srgbClr val="66FF66">
                  <a:alpha val="50000"/>
                </a:srgbClr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7" rIns="19050" bIns="26987">
                <a:spAutoFit/>
              </a:bodyPr>
              <a:lstStyle/>
              <a:p>
                <a:pPr algn="ctr" defTabSz="762000">
                  <a:lnSpc>
                    <a:spcPct val="85000"/>
                  </a:lnSpc>
                  <a:tabLst>
                    <a:tab pos="355600" algn="l"/>
                    <a:tab pos="711200" algn="l"/>
                    <a:tab pos="1079500" algn="l"/>
                  </a:tabLst>
                </a:pPr>
                <a:r>
                  <a:rPr lang="en-US" sz="2000" dirty="0">
                    <a:latin typeface="Arial Narrow" pitchFamily="34" charset="0"/>
                  </a:rPr>
                  <a:t>true effect, if no heterogeneity</a:t>
                </a:r>
              </a:p>
            </p:txBody>
          </p:sp>
          <p:sp>
            <p:nvSpPr>
              <p:cNvPr id="2" name="Line 86">
                <a:extLst>
                  <a:ext uri="{FF2B5EF4-FFF2-40B4-BE49-F238E27FC236}">
                    <a16:creationId xmlns:a16="http://schemas.microsoft.com/office/drawing/2014/main" id="{F31B477A-B620-32E5-C6C5-0A00B76EE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6993426" y="3234540"/>
                <a:ext cx="338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5130" name="Group 5129">
              <a:extLst>
                <a:ext uri="{FF2B5EF4-FFF2-40B4-BE49-F238E27FC236}">
                  <a16:creationId xmlns:a16="http://schemas.microsoft.com/office/drawing/2014/main" id="{090C1554-13C9-0538-C543-A947BAA6C919}"/>
                </a:ext>
              </a:extLst>
            </p:cNvPr>
            <p:cNvGrpSpPr/>
            <p:nvPr/>
          </p:nvGrpSpPr>
          <p:grpSpPr>
            <a:xfrm>
              <a:off x="5995487" y="422137"/>
              <a:ext cx="3162225" cy="2609420"/>
              <a:chOff x="5995487" y="422137"/>
              <a:chExt cx="3162225" cy="2609420"/>
            </a:xfrm>
          </p:grpSpPr>
          <p:grpSp>
            <p:nvGrpSpPr>
              <p:cNvPr id="55" name="Group 93">
                <a:extLst>
                  <a:ext uri="{FF2B5EF4-FFF2-40B4-BE49-F238E27FC236}">
                    <a16:creationId xmlns:a16="http://schemas.microsoft.com/office/drawing/2014/main" id="{52759931-4FBA-56CE-067B-03C540A6BD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44703" y="2211725"/>
                <a:ext cx="1813009" cy="775331"/>
                <a:chOff x="4908" y="2194"/>
                <a:chExt cx="774" cy="331"/>
              </a:xfrm>
            </p:grpSpPr>
            <p:sp>
              <p:nvSpPr>
                <p:cNvPr id="57" name="Rectangle 66">
                  <a:extLst>
                    <a:ext uri="{FF2B5EF4-FFF2-40B4-BE49-F238E27FC236}">
                      <a16:creationId xmlns:a16="http://schemas.microsoft.com/office/drawing/2014/main" id="{9F73287F-CBB4-58F8-B361-C9169478A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6" y="2194"/>
                  <a:ext cx="636" cy="3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19050" tIns="26987" rIns="19050" bIns="26987">
                  <a:spAutoFit/>
                </a:bodyPr>
                <a:lstStyle/>
                <a:p>
                  <a:pPr defTabSz="762000">
                    <a:lnSpc>
                      <a:spcPct val="78000"/>
                    </a:lnSpc>
                    <a:tabLst>
                      <a:tab pos="355600" algn="l"/>
                      <a:tab pos="711200" algn="l"/>
                      <a:tab pos="1079500" algn="l"/>
                    </a:tabLst>
                  </a:pPr>
                  <a:r>
                    <a:rPr lang="en-US" sz="2000" dirty="0">
                      <a:latin typeface="Arial Narrow" pitchFamily="34" charset="0"/>
                    </a:rPr>
                    <a:t>funnel of 95% of all studies, </a:t>
                  </a:r>
                  <a:br>
                    <a:rPr lang="en-US" sz="2000" dirty="0">
                      <a:latin typeface="Arial Narrow" pitchFamily="34" charset="0"/>
                    </a:rPr>
                  </a:br>
                  <a:r>
                    <a:rPr lang="en-US" sz="2000" dirty="0">
                      <a:latin typeface="Arial Narrow" pitchFamily="34" charset="0"/>
                    </a:rPr>
                    <a:t>if true effect &gt;0</a:t>
                  </a:r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id="{D431D982-978D-5F40-8561-B3A443229F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908" y="2395"/>
                  <a:ext cx="1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 sz="1800">
                    <a:latin typeface="+mj-lt"/>
                  </a:endParaRPr>
                </a:p>
              </p:txBody>
            </p:sp>
          </p:grpSp>
          <p:sp>
            <p:nvSpPr>
              <p:cNvPr id="5120" name="AutoShape 54">
                <a:extLst>
                  <a:ext uri="{FF2B5EF4-FFF2-40B4-BE49-F238E27FC236}">
                    <a16:creationId xmlns:a16="http://schemas.microsoft.com/office/drawing/2014/main" id="{293C1B58-93AC-5B73-8F44-3DC56B549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995487" y="422137"/>
                <a:ext cx="2335362" cy="2609420"/>
              </a:xfrm>
              <a:prstGeom prst="triangle">
                <a:avLst>
                  <a:gd name="adj" fmla="val 50000"/>
                </a:avLst>
              </a:prstGeom>
              <a:solidFill>
                <a:srgbClr val="66FF66">
                  <a:alpha val="49804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5173" name="Group 5172">
            <a:extLst>
              <a:ext uri="{FF2B5EF4-FFF2-40B4-BE49-F238E27FC236}">
                <a16:creationId xmlns:a16="http://schemas.microsoft.com/office/drawing/2014/main" id="{0A1629A6-751F-DDB7-6E5A-533CABA934C3}"/>
              </a:ext>
            </a:extLst>
          </p:cNvPr>
          <p:cNvGrpSpPr>
            <a:grpSpLocks/>
          </p:cNvGrpSpPr>
          <p:nvPr/>
        </p:nvGrpSpPr>
        <p:grpSpPr bwMode="auto">
          <a:xfrm>
            <a:off x="6163049" y="2204060"/>
            <a:ext cx="1150047" cy="1080390"/>
            <a:chOff x="7164288" y="2408758"/>
            <a:chExt cx="779016" cy="732210"/>
          </a:xfrm>
        </p:grpSpPr>
        <p:sp>
          <p:nvSpPr>
            <p:cNvPr id="5174" name="Oval 68">
              <a:extLst>
                <a:ext uri="{FF2B5EF4-FFF2-40B4-BE49-F238E27FC236}">
                  <a16:creationId xmlns:a16="http://schemas.microsoft.com/office/drawing/2014/main" id="{9D2F1A29-39E6-0078-4B1E-6E962CE14C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164288" y="2408758"/>
              <a:ext cx="82550" cy="841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5" name="Oval 69">
              <a:extLst>
                <a:ext uri="{FF2B5EF4-FFF2-40B4-BE49-F238E27FC236}">
                  <a16:creationId xmlns:a16="http://schemas.microsoft.com/office/drawing/2014/main" id="{74965E38-B7F8-F18C-D3BD-C2D2D6AAF4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860754" y="2482354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7" name="Oval 71">
              <a:extLst>
                <a:ext uri="{FF2B5EF4-FFF2-40B4-BE49-F238E27FC236}">
                  <a16:creationId xmlns:a16="http://schemas.microsoft.com/office/drawing/2014/main" id="{B8225F30-2491-082A-52F0-5C74EB835A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524328" y="2770386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8" name="Oval 72">
              <a:extLst>
                <a:ext uri="{FF2B5EF4-FFF2-40B4-BE49-F238E27FC236}">
                  <a16:creationId xmlns:a16="http://schemas.microsoft.com/office/drawing/2014/main" id="{4D1FD885-5AF6-E011-767C-46EEBBDB2D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729810" y="2914402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9" name="Oval 73">
              <a:extLst>
                <a:ext uri="{FF2B5EF4-FFF2-40B4-BE49-F238E27FC236}">
                  <a16:creationId xmlns:a16="http://schemas.microsoft.com/office/drawing/2014/main" id="{B52499C6-A26C-63D3-714B-D517D996B3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452320" y="2554362"/>
              <a:ext cx="84138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0" name="Oval 74">
              <a:extLst>
                <a:ext uri="{FF2B5EF4-FFF2-40B4-BE49-F238E27FC236}">
                  <a16:creationId xmlns:a16="http://schemas.microsoft.com/office/drawing/2014/main" id="{0AEEF682-B7E5-AABD-0259-CB68AD81C4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308304" y="2770386"/>
              <a:ext cx="84138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1" name="Oval 75">
              <a:extLst>
                <a:ext uri="{FF2B5EF4-FFF2-40B4-BE49-F238E27FC236}">
                  <a16:creationId xmlns:a16="http://schemas.microsoft.com/office/drawing/2014/main" id="{562B59FA-09E7-9A17-2A07-852B3EFD4C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441778" y="2996952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4" name="Oval 78">
              <a:extLst>
                <a:ext uri="{FF2B5EF4-FFF2-40B4-BE49-F238E27FC236}">
                  <a16:creationId xmlns:a16="http://schemas.microsoft.com/office/drawing/2014/main" id="{9909C995-F251-DE88-172B-393CD57F5F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651012" y="2554362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5" name="Oval 79">
              <a:extLst>
                <a:ext uri="{FF2B5EF4-FFF2-40B4-BE49-F238E27FC236}">
                  <a16:creationId xmlns:a16="http://schemas.microsoft.com/office/drawing/2014/main" id="{80AD47DA-1950-A635-72A1-8920F80D9E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633742" y="3058418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8" name="Oval 82">
              <a:extLst>
                <a:ext uri="{FF2B5EF4-FFF2-40B4-BE49-F238E27FC236}">
                  <a16:creationId xmlns:a16="http://schemas.microsoft.com/office/drawing/2014/main" id="{FE0513C6-E49C-8527-EF0C-F4AF6214BC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586117" y="2924621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9" name="Oval 83">
              <a:extLst>
                <a:ext uri="{FF2B5EF4-FFF2-40B4-BE49-F238E27FC236}">
                  <a16:creationId xmlns:a16="http://schemas.microsoft.com/office/drawing/2014/main" id="{C6AF3860-70E8-26DE-8C2A-7D511F9863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849642" y="2675384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5129" name="Group 5128">
            <a:extLst>
              <a:ext uri="{FF2B5EF4-FFF2-40B4-BE49-F238E27FC236}">
                <a16:creationId xmlns:a16="http://schemas.microsoft.com/office/drawing/2014/main" id="{001097C8-C97E-EC2B-D99F-83034F2D8E4A}"/>
              </a:ext>
            </a:extLst>
          </p:cNvPr>
          <p:cNvGrpSpPr/>
          <p:nvPr/>
        </p:nvGrpSpPr>
        <p:grpSpPr>
          <a:xfrm>
            <a:off x="6718182" y="2325747"/>
            <a:ext cx="2345596" cy="2000395"/>
            <a:chOff x="6784857" y="747721"/>
            <a:chExt cx="2345596" cy="2000395"/>
          </a:xfrm>
        </p:grpSpPr>
        <p:grpSp>
          <p:nvGrpSpPr>
            <p:cNvPr id="33" name="Group 89">
              <a:extLst>
                <a:ext uri="{FF2B5EF4-FFF2-40B4-BE49-F238E27FC236}">
                  <a16:creationId xmlns:a16="http://schemas.microsoft.com/office/drawing/2014/main" id="{7FD45E29-1F58-A82E-0B8C-8216365B96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4857" y="747721"/>
              <a:ext cx="1365611" cy="2000395"/>
              <a:chOff x="4669" y="1569"/>
              <a:chExt cx="583" cy="854"/>
            </a:xfrm>
          </p:grpSpPr>
          <p:sp>
            <p:nvSpPr>
              <p:cNvPr id="34" name="Oval 68">
                <a:extLst>
                  <a:ext uri="{FF2B5EF4-FFF2-40B4-BE49-F238E27FC236}">
                    <a16:creationId xmlns:a16="http://schemas.microsoft.com/office/drawing/2014/main" id="{8AD92F1A-2E22-7A31-6396-B0CAC82E5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78" y="2370"/>
                <a:ext cx="52" cy="53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35" name="Oval 69">
                <a:extLst>
                  <a:ext uri="{FF2B5EF4-FFF2-40B4-BE49-F238E27FC236}">
                    <a16:creationId xmlns:a16="http://schemas.microsoft.com/office/drawing/2014/main" id="{C0E75A49-CA19-E05E-7230-F75C2A56A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69" y="2281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4" name="Oval 70">
                <a:extLst>
                  <a:ext uri="{FF2B5EF4-FFF2-40B4-BE49-F238E27FC236}">
                    <a16:creationId xmlns:a16="http://schemas.microsoft.com/office/drawing/2014/main" id="{3713CEB7-1C05-610F-1A27-56510045F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77" y="1780"/>
                <a:ext cx="52" cy="54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5" name="Oval 71">
                <a:extLst>
                  <a:ext uri="{FF2B5EF4-FFF2-40B4-BE49-F238E27FC236}">
                    <a16:creationId xmlns:a16="http://schemas.microsoft.com/office/drawing/2014/main" id="{70F66DF5-A930-E995-D23A-678943259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40" y="2287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6" name="Oval 72">
                <a:extLst>
                  <a:ext uri="{FF2B5EF4-FFF2-40B4-BE49-F238E27FC236}">
                    <a16:creationId xmlns:a16="http://schemas.microsoft.com/office/drawing/2014/main" id="{A1A4DDAC-F2E9-8C93-13ED-DE7854020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23" y="2105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7" name="Oval 73">
                <a:extLst>
                  <a:ext uri="{FF2B5EF4-FFF2-40B4-BE49-F238E27FC236}">
                    <a16:creationId xmlns:a16="http://schemas.microsoft.com/office/drawing/2014/main" id="{9CE5FA2E-C818-58A8-5779-211D09C4C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77" y="2190"/>
                <a:ext cx="53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8" name="Oval 74">
                <a:extLst>
                  <a:ext uri="{FF2B5EF4-FFF2-40B4-BE49-F238E27FC236}">
                    <a16:creationId xmlns:a16="http://schemas.microsoft.com/office/drawing/2014/main" id="{336FDAD5-6C76-84C4-D1AC-2CF698233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914" y="2021"/>
                <a:ext cx="53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9" name="Oval 75">
                <a:extLst>
                  <a:ext uri="{FF2B5EF4-FFF2-40B4-BE49-F238E27FC236}">
                    <a16:creationId xmlns:a16="http://schemas.microsoft.com/office/drawing/2014/main" id="{3243F9AB-B0E0-B0C1-2FCA-8D13A7ED2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200" y="1569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1" name="Oval 77">
                <a:extLst>
                  <a:ext uri="{FF2B5EF4-FFF2-40B4-BE49-F238E27FC236}">
                    <a16:creationId xmlns:a16="http://schemas.microsoft.com/office/drawing/2014/main" id="{EC339CCD-2034-1B39-3AA1-DEFB5A7C3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15" y="2054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2" name="Oval 78">
                <a:extLst>
                  <a:ext uri="{FF2B5EF4-FFF2-40B4-BE49-F238E27FC236}">
                    <a16:creationId xmlns:a16="http://schemas.microsoft.com/office/drawing/2014/main" id="{F7E43A0A-089F-62AA-7E79-71774CA554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86" y="1963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4" name="Oval 80">
                <a:extLst>
                  <a:ext uri="{FF2B5EF4-FFF2-40B4-BE49-F238E27FC236}">
                    <a16:creationId xmlns:a16="http://schemas.microsoft.com/office/drawing/2014/main" id="{77C98EDF-1DE3-95B3-3024-C4E26404C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966" y="1827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5" name="Oval 81">
                <a:extLst>
                  <a:ext uri="{FF2B5EF4-FFF2-40B4-BE49-F238E27FC236}">
                    <a16:creationId xmlns:a16="http://schemas.microsoft.com/office/drawing/2014/main" id="{D21D2E97-82BF-D402-F56A-6A8C40E90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76" y="2151"/>
                <a:ext cx="53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6" name="Oval 82">
                <a:extLst>
                  <a:ext uri="{FF2B5EF4-FFF2-40B4-BE49-F238E27FC236}">
                    <a16:creationId xmlns:a16="http://schemas.microsoft.com/office/drawing/2014/main" id="{2CBFB415-1667-4D5F-16A5-BCB1402BA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42" y="1691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7" name="Oval 83">
                <a:extLst>
                  <a:ext uri="{FF2B5EF4-FFF2-40B4-BE49-F238E27FC236}">
                    <a16:creationId xmlns:a16="http://schemas.microsoft.com/office/drawing/2014/main" id="{2889104B-4AD2-68CF-9B45-6F958E9FEE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76" y="1848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63" name="Oval 78">
                <a:extLst>
                  <a:ext uri="{FF2B5EF4-FFF2-40B4-BE49-F238E27FC236}">
                    <a16:creationId xmlns:a16="http://schemas.microsoft.com/office/drawing/2014/main" id="{3E01C2EF-89B2-226C-BE9F-D2EBF9952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74" y="1707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31" name="Oval 78">
                <a:extLst>
                  <a:ext uri="{FF2B5EF4-FFF2-40B4-BE49-F238E27FC236}">
                    <a16:creationId xmlns:a16="http://schemas.microsoft.com/office/drawing/2014/main" id="{590E17D3-2A53-8A37-35A2-5676C4EE0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669" y="1956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  <p:sp>
          <p:nvSpPr>
            <p:cNvPr id="5172" name="Rectangle 66">
              <a:extLst>
                <a:ext uri="{FF2B5EF4-FFF2-40B4-BE49-F238E27FC236}">
                  <a16:creationId xmlns:a16="http://schemas.microsoft.com/office/drawing/2014/main" id="{01DED17F-9954-B8C7-899A-DDB0A13F2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3235" y="1160209"/>
              <a:ext cx="1077218" cy="1014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9050" tIns="26987" rIns="19050" bIns="26987">
              <a:spAutoFit/>
            </a:bodyPr>
            <a:lstStyle/>
            <a:p>
              <a:pPr defTabSz="762000">
                <a:lnSpc>
                  <a:spcPct val="78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published</a:t>
              </a:r>
              <a:br>
                <a:rPr lang="en-US" sz="2000" dirty="0">
                  <a:latin typeface="Arial Narrow" pitchFamily="34" charset="0"/>
                </a:rPr>
              </a:br>
              <a:r>
                <a:rPr lang="en-US" sz="2000" dirty="0">
                  <a:latin typeface="Arial Narrow" pitchFamily="34" charset="0"/>
                </a:rPr>
                <a:t>studies,</a:t>
              </a:r>
              <a:br>
                <a:rPr lang="en-US" sz="2000" dirty="0">
                  <a:latin typeface="Arial Narrow" pitchFamily="34" charset="0"/>
                </a:rPr>
              </a:br>
              <a:r>
                <a:rPr lang="en-US" sz="2000" dirty="0">
                  <a:latin typeface="Arial Narrow" pitchFamily="34" charset="0"/>
                </a:rPr>
                <a:t>mostly with</a:t>
              </a:r>
              <a:br>
                <a:rPr lang="en-US" sz="2000" dirty="0">
                  <a:latin typeface="Arial Narrow" pitchFamily="34" charset="0"/>
                </a:rPr>
              </a:br>
              <a:r>
                <a:rPr lang="en-US" sz="2000" dirty="0">
                  <a:latin typeface="Arial Narrow" pitchFamily="34" charset="0"/>
                </a:rPr>
                <a:t>p &lt;0.05</a:t>
              </a:r>
            </a:p>
          </p:txBody>
        </p:sp>
      </p:grpSp>
      <p:sp>
        <p:nvSpPr>
          <p:cNvPr id="3" name="Line 85">
            <a:extLst>
              <a:ext uri="{FF2B5EF4-FFF2-40B4-BE49-F238E27FC236}">
                <a16:creationId xmlns:a16="http://schemas.microsoft.com/office/drawing/2014/main" id="{0493DDCF-C2DA-0F84-DD6F-CBD49B7F9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9221" y="2861204"/>
            <a:ext cx="2148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4" name="Line 85">
            <a:extLst>
              <a:ext uri="{FF2B5EF4-FFF2-40B4-BE49-F238E27FC236}">
                <a16:creationId xmlns:a16="http://schemas.microsoft.com/office/drawing/2014/main" id="{903E3419-E640-81B4-C19C-275B28371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9221" y="2933212"/>
            <a:ext cx="3650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5" name="Line 85">
            <a:extLst>
              <a:ext uri="{FF2B5EF4-FFF2-40B4-BE49-F238E27FC236}">
                <a16:creationId xmlns:a16="http://schemas.microsoft.com/office/drawing/2014/main" id="{7D2BF248-555C-A7EE-4BE0-F525A3BB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1229" y="2861204"/>
            <a:ext cx="264477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18" name="Line 85">
            <a:extLst>
              <a:ext uri="{FF2B5EF4-FFF2-40B4-BE49-F238E27FC236}">
                <a16:creationId xmlns:a16="http://schemas.microsoft.com/office/drawing/2014/main" id="{F45399D6-1688-FABA-1E3A-B54FFA889D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096" y="2933212"/>
            <a:ext cx="41650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28" name="AutoShape 54">
            <a:extLst>
              <a:ext uri="{FF2B5EF4-FFF2-40B4-BE49-F238E27FC236}">
                <a16:creationId xmlns:a16="http://schemas.microsoft.com/office/drawing/2014/main" id="{CFC2B2CA-7E8A-C830-5B4A-FF78C7F9305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772008" y="2013716"/>
            <a:ext cx="2335362" cy="2609420"/>
          </a:xfrm>
          <a:prstGeom prst="triangle">
            <a:avLst>
              <a:gd name="adj" fmla="val 50000"/>
            </a:avLst>
          </a:prstGeom>
          <a:solidFill>
            <a:srgbClr val="66FF66">
              <a:alpha val="4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1" name="AutoShape 54">
            <a:extLst>
              <a:ext uri="{FF2B5EF4-FFF2-40B4-BE49-F238E27FC236}">
                <a16:creationId xmlns:a16="http://schemas.microsoft.com/office/drawing/2014/main" id="{38047D2A-9B4B-80F7-62AF-8238D5A1316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68235" y="2013716"/>
            <a:ext cx="2335362" cy="2609420"/>
          </a:xfrm>
          <a:prstGeom prst="triangle">
            <a:avLst>
              <a:gd name="adj" fmla="val 50000"/>
            </a:avLst>
          </a:prstGeom>
          <a:solidFill>
            <a:srgbClr val="66FF66">
              <a:alpha val="4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AutoShape 54">
            <a:extLst>
              <a:ext uri="{FF2B5EF4-FFF2-40B4-BE49-F238E27FC236}">
                <a16:creationId xmlns:a16="http://schemas.microsoft.com/office/drawing/2014/main" id="{D82F3DF2-856C-3343-42AE-E00124D926B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228550" y="2013716"/>
            <a:ext cx="2335362" cy="2609420"/>
          </a:xfrm>
          <a:prstGeom prst="triangle">
            <a:avLst>
              <a:gd name="adj" fmla="val 50000"/>
            </a:avLst>
          </a:prstGeom>
          <a:solidFill>
            <a:srgbClr val="66FF66">
              <a:alpha val="4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F8D5130-1EFF-0EA1-731B-5AF3AA33CA59}"/>
              </a:ext>
            </a:extLst>
          </p:cNvPr>
          <p:cNvGrpSpPr/>
          <p:nvPr/>
        </p:nvGrpSpPr>
        <p:grpSpPr>
          <a:xfrm>
            <a:off x="5440237" y="2155163"/>
            <a:ext cx="1863549" cy="2202218"/>
            <a:chOff x="5506912" y="649145"/>
            <a:chExt cx="1863549" cy="2202218"/>
          </a:xfrm>
        </p:grpSpPr>
        <p:sp>
          <p:nvSpPr>
            <p:cNvPr id="30" name="Oval 69">
              <a:extLst>
                <a:ext uri="{FF2B5EF4-FFF2-40B4-BE49-F238E27FC236}">
                  <a16:creationId xmlns:a16="http://schemas.microsoft.com/office/drawing/2014/main" id="{754740D4-5668-C289-7A8B-07C649608E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408012" y="2577159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4" name="Oval 69">
              <a:extLst>
                <a:ext uri="{FF2B5EF4-FFF2-40B4-BE49-F238E27FC236}">
                  <a16:creationId xmlns:a16="http://schemas.microsoft.com/office/drawing/2014/main" id="{24F55CBC-8FB2-282C-E21F-24DC51F0EC6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560412" y="2729559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6" name="Oval 69">
              <a:extLst>
                <a:ext uri="{FF2B5EF4-FFF2-40B4-BE49-F238E27FC236}">
                  <a16:creationId xmlns:a16="http://schemas.microsoft.com/office/drawing/2014/main" id="{068D4B5E-9FE9-064C-CF58-F90163F4669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82216" y="2433070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9" name="Oval 69">
              <a:extLst>
                <a:ext uri="{FF2B5EF4-FFF2-40B4-BE49-F238E27FC236}">
                  <a16:creationId xmlns:a16="http://schemas.microsoft.com/office/drawing/2014/main" id="{B397CE36-62C8-DF69-AB96-EBE4A664EF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804020" y="2136581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0" name="Oval 69">
              <a:extLst>
                <a:ext uri="{FF2B5EF4-FFF2-40B4-BE49-F238E27FC236}">
                  <a16:creationId xmlns:a16="http://schemas.microsoft.com/office/drawing/2014/main" id="{80F9075B-87AD-2D0B-AEEF-4DD6A7F73E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340505" y="225909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1" name="Oval 69">
              <a:extLst>
                <a:ext uri="{FF2B5EF4-FFF2-40B4-BE49-F238E27FC236}">
                  <a16:creationId xmlns:a16="http://schemas.microsoft.com/office/drawing/2014/main" id="{E9DFCEE0-018C-4CFC-D599-2D71744F14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159611" y="195668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2" name="Oval 69">
              <a:extLst>
                <a:ext uri="{FF2B5EF4-FFF2-40B4-BE49-F238E27FC236}">
                  <a16:creationId xmlns:a16="http://schemas.microsoft.com/office/drawing/2014/main" id="{E8D6DCC8-BEF7-3FF9-8802-47A1F0C66D5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384419" y="1853298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1" name="Oval 69">
              <a:extLst>
                <a:ext uri="{FF2B5EF4-FFF2-40B4-BE49-F238E27FC236}">
                  <a16:creationId xmlns:a16="http://schemas.microsoft.com/office/drawing/2014/main" id="{39E6FF73-82F7-5B55-62F2-2D016F50DC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98872" y="183380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2" name="Oval 69">
              <a:extLst>
                <a:ext uri="{FF2B5EF4-FFF2-40B4-BE49-F238E27FC236}">
                  <a16:creationId xmlns:a16="http://schemas.microsoft.com/office/drawing/2014/main" id="{B0C22369-DD56-C8FB-4D8F-EE18370A84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546678" y="2006693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4" name="Oval 69">
              <a:extLst>
                <a:ext uri="{FF2B5EF4-FFF2-40B4-BE49-F238E27FC236}">
                  <a16:creationId xmlns:a16="http://schemas.microsoft.com/office/drawing/2014/main" id="{0063BD03-4BA8-767F-FA5E-F2074E064AF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129533" y="175801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8" name="Oval 69">
              <a:extLst>
                <a:ext uri="{FF2B5EF4-FFF2-40B4-BE49-F238E27FC236}">
                  <a16:creationId xmlns:a16="http://schemas.microsoft.com/office/drawing/2014/main" id="{07A3FC3B-31A8-02CE-675B-D7A55A52AA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290535" y="1617341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37" name="Oval 69">
              <a:extLst>
                <a:ext uri="{FF2B5EF4-FFF2-40B4-BE49-F238E27FC236}">
                  <a16:creationId xmlns:a16="http://schemas.microsoft.com/office/drawing/2014/main" id="{F54CC64A-B469-A250-44CD-5674454B23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95869" y="1599100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38" name="Oval 69">
              <a:extLst>
                <a:ext uri="{FF2B5EF4-FFF2-40B4-BE49-F238E27FC236}">
                  <a16:creationId xmlns:a16="http://schemas.microsoft.com/office/drawing/2014/main" id="{07C2D613-3E0B-954D-C0EC-54110A1999E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972263" y="1420661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39" name="Oval 69">
              <a:extLst>
                <a:ext uri="{FF2B5EF4-FFF2-40B4-BE49-F238E27FC236}">
                  <a16:creationId xmlns:a16="http://schemas.microsoft.com/office/drawing/2014/main" id="{6A5D70C1-0024-B517-54B0-554BD64860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248657" y="124222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0" name="Oval 69">
              <a:extLst>
                <a:ext uri="{FF2B5EF4-FFF2-40B4-BE49-F238E27FC236}">
                  <a16:creationId xmlns:a16="http://schemas.microsoft.com/office/drawing/2014/main" id="{EC052AB6-D083-A7DE-9560-CB22D6169F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060323" y="1026407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1" name="Oval 69">
              <a:extLst>
                <a:ext uri="{FF2B5EF4-FFF2-40B4-BE49-F238E27FC236}">
                  <a16:creationId xmlns:a16="http://schemas.microsoft.com/office/drawing/2014/main" id="{B4328F95-5D89-709C-1428-5E9D78BC85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95879" y="92414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2" name="Oval 69">
              <a:extLst>
                <a:ext uri="{FF2B5EF4-FFF2-40B4-BE49-F238E27FC236}">
                  <a16:creationId xmlns:a16="http://schemas.microsoft.com/office/drawing/2014/main" id="{8BC5A701-A302-0947-2756-34CD854459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391710" y="1364026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3" name="Oval 69">
              <a:extLst>
                <a:ext uri="{FF2B5EF4-FFF2-40B4-BE49-F238E27FC236}">
                  <a16:creationId xmlns:a16="http://schemas.microsoft.com/office/drawing/2014/main" id="{0E74EA98-7B95-DFEB-372D-F2B5570088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868572" y="108737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4" name="Oval 69">
              <a:extLst>
                <a:ext uri="{FF2B5EF4-FFF2-40B4-BE49-F238E27FC236}">
                  <a16:creationId xmlns:a16="http://schemas.microsoft.com/office/drawing/2014/main" id="{5B776061-11A1-FE85-CF40-C7658060B11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244648" y="70482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5" name="Oval 69">
              <a:extLst>
                <a:ext uri="{FF2B5EF4-FFF2-40B4-BE49-F238E27FC236}">
                  <a16:creationId xmlns:a16="http://schemas.microsoft.com/office/drawing/2014/main" id="{3DBDFC65-0110-8BC4-4B41-3A56E3303B0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06912" y="840803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6" name="Oval 69">
              <a:extLst>
                <a:ext uri="{FF2B5EF4-FFF2-40B4-BE49-F238E27FC236}">
                  <a16:creationId xmlns:a16="http://schemas.microsoft.com/office/drawing/2014/main" id="{C8BD9A21-EC9D-1DA1-463A-A52249BCFB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149209" y="649145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7" name="Oval 69">
              <a:extLst>
                <a:ext uri="{FF2B5EF4-FFF2-40B4-BE49-F238E27FC236}">
                  <a16:creationId xmlns:a16="http://schemas.microsoft.com/office/drawing/2014/main" id="{C0D9D584-239B-B542-5F4D-E6F3C73B3E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20775" y="121235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B993D-5935-5D23-4DFD-B1DC870136AB}"/>
              </a:ext>
            </a:extLst>
          </p:cNvPr>
          <p:cNvGrpSpPr/>
          <p:nvPr/>
        </p:nvGrpSpPr>
        <p:grpSpPr>
          <a:xfrm>
            <a:off x="6785785" y="2025823"/>
            <a:ext cx="1727808" cy="1201131"/>
            <a:chOff x="7530271" y="2230141"/>
            <a:chExt cx="1170982" cy="81404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EB339AD-F4A2-649D-A05D-9B1D5ED1691F}"/>
                </a:ext>
              </a:extLst>
            </p:cNvPr>
            <p:cNvCxnSpPr/>
            <p:nvPr/>
          </p:nvCxnSpPr>
          <p:spPr bwMode="auto">
            <a:xfrm>
              <a:off x="7530271" y="3044181"/>
              <a:ext cx="7353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8B1DD84-CE09-BD76-3252-BFFF3FD77C83}"/>
                </a:ext>
              </a:extLst>
            </p:cNvPr>
            <p:cNvCxnSpPr/>
            <p:nvPr/>
          </p:nvCxnSpPr>
          <p:spPr bwMode="auto">
            <a:xfrm flipV="1">
              <a:off x="7886880" y="2230141"/>
              <a:ext cx="359705" cy="80734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ctangle 66">
              <a:extLst>
                <a:ext uri="{FF2B5EF4-FFF2-40B4-BE49-F238E27FC236}">
                  <a16:creationId xmlns:a16="http://schemas.microsoft.com/office/drawing/2014/main" id="{0019BE0D-DECF-888F-DC8F-FE3A492E1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3434" y="2262240"/>
              <a:ext cx="437819" cy="193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algn="r" defTabSz="762000">
                <a:lnSpc>
                  <a:spcPct val="75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b="1" dirty="0">
                  <a:latin typeface="Arial Narrow" pitchFamily="34" charset="0"/>
                </a:rPr>
                <a:t>delete</a:t>
              </a:r>
            </a:p>
          </p:txBody>
        </p:sp>
      </p:grpSp>
      <p:sp>
        <p:nvSpPr>
          <p:cNvPr id="13" name="Rectangle 2">
            <a:extLst>
              <a:ext uri="{FF2B5EF4-FFF2-40B4-BE49-F238E27FC236}">
                <a16:creationId xmlns:a16="http://schemas.microsoft.com/office/drawing/2014/main" id="{E27F47BC-878D-9EBB-618C-5839F99DA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" y="29766"/>
            <a:ext cx="9119023" cy="584200"/>
          </a:xfrm>
        </p:spPr>
        <p:txBody>
          <a:bodyPr/>
          <a:lstStyle/>
          <a:p>
            <a:r>
              <a:rPr lang="en-US" sz="2500" dirty="0"/>
              <a:t>How to Do a Meta-Analysis: Deal with Publication Bias, Outliers, Fraud</a:t>
            </a:r>
          </a:p>
        </p:txBody>
      </p:sp>
    </p:spTree>
    <p:extLst>
      <p:ext uri="{BB962C8B-B14F-4D97-AF65-F5344CB8AC3E}">
        <p14:creationId xmlns:p14="http://schemas.microsoft.com/office/powerpoint/2010/main" val="302372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8" grpId="0" animBg="1"/>
      <p:bldP spid="18" grpId="1" animBg="1"/>
      <p:bldP spid="28" grpId="0" animBg="1"/>
      <p:bldP spid="28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-8659"/>
            <a:ext cx="9121140" cy="6822035"/>
          </a:xfrm>
        </p:spPr>
        <p:txBody>
          <a:bodyPr/>
          <a:lstStyle/>
          <a:p>
            <a:pPr lvl="1">
              <a:lnSpc>
                <a:spcPct val="94000"/>
              </a:lnSpc>
            </a:pPr>
            <a:r>
              <a:rPr lang="en-US" sz="2300" dirty="0"/>
              <a:t>The random-effect solution is the </a:t>
            </a:r>
            <a:r>
              <a:rPr lang="en-US" sz="2300" dirty="0">
                <a:solidFill>
                  <a:srgbClr val="0000CC"/>
                </a:solidFill>
              </a:rPr>
              <a:t>individual values of each study-estimate </a:t>
            </a:r>
            <a:r>
              <a:rPr lang="en-US" sz="2300" dirty="0"/>
              <a:t>after the modifying effects of study and subject characteristics in a meta-regression have accounted for at least some</a:t>
            </a:r>
            <a:br>
              <a:rPr lang="en-US" sz="2300" dirty="0"/>
            </a:br>
            <a:r>
              <a:rPr lang="en-US" sz="2300" dirty="0"/>
              <a:t>heterogeneity.</a:t>
            </a:r>
          </a:p>
          <a:p>
            <a:pPr lvl="2">
              <a:lnSpc>
                <a:spcPct val="94000"/>
              </a:lnSpc>
            </a:pPr>
            <a:r>
              <a:rPr lang="en-US" sz="2200" dirty="0"/>
              <a:t>The values are like </a:t>
            </a:r>
            <a:r>
              <a:rPr lang="en-US" sz="2200" dirty="0">
                <a:solidFill>
                  <a:srgbClr val="008000"/>
                </a:solidFill>
              </a:rPr>
              <a:t>residuals</a:t>
            </a:r>
            <a:r>
              <a:rPr lang="en-US" sz="2200" dirty="0"/>
              <a:t> in a linear model. </a:t>
            </a:r>
          </a:p>
          <a:p>
            <a:pPr lvl="2">
              <a:lnSpc>
                <a:spcPct val="94000"/>
              </a:lnSpc>
            </a:pPr>
            <a:r>
              <a:rPr lang="en-US" sz="2200" dirty="0"/>
              <a:t>They have a mean of 0 and should be </a:t>
            </a:r>
            <a:br>
              <a:rPr lang="en-US" sz="2200" dirty="0"/>
            </a:br>
            <a:r>
              <a:rPr lang="en-US" sz="2200" dirty="0">
                <a:solidFill>
                  <a:srgbClr val="008000"/>
                </a:solidFill>
              </a:rPr>
              <a:t>randomly scattered</a:t>
            </a:r>
            <a:r>
              <a:rPr lang="en-US" sz="2200" dirty="0"/>
              <a:t> when plotted against </a:t>
            </a:r>
            <a:br>
              <a:rPr lang="en-US" sz="2200" dirty="0"/>
            </a:br>
            <a:r>
              <a:rPr lang="en-US" sz="2200" dirty="0"/>
              <a:t>the SE of each study-estimate.</a:t>
            </a:r>
          </a:p>
          <a:p>
            <a:pPr lvl="2">
              <a:lnSpc>
                <a:spcPct val="94000"/>
              </a:lnSpc>
            </a:pPr>
            <a:r>
              <a:rPr lang="en-US" sz="2200" dirty="0"/>
              <a:t>Hence publication bias will be reduced if you</a:t>
            </a:r>
            <a:br>
              <a:rPr lang="en-US" sz="2200" dirty="0"/>
            </a:br>
            <a:r>
              <a:rPr lang="en-US" sz="2200" dirty="0">
                <a:solidFill>
                  <a:srgbClr val="008000"/>
                </a:solidFill>
              </a:rPr>
              <a:t>delete study-estimates with large SEs</a:t>
            </a:r>
            <a:r>
              <a:rPr lang="en-US" sz="2200" dirty="0"/>
              <a:t> to </a:t>
            </a:r>
            <a:br>
              <a:rPr lang="en-US" sz="2200" dirty="0"/>
            </a:br>
            <a:r>
              <a:rPr lang="en-US" sz="2200" dirty="0"/>
              <a:t>remove asymmetry in the plot, then re-analyze.</a:t>
            </a:r>
          </a:p>
          <a:p>
            <a:pPr lvl="2">
              <a:lnSpc>
                <a:spcPct val="94000"/>
              </a:lnSpc>
            </a:pPr>
            <a:r>
              <a:rPr lang="en-US" sz="2200" dirty="0"/>
              <a:t>This plot also helps identify and delete </a:t>
            </a:r>
            <a:r>
              <a:rPr lang="en-US" sz="2200" dirty="0">
                <a:solidFill>
                  <a:srgbClr val="008000"/>
                </a:solidFill>
              </a:rPr>
              <a:t>outliers</a:t>
            </a:r>
            <a:r>
              <a:rPr lang="en-US" sz="2200" dirty="0"/>
              <a:t> with unusually large effects…</a:t>
            </a:r>
          </a:p>
          <a:p>
            <a:pPr marL="685800" lvl="2" indent="0">
              <a:lnSpc>
                <a:spcPct val="94000"/>
              </a:lnSpc>
              <a:buNone/>
            </a:pPr>
            <a:r>
              <a:rPr lang="en-US" sz="2200" dirty="0"/>
              <a:t>	 or small SEs…</a:t>
            </a:r>
          </a:p>
          <a:p>
            <a:pPr lvl="2">
              <a:lnSpc>
                <a:spcPct val="94000"/>
              </a:lnSpc>
            </a:pPr>
            <a:r>
              <a:rPr lang="en-US" sz="2200" dirty="0"/>
              <a:t>But removing studies from the analysis </a:t>
            </a:r>
            <a:r>
              <a:rPr lang="en-US" sz="2200" dirty="0">
                <a:solidFill>
                  <a:srgbClr val="008000"/>
                </a:solidFill>
              </a:rPr>
              <a:t>reduces precision</a:t>
            </a:r>
            <a:r>
              <a:rPr lang="en-US" sz="2200" dirty="0"/>
              <a:t>, when a large proportion of studies appear to be contributing to publication bias.</a:t>
            </a:r>
          </a:p>
          <a:p>
            <a:pPr>
              <a:lnSpc>
                <a:spcPct val="94000"/>
              </a:lnSpc>
            </a:pPr>
            <a:r>
              <a:rPr lang="en-US" sz="2500" dirty="0">
                <a:solidFill>
                  <a:srgbClr val="CC0066"/>
                </a:solidFill>
              </a:rPr>
              <a:t>Better methods</a:t>
            </a:r>
            <a:r>
              <a:rPr lang="en-US" sz="2500" dirty="0"/>
              <a:t> to deal with publication bias have been developed lately.</a:t>
            </a:r>
          </a:p>
          <a:p>
            <a:pPr lvl="1">
              <a:lnSpc>
                <a:spcPct val="94000"/>
              </a:lnSpc>
            </a:pPr>
            <a:r>
              <a:rPr lang="en-US" sz="2400" dirty="0">
                <a:solidFill>
                  <a:srgbClr val="0000CC"/>
                </a:solidFill>
              </a:rPr>
              <a:t>Precision-effect estimate with standard errors</a:t>
            </a:r>
            <a:r>
              <a:rPr lang="en-US" sz="2400" dirty="0"/>
              <a:t> (PEESE): in the above plot, studies with larger SEs tend to have larger effects. Hence, you can include SE (better, SE</a:t>
            </a:r>
            <a:r>
              <a:rPr lang="en-US" sz="2400" baseline="30000" dirty="0"/>
              <a:t>2</a:t>
            </a:r>
            <a:r>
              <a:rPr lang="en-US" sz="2400" dirty="0"/>
              <a:t>) as a covariate and adjust the effects to SE=0.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SE=0 is equivalent to a study with a huge sample size, therefore unbiased.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F46769-CEA8-C72D-951A-C6F2CF94B446}"/>
              </a:ext>
            </a:extLst>
          </p:cNvPr>
          <p:cNvGrpSpPr/>
          <p:nvPr/>
        </p:nvGrpSpPr>
        <p:grpSpPr>
          <a:xfrm>
            <a:off x="7921516" y="1509086"/>
            <a:ext cx="1161588" cy="1758093"/>
            <a:chOff x="7808924" y="4438427"/>
            <a:chExt cx="1291262" cy="195435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B34C5CF-82D7-8C99-4305-382A497932B6}"/>
                </a:ext>
              </a:extLst>
            </p:cNvPr>
            <p:cNvGrpSpPr/>
            <p:nvPr/>
          </p:nvGrpSpPr>
          <p:grpSpPr>
            <a:xfrm rot="5400000">
              <a:off x="7404468" y="4842883"/>
              <a:ext cx="1954357" cy="1145446"/>
              <a:chOff x="6057924" y="1209806"/>
              <a:chExt cx="1954357" cy="1145446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9E69E060-E240-8F76-A38E-3A85BA72A68A}"/>
                  </a:ext>
                </a:extLst>
              </p:cNvPr>
              <p:cNvCxnSpPr/>
              <p:nvPr/>
            </p:nvCxnSpPr>
            <p:spPr bwMode="auto">
              <a:xfrm rot="16200000">
                <a:off x="7035103" y="1378073"/>
                <a:ext cx="0" cy="195435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7B9A5E1A-0819-D6D2-10A2-76ACC90F8B46}"/>
                  </a:ext>
                </a:extLst>
              </p:cNvPr>
              <p:cNvCxnSpPr/>
              <p:nvPr/>
            </p:nvCxnSpPr>
            <p:spPr bwMode="auto">
              <a:xfrm rot="16200000">
                <a:off x="6277783" y="1780281"/>
                <a:ext cx="1145130" cy="4179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" name="Rectangle 66">
              <a:extLst>
                <a:ext uri="{FF2B5EF4-FFF2-40B4-BE49-F238E27FC236}">
                  <a16:creationId xmlns:a16="http://schemas.microsoft.com/office/drawing/2014/main" id="{FEDA8C53-9797-FC7D-934E-295F6F426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4176" y="4688556"/>
              <a:ext cx="646010" cy="285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algn="r" defTabSz="762000">
                <a:lnSpc>
                  <a:spcPct val="75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b="1" dirty="0">
                  <a:latin typeface="Arial Narrow" pitchFamily="34" charset="0"/>
                </a:rPr>
                <a:t>delete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B038609-F58F-CA77-EB30-326B629F69AB}"/>
              </a:ext>
            </a:extLst>
          </p:cNvPr>
          <p:cNvGrpSpPr/>
          <p:nvPr/>
        </p:nvGrpSpPr>
        <p:grpSpPr>
          <a:xfrm>
            <a:off x="5626720" y="778174"/>
            <a:ext cx="3284698" cy="2506810"/>
            <a:chOff x="5220164" y="3666681"/>
            <a:chExt cx="3692378" cy="2786655"/>
          </a:xfrm>
        </p:grpSpPr>
        <p:sp>
          <p:nvSpPr>
            <p:cNvPr id="8" name="Line 100">
              <a:extLst>
                <a:ext uri="{FF2B5EF4-FFF2-40B4-BE49-F238E27FC236}">
                  <a16:creationId xmlns:a16="http://schemas.microsoft.com/office/drawing/2014/main" id="{D8D734A7-4F61-034F-153F-71F2F8027B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7115577" y="3791787"/>
              <a:ext cx="0" cy="34105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" name="Rectangle 61">
              <a:extLst>
                <a:ext uri="{FF2B5EF4-FFF2-40B4-BE49-F238E27FC236}">
                  <a16:creationId xmlns:a16="http://schemas.microsoft.com/office/drawing/2014/main" id="{2F6ECF60-7C57-0012-DC6E-1BCB1FA31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164" y="5272338"/>
              <a:ext cx="154598" cy="3630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algn="ctr"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0" name="Rectangle 62">
              <a:extLst>
                <a:ext uri="{FF2B5EF4-FFF2-40B4-BE49-F238E27FC236}">
                  <a16:creationId xmlns:a16="http://schemas.microsoft.com/office/drawing/2014/main" id="{9A115A19-481B-1D5B-6E36-D5A879F69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1134" y="3666681"/>
              <a:ext cx="2195666" cy="362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Random-effect solution</a:t>
              </a:r>
            </a:p>
          </p:txBody>
        </p:sp>
        <p:sp>
          <p:nvSpPr>
            <p:cNvPr id="11" name="Line 100">
              <a:extLst>
                <a:ext uri="{FF2B5EF4-FFF2-40B4-BE49-F238E27FC236}">
                  <a16:creationId xmlns:a16="http://schemas.microsoft.com/office/drawing/2014/main" id="{B35E0BE0-73CD-DC73-CACF-EFD26D70B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7555" y="4028959"/>
              <a:ext cx="0" cy="2424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" name="Rectangle 57">
              <a:extLst>
                <a:ext uri="{FF2B5EF4-FFF2-40B4-BE49-F238E27FC236}">
                  <a16:creationId xmlns:a16="http://schemas.microsoft.com/office/drawing/2014/main" id="{D71F7ACC-80A0-E49A-4BE6-F40EB877A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6326" y="5581254"/>
              <a:ext cx="1396216" cy="300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lnSpc>
                  <a:spcPct val="80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Standard error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465EB1B-F25D-BBED-F22C-8B644BDFD196}"/>
              </a:ext>
            </a:extLst>
          </p:cNvPr>
          <p:cNvGrpSpPr/>
          <p:nvPr/>
        </p:nvGrpSpPr>
        <p:grpSpPr>
          <a:xfrm>
            <a:off x="6008703" y="1221052"/>
            <a:ext cx="2514372" cy="1882009"/>
            <a:chOff x="5639453" y="4119403"/>
            <a:chExt cx="2795062" cy="2092106"/>
          </a:xfrm>
        </p:grpSpPr>
        <p:sp>
          <p:nvSpPr>
            <p:cNvPr id="14" name="Oval 68">
              <a:extLst>
                <a:ext uri="{FF2B5EF4-FFF2-40B4-BE49-F238E27FC236}">
                  <a16:creationId xmlns:a16="http://schemas.microsoft.com/office/drawing/2014/main" id="{606AEBF3-72B6-FEB9-04B5-023B205A2BA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639453" y="5806275"/>
              <a:ext cx="121804" cy="124147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5" name="Oval 69">
              <a:extLst>
                <a:ext uri="{FF2B5EF4-FFF2-40B4-BE49-F238E27FC236}">
                  <a16:creationId xmlns:a16="http://schemas.microsoft.com/office/drawing/2014/main" id="{6B1F2DC7-30FA-CF2F-C1FC-9E977725AF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485053" y="5880430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6" name="Oval 70">
              <a:extLst>
                <a:ext uri="{FF2B5EF4-FFF2-40B4-BE49-F238E27FC236}">
                  <a16:creationId xmlns:a16="http://schemas.microsoft.com/office/drawing/2014/main" id="{783612BD-97B3-B9A8-9984-DB61864C559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814791" y="4955049"/>
              <a:ext cx="121804" cy="12649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7" name="Oval 71">
              <a:extLst>
                <a:ext uri="{FF2B5EF4-FFF2-40B4-BE49-F238E27FC236}">
                  <a16:creationId xmlns:a16="http://schemas.microsoft.com/office/drawing/2014/main" id="{BCF2AD15-47FE-C189-2D74-FC95F013802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293722" y="5488347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8" name="Oval 72">
              <a:extLst>
                <a:ext uri="{FF2B5EF4-FFF2-40B4-BE49-F238E27FC236}">
                  <a16:creationId xmlns:a16="http://schemas.microsoft.com/office/drawing/2014/main" id="{22F7AD5D-FE9C-41EC-BC3C-6F51DC959A8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68482" y="5716326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9" name="Oval 73">
              <a:extLst>
                <a:ext uri="{FF2B5EF4-FFF2-40B4-BE49-F238E27FC236}">
                  <a16:creationId xmlns:a16="http://schemas.microsoft.com/office/drawing/2014/main" id="{7926C06E-985E-480B-C81A-FDDAA9C5B9A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91611" y="5025766"/>
              <a:ext cx="124147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0" name="Oval 74">
              <a:extLst>
                <a:ext uri="{FF2B5EF4-FFF2-40B4-BE49-F238E27FC236}">
                  <a16:creationId xmlns:a16="http://schemas.microsoft.com/office/drawing/2014/main" id="{0680EDB4-79A5-3B0C-1CF4-9A6831A0441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256165" y="4941168"/>
              <a:ext cx="124147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1" name="Oval 75">
              <a:extLst>
                <a:ext uri="{FF2B5EF4-FFF2-40B4-BE49-F238E27FC236}">
                  <a16:creationId xmlns:a16="http://schemas.microsoft.com/office/drawing/2014/main" id="{279D5511-EB9C-17C3-8DE6-4B3F78BEE8A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8312711" y="4992528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2" name="Oval 76">
              <a:extLst>
                <a:ext uri="{FF2B5EF4-FFF2-40B4-BE49-F238E27FC236}">
                  <a16:creationId xmlns:a16="http://schemas.microsoft.com/office/drawing/2014/main" id="{F28AD8BD-D452-D7E4-2BF0-090C1FE2FE3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8099584" y="4718019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3" name="Oval 77">
              <a:extLst>
                <a:ext uri="{FF2B5EF4-FFF2-40B4-BE49-F238E27FC236}">
                  <a16:creationId xmlns:a16="http://schemas.microsoft.com/office/drawing/2014/main" id="{1E4D43AE-56FA-3634-01D5-80C9A67F45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061211" y="6089705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4" name="Oval 78">
              <a:extLst>
                <a:ext uri="{FF2B5EF4-FFF2-40B4-BE49-F238E27FC236}">
                  <a16:creationId xmlns:a16="http://schemas.microsoft.com/office/drawing/2014/main" id="{DB33ED68-3BBA-7A01-BC9D-9324DDD1C0C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518769" y="5383706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5" name="Oval 80">
              <a:extLst>
                <a:ext uri="{FF2B5EF4-FFF2-40B4-BE49-F238E27FC236}">
                  <a16:creationId xmlns:a16="http://schemas.microsoft.com/office/drawing/2014/main" id="{BBD48601-4414-6F08-A675-DCF054691A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237682" y="572033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6" name="Oval 81">
              <a:extLst>
                <a:ext uri="{FF2B5EF4-FFF2-40B4-BE49-F238E27FC236}">
                  <a16:creationId xmlns:a16="http://schemas.microsoft.com/office/drawing/2014/main" id="{6FCD3919-8EA1-BD1A-B9F4-847EF564BDB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531518" y="4894147"/>
              <a:ext cx="124147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7" name="Oval 82">
              <a:extLst>
                <a:ext uri="{FF2B5EF4-FFF2-40B4-BE49-F238E27FC236}">
                  <a16:creationId xmlns:a16="http://schemas.microsoft.com/office/drawing/2014/main" id="{C1942993-E898-6F57-CF9B-F67F76AB47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605783" y="602848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8" name="Oval 83">
              <a:extLst>
                <a:ext uri="{FF2B5EF4-FFF2-40B4-BE49-F238E27FC236}">
                  <a16:creationId xmlns:a16="http://schemas.microsoft.com/office/drawing/2014/main" id="{AB7DA3C8-E350-61A9-C90C-A1C2B31079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026867" y="5091238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9" name="Oval 76">
              <a:extLst>
                <a:ext uri="{FF2B5EF4-FFF2-40B4-BE49-F238E27FC236}">
                  <a16:creationId xmlns:a16="http://schemas.microsoft.com/office/drawing/2014/main" id="{9A1E197F-AB23-C6BF-487B-7FF79BC3F3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6742328" y="5240056"/>
              <a:ext cx="121867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30" name="Oval 70">
              <a:extLst>
                <a:ext uri="{FF2B5EF4-FFF2-40B4-BE49-F238E27FC236}">
                  <a16:creationId xmlns:a16="http://schemas.microsoft.com/office/drawing/2014/main" id="{32CF701E-6A53-5652-5227-C40CFF13657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8173267" y="5453182"/>
              <a:ext cx="121804" cy="12649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31" name="Oval 81">
              <a:extLst>
                <a:ext uri="{FF2B5EF4-FFF2-40B4-BE49-F238E27FC236}">
                  <a16:creationId xmlns:a16="http://schemas.microsoft.com/office/drawing/2014/main" id="{79EFF9C2-A9E7-6CA3-878D-E7A9E5832F3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405007" y="4119403"/>
              <a:ext cx="124147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B4A34598-9540-94D4-A83E-EB4517BD276B}"/>
              </a:ext>
            </a:extLst>
          </p:cNvPr>
          <p:cNvSpPr txBox="1"/>
          <p:nvPr/>
        </p:nvSpPr>
        <p:spPr>
          <a:xfrm>
            <a:off x="2555776" y="3925126"/>
            <a:ext cx="605585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+mn-lt"/>
              </a:rPr>
              <a:t> due to </a:t>
            </a:r>
            <a:r>
              <a:rPr lang="en-US" sz="2200" dirty="0">
                <a:solidFill>
                  <a:srgbClr val="008000"/>
                </a:solidFill>
                <a:latin typeface="+mn-lt"/>
              </a:rPr>
              <a:t>typographical errors or faulty analyses</a:t>
            </a:r>
            <a:r>
              <a:rPr lang="en-US" sz="2200" dirty="0">
                <a:latin typeface="+mn-lt"/>
              </a:rPr>
              <a:t> by authors.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6EC358B-BBB9-928D-0A76-A5E10249A3F2}"/>
              </a:ext>
            </a:extLst>
          </p:cNvPr>
          <p:cNvGrpSpPr/>
          <p:nvPr/>
        </p:nvGrpSpPr>
        <p:grpSpPr>
          <a:xfrm>
            <a:off x="5964103" y="1170603"/>
            <a:ext cx="909693" cy="1711992"/>
            <a:chOff x="5964103" y="1170603"/>
            <a:chExt cx="909693" cy="171199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9CEFB8E-3E6C-0406-B600-7D5BF7E3AA01}"/>
                </a:ext>
              </a:extLst>
            </p:cNvPr>
            <p:cNvSpPr/>
            <p:nvPr/>
          </p:nvSpPr>
          <p:spPr bwMode="auto">
            <a:xfrm>
              <a:off x="6657781" y="1170603"/>
              <a:ext cx="216015" cy="2058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A01E2FB-D56D-056C-F009-BA99D62D09AC}"/>
                </a:ext>
              </a:extLst>
            </p:cNvPr>
            <p:cNvSpPr/>
            <p:nvPr/>
          </p:nvSpPr>
          <p:spPr bwMode="auto">
            <a:xfrm>
              <a:off x="5964103" y="2676715"/>
              <a:ext cx="216015" cy="20588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714DE96-7586-E35F-A02C-F9AB7D6AECC1}"/>
              </a:ext>
            </a:extLst>
          </p:cNvPr>
          <p:cNvGrpSpPr/>
          <p:nvPr/>
        </p:nvGrpSpPr>
        <p:grpSpPr>
          <a:xfrm>
            <a:off x="5801041" y="2797610"/>
            <a:ext cx="727968" cy="376729"/>
            <a:chOff x="6579586" y="42552"/>
            <a:chExt cx="727968" cy="376729"/>
          </a:xfrm>
        </p:grpSpPr>
        <p:sp>
          <p:nvSpPr>
            <p:cNvPr id="36" name="Line 85">
              <a:extLst>
                <a:ext uri="{FF2B5EF4-FFF2-40B4-BE49-F238E27FC236}">
                  <a16:creationId xmlns:a16="http://schemas.microsoft.com/office/drawing/2014/main" id="{96648257-578C-89C3-6EB8-ACCAE83A3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9586" y="42552"/>
              <a:ext cx="2700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800">
                <a:latin typeface="+mj-lt"/>
              </a:endParaRPr>
            </a:p>
          </p:txBody>
        </p:sp>
        <p:sp>
          <p:nvSpPr>
            <p:cNvPr id="37" name="Rectangle 62">
              <a:extLst>
                <a:ext uri="{FF2B5EF4-FFF2-40B4-BE49-F238E27FC236}">
                  <a16:creationId xmlns:a16="http://schemas.microsoft.com/office/drawing/2014/main" id="{A8C4F6F3-82B4-C4A6-3EE7-A1AE4B1C2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6809" y="57003"/>
              <a:ext cx="610745" cy="362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outlier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DE7EE7B-46D3-F9DC-19A0-C0FBCE8B4C9C}"/>
              </a:ext>
            </a:extLst>
          </p:cNvPr>
          <p:cNvGrpSpPr/>
          <p:nvPr/>
        </p:nvGrpSpPr>
        <p:grpSpPr>
          <a:xfrm>
            <a:off x="6753217" y="1070295"/>
            <a:ext cx="751638" cy="1354464"/>
            <a:chOff x="6706609" y="264737"/>
            <a:chExt cx="751638" cy="1354464"/>
          </a:xfrm>
        </p:grpSpPr>
        <p:sp>
          <p:nvSpPr>
            <p:cNvPr id="32" name="Line 85">
              <a:extLst>
                <a:ext uri="{FF2B5EF4-FFF2-40B4-BE49-F238E27FC236}">
                  <a16:creationId xmlns:a16="http://schemas.microsoft.com/office/drawing/2014/main" id="{DC538971-7235-228F-DA79-0D27076D439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>
              <a:off x="6135359" y="1047951"/>
              <a:ext cx="1142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800">
                <a:latin typeface="+mj-lt"/>
              </a:endParaRPr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8E23DC41-D987-A6BD-8A8F-AD46B435C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7502" y="264737"/>
              <a:ext cx="610745" cy="362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outlier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655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-8659"/>
            <a:ext cx="9121140" cy="6822035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</a:rPr>
              <a:t>Selection models</a:t>
            </a:r>
            <a:r>
              <a:rPr lang="en-US" sz="2400" dirty="0"/>
              <a:t>: these estimate and adjust for the lower probability of selection (publication) of non-significant effects.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Both methods are available in the </a:t>
            </a:r>
            <a:r>
              <a:rPr lang="en-US" sz="2400" i="1" dirty="0" err="1"/>
              <a:t>metafor</a:t>
            </a:r>
            <a:r>
              <a:rPr lang="en-US" sz="2400" dirty="0"/>
              <a:t> suite of functions in R.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simulations of meta-analyses with small-sample studies typical of sport research, publication bias is generally small, and both methods work well.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Be wary of </a:t>
            </a:r>
            <a:r>
              <a:rPr lang="en-US" sz="2500" dirty="0">
                <a:solidFill>
                  <a:srgbClr val="CC0066"/>
                </a:solidFill>
              </a:rPr>
              <a:t>scientific fraud</a:t>
            </a:r>
            <a:r>
              <a:rPr lang="en-US" sz="2500" dirty="0"/>
              <a:t>, or "questionable scientific practices."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</a:rPr>
              <a:t>Minor fraud</a:t>
            </a:r>
            <a:r>
              <a:rPr lang="en-US" sz="2400" dirty="0"/>
              <a:t> aimed at getting p&lt;0.05 amounts to publication bias and will be adjusted away, at least partly, by PEESE or selection models.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There may be subtle but incriminating errors in </a:t>
            </a:r>
            <a:r>
              <a:rPr lang="en-US" sz="2400" dirty="0">
                <a:solidFill>
                  <a:srgbClr val="0000CC"/>
                </a:solidFill>
              </a:rPr>
              <a:t>extensively faked data</a:t>
            </a:r>
            <a:r>
              <a:rPr lang="en-US" sz="2400" dirty="0"/>
              <a:t>. 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Example: in meta-analysis of mean changes, we extract </a:t>
            </a:r>
            <a:r>
              <a:rPr lang="en-US" sz="2300" dirty="0">
                <a:solidFill>
                  <a:srgbClr val="008000"/>
                </a:solidFill>
              </a:rPr>
              <a:t>errors of measurement</a:t>
            </a:r>
            <a:r>
              <a:rPr lang="en-US" sz="2300" dirty="0"/>
              <a:t> where possible, to allow imputation of standard errors of changes in studies lacking confidence intervals or exact p values.</a:t>
            </a:r>
          </a:p>
          <a:p>
            <a:pPr marL="925513" lvl="2" indent="0">
              <a:lnSpc>
                <a:spcPct val="90000"/>
              </a:lnSpc>
              <a:buNone/>
            </a:pPr>
            <a:r>
              <a:rPr lang="en-US" sz="2300" dirty="0"/>
              <a:t>An </a:t>
            </a:r>
            <a:r>
              <a:rPr lang="en-US" sz="2300" dirty="0">
                <a:solidFill>
                  <a:srgbClr val="008000"/>
                </a:solidFill>
              </a:rPr>
              <a:t>unrealistically low error of measurement </a:t>
            </a:r>
            <a:r>
              <a:rPr lang="en-US" sz="2300" dirty="0"/>
              <a:t>(e.g., ~0.5%, when it should be ~5%) is a red flag, especially if the author does not respond to emails.</a:t>
            </a:r>
          </a:p>
          <a:p>
            <a:pPr lvl="2">
              <a:lnSpc>
                <a:spcPct val="90000"/>
              </a:lnSpc>
            </a:pPr>
            <a:r>
              <a:rPr lang="en-US" sz="2300" dirty="0">
                <a:solidFill>
                  <a:srgbClr val="008000"/>
                </a:solidFill>
              </a:rPr>
              <a:t>Variability of counts</a:t>
            </a:r>
            <a:r>
              <a:rPr lang="en-US" sz="2300" dirty="0"/>
              <a:t> of injuries could also be unrealistic in faked injury data.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Studies with extensively faked data appear to be rare. 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Where there is reasonable evidence for such a study, it should be excluded from the meta-analysis.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Any that are missed will be diluted by the studies with real data.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In any case, the authors probably fake them to fit with existing studies.</a:t>
            </a:r>
          </a:p>
          <a:p>
            <a:pPr>
              <a:lnSpc>
                <a:spcPct val="90000"/>
              </a:lnSpc>
            </a:pPr>
            <a:endParaRPr lang="en-US" sz="2300" dirty="0"/>
          </a:p>
          <a:p>
            <a:pPr>
              <a:lnSpc>
                <a:spcPct val="90000"/>
              </a:lnSpc>
            </a:pPr>
            <a:endParaRPr lang="en-US" sz="2300" dirty="0"/>
          </a:p>
          <a:p>
            <a:pPr lvl="2">
              <a:lnSpc>
                <a:spcPct val="90000"/>
              </a:lnSpc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65033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67" y="107007"/>
            <a:ext cx="9025616" cy="635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03" y="742007"/>
            <a:ext cx="9022346" cy="5783337"/>
          </a:xfrm>
        </p:spPr>
        <p:txBody>
          <a:bodyPr/>
          <a:lstStyle/>
          <a:p>
            <a:pPr indent="-338400"/>
            <a:r>
              <a:rPr lang="en-US" sz="2600" dirty="0"/>
              <a:t>Meta-analysis is a </a:t>
            </a:r>
            <a:r>
              <a:rPr lang="en-US" sz="2600" dirty="0">
                <a:solidFill>
                  <a:srgbClr val="CC0066"/>
                </a:solidFill>
              </a:rPr>
              <a:t>statistical review</a:t>
            </a:r>
            <a:r>
              <a:rPr lang="en-US" sz="2600" dirty="0"/>
              <a:t> of the magnitude of an effect.</a:t>
            </a:r>
          </a:p>
          <a:p>
            <a:pPr indent="-338400"/>
            <a:r>
              <a:rPr lang="en-US" sz="2600" dirty="0"/>
              <a:t>Meta-analysis uses the magnitude of the effect and its precision from each study to produce a </a:t>
            </a:r>
            <a:r>
              <a:rPr lang="en-US" sz="2600" dirty="0">
                <a:solidFill>
                  <a:srgbClr val="CC0066"/>
                </a:solidFill>
              </a:rPr>
              <a:t>weighted mean</a:t>
            </a:r>
            <a:r>
              <a:rPr lang="en-US" sz="2600" dirty="0"/>
              <a:t>.</a:t>
            </a:r>
          </a:p>
          <a:p>
            <a:pPr indent="-338400"/>
            <a:r>
              <a:rPr lang="en-US" sz="2600" dirty="0">
                <a:solidFill>
                  <a:srgbClr val="CC0066"/>
                </a:solidFill>
              </a:rPr>
              <a:t>Traditional</a:t>
            </a:r>
            <a:r>
              <a:rPr lang="en-US" sz="2600" dirty="0"/>
              <a:t> meta-analysis is based unrealistically on using a test for heterogeneity to </a:t>
            </a:r>
            <a:r>
              <a:rPr lang="en-US" sz="2600" dirty="0">
                <a:solidFill>
                  <a:srgbClr val="CC0066"/>
                </a:solidFill>
              </a:rPr>
              <a:t>exclude outlier studies</a:t>
            </a:r>
            <a:r>
              <a:rPr lang="en-US" sz="2600" dirty="0"/>
              <a:t>.</a:t>
            </a:r>
          </a:p>
          <a:p>
            <a:pPr indent="-338400"/>
            <a:r>
              <a:rPr lang="en-US" sz="2600" dirty="0">
                <a:solidFill>
                  <a:srgbClr val="CC0066"/>
                </a:solidFill>
              </a:rPr>
              <a:t>Random-effect</a:t>
            </a:r>
            <a:r>
              <a:rPr lang="en-US" sz="2600" dirty="0"/>
              <a:t> (mixed-model) meta-analysis </a:t>
            </a:r>
            <a:r>
              <a:rPr lang="en-US" sz="2600" dirty="0">
                <a:solidFill>
                  <a:srgbClr val="CC0066"/>
                </a:solidFill>
              </a:rPr>
              <a:t>estimates heterogeneity</a:t>
            </a:r>
            <a:r>
              <a:rPr lang="en-US" sz="2600" dirty="0"/>
              <a:t>. </a:t>
            </a:r>
          </a:p>
          <a:p>
            <a:pPr lvl="1" indent="-338400"/>
            <a:r>
              <a:rPr lang="en-US" sz="2500" dirty="0">
                <a:solidFill>
                  <a:srgbClr val="0000CC"/>
                </a:solidFill>
              </a:rPr>
              <a:t>Meta-regression</a:t>
            </a:r>
            <a:r>
              <a:rPr lang="en-US" sz="2500" dirty="0"/>
              <a:t> explains at least some heterogeneity by estimating the </a:t>
            </a:r>
            <a:r>
              <a:rPr lang="en-US" sz="2500" dirty="0">
                <a:solidFill>
                  <a:srgbClr val="0000CC"/>
                </a:solidFill>
              </a:rPr>
              <a:t>effect of study and subject characteristics</a:t>
            </a:r>
            <a:r>
              <a:rPr lang="en-US" sz="2500" dirty="0"/>
              <a:t> on the effect.</a:t>
            </a:r>
          </a:p>
          <a:p>
            <a:pPr indent="-338400"/>
            <a:r>
              <a:rPr lang="en-US" sz="2600" dirty="0"/>
              <a:t>For the analysis, the effects have to be converted into the same units, usually </a:t>
            </a:r>
            <a:r>
              <a:rPr lang="en-US" sz="2600" dirty="0">
                <a:solidFill>
                  <a:srgbClr val="CC0066"/>
                </a:solidFill>
              </a:rPr>
              <a:t>percent</a:t>
            </a:r>
            <a:r>
              <a:rPr lang="en-US" sz="2600" dirty="0"/>
              <a:t> or other </a:t>
            </a:r>
            <a:r>
              <a:rPr lang="en-US" sz="2600" dirty="0">
                <a:solidFill>
                  <a:srgbClr val="CC0066"/>
                </a:solidFill>
              </a:rPr>
              <a:t>dimensionless generic measure</a:t>
            </a:r>
            <a:r>
              <a:rPr lang="en-US" sz="2600" dirty="0"/>
              <a:t>.</a:t>
            </a:r>
          </a:p>
          <a:p>
            <a:pPr lvl="1" indent="-338400"/>
            <a:r>
              <a:rPr lang="en-US" sz="2500" dirty="0">
                <a:solidFill>
                  <a:srgbClr val="0000CC"/>
                </a:solidFill>
              </a:rPr>
              <a:t>Avoid</a:t>
            </a:r>
            <a:r>
              <a:rPr lang="en-US" sz="2500" dirty="0"/>
              <a:t> meta-analyzing </a:t>
            </a:r>
            <a:r>
              <a:rPr lang="en-US" sz="2500" dirty="0">
                <a:solidFill>
                  <a:srgbClr val="0000CC"/>
                </a:solidFill>
              </a:rPr>
              <a:t>standardized effects</a:t>
            </a:r>
            <a:r>
              <a:rPr lang="en-US" sz="2500" dirty="0"/>
              <a:t>.</a:t>
            </a:r>
          </a:p>
          <a:p>
            <a:pPr indent="-338400"/>
            <a:r>
              <a:rPr lang="en-US" sz="2600" dirty="0"/>
              <a:t>Identify </a:t>
            </a:r>
            <a:r>
              <a:rPr lang="en-US" sz="2600" dirty="0">
                <a:solidFill>
                  <a:srgbClr val="CC0066"/>
                </a:solidFill>
              </a:rPr>
              <a:t>outliers</a:t>
            </a:r>
            <a:r>
              <a:rPr lang="en-US" sz="2600" dirty="0"/>
              <a:t> in a plot of random-effect solution vs standard error.</a:t>
            </a:r>
          </a:p>
          <a:p>
            <a:pPr lvl="1" indent="-338400"/>
            <a:r>
              <a:rPr lang="en-US" sz="2500" dirty="0"/>
              <a:t>Remove these and any unrealistic fake data, then re-analyze.</a:t>
            </a:r>
          </a:p>
          <a:p>
            <a:pPr indent="-338400"/>
            <a:r>
              <a:rPr lang="en-US" sz="2600" dirty="0"/>
              <a:t>Use one or more methods to adjust for </a:t>
            </a:r>
            <a:r>
              <a:rPr lang="en-US" sz="2600" dirty="0">
                <a:solidFill>
                  <a:srgbClr val="CC0066"/>
                </a:solidFill>
              </a:rPr>
              <a:t>publication bias</a:t>
            </a:r>
            <a:r>
              <a:rPr lang="en-US" sz="2600" dirty="0"/>
              <a:t>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3025" y="34999"/>
            <a:ext cx="9013825" cy="64135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485" y="601536"/>
            <a:ext cx="9008432" cy="5203728"/>
          </a:xfrm>
        </p:spPr>
        <p:txBody>
          <a:bodyPr/>
          <a:lstStyle/>
          <a:p>
            <a:r>
              <a:rPr lang="en-AU" sz="2400" dirty="0"/>
              <a:t>See recent meta-analyses co-authored by me. Also, my article on </a:t>
            </a:r>
            <a:r>
              <a:rPr lang="en-US" sz="2400" dirty="0"/>
              <a:t>improving meta-analyses: </a:t>
            </a:r>
            <a:r>
              <a:rPr lang="en-AU" sz="2400" dirty="0">
                <a:hlinkClick r:id="rId2"/>
              </a:rPr>
              <a:t>https://sportsci.org/2018/metaflaws.htm</a:t>
            </a:r>
            <a:r>
              <a:rPr lang="en-AU" sz="2400" dirty="0"/>
              <a:t>.</a:t>
            </a:r>
          </a:p>
          <a:p>
            <a:pPr lvl="1"/>
            <a:r>
              <a:rPr lang="en-AU" sz="2400" dirty="0"/>
              <a:t>I have used mixed modelling with Proc Mixed in the SAS package in the past. </a:t>
            </a:r>
            <a:r>
              <a:rPr lang="en-US" sz="2400" dirty="0"/>
              <a:t>The </a:t>
            </a:r>
            <a:r>
              <a:rPr lang="en-US" sz="2400" dirty="0" err="1"/>
              <a:t>metafor</a:t>
            </a:r>
            <a:r>
              <a:rPr lang="en-US" sz="2400" dirty="0"/>
              <a:t> package of functions in R now provides the most comprehensive approach to meta-analysis.</a:t>
            </a:r>
          </a:p>
          <a:p>
            <a:pPr lvl="1"/>
            <a:r>
              <a:rPr lang="en-US" sz="2200" dirty="0"/>
              <a:t>The handbook: </a:t>
            </a:r>
            <a:r>
              <a:rPr lang="en-US" sz="2200" dirty="0">
                <a:hlinkClick r:id="rId3"/>
              </a:rPr>
              <a:t>https://cran.r-project.org/web/packages/metafor/metafor.pdf</a:t>
            </a:r>
            <a:endParaRPr lang="en-US" sz="2200" dirty="0"/>
          </a:p>
          <a:p>
            <a:pPr lvl="1"/>
            <a:r>
              <a:rPr lang="en-US" sz="2200" dirty="0"/>
              <a:t>The package: </a:t>
            </a:r>
            <a:r>
              <a:rPr lang="en-US" sz="2200" dirty="0">
                <a:hlinkClick r:id="rId4"/>
              </a:rPr>
              <a:t>https://cran.r-project.org/web/packages/metafor/index.html</a:t>
            </a:r>
            <a:endParaRPr lang="en-US" sz="2200" dirty="0"/>
          </a:p>
          <a:p>
            <a:r>
              <a:rPr lang="en-US" sz="2400" dirty="0"/>
              <a:t>A good source of meta-analytic wisdom is the </a:t>
            </a:r>
            <a:r>
              <a:rPr lang="en-US" sz="2400" dirty="0">
                <a:solidFill>
                  <a:srgbClr val="CC0066"/>
                </a:solidFill>
              </a:rPr>
              <a:t>Cochrane Collaboration</a:t>
            </a:r>
            <a:r>
              <a:rPr lang="en-US" sz="2400" dirty="0"/>
              <a:t>, an international non-profit academic group specializing in meta-analyses of healthcare interventions.</a:t>
            </a:r>
          </a:p>
          <a:p>
            <a:pPr lvl="1"/>
            <a:r>
              <a:rPr lang="en-US" sz="2400" dirty="0">
                <a:solidFill>
                  <a:srgbClr val="0000CC"/>
                </a:solidFill>
              </a:rPr>
              <a:t>Website</a:t>
            </a:r>
            <a:r>
              <a:rPr lang="en-US" sz="2400" dirty="0"/>
              <a:t> </a:t>
            </a:r>
            <a:r>
              <a:rPr lang="en-US" sz="2400" dirty="0">
                <a:hlinkClick r:id="rId5"/>
              </a:rPr>
              <a:t>https://www.cochrane.org</a:t>
            </a:r>
            <a:endParaRPr lang="en-US" sz="2400" dirty="0"/>
          </a:p>
          <a:p>
            <a:pPr lvl="1"/>
            <a:r>
              <a:rPr lang="en-US" sz="2400" dirty="0">
                <a:solidFill>
                  <a:srgbClr val="0000CC"/>
                </a:solidFill>
              </a:rPr>
              <a:t>Publication</a:t>
            </a:r>
            <a:r>
              <a:rPr lang="en-US" sz="2400" dirty="0"/>
              <a:t>: Cochrane Handbook for Systematic Reviews of Interventions  </a:t>
            </a:r>
            <a:r>
              <a:rPr lang="en-US" sz="2400" dirty="0">
                <a:hlinkClick r:id="rId6"/>
              </a:rPr>
              <a:t>https://training.cochrane.org/handbook</a:t>
            </a:r>
            <a:r>
              <a:rPr lang="en-US" sz="2400" dirty="0"/>
              <a:t>.</a:t>
            </a:r>
          </a:p>
          <a:p>
            <a:pPr lvl="1"/>
            <a:r>
              <a:rPr lang="en-US" sz="2400" dirty="0"/>
              <a:t>But </a:t>
            </a:r>
            <a:r>
              <a:rPr lang="en-US" sz="2400" i="1" dirty="0" err="1"/>
              <a:t>Revman</a:t>
            </a:r>
            <a:r>
              <a:rPr lang="en-US" sz="2400" dirty="0"/>
              <a:t>, the Cochrane </a:t>
            </a:r>
            <a:r>
              <a:rPr lang="en-US" sz="2400" dirty="0">
                <a:solidFill>
                  <a:srgbClr val="0000CC"/>
                </a:solidFill>
              </a:rPr>
              <a:t>meta-analysis software</a:t>
            </a:r>
            <a:r>
              <a:rPr lang="en-US" sz="2400" dirty="0"/>
              <a:t>, is too limited.</a:t>
            </a:r>
          </a:p>
        </p:txBody>
      </p:sp>
    </p:spTree>
    <p:extLst>
      <p:ext uri="{BB962C8B-B14F-4D97-AF65-F5344CB8AC3E}">
        <p14:creationId xmlns:p14="http://schemas.microsoft.com/office/powerpoint/2010/main" val="375664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 bldLvl="3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838200" y="990600"/>
            <a:ext cx="7462838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800" b="1">
                <a:latin typeface="Arial Narrow" pitchFamily="34" charset="0"/>
              </a:rPr>
              <a:t>This presentation is available from:</a:t>
            </a:r>
          </a:p>
        </p:txBody>
      </p:sp>
      <p:pic>
        <p:nvPicPr>
          <p:cNvPr id="26627" name="Picture 3" descr="sportsc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1905000"/>
            <a:ext cx="7440613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38200" y="3276600"/>
            <a:ext cx="74485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81000" indent="-381000">
              <a:spcAft>
                <a:spcPct val="15000"/>
              </a:spcAft>
            </a:pPr>
            <a:r>
              <a:rPr lang="en-AU" altLang="en-AU">
                <a:latin typeface="Arial Narrow" pitchFamily="34" charset="0"/>
              </a:rPr>
              <a:t>See Sportscience 8, 2004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4013" y="188640"/>
            <a:ext cx="8459787" cy="609600"/>
          </a:xfrm>
        </p:spPr>
        <p:txBody>
          <a:bodyPr/>
          <a:lstStyle/>
          <a:p>
            <a:r>
              <a:rPr lang="en-US"/>
              <a:t>What is a Meta-Analysis?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798240"/>
            <a:ext cx="8458200" cy="5683250"/>
          </a:xfrm>
        </p:spPr>
        <p:txBody>
          <a:bodyPr/>
          <a:lstStyle/>
          <a:p>
            <a:r>
              <a:rPr lang="en-US" dirty="0">
                <a:solidFill>
                  <a:srgbClr val="CC0066"/>
                </a:solidFill>
              </a:rPr>
              <a:t>A systematic review of literature</a:t>
            </a:r>
            <a:r>
              <a:rPr lang="en-US" dirty="0"/>
              <a:t> to address this question: </a:t>
            </a:r>
            <a:br>
              <a:rPr lang="en-US" dirty="0"/>
            </a:br>
            <a:r>
              <a:rPr lang="en-US" dirty="0">
                <a:solidFill>
                  <a:srgbClr val="CC0066"/>
                </a:solidFill>
              </a:rPr>
              <a:t>on the basis of the research to date, how big is a given effect</a:t>
            </a:r>
            <a:r>
              <a:rPr lang="en-US" dirty="0"/>
              <a:t>, such as…</a:t>
            </a:r>
          </a:p>
          <a:p>
            <a:pPr lvl="1"/>
            <a:r>
              <a:rPr lang="en-US" dirty="0"/>
              <a:t>the effect of endurance training on resting blood pressure;</a:t>
            </a:r>
          </a:p>
          <a:p>
            <a:pPr lvl="1"/>
            <a:r>
              <a:rPr lang="en-US" dirty="0"/>
              <a:t>the effect of bracing on ankle injury;</a:t>
            </a:r>
          </a:p>
          <a:p>
            <a:pPr lvl="1"/>
            <a:r>
              <a:rPr lang="en-US" dirty="0"/>
              <a:t>the effect of </a:t>
            </a:r>
            <a:r>
              <a:rPr lang="en-US" dirty="0" err="1"/>
              <a:t>creatine</a:t>
            </a:r>
            <a:r>
              <a:rPr lang="en-US" dirty="0"/>
              <a:t> supplementation on sprint performance;</a:t>
            </a:r>
          </a:p>
          <a:p>
            <a:pPr lvl="1"/>
            <a:r>
              <a:rPr lang="en-US" dirty="0"/>
              <a:t>the relationship between obesity and habitual physical activity.</a:t>
            </a:r>
          </a:p>
          <a:p>
            <a:r>
              <a:rPr lang="en-US" dirty="0"/>
              <a:t>It is similar to a simple cross-sectional study, in which the </a:t>
            </a:r>
            <a:r>
              <a:rPr lang="en-US" dirty="0">
                <a:solidFill>
                  <a:srgbClr val="CC0066"/>
                </a:solidFill>
              </a:rPr>
              <a:t>subjects are individual studies</a:t>
            </a:r>
            <a:r>
              <a:rPr lang="en-US" dirty="0"/>
              <a:t> rather than individual people.</a:t>
            </a:r>
          </a:p>
          <a:p>
            <a:pPr lvl="1"/>
            <a:r>
              <a:rPr lang="en-US" dirty="0"/>
              <a:t>But the stats are a bit harder.</a:t>
            </a:r>
          </a:p>
          <a:p>
            <a:r>
              <a:rPr lang="en-US" dirty="0"/>
              <a:t>A review of literature is a meta-analytic review only if it includes </a:t>
            </a:r>
            <a:r>
              <a:rPr lang="en-US" dirty="0">
                <a:solidFill>
                  <a:srgbClr val="CC0066"/>
                </a:solidFill>
              </a:rPr>
              <a:t>quantitative estimation</a:t>
            </a:r>
            <a:r>
              <a:rPr lang="en-US" dirty="0"/>
              <a:t> of the magnitude of the effect and its uncertainty (confidence limits).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68507"/>
            <a:ext cx="8661400" cy="6741368"/>
          </a:xfrm>
        </p:spPr>
        <p:txBody>
          <a:bodyPr/>
          <a:lstStyle/>
          <a:p>
            <a:r>
              <a:rPr lang="en-US" dirty="0"/>
              <a:t>The main outcome is the </a:t>
            </a:r>
            <a:r>
              <a:rPr lang="en-US" dirty="0">
                <a:solidFill>
                  <a:srgbClr val="CC0066"/>
                </a:solidFill>
              </a:rPr>
              <a:t>overall magnitude</a:t>
            </a:r>
            <a:r>
              <a:rPr lang="en-US" dirty="0"/>
              <a:t> of the effect.</a:t>
            </a:r>
          </a:p>
          <a:p>
            <a:r>
              <a:rPr lang="en-US" dirty="0"/>
              <a:t>The effect in each study (the </a:t>
            </a:r>
            <a:r>
              <a:rPr lang="en-US" dirty="0">
                <a:solidFill>
                  <a:srgbClr val="CC0066"/>
                </a:solidFill>
              </a:rPr>
              <a:t>study estimates</a:t>
            </a:r>
            <a:r>
              <a:rPr lang="en-US" dirty="0"/>
              <a:t>) and the meta-analyzed mean outcome are often shown in a </a:t>
            </a:r>
            <a:r>
              <a:rPr lang="en-US" dirty="0">
                <a:solidFill>
                  <a:srgbClr val="CC0066"/>
                </a:solidFill>
              </a:rPr>
              <a:t>forest plot</a:t>
            </a:r>
            <a:r>
              <a:rPr lang="en-US" dirty="0"/>
              <a:t>: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1688360" y="1564471"/>
            <a:ext cx="4541461" cy="4458661"/>
            <a:chOff x="2021686" y="1564471"/>
            <a:chExt cx="4541461" cy="4458661"/>
          </a:xfrm>
        </p:grpSpPr>
        <p:sp>
          <p:nvSpPr>
            <p:cNvPr id="86" name="Rectangle 6" descr="Light downward diagonal"/>
            <p:cNvSpPr>
              <a:spLocks noChangeArrowheads="1"/>
            </p:cNvSpPr>
            <p:nvPr/>
          </p:nvSpPr>
          <p:spPr bwMode="auto">
            <a:xfrm>
              <a:off x="4181823" y="1568910"/>
              <a:ext cx="2381324" cy="4454222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87" name="Rectangle 7" descr="Light upward diagonal"/>
            <p:cNvSpPr>
              <a:spLocks noChangeArrowheads="1"/>
            </p:cNvSpPr>
            <p:nvPr/>
          </p:nvSpPr>
          <p:spPr bwMode="auto">
            <a:xfrm>
              <a:off x="2021686" y="1568910"/>
              <a:ext cx="1493387" cy="4454222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88" name="Rectangle 8"/>
            <p:cNvSpPr>
              <a:spLocks noChangeArrowheads="1"/>
            </p:cNvSpPr>
            <p:nvPr/>
          </p:nvSpPr>
          <p:spPr bwMode="auto">
            <a:xfrm>
              <a:off x="3381723" y="1568910"/>
              <a:ext cx="933450" cy="445422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3381723" y="1564471"/>
              <a:ext cx="933450" cy="4451319"/>
              <a:chOff x="2830677" y="1278921"/>
              <a:chExt cx="933450" cy="4860304"/>
            </a:xfrm>
          </p:grpSpPr>
          <p:sp>
            <p:nvSpPr>
              <p:cNvPr id="96" name="Line 9"/>
              <p:cNvSpPr>
                <a:spLocks noChangeShapeType="1"/>
              </p:cNvSpPr>
              <p:nvPr/>
            </p:nvSpPr>
            <p:spPr bwMode="auto">
              <a:xfrm>
                <a:off x="3764127" y="1278921"/>
                <a:ext cx="0" cy="4860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  <p:sp>
            <p:nvSpPr>
              <p:cNvPr id="97" name="Line 10"/>
              <p:cNvSpPr>
                <a:spLocks noChangeShapeType="1"/>
              </p:cNvSpPr>
              <p:nvPr/>
            </p:nvSpPr>
            <p:spPr bwMode="auto">
              <a:xfrm>
                <a:off x="2830677" y="1278921"/>
                <a:ext cx="0" cy="4860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  <a:cs typeface="+mn-cs"/>
                </a:endParaRPr>
              </a:p>
            </p:txBody>
          </p:sp>
        </p:grpSp>
        <p:sp>
          <p:nvSpPr>
            <p:cNvPr id="90" name="Line 57"/>
            <p:cNvSpPr>
              <a:spLocks noChangeShapeType="1"/>
            </p:cNvSpPr>
            <p:nvPr/>
          </p:nvSpPr>
          <p:spPr bwMode="auto">
            <a:xfrm>
              <a:off x="4360828" y="5841899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91" name="Line 58"/>
            <p:cNvSpPr>
              <a:spLocks noChangeShapeType="1"/>
            </p:cNvSpPr>
            <p:nvPr/>
          </p:nvSpPr>
          <p:spPr bwMode="auto">
            <a:xfrm flipH="1">
              <a:off x="2041873" y="5841899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92" name="Text Box 59"/>
            <p:cNvSpPr txBox="1">
              <a:spLocks noChangeArrowheads="1"/>
            </p:cNvSpPr>
            <p:nvPr/>
          </p:nvSpPr>
          <p:spPr bwMode="auto">
            <a:xfrm>
              <a:off x="4537963" y="5730774"/>
              <a:ext cx="874205" cy="221599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  <a:cs typeface="+mn-cs"/>
                </a:rPr>
                <a:t>beneficial</a:t>
              </a:r>
            </a:p>
          </p:txBody>
        </p:sp>
        <p:sp>
          <p:nvSpPr>
            <p:cNvPr id="93" name="Text Box 60"/>
            <p:cNvSpPr txBox="1">
              <a:spLocks noChangeArrowheads="1"/>
            </p:cNvSpPr>
            <p:nvPr/>
          </p:nvSpPr>
          <p:spPr bwMode="auto">
            <a:xfrm>
              <a:off x="2364577" y="5730774"/>
              <a:ext cx="704287" cy="221599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  <a:cs typeface="+mn-cs"/>
                </a:rPr>
                <a:t>harmful</a:t>
              </a:r>
            </a:p>
          </p:txBody>
        </p:sp>
        <p:sp>
          <p:nvSpPr>
            <p:cNvPr id="94" name="Line 58"/>
            <p:cNvSpPr>
              <a:spLocks noChangeShapeType="1"/>
            </p:cNvSpPr>
            <p:nvPr/>
          </p:nvSpPr>
          <p:spPr bwMode="auto">
            <a:xfrm flipH="1">
              <a:off x="3434363" y="5836427"/>
              <a:ext cx="839445" cy="109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95" name="Text Box 60"/>
            <p:cNvSpPr txBox="1">
              <a:spLocks noChangeArrowheads="1"/>
            </p:cNvSpPr>
            <p:nvPr/>
          </p:nvSpPr>
          <p:spPr bwMode="auto">
            <a:xfrm>
              <a:off x="3597623" y="5730774"/>
              <a:ext cx="512762" cy="222250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</p:grpSp>
      <p:sp>
        <p:nvSpPr>
          <p:cNvPr id="84" name="Text Box 59"/>
          <p:cNvSpPr txBox="1">
            <a:spLocks noChangeArrowheads="1"/>
          </p:cNvSpPr>
          <p:nvPr/>
        </p:nvSpPr>
        <p:spPr bwMode="auto">
          <a:xfrm>
            <a:off x="6282903" y="3501300"/>
            <a:ext cx="2414989" cy="8863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36000" tIns="0" rIns="36000" bIns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2400" u="none" dirty="0">
                <a:latin typeface="+mj-lt"/>
                <a:cs typeface="+mn-cs"/>
              </a:rPr>
              <a:t>Authors should show magnitudes on the plot.</a:t>
            </a:r>
          </a:p>
        </p:txBody>
      </p:sp>
      <p:grpSp>
        <p:nvGrpSpPr>
          <p:cNvPr id="7169" name="Group 7168"/>
          <p:cNvGrpSpPr/>
          <p:nvPr/>
        </p:nvGrpSpPr>
        <p:grpSpPr>
          <a:xfrm>
            <a:off x="1619672" y="1584960"/>
            <a:ext cx="7083498" cy="5124961"/>
            <a:chOff x="1952998" y="1584960"/>
            <a:chExt cx="7083498" cy="5124961"/>
          </a:xfrm>
        </p:grpSpPr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3848448" y="1584960"/>
              <a:ext cx="0" cy="44115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2024410" y="6016870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17" name="Text Box 63"/>
            <p:cNvSpPr txBox="1">
              <a:spLocks noChangeArrowheads="1"/>
            </p:cNvSpPr>
            <p:nvPr/>
          </p:nvSpPr>
          <p:spPr bwMode="auto">
            <a:xfrm>
              <a:off x="3038160" y="4078200"/>
              <a:ext cx="787908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Study11</a:t>
              </a:r>
            </a:p>
          </p:txBody>
        </p:sp>
        <p:sp>
          <p:nvSpPr>
            <p:cNvPr id="18" name="Line 64"/>
            <p:cNvSpPr>
              <a:spLocks noChangeShapeType="1"/>
            </p:cNvSpPr>
            <p:nvPr/>
          </p:nvSpPr>
          <p:spPr bwMode="auto">
            <a:xfrm rot="10800000" flipV="1">
              <a:off x="3957802" y="4460733"/>
              <a:ext cx="5759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19" name="Oval 65"/>
            <p:cNvSpPr>
              <a:spLocks noChangeArrowheads="1"/>
            </p:cNvSpPr>
            <p:nvPr/>
          </p:nvSpPr>
          <p:spPr bwMode="auto">
            <a:xfrm rot="10800000" flipV="1">
              <a:off x="4196111" y="4411058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20" name="Text Box 63"/>
            <p:cNvSpPr txBox="1">
              <a:spLocks noChangeArrowheads="1"/>
            </p:cNvSpPr>
            <p:nvPr/>
          </p:nvSpPr>
          <p:spPr bwMode="auto">
            <a:xfrm>
              <a:off x="3103075" y="3590262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Study9</a:t>
              </a:r>
            </a:p>
          </p:txBody>
        </p:sp>
        <p:sp>
          <p:nvSpPr>
            <p:cNvPr id="21" name="Line 64"/>
            <p:cNvSpPr>
              <a:spLocks noChangeShapeType="1"/>
            </p:cNvSpPr>
            <p:nvPr/>
          </p:nvSpPr>
          <p:spPr bwMode="auto">
            <a:xfrm rot="10800000" flipV="1">
              <a:off x="3986676" y="3972795"/>
              <a:ext cx="6514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22" name="Oval 65"/>
            <p:cNvSpPr>
              <a:spLocks noChangeArrowheads="1"/>
            </p:cNvSpPr>
            <p:nvPr/>
          </p:nvSpPr>
          <p:spPr bwMode="auto">
            <a:xfrm rot="10800000" flipV="1">
              <a:off x="4262717" y="3923120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23" name="Text Box 63"/>
            <p:cNvSpPr txBox="1">
              <a:spLocks noChangeArrowheads="1"/>
            </p:cNvSpPr>
            <p:nvPr/>
          </p:nvSpPr>
          <p:spPr bwMode="auto">
            <a:xfrm>
              <a:off x="3284241" y="3102324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Study7</a:t>
              </a:r>
            </a:p>
          </p:txBody>
        </p:sp>
        <p:sp>
          <p:nvSpPr>
            <p:cNvPr id="24" name="Line 64"/>
            <p:cNvSpPr>
              <a:spLocks noChangeShapeType="1"/>
            </p:cNvSpPr>
            <p:nvPr/>
          </p:nvSpPr>
          <p:spPr bwMode="auto">
            <a:xfrm rot="10800000" flipV="1">
              <a:off x="4249662" y="3484857"/>
              <a:ext cx="3273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25" name="Oval 65"/>
            <p:cNvSpPr>
              <a:spLocks noChangeArrowheads="1"/>
            </p:cNvSpPr>
            <p:nvPr/>
          </p:nvSpPr>
          <p:spPr bwMode="auto">
            <a:xfrm rot="10800000" flipV="1">
              <a:off x="4363640" y="3435182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26" name="Text Box 63"/>
            <p:cNvSpPr txBox="1">
              <a:spLocks noChangeArrowheads="1"/>
            </p:cNvSpPr>
            <p:nvPr/>
          </p:nvSpPr>
          <p:spPr bwMode="auto">
            <a:xfrm>
              <a:off x="3511313" y="2614386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Study5</a:t>
              </a:r>
            </a:p>
          </p:txBody>
        </p:sp>
        <p:sp>
          <p:nvSpPr>
            <p:cNvPr id="27" name="Line 64"/>
            <p:cNvSpPr>
              <a:spLocks noChangeShapeType="1"/>
            </p:cNvSpPr>
            <p:nvPr/>
          </p:nvSpPr>
          <p:spPr bwMode="auto">
            <a:xfrm rot="10800000" flipV="1">
              <a:off x="4218782" y="2996919"/>
              <a:ext cx="6321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28" name="Oval 65"/>
            <p:cNvSpPr>
              <a:spLocks noChangeArrowheads="1"/>
            </p:cNvSpPr>
            <p:nvPr/>
          </p:nvSpPr>
          <p:spPr bwMode="auto">
            <a:xfrm rot="10800000" flipV="1">
              <a:off x="4485160" y="2947244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29" name="Text Box 63"/>
            <p:cNvSpPr txBox="1">
              <a:spLocks noChangeArrowheads="1"/>
            </p:cNvSpPr>
            <p:nvPr/>
          </p:nvSpPr>
          <p:spPr bwMode="auto">
            <a:xfrm>
              <a:off x="3287669" y="2126448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Study3</a:t>
              </a:r>
            </a:p>
          </p:txBody>
        </p:sp>
        <p:sp>
          <p:nvSpPr>
            <p:cNvPr id="30" name="Line 64"/>
            <p:cNvSpPr>
              <a:spLocks noChangeShapeType="1"/>
            </p:cNvSpPr>
            <p:nvPr/>
          </p:nvSpPr>
          <p:spPr bwMode="auto">
            <a:xfrm rot="10800000" flipV="1">
              <a:off x="3673130" y="2508981"/>
              <a:ext cx="19531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31" name="Oval 65"/>
            <p:cNvSpPr>
              <a:spLocks noChangeArrowheads="1"/>
            </p:cNvSpPr>
            <p:nvPr/>
          </p:nvSpPr>
          <p:spPr bwMode="auto">
            <a:xfrm rot="10800000" flipV="1">
              <a:off x="4587319" y="2459306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32" name="Text Box 63"/>
            <p:cNvSpPr txBox="1">
              <a:spLocks noChangeArrowheads="1"/>
            </p:cNvSpPr>
            <p:nvPr/>
          </p:nvSpPr>
          <p:spPr bwMode="auto">
            <a:xfrm>
              <a:off x="3261381" y="1638510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</a:t>
              </a:r>
            </a:p>
          </p:txBody>
        </p:sp>
        <p:sp>
          <p:nvSpPr>
            <p:cNvPr id="33" name="Line 64"/>
            <p:cNvSpPr>
              <a:spLocks noChangeShapeType="1"/>
            </p:cNvSpPr>
            <p:nvPr/>
          </p:nvSpPr>
          <p:spPr bwMode="auto">
            <a:xfrm rot="10800000" flipV="1">
              <a:off x="4537226" y="2021043"/>
              <a:ext cx="7620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34" name="Oval 65"/>
            <p:cNvSpPr>
              <a:spLocks noChangeArrowheads="1"/>
            </p:cNvSpPr>
            <p:nvPr/>
          </p:nvSpPr>
          <p:spPr bwMode="auto">
            <a:xfrm rot="10800000" flipV="1">
              <a:off x="4855851" y="1971368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35" name="Text Box 63"/>
            <p:cNvSpPr txBox="1">
              <a:spLocks noChangeArrowheads="1"/>
            </p:cNvSpPr>
            <p:nvPr/>
          </p:nvSpPr>
          <p:spPr bwMode="auto">
            <a:xfrm>
              <a:off x="3138691" y="4322169"/>
              <a:ext cx="800219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Study12</a:t>
              </a:r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 rot="10800000" flipV="1">
              <a:off x="3515073" y="4704702"/>
              <a:ext cx="1180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37" name="Oval 65"/>
            <p:cNvSpPr>
              <a:spLocks noChangeArrowheads="1"/>
            </p:cNvSpPr>
            <p:nvPr/>
          </p:nvSpPr>
          <p:spPr bwMode="auto">
            <a:xfrm rot="10800000" flipV="1">
              <a:off x="4055456" y="4655027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38" name="Text Box 63"/>
            <p:cNvSpPr txBox="1">
              <a:spLocks noChangeArrowheads="1"/>
            </p:cNvSpPr>
            <p:nvPr/>
          </p:nvSpPr>
          <p:spPr bwMode="auto">
            <a:xfrm>
              <a:off x="3191267" y="3834231"/>
              <a:ext cx="800219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Study10</a:t>
              </a:r>
            </a:p>
          </p:txBody>
        </p:sp>
        <p:sp>
          <p:nvSpPr>
            <p:cNvPr id="39" name="Line 64"/>
            <p:cNvSpPr>
              <a:spLocks noChangeShapeType="1"/>
            </p:cNvSpPr>
            <p:nvPr/>
          </p:nvSpPr>
          <p:spPr bwMode="auto">
            <a:xfrm rot="10800000" flipV="1">
              <a:off x="3786960" y="4216764"/>
              <a:ext cx="1005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40" name="Oval 65"/>
            <p:cNvSpPr>
              <a:spLocks noChangeArrowheads="1"/>
            </p:cNvSpPr>
            <p:nvPr/>
          </p:nvSpPr>
          <p:spPr bwMode="auto">
            <a:xfrm rot="10800000" flipV="1">
              <a:off x="4240265" y="4167089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41" name="Text Box 63"/>
            <p:cNvSpPr txBox="1">
              <a:spLocks noChangeArrowheads="1"/>
            </p:cNvSpPr>
            <p:nvPr/>
          </p:nvSpPr>
          <p:spPr bwMode="auto">
            <a:xfrm>
              <a:off x="3575701" y="3346293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Study8</a:t>
              </a:r>
            </a:p>
          </p:txBody>
        </p:sp>
        <p:sp>
          <p:nvSpPr>
            <p:cNvPr id="42" name="Line 64"/>
            <p:cNvSpPr>
              <a:spLocks noChangeShapeType="1"/>
            </p:cNvSpPr>
            <p:nvPr/>
          </p:nvSpPr>
          <p:spPr bwMode="auto">
            <a:xfrm rot="10800000" flipV="1">
              <a:off x="3786960" y="3728826"/>
              <a:ext cx="10767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43" name="Oval 65"/>
            <p:cNvSpPr>
              <a:spLocks noChangeArrowheads="1"/>
            </p:cNvSpPr>
            <p:nvPr/>
          </p:nvSpPr>
          <p:spPr bwMode="auto">
            <a:xfrm rot="10800000" flipV="1">
              <a:off x="4275683" y="3679151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44" name="Text Box 63"/>
            <p:cNvSpPr txBox="1">
              <a:spLocks noChangeArrowheads="1"/>
            </p:cNvSpPr>
            <p:nvPr/>
          </p:nvSpPr>
          <p:spPr bwMode="auto">
            <a:xfrm>
              <a:off x="3526553" y="2858355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Study6</a:t>
              </a:r>
            </a:p>
          </p:txBody>
        </p:sp>
        <p:sp>
          <p:nvSpPr>
            <p:cNvPr id="45" name="Line 64"/>
            <p:cNvSpPr>
              <a:spLocks noChangeShapeType="1"/>
            </p:cNvSpPr>
            <p:nvPr/>
          </p:nvSpPr>
          <p:spPr bwMode="auto">
            <a:xfrm rot="10800000" flipV="1">
              <a:off x="3961162" y="3240888"/>
              <a:ext cx="1019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46" name="Oval 65"/>
            <p:cNvSpPr>
              <a:spLocks noChangeArrowheads="1"/>
            </p:cNvSpPr>
            <p:nvPr/>
          </p:nvSpPr>
          <p:spPr bwMode="auto">
            <a:xfrm rot="10800000" flipV="1">
              <a:off x="4420994" y="3191213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47" name="Text Box 63"/>
            <p:cNvSpPr txBox="1">
              <a:spLocks noChangeArrowheads="1"/>
            </p:cNvSpPr>
            <p:nvPr/>
          </p:nvSpPr>
          <p:spPr bwMode="auto">
            <a:xfrm>
              <a:off x="3003947" y="2370417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Study4</a:t>
              </a:r>
            </a:p>
          </p:txBody>
        </p:sp>
        <p:sp>
          <p:nvSpPr>
            <p:cNvPr id="48" name="Line 64"/>
            <p:cNvSpPr>
              <a:spLocks noChangeShapeType="1"/>
            </p:cNvSpPr>
            <p:nvPr/>
          </p:nvSpPr>
          <p:spPr bwMode="auto">
            <a:xfrm rot="10800000" flipV="1">
              <a:off x="4193631" y="2752950"/>
              <a:ext cx="7620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49" name="Oval 65"/>
            <p:cNvSpPr>
              <a:spLocks noChangeArrowheads="1"/>
            </p:cNvSpPr>
            <p:nvPr/>
          </p:nvSpPr>
          <p:spPr bwMode="auto">
            <a:xfrm rot="10800000" flipV="1">
              <a:off x="4512256" y="2703275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50" name="Text Box 63"/>
            <p:cNvSpPr txBox="1">
              <a:spLocks noChangeArrowheads="1"/>
            </p:cNvSpPr>
            <p:nvPr/>
          </p:nvSpPr>
          <p:spPr bwMode="auto">
            <a:xfrm>
              <a:off x="3870680" y="1882479"/>
              <a:ext cx="707245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AU" sz="1600" u="none" dirty="0">
                  <a:solidFill>
                    <a:srgbClr val="000000"/>
                  </a:solidFill>
                  <a:latin typeface="Arial Narrow"/>
                </a:rPr>
                <a:t>Study2</a:t>
              </a:r>
              <a:endParaRPr lang="en-US" sz="1600" u="none" dirty="0">
                <a:solidFill>
                  <a:srgbClr val="000000"/>
                </a:solidFill>
                <a:latin typeface="Arial Narrow"/>
              </a:endParaRPr>
            </a:p>
          </p:txBody>
        </p:sp>
        <p:sp>
          <p:nvSpPr>
            <p:cNvPr id="51" name="Line 64"/>
            <p:cNvSpPr>
              <a:spLocks noChangeShapeType="1"/>
            </p:cNvSpPr>
            <p:nvPr/>
          </p:nvSpPr>
          <p:spPr bwMode="auto">
            <a:xfrm rot="10800000" flipV="1">
              <a:off x="3957801" y="2265012"/>
              <a:ext cx="17744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52" name="Oval 65"/>
            <p:cNvSpPr>
              <a:spLocks noChangeArrowheads="1"/>
            </p:cNvSpPr>
            <p:nvPr/>
          </p:nvSpPr>
          <p:spPr bwMode="auto">
            <a:xfrm rot="10800000" flipV="1">
              <a:off x="4782649" y="2215337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53" name="Text Box 63"/>
            <p:cNvSpPr txBox="1">
              <a:spLocks noChangeArrowheads="1"/>
            </p:cNvSpPr>
            <p:nvPr/>
          </p:nvSpPr>
          <p:spPr bwMode="auto">
            <a:xfrm>
              <a:off x="2734945" y="4575500"/>
              <a:ext cx="800219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Study13</a:t>
              </a:r>
            </a:p>
          </p:txBody>
        </p:sp>
        <p:sp>
          <p:nvSpPr>
            <p:cNvPr id="54" name="Line 64"/>
            <p:cNvSpPr>
              <a:spLocks noChangeShapeType="1"/>
            </p:cNvSpPr>
            <p:nvPr/>
          </p:nvSpPr>
          <p:spPr bwMode="auto">
            <a:xfrm rot="10800000" flipV="1">
              <a:off x="3457107" y="4958033"/>
              <a:ext cx="5759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600" b="1">
                <a:latin typeface="+mj-lt"/>
                <a:cs typeface="+mn-cs"/>
              </a:endParaRPr>
            </a:p>
          </p:txBody>
        </p:sp>
        <p:sp>
          <p:nvSpPr>
            <p:cNvPr id="55" name="Oval 65"/>
            <p:cNvSpPr>
              <a:spLocks noChangeArrowheads="1"/>
            </p:cNvSpPr>
            <p:nvPr/>
          </p:nvSpPr>
          <p:spPr bwMode="auto">
            <a:xfrm rot="10800000" flipV="1">
              <a:off x="3695416" y="4908358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56" name="Text Box 63"/>
            <p:cNvSpPr txBox="1">
              <a:spLocks noChangeArrowheads="1"/>
            </p:cNvSpPr>
            <p:nvPr/>
          </p:nvSpPr>
          <p:spPr bwMode="auto">
            <a:xfrm>
              <a:off x="2069685" y="5071714"/>
              <a:ext cx="800219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Study15</a:t>
              </a:r>
            </a:p>
          </p:txBody>
        </p:sp>
        <p:sp>
          <p:nvSpPr>
            <p:cNvPr id="57" name="Line 64"/>
            <p:cNvSpPr>
              <a:spLocks noChangeShapeType="1"/>
            </p:cNvSpPr>
            <p:nvPr/>
          </p:nvSpPr>
          <p:spPr bwMode="auto">
            <a:xfrm rot="10800000" flipV="1">
              <a:off x="2831320" y="5206683"/>
              <a:ext cx="9634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600" b="1">
                <a:latin typeface="+mj-lt"/>
                <a:cs typeface="+mn-cs"/>
              </a:endParaRPr>
            </a:p>
          </p:txBody>
        </p:sp>
        <p:sp>
          <p:nvSpPr>
            <p:cNvPr id="58" name="Oval 65"/>
            <p:cNvSpPr>
              <a:spLocks noChangeArrowheads="1"/>
            </p:cNvSpPr>
            <p:nvPr/>
          </p:nvSpPr>
          <p:spPr bwMode="auto">
            <a:xfrm rot="10800000" flipV="1">
              <a:off x="3263368" y="5157008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 rot="10800000" flipV="1">
              <a:off x="4055020" y="5489600"/>
              <a:ext cx="727628" cy="0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60" name="Oval 65"/>
            <p:cNvSpPr>
              <a:spLocks noChangeAspect="1" noChangeArrowheads="1"/>
            </p:cNvSpPr>
            <p:nvPr/>
          </p:nvSpPr>
          <p:spPr bwMode="auto">
            <a:xfrm rot="10800000" flipV="1">
              <a:off x="4346833" y="5417600"/>
              <a:ext cx="144003" cy="144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61" name="Text Box 63"/>
            <p:cNvSpPr txBox="1">
              <a:spLocks noChangeArrowheads="1"/>
            </p:cNvSpPr>
            <p:nvPr/>
          </p:nvSpPr>
          <p:spPr bwMode="auto">
            <a:xfrm>
              <a:off x="3371861" y="5340254"/>
              <a:ext cx="668773" cy="3139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800" b="1" u="none" dirty="0">
                  <a:solidFill>
                    <a:srgbClr val="000000"/>
                  </a:solidFill>
                  <a:latin typeface="Arial Narrow"/>
                </a:rPr>
                <a:t>Mean</a:t>
              </a:r>
              <a:endParaRPr lang="en-US" sz="1600" b="1" u="none" dirty="0">
                <a:solidFill>
                  <a:srgbClr val="000000"/>
                </a:solidFill>
                <a:latin typeface="Arial Narrow"/>
              </a:endParaRPr>
            </a:p>
          </p:txBody>
        </p:sp>
        <p:sp>
          <p:nvSpPr>
            <p:cNvPr id="62" name="Line 64"/>
            <p:cNvSpPr>
              <a:spLocks noChangeShapeType="1"/>
            </p:cNvSpPr>
            <p:nvPr/>
          </p:nvSpPr>
          <p:spPr bwMode="auto">
            <a:xfrm rot="10800000" flipV="1">
              <a:off x="3937110" y="1775663"/>
              <a:ext cx="26090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  <a:cs typeface="+mn-cs"/>
              </a:endParaRPr>
            </a:p>
          </p:txBody>
        </p:sp>
        <p:sp>
          <p:nvSpPr>
            <p:cNvPr id="63" name="Oval 65"/>
            <p:cNvSpPr>
              <a:spLocks noChangeArrowheads="1"/>
            </p:cNvSpPr>
            <p:nvPr/>
          </p:nvSpPr>
          <p:spPr bwMode="auto">
            <a:xfrm rot="10800000" flipV="1">
              <a:off x="5179268" y="1725988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  <a:cs typeface="+mn-cs"/>
              </a:endParaRPr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670291" y="4819958"/>
              <a:ext cx="800219" cy="28931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600" u="none" dirty="0">
                  <a:solidFill>
                    <a:srgbClr val="000000"/>
                  </a:solidFill>
                  <a:latin typeface="Arial Narrow"/>
                </a:rPr>
                <a:t>Study14</a:t>
              </a:r>
            </a:p>
          </p:txBody>
        </p:sp>
        <p:sp>
          <p:nvSpPr>
            <p:cNvPr id="65" name="Text Box 59"/>
            <p:cNvSpPr txBox="1">
              <a:spLocks noChangeArrowheads="1"/>
            </p:cNvSpPr>
            <p:nvPr/>
          </p:nvSpPr>
          <p:spPr bwMode="auto">
            <a:xfrm>
              <a:off x="2863034" y="6439078"/>
              <a:ext cx="2800245" cy="2708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200" u="none" dirty="0">
                  <a:latin typeface="+mj-lt"/>
                  <a:cs typeface="+mn-cs"/>
                </a:rPr>
                <a:t>Effect on power output (%)</a:t>
              </a:r>
            </a:p>
          </p:txBody>
        </p:sp>
        <p:sp>
          <p:nvSpPr>
            <p:cNvPr id="67" name="Line 12"/>
            <p:cNvSpPr>
              <a:spLocks noChangeShapeType="1"/>
            </p:cNvSpPr>
            <p:nvPr/>
          </p:nvSpPr>
          <p:spPr bwMode="auto">
            <a:xfrm rot="16200000">
              <a:off x="2049730" y="6050082"/>
              <a:ext cx="65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68" name="Text Box 59"/>
            <p:cNvSpPr txBox="1">
              <a:spLocks noChangeArrowheads="1"/>
            </p:cNvSpPr>
            <p:nvPr/>
          </p:nvSpPr>
          <p:spPr bwMode="auto">
            <a:xfrm>
              <a:off x="1952998" y="6142289"/>
              <a:ext cx="260255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  <a:cs typeface="+mn-cs"/>
                </a:rPr>
                <a:t>-2</a:t>
              </a:r>
            </a:p>
          </p:txBody>
        </p:sp>
        <p:sp>
          <p:nvSpPr>
            <p:cNvPr id="70" name="Line 12"/>
            <p:cNvSpPr>
              <a:spLocks noChangeShapeType="1"/>
            </p:cNvSpPr>
            <p:nvPr/>
          </p:nvSpPr>
          <p:spPr bwMode="auto">
            <a:xfrm rot="16200000">
              <a:off x="2931130" y="6050082"/>
              <a:ext cx="65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71" name="Text Box 59"/>
            <p:cNvSpPr txBox="1">
              <a:spLocks noChangeArrowheads="1"/>
            </p:cNvSpPr>
            <p:nvPr/>
          </p:nvSpPr>
          <p:spPr bwMode="auto">
            <a:xfrm>
              <a:off x="2834399" y="6142289"/>
              <a:ext cx="260255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  <a:cs typeface="+mn-cs"/>
                </a:rPr>
                <a:t>-1</a:t>
              </a:r>
            </a:p>
          </p:txBody>
        </p:sp>
        <p:sp>
          <p:nvSpPr>
            <p:cNvPr id="73" name="Line 12"/>
            <p:cNvSpPr>
              <a:spLocks noChangeShapeType="1"/>
            </p:cNvSpPr>
            <p:nvPr/>
          </p:nvSpPr>
          <p:spPr bwMode="auto">
            <a:xfrm rot="16200000">
              <a:off x="3812530" y="6050082"/>
              <a:ext cx="65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74" name="Text Box 59"/>
            <p:cNvSpPr txBox="1">
              <a:spLocks noChangeArrowheads="1"/>
            </p:cNvSpPr>
            <p:nvPr/>
          </p:nvSpPr>
          <p:spPr bwMode="auto">
            <a:xfrm>
              <a:off x="3760690" y="6142289"/>
              <a:ext cx="189723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  <a:cs typeface="+mn-cs"/>
                </a:rPr>
                <a:t>0</a:t>
              </a:r>
            </a:p>
          </p:txBody>
        </p:sp>
        <p:sp>
          <p:nvSpPr>
            <p:cNvPr id="76" name="Line 12"/>
            <p:cNvSpPr>
              <a:spLocks noChangeShapeType="1"/>
            </p:cNvSpPr>
            <p:nvPr/>
          </p:nvSpPr>
          <p:spPr bwMode="auto">
            <a:xfrm rot="16200000">
              <a:off x="4693930" y="6050082"/>
              <a:ext cx="65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77" name="Text Box 59"/>
            <p:cNvSpPr txBox="1">
              <a:spLocks noChangeArrowheads="1"/>
            </p:cNvSpPr>
            <p:nvPr/>
          </p:nvSpPr>
          <p:spPr bwMode="auto">
            <a:xfrm>
              <a:off x="4632465" y="6142289"/>
              <a:ext cx="189723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  <a:cs typeface="+mn-cs"/>
                </a:rPr>
                <a:t>1</a:t>
              </a:r>
            </a:p>
          </p:txBody>
        </p:sp>
        <p:sp>
          <p:nvSpPr>
            <p:cNvPr id="79" name="Line 12"/>
            <p:cNvSpPr>
              <a:spLocks noChangeShapeType="1"/>
            </p:cNvSpPr>
            <p:nvPr/>
          </p:nvSpPr>
          <p:spPr bwMode="auto">
            <a:xfrm rot="16200000">
              <a:off x="5575330" y="6050082"/>
              <a:ext cx="65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80" name="Text Box 59"/>
            <p:cNvSpPr txBox="1">
              <a:spLocks noChangeArrowheads="1"/>
            </p:cNvSpPr>
            <p:nvPr/>
          </p:nvSpPr>
          <p:spPr bwMode="auto">
            <a:xfrm>
              <a:off x="5513865" y="6142289"/>
              <a:ext cx="189723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AU" sz="2000" u="none" dirty="0">
                  <a:latin typeface="+mj-lt"/>
                </a:rPr>
                <a:t>2</a:t>
              </a:r>
              <a:endParaRPr lang="en-US" sz="2000" u="none" dirty="0">
                <a:latin typeface="+mj-lt"/>
              </a:endParaRPr>
            </a:p>
          </p:txBody>
        </p: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 rot="16200000">
              <a:off x="6459966" y="6050082"/>
              <a:ext cx="65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600">
                <a:latin typeface="+mj-lt"/>
                <a:cs typeface="+mn-cs"/>
              </a:endParaRPr>
            </a:p>
          </p:txBody>
        </p:sp>
        <p:sp>
          <p:nvSpPr>
            <p:cNvPr id="83" name="Text Box 59"/>
            <p:cNvSpPr txBox="1">
              <a:spLocks noChangeArrowheads="1"/>
            </p:cNvSpPr>
            <p:nvPr/>
          </p:nvSpPr>
          <p:spPr bwMode="auto">
            <a:xfrm>
              <a:off x="6398501" y="6142289"/>
              <a:ext cx="189723" cy="24622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  <a:cs typeface="+mn-cs"/>
                </a:rPr>
                <a:t>3</a:t>
              </a:r>
            </a:p>
          </p:txBody>
        </p:sp>
        <p:sp>
          <p:nvSpPr>
            <p:cNvPr id="102" name="Text Box 59"/>
            <p:cNvSpPr txBox="1">
              <a:spLocks noChangeArrowheads="1"/>
            </p:cNvSpPr>
            <p:nvPr/>
          </p:nvSpPr>
          <p:spPr bwMode="auto">
            <a:xfrm>
              <a:off x="6621507" y="2460497"/>
              <a:ext cx="2414989" cy="8863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squar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lnSpc>
                  <a:spcPct val="80000"/>
                </a:lnSpc>
                <a:defRPr/>
              </a:pPr>
              <a:r>
                <a:rPr lang="en-US" sz="2400" u="none" dirty="0">
                  <a:latin typeface="+mj-lt"/>
                  <a:cs typeface="+mn-cs"/>
                </a:rPr>
                <a:t>Data are means and 95% confidence intervals.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60649"/>
            <a:ext cx="8661400" cy="5472608"/>
          </a:xfrm>
        </p:spPr>
        <p:txBody>
          <a:bodyPr/>
          <a:lstStyle/>
          <a:p>
            <a:r>
              <a:rPr lang="en-US" dirty="0"/>
              <a:t>The main outcome is </a:t>
            </a:r>
            <a:r>
              <a:rPr lang="en-US" dirty="0">
                <a:solidFill>
                  <a:srgbClr val="CC0066"/>
                </a:solidFill>
              </a:rPr>
              <a:t>not a simple average</a:t>
            </a:r>
            <a:r>
              <a:rPr lang="en-US" dirty="0"/>
              <a:t> of the study estimates.</a:t>
            </a:r>
          </a:p>
          <a:p>
            <a:pPr lvl="1"/>
            <a:r>
              <a:rPr lang="en-US" dirty="0"/>
              <a:t>Meta-analysis uses the </a:t>
            </a:r>
            <a:r>
              <a:rPr lang="en-US" dirty="0">
                <a:solidFill>
                  <a:srgbClr val="0000CC"/>
                </a:solidFill>
              </a:rPr>
              <a:t>standard error</a:t>
            </a:r>
            <a:r>
              <a:rPr lang="en-US" dirty="0"/>
              <a:t> of each study estimate to give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>
                <a:solidFill>
                  <a:srgbClr val="0000CC"/>
                </a:solidFill>
              </a:rPr>
              <a:t>more weight</a:t>
            </a:r>
            <a:r>
              <a:rPr lang="en-US" dirty="0"/>
              <a:t> to studies with </a:t>
            </a:r>
            <a:r>
              <a:rPr lang="en-US" dirty="0">
                <a:solidFill>
                  <a:srgbClr val="0000CC"/>
                </a:solidFill>
              </a:rPr>
              <a:t>more precise estimates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standard error is an SD representing the </a:t>
            </a:r>
            <a:r>
              <a:rPr lang="en-US" dirty="0">
                <a:solidFill>
                  <a:srgbClr val="0000CC"/>
                </a:solidFill>
              </a:rPr>
              <a:t>expected variation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in the study estimate if the study was repeated again and again.</a:t>
            </a:r>
          </a:p>
          <a:p>
            <a:r>
              <a:rPr lang="en-US" dirty="0"/>
              <a:t>The weighting factor is </a:t>
            </a:r>
            <a:r>
              <a:rPr lang="en-US" dirty="0">
                <a:solidFill>
                  <a:srgbClr val="CC0066"/>
                </a:solidFill>
              </a:rPr>
              <a:t>1/(standard error)</a:t>
            </a:r>
            <a:r>
              <a:rPr lang="en-US" baseline="30000" dirty="0">
                <a:solidFill>
                  <a:srgbClr val="CC0066"/>
                </a:solidFill>
              </a:rPr>
              <a:t>2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Other things being equal, use of this factor is equivalent to weighting the effect in each study by the study's </a:t>
            </a:r>
            <a:r>
              <a:rPr lang="en-US" dirty="0">
                <a:solidFill>
                  <a:srgbClr val="0000CC"/>
                </a:solidFill>
              </a:rPr>
              <a:t>sample size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So, for example, a meta-analysis of 3 studies of 10, 20 and 30 subjects each amounts to a single study of 60 subjects.</a:t>
            </a:r>
          </a:p>
          <a:p>
            <a:pPr lvl="1"/>
            <a:r>
              <a:rPr lang="en-US" dirty="0"/>
              <a:t>For </a:t>
            </a:r>
            <a:r>
              <a:rPr lang="en-US" dirty="0">
                <a:solidFill>
                  <a:srgbClr val="0000CC"/>
                </a:solidFill>
              </a:rPr>
              <a:t>controlled trials</a:t>
            </a:r>
            <a:r>
              <a:rPr lang="en-US" dirty="0"/>
              <a:t>, this factor also takes into account differences in </a:t>
            </a:r>
            <a:r>
              <a:rPr lang="en-US" dirty="0">
                <a:solidFill>
                  <a:srgbClr val="0000CC"/>
                </a:solidFill>
              </a:rPr>
              <a:t>standard error of measurement</a:t>
            </a:r>
            <a:r>
              <a:rPr lang="en-US" dirty="0"/>
              <a:t> between studies.</a:t>
            </a:r>
          </a:p>
        </p:txBody>
      </p:sp>
    </p:spTree>
    <p:extLst>
      <p:ext uri="{BB962C8B-B14F-4D97-AF65-F5344CB8AC3E}">
        <p14:creationId xmlns:p14="http://schemas.microsoft.com/office/powerpoint/2010/main" val="3845873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905" y="116632"/>
            <a:ext cx="8903592" cy="6624736"/>
          </a:xfrm>
        </p:spPr>
        <p:txBody>
          <a:bodyPr/>
          <a:lstStyle/>
          <a:p>
            <a:r>
              <a:rPr lang="en-US" dirty="0"/>
              <a:t>You can and you must allow for </a:t>
            </a:r>
            <a:r>
              <a:rPr lang="en-US" dirty="0">
                <a:solidFill>
                  <a:srgbClr val="CC0066"/>
                </a:solidFill>
              </a:rPr>
              <a:t>real differences</a:t>
            </a:r>
            <a:r>
              <a:rPr lang="en-US" dirty="0"/>
              <a:t> or </a:t>
            </a:r>
            <a:r>
              <a:rPr lang="en-US" dirty="0">
                <a:solidFill>
                  <a:srgbClr val="CC0066"/>
                </a:solidFill>
              </a:rPr>
              <a:t>heterogeneity</a:t>
            </a:r>
            <a:r>
              <a:rPr lang="en-US" dirty="0"/>
              <a:t> in the magnitude of the effect between studies.</a:t>
            </a:r>
          </a:p>
          <a:p>
            <a:pPr lvl="1"/>
            <a:r>
              <a:rPr lang="en-US" dirty="0"/>
              <a:t>In early (fixed-effects only) meta-analysis, you did so by testing for heterogeneity using the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>
                <a:solidFill>
                  <a:srgbClr val="0000CC"/>
                </a:solidFill>
              </a:rPr>
              <a:t>Q or chi-squared statistic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test has low power, so you used p&lt;0.10 rather than p&lt;0.05.</a:t>
            </a:r>
          </a:p>
          <a:p>
            <a:pPr lvl="1"/>
            <a:r>
              <a:rPr lang="en-US" dirty="0"/>
              <a:t>If p&lt;0.10, you excluded </a:t>
            </a:r>
            <a:r>
              <a:rPr lang="en-US" dirty="0">
                <a:solidFill>
                  <a:srgbClr val="0000CC"/>
                </a:solidFill>
              </a:rPr>
              <a:t>"outlier"</a:t>
            </a:r>
            <a:r>
              <a:rPr lang="en-US" dirty="0"/>
              <a:t> studies and re-tested, until p&gt;0.10.</a:t>
            </a:r>
          </a:p>
          <a:p>
            <a:pPr lvl="1"/>
            <a:r>
              <a:rPr lang="en-US" dirty="0"/>
              <a:t>When p&gt;0.10, you declared the effect </a:t>
            </a:r>
            <a:r>
              <a:rPr lang="en-US" dirty="0">
                <a:solidFill>
                  <a:srgbClr val="0000CC"/>
                </a:solidFill>
              </a:rPr>
              <a:t>homogeneous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That is, you assumed the differences in the effect between studies were due only to </a:t>
            </a:r>
            <a:r>
              <a:rPr lang="en-US" dirty="0">
                <a:solidFill>
                  <a:srgbClr val="008000"/>
                </a:solidFill>
              </a:rPr>
              <a:t>sampling variation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Which made it </a:t>
            </a:r>
            <a:r>
              <a:rPr lang="en-US" dirty="0">
                <a:solidFill>
                  <a:srgbClr val="008000"/>
                </a:solidFill>
              </a:rPr>
              <a:t>easy to analyze </a:t>
            </a:r>
            <a:r>
              <a:rPr lang="en-US" dirty="0"/>
              <a:t>the weighted mean effect.</a:t>
            </a:r>
          </a:p>
          <a:p>
            <a:pPr lvl="1"/>
            <a:r>
              <a:rPr lang="en-US" dirty="0"/>
              <a:t>But the approach was </a:t>
            </a:r>
            <a:r>
              <a:rPr lang="en-US" dirty="0">
                <a:solidFill>
                  <a:srgbClr val="0000CC"/>
                </a:solidFill>
              </a:rPr>
              <a:t>unrealistic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limited</a:t>
            </a:r>
            <a:r>
              <a:rPr lang="en-US" dirty="0"/>
              <a:t>, and suffered from the problem of </a:t>
            </a:r>
            <a:r>
              <a:rPr lang="en-US" dirty="0">
                <a:solidFill>
                  <a:srgbClr val="0000CC"/>
                </a:solidFill>
              </a:rPr>
              <a:t>whether statistical non-significance</a:t>
            </a:r>
            <a:r>
              <a:rPr lang="en-US" dirty="0"/>
              <a:t> </a:t>
            </a:r>
            <a:r>
              <a:rPr lang="en-US" dirty="0">
                <a:solidFill>
                  <a:srgbClr val="0000CC"/>
                </a:solidFill>
              </a:rPr>
              <a:t>means negligible</a:t>
            </a:r>
            <a:r>
              <a:rPr lang="en-US" dirty="0"/>
              <a:t>.</a:t>
            </a:r>
          </a:p>
          <a:p>
            <a:r>
              <a:rPr lang="en-US" dirty="0"/>
              <a:t>In </a:t>
            </a:r>
            <a:r>
              <a:rPr lang="en-US" dirty="0">
                <a:solidFill>
                  <a:srgbClr val="CC0066"/>
                </a:solidFill>
              </a:rPr>
              <a:t>random-effect</a:t>
            </a:r>
            <a:r>
              <a:rPr lang="en-US" dirty="0"/>
              <a:t> meta-analysis, you accept there are always </a:t>
            </a:r>
            <a:r>
              <a:rPr lang="en-US" dirty="0">
                <a:solidFill>
                  <a:srgbClr val="CC0066"/>
                </a:solidFill>
              </a:rPr>
              <a:t>real differences between all studies</a:t>
            </a:r>
            <a:r>
              <a:rPr lang="en-US" dirty="0"/>
              <a:t> in the magnitude of the effect.</a:t>
            </a:r>
          </a:p>
          <a:p>
            <a:pPr lvl="1"/>
            <a:r>
              <a:rPr lang="en-US" dirty="0"/>
              <a:t>The “random effect” is the </a:t>
            </a:r>
            <a:r>
              <a:rPr lang="en-US" dirty="0">
                <a:solidFill>
                  <a:srgbClr val="0000CC"/>
                </a:solidFill>
              </a:rPr>
              <a:t>standard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>
                <a:solidFill>
                  <a:srgbClr val="0000CC"/>
                </a:solidFill>
              </a:rPr>
              <a:t>deviation</a:t>
            </a:r>
            <a:r>
              <a:rPr lang="en-US" dirty="0"/>
              <a:t> representing the </a:t>
            </a:r>
            <a:r>
              <a:rPr lang="en-US" dirty="0">
                <a:solidFill>
                  <a:srgbClr val="0000CC"/>
                </a:solidFill>
              </a:rPr>
              <a:t>variation in the true magnitude</a:t>
            </a:r>
            <a:r>
              <a:rPr lang="en-US" dirty="0"/>
              <a:t> from study to study.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904" y="44624"/>
            <a:ext cx="8903592" cy="6768752"/>
          </a:xfrm>
        </p:spPr>
        <p:txBody>
          <a:bodyPr/>
          <a:lstStyle/>
          <a:p>
            <a:pPr lvl="1">
              <a:lnSpc>
                <a:spcPct val="94000"/>
              </a:lnSpc>
            </a:pPr>
            <a:r>
              <a:rPr lang="en-US" dirty="0"/>
              <a:t>You get an </a:t>
            </a:r>
            <a:r>
              <a:rPr lang="en-US" dirty="0">
                <a:solidFill>
                  <a:srgbClr val="0000CC"/>
                </a:solidFill>
              </a:rPr>
              <a:t>estimate of this SD</a:t>
            </a:r>
            <a:r>
              <a:rPr lang="en-US" dirty="0"/>
              <a:t> and its precision.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It is sometimes known as </a:t>
            </a:r>
            <a:r>
              <a:rPr lang="en-US" dirty="0">
                <a:solidFill>
                  <a:srgbClr val="008000"/>
                </a:solidFill>
              </a:rPr>
              <a:t>tau</a:t>
            </a:r>
            <a:r>
              <a:rPr lang="en-US" dirty="0"/>
              <a:t> and is provided as </a:t>
            </a:r>
            <a:r>
              <a:rPr lang="en-US" dirty="0">
                <a:solidFill>
                  <a:srgbClr val="008000"/>
                </a:solidFill>
              </a:rPr>
              <a:t>tau</a:t>
            </a:r>
            <a:r>
              <a:rPr lang="en-US" baseline="30000" dirty="0">
                <a:solidFill>
                  <a:srgbClr val="008000"/>
                </a:solidFill>
              </a:rPr>
              <a:t>2</a:t>
            </a:r>
            <a:r>
              <a:rPr lang="en-US" dirty="0"/>
              <a:t>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The mean effect ± this SD is </a:t>
            </a:r>
            <a:r>
              <a:rPr lang="en-US" dirty="0">
                <a:solidFill>
                  <a:srgbClr val="0000CC"/>
                </a:solidFill>
              </a:rPr>
              <a:t>what folks can expect typically</a:t>
            </a:r>
            <a:r>
              <a:rPr lang="en-US" dirty="0"/>
              <a:t> in another study or if they try to make use of the effect.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Instead of this SD, some researchers provide the Q and the related </a:t>
            </a:r>
            <a:r>
              <a:rPr lang="en-US" dirty="0">
                <a:solidFill>
                  <a:srgbClr val="0000CC"/>
                </a:solidFill>
              </a:rPr>
              <a:t>I</a:t>
            </a:r>
            <a:r>
              <a:rPr lang="en-US" baseline="30000" dirty="0">
                <a:solidFill>
                  <a:srgbClr val="0000CC"/>
                </a:solidFill>
              </a:rPr>
              <a:t>2 </a:t>
            </a:r>
            <a:r>
              <a:rPr lang="en-US" dirty="0">
                <a:solidFill>
                  <a:srgbClr val="0000CC"/>
                </a:solidFill>
              </a:rPr>
              <a:t>statistic</a:t>
            </a:r>
            <a:r>
              <a:rPr lang="en-US" dirty="0"/>
              <a:t>, representing percent of variation due to real differences.</a:t>
            </a:r>
          </a:p>
          <a:p>
            <a:pPr lvl="2">
              <a:lnSpc>
                <a:spcPct val="94000"/>
              </a:lnSpc>
            </a:pPr>
            <a:r>
              <a:rPr lang="en-US" dirty="0">
                <a:solidFill>
                  <a:srgbClr val="008000"/>
                </a:solidFill>
              </a:rPr>
              <a:t>Ignore</a:t>
            </a:r>
            <a:r>
              <a:rPr lang="en-US" dirty="0"/>
              <a:t> any conclusions based on these </a:t>
            </a:r>
            <a:r>
              <a:rPr lang="en-US" dirty="0">
                <a:solidFill>
                  <a:srgbClr val="008000"/>
                </a:solidFill>
              </a:rPr>
              <a:t>uninterpretable</a:t>
            </a:r>
            <a:r>
              <a:rPr lang="en-US" dirty="0"/>
              <a:t> statistics.</a:t>
            </a:r>
          </a:p>
          <a:p>
            <a:pPr>
              <a:lnSpc>
                <a:spcPct val="94000"/>
              </a:lnSpc>
            </a:pPr>
            <a:r>
              <a:rPr lang="en-US" dirty="0">
                <a:solidFill>
                  <a:srgbClr val="CC0066"/>
                </a:solidFill>
              </a:rPr>
              <a:t>Mixed-model</a:t>
            </a:r>
            <a:r>
              <a:rPr lang="en-US" dirty="0"/>
              <a:t> meta-analysis or </a:t>
            </a:r>
            <a:r>
              <a:rPr lang="en-US" dirty="0">
                <a:solidFill>
                  <a:srgbClr val="CC0066"/>
                </a:solidFill>
              </a:rPr>
              <a:t>meta-regression</a:t>
            </a:r>
            <a:r>
              <a:rPr lang="en-US" dirty="0"/>
              <a:t> is best of all.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You include study characteristics as </a:t>
            </a:r>
            <a:r>
              <a:rPr lang="en-US" dirty="0">
                <a:solidFill>
                  <a:srgbClr val="0000CC"/>
                </a:solidFill>
              </a:rPr>
              <a:t>fixed effects</a:t>
            </a:r>
            <a:r>
              <a:rPr lang="en-US" dirty="0"/>
              <a:t>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The study characteristics will partly </a:t>
            </a:r>
            <a:r>
              <a:rPr lang="en-US" dirty="0">
                <a:solidFill>
                  <a:srgbClr val="0000CC"/>
                </a:solidFill>
              </a:rPr>
              <a:t>account for differences</a:t>
            </a:r>
            <a:r>
              <a:rPr lang="en-US" dirty="0"/>
              <a:t> in the magnitude of the effect between studies.  </a:t>
            </a:r>
          </a:p>
          <a:p>
            <a:pPr lvl="2">
              <a:lnSpc>
                <a:spcPct val="94000"/>
              </a:lnSpc>
            </a:pPr>
            <a:r>
              <a:rPr lang="en-US" dirty="0"/>
              <a:t>Example: differences between studies of athletes and non-athletes.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The random effect now represents </a:t>
            </a:r>
            <a:r>
              <a:rPr lang="en-US" dirty="0">
                <a:solidFill>
                  <a:srgbClr val="0000CC"/>
                </a:solidFill>
              </a:rPr>
              <a:t>residual variation</a:t>
            </a:r>
            <a:r>
              <a:rPr lang="en-US" dirty="0"/>
              <a:t> in the effect between studies (i.e., not explained  by the study characteristics).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Include an </a:t>
            </a:r>
            <a:r>
              <a:rPr lang="en-US" dirty="0">
                <a:solidFill>
                  <a:srgbClr val="0000CC"/>
                </a:solidFill>
              </a:rPr>
              <a:t>extra random effect</a:t>
            </a:r>
            <a:r>
              <a:rPr lang="en-US" dirty="0"/>
              <a:t> to account for repeated measurement (multiple estimates) within studies.</a:t>
            </a:r>
          </a:p>
          <a:p>
            <a:pPr lvl="1">
              <a:lnSpc>
                <a:spcPct val="94000"/>
              </a:lnSpc>
            </a:pPr>
            <a:r>
              <a:rPr lang="en-US" dirty="0">
                <a:solidFill>
                  <a:srgbClr val="0000CC"/>
                </a:solidFill>
              </a:rPr>
              <a:t>Custom software </a:t>
            </a:r>
            <a:r>
              <a:rPr lang="en-US" dirty="0"/>
              <a:t>or an </a:t>
            </a:r>
            <a:r>
              <a:rPr lang="en-US" dirty="0">
                <a:solidFill>
                  <a:srgbClr val="0000CC"/>
                </a:solidFill>
              </a:rPr>
              <a:t>advanced package</a:t>
            </a:r>
            <a:r>
              <a:rPr lang="en-US" dirty="0"/>
              <a:t> (e.g., SAS) is required.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8913" y="44624"/>
            <a:ext cx="8871576" cy="622300"/>
          </a:xfrm>
        </p:spPr>
        <p:txBody>
          <a:bodyPr/>
          <a:lstStyle/>
          <a:p>
            <a:r>
              <a:rPr lang="en-US"/>
              <a:t>Limitations to Meta-Analysis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0528" y="666924"/>
            <a:ext cx="8868344" cy="6099636"/>
          </a:xfrm>
        </p:spPr>
        <p:txBody>
          <a:bodyPr/>
          <a:lstStyle/>
          <a:p>
            <a:r>
              <a:rPr lang="en-US" dirty="0"/>
              <a:t>It's focused on </a:t>
            </a:r>
            <a:r>
              <a:rPr lang="en-US" dirty="0">
                <a:solidFill>
                  <a:srgbClr val="CC0066"/>
                </a:solidFill>
              </a:rPr>
              <a:t>mean effects</a:t>
            </a:r>
            <a:r>
              <a:rPr lang="en-US" dirty="0"/>
              <a:t> and </a:t>
            </a:r>
            <a:r>
              <a:rPr lang="en-US" dirty="0">
                <a:solidFill>
                  <a:srgbClr val="CC0066"/>
                </a:solidFill>
              </a:rPr>
              <a:t>differences between studies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But what really matters is effects on </a:t>
            </a:r>
            <a:r>
              <a:rPr lang="en-US" dirty="0">
                <a:solidFill>
                  <a:srgbClr val="0000CC"/>
                </a:solidFill>
              </a:rPr>
              <a:t>individuals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 we should also quantify </a:t>
            </a:r>
            <a:r>
              <a:rPr lang="en-US" dirty="0">
                <a:solidFill>
                  <a:srgbClr val="0000CC"/>
                </a:solidFill>
              </a:rPr>
              <a:t>individual differences or responses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These can be expressed as </a:t>
            </a:r>
            <a:r>
              <a:rPr lang="en-US" dirty="0">
                <a:solidFill>
                  <a:srgbClr val="0000CC"/>
                </a:solidFill>
              </a:rPr>
              <a:t>standard deviations</a:t>
            </a:r>
            <a:r>
              <a:rPr lang="en-US" dirty="0"/>
              <a:t>, but researchers usually don't provide enough info to allow their meta-analysis. </a:t>
            </a:r>
          </a:p>
          <a:p>
            <a:pPr lvl="1"/>
            <a:r>
              <a:rPr lang="en-US" dirty="0"/>
              <a:t>Inclusion of </a:t>
            </a:r>
            <a:r>
              <a:rPr lang="en-US" dirty="0">
                <a:solidFill>
                  <a:srgbClr val="0000CC"/>
                </a:solidFill>
              </a:rPr>
              <a:t>mean subject characteristics</a:t>
            </a:r>
            <a:r>
              <a:rPr lang="en-US" dirty="0"/>
              <a:t> (e.g., age, gender, genotype) as predictors in the meta-analytic model only partly addresses this problem.</a:t>
            </a:r>
          </a:p>
          <a:p>
            <a:pPr lvl="2"/>
            <a:r>
              <a:rPr lang="en-US" dirty="0"/>
              <a:t>It would be better if researchers made available all data for all subjects, to allow </a:t>
            </a:r>
            <a:r>
              <a:rPr lang="en-US" dirty="0">
                <a:solidFill>
                  <a:srgbClr val="008000"/>
                </a:solidFill>
              </a:rPr>
              <a:t>individual patient-data meta-analysis</a:t>
            </a:r>
            <a:r>
              <a:rPr lang="en-US" dirty="0"/>
              <a:t>.</a:t>
            </a:r>
          </a:p>
          <a:p>
            <a:r>
              <a:rPr lang="en-US" dirty="0"/>
              <a:t>A meta-analysis reflects only </a:t>
            </a:r>
            <a:r>
              <a:rPr lang="en-US" dirty="0">
                <a:solidFill>
                  <a:srgbClr val="CC0066"/>
                </a:solidFill>
              </a:rPr>
              <a:t>published effects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But </a:t>
            </a:r>
            <a:r>
              <a:rPr lang="en-US" dirty="0">
                <a:solidFill>
                  <a:srgbClr val="0000CC"/>
                </a:solidFill>
              </a:rPr>
              <a:t>statistically significant effects</a:t>
            </a:r>
            <a:r>
              <a:rPr lang="en-US" dirty="0"/>
              <a:t> are more likely to get </a:t>
            </a:r>
            <a:r>
              <a:rPr lang="en-US" dirty="0">
                <a:solidFill>
                  <a:srgbClr val="0000CC"/>
                </a:solidFill>
              </a:rPr>
              <a:t>published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Hence published effects are </a:t>
            </a:r>
            <a:r>
              <a:rPr lang="en-US" dirty="0">
                <a:solidFill>
                  <a:srgbClr val="0000CC"/>
                </a:solidFill>
              </a:rPr>
              <a:t>biased</a:t>
            </a:r>
            <a:r>
              <a:rPr lang="en-US" dirty="0"/>
              <a:t> high.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Funnel </a:t>
            </a:r>
            <a:r>
              <a:rPr lang="en-US" dirty="0"/>
              <a:t>or related plots can be used to assess and reduce publication bias.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6905" y="404813"/>
            <a:ext cx="8617178" cy="585787"/>
          </a:xfrm>
        </p:spPr>
        <p:txBody>
          <a:bodyPr/>
          <a:lstStyle/>
          <a:p>
            <a:r>
              <a:rPr lang="en-US" dirty="0"/>
              <a:t>How to Do a Meta-Analysis: Opt for a Generic Measure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920" y="990600"/>
            <a:ext cx="8615560" cy="5102696"/>
          </a:xfrm>
        </p:spPr>
        <p:txBody>
          <a:bodyPr/>
          <a:lstStyle/>
          <a:p>
            <a:r>
              <a:rPr lang="en-US" dirty="0"/>
              <a:t>You can combine effects from different studies only when they are expressed in the </a:t>
            </a:r>
            <a:r>
              <a:rPr lang="en-US" dirty="0">
                <a:solidFill>
                  <a:srgbClr val="CC0066"/>
                </a:solidFill>
              </a:rPr>
              <a:t>same units</a:t>
            </a:r>
            <a:r>
              <a:rPr lang="en-US" dirty="0"/>
              <a:t>.</a:t>
            </a:r>
          </a:p>
          <a:p>
            <a:r>
              <a:rPr lang="en-US" dirty="0"/>
              <a:t>In most meta-analyses, the effects are converted to a generic </a:t>
            </a:r>
            <a:r>
              <a:rPr lang="en-US" dirty="0">
                <a:solidFill>
                  <a:srgbClr val="CC0066"/>
                </a:solidFill>
              </a:rPr>
              <a:t>dimensionless measure</a:t>
            </a:r>
            <a:r>
              <a:rPr lang="en-US" dirty="0"/>
              <a:t>.  </a:t>
            </a:r>
            <a:br>
              <a:rPr lang="en-US" dirty="0"/>
            </a:br>
            <a:r>
              <a:rPr lang="en-US" dirty="0"/>
              <a:t>Main measures:</a:t>
            </a:r>
          </a:p>
          <a:p>
            <a:pPr lvl="1"/>
            <a:r>
              <a:rPr lang="en-US" dirty="0"/>
              <a:t>Standardized difference or change in the mean (Cohen's </a:t>
            </a:r>
            <a:r>
              <a:rPr lang="en-US" i="1" dirty="0"/>
              <a:t>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Other forms are similar or less useful (Hedges' </a:t>
            </a:r>
            <a:r>
              <a:rPr lang="en-US" i="1" dirty="0"/>
              <a:t>g</a:t>
            </a:r>
            <a:r>
              <a:rPr lang="en-US" dirty="0"/>
              <a:t>, Glass's </a:t>
            </a:r>
            <a:r>
              <a:rPr lang="el-GR" i="1" dirty="0">
                <a:sym typeface="Symbol" pitchFamily="18" charset="2"/>
              </a:rPr>
              <a:t>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But it’s better to standardize </a:t>
            </a:r>
            <a:r>
              <a:rPr lang="en-US" i="1" dirty="0"/>
              <a:t>after</a:t>
            </a:r>
            <a:r>
              <a:rPr lang="en-US" dirty="0"/>
              <a:t> the meta-analysis.</a:t>
            </a:r>
          </a:p>
          <a:p>
            <a:pPr lvl="1"/>
            <a:r>
              <a:rPr lang="en-US" dirty="0"/>
              <a:t>Percent of range (max minus min) for psychometrics.</a:t>
            </a:r>
          </a:p>
          <a:p>
            <a:pPr lvl="1"/>
            <a:r>
              <a:rPr lang="en-US" dirty="0"/>
              <a:t>Percent or factor difference or change in the mean</a:t>
            </a:r>
          </a:p>
          <a:p>
            <a:pPr lvl="1"/>
            <a:r>
              <a:rPr lang="en-US" dirty="0"/>
              <a:t>Correlation coefficient and slope (seldom meta-analyzed)</a:t>
            </a:r>
          </a:p>
          <a:p>
            <a:pPr lvl="1"/>
            <a:r>
              <a:rPr lang="en-US" dirty="0"/>
              <a:t>Risk, proportion, odds, hazard and count ratios.</a:t>
            </a:r>
          </a:p>
        </p:txBody>
      </p:sp>
    </p:spTree>
    <p:extLst>
      <p:ext uri="{BB962C8B-B14F-4D97-AF65-F5344CB8AC3E}">
        <p14:creationId xmlns:p14="http://schemas.microsoft.com/office/powerpoint/2010/main" val="10847455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35259</TotalTime>
  <Words>4056</Words>
  <Application>Microsoft Office PowerPoint</Application>
  <PresentationFormat>On-screen Show (4:3)</PresentationFormat>
  <Paragraphs>340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Symbol</vt:lpstr>
      <vt:lpstr>Times</vt:lpstr>
      <vt:lpstr>Times New Roman</vt:lpstr>
      <vt:lpstr>Default Design</vt:lpstr>
      <vt:lpstr>PowerPoint Presentation</vt:lpstr>
      <vt:lpstr>An Introduction to Meta-analysis</vt:lpstr>
      <vt:lpstr>What is a Meta-Analysis?</vt:lpstr>
      <vt:lpstr>PowerPoint Presentation</vt:lpstr>
      <vt:lpstr>PowerPoint Presentation</vt:lpstr>
      <vt:lpstr>PowerPoint Presentation</vt:lpstr>
      <vt:lpstr>PowerPoint Presentation</vt:lpstr>
      <vt:lpstr>Limitations to Meta-Analysis</vt:lpstr>
      <vt:lpstr>How to Do a Meta-Analysis: Opt for a Generic Measure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Do a Meta-Analysis: Find and Record Effects</vt:lpstr>
      <vt:lpstr>How to Do a Meta-Analysis: Get Study Characteristics</vt:lpstr>
      <vt:lpstr>How to Do a Meta-Analysis: Assess Study Quality?</vt:lpstr>
      <vt:lpstr>How to Do a Meta-Analysis: Get the Weighting Factor</vt:lpstr>
      <vt:lpstr>How to Do a Meta-Analysis: Develop the Model</vt:lpstr>
      <vt:lpstr>PowerPoint Presentation</vt:lpstr>
      <vt:lpstr>How to Do a Meta-Analysis: Deal with Publication Bias, Outliers, Fraud</vt:lpstr>
      <vt:lpstr>PowerPoint Presentation</vt:lpstr>
      <vt:lpstr>PowerPoint Presentation</vt:lpstr>
      <vt:lpstr>Summary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meta-analysis</dc:title>
  <dc:creator>Will Hopkins</dc:creator>
  <cp:lastModifiedBy>Will</cp:lastModifiedBy>
  <cp:revision>383</cp:revision>
  <cp:lastPrinted>2001-02-09T23:28:35Z</cp:lastPrinted>
  <dcterms:created xsi:type="dcterms:W3CDTF">2000-10-24T19:26:03Z</dcterms:created>
  <dcterms:modified xsi:type="dcterms:W3CDTF">2024-04-09T21:42:15Z</dcterms:modified>
</cp:coreProperties>
</file>