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23"/>
  </p:handoutMasterIdLst>
  <p:sldIdLst>
    <p:sldId id="366" r:id="rId2"/>
    <p:sldId id="422" r:id="rId3"/>
    <p:sldId id="399" r:id="rId4"/>
    <p:sldId id="401" r:id="rId5"/>
    <p:sldId id="404" r:id="rId6"/>
    <p:sldId id="407" r:id="rId7"/>
    <p:sldId id="409" r:id="rId8"/>
    <p:sldId id="405" r:id="rId9"/>
    <p:sldId id="398" r:id="rId10"/>
    <p:sldId id="406" r:id="rId11"/>
    <p:sldId id="410" r:id="rId12"/>
    <p:sldId id="411" r:id="rId13"/>
    <p:sldId id="413" r:id="rId14"/>
    <p:sldId id="414" r:id="rId15"/>
    <p:sldId id="415" r:id="rId16"/>
    <p:sldId id="416" r:id="rId17"/>
    <p:sldId id="417" r:id="rId18"/>
    <p:sldId id="421" r:id="rId19"/>
    <p:sldId id="424" r:id="rId20"/>
    <p:sldId id="425" r:id="rId21"/>
    <p:sldId id="412" r:id="rId2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0000"/>
    <a:srgbClr val="000000"/>
    <a:srgbClr val="3333FF"/>
    <a:srgbClr val="FFFFFF"/>
    <a:srgbClr val="66FF66"/>
    <a:srgbClr val="FFCDCD"/>
    <a:srgbClr val="CCFFCC"/>
    <a:srgbClr val="6666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35" autoAdjust="0"/>
    <p:restoredTop sz="94660" autoAdjust="0"/>
  </p:normalViewPr>
  <p:slideViewPr>
    <p:cSldViewPr>
      <p:cViewPr varScale="1">
        <p:scale>
          <a:sx n="100" d="100"/>
          <a:sy n="100" d="100"/>
        </p:scale>
        <p:origin x="11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90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Time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Times"/>
              </a:defRPr>
            </a:lvl1pPr>
          </a:lstStyle>
          <a:p>
            <a:pPr>
              <a:defRPr/>
            </a:pPr>
            <a:fld id="{49CC1616-2C3F-4922-AE6E-C5E792733292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882291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B10AFB4-B4EF-4EC7-ADD1-7BDA698E90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414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893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0838" y="404813"/>
            <a:ext cx="2114550" cy="6148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1" y="404813"/>
            <a:ext cx="6192838" cy="6148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485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762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8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990600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990600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578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883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80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52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544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642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990600"/>
            <a:ext cx="8458200" cy="556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55601" y="404815"/>
            <a:ext cx="8459788" cy="585787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5000"/>
        </a:spcBef>
        <a:spcAft>
          <a:spcPct val="0"/>
        </a:spcAft>
        <a:buClr>
          <a:srgbClr val="FF0066"/>
        </a:buClr>
        <a:buFont typeface="Symbol" pitchFamily="18" charset="2"/>
        <a:buChar char="·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0400" indent="-315913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3333FF"/>
        </a:buClr>
        <a:buFont typeface="Symbol" pitchFamily="18" charset="2"/>
        <a:buChar char="·"/>
        <a:defRPr sz="2600">
          <a:solidFill>
            <a:schemeClr val="tx1"/>
          </a:solidFill>
          <a:latin typeface="+mn-lt"/>
        </a:defRPr>
      </a:lvl2pPr>
      <a:lvl3pPr marL="952500" indent="-2667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9900"/>
        </a:buClr>
        <a:buChar char="•"/>
        <a:defRPr sz="2500">
          <a:solidFill>
            <a:schemeClr val="tx1"/>
          </a:solidFill>
          <a:latin typeface="+mn-lt"/>
        </a:defRPr>
      </a:lvl3pPr>
      <a:lvl4pPr marL="12827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16002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0574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5146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29718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4290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2" name="Rectangle 92"/>
          <p:cNvSpPr>
            <a:spLocks noGrp="1" noChangeArrowheads="1"/>
          </p:cNvSpPr>
          <p:nvPr>
            <p:ph type="body" idx="1"/>
          </p:nvPr>
        </p:nvSpPr>
        <p:spPr>
          <a:xfrm>
            <a:off x="32267" y="2150080"/>
            <a:ext cx="9064800" cy="4591288"/>
          </a:xfrm>
        </p:spPr>
        <p:txBody>
          <a:bodyPr vert="horz" wrap="square" lIns="91440" tIns="15480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dirty="0"/>
              <a:t>"Why most published research findings are false" (John Ioannidis, 2005)</a:t>
            </a:r>
          </a:p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dirty="0"/>
              <a:t>An example of failure to replicate with significance testing.</a:t>
            </a:r>
          </a:p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dirty="0"/>
              <a:t>How significance testing works, via the confidence interval.</a:t>
            </a:r>
          </a:p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dirty="0"/>
              <a:t>Better interpretations of the confidence interval resolve some failures: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compatibility with trivial and substantial values;</a:t>
            </a:r>
          </a:p>
          <a:p>
            <a:pPr lvl="1">
              <a:spcBef>
                <a:spcPts val="0"/>
              </a:spcBef>
            </a:pPr>
            <a:r>
              <a:rPr lang="en-US" dirty="0"/>
              <a:t>Bayesian probabilities of trivial and substantial values.</a:t>
            </a:r>
          </a:p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dirty="0"/>
              <a:t>Meta-analysis helps resolve real replication failures.</a:t>
            </a:r>
          </a:p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dirty="0"/>
              <a:t>Remaining real replication failures and their possible causes: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real differences in the effect between settings;</a:t>
            </a:r>
          </a:p>
          <a:p>
            <a:pPr lvl="1">
              <a:spcBef>
                <a:spcPts val="0"/>
              </a:spcBef>
            </a:pPr>
            <a:r>
              <a:rPr lang="en-US" dirty="0"/>
              <a:t>methodological differences between settings;</a:t>
            </a:r>
          </a:p>
          <a:p>
            <a:pPr lvl="1">
              <a:spcBef>
                <a:spcPts val="0"/>
              </a:spcBef>
            </a:pPr>
            <a:r>
              <a:rPr lang="en-US" dirty="0"/>
              <a:t>publication bias;</a:t>
            </a:r>
          </a:p>
          <a:p>
            <a:pPr lvl="1">
              <a:spcBef>
                <a:spcPts val="0"/>
              </a:spcBef>
            </a:pPr>
            <a:r>
              <a:rPr lang="en-US" dirty="0"/>
              <a:t>scientific fraud.</a:t>
            </a:r>
          </a:p>
          <a:p>
            <a:pPr>
              <a:lnSpc>
                <a:spcPct val="95000"/>
              </a:lnSpc>
              <a:spcBef>
                <a:spcPts val="0"/>
              </a:spcBef>
            </a:pPr>
            <a:r>
              <a:rPr lang="en-US" dirty="0"/>
              <a:t>Is there really a replication crisis?</a:t>
            </a:r>
          </a:p>
          <a:p>
            <a:pPr marL="0" indent="0">
              <a:lnSpc>
                <a:spcPct val="95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099" name="Rectangle 42"/>
          <p:cNvSpPr>
            <a:spLocks noGrp="1" noChangeArrowheads="1"/>
          </p:cNvSpPr>
          <p:nvPr>
            <p:ph type="title"/>
          </p:nvPr>
        </p:nvSpPr>
        <p:spPr>
          <a:xfrm>
            <a:off x="32355" y="27194"/>
            <a:ext cx="9064624" cy="1122364"/>
          </a:xfrm>
        </p:spPr>
        <p:txBody>
          <a:bodyPr anchor="t" anchorCtr="0"/>
          <a:lstStyle/>
          <a:p>
            <a:r>
              <a:rPr lang="en-US" sz="3200" dirty="0"/>
              <a:t>Confidence intervals and meta-analysis resolve </a:t>
            </a:r>
            <a:br>
              <a:rPr lang="en-US" sz="3200" dirty="0"/>
            </a:br>
            <a:r>
              <a:rPr lang="en-US" sz="3200" dirty="0"/>
              <a:t>the replication crisis</a:t>
            </a:r>
          </a:p>
        </p:txBody>
      </p:sp>
      <p:sp>
        <p:nvSpPr>
          <p:cNvPr id="4101" name="Rectangle 43"/>
          <p:cNvSpPr>
            <a:spLocks noChangeArrowheads="1"/>
          </p:cNvSpPr>
          <p:nvPr/>
        </p:nvSpPr>
        <p:spPr bwMode="auto">
          <a:xfrm>
            <a:off x="32355" y="1139835"/>
            <a:ext cx="9064624" cy="1122364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6000" tIns="90000"/>
          <a:lstStyle/>
          <a:p>
            <a:pPr>
              <a:lnSpc>
                <a:spcPct val="95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altLang="en-US" sz="2600" b="1" dirty="0">
                <a:latin typeface="Arial Narrow" pitchFamily="34" charset="0"/>
              </a:rPr>
              <a:t>Will G Hopkins</a:t>
            </a:r>
            <a:br>
              <a:rPr lang="en-US" altLang="en-US" sz="2600" b="1" dirty="0">
                <a:latin typeface="Arial Narrow" pitchFamily="34" charset="0"/>
              </a:rPr>
            </a:br>
            <a:r>
              <a:rPr lang="en-US" altLang="en-US" sz="2000" dirty="0">
                <a:latin typeface="Arial Narrow" pitchFamily="34" charset="0"/>
              </a:rPr>
              <a:t>Professor of Research Design and Statistics (retired)</a:t>
            </a:r>
            <a:br>
              <a:rPr lang="en-US" altLang="en-US" sz="2000" dirty="0">
                <a:latin typeface="Arial Narrow" pitchFamily="34" charset="0"/>
              </a:rPr>
            </a:br>
            <a:r>
              <a:rPr lang="en-US" altLang="en-US" sz="2000" dirty="0">
                <a:latin typeface="Arial Narrow" pitchFamily="34" charset="0"/>
              </a:rPr>
              <a:t>Internet Society for Sport Science, Auckland, New Zealand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1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4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4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4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4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4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4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41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2" grpId="0" uiExpand="1" build="p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" y="-8034"/>
            <a:ext cx="9099932" cy="6749402"/>
          </a:xfrm>
        </p:spPr>
        <p:txBody>
          <a:bodyPr/>
          <a:lstStyle/>
          <a:p>
            <a:pPr lvl="1"/>
            <a:r>
              <a:rPr lang="en-US" sz="2300" dirty="0"/>
              <a:t>This prior…</a:t>
            </a:r>
            <a:br>
              <a:rPr lang="en-US" sz="2300" dirty="0"/>
            </a:br>
            <a:endParaRPr lang="en-US" sz="2300" dirty="0"/>
          </a:p>
          <a:p>
            <a:pPr lvl="1"/>
            <a:endParaRPr lang="en-US" sz="2300" dirty="0"/>
          </a:p>
          <a:p>
            <a:pPr lvl="1"/>
            <a:endParaRPr lang="en-US" sz="2300" dirty="0"/>
          </a:p>
          <a:p>
            <a:pPr lvl="1"/>
            <a:endParaRPr lang="en-US" sz="2300" dirty="0"/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The prior is equivalent to the effect in a study with a certain sample size.</a:t>
            </a:r>
          </a:p>
          <a:p>
            <a:pPr lvl="1"/>
            <a:r>
              <a:rPr lang="en-US" sz="2300" dirty="0"/>
              <a:t>You combine that sample with your sample.</a:t>
            </a:r>
          </a:p>
          <a:p>
            <a:pPr lvl="1"/>
            <a:r>
              <a:rPr lang="en-US" sz="2300" dirty="0"/>
              <a:t>The combination is a weighted mean: the "point" estimates are weighted by the inverse of their standard errors (effectively their CIs) squared.</a:t>
            </a:r>
          </a:p>
          <a:p>
            <a:pPr lvl="2"/>
            <a:r>
              <a:rPr lang="en-US" sz="2300" dirty="0"/>
              <a:t>This is Sander Greenland's practical approach to Bayesian analysis.</a:t>
            </a:r>
          </a:p>
          <a:p>
            <a:pPr lvl="1"/>
            <a:r>
              <a:rPr lang="en-US" sz="2300" dirty="0"/>
              <a:t>This prior "shrinks" the effect to a slightly smaller </a:t>
            </a:r>
            <a:r>
              <a:rPr lang="en-US" sz="2300" i="1" dirty="0"/>
              <a:t>posterior</a:t>
            </a:r>
            <a:r>
              <a:rPr lang="en-US" sz="2300" dirty="0"/>
              <a:t> value, with a slightly narrower confidence interval.</a:t>
            </a:r>
          </a:p>
          <a:p>
            <a:pPr lvl="1"/>
            <a:r>
              <a:rPr lang="en-US" sz="2300" dirty="0"/>
              <a:t>But you are allowed to assert </a:t>
            </a:r>
            <a:r>
              <a:rPr lang="en-US" sz="2300" i="1" dirty="0"/>
              <a:t>no</a:t>
            </a:r>
            <a:r>
              <a:rPr lang="en-US" sz="2300" dirty="0"/>
              <a:t> prior belief about the true effect, which is</a:t>
            </a:r>
          </a:p>
          <a:p>
            <a:pPr marL="685800" lvl="2" indent="0">
              <a:buNone/>
            </a:pPr>
            <a:r>
              <a:rPr lang="en-US" sz="2300" dirty="0"/>
              <a:t>the equivalent of a prior that is so wide, it does not modify the observed CI.</a:t>
            </a:r>
          </a:p>
          <a:p>
            <a:pPr lvl="1"/>
            <a:r>
              <a:rPr lang="en-US" sz="2300" dirty="0"/>
              <a:t>The original CI of your effect </a:t>
            </a:r>
            <a:r>
              <a:rPr lang="en-US" sz="2300" i="1" dirty="0"/>
              <a:t>is</a:t>
            </a:r>
            <a:r>
              <a:rPr lang="en-US" sz="2300" dirty="0"/>
              <a:t> then the CI of the true effect.</a:t>
            </a:r>
          </a:p>
          <a:p>
            <a:pPr lvl="1"/>
            <a:r>
              <a:rPr lang="en-US" sz="2300" dirty="0"/>
              <a:t>So, any overlap of CIs from two studies represents values of the true effect that could be the same in those studies.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7773596-8036-B5CC-24C4-9667ECB4DAD0}"/>
              </a:ext>
            </a:extLst>
          </p:cNvPr>
          <p:cNvGrpSpPr/>
          <p:nvPr/>
        </p:nvGrpSpPr>
        <p:grpSpPr>
          <a:xfrm>
            <a:off x="755576" y="836471"/>
            <a:ext cx="7333582" cy="1271763"/>
            <a:chOff x="199272" y="3429545"/>
            <a:chExt cx="7333582" cy="1271763"/>
          </a:xfrm>
        </p:grpSpPr>
        <p:sp>
          <p:nvSpPr>
            <p:cNvPr id="3" name="Line 12">
              <a:extLst>
                <a:ext uri="{FF2B5EF4-FFF2-40B4-BE49-F238E27FC236}">
                  <a16:creationId xmlns:a16="http://schemas.microsoft.com/office/drawing/2014/main" id="{9A074DC3-4B8F-02B2-44B4-5F0BA5CAD8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084" y="4351940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4" name="Text Box 59">
              <a:extLst>
                <a:ext uri="{FF2B5EF4-FFF2-40B4-BE49-F238E27FC236}">
                  <a16:creationId xmlns:a16="http://schemas.microsoft.com/office/drawing/2014/main" id="{4DB5B055-93B0-188D-48AD-9702E706F1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1372" y="4455087"/>
              <a:ext cx="2136922" cy="246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</a:rPr>
                <a:t>Effect on performance</a:t>
              </a:r>
            </a:p>
          </p:txBody>
        </p:sp>
        <p:sp>
          <p:nvSpPr>
            <p:cNvPr id="5" name="Rectangle 6" descr="Light downward diagonal">
              <a:extLst>
                <a:ext uri="{FF2B5EF4-FFF2-40B4-BE49-F238E27FC236}">
                  <a16:creationId xmlns:a16="http://schemas.microsoft.com/office/drawing/2014/main" id="{31552489-29E1-E61A-5C10-7D4F2C526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1197" y="3429545"/>
              <a:ext cx="3651657" cy="928277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6" name="Rectangle 7" descr="Light upward diagonal">
              <a:extLst>
                <a:ext uri="{FF2B5EF4-FFF2-40B4-BE49-F238E27FC236}">
                  <a16:creationId xmlns:a16="http://schemas.microsoft.com/office/drawing/2014/main" id="{01C0F7A4-19AA-6401-DE63-91A671B87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272" y="3432000"/>
              <a:ext cx="2982478" cy="928277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300EC0EB-348A-CF28-333C-3A6BCD0F8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399" y="3432000"/>
              <a:ext cx="933450" cy="928277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8F1CB8FB-6021-A96C-0EBF-0EB2500F40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1849" y="3431075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A0C4A5E6-77B7-8DA2-2705-BE44EFC7E8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399" y="3431075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0" name="Line 57">
              <a:extLst>
                <a:ext uri="{FF2B5EF4-FFF2-40B4-BE49-F238E27FC236}">
                  <a16:creationId xmlns:a16="http://schemas.microsoft.com/office/drawing/2014/main" id="{3D67E85B-DD11-19ED-17A1-6118C6A206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7504" y="4209237"/>
              <a:ext cx="35053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1" name="Line 58">
              <a:extLst>
                <a:ext uri="{FF2B5EF4-FFF2-40B4-BE49-F238E27FC236}">
                  <a16:creationId xmlns:a16="http://schemas.microsoft.com/office/drawing/2014/main" id="{F417009A-546B-5E20-59A8-05A8163FC7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9272" y="4209237"/>
              <a:ext cx="27980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2" name="Text Box 59">
              <a:extLst>
                <a:ext uri="{FF2B5EF4-FFF2-40B4-BE49-F238E27FC236}">
                  <a16:creationId xmlns:a16="http://schemas.microsoft.com/office/drawing/2014/main" id="{E1F80803-C706-D07D-A881-E9ECF64A6D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2575" y="4124579"/>
              <a:ext cx="874205" cy="153624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beneficial</a:t>
              </a:r>
            </a:p>
          </p:txBody>
        </p:sp>
        <p:sp>
          <p:nvSpPr>
            <p:cNvPr id="13" name="Text Box 60">
              <a:extLst>
                <a:ext uri="{FF2B5EF4-FFF2-40B4-BE49-F238E27FC236}">
                  <a16:creationId xmlns:a16="http://schemas.microsoft.com/office/drawing/2014/main" id="{7154C708-C5F6-C20F-6E97-0D54D5446D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1253" y="4124579"/>
              <a:ext cx="704287" cy="153624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harmful</a:t>
              </a:r>
            </a:p>
          </p:txBody>
        </p:sp>
        <p:sp>
          <p:nvSpPr>
            <p:cNvPr id="14" name="Line 58">
              <a:extLst>
                <a:ext uri="{FF2B5EF4-FFF2-40B4-BE49-F238E27FC236}">
                  <a16:creationId xmlns:a16="http://schemas.microsoft.com/office/drawing/2014/main" id="{88D8910A-9CF6-5630-122C-D791BAAB7A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1039" y="4205444"/>
              <a:ext cx="839445" cy="7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5" name="Text Box 60">
              <a:extLst>
                <a:ext uri="{FF2B5EF4-FFF2-40B4-BE49-F238E27FC236}">
                  <a16:creationId xmlns:a16="http://schemas.microsoft.com/office/drawing/2014/main" id="{1A73DA02-ECE4-18C6-9837-A3EF21C6B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299" y="4124579"/>
              <a:ext cx="512762" cy="15407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defPPr>
                <a:defRPr lang="en-US"/>
              </a:defPPr>
              <a:lvl1pPr algn="ctr" eaLnBrk="0" hangingPunct="0">
                <a:lnSpc>
                  <a:spcPct val="80000"/>
                </a:lnSpc>
                <a:defRPr sz="1800" u="none">
                  <a:latin typeface="+mj-lt"/>
                  <a:cs typeface="+mn-cs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dirty="0"/>
                <a:t>trivial</a:t>
              </a:r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0C1131F5-6FDE-540C-AEB4-012C8428C8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272" y="4354015"/>
              <a:ext cx="73335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1493695-7487-3DEB-EA5A-A0755A835CDA}"/>
              </a:ext>
            </a:extLst>
          </p:cNvPr>
          <p:cNvGrpSpPr/>
          <p:nvPr/>
        </p:nvGrpSpPr>
        <p:grpSpPr>
          <a:xfrm>
            <a:off x="4328204" y="896168"/>
            <a:ext cx="3905674" cy="338554"/>
            <a:chOff x="3775218" y="915218"/>
            <a:chExt cx="3905674" cy="33855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88250E5-2F5D-FB9C-29F8-9E9A0A620F7E}"/>
                </a:ext>
              </a:extLst>
            </p:cNvPr>
            <p:cNvGrpSpPr/>
            <p:nvPr/>
          </p:nvGrpSpPr>
          <p:grpSpPr>
            <a:xfrm>
              <a:off x="3775218" y="1026158"/>
              <a:ext cx="2159486" cy="99350"/>
              <a:chOff x="3771900" y="3507112"/>
              <a:chExt cx="2159486" cy="99350"/>
            </a:xfrm>
          </p:grpSpPr>
          <p:sp>
            <p:nvSpPr>
              <p:cNvPr id="21" name="Line 64">
                <a:extLst>
                  <a:ext uri="{FF2B5EF4-FFF2-40B4-BE49-F238E27FC236}">
                    <a16:creationId xmlns:a16="http://schemas.microsoft.com/office/drawing/2014/main" id="{5CAB156A-2140-F15D-EA30-D10FC2428B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771900" y="3560316"/>
                <a:ext cx="21594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22" name="Oval 65">
                <a:extLst>
                  <a:ext uri="{FF2B5EF4-FFF2-40B4-BE49-F238E27FC236}">
                    <a16:creationId xmlns:a16="http://schemas.microsoft.com/office/drawing/2014/main" id="{BE63AA9B-B377-9B5D-F624-849B080369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801967" y="3507112"/>
                <a:ext cx="99352" cy="9935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sp>
          <p:nvSpPr>
            <p:cNvPr id="24" name="Text Box 63">
              <a:extLst>
                <a:ext uri="{FF2B5EF4-FFF2-40B4-BE49-F238E27FC236}">
                  <a16:creationId xmlns:a16="http://schemas.microsoft.com/office/drawing/2014/main" id="{B4CC723E-5CFC-8B0B-DAC1-7BB424650B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76385" y="915218"/>
              <a:ext cx="1704507" cy="338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anchor="ctr" anchorCtr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solidFill>
                    <a:srgbClr val="000000"/>
                  </a:solidFill>
                  <a:latin typeface="Arial Narrow"/>
                </a:rPr>
                <a:t>observed effect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D56642D-08DC-8A6D-C650-E3070A5229E6}"/>
              </a:ext>
            </a:extLst>
          </p:cNvPr>
          <p:cNvGrpSpPr/>
          <p:nvPr/>
        </p:nvGrpSpPr>
        <p:grpSpPr>
          <a:xfrm>
            <a:off x="820110" y="1131332"/>
            <a:ext cx="7396484" cy="338554"/>
            <a:chOff x="267124" y="1150382"/>
            <a:chExt cx="7396484" cy="338554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9E7A73B8-0508-948D-39B6-9642FA38BD88}"/>
                </a:ext>
              </a:extLst>
            </p:cNvPr>
            <p:cNvGrpSpPr/>
            <p:nvPr/>
          </p:nvGrpSpPr>
          <p:grpSpPr>
            <a:xfrm>
              <a:off x="267124" y="1260227"/>
              <a:ext cx="6596384" cy="99350"/>
              <a:chOff x="1553451" y="3507112"/>
              <a:chExt cx="6596384" cy="99350"/>
            </a:xfrm>
          </p:grpSpPr>
          <p:sp>
            <p:nvSpPr>
              <p:cNvPr id="26" name="Line 64">
                <a:extLst>
                  <a:ext uri="{FF2B5EF4-FFF2-40B4-BE49-F238E27FC236}">
                    <a16:creationId xmlns:a16="http://schemas.microsoft.com/office/drawing/2014/main" id="{527E633D-2398-287E-C8B0-F5B9F92523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1553451" y="3560316"/>
                <a:ext cx="6596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27" name="Oval 65">
                <a:extLst>
                  <a:ext uri="{FF2B5EF4-FFF2-40B4-BE49-F238E27FC236}">
                    <a16:creationId xmlns:a16="http://schemas.microsoft.com/office/drawing/2014/main" id="{922BA987-C9B3-DCD1-646E-DB262BB96F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789268" y="3507112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sp>
          <p:nvSpPr>
            <p:cNvPr id="31" name="Text Box 63">
              <a:extLst>
                <a:ext uri="{FF2B5EF4-FFF2-40B4-BE49-F238E27FC236}">
                  <a16:creationId xmlns:a16="http://schemas.microsoft.com/office/drawing/2014/main" id="{5BC751CC-8827-3238-3836-14F54191D1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529" y="1150382"/>
              <a:ext cx="752079" cy="338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anchor="ctr" anchorCtr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solidFill>
                    <a:srgbClr val="000000"/>
                  </a:solidFill>
                  <a:latin typeface="Arial Narrow"/>
                </a:rPr>
                <a:t>prior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DA41AF0-ACB3-6B1E-D9C0-5FFFD450BDCA}"/>
              </a:ext>
            </a:extLst>
          </p:cNvPr>
          <p:cNvGrpSpPr/>
          <p:nvPr/>
        </p:nvGrpSpPr>
        <p:grpSpPr>
          <a:xfrm>
            <a:off x="3213821" y="887505"/>
            <a:ext cx="3063293" cy="338554"/>
            <a:chOff x="2660835" y="906555"/>
            <a:chExt cx="3063293" cy="338554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EEB46CDD-CFE3-16F6-A5B0-A652DE5BAB1C}"/>
                </a:ext>
              </a:extLst>
            </p:cNvPr>
            <p:cNvGrpSpPr/>
            <p:nvPr/>
          </p:nvGrpSpPr>
          <p:grpSpPr>
            <a:xfrm>
              <a:off x="3856722" y="1025178"/>
              <a:ext cx="1867406" cy="99350"/>
              <a:chOff x="3917940" y="3507112"/>
              <a:chExt cx="1867406" cy="99350"/>
            </a:xfrm>
          </p:grpSpPr>
          <p:sp>
            <p:nvSpPr>
              <p:cNvPr id="29" name="Line 64">
                <a:extLst>
                  <a:ext uri="{FF2B5EF4-FFF2-40B4-BE49-F238E27FC236}">
                    <a16:creationId xmlns:a16="http://schemas.microsoft.com/office/drawing/2014/main" id="{4DED61AB-26EE-AD6C-1BD3-0D8050F1CE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917940" y="3560316"/>
                <a:ext cx="18674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30" name="Oval 65">
                <a:extLst>
                  <a:ext uri="{FF2B5EF4-FFF2-40B4-BE49-F238E27FC236}">
                    <a16:creationId xmlns:a16="http://schemas.microsoft.com/office/drawing/2014/main" id="{4B590208-B475-E2FF-CA96-70A53708B1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801967" y="3507112"/>
                <a:ext cx="99352" cy="9935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sp>
          <p:nvSpPr>
            <p:cNvPr id="32" name="Text Box 63">
              <a:extLst>
                <a:ext uri="{FF2B5EF4-FFF2-40B4-BE49-F238E27FC236}">
                  <a16:creationId xmlns:a16="http://schemas.microsoft.com/office/drawing/2014/main" id="{C03D943B-7677-C8CF-8E4B-95CA32EFE9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0835" y="906555"/>
              <a:ext cx="1078960" cy="338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anchor="ctr" anchorCtr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solidFill>
                    <a:srgbClr val="000000"/>
                  </a:solidFill>
                  <a:latin typeface="Arial Narrow"/>
                </a:rPr>
                <a:t>posterior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1BD112CC-DAAE-E207-9A5C-401F74F8ABB9}"/>
              </a:ext>
            </a:extLst>
          </p:cNvPr>
          <p:cNvSpPr txBox="1"/>
          <p:nvPr/>
        </p:nvSpPr>
        <p:spPr>
          <a:xfrm>
            <a:off x="30067" y="1491"/>
            <a:ext cx="8856983" cy="74161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5000"/>
              </a:spcBef>
              <a:buClr>
                <a:srgbClr val="FF0066"/>
              </a:buClr>
              <a:buFont typeface="Symbol" pitchFamily="18" charset="2"/>
              <a:buChar char="·"/>
              <a:defRPr>
                <a:latin typeface="+mn-lt"/>
              </a:defRPr>
            </a:lvl1pPr>
            <a:lvl2pPr marL="660400" lvl="1" indent="-315913">
              <a:lnSpc>
                <a:spcPct val="96000"/>
              </a:lnSpc>
              <a:spcBef>
                <a:spcPct val="5000"/>
              </a:spcBef>
              <a:buClr>
                <a:srgbClr val="3333FF"/>
              </a:buClr>
              <a:buFont typeface="Symbol" pitchFamily="18" charset="2"/>
              <a:buChar char="·"/>
              <a:defRPr sz="2300">
                <a:latin typeface="+mn-lt"/>
              </a:defRPr>
            </a:lvl2pPr>
            <a:lvl3pPr marL="952500" lvl="2" indent="-266700">
              <a:lnSpc>
                <a:spcPct val="96000"/>
              </a:lnSpc>
              <a:spcBef>
                <a:spcPct val="5000"/>
              </a:spcBef>
              <a:buClr>
                <a:srgbClr val="009900"/>
              </a:buClr>
              <a:buChar char="•"/>
              <a:defRPr sz="2300">
                <a:latin typeface="+mn-lt"/>
              </a:defRPr>
            </a:lvl3pPr>
            <a:lvl4pPr marL="1282700" indent="-304800">
              <a:lnSpc>
                <a:spcPct val="95000"/>
              </a:lnSpc>
              <a:spcBef>
                <a:spcPct val="5000"/>
              </a:spcBef>
              <a:buChar char="–"/>
              <a:defRPr sz="2000">
                <a:latin typeface="+mn-lt"/>
              </a:defRPr>
            </a:lvl4pPr>
            <a:lvl5pPr marL="1600200" indent="-304800">
              <a:lnSpc>
                <a:spcPct val="95000"/>
              </a:lnSpc>
              <a:spcBef>
                <a:spcPct val="5000"/>
              </a:spcBef>
              <a:buChar char="»"/>
              <a:defRPr sz="2000">
                <a:latin typeface="+mn-lt"/>
              </a:defRPr>
            </a:lvl5pPr>
            <a:lvl6pPr marL="2057400" indent="-304800"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Char char="»"/>
              <a:defRPr sz="2200">
                <a:latin typeface="+mn-lt"/>
              </a:defRPr>
            </a:lvl6pPr>
            <a:lvl7pPr marL="2514600" indent="-304800"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Char char="»"/>
              <a:defRPr sz="2200">
                <a:latin typeface="+mn-lt"/>
              </a:defRPr>
            </a:lvl7pPr>
            <a:lvl8pPr marL="2971800" indent="-304800"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Char char="»"/>
              <a:defRPr sz="2200">
                <a:latin typeface="+mn-lt"/>
              </a:defRPr>
            </a:lvl8pPr>
            <a:lvl9pPr marL="3429000" indent="-304800"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Char char="»"/>
              <a:defRPr sz="2200">
                <a:latin typeface="+mn-lt"/>
              </a:defRPr>
            </a:lvl9pPr>
          </a:lstStyle>
          <a:p>
            <a:pPr lvl="1"/>
            <a:r>
              <a:rPr lang="en-US" dirty="0"/>
              <a:t>This prior represents your belief that the true effect could be anything from large harmful to large beneficial: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A27AB07-A99D-BF60-F78C-E3174AD10FDF}"/>
              </a:ext>
            </a:extLst>
          </p:cNvPr>
          <p:cNvSpPr txBox="1"/>
          <p:nvPr/>
        </p:nvSpPr>
        <p:spPr>
          <a:xfrm>
            <a:off x="639500" y="5863068"/>
            <a:ext cx="8471449" cy="856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5000"/>
              </a:spcBef>
              <a:buClr>
                <a:srgbClr val="FF0066"/>
              </a:buClr>
              <a:buFont typeface="Symbol" pitchFamily="18" charset="2"/>
              <a:buChar char="·"/>
              <a:defRPr sz="2300">
                <a:latin typeface="+mn-lt"/>
              </a:defRPr>
            </a:lvl1pPr>
            <a:lvl2pPr marL="660400" lvl="1" indent="-315913">
              <a:lnSpc>
                <a:spcPct val="95000"/>
              </a:lnSpc>
              <a:spcBef>
                <a:spcPct val="5000"/>
              </a:spcBef>
              <a:buClr>
                <a:srgbClr val="3333FF"/>
              </a:buClr>
              <a:buFont typeface="Symbol" pitchFamily="18" charset="2"/>
              <a:buChar char="·"/>
              <a:defRPr sz="2300">
                <a:latin typeface="+mn-lt"/>
              </a:defRPr>
            </a:lvl2pPr>
            <a:lvl3pPr marL="952500" lvl="2" indent="-266700">
              <a:lnSpc>
                <a:spcPct val="95000"/>
              </a:lnSpc>
              <a:spcBef>
                <a:spcPct val="5000"/>
              </a:spcBef>
              <a:buClr>
                <a:srgbClr val="009900"/>
              </a:buClr>
              <a:buChar char="•"/>
              <a:defRPr sz="2300">
                <a:latin typeface="+mn-lt"/>
              </a:defRPr>
            </a:lvl3pPr>
            <a:lvl4pPr marL="1282700" indent="-304800">
              <a:lnSpc>
                <a:spcPct val="95000"/>
              </a:lnSpc>
              <a:spcBef>
                <a:spcPct val="5000"/>
              </a:spcBef>
              <a:buChar char="–"/>
              <a:defRPr sz="2000">
                <a:latin typeface="+mn-lt"/>
              </a:defRPr>
            </a:lvl4pPr>
            <a:lvl5pPr marL="1600200" indent="-304800">
              <a:lnSpc>
                <a:spcPct val="95000"/>
              </a:lnSpc>
              <a:spcBef>
                <a:spcPct val="5000"/>
              </a:spcBef>
              <a:buChar char="»"/>
              <a:defRPr sz="2000">
                <a:latin typeface="+mn-lt"/>
              </a:defRPr>
            </a:lvl5pPr>
            <a:lvl6pPr marL="2057400" indent="-304800"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Char char="»"/>
              <a:defRPr sz="2200">
                <a:latin typeface="+mn-lt"/>
              </a:defRPr>
            </a:lvl6pPr>
            <a:lvl7pPr marL="2514600" indent="-304800"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Char char="»"/>
              <a:defRPr sz="2200">
                <a:latin typeface="+mn-lt"/>
              </a:defRPr>
            </a:lvl7pPr>
            <a:lvl8pPr marL="2971800" indent="-304800"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Char char="»"/>
              <a:defRPr sz="2200">
                <a:latin typeface="+mn-lt"/>
              </a:defRPr>
            </a:lvl8pPr>
            <a:lvl9pPr marL="3429000" indent="-304800" eaLnBrk="0" fontAlgn="base" hangingPunct="0">
              <a:lnSpc>
                <a:spcPct val="95000"/>
              </a:lnSpc>
              <a:spcBef>
                <a:spcPct val="5000"/>
              </a:spcBef>
              <a:spcAft>
                <a:spcPct val="0"/>
              </a:spcAft>
              <a:buChar char="»"/>
              <a:defRPr sz="2200">
                <a:latin typeface="+mn-lt"/>
              </a:defRPr>
            </a:lvl9pPr>
          </a:lstStyle>
          <a:p>
            <a:pPr marL="0" indent="0">
              <a:lnSpc>
                <a:spcPct val="95000"/>
              </a:lnSpc>
              <a:buNone/>
            </a:pPr>
            <a:r>
              <a:rPr lang="en-US" dirty="0"/>
              <a:t>                                                                 This realistic interpretation of the CIs must resolve much of the failure to replicate with significance testing.</a:t>
            </a:r>
          </a:p>
        </p:txBody>
      </p:sp>
    </p:spTree>
    <p:extLst>
      <p:ext uri="{BB962C8B-B14F-4D97-AF65-F5344CB8AC3E}">
        <p14:creationId xmlns:p14="http://schemas.microsoft.com/office/powerpoint/2010/main" val="255991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37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" y="11016"/>
            <a:ext cx="9099932" cy="6477919"/>
          </a:xfrm>
        </p:spPr>
        <p:txBody>
          <a:bodyPr/>
          <a:lstStyle/>
          <a:p>
            <a:r>
              <a:rPr lang="en-US" sz="2300" dirty="0"/>
              <a:t>Let's leave aside replication failure and develop the Bayesian interpretation </a:t>
            </a:r>
            <a:br>
              <a:rPr lang="en-US" sz="2300" dirty="0"/>
            </a:br>
            <a:r>
              <a:rPr lang="en-US" sz="2300" dirty="0"/>
              <a:t>in the next three slides… </a:t>
            </a:r>
          </a:p>
          <a:p>
            <a:r>
              <a:rPr lang="en-US" sz="2300" dirty="0"/>
              <a:t>The sampling distribution from which</a:t>
            </a:r>
            <a:br>
              <a:rPr lang="en-US" sz="2300" dirty="0"/>
            </a:br>
            <a:r>
              <a:rPr lang="en-US" sz="2300" dirty="0"/>
              <a:t>the CI is derived is the probability </a:t>
            </a:r>
            <a:br>
              <a:rPr lang="en-US" sz="2300" dirty="0"/>
            </a:br>
            <a:r>
              <a:rPr lang="en-US" sz="2300" dirty="0"/>
              <a:t>distribution for the true effect. </a:t>
            </a:r>
            <a:br>
              <a:rPr lang="en-US" sz="2300" dirty="0"/>
            </a:br>
            <a:r>
              <a:rPr lang="en-US" sz="2300" dirty="0"/>
              <a:t>Example: </a:t>
            </a:r>
          </a:p>
          <a:p>
            <a:pPr lvl="1"/>
            <a:r>
              <a:rPr lang="en-US" sz="2300" dirty="0"/>
              <a:t>Hence, you can calculate </a:t>
            </a:r>
            <a:br>
              <a:rPr lang="en-US" sz="2300" dirty="0"/>
            </a:br>
            <a:r>
              <a:rPr lang="en-US" sz="2300" dirty="0"/>
              <a:t>probabilities that the true effect is </a:t>
            </a:r>
            <a:br>
              <a:rPr lang="en-US" sz="2300" dirty="0"/>
            </a:br>
            <a:r>
              <a:rPr lang="en-US" sz="2300" dirty="0"/>
              <a:t>substantial positive,</a:t>
            </a:r>
          </a:p>
          <a:p>
            <a:pPr marL="649288" lvl="2" indent="0">
              <a:buNone/>
            </a:pPr>
            <a:r>
              <a:rPr lang="en-US" sz="2300" dirty="0"/>
              <a:t>substantial negative, </a:t>
            </a:r>
          </a:p>
          <a:p>
            <a:pPr marL="649288" lvl="2" indent="0">
              <a:buNone/>
            </a:pPr>
            <a:r>
              <a:rPr lang="en-US" sz="2300" dirty="0"/>
              <a:t>and trivial.</a:t>
            </a:r>
          </a:p>
          <a:p>
            <a:pPr lvl="1"/>
            <a:r>
              <a:rPr lang="en-US" sz="2300" dirty="0"/>
              <a:t>The probabilities (p) and their complements (1 – p) are p values for tests of substantial and non-substantial hypotheses.</a:t>
            </a:r>
          </a:p>
          <a:p>
            <a:pPr lvl="1"/>
            <a:r>
              <a:rPr lang="en-US" sz="2300" dirty="0"/>
              <a:t>But it's better to interpret the probabilities </a:t>
            </a:r>
            <a:r>
              <a:rPr lang="en-US" sz="2300" i="1" dirty="0"/>
              <a:t>qualitatively</a:t>
            </a:r>
            <a:r>
              <a:rPr lang="en-US" sz="2300" dirty="0"/>
              <a:t>.</a:t>
            </a:r>
          </a:p>
          <a:p>
            <a:pPr lvl="2"/>
            <a:r>
              <a:rPr lang="en-US" sz="2300" dirty="0"/>
              <a:t>I devised a scale that turned out to be like that of the Intergovernmental Panel on Climate Change for communicating probability to the public.</a:t>
            </a:r>
          </a:p>
          <a:p>
            <a:pPr lvl="1"/>
            <a:r>
              <a:rPr lang="en-US" sz="2300" dirty="0"/>
              <a:t>A probability can also be interpreted as </a:t>
            </a:r>
            <a:r>
              <a:rPr lang="en-US" sz="2300" i="1" dirty="0"/>
              <a:t>level of evidence</a:t>
            </a:r>
            <a:r>
              <a:rPr lang="en-US" sz="2300" dirty="0"/>
              <a:t> for and/or against the magnitude of the true effect, which is a great way to summarize effects.</a:t>
            </a:r>
          </a:p>
          <a:p>
            <a:pPr lvl="1"/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 marL="0" indent="0">
              <a:lnSpc>
                <a:spcPct val="95000"/>
              </a:lnSpc>
              <a:buNone/>
            </a:pPr>
            <a:endParaRPr lang="en-US" sz="23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17A8610-5C73-6C57-90D7-C620AEA4CE16}"/>
              </a:ext>
            </a:extLst>
          </p:cNvPr>
          <p:cNvGrpSpPr/>
          <p:nvPr/>
        </p:nvGrpSpPr>
        <p:grpSpPr>
          <a:xfrm>
            <a:off x="4638531" y="598654"/>
            <a:ext cx="4245062" cy="3275755"/>
            <a:chOff x="4638531" y="598654"/>
            <a:chExt cx="4245062" cy="3275755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FB95625-ABA5-0732-4881-4AF97FFF8345}"/>
                </a:ext>
              </a:extLst>
            </p:cNvPr>
            <p:cNvGrpSpPr/>
            <p:nvPr/>
          </p:nvGrpSpPr>
          <p:grpSpPr>
            <a:xfrm>
              <a:off x="4638532" y="931744"/>
              <a:ext cx="4245061" cy="2942665"/>
              <a:chOff x="3879840" y="6658574"/>
              <a:chExt cx="5103391" cy="3537660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BF908C6E-8E8E-5A39-91BC-0C053C622B06}"/>
                  </a:ext>
                </a:extLst>
              </p:cNvPr>
              <p:cNvGrpSpPr/>
              <p:nvPr/>
            </p:nvGrpSpPr>
            <p:grpSpPr>
              <a:xfrm>
                <a:off x="3879840" y="6658574"/>
                <a:ext cx="5103391" cy="2729827"/>
                <a:chOff x="-224616" y="6812851"/>
                <a:chExt cx="5103391" cy="3873585"/>
              </a:xfrm>
            </p:grpSpPr>
            <p:sp>
              <p:nvSpPr>
                <p:cNvPr id="41" name="Rectangle 50">
                  <a:extLst>
                    <a:ext uri="{FF2B5EF4-FFF2-40B4-BE49-F238E27FC236}">
                      <a16:creationId xmlns:a16="http://schemas.microsoft.com/office/drawing/2014/main" id="{0A3860A0-87C8-20AB-1E29-039C2CD16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15512" y="6812851"/>
                  <a:ext cx="2463263" cy="3865216"/>
                </a:xfrm>
                <a:prstGeom prst="rect">
                  <a:avLst/>
                </a:prstGeom>
                <a:solidFill>
                  <a:srgbClr val="FFECAF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 sz="2200"/>
                </a:p>
              </p:txBody>
            </p:sp>
            <p:sp>
              <p:nvSpPr>
                <p:cNvPr id="42" name="Rectangle 51">
                  <a:extLst>
                    <a:ext uri="{FF2B5EF4-FFF2-40B4-BE49-F238E27FC236}">
                      <a16:creationId xmlns:a16="http://schemas.microsoft.com/office/drawing/2014/main" id="{FECA93AD-84D0-2EB4-7068-CB82D2C370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-218718" y="6812851"/>
                  <a:ext cx="1929169" cy="3865216"/>
                </a:xfrm>
                <a:prstGeom prst="rect">
                  <a:avLst/>
                </a:prstGeom>
                <a:solidFill>
                  <a:srgbClr val="EAD0F0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 sz="2200"/>
                </a:p>
              </p:txBody>
            </p:sp>
            <p:sp>
              <p:nvSpPr>
                <p:cNvPr id="43" name="Rectangle 52">
                  <a:extLst>
                    <a:ext uri="{FF2B5EF4-FFF2-40B4-BE49-F238E27FC236}">
                      <a16:creationId xmlns:a16="http://schemas.microsoft.com/office/drawing/2014/main" id="{F96DC976-470E-6839-9007-1FF533671C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90118" y="6812851"/>
                  <a:ext cx="986938" cy="3865216"/>
                </a:xfrm>
                <a:prstGeom prst="rect">
                  <a:avLst/>
                </a:prstGeom>
                <a:solidFill>
                  <a:srgbClr val="E0FFC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 sz="2200"/>
                </a:p>
              </p:txBody>
            </p: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7C00BD6D-04B5-242B-92C9-170DC2CD2F9D}"/>
                    </a:ext>
                  </a:extLst>
                </p:cNvPr>
                <p:cNvCxnSpPr/>
                <p:nvPr/>
              </p:nvCxnSpPr>
              <p:spPr bwMode="auto">
                <a:xfrm>
                  <a:off x="1580103" y="6812851"/>
                  <a:ext cx="0" cy="3873585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7AAC2E02-7687-DBC2-8AF4-57FA4D97436A}"/>
                    </a:ext>
                  </a:extLst>
                </p:cNvPr>
                <p:cNvCxnSpPr/>
                <p:nvPr/>
              </p:nvCxnSpPr>
              <p:spPr bwMode="auto">
                <a:xfrm>
                  <a:off x="2568992" y="6812851"/>
                  <a:ext cx="0" cy="3873585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46" name="Line 55">
                  <a:extLst>
                    <a:ext uri="{FF2B5EF4-FFF2-40B4-BE49-F238E27FC236}">
                      <a16:creationId xmlns:a16="http://schemas.microsoft.com/office/drawing/2014/main" id="{CE58F86D-A7B7-7545-E105-847413DB68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-224616" y="10681022"/>
                  <a:ext cx="5103391" cy="0"/>
                </a:xfrm>
                <a:prstGeom prst="line">
                  <a:avLst/>
                </a:prstGeom>
                <a:noFill/>
                <a:ln w="952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 sz="2200"/>
                </a:p>
              </p:txBody>
            </p:sp>
          </p:grpSp>
          <p:sp>
            <p:nvSpPr>
              <p:cNvPr id="19" name="Rectangle 61">
                <a:extLst>
                  <a:ext uri="{FF2B5EF4-FFF2-40B4-BE49-F238E27FC236}">
                    <a16:creationId xmlns:a16="http://schemas.microsoft.com/office/drawing/2014/main" id="{0A5C9E48-AFD0-D63C-F776-01F5655FB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94039" y="9448616"/>
                <a:ext cx="857569" cy="370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2000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positive</a:t>
                </a:r>
                <a:endParaRPr lang="en-US" altLang="en-US" sz="2000" u="none" dirty="0"/>
              </a:p>
            </p:txBody>
          </p:sp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DC896CB2-86F6-6330-BE5D-FADFD50C2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9726" y="9448616"/>
                <a:ext cx="1025230" cy="370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2000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negative </a:t>
                </a:r>
                <a:endParaRPr lang="en-US" altLang="en-US" sz="2000" u="none" dirty="0"/>
              </a:p>
            </p:txBody>
          </p:sp>
          <p:sp>
            <p:nvSpPr>
              <p:cNvPr id="36" name="Rectangle 66">
                <a:extLst>
                  <a:ext uri="{FF2B5EF4-FFF2-40B4-BE49-F238E27FC236}">
                    <a16:creationId xmlns:a16="http://schemas.microsoft.com/office/drawing/2014/main" id="{9504D6DB-9654-9B36-FDFD-C557A3AD91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12948" y="9448616"/>
                <a:ext cx="589700" cy="370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000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trivial</a:t>
                </a:r>
                <a:endParaRPr lang="en-US" altLang="en-US" sz="2000" u="none" dirty="0"/>
              </a:p>
            </p:txBody>
          </p: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4973EE65-4DD2-3D1A-1C91-2F02FE7F673C}"/>
                  </a:ext>
                </a:extLst>
              </p:cNvPr>
              <p:cNvCxnSpPr/>
              <p:nvPr/>
            </p:nvCxnSpPr>
            <p:spPr bwMode="auto">
              <a:xfrm flipH="1">
                <a:off x="4445016" y="9466710"/>
                <a:ext cx="1219847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64CD497B-22EF-3CBF-1A53-F7C5521186AF}"/>
                  </a:ext>
                </a:extLst>
              </p:cNvPr>
              <p:cNvCxnSpPr/>
              <p:nvPr/>
            </p:nvCxnSpPr>
            <p:spPr bwMode="auto">
              <a:xfrm>
                <a:off x="6709095" y="9468248"/>
                <a:ext cx="2044287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2DA1228D-5E2D-6F8A-1826-4A65B7AB9BE0}"/>
                  </a:ext>
                </a:extLst>
              </p:cNvPr>
              <p:cNvCxnSpPr/>
              <p:nvPr/>
            </p:nvCxnSpPr>
            <p:spPr bwMode="auto">
              <a:xfrm flipH="1">
                <a:off x="5705244" y="9468248"/>
                <a:ext cx="969461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</p:spPr>
          </p:cxnSp>
          <p:sp>
            <p:nvSpPr>
              <p:cNvPr id="40" name="Rectangle 56">
                <a:extLst>
                  <a:ext uri="{FF2B5EF4-FFF2-40B4-BE49-F238E27FC236}">
                    <a16:creationId xmlns:a16="http://schemas.microsoft.com/office/drawing/2014/main" id="{47225F42-9399-9D40-3FF1-C0D0D6C3CB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12561" y="9826226"/>
                <a:ext cx="1889967" cy="370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2000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Effect magnitude</a:t>
                </a:r>
                <a:endParaRPr lang="en-US" altLang="en-US" sz="2000" u="none" dirty="0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B8AC6DE-11E6-DA5A-8E92-318B11833C85}"/>
                </a:ext>
              </a:extLst>
            </p:cNvPr>
            <p:cNvGrpSpPr/>
            <p:nvPr/>
          </p:nvGrpSpPr>
          <p:grpSpPr>
            <a:xfrm>
              <a:off x="4638531" y="598654"/>
              <a:ext cx="1547868" cy="2596380"/>
              <a:chOff x="1953852" y="987112"/>
              <a:chExt cx="1547868" cy="2596380"/>
            </a:xfrm>
          </p:grpSpPr>
          <p:cxnSp>
            <p:nvCxnSpPr>
              <p:cNvPr id="2" name="Straight Connector 1">
                <a:extLst>
                  <a:ext uri="{FF2B5EF4-FFF2-40B4-BE49-F238E27FC236}">
                    <a16:creationId xmlns:a16="http://schemas.microsoft.com/office/drawing/2014/main" id="{D701753D-4908-6A26-A935-FC8892C35D5B}"/>
                  </a:ext>
                </a:extLst>
              </p:cNvPr>
              <p:cNvCxnSpPr/>
              <p:nvPr/>
            </p:nvCxnSpPr>
            <p:spPr bwMode="auto">
              <a:xfrm>
                <a:off x="1953852" y="1312792"/>
                <a:ext cx="0" cy="22707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" name="Rectangle 233">
                <a:extLst>
                  <a:ext uri="{FF2B5EF4-FFF2-40B4-BE49-F238E27FC236}">
                    <a16:creationId xmlns:a16="http://schemas.microsoft.com/office/drawing/2014/main" id="{DAC94F30-B447-D95A-1CEC-534DCDE8C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4502" y="987112"/>
                <a:ext cx="1077218" cy="2877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85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2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Probability</a:t>
                </a:r>
                <a:endPara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35FFE49-A18B-4916-1C7E-AF6C98B91FA9}"/>
              </a:ext>
            </a:extLst>
          </p:cNvPr>
          <p:cNvGrpSpPr/>
          <p:nvPr/>
        </p:nvGrpSpPr>
        <p:grpSpPr>
          <a:xfrm>
            <a:off x="4655027" y="1187107"/>
            <a:ext cx="4025160" cy="2011793"/>
            <a:chOff x="3899672" y="6965569"/>
            <a:chExt cx="4839028" cy="2418569"/>
          </a:xfrm>
        </p:grpSpPr>
        <p:sp>
          <p:nvSpPr>
            <p:cNvPr id="49" name="Freeform 169">
              <a:extLst>
                <a:ext uri="{FF2B5EF4-FFF2-40B4-BE49-F238E27FC236}">
                  <a16:creationId xmlns:a16="http://schemas.microsoft.com/office/drawing/2014/main" id="{E7A5FC47-F8DF-5A84-1A81-173D635D6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5494" y="6965569"/>
              <a:ext cx="4283206" cy="2418569"/>
            </a:xfrm>
            <a:custGeom>
              <a:avLst/>
              <a:gdLst>
                <a:gd name="T0" fmla="*/ 0 w 6688"/>
                <a:gd name="T1" fmla="*/ 3721 h 3721"/>
                <a:gd name="T2" fmla="*/ 1164 w 6688"/>
                <a:gd name="T3" fmla="*/ 3664 h 3721"/>
                <a:gd name="T4" fmla="*/ 1662 w 6688"/>
                <a:gd name="T5" fmla="*/ 3396 h 3721"/>
                <a:gd name="T6" fmla="*/ 2045 w 6688"/>
                <a:gd name="T7" fmla="*/ 2745 h 3721"/>
                <a:gd name="T8" fmla="*/ 2592 w 6688"/>
                <a:gd name="T9" fmla="*/ 1321 h 3721"/>
                <a:gd name="T10" fmla="*/ 2985 w 6688"/>
                <a:gd name="T11" fmla="*/ 217 h 3721"/>
                <a:gd name="T12" fmla="*/ 3232 w 6688"/>
                <a:gd name="T13" fmla="*/ 10 h 3721"/>
                <a:gd name="T14" fmla="*/ 3503 w 6688"/>
                <a:gd name="T15" fmla="*/ 217 h 3721"/>
                <a:gd name="T16" fmla="*/ 3943 w 6688"/>
                <a:gd name="T17" fmla="*/ 1251 h 3721"/>
                <a:gd name="T18" fmla="*/ 4596 w 6688"/>
                <a:gd name="T19" fmla="*/ 2860 h 3721"/>
                <a:gd name="T20" fmla="*/ 4999 w 6688"/>
                <a:gd name="T21" fmla="*/ 3434 h 3721"/>
                <a:gd name="T22" fmla="*/ 5535 w 6688"/>
                <a:gd name="T23" fmla="*/ 3664 h 3721"/>
                <a:gd name="T24" fmla="*/ 6688 w 6688"/>
                <a:gd name="T25" fmla="*/ 3712 h 3721"/>
                <a:gd name="connsiteX0" fmla="*/ 0 w 9934"/>
                <a:gd name="connsiteY0" fmla="*/ 9974 h 9974"/>
                <a:gd name="connsiteX1" fmla="*/ 1740 w 9934"/>
                <a:gd name="connsiteY1" fmla="*/ 9821 h 9974"/>
                <a:gd name="connsiteX2" fmla="*/ 2485 w 9934"/>
                <a:gd name="connsiteY2" fmla="*/ 9101 h 9974"/>
                <a:gd name="connsiteX3" fmla="*/ 3058 w 9934"/>
                <a:gd name="connsiteY3" fmla="*/ 7351 h 9974"/>
                <a:gd name="connsiteX4" fmla="*/ 3876 w 9934"/>
                <a:gd name="connsiteY4" fmla="*/ 3524 h 9974"/>
                <a:gd name="connsiteX5" fmla="*/ 4463 w 9934"/>
                <a:gd name="connsiteY5" fmla="*/ 557 h 9974"/>
                <a:gd name="connsiteX6" fmla="*/ 4833 w 9934"/>
                <a:gd name="connsiteY6" fmla="*/ 1 h 9974"/>
                <a:gd name="connsiteX7" fmla="*/ 5238 w 9934"/>
                <a:gd name="connsiteY7" fmla="*/ 557 h 9974"/>
                <a:gd name="connsiteX8" fmla="*/ 5896 w 9934"/>
                <a:gd name="connsiteY8" fmla="*/ 3336 h 9974"/>
                <a:gd name="connsiteX9" fmla="*/ 6872 w 9934"/>
                <a:gd name="connsiteY9" fmla="*/ 7660 h 9974"/>
                <a:gd name="connsiteX10" fmla="*/ 7475 w 9934"/>
                <a:gd name="connsiteY10" fmla="*/ 9203 h 9974"/>
                <a:gd name="connsiteX11" fmla="*/ 8276 w 9934"/>
                <a:gd name="connsiteY11" fmla="*/ 9821 h 9974"/>
                <a:gd name="connsiteX12" fmla="*/ 9934 w 9934"/>
                <a:gd name="connsiteY12" fmla="*/ 9891 h 9974"/>
                <a:gd name="connsiteX0" fmla="*/ 0 w 9967"/>
                <a:gd name="connsiteY0" fmla="*/ 10000 h 10036"/>
                <a:gd name="connsiteX1" fmla="*/ 1752 w 9967"/>
                <a:gd name="connsiteY1" fmla="*/ 9847 h 10036"/>
                <a:gd name="connsiteX2" fmla="*/ 2502 w 9967"/>
                <a:gd name="connsiteY2" fmla="*/ 9125 h 10036"/>
                <a:gd name="connsiteX3" fmla="*/ 3078 w 9967"/>
                <a:gd name="connsiteY3" fmla="*/ 7370 h 10036"/>
                <a:gd name="connsiteX4" fmla="*/ 3902 w 9967"/>
                <a:gd name="connsiteY4" fmla="*/ 3533 h 10036"/>
                <a:gd name="connsiteX5" fmla="*/ 4493 w 9967"/>
                <a:gd name="connsiteY5" fmla="*/ 558 h 10036"/>
                <a:gd name="connsiteX6" fmla="*/ 4865 w 9967"/>
                <a:gd name="connsiteY6" fmla="*/ 1 h 10036"/>
                <a:gd name="connsiteX7" fmla="*/ 5273 w 9967"/>
                <a:gd name="connsiteY7" fmla="*/ 558 h 10036"/>
                <a:gd name="connsiteX8" fmla="*/ 5935 w 9967"/>
                <a:gd name="connsiteY8" fmla="*/ 3345 h 10036"/>
                <a:gd name="connsiteX9" fmla="*/ 6918 w 9967"/>
                <a:gd name="connsiteY9" fmla="*/ 7680 h 10036"/>
                <a:gd name="connsiteX10" fmla="*/ 7525 w 9967"/>
                <a:gd name="connsiteY10" fmla="*/ 9227 h 10036"/>
                <a:gd name="connsiteX11" fmla="*/ 8331 w 9967"/>
                <a:gd name="connsiteY11" fmla="*/ 9847 h 10036"/>
                <a:gd name="connsiteX12" fmla="*/ 9967 w 9967"/>
                <a:gd name="connsiteY12" fmla="*/ 10036 h 10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967" h="10036">
                  <a:moveTo>
                    <a:pt x="0" y="10000"/>
                  </a:moveTo>
                  <a:cubicBezTo>
                    <a:pt x="294" y="9984"/>
                    <a:pt x="1334" y="9992"/>
                    <a:pt x="1752" y="9847"/>
                  </a:cubicBezTo>
                  <a:cubicBezTo>
                    <a:pt x="2170" y="9698"/>
                    <a:pt x="2279" y="9537"/>
                    <a:pt x="2502" y="9125"/>
                  </a:cubicBezTo>
                  <a:cubicBezTo>
                    <a:pt x="2723" y="8712"/>
                    <a:pt x="2848" y="8300"/>
                    <a:pt x="3078" y="7370"/>
                  </a:cubicBezTo>
                  <a:cubicBezTo>
                    <a:pt x="3310" y="6441"/>
                    <a:pt x="3665" y="4670"/>
                    <a:pt x="3902" y="3533"/>
                  </a:cubicBezTo>
                  <a:cubicBezTo>
                    <a:pt x="4136" y="2399"/>
                    <a:pt x="4335" y="1143"/>
                    <a:pt x="4493" y="558"/>
                  </a:cubicBezTo>
                  <a:cubicBezTo>
                    <a:pt x="4651" y="-26"/>
                    <a:pt x="4806" y="1"/>
                    <a:pt x="4865" y="1"/>
                  </a:cubicBezTo>
                  <a:cubicBezTo>
                    <a:pt x="4921" y="1"/>
                    <a:pt x="5095" y="1"/>
                    <a:pt x="5273" y="558"/>
                  </a:cubicBezTo>
                  <a:cubicBezTo>
                    <a:pt x="5450" y="1119"/>
                    <a:pt x="5662" y="2160"/>
                    <a:pt x="5935" y="3345"/>
                  </a:cubicBezTo>
                  <a:cubicBezTo>
                    <a:pt x="6212" y="4530"/>
                    <a:pt x="6653" y="6699"/>
                    <a:pt x="6918" y="7680"/>
                  </a:cubicBezTo>
                  <a:cubicBezTo>
                    <a:pt x="7181" y="8661"/>
                    <a:pt x="7286" y="8866"/>
                    <a:pt x="7525" y="9227"/>
                  </a:cubicBezTo>
                  <a:cubicBezTo>
                    <a:pt x="7759" y="9588"/>
                    <a:pt x="7909" y="9728"/>
                    <a:pt x="8331" y="9847"/>
                  </a:cubicBezTo>
                  <a:cubicBezTo>
                    <a:pt x="8756" y="9968"/>
                    <a:pt x="9356" y="10006"/>
                    <a:pt x="9967" y="10036"/>
                  </a:cubicBezTo>
                </a:path>
              </a:pathLst>
            </a:custGeom>
            <a:solidFill>
              <a:srgbClr val="C9E5C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/>
            </a:p>
          </p:txBody>
        </p:sp>
        <p:sp>
          <p:nvSpPr>
            <p:cNvPr id="50" name="Rectangle 176">
              <a:extLst>
                <a:ext uri="{FF2B5EF4-FFF2-40B4-BE49-F238E27FC236}">
                  <a16:creationId xmlns:a16="http://schemas.microsoft.com/office/drawing/2014/main" id="{ED52E5C3-E00C-5D76-452F-5FEC0DF184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9672" y="7378649"/>
              <a:ext cx="1410654" cy="69191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r" eaLnBrk="0" hangingPunct="0">
                <a:lnSpc>
                  <a:spcPct val="85000"/>
                </a:lnSpc>
              </a:pPr>
              <a:r>
                <a:rPr lang="en-US" altLang="en-US" sz="22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area = 0.53</a:t>
              </a:r>
              <a:br>
                <a:rPr lang="en-US" altLang="en-US" sz="22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2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or 53%</a:t>
              </a: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CFD14127-93ED-177E-8092-F4A9909A9E62}"/>
                </a:ext>
              </a:extLst>
            </p:cNvPr>
            <p:cNvCxnSpPr/>
            <p:nvPr/>
          </p:nvCxnSpPr>
          <p:spPr bwMode="auto">
            <a:xfrm>
              <a:off x="5382580" y="7943281"/>
              <a:ext cx="793562" cy="51549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A45BDDB-BC1B-F2B3-887F-8B9DECF7DDC2}"/>
              </a:ext>
            </a:extLst>
          </p:cNvPr>
          <p:cNvGrpSpPr/>
          <p:nvPr/>
        </p:nvGrpSpPr>
        <p:grpSpPr>
          <a:xfrm>
            <a:off x="6230425" y="914808"/>
            <a:ext cx="2083233" cy="338554"/>
            <a:chOff x="5793608" y="6609184"/>
            <a:chExt cx="2504453" cy="407008"/>
          </a:xfrm>
        </p:grpSpPr>
        <p:sp>
          <p:nvSpPr>
            <p:cNvPr id="53" name="Line 175">
              <a:extLst>
                <a:ext uri="{FF2B5EF4-FFF2-40B4-BE49-F238E27FC236}">
                  <a16:creationId xmlns:a16="http://schemas.microsoft.com/office/drawing/2014/main" id="{34EB6888-B532-BE09-0F45-6AB8C5F64B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93608" y="6810273"/>
              <a:ext cx="1504800" cy="0"/>
            </a:xfrm>
            <a:prstGeom prst="line">
              <a:avLst/>
            </a:prstGeom>
            <a:noFill/>
            <a:ln w="52388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/>
            </a:p>
          </p:txBody>
        </p:sp>
        <p:sp>
          <p:nvSpPr>
            <p:cNvPr id="54" name="Rectangle 233">
              <a:extLst>
                <a:ext uri="{FF2B5EF4-FFF2-40B4-BE49-F238E27FC236}">
                  <a16:creationId xmlns:a16="http://schemas.microsoft.com/office/drawing/2014/main" id="{D66CE03B-1164-FF84-EF92-7DB3C8C361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5544" y="6609184"/>
              <a:ext cx="832517" cy="407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90%CI</a:t>
              </a:r>
              <a:endPara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D00D382-C326-D5AA-4182-0E33EB06115F}"/>
              </a:ext>
            </a:extLst>
          </p:cNvPr>
          <p:cNvGrpSpPr/>
          <p:nvPr/>
        </p:nvGrpSpPr>
        <p:grpSpPr>
          <a:xfrm>
            <a:off x="6958174" y="1242175"/>
            <a:ext cx="1967242" cy="1952239"/>
            <a:chOff x="6668502" y="7031771"/>
            <a:chExt cx="2365008" cy="2346973"/>
          </a:xfrm>
        </p:grpSpPr>
        <p:sp>
          <p:nvSpPr>
            <p:cNvPr id="56" name="Freeform 172">
              <a:extLst>
                <a:ext uri="{FF2B5EF4-FFF2-40B4-BE49-F238E27FC236}">
                  <a16:creationId xmlns:a16="http://schemas.microsoft.com/office/drawing/2014/main" id="{E45F80EE-13BD-34A9-A4D4-BCC56E601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8502" y="7031771"/>
              <a:ext cx="1781143" cy="2346973"/>
            </a:xfrm>
            <a:custGeom>
              <a:avLst/>
              <a:gdLst>
                <a:gd name="T0" fmla="*/ 0 w 1504"/>
                <a:gd name="T1" fmla="*/ 720 h 720"/>
                <a:gd name="T2" fmla="*/ 0 w 1504"/>
                <a:gd name="T3" fmla="*/ 0 h 720"/>
                <a:gd name="T4" fmla="*/ 187 w 1504"/>
                <a:gd name="T5" fmla="*/ 302 h 720"/>
                <a:gd name="T6" fmla="*/ 429 w 1504"/>
                <a:gd name="T7" fmla="*/ 503 h 720"/>
                <a:gd name="T8" fmla="*/ 721 w 1504"/>
                <a:gd name="T9" fmla="*/ 620 h 720"/>
                <a:gd name="T10" fmla="*/ 1504 w 1504"/>
                <a:gd name="T11" fmla="*/ 687 h 720"/>
                <a:gd name="connsiteX0" fmla="*/ 8333 w 18333"/>
                <a:gd name="connsiteY0" fmla="*/ 50612 h 50612"/>
                <a:gd name="connsiteX1" fmla="*/ 0 w 18333"/>
                <a:gd name="connsiteY1" fmla="*/ 0 h 50612"/>
                <a:gd name="connsiteX2" fmla="*/ 9576 w 18333"/>
                <a:gd name="connsiteY2" fmla="*/ 44806 h 50612"/>
                <a:gd name="connsiteX3" fmla="*/ 11185 w 18333"/>
                <a:gd name="connsiteY3" fmla="*/ 47598 h 50612"/>
                <a:gd name="connsiteX4" fmla="*/ 13127 w 18333"/>
                <a:gd name="connsiteY4" fmla="*/ 49223 h 50612"/>
                <a:gd name="connsiteX5" fmla="*/ 18333 w 18333"/>
                <a:gd name="connsiteY5" fmla="*/ 50154 h 50612"/>
                <a:gd name="connsiteX0" fmla="*/ 0 w 18922"/>
                <a:gd name="connsiteY0" fmla="*/ 50408 h 50408"/>
                <a:gd name="connsiteX1" fmla="*/ 589 w 18922"/>
                <a:gd name="connsiteY1" fmla="*/ 0 h 50408"/>
                <a:gd name="connsiteX2" fmla="*/ 10165 w 18922"/>
                <a:gd name="connsiteY2" fmla="*/ 44806 h 50408"/>
                <a:gd name="connsiteX3" fmla="*/ 11774 w 18922"/>
                <a:gd name="connsiteY3" fmla="*/ 47598 h 50408"/>
                <a:gd name="connsiteX4" fmla="*/ 13716 w 18922"/>
                <a:gd name="connsiteY4" fmla="*/ 49223 h 50408"/>
                <a:gd name="connsiteX5" fmla="*/ 18922 w 18922"/>
                <a:gd name="connsiteY5" fmla="*/ 50154 h 50408"/>
                <a:gd name="connsiteX0" fmla="*/ 0 w 18922"/>
                <a:gd name="connsiteY0" fmla="*/ 50408 h 50408"/>
                <a:gd name="connsiteX1" fmla="*/ 589 w 18922"/>
                <a:gd name="connsiteY1" fmla="*/ 0 h 50408"/>
                <a:gd name="connsiteX2" fmla="*/ 8144 w 18922"/>
                <a:gd name="connsiteY2" fmla="*/ 36470 h 50408"/>
                <a:gd name="connsiteX3" fmla="*/ 10165 w 18922"/>
                <a:gd name="connsiteY3" fmla="*/ 44806 h 50408"/>
                <a:gd name="connsiteX4" fmla="*/ 11774 w 18922"/>
                <a:gd name="connsiteY4" fmla="*/ 47598 h 50408"/>
                <a:gd name="connsiteX5" fmla="*/ 13716 w 18922"/>
                <a:gd name="connsiteY5" fmla="*/ 49223 h 50408"/>
                <a:gd name="connsiteX6" fmla="*/ 18922 w 18922"/>
                <a:gd name="connsiteY6" fmla="*/ 50154 h 50408"/>
                <a:gd name="connsiteX0" fmla="*/ 0 w 18922"/>
                <a:gd name="connsiteY0" fmla="*/ 50408 h 50408"/>
                <a:gd name="connsiteX1" fmla="*/ 589 w 18922"/>
                <a:gd name="connsiteY1" fmla="*/ 0 h 50408"/>
                <a:gd name="connsiteX2" fmla="*/ 2066 w 18922"/>
                <a:gd name="connsiteY2" fmla="*/ 6878 h 50408"/>
                <a:gd name="connsiteX3" fmla="*/ 8144 w 18922"/>
                <a:gd name="connsiteY3" fmla="*/ 36470 h 50408"/>
                <a:gd name="connsiteX4" fmla="*/ 10165 w 18922"/>
                <a:gd name="connsiteY4" fmla="*/ 44806 h 50408"/>
                <a:gd name="connsiteX5" fmla="*/ 11774 w 18922"/>
                <a:gd name="connsiteY5" fmla="*/ 47598 h 50408"/>
                <a:gd name="connsiteX6" fmla="*/ 13716 w 18922"/>
                <a:gd name="connsiteY6" fmla="*/ 49223 h 50408"/>
                <a:gd name="connsiteX7" fmla="*/ 18922 w 18922"/>
                <a:gd name="connsiteY7" fmla="*/ 50154 h 50408"/>
                <a:gd name="connsiteX0" fmla="*/ 0 w 18922"/>
                <a:gd name="connsiteY0" fmla="*/ 50408 h 50408"/>
                <a:gd name="connsiteX1" fmla="*/ 589 w 18922"/>
                <a:gd name="connsiteY1" fmla="*/ 0 h 50408"/>
                <a:gd name="connsiteX2" fmla="*/ 2458 w 18922"/>
                <a:gd name="connsiteY2" fmla="*/ 7286 h 50408"/>
                <a:gd name="connsiteX3" fmla="*/ 8144 w 18922"/>
                <a:gd name="connsiteY3" fmla="*/ 36470 h 50408"/>
                <a:gd name="connsiteX4" fmla="*/ 10165 w 18922"/>
                <a:gd name="connsiteY4" fmla="*/ 44806 h 50408"/>
                <a:gd name="connsiteX5" fmla="*/ 11774 w 18922"/>
                <a:gd name="connsiteY5" fmla="*/ 47598 h 50408"/>
                <a:gd name="connsiteX6" fmla="*/ 13716 w 18922"/>
                <a:gd name="connsiteY6" fmla="*/ 49223 h 50408"/>
                <a:gd name="connsiteX7" fmla="*/ 18922 w 18922"/>
                <a:gd name="connsiteY7" fmla="*/ 50154 h 50408"/>
                <a:gd name="connsiteX0" fmla="*/ 0 w 18726"/>
                <a:gd name="connsiteY0" fmla="*/ 50408 h 50408"/>
                <a:gd name="connsiteX1" fmla="*/ 393 w 18726"/>
                <a:gd name="connsiteY1" fmla="*/ 0 h 50408"/>
                <a:gd name="connsiteX2" fmla="*/ 2262 w 18726"/>
                <a:gd name="connsiteY2" fmla="*/ 7286 h 50408"/>
                <a:gd name="connsiteX3" fmla="*/ 7948 w 18726"/>
                <a:gd name="connsiteY3" fmla="*/ 36470 h 50408"/>
                <a:gd name="connsiteX4" fmla="*/ 9969 w 18726"/>
                <a:gd name="connsiteY4" fmla="*/ 44806 h 50408"/>
                <a:gd name="connsiteX5" fmla="*/ 11578 w 18726"/>
                <a:gd name="connsiteY5" fmla="*/ 47598 h 50408"/>
                <a:gd name="connsiteX6" fmla="*/ 13520 w 18726"/>
                <a:gd name="connsiteY6" fmla="*/ 49223 h 50408"/>
                <a:gd name="connsiteX7" fmla="*/ 18726 w 18726"/>
                <a:gd name="connsiteY7" fmla="*/ 50154 h 50408"/>
                <a:gd name="connsiteX0" fmla="*/ 0 w 18628"/>
                <a:gd name="connsiteY0" fmla="*/ 50612 h 50612"/>
                <a:gd name="connsiteX1" fmla="*/ 295 w 18628"/>
                <a:gd name="connsiteY1" fmla="*/ 0 h 50612"/>
                <a:gd name="connsiteX2" fmla="*/ 2164 w 18628"/>
                <a:gd name="connsiteY2" fmla="*/ 7286 h 50612"/>
                <a:gd name="connsiteX3" fmla="*/ 7850 w 18628"/>
                <a:gd name="connsiteY3" fmla="*/ 36470 h 50612"/>
                <a:gd name="connsiteX4" fmla="*/ 9871 w 18628"/>
                <a:gd name="connsiteY4" fmla="*/ 44806 h 50612"/>
                <a:gd name="connsiteX5" fmla="*/ 11480 w 18628"/>
                <a:gd name="connsiteY5" fmla="*/ 47598 h 50612"/>
                <a:gd name="connsiteX6" fmla="*/ 13422 w 18628"/>
                <a:gd name="connsiteY6" fmla="*/ 49223 h 50612"/>
                <a:gd name="connsiteX7" fmla="*/ 18628 w 18628"/>
                <a:gd name="connsiteY7" fmla="*/ 50154 h 50612"/>
                <a:gd name="connsiteX0" fmla="*/ 0 w 18550"/>
                <a:gd name="connsiteY0" fmla="*/ 50449 h 50449"/>
                <a:gd name="connsiteX1" fmla="*/ 217 w 18550"/>
                <a:gd name="connsiteY1" fmla="*/ 0 h 50449"/>
                <a:gd name="connsiteX2" fmla="*/ 2086 w 18550"/>
                <a:gd name="connsiteY2" fmla="*/ 7286 h 50449"/>
                <a:gd name="connsiteX3" fmla="*/ 7772 w 18550"/>
                <a:gd name="connsiteY3" fmla="*/ 36470 h 50449"/>
                <a:gd name="connsiteX4" fmla="*/ 9793 w 18550"/>
                <a:gd name="connsiteY4" fmla="*/ 44806 h 50449"/>
                <a:gd name="connsiteX5" fmla="*/ 11402 w 18550"/>
                <a:gd name="connsiteY5" fmla="*/ 47598 h 50449"/>
                <a:gd name="connsiteX6" fmla="*/ 13344 w 18550"/>
                <a:gd name="connsiteY6" fmla="*/ 49223 h 50449"/>
                <a:gd name="connsiteX7" fmla="*/ 18550 w 18550"/>
                <a:gd name="connsiteY7" fmla="*/ 50154 h 50449"/>
                <a:gd name="connsiteX0" fmla="*/ 0 w 18472"/>
                <a:gd name="connsiteY0" fmla="*/ 50286 h 50286"/>
                <a:gd name="connsiteX1" fmla="*/ 139 w 18472"/>
                <a:gd name="connsiteY1" fmla="*/ 0 h 50286"/>
                <a:gd name="connsiteX2" fmla="*/ 2008 w 18472"/>
                <a:gd name="connsiteY2" fmla="*/ 7286 h 50286"/>
                <a:gd name="connsiteX3" fmla="*/ 7694 w 18472"/>
                <a:gd name="connsiteY3" fmla="*/ 36470 h 50286"/>
                <a:gd name="connsiteX4" fmla="*/ 9715 w 18472"/>
                <a:gd name="connsiteY4" fmla="*/ 44806 h 50286"/>
                <a:gd name="connsiteX5" fmla="*/ 11324 w 18472"/>
                <a:gd name="connsiteY5" fmla="*/ 47598 h 50286"/>
                <a:gd name="connsiteX6" fmla="*/ 13266 w 18472"/>
                <a:gd name="connsiteY6" fmla="*/ 49223 h 50286"/>
                <a:gd name="connsiteX7" fmla="*/ 18472 w 18472"/>
                <a:gd name="connsiteY7" fmla="*/ 50154 h 50286"/>
                <a:gd name="connsiteX0" fmla="*/ 18 w 18333"/>
                <a:gd name="connsiteY0" fmla="*/ 50286 h 50286"/>
                <a:gd name="connsiteX1" fmla="*/ 0 w 18333"/>
                <a:gd name="connsiteY1" fmla="*/ 0 h 50286"/>
                <a:gd name="connsiteX2" fmla="*/ 1869 w 18333"/>
                <a:gd name="connsiteY2" fmla="*/ 7286 h 50286"/>
                <a:gd name="connsiteX3" fmla="*/ 7555 w 18333"/>
                <a:gd name="connsiteY3" fmla="*/ 36470 h 50286"/>
                <a:gd name="connsiteX4" fmla="*/ 9576 w 18333"/>
                <a:gd name="connsiteY4" fmla="*/ 44806 h 50286"/>
                <a:gd name="connsiteX5" fmla="*/ 11185 w 18333"/>
                <a:gd name="connsiteY5" fmla="*/ 47598 h 50286"/>
                <a:gd name="connsiteX6" fmla="*/ 13127 w 18333"/>
                <a:gd name="connsiteY6" fmla="*/ 49223 h 50286"/>
                <a:gd name="connsiteX7" fmla="*/ 18333 w 18333"/>
                <a:gd name="connsiteY7" fmla="*/ 50154 h 50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33" h="50286">
                  <a:moveTo>
                    <a:pt x="18" y="50286"/>
                  </a:moveTo>
                  <a:cubicBezTo>
                    <a:pt x="18" y="46953"/>
                    <a:pt x="0" y="3333"/>
                    <a:pt x="0" y="0"/>
                  </a:cubicBezTo>
                  <a:lnTo>
                    <a:pt x="1869" y="7286"/>
                  </a:lnTo>
                  <a:lnTo>
                    <a:pt x="7555" y="36470"/>
                  </a:lnTo>
                  <a:lnTo>
                    <a:pt x="9576" y="44806"/>
                  </a:lnTo>
                  <a:lnTo>
                    <a:pt x="11185" y="47598"/>
                  </a:lnTo>
                  <a:lnTo>
                    <a:pt x="13127" y="49223"/>
                  </a:lnTo>
                  <a:lnTo>
                    <a:pt x="18333" y="50154"/>
                  </a:lnTo>
                </a:path>
              </a:pathLst>
            </a:custGeom>
            <a:solidFill>
              <a:srgbClr val="FFCC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/>
            </a:p>
          </p:txBody>
        </p:sp>
        <p:sp>
          <p:nvSpPr>
            <p:cNvPr id="57" name="Rectangle 176">
              <a:extLst>
                <a:ext uri="{FF2B5EF4-FFF2-40B4-BE49-F238E27FC236}">
                  <a16:creationId xmlns:a16="http://schemas.microsoft.com/office/drawing/2014/main" id="{1F29A775-CCCF-215E-CAB0-1C64025FE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45772" y="7943280"/>
              <a:ext cx="1487738" cy="69191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altLang="en-US" sz="22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area =</a:t>
              </a:r>
              <a:r>
                <a:rPr lang="en-US" altLang="en-US" sz="2200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altLang="en-US" sz="22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0.44 </a:t>
              </a:r>
              <a:br>
                <a:rPr lang="en-US" altLang="en-US" sz="22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2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or 44%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42F1A26B-061D-B8C1-679A-E05DB30B95D4}"/>
                </a:ext>
              </a:extLst>
            </p:cNvPr>
            <p:cNvCxnSpPr/>
            <p:nvPr/>
          </p:nvCxnSpPr>
          <p:spPr bwMode="auto">
            <a:xfrm flipH="1">
              <a:off x="6965211" y="8361929"/>
              <a:ext cx="463862" cy="28882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49E6676-B731-E684-7DE5-612148DC7C69}"/>
              </a:ext>
            </a:extLst>
          </p:cNvPr>
          <p:cNvGrpSpPr/>
          <p:nvPr/>
        </p:nvGrpSpPr>
        <p:grpSpPr>
          <a:xfrm>
            <a:off x="4644008" y="2342560"/>
            <a:ext cx="1504378" cy="849847"/>
            <a:chOff x="3886428" y="8354649"/>
            <a:chExt cx="1808558" cy="1021682"/>
          </a:xfrm>
        </p:grpSpPr>
        <p:sp>
          <p:nvSpPr>
            <p:cNvPr id="60" name="Freeform 171">
              <a:extLst>
                <a:ext uri="{FF2B5EF4-FFF2-40B4-BE49-F238E27FC236}">
                  <a16:creationId xmlns:a16="http://schemas.microsoft.com/office/drawing/2014/main" id="{943A3BEB-4BF5-DF2D-73FE-E3873255E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258" y="8939934"/>
              <a:ext cx="980728" cy="436397"/>
            </a:xfrm>
            <a:custGeom>
              <a:avLst/>
              <a:gdLst>
                <a:gd name="T0" fmla="*/ 1504 w 1504"/>
                <a:gd name="T1" fmla="*/ 704 h 704"/>
                <a:gd name="T2" fmla="*/ 1504 w 1504"/>
                <a:gd name="T3" fmla="*/ 0 h 704"/>
                <a:gd name="T4" fmla="*/ 1318 w 1504"/>
                <a:gd name="T5" fmla="*/ 295 h 704"/>
                <a:gd name="T6" fmla="*/ 1076 w 1504"/>
                <a:gd name="T7" fmla="*/ 492 h 704"/>
                <a:gd name="T8" fmla="*/ 784 w 1504"/>
                <a:gd name="T9" fmla="*/ 606 h 704"/>
                <a:gd name="T10" fmla="*/ 0 w 1504"/>
                <a:gd name="T11" fmla="*/ 672 h 704"/>
                <a:gd name="connsiteX0" fmla="*/ 10078 w 10078"/>
                <a:gd name="connsiteY0" fmla="*/ 9500 h 9545"/>
                <a:gd name="connsiteX1" fmla="*/ 10000 w 10078"/>
                <a:gd name="connsiteY1" fmla="*/ 0 h 9545"/>
                <a:gd name="connsiteX2" fmla="*/ 8763 w 10078"/>
                <a:gd name="connsiteY2" fmla="*/ 4190 h 9545"/>
                <a:gd name="connsiteX3" fmla="*/ 7154 w 10078"/>
                <a:gd name="connsiteY3" fmla="*/ 6989 h 9545"/>
                <a:gd name="connsiteX4" fmla="*/ 5213 w 10078"/>
                <a:gd name="connsiteY4" fmla="*/ 8608 h 9545"/>
                <a:gd name="connsiteX5" fmla="*/ 0 w 10078"/>
                <a:gd name="connsiteY5" fmla="*/ 9545 h 9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78" h="9545">
                  <a:moveTo>
                    <a:pt x="10078" y="9500"/>
                  </a:moveTo>
                  <a:cubicBezTo>
                    <a:pt x="10078" y="6176"/>
                    <a:pt x="10000" y="3338"/>
                    <a:pt x="10000" y="0"/>
                  </a:cubicBezTo>
                  <a:lnTo>
                    <a:pt x="8763" y="4190"/>
                  </a:lnTo>
                  <a:lnTo>
                    <a:pt x="7154" y="6989"/>
                  </a:lnTo>
                  <a:lnTo>
                    <a:pt x="5213" y="8608"/>
                  </a:lnTo>
                  <a:lnTo>
                    <a:pt x="0" y="9545"/>
                  </a:lnTo>
                </a:path>
              </a:pathLst>
            </a:custGeom>
            <a:solidFill>
              <a:srgbClr val="D9AAE4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/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2D13C3BB-166B-0E96-609B-D32A1F60CF83}"/>
                </a:ext>
              </a:extLst>
            </p:cNvPr>
            <p:cNvCxnSpPr/>
            <p:nvPr/>
          </p:nvCxnSpPr>
          <p:spPr bwMode="auto">
            <a:xfrm>
              <a:off x="5197268" y="9033136"/>
              <a:ext cx="374709" cy="23331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Rectangle 176">
              <a:extLst>
                <a:ext uri="{FF2B5EF4-FFF2-40B4-BE49-F238E27FC236}">
                  <a16:creationId xmlns:a16="http://schemas.microsoft.com/office/drawing/2014/main" id="{B283B17B-40ED-1812-D054-139ADF069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428" y="8354649"/>
              <a:ext cx="1410655" cy="69191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r" eaLnBrk="0" hangingPunct="0">
                <a:lnSpc>
                  <a:spcPct val="85000"/>
                </a:lnSpc>
              </a:pPr>
              <a:r>
                <a:rPr lang="en-US" altLang="en-US" sz="22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area = 0.03</a:t>
              </a:r>
              <a:br>
                <a:rPr lang="en-US" altLang="en-US" sz="22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lang="en-US" altLang="en-US" sz="22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or 3%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44ED8BC-9A97-442D-1BB1-ADF0360C3342}"/>
              </a:ext>
            </a:extLst>
          </p:cNvPr>
          <p:cNvGrpSpPr/>
          <p:nvPr/>
        </p:nvGrpSpPr>
        <p:grpSpPr>
          <a:xfrm>
            <a:off x="5117367" y="1179066"/>
            <a:ext cx="3711132" cy="2020661"/>
            <a:chOff x="4455494" y="6955902"/>
            <a:chExt cx="4461505" cy="2429230"/>
          </a:xfrm>
        </p:grpSpPr>
        <p:sp>
          <p:nvSpPr>
            <p:cNvPr id="5120" name="Freeform 173">
              <a:extLst>
                <a:ext uri="{FF2B5EF4-FFF2-40B4-BE49-F238E27FC236}">
                  <a16:creationId xmlns:a16="http://schemas.microsoft.com/office/drawing/2014/main" id="{53249745-40D6-3A33-EE2C-647A444E9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5494" y="6955902"/>
              <a:ext cx="4268977" cy="2429230"/>
            </a:xfrm>
            <a:custGeom>
              <a:avLst/>
              <a:gdLst>
                <a:gd name="T0" fmla="*/ 0 w 2725"/>
                <a:gd name="T1" fmla="*/ 1529 h 1529"/>
                <a:gd name="T2" fmla="*/ 474 w 2725"/>
                <a:gd name="T3" fmla="*/ 1506 h 1529"/>
                <a:gd name="T4" fmla="*/ 677 w 2725"/>
                <a:gd name="T5" fmla="*/ 1396 h 1529"/>
                <a:gd name="T6" fmla="*/ 833 w 2725"/>
                <a:gd name="T7" fmla="*/ 1128 h 1529"/>
                <a:gd name="T8" fmla="*/ 1056 w 2725"/>
                <a:gd name="T9" fmla="*/ 543 h 1529"/>
                <a:gd name="T10" fmla="*/ 1216 w 2725"/>
                <a:gd name="T11" fmla="*/ 90 h 1529"/>
                <a:gd name="T12" fmla="*/ 1317 w 2725"/>
                <a:gd name="T13" fmla="*/ 4 h 1529"/>
                <a:gd name="T14" fmla="*/ 1427 w 2725"/>
                <a:gd name="T15" fmla="*/ 90 h 1529"/>
                <a:gd name="T16" fmla="*/ 1606 w 2725"/>
                <a:gd name="T17" fmla="*/ 514 h 1529"/>
                <a:gd name="T18" fmla="*/ 1873 w 2725"/>
                <a:gd name="T19" fmla="*/ 1175 h 1529"/>
                <a:gd name="T20" fmla="*/ 2037 w 2725"/>
                <a:gd name="T21" fmla="*/ 1411 h 1529"/>
                <a:gd name="T22" fmla="*/ 2255 w 2725"/>
                <a:gd name="T23" fmla="*/ 1506 h 1529"/>
                <a:gd name="T24" fmla="*/ 2725 w 2725"/>
                <a:gd name="T25" fmla="*/ 1525 h 1529"/>
                <a:gd name="connsiteX0" fmla="*/ 0 w 9901"/>
                <a:gd name="connsiteY0" fmla="*/ 9975 h 10008"/>
                <a:gd name="connsiteX1" fmla="*/ 1739 w 9901"/>
                <a:gd name="connsiteY1" fmla="*/ 9825 h 10008"/>
                <a:gd name="connsiteX2" fmla="*/ 2484 w 9901"/>
                <a:gd name="connsiteY2" fmla="*/ 9105 h 10008"/>
                <a:gd name="connsiteX3" fmla="*/ 3057 w 9901"/>
                <a:gd name="connsiteY3" fmla="*/ 7352 h 10008"/>
                <a:gd name="connsiteX4" fmla="*/ 3875 w 9901"/>
                <a:gd name="connsiteY4" fmla="*/ 3526 h 10008"/>
                <a:gd name="connsiteX5" fmla="*/ 4462 w 9901"/>
                <a:gd name="connsiteY5" fmla="*/ 564 h 10008"/>
                <a:gd name="connsiteX6" fmla="*/ 4833 w 9901"/>
                <a:gd name="connsiteY6" fmla="*/ 1 h 10008"/>
                <a:gd name="connsiteX7" fmla="*/ 5237 w 9901"/>
                <a:gd name="connsiteY7" fmla="*/ 564 h 10008"/>
                <a:gd name="connsiteX8" fmla="*/ 5894 w 9901"/>
                <a:gd name="connsiteY8" fmla="*/ 3337 h 10008"/>
                <a:gd name="connsiteX9" fmla="*/ 6873 w 9901"/>
                <a:gd name="connsiteY9" fmla="*/ 7660 h 10008"/>
                <a:gd name="connsiteX10" fmla="*/ 7475 w 9901"/>
                <a:gd name="connsiteY10" fmla="*/ 9203 h 10008"/>
                <a:gd name="connsiteX11" fmla="*/ 8275 w 9901"/>
                <a:gd name="connsiteY11" fmla="*/ 9825 h 10008"/>
                <a:gd name="connsiteX12" fmla="*/ 9901 w 9901"/>
                <a:gd name="connsiteY12" fmla="*/ 10008 h 10008"/>
                <a:gd name="connsiteX0" fmla="*/ 0 w 9967"/>
                <a:gd name="connsiteY0" fmla="*/ 9967 h 10000"/>
                <a:gd name="connsiteX1" fmla="*/ 1756 w 9967"/>
                <a:gd name="connsiteY1" fmla="*/ 9817 h 10000"/>
                <a:gd name="connsiteX2" fmla="*/ 2509 w 9967"/>
                <a:gd name="connsiteY2" fmla="*/ 9098 h 10000"/>
                <a:gd name="connsiteX3" fmla="*/ 3088 w 9967"/>
                <a:gd name="connsiteY3" fmla="*/ 7346 h 10000"/>
                <a:gd name="connsiteX4" fmla="*/ 3914 w 9967"/>
                <a:gd name="connsiteY4" fmla="*/ 3523 h 10000"/>
                <a:gd name="connsiteX5" fmla="*/ 4507 w 9967"/>
                <a:gd name="connsiteY5" fmla="*/ 564 h 10000"/>
                <a:gd name="connsiteX6" fmla="*/ 4881 w 9967"/>
                <a:gd name="connsiteY6" fmla="*/ 1 h 10000"/>
                <a:gd name="connsiteX7" fmla="*/ 5289 w 9967"/>
                <a:gd name="connsiteY7" fmla="*/ 564 h 10000"/>
                <a:gd name="connsiteX8" fmla="*/ 5953 w 9967"/>
                <a:gd name="connsiteY8" fmla="*/ 3334 h 10000"/>
                <a:gd name="connsiteX9" fmla="*/ 6942 w 9967"/>
                <a:gd name="connsiteY9" fmla="*/ 7654 h 10000"/>
                <a:gd name="connsiteX10" fmla="*/ 7550 w 9967"/>
                <a:gd name="connsiteY10" fmla="*/ 9196 h 10000"/>
                <a:gd name="connsiteX11" fmla="*/ 8358 w 9967"/>
                <a:gd name="connsiteY11" fmla="*/ 9817 h 10000"/>
                <a:gd name="connsiteX12" fmla="*/ 9967 w 9967"/>
                <a:gd name="connsiteY1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967" h="10000">
                  <a:moveTo>
                    <a:pt x="0" y="9967"/>
                  </a:moveTo>
                  <a:cubicBezTo>
                    <a:pt x="293" y="9954"/>
                    <a:pt x="1338" y="9960"/>
                    <a:pt x="1756" y="9817"/>
                  </a:cubicBezTo>
                  <a:cubicBezTo>
                    <a:pt x="2176" y="9666"/>
                    <a:pt x="2287" y="9503"/>
                    <a:pt x="2509" y="9098"/>
                  </a:cubicBezTo>
                  <a:cubicBezTo>
                    <a:pt x="2732" y="8680"/>
                    <a:pt x="2857" y="8274"/>
                    <a:pt x="3088" y="7346"/>
                  </a:cubicBezTo>
                  <a:cubicBezTo>
                    <a:pt x="3321" y="6425"/>
                    <a:pt x="3676" y="4654"/>
                    <a:pt x="3914" y="3523"/>
                  </a:cubicBezTo>
                  <a:cubicBezTo>
                    <a:pt x="4151" y="2393"/>
                    <a:pt x="4348" y="1145"/>
                    <a:pt x="4507" y="564"/>
                  </a:cubicBezTo>
                  <a:cubicBezTo>
                    <a:pt x="4666" y="-25"/>
                    <a:pt x="4822" y="1"/>
                    <a:pt x="4881" y="1"/>
                  </a:cubicBezTo>
                  <a:cubicBezTo>
                    <a:pt x="4937" y="1"/>
                    <a:pt x="5112" y="1"/>
                    <a:pt x="5289" y="564"/>
                  </a:cubicBezTo>
                  <a:cubicBezTo>
                    <a:pt x="5467" y="1119"/>
                    <a:pt x="5682" y="2151"/>
                    <a:pt x="5953" y="3334"/>
                  </a:cubicBezTo>
                  <a:cubicBezTo>
                    <a:pt x="6231" y="4516"/>
                    <a:pt x="6675" y="6680"/>
                    <a:pt x="6942" y="7654"/>
                  </a:cubicBezTo>
                  <a:cubicBezTo>
                    <a:pt x="7205" y="8634"/>
                    <a:pt x="7309" y="8837"/>
                    <a:pt x="7550" y="9196"/>
                  </a:cubicBezTo>
                  <a:cubicBezTo>
                    <a:pt x="7783" y="9555"/>
                    <a:pt x="7936" y="9692"/>
                    <a:pt x="8358" y="9817"/>
                  </a:cubicBezTo>
                  <a:cubicBezTo>
                    <a:pt x="8784" y="9934"/>
                    <a:pt x="9352" y="9974"/>
                    <a:pt x="9967" y="10000"/>
                  </a:cubicBezTo>
                </a:path>
              </a:pathLst>
            </a:custGeom>
            <a:noFill/>
            <a:ln w="20638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/>
            </a:p>
          </p:txBody>
        </p:sp>
        <p:sp>
          <p:nvSpPr>
            <p:cNvPr id="5121" name="Rectangle 233">
              <a:extLst>
                <a:ext uri="{FF2B5EF4-FFF2-40B4-BE49-F238E27FC236}">
                  <a16:creationId xmlns:a16="http://schemas.microsoft.com/office/drawing/2014/main" id="{9A3A1C17-1B97-06B7-9630-0B9AE7470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5722" y="7123810"/>
              <a:ext cx="1341277" cy="69191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3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sampling</a:t>
              </a:r>
              <a:br>
                <a:rPr lang="en-US" altLang="en-US" sz="2200" baseline="0" dirty="0">
                  <a:solidFill>
                    <a:srgbClr val="000000"/>
                  </a:solidFill>
                  <a:latin typeface="Arial Narrow" panose="020B0606020202030204" pitchFamily="34" charset="0"/>
                </a:rPr>
              </a:br>
              <a:r>
                <a:rPr kumimoji="0" lang="en-US" altLang="en-US" sz="22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distribution</a:t>
              </a:r>
              <a:endPara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5122" name="Straight Arrow Connector 5121">
              <a:extLst>
                <a:ext uri="{FF2B5EF4-FFF2-40B4-BE49-F238E27FC236}">
                  <a16:creationId xmlns:a16="http://schemas.microsoft.com/office/drawing/2014/main" id="{BDD583BD-D9D8-4586-31EA-35CF0606B79F}"/>
                </a:ext>
              </a:extLst>
            </p:cNvPr>
            <p:cNvCxnSpPr/>
            <p:nvPr/>
          </p:nvCxnSpPr>
          <p:spPr bwMode="auto">
            <a:xfrm flipH="1">
              <a:off x="7104124" y="7543245"/>
              <a:ext cx="366153" cy="2209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51860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" y="0"/>
            <a:ext cx="9042400" cy="6830458"/>
          </a:xfrm>
        </p:spPr>
        <p:txBody>
          <a:bodyPr/>
          <a:lstStyle/>
          <a:p>
            <a:pPr>
              <a:lnSpc>
                <a:spcPct val="96000"/>
              </a:lnSpc>
            </a:pPr>
            <a:endParaRPr lang="en-US" dirty="0"/>
          </a:p>
          <a:p>
            <a:pPr>
              <a:lnSpc>
                <a:spcPct val="96000"/>
              </a:lnSpc>
            </a:pPr>
            <a:endParaRPr lang="en-US" dirty="0"/>
          </a:p>
          <a:p>
            <a:pPr>
              <a:lnSpc>
                <a:spcPct val="96000"/>
              </a:lnSpc>
            </a:pPr>
            <a:endParaRPr lang="en-US" sz="2400" dirty="0"/>
          </a:p>
          <a:p>
            <a:pPr>
              <a:lnSpc>
                <a:spcPct val="96000"/>
              </a:lnSpc>
            </a:pPr>
            <a:endParaRPr lang="en-US" sz="2400" dirty="0"/>
          </a:p>
          <a:p>
            <a:pPr>
              <a:lnSpc>
                <a:spcPct val="96000"/>
              </a:lnSpc>
            </a:pPr>
            <a:endParaRPr lang="en-US" sz="2400" dirty="0"/>
          </a:p>
          <a:p>
            <a:pPr>
              <a:lnSpc>
                <a:spcPct val="96000"/>
              </a:lnSpc>
            </a:pPr>
            <a:endParaRPr lang="en-US" sz="2400" dirty="0"/>
          </a:p>
          <a:p>
            <a:pPr>
              <a:lnSpc>
                <a:spcPct val="96000"/>
              </a:lnSpc>
            </a:pPr>
            <a:endParaRPr lang="en-US" sz="2400" dirty="0"/>
          </a:p>
          <a:p>
            <a:pPr>
              <a:lnSpc>
                <a:spcPct val="96000"/>
              </a:lnSpc>
            </a:pPr>
            <a:endParaRPr lang="en-US" sz="2400" dirty="0"/>
          </a:p>
          <a:p>
            <a:pPr>
              <a:lnSpc>
                <a:spcPct val="96000"/>
              </a:lnSpc>
            </a:pPr>
            <a:endParaRPr lang="en-US" sz="2400" dirty="0"/>
          </a:p>
          <a:p>
            <a:pPr>
              <a:lnSpc>
                <a:spcPct val="96000"/>
              </a:lnSpc>
            </a:pPr>
            <a:endParaRPr lang="en-US" sz="2000" dirty="0"/>
          </a:p>
          <a:p>
            <a:pPr>
              <a:lnSpc>
                <a:spcPct val="96000"/>
              </a:lnSpc>
            </a:pPr>
            <a:r>
              <a:rPr lang="en-US" sz="2300" dirty="0"/>
              <a:t>These qualitative terms replace </a:t>
            </a:r>
            <a:r>
              <a:rPr lang="en-US" sz="2300" i="1" dirty="0"/>
              <a:t>di-</a:t>
            </a:r>
            <a:r>
              <a:rPr lang="en-US" sz="2300" dirty="0" err="1"/>
              <a:t>chotomization</a:t>
            </a:r>
            <a:r>
              <a:rPr lang="en-US" sz="2300" dirty="0"/>
              <a:t> with </a:t>
            </a:r>
            <a:r>
              <a:rPr lang="en-US" sz="2300" i="1" dirty="0"/>
              <a:t>septi-</a:t>
            </a:r>
            <a:r>
              <a:rPr lang="en-US" sz="2300" dirty="0" err="1"/>
              <a:t>chotomization</a:t>
            </a:r>
            <a:r>
              <a:rPr lang="en-US" sz="2300" dirty="0"/>
              <a:t>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Colors of the rainbow (or shades of grey) are better than black and white.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You can still use </a:t>
            </a:r>
            <a:r>
              <a:rPr lang="en-US" sz="2300" i="1" dirty="0"/>
              <a:t>very (un)likely</a:t>
            </a:r>
            <a:r>
              <a:rPr lang="en-US" sz="2300" dirty="0"/>
              <a:t> to do hypothesis tests with alphas of 0.05.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You can use other probabilities or levels of evidence for decisions about implementing </a:t>
            </a:r>
            <a:r>
              <a:rPr lang="en-US" sz="2300" i="1" dirty="0"/>
              <a:t>clinically or practically relevant</a:t>
            </a:r>
            <a:r>
              <a:rPr lang="en-US" sz="2300" dirty="0"/>
              <a:t> effects.</a:t>
            </a:r>
          </a:p>
          <a:p>
            <a:pPr lvl="2">
              <a:lnSpc>
                <a:spcPct val="96000"/>
              </a:lnSpc>
            </a:pPr>
            <a:r>
              <a:rPr lang="en-US" sz="2300" dirty="0"/>
              <a:t>Implement a </a:t>
            </a:r>
            <a:r>
              <a:rPr lang="en-US" sz="2300" i="1" dirty="0"/>
              <a:t>possibly beneficial</a:t>
            </a:r>
            <a:r>
              <a:rPr lang="en-US" sz="2300" dirty="0"/>
              <a:t> effect, provided it is </a:t>
            </a:r>
            <a:r>
              <a:rPr lang="en-US" sz="2300" i="1" dirty="0"/>
              <a:t>most unlikely harmful</a:t>
            </a:r>
            <a:r>
              <a:rPr lang="en-US" sz="2300" dirty="0"/>
              <a:t>.</a:t>
            </a:r>
          </a:p>
          <a:p>
            <a:pPr lvl="2">
              <a:lnSpc>
                <a:spcPct val="96000"/>
              </a:lnSpc>
            </a:pPr>
            <a:r>
              <a:rPr lang="en-US" sz="2300" dirty="0"/>
              <a:t>For comparison, p = 0.049 with the right sample size for significance corresponds to a 20% chance of benefit but a ~0.0001% risk of harm.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A2CD0E8-DCB7-E795-E1CE-C94792DDDC00}"/>
              </a:ext>
            </a:extLst>
          </p:cNvPr>
          <p:cNvGrpSpPr/>
          <p:nvPr/>
        </p:nvGrpSpPr>
        <p:grpSpPr>
          <a:xfrm>
            <a:off x="539552" y="72564"/>
            <a:ext cx="4528320" cy="876387"/>
            <a:chOff x="251520" y="548680"/>
            <a:chExt cx="5008156" cy="9692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D1E041A-F8C9-44D4-F760-600AB023DFBE}"/>
                </a:ext>
              </a:extLst>
            </p:cNvPr>
            <p:cNvSpPr txBox="1"/>
            <p:nvPr/>
          </p:nvSpPr>
          <p:spPr>
            <a:xfrm>
              <a:off x="251520" y="548680"/>
              <a:ext cx="1623780" cy="492443"/>
            </a:xfrm>
            <a:prstGeom prst="rect">
              <a:avLst/>
            </a:prstGeom>
            <a:solidFill>
              <a:srgbClr val="CBCBCB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b="1" dirty="0"/>
                <a:t>Chances</a:t>
              </a:r>
              <a:endParaRPr lang="en-AU" sz="2300" b="1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950C180-40E4-F4AC-D2BB-7BD1B510C0EC}"/>
                </a:ext>
              </a:extLst>
            </p:cNvPr>
            <p:cNvSpPr txBox="1"/>
            <p:nvPr/>
          </p:nvSpPr>
          <p:spPr>
            <a:xfrm>
              <a:off x="251520" y="1025489"/>
              <a:ext cx="1623780" cy="492443"/>
            </a:xfrm>
            <a:prstGeom prst="rect">
              <a:avLst/>
            </a:prstGeom>
            <a:solidFill>
              <a:srgbClr val="FFCDCD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&lt;0.5%</a:t>
              </a:r>
              <a:endParaRPr lang="en-AU" sz="230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EA01B37-0A67-6EFB-9209-25A88A5E8F32}"/>
                </a:ext>
              </a:extLst>
            </p:cNvPr>
            <p:cNvSpPr txBox="1"/>
            <p:nvPr/>
          </p:nvSpPr>
          <p:spPr>
            <a:xfrm>
              <a:off x="1875300" y="548680"/>
              <a:ext cx="1584176" cy="492443"/>
            </a:xfrm>
            <a:prstGeom prst="rect">
              <a:avLst/>
            </a:prstGeom>
            <a:solidFill>
              <a:srgbClr val="CBCBCB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300" b="1" u="none" dirty="0">
                  <a:latin typeface="+mn-lt"/>
                </a:rPr>
                <a:t>Probability</a:t>
              </a:r>
              <a:endParaRPr lang="en-AU" sz="2300" b="1" u="none" dirty="0">
                <a:latin typeface="+mn-lt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8953374-5DB7-E8DC-B919-351708EED2EB}"/>
                </a:ext>
              </a:extLst>
            </p:cNvPr>
            <p:cNvSpPr txBox="1"/>
            <p:nvPr/>
          </p:nvSpPr>
          <p:spPr>
            <a:xfrm>
              <a:off x="1875300" y="1025489"/>
              <a:ext cx="1584176" cy="492443"/>
            </a:xfrm>
            <a:prstGeom prst="rect">
              <a:avLst/>
            </a:prstGeom>
            <a:solidFill>
              <a:srgbClr val="FFCDCD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300" u="none" dirty="0">
                  <a:latin typeface="+mn-lt"/>
                </a:rPr>
                <a:t>&lt;0.005</a:t>
              </a:r>
              <a:endParaRPr lang="en-AU" sz="2300" u="none" dirty="0">
                <a:latin typeface="+mn-lt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B4EA5AB-57C7-DA6E-4E41-165C04405E08}"/>
                </a:ext>
              </a:extLst>
            </p:cNvPr>
            <p:cNvSpPr txBox="1"/>
            <p:nvPr/>
          </p:nvSpPr>
          <p:spPr>
            <a:xfrm>
              <a:off x="3459476" y="548680"/>
              <a:ext cx="1800200" cy="492443"/>
            </a:xfrm>
            <a:prstGeom prst="rect">
              <a:avLst/>
            </a:prstGeom>
            <a:solidFill>
              <a:srgbClr val="CBCBCB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b="1" dirty="0"/>
                <a:t>Qualitative</a:t>
              </a:r>
              <a:endParaRPr lang="en-AU" sz="2300" b="1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01BF62C-5F11-5C4D-E224-FB20605C9B87}"/>
                </a:ext>
              </a:extLst>
            </p:cNvPr>
            <p:cNvSpPr txBox="1"/>
            <p:nvPr/>
          </p:nvSpPr>
          <p:spPr>
            <a:xfrm>
              <a:off x="3459476" y="1025489"/>
              <a:ext cx="1800200" cy="492443"/>
            </a:xfrm>
            <a:prstGeom prst="rect">
              <a:avLst/>
            </a:prstGeom>
            <a:solidFill>
              <a:srgbClr val="FFCDCD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most unlikely</a:t>
              </a:r>
              <a:endParaRPr lang="en-AU" sz="2300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B374094-0595-1766-0E1C-A9A10F1E8105}"/>
              </a:ext>
            </a:extLst>
          </p:cNvPr>
          <p:cNvGrpSpPr/>
          <p:nvPr/>
        </p:nvGrpSpPr>
        <p:grpSpPr>
          <a:xfrm>
            <a:off x="539552" y="945715"/>
            <a:ext cx="4528320" cy="445262"/>
            <a:chOff x="251520" y="1514353"/>
            <a:chExt cx="5008156" cy="49244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E6A4E03-B76D-2AF1-B680-F8927FE22BF8}"/>
                </a:ext>
              </a:extLst>
            </p:cNvPr>
            <p:cNvSpPr txBox="1"/>
            <p:nvPr/>
          </p:nvSpPr>
          <p:spPr>
            <a:xfrm>
              <a:off x="251520" y="1514353"/>
              <a:ext cx="1623780" cy="492443"/>
            </a:xfrm>
            <a:prstGeom prst="rect">
              <a:avLst/>
            </a:prstGeom>
            <a:solidFill>
              <a:srgbClr val="FFDAA3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0.5-5%</a:t>
              </a:r>
              <a:endParaRPr lang="en-AU" sz="23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9B13981-098C-F1E4-C893-36F9451EE64C}"/>
                </a:ext>
              </a:extLst>
            </p:cNvPr>
            <p:cNvSpPr txBox="1"/>
            <p:nvPr/>
          </p:nvSpPr>
          <p:spPr>
            <a:xfrm>
              <a:off x="1875300" y="1514353"/>
              <a:ext cx="1584176" cy="492443"/>
            </a:xfrm>
            <a:prstGeom prst="rect">
              <a:avLst/>
            </a:prstGeom>
            <a:solidFill>
              <a:srgbClr val="FFDAA3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300" u="none" dirty="0">
                  <a:latin typeface="+mn-lt"/>
                </a:rPr>
                <a:t>0.005-0.05</a:t>
              </a:r>
              <a:endParaRPr lang="en-AU" sz="2300" u="none" dirty="0">
                <a:latin typeface="+mn-lt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3CF5512-A438-4945-28B1-4864A6DB85F9}"/>
                </a:ext>
              </a:extLst>
            </p:cNvPr>
            <p:cNvSpPr txBox="1"/>
            <p:nvPr/>
          </p:nvSpPr>
          <p:spPr>
            <a:xfrm>
              <a:off x="3459476" y="1514353"/>
              <a:ext cx="1800200" cy="492443"/>
            </a:xfrm>
            <a:prstGeom prst="rect">
              <a:avLst/>
            </a:prstGeom>
            <a:solidFill>
              <a:srgbClr val="FFDAA3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very unlikely</a:t>
              </a:r>
              <a:endParaRPr lang="en-AU" sz="2300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FA40C09-CFD8-7CED-D1A6-4484532B63C1}"/>
              </a:ext>
            </a:extLst>
          </p:cNvPr>
          <p:cNvGrpSpPr/>
          <p:nvPr/>
        </p:nvGrpSpPr>
        <p:grpSpPr>
          <a:xfrm>
            <a:off x="539552" y="1387740"/>
            <a:ext cx="4528320" cy="445262"/>
            <a:chOff x="251520" y="2003216"/>
            <a:chExt cx="5008156" cy="49244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5AA2BD8-83D1-83A9-75F6-958C867BF166}"/>
                </a:ext>
              </a:extLst>
            </p:cNvPr>
            <p:cNvSpPr txBox="1"/>
            <p:nvPr/>
          </p:nvSpPr>
          <p:spPr>
            <a:xfrm>
              <a:off x="1875300" y="2003216"/>
              <a:ext cx="1584176" cy="492443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300" u="none" dirty="0">
                  <a:latin typeface="+mn-lt"/>
                </a:rPr>
                <a:t>0.05-0.25</a:t>
              </a:r>
              <a:endParaRPr lang="en-AU" sz="2300" u="none" dirty="0">
                <a:latin typeface="+mn-lt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76CB7C4-6106-4430-92E0-16A49DFE2E12}"/>
                </a:ext>
              </a:extLst>
            </p:cNvPr>
            <p:cNvSpPr txBox="1"/>
            <p:nvPr/>
          </p:nvSpPr>
          <p:spPr>
            <a:xfrm>
              <a:off x="251520" y="2003216"/>
              <a:ext cx="1623780" cy="492443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5-25%</a:t>
              </a:r>
              <a:endParaRPr lang="en-AU" sz="23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00B86CB-99B1-CF8D-4689-DD84494A8290}"/>
                </a:ext>
              </a:extLst>
            </p:cNvPr>
            <p:cNvSpPr txBox="1"/>
            <p:nvPr/>
          </p:nvSpPr>
          <p:spPr>
            <a:xfrm>
              <a:off x="3459476" y="2003216"/>
              <a:ext cx="1800200" cy="492443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unlikely</a:t>
              </a:r>
              <a:endParaRPr lang="en-AU" sz="2300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F1D38A1-B1C4-135B-0250-6CA0CF1B1DDC}"/>
              </a:ext>
            </a:extLst>
          </p:cNvPr>
          <p:cNvGrpSpPr/>
          <p:nvPr/>
        </p:nvGrpSpPr>
        <p:grpSpPr>
          <a:xfrm>
            <a:off x="539552" y="1829765"/>
            <a:ext cx="4528320" cy="445262"/>
            <a:chOff x="251520" y="2492080"/>
            <a:chExt cx="5008156" cy="49244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609DD51-C115-575E-5462-0F293BA8A987}"/>
                </a:ext>
              </a:extLst>
            </p:cNvPr>
            <p:cNvSpPr txBox="1"/>
            <p:nvPr/>
          </p:nvSpPr>
          <p:spPr>
            <a:xfrm>
              <a:off x="1875300" y="2492080"/>
              <a:ext cx="1584176" cy="492443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300" u="none" dirty="0">
                  <a:latin typeface="+mn-lt"/>
                </a:rPr>
                <a:t>0.25-0.75</a:t>
              </a:r>
              <a:endParaRPr lang="en-AU" sz="2300" u="none" dirty="0">
                <a:latin typeface="+mn-lt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57F4B96-31A0-8DB5-6E3B-BCC3E62FAAC0}"/>
                </a:ext>
              </a:extLst>
            </p:cNvPr>
            <p:cNvSpPr txBox="1"/>
            <p:nvPr/>
          </p:nvSpPr>
          <p:spPr>
            <a:xfrm>
              <a:off x="251520" y="2492080"/>
              <a:ext cx="1623780" cy="492443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25-75%</a:t>
              </a:r>
              <a:endParaRPr lang="en-AU" sz="23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0D7EB3F-9EB6-2777-2A0C-E133538046C0}"/>
                </a:ext>
              </a:extLst>
            </p:cNvPr>
            <p:cNvSpPr txBox="1"/>
            <p:nvPr/>
          </p:nvSpPr>
          <p:spPr>
            <a:xfrm>
              <a:off x="3459476" y="2492080"/>
              <a:ext cx="1800200" cy="492443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possibly</a:t>
              </a:r>
              <a:endParaRPr lang="en-AU" sz="2300" dirty="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7FB7D2B-4850-A68C-504D-189C1F20D15C}"/>
              </a:ext>
            </a:extLst>
          </p:cNvPr>
          <p:cNvGrpSpPr/>
          <p:nvPr/>
        </p:nvGrpSpPr>
        <p:grpSpPr>
          <a:xfrm>
            <a:off x="539552" y="2271790"/>
            <a:ext cx="4528320" cy="445262"/>
            <a:chOff x="251520" y="2980943"/>
            <a:chExt cx="5008156" cy="49244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54DE12D-4ED0-2992-B62F-C49171F47925}"/>
                </a:ext>
              </a:extLst>
            </p:cNvPr>
            <p:cNvSpPr txBox="1"/>
            <p:nvPr/>
          </p:nvSpPr>
          <p:spPr>
            <a:xfrm>
              <a:off x="1875300" y="2980943"/>
              <a:ext cx="1584176" cy="49244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300" u="none" dirty="0">
                  <a:latin typeface="+mn-lt"/>
                </a:rPr>
                <a:t>0.75-0.95</a:t>
              </a:r>
              <a:endParaRPr lang="en-AU" sz="2300" u="none" dirty="0">
                <a:latin typeface="+mn-lt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9301CDC-5B54-8EDB-C0E9-ED2F63DE91F2}"/>
                </a:ext>
              </a:extLst>
            </p:cNvPr>
            <p:cNvSpPr txBox="1"/>
            <p:nvPr/>
          </p:nvSpPr>
          <p:spPr>
            <a:xfrm>
              <a:off x="251520" y="2980943"/>
              <a:ext cx="1623780" cy="49244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75-95%</a:t>
              </a:r>
              <a:endParaRPr lang="en-AU" sz="230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6267FDD-849F-C841-8393-31A8EC4BF323}"/>
                </a:ext>
              </a:extLst>
            </p:cNvPr>
            <p:cNvSpPr txBox="1"/>
            <p:nvPr/>
          </p:nvSpPr>
          <p:spPr>
            <a:xfrm>
              <a:off x="3459476" y="2980943"/>
              <a:ext cx="1800200" cy="49244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likely</a:t>
              </a:r>
              <a:endParaRPr lang="en-AU" sz="2300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7C5F9B3-38F3-9D80-9787-5D7755714A42}"/>
              </a:ext>
            </a:extLst>
          </p:cNvPr>
          <p:cNvGrpSpPr/>
          <p:nvPr/>
        </p:nvGrpSpPr>
        <p:grpSpPr>
          <a:xfrm>
            <a:off x="539552" y="3155840"/>
            <a:ext cx="4528320" cy="445262"/>
            <a:chOff x="251520" y="3958670"/>
            <a:chExt cx="5008156" cy="49244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13BFD8E-C5DD-6F94-BFF0-6EF79F704405}"/>
                </a:ext>
              </a:extLst>
            </p:cNvPr>
            <p:cNvSpPr txBox="1"/>
            <p:nvPr/>
          </p:nvSpPr>
          <p:spPr>
            <a:xfrm>
              <a:off x="1875300" y="3958670"/>
              <a:ext cx="1584176" cy="492443"/>
            </a:xfrm>
            <a:prstGeom prst="rect">
              <a:avLst/>
            </a:prstGeom>
            <a:solidFill>
              <a:srgbClr val="FFB7F5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300" u="none" dirty="0">
                  <a:latin typeface="+mn-lt"/>
                </a:rPr>
                <a:t>&gt;0.995</a:t>
              </a:r>
              <a:endParaRPr lang="en-AU" sz="2300" u="none" dirty="0">
                <a:latin typeface="+mn-lt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FA7A237-69DD-8DA0-45B6-A631420392CE}"/>
                </a:ext>
              </a:extLst>
            </p:cNvPr>
            <p:cNvSpPr txBox="1"/>
            <p:nvPr/>
          </p:nvSpPr>
          <p:spPr>
            <a:xfrm>
              <a:off x="251520" y="3958670"/>
              <a:ext cx="1623780" cy="492443"/>
            </a:xfrm>
            <a:prstGeom prst="rect">
              <a:avLst/>
            </a:prstGeom>
            <a:solidFill>
              <a:srgbClr val="FFB7F5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&gt;99.5%</a:t>
              </a:r>
              <a:endParaRPr lang="en-AU" sz="2300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AD99C46-8153-6FFD-7A21-570ABE023BAC}"/>
                </a:ext>
              </a:extLst>
            </p:cNvPr>
            <p:cNvSpPr txBox="1"/>
            <p:nvPr/>
          </p:nvSpPr>
          <p:spPr>
            <a:xfrm>
              <a:off x="3459476" y="3958670"/>
              <a:ext cx="1800200" cy="492443"/>
            </a:xfrm>
            <a:prstGeom prst="rect">
              <a:avLst/>
            </a:prstGeom>
            <a:solidFill>
              <a:srgbClr val="FFB7F5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most likely</a:t>
              </a:r>
              <a:endParaRPr lang="en-AU" sz="2300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3006560-55BA-0813-622A-7CE53855B559}"/>
              </a:ext>
            </a:extLst>
          </p:cNvPr>
          <p:cNvGrpSpPr/>
          <p:nvPr/>
        </p:nvGrpSpPr>
        <p:grpSpPr>
          <a:xfrm>
            <a:off x="539552" y="2713816"/>
            <a:ext cx="4528320" cy="445262"/>
            <a:chOff x="251520" y="3469807"/>
            <a:chExt cx="5008156" cy="49244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B53164E-5838-3D92-74FD-20CD2AC4B600}"/>
                </a:ext>
              </a:extLst>
            </p:cNvPr>
            <p:cNvSpPr txBox="1"/>
            <p:nvPr/>
          </p:nvSpPr>
          <p:spPr>
            <a:xfrm>
              <a:off x="1875300" y="3469807"/>
              <a:ext cx="1584176" cy="492443"/>
            </a:xfrm>
            <a:prstGeom prst="rect">
              <a:avLst/>
            </a:prstGeom>
            <a:solidFill>
              <a:srgbClr val="DFC9FF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300" u="none" dirty="0">
                  <a:latin typeface="+mn-lt"/>
                </a:rPr>
                <a:t>0.95-0.995</a:t>
              </a:r>
              <a:endParaRPr lang="en-AU" sz="2300" u="none" dirty="0">
                <a:latin typeface="+mn-lt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9CDF593-B9B1-A6E2-EF7C-88450771618A}"/>
                </a:ext>
              </a:extLst>
            </p:cNvPr>
            <p:cNvSpPr txBox="1"/>
            <p:nvPr/>
          </p:nvSpPr>
          <p:spPr>
            <a:xfrm>
              <a:off x="251520" y="3469807"/>
              <a:ext cx="1623780" cy="492443"/>
            </a:xfrm>
            <a:prstGeom prst="rect">
              <a:avLst/>
            </a:prstGeom>
            <a:solidFill>
              <a:srgbClr val="DFC9FF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95-99.5%</a:t>
              </a:r>
              <a:endParaRPr lang="en-AU" sz="2300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CFF11A2-3E88-E5C6-D4A9-E01471F630F4}"/>
                </a:ext>
              </a:extLst>
            </p:cNvPr>
            <p:cNvSpPr txBox="1"/>
            <p:nvPr/>
          </p:nvSpPr>
          <p:spPr>
            <a:xfrm>
              <a:off x="3459476" y="3469807"/>
              <a:ext cx="1800200" cy="492443"/>
            </a:xfrm>
            <a:prstGeom prst="rect">
              <a:avLst/>
            </a:prstGeom>
            <a:solidFill>
              <a:srgbClr val="DFC9FF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very likely</a:t>
              </a:r>
              <a:endParaRPr lang="en-AU" sz="23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2EF01BA-AECC-A2E5-77A8-171E9F96E039}"/>
              </a:ext>
            </a:extLst>
          </p:cNvPr>
          <p:cNvGrpSpPr/>
          <p:nvPr/>
        </p:nvGrpSpPr>
        <p:grpSpPr>
          <a:xfrm>
            <a:off x="5067872" y="72564"/>
            <a:ext cx="3320552" cy="874911"/>
            <a:chOff x="7756128" y="704528"/>
            <a:chExt cx="3220332" cy="967619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0C85329-3929-1298-8C19-14CE05A7EECF}"/>
                </a:ext>
              </a:extLst>
            </p:cNvPr>
            <p:cNvSpPr txBox="1"/>
            <p:nvPr/>
          </p:nvSpPr>
          <p:spPr>
            <a:xfrm>
              <a:off x="7756128" y="704528"/>
              <a:ext cx="3220332" cy="492443"/>
            </a:xfrm>
            <a:prstGeom prst="rect">
              <a:avLst/>
            </a:prstGeom>
            <a:solidFill>
              <a:srgbClr val="CBCBCB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 u="none">
                  <a:latin typeface="+mn-lt"/>
                </a:defRPr>
              </a:lvl1pPr>
            </a:lstStyle>
            <a:p>
              <a:r>
                <a:rPr lang="en-US" sz="2300" dirty="0"/>
                <a:t>Evidence against or for</a:t>
              </a:r>
              <a:endParaRPr lang="en-AU" sz="2300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50FE82F-3E15-EA88-57BB-01F7888EEBBF}"/>
                </a:ext>
              </a:extLst>
            </p:cNvPr>
            <p:cNvSpPr txBox="1"/>
            <p:nvPr/>
          </p:nvSpPr>
          <p:spPr>
            <a:xfrm>
              <a:off x="7756128" y="1179704"/>
              <a:ext cx="3220332" cy="492443"/>
            </a:xfrm>
            <a:prstGeom prst="rect">
              <a:avLst/>
            </a:prstGeom>
            <a:solidFill>
              <a:srgbClr val="FFCDCD"/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strong against</a:t>
              </a:r>
              <a:endParaRPr lang="en-AU" sz="2300" dirty="0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2CAD1CC-AD3C-A793-011E-AB6354803215}"/>
              </a:ext>
            </a:extLst>
          </p:cNvPr>
          <p:cNvSpPr txBox="1"/>
          <p:nvPr/>
        </p:nvSpPr>
        <p:spPr>
          <a:xfrm>
            <a:off x="5067872" y="944239"/>
            <a:ext cx="3320552" cy="445262"/>
          </a:xfrm>
          <a:prstGeom prst="rect">
            <a:avLst/>
          </a:prstGeom>
          <a:solidFill>
            <a:srgbClr val="FFDAA3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none">
                <a:latin typeface="+mn-lt"/>
              </a:defRPr>
            </a:lvl1pPr>
          </a:lstStyle>
          <a:p>
            <a:pPr algn="l"/>
            <a:r>
              <a:rPr lang="en-US" sz="2300" dirty="0"/>
              <a:t>very good against</a:t>
            </a:r>
            <a:endParaRPr lang="en-AU" sz="23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11FE98D-1A20-1428-A700-F410AE704C13}"/>
              </a:ext>
            </a:extLst>
          </p:cNvPr>
          <p:cNvSpPr txBox="1"/>
          <p:nvPr/>
        </p:nvSpPr>
        <p:spPr>
          <a:xfrm>
            <a:off x="5067872" y="1386263"/>
            <a:ext cx="3320552" cy="445262"/>
          </a:xfrm>
          <a:prstGeom prst="rect">
            <a:avLst/>
          </a:prstGeom>
          <a:solidFill>
            <a:srgbClr val="FFFF66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none">
                <a:latin typeface="+mn-lt"/>
              </a:defRPr>
            </a:lvl1pPr>
          </a:lstStyle>
          <a:p>
            <a:pPr algn="l"/>
            <a:r>
              <a:rPr lang="en-US" sz="2300" dirty="0"/>
              <a:t>good against (weak for)</a:t>
            </a:r>
            <a:endParaRPr lang="en-AU" sz="23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20A7A9-D7B7-C962-9F10-4E2C25B1292A}"/>
              </a:ext>
            </a:extLst>
          </p:cNvPr>
          <p:cNvSpPr txBox="1"/>
          <p:nvPr/>
        </p:nvSpPr>
        <p:spPr>
          <a:xfrm>
            <a:off x="5067872" y="1828289"/>
            <a:ext cx="3320552" cy="445262"/>
          </a:xfrm>
          <a:prstGeom prst="rect">
            <a:avLst/>
          </a:prstGeom>
          <a:solidFill>
            <a:srgbClr val="CCFFCC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none">
                <a:latin typeface="+mn-lt"/>
              </a:defRPr>
            </a:lvl1pPr>
          </a:lstStyle>
          <a:p>
            <a:pPr algn="l"/>
            <a:r>
              <a:rPr lang="en-US" sz="2300" dirty="0"/>
              <a:t>some or modest for (against)</a:t>
            </a:r>
            <a:endParaRPr lang="en-AU" sz="23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A0393A0-3425-EA09-E31D-1FF3A19252E6}"/>
              </a:ext>
            </a:extLst>
          </p:cNvPr>
          <p:cNvSpPr txBox="1"/>
          <p:nvPr/>
        </p:nvSpPr>
        <p:spPr>
          <a:xfrm>
            <a:off x="5067872" y="2270314"/>
            <a:ext cx="3320552" cy="445262"/>
          </a:xfrm>
          <a:prstGeom prst="rect">
            <a:avLst/>
          </a:prstGeom>
          <a:solidFill>
            <a:srgbClr val="CCECFF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none">
                <a:latin typeface="+mn-lt"/>
              </a:defRPr>
            </a:lvl1pPr>
          </a:lstStyle>
          <a:p>
            <a:pPr algn="l"/>
            <a:r>
              <a:rPr lang="en-US" sz="2300" dirty="0"/>
              <a:t>good for (weak against)</a:t>
            </a:r>
            <a:endParaRPr lang="en-AU" sz="23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4D8DB87-0AA6-AE4C-A8F1-327EBF2C07A6}"/>
              </a:ext>
            </a:extLst>
          </p:cNvPr>
          <p:cNvSpPr txBox="1"/>
          <p:nvPr/>
        </p:nvSpPr>
        <p:spPr>
          <a:xfrm>
            <a:off x="5067872" y="3154364"/>
            <a:ext cx="3320552" cy="445262"/>
          </a:xfrm>
          <a:prstGeom prst="rect">
            <a:avLst/>
          </a:prstGeom>
          <a:solidFill>
            <a:srgbClr val="FFB7F5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none">
                <a:latin typeface="+mn-lt"/>
              </a:defRPr>
            </a:lvl1pPr>
          </a:lstStyle>
          <a:p>
            <a:pPr algn="l"/>
            <a:r>
              <a:rPr lang="en-US" sz="2300" dirty="0"/>
              <a:t>excellent or strong for</a:t>
            </a:r>
            <a:endParaRPr lang="en-AU" sz="23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F0A2F0-E7EE-FB52-1CFF-728B2F93D482}"/>
              </a:ext>
            </a:extLst>
          </p:cNvPr>
          <p:cNvSpPr txBox="1"/>
          <p:nvPr/>
        </p:nvSpPr>
        <p:spPr>
          <a:xfrm>
            <a:off x="5067872" y="2712339"/>
            <a:ext cx="3320552" cy="445262"/>
          </a:xfrm>
          <a:prstGeom prst="rect">
            <a:avLst/>
          </a:prstGeom>
          <a:solidFill>
            <a:srgbClr val="DFC9FF"/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u="none">
                <a:latin typeface="+mn-lt"/>
              </a:defRPr>
            </a:lvl1pPr>
          </a:lstStyle>
          <a:p>
            <a:pPr algn="l"/>
            <a:r>
              <a:rPr lang="en-US" sz="2300" dirty="0"/>
              <a:t>very good for</a:t>
            </a:r>
            <a:endParaRPr lang="en-AU" sz="2300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91BD22B4-2B11-A583-E5A8-0F5CEA18BBAF}"/>
              </a:ext>
            </a:extLst>
          </p:cNvPr>
          <p:cNvGrpSpPr/>
          <p:nvPr/>
        </p:nvGrpSpPr>
        <p:grpSpPr>
          <a:xfrm flipH="1">
            <a:off x="3178118" y="6452065"/>
            <a:ext cx="1889754" cy="340310"/>
            <a:chOff x="1183650" y="6452065"/>
            <a:chExt cx="1889754" cy="340310"/>
          </a:xfrm>
        </p:grpSpPr>
        <p:sp>
          <p:nvSpPr>
            <p:cNvPr id="45" name="Rectangle 63">
              <a:extLst>
                <a:ext uri="{FF2B5EF4-FFF2-40B4-BE49-F238E27FC236}">
                  <a16:creationId xmlns:a16="http://schemas.microsoft.com/office/drawing/2014/main" id="{8BC00FF5-2079-0A9D-AEDE-177C4484389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83650" y="6530765"/>
              <a:ext cx="1421864" cy="26161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lnSpc>
                  <a:spcPct val="85000"/>
                </a:lnSpc>
              </a:pPr>
              <a:r>
                <a:rPr lang="en-US" altLang="en-US" sz="20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possibly = 25%</a:t>
              </a:r>
              <a:endParaRPr lang="en-US" altLang="en-US" sz="2000" u="none" dirty="0"/>
            </a:p>
          </p:txBody>
        </p:sp>
        <p:sp>
          <p:nvSpPr>
            <p:cNvPr id="46" name="Freeform 139">
              <a:extLst>
                <a:ext uri="{FF2B5EF4-FFF2-40B4-BE49-F238E27FC236}">
                  <a16:creationId xmlns:a16="http://schemas.microsoft.com/office/drawing/2014/main" id="{29193DA9-F265-4C81-B67C-D8BAFF0F2D3C}"/>
                </a:ext>
              </a:extLst>
            </p:cNvPr>
            <p:cNvSpPr/>
            <p:nvPr/>
          </p:nvSpPr>
          <p:spPr bwMode="auto">
            <a:xfrm>
              <a:off x="2687111" y="6452065"/>
              <a:ext cx="386293" cy="209505"/>
            </a:xfrm>
            <a:custGeom>
              <a:avLst/>
              <a:gdLst>
                <a:gd name="connsiteX0" fmla="*/ 0 w 304800"/>
                <a:gd name="connsiteY0" fmla="*/ 754743 h 754743"/>
                <a:gd name="connsiteX1" fmla="*/ 232228 w 304800"/>
                <a:gd name="connsiteY1" fmla="*/ 624114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198357 w 304800"/>
                <a:gd name="connsiteY1" fmla="*/ 563735 h 754743"/>
                <a:gd name="connsiteX2" fmla="*/ 304800 w 304800"/>
                <a:gd name="connsiteY2" fmla="*/ 0 h 754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00" h="754743">
                  <a:moveTo>
                    <a:pt x="0" y="754743"/>
                  </a:moveTo>
                  <a:cubicBezTo>
                    <a:pt x="90714" y="752324"/>
                    <a:pt x="147557" y="689526"/>
                    <a:pt x="198357" y="563735"/>
                  </a:cubicBezTo>
                  <a:cubicBezTo>
                    <a:pt x="249157" y="437944"/>
                    <a:pt x="293914" y="249161"/>
                    <a:pt x="304800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6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0F41781-D770-E4D6-36D1-3E1FA1D38AA3}"/>
              </a:ext>
            </a:extLst>
          </p:cNvPr>
          <p:cNvGrpSpPr/>
          <p:nvPr/>
        </p:nvGrpSpPr>
        <p:grpSpPr>
          <a:xfrm>
            <a:off x="6577207" y="6451536"/>
            <a:ext cx="2387281" cy="340310"/>
            <a:chOff x="6444208" y="6451536"/>
            <a:chExt cx="2387281" cy="340310"/>
          </a:xfrm>
        </p:grpSpPr>
        <p:sp>
          <p:nvSpPr>
            <p:cNvPr id="47" name="Rectangle 63">
              <a:extLst>
                <a:ext uri="{FF2B5EF4-FFF2-40B4-BE49-F238E27FC236}">
                  <a16:creationId xmlns:a16="http://schemas.microsoft.com/office/drawing/2014/main" id="{1002D2EC-D77F-994C-F5E8-A0D9F28CE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8267" y="6530236"/>
              <a:ext cx="1933222" cy="261610"/>
            </a:xfrm>
            <a:prstGeom prst="rect">
              <a:avLst/>
            </a:prstGeom>
            <a:solidFill>
              <a:srgbClr val="FFCD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5000"/>
                </a:lnSpc>
              </a:pPr>
              <a:r>
                <a:rPr lang="en-US" altLang="en-US" sz="20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most unlikely = 0.5%</a:t>
              </a:r>
              <a:endParaRPr lang="en-US" altLang="en-US" sz="2000" u="none" dirty="0"/>
            </a:p>
          </p:txBody>
        </p:sp>
        <p:sp>
          <p:nvSpPr>
            <p:cNvPr id="48" name="Freeform 139">
              <a:extLst>
                <a:ext uri="{FF2B5EF4-FFF2-40B4-BE49-F238E27FC236}">
                  <a16:creationId xmlns:a16="http://schemas.microsoft.com/office/drawing/2014/main" id="{AA577AE3-6EF2-1572-013E-BDDFA235125D}"/>
                </a:ext>
              </a:extLst>
            </p:cNvPr>
            <p:cNvSpPr/>
            <p:nvPr/>
          </p:nvSpPr>
          <p:spPr bwMode="auto">
            <a:xfrm flipH="1">
              <a:off x="6444208" y="6451536"/>
              <a:ext cx="386293" cy="209505"/>
            </a:xfrm>
            <a:custGeom>
              <a:avLst/>
              <a:gdLst>
                <a:gd name="connsiteX0" fmla="*/ 0 w 304800"/>
                <a:gd name="connsiteY0" fmla="*/ 754743 h 754743"/>
                <a:gd name="connsiteX1" fmla="*/ 232228 w 304800"/>
                <a:gd name="connsiteY1" fmla="*/ 624114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198357 w 304800"/>
                <a:gd name="connsiteY1" fmla="*/ 563735 h 754743"/>
                <a:gd name="connsiteX2" fmla="*/ 304800 w 304800"/>
                <a:gd name="connsiteY2" fmla="*/ 0 h 754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00" h="754743">
                  <a:moveTo>
                    <a:pt x="0" y="754743"/>
                  </a:moveTo>
                  <a:cubicBezTo>
                    <a:pt x="90714" y="752324"/>
                    <a:pt x="147557" y="689526"/>
                    <a:pt x="198357" y="563735"/>
                  </a:cubicBezTo>
                  <a:cubicBezTo>
                    <a:pt x="249157" y="437944"/>
                    <a:pt x="293914" y="249161"/>
                    <a:pt x="304800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6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CAA67D6-F06A-FE42-AACC-D897917045DD}"/>
              </a:ext>
            </a:extLst>
          </p:cNvPr>
          <p:cNvGrpSpPr/>
          <p:nvPr/>
        </p:nvGrpSpPr>
        <p:grpSpPr>
          <a:xfrm>
            <a:off x="7543378" y="2763117"/>
            <a:ext cx="833814" cy="775028"/>
            <a:chOff x="7524328" y="2796168"/>
            <a:chExt cx="833814" cy="775028"/>
          </a:xfrm>
        </p:grpSpPr>
        <p:sp>
          <p:nvSpPr>
            <p:cNvPr id="2" name="Right Brace 1">
              <a:extLst>
                <a:ext uri="{FF2B5EF4-FFF2-40B4-BE49-F238E27FC236}">
                  <a16:creationId xmlns:a16="http://schemas.microsoft.com/office/drawing/2014/main" id="{30DA72AF-5A90-5AAA-8E22-0ADA2FAD5B74}"/>
                </a:ext>
              </a:extLst>
            </p:cNvPr>
            <p:cNvSpPr/>
            <p:nvPr/>
          </p:nvSpPr>
          <p:spPr bwMode="auto">
            <a:xfrm>
              <a:off x="7524328" y="2796168"/>
              <a:ext cx="144016" cy="775028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C302067-1672-F181-9EED-27E03A85B09F}"/>
                </a:ext>
              </a:extLst>
            </p:cNvPr>
            <p:cNvSpPr txBox="1"/>
            <p:nvPr/>
          </p:nvSpPr>
          <p:spPr>
            <a:xfrm>
              <a:off x="7649294" y="2945818"/>
              <a:ext cx="708848" cy="44627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clear</a:t>
              </a:r>
              <a:endParaRPr lang="en-AU" sz="2300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1AAF766-F6FC-A7EA-2BEB-498CEAB75F2D}"/>
              </a:ext>
            </a:extLst>
          </p:cNvPr>
          <p:cNvGrpSpPr/>
          <p:nvPr/>
        </p:nvGrpSpPr>
        <p:grpSpPr>
          <a:xfrm>
            <a:off x="7088192" y="552568"/>
            <a:ext cx="1379997" cy="775028"/>
            <a:chOff x="7524328" y="2796168"/>
            <a:chExt cx="1379997" cy="775028"/>
          </a:xfrm>
        </p:grpSpPr>
        <p:sp>
          <p:nvSpPr>
            <p:cNvPr id="56" name="Right Brace 55">
              <a:extLst>
                <a:ext uri="{FF2B5EF4-FFF2-40B4-BE49-F238E27FC236}">
                  <a16:creationId xmlns:a16="http://schemas.microsoft.com/office/drawing/2014/main" id="{D1B29F6C-1EA4-FED9-FFA1-8DF8EC3925ED}"/>
                </a:ext>
              </a:extLst>
            </p:cNvPr>
            <p:cNvSpPr/>
            <p:nvPr/>
          </p:nvSpPr>
          <p:spPr bwMode="auto">
            <a:xfrm>
              <a:off x="7524328" y="2796168"/>
              <a:ext cx="144016" cy="775028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1D722A5-CBC2-2A19-9BFA-54A88D8AA57F}"/>
                </a:ext>
              </a:extLst>
            </p:cNvPr>
            <p:cNvSpPr txBox="1"/>
            <p:nvPr/>
          </p:nvSpPr>
          <p:spPr>
            <a:xfrm>
              <a:off x="7616793" y="2945818"/>
              <a:ext cx="1287532" cy="44627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u="none">
                  <a:latin typeface="+mn-lt"/>
                </a:defRPr>
              </a:lvl1pPr>
            </a:lstStyle>
            <a:p>
              <a:pPr algn="l"/>
              <a:r>
                <a:rPr lang="en-US" sz="2300" dirty="0"/>
                <a:t>clearly not</a:t>
              </a:r>
              <a:endParaRPr lang="en-AU" sz="23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7824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" y="-9525"/>
            <a:ext cx="9042400" cy="6750893"/>
          </a:xfrm>
        </p:spPr>
        <p:txBody>
          <a:bodyPr/>
          <a:lstStyle/>
          <a:p>
            <a:pPr>
              <a:lnSpc>
                <a:spcPct val="94000"/>
              </a:lnSpc>
            </a:pPr>
            <a:r>
              <a:rPr lang="en-US" sz="2300" dirty="0"/>
              <a:t>But don't forget that some assumptions underlie the CI and the probabilities.</a:t>
            </a:r>
          </a:p>
          <a:p>
            <a:pPr lvl="1">
              <a:lnSpc>
                <a:spcPct val="94000"/>
              </a:lnSpc>
            </a:pPr>
            <a:r>
              <a:rPr lang="en-US" sz="2300" dirty="0"/>
              <a:t>The sampling distribution is normal.</a:t>
            </a:r>
          </a:p>
          <a:p>
            <a:pPr lvl="2">
              <a:lnSpc>
                <a:spcPct val="94000"/>
              </a:lnSpc>
            </a:pPr>
            <a:r>
              <a:rPr lang="en-US" sz="2300" dirty="0"/>
              <a:t>This is never a problem, thanks to the Central Limit Theorem.</a:t>
            </a:r>
          </a:p>
          <a:p>
            <a:pPr lvl="1">
              <a:lnSpc>
                <a:spcPct val="94000"/>
              </a:lnSpc>
            </a:pPr>
            <a:r>
              <a:rPr lang="en-US" sz="2300" dirty="0"/>
              <a:t>The measurements are not biased.</a:t>
            </a:r>
          </a:p>
          <a:p>
            <a:pPr lvl="2">
              <a:lnSpc>
                <a:spcPct val="94000"/>
              </a:lnSpc>
            </a:pPr>
            <a:r>
              <a:rPr lang="en-US" sz="2300" dirty="0"/>
              <a:t>That is, on average, they are correct. They can be noisy and not biased.</a:t>
            </a:r>
          </a:p>
          <a:p>
            <a:pPr lvl="1">
              <a:lnSpc>
                <a:spcPct val="94000"/>
              </a:lnSpc>
            </a:pPr>
            <a:r>
              <a:rPr lang="en-US" sz="2300" dirty="0"/>
              <a:t>The statistical model for the effect is appropriate.</a:t>
            </a:r>
          </a:p>
          <a:p>
            <a:pPr lvl="2">
              <a:lnSpc>
                <a:spcPct val="94000"/>
              </a:lnSpc>
            </a:pPr>
            <a:r>
              <a:rPr lang="en-US" sz="2300" dirty="0"/>
              <a:t>No problem for simple comparisons of means.</a:t>
            </a:r>
          </a:p>
          <a:p>
            <a:pPr lvl="2">
              <a:lnSpc>
                <a:spcPct val="94000"/>
              </a:lnSpc>
            </a:pPr>
            <a:r>
              <a:rPr lang="en-US" sz="2300" dirty="0"/>
              <a:t>Check residuals vs predict</a:t>
            </a:r>
            <a:r>
              <a:rPr lang="en-US" sz="2300" b="1" i="1" dirty="0"/>
              <a:t>eds</a:t>
            </a:r>
            <a:r>
              <a:rPr lang="en-US" sz="2300" dirty="0"/>
              <a:t> for non-uniformity.</a:t>
            </a:r>
          </a:p>
          <a:p>
            <a:pPr lvl="2">
              <a:lnSpc>
                <a:spcPct val="94000"/>
              </a:lnSpc>
            </a:pPr>
            <a:r>
              <a:rPr lang="en-US" sz="2300" dirty="0"/>
              <a:t>Include subject characteristics as modifying predictors to adjust for differences in means of groups being compared. </a:t>
            </a:r>
          </a:p>
          <a:p>
            <a:pPr lvl="2">
              <a:lnSpc>
                <a:spcPct val="94000"/>
              </a:lnSpc>
            </a:pPr>
            <a:r>
              <a:rPr lang="en-US" sz="2300" dirty="0"/>
              <a:t>Check residuals vs predict</a:t>
            </a:r>
            <a:r>
              <a:rPr lang="en-US" sz="2300" b="1" i="1" dirty="0"/>
              <a:t>ors</a:t>
            </a:r>
            <a:r>
              <a:rPr lang="en-US" sz="2300" dirty="0"/>
              <a:t> for non-linearity. </a:t>
            </a:r>
          </a:p>
          <a:p>
            <a:pPr lvl="1">
              <a:lnSpc>
                <a:spcPct val="94000"/>
              </a:lnSpc>
            </a:pPr>
            <a:r>
              <a:rPr lang="en-US" sz="2300" dirty="0"/>
              <a:t>The smallest important is appropriate.</a:t>
            </a:r>
          </a:p>
          <a:p>
            <a:pPr lvl="2">
              <a:lnSpc>
                <a:spcPct val="94000"/>
              </a:lnSpc>
            </a:pPr>
            <a:r>
              <a:rPr lang="en-US" sz="2300" dirty="0"/>
              <a:t>Consider a sensitivity analysis with a realistic range of smallest importants, especially for clinical or practical decisions.</a:t>
            </a:r>
          </a:p>
          <a:p>
            <a:pPr lvl="1">
              <a:lnSpc>
                <a:spcPct val="94000"/>
              </a:lnSpc>
            </a:pPr>
            <a:r>
              <a:rPr lang="en-US" sz="2300" dirty="0"/>
              <a:t>The effect applies only to a population similar to your sample.</a:t>
            </a:r>
          </a:p>
          <a:p>
            <a:pPr lvl="2">
              <a:lnSpc>
                <a:spcPct val="94000"/>
              </a:lnSpc>
            </a:pPr>
            <a:r>
              <a:rPr lang="en-US" sz="2300" dirty="0"/>
              <a:t>The effect, CI and probabilities apply to that population, not to individuals.</a:t>
            </a:r>
          </a:p>
          <a:p>
            <a:pPr lvl="2">
              <a:lnSpc>
                <a:spcPct val="94000"/>
              </a:lnSpc>
            </a:pPr>
            <a:r>
              <a:rPr lang="en-US" sz="2300" dirty="0"/>
              <a:t>Modifying covariates provide effects in subpopulations and partly explain individual differences or individual responses.</a:t>
            </a:r>
          </a:p>
          <a:p>
            <a:pPr>
              <a:lnSpc>
                <a:spcPct val="94000"/>
              </a:lnSpc>
            </a:pPr>
            <a:r>
              <a:rPr lang="en-US" sz="2300" dirty="0"/>
              <a:t>Some of these assumptions help resolve real failures to replicate…</a:t>
            </a:r>
          </a:p>
          <a:p>
            <a:pPr lvl="2">
              <a:lnSpc>
                <a:spcPct val="94000"/>
              </a:lnSpc>
            </a:pPr>
            <a:endParaRPr lang="en-US" sz="2300" dirty="0"/>
          </a:p>
        </p:txBody>
      </p:sp>
      <p:sp>
        <p:nvSpPr>
          <p:cNvPr id="2" name="Text Box 59">
            <a:extLst>
              <a:ext uri="{FF2B5EF4-FFF2-40B4-BE49-F238E27FC236}">
                <a16:creationId xmlns:a16="http://schemas.microsoft.com/office/drawing/2014/main" id="{79C070CE-FDBE-2F26-CB31-F6E1B495E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3711" y="3539591"/>
            <a:ext cx="2738498" cy="63709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0" rIns="36000" bIns="0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>
              <a:lnSpc>
                <a:spcPct val="90000"/>
              </a:lnSpc>
              <a:defRPr/>
            </a:pPr>
            <a:r>
              <a:rPr lang="en-US" sz="2300" u="none" dirty="0">
                <a:latin typeface="+mj-lt"/>
              </a:rPr>
              <a:t>Polynomials? Quantiles?</a:t>
            </a:r>
            <a:br>
              <a:rPr lang="en-US" sz="2300" u="none" dirty="0">
                <a:latin typeface="+mj-lt"/>
              </a:rPr>
            </a:br>
            <a:r>
              <a:rPr lang="en-US" sz="2300" u="none" dirty="0">
                <a:latin typeface="+mj-lt"/>
              </a:rPr>
              <a:t>Cubic splines?</a:t>
            </a:r>
          </a:p>
        </p:txBody>
      </p:sp>
      <p:sp>
        <p:nvSpPr>
          <p:cNvPr id="3" name="Text Box 59">
            <a:extLst>
              <a:ext uri="{FF2B5EF4-FFF2-40B4-BE49-F238E27FC236}">
                <a16:creationId xmlns:a16="http://schemas.microsoft.com/office/drawing/2014/main" id="{2BC48CE6-BB84-75B5-791E-E8C22B3D9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798" y="2207213"/>
            <a:ext cx="2572939" cy="28315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0" rIns="36000" bIns="0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2300" u="none" dirty="0">
                <a:latin typeface="+mj-lt"/>
              </a:rPr>
              <a:t>Raw, percent or factor?</a:t>
            </a:r>
          </a:p>
        </p:txBody>
      </p:sp>
      <p:sp>
        <p:nvSpPr>
          <p:cNvPr id="4" name="Text Box 59">
            <a:extLst>
              <a:ext uri="{FF2B5EF4-FFF2-40B4-BE49-F238E27FC236}">
                <a16:creationId xmlns:a16="http://schemas.microsoft.com/office/drawing/2014/main" id="{65DA84EA-A847-34D7-F24A-83373F8E8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2553887"/>
            <a:ext cx="2225537" cy="28315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0" rIns="36000" bIns="0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2300" u="none" dirty="0">
                <a:latin typeface="+mj-lt"/>
              </a:rPr>
              <a:t>Log transformation?</a:t>
            </a:r>
          </a:p>
        </p:txBody>
      </p:sp>
    </p:spTree>
    <p:extLst>
      <p:ext uri="{BB962C8B-B14F-4D97-AF65-F5344CB8AC3E}">
        <p14:creationId xmlns:p14="http://schemas.microsoft.com/office/powerpoint/2010/main" val="212968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" y="0"/>
            <a:ext cx="9121140" cy="6741368"/>
          </a:xfrm>
        </p:spPr>
        <p:txBody>
          <a:bodyPr/>
          <a:lstStyle/>
          <a:p>
            <a:pPr marL="0" indent="0">
              <a:lnSpc>
                <a:spcPct val="95000"/>
              </a:lnSpc>
              <a:buNone/>
            </a:pPr>
            <a:r>
              <a:rPr lang="en-US" sz="2300" b="1" dirty="0"/>
              <a:t>Remaining real replication failures and their possible causes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Interpretation of confidence intervals </a:t>
            </a:r>
            <a:br>
              <a:rPr lang="en-US" sz="2300" dirty="0"/>
            </a:br>
            <a:r>
              <a:rPr lang="en-US" sz="2300" dirty="0"/>
              <a:t>as compatibility intervals or as</a:t>
            </a:r>
            <a:br>
              <a:rPr lang="en-US" sz="2300" dirty="0"/>
            </a:br>
            <a:r>
              <a:rPr lang="en-US" sz="2300" dirty="0"/>
              <a:t>likely ranges of the true value</a:t>
            </a:r>
            <a:br>
              <a:rPr lang="en-US" sz="2300" dirty="0"/>
            </a:br>
            <a:r>
              <a:rPr lang="en-US" sz="2300" dirty="0"/>
              <a:t>show that this scenario does</a:t>
            </a:r>
            <a:br>
              <a:rPr lang="en-US" sz="2300" dirty="0"/>
            </a:br>
            <a:r>
              <a:rPr lang="en-US" sz="2300" dirty="0"/>
              <a:t>not represent real failure.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But if a repeat of Study 1 with 10x the sample size produced this result,</a:t>
            </a:r>
          </a:p>
          <a:p>
            <a:pPr marL="344487" lvl="1" indent="0">
              <a:buNone/>
            </a:pPr>
            <a:r>
              <a:rPr lang="en-US" sz="2300" dirty="0"/>
              <a:t>then there is no failure to replicate Study 1, but real failure to replicate Study 2.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Possible causes of real replication failure:</a:t>
            </a:r>
          </a:p>
          <a:p>
            <a:pPr lvl="1"/>
            <a:r>
              <a:rPr lang="en-US" sz="2300" dirty="0"/>
              <a:t>Real differences in the effect between settings</a:t>
            </a:r>
          </a:p>
          <a:p>
            <a:pPr lvl="2"/>
            <a:r>
              <a:rPr lang="en-US" sz="2300" dirty="0"/>
              <a:t>These could arise from differences in mean subject characteristics and/or environmental factors that modify the effect.</a:t>
            </a:r>
          </a:p>
          <a:p>
            <a:pPr lvl="2"/>
            <a:r>
              <a:rPr lang="en-US" dirty="0"/>
              <a:t>Some of t</a:t>
            </a:r>
            <a:r>
              <a:rPr lang="en-US" sz="2300" dirty="0"/>
              <a:t>hese can be quantified in a random-effect meta-regression.</a:t>
            </a:r>
          </a:p>
          <a:p>
            <a:pPr lvl="1"/>
            <a:r>
              <a:rPr lang="en-US" sz="2300" dirty="0"/>
              <a:t>Methodological differences between settings, including…</a:t>
            </a:r>
          </a:p>
          <a:p>
            <a:pPr lvl="2"/>
            <a:r>
              <a:rPr lang="en-US" sz="2300" dirty="0"/>
              <a:t>administration of treatments (controls, blinding, timing, dose…);</a:t>
            </a:r>
          </a:p>
          <a:p>
            <a:pPr lvl="2"/>
            <a:r>
              <a:rPr lang="en-US" sz="2300" dirty="0"/>
              <a:t>measurement of the dependent variable (assays, test protocols…);</a:t>
            </a:r>
          </a:p>
          <a:p>
            <a:pPr lvl="2"/>
            <a:r>
              <a:rPr lang="en-US" dirty="0"/>
              <a:t>processing the dependent variable (standardization, log-transformation…);</a:t>
            </a:r>
            <a:endParaRPr lang="en-US" sz="2300" dirty="0"/>
          </a:p>
          <a:p>
            <a:pPr lvl="2"/>
            <a:r>
              <a:rPr lang="en-US" sz="2300" dirty="0"/>
              <a:t>the statistical model (covariates, repeated measurement…)</a:t>
            </a:r>
            <a:r>
              <a:rPr lang="en-US" dirty="0"/>
              <a:t>.</a:t>
            </a:r>
            <a:endParaRPr lang="en-US" sz="2300" dirty="0"/>
          </a:p>
          <a:p>
            <a:pPr lvl="2"/>
            <a:r>
              <a:rPr lang="en-US" dirty="0"/>
              <a:t>Some of t</a:t>
            </a:r>
            <a:r>
              <a:rPr lang="en-US" sz="2300" dirty="0"/>
              <a:t>hese can be </a:t>
            </a:r>
            <a:r>
              <a:rPr lang="en-US" dirty="0"/>
              <a:t>quantified </a:t>
            </a:r>
            <a:r>
              <a:rPr lang="en-US" sz="2300" dirty="0"/>
              <a:t>in a random-effect meta-regression.</a:t>
            </a:r>
          </a:p>
          <a:p>
            <a:pPr lvl="2"/>
            <a:endParaRPr lang="en-US" sz="23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991694-3ABA-F904-7B2E-DC301A2D1231}"/>
              </a:ext>
            </a:extLst>
          </p:cNvPr>
          <p:cNvGrpSpPr/>
          <p:nvPr/>
        </p:nvGrpSpPr>
        <p:grpSpPr>
          <a:xfrm>
            <a:off x="3923928" y="836712"/>
            <a:ext cx="4574160" cy="1252713"/>
            <a:chOff x="1688362" y="3429545"/>
            <a:chExt cx="4574160" cy="1252713"/>
          </a:xfrm>
        </p:grpSpPr>
        <p:sp>
          <p:nvSpPr>
            <p:cNvPr id="3" name="Line 12">
              <a:extLst>
                <a:ext uri="{FF2B5EF4-FFF2-40B4-BE49-F238E27FC236}">
                  <a16:creationId xmlns:a16="http://schemas.microsoft.com/office/drawing/2014/main" id="{E1435B45-6E21-4EF0-E9EC-4651805F8F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084" y="4351940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4" name="Text Box 59">
              <a:extLst>
                <a:ext uri="{FF2B5EF4-FFF2-40B4-BE49-F238E27FC236}">
                  <a16:creationId xmlns:a16="http://schemas.microsoft.com/office/drawing/2014/main" id="{9855D7A2-8689-13D9-5B39-E2514FF6DC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1372" y="4436037"/>
              <a:ext cx="2136922" cy="246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</a:rPr>
                <a:t>Effect on performance</a:t>
              </a:r>
            </a:p>
          </p:txBody>
        </p:sp>
        <p:sp>
          <p:nvSpPr>
            <p:cNvPr id="5" name="Rectangle 6" descr="Light downward diagonal">
              <a:extLst>
                <a:ext uri="{FF2B5EF4-FFF2-40B4-BE49-F238E27FC236}">
                  <a16:creationId xmlns:a16="http://schemas.microsoft.com/office/drawing/2014/main" id="{BDECE37F-B04D-C6B6-900C-98210B46B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1198" y="3429545"/>
              <a:ext cx="2381324" cy="928277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6" name="Rectangle 7" descr="Light upward diagonal">
              <a:extLst>
                <a:ext uri="{FF2B5EF4-FFF2-40B4-BE49-F238E27FC236}">
                  <a16:creationId xmlns:a16="http://schemas.microsoft.com/office/drawing/2014/main" id="{DF0542E3-3848-E59F-FE02-00493D394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362" y="3432000"/>
              <a:ext cx="1493387" cy="928277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1DF25554-9D61-C75B-F039-99B9FED0E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399" y="3432000"/>
              <a:ext cx="933450" cy="928277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0AC038B5-0E1B-CB7C-5C41-90CF5C9B3C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1849" y="3431075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56A919A6-007D-287C-D9C3-A69444BA5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399" y="3431075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0" name="Line 57">
              <a:extLst>
                <a:ext uri="{FF2B5EF4-FFF2-40B4-BE49-F238E27FC236}">
                  <a16:creationId xmlns:a16="http://schemas.microsoft.com/office/drawing/2014/main" id="{6DAA9111-3F18-2E27-F511-ABA3A388A6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7504" y="4209237"/>
              <a:ext cx="2193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1" name="Line 58">
              <a:extLst>
                <a:ext uri="{FF2B5EF4-FFF2-40B4-BE49-F238E27FC236}">
                  <a16:creationId xmlns:a16="http://schemas.microsoft.com/office/drawing/2014/main" id="{1E851CC5-5A33-737F-1FA0-4FCBE27552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8549" y="4209237"/>
              <a:ext cx="12887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2" name="Text Box 59">
              <a:extLst>
                <a:ext uri="{FF2B5EF4-FFF2-40B4-BE49-F238E27FC236}">
                  <a16:creationId xmlns:a16="http://schemas.microsoft.com/office/drawing/2014/main" id="{E92425E0-18D5-5240-57C6-0DD21B3B4C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4639" y="4124579"/>
              <a:ext cx="874205" cy="153624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beneficial</a:t>
              </a:r>
            </a:p>
          </p:txBody>
        </p:sp>
        <p:sp>
          <p:nvSpPr>
            <p:cNvPr id="13" name="Text Box 60">
              <a:extLst>
                <a:ext uri="{FF2B5EF4-FFF2-40B4-BE49-F238E27FC236}">
                  <a16:creationId xmlns:a16="http://schemas.microsoft.com/office/drawing/2014/main" id="{6489C13A-8619-ED07-EFE9-12D627D6ED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1253" y="4124579"/>
              <a:ext cx="704287" cy="153624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harmful</a:t>
              </a:r>
            </a:p>
          </p:txBody>
        </p:sp>
        <p:sp>
          <p:nvSpPr>
            <p:cNvPr id="14" name="Line 58">
              <a:extLst>
                <a:ext uri="{FF2B5EF4-FFF2-40B4-BE49-F238E27FC236}">
                  <a16:creationId xmlns:a16="http://schemas.microsoft.com/office/drawing/2014/main" id="{44D1EE24-8734-FD23-5768-A4634B404A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1039" y="4205444"/>
              <a:ext cx="839445" cy="7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5" name="Text Box 60">
              <a:extLst>
                <a:ext uri="{FF2B5EF4-FFF2-40B4-BE49-F238E27FC236}">
                  <a16:creationId xmlns:a16="http://schemas.microsoft.com/office/drawing/2014/main" id="{CD595798-61AB-4B0E-CA75-B1BDB6B62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299" y="4124579"/>
              <a:ext cx="512762" cy="15407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defPPr>
                <a:defRPr lang="en-US"/>
              </a:defPPr>
              <a:lvl1pPr algn="ctr" eaLnBrk="0" hangingPunct="0">
                <a:lnSpc>
                  <a:spcPct val="80000"/>
                </a:lnSpc>
                <a:defRPr sz="1800" u="none">
                  <a:latin typeface="+mj-lt"/>
                  <a:cs typeface="+mn-cs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dirty="0"/>
                <a:t>trivial</a:t>
              </a:r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C2F65C93-4953-1DEC-AC41-952B99EBA8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084" y="4354015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1ECD5CD-FEE3-1864-E604-1DE21C4F6387}"/>
              </a:ext>
            </a:extLst>
          </p:cNvPr>
          <p:cNvGrpSpPr/>
          <p:nvPr/>
        </p:nvGrpSpPr>
        <p:grpSpPr>
          <a:xfrm>
            <a:off x="6007466" y="820615"/>
            <a:ext cx="3091594" cy="338554"/>
            <a:chOff x="3640848" y="524722"/>
            <a:chExt cx="3091594" cy="33855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3B8CCAF-91DD-B9E3-D752-348BD292E473}"/>
                </a:ext>
              </a:extLst>
            </p:cNvPr>
            <p:cNvGrpSpPr/>
            <p:nvPr/>
          </p:nvGrpSpPr>
          <p:grpSpPr>
            <a:xfrm>
              <a:off x="3640848" y="626247"/>
              <a:ext cx="2159486" cy="99350"/>
              <a:chOff x="3771900" y="3507112"/>
              <a:chExt cx="2159486" cy="99350"/>
            </a:xfrm>
          </p:grpSpPr>
          <p:sp>
            <p:nvSpPr>
              <p:cNvPr id="21" name="Line 64">
                <a:extLst>
                  <a:ext uri="{FF2B5EF4-FFF2-40B4-BE49-F238E27FC236}">
                    <a16:creationId xmlns:a16="http://schemas.microsoft.com/office/drawing/2014/main" id="{6624E3A6-CACF-06F9-1B7C-96D69449BE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771900" y="3560316"/>
                <a:ext cx="21594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22" name="Oval 65">
                <a:extLst>
                  <a:ext uri="{FF2B5EF4-FFF2-40B4-BE49-F238E27FC236}">
                    <a16:creationId xmlns:a16="http://schemas.microsoft.com/office/drawing/2014/main" id="{391E78C0-FE14-4EB9-D55E-0B9FF9258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789268" y="3507112"/>
                <a:ext cx="99352" cy="9935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sp>
          <p:nvSpPr>
            <p:cNvPr id="28" name="Text Box 63">
              <a:extLst>
                <a:ext uri="{FF2B5EF4-FFF2-40B4-BE49-F238E27FC236}">
                  <a16:creationId xmlns:a16="http://schemas.microsoft.com/office/drawing/2014/main" id="{DE100B49-018E-DEA6-BCBC-C0459C43CD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397" y="524722"/>
              <a:ext cx="890045" cy="338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anchor="ctr" anchorCtr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>
                <a:lnSpc>
                  <a:spcPct val="80000"/>
                </a:lnSpc>
                <a:defRPr/>
              </a:pPr>
              <a:r>
                <a:rPr lang="en-US" sz="2000" u="none" dirty="0">
                  <a:solidFill>
                    <a:srgbClr val="000000"/>
                  </a:solidFill>
                  <a:latin typeface="Arial Narrow"/>
                </a:rPr>
                <a:t>Study 1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E9B877B-9801-9464-D9B7-ABAC63F16EA9}"/>
              </a:ext>
            </a:extLst>
          </p:cNvPr>
          <p:cNvGrpSpPr/>
          <p:nvPr/>
        </p:nvGrpSpPr>
        <p:grpSpPr>
          <a:xfrm>
            <a:off x="4784198" y="1031591"/>
            <a:ext cx="1590453" cy="338554"/>
            <a:chOff x="2417580" y="758558"/>
            <a:chExt cx="1590453" cy="338554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0350B8D-AFC6-8593-A606-9E4818761B41}"/>
                </a:ext>
              </a:extLst>
            </p:cNvPr>
            <p:cNvGrpSpPr/>
            <p:nvPr/>
          </p:nvGrpSpPr>
          <p:grpSpPr>
            <a:xfrm>
              <a:off x="3323539" y="872422"/>
              <a:ext cx="684494" cy="99350"/>
              <a:chOff x="3454591" y="3786338"/>
              <a:chExt cx="684494" cy="99350"/>
            </a:xfrm>
          </p:grpSpPr>
          <p:sp>
            <p:nvSpPr>
              <p:cNvPr id="18" name="Line 64">
                <a:extLst>
                  <a:ext uri="{FF2B5EF4-FFF2-40B4-BE49-F238E27FC236}">
                    <a16:creationId xmlns:a16="http://schemas.microsoft.com/office/drawing/2014/main" id="{593045F2-177B-D7F7-4D06-3805FD42B6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454591" y="3835648"/>
                <a:ext cx="68449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19" name="Oval 65">
                <a:extLst>
                  <a:ext uri="{FF2B5EF4-FFF2-40B4-BE49-F238E27FC236}">
                    <a16:creationId xmlns:a16="http://schemas.microsoft.com/office/drawing/2014/main" id="{BE13E83D-103D-E29E-0590-58B7809D98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3747162" y="3786338"/>
                <a:ext cx="99352" cy="99350"/>
              </a:xfrm>
              <a:prstGeom prst="ellipse">
                <a:avLst/>
              </a:prstGeom>
              <a:solidFill>
                <a:srgbClr val="6666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sp>
          <p:nvSpPr>
            <p:cNvPr id="29" name="Text Box 63">
              <a:extLst>
                <a:ext uri="{FF2B5EF4-FFF2-40B4-BE49-F238E27FC236}">
                  <a16:creationId xmlns:a16="http://schemas.microsoft.com/office/drawing/2014/main" id="{71985C11-6D49-AB73-1B59-6F3E55BB92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7580" y="758558"/>
              <a:ext cx="890045" cy="338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anchor="ctr" anchorCtr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2000" u="none" dirty="0">
                  <a:solidFill>
                    <a:srgbClr val="000000"/>
                  </a:solidFill>
                  <a:latin typeface="Arial Narrow"/>
                </a:rPr>
                <a:t>Study 2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857AA20-F6F9-2001-C074-95513305977D}"/>
              </a:ext>
            </a:extLst>
          </p:cNvPr>
          <p:cNvGrpSpPr/>
          <p:nvPr/>
        </p:nvGrpSpPr>
        <p:grpSpPr>
          <a:xfrm>
            <a:off x="6891296" y="1236441"/>
            <a:ext cx="1730867" cy="942877"/>
            <a:chOff x="4471842" y="867122"/>
            <a:chExt cx="1730867" cy="942877"/>
          </a:xfrm>
        </p:grpSpPr>
        <p:sp>
          <p:nvSpPr>
            <p:cNvPr id="26" name="Freeform 139">
              <a:extLst>
                <a:ext uri="{FF2B5EF4-FFF2-40B4-BE49-F238E27FC236}">
                  <a16:creationId xmlns:a16="http://schemas.microsoft.com/office/drawing/2014/main" id="{DFD9A35C-5517-5A83-1D3C-09462468E745}"/>
                </a:ext>
              </a:extLst>
            </p:cNvPr>
            <p:cNvSpPr/>
            <p:nvPr/>
          </p:nvSpPr>
          <p:spPr bwMode="auto">
            <a:xfrm rot="5400000" flipH="1" flipV="1">
              <a:off x="4664473" y="1298999"/>
              <a:ext cx="737760" cy="284240"/>
            </a:xfrm>
            <a:custGeom>
              <a:avLst/>
              <a:gdLst>
                <a:gd name="connsiteX0" fmla="*/ 0 w 304800"/>
                <a:gd name="connsiteY0" fmla="*/ 754743 h 754743"/>
                <a:gd name="connsiteX1" fmla="*/ 232228 w 304800"/>
                <a:gd name="connsiteY1" fmla="*/ 624114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198357 w 304800"/>
                <a:gd name="connsiteY1" fmla="*/ 563735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258446 w 304800"/>
                <a:gd name="connsiteY1" fmla="*/ 494315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258446 w 304800"/>
                <a:gd name="connsiteY1" fmla="*/ 494315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168941 w 304800"/>
                <a:gd name="connsiteY1" fmla="*/ 463393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168941 w 304800"/>
                <a:gd name="connsiteY1" fmla="*/ 463393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160804 w 304800"/>
                <a:gd name="connsiteY1" fmla="*/ 378360 h 754743"/>
                <a:gd name="connsiteX2" fmla="*/ 304800 w 304800"/>
                <a:gd name="connsiteY2" fmla="*/ 0 h 754743"/>
                <a:gd name="connsiteX0" fmla="*/ 0 w 276321"/>
                <a:gd name="connsiteY0" fmla="*/ 244540 h 412544"/>
                <a:gd name="connsiteX1" fmla="*/ 132325 w 276321"/>
                <a:gd name="connsiteY1" fmla="*/ 378360 h 412544"/>
                <a:gd name="connsiteX2" fmla="*/ 276321 w 276321"/>
                <a:gd name="connsiteY2" fmla="*/ 0 h 412544"/>
                <a:gd name="connsiteX0" fmla="*/ 0 w 276321"/>
                <a:gd name="connsiteY0" fmla="*/ 244540 h 244540"/>
                <a:gd name="connsiteX1" fmla="*/ 276321 w 276321"/>
                <a:gd name="connsiteY1" fmla="*/ 0 h 244540"/>
                <a:gd name="connsiteX0" fmla="*/ 0 w 276321"/>
                <a:gd name="connsiteY0" fmla="*/ 244540 h 244540"/>
                <a:gd name="connsiteX1" fmla="*/ 144355 w 276321"/>
                <a:gd name="connsiteY1" fmla="*/ 127136 h 244540"/>
                <a:gd name="connsiteX2" fmla="*/ 276321 w 276321"/>
                <a:gd name="connsiteY2" fmla="*/ 0 h 244540"/>
                <a:gd name="connsiteX0" fmla="*/ 0 w 276321"/>
                <a:gd name="connsiteY0" fmla="*/ 244540 h 251722"/>
                <a:gd name="connsiteX1" fmla="*/ 144355 w 276321"/>
                <a:gd name="connsiteY1" fmla="*/ 127136 h 251722"/>
                <a:gd name="connsiteX2" fmla="*/ 276321 w 276321"/>
                <a:gd name="connsiteY2" fmla="*/ 0 h 251722"/>
                <a:gd name="connsiteX0" fmla="*/ 0 w 276321"/>
                <a:gd name="connsiteY0" fmla="*/ 244540 h 251722"/>
                <a:gd name="connsiteX1" fmla="*/ 144355 w 276321"/>
                <a:gd name="connsiteY1" fmla="*/ 127136 h 251722"/>
                <a:gd name="connsiteX2" fmla="*/ 276321 w 276321"/>
                <a:gd name="connsiteY2" fmla="*/ 0 h 251722"/>
                <a:gd name="connsiteX0" fmla="*/ 0 w 276321"/>
                <a:gd name="connsiteY0" fmla="*/ 244540 h 336600"/>
                <a:gd name="connsiteX1" fmla="*/ 175147 w 276321"/>
                <a:gd name="connsiteY1" fmla="*/ 250823 h 336600"/>
                <a:gd name="connsiteX2" fmla="*/ 276321 w 276321"/>
                <a:gd name="connsiteY2" fmla="*/ 0 h 336600"/>
                <a:gd name="connsiteX0" fmla="*/ 0 w 276321"/>
                <a:gd name="connsiteY0" fmla="*/ 244540 h 254274"/>
                <a:gd name="connsiteX1" fmla="*/ 175147 w 276321"/>
                <a:gd name="connsiteY1" fmla="*/ 250823 h 254274"/>
                <a:gd name="connsiteX2" fmla="*/ 276321 w 276321"/>
                <a:gd name="connsiteY2" fmla="*/ 0 h 254274"/>
                <a:gd name="connsiteX0" fmla="*/ 0 w 276321"/>
                <a:gd name="connsiteY0" fmla="*/ 244540 h 244540"/>
                <a:gd name="connsiteX1" fmla="*/ 166349 w 276321"/>
                <a:gd name="connsiteY1" fmla="*/ 178675 h 244540"/>
                <a:gd name="connsiteX2" fmla="*/ 276321 w 276321"/>
                <a:gd name="connsiteY2" fmla="*/ 0 h 244540"/>
                <a:gd name="connsiteX0" fmla="*/ 0 w 276321"/>
                <a:gd name="connsiteY0" fmla="*/ 244540 h 244540"/>
                <a:gd name="connsiteX1" fmla="*/ 166349 w 276321"/>
                <a:gd name="connsiteY1" fmla="*/ 178675 h 244540"/>
                <a:gd name="connsiteX2" fmla="*/ 276321 w 276321"/>
                <a:gd name="connsiteY2" fmla="*/ 0 h 244540"/>
                <a:gd name="connsiteX0" fmla="*/ 0 w 276321"/>
                <a:gd name="connsiteY0" fmla="*/ 244540 h 244540"/>
                <a:gd name="connsiteX1" fmla="*/ 166349 w 276321"/>
                <a:gd name="connsiteY1" fmla="*/ 178675 h 244540"/>
                <a:gd name="connsiteX2" fmla="*/ 276321 w 276321"/>
                <a:gd name="connsiteY2" fmla="*/ 0 h 244540"/>
                <a:gd name="connsiteX0" fmla="*/ 0 w 276321"/>
                <a:gd name="connsiteY0" fmla="*/ 244540 h 254278"/>
                <a:gd name="connsiteX1" fmla="*/ 188343 w 276321"/>
                <a:gd name="connsiteY1" fmla="*/ 250827 h 254278"/>
                <a:gd name="connsiteX2" fmla="*/ 276321 w 276321"/>
                <a:gd name="connsiteY2" fmla="*/ 0 h 254278"/>
                <a:gd name="connsiteX0" fmla="*/ 0 w 276321"/>
                <a:gd name="connsiteY0" fmla="*/ 244540 h 244540"/>
                <a:gd name="connsiteX1" fmla="*/ 182258 w 276321"/>
                <a:gd name="connsiteY1" fmla="*/ 172408 h 244540"/>
                <a:gd name="connsiteX2" fmla="*/ 276321 w 276321"/>
                <a:gd name="connsiteY2" fmla="*/ 0 h 244540"/>
                <a:gd name="connsiteX0" fmla="*/ 0 w 294576"/>
                <a:gd name="connsiteY0" fmla="*/ 265925 h 265925"/>
                <a:gd name="connsiteX1" fmla="*/ 182258 w 294576"/>
                <a:gd name="connsiteY1" fmla="*/ 193793 h 265925"/>
                <a:gd name="connsiteX2" fmla="*/ 294576 w 294576"/>
                <a:gd name="connsiteY2" fmla="*/ 0 h 265925"/>
                <a:gd name="connsiteX0" fmla="*/ 0 w 294576"/>
                <a:gd name="connsiteY0" fmla="*/ 265925 h 265925"/>
                <a:gd name="connsiteX1" fmla="*/ 182258 w 294576"/>
                <a:gd name="connsiteY1" fmla="*/ 193793 h 265925"/>
                <a:gd name="connsiteX2" fmla="*/ 294576 w 294576"/>
                <a:gd name="connsiteY2" fmla="*/ 0 h 265925"/>
                <a:gd name="connsiteX0" fmla="*/ 0 w 294576"/>
                <a:gd name="connsiteY0" fmla="*/ 265925 h 265925"/>
                <a:gd name="connsiteX1" fmla="*/ 127492 w 294576"/>
                <a:gd name="connsiteY1" fmla="*/ 250825 h 265925"/>
                <a:gd name="connsiteX2" fmla="*/ 294576 w 294576"/>
                <a:gd name="connsiteY2" fmla="*/ 0 h 265925"/>
                <a:gd name="connsiteX0" fmla="*/ 0 w 294576"/>
                <a:gd name="connsiteY0" fmla="*/ 265925 h 265925"/>
                <a:gd name="connsiteX1" fmla="*/ 127492 w 294576"/>
                <a:gd name="connsiteY1" fmla="*/ 250825 h 265925"/>
                <a:gd name="connsiteX2" fmla="*/ 294576 w 294576"/>
                <a:gd name="connsiteY2" fmla="*/ 0 h 265925"/>
                <a:gd name="connsiteX0" fmla="*/ 0 w 294576"/>
                <a:gd name="connsiteY0" fmla="*/ 265925 h 265925"/>
                <a:gd name="connsiteX1" fmla="*/ 127492 w 294576"/>
                <a:gd name="connsiteY1" fmla="*/ 250825 h 265925"/>
                <a:gd name="connsiteX2" fmla="*/ 294576 w 294576"/>
                <a:gd name="connsiteY2" fmla="*/ 0 h 265925"/>
                <a:gd name="connsiteX0" fmla="*/ 0 w 294576"/>
                <a:gd name="connsiteY0" fmla="*/ 265925 h 265925"/>
                <a:gd name="connsiteX1" fmla="*/ 127492 w 294576"/>
                <a:gd name="connsiteY1" fmla="*/ 250825 h 265925"/>
                <a:gd name="connsiteX2" fmla="*/ 294576 w 294576"/>
                <a:gd name="connsiteY2" fmla="*/ 0 h 265925"/>
                <a:gd name="connsiteX0" fmla="*/ 0 w 294576"/>
                <a:gd name="connsiteY0" fmla="*/ 265925 h 265925"/>
                <a:gd name="connsiteX1" fmla="*/ 127492 w 294576"/>
                <a:gd name="connsiteY1" fmla="*/ 250825 h 265925"/>
                <a:gd name="connsiteX2" fmla="*/ 294576 w 294576"/>
                <a:gd name="connsiteY2" fmla="*/ 0 h 265925"/>
                <a:gd name="connsiteX0" fmla="*/ 0 w 294576"/>
                <a:gd name="connsiteY0" fmla="*/ 265925 h 265925"/>
                <a:gd name="connsiteX1" fmla="*/ 167045 w 294576"/>
                <a:gd name="connsiteY1" fmla="*/ 222309 h 265925"/>
                <a:gd name="connsiteX2" fmla="*/ 294576 w 294576"/>
                <a:gd name="connsiteY2" fmla="*/ 0 h 265925"/>
                <a:gd name="connsiteX0" fmla="*/ 0 w 294576"/>
                <a:gd name="connsiteY0" fmla="*/ 265925 h 265925"/>
                <a:gd name="connsiteX1" fmla="*/ 167045 w 294576"/>
                <a:gd name="connsiteY1" fmla="*/ 222309 h 265925"/>
                <a:gd name="connsiteX2" fmla="*/ 294576 w 294576"/>
                <a:gd name="connsiteY2" fmla="*/ 0 h 265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4576" h="265925">
                  <a:moveTo>
                    <a:pt x="0" y="265925"/>
                  </a:moveTo>
                  <a:cubicBezTo>
                    <a:pt x="90714" y="248177"/>
                    <a:pt x="118927" y="240832"/>
                    <a:pt x="167045" y="222309"/>
                  </a:cubicBezTo>
                  <a:cubicBezTo>
                    <a:pt x="243023" y="181333"/>
                    <a:pt x="205512" y="152803"/>
                    <a:pt x="294576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6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Text Box 63">
              <a:extLst>
                <a:ext uri="{FF2B5EF4-FFF2-40B4-BE49-F238E27FC236}">
                  <a16:creationId xmlns:a16="http://schemas.microsoft.com/office/drawing/2014/main" id="{2B6D6D7C-6E09-73F5-CA10-38465C8CBD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5470" y="867122"/>
              <a:ext cx="1027239" cy="338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anchor="ctr" anchorCtr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>
                <a:lnSpc>
                  <a:spcPct val="80000"/>
                </a:lnSpc>
                <a:defRPr/>
              </a:pPr>
              <a:r>
                <a:rPr lang="en-US" sz="2000" u="none" dirty="0">
                  <a:solidFill>
                    <a:srgbClr val="000000"/>
                  </a:solidFill>
                  <a:latin typeface="Arial Narrow"/>
                </a:rPr>
                <a:t>Study 1a</a:t>
              </a:r>
            </a:p>
          </p:txBody>
        </p:sp>
        <p:sp>
          <p:nvSpPr>
            <p:cNvPr id="33" name="Line 64">
              <a:extLst>
                <a:ext uri="{FF2B5EF4-FFF2-40B4-BE49-F238E27FC236}">
                  <a16:creationId xmlns:a16="http://schemas.microsoft.com/office/drawing/2014/main" id="{E2EF6B99-4177-4B4C-9642-83F9010E878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4471842" y="1020364"/>
              <a:ext cx="68449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  <p:sp>
          <p:nvSpPr>
            <p:cNvPr id="34" name="Oval 65">
              <a:extLst>
                <a:ext uri="{FF2B5EF4-FFF2-40B4-BE49-F238E27FC236}">
                  <a16:creationId xmlns:a16="http://schemas.microsoft.com/office/drawing/2014/main" id="{305A7ACD-E948-3BDD-19CA-0C4CB96336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4764413" y="971054"/>
              <a:ext cx="99352" cy="993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407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3" y="1"/>
            <a:ext cx="9121140" cy="6731000"/>
          </a:xfrm>
        </p:spPr>
        <p:txBody>
          <a:bodyPr/>
          <a:lstStyle/>
          <a:p>
            <a:pPr lvl="1"/>
            <a:r>
              <a:rPr lang="en-US" sz="2300" dirty="0"/>
              <a:t>Publication bias</a:t>
            </a:r>
          </a:p>
          <a:p>
            <a:pPr lvl="2"/>
            <a:r>
              <a:rPr lang="en-US" sz="2300" dirty="0"/>
              <a:t>Suppose the authors of Study 1 repeated their study </a:t>
            </a:r>
            <a:br>
              <a:rPr lang="en-US" sz="2300" dirty="0"/>
            </a:br>
            <a:r>
              <a:rPr lang="en-US" sz="2300" dirty="0"/>
              <a:t>with 10x the sample size </a:t>
            </a:r>
          </a:p>
          <a:p>
            <a:pPr marL="685800" lvl="2" indent="0" defTabSz="936625">
              <a:buNone/>
            </a:pPr>
            <a:r>
              <a:rPr lang="en-US" sz="2300" dirty="0"/>
              <a:t>	and got this:</a:t>
            </a:r>
          </a:p>
          <a:p>
            <a:pPr lvl="2"/>
            <a:r>
              <a:rPr lang="en-US" sz="2300" dirty="0"/>
              <a:t>The likely scenario is that </a:t>
            </a:r>
            <a:br>
              <a:rPr lang="en-US" dirty="0"/>
            </a:br>
            <a:r>
              <a:rPr lang="en-US" sz="2300" dirty="0"/>
              <a:t>Study 1 produced an unusually </a:t>
            </a:r>
            <a:br>
              <a:rPr lang="en-US" sz="2300" dirty="0"/>
            </a:br>
            <a:r>
              <a:rPr lang="en-US" sz="2300" dirty="0"/>
              <a:t>large effect because of large sampling variation with a small sample.</a:t>
            </a:r>
          </a:p>
          <a:p>
            <a:pPr lvl="2"/>
            <a:r>
              <a:rPr lang="en-US" sz="2300" dirty="0"/>
              <a:t>The effect in Study 1 was statistically significant, so it got published.</a:t>
            </a:r>
          </a:p>
          <a:p>
            <a:pPr lvl="2"/>
            <a:r>
              <a:rPr lang="en-US" dirty="0"/>
              <a:t>Studies of o</a:t>
            </a:r>
            <a:r>
              <a:rPr lang="en-US" sz="2300" dirty="0"/>
              <a:t>ther researchers who got </a:t>
            </a:r>
            <a:r>
              <a:rPr lang="en-US" sz="2300" i="1" dirty="0"/>
              <a:t>non</a:t>
            </a:r>
            <a:r>
              <a:rPr lang="en-US" sz="2300" dirty="0"/>
              <a:t>-significance with similar small studies were either not submitted or not accepted for publication.</a:t>
            </a:r>
          </a:p>
          <a:p>
            <a:pPr lvl="2"/>
            <a:r>
              <a:rPr lang="en-US" dirty="0"/>
              <a:t>Hence published effects in small studies are biased towards large values. </a:t>
            </a:r>
          </a:p>
          <a:p>
            <a:pPr lvl="2"/>
            <a:r>
              <a:rPr lang="en-US" dirty="0"/>
              <a:t>"P-value hacking" also results in publication bias.</a:t>
            </a:r>
          </a:p>
          <a:p>
            <a:pPr marL="981075" lvl="2" indent="0">
              <a:buNone/>
            </a:pPr>
            <a:r>
              <a:rPr lang="en-US" sz="2300" dirty="0"/>
              <a:t>Example: a researcher deletes an "outlier" to change p &gt;0.05 to p &lt;0.05</a:t>
            </a:r>
            <a:r>
              <a:rPr lang="en-US" dirty="0"/>
              <a:t>.</a:t>
            </a:r>
          </a:p>
          <a:p>
            <a:pPr lvl="2"/>
            <a:r>
              <a:rPr lang="en-US" sz="2300" dirty="0"/>
              <a:t>Eliminating significance dichotomania </a:t>
            </a:r>
            <a:r>
              <a:rPr lang="en-US" dirty="0"/>
              <a:t>w</a:t>
            </a:r>
            <a:r>
              <a:rPr lang="en-US" sz="2300" dirty="0"/>
              <a:t>ould reduce publication bias.</a:t>
            </a:r>
          </a:p>
          <a:p>
            <a:pPr lvl="2"/>
            <a:r>
              <a:rPr lang="en-US" dirty="0"/>
              <a:t>Adequate-precision dichotomania results in </a:t>
            </a:r>
            <a:r>
              <a:rPr lang="en-US" i="1" dirty="0"/>
              <a:t>trivial</a:t>
            </a:r>
            <a:r>
              <a:rPr lang="en-US" dirty="0"/>
              <a:t> publication bias.</a:t>
            </a:r>
            <a:endParaRPr lang="en-US" sz="2300" dirty="0"/>
          </a:p>
          <a:p>
            <a:pPr lvl="2"/>
            <a:r>
              <a:rPr lang="en-US" sz="2300" dirty="0"/>
              <a:t>Peer-reviewed proposals </a:t>
            </a:r>
            <a:r>
              <a:rPr lang="en-US" dirty="0"/>
              <a:t>with guaranteed publication</a:t>
            </a:r>
            <a:r>
              <a:rPr lang="en-US" sz="2300" dirty="0"/>
              <a:t> is also a solution.</a:t>
            </a:r>
          </a:p>
          <a:p>
            <a:pPr lvl="2"/>
            <a:r>
              <a:rPr lang="en-US" dirty="0"/>
              <a:t>Meantime, publication bias can usually be eliminated in a meta-analysis.</a:t>
            </a:r>
          </a:p>
          <a:p>
            <a:pPr lvl="1"/>
            <a:r>
              <a:rPr lang="en-US" sz="2300" dirty="0"/>
              <a:t>Major scientific fraud, where a researcher fabricates most or all of the data.</a:t>
            </a:r>
          </a:p>
          <a:p>
            <a:pPr lvl="2"/>
            <a:r>
              <a:rPr lang="en-US" sz="2300" dirty="0"/>
              <a:t>Such studies may be detected and eliminated from a meta-analysis.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991694-3ABA-F904-7B2E-DC301A2D1231}"/>
              </a:ext>
            </a:extLst>
          </p:cNvPr>
          <p:cNvGrpSpPr/>
          <p:nvPr/>
        </p:nvGrpSpPr>
        <p:grpSpPr>
          <a:xfrm>
            <a:off x="3933372" y="836712"/>
            <a:ext cx="4574160" cy="1335101"/>
            <a:chOff x="1688362" y="3429545"/>
            <a:chExt cx="4574160" cy="1274245"/>
          </a:xfrm>
        </p:grpSpPr>
        <p:sp>
          <p:nvSpPr>
            <p:cNvPr id="3" name="Line 12">
              <a:extLst>
                <a:ext uri="{FF2B5EF4-FFF2-40B4-BE49-F238E27FC236}">
                  <a16:creationId xmlns:a16="http://schemas.microsoft.com/office/drawing/2014/main" id="{E1435B45-6E21-4EF0-E9EC-4651805F8F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084" y="4351940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4" name="Text Box 59">
              <a:extLst>
                <a:ext uri="{FF2B5EF4-FFF2-40B4-BE49-F238E27FC236}">
                  <a16:creationId xmlns:a16="http://schemas.microsoft.com/office/drawing/2014/main" id="{9855D7A2-8689-13D9-5B39-E2514FF6DC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1372" y="4429076"/>
              <a:ext cx="2136922" cy="2747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</a:rPr>
                <a:t>Effect on performance</a:t>
              </a:r>
            </a:p>
          </p:txBody>
        </p:sp>
        <p:sp>
          <p:nvSpPr>
            <p:cNvPr id="5" name="Rectangle 6" descr="Light downward diagonal">
              <a:extLst>
                <a:ext uri="{FF2B5EF4-FFF2-40B4-BE49-F238E27FC236}">
                  <a16:creationId xmlns:a16="http://schemas.microsoft.com/office/drawing/2014/main" id="{BDECE37F-B04D-C6B6-900C-98210B46B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1198" y="3429545"/>
              <a:ext cx="2381324" cy="928277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6" name="Rectangle 7" descr="Light upward diagonal">
              <a:extLst>
                <a:ext uri="{FF2B5EF4-FFF2-40B4-BE49-F238E27FC236}">
                  <a16:creationId xmlns:a16="http://schemas.microsoft.com/office/drawing/2014/main" id="{DF0542E3-3848-E59F-FE02-00493D394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362" y="3432000"/>
              <a:ext cx="1493387" cy="928277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1DF25554-9D61-C75B-F039-99B9FED0E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399" y="3432000"/>
              <a:ext cx="933450" cy="928277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0AC038B5-0E1B-CB7C-5C41-90CF5C9B3C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1849" y="3431075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56A919A6-007D-287C-D9C3-A69444BA5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399" y="3431075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0" name="Line 57">
              <a:extLst>
                <a:ext uri="{FF2B5EF4-FFF2-40B4-BE49-F238E27FC236}">
                  <a16:creationId xmlns:a16="http://schemas.microsoft.com/office/drawing/2014/main" id="{6DAA9111-3F18-2E27-F511-ABA3A388A6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7504" y="4209237"/>
              <a:ext cx="2193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1" name="Line 58">
              <a:extLst>
                <a:ext uri="{FF2B5EF4-FFF2-40B4-BE49-F238E27FC236}">
                  <a16:creationId xmlns:a16="http://schemas.microsoft.com/office/drawing/2014/main" id="{1E851CC5-5A33-737F-1FA0-4FCBE27552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8549" y="4209237"/>
              <a:ext cx="12887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2" name="Text Box 59">
              <a:extLst>
                <a:ext uri="{FF2B5EF4-FFF2-40B4-BE49-F238E27FC236}">
                  <a16:creationId xmlns:a16="http://schemas.microsoft.com/office/drawing/2014/main" id="{E92425E0-18D5-5240-57C6-0DD21B3B4C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4639" y="4124579"/>
              <a:ext cx="874205" cy="153624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beneficial</a:t>
              </a:r>
            </a:p>
          </p:txBody>
        </p:sp>
        <p:sp>
          <p:nvSpPr>
            <p:cNvPr id="13" name="Text Box 60">
              <a:extLst>
                <a:ext uri="{FF2B5EF4-FFF2-40B4-BE49-F238E27FC236}">
                  <a16:creationId xmlns:a16="http://schemas.microsoft.com/office/drawing/2014/main" id="{6489C13A-8619-ED07-EFE9-12D627D6ED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1253" y="4124579"/>
              <a:ext cx="704287" cy="153624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harmful</a:t>
              </a:r>
            </a:p>
          </p:txBody>
        </p:sp>
        <p:sp>
          <p:nvSpPr>
            <p:cNvPr id="14" name="Line 58">
              <a:extLst>
                <a:ext uri="{FF2B5EF4-FFF2-40B4-BE49-F238E27FC236}">
                  <a16:creationId xmlns:a16="http://schemas.microsoft.com/office/drawing/2014/main" id="{44D1EE24-8734-FD23-5768-A4634B404A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1039" y="4205444"/>
              <a:ext cx="839445" cy="7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5" name="Text Box 60">
              <a:extLst>
                <a:ext uri="{FF2B5EF4-FFF2-40B4-BE49-F238E27FC236}">
                  <a16:creationId xmlns:a16="http://schemas.microsoft.com/office/drawing/2014/main" id="{CD595798-61AB-4B0E-CA75-B1BDB6B62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299" y="4124579"/>
              <a:ext cx="512762" cy="15407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defPPr>
                <a:defRPr lang="en-US"/>
              </a:defPPr>
              <a:lvl1pPr algn="ctr" eaLnBrk="0" hangingPunct="0">
                <a:lnSpc>
                  <a:spcPct val="80000"/>
                </a:lnSpc>
                <a:defRPr sz="1800" u="none">
                  <a:latin typeface="+mj-lt"/>
                  <a:cs typeface="+mn-cs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dirty="0"/>
                <a:t>trivial</a:t>
              </a:r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C2F65C93-4953-1DEC-AC41-952B99EBA8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084" y="4354015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1ECD5CD-FEE3-1864-E604-1DE21C4F6387}"/>
              </a:ext>
            </a:extLst>
          </p:cNvPr>
          <p:cNvGrpSpPr/>
          <p:nvPr/>
        </p:nvGrpSpPr>
        <p:grpSpPr>
          <a:xfrm>
            <a:off x="6016910" y="847216"/>
            <a:ext cx="3091594" cy="338554"/>
            <a:chOff x="3640848" y="513705"/>
            <a:chExt cx="3091594" cy="33855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3B8CCAF-91DD-B9E3-D752-348BD292E473}"/>
                </a:ext>
              </a:extLst>
            </p:cNvPr>
            <p:cNvGrpSpPr/>
            <p:nvPr/>
          </p:nvGrpSpPr>
          <p:grpSpPr>
            <a:xfrm>
              <a:off x="3640848" y="626247"/>
              <a:ext cx="2159486" cy="99350"/>
              <a:chOff x="3771900" y="3507112"/>
              <a:chExt cx="2159486" cy="99350"/>
            </a:xfrm>
          </p:grpSpPr>
          <p:sp>
            <p:nvSpPr>
              <p:cNvPr id="21" name="Line 64">
                <a:extLst>
                  <a:ext uri="{FF2B5EF4-FFF2-40B4-BE49-F238E27FC236}">
                    <a16:creationId xmlns:a16="http://schemas.microsoft.com/office/drawing/2014/main" id="{6624E3A6-CACF-06F9-1B7C-96D69449BE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771900" y="3560316"/>
                <a:ext cx="21594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22" name="Oval 65">
                <a:extLst>
                  <a:ext uri="{FF2B5EF4-FFF2-40B4-BE49-F238E27FC236}">
                    <a16:creationId xmlns:a16="http://schemas.microsoft.com/office/drawing/2014/main" id="{391E78C0-FE14-4EB9-D55E-0B9FF9258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789268" y="3507112"/>
                <a:ext cx="99352" cy="9935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sp>
          <p:nvSpPr>
            <p:cNvPr id="28" name="Text Box 63">
              <a:extLst>
                <a:ext uri="{FF2B5EF4-FFF2-40B4-BE49-F238E27FC236}">
                  <a16:creationId xmlns:a16="http://schemas.microsoft.com/office/drawing/2014/main" id="{DE100B49-018E-DEA6-BCBC-C0459C43CD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397" y="513705"/>
              <a:ext cx="890045" cy="338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anchor="ctr" anchorCtr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>
                <a:lnSpc>
                  <a:spcPct val="80000"/>
                </a:lnSpc>
                <a:defRPr/>
              </a:pPr>
              <a:r>
                <a:rPr lang="en-US" sz="2000" u="none" dirty="0">
                  <a:solidFill>
                    <a:srgbClr val="000000"/>
                  </a:solidFill>
                  <a:latin typeface="Arial Narrow"/>
                </a:rPr>
                <a:t>Study 1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857AA20-F6F9-2001-C074-95513305977D}"/>
              </a:ext>
            </a:extLst>
          </p:cNvPr>
          <p:cNvGrpSpPr/>
          <p:nvPr/>
        </p:nvGrpSpPr>
        <p:grpSpPr>
          <a:xfrm>
            <a:off x="2705347" y="1086582"/>
            <a:ext cx="4641324" cy="338554"/>
            <a:chOff x="1561385" y="721548"/>
            <a:chExt cx="4641324" cy="338554"/>
          </a:xfrm>
        </p:grpSpPr>
        <p:sp>
          <p:nvSpPr>
            <p:cNvPr id="26" name="Freeform 139">
              <a:extLst>
                <a:ext uri="{FF2B5EF4-FFF2-40B4-BE49-F238E27FC236}">
                  <a16:creationId xmlns:a16="http://schemas.microsoft.com/office/drawing/2014/main" id="{DFD9A35C-5517-5A83-1D3C-09462468E745}"/>
                </a:ext>
              </a:extLst>
            </p:cNvPr>
            <p:cNvSpPr/>
            <p:nvPr/>
          </p:nvSpPr>
          <p:spPr bwMode="auto">
            <a:xfrm rot="16200000" flipH="1" flipV="1">
              <a:off x="2997779" y="-575094"/>
              <a:ext cx="7037" cy="2879825"/>
            </a:xfrm>
            <a:custGeom>
              <a:avLst/>
              <a:gdLst>
                <a:gd name="connsiteX0" fmla="*/ 0 w 304800"/>
                <a:gd name="connsiteY0" fmla="*/ 754743 h 754743"/>
                <a:gd name="connsiteX1" fmla="*/ 232228 w 304800"/>
                <a:gd name="connsiteY1" fmla="*/ 624114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198357 w 304800"/>
                <a:gd name="connsiteY1" fmla="*/ 563735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258446 w 304800"/>
                <a:gd name="connsiteY1" fmla="*/ 494315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258446 w 304800"/>
                <a:gd name="connsiteY1" fmla="*/ 494315 h 754743"/>
                <a:gd name="connsiteX2" fmla="*/ 304800 w 304800"/>
                <a:gd name="connsiteY2" fmla="*/ 0 h 754743"/>
                <a:gd name="connsiteX0" fmla="*/ 0 w 343564"/>
                <a:gd name="connsiteY0" fmla="*/ 754743 h 754743"/>
                <a:gd name="connsiteX1" fmla="*/ 327099 w 343564"/>
                <a:gd name="connsiteY1" fmla="*/ 393055 h 754743"/>
                <a:gd name="connsiteX2" fmla="*/ 304800 w 343564"/>
                <a:gd name="connsiteY2" fmla="*/ 0 h 754743"/>
                <a:gd name="connsiteX0" fmla="*/ 0 w 304800"/>
                <a:gd name="connsiteY0" fmla="*/ 754743 h 754743"/>
                <a:gd name="connsiteX1" fmla="*/ 235567 w 304800"/>
                <a:gd name="connsiteY1" fmla="*/ 427972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235567 w 304800"/>
                <a:gd name="connsiteY1" fmla="*/ 427972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235567 w 304800"/>
                <a:gd name="connsiteY1" fmla="*/ 427972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235567 w 304800"/>
                <a:gd name="connsiteY1" fmla="*/ 427972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235567 w 304800"/>
                <a:gd name="connsiteY1" fmla="*/ 427972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269895 w 304800"/>
                <a:gd name="connsiteY1" fmla="*/ 427972 h 754743"/>
                <a:gd name="connsiteX2" fmla="*/ 304800 w 304800"/>
                <a:gd name="connsiteY2" fmla="*/ 0 h 754743"/>
                <a:gd name="connsiteX0" fmla="*/ 0 w 304800"/>
                <a:gd name="connsiteY0" fmla="*/ 754743 h 754743"/>
                <a:gd name="connsiteX1" fmla="*/ 281339 w 304800"/>
                <a:gd name="connsiteY1" fmla="*/ 427972 h 754743"/>
                <a:gd name="connsiteX2" fmla="*/ 304800 w 304800"/>
                <a:gd name="connsiteY2" fmla="*/ 0 h 754743"/>
                <a:gd name="connsiteX0" fmla="*/ 0 w 149739"/>
                <a:gd name="connsiteY0" fmla="*/ 1171093 h 1171093"/>
                <a:gd name="connsiteX1" fmla="*/ 41058 w 149739"/>
                <a:gd name="connsiteY1" fmla="*/ 427972 h 1171093"/>
                <a:gd name="connsiteX2" fmla="*/ 64519 w 149739"/>
                <a:gd name="connsiteY2" fmla="*/ 0 h 1171093"/>
                <a:gd name="connsiteX0" fmla="*/ 0 w 64519"/>
                <a:gd name="connsiteY0" fmla="*/ 1171093 h 1171093"/>
                <a:gd name="connsiteX1" fmla="*/ 64519 w 64519"/>
                <a:gd name="connsiteY1" fmla="*/ 0 h 1171093"/>
                <a:gd name="connsiteX0" fmla="*/ 0 w 7310"/>
                <a:gd name="connsiteY0" fmla="*/ 1166664 h 1166664"/>
                <a:gd name="connsiteX1" fmla="*/ 7310 w 7310"/>
                <a:gd name="connsiteY1" fmla="*/ 0 h 1166664"/>
                <a:gd name="connsiteX0" fmla="*/ 6231 w 6809"/>
                <a:gd name="connsiteY0" fmla="*/ 9962 h 9962"/>
                <a:gd name="connsiteX1" fmla="*/ 580 w 6809"/>
                <a:gd name="connsiteY1" fmla="*/ 0 h 9962"/>
                <a:gd name="connsiteX0" fmla="*/ 1 w 14682"/>
                <a:gd name="connsiteY0" fmla="*/ 9962 h 9962"/>
                <a:gd name="connsiteX1" fmla="*/ 14683 w 14682"/>
                <a:gd name="connsiteY1" fmla="*/ 0 h 9962"/>
                <a:gd name="connsiteX0" fmla="*/ 0 w 10000"/>
                <a:gd name="connsiteY0" fmla="*/ 10000 h 10000"/>
                <a:gd name="connsiteX1" fmla="*/ 10000 w 10000"/>
                <a:gd name="connsiteY1" fmla="*/ 0 h 10000"/>
                <a:gd name="connsiteX0" fmla="*/ 0 w 10000"/>
                <a:gd name="connsiteY0" fmla="*/ 10000 h 10000"/>
                <a:gd name="connsiteX1" fmla="*/ 10000 w 10000"/>
                <a:gd name="connsiteY1" fmla="*/ 0 h 10000"/>
                <a:gd name="connsiteX0" fmla="*/ 0 w 10000"/>
                <a:gd name="connsiteY0" fmla="*/ 10000 h 10000"/>
                <a:gd name="connsiteX1" fmla="*/ 10000 w 10000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1000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stealth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6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Text Box 63">
              <a:extLst>
                <a:ext uri="{FF2B5EF4-FFF2-40B4-BE49-F238E27FC236}">
                  <a16:creationId xmlns:a16="http://schemas.microsoft.com/office/drawing/2014/main" id="{2B6D6D7C-6E09-73F5-CA10-38465C8CBD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75470" y="721548"/>
              <a:ext cx="1027239" cy="338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anchor="ctr" anchorCtr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>
                <a:lnSpc>
                  <a:spcPct val="80000"/>
                </a:lnSpc>
                <a:defRPr/>
              </a:pPr>
              <a:r>
                <a:rPr lang="en-US" sz="2000" u="none" dirty="0">
                  <a:solidFill>
                    <a:srgbClr val="000000"/>
                  </a:solidFill>
                  <a:latin typeface="Arial Narrow"/>
                </a:rPr>
                <a:t>Study 1a</a:t>
              </a:r>
            </a:p>
          </p:txBody>
        </p:sp>
        <p:sp>
          <p:nvSpPr>
            <p:cNvPr id="33" name="Line 64">
              <a:extLst>
                <a:ext uri="{FF2B5EF4-FFF2-40B4-BE49-F238E27FC236}">
                  <a16:creationId xmlns:a16="http://schemas.microsoft.com/office/drawing/2014/main" id="{E2EF6B99-4177-4B4C-9642-83F9010E878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4471842" y="875917"/>
              <a:ext cx="68449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  <p:sp>
          <p:nvSpPr>
            <p:cNvPr id="34" name="Oval 65">
              <a:extLst>
                <a:ext uri="{FF2B5EF4-FFF2-40B4-BE49-F238E27FC236}">
                  <a16:creationId xmlns:a16="http://schemas.microsoft.com/office/drawing/2014/main" id="{305A7ACD-E948-3BDD-19CA-0C4CB96336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4764413" y="826607"/>
              <a:ext cx="99352" cy="993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22FEF45-3745-5949-A8F8-20ACE8B86209}"/>
              </a:ext>
            </a:extLst>
          </p:cNvPr>
          <p:cNvGrpSpPr/>
          <p:nvPr/>
        </p:nvGrpSpPr>
        <p:grpSpPr>
          <a:xfrm>
            <a:off x="5108987" y="1276124"/>
            <a:ext cx="3091594" cy="338554"/>
            <a:chOff x="3640848" y="502688"/>
            <a:chExt cx="3091594" cy="33855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ED87FB6-F47E-83CD-9515-C423EAA6923B}"/>
                </a:ext>
              </a:extLst>
            </p:cNvPr>
            <p:cNvGrpSpPr/>
            <p:nvPr/>
          </p:nvGrpSpPr>
          <p:grpSpPr>
            <a:xfrm>
              <a:off x="3640848" y="626247"/>
              <a:ext cx="2159486" cy="99350"/>
              <a:chOff x="3771900" y="3507112"/>
              <a:chExt cx="2159486" cy="99350"/>
            </a:xfrm>
          </p:grpSpPr>
          <p:sp>
            <p:nvSpPr>
              <p:cNvPr id="23" name="Line 64">
                <a:extLst>
                  <a:ext uri="{FF2B5EF4-FFF2-40B4-BE49-F238E27FC236}">
                    <a16:creationId xmlns:a16="http://schemas.microsoft.com/office/drawing/2014/main" id="{D3251E29-320D-B478-6EA0-B704F8A600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771900" y="3560316"/>
                <a:ext cx="2159486" cy="0"/>
              </a:xfrm>
              <a:prstGeom prst="line">
                <a:avLst/>
              </a:prstGeom>
              <a:noFill/>
              <a:ln w="28575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24" name="Oval 65">
                <a:extLst>
                  <a:ext uri="{FF2B5EF4-FFF2-40B4-BE49-F238E27FC236}">
                    <a16:creationId xmlns:a16="http://schemas.microsoft.com/office/drawing/2014/main" id="{9C666734-891C-E5F2-B8F2-4E34BAFCC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789268" y="3507112"/>
                <a:ext cx="99352" cy="99350"/>
              </a:xfrm>
              <a:prstGeom prst="ellipse">
                <a:avLst/>
              </a:prstGeom>
              <a:solidFill>
                <a:srgbClr val="FF9999"/>
              </a:solidFill>
              <a:ln w="19050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sp>
          <p:nvSpPr>
            <p:cNvPr id="19" name="Text Box 63">
              <a:extLst>
                <a:ext uri="{FF2B5EF4-FFF2-40B4-BE49-F238E27FC236}">
                  <a16:creationId xmlns:a16="http://schemas.microsoft.com/office/drawing/2014/main" id="{DE17D2BC-C8C6-42B1-1B1A-9BA0823B17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2397" y="502688"/>
              <a:ext cx="890045" cy="338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anchor="ctr" anchorCtr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>
                <a:lnSpc>
                  <a:spcPct val="80000"/>
                </a:lnSpc>
                <a:defRPr/>
              </a:pPr>
              <a:r>
                <a:rPr lang="en-US" sz="2000" u="none" dirty="0">
                  <a:solidFill>
                    <a:schemeClr val="bg1">
                      <a:lumMod val="50000"/>
                    </a:schemeClr>
                  </a:solidFill>
                  <a:latin typeface="Arial Narrow"/>
                </a:rPr>
                <a:t>Study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344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" y="-18184"/>
            <a:ext cx="9121140" cy="6759552"/>
          </a:xfrm>
        </p:spPr>
        <p:txBody>
          <a:bodyPr/>
          <a:lstStyle/>
          <a:p>
            <a:pPr marL="0" indent="0">
              <a:lnSpc>
                <a:spcPct val="95000"/>
              </a:lnSpc>
              <a:buNone/>
            </a:pPr>
            <a:r>
              <a:rPr lang="en-US" sz="2300" b="1" dirty="0"/>
              <a:t>Meta-analysis helps resolve real replication failures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In a meta-analysis, all effects are expressed in the same units and metric, to allow them to be averaged.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When the effects are displayed in a forest plot, failure to replicate then becomes obvious. Example:</a:t>
            </a:r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 lvl="1"/>
            <a:r>
              <a:rPr lang="en-US" sz="2300" dirty="0"/>
              <a:t>Study 2 is not compatible with Studies 6, 8, 9 and 10.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Instead of pairwise analysis for replication failures, random-effect meta-analysis allows estimation of </a:t>
            </a:r>
            <a:r>
              <a:rPr lang="en-US" sz="2300" i="1" dirty="0"/>
              <a:t>real</a:t>
            </a:r>
            <a:r>
              <a:rPr lang="en-US" sz="2300" dirty="0"/>
              <a:t> differences (differences not due simply to sampling variation) between </a:t>
            </a:r>
            <a:r>
              <a:rPr lang="en-US" sz="2300" i="1" dirty="0"/>
              <a:t>all</a:t>
            </a:r>
            <a:r>
              <a:rPr lang="en-US" sz="2300" dirty="0"/>
              <a:t> study-estimates as a standard deviation.</a:t>
            </a:r>
          </a:p>
          <a:p>
            <a:pPr lvl="1"/>
            <a:r>
              <a:rPr lang="en-US" sz="2300" dirty="0"/>
              <a:t>This SD represents </a:t>
            </a:r>
            <a:r>
              <a:rPr lang="en-US" sz="2300" i="1" dirty="0"/>
              <a:t>heterogeneity</a:t>
            </a:r>
            <a:r>
              <a:rPr lang="en-US" sz="2300" dirty="0"/>
              <a:t>.</a:t>
            </a:r>
          </a:p>
          <a:p>
            <a:pPr lvl="2"/>
            <a:endParaRPr lang="en-US" sz="23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C1B0A71-0AC5-4AC7-A7A3-B5429DB63BA2}"/>
              </a:ext>
            </a:extLst>
          </p:cNvPr>
          <p:cNvGrpSpPr/>
          <p:nvPr/>
        </p:nvGrpSpPr>
        <p:grpSpPr>
          <a:xfrm>
            <a:off x="2667196" y="1484784"/>
            <a:ext cx="6302655" cy="3453571"/>
            <a:chOff x="2667196" y="1534758"/>
            <a:chExt cx="6302655" cy="3453571"/>
          </a:xfrm>
        </p:grpSpPr>
        <p:sp>
          <p:nvSpPr>
            <p:cNvPr id="43" name="Line 12">
              <a:extLst>
                <a:ext uri="{FF2B5EF4-FFF2-40B4-BE49-F238E27FC236}">
                  <a16:creationId xmlns:a16="http://schemas.microsoft.com/office/drawing/2014/main" id="{B10D3A72-8369-CE63-8511-C61BACE5FA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9918" y="4624558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23" name="Rectangle 6" descr="Light downward diagonal">
              <a:extLst>
                <a:ext uri="{FF2B5EF4-FFF2-40B4-BE49-F238E27FC236}">
                  <a16:creationId xmlns:a16="http://schemas.microsoft.com/office/drawing/2014/main" id="{609A68F4-0553-6823-B297-96CEA6768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0032" y="1534758"/>
              <a:ext cx="2381324" cy="3087895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24" name="Rectangle 7" descr="Light upward diagonal">
              <a:extLst>
                <a:ext uri="{FF2B5EF4-FFF2-40B4-BE49-F238E27FC236}">
                  <a16:creationId xmlns:a16="http://schemas.microsoft.com/office/drawing/2014/main" id="{B8E85EE7-C245-E99D-56CD-8BE3EA982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7196" y="1535305"/>
              <a:ext cx="1493387" cy="3087895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B1E44F02-56AD-6829-DBC7-E66A96FD9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7233" y="1535305"/>
              <a:ext cx="933450" cy="308789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27" name="Line 9">
              <a:extLst>
                <a:ext uri="{FF2B5EF4-FFF2-40B4-BE49-F238E27FC236}">
                  <a16:creationId xmlns:a16="http://schemas.microsoft.com/office/drawing/2014/main" id="{87A5F09B-5DDB-E73A-647E-B66291A857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0683" y="1539848"/>
              <a:ext cx="0" cy="30858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36" name="Line 10">
              <a:extLst>
                <a:ext uri="{FF2B5EF4-FFF2-40B4-BE49-F238E27FC236}">
                  <a16:creationId xmlns:a16="http://schemas.microsoft.com/office/drawing/2014/main" id="{1EEA7E9F-511E-0B7D-D4B6-87AE609A23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7233" y="1539848"/>
              <a:ext cx="0" cy="30858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37" name="Line 57">
              <a:extLst>
                <a:ext uri="{FF2B5EF4-FFF2-40B4-BE49-F238E27FC236}">
                  <a16:creationId xmlns:a16="http://schemas.microsoft.com/office/drawing/2014/main" id="{2177A73E-2524-37D8-6645-4052B6D9E2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6338" y="4479780"/>
              <a:ext cx="2193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38" name="Line 58">
              <a:extLst>
                <a:ext uri="{FF2B5EF4-FFF2-40B4-BE49-F238E27FC236}">
                  <a16:creationId xmlns:a16="http://schemas.microsoft.com/office/drawing/2014/main" id="{573E754B-4F31-7177-17EC-B7477FD6EA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7383" y="4479780"/>
              <a:ext cx="12887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39" name="Text Box 59">
              <a:extLst>
                <a:ext uri="{FF2B5EF4-FFF2-40B4-BE49-F238E27FC236}">
                  <a16:creationId xmlns:a16="http://schemas.microsoft.com/office/drawing/2014/main" id="{2F35F351-13A7-463B-D80C-A7187DB746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3473" y="4402742"/>
              <a:ext cx="874205" cy="153624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beneficial</a:t>
              </a:r>
            </a:p>
          </p:txBody>
        </p:sp>
        <p:sp>
          <p:nvSpPr>
            <p:cNvPr id="40" name="Text Box 60">
              <a:extLst>
                <a:ext uri="{FF2B5EF4-FFF2-40B4-BE49-F238E27FC236}">
                  <a16:creationId xmlns:a16="http://schemas.microsoft.com/office/drawing/2014/main" id="{FB0F8DDE-77B8-9296-5F51-20BF755F77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0087" y="4402742"/>
              <a:ext cx="704287" cy="153624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harmful</a:t>
              </a:r>
            </a:p>
          </p:txBody>
        </p:sp>
        <p:sp>
          <p:nvSpPr>
            <p:cNvPr id="41" name="Line 58">
              <a:extLst>
                <a:ext uri="{FF2B5EF4-FFF2-40B4-BE49-F238E27FC236}">
                  <a16:creationId xmlns:a16="http://schemas.microsoft.com/office/drawing/2014/main" id="{2513DE8B-FEB4-A861-33D1-C3ED16B42A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79873" y="4475987"/>
              <a:ext cx="839445" cy="7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42" name="Text Box 60">
              <a:extLst>
                <a:ext uri="{FF2B5EF4-FFF2-40B4-BE49-F238E27FC236}">
                  <a16:creationId xmlns:a16="http://schemas.microsoft.com/office/drawing/2014/main" id="{8D10E3B5-5F19-8D57-CA72-C3FBB9D851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3133" y="4402742"/>
              <a:ext cx="512762" cy="15407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defPPr>
                <a:defRPr lang="en-US"/>
              </a:defPPr>
              <a:lvl1pPr algn="ctr" eaLnBrk="0" hangingPunct="0">
                <a:lnSpc>
                  <a:spcPct val="80000"/>
                </a:lnSpc>
                <a:defRPr sz="1800" u="none">
                  <a:latin typeface="+mj-lt"/>
                  <a:cs typeface="+mn-cs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dirty="0"/>
                <a:t>trivial</a:t>
              </a:r>
            </a:p>
          </p:txBody>
        </p:sp>
        <p:sp>
          <p:nvSpPr>
            <p:cNvPr id="44" name="Text Box 59">
              <a:extLst>
                <a:ext uri="{FF2B5EF4-FFF2-40B4-BE49-F238E27FC236}">
                  <a16:creationId xmlns:a16="http://schemas.microsoft.com/office/drawing/2014/main" id="{2F1805D1-03B0-82F8-52F1-5983B2E954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206" y="4742108"/>
              <a:ext cx="2136922" cy="246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</a:rPr>
                <a:t>Effect on performance</a:t>
              </a:r>
            </a:p>
          </p:txBody>
        </p:sp>
        <p:sp>
          <p:nvSpPr>
            <p:cNvPr id="5144" name="Text Box 59">
              <a:extLst>
                <a:ext uri="{FF2B5EF4-FFF2-40B4-BE49-F238E27FC236}">
                  <a16:creationId xmlns:a16="http://schemas.microsoft.com/office/drawing/2014/main" id="{CFEBCB27-D710-5408-DC8E-7B47B8682F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5799" y="2918448"/>
              <a:ext cx="2844052" cy="49244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</a:rPr>
                <a:t>Data are means and confidence intervals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3642CCE-3A5F-E775-5714-2C56847DDB1B}"/>
              </a:ext>
            </a:extLst>
          </p:cNvPr>
          <p:cNvGrpSpPr/>
          <p:nvPr/>
        </p:nvGrpSpPr>
        <p:grpSpPr>
          <a:xfrm>
            <a:off x="4576522" y="1829610"/>
            <a:ext cx="1550376" cy="313932"/>
            <a:chOff x="3809365" y="2201958"/>
            <a:chExt cx="1550376" cy="313932"/>
          </a:xfrm>
        </p:grpSpPr>
        <p:sp>
          <p:nvSpPr>
            <p:cNvPr id="58" name="Line 64">
              <a:extLst>
                <a:ext uri="{FF2B5EF4-FFF2-40B4-BE49-F238E27FC236}">
                  <a16:creationId xmlns:a16="http://schemas.microsoft.com/office/drawing/2014/main" id="{3929B8B2-1FD4-4F57-F65D-4A570D3F958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4597740" y="2340522"/>
              <a:ext cx="76200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  <p:sp>
          <p:nvSpPr>
            <p:cNvPr id="59" name="Oval 65">
              <a:extLst>
                <a:ext uri="{FF2B5EF4-FFF2-40B4-BE49-F238E27FC236}">
                  <a16:creationId xmlns:a16="http://schemas.microsoft.com/office/drawing/2014/main" id="{3041C646-ECE2-FC68-46DD-D7CB85B2FED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4916365" y="2290847"/>
              <a:ext cx="99352" cy="9935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60" name="Text Box 63">
              <a:extLst>
                <a:ext uri="{FF2B5EF4-FFF2-40B4-BE49-F238E27FC236}">
                  <a16:creationId xmlns:a16="http://schemas.microsoft.com/office/drawing/2014/main" id="{ED3B0AB6-3A96-08BF-9125-5A923C5CC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9365" y="2201958"/>
              <a:ext cx="829074" cy="3139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 eaLnBrk="0" hangingPunct="0">
                <a:lnSpc>
                  <a:spcPct val="80000"/>
                </a:lnSpc>
                <a:defRPr/>
              </a:pPr>
              <a:r>
                <a:rPr lang="en-AU" sz="1800" u="none" dirty="0">
                  <a:solidFill>
                    <a:srgbClr val="000000"/>
                  </a:solidFill>
                  <a:latin typeface="Arial Narrow"/>
                </a:rPr>
                <a:t>Study 2</a:t>
              </a:r>
              <a:endParaRPr lang="en-US" sz="1800" u="none" dirty="0">
                <a:solidFill>
                  <a:srgbClr val="000000"/>
                </a:solidFill>
                <a:latin typeface="Arial Narrow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C16DF8C-75FC-B7F9-EAC6-AE0551AD860C}"/>
              </a:ext>
            </a:extLst>
          </p:cNvPr>
          <p:cNvGrpSpPr/>
          <p:nvPr/>
        </p:nvGrpSpPr>
        <p:grpSpPr>
          <a:xfrm>
            <a:off x="2670514" y="2807942"/>
            <a:ext cx="2681868" cy="1292264"/>
            <a:chOff x="2670514" y="2857916"/>
            <a:chExt cx="2681868" cy="1292264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F587562D-9B9B-8F9A-29E9-0AE77B0E451F}"/>
                </a:ext>
              </a:extLst>
            </p:cNvPr>
            <p:cNvGrpSpPr/>
            <p:nvPr/>
          </p:nvGrpSpPr>
          <p:grpSpPr>
            <a:xfrm>
              <a:off x="3655384" y="3347082"/>
              <a:ext cx="1484569" cy="313932"/>
              <a:chOff x="2871914" y="3665772"/>
              <a:chExt cx="1484569" cy="313932"/>
            </a:xfrm>
          </p:grpSpPr>
          <p:grpSp>
            <p:nvGrpSpPr>
              <p:cNvPr id="5134" name="Group 5133">
                <a:extLst>
                  <a:ext uri="{FF2B5EF4-FFF2-40B4-BE49-F238E27FC236}">
                    <a16:creationId xmlns:a16="http://schemas.microsoft.com/office/drawing/2014/main" id="{E0501034-F861-4213-3541-7FD785F69EA6}"/>
                  </a:ext>
                </a:extLst>
              </p:cNvPr>
              <p:cNvGrpSpPr/>
              <p:nvPr/>
            </p:nvGrpSpPr>
            <p:grpSpPr>
              <a:xfrm>
                <a:off x="3671989" y="3754661"/>
                <a:ext cx="684494" cy="99350"/>
                <a:chOff x="3671989" y="3754661"/>
                <a:chExt cx="684494" cy="99350"/>
              </a:xfrm>
            </p:grpSpPr>
            <p:sp>
              <p:nvSpPr>
                <p:cNvPr id="5136" name="Line 64">
                  <a:extLst>
                    <a:ext uri="{FF2B5EF4-FFF2-40B4-BE49-F238E27FC236}">
                      <a16:creationId xmlns:a16="http://schemas.microsoft.com/office/drawing/2014/main" id="{5A258C73-D759-483B-309B-38A67DA173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 flipV="1">
                  <a:off x="3671989" y="3804336"/>
                  <a:ext cx="6844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</a:endParaRPr>
                </a:p>
              </p:txBody>
            </p:sp>
            <p:sp>
              <p:nvSpPr>
                <p:cNvPr id="5137" name="Oval 65">
                  <a:extLst>
                    <a:ext uri="{FF2B5EF4-FFF2-40B4-BE49-F238E27FC236}">
                      <a16:creationId xmlns:a16="http://schemas.microsoft.com/office/drawing/2014/main" id="{9DDA1D6B-B868-5E78-9487-08A455FD48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964560" y="3754661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</p:grpSp>
          <p:sp>
            <p:nvSpPr>
              <p:cNvPr id="5135" name="Text Box 63">
                <a:extLst>
                  <a:ext uri="{FF2B5EF4-FFF2-40B4-BE49-F238E27FC236}">
                    <a16:creationId xmlns:a16="http://schemas.microsoft.com/office/drawing/2014/main" id="{61BD0AF8-A752-9C0E-55F6-C8B65B5666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1914" y="3665772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8</a:t>
                </a: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2B59125F-EA6B-FB19-15D3-B3CA47CD62F8}"/>
                </a:ext>
              </a:extLst>
            </p:cNvPr>
            <p:cNvGrpSpPr/>
            <p:nvPr/>
          </p:nvGrpSpPr>
          <p:grpSpPr>
            <a:xfrm>
              <a:off x="3279258" y="3591665"/>
              <a:ext cx="1799628" cy="313932"/>
              <a:chOff x="2695486" y="3909741"/>
              <a:chExt cx="1799628" cy="313932"/>
            </a:xfrm>
          </p:grpSpPr>
          <p:sp>
            <p:nvSpPr>
              <p:cNvPr id="5130" name="Text Box 63">
                <a:extLst>
                  <a:ext uri="{FF2B5EF4-FFF2-40B4-BE49-F238E27FC236}">
                    <a16:creationId xmlns:a16="http://schemas.microsoft.com/office/drawing/2014/main" id="{30FE31D7-757C-9A18-7BC6-B3F492C9D4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95486" y="3909741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9</a:t>
                </a:r>
              </a:p>
            </p:txBody>
          </p:sp>
          <p:grpSp>
            <p:nvGrpSpPr>
              <p:cNvPr id="5131" name="Group 5130">
                <a:extLst>
                  <a:ext uri="{FF2B5EF4-FFF2-40B4-BE49-F238E27FC236}">
                    <a16:creationId xmlns:a16="http://schemas.microsoft.com/office/drawing/2014/main" id="{7D446F56-06B8-7AF0-2C14-E38284B6D96C}"/>
                  </a:ext>
                </a:extLst>
              </p:cNvPr>
              <p:cNvGrpSpPr/>
              <p:nvPr/>
            </p:nvGrpSpPr>
            <p:grpSpPr>
              <a:xfrm>
                <a:off x="3488952" y="3998630"/>
                <a:ext cx="1006162" cy="99350"/>
                <a:chOff x="3488952" y="3998630"/>
                <a:chExt cx="1006162" cy="99350"/>
              </a:xfrm>
            </p:grpSpPr>
            <p:sp>
              <p:nvSpPr>
                <p:cNvPr id="5132" name="Line 64">
                  <a:extLst>
                    <a:ext uri="{FF2B5EF4-FFF2-40B4-BE49-F238E27FC236}">
                      <a16:creationId xmlns:a16="http://schemas.microsoft.com/office/drawing/2014/main" id="{23DA43CC-74B7-84EF-540D-9224069E12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 flipV="1">
                  <a:off x="3488952" y="4048305"/>
                  <a:ext cx="100616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</a:endParaRPr>
                </a:p>
              </p:txBody>
            </p:sp>
            <p:sp>
              <p:nvSpPr>
                <p:cNvPr id="5133" name="Oval 65">
                  <a:extLst>
                    <a:ext uri="{FF2B5EF4-FFF2-40B4-BE49-F238E27FC236}">
                      <a16:creationId xmlns:a16="http://schemas.microsoft.com/office/drawing/2014/main" id="{A2704CFB-E148-AE5D-B002-9D6BF17948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942357" y="3998630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34EBFBA-0CBC-A2FC-A684-0C9AC8B7BF60}"/>
                </a:ext>
              </a:extLst>
            </p:cNvPr>
            <p:cNvGrpSpPr/>
            <p:nvPr/>
          </p:nvGrpSpPr>
          <p:grpSpPr>
            <a:xfrm>
              <a:off x="3906216" y="2857916"/>
              <a:ext cx="1446166" cy="313932"/>
              <a:chOff x="3071398" y="3177834"/>
              <a:chExt cx="1446166" cy="313932"/>
            </a:xfrm>
          </p:grpSpPr>
          <p:sp>
            <p:nvSpPr>
              <p:cNvPr id="5127" name="Line 64">
                <a:extLst>
                  <a:ext uri="{FF2B5EF4-FFF2-40B4-BE49-F238E27FC236}">
                    <a16:creationId xmlns:a16="http://schemas.microsoft.com/office/drawing/2014/main" id="{1D3636E0-1EAC-78F2-2CE7-10D2698F40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885456" y="3316398"/>
                <a:ext cx="6321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28" name="Oval 65">
                <a:extLst>
                  <a:ext uri="{FF2B5EF4-FFF2-40B4-BE49-F238E27FC236}">
                    <a16:creationId xmlns:a16="http://schemas.microsoft.com/office/drawing/2014/main" id="{5E3E87CF-10C9-ACED-F9CB-1655E097AA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151834" y="3266723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5129" name="Text Box 63">
                <a:extLst>
                  <a:ext uri="{FF2B5EF4-FFF2-40B4-BE49-F238E27FC236}">
                    <a16:creationId xmlns:a16="http://schemas.microsoft.com/office/drawing/2014/main" id="{D03C4BD1-8258-11A9-140C-FA083721A0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1398" y="3177834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6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874C5B1-AF64-35E9-E710-4AE3AC99ADB6}"/>
                </a:ext>
              </a:extLst>
            </p:cNvPr>
            <p:cNvGrpSpPr/>
            <p:nvPr/>
          </p:nvGrpSpPr>
          <p:grpSpPr>
            <a:xfrm>
              <a:off x="2670514" y="3836248"/>
              <a:ext cx="2511772" cy="313932"/>
              <a:chOff x="2267744" y="4153710"/>
              <a:chExt cx="2511772" cy="313932"/>
            </a:xfrm>
          </p:grpSpPr>
          <p:sp>
            <p:nvSpPr>
              <p:cNvPr id="5138" name="Line 64">
                <a:extLst>
                  <a:ext uri="{FF2B5EF4-FFF2-40B4-BE49-F238E27FC236}">
                    <a16:creationId xmlns:a16="http://schemas.microsoft.com/office/drawing/2014/main" id="{590C6FA1-00BE-5418-9BFE-0B773B2C9A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178618" y="4292274"/>
                <a:ext cx="160089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39" name="Oval 65">
                <a:extLst>
                  <a:ext uri="{FF2B5EF4-FFF2-40B4-BE49-F238E27FC236}">
                    <a16:creationId xmlns:a16="http://schemas.microsoft.com/office/drawing/2014/main" id="{E0C71D5C-E433-E3D9-C23A-A2D237642A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3929391" y="4242599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5140" name="Text Box 63">
                <a:extLst>
                  <a:ext uri="{FF2B5EF4-FFF2-40B4-BE49-F238E27FC236}">
                    <a16:creationId xmlns:a16="http://schemas.microsoft.com/office/drawing/2014/main" id="{78C4AFFB-3F18-9747-4A61-006E62C085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7744" y="4153710"/>
                <a:ext cx="934871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10</a:t>
                </a:r>
              </a:p>
            </p:txBody>
          </p: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4800EC6-045D-A2CE-31F7-F3F1F2AA9FA2}"/>
              </a:ext>
            </a:extLst>
          </p:cNvPr>
          <p:cNvGrpSpPr/>
          <p:nvPr/>
        </p:nvGrpSpPr>
        <p:grpSpPr>
          <a:xfrm>
            <a:off x="3383610" y="1585027"/>
            <a:ext cx="4426566" cy="2785166"/>
            <a:chOff x="3383610" y="1635001"/>
            <a:chExt cx="4426566" cy="2785166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EB06ADA3-1C34-1F48-8DAB-D0C2CB8CE89C}"/>
                </a:ext>
              </a:extLst>
            </p:cNvPr>
            <p:cNvGrpSpPr/>
            <p:nvPr/>
          </p:nvGrpSpPr>
          <p:grpSpPr>
            <a:xfrm>
              <a:off x="3383610" y="2368750"/>
              <a:ext cx="2744140" cy="313932"/>
              <a:chOff x="2548792" y="2689896"/>
              <a:chExt cx="2744140" cy="313932"/>
            </a:xfrm>
          </p:grpSpPr>
          <p:sp>
            <p:nvSpPr>
              <p:cNvPr id="5120" name="Line 64">
                <a:extLst>
                  <a:ext uri="{FF2B5EF4-FFF2-40B4-BE49-F238E27FC236}">
                    <a16:creationId xmlns:a16="http://schemas.microsoft.com/office/drawing/2014/main" id="{FBE54A5B-8342-4A7A-0018-2D80AC8DB6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339804" y="2828460"/>
                <a:ext cx="19531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21" name="Oval 65">
                <a:extLst>
                  <a:ext uri="{FF2B5EF4-FFF2-40B4-BE49-F238E27FC236}">
                    <a16:creationId xmlns:a16="http://schemas.microsoft.com/office/drawing/2014/main" id="{CC52B7DB-DCB7-CF98-403B-3281317FFF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253993" y="2778785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5122" name="Text Box 63">
                <a:extLst>
                  <a:ext uri="{FF2B5EF4-FFF2-40B4-BE49-F238E27FC236}">
                    <a16:creationId xmlns:a16="http://schemas.microsoft.com/office/drawing/2014/main" id="{0C4E3A14-CEF6-6098-0361-7E05C70A38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8792" y="2689896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4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3C9124CF-7FBD-8DE8-3D00-9E8B59981839}"/>
                </a:ext>
              </a:extLst>
            </p:cNvPr>
            <p:cNvGrpSpPr/>
            <p:nvPr/>
          </p:nvGrpSpPr>
          <p:grpSpPr>
            <a:xfrm>
              <a:off x="3663904" y="3102499"/>
              <a:ext cx="1817766" cy="313932"/>
              <a:chOff x="2829086" y="3421803"/>
              <a:chExt cx="1817766" cy="313932"/>
            </a:xfrm>
          </p:grpSpPr>
          <p:sp>
            <p:nvSpPr>
              <p:cNvPr id="5124" name="Text Box 63">
                <a:extLst>
                  <a:ext uri="{FF2B5EF4-FFF2-40B4-BE49-F238E27FC236}">
                    <a16:creationId xmlns:a16="http://schemas.microsoft.com/office/drawing/2014/main" id="{01D770B6-6B01-9F01-3A2A-1A362186C8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9086" y="3421803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7</a:t>
                </a:r>
              </a:p>
            </p:txBody>
          </p:sp>
          <p:sp>
            <p:nvSpPr>
              <p:cNvPr id="5125" name="Line 64">
                <a:extLst>
                  <a:ext uri="{FF2B5EF4-FFF2-40B4-BE49-F238E27FC236}">
                    <a16:creationId xmlns:a16="http://schemas.microsoft.com/office/drawing/2014/main" id="{1878883E-89A7-0A5B-3F13-1FF4950DD7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627836" y="3560367"/>
                <a:ext cx="10190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26" name="Oval 65">
                <a:extLst>
                  <a:ext uri="{FF2B5EF4-FFF2-40B4-BE49-F238E27FC236}">
                    <a16:creationId xmlns:a16="http://schemas.microsoft.com/office/drawing/2014/main" id="{1431772B-05F1-39E3-075C-2E09AB66B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087668" y="3510692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4E1DBD6D-35D6-EDBB-BBB3-F80ADC30EDAF}"/>
                </a:ext>
              </a:extLst>
            </p:cNvPr>
            <p:cNvGrpSpPr/>
            <p:nvPr/>
          </p:nvGrpSpPr>
          <p:grpSpPr>
            <a:xfrm>
              <a:off x="3890976" y="2613333"/>
              <a:ext cx="1566148" cy="313932"/>
              <a:chOff x="3056158" y="2933865"/>
              <a:chExt cx="1566148" cy="313932"/>
            </a:xfrm>
          </p:grpSpPr>
          <p:sp>
            <p:nvSpPr>
              <p:cNvPr id="61" name="Text Box 63">
                <a:extLst>
                  <a:ext uri="{FF2B5EF4-FFF2-40B4-BE49-F238E27FC236}">
                    <a16:creationId xmlns:a16="http://schemas.microsoft.com/office/drawing/2014/main" id="{35C8B8BB-5F6D-1495-F8E9-069283BBDE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56158" y="2933865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5</a:t>
                </a:r>
              </a:p>
            </p:txBody>
          </p:sp>
          <p:sp>
            <p:nvSpPr>
              <p:cNvPr id="62" name="Line 64">
                <a:extLst>
                  <a:ext uri="{FF2B5EF4-FFF2-40B4-BE49-F238E27FC236}">
                    <a16:creationId xmlns:a16="http://schemas.microsoft.com/office/drawing/2014/main" id="{4A6E0CC2-820D-F073-3798-3742BF69DE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860305" y="3072429"/>
                <a:ext cx="76200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63" name="Oval 65">
                <a:extLst>
                  <a:ext uri="{FF2B5EF4-FFF2-40B4-BE49-F238E27FC236}">
                    <a16:creationId xmlns:a16="http://schemas.microsoft.com/office/drawing/2014/main" id="{479B7678-5458-E06C-6A00-29AA6F4332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178930" y="3022754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A13F734A-B93D-6F7E-219C-F243FBB7DC79}"/>
                </a:ext>
              </a:extLst>
            </p:cNvPr>
            <p:cNvGrpSpPr/>
            <p:nvPr/>
          </p:nvGrpSpPr>
          <p:grpSpPr>
            <a:xfrm>
              <a:off x="3667332" y="2124167"/>
              <a:ext cx="2566407" cy="313932"/>
              <a:chOff x="2832514" y="2445927"/>
              <a:chExt cx="2566407" cy="313932"/>
            </a:xfrm>
          </p:grpSpPr>
          <p:sp>
            <p:nvSpPr>
              <p:cNvPr id="55" name="Text Box 63">
                <a:extLst>
                  <a:ext uri="{FF2B5EF4-FFF2-40B4-BE49-F238E27FC236}">
                    <a16:creationId xmlns:a16="http://schemas.microsoft.com/office/drawing/2014/main" id="{CCEEE84A-F2EE-4888-8A24-2DD275C52D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2514" y="2445927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3</a:t>
                </a:r>
              </a:p>
            </p:txBody>
          </p:sp>
          <p:sp>
            <p:nvSpPr>
              <p:cNvPr id="56" name="Line 64">
                <a:extLst>
                  <a:ext uri="{FF2B5EF4-FFF2-40B4-BE49-F238E27FC236}">
                    <a16:creationId xmlns:a16="http://schemas.microsoft.com/office/drawing/2014/main" id="{9DF0FB1A-2739-D9C3-81A0-E143907510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624475" y="2584491"/>
                <a:ext cx="177444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7" name="Oval 65">
                <a:extLst>
                  <a:ext uri="{FF2B5EF4-FFF2-40B4-BE49-F238E27FC236}">
                    <a16:creationId xmlns:a16="http://schemas.microsoft.com/office/drawing/2014/main" id="{9A599FD8-F027-55B5-BC71-E5472957CB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449323" y="2534816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E1E7D48-584A-540A-989C-C89E7BC09024}"/>
                </a:ext>
              </a:extLst>
            </p:cNvPr>
            <p:cNvGrpSpPr/>
            <p:nvPr/>
          </p:nvGrpSpPr>
          <p:grpSpPr>
            <a:xfrm>
              <a:off x="4750734" y="1635001"/>
              <a:ext cx="3059442" cy="313932"/>
              <a:chOff x="4750734" y="1635001"/>
              <a:chExt cx="3059442" cy="313932"/>
            </a:xfrm>
          </p:grpSpPr>
          <p:sp>
            <p:nvSpPr>
              <p:cNvPr id="5141" name="Text Box 63">
                <a:extLst>
                  <a:ext uri="{FF2B5EF4-FFF2-40B4-BE49-F238E27FC236}">
                    <a16:creationId xmlns:a16="http://schemas.microsoft.com/office/drawing/2014/main" id="{354AC935-83D9-8546-38CA-354376996D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81102" y="1635001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1</a:t>
                </a:r>
              </a:p>
            </p:txBody>
          </p:sp>
          <p:sp>
            <p:nvSpPr>
              <p:cNvPr id="5142" name="Line 64">
                <a:extLst>
                  <a:ext uri="{FF2B5EF4-FFF2-40B4-BE49-F238E27FC236}">
                    <a16:creationId xmlns:a16="http://schemas.microsoft.com/office/drawing/2014/main" id="{CF5E29A6-A15A-DBD5-16CB-70A150DCC7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4750734" y="1772154"/>
                <a:ext cx="21594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43" name="Oval 65">
                <a:extLst>
                  <a:ext uri="{FF2B5EF4-FFF2-40B4-BE49-F238E27FC236}">
                    <a16:creationId xmlns:a16="http://schemas.microsoft.com/office/drawing/2014/main" id="{D35EABE8-E836-9E62-575E-9D99E1384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5768102" y="1722479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grpSp>
          <p:nvGrpSpPr>
            <p:cNvPr id="5149" name="Group 5148">
              <a:extLst>
                <a:ext uri="{FF2B5EF4-FFF2-40B4-BE49-F238E27FC236}">
                  <a16:creationId xmlns:a16="http://schemas.microsoft.com/office/drawing/2014/main" id="{B0F4A35E-29FC-885B-4984-6BFACA49F710}"/>
                </a:ext>
              </a:extLst>
            </p:cNvPr>
            <p:cNvGrpSpPr/>
            <p:nvPr/>
          </p:nvGrpSpPr>
          <p:grpSpPr>
            <a:xfrm>
              <a:off x="3512576" y="4106235"/>
              <a:ext cx="1825724" cy="313932"/>
              <a:chOff x="2555776" y="4699243"/>
              <a:chExt cx="1825724" cy="313932"/>
            </a:xfrm>
          </p:grpSpPr>
          <p:sp>
            <p:nvSpPr>
              <p:cNvPr id="5150" name="Line 64">
                <a:extLst>
                  <a:ext uri="{FF2B5EF4-FFF2-40B4-BE49-F238E27FC236}">
                    <a16:creationId xmlns:a16="http://schemas.microsoft.com/office/drawing/2014/main" id="{01CBF424-51E5-B9C6-AC12-6A2817D8E1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789516" y="4848589"/>
                <a:ext cx="591984" cy="0"/>
              </a:xfrm>
              <a:prstGeom prst="line">
                <a:avLst/>
              </a:prstGeom>
              <a:noFill/>
              <a:ln w="476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51" name="Text Box 63">
                <a:extLst>
                  <a:ext uri="{FF2B5EF4-FFF2-40B4-BE49-F238E27FC236}">
                    <a16:creationId xmlns:a16="http://schemas.microsoft.com/office/drawing/2014/main" id="{C073D52C-EB94-EAF1-AFF2-03B3AF35AB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55776" y="4699243"/>
                <a:ext cx="668773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b="1" u="none" dirty="0">
                    <a:solidFill>
                      <a:srgbClr val="000000"/>
                    </a:solidFill>
                    <a:latin typeface="Arial Narrow"/>
                  </a:rPr>
                  <a:t>Mean</a:t>
                </a:r>
              </a:p>
            </p:txBody>
          </p:sp>
          <p:sp>
            <p:nvSpPr>
              <p:cNvPr id="5152" name="Oval 65">
                <a:extLst>
                  <a:ext uri="{FF2B5EF4-FFF2-40B4-BE49-F238E27FC236}">
                    <a16:creationId xmlns:a16="http://schemas.microsoft.com/office/drawing/2014/main" id="{5B0E3972-9758-F20D-450A-1FF448F99FC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0800000" flipV="1">
                <a:off x="4013507" y="4776589"/>
                <a:ext cx="144003" cy="144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</p:grpSp>
      <p:sp>
        <p:nvSpPr>
          <p:cNvPr id="2" name="Line 10">
            <a:extLst>
              <a:ext uri="{FF2B5EF4-FFF2-40B4-BE49-F238E27FC236}">
                <a16:creationId xmlns:a16="http://schemas.microsoft.com/office/drawing/2014/main" id="{3380D964-53A2-3ABA-4E28-CFFAF6DD19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088" y="1494964"/>
            <a:ext cx="0" cy="308588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288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" y="10391"/>
            <a:ext cx="9121140" cy="6730977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300" dirty="0"/>
              <a:t>If the heterogeneity SD is clearly substantial, there is replication failure. 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Part of this SD could be due to differences between studies in subject characteristics, environmental factors, </a:t>
            </a:r>
            <a:r>
              <a:rPr lang="en-US" dirty="0"/>
              <a:t>or methods </a:t>
            </a:r>
            <a:r>
              <a:rPr lang="en-US" sz="2300" dirty="0"/>
              <a:t>that modify the effect.</a:t>
            </a:r>
          </a:p>
          <a:p>
            <a:pPr lvl="1"/>
            <a:r>
              <a:rPr lang="en-US" sz="2300" dirty="0"/>
              <a:t>Some of the modifying effects can be estimated by including them as covariates in a meta-regression meta-analysis. Examples:</a:t>
            </a:r>
          </a:p>
          <a:p>
            <a:pPr lvl="2"/>
            <a:r>
              <a:rPr lang="en-US" sz="2300" dirty="0"/>
              <a:t>Gender, by including a "male-ness" covariate, with values ranging from 0 (all females) to 1 (all males).</a:t>
            </a:r>
          </a:p>
          <a:p>
            <a:pPr lvl="2"/>
            <a:r>
              <a:rPr lang="en-US" dirty="0"/>
              <a:t>Proportion of athletes, with a similar "athlete-ness" covariate.</a:t>
            </a:r>
            <a:endParaRPr lang="en-US" sz="2300" dirty="0"/>
          </a:p>
          <a:p>
            <a:pPr lvl="2"/>
            <a:r>
              <a:rPr lang="en-US" dirty="0"/>
              <a:t>B</a:t>
            </a:r>
            <a:r>
              <a:rPr lang="en-US" sz="2300" dirty="0"/>
              <a:t>linding, timing and dose of a treatment in controlled trials or crossovers.</a:t>
            </a:r>
          </a:p>
          <a:p>
            <a:pPr lvl="2"/>
            <a:r>
              <a:rPr lang="en-US" dirty="0"/>
              <a:t>E</a:t>
            </a:r>
            <a:r>
              <a:rPr lang="en-US" sz="2300" dirty="0"/>
              <a:t>ffects on performance in different training phases.</a:t>
            </a:r>
          </a:p>
          <a:p>
            <a:pPr lvl="1"/>
            <a:r>
              <a:rPr lang="en-US" sz="2300" dirty="0"/>
              <a:t>Account for non-linear effects of covariates, where relevant (e.g., duration).</a:t>
            </a:r>
          </a:p>
          <a:p>
            <a:pPr lvl="1"/>
            <a:r>
              <a:rPr lang="en-US" sz="2300" dirty="0"/>
              <a:t>Account for repeated measurement within studies with one or more appropriate additional random effects.</a:t>
            </a:r>
          </a:p>
          <a:p>
            <a:pPr lvl="1"/>
            <a:r>
              <a:rPr lang="en-US" dirty="0"/>
              <a:t>Outright methodological mistakes are not uncommon and sometimes spotted during meta-analysis. Delete the study, if you can't correct the mistake. </a:t>
            </a:r>
          </a:p>
          <a:p>
            <a:pPr lvl="1"/>
            <a:r>
              <a:rPr lang="en-US" dirty="0"/>
              <a:t>Avoid standardization to combine mean effects: it </a:t>
            </a:r>
            <a:r>
              <a:rPr lang="en-US" i="1" dirty="0"/>
              <a:t>adds</a:t>
            </a:r>
            <a:r>
              <a:rPr lang="en-US" dirty="0"/>
              <a:t> non-biological (artifactual) heterogeneity, due to differences in the standardizing SD.</a:t>
            </a:r>
            <a:endParaRPr lang="en-US" sz="2300" dirty="0"/>
          </a:p>
          <a:p>
            <a:pPr lvl="1"/>
            <a:r>
              <a:rPr lang="en-US" sz="2300" dirty="0"/>
              <a:t>To the extent that covariates account for the differences in the effect between studies, the SD representing heterogeneity will be smaller.</a:t>
            </a:r>
          </a:p>
          <a:p>
            <a:pPr>
              <a:lnSpc>
                <a:spcPct val="95000"/>
              </a:lnSpc>
            </a:pPr>
            <a:endParaRPr lang="en-US" sz="2300" dirty="0"/>
          </a:p>
          <a:p>
            <a:pPr lvl="2"/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21115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" y="10391"/>
            <a:ext cx="9121140" cy="6830458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300" dirty="0"/>
              <a:t>After accounting for known differences in methodologies and characteristics, any remaining heterogeneity could be due to unknown differences between settings.</a:t>
            </a:r>
          </a:p>
          <a:p>
            <a:pPr lvl="1"/>
            <a:r>
              <a:rPr lang="en-US" sz="2300" dirty="0"/>
              <a:t>Such heterogeneity is not a problem, provided it's plausible.</a:t>
            </a:r>
          </a:p>
          <a:p>
            <a:pPr lvl="2"/>
            <a:r>
              <a:rPr lang="en-US" sz="2300" dirty="0"/>
              <a:t>It may consist of within-study as well as between-study differences. </a:t>
            </a:r>
          </a:p>
          <a:p>
            <a:pPr lvl="1"/>
            <a:r>
              <a:rPr lang="en-US" sz="2300" dirty="0"/>
              <a:t>Interpreting its magnitude and uncertainty is crucial. </a:t>
            </a:r>
          </a:p>
          <a:p>
            <a:pPr lvl="2"/>
            <a:r>
              <a:rPr lang="en-US" sz="2300" dirty="0"/>
              <a:t>The smallest important is half that for usual effects. </a:t>
            </a:r>
          </a:p>
          <a:p>
            <a:pPr lvl="1"/>
            <a:r>
              <a:rPr lang="en-US" sz="2300" dirty="0"/>
              <a:t>It combines with the uncertainty in the meta-analyzed mean effect to become the </a:t>
            </a:r>
            <a:r>
              <a:rPr lang="en-US" sz="2300" i="1" dirty="0"/>
              <a:t>prediction interval</a:t>
            </a:r>
            <a:r>
              <a:rPr lang="en-US" sz="2300" dirty="0"/>
              <a:t>: </a:t>
            </a:r>
            <a:br>
              <a:rPr lang="en-US" sz="2300" dirty="0"/>
            </a:br>
            <a:r>
              <a:rPr lang="en-US" sz="2300" dirty="0"/>
              <a:t>the uncertainty in the effect</a:t>
            </a:r>
            <a:br>
              <a:rPr lang="en-US" sz="2300" dirty="0"/>
            </a:br>
            <a:r>
              <a:rPr lang="en-US" sz="2300" dirty="0"/>
              <a:t>in a specific new setting </a:t>
            </a:r>
            <a:br>
              <a:rPr lang="en-US" sz="2300" dirty="0"/>
            </a:br>
            <a:r>
              <a:rPr lang="en-US" sz="2300" dirty="0"/>
              <a:t>Example:</a:t>
            </a:r>
          </a:p>
          <a:p>
            <a:pPr lvl="2"/>
            <a:r>
              <a:rPr lang="en-US" dirty="0"/>
              <a:t>Effect of a new kind of</a:t>
            </a:r>
            <a:br>
              <a:rPr lang="en-US" dirty="0"/>
            </a:br>
            <a:r>
              <a:rPr lang="en-US" dirty="0"/>
              <a:t>training on team-sport </a:t>
            </a:r>
            <a:br>
              <a:rPr lang="en-US" dirty="0"/>
            </a:br>
            <a:r>
              <a:rPr lang="en-US" dirty="0"/>
              <a:t>females</a:t>
            </a:r>
            <a:br>
              <a:rPr lang="en-US" sz="2700" dirty="0"/>
            </a:br>
            <a:endParaRPr lang="en-US" sz="2700" dirty="0"/>
          </a:p>
          <a:p>
            <a:pPr lvl="1"/>
            <a:r>
              <a:rPr lang="en-US" sz="2300" dirty="0"/>
              <a:t>But some remaining </a:t>
            </a:r>
            <a:br>
              <a:rPr lang="en-US" sz="2300" dirty="0"/>
            </a:br>
            <a:r>
              <a:rPr lang="en-US" sz="2300" dirty="0"/>
              <a:t>heterogeneity could be </a:t>
            </a:r>
            <a:br>
              <a:rPr lang="en-US" sz="2300" dirty="0"/>
            </a:br>
            <a:r>
              <a:rPr lang="en-US" sz="2300" dirty="0"/>
              <a:t>due to publication bias </a:t>
            </a:r>
            <a:br>
              <a:rPr lang="en-US" sz="2300" dirty="0"/>
            </a:br>
            <a:r>
              <a:rPr lang="en-US" sz="2300" dirty="0"/>
              <a:t>and scientific fraud.</a:t>
            </a:r>
          </a:p>
        </p:txBody>
      </p:sp>
      <p:grpSp>
        <p:nvGrpSpPr>
          <p:cNvPr id="5158" name="Group 5157">
            <a:extLst>
              <a:ext uri="{FF2B5EF4-FFF2-40B4-BE49-F238E27FC236}">
                <a16:creationId xmlns:a16="http://schemas.microsoft.com/office/drawing/2014/main" id="{10FED6FD-FEFF-61FB-5C50-168BC704BC4E}"/>
              </a:ext>
            </a:extLst>
          </p:cNvPr>
          <p:cNvGrpSpPr/>
          <p:nvPr/>
        </p:nvGrpSpPr>
        <p:grpSpPr>
          <a:xfrm>
            <a:off x="3860287" y="2658946"/>
            <a:ext cx="4541518" cy="4122499"/>
            <a:chOff x="3923928" y="2636912"/>
            <a:chExt cx="4541518" cy="412249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84BB477-CDBC-0698-D127-FB9D247B95A3}"/>
                </a:ext>
              </a:extLst>
            </p:cNvPr>
            <p:cNvGrpSpPr/>
            <p:nvPr/>
          </p:nvGrpSpPr>
          <p:grpSpPr>
            <a:xfrm>
              <a:off x="3923928" y="2636912"/>
              <a:ext cx="4541518" cy="3794840"/>
              <a:chOff x="1688362" y="2132856"/>
              <a:chExt cx="4541518" cy="3090972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CCC8FA0F-DB38-A1A0-AC1F-EB58E254ED12}"/>
                  </a:ext>
                </a:extLst>
              </p:cNvPr>
              <p:cNvGrpSpPr/>
              <p:nvPr/>
            </p:nvGrpSpPr>
            <p:grpSpPr>
              <a:xfrm>
                <a:off x="1688362" y="2132856"/>
                <a:ext cx="4541461" cy="3090972"/>
                <a:chOff x="2021686" y="1564471"/>
                <a:chExt cx="4541461" cy="4458661"/>
              </a:xfrm>
            </p:grpSpPr>
            <p:sp>
              <p:nvSpPr>
                <p:cNvPr id="36" name="Rectangle 6" descr="Light downward diagonal">
                  <a:extLst>
                    <a:ext uri="{FF2B5EF4-FFF2-40B4-BE49-F238E27FC236}">
                      <a16:creationId xmlns:a16="http://schemas.microsoft.com/office/drawing/2014/main" id="{236855A6-6D56-3A42-E9A0-F801A66DA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81823" y="1568910"/>
                  <a:ext cx="2381324" cy="4454222"/>
                </a:xfrm>
                <a:prstGeom prst="rect">
                  <a:avLst/>
                </a:prstGeom>
                <a:solidFill>
                  <a:srgbClr val="FFDE75"/>
                </a:soli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  <p:sp>
              <p:nvSpPr>
                <p:cNvPr id="37" name="Rectangle 7" descr="Light upward diagonal">
                  <a:extLst>
                    <a:ext uri="{FF2B5EF4-FFF2-40B4-BE49-F238E27FC236}">
                      <a16:creationId xmlns:a16="http://schemas.microsoft.com/office/drawing/2014/main" id="{5D442A33-7082-E9EF-EF1D-47F97B1957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1686" y="1568910"/>
                  <a:ext cx="1493387" cy="4454222"/>
                </a:xfrm>
                <a:prstGeom prst="rect">
                  <a:avLst/>
                </a:prstGeom>
                <a:solidFill>
                  <a:srgbClr val="E1BCEA"/>
                </a:soli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  <p:sp>
              <p:nvSpPr>
                <p:cNvPr id="38" name="Rectangle 8">
                  <a:extLst>
                    <a:ext uri="{FF2B5EF4-FFF2-40B4-BE49-F238E27FC236}">
                      <a16:creationId xmlns:a16="http://schemas.microsoft.com/office/drawing/2014/main" id="{F1537EA9-3870-842E-0289-0373BBC26E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81723" y="1568910"/>
                  <a:ext cx="933450" cy="4454222"/>
                </a:xfrm>
                <a:prstGeom prst="rect">
                  <a:avLst/>
                </a:prstGeom>
                <a:solidFill>
                  <a:srgbClr val="CCFF99"/>
                </a:soli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CC302843-EB7E-1CEB-96A7-D59707163794}"/>
                    </a:ext>
                  </a:extLst>
                </p:cNvPr>
                <p:cNvGrpSpPr/>
                <p:nvPr/>
              </p:nvGrpSpPr>
              <p:grpSpPr>
                <a:xfrm>
                  <a:off x="3381723" y="1564471"/>
                  <a:ext cx="933450" cy="4451319"/>
                  <a:chOff x="2830677" y="1278921"/>
                  <a:chExt cx="933450" cy="4860304"/>
                </a:xfrm>
              </p:grpSpPr>
              <p:sp>
                <p:nvSpPr>
                  <p:cNvPr id="46" name="Line 9">
                    <a:extLst>
                      <a:ext uri="{FF2B5EF4-FFF2-40B4-BE49-F238E27FC236}">
                        <a16:creationId xmlns:a16="http://schemas.microsoft.com/office/drawing/2014/main" id="{EC392221-5F28-F155-409E-7BEE9F414B4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64127" y="1278921"/>
                    <a:ext cx="0" cy="4860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>
                      <a:latin typeface="+mj-lt"/>
                    </a:endParaRPr>
                  </a:p>
                </p:txBody>
              </p:sp>
              <p:sp>
                <p:nvSpPr>
                  <p:cNvPr id="47" name="Line 10">
                    <a:extLst>
                      <a:ext uri="{FF2B5EF4-FFF2-40B4-BE49-F238E27FC236}">
                        <a16:creationId xmlns:a16="http://schemas.microsoft.com/office/drawing/2014/main" id="{632519B3-8C57-E7BC-2BE5-579990D804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830677" y="1278921"/>
                    <a:ext cx="0" cy="4860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>
                      <a:latin typeface="+mj-lt"/>
                    </a:endParaRPr>
                  </a:p>
                </p:txBody>
              </p:sp>
            </p:grpSp>
            <p:sp>
              <p:nvSpPr>
                <p:cNvPr id="40" name="Line 57">
                  <a:extLst>
                    <a:ext uri="{FF2B5EF4-FFF2-40B4-BE49-F238E27FC236}">
                      <a16:creationId xmlns:a16="http://schemas.microsoft.com/office/drawing/2014/main" id="{047BDADF-72E3-31FB-E6BB-66698EF637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60828" y="5831149"/>
                  <a:ext cx="21939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  <p:sp>
              <p:nvSpPr>
                <p:cNvPr id="41" name="Line 58">
                  <a:extLst>
                    <a:ext uri="{FF2B5EF4-FFF2-40B4-BE49-F238E27FC236}">
                      <a16:creationId xmlns:a16="http://schemas.microsoft.com/office/drawing/2014/main" id="{7AE7956A-1800-F648-07A1-89831D6A7B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041873" y="5831149"/>
                  <a:ext cx="12887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  <p:sp>
              <p:nvSpPr>
                <p:cNvPr id="42" name="Text Box 59">
                  <a:extLst>
                    <a:ext uri="{FF2B5EF4-FFF2-40B4-BE49-F238E27FC236}">
                      <a16:creationId xmlns:a16="http://schemas.microsoft.com/office/drawing/2014/main" id="{FB73F31A-71F2-4E1F-6ECF-089D804C2A5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537963" y="5720022"/>
                  <a:ext cx="874205" cy="221600"/>
                </a:xfrm>
                <a:prstGeom prst="rect">
                  <a:avLst/>
                </a:prstGeom>
                <a:solidFill>
                  <a:srgbClr val="FFDE75"/>
                </a:solidFill>
                <a:ln>
                  <a:noFill/>
                </a:ln>
                <a:effectLst/>
              </p:spPr>
              <p:txBody>
                <a:bodyPr wrap="none" lIns="36000" tIns="0" rIns="36000" bIns="0">
                  <a:spAutoFit/>
                </a:bodyPr>
                <a:lstStyle>
                  <a:lvl1pPr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0" hangingPunct="0">
                    <a:lnSpc>
                      <a:spcPct val="80000"/>
                    </a:lnSpc>
                    <a:defRPr/>
                  </a:pPr>
                  <a:r>
                    <a:rPr lang="en-US" sz="1800" u="none" dirty="0">
                      <a:latin typeface="+mj-lt"/>
                    </a:rPr>
                    <a:t>beneficial</a:t>
                  </a:r>
                </a:p>
              </p:txBody>
            </p:sp>
            <p:sp>
              <p:nvSpPr>
                <p:cNvPr id="43" name="Text Box 60">
                  <a:extLst>
                    <a:ext uri="{FF2B5EF4-FFF2-40B4-BE49-F238E27FC236}">
                      <a16:creationId xmlns:a16="http://schemas.microsoft.com/office/drawing/2014/main" id="{A114F073-DD43-B7FE-7624-C0866D6ED94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64577" y="5720022"/>
                  <a:ext cx="704287" cy="221600"/>
                </a:xfrm>
                <a:prstGeom prst="rect">
                  <a:avLst/>
                </a:prstGeom>
                <a:solidFill>
                  <a:srgbClr val="E1BCEA"/>
                </a:solidFill>
                <a:ln>
                  <a:noFill/>
                </a:ln>
                <a:effectLst/>
              </p:spPr>
              <p:txBody>
                <a:bodyPr wrap="none" lIns="36000" tIns="0" rIns="36000" bIns="0">
                  <a:spAutoFit/>
                </a:bodyPr>
                <a:lstStyle>
                  <a:lvl1pPr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0" hangingPunct="0">
                    <a:lnSpc>
                      <a:spcPct val="80000"/>
                    </a:lnSpc>
                    <a:defRPr/>
                  </a:pPr>
                  <a:r>
                    <a:rPr lang="en-US" sz="1800" u="none" dirty="0">
                      <a:latin typeface="+mj-lt"/>
                    </a:rPr>
                    <a:t>harmful</a:t>
                  </a:r>
                </a:p>
              </p:txBody>
            </p:sp>
            <p:sp>
              <p:nvSpPr>
                <p:cNvPr id="44" name="Line 58">
                  <a:extLst>
                    <a:ext uri="{FF2B5EF4-FFF2-40B4-BE49-F238E27FC236}">
                      <a16:creationId xmlns:a16="http://schemas.microsoft.com/office/drawing/2014/main" id="{9DE3B099-4C19-5F46-B53E-B9307E0C2B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434363" y="5825677"/>
                  <a:ext cx="839445" cy="1094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  <p:sp>
              <p:nvSpPr>
                <p:cNvPr id="45" name="Text Box 60">
                  <a:extLst>
                    <a:ext uri="{FF2B5EF4-FFF2-40B4-BE49-F238E27FC236}">
                      <a16:creationId xmlns:a16="http://schemas.microsoft.com/office/drawing/2014/main" id="{280BB30C-13ED-3E2F-9C18-EF944923424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97623" y="5720022"/>
                  <a:ext cx="512762" cy="222250"/>
                </a:xfrm>
                <a:prstGeom prst="rect">
                  <a:avLst/>
                </a:prstGeom>
                <a:solidFill>
                  <a:srgbClr val="CCFF99"/>
                </a:solidFill>
                <a:ln>
                  <a:noFill/>
                </a:ln>
                <a:effectLst/>
              </p:spPr>
              <p:txBody>
                <a:bodyPr wrap="none" lIns="36000" tIns="0" rIns="36000" bIns="0">
                  <a:spAutoFit/>
                </a:bodyPr>
                <a:lstStyle>
                  <a:defPPr>
                    <a:defRPr lang="en-US"/>
                  </a:defPPr>
                  <a:lvl1pPr algn="ctr" eaLnBrk="0" hangingPunct="0">
                    <a:lnSpc>
                      <a:spcPct val="80000"/>
                    </a:lnSpc>
                    <a:defRPr sz="1800" u="none">
                      <a:latin typeface="+mj-lt"/>
                      <a:cs typeface="+mn-cs"/>
                    </a:defRPr>
                  </a:lvl1pPr>
                  <a:lvl2pPr marL="742950" indent="-285750"/>
                  <a:lvl3pPr marL="1143000" indent="-228600"/>
                  <a:lvl4pPr marL="1600200" indent="-228600"/>
                  <a:lvl5pPr marL="2057400" indent="-228600"/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lvl9pPr>
                </a:lstStyle>
                <a:p>
                  <a:r>
                    <a:rPr lang="en-US" dirty="0"/>
                    <a:t>trivial</a:t>
                  </a:r>
                </a:p>
              </p:txBody>
            </p:sp>
          </p:grpSp>
          <p:sp>
            <p:nvSpPr>
              <p:cNvPr id="27" name="Line 12">
                <a:extLst>
                  <a:ext uri="{FF2B5EF4-FFF2-40B4-BE49-F238E27FC236}">
                    <a16:creationId xmlns:a16="http://schemas.microsoft.com/office/drawing/2014/main" id="{98F66E03-B721-E9C1-FF6C-DD59401E1D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91084" y="5217566"/>
                <a:ext cx="45387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sp>
          <p:nvSpPr>
            <p:cNvPr id="24" name="Text Box 59">
              <a:extLst>
                <a:ext uri="{FF2B5EF4-FFF2-40B4-BE49-F238E27FC236}">
                  <a16:creationId xmlns:a16="http://schemas.microsoft.com/office/drawing/2014/main" id="{BD127358-A6B9-643E-50A5-47A80D31FD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96938" y="6513190"/>
              <a:ext cx="2136922" cy="246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</a:rPr>
                <a:t>Effect on performance</a:t>
              </a:r>
            </a:p>
          </p:txBody>
        </p:sp>
      </p:grpSp>
      <p:grpSp>
        <p:nvGrpSpPr>
          <p:cNvPr id="5159" name="Group 5158">
            <a:extLst>
              <a:ext uri="{FF2B5EF4-FFF2-40B4-BE49-F238E27FC236}">
                <a16:creationId xmlns:a16="http://schemas.microsoft.com/office/drawing/2014/main" id="{F1C0B94B-FE58-64F1-3EE2-DBC2E001F5F2}"/>
              </a:ext>
            </a:extLst>
          </p:cNvPr>
          <p:cNvGrpSpPr/>
          <p:nvPr/>
        </p:nvGrpSpPr>
        <p:grpSpPr>
          <a:xfrm>
            <a:off x="3863605" y="2732065"/>
            <a:ext cx="5210343" cy="2515179"/>
            <a:chOff x="3927246" y="2732065"/>
            <a:chExt cx="5210343" cy="2515179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32ACF745-EB84-891C-36EA-A595E7CEA0A4}"/>
                </a:ext>
              </a:extLst>
            </p:cNvPr>
            <p:cNvGrpSpPr/>
            <p:nvPr/>
          </p:nvGrpSpPr>
          <p:grpSpPr>
            <a:xfrm>
              <a:off x="3927246" y="4933312"/>
              <a:ext cx="2511772" cy="313932"/>
              <a:chOff x="2267744" y="4153710"/>
              <a:chExt cx="2511772" cy="313932"/>
            </a:xfrm>
          </p:grpSpPr>
          <p:sp>
            <p:nvSpPr>
              <p:cNvPr id="5141" name="Line 64">
                <a:extLst>
                  <a:ext uri="{FF2B5EF4-FFF2-40B4-BE49-F238E27FC236}">
                    <a16:creationId xmlns:a16="http://schemas.microsoft.com/office/drawing/2014/main" id="{F04AECA3-8A43-7FB4-46AE-606E73FAA1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178618" y="4292274"/>
                <a:ext cx="160089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42" name="Oval 65">
                <a:extLst>
                  <a:ext uri="{FF2B5EF4-FFF2-40B4-BE49-F238E27FC236}">
                    <a16:creationId xmlns:a16="http://schemas.microsoft.com/office/drawing/2014/main" id="{6385DF35-C927-0DC9-15E4-9370A22ED1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3929391" y="4242599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5143" name="Text Box 63">
                <a:extLst>
                  <a:ext uri="{FF2B5EF4-FFF2-40B4-BE49-F238E27FC236}">
                    <a16:creationId xmlns:a16="http://schemas.microsoft.com/office/drawing/2014/main" id="{29449245-58DA-4304-B780-7B2DDC758A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7744" y="4153710"/>
                <a:ext cx="934871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10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2A4D85FB-5804-20AA-1E9D-5946EF12A39C}"/>
                </a:ext>
              </a:extLst>
            </p:cNvPr>
            <p:cNvGrpSpPr/>
            <p:nvPr/>
          </p:nvGrpSpPr>
          <p:grpSpPr>
            <a:xfrm>
              <a:off x="4912116" y="4444146"/>
              <a:ext cx="1484569" cy="313932"/>
              <a:chOff x="2871914" y="3665772"/>
              <a:chExt cx="1484569" cy="313932"/>
            </a:xfrm>
          </p:grpSpPr>
          <p:grpSp>
            <p:nvGrpSpPr>
              <p:cNvPr id="5137" name="Group 5136">
                <a:extLst>
                  <a:ext uri="{FF2B5EF4-FFF2-40B4-BE49-F238E27FC236}">
                    <a16:creationId xmlns:a16="http://schemas.microsoft.com/office/drawing/2014/main" id="{707DEFA2-A994-EA62-571C-79DEADE34259}"/>
                  </a:ext>
                </a:extLst>
              </p:cNvPr>
              <p:cNvGrpSpPr/>
              <p:nvPr/>
            </p:nvGrpSpPr>
            <p:grpSpPr>
              <a:xfrm>
                <a:off x="3671989" y="3754661"/>
                <a:ext cx="684494" cy="99350"/>
                <a:chOff x="3671989" y="3754661"/>
                <a:chExt cx="684494" cy="99350"/>
              </a:xfrm>
            </p:grpSpPr>
            <p:sp>
              <p:nvSpPr>
                <p:cNvPr id="5139" name="Line 64">
                  <a:extLst>
                    <a:ext uri="{FF2B5EF4-FFF2-40B4-BE49-F238E27FC236}">
                      <a16:creationId xmlns:a16="http://schemas.microsoft.com/office/drawing/2014/main" id="{B70710A2-0F82-EB8D-828E-226CC5F430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 flipV="1">
                  <a:off x="3671989" y="3804336"/>
                  <a:ext cx="6844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</a:endParaRPr>
                </a:p>
              </p:txBody>
            </p:sp>
            <p:sp>
              <p:nvSpPr>
                <p:cNvPr id="5140" name="Oval 65">
                  <a:extLst>
                    <a:ext uri="{FF2B5EF4-FFF2-40B4-BE49-F238E27FC236}">
                      <a16:creationId xmlns:a16="http://schemas.microsoft.com/office/drawing/2014/main" id="{6B72795A-2269-57C6-C0E8-380BAFCCF2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964560" y="3754661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</p:grpSp>
          <p:sp>
            <p:nvSpPr>
              <p:cNvPr id="5138" name="Text Box 63">
                <a:extLst>
                  <a:ext uri="{FF2B5EF4-FFF2-40B4-BE49-F238E27FC236}">
                    <a16:creationId xmlns:a16="http://schemas.microsoft.com/office/drawing/2014/main" id="{A14CB978-52DD-5CC9-E37B-1185C0C740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1914" y="3665772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8</a:t>
                </a: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3ABC91C-EB50-7A60-E8FB-21D7C0178532}"/>
                </a:ext>
              </a:extLst>
            </p:cNvPr>
            <p:cNvGrpSpPr/>
            <p:nvPr/>
          </p:nvGrpSpPr>
          <p:grpSpPr>
            <a:xfrm>
              <a:off x="4535990" y="4688729"/>
              <a:ext cx="1799628" cy="313932"/>
              <a:chOff x="2695486" y="3909741"/>
              <a:chExt cx="1799628" cy="313932"/>
            </a:xfrm>
          </p:grpSpPr>
          <p:sp>
            <p:nvSpPr>
              <p:cNvPr id="5133" name="Text Box 63">
                <a:extLst>
                  <a:ext uri="{FF2B5EF4-FFF2-40B4-BE49-F238E27FC236}">
                    <a16:creationId xmlns:a16="http://schemas.microsoft.com/office/drawing/2014/main" id="{704BD810-CB89-926B-EF78-2C01E9D465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95486" y="3909741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9</a:t>
                </a:r>
              </a:p>
            </p:txBody>
          </p:sp>
          <p:grpSp>
            <p:nvGrpSpPr>
              <p:cNvPr id="5134" name="Group 5133">
                <a:extLst>
                  <a:ext uri="{FF2B5EF4-FFF2-40B4-BE49-F238E27FC236}">
                    <a16:creationId xmlns:a16="http://schemas.microsoft.com/office/drawing/2014/main" id="{38F92D5A-34F9-1354-F1B5-25BF6F5CE703}"/>
                  </a:ext>
                </a:extLst>
              </p:cNvPr>
              <p:cNvGrpSpPr/>
              <p:nvPr/>
            </p:nvGrpSpPr>
            <p:grpSpPr>
              <a:xfrm>
                <a:off x="3488952" y="3998630"/>
                <a:ext cx="1006162" cy="99350"/>
                <a:chOff x="3488952" y="3998630"/>
                <a:chExt cx="1006162" cy="99350"/>
              </a:xfrm>
            </p:grpSpPr>
            <p:sp>
              <p:nvSpPr>
                <p:cNvPr id="5135" name="Line 64">
                  <a:extLst>
                    <a:ext uri="{FF2B5EF4-FFF2-40B4-BE49-F238E27FC236}">
                      <a16:creationId xmlns:a16="http://schemas.microsoft.com/office/drawing/2014/main" id="{69B18EBA-7216-7095-C3CB-753775FB52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0800000" flipV="1">
                  <a:off x="3488952" y="4048305"/>
                  <a:ext cx="100616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 b="1">
                    <a:latin typeface="+mj-lt"/>
                  </a:endParaRPr>
                </a:p>
              </p:txBody>
            </p:sp>
            <p:sp>
              <p:nvSpPr>
                <p:cNvPr id="5136" name="Oval 65">
                  <a:extLst>
                    <a:ext uri="{FF2B5EF4-FFF2-40B4-BE49-F238E27FC236}">
                      <a16:creationId xmlns:a16="http://schemas.microsoft.com/office/drawing/2014/main" id="{45F47C7D-2813-1AAA-D729-B62C06184C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0800000" flipV="1">
                  <a:off x="3942357" y="3998630"/>
                  <a:ext cx="99352" cy="99350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</p:grp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2B9BE7E4-0C11-8201-03AD-07CB1C5DCE7A}"/>
                </a:ext>
              </a:extLst>
            </p:cNvPr>
            <p:cNvGrpSpPr/>
            <p:nvPr/>
          </p:nvGrpSpPr>
          <p:grpSpPr>
            <a:xfrm>
              <a:off x="5162948" y="3954980"/>
              <a:ext cx="1446166" cy="313932"/>
              <a:chOff x="3071398" y="3177834"/>
              <a:chExt cx="1446166" cy="313932"/>
            </a:xfrm>
          </p:grpSpPr>
          <p:sp>
            <p:nvSpPr>
              <p:cNvPr id="5130" name="Line 64">
                <a:extLst>
                  <a:ext uri="{FF2B5EF4-FFF2-40B4-BE49-F238E27FC236}">
                    <a16:creationId xmlns:a16="http://schemas.microsoft.com/office/drawing/2014/main" id="{32DE6F4D-4C6F-A5E0-967D-DA0DA3ADA2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885456" y="3316398"/>
                <a:ext cx="6321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31" name="Oval 65">
                <a:extLst>
                  <a:ext uri="{FF2B5EF4-FFF2-40B4-BE49-F238E27FC236}">
                    <a16:creationId xmlns:a16="http://schemas.microsoft.com/office/drawing/2014/main" id="{B49B3F91-72EC-2B44-319C-5D30A68EA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151834" y="3266723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5132" name="Text Box 63">
                <a:extLst>
                  <a:ext uri="{FF2B5EF4-FFF2-40B4-BE49-F238E27FC236}">
                    <a16:creationId xmlns:a16="http://schemas.microsoft.com/office/drawing/2014/main" id="{89652D24-EB38-A670-2CA0-9D25FD343F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1398" y="3177834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6</a:t>
                </a: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B7EDEE8-7F37-9831-213B-13E84C8D4CC7}"/>
                </a:ext>
              </a:extLst>
            </p:cNvPr>
            <p:cNvGrpSpPr/>
            <p:nvPr/>
          </p:nvGrpSpPr>
          <p:grpSpPr>
            <a:xfrm>
              <a:off x="4920636" y="4199563"/>
              <a:ext cx="1817766" cy="313932"/>
              <a:chOff x="2829086" y="3421803"/>
              <a:chExt cx="1817766" cy="313932"/>
            </a:xfrm>
          </p:grpSpPr>
          <p:sp>
            <p:nvSpPr>
              <p:cNvPr id="5127" name="Text Box 63">
                <a:extLst>
                  <a:ext uri="{FF2B5EF4-FFF2-40B4-BE49-F238E27FC236}">
                    <a16:creationId xmlns:a16="http://schemas.microsoft.com/office/drawing/2014/main" id="{2021A406-4A7A-BEFD-332E-9545E69E12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9086" y="3421803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7</a:t>
                </a:r>
              </a:p>
            </p:txBody>
          </p:sp>
          <p:sp>
            <p:nvSpPr>
              <p:cNvPr id="5128" name="Line 64">
                <a:extLst>
                  <a:ext uri="{FF2B5EF4-FFF2-40B4-BE49-F238E27FC236}">
                    <a16:creationId xmlns:a16="http://schemas.microsoft.com/office/drawing/2014/main" id="{E523E246-25DF-F684-52FC-1AA596602A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627836" y="3560367"/>
                <a:ext cx="10190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29" name="Oval 65">
                <a:extLst>
                  <a:ext uri="{FF2B5EF4-FFF2-40B4-BE49-F238E27FC236}">
                    <a16:creationId xmlns:a16="http://schemas.microsoft.com/office/drawing/2014/main" id="{9266730D-DBD6-90EC-FF3A-BDCE07B63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087668" y="3510692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1F823FB-0668-A1BD-1BA2-25E99ACA228C}"/>
                </a:ext>
              </a:extLst>
            </p:cNvPr>
            <p:cNvGrpSpPr/>
            <p:nvPr/>
          </p:nvGrpSpPr>
          <p:grpSpPr>
            <a:xfrm>
              <a:off x="4640342" y="3465814"/>
              <a:ext cx="2744140" cy="313932"/>
              <a:chOff x="2548792" y="2689896"/>
              <a:chExt cx="2744140" cy="313932"/>
            </a:xfrm>
          </p:grpSpPr>
          <p:sp>
            <p:nvSpPr>
              <p:cNvPr id="5124" name="Line 64">
                <a:extLst>
                  <a:ext uri="{FF2B5EF4-FFF2-40B4-BE49-F238E27FC236}">
                    <a16:creationId xmlns:a16="http://schemas.microsoft.com/office/drawing/2014/main" id="{861D30C4-1893-1F62-995E-42064A5E85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339804" y="2828460"/>
                <a:ext cx="195312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25" name="Oval 65">
                <a:extLst>
                  <a:ext uri="{FF2B5EF4-FFF2-40B4-BE49-F238E27FC236}">
                    <a16:creationId xmlns:a16="http://schemas.microsoft.com/office/drawing/2014/main" id="{1A11C231-7D32-DD72-1989-E76732899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253993" y="2778785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5126" name="Text Box 63">
                <a:extLst>
                  <a:ext uri="{FF2B5EF4-FFF2-40B4-BE49-F238E27FC236}">
                    <a16:creationId xmlns:a16="http://schemas.microsoft.com/office/drawing/2014/main" id="{EE6D69CA-1BC2-440E-AE3A-A8ED2D1D67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8792" y="2689896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4</a:t>
                </a: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FA01A273-F673-60C1-8310-33E036818645}"/>
                </a:ext>
              </a:extLst>
            </p:cNvPr>
            <p:cNvGrpSpPr/>
            <p:nvPr/>
          </p:nvGrpSpPr>
          <p:grpSpPr>
            <a:xfrm>
              <a:off x="5147708" y="3710397"/>
              <a:ext cx="1566148" cy="313932"/>
              <a:chOff x="3056158" y="2933865"/>
              <a:chExt cx="1566148" cy="313932"/>
            </a:xfrm>
          </p:grpSpPr>
          <p:sp>
            <p:nvSpPr>
              <p:cNvPr id="5120" name="Text Box 63">
                <a:extLst>
                  <a:ext uri="{FF2B5EF4-FFF2-40B4-BE49-F238E27FC236}">
                    <a16:creationId xmlns:a16="http://schemas.microsoft.com/office/drawing/2014/main" id="{0CD3CF97-DA56-F3D8-7EDE-6543104432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56158" y="2933865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5</a:t>
                </a:r>
              </a:p>
            </p:txBody>
          </p:sp>
          <p:sp>
            <p:nvSpPr>
              <p:cNvPr id="5121" name="Line 64">
                <a:extLst>
                  <a:ext uri="{FF2B5EF4-FFF2-40B4-BE49-F238E27FC236}">
                    <a16:creationId xmlns:a16="http://schemas.microsoft.com/office/drawing/2014/main" id="{C8571F4C-22CB-DC12-5F89-FE9D7FAB96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860305" y="3072429"/>
                <a:ext cx="76200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22" name="Oval 65">
                <a:extLst>
                  <a:ext uri="{FF2B5EF4-FFF2-40B4-BE49-F238E27FC236}">
                    <a16:creationId xmlns:a16="http://schemas.microsoft.com/office/drawing/2014/main" id="{8C7F8F00-4D5D-8060-714C-CA89D0257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178930" y="3022754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94B68F6F-E571-3F17-2BB9-46F3387DA834}"/>
                </a:ext>
              </a:extLst>
            </p:cNvPr>
            <p:cNvGrpSpPr/>
            <p:nvPr/>
          </p:nvGrpSpPr>
          <p:grpSpPr>
            <a:xfrm>
              <a:off x="5685920" y="2976648"/>
              <a:ext cx="1550376" cy="313932"/>
              <a:chOff x="3415525" y="2201958"/>
              <a:chExt cx="1550376" cy="313932"/>
            </a:xfrm>
          </p:grpSpPr>
          <p:sp>
            <p:nvSpPr>
              <p:cNvPr id="61" name="Line 64">
                <a:extLst>
                  <a:ext uri="{FF2B5EF4-FFF2-40B4-BE49-F238E27FC236}">
                    <a16:creationId xmlns:a16="http://schemas.microsoft.com/office/drawing/2014/main" id="{839EAFA9-D6C7-0BD3-61A0-AB1D4FBD04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4203900" y="2340522"/>
                <a:ext cx="76200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62" name="Oval 65">
                <a:extLst>
                  <a:ext uri="{FF2B5EF4-FFF2-40B4-BE49-F238E27FC236}">
                    <a16:creationId xmlns:a16="http://schemas.microsoft.com/office/drawing/2014/main" id="{9DA826AF-3A9A-5FA9-A727-6DDB1E9B21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522525" y="2290847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63" name="Text Box 63">
                <a:extLst>
                  <a:ext uri="{FF2B5EF4-FFF2-40B4-BE49-F238E27FC236}">
                    <a16:creationId xmlns:a16="http://schemas.microsoft.com/office/drawing/2014/main" id="{2A4E8F51-9722-AFA9-EBAF-D4DC0F671E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15525" y="2201958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 eaLnBrk="0" hangingPunct="0">
                  <a:lnSpc>
                    <a:spcPct val="80000"/>
                  </a:lnSpc>
                  <a:defRPr/>
                </a:pPr>
                <a:r>
                  <a:rPr lang="en-AU" sz="1800" u="none" dirty="0">
                    <a:solidFill>
                      <a:srgbClr val="000000"/>
                    </a:solidFill>
                    <a:latin typeface="Arial Narrow"/>
                  </a:rPr>
                  <a:t>Study 2</a:t>
                </a:r>
                <a:endParaRPr lang="en-US" sz="1800" u="none" dirty="0">
                  <a:solidFill>
                    <a:srgbClr val="000000"/>
                  </a:solidFill>
                  <a:latin typeface="Arial Narrow"/>
                </a:endParaRP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931A2CB3-FC9B-73EF-0ED3-B712A7EB907B}"/>
                </a:ext>
              </a:extLst>
            </p:cNvPr>
            <p:cNvGrpSpPr/>
            <p:nvPr/>
          </p:nvGrpSpPr>
          <p:grpSpPr>
            <a:xfrm>
              <a:off x="4924064" y="3221231"/>
              <a:ext cx="2566407" cy="313932"/>
              <a:chOff x="2832514" y="2445927"/>
              <a:chExt cx="2566407" cy="313932"/>
            </a:xfrm>
          </p:grpSpPr>
          <p:sp>
            <p:nvSpPr>
              <p:cNvPr id="58" name="Text Box 63">
                <a:extLst>
                  <a:ext uri="{FF2B5EF4-FFF2-40B4-BE49-F238E27FC236}">
                    <a16:creationId xmlns:a16="http://schemas.microsoft.com/office/drawing/2014/main" id="{31785DE3-5166-0971-05C5-8D7C468F85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2514" y="2445927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3</a:t>
                </a:r>
              </a:p>
            </p:txBody>
          </p:sp>
          <p:sp>
            <p:nvSpPr>
              <p:cNvPr id="59" name="Line 64">
                <a:extLst>
                  <a:ext uri="{FF2B5EF4-FFF2-40B4-BE49-F238E27FC236}">
                    <a16:creationId xmlns:a16="http://schemas.microsoft.com/office/drawing/2014/main" id="{B518F8D5-DCA4-38BC-A4B2-874BD2266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624475" y="2584491"/>
                <a:ext cx="177444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60" name="Oval 65">
                <a:extLst>
                  <a:ext uri="{FF2B5EF4-FFF2-40B4-BE49-F238E27FC236}">
                    <a16:creationId xmlns:a16="http://schemas.microsoft.com/office/drawing/2014/main" id="{0718C75A-8416-F1BF-72CF-AD22E47A55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449323" y="2534816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grpSp>
          <p:nvGrpSpPr>
            <p:cNvPr id="5145" name="Group 5144">
              <a:extLst>
                <a:ext uri="{FF2B5EF4-FFF2-40B4-BE49-F238E27FC236}">
                  <a16:creationId xmlns:a16="http://schemas.microsoft.com/office/drawing/2014/main" id="{0BFD9869-2B1F-1299-EAE9-1C06D1015DAC}"/>
                </a:ext>
              </a:extLst>
            </p:cNvPr>
            <p:cNvGrpSpPr/>
            <p:nvPr/>
          </p:nvGrpSpPr>
          <p:grpSpPr>
            <a:xfrm>
              <a:off x="5354918" y="2732065"/>
              <a:ext cx="2961498" cy="313932"/>
              <a:chOff x="3026562" y="1957989"/>
              <a:chExt cx="2961498" cy="313932"/>
            </a:xfrm>
          </p:grpSpPr>
          <p:sp>
            <p:nvSpPr>
              <p:cNvPr id="5147" name="Text Box 63">
                <a:extLst>
                  <a:ext uri="{FF2B5EF4-FFF2-40B4-BE49-F238E27FC236}">
                    <a16:creationId xmlns:a16="http://schemas.microsoft.com/office/drawing/2014/main" id="{65330339-0BCB-906C-EF79-63B9EAE863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6562" y="1957989"/>
                <a:ext cx="829074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solidFill>
                      <a:srgbClr val="000000"/>
                    </a:solidFill>
                    <a:latin typeface="Arial Narrow"/>
                  </a:rPr>
                  <a:t>Study 1</a:t>
                </a:r>
              </a:p>
            </p:txBody>
          </p:sp>
          <p:sp>
            <p:nvSpPr>
              <p:cNvPr id="5148" name="Line 64">
                <a:extLst>
                  <a:ext uri="{FF2B5EF4-FFF2-40B4-BE49-F238E27FC236}">
                    <a16:creationId xmlns:a16="http://schemas.microsoft.com/office/drawing/2014/main" id="{A1EA50C4-7996-2DA0-132C-37FCD9A500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3828574" y="2095142"/>
                <a:ext cx="21594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149" name="Oval 65">
                <a:extLst>
                  <a:ext uri="{FF2B5EF4-FFF2-40B4-BE49-F238E27FC236}">
                    <a16:creationId xmlns:a16="http://schemas.microsoft.com/office/drawing/2014/main" id="{59F48E6C-D72E-1AE8-BE56-958EC8601A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845942" y="2045467"/>
                <a:ext cx="99352" cy="9935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sp>
          <p:nvSpPr>
            <p:cNvPr id="5146" name="Text Box 59">
              <a:extLst>
                <a:ext uri="{FF2B5EF4-FFF2-40B4-BE49-F238E27FC236}">
                  <a16:creationId xmlns:a16="http://schemas.microsoft.com/office/drawing/2014/main" id="{21CBD48A-F7D9-C34B-CFFE-2615E10771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5238" y="4015512"/>
              <a:ext cx="1992351" cy="49244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</a:rPr>
                <a:t>Data are means and confidence intervals</a:t>
              </a:r>
            </a:p>
          </p:txBody>
        </p:sp>
      </p:grpSp>
      <p:grpSp>
        <p:nvGrpSpPr>
          <p:cNvPr id="5161" name="Group 5160">
            <a:extLst>
              <a:ext uri="{FF2B5EF4-FFF2-40B4-BE49-F238E27FC236}">
                <a16:creationId xmlns:a16="http://schemas.microsoft.com/office/drawing/2014/main" id="{32A484CF-92E8-D8E6-A7B7-24BB800DDFE4}"/>
              </a:ext>
            </a:extLst>
          </p:cNvPr>
          <p:cNvGrpSpPr/>
          <p:nvPr/>
        </p:nvGrpSpPr>
        <p:grpSpPr>
          <a:xfrm>
            <a:off x="6066697" y="4868533"/>
            <a:ext cx="2926154" cy="984885"/>
            <a:chOff x="6130338" y="4879550"/>
            <a:chExt cx="2926154" cy="984885"/>
          </a:xfrm>
        </p:grpSpPr>
        <p:grpSp>
          <p:nvGrpSpPr>
            <p:cNvPr id="5151" name="Group 5150">
              <a:extLst>
                <a:ext uri="{FF2B5EF4-FFF2-40B4-BE49-F238E27FC236}">
                  <a16:creationId xmlns:a16="http://schemas.microsoft.com/office/drawing/2014/main" id="{7006639F-77EA-A7F6-F79C-22F10EE59113}"/>
                </a:ext>
              </a:extLst>
            </p:cNvPr>
            <p:cNvGrpSpPr/>
            <p:nvPr/>
          </p:nvGrpSpPr>
          <p:grpSpPr>
            <a:xfrm>
              <a:off x="7034184" y="4879550"/>
              <a:ext cx="2022308" cy="984885"/>
              <a:chOff x="4798618" y="4375494"/>
              <a:chExt cx="2022308" cy="984885"/>
            </a:xfrm>
          </p:grpSpPr>
          <p:sp>
            <p:nvSpPr>
              <p:cNvPr id="5152" name="Text Box 59">
                <a:extLst>
                  <a:ext uri="{FF2B5EF4-FFF2-40B4-BE49-F238E27FC236}">
                    <a16:creationId xmlns:a16="http://schemas.microsoft.com/office/drawing/2014/main" id="{AEA3CF20-A650-3E38-A623-0FC8D6402A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4550" y="4375494"/>
                <a:ext cx="1796376" cy="98488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0" hangingPunct="0">
                  <a:lnSpc>
                    <a:spcPct val="80000"/>
                  </a:lnSpc>
                  <a:defRPr/>
                </a:pPr>
                <a:r>
                  <a:rPr lang="en-US" sz="2000" u="none" dirty="0">
                    <a:latin typeface="+mj-lt"/>
                  </a:rPr>
                  <a:t>Prediction interval:</a:t>
                </a:r>
                <a:br>
                  <a:rPr lang="en-US" sz="2000" u="none" dirty="0">
                    <a:latin typeface="+mj-lt"/>
                  </a:rPr>
                </a:br>
                <a:r>
                  <a:rPr lang="en-US" sz="2000" u="none" dirty="0">
                    <a:latin typeface="+mj-lt"/>
                  </a:rPr>
                  <a:t>uncertainty in </a:t>
                </a:r>
                <a:br>
                  <a:rPr lang="en-US" sz="2000" u="none" dirty="0">
                    <a:latin typeface="+mj-lt"/>
                  </a:rPr>
                </a:br>
                <a:r>
                  <a:rPr lang="en-US" sz="2000" u="none" dirty="0">
                    <a:latin typeface="+mj-lt"/>
                  </a:rPr>
                  <a:t>the mean effect</a:t>
                </a:r>
                <a:br>
                  <a:rPr lang="en-US" sz="2000" u="none" dirty="0">
                    <a:latin typeface="+mj-lt"/>
                  </a:rPr>
                </a:br>
                <a:r>
                  <a:rPr lang="en-US" sz="2000" u="none" dirty="0">
                    <a:latin typeface="+mj-lt"/>
                  </a:rPr>
                  <a:t>in a new setting</a:t>
                </a:r>
              </a:p>
            </p:txBody>
          </p:sp>
          <p:sp>
            <p:nvSpPr>
              <p:cNvPr id="5153" name="Freeform: Shape 5152">
                <a:extLst>
                  <a:ext uri="{FF2B5EF4-FFF2-40B4-BE49-F238E27FC236}">
                    <a16:creationId xmlns:a16="http://schemas.microsoft.com/office/drawing/2014/main" id="{CF1F76C1-7E2B-D334-64D2-64FF71DBA368}"/>
                  </a:ext>
                </a:extLst>
              </p:cNvPr>
              <p:cNvSpPr/>
              <p:nvPr/>
            </p:nvSpPr>
            <p:spPr bwMode="auto">
              <a:xfrm>
                <a:off x="4798618" y="4506504"/>
                <a:ext cx="234448" cy="294096"/>
              </a:xfrm>
              <a:custGeom>
                <a:avLst/>
                <a:gdLst>
                  <a:gd name="connsiteX0" fmla="*/ 393700 w 393700"/>
                  <a:gd name="connsiteY0" fmla="*/ 0 h 228600"/>
                  <a:gd name="connsiteX1" fmla="*/ 88900 w 393700"/>
                  <a:gd name="connsiteY1" fmla="*/ 63500 h 228600"/>
                  <a:gd name="connsiteX2" fmla="*/ 0 w 393700"/>
                  <a:gd name="connsiteY2" fmla="*/ 228600 h 22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93700" h="228600">
                    <a:moveTo>
                      <a:pt x="393700" y="0"/>
                    </a:moveTo>
                    <a:cubicBezTo>
                      <a:pt x="274108" y="12700"/>
                      <a:pt x="154517" y="25400"/>
                      <a:pt x="88900" y="63500"/>
                    </a:cubicBezTo>
                    <a:cubicBezTo>
                      <a:pt x="23283" y="101600"/>
                      <a:pt x="11641" y="165100"/>
                      <a:pt x="0" y="22860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5150" name="Line 64">
              <a:extLst>
                <a:ext uri="{FF2B5EF4-FFF2-40B4-BE49-F238E27FC236}">
                  <a16:creationId xmlns:a16="http://schemas.microsoft.com/office/drawing/2014/main" id="{984C4CFA-7BCE-739F-1B75-2AE3A35BDC9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6130338" y="5352645"/>
              <a:ext cx="10132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</p:grpSp>
      <p:grpSp>
        <p:nvGrpSpPr>
          <p:cNvPr id="5160" name="Group 5159">
            <a:extLst>
              <a:ext uri="{FF2B5EF4-FFF2-40B4-BE49-F238E27FC236}">
                <a16:creationId xmlns:a16="http://schemas.microsoft.com/office/drawing/2014/main" id="{0EB48E09-8E2B-1141-B1E9-185D162EA463}"/>
              </a:ext>
            </a:extLst>
          </p:cNvPr>
          <p:cNvGrpSpPr/>
          <p:nvPr/>
        </p:nvGrpSpPr>
        <p:grpSpPr>
          <a:xfrm>
            <a:off x="4031598" y="5192282"/>
            <a:ext cx="2840776" cy="313932"/>
            <a:chOff x="4095239" y="5203299"/>
            <a:chExt cx="2840776" cy="313932"/>
          </a:xfrm>
        </p:grpSpPr>
        <p:sp>
          <p:nvSpPr>
            <p:cNvPr id="5196" name="Line 64">
              <a:extLst>
                <a:ext uri="{FF2B5EF4-FFF2-40B4-BE49-F238E27FC236}">
                  <a16:creationId xmlns:a16="http://schemas.microsoft.com/office/drawing/2014/main" id="{907B75E2-C74B-4135-3E17-1F240DCA850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6344031" y="5352645"/>
              <a:ext cx="591984" cy="0"/>
            </a:xfrm>
            <a:prstGeom prst="line">
              <a:avLst/>
            </a:prstGeom>
            <a:noFill/>
            <a:ln w="476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  <p:sp>
          <p:nvSpPr>
            <p:cNvPr id="5197" name="Text Box 63">
              <a:extLst>
                <a:ext uri="{FF2B5EF4-FFF2-40B4-BE49-F238E27FC236}">
                  <a16:creationId xmlns:a16="http://schemas.microsoft.com/office/drawing/2014/main" id="{B17AF375-2834-A0DB-D3AE-55B76E85DE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5239" y="5203299"/>
              <a:ext cx="1961371" cy="31393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1800" b="1" u="none" dirty="0">
                  <a:solidFill>
                    <a:srgbClr val="000000"/>
                  </a:solidFill>
                  <a:latin typeface="Arial Narrow"/>
                </a:rPr>
                <a:t>Team-sport females</a:t>
              </a:r>
            </a:p>
          </p:txBody>
        </p:sp>
        <p:sp>
          <p:nvSpPr>
            <p:cNvPr id="5198" name="Oval 65">
              <a:extLst>
                <a:ext uri="{FF2B5EF4-FFF2-40B4-BE49-F238E27FC236}">
                  <a16:creationId xmlns:a16="http://schemas.microsoft.com/office/drawing/2014/main" id="{5A46EAC9-8478-39CE-FD56-C5C01BB76E2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 flipV="1">
              <a:off x="6568022" y="5280645"/>
              <a:ext cx="144003" cy="1440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grpSp>
        <p:nvGrpSpPr>
          <p:cNvPr id="5163" name="Group 5162">
            <a:extLst>
              <a:ext uri="{FF2B5EF4-FFF2-40B4-BE49-F238E27FC236}">
                <a16:creationId xmlns:a16="http://schemas.microsoft.com/office/drawing/2014/main" id="{7A0C1AAD-EEE5-238A-0241-B4C5CEC29690}"/>
              </a:ext>
            </a:extLst>
          </p:cNvPr>
          <p:cNvGrpSpPr/>
          <p:nvPr/>
        </p:nvGrpSpPr>
        <p:grpSpPr>
          <a:xfrm>
            <a:off x="3779912" y="5419324"/>
            <a:ext cx="3274797" cy="768016"/>
            <a:chOff x="3843553" y="5419324"/>
            <a:chExt cx="3274797" cy="76801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7A535F2-222F-1871-9BA0-4400A3577450}"/>
                </a:ext>
              </a:extLst>
            </p:cNvPr>
            <p:cNvGrpSpPr/>
            <p:nvPr/>
          </p:nvGrpSpPr>
          <p:grpSpPr>
            <a:xfrm>
              <a:off x="4034036" y="5419324"/>
              <a:ext cx="2690613" cy="313932"/>
              <a:chOff x="4027418" y="5347315"/>
              <a:chExt cx="2690613" cy="313932"/>
            </a:xfrm>
          </p:grpSpPr>
          <p:sp>
            <p:nvSpPr>
              <p:cNvPr id="4" name="Line 64">
                <a:extLst>
                  <a:ext uri="{FF2B5EF4-FFF2-40B4-BE49-F238E27FC236}">
                    <a16:creationId xmlns:a16="http://schemas.microsoft.com/office/drawing/2014/main" id="{E48D1037-2B62-85FF-9A0C-95C5AD44E8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5918045" y="5496661"/>
                <a:ext cx="79998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5" name="Line 64">
                <a:extLst>
                  <a:ext uri="{FF2B5EF4-FFF2-40B4-BE49-F238E27FC236}">
                    <a16:creationId xmlns:a16="http://schemas.microsoft.com/office/drawing/2014/main" id="{DE9592A1-6C6C-9675-9E36-8CF9DFD7D2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6089216" y="5496661"/>
                <a:ext cx="463716" cy="0"/>
              </a:xfrm>
              <a:prstGeom prst="line">
                <a:avLst/>
              </a:prstGeom>
              <a:noFill/>
              <a:ln w="476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6" name="Text Box 63">
                <a:extLst>
                  <a:ext uri="{FF2B5EF4-FFF2-40B4-BE49-F238E27FC236}">
                    <a16:creationId xmlns:a16="http://schemas.microsoft.com/office/drawing/2014/main" id="{A8D50C30-960C-C615-20BF-B565A616BD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27418" y="5347315"/>
                <a:ext cx="1793056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b="1" u="none" dirty="0">
                    <a:solidFill>
                      <a:srgbClr val="000000"/>
                    </a:solidFill>
                    <a:latin typeface="Arial Narrow"/>
                  </a:rPr>
                  <a:t>Team-sport males</a:t>
                </a:r>
              </a:p>
            </p:txBody>
          </p:sp>
          <p:sp>
            <p:nvSpPr>
              <p:cNvPr id="7" name="Oval 65">
                <a:extLst>
                  <a:ext uri="{FF2B5EF4-FFF2-40B4-BE49-F238E27FC236}">
                    <a16:creationId xmlns:a16="http://schemas.microsoft.com/office/drawing/2014/main" id="{6FB80CA4-4405-CD34-D172-6BACFD8F630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0800000" flipV="1">
                <a:off x="6249073" y="5424661"/>
                <a:ext cx="144003" cy="144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06D7027-6A3F-51A5-7A97-81D2C2AE248E}"/>
                </a:ext>
              </a:extLst>
            </p:cNvPr>
            <p:cNvGrpSpPr/>
            <p:nvPr/>
          </p:nvGrpSpPr>
          <p:grpSpPr>
            <a:xfrm>
              <a:off x="3957836" y="5646366"/>
              <a:ext cx="3160514" cy="313932"/>
              <a:chOff x="3748341" y="5358332"/>
              <a:chExt cx="3160514" cy="313932"/>
            </a:xfrm>
          </p:grpSpPr>
          <p:sp>
            <p:nvSpPr>
              <p:cNvPr id="9" name="Line 64">
                <a:extLst>
                  <a:ext uri="{FF2B5EF4-FFF2-40B4-BE49-F238E27FC236}">
                    <a16:creationId xmlns:a16="http://schemas.microsoft.com/office/drawing/2014/main" id="{742F7FD1-C0E2-A73F-8226-5E0266A84F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5727221" y="5507678"/>
                <a:ext cx="11816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10" name="Line 64">
                <a:extLst>
                  <a:ext uri="{FF2B5EF4-FFF2-40B4-BE49-F238E27FC236}">
                    <a16:creationId xmlns:a16="http://schemas.microsoft.com/office/drawing/2014/main" id="{3D1A2A1F-7E6F-FBE1-FE35-20D8E3A65E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5974593" y="5507678"/>
                <a:ext cx="692962" cy="0"/>
              </a:xfrm>
              <a:prstGeom prst="line">
                <a:avLst/>
              </a:prstGeom>
              <a:noFill/>
              <a:ln w="476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11" name="Text Box 63">
                <a:extLst>
                  <a:ext uri="{FF2B5EF4-FFF2-40B4-BE49-F238E27FC236}">
                    <a16:creationId xmlns:a16="http://schemas.microsoft.com/office/drawing/2014/main" id="{A92802AE-52E6-7EBD-3EB0-E467187C57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8341" y="5358332"/>
                <a:ext cx="1923925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b="1" u="none" dirty="0">
                    <a:solidFill>
                      <a:srgbClr val="000000"/>
                    </a:solidFill>
                    <a:latin typeface="Arial Narrow"/>
                  </a:rPr>
                  <a:t>Endurance females</a:t>
                </a:r>
              </a:p>
            </p:txBody>
          </p:sp>
          <p:sp>
            <p:nvSpPr>
              <p:cNvPr id="12" name="Oval 65">
                <a:extLst>
                  <a:ext uri="{FF2B5EF4-FFF2-40B4-BE49-F238E27FC236}">
                    <a16:creationId xmlns:a16="http://schemas.microsoft.com/office/drawing/2014/main" id="{F94495CC-5D67-A7A7-C106-F1B109E82DB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0800000" flipV="1">
                <a:off x="6249073" y="5435678"/>
                <a:ext cx="144003" cy="144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D0FDDAD-DA47-343A-3B8A-C0AD7D204845}"/>
                </a:ext>
              </a:extLst>
            </p:cNvPr>
            <p:cNvGrpSpPr/>
            <p:nvPr/>
          </p:nvGrpSpPr>
          <p:grpSpPr>
            <a:xfrm>
              <a:off x="3843553" y="5873408"/>
              <a:ext cx="2519147" cy="313932"/>
              <a:chOff x="4162414" y="5369349"/>
              <a:chExt cx="2519147" cy="313932"/>
            </a:xfrm>
          </p:grpSpPr>
          <p:sp>
            <p:nvSpPr>
              <p:cNvPr id="14" name="Line 64">
                <a:extLst>
                  <a:ext uri="{FF2B5EF4-FFF2-40B4-BE49-F238E27FC236}">
                    <a16:creationId xmlns:a16="http://schemas.microsoft.com/office/drawing/2014/main" id="{FB4E999E-CAB1-6E56-5069-02134001B7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5954515" y="5518695"/>
                <a:ext cx="72704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15" name="Line 64">
                <a:extLst>
                  <a:ext uri="{FF2B5EF4-FFF2-40B4-BE49-F238E27FC236}">
                    <a16:creationId xmlns:a16="http://schemas.microsoft.com/office/drawing/2014/main" id="{A24E1EF1-2A1B-55F6-B448-2E2BE96447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6125687" y="5518695"/>
                <a:ext cx="390774" cy="0"/>
              </a:xfrm>
              <a:prstGeom prst="line">
                <a:avLst/>
              </a:prstGeom>
              <a:noFill/>
              <a:ln w="476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b="1">
                  <a:latin typeface="+mj-lt"/>
                </a:endParaRPr>
              </a:p>
            </p:txBody>
          </p:sp>
          <p:sp>
            <p:nvSpPr>
              <p:cNvPr id="16" name="Text Box 63">
                <a:extLst>
                  <a:ext uri="{FF2B5EF4-FFF2-40B4-BE49-F238E27FC236}">
                    <a16:creationId xmlns:a16="http://schemas.microsoft.com/office/drawing/2014/main" id="{ACA5F0D4-2609-77E1-ADF0-0ACEFF3F61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62414" y="5369349"/>
                <a:ext cx="1755609" cy="3139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lvl="0" algn="r">
                  <a:lnSpc>
                    <a:spcPct val="80000"/>
                  </a:lnSpc>
                  <a:defRPr/>
                </a:pPr>
                <a:r>
                  <a:rPr lang="en-US" sz="1800" b="1" u="none" dirty="0">
                    <a:solidFill>
                      <a:srgbClr val="000000"/>
                    </a:solidFill>
                    <a:latin typeface="Arial Narrow"/>
                  </a:rPr>
                  <a:t>Endurance males</a:t>
                </a:r>
              </a:p>
            </p:txBody>
          </p:sp>
          <p:sp>
            <p:nvSpPr>
              <p:cNvPr id="17" name="Oval 65">
                <a:extLst>
                  <a:ext uri="{FF2B5EF4-FFF2-40B4-BE49-F238E27FC236}">
                    <a16:creationId xmlns:a16="http://schemas.microsoft.com/office/drawing/2014/main" id="{6D3B5235-38E4-4BF4-9874-7F901ECBCE4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0800000" flipV="1">
                <a:off x="6249073" y="5446695"/>
                <a:ext cx="144003" cy="1440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DE32985-D72C-3BAF-163B-A5B322ABA202}"/>
              </a:ext>
            </a:extLst>
          </p:cNvPr>
          <p:cNvSpPr txBox="1"/>
          <p:nvPr/>
        </p:nvSpPr>
        <p:spPr>
          <a:xfrm>
            <a:off x="954414" y="4463535"/>
            <a:ext cx="2832916" cy="764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sz="2300" dirty="0">
                <a:latin typeface="+mn-lt"/>
              </a:rPr>
              <a:t>              and other types</a:t>
            </a:r>
            <a:br>
              <a:rPr lang="en-US" sz="2300" dirty="0">
                <a:latin typeface="+mn-lt"/>
              </a:rPr>
            </a:br>
            <a:r>
              <a:rPr lang="en-US" sz="2300" dirty="0">
                <a:latin typeface="+mn-lt"/>
              </a:rPr>
              <a:t>of athlete.</a:t>
            </a:r>
          </a:p>
        </p:txBody>
      </p:sp>
    </p:spTree>
    <p:extLst>
      <p:ext uri="{BB962C8B-B14F-4D97-AF65-F5344CB8AC3E}">
        <p14:creationId xmlns:p14="http://schemas.microsoft.com/office/powerpoint/2010/main" val="394769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" y="29641"/>
            <a:ext cx="9121140" cy="6822075"/>
          </a:xfrm>
        </p:spPr>
        <p:txBody>
          <a:bodyPr/>
          <a:lstStyle/>
          <a:p>
            <a:pPr>
              <a:lnSpc>
                <a:spcPct val="92000"/>
              </a:lnSpc>
            </a:pPr>
            <a:r>
              <a:rPr lang="en-US" sz="2300" dirty="0"/>
              <a:t>Publication bias</a:t>
            </a:r>
          </a:p>
          <a:p>
            <a:pPr lvl="1">
              <a:lnSpc>
                <a:spcPct val="92000"/>
              </a:lnSpc>
            </a:pPr>
            <a:r>
              <a:rPr lang="en-US" sz="2300" dirty="0"/>
              <a:t>This was initially investigated with a funnel </a:t>
            </a:r>
            <a:br>
              <a:rPr lang="en-US" sz="2300" dirty="0"/>
            </a:br>
            <a:r>
              <a:rPr lang="en-US" sz="2300" dirty="0"/>
              <a:t>plot of study-estimate SE vs magnitude.</a:t>
            </a:r>
          </a:p>
          <a:p>
            <a:pPr lvl="2">
              <a:lnSpc>
                <a:spcPct val="92000"/>
              </a:lnSpc>
            </a:pPr>
            <a:r>
              <a:rPr lang="en-US" sz="2300" dirty="0"/>
              <a:t>Funnel slope = ±1/1.96.</a:t>
            </a:r>
          </a:p>
          <a:p>
            <a:pPr lvl="1">
              <a:lnSpc>
                <a:spcPct val="92000"/>
              </a:lnSpc>
            </a:pPr>
            <a:r>
              <a:rPr lang="en-US" sz="2300" dirty="0"/>
              <a:t>Asymmetry in the funnel of studies</a:t>
            </a:r>
            <a:br>
              <a:rPr lang="en-US" sz="2300" dirty="0"/>
            </a:br>
            <a:r>
              <a:rPr lang="en-US" sz="2300" dirty="0"/>
              <a:t>could be due to missing non-</a:t>
            </a:r>
            <a:br>
              <a:rPr lang="en-US" sz="2300" dirty="0"/>
            </a:br>
            <a:r>
              <a:rPr lang="en-US" sz="2300" dirty="0"/>
              <a:t>significant effects from studies </a:t>
            </a:r>
            <a:br>
              <a:rPr lang="en-US" sz="2300" dirty="0"/>
            </a:br>
            <a:r>
              <a:rPr lang="en-US" sz="2300" dirty="0"/>
              <a:t>with small sample sizes.</a:t>
            </a:r>
          </a:p>
          <a:p>
            <a:pPr lvl="1">
              <a:lnSpc>
                <a:spcPct val="92000"/>
              </a:lnSpc>
            </a:pPr>
            <a:r>
              <a:rPr lang="en-US" sz="2300" dirty="0"/>
              <a:t>Hence, the </a:t>
            </a:r>
            <a:r>
              <a:rPr lang="en-US" sz="2300" b="1" dirty="0"/>
              <a:t>trim and fill</a:t>
            </a:r>
            <a:r>
              <a:rPr lang="en-US" dirty="0"/>
              <a:t> method </a:t>
            </a:r>
            <a:br>
              <a:rPr lang="en-US" dirty="0"/>
            </a:br>
            <a:r>
              <a:rPr lang="en-US" dirty="0"/>
              <a:t>to adjust for </a:t>
            </a:r>
            <a:r>
              <a:rPr lang="en-US" sz="2300" dirty="0"/>
              <a:t>publication bias: you </a:t>
            </a:r>
            <a:r>
              <a:rPr lang="en-US" dirty="0"/>
              <a:t>fabricate  </a:t>
            </a:r>
            <a:br>
              <a:rPr lang="en-US" dirty="0"/>
            </a:br>
            <a:r>
              <a:rPr lang="en-US" dirty="0"/>
              <a:t>missing </a:t>
            </a:r>
            <a:r>
              <a:rPr lang="en-US" sz="2300" dirty="0"/>
              <a:t>studies to make the plot symmetrical.</a:t>
            </a:r>
          </a:p>
          <a:p>
            <a:pPr lvl="1">
              <a:lnSpc>
                <a:spcPct val="92000"/>
              </a:lnSpc>
            </a:pPr>
            <a:r>
              <a:rPr lang="en-US" sz="2300" dirty="0"/>
              <a:t>Or you can delete studies to make the plot more symmetrical.</a:t>
            </a:r>
          </a:p>
          <a:p>
            <a:pPr lvl="1">
              <a:lnSpc>
                <a:spcPct val="92000"/>
              </a:lnSpc>
            </a:pPr>
            <a:r>
              <a:rPr lang="en-US" sz="2300" dirty="0"/>
              <a:t>But the funnel is poorly defined, when heterogeneity smears it out.</a:t>
            </a:r>
          </a:p>
          <a:p>
            <a:pPr lvl="1">
              <a:lnSpc>
                <a:spcPct val="92000"/>
              </a:lnSpc>
            </a:pPr>
            <a:r>
              <a:rPr lang="en-US" dirty="0"/>
              <a:t>These methods, and one I devised based on the random-effect solution for heterogeneity, don't work well, especially with substantial publication bias.</a:t>
            </a:r>
          </a:p>
          <a:p>
            <a:pPr lvl="1">
              <a:lnSpc>
                <a:spcPct val="92000"/>
              </a:lnSpc>
            </a:pPr>
            <a:r>
              <a:rPr lang="en-US" dirty="0"/>
              <a:t>Better methods have been developed recently.</a:t>
            </a:r>
          </a:p>
          <a:p>
            <a:pPr lvl="2">
              <a:lnSpc>
                <a:spcPct val="92000"/>
              </a:lnSpc>
            </a:pPr>
            <a:r>
              <a:rPr lang="en-US" b="1" dirty="0"/>
              <a:t>Precision-effect estimate with standard errors</a:t>
            </a:r>
            <a:r>
              <a:rPr lang="en-US" dirty="0"/>
              <a:t> (PEESE): in the above plot, studies with larger SEs tend to have larger effects. Hence, you can include SE (better, SE</a:t>
            </a:r>
            <a:r>
              <a:rPr lang="en-US" baseline="30000" dirty="0"/>
              <a:t>2</a:t>
            </a:r>
            <a:r>
              <a:rPr lang="en-US" dirty="0"/>
              <a:t>) as a covariate and adjust the effects to SE=0.</a:t>
            </a:r>
          </a:p>
          <a:p>
            <a:pPr marL="685800" lvl="2" indent="0">
              <a:lnSpc>
                <a:spcPct val="92000"/>
              </a:lnSpc>
              <a:buNone/>
            </a:pPr>
            <a:r>
              <a:rPr lang="en-US" dirty="0"/>
              <a:t>	SE=0 is equivalent to a study with a huge sample size, therefore unbiased.</a:t>
            </a:r>
          </a:p>
        </p:txBody>
      </p:sp>
      <p:grpSp>
        <p:nvGrpSpPr>
          <p:cNvPr id="5127" name="Group 5126">
            <a:extLst>
              <a:ext uri="{FF2B5EF4-FFF2-40B4-BE49-F238E27FC236}">
                <a16:creationId xmlns:a16="http://schemas.microsoft.com/office/drawing/2014/main" id="{94387182-BF20-AEC5-8AE8-4F6D0A449749}"/>
              </a:ext>
            </a:extLst>
          </p:cNvPr>
          <p:cNvGrpSpPr/>
          <p:nvPr/>
        </p:nvGrpSpPr>
        <p:grpSpPr>
          <a:xfrm>
            <a:off x="4561951" y="371720"/>
            <a:ext cx="3181286" cy="2611761"/>
            <a:chOff x="4561951" y="424478"/>
            <a:chExt cx="3181286" cy="2611761"/>
          </a:xfrm>
        </p:grpSpPr>
        <p:sp>
          <p:nvSpPr>
            <p:cNvPr id="19" name="AutoShape 53">
              <a:extLst>
                <a:ext uri="{FF2B5EF4-FFF2-40B4-BE49-F238E27FC236}">
                  <a16:creationId xmlns:a16="http://schemas.microsoft.com/office/drawing/2014/main" id="{4F369228-06E2-77BC-B80E-5A3C75083DB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407872" y="424478"/>
              <a:ext cx="2335365" cy="2609420"/>
            </a:xfrm>
            <a:prstGeom prst="triangle">
              <a:avLst>
                <a:gd name="adj" fmla="val 5000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grpSp>
          <p:nvGrpSpPr>
            <p:cNvPr id="20" name="Group 112">
              <a:extLst>
                <a:ext uri="{FF2B5EF4-FFF2-40B4-BE49-F238E27FC236}">
                  <a16:creationId xmlns:a16="http://schemas.microsoft.com/office/drawing/2014/main" id="{BB59F17E-7309-5801-B63E-CD71EA9CBF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61951" y="2021985"/>
              <a:ext cx="1836436" cy="1014254"/>
              <a:chOff x="3720" y="2113"/>
              <a:chExt cx="784" cy="433"/>
            </a:xfrm>
          </p:grpSpPr>
          <p:sp>
            <p:nvSpPr>
              <p:cNvPr id="21" name="Rectangle 65">
                <a:extLst>
                  <a:ext uri="{FF2B5EF4-FFF2-40B4-BE49-F238E27FC236}">
                    <a16:creationId xmlns:a16="http://schemas.microsoft.com/office/drawing/2014/main" id="{D853396C-4954-53CB-EAD2-1215D1F4D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0" y="2113"/>
                <a:ext cx="651" cy="4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9050" tIns="26987" rIns="19050" bIns="26987">
                <a:spAutoFit/>
              </a:bodyPr>
              <a:lstStyle/>
              <a:p>
                <a:pPr algn="r" defTabSz="762000">
                  <a:lnSpc>
                    <a:spcPct val="78000"/>
                  </a:lnSpc>
                  <a:tabLst>
                    <a:tab pos="355600" algn="l"/>
                    <a:tab pos="711200" algn="l"/>
                    <a:tab pos="1079500" algn="l"/>
                  </a:tabLst>
                </a:pPr>
                <a:r>
                  <a:rPr lang="en-US" sz="2000" dirty="0">
                    <a:latin typeface="Arial Narrow" pitchFamily="34" charset="0"/>
                  </a:rPr>
                  <a:t>funnel of the 95% of studies with p &gt;0.05,</a:t>
                </a:r>
                <a:br>
                  <a:rPr lang="en-US" sz="2000" dirty="0">
                    <a:latin typeface="Arial Narrow" pitchFamily="34" charset="0"/>
                  </a:rPr>
                </a:br>
                <a:r>
                  <a:rPr lang="en-US" sz="2000" dirty="0">
                    <a:latin typeface="Arial Narrow" pitchFamily="34" charset="0"/>
                  </a:rPr>
                  <a:t>if true effect = 0</a:t>
                </a:r>
              </a:p>
            </p:txBody>
          </p:sp>
          <p:sp>
            <p:nvSpPr>
              <p:cNvPr id="22" name="Line 85">
                <a:extLst>
                  <a:ext uri="{FF2B5EF4-FFF2-40B4-BE49-F238E27FC236}">
                    <a16:creationId xmlns:a16="http://schemas.microsoft.com/office/drawing/2014/main" id="{DE7ADC49-01F3-CA2D-BDC2-40C4AA22EF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70" y="2390"/>
                <a:ext cx="1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800">
                  <a:latin typeface="+mj-lt"/>
                </a:endParaRPr>
              </a:p>
            </p:txBody>
          </p:sp>
        </p:grpSp>
      </p:grpSp>
      <p:grpSp>
        <p:nvGrpSpPr>
          <p:cNvPr id="5168" name="Group 111">
            <a:extLst>
              <a:ext uri="{FF2B5EF4-FFF2-40B4-BE49-F238E27FC236}">
                <a16:creationId xmlns:a16="http://schemas.microsoft.com/office/drawing/2014/main" id="{B22FC63A-64F2-BCB9-E7D7-E7AFE755E9F0}"/>
              </a:ext>
            </a:extLst>
          </p:cNvPr>
          <p:cNvGrpSpPr>
            <a:grpSpLocks/>
          </p:cNvGrpSpPr>
          <p:nvPr/>
        </p:nvGrpSpPr>
        <p:grpSpPr bwMode="auto">
          <a:xfrm>
            <a:off x="4454216" y="369379"/>
            <a:ext cx="3288723" cy="1960580"/>
            <a:chOff x="3674" y="1430"/>
            <a:chExt cx="1404" cy="837"/>
          </a:xfrm>
        </p:grpSpPr>
        <p:sp>
          <p:nvSpPr>
            <p:cNvPr id="5169" name="Rectangle 67">
              <a:extLst>
                <a:ext uri="{FF2B5EF4-FFF2-40B4-BE49-F238E27FC236}">
                  <a16:creationId xmlns:a16="http://schemas.microsoft.com/office/drawing/2014/main" id="{07713762-8BDC-995F-45DF-5CDDB3E4F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4" y="1860"/>
              <a:ext cx="761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9050" tIns="26987" rIns="19050" bIns="26987">
              <a:spAutoFit/>
            </a:bodyPr>
            <a:lstStyle/>
            <a:p>
              <a:pPr algn="r" defTabSz="762000">
                <a:lnSpc>
                  <a:spcPct val="78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missing studies with p &gt;0.05</a:t>
              </a:r>
            </a:p>
          </p:txBody>
        </p:sp>
        <p:sp>
          <p:nvSpPr>
            <p:cNvPr id="5170" name="AutoShape 56">
              <a:extLst>
                <a:ext uri="{FF2B5EF4-FFF2-40B4-BE49-F238E27FC236}">
                  <a16:creationId xmlns:a16="http://schemas.microsoft.com/office/drawing/2014/main" id="{A1373C14-F67F-295B-0554-07AACC33843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331" y="1430"/>
              <a:ext cx="747" cy="837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5126" name="Group 5125">
            <a:extLst>
              <a:ext uri="{FF2B5EF4-FFF2-40B4-BE49-F238E27FC236}">
                <a16:creationId xmlns:a16="http://schemas.microsoft.com/office/drawing/2014/main" id="{CAC3D4B8-77EF-8F93-D5E0-4CE31078F15B}"/>
              </a:ext>
            </a:extLst>
          </p:cNvPr>
          <p:cNvGrpSpPr/>
          <p:nvPr/>
        </p:nvGrpSpPr>
        <p:grpSpPr>
          <a:xfrm>
            <a:off x="5409884" y="6284"/>
            <a:ext cx="3628943" cy="3306032"/>
            <a:chOff x="5409884" y="59042"/>
            <a:chExt cx="3628943" cy="3306032"/>
          </a:xfrm>
        </p:grpSpPr>
        <p:sp>
          <p:nvSpPr>
            <p:cNvPr id="7" name="Rectangle 57">
              <a:extLst>
                <a:ext uri="{FF2B5EF4-FFF2-40B4-BE49-F238E27FC236}">
                  <a16:creationId xmlns:a16="http://schemas.microsoft.com/office/drawing/2014/main" id="{5C589908-2103-FBF6-5471-A2E6A07EA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8258" y="3064352"/>
              <a:ext cx="1610569" cy="3007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defTabSz="762000">
                <a:lnSpc>
                  <a:spcPct val="80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Effect magnitude</a:t>
              </a:r>
            </a:p>
          </p:txBody>
        </p:sp>
        <p:sp>
          <p:nvSpPr>
            <p:cNvPr id="11" name="Rectangle 61">
              <a:extLst>
                <a:ext uri="{FF2B5EF4-FFF2-40B4-BE49-F238E27FC236}">
                  <a16:creationId xmlns:a16="http://schemas.microsoft.com/office/drawing/2014/main" id="{7E65ACED-E6F8-02E8-F8C9-5177A18E7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9098" y="3064352"/>
              <a:ext cx="155492" cy="3007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defTabSz="762000">
                <a:lnSpc>
                  <a:spcPct val="80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0</a:t>
              </a:r>
            </a:p>
          </p:txBody>
        </p:sp>
        <p:sp>
          <p:nvSpPr>
            <p:cNvPr id="23" name="Line 100">
              <a:extLst>
                <a:ext uri="{FF2B5EF4-FFF2-40B4-BE49-F238E27FC236}">
                  <a16:creationId xmlns:a16="http://schemas.microsoft.com/office/drawing/2014/main" id="{9F12723F-9E31-2FDD-51EE-FA0E992EB1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4064" y="163933"/>
              <a:ext cx="0" cy="28771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4" name="Line 100">
              <a:extLst>
                <a:ext uri="{FF2B5EF4-FFF2-40B4-BE49-F238E27FC236}">
                  <a16:creationId xmlns:a16="http://schemas.microsoft.com/office/drawing/2014/main" id="{3D9B978B-0177-9D19-86C9-79FC7666C49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7182127" y="1277180"/>
              <a:ext cx="0" cy="35444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" name="Rectangle 62">
              <a:extLst>
                <a:ext uri="{FF2B5EF4-FFF2-40B4-BE49-F238E27FC236}">
                  <a16:creationId xmlns:a16="http://schemas.microsoft.com/office/drawing/2014/main" id="{E4F3AAC4-48EC-EE5C-4A96-9010BA76E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7960" y="59042"/>
              <a:ext cx="1877117" cy="362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defTabSz="762000"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Standard error (SE)</a:t>
              </a:r>
            </a:p>
          </p:txBody>
        </p:sp>
      </p:grpSp>
      <p:grpSp>
        <p:nvGrpSpPr>
          <p:cNvPr id="5133" name="Group 5132">
            <a:extLst>
              <a:ext uri="{FF2B5EF4-FFF2-40B4-BE49-F238E27FC236}">
                <a16:creationId xmlns:a16="http://schemas.microsoft.com/office/drawing/2014/main" id="{424C5BCC-58C9-C4DC-0C66-AB4CB05EB74D}"/>
              </a:ext>
            </a:extLst>
          </p:cNvPr>
          <p:cNvGrpSpPr/>
          <p:nvPr/>
        </p:nvGrpSpPr>
        <p:grpSpPr>
          <a:xfrm>
            <a:off x="5721221" y="369379"/>
            <a:ext cx="3436491" cy="3275645"/>
            <a:chOff x="5721221" y="422137"/>
            <a:chExt cx="3436491" cy="3275645"/>
          </a:xfrm>
        </p:grpSpPr>
        <p:grpSp>
          <p:nvGrpSpPr>
            <p:cNvPr id="5132" name="Group 5131">
              <a:extLst>
                <a:ext uri="{FF2B5EF4-FFF2-40B4-BE49-F238E27FC236}">
                  <a16:creationId xmlns:a16="http://schemas.microsoft.com/office/drawing/2014/main" id="{8711B7B8-1FB9-86F7-2056-1772E26003D8}"/>
                </a:ext>
              </a:extLst>
            </p:cNvPr>
            <p:cNvGrpSpPr/>
            <p:nvPr/>
          </p:nvGrpSpPr>
          <p:grpSpPr>
            <a:xfrm>
              <a:off x="5721221" y="3065108"/>
              <a:ext cx="2811219" cy="632674"/>
              <a:chOff x="5721221" y="3065108"/>
              <a:chExt cx="2811219" cy="632674"/>
            </a:xfrm>
          </p:grpSpPr>
          <p:sp>
            <p:nvSpPr>
              <p:cNvPr id="16" name="Rectangle 87">
                <a:extLst>
                  <a:ext uri="{FF2B5EF4-FFF2-40B4-BE49-F238E27FC236}">
                    <a16:creationId xmlns:a16="http://schemas.microsoft.com/office/drawing/2014/main" id="{6C2A5D98-10CF-7110-4C9F-27902FC2CD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21221" y="3381671"/>
                <a:ext cx="2811219" cy="316111"/>
              </a:xfrm>
              <a:prstGeom prst="rect">
                <a:avLst/>
              </a:prstGeom>
              <a:solidFill>
                <a:srgbClr val="66FF66">
                  <a:alpha val="50000"/>
                </a:srgbClr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19050" tIns="26987" rIns="19050" bIns="26987">
                <a:spAutoFit/>
              </a:bodyPr>
              <a:lstStyle/>
              <a:p>
                <a:pPr algn="ctr" defTabSz="762000">
                  <a:lnSpc>
                    <a:spcPct val="85000"/>
                  </a:lnSpc>
                  <a:tabLst>
                    <a:tab pos="355600" algn="l"/>
                    <a:tab pos="711200" algn="l"/>
                    <a:tab pos="1079500" algn="l"/>
                  </a:tabLst>
                </a:pPr>
                <a:r>
                  <a:rPr lang="en-US" sz="2000" dirty="0">
                    <a:latin typeface="Arial Narrow" pitchFamily="34" charset="0"/>
                  </a:rPr>
                  <a:t>true effect, if no heterogeneity</a:t>
                </a:r>
              </a:p>
            </p:txBody>
          </p:sp>
          <p:sp>
            <p:nvSpPr>
              <p:cNvPr id="2" name="Line 86">
                <a:extLst>
                  <a:ext uri="{FF2B5EF4-FFF2-40B4-BE49-F238E27FC236}">
                    <a16:creationId xmlns:a16="http://schemas.microsoft.com/office/drawing/2014/main" id="{F31B477A-B620-32E5-C6C5-0A00B76EE8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6993426" y="3234540"/>
                <a:ext cx="338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sm" len="sm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</p:grpSp>
        <p:grpSp>
          <p:nvGrpSpPr>
            <p:cNvPr id="5130" name="Group 5129">
              <a:extLst>
                <a:ext uri="{FF2B5EF4-FFF2-40B4-BE49-F238E27FC236}">
                  <a16:creationId xmlns:a16="http://schemas.microsoft.com/office/drawing/2014/main" id="{090C1554-13C9-0538-C543-A947BAA6C919}"/>
                </a:ext>
              </a:extLst>
            </p:cNvPr>
            <p:cNvGrpSpPr/>
            <p:nvPr/>
          </p:nvGrpSpPr>
          <p:grpSpPr>
            <a:xfrm>
              <a:off x="5995487" y="422137"/>
              <a:ext cx="3162225" cy="2609420"/>
              <a:chOff x="5995487" y="422137"/>
              <a:chExt cx="3162225" cy="2609420"/>
            </a:xfrm>
          </p:grpSpPr>
          <p:grpSp>
            <p:nvGrpSpPr>
              <p:cNvPr id="55" name="Group 93">
                <a:extLst>
                  <a:ext uri="{FF2B5EF4-FFF2-40B4-BE49-F238E27FC236}">
                    <a16:creationId xmlns:a16="http://schemas.microsoft.com/office/drawing/2014/main" id="{52759931-4FBA-56CE-067B-03C540A6BD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344703" y="2211725"/>
                <a:ext cx="1813009" cy="775331"/>
                <a:chOff x="4908" y="2194"/>
                <a:chExt cx="774" cy="331"/>
              </a:xfrm>
            </p:grpSpPr>
            <p:sp>
              <p:nvSpPr>
                <p:cNvPr id="57" name="Rectangle 66">
                  <a:extLst>
                    <a:ext uri="{FF2B5EF4-FFF2-40B4-BE49-F238E27FC236}">
                      <a16:creationId xmlns:a16="http://schemas.microsoft.com/office/drawing/2014/main" id="{9F73287F-CBB4-58F8-B361-C9169478AC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46" y="2194"/>
                  <a:ext cx="636" cy="3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 lIns="19050" tIns="26987" rIns="19050" bIns="26987">
                  <a:spAutoFit/>
                </a:bodyPr>
                <a:lstStyle/>
                <a:p>
                  <a:pPr defTabSz="762000">
                    <a:lnSpc>
                      <a:spcPct val="78000"/>
                    </a:lnSpc>
                    <a:tabLst>
                      <a:tab pos="355600" algn="l"/>
                      <a:tab pos="711200" algn="l"/>
                      <a:tab pos="1079500" algn="l"/>
                    </a:tabLst>
                  </a:pPr>
                  <a:r>
                    <a:rPr lang="en-US" sz="2000" dirty="0">
                      <a:latin typeface="Arial Narrow" pitchFamily="34" charset="0"/>
                    </a:rPr>
                    <a:t>funnel of 95% of all studies, </a:t>
                  </a:r>
                  <a:br>
                    <a:rPr lang="en-US" sz="2000" dirty="0">
                      <a:latin typeface="Arial Narrow" pitchFamily="34" charset="0"/>
                    </a:rPr>
                  </a:br>
                  <a:r>
                    <a:rPr lang="en-US" sz="2000" dirty="0">
                      <a:latin typeface="Arial Narrow" pitchFamily="34" charset="0"/>
                    </a:rPr>
                    <a:t>if true effect &gt;0</a:t>
                  </a:r>
                </a:p>
              </p:txBody>
            </p:sp>
            <p:sp>
              <p:nvSpPr>
                <p:cNvPr id="58" name="Line 86">
                  <a:extLst>
                    <a:ext uri="{FF2B5EF4-FFF2-40B4-BE49-F238E27FC236}">
                      <a16:creationId xmlns:a16="http://schemas.microsoft.com/office/drawing/2014/main" id="{D431D982-978D-5F40-8561-B3A443229F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908" y="2395"/>
                  <a:ext cx="1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 sz="1800">
                    <a:latin typeface="+mj-lt"/>
                  </a:endParaRPr>
                </a:p>
              </p:txBody>
            </p:sp>
          </p:grpSp>
          <p:sp>
            <p:nvSpPr>
              <p:cNvPr id="5120" name="AutoShape 54">
                <a:extLst>
                  <a:ext uri="{FF2B5EF4-FFF2-40B4-BE49-F238E27FC236}">
                    <a16:creationId xmlns:a16="http://schemas.microsoft.com/office/drawing/2014/main" id="{293C1B58-93AC-5B73-8F44-3DC56B549E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995487" y="422137"/>
                <a:ext cx="2335362" cy="2609420"/>
              </a:xfrm>
              <a:prstGeom prst="triangle">
                <a:avLst>
                  <a:gd name="adj" fmla="val 50000"/>
                </a:avLst>
              </a:prstGeom>
              <a:solidFill>
                <a:srgbClr val="66FF66">
                  <a:alpha val="49804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</p:grpSp>
      <p:grpSp>
        <p:nvGrpSpPr>
          <p:cNvPr id="5173" name="Group 5172">
            <a:extLst>
              <a:ext uri="{FF2B5EF4-FFF2-40B4-BE49-F238E27FC236}">
                <a16:creationId xmlns:a16="http://schemas.microsoft.com/office/drawing/2014/main" id="{0A1629A6-751F-DDB7-6E5A-533CABA934C3}"/>
              </a:ext>
            </a:extLst>
          </p:cNvPr>
          <p:cNvGrpSpPr>
            <a:grpSpLocks/>
          </p:cNvGrpSpPr>
          <p:nvPr/>
        </p:nvGrpSpPr>
        <p:grpSpPr bwMode="auto">
          <a:xfrm>
            <a:off x="6229724" y="573276"/>
            <a:ext cx="1150047" cy="1080390"/>
            <a:chOff x="7164288" y="2408758"/>
            <a:chExt cx="779016" cy="732210"/>
          </a:xfrm>
        </p:grpSpPr>
        <p:sp>
          <p:nvSpPr>
            <p:cNvPr id="5174" name="Oval 68">
              <a:extLst>
                <a:ext uri="{FF2B5EF4-FFF2-40B4-BE49-F238E27FC236}">
                  <a16:creationId xmlns:a16="http://schemas.microsoft.com/office/drawing/2014/main" id="{9D2F1A29-39E6-0078-4B1E-6E962CE14C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164288" y="2408758"/>
              <a:ext cx="82550" cy="841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75" name="Oval 69">
              <a:extLst>
                <a:ext uri="{FF2B5EF4-FFF2-40B4-BE49-F238E27FC236}">
                  <a16:creationId xmlns:a16="http://schemas.microsoft.com/office/drawing/2014/main" id="{74965E38-B7F8-F18C-D3BD-C2D2D6AAF4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860754" y="2482354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77" name="Oval 71">
              <a:extLst>
                <a:ext uri="{FF2B5EF4-FFF2-40B4-BE49-F238E27FC236}">
                  <a16:creationId xmlns:a16="http://schemas.microsoft.com/office/drawing/2014/main" id="{B8225F30-2491-082A-52F0-5C74EB835A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524328" y="2770386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78" name="Oval 72">
              <a:extLst>
                <a:ext uri="{FF2B5EF4-FFF2-40B4-BE49-F238E27FC236}">
                  <a16:creationId xmlns:a16="http://schemas.microsoft.com/office/drawing/2014/main" id="{4D1FD885-5AF6-E011-767C-46EEBBDB2DE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729810" y="2914402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79" name="Oval 73">
              <a:extLst>
                <a:ext uri="{FF2B5EF4-FFF2-40B4-BE49-F238E27FC236}">
                  <a16:creationId xmlns:a16="http://schemas.microsoft.com/office/drawing/2014/main" id="{B52499C6-A26C-63D3-714B-D517D996B3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452320" y="2554362"/>
              <a:ext cx="84138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0" name="Oval 74">
              <a:extLst>
                <a:ext uri="{FF2B5EF4-FFF2-40B4-BE49-F238E27FC236}">
                  <a16:creationId xmlns:a16="http://schemas.microsoft.com/office/drawing/2014/main" id="{0AEEF682-B7E5-AABD-0259-CB68AD81C4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308304" y="2770386"/>
              <a:ext cx="84138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1" name="Oval 75">
              <a:extLst>
                <a:ext uri="{FF2B5EF4-FFF2-40B4-BE49-F238E27FC236}">
                  <a16:creationId xmlns:a16="http://schemas.microsoft.com/office/drawing/2014/main" id="{562B59FA-09E7-9A17-2A07-852B3EFD4CF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441778" y="2996952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4" name="Oval 78">
              <a:extLst>
                <a:ext uri="{FF2B5EF4-FFF2-40B4-BE49-F238E27FC236}">
                  <a16:creationId xmlns:a16="http://schemas.microsoft.com/office/drawing/2014/main" id="{9909C995-F251-DE88-172B-393CD57F5F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651012" y="2554362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5" name="Oval 79">
              <a:extLst>
                <a:ext uri="{FF2B5EF4-FFF2-40B4-BE49-F238E27FC236}">
                  <a16:creationId xmlns:a16="http://schemas.microsoft.com/office/drawing/2014/main" id="{80AD47DA-1950-A635-72A1-8920F80D9E7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633742" y="3058418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8" name="Oval 82">
              <a:extLst>
                <a:ext uri="{FF2B5EF4-FFF2-40B4-BE49-F238E27FC236}">
                  <a16:creationId xmlns:a16="http://schemas.microsoft.com/office/drawing/2014/main" id="{FE0513C6-E49C-8527-EF0C-F4AF6214BCA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586117" y="2924621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89" name="Oval 83">
              <a:extLst>
                <a:ext uri="{FF2B5EF4-FFF2-40B4-BE49-F238E27FC236}">
                  <a16:creationId xmlns:a16="http://schemas.microsoft.com/office/drawing/2014/main" id="{C6AF3860-70E8-26DE-8C2A-7D511F9863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7849642" y="2675384"/>
              <a:ext cx="82550" cy="8255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5129" name="Group 5128">
            <a:extLst>
              <a:ext uri="{FF2B5EF4-FFF2-40B4-BE49-F238E27FC236}">
                <a16:creationId xmlns:a16="http://schemas.microsoft.com/office/drawing/2014/main" id="{001097C8-C97E-EC2B-D99F-83034F2D8E4A}"/>
              </a:ext>
            </a:extLst>
          </p:cNvPr>
          <p:cNvGrpSpPr/>
          <p:nvPr/>
        </p:nvGrpSpPr>
        <p:grpSpPr>
          <a:xfrm>
            <a:off x="6784857" y="694963"/>
            <a:ext cx="2345596" cy="2000395"/>
            <a:chOff x="6784857" y="747721"/>
            <a:chExt cx="2345596" cy="2000395"/>
          </a:xfrm>
        </p:grpSpPr>
        <p:grpSp>
          <p:nvGrpSpPr>
            <p:cNvPr id="33" name="Group 89">
              <a:extLst>
                <a:ext uri="{FF2B5EF4-FFF2-40B4-BE49-F238E27FC236}">
                  <a16:creationId xmlns:a16="http://schemas.microsoft.com/office/drawing/2014/main" id="{7FD45E29-1F58-A82E-0B8C-8216365B96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4857" y="747721"/>
              <a:ext cx="1365611" cy="2000395"/>
              <a:chOff x="4669" y="1569"/>
              <a:chExt cx="583" cy="854"/>
            </a:xfrm>
          </p:grpSpPr>
          <p:sp>
            <p:nvSpPr>
              <p:cNvPr id="34" name="Oval 68">
                <a:extLst>
                  <a:ext uri="{FF2B5EF4-FFF2-40B4-BE49-F238E27FC236}">
                    <a16:creationId xmlns:a16="http://schemas.microsoft.com/office/drawing/2014/main" id="{8AD92F1A-2E22-7A31-6396-B0CAC82E5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78" y="2370"/>
                <a:ext cx="52" cy="53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35" name="Oval 69">
                <a:extLst>
                  <a:ext uri="{FF2B5EF4-FFF2-40B4-BE49-F238E27FC236}">
                    <a16:creationId xmlns:a16="http://schemas.microsoft.com/office/drawing/2014/main" id="{C0E75A49-CA19-E05E-7230-F75C2A56AC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869" y="2281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4" name="Oval 70">
                <a:extLst>
                  <a:ext uri="{FF2B5EF4-FFF2-40B4-BE49-F238E27FC236}">
                    <a16:creationId xmlns:a16="http://schemas.microsoft.com/office/drawing/2014/main" id="{3713CEB7-1C05-610F-1A27-56510045F5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077" y="1780"/>
                <a:ext cx="52" cy="54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5" name="Oval 71">
                <a:extLst>
                  <a:ext uri="{FF2B5EF4-FFF2-40B4-BE49-F238E27FC236}">
                    <a16:creationId xmlns:a16="http://schemas.microsoft.com/office/drawing/2014/main" id="{70F66DF5-A930-E995-D23A-678943259D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40" y="2287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6" name="Oval 72">
                <a:extLst>
                  <a:ext uri="{FF2B5EF4-FFF2-40B4-BE49-F238E27FC236}">
                    <a16:creationId xmlns:a16="http://schemas.microsoft.com/office/drawing/2014/main" id="{A1A4DDAC-F2E9-8C93-13ED-DE78540205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23" y="2105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7" name="Oval 73">
                <a:extLst>
                  <a:ext uri="{FF2B5EF4-FFF2-40B4-BE49-F238E27FC236}">
                    <a16:creationId xmlns:a16="http://schemas.microsoft.com/office/drawing/2014/main" id="{9CE5FA2E-C818-58A8-5779-211D09C4CC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77" y="2190"/>
                <a:ext cx="53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8" name="Oval 74">
                <a:extLst>
                  <a:ext uri="{FF2B5EF4-FFF2-40B4-BE49-F238E27FC236}">
                    <a16:creationId xmlns:a16="http://schemas.microsoft.com/office/drawing/2014/main" id="{336FDAD5-6C76-84C4-D1AC-2CF6982336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914" y="2021"/>
                <a:ext cx="53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59" name="Oval 75">
                <a:extLst>
                  <a:ext uri="{FF2B5EF4-FFF2-40B4-BE49-F238E27FC236}">
                    <a16:creationId xmlns:a16="http://schemas.microsoft.com/office/drawing/2014/main" id="{3243F9AB-B0E0-B0C1-2FCA-8D13A7ED2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200" y="1569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1" name="Oval 77">
                <a:extLst>
                  <a:ext uri="{FF2B5EF4-FFF2-40B4-BE49-F238E27FC236}">
                    <a16:creationId xmlns:a16="http://schemas.microsoft.com/office/drawing/2014/main" id="{EC339CCD-2034-1B39-3AA1-DEFB5A7C3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815" y="2054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2" name="Oval 78">
                <a:extLst>
                  <a:ext uri="{FF2B5EF4-FFF2-40B4-BE49-F238E27FC236}">
                    <a16:creationId xmlns:a16="http://schemas.microsoft.com/office/drawing/2014/main" id="{F7E43A0A-089F-62AA-7E79-71774CA554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086" y="1963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4" name="Oval 80">
                <a:extLst>
                  <a:ext uri="{FF2B5EF4-FFF2-40B4-BE49-F238E27FC236}">
                    <a16:creationId xmlns:a16="http://schemas.microsoft.com/office/drawing/2014/main" id="{77C98EDF-1DE3-95B3-3024-C4E26404C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966" y="1827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5" name="Oval 81">
                <a:extLst>
                  <a:ext uri="{FF2B5EF4-FFF2-40B4-BE49-F238E27FC236}">
                    <a16:creationId xmlns:a16="http://schemas.microsoft.com/office/drawing/2014/main" id="{D21D2E97-82BF-D402-F56A-6A8C40E90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876" y="2151"/>
                <a:ext cx="53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6" name="Oval 82">
                <a:extLst>
                  <a:ext uri="{FF2B5EF4-FFF2-40B4-BE49-F238E27FC236}">
                    <a16:creationId xmlns:a16="http://schemas.microsoft.com/office/drawing/2014/main" id="{2CBFB415-1667-4D5F-16A5-BCB1402BA8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5042" y="1691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67" name="Oval 83">
                <a:extLst>
                  <a:ext uri="{FF2B5EF4-FFF2-40B4-BE49-F238E27FC236}">
                    <a16:creationId xmlns:a16="http://schemas.microsoft.com/office/drawing/2014/main" id="{2889104B-4AD2-68CF-9B45-6F958E9FEE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876" y="1848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63" name="Oval 78">
                <a:extLst>
                  <a:ext uri="{FF2B5EF4-FFF2-40B4-BE49-F238E27FC236}">
                    <a16:creationId xmlns:a16="http://schemas.microsoft.com/office/drawing/2014/main" id="{3E01C2EF-89B2-226C-BE9F-D2EBF99528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774" y="1707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  <p:sp>
            <p:nvSpPr>
              <p:cNvPr id="5131" name="Oval 78">
                <a:extLst>
                  <a:ext uri="{FF2B5EF4-FFF2-40B4-BE49-F238E27FC236}">
                    <a16:creationId xmlns:a16="http://schemas.microsoft.com/office/drawing/2014/main" id="{590E17D3-2A53-8A37-35A2-5676C4EE01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4669" y="1956"/>
                <a:ext cx="52" cy="52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000"/>
              </a:p>
            </p:txBody>
          </p:sp>
        </p:grpSp>
        <p:sp>
          <p:nvSpPr>
            <p:cNvPr id="5172" name="Rectangle 66">
              <a:extLst>
                <a:ext uri="{FF2B5EF4-FFF2-40B4-BE49-F238E27FC236}">
                  <a16:creationId xmlns:a16="http://schemas.microsoft.com/office/drawing/2014/main" id="{01DED17F-9954-B8C7-899A-DDB0A13F2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53235" y="1160209"/>
              <a:ext cx="1077218" cy="10147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9050" tIns="26987" rIns="19050" bIns="26987">
              <a:spAutoFit/>
            </a:bodyPr>
            <a:lstStyle/>
            <a:p>
              <a:pPr defTabSz="762000">
                <a:lnSpc>
                  <a:spcPct val="78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dirty="0">
                  <a:latin typeface="Arial Narrow" pitchFamily="34" charset="0"/>
                </a:rPr>
                <a:t>published</a:t>
              </a:r>
              <a:br>
                <a:rPr lang="en-US" sz="2000" dirty="0">
                  <a:latin typeface="Arial Narrow" pitchFamily="34" charset="0"/>
                </a:rPr>
              </a:br>
              <a:r>
                <a:rPr lang="en-US" sz="2000" dirty="0">
                  <a:latin typeface="Arial Narrow" pitchFamily="34" charset="0"/>
                </a:rPr>
                <a:t>studies,</a:t>
              </a:r>
              <a:br>
                <a:rPr lang="en-US" sz="2000" dirty="0">
                  <a:latin typeface="Arial Narrow" pitchFamily="34" charset="0"/>
                </a:rPr>
              </a:br>
              <a:r>
                <a:rPr lang="en-US" sz="2000" dirty="0">
                  <a:latin typeface="Arial Narrow" pitchFamily="34" charset="0"/>
                </a:rPr>
                <a:t>mostly with</a:t>
              </a:r>
              <a:br>
                <a:rPr lang="en-US" sz="2000" dirty="0">
                  <a:latin typeface="Arial Narrow" pitchFamily="34" charset="0"/>
                </a:rPr>
              </a:br>
              <a:r>
                <a:rPr lang="en-US" sz="2000" dirty="0">
                  <a:latin typeface="Arial Narrow" pitchFamily="34" charset="0"/>
                </a:rPr>
                <a:t>p &lt;0.05</a:t>
              </a:r>
            </a:p>
          </p:txBody>
        </p:sp>
      </p:grpSp>
      <p:sp>
        <p:nvSpPr>
          <p:cNvPr id="3" name="Line 85">
            <a:extLst>
              <a:ext uri="{FF2B5EF4-FFF2-40B4-BE49-F238E27FC236}">
                <a16:creationId xmlns:a16="http://schemas.microsoft.com/office/drawing/2014/main" id="{0493DDCF-C2DA-0F84-DD6F-CBD49B7F93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5896" y="1288010"/>
            <a:ext cx="2148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>
              <a:latin typeface="+mj-lt"/>
            </a:endParaRPr>
          </a:p>
        </p:txBody>
      </p:sp>
      <p:sp>
        <p:nvSpPr>
          <p:cNvPr id="4" name="Line 85">
            <a:extLst>
              <a:ext uri="{FF2B5EF4-FFF2-40B4-BE49-F238E27FC236}">
                <a16:creationId xmlns:a16="http://schemas.microsoft.com/office/drawing/2014/main" id="{903E3419-E640-81B4-C19C-275B28371D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5896" y="1360018"/>
            <a:ext cx="3650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>
              <a:latin typeface="+mj-lt"/>
            </a:endParaRPr>
          </a:p>
        </p:txBody>
      </p:sp>
      <p:sp>
        <p:nvSpPr>
          <p:cNvPr id="5" name="Line 85">
            <a:extLst>
              <a:ext uri="{FF2B5EF4-FFF2-40B4-BE49-F238E27FC236}">
                <a16:creationId xmlns:a16="http://schemas.microsoft.com/office/drawing/2014/main" id="{7D2BF248-555C-A7EE-4BE0-F525A3BB4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7904" y="1288010"/>
            <a:ext cx="264477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>
              <a:latin typeface="+mj-lt"/>
            </a:endParaRPr>
          </a:p>
        </p:txBody>
      </p:sp>
      <p:sp>
        <p:nvSpPr>
          <p:cNvPr id="18" name="Line 85">
            <a:extLst>
              <a:ext uri="{FF2B5EF4-FFF2-40B4-BE49-F238E27FC236}">
                <a16:creationId xmlns:a16="http://schemas.microsoft.com/office/drawing/2014/main" id="{F45399D6-1688-FABA-1E3A-B54FFA889D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2771" y="1360018"/>
            <a:ext cx="416505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>
              <a:latin typeface="+mj-lt"/>
            </a:endParaRPr>
          </a:p>
        </p:txBody>
      </p:sp>
      <p:sp>
        <p:nvSpPr>
          <p:cNvPr id="28" name="AutoShape 54">
            <a:extLst>
              <a:ext uri="{FF2B5EF4-FFF2-40B4-BE49-F238E27FC236}">
                <a16:creationId xmlns:a16="http://schemas.microsoft.com/office/drawing/2014/main" id="{CFC2B2CA-7E8A-C830-5B4A-FF78C7F9305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838683" y="382932"/>
            <a:ext cx="2335362" cy="2609420"/>
          </a:xfrm>
          <a:prstGeom prst="triangle">
            <a:avLst>
              <a:gd name="adj" fmla="val 50000"/>
            </a:avLst>
          </a:prstGeom>
          <a:solidFill>
            <a:srgbClr val="66FF66">
              <a:alpha val="49804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1" name="AutoShape 54">
            <a:extLst>
              <a:ext uri="{FF2B5EF4-FFF2-40B4-BE49-F238E27FC236}">
                <a16:creationId xmlns:a16="http://schemas.microsoft.com/office/drawing/2014/main" id="{38047D2A-9B4B-80F7-62AF-8238D5A1316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534910" y="382932"/>
            <a:ext cx="2335362" cy="2609420"/>
          </a:xfrm>
          <a:prstGeom prst="triangle">
            <a:avLst>
              <a:gd name="adj" fmla="val 50000"/>
            </a:avLst>
          </a:prstGeom>
          <a:solidFill>
            <a:srgbClr val="66FF66">
              <a:alpha val="49804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2" name="AutoShape 54">
            <a:extLst>
              <a:ext uri="{FF2B5EF4-FFF2-40B4-BE49-F238E27FC236}">
                <a16:creationId xmlns:a16="http://schemas.microsoft.com/office/drawing/2014/main" id="{D82F3DF2-856C-3343-42AE-E00124D926B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295225" y="382932"/>
            <a:ext cx="2335362" cy="2609420"/>
          </a:xfrm>
          <a:prstGeom prst="triangle">
            <a:avLst>
              <a:gd name="adj" fmla="val 50000"/>
            </a:avLst>
          </a:prstGeom>
          <a:solidFill>
            <a:srgbClr val="66FF66">
              <a:alpha val="49804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F8D5130-1EFF-0EA1-731B-5AF3AA33CA59}"/>
              </a:ext>
            </a:extLst>
          </p:cNvPr>
          <p:cNvGrpSpPr/>
          <p:nvPr/>
        </p:nvGrpSpPr>
        <p:grpSpPr>
          <a:xfrm>
            <a:off x="5506912" y="524379"/>
            <a:ext cx="1863549" cy="2202218"/>
            <a:chOff x="5506912" y="649145"/>
            <a:chExt cx="1863549" cy="2202218"/>
          </a:xfrm>
        </p:grpSpPr>
        <p:sp>
          <p:nvSpPr>
            <p:cNvPr id="30" name="Oval 69">
              <a:extLst>
                <a:ext uri="{FF2B5EF4-FFF2-40B4-BE49-F238E27FC236}">
                  <a16:creationId xmlns:a16="http://schemas.microsoft.com/office/drawing/2014/main" id="{754740D4-5668-C289-7A8B-07C649608E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408012" y="2577159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4" name="Oval 69">
              <a:extLst>
                <a:ext uri="{FF2B5EF4-FFF2-40B4-BE49-F238E27FC236}">
                  <a16:creationId xmlns:a16="http://schemas.microsoft.com/office/drawing/2014/main" id="{24F55CBC-8FB2-282C-E21F-24DC51F0EC6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560412" y="2729559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6" name="Oval 69">
              <a:extLst>
                <a:ext uri="{FF2B5EF4-FFF2-40B4-BE49-F238E27FC236}">
                  <a16:creationId xmlns:a16="http://schemas.microsoft.com/office/drawing/2014/main" id="{068D4B5E-9FE9-064C-CF58-F90163F4669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682216" y="2433070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9" name="Oval 69">
              <a:extLst>
                <a:ext uri="{FF2B5EF4-FFF2-40B4-BE49-F238E27FC236}">
                  <a16:creationId xmlns:a16="http://schemas.microsoft.com/office/drawing/2014/main" id="{B397CE36-62C8-DF69-AB96-EBE4A664EFD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804020" y="2136581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0" name="Oval 69">
              <a:extLst>
                <a:ext uri="{FF2B5EF4-FFF2-40B4-BE49-F238E27FC236}">
                  <a16:creationId xmlns:a16="http://schemas.microsoft.com/office/drawing/2014/main" id="{80F9075B-87AD-2D0B-AEEF-4DD6A7F73E3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340505" y="2259094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1" name="Oval 69">
              <a:extLst>
                <a:ext uri="{FF2B5EF4-FFF2-40B4-BE49-F238E27FC236}">
                  <a16:creationId xmlns:a16="http://schemas.microsoft.com/office/drawing/2014/main" id="{E9DFCEE0-018C-4CFC-D599-2D71744F14D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159611" y="195668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62" name="Oval 69">
              <a:extLst>
                <a:ext uri="{FF2B5EF4-FFF2-40B4-BE49-F238E27FC236}">
                  <a16:creationId xmlns:a16="http://schemas.microsoft.com/office/drawing/2014/main" id="{E8D6DCC8-BEF7-3FF9-8802-47A1F0C66D5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384419" y="1853298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21" name="Oval 69">
              <a:extLst>
                <a:ext uri="{FF2B5EF4-FFF2-40B4-BE49-F238E27FC236}">
                  <a16:creationId xmlns:a16="http://schemas.microsoft.com/office/drawing/2014/main" id="{39E6FF73-82F7-5B55-62F2-2D016F50DC5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798872" y="183380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22" name="Oval 69">
              <a:extLst>
                <a:ext uri="{FF2B5EF4-FFF2-40B4-BE49-F238E27FC236}">
                  <a16:creationId xmlns:a16="http://schemas.microsoft.com/office/drawing/2014/main" id="{B0C22369-DD56-C8FB-4D8F-EE18370A845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546678" y="2006693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24" name="Oval 69">
              <a:extLst>
                <a:ext uri="{FF2B5EF4-FFF2-40B4-BE49-F238E27FC236}">
                  <a16:creationId xmlns:a16="http://schemas.microsoft.com/office/drawing/2014/main" id="{0063BD03-4BA8-767F-FA5E-F2074E064AF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129533" y="175801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28" name="Oval 69">
              <a:extLst>
                <a:ext uri="{FF2B5EF4-FFF2-40B4-BE49-F238E27FC236}">
                  <a16:creationId xmlns:a16="http://schemas.microsoft.com/office/drawing/2014/main" id="{07A3FC3B-31A8-02CE-675B-D7A55A52AA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290535" y="1617341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37" name="Oval 69">
              <a:extLst>
                <a:ext uri="{FF2B5EF4-FFF2-40B4-BE49-F238E27FC236}">
                  <a16:creationId xmlns:a16="http://schemas.microsoft.com/office/drawing/2014/main" id="{F54CC64A-B469-A250-44CD-5674454B236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695869" y="1599100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38" name="Oval 69">
              <a:extLst>
                <a:ext uri="{FF2B5EF4-FFF2-40B4-BE49-F238E27FC236}">
                  <a16:creationId xmlns:a16="http://schemas.microsoft.com/office/drawing/2014/main" id="{07C2D613-3E0B-954D-C0EC-54110A1999E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972263" y="1420661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39" name="Oval 69">
              <a:extLst>
                <a:ext uri="{FF2B5EF4-FFF2-40B4-BE49-F238E27FC236}">
                  <a16:creationId xmlns:a16="http://schemas.microsoft.com/office/drawing/2014/main" id="{6A5D70C1-0024-B517-54B0-554BD64860D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248657" y="124222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0" name="Oval 69">
              <a:extLst>
                <a:ext uri="{FF2B5EF4-FFF2-40B4-BE49-F238E27FC236}">
                  <a16:creationId xmlns:a16="http://schemas.microsoft.com/office/drawing/2014/main" id="{EC052AB6-D083-A7DE-9560-CB22D6169F0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060323" y="1026407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1" name="Oval 69">
              <a:extLst>
                <a:ext uri="{FF2B5EF4-FFF2-40B4-BE49-F238E27FC236}">
                  <a16:creationId xmlns:a16="http://schemas.microsoft.com/office/drawing/2014/main" id="{B4328F95-5D89-709C-1428-5E9D78BC851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695879" y="924144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2" name="Oval 69">
              <a:extLst>
                <a:ext uri="{FF2B5EF4-FFF2-40B4-BE49-F238E27FC236}">
                  <a16:creationId xmlns:a16="http://schemas.microsoft.com/office/drawing/2014/main" id="{8BC5A701-A302-0947-2756-34CD8544595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391710" y="1364026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3" name="Oval 69">
              <a:extLst>
                <a:ext uri="{FF2B5EF4-FFF2-40B4-BE49-F238E27FC236}">
                  <a16:creationId xmlns:a16="http://schemas.microsoft.com/office/drawing/2014/main" id="{0E74EA98-7B95-DFEB-372D-F2B55700883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868572" y="108737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4" name="Oval 69">
              <a:extLst>
                <a:ext uri="{FF2B5EF4-FFF2-40B4-BE49-F238E27FC236}">
                  <a16:creationId xmlns:a16="http://schemas.microsoft.com/office/drawing/2014/main" id="{5B776061-11A1-FE85-CF40-C7658060B11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244648" y="704822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5" name="Oval 69">
              <a:extLst>
                <a:ext uri="{FF2B5EF4-FFF2-40B4-BE49-F238E27FC236}">
                  <a16:creationId xmlns:a16="http://schemas.microsoft.com/office/drawing/2014/main" id="{3DBDFC65-0110-8BC4-4B41-3A56E3303B0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506912" y="840803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6" name="Oval 69">
              <a:extLst>
                <a:ext uri="{FF2B5EF4-FFF2-40B4-BE49-F238E27FC236}">
                  <a16:creationId xmlns:a16="http://schemas.microsoft.com/office/drawing/2014/main" id="{C8BD9A21-EC9D-1DA1-463A-A52249BCFBC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7149209" y="649145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5147" name="Oval 69">
              <a:extLst>
                <a:ext uri="{FF2B5EF4-FFF2-40B4-BE49-F238E27FC236}">
                  <a16:creationId xmlns:a16="http://schemas.microsoft.com/office/drawing/2014/main" id="{C0D9D584-239B-B542-5F4D-E6F3C73B3E7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720775" y="1212354"/>
              <a:ext cx="121804" cy="12180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EDB993D-5935-5D23-4DFD-B1DC870136AB}"/>
              </a:ext>
            </a:extLst>
          </p:cNvPr>
          <p:cNvGrpSpPr/>
          <p:nvPr/>
        </p:nvGrpSpPr>
        <p:grpSpPr>
          <a:xfrm>
            <a:off x="6852460" y="395039"/>
            <a:ext cx="1727808" cy="1201131"/>
            <a:chOff x="7530271" y="2230141"/>
            <a:chExt cx="1170982" cy="81404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EB339AD-F4A2-649D-A05D-9B1D5ED1691F}"/>
                </a:ext>
              </a:extLst>
            </p:cNvPr>
            <p:cNvCxnSpPr/>
            <p:nvPr/>
          </p:nvCxnSpPr>
          <p:spPr bwMode="auto">
            <a:xfrm>
              <a:off x="7530271" y="3044181"/>
              <a:ext cx="735367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8B1DD84-CE09-BD76-3252-BFFF3FD77C83}"/>
                </a:ext>
              </a:extLst>
            </p:cNvPr>
            <p:cNvCxnSpPr/>
            <p:nvPr/>
          </p:nvCxnSpPr>
          <p:spPr bwMode="auto">
            <a:xfrm flipV="1">
              <a:off x="7886880" y="2230141"/>
              <a:ext cx="359705" cy="80734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Rectangle 66">
              <a:extLst>
                <a:ext uri="{FF2B5EF4-FFF2-40B4-BE49-F238E27FC236}">
                  <a16:creationId xmlns:a16="http://schemas.microsoft.com/office/drawing/2014/main" id="{0019BE0D-DECF-888F-DC8F-FE3A492E1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63434" y="2262240"/>
              <a:ext cx="437819" cy="1933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9050" tIns="26987" rIns="19050" bIns="26987">
              <a:spAutoFit/>
            </a:bodyPr>
            <a:lstStyle/>
            <a:p>
              <a:pPr algn="r" defTabSz="762000">
                <a:lnSpc>
                  <a:spcPct val="75000"/>
                </a:lnSpc>
                <a:tabLst>
                  <a:tab pos="355600" algn="l"/>
                  <a:tab pos="711200" algn="l"/>
                  <a:tab pos="1079500" algn="l"/>
                </a:tabLst>
              </a:pPr>
              <a:r>
                <a:rPr lang="en-US" sz="2000" b="1" dirty="0">
                  <a:latin typeface="Arial Narrow" pitchFamily="34" charset="0"/>
                </a:rPr>
                <a:t>delete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372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18" grpId="0" animBg="1"/>
      <p:bldP spid="18" grpId="1" animBg="1"/>
      <p:bldP spid="28" grpId="0" animBg="1"/>
      <p:bldP spid="28" grpId="1" animBg="1"/>
      <p:bldP spid="31" grpId="0" animBg="1"/>
      <p:bldP spid="31" grpId="1" animBg="1"/>
      <p:bldP spid="32" grpId="0" animBg="1"/>
      <p:bldP spid="3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" y="-19050"/>
            <a:ext cx="9099932" cy="6760418"/>
          </a:xfrm>
        </p:spPr>
        <p:txBody>
          <a:bodyPr/>
          <a:lstStyle/>
          <a:p>
            <a:pPr marL="0" indent="0">
              <a:lnSpc>
                <a:spcPct val="95000"/>
              </a:lnSpc>
              <a:buNone/>
            </a:pPr>
            <a:r>
              <a:rPr lang="en-US" b="1" dirty="0"/>
              <a:t>"Why most published research findings are false"</a:t>
            </a:r>
            <a:br>
              <a:rPr lang="en-US" b="1" dirty="0"/>
            </a:br>
            <a:r>
              <a:rPr lang="en-US" dirty="0"/>
              <a:t>John Ioannidis (2005), PLOS Medicine 19: e1004085</a:t>
            </a:r>
          </a:p>
          <a:p>
            <a:pPr>
              <a:lnSpc>
                <a:spcPct val="95000"/>
              </a:lnSpc>
            </a:pPr>
            <a:r>
              <a:rPr lang="en-US" dirty="0"/>
              <a:t>"Simulations show that for most study designs and settings, it is more likely for a research claim to be false than true."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The fals</a:t>
            </a:r>
            <a:r>
              <a:rPr lang="en-US" dirty="0"/>
              <a:t>e research claims arise from the "chase for statistical significance".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In other words, more than half the published claims</a:t>
            </a:r>
            <a:r>
              <a:rPr lang="en-US" dirty="0"/>
              <a:t> that there is a "true relationship" (effect) based on statistical significance are false, because there is actually "no relationship".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Presumably researchers are supposed to get statistical </a:t>
            </a:r>
            <a:r>
              <a:rPr lang="en-US" sz="2300" i="1" dirty="0"/>
              <a:t>non</a:t>
            </a:r>
            <a:r>
              <a:rPr lang="en-US" sz="2300" dirty="0"/>
              <a:t>-significance when there is "no relationship".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But this approach to making claims about effects is </a:t>
            </a:r>
            <a:r>
              <a:rPr lang="en-US" dirty="0"/>
              <a:t>illogical. </a:t>
            </a:r>
          </a:p>
          <a:p>
            <a:pPr lvl="1"/>
            <a:r>
              <a:rPr lang="en-US" dirty="0"/>
              <a:t>There is never "no relationship". Effects can be trivial or substantial.</a:t>
            </a:r>
          </a:p>
          <a:p>
            <a:pPr lvl="1"/>
            <a:r>
              <a:rPr lang="en-US" dirty="0"/>
              <a:t>With a large-enough sample size, all trivial effects are statistically significant.</a:t>
            </a:r>
          </a:p>
          <a:p>
            <a:pPr>
              <a:lnSpc>
                <a:spcPct val="95000"/>
              </a:lnSpc>
            </a:pPr>
            <a:r>
              <a:rPr lang="en-US" dirty="0"/>
              <a:t>In any case, Goodman and Greenland immediately criticized the model underlying Ioannidis's simulations.</a:t>
            </a:r>
          </a:p>
          <a:p>
            <a:pPr lvl="1"/>
            <a:r>
              <a:rPr lang="en-US" dirty="0"/>
              <a:t>They concluded that Ioannidis's claim is "unfounded."</a:t>
            </a:r>
          </a:p>
          <a:p>
            <a:pPr lvl="1"/>
            <a:r>
              <a:rPr lang="en-US" dirty="0"/>
              <a:t>But "we agree that there are more false claims than many would suspect."</a:t>
            </a:r>
          </a:p>
          <a:p>
            <a:pPr lvl="1"/>
            <a:r>
              <a:rPr lang="en-US" dirty="0"/>
              <a:t>And the paper "calls attention to the importance of avoiding all forms of bias".</a:t>
            </a:r>
          </a:p>
          <a:p>
            <a:pPr>
              <a:lnSpc>
                <a:spcPct val="95000"/>
              </a:lnSpc>
            </a:pPr>
            <a:r>
              <a:rPr lang="en-US" dirty="0"/>
              <a:t>So, do we have occasional replication </a:t>
            </a:r>
            <a:r>
              <a:rPr lang="en-US" i="1" dirty="0"/>
              <a:t>failures</a:t>
            </a:r>
            <a:r>
              <a:rPr lang="en-US" dirty="0"/>
              <a:t> but not actually a </a:t>
            </a:r>
            <a:r>
              <a:rPr lang="en-US" i="1" dirty="0"/>
              <a:t>crisis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6371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" y="-8659"/>
            <a:ext cx="9121140" cy="6822035"/>
          </a:xfrm>
        </p:spPr>
        <p:txBody>
          <a:bodyPr/>
          <a:lstStyle/>
          <a:p>
            <a:pPr lvl="2">
              <a:lnSpc>
                <a:spcPct val="92000"/>
              </a:lnSpc>
            </a:pPr>
            <a:r>
              <a:rPr lang="en-US" b="1" dirty="0"/>
              <a:t>Selection models</a:t>
            </a:r>
            <a:r>
              <a:rPr lang="en-US" dirty="0"/>
              <a:t>: these estimate and adjust for the lower probability of selection (publication) of non-significant effects.</a:t>
            </a:r>
          </a:p>
          <a:p>
            <a:pPr lvl="2">
              <a:lnSpc>
                <a:spcPct val="92000"/>
              </a:lnSpc>
            </a:pPr>
            <a:r>
              <a:rPr lang="en-US" dirty="0"/>
              <a:t>In simulations of meta-analyses with small-sample studies typical of sport and exercise research, publication bias is generally small, and both methods adjust for it reasonably well.</a:t>
            </a:r>
          </a:p>
          <a:p>
            <a:pPr>
              <a:lnSpc>
                <a:spcPct val="94000"/>
              </a:lnSpc>
            </a:pPr>
            <a:r>
              <a:rPr lang="en-US" dirty="0"/>
              <a:t>Scientific fraud, or "questionable scientific practices"</a:t>
            </a:r>
          </a:p>
          <a:p>
            <a:pPr lvl="1">
              <a:lnSpc>
                <a:spcPct val="93000"/>
              </a:lnSpc>
            </a:pPr>
            <a:r>
              <a:rPr lang="en-US" dirty="0"/>
              <a:t>Minor fraud aimed at getting a p value over the line amounts to publication bias and will be adjusted away, at least partly, by PEESE or selection models.</a:t>
            </a:r>
          </a:p>
          <a:p>
            <a:pPr lvl="1">
              <a:lnSpc>
                <a:spcPct val="93000"/>
              </a:lnSpc>
            </a:pPr>
            <a:r>
              <a:rPr lang="en-US" dirty="0"/>
              <a:t>There may be subtle but incriminating errors in extensively faked data. </a:t>
            </a:r>
          </a:p>
          <a:p>
            <a:pPr lvl="2">
              <a:lnSpc>
                <a:spcPct val="93000"/>
              </a:lnSpc>
            </a:pPr>
            <a:r>
              <a:rPr lang="en-US" dirty="0"/>
              <a:t>Example: in meta-analysis of mean changes, we extract errors of measurement where possible, to allow imputation of standard errors of changes in studies lacking confidence intervals or exact p values.</a:t>
            </a:r>
          </a:p>
          <a:p>
            <a:pPr marL="925513" lvl="2" indent="0">
              <a:lnSpc>
                <a:spcPct val="93000"/>
              </a:lnSpc>
              <a:buNone/>
            </a:pPr>
            <a:r>
              <a:rPr lang="en-US" dirty="0"/>
              <a:t>An unrealistically low error of measurement (e.g., ~0.5%, when it should be ~5%) is a red flag, especially if the author does not respond to emails.</a:t>
            </a:r>
          </a:p>
          <a:p>
            <a:pPr lvl="2">
              <a:lnSpc>
                <a:spcPct val="93000"/>
              </a:lnSpc>
            </a:pPr>
            <a:r>
              <a:rPr lang="en-US" dirty="0"/>
              <a:t>Variability of counts of injuries could also be unrealistic in faked injury data.</a:t>
            </a:r>
          </a:p>
          <a:p>
            <a:pPr lvl="1">
              <a:lnSpc>
                <a:spcPct val="93000"/>
              </a:lnSpc>
            </a:pPr>
            <a:r>
              <a:rPr lang="en-US" dirty="0"/>
              <a:t>Studies with extensively faked data appear to be rare. </a:t>
            </a:r>
          </a:p>
          <a:p>
            <a:pPr lvl="2">
              <a:lnSpc>
                <a:spcPct val="93000"/>
              </a:lnSpc>
            </a:pPr>
            <a:r>
              <a:rPr lang="en-US" dirty="0"/>
              <a:t>Where there is reasonable evidence for such a study, it should be excluded from the meta-analysis.</a:t>
            </a:r>
          </a:p>
          <a:p>
            <a:pPr lvl="2">
              <a:lnSpc>
                <a:spcPct val="93000"/>
              </a:lnSpc>
            </a:pPr>
            <a:r>
              <a:rPr lang="en-US" dirty="0"/>
              <a:t>Any that are missed will be diluted by the studies with real data.</a:t>
            </a:r>
          </a:p>
          <a:p>
            <a:pPr lvl="2">
              <a:lnSpc>
                <a:spcPct val="93000"/>
              </a:lnSpc>
            </a:pPr>
            <a:r>
              <a:rPr lang="en-US" dirty="0"/>
              <a:t>In any case, the authors probably fake them to fit with existing studies.</a:t>
            </a:r>
          </a:p>
          <a:p>
            <a:pPr>
              <a:lnSpc>
                <a:spcPct val="94000"/>
              </a:lnSpc>
            </a:pPr>
            <a:endParaRPr lang="en-US" sz="2300" dirty="0"/>
          </a:p>
          <a:p>
            <a:pPr>
              <a:lnSpc>
                <a:spcPct val="94000"/>
              </a:lnSpc>
            </a:pPr>
            <a:endParaRPr lang="en-US" sz="2300" dirty="0"/>
          </a:p>
          <a:p>
            <a:pPr lvl="2">
              <a:lnSpc>
                <a:spcPct val="94000"/>
              </a:lnSpc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65033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" y="-8659"/>
            <a:ext cx="9097074" cy="4661795"/>
          </a:xfrm>
        </p:spPr>
        <p:txBody>
          <a:bodyPr/>
          <a:lstStyle/>
          <a:p>
            <a:pPr marL="0" indent="0">
              <a:lnSpc>
                <a:spcPct val="94000"/>
              </a:lnSpc>
              <a:spcBef>
                <a:spcPts val="600"/>
              </a:spcBef>
              <a:buNone/>
            </a:pPr>
            <a:r>
              <a:rPr lang="en-US" sz="2300" b="1" dirty="0"/>
              <a:t>Conclusion</a:t>
            </a:r>
          </a:p>
          <a:p>
            <a:pPr>
              <a:lnSpc>
                <a:spcPct val="94000"/>
              </a:lnSpc>
            </a:pPr>
            <a:r>
              <a:rPr lang="en-US" dirty="0"/>
              <a:t>Is there really a replication crisis? </a:t>
            </a:r>
          </a:p>
          <a:p>
            <a:pPr>
              <a:lnSpc>
                <a:spcPct val="94000"/>
              </a:lnSpc>
            </a:pPr>
            <a:r>
              <a:rPr lang="en-US" sz="2300" dirty="0"/>
              <a:t>I don't think so. Here's why… </a:t>
            </a:r>
          </a:p>
          <a:p>
            <a:pPr>
              <a:lnSpc>
                <a:spcPct val="94000"/>
              </a:lnSpc>
            </a:pPr>
            <a:r>
              <a:rPr lang="en-US" dirty="0"/>
              <a:t>Replication failure is not a question of studies differing in significance and non-significance.</a:t>
            </a:r>
          </a:p>
          <a:p>
            <a:pPr>
              <a:lnSpc>
                <a:spcPct val="94000"/>
              </a:lnSpc>
            </a:pPr>
            <a:r>
              <a:rPr lang="en-US" dirty="0"/>
              <a:t>Confidence intervals reveal real replication failures. Yes, there </a:t>
            </a:r>
            <a:r>
              <a:rPr lang="en-US" i="1" dirty="0"/>
              <a:t>are</a:t>
            </a:r>
            <a:r>
              <a:rPr lang="en-US" dirty="0"/>
              <a:t> some, but…</a:t>
            </a:r>
          </a:p>
          <a:p>
            <a:pPr>
              <a:lnSpc>
                <a:spcPct val="94000"/>
              </a:lnSpc>
            </a:pPr>
            <a:r>
              <a:rPr lang="en-US" dirty="0"/>
              <a:t>Meta-analysis quantifies the extent of real </a:t>
            </a:r>
            <a:r>
              <a:rPr lang="en-US"/>
              <a:t>replication failures </a:t>
            </a:r>
            <a:r>
              <a:rPr lang="en-US" dirty="0"/>
              <a:t>as heterogeneity, which is (or can in principle be) explained by subject and study characteristics.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Publication bias, and heterogeneity arising therefrom, can be adjusted away.</a:t>
            </a:r>
          </a:p>
          <a:p>
            <a:pPr lvl="1">
              <a:lnSpc>
                <a:spcPct val="94000"/>
              </a:lnSpc>
            </a:pPr>
            <a:r>
              <a:rPr lang="en-US" dirty="0"/>
              <a:t>Fake data are probably not show-stoppers.</a:t>
            </a:r>
          </a:p>
          <a:p>
            <a:pPr>
              <a:lnSpc>
                <a:spcPct val="94000"/>
              </a:lnSpc>
            </a:pPr>
            <a:r>
              <a:rPr lang="en-US" dirty="0"/>
              <a:t>So, Ioannidis' 2005 publication was over the top, but…</a:t>
            </a:r>
          </a:p>
          <a:p>
            <a:pPr marL="685800" lvl="2" indent="0">
              <a:lnSpc>
                <a:spcPct val="94000"/>
              </a:lnSpc>
              <a:buNone/>
            </a:pPr>
            <a:r>
              <a:rPr lang="en-US" dirty="0"/>
              <a:t>it "sparked reforms" (Bing AI),</a:t>
            </a:r>
          </a:p>
          <a:p>
            <a:pPr marL="636587" lvl="2" indent="0">
              <a:lnSpc>
                <a:spcPct val="94000"/>
              </a:lnSpc>
              <a:buNone/>
            </a:pPr>
            <a:r>
              <a:rPr lang="en-US" dirty="0"/>
              <a:t>hopefully not at the expense of toxic skepticism about science.</a:t>
            </a:r>
          </a:p>
          <a:p>
            <a:pPr marL="344487" lvl="1" indent="0">
              <a:lnSpc>
                <a:spcPct val="94000"/>
              </a:lnSpc>
              <a:buNone/>
            </a:pPr>
            <a:endParaRPr lang="en-US" dirty="0"/>
          </a:p>
          <a:p>
            <a:pPr lvl="2">
              <a:lnSpc>
                <a:spcPct val="94000"/>
              </a:lnSpc>
            </a:pPr>
            <a:endParaRPr lang="en-US" sz="2300" dirty="0"/>
          </a:p>
          <a:p>
            <a:pPr>
              <a:lnSpc>
                <a:spcPct val="94000"/>
              </a:lnSpc>
            </a:pPr>
            <a:endParaRPr lang="en-US" sz="2300" dirty="0"/>
          </a:p>
          <a:p>
            <a:pPr>
              <a:lnSpc>
                <a:spcPct val="94000"/>
              </a:lnSpc>
            </a:pPr>
            <a:endParaRPr lang="en-US" sz="2300" dirty="0"/>
          </a:p>
          <a:p>
            <a:pPr lvl="2">
              <a:lnSpc>
                <a:spcPct val="94000"/>
              </a:lnSpc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5622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" y="0"/>
            <a:ext cx="9099932" cy="6741368"/>
          </a:xfrm>
        </p:spPr>
        <p:txBody>
          <a:bodyPr/>
          <a:lstStyle/>
          <a:p>
            <a:pPr marL="0" indent="0">
              <a:lnSpc>
                <a:spcPct val="95000"/>
              </a:lnSpc>
              <a:buNone/>
            </a:pPr>
            <a:r>
              <a:rPr lang="en-US" b="1" dirty="0"/>
              <a:t>An example of failure to replicate with significance testing</a:t>
            </a:r>
          </a:p>
          <a:p>
            <a:pPr>
              <a:lnSpc>
                <a:spcPct val="95000"/>
              </a:lnSpc>
            </a:pPr>
            <a:r>
              <a:rPr lang="en-US" dirty="0"/>
              <a:t>Someone does a controlled trial on the mean effect of a new form of training with a sample size like many researchers use, 10+10.</a:t>
            </a:r>
          </a:p>
          <a:p>
            <a:pPr lvl="1"/>
            <a:r>
              <a:rPr lang="en-US" sz="2300" dirty="0"/>
              <a:t>They get a statistically significant positive effect:</a:t>
            </a:r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000" dirty="0"/>
          </a:p>
          <a:p>
            <a:pPr lvl="1"/>
            <a:r>
              <a:rPr lang="en-US" sz="2300" dirty="0"/>
              <a:t>They conclude the treatment is effective.</a:t>
            </a:r>
          </a:p>
          <a:p>
            <a:pPr lvl="1"/>
            <a:r>
              <a:rPr lang="en-US" sz="2300" dirty="0"/>
              <a:t>They submit the study for publication, and it's accepted.</a:t>
            </a:r>
          </a:p>
          <a:p>
            <a:pPr lvl="1"/>
            <a:r>
              <a:rPr lang="en-US" sz="2300" dirty="0"/>
              <a:t>But they didn't do a power analysis to determine the required sample size.</a:t>
            </a:r>
          </a:p>
          <a:p>
            <a:pPr lvl="2"/>
            <a:r>
              <a:rPr lang="en-US" sz="2300" dirty="0"/>
              <a:t>The required sample size gives an 80% chance of obtaining statistical significance (p&lt;0.05), when the true effect is the smallest important.</a:t>
            </a:r>
          </a:p>
          <a:p>
            <a:pPr>
              <a:lnSpc>
                <a:spcPct val="95000"/>
              </a:lnSpc>
            </a:pPr>
            <a:r>
              <a:rPr lang="en-US" dirty="0"/>
              <a:t>Someone else does the power analysis and </a:t>
            </a:r>
            <a:r>
              <a:rPr lang="en-US" sz="2300" dirty="0"/>
              <a:t>estimates a sample size of 100+100.</a:t>
            </a:r>
          </a:p>
          <a:p>
            <a:pPr lvl="1"/>
            <a:r>
              <a:rPr lang="en-US" sz="2300" dirty="0"/>
              <a:t>They repeat the study with that sample size.</a:t>
            </a:r>
          </a:p>
          <a:p>
            <a:pPr lvl="1"/>
            <a:r>
              <a:rPr lang="en-US" sz="2300" dirty="0"/>
              <a:t>They get a non-significant effect. </a:t>
            </a:r>
          </a:p>
          <a:p>
            <a:pPr lvl="1"/>
            <a:r>
              <a:rPr lang="en-US" sz="2300" dirty="0"/>
              <a:t>They conclude that the treatment is ineffective. They publish.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To understand this replication failure, first understand significance testing.</a:t>
            </a:r>
          </a:p>
        </p:txBody>
      </p:sp>
      <p:grpSp>
        <p:nvGrpSpPr>
          <p:cNvPr id="5146" name="Group 5145">
            <a:extLst>
              <a:ext uri="{FF2B5EF4-FFF2-40B4-BE49-F238E27FC236}">
                <a16:creationId xmlns:a16="http://schemas.microsoft.com/office/drawing/2014/main" id="{47675D66-6F26-3AB7-D84D-346706CBC3C2}"/>
              </a:ext>
            </a:extLst>
          </p:cNvPr>
          <p:cNvGrpSpPr/>
          <p:nvPr/>
        </p:nvGrpSpPr>
        <p:grpSpPr>
          <a:xfrm>
            <a:off x="1691084" y="1551046"/>
            <a:ext cx="4538796" cy="1253258"/>
            <a:chOff x="1691084" y="2502253"/>
            <a:chExt cx="4538796" cy="1253258"/>
          </a:xfrm>
        </p:grpSpPr>
        <p:grpSp>
          <p:nvGrpSpPr>
            <p:cNvPr id="5134" name="Group 5133">
              <a:extLst>
                <a:ext uri="{FF2B5EF4-FFF2-40B4-BE49-F238E27FC236}">
                  <a16:creationId xmlns:a16="http://schemas.microsoft.com/office/drawing/2014/main" id="{9964656D-C4A0-4896-21A8-24A9534129DC}"/>
                </a:ext>
              </a:extLst>
            </p:cNvPr>
            <p:cNvGrpSpPr/>
            <p:nvPr/>
          </p:nvGrpSpPr>
          <p:grpSpPr>
            <a:xfrm>
              <a:off x="3560262" y="3177977"/>
              <a:ext cx="2661218" cy="221599"/>
              <a:chOff x="4027504" y="3177977"/>
              <a:chExt cx="2193976" cy="221599"/>
            </a:xfrm>
          </p:grpSpPr>
          <p:sp>
            <p:nvSpPr>
              <p:cNvPr id="7" name="Line 57">
                <a:extLst>
                  <a:ext uri="{FF2B5EF4-FFF2-40B4-BE49-F238E27FC236}">
                    <a16:creationId xmlns:a16="http://schemas.microsoft.com/office/drawing/2014/main" id="{6F5B26A5-4475-9752-36C4-501BFBC5EF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27504" y="3280415"/>
                <a:ext cx="21939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9" name="Text Box 59">
                <a:extLst>
                  <a:ext uri="{FF2B5EF4-FFF2-40B4-BE49-F238E27FC236}">
                    <a16:creationId xmlns:a16="http://schemas.microsoft.com/office/drawing/2014/main" id="{883675A1-A050-75A7-F3D2-FCFC021B84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6801" y="3177977"/>
                <a:ext cx="589883" cy="22159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latin typeface="+mj-lt"/>
                  </a:rPr>
                  <a:t>positive</a:t>
                </a:r>
              </a:p>
            </p:txBody>
          </p:sp>
        </p:grpSp>
        <p:grpSp>
          <p:nvGrpSpPr>
            <p:cNvPr id="5133" name="Group 5132">
              <a:extLst>
                <a:ext uri="{FF2B5EF4-FFF2-40B4-BE49-F238E27FC236}">
                  <a16:creationId xmlns:a16="http://schemas.microsoft.com/office/drawing/2014/main" id="{2F41E8DC-966E-7FE7-1F0B-43B0550159D9}"/>
                </a:ext>
              </a:extLst>
            </p:cNvPr>
            <p:cNvGrpSpPr/>
            <p:nvPr/>
          </p:nvGrpSpPr>
          <p:grpSpPr>
            <a:xfrm>
              <a:off x="1708548" y="3177977"/>
              <a:ext cx="1768075" cy="221599"/>
              <a:chOff x="1708549" y="3177977"/>
              <a:chExt cx="1288732" cy="221599"/>
            </a:xfrm>
          </p:grpSpPr>
          <p:sp>
            <p:nvSpPr>
              <p:cNvPr id="8" name="Line 58">
                <a:extLst>
                  <a:ext uri="{FF2B5EF4-FFF2-40B4-BE49-F238E27FC236}">
                    <a16:creationId xmlns:a16="http://schemas.microsoft.com/office/drawing/2014/main" id="{5737FAD4-AB11-D41C-B360-A8332B42D3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08549" y="3280415"/>
                <a:ext cx="12887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10" name="Text Box 60">
                <a:extLst>
                  <a:ext uri="{FF2B5EF4-FFF2-40B4-BE49-F238E27FC236}">
                    <a16:creationId xmlns:a16="http://schemas.microsoft.com/office/drawing/2014/main" id="{6C45FA00-C8F4-D2BE-120D-C035A16E96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95178" y="3177977"/>
                <a:ext cx="576442" cy="22159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lnSpc>
                    <a:spcPct val="80000"/>
                  </a:lnSpc>
                  <a:defRPr/>
                </a:pPr>
                <a:r>
                  <a:rPr lang="en-US" sz="1800" u="none" dirty="0">
                    <a:latin typeface="+mj-lt"/>
                  </a:rPr>
                  <a:t>negative</a:t>
                </a:r>
              </a:p>
            </p:txBody>
          </p:sp>
        </p:grpSp>
        <p:grpSp>
          <p:nvGrpSpPr>
            <p:cNvPr id="5136" name="Group 5135">
              <a:extLst>
                <a:ext uri="{FF2B5EF4-FFF2-40B4-BE49-F238E27FC236}">
                  <a16:creationId xmlns:a16="http://schemas.microsoft.com/office/drawing/2014/main" id="{F99F04FA-B0FC-88E4-5BAE-6CDB1C052152}"/>
                </a:ext>
              </a:extLst>
            </p:cNvPr>
            <p:cNvGrpSpPr/>
            <p:nvPr/>
          </p:nvGrpSpPr>
          <p:grpSpPr>
            <a:xfrm>
              <a:off x="1691084" y="2502253"/>
              <a:ext cx="4538796" cy="1253258"/>
              <a:chOff x="1691084" y="2502253"/>
              <a:chExt cx="4538796" cy="1253258"/>
            </a:xfrm>
          </p:grpSpPr>
          <p:sp>
            <p:nvSpPr>
              <p:cNvPr id="21" name="Line 10">
                <a:extLst>
                  <a:ext uri="{FF2B5EF4-FFF2-40B4-BE49-F238E27FC236}">
                    <a16:creationId xmlns:a16="http://schemas.microsoft.com/office/drawing/2014/main" id="{0E6C4284-7B22-BE4F-E343-8EF2B616EF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15124" y="2502253"/>
                <a:ext cx="0" cy="927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18" name="Line 12">
                <a:extLst>
                  <a:ext uri="{FF2B5EF4-FFF2-40B4-BE49-F238E27FC236}">
                    <a16:creationId xmlns:a16="http://schemas.microsoft.com/office/drawing/2014/main" id="{FABE7BE7-B944-60FB-50C6-A0853D2A9E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91084" y="3425193"/>
                <a:ext cx="45387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5124" name="Text Box 59">
                <a:extLst>
                  <a:ext uri="{FF2B5EF4-FFF2-40B4-BE49-F238E27FC236}">
                    <a16:creationId xmlns:a16="http://schemas.microsoft.com/office/drawing/2014/main" id="{CCC368F6-D31F-30CA-80E8-25E2F34E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1372" y="3509290"/>
                <a:ext cx="2136922" cy="24622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lIns="36000" tIns="0" rIns="36000" bIns="0">
                <a:spAutoFit/>
              </a:bodyPr>
              <a:lstStyle>
                <a:lvl1pPr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600" u="sng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0" hangingPunct="0">
                  <a:lnSpc>
                    <a:spcPct val="80000"/>
                  </a:lnSpc>
                  <a:defRPr/>
                </a:pPr>
                <a:r>
                  <a:rPr lang="en-US" sz="2000" u="none" dirty="0">
                    <a:latin typeface="+mj-lt"/>
                  </a:rPr>
                  <a:t>Effect on performance</a:t>
                </a:r>
              </a:p>
            </p:txBody>
          </p:sp>
        </p:grpSp>
      </p:grpSp>
      <p:grpSp>
        <p:nvGrpSpPr>
          <p:cNvPr id="5135" name="Group 5134">
            <a:extLst>
              <a:ext uri="{FF2B5EF4-FFF2-40B4-BE49-F238E27FC236}">
                <a16:creationId xmlns:a16="http://schemas.microsoft.com/office/drawing/2014/main" id="{CE2E066C-C15D-82A5-F4D6-EBB221A3DEC3}"/>
              </a:ext>
            </a:extLst>
          </p:cNvPr>
          <p:cNvGrpSpPr/>
          <p:nvPr/>
        </p:nvGrpSpPr>
        <p:grpSpPr>
          <a:xfrm>
            <a:off x="1688362" y="1551591"/>
            <a:ext cx="4574160" cy="930732"/>
            <a:chOff x="1688362" y="4032523"/>
            <a:chExt cx="4574160" cy="930732"/>
          </a:xfrm>
        </p:grpSpPr>
        <p:sp>
          <p:nvSpPr>
            <p:cNvPr id="15" name="Rectangle 6" descr="Light downward diagonal">
              <a:extLst>
                <a:ext uri="{FF2B5EF4-FFF2-40B4-BE49-F238E27FC236}">
                  <a16:creationId xmlns:a16="http://schemas.microsoft.com/office/drawing/2014/main" id="{AFCEB9B2-1628-BF40-1B60-ED8AF39A5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1198" y="4032523"/>
              <a:ext cx="2381324" cy="928277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6" name="Rectangle 7" descr="Light upward diagonal">
              <a:extLst>
                <a:ext uri="{FF2B5EF4-FFF2-40B4-BE49-F238E27FC236}">
                  <a16:creationId xmlns:a16="http://schemas.microsoft.com/office/drawing/2014/main" id="{EB65F9FE-28DF-DDB6-E8AE-38B09DAEB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362" y="4034978"/>
              <a:ext cx="1493387" cy="928277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B1AB5120-2878-0447-5E0C-7A2418EB21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399" y="4034978"/>
              <a:ext cx="933450" cy="928277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39" name="Line 9">
              <a:extLst>
                <a:ext uri="{FF2B5EF4-FFF2-40B4-BE49-F238E27FC236}">
                  <a16:creationId xmlns:a16="http://schemas.microsoft.com/office/drawing/2014/main" id="{AED259FA-254C-6E74-EF04-0827BDA6F4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1849" y="4034053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41" name="Line 10">
              <a:extLst>
                <a:ext uri="{FF2B5EF4-FFF2-40B4-BE49-F238E27FC236}">
                  <a16:creationId xmlns:a16="http://schemas.microsoft.com/office/drawing/2014/main" id="{CA26BE93-788B-BF30-D095-B81DD9312F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399" y="4034053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42" name="Line 57">
              <a:extLst>
                <a:ext uri="{FF2B5EF4-FFF2-40B4-BE49-F238E27FC236}">
                  <a16:creationId xmlns:a16="http://schemas.microsoft.com/office/drawing/2014/main" id="{728330BC-D1B6-C42C-B66A-BFCD39C39B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7504" y="4812215"/>
              <a:ext cx="2193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55" name="Line 58">
              <a:extLst>
                <a:ext uri="{FF2B5EF4-FFF2-40B4-BE49-F238E27FC236}">
                  <a16:creationId xmlns:a16="http://schemas.microsoft.com/office/drawing/2014/main" id="{5C4AEBED-2D89-C06E-40FD-5CE35C9181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8549" y="4812215"/>
              <a:ext cx="12887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56" name="Text Box 59">
              <a:extLst>
                <a:ext uri="{FF2B5EF4-FFF2-40B4-BE49-F238E27FC236}">
                  <a16:creationId xmlns:a16="http://schemas.microsoft.com/office/drawing/2014/main" id="{7128FF1A-CF4D-7061-CFEE-95AB40DD6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1358" y="4694506"/>
              <a:ext cx="960767" cy="246221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</a:rPr>
                <a:t>beneficial</a:t>
              </a:r>
            </a:p>
          </p:txBody>
        </p:sp>
        <p:sp>
          <p:nvSpPr>
            <p:cNvPr id="57" name="Text Box 60">
              <a:extLst>
                <a:ext uri="{FF2B5EF4-FFF2-40B4-BE49-F238E27FC236}">
                  <a16:creationId xmlns:a16="http://schemas.microsoft.com/office/drawing/2014/main" id="{27F2FE4F-24BE-FDFB-C7C8-8BDBFE4D9A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96789" y="4694506"/>
              <a:ext cx="773216" cy="246221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</a:rPr>
                <a:t>harmful</a:t>
              </a:r>
            </a:p>
          </p:txBody>
        </p:sp>
        <p:sp>
          <p:nvSpPr>
            <p:cNvPr id="58" name="Line 58">
              <a:extLst>
                <a:ext uri="{FF2B5EF4-FFF2-40B4-BE49-F238E27FC236}">
                  <a16:creationId xmlns:a16="http://schemas.microsoft.com/office/drawing/2014/main" id="{5C1A0D6E-F1E3-51BC-0FD9-B37C092E37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1039" y="4808422"/>
              <a:ext cx="839445" cy="7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59" name="Text Box 60">
              <a:extLst>
                <a:ext uri="{FF2B5EF4-FFF2-40B4-BE49-F238E27FC236}">
                  <a16:creationId xmlns:a16="http://schemas.microsoft.com/office/drawing/2014/main" id="{375E12F0-8349-4EF2-165E-924EB4648F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9069" y="4694506"/>
              <a:ext cx="563222" cy="246221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defPPr>
                <a:defRPr lang="en-US"/>
              </a:defPPr>
              <a:lvl1pPr algn="ctr" eaLnBrk="0" hangingPunct="0">
                <a:lnSpc>
                  <a:spcPct val="80000"/>
                </a:lnSpc>
                <a:defRPr sz="1800" u="none">
                  <a:latin typeface="+mj-lt"/>
                  <a:cs typeface="+mn-cs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sz="2000" dirty="0"/>
                <a:t>trivial</a:t>
              </a:r>
            </a:p>
          </p:txBody>
        </p:sp>
        <p:sp>
          <p:nvSpPr>
            <p:cNvPr id="60" name="Line 12">
              <a:extLst>
                <a:ext uri="{FF2B5EF4-FFF2-40B4-BE49-F238E27FC236}">
                  <a16:creationId xmlns:a16="http://schemas.microsoft.com/office/drawing/2014/main" id="{6B49C178-4E2C-29C2-0B84-62602D282B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084" y="4956993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grpSp>
        <p:nvGrpSpPr>
          <p:cNvPr id="5145" name="Group 5144">
            <a:extLst>
              <a:ext uri="{FF2B5EF4-FFF2-40B4-BE49-F238E27FC236}">
                <a16:creationId xmlns:a16="http://schemas.microsoft.com/office/drawing/2014/main" id="{E7F5F7C5-E88F-F3FB-48F4-3F42D3300E6F}"/>
              </a:ext>
            </a:extLst>
          </p:cNvPr>
          <p:cNvGrpSpPr/>
          <p:nvPr/>
        </p:nvGrpSpPr>
        <p:grpSpPr>
          <a:xfrm>
            <a:off x="432911" y="1876951"/>
            <a:ext cx="3413603" cy="338554"/>
            <a:chOff x="432911" y="2850192"/>
            <a:chExt cx="3413603" cy="338554"/>
          </a:xfrm>
        </p:grpSpPr>
        <p:sp>
          <p:nvSpPr>
            <p:cNvPr id="27" name="Oval 65">
              <a:extLst>
                <a:ext uri="{FF2B5EF4-FFF2-40B4-BE49-F238E27FC236}">
                  <a16:creationId xmlns:a16="http://schemas.microsoft.com/office/drawing/2014/main" id="{EB20426E-E5BF-59B9-2CBF-851E5766209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3747162" y="2972132"/>
              <a:ext cx="99352" cy="99350"/>
            </a:xfrm>
            <a:prstGeom prst="ellipse">
              <a:avLst/>
            </a:prstGeom>
            <a:solidFill>
              <a:srgbClr val="66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43" name="Text Box 63">
              <a:extLst>
                <a:ext uri="{FF2B5EF4-FFF2-40B4-BE49-F238E27FC236}">
                  <a16:creationId xmlns:a16="http://schemas.microsoft.com/office/drawing/2014/main" id="{49B8EDEC-0390-11B6-586B-FF6F1EF2BF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911" y="2850192"/>
              <a:ext cx="3159840" cy="338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algn="r">
                <a:lnSpc>
                  <a:spcPct val="80000"/>
                </a:lnSpc>
                <a:defRPr/>
              </a:pPr>
              <a:r>
                <a:rPr lang="en-US" sz="2000" u="none" dirty="0">
                  <a:solidFill>
                    <a:srgbClr val="000000"/>
                  </a:solidFill>
                  <a:latin typeface="Arial Narrow"/>
                </a:rPr>
                <a:t>Sample size = 100+100, p&gt;0.05</a:t>
              </a:r>
            </a:p>
          </p:txBody>
        </p:sp>
      </p:grpSp>
      <p:grpSp>
        <p:nvGrpSpPr>
          <p:cNvPr id="5140" name="Group 5139">
            <a:extLst>
              <a:ext uri="{FF2B5EF4-FFF2-40B4-BE49-F238E27FC236}">
                <a16:creationId xmlns:a16="http://schemas.microsoft.com/office/drawing/2014/main" id="{0CC2AA41-0BAD-7F98-5DFC-2C92C6001488}"/>
              </a:ext>
            </a:extLst>
          </p:cNvPr>
          <p:cNvGrpSpPr/>
          <p:nvPr/>
        </p:nvGrpSpPr>
        <p:grpSpPr>
          <a:xfrm>
            <a:off x="4789268" y="1648587"/>
            <a:ext cx="3141684" cy="338554"/>
            <a:chOff x="4789268" y="2599794"/>
            <a:chExt cx="3141684" cy="338554"/>
          </a:xfrm>
        </p:grpSpPr>
        <p:sp>
          <p:nvSpPr>
            <p:cNvPr id="34" name="Text Box 63">
              <a:extLst>
                <a:ext uri="{FF2B5EF4-FFF2-40B4-BE49-F238E27FC236}">
                  <a16:creationId xmlns:a16="http://schemas.microsoft.com/office/drawing/2014/main" id="{B27DEC7D-A411-B8B5-BCE7-9FE8B6C5C3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5151" y="2599794"/>
              <a:ext cx="2925801" cy="33855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0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solidFill>
                    <a:srgbClr val="000000"/>
                  </a:solidFill>
                  <a:latin typeface="Arial Narrow"/>
                </a:rPr>
                <a:t>Sample size = 10+10, p&lt;0.05</a:t>
              </a:r>
            </a:p>
          </p:txBody>
        </p:sp>
        <p:sp>
          <p:nvSpPr>
            <p:cNvPr id="5120" name="Oval 65">
              <a:extLst>
                <a:ext uri="{FF2B5EF4-FFF2-40B4-BE49-F238E27FC236}">
                  <a16:creationId xmlns:a16="http://schemas.microsoft.com/office/drawing/2014/main" id="{3097F0B6-8EDC-9936-5C9B-5C4E9F0552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4789268" y="2720457"/>
              <a:ext cx="99352" cy="993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sp>
        <p:nvSpPr>
          <p:cNvPr id="5150" name="Text Box 59">
            <a:extLst>
              <a:ext uri="{FF2B5EF4-FFF2-40B4-BE49-F238E27FC236}">
                <a16:creationId xmlns:a16="http://schemas.microsoft.com/office/drawing/2014/main" id="{A28C4F6D-E283-31A1-89AB-36CD40659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312" y="5648166"/>
            <a:ext cx="2526901" cy="28315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36000" tIns="0" rIns="36000" bIns="0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r>
              <a:rPr lang="en-US" sz="2300" u="none" dirty="0">
                <a:latin typeface="+mj-lt"/>
              </a:rPr>
              <a:t>Furthermore, it's trivial.</a:t>
            </a:r>
          </a:p>
        </p:txBody>
      </p:sp>
    </p:spTree>
    <p:extLst>
      <p:ext uri="{BB962C8B-B14F-4D97-AF65-F5344CB8AC3E}">
        <p14:creationId xmlns:p14="http://schemas.microsoft.com/office/powerpoint/2010/main" val="229861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51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" y="7650"/>
            <a:ext cx="9099932" cy="6733718"/>
          </a:xfrm>
        </p:spPr>
        <p:txBody>
          <a:bodyPr/>
          <a:lstStyle/>
          <a:p>
            <a:pPr marL="0" indent="0">
              <a:lnSpc>
                <a:spcPct val="94000"/>
              </a:lnSpc>
              <a:buNone/>
            </a:pPr>
            <a:r>
              <a:rPr lang="en-US" sz="2300" b="1" dirty="0"/>
              <a:t>How significance testing works, via the confidence interval</a:t>
            </a:r>
          </a:p>
          <a:p>
            <a:pPr>
              <a:lnSpc>
                <a:spcPct val="94000"/>
              </a:lnSpc>
            </a:pPr>
            <a:r>
              <a:rPr lang="en-US" sz="2300" dirty="0"/>
              <a:t>Statistical significance = rejection of the nil (null) hypothesis.</a:t>
            </a:r>
          </a:p>
          <a:p>
            <a:pPr lvl="1">
              <a:lnSpc>
                <a:spcPct val="94000"/>
              </a:lnSpc>
            </a:pPr>
            <a:r>
              <a:rPr lang="en-US" sz="2300" dirty="0"/>
              <a:t>"Nil", because it's 0 for means, and 1 for effects expressed as ratios.</a:t>
            </a:r>
          </a:p>
          <a:p>
            <a:pPr>
              <a:lnSpc>
                <a:spcPct val="94000"/>
              </a:lnSpc>
            </a:pPr>
            <a:r>
              <a:rPr lang="en-US" sz="2300" dirty="0"/>
              <a:t>Statistical </a:t>
            </a:r>
            <a:r>
              <a:rPr lang="en-US" sz="2300" i="1" dirty="0"/>
              <a:t>non</a:t>
            </a:r>
            <a:r>
              <a:rPr lang="en-US" sz="2300" dirty="0"/>
              <a:t>-significance = </a:t>
            </a:r>
            <a:r>
              <a:rPr lang="en-US" sz="2300" i="1" dirty="0"/>
              <a:t>failure</a:t>
            </a:r>
            <a:r>
              <a:rPr lang="en-US" sz="2300" dirty="0"/>
              <a:t> to reject the nil hypothesis.</a:t>
            </a:r>
          </a:p>
          <a:p>
            <a:pPr>
              <a:lnSpc>
                <a:spcPct val="94000"/>
              </a:lnSpc>
            </a:pPr>
            <a:r>
              <a:rPr lang="en-US" dirty="0"/>
              <a:t>It's e</a:t>
            </a:r>
            <a:r>
              <a:rPr lang="en-US" sz="2300" dirty="0"/>
              <a:t>asy to understand hypothesis testing using confidence intervals.</a:t>
            </a:r>
          </a:p>
          <a:p>
            <a:pPr lvl="1">
              <a:lnSpc>
                <a:spcPct val="94000"/>
              </a:lnSpc>
            </a:pPr>
            <a:endParaRPr lang="en-US" sz="2300" dirty="0"/>
          </a:p>
          <a:p>
            <a:pPr lvl="1">
              <a:lnSpc>
                <a:spcPct val="94000"/>
              </a:lnSpc>
            </a:pPr>
            <a:endParaRPr lang="en-US" sz="2300" dirty="0"/>
          </a:p>
          <a:p>
            <a:pPr lvl="1">
              <a:lnSpc>
                <a:spcPct val="94000"/>
              </a:lnSpc>
            </a:pPr>
            <a:endParaRPr lang="en-US" sz="2300" dirty="0"/>
          </a:p>
          <a:p>
            <a:pPr lvl="1">
              <a:lnSpc>
                <a:spcPct val="94000"/>
              </a:lnSpc>
            </a:pPr>
            <a:endParaRPr lang="en-US" sz="2300" dirty="0"/>
          </a:p>
          <a:p>
            <a:pPr>
              <a:lnSpc>
                <a:spcPct val="94000"/>
              </a:lnSpc>
            </a:pPr>
            <a:r>
              <a:rPr lang="en-US" sz="2300" dirty="0"/>
              <a:t>There are various interpretations of the CI.</a:t>
            </a:r>
          </a:p>
          <a:p>
            <a:pPr>
              <a:lnSpc>
                <a:spcPct val="94000"/>
              </a:lnSpc>
            </a:pPr>
            <a:r>
              <a:rPr lang="en-US" sz="2300" dirty="0"/>
              <a:t>Here's the one the frequentists use…</a:t>
            </a:r>
          </a:p>
          <a:p>
            <a:pPr lvl="1">
              <a:lnSpc>
                <a:spcPct val="94000"/>
              </a:lnSpc>
            </a:pPr>
            <a:r>
              <a:rPr lang="en-US" sz="2300" dirty="0"/>
              <a:t>The interval represents the expected variability in the value of the effect around an hypothesized true value, if the study were repeated many times.</a:t>
            </a:r>
          </a:p>
          <a:p>
            <a:pPr lvl="1">
              <a:lnSpc>
                <a:spcPct val="94000"/>
              </a:lnSpc>
            </a:pPr>
            <a:r>
              <a:rPr lang="en-US" sz="2300" dirty="0"/>
              <a:t>The hypothesized value is zero (nil), for the nil-hypothesis test.</a:t>
            </a:r>
          </a:p>
          <a:p>
            <a:pPr lvl="1">
              <a:lnSpc>
                <a:spcPct val="94000"/>
              </a:lnSpc>
            </a:pPr>
            <a:r>
              <a:rPr lang="en-US" sz="2300" dirty="0"/>
              <a:t>Observed values would fall outside the interval only 5% of the time, for a 95% confidence interval.</a:t>
            </a:r>
          </a:p>
          <a:p>
            <a:pPr lvl="1">
              <a:lnSpc>
                <a:spcPct val="94000"/>
              </a:lnSpc>
            </a:pPr>
            <a:r>
              <a:rPr lang="en-US" sz="2300" dirty="0"/>
              <a:t>So, if the observed value falls outside the interval, the hypothesis is rejected as being too unlikely, given the data: the effect is significant.</a:t>
            </a:r>
          </a:p>
          <a:p>
            <a:pPr lvl="1">
              <a:lnSpc>
                <a:spcPct val="94000"/>
              </a:lnSpc>
            </a:pPr>
            <a:r>
              <a:rPr lang="en-US" sz="2300" dirty="0"/>
              <a:t>Otherwise the nil is </a:t>
            </a:r>
            <a:r>
              <a:rPr lang="en-US" sz="2300" i="1" dirty="0"/>
              <a:t>not</a:t>
            </a:r>
            <a:r>
              <a:rPr lang="en-US" sz="2300" dirty="0"/>
              <a:t> rejected: the effect is </a:t>
            </a:r>
            <a:r>
              <a:rPr lang="en-US" sz="2300" i="1" dirty="0"/>
              <a:t>non</a:t>
            </a:r>
            <a:r>
              <a:rPr lang="en-US" sz="2300" dirty="0"/>
              <a:t>-significant.</a:t>
            </a:r>
          </a:p>
        </p:txBody>
      </p:sp>
      <p:sp>
        <p:nvSpPr>
          <p:cNvPr id="38" name="Line 64">
            <a:extLst>
              <a:ext uri="{FF2B5EF4-FFF2-40B4-BE49-F238E27FC236}">
                <a16:creationId xmlns:a16="http://schemas.microsoft.com/office/drawing/2014/main" id="{571CBA9F-E217-BC3C-3773-0422EAC78DA7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3454591" y="2427695"/>
            <a:ext cx="6844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1800" b="1">
              <a:latin typeface="+mj-lt"/>
            </a:endParaRPr>
          </a:p>
        </p:txBody>
      </p:sp>
      <p:sp>
        <p:nvSpPr>
          <p:cNvPr id="46" name="Line 64">
            <a:extLst>
              <a:ext uri="{FF2B5EF4-FFF2-40B4-BE49-F238E27FC236}">
                <a16:creationId xmlns:a16="http://schemas.microsoft.com/office/drawing/2014/main" id="{34850FF8-1138-4DDB-1978-2E235B027043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3771900" y="2173639"/>
            <a:ext cx="215948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sz="1800" b="1">
              <a:latin typeface="+mj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0F9F27E-E96C-6A0C-A222-1742B075F86C}"/>
              </a:ext>
            </a:extLst>
          </p:cNvPr>
          <p:cNvGrpSpPr/>
          <p:nvPr/>
        </p:nvGrpSpPr>
        <p:grpSpPr>
          <a:xfrm>
            <a:off x="1691084" y="1910522"/>
            <a:ext cx="4538796" cy="1253258"/>
            <a:chOff x="1691084" y="1916832"/>
            <a:chExt cx="4538796" cy="1253258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D9A19E9-8302-B12A-6768-75CD4D7143DF}"/>
                </a:ext>
              </a:extLst>
            </p:cNvPr>
            <p:cNvGrpSpPr/>
            <p:nvPr/>
          </p:nvGrpSpPr>
          <p:grpSpPr>
            <a:xfrm>
              <a:off x="1691084" y="1916832"/>
              <a:ext cx="4538796" cy="1253258"/>
              <a:chOff x="1691084" y="2502253"/>
              <a:chExt cx="4538796" cy="1253258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3EAE2EED-6054-217B-9924-EDF6CC9A29CE}"/>
                  </a:ext>
                </a:extLst>
              </p:cNvPr>
              <p:cNvGrpSpPr/>
              <p:nvPr/>
            </p:nvGrpSpPr>
            <p:grpSpPr>
              <a:xfrm>
                <a:off x="3560262" y="3177977"/>
                <a:ext cx="2661218" cy="221599"/>
                <a:chOff x="4027504" y="3177977"/>
                <a:chExt cx="2193976" cy="221599"/>
              </a:xfrm>
            </p:grpSpPr>
            <p:sp>
              <p:nvSpPr>
                <p:cNvPr id="19" name="Line 57">
                  <a:extLst>
                    <a:ext uri="{FF2B5EF4-FFF2-40B4-BE49-F238E27FC236}">
                      <a16:creationId xmlns:a16="http://schemas.microsoft.com/office/drawing/2014/main" id="{688B7909-D6A8-777A-62D4-6802F12750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27504" y="3280415"/>
                  <a:ext cx="21939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  <p:sp>
              <p:nvSpPr>
                <p:cNvPr id="20" name="Text Box 59">
                  <a:extLst>
                    <a:ext uri="{FF2B5EF4-FFF2-40B4-BE49-F238E27FC236}">
                      <a16:creationId xmlns:a16="http://schemas.microsoft.com/office/drawing/2014/main" id="{C066CAC7-EF3E-27F8-1BA5-2521C75BF56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46801" y="3177977"/>
                  <a:ext cx="589883" cy="22159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wrap="none" lIns="36000" tIns="0" rIns="36000" bIns="0">
                  <a:spAutoFit/>
                </a:bodyPr>
                <a:lstStyle>
                  <a:lvl1pPr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0" hangingPunct="0">
                    <a:lnSpc>
                      <a:spcPct val="80000"/>
                    </a:lnSpc>
                    <a:defRPr/>
                  </a:pPr>
                  <a:r>
                    <a:rPr lang="en-US" sz="1800" u="none" dirty="0">
                      <a:latin typeface="+mj-lt"/>
                    </a:rPr>
                    <a:t>positive</a:t>
                  </a:r>
                </a:p>
              </p:txBody>
            </p:sp>
          </p:grpSp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9E578B6F-5D9D-D80D-3329-20CF316647F8}"/>
                  </a:ext>
                </a:extLst>
              </p:cNvPr>
              <p:cNvGrpSpPr/>
              <p:nvPr/>
            </p:nvGrpSpPr>
            <p:grpSpPr>
              <a:xfrm>
                <a:off x="1708548" y="3177977"/>
                <a:ext cx="1768075" cy="221599"/>
                <a:chOff x="1708549" y="3177977"/>
                <a:chExt cx="1288732" cy="221599"/>
              </a:xfrm>
            </p:grpSpPr>
            <p:sp>
              <p:nvSpPr>
                <p:cNvPr id="13" name="Line 58">
                  <a:extLst>
                    <a:ext uri="{FF2B5EF4-FFF2-40B4-BE49-F238E27FC236}">
                      <a16:creationId xmlns:a16="http://schemas.microsoft.com/office/drawing/2014/main" id="{E715113E-1AD6-2AC6-9A5A-C64DADBED2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708549" y="3280415"/>
                  <a:ext cx="128873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  <p:sp>
              <p:nvSpPr>
                <p:cNvPr id="14" name="Text Box 60">
                  <a:extLst>
                    <a:ext uri="{FF2B5EF4-FFF2-40B4-BE49-F238E27FC236}">
                      <a16:creationId xmlns:a16="http://schemas.microsoft.com/office/drawing/2014/main" id="{0466881E-07D9-3B51-961F-7E3372E80F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95178" y="3177977"/>
                  <a:ext cx="576442" cy="22159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wrap="none" lIns="36000" tIns="0" rIns="36000" bIns="0">
                  <a:spAutoFit/>
                </a:bodyPr>
                <a:lstStyle>
                  <a:lvl1pPr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0" hangingPunct="0">
                    <a:lnSpc>
                      <a:spcPct val="80000"/>
                    </a:lnSpc>
                    <a:defRPr/>
                  </a:pPr>
                  <a:r>
                    <a:rPr lang="en-US" sz="1800" u="none" dirty="0">
                      <a:latin typeface="+mj-lt"/>
                    </a:rPr>
                    <a:t>negative</a:t>
                  </a:r>
                </a:p>
              </p:txBody>
            </p: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596CA1B9-8099-77D4-D5CD-7934FF612920}"/>
                  </a:ext>
                </a:extLst>
              </p:cNvPr>
              <p:cNvGrpSpPr/>
              <p:nvPr/>
            </p:nvGrpSpPr>
            <p:grpSpPr>
              <a:xfrm>
                <a:off x="1691084" y="2502253"/>
                <a:ext cx="4538796" cy="1253258"/>
                <a:chOff x="1691084" y="2502253"/>
                <a:chExt cx="4538796" cy="1253258"/>
              </a:xfrm>
            </p:grpSpPr>
            <p:sp>
              <p:nvSpPr>
                <p:cNvPr id="6" name="Line 10">
                  <a:extLst>
                    <a:ext uri="{FF2B5EF4-FFF2-40B4-BE49-F238E27FC236}">
                      <a16:creationId xmlns:a16="http://schemas.microsoft.com/office/drawing/2014/main" id="{8F2CBB59-5028-9704-E8F2-D1A6235B11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15124" y="2502253"/>
                  <a:ext cx="0" cy="92767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  <p:sp>
              <p:nvSpPr>
                <p:cNvPr id="11" name="Line 12">
                  <a:extLst>
                    <a:ext uri="{FF2B5EF4-FFF2-40B4-BE49-F238E27FC236}">
                      <a16:creationId xmlns:a16="http://schemas.microsoft.com/office/drawing/2014/main" id="{01106079-12E6-AFE4-F633-E56C09BFD0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91084" y="3425193"/>
                  <a:ext cx="45387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>
                    <a:latin typeface="+mj-lt"/>
                  </a:endParaRPr>
                </a:p>
              </p:txBody>
            </p:sp>
            <p:sp>
              <p:nvSpPr>
                <p:cNvPr id="12" name="Text Box 59">
                  <a:extLst>
                    <a:ext uri="{FF2B5EF4-FFF2-40B4-BE49-F238E27FC236}">
                      <a16:creationId xmlns:a16="http://schemas.microsoft.com/office/drawing/2014/main" id="{6F5BE9BC-AB23-5D13-B7BE-75E4808CE4A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61372" y="3509290"/>
                  <a:ext cx="2136922" cy="24622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wrap="none" lIns="36000" tIns="0" rIns="36000" bIns="0">
                  <a:spAutoFit/>
                </a:bodyPr>
                <a:lstStyle>
                  <a:lvl1pPr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600" u="sng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0" hangingPunct="0">
                    <a:lnSpc>
                      <a:spcPct val="80000"/>
                    </a:lnSpc>
                    <a:defRPr/>
                  </a:pPr>
                  <a:r>
                    <a:rPr lang="en-US" sz="2000" u="none" dirty="0">
                      <a:latin typeface="+mj-lt"/>
                    </a:rPr>
                    <a:t>Effect on performance</a:t>
                  </a:r>
                </a:p>
              </p:txBody>
            </p:sp>
          </p:grpSp>
        </p:grpSp>
        <p:sp>
          <p:nvSpPr>
            <p:cNvPr id="44" name="Oval 65">
              <a:extLst>
                <a:ext uri="{FF2B5EF4-FFF2-40B4-BE49-F238E27FC236}">
                  <a16:creationId xmlns:a16="http://schemas.microsoft.com/office/drawing/2014/main" id="{4802E4AC-897F-CE1C-B349-86F84DDC66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3747162" y="2386711"/>
              <a:ext cx="99352" cy="99350"/>
            </a:xfrm>
            <a:prstGeom prst="ellipse">
              <a:avLst/>
            </a:prstGeom>
            <a:solidFill>
              <a:srgbClr val="66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49" name="Oval 65">
              <a:extLst>
                <a:ext uri="{FF2B5EF4-FFF2-40B4-BE49-F238E27FC236}">
                  <a16:creationId xmlns:a16="http://schemas.microsoft.com/office/drawing/2014/main" id="{BBAB0AA7-46A0-08CF-3FF5-002F35747D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4789268" y="2135036"/>
              <a:ext cx="99352" cy="993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sp>
        <p:nvSpPr>
          <p:cNvPr id="7" name="Text Box 63">
            <a:extLst>
              <a:ext uri="{FF2B5EF4-FFF2-40B4-BE49-F238E27FC236}">
                <a16:creationId xmlns:a16="http://schemas.microsoft.com/office/drawing/2014/main" id="{D8E26E05-5CD8-09C2-D303-A4CCF66D5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036" y="2019080"/>
            <a:ext cx="188384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0" hangingPunct="0">
              <a:lnSpc>
                <a:spcPct val="80000"/>
              </a:lnSpc>
              <a:defRPr/>
            </a:pPr>
            <a:r>
              <a:rPr lang="en-US" sz="2000" u="none" dirty="0">
                <a:solidFill>
                  <a:srgbClr val="000000"/>
                </a:solidFill>
                <a:latin typeface="Arial Narrow"/>
              </a:rPr>
              <a:t>significant, p&lt;0.05</a:t>
            </a:r>
          </a:p>
        </p:txBody>
      </p:sp>
      <p:sp>
        <p:nvSpPr>
          <p:cNvPr id="8" name="Text Box 63">
            <a:extLst>
              <a:ext uri="{FF2B5EF4-FFF2-40B4-BE49-F238E27FC236}">
                <a16:creationId xmlns:a16="http://schemas.microsoft.com/office/drawing/2014/main" id="{4743371F-9A81-F08D-BAE8-B7116F52E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894" y="2269478"/>
            <a:ext cx="2305439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r">
              <a:lnSpc>
                <a:spcPct val="80000"/>
              </a:lnSpc>
              <a:defRPr/>
            </a:pPr>
            <a:r>
              <a:rPr lang="en-US" sz="2000" u="none" dirty="0">
                <a:solidFill>
                  <a:srgbClr val="000000"/>
                </a:solidFill>
                <a:latin typeface="Arial Narrow"/>
              </a:rPr>
              <a:t>non-significant, p&gt;0.05</a:t>
            </a:r>
          </a:p>
        </p:txBody>
      </p:sp>
    </p:spTree>
    <p:extLst>
      <p:ext uri="{BB962C8B-B14F-4D97-AF65-F5344CB8AC3E}">
        <p14:creationId xmlns:p14="http://schemas.microsoft.com/office/powerpoint/2010/main" val="47929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85185E-6 L -0.14497 1.85185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81481E-6 L -0.02951 4.81481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38" grpId="0" animBg="1"/>
      <p:bldP spid="38" grpId="1" animBg="1"/>
      <p:bldP spid="46" grpId="0" animBg="1"/>
      <p:bldP spid="46" grpId="1" animBg="1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" y="11015"/>
            <a:ext cx="9099932" cy="6676224"/>
          </a:xfrm>
        </p:spPr>
        <p:txBody>
          <a:bodyPr/>
          <a:lstStyle/>
          <a:p>
            <a:pPr>
              <a:lnSpc>
                <a:spcPct val="96000"/>
              </a:lnSpc>
            </a:pPr>
            <a:r>
              <a:rPr lang="en-US" sz="2300" dirty="0"/>
              <a:t>But you can instead keep the confidence interval centered on the </a:t>
            </a:r>
            <a:r>
              <a:rPr lang="en-US" sz="2300"/>
              <a:t>observed effect:</a:t>
            </a:r>
            <a:endParaRPr lang="en-US" sz="2300" dirty="0"/>
          </a:p>
          <a:p>
            <a:pPr>
              <a:lnSpc>
                <a:spcPct val="96000"/>
              </a:lnSpc>
            </a:pPr>
            <a:endParaRPr lang="en-US" sz="2800" dirty="0"/>
          </a:p>
          <a:p>
            <a:pPr marL="0" indent="0">
              <a:lnSpc>
                <a:spcPct val="96000"/>
              </a:lnSpc>
              <a:buNone/>
            </a:pPr>
            <a:endParaRPr lang="en-US" sz="2800" dirty="0"/>
          </a:p>
          <a:p>
            <a:pPr>
              <a:lnSpc>
                <a:spcPct val="96000"/>
              </a:lnSpc>
            </a:pPr>
            <a:endParaRPr lang="en-US" sz="2300" dirty="0"/>
          </a:p>
          <a:p>
            <a:pPr lvl="1">
              <a:lnSpc>
                <a:spcPct val="96000"/>
              </a:lnSpc>
            </a:pPr>
            <a:r>
              <a:rPr lang="en-US" sz="2300" dirty="0"/>
              <a:t>Values of the effect </a:t>
            </a:r>
            <a:r>
              <a:rPr lang="en-US" sz="2300" i="1" dirty="0"/>
              <a:t>within</a:t>
            </a:r>
            <a:r>
              <a:rPr lang="en-US" sz="2300" dirty="0"/>
              <a:t> the CI are </a:t>
            </a:r>
            <a:r>
              <a:rPr lang="en-US" sz="2300" i="1" dirty="0"/>
              <a:t>compatible</a:t>
            </a:r>
            <a:r>
              <a:rPr lang="en-US" sz="2300" dirty="0"/>
              <a:t> with the data and analytical model (whatever that means).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Values </a:t>
            </a:r>
            <a:r>
              <a:rPr lang="en-US" sz="2300" i="1" dirty="0"/>
              <a:t>outside</a:t>
            </a:r>
            <a:r>
              <a:rPr lang="en-US" sz="2300" dirty="0"/>
              <a:t> the CI are </a:t>
            </a:r>
            <a:r>
              <a:rPr lang="en-US" sz="2300" i="1" dirty="0"/>
              <a:t>not compatible</a:t>
            </a:r>
            <a:r>
              <a:rPr lang="en-US" sz="2300" dirty="0"/>
              <a:t> with the data and analytical model.</a:t>
            </a:r>
          </a:p>
          <a:p>
            <a:pPr lvl="2">
              <a:lnSpc>
                <a:spcPct val="96000"/>
              </a:lnSpc>
            </a:pPr>
            <a:r>
              <a:rPr lang="en-US" sz="2300" dirty="0"/>
              <a:t>This is Sander Greenland's interpretation</a:t>
            </a:r>
            <a:r>
              <a:rPr lang="en-US" dirty="0"/>
              <a:t> of the CI</a:t>
            </a:r>
            <a:endParaRPr lang="en-US" sz="2300" dirty="0"/>
          </a:p>
          <a:p>
            <a:pPr lvl="2">
              <a:lnSpc>
                <a:spcPct val="96000"/>
              </a:lnSpc>
            </a:pPr>
            <a:r>
              <a:rPr lang="en-US" sz="2300" dirty="0"/>
              <a:t>He therefore prefers </a:t>
            </a:r>
            <a:r>
              <a:rPr lang="en-US" sz="2300" i="1" dirty="0"/>
              <a:t>compatibility</a:t>
            </a:r>
            <a:r>
              <a:rPr lang="en-US" sz="2300" dirty="0"/>
              <a:t> interval.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If zero falls outside the CI, zero is not compatible with the data and model.</a:t>
            </a:r>
          </a:p>
          <a:p>
            <a:pPr lvl="2">
              <a:lnSpc>
                <a:spcPct val="96000"/>
              </a:lnSpc>
            </a:pPr>
            <a:r>
              <a:rPr lang="en-US" sz="2300" dirty="0"/>
              <a:t>This scenario is obviously the same as rejection of the nil hypothesis</a:t>
            </a:r>
          </a:p>
          <a:p>
            <a:pPr lvl="2">
              <a:lnSpc>
                <a:spcPct val="96000"/>
              </a:lnSpc>
            </a:pPr>
            <a:r>
              <a:rPr lang="en-US" sz="2300" dirty="0"/>
              <a:t>The effect is significant.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If zero falls inside the CI, zero </a:t>
            </a:r>
            <a:r>
              <a:rPr lang="en-US" sz="2300" i="1" dirty="0"/>
              <a:t>is</a:t>
            </a:r>
            <a:r>
              <a:rPr lang="en-US" sz="2300" dirty="0"/>
              <a:t> compatible with the data and model.</a:t>
            </a:r>
          </a:p>
          <a:p>
            <a:pPr lvl="2">
              <a:lnSpc>
                <a:spcPct val="96000"/>
              </a:lnSpc>
            </a:pPr>
            <a:r>
              <a:rPr lang="en-US" sz="2300" dirty="0"/>
              <a:t>This scenario is obviously the same as failure to reject the nil hypothesis</a:t>
            </a:r>
          </a:p>
          <a:p>
            <a:pPr lvl="2">
              <a:lnSpc>
                <a:spcPct val="96000"/>
              </a:lnSpc>
            </a:pPr>
            <a:r>
              <a:rPr lang="en-US" sz="2300" dirty="0"/>
              <a:t>The effect is non-significant.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So, we still have replication failure. </a:t>
            </a:r>
          </a:p>
          <a:p>
            <a:pPr>
              <a:lnSpc>
                <a:spcPct val="96000"/>
              </a:lnSpc>
            </a:pPr>
            <a:r>
              <a:rPr lang="en-US" sz="2300" dirty="0"/>
              <a:t>But who cares about the zero?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DCE444D-A700-9259-8347-8A4F2100BB34}"/>
              </a:ext>
            </a:extLst>
          </p:cNvPr>
          <p:cNvGrpSpPr/>
          <p:nvPr/>
        </p:nvGrpSpPr>
        <p:grpSpPr>
          <a:xfrm>
            <a:off x="1691680" y="663574"/>
            <a:ext cx="4538796" cy="1253258"/>
            <a:chOff x="1691680" y="908720"/>
            <a:chExt cx="4538796" cy="1253258"/>
          </a:xfrm>
        </p:grpSpPr>
        <p:sp>
          <p:nvSpPr>
            <p:cNvPr id="2" name="Line 64">
              <a:extLst>
                <a:ext uri="{FF2B5EF4-FFF2-40B4-BE49-F238E27FC236}">
                  <a16:creationId xmlns:a16="http://schemas.microsoft.com/office/drawing/2014/main" id="{CC1AAEE6-C127-1394-323A-DC680E6CC0E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3455187" y="1307418"/>
              <a:ext cx="68449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  <p:sp>
          <p:nvSpPr>
            <p:cNvPr id="3" name="Line 64">
              <a:extLst>
                <a:ext uri="{FF2B5EF4-FFF2-40B4-BE49-F238E27FC236}">
                  <a16:creationId xmlns:a16="http://schemas.microsoft.com/office/drawing/2014/main" id="{48DCC7BF-9012-6E18-3D0E-1297A1846AE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3772496" y="1102412"/>
              <a:ext cx="21594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8B95193-07E7-E2A2-3EF8-72E8D2EA7485}"/>
                </a:ext>
              </a:extLst>
            </p:cNvPr>
            <p:cNvGrpSpPr/>
            <p:nvPr/>
          </p:nvGrpSpPr>
          <p:grpSpPr>
            <a:xfrm>
              <a:off x="1691680" y="908720"/>
              <a:ext cx="4538796" cy="1253258"/>
              <a:chOff x="1691084" y="1916832"/>
              <a:chExt cx="4538796" cy="125325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E9545DB-F043-A1C6-DADE-7C4428CBA981}"/>
                  </a:ext>
                </a:extLst>
              </p:cNvPr>
              <p:cNvGrpSpPr/>
              <p:nvPr/>
            </p:nvGrpSpPr>
            <p:grpSpPr>
              <a:xfrm>
                <a:off x="1691084" y="1916832"/>
                <a:ext cx="4538796" cy="1253258"/>
                <a:chOff x="1691084" y="2502253"/>
                <a:chExt cx="4538796" cy="1253258"/>
              </a:xfrm>
            </p:grpSpPr>
            <p:grpSp>
              <p:nvGrpSpPr>
                <p:cNvPr id="8" name="Group 7">
                  <a:extLst>
                    <a:ext uri="{FF2B5EF4-FFF2-40B4-BE49-F238E27FC236}">
                      <a16:creationId xmlns:a16="http://schemas.microsoft.com/office/drawing/2014/main" id="{8D9435B5-3B8F-8B21-A181-8ACC6BDA2F55}"/>
                    </a:ext>
                  </a:extLst>
                </p:cNvPr>
                <p:cNvGrpSpPr/>
                <p:nvPr/>
              </p:nvGrpSpPr>
              <p:grpSpPr>
                <a:xfrm>
                  <a:off x="3560262" y="3177977"/>
                  <a:ext cx="2661218" cy="221599"/>
                  <a:chOff x="4027504" y="3177977"/>
                  <a:chExt cx="2193976" cy="221599"/>
                </a:xfrm>
              </p:grpSpPr>
              <p:sp>
                <p:nvSpPr>
                  <p:cNvPr id="16" name="Line 57">
                    <a:extLst>
                      <a:ext uri="{FF2B5EF4-FFF2-40B4-BE49-F238E27FC236}">
                        <a16:creationId xmlns:a16="http://schemas.microsoft.com/office/drawing/2014/main" id="{55537013-DA6D-4391-6707-2EEBFB217D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27504" y="3280415"/>
                    <a:ext cx="219397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pPr eaLnBrk="0" hangingPunct="0">
                      <a:defRPr/>
                    </a:pPr>
                    <a:endParaRPr lang="en-US" sz="1800">
                      <a:latin typeface="+mj-lt"/>
                    </a:endParaRPr>
                  </a:p>
                </p:txBody>
              </p:sp>
              <p:sp>
                <p:nvSpPr>
                  <p:cNvPr id="17" name="Text Box 59">
                    <a:extLst>
                      <a:ext uri="{FF2B5EF4-FFF2-40B4-BE49-F238E27FC236}">
                        <a16:creationId xmlns:a16="http://schemas.microsoft.com/office/drawing/2014/main" id="{11D59EF6-E7BF-126E-B48F-F1EF63B6BBF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6801" y="3177977"/>
                    <a:ext cx="589883" cy="2215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txBody>
                  <a:bodyPr wrap="none" lIns="36000" tIns="0" rIns="36000" bIns="0">
                    <a:spAutoFit/>
                  </a:bodyPr>
                  <a:lstStyle>
                    <a:lvl1pPr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0" hangingPunct="0">
                      <a:lnSpc>
                        <a:spcPct val="80000"/>
                      </a:lnSpc>
                      <a:defRPr/>
                    </a:pPr>
                    <a:r>
                      <a:rPr lang="en-US" sz="1800" u="none" dirty="0">
                        <a:latin typeface="+mj-lt"/>
                      </a:rPr>
                      <a:t>positive</a:t>
                    </a:r>
                  </a:p>
                </p:txBody>
              </p:sp>
            </p:grpSp>
            <p:grpSp>
              <p:nvGrpSpPr>
                <p:cNvPr id="9" name="Group 8">
                  <a:extLst>
                    <a:ext uri="{FF2B5EF4-FFF2-40B4-BE49-F238E27FC236}">
                      <a16:creationId xmlns:a16="http://schemas.microsoft.com/office/drawing/2014/main" id="{543E5929-8319-951F-D2E9-C6BC150BD730}"/>
                    </a:ext>
                  </a:extLst>
                </p:cNvPr>
                <p:cNvGrpSpPr/>
                <p:nvPr/>
              </p:nvGrpSpPr>
              <p:grpSpPr>
                <a:xfrm>
                  <a:off x="1708548" y="3177977"/>
                  <a:ext cx="1768075" cy="221599"/>
                  <a:chOff x="1708549" y="3177977"/>
                  <a:chExt cx="1288732" cy="221599"/>
                </a:xfrm>
              </p:grpSpPr>
              <p:sp>
                <p:nvSpPr>
                  <p:cNvPr id="14" name="Line 58">
                    <a:extLst>
                      <a:ext uri="{FF2B5EF4-FFF2-40B4-BE49-F238E27FC236}">
                        <a16:creationId xmlns:a16="http://schemas.microsoft.com/office/drawing/2014/main" id="{3728A442-FD28-CE76-05AF-4E04CA73748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08549" y="3280415"/>
                    <a:ext cx="128873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pPr eaLnBrk="0" hangingPunct="0">
                      <a:defRPr/>
                    </a:pPr>
                    <a:endParaRPr lang="en-US" sz="1800">
                      <a:latin typeface="+mj-lt"/>
                    </a:endParaRPr>
                  </a:p>
                </p:txBody>
              </p:sp>
              <p:sp>
                <p:nvSpPr>
                  <p:cNvPr id="15" name="Text Box 60">
                    <a:extLst>
                      <a:ext uri="{FF2B5EF4-FFF2-40B4-BE49-F238E27FC236}">
                        <a16:creationId xmlns:a16="http://schemas.microsoft.com/office/drawing/2014/main" id="{36216AEF-D41F-C23B-39F9-2E4F38D5516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95178" y="3177977"/>
                    <a:ext cx="576442" cy="22159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txBody>
                  <a:bodyPr wrap="none" lIns="36000" tIns="0" rIns="36000" bIns="0">
                    <a:spAutoFit/>
                  </a:bodyPr>
                  <a:lstStyle>
                    <a:lvl1pPr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0" hangingPunct="0">
                      <a:lnSpc>
                        <a:spcPct val="80000"/>
                      </a:lnSpc>
                      <a:defRPr/>
                    </a:pPr>
                    <a:r>
                      <a:rPr lang="en-US" sz="1800" u="none" dirty="0">
                        <a:latin typeface="+mj-lt"/>
                      </a:rPr>
                      <a:t>negative</a:t>
                    </a:r>
                  </a:p>
                </p:txBody>
              </p:sp>
            </p:grpSp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AD21E653-973D-5C9D-B946-E64E1D875F40}"/>
                    </a:ext>
                  </a:extLst>
                </p:cNvPr>
                <p:cNvGrpSpPr/>
                <p:nvPr/>
              </p:nvGrpSpPr>
              <p:grpSpPr>
                <a:xfrm>
                  <a:off x="1691084" y="2502253"/>
                  <a:ext cx="4538796" cy="1253258"/>
                  <a:chOff x="1691084" y="2502253"/>
                  <a:chExt cx="4538796" cy="1253258"/>
                </a:xfrm>
              </p:grpSpPr>
              <p:sp>
                <p:nvSpPr>
                  <p:cNvPr id="11" name="Line 10">
                    <a:extLst>
                      <a:ext uri="{FF2B5EF4-FFF2-40B4-BE49-F238E27FC236}">
                        <a16:creationId xmlns:a16="http://schemas.microsoft.com/office/drawing/2014/main" id="{6543A2E6-B86D-717E-AC0A-D2BD8991DFC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515124" y="2502253"/>
                    <a:ext cx="0" cy="92767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>
                      <a:latin typeface="+mj-lt"/>
                    </a:endParaRPr>
                  </a:p>
                </p:txBody>
              </p:sp>
              <p:sp>
                <p:nvSpPr>
                  <p:cNvPr id="12" name="Line 12">
                    <a:extLst>
                      <a:ext uri="{FF2B5EF4-FFF2-40B4-BE49-F238E27FC236}">
                        <a16:creationId xmlns:a16="http://schemas.microsoft.com/office/drawing/2014/main" id="{736C4E80-F168-4D9E-26F4-AC7DB6446C9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691084" y="3425193"/>
                    <a:ext cx="453879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800">
                      <a:latin typeface="+mj-lt"/>
                    </a:endParaRPr>
                  </a:p>
                </p:txBody>
              </p:sp>
              <p:sp>
                <p:nvSpPr>
                  <p:cNvPr id="13" name="Text Box 59">
                    <a:extLst>
                      <a:ext uri="{FF2B5EF4-FFF2-40B4-BE49-F238E27FC236}">
                        <a16:creationId xmlns:a16="http://schemas.microsoft.com/office/drawing/2014/main" id="{EA3D2428-F09C-6BD9-7217-11D2DF7E99B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61372" y="3509290"/>
                    <a:ext cx="2136922" cy="246221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txBody>
                  <a:bodyPr wrap="none" lIns="36000" tIns="0" rIns="36000" bIns="0">
                    <a:spAutoFit/>
                  </a:bodyPr>
                  <a:lstStyle>
                    <a:lvl1pPr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600" u="sng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0" hangingPunct="0">
                      <a:lnSpc>
                        <a:spcPct val="80000"/>
                      </a:lnSpc>
                      <a:defRPr/>
                    </a:pPr>
                    <a:r>
                      <a:rPr lang="en-US" sz="2000" u="none" dirty="0">
                        <a:latin typeface="+mj-lt"/>
                      </a:rPr>
                      <a:t>Effect on performance</a:t>
                    </a:r>
                  </a:p>
                </p:txBody>
              </p:sp>
            </p:grpSp>
          </p:grpSp>
          <p:sp>
            <p:nvSpPr>
              <p:cNvPr id="6" name="Oval 65">
                <a:extLst>
                  <a:ext uri="{FF2B5EF4-FFF2-40B4-BE49-F238E27FC236}">
                    <a16:creationId xmlns:a16="http://schemas.microsoft.com/office/drawing/2014/main" id="{39005FF3-505A-74BA-229A-BFDFBA98D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3747162" y="2265855"/>
                <a:ext cx="99352" cy="99350"/>
              </a:xfrm>
              <a:prstGeom prst="ellipse">
                <a:avLst/>
              </a:prstGeom>
              <a:solidFill>
                <a:srgbClr val="6666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  <p:sp>
            <p:nvSpPr>
              <p:cNvPr id="7" name="Oval 65">
                <a:extLst>
                  <a:ext uri="{FF2B5EF4-FFF2-40B4-BE49-F238E27FC236}">
                    <a16:creationId xmlns:a16="http://schemas.microsoft.com/office/drawing/2014/main" id="{D6BE08C0-9E7B-E178-EE42-4EF4AF9504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 flipV="1">
                <a:off x="4789268" y="2060849"/>
                <a:ext cx="99352" cy="9935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>
                  <a:latin typeface="+mj-lt"/>
                </a:endParaRPr>
              </a:p>
            </p:txBody>
          </p:sp>
        </p:grpSp>
      </p:grpSp>
      <p:sp>
        <p:nvSpPr>
          <p:cNvPr id="23" name="Text Box 63">
            <a:extLst>
              <a:ext uri="{FF2B5EF4-FFF2-40B4-BE49-F238E27FC236}">
                <a16:creationId xmlns:a16="http://schemas.microsoft.com/office/drawing/2014/main" id="{1877DBE6-15FC-BB59-10DE-A80FCCFD8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6392" y="566944"/>
            <a:ext cx="247404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 anchorCtr="0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>
              <a:lnSpc>
                <a:spcPct val="80000"/>
              </a:lnSpc>
              <a:defRPr/>
            </a:pPr>
            <a:r>
              <a:rPr lang="en-US" sz="2000" u="none" dirty="0">
                <a:solidFill>
                  <a:srgbClr val="000000"/>
                </a:solidFill>
                <a:latin typeface="Arial Narrow"/>
              </a:rPr>
              <a:t>Zero is not compatible with the data and model </a:t>
            </a:r>
          </a:p>
        </p:txBody>
      </p:sp>
      <p:sp>
        <p:nvSpPr>
          <p:cNvPr id="24" name="Text Box 63">
            <a:extLst>
              <a:ext uri="{FF2B5EF4-FFF2-40B4-BE49-F238E27FC236}">
                <a16:creationId xmlns:a16="http://schemas.microsoft.com/office/drawing/2014/main" id="{1A7801D2-F85D-06ED-DB8D-34AC5F184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050" y="770676"/>
            <a:ext cx="243762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 anchorCtr="0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r">
              <a:lnSpc>
                <a:spcPct val="80000"/>
              </a:lnSpc>
              <a:defRPr/>
            </a:pPr>
            <a:r>
              <a:rPr lang="en-US" sz="2000" u="none" dirty="0">
                <a:solidFill>
                  <a:srgbClr val="000000"/>
                </a:solidFill>
                <a:latin typeface="Arial Narrow"/>
              </a:rPr>
              <a:t>Zero is compatible</a:t>
            </a:r>
            <a:br>
              <a:rPr lang="en-US" sz="2000" u="none" dirty="0">
                <a:solidFill>
                  <a:srgbClr val="000000"/>
                </a:solidFill>
                <a:latin typeface="Arial Narrow"/>
              </a:rPr>
            </a:br>
            <a:r>
              <a:rPr lang="en-US" sz="2000" u="none" dirty="0">
                <a:solidFill>
                  <a:srgbClr val="000000"/>
                </a:solidFill>
                <a:latin typeface="Arial Narrow"/>
              </a:rPr>
              <a:t>with the data and model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C30779D-7EEF-8DAC-6452-D5EBD3291DDB}"/>
              </a:ext>
            </a:extLst>
          </p:cNvPr>
          <p:cNvCxnSpPr>
            <a:stCxn id="11" idx="0"/>
          </p:cNvCxnSpPr>
          <p:nvPr/>
        </p:nvCxnSpPr>
        <p:spPr bwMode="auto">
          <a:xfrm>
            <a:off x="3515720" y="663574"/>
            <a:ext cx="0" cy="19369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27A779-4C07-E6C9-E36E-963555D8187D}"/>
              </a:ext>
            </a:extLst>
          </p:cNvPr>
          <p:cNvCxnSpPr/>
          <p:nvPr/>
        </p:nvCxnSpPr>
        <p:spPr bwMode="auto">
          <a:xfrm>
            <a:off x="3513914" y="846454"/>
            <a:ext cx="0" cy="193692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3333FF"/>
            </a:solidFill>
            <a:prstDash val="solid"/>
            <a:round/>
            <a:headEnd type="none" w="med" len="med"/>
            <a:tailEnd type="triangle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8838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" y="11016"/>
            <a:ext cx="9099932" cy="6730352"/>
          </a:xfrm>
        </p:spPr>
        <p:txBody>
          <a:bodyPr/>
          <a:lstStyle/>
          <a:p>
            <a:pPr marL="0" indent="0">
              <a:lnSpc>
                <a:spcPct val="95000"/>
              </a:lnSpc>
              <a:buNone/>
            </a:pPr>
            <a:r>
              <a:rPr lang="en-US" sz="2300" b="1" dirty="0"/>
              <a:t>Better interpretations of the confidence interval resolve some failures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Consider instead compatibility with </a:t>
            </a:r>
            <a:r>
              <a:rPr lang="en-US" sz="2300" i="1" dirty="0"/>
              <a:t>trivial</a:t>
            </a:r>
            <a:r>
              <a:rPr lang="en-US" sz="2300" dirty="0"/>
              <a:t> and </a:t>
            </a:r>
            <a:r>
              <a:rPr lang="en-US" sz="2300" i="1" dirty="0"/>
              <a:t>substantial</a:t>
            </a:r>
            <a:r>
              <a:rPr lang="en-US" sz="2300" dirty="0"/>
              <a:t> </a:t>
            </a:r>
            <a:r>
              <a:rPr lang="en-US" sz="2300" i="1" dirty="0"/>
              <a:t>values</a:t>
            </a:r>
            <a:r>
              <a:rPr lang="en-US" sz="2300" dirty="0"/>
              <a:t> of the effect.</a:t>
            </a:r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endParaRPr lang="en-US" sz="2300" dirty="0"/>
          </a:p>
          <a:p>
            <a:pPr>
              <a:lnSpc>
                <a:spcPct val="95000"/>
              </a:lnSpc>
            </a:pPr>
            <a:r>
              <a:rPr lang="en-US" sz="2300" dirty="0"/>
              <a:t>For both effects, harmful is not compatible with the data and model.</a:t>
            </a:r>
          </a:p>
          <a:p>
            <a:pPr lvl="1"/>
            <a:r>
              <a:rPr lang="en-US" sz="2300" dirty="0"/>
              <a:t>Equivalently, for both effects, the harmful hypothesis is rejected.</a:t>
            </a:r>
          </a:p>
          <a:p>
            <a:pPr lvl="1"/>
            <a:r>
              <a:rPr lang="en-US" sz="2300" dirty="0"/>
              <a:t>Either way, there is no failure to replicate in relation to harmful values.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Both effects are compatible with trivial and beneficial values.</a:t>
            </a:r>
          </a:p>
          <a:p>
            <a:pPr lvl="1"/>
            <a:r>
              <a:rPr lang="en-US" sz="2300" dirty="0"/>
              <a:t>Equivalently, for both effects, trivial and beneficial hypotheses are not rejected.</a:t>
            </a:r>
          </a:p>
          <a:p>
            <a:pPr lvl="1"/>
            <a:r>
              <a:rPr lang="en-US" sz="2300" dirty="0"/>
              <a:t>So, again, there is no failure to replicate.</a:t>
            </a:r>
          </a:p>
          <a:p>
            <a:pPr>
              <a:lnSpc>
                <a:spcPct val="95000"/>
              </a:lnSpc>
            </a:pPr>
            <a:r>
              <a:rPr lang="en-US" sz="2300" dirty="0"/>
              <a:t>Compatibility is equivalent to hypothesis testing, so it suffers from a similar "dichotomania".</a:t>
            </a:r>
          </a:p>
          <a:p>
            <a:pPr lvl="1"/>
            <a:r>
              <a:rPr lang="en-US" sz="2300" dirty="0"/>
              <a:t>But one effect is obviously more compatible with beneficial, and the other is more compatible with trivial.</a:t>
            </a:r>
          </a:p>
          <a:p>
            <a:pPr lvl="1"/>
            <a:r>
              <a:rPr lang="en-US" sz="2300" dirty="0"/>
              <a:t>Coming soon: how a Bayesian interpretation deals with this </a:t>
            </a:r>
            <a:r>
              <a:rPr lang="en-US" sz="2300" i="1" dirty="0"/>
              <a:t>degree</a:t>
            </a:r>
            <a:r>
              <a:rPr lang="en-US" sz="2300" dirty="0"/>
              <a:t> of compatibility.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5F685DA-515F-CFA2-E032-DE6DBB284D2C}"/>
              </a:ext>
            </a:extLst>
          </p:cNvPr>
          <p:cNvGrpSpPr/>
          <p:nvPr/>
        </p:nvGrpSpPr>
        <p:grpSpPr>
          <a:xfrm>
            <a:off x="1323475" y="908720"/>
            <a:ext cx="4574160" cy="1252713"/>
            <a:chOff x="1688362" y="3429545"/>
            <a:chExt cx="4574160" cy="1252713"/>
          </a:xfrm>
        </p:grpSpPr>
        <p:sp>
          <p:nvSpPr>
            <p:cNvPr id="3" name="Line 12">
              <a:extLst>
                <a:ext uri="{FF2B5EF4-FFF2-40B4-BE49-F238E27FC236}">
                  <a16:creationId xmlns:a16="http://schemas.microsoft.com/office/drawing/2014/main" id="{5310D3C6-59FC-1D0B-4F80-75C8FE5F1C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084" y="4351940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4" name="Text Box 59">
              <a:extLst>
                <a:ext uri="{FF2B5EF4-FFF2-40B4-BE49-F238E27FC236}">
                  <a16:creationId xmlns:a16="http://schemas.microsoft.com/office/drawing/2014/main" id="{0A618125-33BA-BE2B-76FE-5A1FA3251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1372" y="4436037"/>
              <a:ext cx="2136922" cy="246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</a:rPr>
                <a:t>Effect on performance</a:t>
              </a:r>
            </a:p>
          </p:txBody>
        </p:sp>
        <p:sp>
          <p:nvSpPr>
            <p:cNvPr id="5" name="Rectangle 6" descr="Light downward diagonal">
              <a:extLst>
                <a:ext uri="{FF2B5EF4-FFF2-40B4-BE49-F238E27FC236}">
                  <a16:creationId xmlns:a16="http://schemas.microsoft.com/office/drawing/2014/main" id="{0B4D9D0E-DFD3-5C8F-3662-523055F7B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1198" y="3429545"/>
              <a:ext cx="2381324" cy="928277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6" name="Rectangle 7" descr="Light upward diagonal">
              <a:extLst>
                <a:ext uri="{FF2B5EF4-FFF2-40B4-BE49-F238E27FC236}">
                  <a16:creationId xmlns:a16="http://schemas.microsoft.com/office/drawing/2014/main" id="{14DF71E4-1C7D-A8BB-50F1-69B55BA41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362" y="3432000"/>
              <a:ext cx="1493387" cy="928277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63B3EA8D-33D1-6B9C-5B42-E9F36DFA2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399" y="3432000"/>
              <a:ext cx="933450" cy="928277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034173D9-328C-B486-A1A3-B984F43095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1849" y="3431075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83EFAB9A-8890-8FE2-0792-F5088FFE7B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399" y="3431075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0" name="Line 57">
              <a:extLst>
                <a:ext uri="{FF2B5EF4-FFF2-40B4-BE49-F238E27FC236}">
                  <a16:creationId xmlns:a16="http://schemas.microsoft.com/office/drawing/2014/main" id="{70218C9B-F0D3-CF71-2002-83814EB9E2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7504" y="4209237"/>
              <a:ext cx="2193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1" name="Line 58">
              <a:extLst>
                <a:ext uri="{FF2B5EF4-FFF2-40B4-BE49-F238E27FC236}">
                  <a16:creationId xmlns:a16="http://schemas.microsoft.com/office/drawing/2014/main" id="{23E8ACB5-F0AC-F143-2DEC-08F7122659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8549" y="4209237"/>
              <a:ext cx="12887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2" name="Text Box 59">
              <a:extLst>
                <a:ext uri="{FF2B5EF4-FFF2-40B4-BE49-F238E27FC236}">
                  <a16:creationId xmlns:a16="http://schemas.microsoft.com/office/drawing/2014/main" id="{A3CBC9AD-2B88-962A-0857-91F9F76D7B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4639" y="4124579"/>
              <a:ext cx="874205" cy="153624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beneficial</a:t>
              </a:r>
            </a:p>
          </p:txBody>
        </p:sp>
        <p:sp>
          <p:nvSpPr>
            <p:cNvPr id="13" name="Text Box 60">
              <a:extLst>
                <a:ext uri="{FF2B5EF4-FFF2-40B4-BE49-F238E27FC236}">
                  <a16:creationId xmlns:a16="http://schemas.microsoft.com/office/drawing/2014/main" id="{0C51ACE8-5872-006D-3BB2-6C034A7FBF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1253" y="4124579"/>
              <a:ext cx="704287" cy="153624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harmful</a:t>
              </a:r>
            </a:p>
          </p:txBody>
        </p:sp>
        <p:sp>
          <p:nvSpPr>
            <p:cNvPr id="14" name="Line 58">
              <a:extLst>
                <a:ext uri="{FF2B5EF4-FFF2-40B4-BE49-F238E27FC236}">
                  <a16:creationId xmlns:a16="http://schemas.microsoft.com/office/drawing/2014/main" id="{43CA8EF3-E8B8-5E7A-9830-289D98F5EC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1039" y="4205444"/>
              <a:ext cx="839445" cy="7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15" name="Text Box 60">
              <a:extLst>
                <a:ext uri="{FF2B5EF4-FFF2-40B4-BE49-F238E27FC236}">
                  <a16:creationId xmlns:a16="http://schemas.microsoft.com/office/drawing/2014/main" id="{BB041F4A-7682-8A87-B7D7-A57D5B4F47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299" y="4124579"/>
              <a:ext cx="512762" cy="15407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defPPr>
                <a:defRPr lang="en-US"/>
              </a:defPPr>
              <a:lvl1pPr algn="ctr" eaLnBrk="0" hangingPunct="0">
                <a:lnSpc>
                  <a:spcPct val="80000"/>
                </a:lnSpc>
                <a:defRPr sz="1800" u="none">
                  <a:latin typeface="+mj-lt"/>
                  <a:cs typeface="+mn-cs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dirty="0"/>
                <a:t>trivial</a:t>
              </a:r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F294A6B4-4DF4-DBFD-54E9-DB9285049C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084" y="4354015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8788770-6364-7E6B-4D78-E9857B8A9483}"/>
              </a:ext>
            </a:extLst>
          </p:cNvPr>
          <p:cNvGrpSpPr/>
          <p:nvPr/>
        </p:nvGrpSpPr>
        <p:grpSpPr>
          <a:xfrm>
            <a:off x="3089704" y="1265513"/>
            <a:ext cx="684494" cy="99350"/>
            <a:chOff x="3454591" y="3786338"/>
            <a:chExt cx="684494" cy="99350"/>
          </a:xfrm>
        </p:grpSpPr>
        <p:sp>
          <p:nvSpPr>
            <p:cNvPr id="18" name="Line 64">
              <a:extLst>
                <a:ext uri="{FF2B5EF4-FFF2-40B4-BE49-F238E27FC236}">
                  <a16:creationId xmlns:a16="http://schemas.microsoft.com/office/drawing/2014/main" id="{B8EF2931-3B3D-DE15-EA17-3E0D6FFCF78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3454591" y="3835648"/>
              <a:ext cx="68449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  <p:sp>
          <p:nvSpPr>
            <p:cNvPr id="19" name="Oval 65">
              <a:extLst>
                <a:ext uri="{FF2B5EF4-FFF2-40B4-BE49-F238E27FC236}">
                  <a16:creationId xmlns:a16="http://schemas.microsoft.com/office/drawing/2014/main" id="{F4D5B86E-6407-27B0-E11D-903BFDAD75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3747162" y="3786338"/>
              <a:ext cx="99352" cy="99350"/>
            </a:xfrm>
            <a:prstGeom prst="ellipse">
              <a:avLst/>
            </a:prstGeom>
            <a:solidFill>
              <a:srgbClr val="66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A91264D-A98C-E046-A111-803A10FFDDBE}"/>
              </a:ext>
            </a:extLst>
          </p:cNvPr>
          <p:cNvGrpSpPr/>
          <p:nvPr/>
        </p:nvGrpSpPr>
        <p:grpSpPr>
          <a:xfrm>
            <a:off x="3407013" y="1019338"/>
            <a:ext cx="2159486" cy="99350"/>
            <a:chOff x="3771900" y="3507112"/>
            <a:chExt cx="2159486" cy="99350"/>
          </a:xfrm>
        </p:grpSpPr>
        <p:sp>
          <p:nvSpPr>
            <p:cNvPr id="23" name="Line 64">
              <a:extLst>
                <a:ext uri="{FF2B5EF4-FFF2-40B4-BE49-F238E27FC236}">
                  <a16:creationId xmlns:a16="http://schemas.microsoft.com/office/drawing/2014/main" id="{F99CD11C-AA90-FE3E-8190-1047DE6716F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3771900" y="3560316"/>
              <a:ext cx="21594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  <p:sp>
          <p:nvSpPr>
            <p:cNvPr id="24" name="Oval 65">
              <a:extLst>
                <a:ext uri="{FF2B5EF4-FFF2-40B4-BE49-F238E27FC236}">
                  <a16:creationId xmlns:a16="http://schemas.microsoft.com/office/drawing/2014/main" id="{6D3DA4E3-6466-A046-538C-94F5DB5D8CF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4789268" y="3507112"/>
              <a:ext cx="99352" cy="993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sp>
        <p:nvSpPr>
          <p:cNvPr id="25" name="Text Box 63">
            <a:extLst>
              <a:ext uri="{FF2B5EF4-FFF2-40B4-BE49-F238E27FC236}">
                <a16:creationId xmlns:a16="http://schemas.microsoft.com/office/drawing/2014/main" id="{594A3EB4-A70F-C01F-16D0-24C099512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905307"/>
            <a:ext cx="2547648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 anchorCtr="0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r">
              <a:lnSpc>
                <a:spcPct val="80000"/>
              </a:lnSpc>
              <a:defRPr/>
            </a:pPr>
            <a:r>
              <a:rPr lang="en-US" sz="2000" u="none" dirty="0">
                <a:solidFill>
                  <a:srgbClr val="000000"/>
                </a:solidFill>
                <a:latin typeface="Arial Narrow"/>
              </a:rPr>
              <a:t>Harmful is not compatible</a:t>
            </a:r>
            <a:br>
              <a:rPr lang="en-US" sz="2000" u="none" dirty="0">
                <a:solidFill>
                  <a:srgbClr val="000000"/>
                </a:solidFill>
                <a:latin typeface="Arial Narrow"/>
              </a:rPr>
            </a:br>
            <a:r>
              <a:rPr lang="en-US" sz="2000" u="none" dirty="0">
                <a:solidFill>
                  <a:srgbClr val="000000"/>
                </a:solidFill>
                <a:latin typeface="Arial Narrow"/>
              </a:rPr>
              <a:t>with the data and model</a:t>
            </a:r>
          </a:p>
        </p:txBody>
      </p:sp>
      <p:sp>
        <p:nvSpPr>
          <p:cNvPr id="26" name="Text Box 63">
            <a:extLst>
              <a:ext uri="{FF2B5EF4-FFF2-40B4-BE49-F238E27FC236}">
                <a16:creationId xmlns:a16="http://schemas.microsoft.com/office/drawing/2014/main" id="{FE76AFA5-8C32-8704-AD94-DE8632F1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250" y="941465"/>
            <a:ext cx="3514713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 anchorCtr="0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>
              <a:lnSpc>
                <a:spcPct val="80000"/>
              </a:lnSpc>
              <a:defRPr/>
            </a:pPr>
            <a:r>
              <a:rPr lang="en-US" sz="2000" u="none" dirty="0">
                <a:solidFill>
                  <a:srgbClr val="000000"/>
                </a:solidFill>
                <a:latin typeface="Arial Narrow"/>
              </a:rPr>
              <a:t>Beneficial and trivial are compatible with the data and model</a:t>
            </a:r>
          </a:p>
        </p:txBody>
      </p:sp>
    </p:spTree>
    <p:extLst>
      <p:ext uri="{BB962C8B-B14F-4D97-AF65-F5344CB8AC3E}">
        <p14:creationId xmlns:p14="http://schemas.microsoft.com/office/powerpoint/2010/main" val="415803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" y="11016"/>
            <a:ext cx="9099932" cy="6586336"/>
          </a:xfrm>
        </p:spPr>
        <p:txBody>
          <a:bodyPr/>
          <a:lstStyle/>
          <a:p>
            <a:pPr>
              <a:lnSpc>
                <a:spcPct val="96000"/>
              </a:lnSpc>
            </a:pPr>
            <a:r>
              <a:rPr lang="en-US" sz="2300" dirty="0"/>
              <a:t>First, more on tests of nil, substantial and trivial (non-substantial) hypotheses…</a:t>
            </a:r>
          </a:p>
          <a:p>
            <a:pPr>
              <a:lnSpc>
                <a:spcPct val="96000"/>
              </a:lnSpc>
            </a:pPr>
            <a:r>
              <a:rPr lang="en-US" sz="2300" dirty="0"/>
              <a:t>When testing any hypothesis, you set a Type-1 error rate or "alpha": the chance of rejecting the hypothesis when the hypothesis is true.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Well-defined, up-front error rates are a great property of hypothesis tests.</a:t>
            </a:r>
          </a:p>
          <a:p>
            <a:pPr>
              <a:lnSpc>
                <a:spcPct val="96000"/>
              </a:lnSpc>
            </a:pPr>
            <a:r>
              <a:rPr lang="en-US" sz="2300" dirty="0"/>
              <a:t>With the nil-hypothesis test, alpha is usually 0.05, or a 5% chance of significance, when the true effect is nil or zero.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 You acknowledge that 5% of studies will give values large enough (positive or negative) to erroneously reject the nil hypothesis.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The nil-hypothesis test is "two-sided", and the corresponding CI is 95%.</a:t>
            </a:r>
          </a:p>
          <a:p>
            <a:pPr>
              <a:lnSpc>
                <a:spcPct val="96000"/>
              </a:lnSpc>
            </a:pPr>
            <a:endParaRPr lang="en-US" sz="2300" dirty="0"/>
          </a:p>
          <a:p>
            <a:pPr>
              <a:lnSpc>
                <a:spcPct val="96000"/>
              </a:lnSpc>
            </a:pPr>
            <a:endParaRPr lang="en-US" sz="2300" dirty="0"/>
          </a:p>
          <a:p>
            <a:pPr>
              <a:lnSpc>
                <a:spcPct val="96000"/>
              </a:lnSpc>
            </a:pPr>
            <a:endParaRPr lang="en-US" sz="23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EBE78B8-6DCF-2DE2-C4D8-7CDDECD1EBE7}"/>
              </a:ext>
            </a:extLst>
          </p:cNvPr>
          <p:cNvGrpSpPr/>
          <p:nvPr/>
        </p:nvGrpSpPr>
        <p:grpSpPr>
          <a:xfrm>
            <a:off x="1757532" y="5353459"/>
            <a:ext cx="6272814" cy="940103"/>
            <a:chOff x="1757532" y="5283118"/>
            <a:chExt cx="6272814" cy="940103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FE01D0A4-CE0A-E7F7-DA02-570E9B7BA7F4}"/>
                </a:ext>
              </a:extLst>
            </p:cNvPr>
            <p:cNvGrpSpPr/>
            <p:nvPr/>
          </p:nvGrpSpPr>
          <p:grpSpPr>
            <a:xfrm>
              <a:off x="1757532" y="5641523"/>
              <a:ext cx="6272814" cy="581698"/>
              <a:chOff x="3350072" y="8549592"/>
              <a:chExt cx="7853389" cy="728270"/>
            </a:xfrm>
          </p:grpSpPr>
          <p:sp>
            <p:nvSpPr>
              <p:cNvPr id="39" name="Rectangle 42">
                <a:extLst>
                  <a:ext uri="{FF2B5EF4-FFF2-40B4-BE49-F238E27FC236}">
                    <a16:creationId xmlns:a16="http://schemas.microsoft.com/office/drawing/2014/main" id="{248119D0-5919-0883-03CF-2123F98F7B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0072" y="8549592"/>
                <a:ext cx="2806820" cy="728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r">
                  <a:lnSpc>
                    <a:spcPct val="90000"/>
                  </a:lnSpc>
                </a:pPr>
                <a:r>
                  <a:rPr lang="en-US" altLang="en-US" sz="2100" dirty="0">
                    <a:solidFill>
                      <a:srgbClr val="000000"/>
                    </a:solidFill>
                    <a:latin typeface="+mn-lt"/>
                  </a:rPr>
                  <a:t>large values with low probability (p = 0.05)</a:t>
                </a:r>
              </a:p>
            </p:txBody>
          </p: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40A2590A-CA7B-31D4-8CC3-0F062D3DEE78}"/>
                  </a:ext>
                </a:extLst>
              </p:cNvPr>
              <p:cNvGrpSpPr/>
              <p:nvPr/>
            </p:nvGrpSpPr>
            <p:grpSpPr>
              <a:xfrm>
                <a:off x="6243203" y="8712979"/>
                <a:ext cx="4960258" cy="282522"/>
                <a:chOff x="6243203" y="8712979"/>
                <a:chExt cx="4960258" cy="282522"/>
              </a:xfrm>
            </p:grpSpPr>
            <p:cxnSp>
              <p:nvCxnSpPr>
                <p:cNvPr id="41" name="Straight Arrow Connector 40">
                  <a:extLst>
                    <a:ext uri="{FF2B5EF4-FFF2-40B4-BE49-F238E27FC236}">
                      <a16:creationId xmlns:a16="http://schemas.microsoft.com/office/drawing/2014/main" id="{B6CF830C-EB28-CEA9-177B-06AF413CD8CF}"/>
                    </a:ext>
                  </a:extLst>
                </p:cNvPr>
                <p:cNvCxnSpPr/>
                <p:nvPr/>
              </p:nvCxnSpPr>
              <p:spPr bwMode="auto">
                <a:xfrm flipH="1">
                  <a:off x="6469455" y="8712979"/>
                  <a:ext cx="143194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" name="Straight Arrow Connector 41">
                  <a:extLst>
                    <a:ext uri="{FF2B5EF4-FFF2-40B4-BE49-F238E27FC236}">
                      <a16:creationId xmlns:a16="http://schemas.microsoft.com/office/drawing/2014/main" id="{2DEF7D44-F9C9-9FED-4345-3B2E63AFB183}"/>
                    </a:ext>
                  </a:extLst>
                </p:cNvPr>
                <p:cNvCxnSpPr/>
                <p:nvPr/>
              </p:nvCxnSpPr>
              <p:spPr bwMode="auto">
                <a:xfrm>
                  <a:off x="9816516" y="8712979"/>
                  <a:ext cx="1386945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43" name="Freeform 175">
                  <a:extLst>
                    <a:ext uri="{FF2B5EF4-FFF2-40B4-BE49-F238E27FC236}">
                      <a16:creationId xmlns:a16="http://schemas.microsoft.com/office/drawing/2014/main" id="{49981332-8D33-9D83-AD4D-2254D72D2344}"/>
                    </a:ext>
                  </a:extLst>
                </p:cNvPr>
                <p:cNvSpPr/>
                <p:nvPr/>
              </p:nvSpPr>
              <p:spPr bwMode="auto">
                <a:xfrm flipV="1">
                  <a:off x="6243203" y="8774015"/>
                  <a:ext cx="1425086" cy="218293"/>
                </a:xfrm>
                <a:custGeom>
                  <a:avLst/>
                  <a:gdLst>
                    <a:gd name="connsiteX0" fmla="*/ 0 w 1444977"/>
                    <a:gd name="connsiteY0" fmla="*/ 0 h 338667"/>
                    <a:gd name="connsiteX1" fmla="*/ 903111 w 1444977"/>
                    <a:gd name="connsiteY1" fmla="*/ 101600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101600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1444977 w 1444977"/>
                    <a:gd name="connsiteY1" fmla="*/ 338667 h 338667"/>
                    <a:gd name="connsiteX0" fmla="*/ 0 w 1444977"/>
                    <a:gd name="connsiteY0" fmla="*/ 0 h 338667"/>
                    <a:gd name="connsiteX1" fmla="*/ 1444977 w 1444977"/>
                    <a:gd name="connsiteY1" fmla="*/ 338667 h 338667"/>
                    <a:gd name="connsiteX0" fmla="*/ 0 w 1444977"/>
                    <a:gd name="connsiteY0" fmla="*/ 0 h 338667"/>
                    <a:gd name="connsiteX1" fmla="*/ 1444977 w 1444977"/>
                    <a:gd name="connsiteY1" fmla="*/ 338667 h 338667"/>
                    <a:gd name="connsiteX0" fmla="*/ 0 w 1444978"/>
                    <a:gd name="connsiteY0" fmla="*/ 91223 h 429890"/>
                    <a:gd name="connsiteX1" fmla="*/ 1444977 w 1444978"/>
                    <a:gd name="connsiteY1" fmla="*/ 429890 h 429890"/>
                    <a:gd name="connsiteX0" fmla="*/ 0 w 1444977"/>
                    <a:gd name="connsiteY0" fmla="*/ 106979 h 445646"/>
                    <a:gd name="connsiteX1" fmla="*/ 1444977 w 1444977"/>
                    <a:gd name="connsiteY1" fmla="*/ 445646 h 445646"/>
                    <a:gd name="connsiteX0" fmla="*/ 0 w 1444977"/>
                    <a:gd name="connsiteY0" fmla="*/ 118134 h 456801"/>
                    <a:gd name="connsiteX1" fmla="*/ 1020024 w 1444977"/>
                    <a:gd name="connsiteY1" fmla="*/ 31681 h 456801"/>
                    <a:gd name="connsiteX2" fmla="*/ 1444977 w 1444977"/>
                    <a:gd name="connsiteY2" fmla="*/ 456801 h 456801"/>
                    <a:gd name="connsiteX0" fmla="*/ 0 w 1444980"/>
                    <a:gd name="connsiteY0" fmla="*/ 162142 h 500809"/>
                    <a:gd name="connsiteX1" fmla="*/ 1020024 w 1444980"/>
                    <a:gd name="connsiteY1" fmla="*/ 75689 h 500809"/>
                    <a:gd name="connsiteX2" fmla="*/ 1444977 w 1444980"/>
                    <a:gd name="connsiteY2" fmla="*/ 500809 h 500809"/>
                    <a:gd name="connsiteX0" fmla="*/ 0 w 1444980"/>
                    <a:gd name="connsiteY0" fmla="*/ 144247 h 482914"/>
                    <a:gd name="connsiteX1" fmla="*/ 1020024 w 1444980"/>
                    <a:gd name="connsiteY1" fmla="*/ 57794 h 482914"/>
                    <a:gd name="connsiteX2" fmla="*/ 1444977 w 1444980"/>
                    <a:gd name="connsiteY2" fmla="*/ 482914 h 482914"/>
                    <a:gd name="connsiteX0" fmla="*/ 0 w 1444977"/>
                    <a:gd name="connsiteY0" fmla="*/ 86453 h 425120"/>
                    <a:gd name="connsiteX1" fmla="*/ 1020024 w 1444977"/>
                    <a:gd name="connsiteY1" fmla="*/ 0 h 425120"/>
                    <a:gd name="connsiteX2" fmla="*/ 1444977 w 1444977"/>
                    <a:gd name="connsiteY2" fmla="*/ 425120 h 425120"/>
                    <a:gd name="connsiteX0" fmla="*/ 0 w 1444977"/>
                    <a:gd name="connsiteY0" fmla="*/ 48641 h 387308"/>
                    <a:gd name="connsiteX1" fmla="*/ 1009972 w 1444977"/>
                    <a:gd name="connsiteY1" fmla="*/ 5806 h 387308"/>
                    <a:gd name="connsiteX2" fmla="*/ 1444977 w 1444977"/>
                    <a:gd name="connsiteY2" fmla="*/ 387308 h 387308"/>
                    <a:gd name="connsiteX0" fmla="*/ 0 w 1444977"/>
                    <a:gd name="connsiteY0" fmla="*/ 0 h 508903"/>
                    <a:gd name="connsiteX1" fmla="*/ 1009972 w 1444977"/>
                    <a:gd name="connsiteY1" fmla="*/ 127401 h 508903"/>
                    <a:gd name="connsiteX2" fmla="*/ 1444977 w 1444977"/>
                    <a:gd name="connsiteY2" fmla="*/ 508903 h 508903"/>
                    <a:gd name="connsiteX0" fmla="*/ 0 w 1504569"/>
                    <a:gd name="connsiteY0" fmla="*/ 0 h 402507"/>
                    <a:gd name="connsiteX1" fmla="*/ 1069564 w 1504569"/>
                    <a:gd name="connsiteY1" fmla="*/ 21005 h 402507"/>
                    <a:gd name="connsiteX2" fmla="*/ 1504569 w 1504569"/>
                    <a:gd name="connsiteY2" fmla="*/ 402507 h 402507"/>
                    <a:gd name="connsiteX0" fmla="*/ 0 w 1504569"/>
                    <a:gd name="connsiteY0" fmla="*/ 0 h 402507"/>
                    <a:gd name="connsiteX1" fmla="*/ 1069564 w 1504569"/>
                    <a:gd name="connsiteY1" fmla="*/ 21005 h 402507"/>
                    <a:gd name="connsiteX2" fmla="*/ 1504569 w 1504569"/>
                    <a:gd name="connsiteY2" fmla="*/ 402507 h 402507"/>
                    <a:gd name="connsiteX0" fmla="*/ 0 w 1504569"/>
                    <a:gd name="connsiteY0" fmla="*/ 8973 h 411480"/>
                    <a:gd name="connsiteX1" fmla="*/ 1077958 w 1504569"/>
                    <a:gd name="connsiteY1" fmla="*/ 0 h 411480"/>
                    <a:gd name="connsiteX2" fmla="*/ 1504569 w 1504569"/>
                    <a:gd name="connsiteY2" fmla="*/ 411480 h 411480"/>
                    <a:gd name="connsiteX0" fmla="*/ 0 w 1504569"/>
                    <a:gd name="connsiteY0" fmla="*/ 8973 h 411480"/>
                    <a:gd name="connsiteX1" fmla="*/ 1077958 w 1504569"/>
                    <a:gd name="connsiteY1" fmla="*/ 0 h 411480"/>
                    <a:gd name="connsiteX2" fmla="*/ 1504569 w 1504569"/>
                    <a:gd name="connsiteY2" fmla="*/ 411480 h 4114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504569" h="411480">
                      <a:moveTo>
                        <a:pt x="0" y="8973"/>
                      </a:moveTo>
                      <a:lnTo>
                        <a:pt x="1077958" y="0"/>
                      </a:lnTo>
                      <a:cubicBezTo>
                        <a:pt x="1324227" y="16914"/>
                        <a:pt x="1495331" y="-70854"/>
                        <a:pt x="1504569" y="411480"/>
                      </a:cubicBezTo>
                    </a:path>
                  </a:pathLst>
                </a:cu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AU" sz="2200" b="0" i="0" u="sng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  <p:sp>
              <p:nvSpPr>
                <p:cNvPr id="44" name="Freeform 176">
                  <a:extLst>
                    <a:ext uri="{FF2B5EF4-FFF2-40B4-BE49-F238E27FC236}">
                      <a16:creationId xmlns:a16="http://schemas.microsoft.com/office/drawing/2014/main" id="{737ED5C8-DBF5-DBEC-01B2-267A15CDF343}"/>
                    </a:ext>
                  </a:extLst>
                </p:cNvPr>
                <p:cNvSpPr/>
                <p:nvPr/>
              </p:nvSpPr>
              <p:spPr bwMode="auto">
                <a:xfrm flipV="1">
                  <a:off x="6257923" y="8774016"/>
                  <a:ext cx="3794574" cy="221485"/>
                </a:xfrm>
                <a:custGeom>
                  <a:avLst/>
                  <a:gdLst>
                    <a:gd name="connsiteX0" fmla="*/ 0 w 1444977"/>
                    <a:gd name="connsiteY0" fmla="*/ 0 h 338667"/>
                    <a:gd name="connsiteX1" fmla="*/ 903111 w 1444977"/>
                    <a:gd name="connsiteY1" fmla="*/ 101600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101600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903111 w 1444977"/>
                    <a:gd name="connsiteY1" fmla="*/ 45891 h 338667"/>
                    <a:gd name="connsiteX2" fmla="*/ 1444977 w 1444977"/>
                    <a:gd name="connsiteY2" fmla="*/ 338667 h 338667"/>
                    <a:gd name="connsiteX0" fmla="*/ 0 w 1444977"/>
                    <a:gd name="connsiteY0" fmla="*/ 0 h 338667"/>
                    <a:gd name="connsiteX1" fmla="*/ 1444977 w 1444977"/>
                    <a:gd name="connsiteY1" fmla="*/ 338667 h 338667"/>
                    <a:gd name="connsiteX0" fmla="*/ 0 w 1444977"/>
                    <a:gd name="connsiteY0" fmla="*/ 0 h 338667"/>
                    <a:gd name="connsiteX1" fmla="*/ 1444977 w 1444977"/>
                    <a:gd name="connsiteY1" fmla="*/ 338667 h 338667"/>
                    <a:gd name="connsiteX0" fmla="*/ 0 w 1444977"/>
                    <a:gd name="connsiteY0" fmla="*/ 0 h 338667"/>
                    <a:gd name="connsiteX1" fmla="*/ 1444977 w 1444977"/>
                    <a:gd name="connsiteY1" fmla="*/ 338667 h 338667"/>
                    <a:gd name="connsiteX0" fmla="*/ 0 w 1444978"/>
                    <a:gd name="connsiteY0" fmla="*/ 91223 h 429890"/>
                    <a:gd name="connsiteX1" fmla="*/ 1444977 w 1444978"/>
                    <a:gd name="connsiteY1" fmla="*/ 429890 h 429890"/>
                    <a:gd name="connsiteX0" fmla="*/ 0 w 1444977"/>
                    <a:gd name="connsiteY0" fmla="*/ 106979 h 445646"/>
                    <a:gd name="connsiteX1" fmla="*/ 1444977 w 1444977"/>
                    <a:gd name="connsiteY1" fmla="*/ 445646 h 445646"/>
                    <a:gd name="connsiteX0" fmla="*/ 0 w 1444977"/>
                    <a:gd name="connsiteY0" fmla="*/ 118134 h 456801"/>
                    <a:gd name="connsiteX1" fmla="*/ 1020024 w 1444977"/>
                    <a:gd name="connsiteY1" fmla="*/ 31681 h 456801"/>
                    <a:gd name="connsiteX2" fmla="*/ 1444977 w 1444977"/>
                    <a:gd name="connsiteY2" fmla="*/ 456801 h 456801"/>
                    <a:gd name="connsiteX0" fmla="*/ 0 w 1444980"/>
                    <a:gd name="connsiteY0" fmla="*/ 162142 h 500809"/>
                    <a:gd name="connsiteX1" fmla="*/ 1020024 w 1444980"/>
                    <a:gd name="connsiteY1" fmla="*/ 75689 h 500809"/>
                    <a:gd name="connsiteX2" fmla="*/ 1444977 w 1444980"/>
                    <a:gd name="connsiteY2" fmla="*/ 500809 h 500809"/>
                    <a:gd name="connsiteX0" fmla="*/ 0 w 1444980"/>
                    <a:gd name="connsiteY0" fmla="*/ 144247 h 482914"/>
                    <a:gd name="connsiteX1" fmla="*/ 1020024 w 1444980"/>
                    <a:gd name="connsiteY1" fmla="*/ 57794 h 482914"/>
                    <a:gd name="connsiteX2" fmla="*/ 1444977 w 1444980"/>
                    <a:gd name="connsiteY2" fmla="*/ 482914 h 482914"/>
                    <a:gd name="connsiteX0" fmla="*/ 0 w 1444977"/>
                    <a:gd name="connsiteY0" fmla="*/ 86453 h 425120"/>
                    <a:gd name="connsiteX1" fmla="*/ 1020024 w 1444977"/>
                    <a:gd name="connsiteY1" fmla="*/ 0 h 425120"/>
                    <a:gd name="connsiteX2" fmla="*/ 1444977 w 1444977"/>
                    <a:gd name="connsiteY2" fmla="*/ 425120 h 425120"/>
                    <a:gd name="connsiteX0" fmla="*/ 0 w 1444977"/>
                    <a:gd name="connsiteY0" fmla="*/ 48641 h 387308"/>
                    <a:gd name="connsiteX1" fmla="*/ 1009972 w 1444977"/>
                    <a:gd name="connsiteY1" fmla="*/ 5806 h 387308"/>
                    <a:gd name="connsiteX2" fmla="*/ 1444977 w 1444977"/>
                    <a:gd name="connsiteY2" fmla="*/ 387308 h 387308"/>
                    <a:gd name="connsiteX0" fmla="*/ 0 w 1444977"/>
                    <a:gd name="connsiteY0" fmla="*/ 0 h 508903"/>
                    <a:gd name="connsiteX1" fmla="*/ 1009972 w 1444977"/>
                    <a:gd name="connsiteY1" fmla="*/ 127401 h 508903"/>
                    <a:gd name="connsiteX2" fmla="*/ 1444977 w 1444977"/>
                    <a:gd name="connsiteY2" fmla="*/ 508903 h 508903"/>
                    <a:gd name="connsiteX0" fmla="*/ 0 w 1504569"/>
                    <a:gd name="connsiteY0" fmla="*/ 0 h 402507"/>
                    <a:gd name="connsiteX1" fmla="*/ 1069564 w 1504569"/>
                    <a:gd name="connsiteY1" fmla="*/ 21005 h 402507"/>
                    <a:gd name="connsiteX2" fmla="*/ 1504569 w 1504569"/>
                    <a:gd name="connsiteY2" fmla="*/ 402507 h 402507"/>
                    <a:gd name="connsiteX0" fmla="*/ 0 w 1504569"/>
                    <a:gd name="connsiteY0" fmla="*/ 0 h 402507"/>
                    <a:gd name="connsiteX1" fmla="*/ 1069564 w 1504569"/>
                    <a:gd name="connsiteY1" fmla="*/ 21005 h 402507"/>
                    <a:gd name="connsiteX2" fmla="*/ 1504569 w 1504569"/>
                    <a:gd name="connsiteY2" fmla="*/ 402507 h 402507"/>
                    <a:gd name="connsiteX0" fmla="*/ 0 w 1504569"/>
                    <a:gd name="connsiteY0" fmla="*/ 8973 h 411480"/>
                    <a:gd name="connsiteX1" fmla="*/ 1077958 w 1504569"/>
                    <a:gd name="connsiteY1" fmla="*/ 0 h 411480"/>
                    <a:gd name="connsiteX2" fmla="*/ 1504569 w 1504569"/>
                    <a:gd name="connsiteY2" fmla="*/ 411480 h 411480"/>
                    <a:gd name="connsiteX0" fmla="*/ 0 w 1504569"/>
                    <a:gd name="connsiteY0" fmla="*/ 8973 h 411480"/>
                    <a:gd name="connsiteX1" fmla="*/ 1077958 w 1504569"/>
                    <a:gd name="connsiteY1" fmla="*/ 0 h 411480"/>
                    <a:gd name="connsiteX2" fmla="*/ 1504569 w 1504569"/>
                    <a:gd name="connsiteY2" fmla="*/ 411480 h 411480"/>
                    <a:gd name="connsiteX0" fmla="*/ 0 w 4023003"/>
                    <a:gd name="connsiteY0" fmla="*/ 0 h 432484"/>
                    <a:gd name="connsiteX1" fmla="*/ 3596392 w 4023003"/>
                    <a:gd name="connsiteY1" fmla="*/ 21004 h 432484"/>
                    <a:gd name="connsiteX2" fmla="*/ 4023003 w 4023003"/>
                    <a:gd name="connsiteY2" fmla="*/ 432484 h 432484"/>
                    <a:gd name="connsiteX0" fmla="*/ 0 w 3930660"/>
                    <a:gd name="connsiteY0" fmla="*/ 0 h 762223"/>
                    <a:gd name="connsiteX1" fmla="*/ 3504049 w 3930660"/>
                    <a:gd name="connsiteY1" fmla="*/ 350743 h 762223"/>
                    <a:gd name="connsiteX2" fmla="*/ 3930660 w 3930660"/>
                    <a:gd name="connsiteY2" fmla="*/ 762223 h 762223"/>
                    <a:gd name="connsiteX0" fmla="*/ 0 w 4006213"/>
                    <a:gd name="connsiteY0" fmla="*/ 0 h 417496"/>
                    <a:gd name="connsiteX1" fmla="*/ 3579602 w 4006213"/>
                    <a:gd name="connsiteY1" fmla="*/ 6016 h 417496"/>
                    <a:gd name="connsiteX2" fmla="*/ 4006213 w 4006213"/>
                    <a:gd name="connsiteY2" fmla="*/ 417496 h 4174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006213" h="417496">
                      <a:moveTo>
                        <a:pt x="0" y="0"/>
                      </a:moveTo>
                      <a:lnTo>
                        <a:pt x="3579602" y="6016"/>
                      </a:lnTo>
                      <a:cubicBezTo>
                        <a:pt x="3825871" y="22930"/>
                        <a:pt x="3996975" y="-64838"/>
                        <a:pt x="4006213" y="417496"/>
                      </a:cubicBezTo>
                    </a:path>
                  </a:pathLst>
                </a:cu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AU" sz="2200" b="0" i="0" u="sng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endParaRPr>
                </a:p>
              </p:txBody>
            </p:sp>
          </p:grpSp>
        </p:grp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1E93F068-5CDC-F74A-25D0-E69071797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6438" y="5283118"/>
              <a:ext cx="820396" cy="373506"/>
            </a:xfrm>
            <a:custGeom>
              <a:avLst/>
              <a:gdLst>
                <a:gd name="T0" fmla="*/ 1504 w 1504"/>
                <a:gd name="T1" fmla="*/ 704 h 704"/>
                <a:gd name="T2" fmla="*/ 1504 w 1504"/>
                <a:gd name="T3" fmla="*/ 0 h 704"/>
                <a:gd name="T4" fmla="*/ 1318 w 1504"/>
                <a:gd name="T5" fmla="*/ 295 h 704"/>
                <a:gd name="T6" fmla="*/ 1076 w 1504"/>
                <a:gd name="T7" fmla="*/ 492 h 704"/>
                <a:gd name="T8" fmla="*/ 784 w 1504"/>
                <a:gd name="T9" fmla="*/ 606 h 704"/>
                <a:gd name="T10" fmla="*/ 0 w 1504"/>
                <a:gd name="T11" fmla="*/ 672 h 704"/>
                <a:gd name="connsiteX0" fmla="*/ 10062 w 10062"/>
                <a:gd name="connsiteY0" fmla="*/ 10000 h 10000"/>
                <a:gd name="connsiteX1" fmla="*/ 10000 w 10062"/>
                <a:gd name="connsiteY1" fmla="*/ 0 h 10000"/>
                <a:gd name="connsiteX2" fmla="*/ 8763 w 10062"/>
                <a:gd name="connsiteY2" fmla="*/ 4190 h 10000"/>
                <a:gd name="connsiteX3" fmla="*/ 7154 w 10062"/>
                <a:gd name="connsiteY3" fmla="*/ 6989 h 10000"/>
                <a:gd name="connsiteX4" fmla="*/ 5213 w 10062"/>
                <a:gd name="connsiteY4" fmla="*/ 8608 h 10000"/>
                <a:gd name="connsiteX5" fmla="*/ 0 w 10062"/>
                <a:gd name="connsiteY5" fmla="*/ 9545 h 10000"/>
                <a:gd name="connsiteX0" fmla="*/ 10000 w 10000"/>
                <a:gd name="connsiteY0" fmla="*/ 9606 h 9606"/>
                <a:gd name="connsiteX1" fmla="*/ 10000 w 10000"/>
                <a:gd name="connsiteY1" fmla="*/ 0 h 9606"/>
                <a:gd name="connsiteX2" fmla="*/ 8763 w 10000"/>
                <a:gd name="connsiteY2" fmla="*/ 4190 h 9606"/>
                <a:gd name="connsiteX3" fmla="*/ 7154 w 10000"/>
                <a:gd name="connsiteY3" fmla="*/ 6989 h 9606"/>
                <a:gd name="connsiteX4" fmla="*/ 5213 w 10000"/>
                <a:gd name="connsiteY4" fmla="*/ 8608 h 9606"/>
                <a:gd name="connsiteX5" fmla="*/ 0 w 10000"/>
                <a:gd name="connsiteY5" fmla="*/ 9545 h 9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606">
                  <a:moveTo>
                    <a:pt x="10000" y="9606"/>
                  </a:moveTo>
                  <a:lnTo>
                    <a:pt x="10000" y="0"/>
                  </a:lnTo>
                  <a:lnTo>
                    <a:pt x="8763" y="4190"/>
                  </a:lnTo>
                  <a:lnTo>
                    <a:pt x="7154" y="6989"/>
                  </a:lnTo>
                  <a:lnTo>
                    <a:pt x="5213" y="8608"/>
                  </a:lnTo>
                  <a:lnTo>
                    <a:pt x="0" y="9545"/>
                  </a:lnTo>
                </a:path>
              </a:pathLst>
            </a:custGeom>
            <a:solidFill>
              <a:srgbClr val="FF66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>
                <a:latin typeface="+mn-lt"/>
              </a:endParaRPr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0A147FED-78C2-6993-6F2C-31DF59692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3396" y="5283119"/>
              <a:ext cx="820396" cy="367933"/>
            </a:xfrm>
            <a:custGeom>
              <a:avLst/>
              <a:gdLst>
                <a:gd name="T0" fmla="*/ 0 w 1504"/>
                <a:gd name="T1" fmla="*/ 704 h 704"/>
                <a:gd name="T2" fmla="*/ 0 w 1504"/>
                <a:gd name="T3" fmla="*/ 0 h 704"/>
                <a:gd name="T4" fmla="*/ 187 w 1504"/>
                <a:gd name="T5" fmla="*/ 295 h 704"/>
                <a:gd name="T6" fmla="*/ 429 w 1504"/>
                <a:gd name="T7" fmla="*/ 492 h 704"/>
                <a:gd name="T8" fmla="*/ 721 w 1504"/>
                <a:gd name="T9" fmla="*/ 606 h 704"/>
                <a:gd name="T10" fmla="*/ 1504 w 1504"/>
                <a:gd name="T11" fmla="*/ 672 h 704"/>
                <a:gd name="connsiteX0" fmla="*/ 0 w 10000"/>
                <a:gd name="connsiteY0" fmla="*/ 9470 h 9545"/>
                <a:gd name="connsiteX1" fmla="*/ 0 w 10000"/>
                <a:gd name="connsiteY1" fmla="*/ 0 h 9545"/>
                <a:gd name="connsiteX2" fmla="*/ 1243 w 10000"/>
                <a:gd name="connsiteY2" fmla="*/ 4190 h 9545"/>
                <a:gd name="connsiteX3" fmla="*/ 2852 w 10000"/>
                <a:gd name="connsiteY3" fmla="*/ 6989 h 9545"/>
                <a:gd name="connsiteX4" fmla="*/ 4794 w 10000"/>
                <a:gd name="connsiteY4" fmla="*/ 8608 h 9545"/>
                <a:gd name="connsiteX5" fmla="*/ 10000 w 10000"/>
                <a:gd name="connsiteY5" fmla="*/ 9545 h 9545"/>
                <a:gd name="connsiteX0" fmla="*/ 0 w 10000"/>
                <a:gd name="connsiteY0" fmla="*/ 9921 h 10000"/>
                <a:gd name="connsiteX1" fmla="*/ 0 w 10000"/>
                <a:gd name="connsiteY1" fmla="*/ 0 h 10000"/>
                <a:gd name="connsiteX2" fmla="*/ 1243 w 10000"/>
                <a:gd name="connsiteY2" fmla="*/ 4390 h 10000"/>
                <a:gd name="connsiteX3" fmla="*/ 2852 w 10000"/>
                <a:gd name="connsiteY3" fmla="*/ 7322 h 10000"/>
                <a:gd name="connsiteX4" fmla="*/ 4794 w 10000"/>
                <a:gd name="connsiteY4" fmla="*/ 9018 h 10000"/>
                <a:gd name="connsiteX5" fmla="*/ 10000 w 10000"/>
                <a:gd name="connsiteY5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0">
                  <a:moveTo>
                    <a:pt x="0" y="9921"/>
                  </a:moveTo>
                  <a:lnTo>
                    <a:pt x="0" y="0"/>
                  </a:lnTo>
                  <a:lnTo>
                    <a:pt x="1243" y="4390"/>
                  </a:lnTo>
                  <a:lnTo>
                    <a:pt x="2852" y="7322"/>
                  </a:lnTo>
                  <a:lnTo>
                    <a:pt x="4794" y="9018"/>
                  </a:lnTo>
                  <a:lnTo>
                    <a:pt x="10000" y="10000"/>
                  </a:lnTo>
                </a:path>
              </a:pathLst>
            </a:custGeom>
            <a:solidFill>
              <a:srgbClr val="FF66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>
                <a:latin typeface="+mn-lt"/>
              </a:endParaRPr>
            </a:p>
          </p:txBody>
        </p:sp>
      </p:grpSp>
      <p:sp>
        <p:nvSpPr>
          <p:cNvPr id="35" name="Rectangle 61">
            <a:extLst>
              <a:ext uri="{FF2B5EF4-FFF2-40B4-BE49-F238E27FC236}">
                <a16:creationId xmlns:a16="http://schemas.microsoft.com/office/drawing/2014/main" id="{19C9CCCE-E8E1-F742-C185-B8CA9CBB8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542" y="5427318"/>
            <a:ext cx="209220" cy="35884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sz="2200">
              <a:latin typeface="+mn-lt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97D0CF0-326A-5B99-5E15-90F175BFD167}"/>
              </a:ext>
            </a:extLst>
          </p:cNvPr>
          <p:cNvGrpSpPr/>
          <p:nvPr/>
        </p:nvGrpSpPr>
        <p:grpSpPr>
          <a:xfrm>
            <a:off x="4245347" y="3283316"/>
            <a:ext cx="3781174" cy="3089269"/>
            <a:chOff x="4245347" y="3212975"/>
            <a:chExt cx="3781174" cy="3089269"/>
          </a:xfrm>
        </p:grpSpPr>
        <p:sp>
          <p:nvSpPr>
            <p:cNvPr id="57" name="Rectangle 42">
              <a:extLst>
                <a:ext uri="{FF2B5EF4-FFF2-40B4-BE49-F238E27FC236}">
                  <a16:creationId xmlns:a16="http://schemas.microsoft.com/office/drawing/2014/main" id="{E573D65E-289B-AED6-B997-102A3BD99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9031" y="5994467"/>
              <a:ext cx="157209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dirty="0">
                  <a:solidFill>
                    <a:srgbClr val="000000"/>
                  </a:solidFill>
                  <a:latin typeface="+mn-lt"/>
                </a:rPr>
                <a:t>Effect magnitude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8" name="Rectangle 49">
              <a:extLst>
                <a:ext uri="{FF2B5EF4-FFF2-40B4-BE49-F238E27FC236}">
                  <a16:creationId xmlns:a16="http://schemas.microsoft.com/office/drawing/2014/main" id="{CAFE8ED9-1BC1-3C47-5D60-2D7ECFC45C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3183" y="5678737"/>
              <a:ext cx="12824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0</a:t>
              </a:r>
              <a:endPara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9" name="Line 60">
              <a:extLst>
                <a:ext uri="{FF2B5EF4-FFF2-40B4-BE49-F238E27FC236}">
                  <a16:creationId xmlns:a16="http://schemas.microsoft.com/office/drawing/2014/main" id="{B0A07724-45FA-9A89-9238-BDF974722F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5347" y="5653366"/>
              <a:ext cx="3781174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>
                <a:latin typeface="+mn-lt"/>
              </a:endParaRPr>
            </a:p>
          </p:txBody>
        </p:sp>
        <p:sp>
          <p:nvSpPr>
            <p:cNvPr id="60" name="Rectangle 48">
              <a:extLst>
                <a:ext uri="{FF2B5EF4-FFF2-40B4-BE49-F238E27FC236}">
                  <a16:creationId xmlns:a16="http://schemas.microsoft.com/office/drawing/2014/main" id="{4802C25B-03B7-3940-7A46-6A6EDDF5E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0746" y="3212975"/>
              <a:ext cx="98264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000" dirty="0">
                  <a:solidFill>
                    <a:srgbClr val="000000"/>
                  </a:solidFill>
                  <a:latin typeface="+mn-lt"/>
                </a:rPr>
                <a:t>P</a:t>
              </a:r>
              <a:r>
                <a:rPr kumimoji="0" lang="en-US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robability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" name="Line 59">
              <a:extLst>
                <a:ext uri="{FF2B5EF4-FFF2-40B4-BE49-F238E27FC236}">
                  <a16:creationId xmlns:a16="http://schemas.microsoft.com/office/drawing/2014/main" id="{BA85DAC3-28CB-7604-D5F6-8ADA2A2B9B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32779" y="3343182"/>
              <a:ext cx="0" cy="231271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>
                <a:latin typeface="+mn-lt"/>
              </a:endParaRPr>
            </a:p>
          </p:txBody>
        </p:sp>
      </p:grpSp>
      <p:sp>
        <p:nvSpPr>
          <p:cNvPr id="5121" name="Rectangle 73">
            <a:extLst>
              <a:ext uri="{FF2B5EF4-FFF2-40B4-BE49-F238E27FC236}">
                <a16:creationId xmlns:a16="http://schemas.microsoft.com/office/drawing/2014/main" id="{1FAAD2D5-3C05-F1B8-EDA3-36886B3DF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3076" y="4727068"/>
            <a:ext cx="209220" cy="358844"/>
          </a:xfrm>
          <a:prstGeom prst="rect">
            <a:avLst/>
          </a:prstGeom>
          <a:noFill/>
          <a:ln w="11113" cap="flat">
            <a:solidFill>
              <a:srgbClr val="C9E5CA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sz="2200">
              <a:latin typeface="+mn-lt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9E5B177-B5A8-EDA9-3979-EE6FCCF35E3E}"/>
              </a:ext>
            </a:extLst>
          </p:cNvPr>
          <p:cNvGrpSpPr/>
          <p:nvPr/>
        </p:nvGrpSpPr>
        <p:grpSpPr>
          <a:xfrm>
            <a:off x="5406834" y="4304083"/>
            <a:ext cx="2350494" cy="1407775"/>
            <a:chOff x="5406834" y="4007524"/>
            <a:chExt cx="2350494" cy="1633994"/>
          </a:xfrm>
        </p:grpSpPr>
        <p:sp>
          <p:nvSpPr>
            <p:cNvPr id="5128" name="Line 59">
              <a:extLst>
                <a:ext uri="{FF2B5EF4-FFF2-40B4-BE49-F238E27FC236}">
                  <a16:creationId xmlns:a16="http://schemas.microsoft.com/office/drawing/2014/main" id="{9FEC1C36-7504-D063-DC81-E57F5A0483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08687" y="4229099"/>
              <a:ext cx="0" cy="141241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>
                <a:latin typeface="+mn-lt"/>
              </a:endParaRPr>
            </a:p>
          </p:txBody>
        </p:sp>
        <p:sp>
          <p:nvSpPr>
            <p:cNvPr id="5129" name="Line 59">
              <a:extLst>
                <a:ext uri="{FF2B5EF4-FFF2-40B4-BE49-F238E27FC236}">
                  <a16:creationId xmlns:a16="http://schemas.microsoft.com/office/drawing/2014/main" id="{F3DF5162-E59D-154B-525F-69E3A56E13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22538" y="4229099"/>
              <a:ext cx="0" cy="1412419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>
                <a:latin typeface="+mn-lt"/>
              </a:endParaRPr>
            </a:p>
          </p:txBody>
        </p:sp>
        <p:sp>
          <p:nvSpPr>
            <p:cNvPr id="5126" name="Line 64">
              <a:extLst>
                <a:ext uri="{FF2B5EF4-FFF2-40B4-BE49-F238E27FC236}">
                  <a16:creationId xmlns:a16="http://schemas.microsoft.com/office/drawing/2014/main" id="{545AD71A-9E36-CEB6-B603-03E273EB271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5406834" y="4221088"/>
              <a:ext cx="152736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  <p:sp>
          <p:nvSpPr>
            <p:cNvPr id="5127" name="Rectangle 48">
              <a:extLst>
                <a:ext uri="{FF2B5EF4-FFF2-40B4-BE49-F238E27FC236}">
                  <a16:creationId xmlns:a16="http://schemas.microsoft.com/office/drawing/2014/main" id="{47E9D10E-ED13-F3F8-D04E-67672B5D4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4373" y="4007524"/>
              <a:ext cx="722955" cy="375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95% CI</a:t>
              </a:r>
              <a:endPara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C51FC22-7A3A-67E4-205E-AC9ED0A90A8A}"/>
              </a:ext>
            </a:extLst>
          </p:cNvPr>
          <p:cNvGrpSpPr/>
          <p:nvPr/>
        </p:nvGrpSpPr>
        <p:grpSpPr>
          <a:xfrm>
            <a:off x="5626688" y="4651467"/>
            <a:ext cx="1105552" cy="1012652"/>
            <a:chOff x="5626688" y="4581126"/>
            <a:chExt cx="1105552" cy="1012652"/>
          </a:xfrm>
        </p:grpSpPr>
        <p:sp>
          <p:nvSpPr>
            <p:cNvPr id="63" name="Freeform 71">
              <a:extLst>
                <a:ext uri="{FF2B5EF4-FFF2-40B4-BE49-F238E27FC236}">
                  <a16:creationId xmlns:a16="http://schemas.microsoft.com/office/drawing/2014/main" id="{82FDE916-7860-DC0B-D03A-C84DE9ED38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86476" y="4892574"/>
              <a:ext cx="83688" cy="701204"/>
            </a:xfrm>
            <a:custGeom>
              <a:avLst/>
              <a:gdLst>
                <a:gd name="T0" fmla="*/ 43 w 66"/>
                <a:gd name="T1" fmla="*/ 0 h 553"/>
                <a:gd name="T2" fmla="*/ 43 w 66"/>
                <a:gd name="T3" fmla="*/ 498 h 553"/>
                <a:gd name="T4" fmla="*/ 22 w 66"/>
                <a:gd name="T5" fmla="*/ 498 h 553"/>
                <a:gd name="T6" fmla="*/ 22 w 66"/>
                <a:gd name="T7" fmla="*/ 0 h 553"/>
                <a:gd name="T8" fmla="*/ 43 w 66"/>
                <a:gd name="T9" fmla="*/ 0 h 553"/>
                <a:gd name="T10" fmla="*/ 66 w 66"/>
                <a:gd name="T11" fmla="*/ 487 h 553"/>
                <a:gd name="T12" fmla="*/ 32 w 66"/>
                <a:gd name="T13" fmla="*/ 553 h 553"/>
                <a:gd name="T14" fmla="*/ 0 w 66"/>
                <a:gd name="T15" fmla="*/ 487 h 553"/>
                <a:gd name="T16" fmla="*/ 66 w 66"/>
                <a:gd name="T17" fmla="*/ 487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553">
                  <a:moveTo>
                    <a:pt x="43" y="0"/>
                  </a:moveTo>
                  <a:lnTo>
                    <a:pt x="43" y="498"/>
                  </a:lnTo>
                  <a:lnTo>
                    <a:pt x="22" y="498"/>
                  </a:lnTo>
                  <a:lnTo>
                    <a:pt x="22" y="0"/>
                  </a:lnTo>
                  <a:lnTo>
                    <a:pt x="43" y="0"/>
                  </a:lnTo>
                  <a:close/>
                  <a:moveTo>
                    <a:pt x="66" y="487"/>
                  </a:moveTo>
                  <a:lnTo>
                    <a:pt x="32" y="553"/>
                  </a:lnTo>
                  <a:lnTo>
                    <a:pt x="0" y="487"/>
                  </a:lnTo>
                  <a:lnTo>
                    <a:pt x="66" y="48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>
                <a:latin typeface="+mn-lt"/>
              </a:endParaRPr>
            </a:p>
          </p:txBody>
        </p:sp>
        <p:sp>
          <p:nvSpPr>
            <p:cNvPr id="5131" name="Rectangle 74">
              <a:extLst>
                <a:ext uri="{FF2B5EF4-FFF2-40B4-BE49-F238E27FC236}">
                  <a16:creationId xmlns:a16="http://schemas.microsoft.com/office/drawing/2014/main" id="{A7B848E5-C37F-5E04-96D5-20B0C0519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6688" y="4581126"/>
              <a:ext cx="1105552" cy="4911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7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nil hypothesis</a:t>
              </a:r>
              <a:endPara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FC47210-864F-D385-E3D6-21FB9B0D4486}"/>
              </a:ext>
            </a:extLst>
          </p:cNvPr>
          <p:cNvGrpSpPr/>
          <p:nvPr/>
        </p:nvGrpSpPr>
        <p:grpSpPr>
          <a:xfrm>
            <a:off x="4558542" y="4711853"/>
            <a:ext cx="3199685" cy="961143"/>
            <a:chOff x="4558542" y="4641512"/>
            <a:chExt cx="3199685" cy="961143"/>
          </a:xfrm>
        </p:grpSpPr>
        <p:sp>
          <p:nvSpPr>
            <p:cNvPr id="50" name="Rectangle 65">
              <a:extLst>
                <a:ext uri="{FF2B5EF4-FFF2-40B4-BE49-F238E27FC236}">
                  <a16:creationId xmlns:a16="http://schemas.microsoft.com/office/drawing/2014/main" id="{BFBA9C7B-B168-F844-3B8B-F8CDA064D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0270" y="4641512"/>
              <a:ext cx="31258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p =</a:t>
              </a:r>
              <a:endParaRPr kumimoji="0" lang="en-US" altLang="en-US" sz="2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82BC3578-FEA7-4595-10B3-E5D4BA8AF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8542" y="4963584"/>
              <a:ext cx="55463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0.025</a:t>
              </a:r>
              <a:endPara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" name="Freeform 67">
              <a:extLst>
                <a:ext uri="{FF2B5EF4-FFF2-40B4-BE49-F238E27FC236}">
                  <a16:creationId xmlns:a16="http://schemas.microsoft.com/office/drawing/2014/main" id="{CF10BD87-59F0-A744-2428-1DAF5A3FEF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29142" y="5278047"/>
              <a:ext cx="221900" cy="324608"/>
            </a:xfrm>
            <a:custGeom>
              <a:avLst/>
              <a:gdLst>
                <a:gd name="T0" fmla="*/ 304 w 405"/>
                <a:gd name="T1" fmla="*/ 513 h 592"/>
                <a:gd name="T2" fmla="*/ 0 w 405"/>
                <a:gd name="T3" fmla="*/ 17 h 592"/>
                <a:gd name="T4" fmla="*/ 27 w 405"/>
                <a:gd name="T5" fmla="*/ 0 h 592"/>
                <a:gd name="T6" fmla="*/ 331 w 405"/>
                <a:gd name="T7" fmla="*/ 496 h 592"/>
                <a:gd name="T8" fmla="*/ 304 w 405"/>
                <a:gd name="T9" fmla="*/ 513 h 592"/>
                <a:gd name="T10" fmla="*/ 383 w 405"/>
                <a:gd name="T11" fmla="*/ 464 h 592"/>
                <a:gd name="T12" fmla="*/ 358 w 405"/>
                <a:gd name="T13" fmla="*/ 570 h 592"/>
                <a:gd name="T14" fmla="*/ 252 w 405"/>
                <a:gd name="T15" fmla="*/ 545 h 592"/>
                <a:gd name="T16" fmla="*/ 277 w 405"/>
                <a:gd name="T17" fmla="*/ 439 h 592"/>
                <a:gd name="T18" fmla="*/ 383 w 405"/>
                <a:gd name="T19" fmla="*/ 464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5" h="592">
                  <a:moveTo>
                    <a:pt x="304" y="513"/>
                  </a:moveTo>
                  <a:lnTo>
                    <a:pt x="0" y="17"/>
                  </a:lnTo>
                  <a:lnTo>
                    <a:pt x="27" y="0"/>
                  </a:lnTo>
                  <a:lnTo>
                    <a:pt x="331" y="496"/>
                  </a:lnTo>
                  <a:lnTo>
                    <a:pt x="304" y="513"/>
                  </a:lnTo>
                  <a:close/>
                  <a:moveTo>
                    <a:pt x="383" y="464"/>
                  </a:moveTo>
                  <a:cubicBezTo>
                    <a:pt x="405" y="501"/>
                    <a:pt x="394" y="548"/>
                    <a:pt x="358" y="570"/>
                  </a:cubicBezTo>
                  <a:cubicBezTo>
                    <a:pt x="321" y="592"/>
                    <a:pt x="274" y="581"/>
                    <a:pt x="252" y="545"/>
                  </a:cubicBezTo>
                  <a:cubicBezTo>
                    <a:pt x="230" y="508"/>
                    <a:pt x="241" y="461"/>
                    <a:pt x="277" y="439"/>
                  </a:cubicBezTo>
                  <a:cubicBezTo>
                    <a:pt x="314" y="417"/>
                    <a:pt x="361" y="428"/>
                    <a:pt x="383" y="46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100">
                <a:latin typeface="+mn-lt"/>
              </a:endParaRPr>
            </a:p>
          </p:txBody>
        </p:sp>
        <p:sp>
          <p:nvSpPr>
            <p:cNvPr id="53" name="Rectangle 68">
              <a:extLst>
                <a:ext uri="{FF2B5EF4-FFF2-40B4-BE49-F238E27FC236}">
                  <a16:creationId xmlns:a16="http://schemas.microsoft.com/office/drawing/2014/main" id="{7E1A80AB-CA2C-58DE-F689-2DEC1690C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6585" y="4641512"/>
              <a:ext cx="31258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p =</a:t>
              </a:r>
              <a:endPara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4" name="Rectangle 69">
              <a:extLst>
                <a:ext uri="{FF2B5EF4-FFF2-40B4-BE49-F238E27FC236}">
                  <a16:creationId xmlns:a16="http://schemas.microsoft.com/office/drawing/2014/main" id="{0494289A-18A8-A424-6716-DA47D07B8D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3588" y="4963584"/>
              <a:ext cx="55463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0.025</a:t>
              </a:r>
              <a:endPara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5" name="Freeform 70">
              <a:extLst>
                <a:ext uri="{FF2B5EF4-FFF2-40B4-BE49-F238E27FC236}">
                  <a16:creationId xmlns:a16="http://schemas.microsoft.com/office/drawing/2014/main" id="{30BF33D0-F00F-B35C-DFC3-57F600FD69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84225" y="5278047"/>
              <a:ext cx="220632" cy="324608"/>
            </a:xfrm>
            <a:custGeom>
              <a:avLst/>
              <a:gdLst>
                <a:gd name="T0" fmla="*/ 101 w 405"/>
                <a:gd name="T1" fmla="*/ 513 h 592"/>
                <a:gd name="T2" fmla="*/ 405 w 405"/>
                <a:gd name="T3" fmla="*/ 17 h 592"/>
                <a:gd name="T4" fmla="*/ 378 w 405"/>
                <a:gd name="T5" fmla="*/ 0 h 592"/>
                <a:gd name="T6" fmla="*/ 74 w 405"/>
                <a:gd name="T7" fmla="*/ 496 h 592"/>
                <a:gd name="T8" fmla="*/ 101 w 405"/>
                <a:gd name="T9" fmla="*/ 513 h 592"/>
                <a:gd name="T10" fmla="*/ 22 w 405"/>
                <a:gd name="T11" fmla="*/ 464 h 592"/>
                <a:gd name="T12" fmla="*/ 47 w 405"/>
                <a:gd name="T13" fmla="*/ 570 h 592"/>
                <a:gd name="T14" fmla="*/ 153 w 405"/>
                <a:gd name="T15" fmla="*/ 545 h 592"/>
                <a:gd name="T16" fmla="*/ 128 w 405"/>
                <a:gd name="T17" fmla="*/ 439 h 592"/>
                <a:gd name="T18" fmla="*/ 22 w 405"/>
                <a:gd name="T19" fmla="*/ 464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5" h="592">
                  <a:moveTo>
                    <a:pt x="101" y="513"/>
                  </a:moveTo>
                  <a:lnTo>
                    <a:pt x="405" y="17"/>
                  </a:lnTo>
                  <a:lnTo>
                    <a:pt x="378" y="0"/>
                  </a:lnTo>
                  <a:lnTo>
                    <a:pt x="74" y="496"/>
                  </a:lnTo>
                  <a:lnTo>
                    <a:pt x="101" y="513"/>
                  </a:lnTo>
                  <a:close/>
                  <a:moveTo>
                    <a:pt x="22" y="464"/>
                  </a:moveTo>
                  <a:cubicBezTo>
                    <a:pt x="0" y="501"/>
                    <a:pt x="11" y="548"/>
                    <a:pt x="47" y="570"/>
                  </a:cubicBezTo>
                  <a:cubicBezTo>
                    <a:pt x="84" y="592"/>
                    <a:pt x="131" y="581"/>
                    <a:pt x="153" y="545"/>
                  </a:cubicBezTo>
                  <a:cubicBezTo>
                    <a:pt x="175" y="508"/>
                    <a:pt x="164" y="461"/>
                    <a:pt x="128" y="439"/>
                  </a:cubicBezTo>
                  <a:cubicBezTo>
                    <a:pt x="91" y="417"/>
                    <a:pt x="44" y="428"/>
                    <a:pt x="22" y="46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100">
                <a:latin typeface="+mn-lt"/>
              </a:endParaRPr>
            </a:p>
          </p:txBody>
        </p:sp>
      </p:grpSp>
      <p:sp>
        <p:nvSpPr>
          <p:cNvPr id="47" name="Freeform 45">
            <a:extLst>
              <a:ext uri="{FF2B5EF4-FFF2-40B4-BE49-F238E27FC236}">
                <a16:creationId xmlns:a16="http://schemas.microsoft.com/office/drawing/2014/main" id="{EDCE9BC1-7509-6754-0DD2-A1EECEA718B5}"/>
              </a:ext>
            </a:extLst>
          </p:cNvPr>
          <p:cNvSpPr>
            <a:spLocks/>
          </p:cNvSpPr>
          <p:nvPr/>
        </p:nvSpPr>
        <p:spPr bwMode="auto">
          <a:xfrm>
            <a:off x="4368342" y="3683506"/>
            <a:ext cx="3649302" cy="2037674"/>
          </a:xfrm>
          <a:custGeom>
            <a:avLst/>
            <a:gdLst>
              <a:gd name="T0" fmla="*/ 0 w 2878"/>
              <a:gd name="T1" fmla="*/ 1607 h 1607"/>
              <a:gd name="T2" fmla="*/ 501 w 2878"/>
              <a:gd name="T3" fmla="*/ 1582 h 1607"/>
              <a:gd name="T4" fmla="*/ 715 w 2878"/>
              <a:gd name="T5" fmla="*/ 1467 h 1607"/>
              <a:gd name="T6" fmla="*/ 880 w 2878"/>
              <a:gd name="T7" fmla="*/ 1186 h 1607"/>
              <a:gd name="T8" fmla="*/ 1115 w 2878"/>
              <a:gd name="T9" fmla="*/ 571 h 1607"/>
              <a:gd name="T10" fmla="*/ 1285 w 2878"/>
              <a:gd name="T11" fmla="*/ 94 h 1607"/>
              <a:gd name="T12" fmla="*/ 1391 w 2878"/>
              <a:gd name="T13" fmla="*/ 4 h 1607"/>
              <a:gd name="T14" fmla="*/ 1508 w 2878"/>
              <a:gd name="T15" fmla="*/ 94 h 1607"/>
              <a:gd name="T16" fmla="*/ 1697 w 2878"/>
              <a:gd name="T17" fmla="*/ 540 h 1607"/>
              <a:gd name="T18" fmla="*/ 1978 w 2878"/>
              <a:gd name="T19" fmla="*/ 1235 h 1607"/>
              <a:gd name="T20" fmla="*/ 2151 w 2878"/>
              <a:gd name="T21" fmla="*/ 1483 h 1607"/>
              <a:gd name="T22" fmla="*/ 2382 w 2878"/>
              <a:gd name="T23" fmla="*/ 1582 h 1607"/>
              <a:gd name="T24" fmla="*/ 2878 w 2878"/>
              <a:gd name="T25" fmla="*/ 1603 h 1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78" h="1607">
                <a:moveTo>
                  <a:pt x="0" y="1607"/>
                </a:moveTo>
                <a:cubicBezTo>
                  <a:pt x="84" y="1604"/>
                  <a:pt x="381" y="1606"/>
                  <a:pt x="501" y="1582"/>
                </a:cubicBezTo>
                <a:cubicBezTo>
                  <a:pt x="621" y="1559"/>
                  <a:pt x="651" y="1533"/>
                  <a:pt x="715" y="1467"/>
                </a:cubicBezTo>
                <a:cubicBezTo>
                  <a:pt x="778" y="1401"/>
                  <a:pt x="814" y="1335"/>
                  <a:pt x="880" y="1186"/>
                </a:cubicBezTo>
                <a:cubicBezTo>
                  <a:pt x="946" y="1037"/>
                  <a:pt x="1048" y="753"/>
                  <a:pt x="1115" y="571"/>
                </a:cubicBezTo>
                <a:cubicBezTo>
                  <a:pt x="1183" y="389"/>
                  <a:pt x="1239" y="187"/>
                  <a:pt x="1285" y="94"/>
                </a:cubicBezTo>
                <a:cubicBezTo>
                  <a:pt x="1330" y="0"/>
                  <a:pt x="1374" y="4"/>
                  <a:pt x="1391" y="4"/>
                </a:cubicBezTo>
                <a:cubicBezTo>
                  <a:pt x="1407" y="4"/>
                  <a:pt x="1457" y="4"/>
                  <a:pt x="1508" y="94"/>
                </a:cubicBezTo>
                <a:cubicBezTo>
                  <a:pt x="1558" y="184"/>
                  <a:pt x="1619" y="350"/>
                  <a:pt x="1697" y="540"/>
                </a:cubicBezTo>
                <a:cubicBezTo>
                  <a:pt x="1776" y="730"/>
                  <a:pt x="1902" y="1078"/>
                  <a:pt x="1978" y="1235"/>
                </a:cubicBezTo>
                <a:cubicBezTo>
                  <a:pt x="2053" y="1392"/>
                  <a:pt x="2083" y="1425"/>
                  <a:pt x="2151" y="1483"/>
                </a:cubicBezTo>
                <a:cubicBezTo>
                  <a:pt x="2219" y="1541"/>
                  <a:pt x="2262" y="1563"/>
                  <a:pt x="2382" y="1582"/>
                </a:cubicBezTo>
                <a:cubicBezTo>
                  <a:pt x="2504" y="1602"/>
                  <a:pt x="2704" y="1598"/>
                  <a:pt x="2878" y="1603"/>
                </a:cubicBezTo>
              </a:path>
            </a:pathLst>
          </a:custGeom>
          <a:noFill/>
          <a:ln w="22225" cap="flat">
            <a:solidFill>
              <a:srgbClr val="86868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sz="220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E7B13B4-D2F5-2E3B-C7B2-E2C136F56A42}"/>
              </a:ext>
            </a:extLst>
          </p:cNvPr>
          <p:cNvGrpSpPr/>
          <p:nvPr/>
        </p:nvGrpSpPr>
        <p:grpSpPr>
          <a:xfrm>
            <a:off x="6483291" y="3659139"/>
            <a:ext cx="2575239" cy="536429"/>
            <a:chOff x="6483291" y="3659139"/>
            <a:chExt cx="2575239" cy="536429"/>
          </a:xfrm>
        </p:grpSpPr>
        <p:sp>
          <p:nvSpPr>
            <p:cNvPr id="6" name="Rectangle 233">
              <a:extLst>
                <a:ext uri="{FF2B5EF4-FFF2-40B4-BE49-F238E27FC236}">
                  <a16:creationId xmlns:a16="http://schemas.microsoft.com/office/drawing/2014/main" id="{8B5B8E73-4EFE-7EE1-2371-FAD643226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5571" y="3659139"/>
              <a:ext cx="2182959" cy="53642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3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sampling </a:t>
              </a:r>
              <a:r>
                <a:rPr kumimoji="0" lang="en-US" altLang="en-US" sz="21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distribution</a:t>
              </a:r>
              <a:br>
                <a:rPr kumimoji="0" lang="en-US" altLang="en-US" sz="21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</a:br>
              <a:r>
                <a:rPr kumimoji="0" lang="en-US" altLang="en-US" sz="21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if effect is nil (zero)</a:t>
              </a:r>
              <a:endPara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5715861-2B77-2942-9B1F-203402E1A770}"/>
                </a:ext>
              </a:extLst>
            </p:cNvPr>
            <p:cNvCxnSpPr/>
            <p:nvPr/>
          </p:nvCxnSpPr>
          <p:spPr bwMode="auto">
            <a:xfrm flipH="1">
              <a:off x="6483291" y="4008030"/>
              <a:ext cx="304570" cy="1837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0026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" y="11015"/>
            <a:ext cx="9099932" cy="6730353"/>
          </a:xfrm>
        </p:spPr>
        <p:txBody>
          <a:bodyPr/>
          <a:lstStyle/>
          <a:p>
            <a:pPr>
              <a:lnSpc>
                <a:spcPct val="96000"/>
              </a:lnSpc>
            </a:pPr>
            <a:r>
              <a:rPr lang="en-US" sz="2300" dirty="0"/>
              <a:t>Tests of substantial and non-substantial hypotheses are </a:t>
            </a:r>
            <a:r>
              <a:rPr lang="en-US" sz="2300" i="1" dirty="0"/>
              <a:t>one</a:t>
            </a:r>
            <a:r>
              <a:rPr lang="en-US" sz="2300" dirty="0"/>
              <a:t>-sided. Example…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With a sufficiently large positive </a:t>
            </a:r>
            <a:br>
              <a:rPr lang="en-US" sz="2300" dirty="0"/>
            </a:br>
            <a:r>
              <a:rPr lang="en-US" sz="2300" dirty="0"/>
              <a:t>observed value of the effect, </a:t>
            </a:r>
            <a:br>
              <a:rPr lang="en-US" sz="2300" dirty="0"/>
            </a:br>
            <a:r>
              <a:rPr lang="en-US" sz="2300" dirty="0"/>
              <a:t>you reject the non-positive hypothesis.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The error rate is highest when </a:t>
            </a:r>
            <a:br>
              <a:rPr lang="en-US" sz="2300" dirty="0"/>
            </a:br>
            <a:r>
              <a:rPr lang="en-US" sz="2300" dirty="0"/>
              <a:t>the hypothesis is trivial and </a:t>
            </a:r>
            <a:br>
              <a:rPr lang="en-US" sz="2300" dirty="0"/>
            </a:br>
            <a:r>
              <a:rPr lang="en-US" sz="2300" dirty="0"/>
              <a:t>borderline substantial positive.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The error rate is the area of </a:t>
            </a:r>
            <a:br>
              <a:rPr lang="en-US" sz="2300" dirty="0"/>
            </a:br>
            <a:r>
              <a:rPr lang="en-US" sz="2300" i="1" dirty="0"/>
              <a:t>one</a:t>
            </a:r>
            <a:r>
              <a:rPr lang="en-US" sz="2300" dirty="0"/>
              <a:t> tail of the normal distribution </a:t>
            </a:r>
            <a:br>
              <a:rPr lang="en-US" sz="2300" dirty="0"/>
            </a:br>
            <a:r>
              <a:rPr lang="en-US" sz="2300" dirty="0"/>
              <a:t>defining sufficiently large values.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An error rate of 5%, or alpha = 0.05, </a:t>
            </a:r>
            <a:br>
              <a:rPr lang="en-US" sz="2300" dirty="0"/>
            </a:br>
            <a:r>
              <a:rPr lang="en-US" sz="2300" dirty="0"/>
              <a:t>seems reasonable as a default. 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Hence, an alpha of 0.05 corresponds to a 90% CI. </a:t>
            </a:r>
          </a:p>
          <a:p>
            <a:pPr>
              <a:lnSpc>
                <a:spcPct val="96000"/>
              </a:lnSpc>
            </a:pPr>
            <a:r>
              <a:rPr lang="en-US" sz="2300" dirty="0"/>
              <a:t>I therefore recommend showing 90% CI for all effects.</a:t>
            </a:r>
          </a:p>
          <a:p>
            <a:pPr lvl="1">
              <a:lnSpc>
                <a:spcPct val="96000"/>
              </a:lnSpc>
            </a:pPr>
            <a:r>
              <a:rPr lang="en-US" dirty="0"/>
              <a:t>To justify 90%, state in your Methods section that "Inferiority, superiority and equivalence tests based on coverage of a 90% CI have alphas of 0.05."</a:t>
            </a:r>
          </a:p>
          <a:p>
            <a:pPr>
              <a:lnSpc>
                <a:spcPct val="96000"/>
              </a:lnSpc>
            </a:pPr>
            <a:r>
              <a:rPr lang="en-US" dirty="0"/>
              <a:t>But for clinically or practically relevant effects, you should effectively use different alphas for rejecting harm and rejecting benefit. </a:t>
            </a:r>
          </a:p>
          <a:p>
            <a:pPr lvl="1">
              <a:lnSpc>
                <a:spcPct val="96000"/>
              </a:lnSpc>
            </a:pPr>
            <a:r>
              <a:rPr lang="en-US" sz="2300" dirty="0"/>
              <a:t>There is an easier way to think about it...</a:t>
            </a:r>
          </a:p>
          <a:p>
            <a:pPr>
              <a:lnSpc>
                <a:spcPct val="96000"/>
              </a:lnSpc>
            </a:pPr>
            <a:endParaRPr lang="en-US" sz="2300" dirty="0"/>
          </a:p>
          <a:p>
            <a:pPr>
              <a:lnSpc>
                <a:spcPct val="96000"/>
              </a:lnSpc>
            </a:pPr>
            <a:endParaRPr lang="en-US" sz="2300" dirty="0"/>
          </a:p>
          <a:p>
            <a:pPr>
              <a:lnSpc>
                <a:spcPct val="96000"/>
              </a:lnSpc>
            </a:pPr>
            <a:endParaRPr lang="en-US" sz="2300" dirty="0"/>
          </a:p>
        </p:txBody>
      </p:sp>
      <p:grpSp>
        <p:nvGrpSpPr>
          <p:cNvPr id="5138" name="Group 5137">
            <a:extLst>
              <a:ext uri="{FF2B5EF4-FFF2-40B4-BE49-F238E27FC236}">
                <a16:creationId xmlns:a16="http://schemas.microsoft.com/office/drawing/2014/main" id="{66FD6060-AB74-7312-C39F-4D905B3FB383}"/>
              </a:ext>
            </a:extLst>
          </p:cNvPr>
          <p:cNvGrpSpPr/>
          <p:nvPr/>
        </p:nvGrpSpPr>
        <p:grpSpPr>
          <a:xfrm>
            <a:off x="5210978" y="435230"/>
            <a:ext cx="3608082" cy="3025029"/>
            <a:chOff x="4432827" y="6175916"/>
            <a:chExt cx="4337619" cy="3636678"/>
          </a:xfrm>
        </p:grpSpPr>
        <p:grpSp>
          <p:nvGrpSpPr>
            <p:cNvPr id="5139" name="Group 5138">
              <a:extLst>
                <a:ext uri="{FF2B5EF4-FFF2-40B4-BE49-F238E27FC236}">
                  <a16:creationId xmlns:a16="http://schemas.microsoft.com/office/drawing/2014/main" id="{49FCB7E4-6D48-F49C-8029-BEB60B6B744E}"/>
                </a:ext>
              </a:extLst>
            </p:cNvPr>
            <p:cNvGrpSpPr/>
            <p:nvPr/>
          </p:nvGrpSpPr>
          <p:grpSpPr>
            <a:xfrm>
              <a:off x="4443760" y="6658577"/>
              <a:ext cx="4326686" cy="2729828"/>
              <a:chOff x="339304" y="6812851"/>
              <a:chExt cx="4326686" cy="3873585"/>
            </a:xfrm>
          </p:grpSpPr>
          <p:sp>
            <p:nvSpPr>
              <p:cNvPr id="5147" name="Rectangle 50">
                <a:extLst>
                  <a:ext uri="{FF2B5EF4-FFF2-40B4-BE49-F238E27FC236}">
                    <a16:creationId xmlns:a16="http://schemas.microsoft.com/office/drawing/2014/main" id="{7E106021-6CBA-3808-0420-C948F21EB6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5512" y="6812851"/>
                <a:ext cx="2243684" cy="3865216"/>
              </a:xfrm>
              <a:prstGeom prst="rect">
                <a:avLst/>
              </a:prstGeom>
              <a:solidFill>
                <a:srgbClr val="FFECA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2200"/>
              </a:p>
            </p:txBody>
          </p:sp>
          <p:sp>
            <p:nvSpPr>
              <p:cNvPr id="5148" name="Rectangle 51">
                <a:extLst>
                  <a:ext uri="{FF2B5EF4-FFF2-40B4-BE49-F238E27FC236}">
                    <a16:creationId xmlns:a16="http://schemas.microsoft.com/office/drawing/2014/main" id="{F70A2B85-B5CC-1950-F0BB-7F05953C18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304" y="6812851"/>
                <a:ext cx="1371147" cy="3865216"/>
              </a:xfrm>
              <a:prstGeom prst="rect">
                <a:avLst/>
              </a:prstGeom>
              <a:solidFill>
                <a:srgbClr val="EAD0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2200"/>
              </a:p>
            </p:txBody>
          </p:sp>
          <p:sp>
            <p:nvSpPr>
              <p:cNvPr id="5149" name="Rectangle 52">
                <a:extLst>
                  <a:ext uri="{FF2B5EF4-FFF2-40B4-BE49-F238E27FC236}">
                    <a16:creationId xmlns:a16="http://schemas.microsoft.com/office/drawing/2014/main" id="{21B49EBF-EFBF-6B9D-548E-B5602C4105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0118" y="6812851"/>
                <a:ext cx="986938" cy="3865216"/>
              </a:xfrm>
              <a:prstGeom prst="rect">
                <a:avLst/>
              </a:prstGeom>
              <a:solidFill>
                <a:srgbClr val="E0FFC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2200"/>
              </a:p>
            </p:txBody>
          </p:sp>
          <p:cxnSp>
            <p:nvCxnSpPr>
              <p:cNvPr id="5150" name="Straight Connector 5149">
                <a:extLst>
                  <a:ext uri="{FF2B5EF4-FFF2-40B4-BE49-F238E27FC236}">
                    <a16:creationId xmlns:a16="http://schemas.microsoft.com/office/drawing/2014/main" id="{219E89E4-B3FD-4442-6A83-BBDE2ABD6F94}"/>
                  </a:ext>
                </a:extLst>
              </p:cNvPr>
              <p:cNvCxnSpPr/>
              <p:nvPr/>
            </p:nvCxnSpPr>
            <p:spPr bwMode="auto">
              <a:xfrm>
                <a:off x="1580103" y="6812851"/>
                <a:ext cx="0" cy="387358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51" name="Straight Connector 5150">
                <a:extLst>
                  <a:ext uri="{FF2B5EF4-FFF2-40B4-BE49-F238E27FC236}">
                    <a16:creationId xmlns:a16="http://schemas.microsoft.com/office/drawing/2014/main" id="{B92876A3-4FF4-54B8-001B-FE171483AA63}"/>
                  </a:ext>
                </a:extLst>
              </p:cNvPr>
              <p:cNvCxnSpPr/>
              <p:nvPr/>
            </p:nvCxnSpPr>
            <p:spPr bwMode="auto">
              <a:xfrm>
                <a:off x="2568992" y="6812851"/>
                <a:ext cx="0" cy="387358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52" name="Line 55">
                <a:extLst>
                  <a:ext uri="{FF2B5EF4-FFF2-40B4-BE49-F238E27FC236}">
                    <a16:creationId xmlns:a16="http://schemas.microsoft.com/office/drawing/2014/main" id="{221A1F98-D87F-ABB1-389A-5FBAA58135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7625" y="10686436"/>
                <a:ext cx="4308365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 sz="2200"/>
              </a:p>
            </p:txBody>
          </p:sp>
        </p:grpSp>
        <p:cxnSp>
          <p:nvCxnSpPr>
            <p:cNvPr id="5143" name="Straight Arrow Connector 5142">
              <a:extLst>
                <a:ext uri="{FF2B5EF4-FFF2-40B4-BE49-F238E27FC236}">
                  <a16:creationId xmlns:a16="http://schemas.microsoft.com/office/drawing/2014/main" id="{252454F3-A3A6-E70F-9974-EE47205438A8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432827" y="6596960"/>
              <a:ext cx="123203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144" name="Straight Arrow Connector 5143">
              <a:extLst>
                <a:ext uri="{FF2B5EF4-FFF2-40B4-BE49-F238E27FC236}">
                  <a16:creationId xmlns:a16="http://schemas.microsoft.com/office/drawing/2014/main" id="{1AC82C6D-EEB3-52A7-61FD-3B9809530006}"/>
                </a:ext>
              </a:extLst>
            </p:cNvPr>
            <p:cNvCxnSpPr/>
            <p:nvPr/>
          </p:nvCxnSpPr>
          <p:spPr bwMode="auto">
            <a:xfrm>
              <a:off x="6709093" y="6598498"/>
              <a:ext cx="204428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145" name="Straight Arrow Connector 5144">
              <a:extLst>
                <a:ext uri="{FF2B5EF4-FFF2-40B4-BE49-F238E27FC236}">
                  <a16:creationId xmlns:a16="http://schemas.microsoft.com/office/drawing/2014/main" id="{7E09DF8A-B9F6-4912-422B-6FD4EBF2475A}"/>
                </a:ext>
              </a:extLst>
            </p:cNvPr>
            <p:cNvCxnSpPr/>
            <p:nvPr/>
          </p:nvCxnSpPr>
          <p:spPr bwMode="auto">
            <a:xfrm flipH="1">
              <a:off x="5705244" y="6598493"/>
              <a:ext cx="96946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146" name="Rectangle 56">
              <a:extLst>
                <a:ext uri="{FF2B5EF4-FFF2-40B4-BE49-F238E27FC236}">
                  <a16:creationId xmlns:a16="http://schemas.microsoft.com/office/drawing/2014/main" id="{7A7FE65C-B778-0FD0-4557-F9BC507B4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1984" y="9442586"/>
              <a:ext cx="1889968" cy="370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Effect magnitude</a:t>
              </a:r>
              <a:endParaRPr lang="en-US" altLang="en-US" sz="2000" u="none" dirty="0"/>
            </a:p>
          </p:txBody>
        </p:sp>
        <p:sp>
          <p:nvSpPr>
            <p:cNvPr id="5140" name="Rectangle 61">
              <a:extLst>
                <a:ext uri="{FF2B5EF4-FFF2-40B4-BE49-F238E27FC236}">
                  <a16:creationId xmlns:a16="http://schemas.microsoft.com/office/drawing/2014/main" id="{B8E3910B-3F46-64BB-B1AF-50C63FB18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4039" y="6175918"/>
              <a:ext cx="857569" cy="3700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positive</a:t>
              </a:r>
              <a:endParaRPr lang="en-US" altLang="en-US" sz="2000" u="none" dirty="0"/>
            </a:p>
          </p:txBody>
        </p:sp>
        <p:sp>
          <p:nvSpPr>
            <p:cNvPr id="5141" name="Rectangle 63">
              <a:extLst>
                <a:ext uri="{FF2B5EF4-FFF2-40B4-BE49-F238E27FC236}">
                  <a16:creationId xmlns:a16="http://schemas.microsoft.com/office/drawing/2014/main" id="{0B304238-7E9F-3820-7876-8A361976D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9725" y="6175918"/>
              <a:ext cx="1025230" cy="3700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negative </a:t>
              </a:r>
              <a:endParaRPr lang="en-US" altLang="en-US" sz="2000" u="none" dirty="0"/>
            </a:p>
          </p:txBody>
        </p:sp>
        <p:sp>
          <p:nvSpPr>
            <p:cNvPr id="5142" name="Rectangle 66">
              <a:extLst>
                <a:ext uri="{FF2B5EF4-FFF2-40B4-BE49-F238E27FC236}">
                  <a16:creationId xmlns:a16="http://schemas.microsoft.com/office/drawing/2014/main" id="{9C692D3A-7F1D-EB20-E704-56A340054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2948" y="6175916"/>
              <a:ext cx="589700" cy="3700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trivial</a:t>
              </a:r>
              <a:endParaRPr lang="en-US" altLang="en-US" sz="2000" u="none" dirty="0"/>
            </a:p>
          </p:txBody>
        </p:sp>
      </p:grpSp>
      <p:sp>
        <p:nvSpPr>
          <p:cNvPr id="5158" name="Rectangle 48">
            <a:extLst>
              <a:ext uri="{FF2B5EF4-FFF2-40B4-BE49-F238E27FC236}">
                <a16:creationId xmlns:a16="http://schemas.microsoft.com/office/drawing/2014/main" id="{DDBDF343-F55E-E7F5-3880-006ECFA65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0766" y="797469"/>
            <a:ext cx="9826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000000"/>
                </a:solidFill>
                <a:latin typeface="+mn-lt"/>
              </a:rPr>
              <a:t>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robability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159" name="Line 59">
            <a:extLst>
              <a:ext uri="{FF2B5EF4-FFF2-40B4-BE49-F238E27FC236}">
                <a16:creationId xmlns:a16="http://schemas.microsoft.com/office/drawing/2014/main" id="{6F7DB634-55AC-949F-6FD7-14AE2758AB6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2772" y="844332"/>
            <a:ext cx="0" cy="2266082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sz="2200">
              <a:latin typeface="+mn-lt"/>
            </a:endParaRPr>
          </a:p>
        </p:txBody>
      </p:sp>
      <p:grpSp>
        <p:nvGrpSpPr>
          <p:cNvPr id="5164" name="Group 5163">
            <a:extLst>
              <a:ext uri="{FF2B5EF4-FFF2-40B4-BE49-F238E27FC236}">
                <a16:creationId xmlns:a16="http://schemas.microsoft.com/office/drawing/2014/main" id="{EE740349-1E91-F810-4918-29F058447255}"/>
              </a:ext>
            </a:extLst>
          </p:cNvPr>
          <p:cNvGrpSpPr/>
          <p:nvPr/>
        </p:nvGrpSpPr>
        <p:grpSpPr>
          <a:xfrm>
            <a:off x="7737507" y="2548118"/>
            <a:ext cx="1286663" cy="731120"/>
            <a:chOff x="7737507" y="2548118"/>
            <a:chExt cx="1286663" cy="731120"/>
          </a:xfrm>
        </p:grpSpPr>
        <p:sp>
          <p:nvSpPr>
            <p:cNvPr id="5127" name="Rectangle 111">
              <a:extLst>
                <a:ext uri="{FF2B5EF4-FFF2-40B4-BE49-F238E27FC236}">
                  <a16:creationId xmlns:a16="http://schemas.microsoft.com/office/drawing/2014/main" id="{17094A14-2BE5-D7A9-E3C8-2A3F009A72B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811437" y="2911153"/>
              <a:ext cx="212733" cy="3680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/>
            </a:p>
          </p:txBody>
        </p:sp>
        <p:sp>
          <p:nvSpPr>
            <p:cNvPr id="5131" name="Freeform 97">
              <a:extLst>
                <a:ext uri="{FF2B5EF4-FFF2-40B4-BE49-F238E27FC236}">
                  <a16:creationId xmlns:a16="http://schemas.microsoft.com/office/drawing/2014/main" id="{767CF320-C757-B31B-7C60-12C89AAE24F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7737507" y="2548118"/>
              <a:ext cx="986939" cy="552713"/>
            </a:xfrm>
            <a:custGeom>
              <a:avLst/>
              <a:gdLst>
                <a:gd name="T0" fmla="*/ 1846 w 1861"/>
                <a:gd name="T1" fmla="*/ 1612 h 1612"/>
                <a:gd name="T2" fmla="*/ 1856 w 1861"/>
                <a:gd name="T3" fmla="*/ 136 h 1612"/>
                <a:gd name="T4" fmla="*/ 1574 w 1861"/>
                <a:gd name="T5" fmla="*/ 720 h 1612"/>
                <a:gd name="T6" fmla="*/ 1307 w 1861"/>
                <a:gd name="T7" fmla="*/ 1212 h 1612"/>
                <a:gd name="T8" fmla="*/ 1068 w 1861"/>
                <a:gd name="T9" fmla="*/ 1409 h 1612"/>
                <a:gd name="T10" fmla="*/ 777 w 1861"/>
                <a:gd name="T11" fmla="*/ 1524 h 1612"/>
                <a:gd name="T12" fmla="*/ 0 w 1861"/>
                <a:gd name="T13" fmla="*/ 1590 h 1612"/>
                <a:gd name="connsiteX0" fmla="*/ 9919 w 9919"/>
                <a:gd name="connsiteY0" fmla="*/ 7758 h 7758"/>
                <a:gd name="connsiteX1" fmla="*/ 9179 w 9919"/>
                <a:gd name="connsiteY1" fmla="*/ 361 h 7758"/>
                <a:gd name="connsiteX2" fmla="*/ 8458 w 9919"/>
                <a:gd name="connsiteY2" fmla="*/ 2225 h 7758"/>
                <a:gd name="connsiteX3" fmla="*/ 7023 w 9919"/>
                <a:gd name="connsiteY3" fmla="*/ 5277 h 7758"/>
                <a:gd name="connsiteX4" fmla="*/ 5739 w 9919"/>
                <a:gd name="connsiteY4" fmla="*/ 6499 h 7758"/>
                <a:gd name="connsiteX5" fmla="*/ 4175 w 9919"/>
                <a:gd name="connsiteY5" fmla="*/ 7212 h 7758"/>
                <a:gd name="connsiteX6" fmla="*/ 0 w 9919"/>
                <a:gd name="connsiteY6" fmla="*/ 7622 h 7758"/>
                <a:gd name="connsiteX0" fmla="*/ 9261 w 9274"/>
                <a:gd name="connsiteY0" fmla="*/ 10272 h 10272"/>
                <a:gd name="connsiteX1" fmla="*/ 9254 w 9274"/>
                <a:gd name="connsiteY1" fmla="*/ 465 h 10272"/>
                <a:gd name="connsiteX2" fmla="*/ 8527 w 9274"/>
                <a:gd name="connsiteY2" fmla="*/ 2868 h 10272"/>
                <a:gd name="connsiteX3" fmla="*/ 7080 w 9274"/>
                <a:gd name="connsiteY3" fmla="*/ 6802 h 10272"/>
                <a:gd name="connsiteX4" fmla="*/ 5786 w 9274"/>
                <a:gd name="connsiteY4" fmla="*/ 8377 h 10272"/>
                <a:gd name="connsiteX5" fmla="*/ 4209 w 9274"/>
                <a:gd name="connsiteY5" fmla="*/ 9296 h 10272"/>
                <a:gd name="connsiteX6" fmla="*/ 0 w 9274"/>
                <a:gd name="connsiteY6" fmla="*/ 9825 h 10272"/>
                <a:gd name="connsiteX0" fmla="*/ 9986 w 9986"/>
                <a:gd name="connsiteY0" fmla="*/ 9246 h 9246"/>
                <a:gd name="connsiteX1" fmla="*/ 9712 w 9986"/>
                <a:gd name="connsiteY1" fmla="*/ 758 h 9246"/>
                <a:gd name="connsiteX2" fmla="*/ 9195 w 9986"/>
                <a:gd name="connsiteY2" fmla="*/ 2038 h 9246"/>
                <a:gd name="connsiteX3" fmla="*/ 7634 w 9986"/>
                <a:gd name="connsiteY3" fmla="*/ 5868 h 9246"/>
                <a:gd name="connsiteX4" fmla="*/ 6239 w 9986"/>
                <a:gd name="connsiteY4" fmla="*/ 7401 h 9246"/>
                <a:gd name="connsiteX5" fmla="*/ 4538 w 9986"/>
                <a:gd name="connsiteY5" fmla="*/ 8296 h 9246"/>
                <a:gd name="connsiteX6" fmla="*/ 0 w 9986"/>
                <a:gd name="connsiteY6" fmla="*/ 8811 h 9246"/>
                <a:gd name="connsiteX0" fmla="*/ 10000 w 10000"/>
                <a:gd name="connsiteY0" fmla="*/ 9576 h 9576"/>
                <a:gd name="connsiteX1" fmla="*/ 9726 w 10000"/>
                <a:gd name="connsiteY1" fmla="*/ 396 h 9576"/>
                <a:gd name="connsiteX2" fmla="*/ 8610 w 10000"/>
                <a:gd name="connsiteY2" fmla="*/ 3498 h 9576"/>
                <a:gd name="connsiteX3" fmla="*/ 7645 w 10000"/>
                <a:gd name="connsiteY3" fmla="*/ 5923 h 9576"/>
                <a:gd name="connsiteX4" fmla="*/ 6248 w 10000"/>
                <a:gd name="connsiteY4" fmla="*/ 7581 h 9576"/>
                <a:gd name="connsiteX5" fmla="*/ 4544 w 10000"/>
                <a:gd name="connsiteY5" fmla="*/ 8549 h 9576"/>
                <a:gd name="connsiteX6" fmla="*/ 0 w 10000"/>
                <a:gd name="connsiteY6" fmla="*/ 9106 h 9576"/>
                <a:gd name="connsiteX0" fmla="*/ 9601 w 9728"/>
                <a:gd name="connsiteY0" fmla="*/ 9899 h 9899"/>
                <a:gd name="connsiteX1" fmla="*/ 9726 w 9728"/>
                <a:gd name="connsiteY1" fmla="*/ 413 h 9899"/>
                <a:gd name="connsiteX2" fmla="*/ 8610 w 9728"/>
                <a:gd name="connsiteY2" fmla="*/ 3652 h 9899"/>
                <a:gd name="connsiteX3" fmla="*/ 7645 w 9728"/>
                <a:gd name="connsiteY3" fmla="*/ 6184 h 9899"/>
                <a:gd name="connsiteX4" fmla="*/ 6248 w 9728"/>
                <a:gd name="connsiteY4" fmla="*/ 7916 h 9899"/>
                <a:gd name="connsiteX5" fmla="*/ 4544 w 9728"/>
                <a:gd name="connsiteY5" fmla="*/ 8927 h 9899"/>
                <a:gd name="connsiteX6" fmla="*/ 0 w 9728"/>
                <a:gd name="connsiteY6" fmla="*/ 9508 h 9899"/>
                <a:gd name="connsiteX0" fmla="*/ 9937 w 10000"/>
                <a:gd name="connsiteY0" fmla="*/ 10101 h 10101"/>
                <a:gd name="connsiteX1" fmla="*/ 9998 w 10000"/>
                <a:gd name="connsiteY1" fmla="*/ 417 h 10101"/>
                <a:gd name="connsiteX2" fmla="*/ 8851 w 10000"/>
                <a:gd name="connsiteY2" fmla="*/ 3689 h 10101"/>
                <a:gd name="connsiteX3" fmla="*/ 7859 w 10000"/>
                <a:gd name="connsiteY3" fmla="*/ 6247 h 10101"/>
                <a:gd name="connsiteX4" fmla="*/ 6423 w 10000"/>
                <a:gd name="connsiteY4" fmla="*/ 7997 h 10101"/>
                <a:gd name="connsiteX5" fmla="*/ 4671 w 10000"/>
                <a:gd name="connsiteY5" fmla="*/ 9018 h 10101"/>
                <a:gd name="connsiteX6" fmla="*/ 0 w 10000"/>
                <a:gd name="connsiteY6" fmla="*/ 9605 h 10101"/>
                <a:gd name="connsiteX0" fmla="*/ 10005 w 10005"/>
                <a:gd name="connsiteY0" fmla="*/ 9799 h 9799"/>
                <a:gd name="connsiteX1" fmla="*/ 9998 w 10005"/>
                <a:gd name="connsiteY1" fmla="*/ 417 h 9799"/>
                <a:gd name="connsiteX2" fmla="*/ 8851 w 10005"/>
                <a:gd name="connsiteY2" fmla="*/ 3689 h 9799"/>
                <a:gd name="connsiteX3" fmla="*/ 7859 w 10005"/>
                <a:gd name="connsiteY3" fmla="*/ 6247 h 9799"/>
                <a:gd name="connsiteX4" fmla="*/ 6423 w 10005"/>
                <a:gd name="connsiteY4" fmla="*/ 7997 h 9799"/>
                <a:gd name="connsiteX5" fmla="*/ 4671 w 10005"/>
                <a:gd name="connsiteY5" fmla="*/ 9018 h 9799"/>
                <a:gd name="connsiteX6" fmla="*/ 0 w 10005"/>
                <a:gd name="connsiteY6" fmla="*/ 9605 h 9799"/>
                <a:gd name="connsiteX0" fmla="*/ 10000 w 10000"/>
                <a:gd name="connsiteY0" fmla="*/ 10000 h 10000"/>
                <a:gd name="connsiteX1" fmla="*/ 9993 w 10000"/>
                <a:gd name="connsiteY1" fmla="*/ 426 h 10000"/>
                <a:gd name="connsiteX2" fmla="*/ 8847 w 10000"/>
                <a:gd name="connsiteY2" fmla="*/ 3765 h 10000"/>
                <a:gd name="connsiteX3" fmla="*/ 7855 w 10000"/>
                <a:gd name="connsiteY3" fmla="*/ 6268 h 10000"/>
                <a:gd name="connsiteX4" fmla="*/ 6420 w 10000"/>
                <a:gd name="connsiteY4" fmla="*/ 8161 h 10000"/>
                <a:gd name="connsiteX5" fmla="*/ 4669 w 10000"/>
                <a:gd name="connsiteY5" fmla="*/ 9203 h 10000"/>
                <a:gd name="connsiteX6" fmla="*/ 0 w 10000"/>
                <a:gd name="connsiteY6" fmla="*/ 9802 h 10000"/>
                <a:gd name="connsiteX0" fmla="*/ 10000 w 10000"/>
                <a:gd name="connsiteY0" fmla="*/ 10000 h 10000"/>
                <a:gd name="connsiteX1" fmla="*/ 9993 w 10000"/>
                <a:gd name="connsiteY1" fmla="*/ 426 h 10000"/>
                <a:gd name="connsiteX2" fmla="*/ 8847 w 10000"/>
                <a:gd name="connsiteY2" fmla="*/ 3765 h 10000"/>
                <a:gd name="connsiteX3" fmla="*/ 7855 w 10000"/>
                <a:gd name="connsiteY3" fmla="*/ 6268 h 10000"/>
                <a:gd name="connsiteX4" fmla="*/ 6420 w 10000"/>
                <a:gd name="connsiteY4" fmla="*/ 8161 h 10000"/>
                <a:gd name="connsiteX5" fmla="*/ 4669 w 10000"/>
                <a:gd name="connsiteY5" fmla="*/ 9203 h 10000"/>
                <a:gd name="connsiteX6" fmla="*/ 0 w 10000"/>
                <a:gd name="connsiteY6" fmla="*/ 9802 h 10000"/>
                <a:gd name="connsiteX0" fmla="*/ 10820 w 10820"/>
                <a:gd name="connsiteY0" fmla="*/ 10000 h 10000"/>
                <a:gd name="connsiteX1" fmla="*/ 10813 w 10820"/>
                <a:gd name="connsiteY1" fmla="*/ 426 h 10000"/>
                <a:gd name="connsiteX2" fmla="*/ 9667 w 10820"/>
                <a:gd name="connsiteY2" fmla="*/ 3765 h 10000"/>
                <a:gd name="connsiteX3" fmla="*/ 8675 w 10820"/>
                <a:gd name="connsiteY3" fmla="*/ 6268 h 10000"/>
                <a:gd name="connsiteX4" fmla="*/ 7240 w 10820"/>
                <a:gd name="connsiteY4" fmla="*/ 8161 h 10000"/>
                <a:gd name="connsiteX5" fmla="*/ 5489 w 10820"/>
                <a:gd name="connsiteY5" fmla="*/ 9203 h 10000"/>
                <a:gd name="connsiteX6" fmla="*/ 0 w 10820"/>
                <a:gd name="connsiteY6" fmla="*/ 9802 h 10000"/>
                <a:gd name="connsiteX0" fmla="*/ 10820 w 10820"/>
                <a:gd name="connsiteY0" fmla="*/ 10000 h 10000"/>
                <a:gd name="connsiteX1" fmla="*/ 10813 w 10820"/>
                <a:gd name="connsiteY1" fmla="*/ 426 h 10000"/>
                <a:gd name="connsiteX2" fmla="*/ 9667 w 10820"/>
                <a:gd name="connsiteY2" fmla="*/ 3765 h 10000"/>
                <a:gd name="connsiteX3" fmla="*/ 8675 w 10820"/>
                <a:gd name="connsiteY3" fmla="*/ 6268 h 10000"/>
                <a:gd name="connsiteX4" fmla="*/ 7240 w 10820"/>
                <a:gd name="connsiteY4" fmla="*/ 8161 h 10000"/>
                <a:gd name="connsiteX5" fmla="*/ 5489 w 10820"/>
                <a:gd name="connsiteY5" fmla="*/ 9203 h 10000"/>
                <a:gd name="connsiteX6" fmla="*/ 0 w 10820"/>
                <a:gd name="connsiteY6" fmla="*/ 9802 h 10000"/>
                <a:gd name="connsiteX0" fmla="*/ 10820 w 10820"/>
                <a:gd name="connsiteY0" fmla="*/ 10000 h 10000"/>
                <a:gd name="connsiteX1" fmla="*/ 10813 w 10820"/>
                <a:gd name="connsiteY1" fmla="*/ 426 h 10000"/>
                <a:gd name="connsiteX2" fmla="*/ 9667 w 10820"/>
                <a:gd name="connsiteY2" fmla="*/ 3765 h 10000"/>
                <a:gd name="connsiteX3" fmla="*/ 8675 w 10820"/>
                <a:gd name="connsiteY3" fmla="*/ 6268 h 10000"/>
                <a:gd name="connsiteX4" fmla="*/ 7240 w 10820"/>
                <a:gd name="connsiteY4" fmla="*/ 8161 h 10000"/>
                <a:gd name="connsiteX5" fmla="*/ 5489 w 10820"/>
                <a:gd name="connsiteY5" fmla="*/ 9203 h 10000"/>
                <a:gd name="connsiteX6" fmla="*/ 0 w 10820"/>
                <a:gd name="connsiteY6" fmla="*/ 9909 h 10000"/>
                <a:gd name="connsiteX0" fmla="*/ 10820 w 10820"/>
                <a:gd name="connsiteY0" fmla="*/ 9383 h 9383"/>
                <a:gd name="connsiteX1" fmla="*/ 10608 w 10820"/>
                <a:gd name="connsiteY1" fmla="*/ 556 h 9383"/>
                <a:gd name="connsiteX2" fmla="*/ 9667 w 10820"/>
                <a:gd name="connsiteY2" fmla="*/ 3148 h 9383"/>
                <a:gd name="connsiteX3" fmla="*/ 8675 w 10820"/>
                <a:gd name="connsiteY3" fmla="*/ 5651 h 9383"/>
                <a:gd name="connsiteX4" fmla="*/ 7240 w 10820"/>
                <a:gd name="connsiteY4" fmla="*/ 7544 h 9383"/>
                <a:gd name="connsiteX5" fmla="*/ 5489 w 10820"/>
                <a:gd name="connsiteY5" fmla="*/ 8586 h 9383"/>
                <a:gd name="connsiteX6" fmla="*/ 0 w 10820"/>
                <a:gd name="connsiteY6" fmla="*/ 9292 h 9383"/>
                <a:gd name="connsiteX0" fmla="*/ 9621 w 9811"/>
                <a:gd name="connsiteY0" fmla="*/ 10228 h 10228"/>
                <a:gd name="connsiteX1" fmla="*/ 9804 w 9811"/>
                <a:gd name="connsiteY1" fmla="*/ 593 h 10228"/>
                <a:gd name="connsiteX2" fmla="*/ 8934 w 9811"/>
                <a:gd name="connsiteY2" fmla="*/ 3355 h 10228"/>
                <a:gd name="connsiteX3" fmla="*/ 8018 w 9811"/>
                <a:gd name="connsiteY3" fmla="*/ 6023 h 10228"/>
                <a:gd name="connsiteX4" fmla="*/ 6691 w 9811"/>
                <a:gd name="connsiteY4" fmla="*/ 8040 h 10228"/>
                <a:gd name="connsiteX5" fmla="*/ 5073 w 9811"/>
                <a:gd name="connsiteY5" fmla="*/ 9151 h 10228"/>
                <a:gd name="connsiteX6" fmla="*/ 0 w 9811"/>
                <a:gd name="connsiteY6" fmla="*/ 9903 h 10228"/>
                <a:gd name="connsiteX0" fmla="*/ 9999 w 10000"/>
                <a:gd name="connsiteY0" fmla="*/ 10000 h 10000"/>
                <a:gd name="connsiteX1" fmla="*/ 9993 w 10000"/>
                <a:gd name="connsiteY1" fmla="*/ 580 h 10000"/>
                <a:gd name="connsiteX2" fmla="*/ 9106 w 10000"/>
                <a:gd name="connsiteY2" fmla="*/ 3280 h 10000"/>
                <a:gd name="connsiteX3" fmla="*/ 8172 w 10000"/>
                <a:gd name="connsiteY3" fmla="*/ 5889 h 10000"/>
                <a:gd name="connsiteX4" fmla="*/ 6820 w 10000"/>
                <a:gd name="connsiteY4" fmla="*/ 7861 h 10000"/>
                <a:gd name="connsiteX5" fmla="*/ 5171 w 10000"/>
                <a:gd name="connsiteY5" fmla="*/ 8947 h 10000"/>
                <a:gd name="connsiteX6" fmla="*/ 0 w 10000"/>
                <a:gd name="connsiteY6" fmla="*/ 9682 h 10000"/>
                <a:gd name="connsiteX0" fmla="*/ 9999 w 10000"/>
                <a:gd name="connsiteY0" fmla="*/ 9666 h 9682"/>
                <a:gd name="connsiteX1" fmla="*/ 9993 w 10000"/>
                <a:gd name="connsiteY1" fmla="*/ 580 h 9682"/>
                <a:gd name="connsiteX2" fmla="*/ 9106 w 10000"/>
                <a:gd name="connsiteY2" fmla="*/ 3280 h 9682"/>
                <a:gd name="connsiteX3" fmla="*/ 8172 w 10000"/>
                <a:gd name="connsiteY3" fmla="*/ 5889 h 9682"/>
                <a:gd name="connsiteX4" fmla="*/ 6820 w 10000"/>
                <a:gd name="connsiteY4" fmla="*/ 7861 h 9682"/>
                <a:gd name="connsiteX5" fmla="*/ 5171 w 10000"/>
                <a:gd name="connsiteY5" fmla="*/ 8947 h 9682"/>
                <a:gd name="connsiteX6" fmla="*/ 0 w 10000"/>
                <a:gd name="connsiteY6" fmla="*/ 9682 h 96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9682">
                  <a:moveTo>
                    <a:pt x="9999" y="9666"/>
                  </a:moveTo>
                  <a:cubicBezTo>
                    <a:pt x="9999" y="7447"/>
                    <a:pt x="9993" y="2808"/>
                    <a:pt x="9993" y="580"/>
                  </a:cubicBezTo>
                  <a:cubicBezTo>
                    <a:pt x="10022" y="-708"/>
                    <a:pt x="10016" y="136"/>
                    <a:pt x="9106" y="3280"/>
                  </a:cubicBezTo>
                  <a:cubicBezTo>
                    <a:pt x="8425" y="5224"/>
                    <a:pt x="8602" y="4934"/>
                    <a:pt x="8172" y="5889"/>
                  </a:cubicBezTo>
                  <a:lnTo>
                    <a:pt x="6820" y="7861"/>
                  </a:lnTo>
                  <a:lnTo>
                    <a:pt x="5171" y="8947"/>
                  </a:lnTo>
                  <a:cubicBezTo>
                    <a:pt x="3447" y="9155"/>
                    <a:pt x="2947" y="9696"/>
                    <a:pt x="0" y="9682"/>
                  </a:cubicBezTo>
                </a:path>
              </a:pathLst>
            </a:custGeom>
            <a:solidFill>
              <a:srgbClr val="FF66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/>
            </a:p>
          </p:txBody>
        </p:sp>
      </p:grpSp>
      <p:grpSp>
        <p:nvGrpSpPr>
          <p:cNvPr id="5165" name="Group 5164">
            <a:extLst>
              <a:ext uri="{FF2B5EF4-FFF2-40B4-BE49-F238E27FC236}">
                <a16:creationId xmlns:a16="http://schemas.microsoft.com/office/drawing/2014/main" id="{59CBC287-CB92-3D38-C3B2-F4851498C8F6}"/>
              </a:ext>
            </a:extLst>
          </p:cNvPr>
          <p:cNvGrpSpPr/>
          <p:nvPr/>
        </p:nvGrpSpPr>
        <p:grpSpPr>
          <a:xfrm>
            <a:off x="7828657" y="2093237"/>
            <a:ext cx="713275" cy="936532"/>
            <a:chOff x="7828657" y="2093237"/>
            <a:chExt cx="713275" cy="936532"/>
          </a:xfrm>
        </p:grpSpPr>
        <p:sp>
          <p:nvSpPr>
            <p:cNvPr id="5133" name="Freeform 117">
              <a:extLst>
                <a:ext uri="{FF2B5EF4-FFF2-40B4-BE49-F238E27FC236}">
                  <a16:creationId xmlns:a16="http://schemas.microsoft.com/office/drawing/2014/main" id="{6319B73B-7F2A-8B9B-88D2-52AAAD44A7C8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7828657" y="2608501"/>
              <a:ext cx="263118" cy="421268"/>
            </a:xfrm>
            <a:custGeom>
              <a:avLst/>
              <a:gdLst>
                <a:gd name="T0" fmla="*/ 368 w 469"/>
                <a:gd name="T1" fmla="*/ 671 h 751"/>
                <a:gd name="T2" fmla="*/ 0 w 469"/>
                <a:gd name="T3" fmla="*/ 15 h 751"/>
                <a:gd name="T4" fmla="*/ 27 w 469"/>
                <a:gd name="T5" fmla="*/ 0 h 751"/>
                <a:gd name="T6" fmla="*/ 395 w 469"/>
                <a:gd name="T7" fmla="*/ 656 h 751"/>
                <a:gd name="T8" fmla="*/ 368 w 469"/>
                <a:gd name="T9" fmla="*/ 671 h 751"/>
                <a:gd name="T10" fmla="*/ 448 w 469"/>
                <a:gd name="T11" fmla="*/ 626 h 751"/>
                <a:gd name="T12" fmla="*/ 419 w 469"/>
                <a:gd name="T13" fmla="*/ 730 h 751"/>
                <a:gd name="T14" fmla="*/ 315 w 469"/>
                <a:gd name="T15" fmla="*/ 701 h 751"/>
                <a:gd name="T16" fmla="*/ 344 w 469"/>
                <a:gd name="T17" fmla="*/ 597 h 751"/>
                <a:gd name="T18" fmla="*/ 448 w 469"/>
                <a:gd name="T19" fmla="*/ 626 h 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9" h="751">
                  <a:moveTo>
                    <a:pt x="368" y="671"/>
                  </a:moveTo>
                  <a:lnTo>
                    <a:pt x="0" y="15"/>
                  </a:lnTo>
                  <a:lnTo>
                    <a:pt x="27" y="0"/>
                  </a:lnTo>
                  <a:lnTo>
                    <a:pt x="395" y="656"/>
                  </a:lnTo>
                  <a:lnTo>
                    <a:pt x="368" y="671"/>
                  </a:lnTo>
                  <a:close/>
                  <a:moveTo>
                    <a:pt x="448" y="626"/>
                  </a:moveTo>
                  <a:cubicBezTo>
                    <a:pt x="469" y="663"/>
                    <a:pt x="456" y="710"/>
                    <a:pt x="419" y="730"/>
                  </a:cubicBezTo>
                  <a:cubicBezTo>
                    <a:pt x="382" y="751"/>
                    <a:pt x="335" y="738"/>
                    <a:pt x="315" y="701"/>
                  </a:cubicBezTo>
                  <a:cubicBezTo>
                    <a:pt x="294" y="664"/>
                    <a:pt x="307" y="617"/>
                    <a:pt x="344" y="597"/>
                  </a:cubicBezTo>
                  <a:cubicBezTo>
                    <a:pt x="381" y="576"/>
                    <a:pt x="428" y="589"/>
                    <a:pt x="448" y="62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100"/>
            </a:p>
          </p:txBody>
        </p:sp>
        <p:sp>
          <p:nvSpPr>
            <p:cNvPr id="5130" name="Rectangle 115">
              <a:extLst>
                <a:ext uri="{FF2B5EF4-FFF2-40B4-BE49-F238E27FC236}">
                  <a16:creationId xmlns:a16="http://schemas.microsoft.com/office/drawing/2014/main" id="{A068D15A-AC37-A3AA-AD09-AAF2BCFE7EC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110724" y="2093237"/>
              <a:ext cx="431208" cy="536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83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 = </a:t>
              </a:r>
              <a:b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</a:b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0.05</a:t>
              </a:r>
              <a:endPara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5163" name="Group 5162">
            <a:extLst>
              <a:ext uri="{FF2B5EF4-FFF2-40B4-BE49-F238E27FC236}">
                <a16:creationId xmlns:a16="http://schemas.microsoft.com/office/drawing/2014/main" id="{D8D342C9-1D7C-4E0F-F206-361A8E752C9B}"/>
              </a:ext>
            </a:extLst>
          </p:cNvPr>
          <p:cNvGrpSpPr/>
          <p:nvPr/>
        </p:nvGrpSpPr>
        <p:grpSpPr>
          <a:xfrm>
            <a:off x="6426911" y="1441435"/>
            <a:ext cx="2081614" cy="1653761"/>
            <a:chOff x="6426911" y="1441435"/>
            <a:chExt cx="2081614" cy="1653761"/>
          </a:xfrm>
        </p:grpSpPr>
        <p:sp>
          <p:nvSpPr>
            <p:cNvPr id="5125" name="Rectangle 110">
              <a:extLst>
                <a:ext uri="{FF2B5EF4-FFF2-40B4-BE49-F238E27FC236}">
                  <a16:creationId xmlns:a16="http://schemas.microsoft.com/office/drawing/2014/main" id="{C1EA53CF-F135-0035-92EF-31F124C71FC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46484" y="1441435"/>
              <a:ext cx="66204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90%CI</a:t>
              </a:r>
              <a:endPara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126" name="Line 114">
              <a:extLst>
                <a:ext uri="{FF2B5EF4-FFF2-40B4-BE49-F238E27FC236}">
                  <a16:creationId xmlns:a16="http://schemas.microsoft.com/office/drawing/2014/main" id="{E255274B-0122-A5DB-C77E-009BE25194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26911" y="1605184"/>
              <a:ext cx="1306800" cy="0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/>
            </a:p>
          </p:txBody>
        </p:sp>
        <p:cxnSp>
          <p:nvCxnSpPr>
            <p:cNvPr id="5154" name="Straight Connector 5153">
              <a:extLst>
                <a:ext uri="{FF2B5EF4-FFF2-40B4-BE49-F238E27FC236}">
                  <a16:creationId xmlns:a16="http://schemas.microsoft.com/office/drawing/2014/main" id="{9CCE1A45-4464-C18A-8617-530F3063D546}"/>
                </a:ext>
              </a:extLst>
            </p:cNvPr>
            <p:cNvCxnSpPr/>
            <p:nvPr/>
          </p:nvCxnSpPr>
          <p:spPr bwMode="auto">
            <a:xfrm>
              <a:off x="7736035" y="1605184"/>
              <a:ext cx="0" cy="149001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161" name="Group 5160">
            <a:extLst>
              <a:ext uri="{FF2B5EF4-FFF2-40B4-BE49-F238E27FC236}">
                <a16:creationId xmlns:a16="http://schemas.microsoft.com/office/drawing/2014/main" id="{EFEDCBDB-0C5E-9018-E4F5-33A2F34DB5F8}"/>
              </a:ext>
            </a:extLst>
          </p:cNvPr>
          <p:cNvGrpSpPr/>
          <p:nvPr/>
        </p:nvGrpSpPr>
        <p:grpSpPr>
          <a:xfrm>
            <a:off x="6517710" y="1763291"/>
            <a:ext cx="1105552" cy="1325104"/>
            <a:chOff x="6517710" y="1763291"/>
            <a:chExt cx="1105552" cy="1325104"/>
          </a:xfrm>
        </p:grpSpPr>
        <p:sp>
          <p:nvSpPr>
            <p:cNvPr id="5155" name="Freeform 71">
              <a:extLst>
                <a:ext uri="{FF2B5EF4-FFF2-40B4-BE49-F238E27FC236}">
                  <a16:creationId xmlns:a16="http://schemas.microsoft.com/office/drawing/2014/main" id="{A32BCD5C-A7DC-ED75-4E44-051F3526CE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28642" y="2550499"/>
              <a:ext cx="83688" cy="537896"/>
            </a:xfrm>
            <a:custGeom>
              <a:avLst/>
              <a:gdLst>
                <a:gd name="T0" fmla="*/ 43 w 66"/>
                <a:gd name="T1" fmla="*/ 0 h 553"/>
                <a:gd name="T2" fmla="*/ 43 w 66"/>
                <a:gd name="T3" fmla="*/ 498 h 553"/>
                <a:gd name="T4" fmla="*/ 22 w 66"/>
                <a:gd name="T5" fmla="*/ 498 h 553"/>
                <a:gd name="T6" fmla="*/ 22 w 66"/>
                <a:gd name="T7" fmla="*/ 0 h 553"/>
                <a:gd name="T8" fmla="*/ 43 w 66"/>
                <a:gd name="T9" fmla="*/ 0 h 553"/>
                <a:gd name="T10" fmla="*/ 66 w 66"/>
                <a:gd name="T11" fmla="*/ 487 h 553"/>
                <a:gd name="T12" fmla="*/ 32 w 66"/>
                <a:gd name="T13" fmla="*/ 553 h 553"/>
                <a:gd name="T14" fmla="*/ 0 w 66"/>
                <a:gd name="T15" fmla="*/ 487 h 553"/>
                <a:gd name="T16" fmla="*/ 66 w 66"/>
                <a:gd name="T17" fmla="*/ 487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" h="553">
                  <a:moveTo>
                    <a:pt x="43" y="0"/>
                  </a:moveTo>
                  <a:lnTo>
                    <a:pt x="43" y="498"/>
                  </a:lnTo>
                  <a:lnTo>
                    <a:pt x="22" y="498"/>
                  </a:lnTo>
                  <a:lnTo>
                    <a:pt x="22" y="0"/>
                  </a:lnTo>
                  <a:lnTo>
                    <a:pt x="43" y="0"/>
                  </a:lnTo>
                  <a:close/>
                  <a:moveTo>
                    <a:pt x="66" y="487"/>
                  </a:moveTo>
                  <a:lnTo>
                    <a:pt x="32" y="553"/>
                  </a:lnTo>
                  <a:lnTo>
                    <a:pt x="0" y="487"/>
                  </a:lnTo>
                  <a:lnTo>
                    <a:pt x="66" y="48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>
                <a:latin typeface="+mn-lt"/>
              </a:endParaRPr>
            </a:p>
          </p:txBody>
        </p:sp>
        <p:sp>
          <p:nvSpPr>
            <p:cNvPr id="5156" name="Rectangle 74">
              <a:extLst>
                <a:ext uri="{FF2B5EF4-FFF2-40B4-BE49-F238E27FC236}">
                  <a16:creationId xmlns:a16="http://schemas.microsoft.com/office/drawing/2014/main" id="{E3183FE7-5528-23D4-8E53-3521BCBBB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7710" y="1763291"/>
              <a:ext cx="1105552" cy="736740"/>
            </a:xfrm>
            <a:prstGeom prst="rect">
              <a:avLst/>
            </a:prstGeom>
            <a:solidFill>
              <a:srgbClr val="FFFFFF">
                <a:alpha val="2509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7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non-</a:t>
              </a:r>
              <a:b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</a:b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positive hypothesis</a:t>
              </a:r>
              <a:endPara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1D28B2C7-E377-E9B0-C2F7-50897BFBB2EF}"/>
              </a:ext>
            </a:extLst>
          </p:cNvPr>
          <p:cNvGrpSpPr/>
          <p:nvPr/>
        </p:nvGrpSpPr>
        <p:grpSpPr>
          <a:xfrm>
            <a:off x="6516239" y="3190942"/>
            <a:ext cx="2325280" cy="1026577"/>
            <a:chOff x="6516239" y="3190942"/>
            <a:chExt cx="2325280" cy="1026577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7B76A43B-530D-367E-F621-23DCA2D9582C}"/>
                </a:ext>
              </a:extLst>
            </p:cNvPr>
            <p:cNvCxnSpPr/>
            <p:nvPr/>
          </p:nvCxnSpPr>
          <p:spPr bwMode="auto">
            <a:xfrm>
              <a:off x="7733711" y="3190942"/>
              <a:ext cx="110780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" name="Freeform 176">
              <a:extLst>
                <a:ext uri="{FF2B5EF4-FFF2-40B4-BE49-F238E27FC236}">
                  <a16:creationId xmlns:a16="http://schemas.microsoft.com/office/drawing/2014/main" id="{C3FF8D10-9A02-0C05-7B4F-F2240FBB5455}"/>
                </a:ext>
              </a:extLst>
            </p:cNvPr>
            <p:cNvSpPr/>
            <p:nvPr/>
          </p:nvSpPr>
          <p:spPr bwMode="auto">
            <a:xfrm flipV="1">
              <a:off x="7928731" y="3223797"/>
              <a:ext cx="212734" cy="443260"/>
            </a:xfrm>
            <a:custGeom>
              <a:avLst/>
              <a:gdLst>
                <a:gd name="connsiteX0" fmla="*/ 0 w 1444977"/>
                <a:gd name="connsiteY0" fmla="*/ 0 h 338667"/>
                <a:gd name="connsiteX1" fmla="*/ 903111 w 1444977"/>
                <a:gd name="connsiteY1" fmla="*/ 101600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903111 w 1444977"/>
                <a:gd name="connsiteY1" fmla="*/ 101600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903111 w 1444977"/>
                <a:gd name="connsiteY1" fmla="*/ 45891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903111 w 1444977"/>
                <a:gd name="connsiteY1" fmla="*/ 45891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903111 w 1444977"/>
                <a:gd name="connsiteY1" fmla="*/ 45891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903111 w 1444977"/>
                <a:gd name="connsiteY1" fmla="*/ 45891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903111 w 1444977"/>
                <a:gd name="connsiteY1" fmla="*/ 45891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903111 w 1444977"/>
                <a:gd name="connsiteY1" fmla="*/ 45891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903111 w 1444977"/>
                <a:gd name="connsiteY1" fmla="*/ 45891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903111 w 1444977"/>
                <a:gd name="connsiteY1" fmla="*/ 45891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903111 w 1444977"/>
                <a:gd name="connsiteY1" fmla="*/ 45891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903111 w 1444977"/>
                <a:gd name="connsiteY1" fmla="*/ 45891 h 338667"/>
                <a:gd name="connsiteX2" fmla="*/ 1444977 w 1444977"/>
                <a:gd name="connsiteY2" fmla="*/ 338667 h 338667"/>
                <a:gd name="connsiteX0" fmla="*/ 0 w 1444977"/>
                <a:gd name="connsiteY0" fmla="*/ 0 h 338667"/>
                <a:gd name="connsiteX1" fmla="*/ 1444977 w 1444977"/>
                <a:gd name="connsiteY1" fmla="*/ 338667 h 338667"/>
                <a:gd name="connsiteX0" fmla="*/ 0 w 1444977"/>
                <a:gd name="connsiteY0" fmla="*/ 0 h 338667"/>
                <a:gd name="connsiteX1" fmla="*/ 1444977 w 1444977"/>
                <a:gd name="connsiteY1" fmla="*/ 338667 h 338667"/>
                <a:gd name="connsiteX0" fmla="*/ 0 w 1444977"/>
                <a:gd name="connsiteY0" fmla="*/ 0 h 338667"/>
                <a:gd name="connsiteX1" fmla="*/ 1444977 w 1444977"/>
                <a:gd name="connsiteY1" fmla="*/ 338667 h 338667"/>
                <a:gd name="connsiteX0" fmla="*/ 0 w 1444978"/>
                <a:gd name="connsiteY0" fmla="*/ 91223 h 429890"/>
                <a:gd name="connsiteX1" fmla="*/ 1444977 w 1444978"/>
                <a:gd name="connsiteY1" fmla="*/ 429890 h 429890"/>
                <a:gd name="connsiteX0" fmla="*/ 0 w 1444977"/>
                <a:gd name="connsiteY0" fmla="*/ 106979 h 445646"/>
                <a:gd name="connsiteX1" fmla="*/ 1444977 w 1444977"/>
                <a:gd name="connsiteY1" fmla="*/ 445646 h 445646"/>
                <a:gd name="connsiteX0" fmla="*/ 0 w 1444977"/>
                <a:gd name="connsiteY0" fmla="*/ 118134 h 456801"/>
                <a:gd name="connsiteX1" fmla="*/ 1020024 w 1444977"/>
                <a:gd name="connsiteY1" fmla="*/ 31681 h 456801"/>
                <a:gd name="connsiteX2" fmla="*/ 1444977 w 1444977"/>
                <a:gd name="connsiteY2" fmla="*/ 456801 h 456801"/>
                <a:gd name="connsiteX0" fmla="*/ 0 w 1444980"/>
                <a:gd name="connsiteY0" fmla="*/ 162142 h 500809"/>
                <a:gd name="connsiteX1" fmla="*/ 1020024 w 1444980"/>
                <a:gd name="connsiteY1" fmla="*/ 75689 h 500809"/>
                <a:gd name="connsiteX2" fmla="*/ 1444977 w 1444980"/>
                <a:gd name="connsiteY2" fmla="*/ 500809 h 500809"/>
                <a:gd name="connsiteX0" fmla="*/ 0 w 1444980"/>
                <a:gd name="connsiteY0" fmla="*/ 144247 h 482914"/>
                <a:gd name="connsiteX1" fmla="*/ 1020024 w 1444980"/>
                <a:gd name="connsiteY1" fmla="*/ 57794 h 482914"/>
                <a:gd name="connsiteX2" fmla="*/ 1444977 w 1444980"/>
                <a:gd name="connsiteY2" fmla="*/ 482914 h 482914"/>
                <a:gd name="connsiteX0" fmla="*/ 0 w 1444977"/>
                <a:gd name="connsiteY0" fmla="*/ 86453 h 425120"/>
                <a:gd name="connsiteX1" fmla="*/ 1020024 w 1444977"/>
                <a:gd name="connsiteY1" fmla="*/ 0 h 425120"/>
                <a:gd name="connsiteX2" fmla="*/ 1444977 w 1444977"/>
                <a:gd name="connsiteY2" fmla="*/ 425120 h 425120"/>
                <a:gd name="connsiteX0" fmla="*/ 0 w 1444977"/>
                <a:gd name="connsiteY0" fmla="*/ 48641 h 387308"/>
                <a:gd name="connsiteX1" fmla="*/ 1009972 w 1444977"/>
                <a:gd name="connsiteY1" fmla="*/ 5806 h 387308"/>
                <a:gd name="connsiteX2" fmla="*/ 1444977 w 1444977"/>
                <a:gd name="connsiteY2" fmla="*/ 387308 h 387308"/>
                <a:gd name="connsiteX0" fmla="*/ 0 w 1444977"/>
                <a:gd name="connsiteY0" fmla="*/ 0 h 508903"/>
                <a:gd name="connsiteX1" fmla="*/ 1009972 w 1444977"/>
                <a:gd name="connsiteY1" fmla="*/ 127401 h 508903"/>
                <a:gd name="connsiteX2" fmla="*/ 1444977 w 1444977"/>
                <a:gd name="connsiteY2" fmla="*/ 508903 h 508903"/>
                <a:gd name="connsiteX0" fmla="*/ 0 w 1504569"/>
                <a:gd name="connsiteY0" fmla="*/ 0 h 402507"/>
                <a:gd name="connsiteX1" fmla="*/ 1069564 w 1504569"/>
                <a:gd name="connsiteY1" fmla="*/ 21005 h 402507"/>
                <a:gd name="connsiteX2" fmla="*/ 1504569 w 1504569"/>
                <a:gd name="connsiteY2" fmla="*/ 402507 h 402507"/>
                <a:gd name="connsiteX0" fmla="*/ 0 w 1504569"/>
                <a:gd name="connsiteY0" fmla="*/ 0 h 402507"/>
                <a:gd name="connsiteX1" fmla="*/ 1069564 w 1504569"/>
                <a:gd name="connsiteY1" fmla="*/ 21005 h 402507"/>
                <a:gd name="connsiteX2" fmla="*/ 1504569 w 1504569"/>
                <a:gd name="connsiteY2" fmla="*/ 402507 h 402507"/>
                <a:gd name="connsiteX0" fmla="*/ 0 w 1504569"/>
                <a:gd name="connsiteY0" fmla="*/ 8973 h 411480"/>
                <a:gd name="connsiteX1" fmla="*/ 1077958 w 1504569"/>
                <a:gd name="connsiteY1" fmla="*/ 0 h 411480"/>
                <a:gd name="connsiteX2" fmla="*/ 1504569 w 1504569"/>
                <a:gd name="connsiteY2" fmla="*/ 411480 h 411480"/>
                <a:gd name="connsiteX0" fmla="*/ 0 w 1504569"/>
                <a:gd name="connsiteY0" fmla="*/ 8973 h 411480"/>
                <a:gd name="connsiteX1" fmla="*/ 1077958 w 1504569"/>
                <a:gd name="connsiteY1" fmla="*/ 0 h 411480"/>
                <a:gd name="connsiteX2" fmla="*/ 1504569 w 1504569"/>
                <a:gd name="connsiteY2" fmla="*/ 411480 h 411480"/>
                <a:gd name="connsiteX0" fmla="*/ 0 w 4023003"/>
                <a:gd name="connsiteY0" fmla="*/ 0 h 432484"/>
                <a:gd name="connsiteX1" fmla="*/ 3596392 w 4023003"/>
                <a:gd name="connsiteY1" fmla="*/ 21004 h 432484"/>
                <a:gd name="connsiteX2" fmla="*/ 4023003 w 4023003"/>
                <a:gd name="connsiteY2" fmla="*/ 432484 h 432484"/>
                <a:gd name="connsiteX0" fmla="*/ 0 w 3930660"/>
                <a:gd name="connsiteY0" fmla="*/ 0 h 762223"/>
                <a:gd name="connsiteX1" fmla="*/ 3504049 w 3930660"/>
                <a:gd name="connsiteY1" fmla="*/ 350743 h 762223"/>
                <a:gd name="connsiteX2" fmla="*/ 3930660 w 3930660"/>
                <a:gd name="connsiteY2" fmla="*/ 762223 h 762223"/>
                <a:gd name="connsiteX0" fmla="*/ 0 w 4006213"/>
                <a:gd name="connsiteY0" fmla="*/ 0 h 417496"/>
                <a:gd name="connsiteX1" fmla="*/ 3579602 w 4006213"/>
                <a:gd name="connsiteY1" fmla="*/ 6016 h 417496"/>
                <a:gd name="connsiteX2" fmla="*/ 4006213 w 4006213"/>
                <a:gd name="connsiteY2" fmla="*/ 417496 h 417496"/>
                <a:gd name="connsiteX0" fmla="*/ 0 w 1137482"/>
                <a:gd name="connsiteY0" fmla="*/ 0 h 729968"/>
                <a:gd name="connsiteX1" fmla="*/ 710871 w 1137482"/>
                <a:gd name="connsiteY1" fmla="*/ 318488 h 729968"/>
                <a:gd name="connsiteX2" fmla="*/ 1137482 w 1137482"/>
                <a:gd name="connsiteY2" fmla="*/ 729968 h 729968"/>
                <a:gd name="connsiteX0" fmla="*/ 0 w 1137482"/>
                <a:gd name="connsiteY0" fmla="*/ 0 h 729968"/>
                <a:gd name="connsiteX1" fmla="*/ 710871 w 1137482"/>
                <a:gd name="connsiteY1" fmla="*/ 318488 h 729968"/>
                <a:gd name="connsiteX2" fmla="*/ 1137482 w 1137482"/>
                <a:gd name="connsiteY2" fmla="*/ 729968 h 729968"/>
                <a:gd name="connsiteX0" fmla="*/ 0 w 1137482"/>
                <a:gd name="connsiteY0" fmla="*/ 0 h 729968"/>
                <a:gd name="connsiteX1" fmla="*/ 856491 w 1137482"/>
                <a:gd name="connsiteY1" fmla="*/ 332074 h 729968"/>
                <a:gd name="connsiteX2" fmla="*/ 1137482 w 1137482"/>
                <a:gd name="connsiteY2" fmla="*/ 729968 h 729968"/>
                <a:gd name="connsiteX0" fmla="*/ 0 w 1137482"/>
                <a:gd name="connsiteY0" fmla="*/ 0 h 729968"/>
                <a:gd name="connsiteX1" fmla="*/ 856491 w 1137482"/>
                <a:gd name="connsiteY1" fmla="*/ 332074 h 729968"/>
                <a:gd name="connsiteX2" fmla="*/ 1137482 w 1137482"/>
                <a:gd name="connsiteY2" fmla="*/ 729968 h 729968"/>
                <a:gd name="connsiteX0" fmla="*/ 0 w 1137482"/>
                <a:gd name="connsiteY0" fmla="*/ 0 h 729968"/>
                <a:gd name="connsiteX1" fmla="*/ 1137482 w 1137482"/>
                <a:gd name="connsiteY1" fmla="*/ 729968 h 729968"/>
                <a:gd name="connsiteX0" fmla="*/ 0 w 1137482"/>
                <a:gd name="connsiteY0" fmla="*/ 0 h 729968"/>
                <a:gd name="connsiteX1" fmla="*/ 552487 w 1137482"/>
                <a:gd name="connsiteY1" fmla="*/ 385218 h 729968"/>
                <a:gd name="connsiteX2" fmla="*/ 1137482 w 1137482"/>
                <a:gd name="connsiteY2" fmla="*/ 729968 h 729968"/>
                <a:gd name="connsiteX0" fmla="*/ 0 w 1137482"/>
                <a:gd name="connsiteY0" fmla="*/ 0 h 729968"/>
                <a:gd name="connsiteX1" fmla="*/ 800042 w 1137482"/>
                <a:gd name="connsiteY1" fmla="*/ 303704 h 729968"/>
                <a:gd name="connsiteX2" fmla="*/ 1137482 w 1137482"/>
                <a:gd name="connsiteY2" fmla="*/ 729968 h 729968"/>
                <a:gd name="connsiteX0" fmla="*/ 0 w 1137482"/>
                <a:gd name="connsiteY0" fmla="*/ 0 h 729968"/>
                <a:gd name="connsiteX1" fmla="*/ 800042 w 1137482"/>
                <a:gd name="connsiteY1" fmla="*/ 303704 h 729968"/>
                <a:gd name="connsiteX2" fmla="*/ 1137482 w 1137482"/>
                <a:gd name="connsiteY2" fmla="*/ 729968 h 729968"/>
                <a:gd name="connsiteX0" fmla="*/ 0 w 1137482"/>
                <a:gd name="connsiteY0" fmla="*/ 0 h 729968"/>
                <a:gd name="connsiteX1" fmla="*/ 800042 w 1137482"/>
                <a:gd name="connsiteY1" fmla="*/ 303704 h 729968"/>
                <a:gd name="connsiteX2" fmla="*/ 1137482 w 1137482"/>
                <a:gd name="connsiteY2" fmla="*/ 729968 h 729968"/>
                <a:gd name="connsiteX0" fmla="*/ 0 w 686057"/>
                <a:gd name="connsiteY0" fmla="*/ 0 h 757140"/>
                <a:gd name="connsiteX1" fmla="*/ 348617 w 686057"/>
                <a:gd name="connsiteY1" fmla="*/ 330876 h 757140"/>
                <a:gd name="connsiteX2" fmla="*/ 686057 w 686057"/>
                <a:gd name="connsiteY2" fmla="*/ 757140 h 757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6057" h="757140">
                  <a:moveTo>
                    <a:pt x="0" y="0"/>
                  </a:moveTo>
                  <a:lnTo>
                    <a:pt x="348617" y="330876"/>
                  </a:lnTo>
                  <a:cubicBezTo>
                    <a:pt x="495657" y="460695"/>
                    <a:pt x="539890" y="500231"/>
                    <a:pt x="686057" y="75714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22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" name="Rectangle 42">
              <a:extLst>
                <a:ext uri="{FF2B5EF4-FFF2-40B4-BE49-F238E27FC236}">
                  <a16:creationId xmlns:a16="http://schemas.microsoft.com/office/drawing/2014/main" id="{BE42E605-E375-6556-8A3B-4AA8A7F37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6239" y="3635821"/>
              <a:ext cx="2299720" cy="58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algn="ctr">
                <a:lnSpc>
                  <a:spcPct val="90000"/>
                </a:lnSpc>
              </a:pPr>
              <a:r>
                <a:rPr lang="en-US" altLang="en-US" sz="2100" u="none" dirty="0">
                  <a:solidFill>
                    <a:srgbClr val="000000"/>
                  </a:solidFill>
                  <a:latin typeface="+mn-lt"/>
                </a:rPr>
                <a:t>large values with low probability (p = 0.05)</a:t>
              </a:r>
              <a:endPara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9EA1ABA-E132-DB06-1EDF-0115B21FA4EC}"/>
              </a:ext>
            </a:extLst>
          </p:cNvPr>
          <p:cNvGrpSpPr/>
          <p:nvPr/>
        </p:nvGrpSpPr>
        <p:grpSpPr>
          <a:xfrm>
            <a:off x="3999004" y="1017183"/>
            <a:ext cx="4793774" cy="2088149"/>
            <a:chOff x="3999004" y="1017183"/>
            <a:chExt cx="4793774" cy="2088149"/>
          </a:xfrm>
        </p:grpSpPr>
        <p:sp>
          <p:nvSpPr>
            <p:cNvPr id="7" name="Rectangle 233">
              <a:extLst>
                <a:ext uri="{FF2B5EF4-FFF2-40B4-BE49-F238E27FC236}">
                  <a16:creationId xmlns:a16="http://schemas.microsoft.com/office/drawing/2014/main" id="{A075358E-2A38-B980-8304-32243DC4A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9004" y="1656211"/>
              <a:ext cx="2182959" cy="804644"/>
            </a:xfrm>
            <a:prstGeom prst="rect">
              <a:avLst/>
            </a:prstGeom>
            <a:solidFill>
              <a:srgbClr val="FFFFFF">
                <a:alpha val="25098"/>
              </a:srgb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83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sampling </a:t>
              </a:r>
              <a:r>
                <a:rPr kumimoji="0" lang="en-US" altLang="en-US" sz="21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distribution</a:t>
              </a:r>
              <a:br>
                <a:rPr kumimoji="0" lang="en-US" altLang="en-US" sz="21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</a:br>
              <a:r>
                <a:rPr kumimoji="0" lang="en-US" altLang="en-US" sz="21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if effect is borderline trivial-positive</a:t>
              </a:r>
              <a:endParaRPr kumimoji="0" lang="en-US" altLang="en-US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3163718-801A-3989-31B0-5D7118300BDC}"/>
                </a:ext>
              </a:extLst>
            </p:cNvPr>
            <p:cNvCxnSpPr/>
            <p:nvPr/>
          </p:nvCxnSpPr>
          <p:spPr bwMode="auto">
            <a:xfrm>
              <a:off x="6209404" y="1794859"/>
              <a:ext cx="306835" cy="14720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22" name="Freeform 99">
              <a:extLst>
                <a:ext uri="{FF2B5EF4-FFF2-40B4-BE49-F238E27FC236}">
                  <a16:creationId xmlns:a16="http://schemas.microsoft.com/office/drawing/2014/main" id="{317DE40B-66F8-7161-D4C2-B0E807AC026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256956" y="1017183"/>
              <a:ext cx="3535822" cy="2088149"/>
            </a:xfrm>
            <a:custGeom>
              <a:avLst/>
              <a:gdLst>
                <a:gd name="T0" fmla="*/ 0 w 2668"/>
                <a:gd name="T1" fmla="*/ 1492 h 1492"/>
                <a:gd name="T2" fmla="*/ 464 w 2668"/>
                <a:gd name="T3" fmla="*/ 1469 h 1492"/>
                <a:gd name="T4" fmla="*/ 663 w 2668"/>
                <a:gd name="T5" fmla="*/ 1361 h 1492"/>
                <a:gd name="T6" fmla="*/ 815 w 2668"/>
                <a:gd name="T7" fmla="*/ 1100 h 1492"/>
                <a:gd name="T8" fmla="*/ 1034 w 2668"/>
                <a:gd name="T9" fmla="*/ 530 h 1492"/>
                <a:gd name="T10" fmla="*/ 1190 w 2668"/>
                <a:gd name="T11" fmla="*/ 87 h 1492"/>
                <a:gd name="T12" fmla="*/ 1289 w 2668"/>
                <a:gd name="T13" fmla="*/ 4 h 1492"/>
                <a:gd name="T14" fmla="*/ 1397 w 2668"/>
                <a:gd name="T15" fmla="*/ 87 h 1492"/>
                <a:gd name="T16" fmla="*/ 1573 w 2668"/>
                <a:gd name="T17" fmla="*/ 502 h 1492"/>
                <a:gd name="T18" fmla="*/ 1833 w 2668"/>
                <a:gd name="T19" fmla="*/ 1146 h 1492"/>
                <a:gd name="T20" fmla="*/ 1994 w 2668"/>
                <a:gd name="T21" fmla="*/ 1377 h 1492"/>
                <a:gd name="T22" fmla="*/ 2208 w 2668"/>
                <a:gd name="T23" fmla="*/ 1469 h 1492"/>
                <a:gd name="T24" fmla="*/ 2668 w 2668"/>
                <a:gd name="T25" fmla="*/ 1488 h 1492"/>
                <a:gd name="connsiteX0" fmla="*/ 0 w 9705"/>
                <a:gd name="connsiteY0" fmla="*/ 9974 h 10000"/>
                <a:gd name="connsiteX1" fmla="*/ 1739 w 9705"/>
                <a:gd name="connsiteY1" fmla="*/ 9820 h 10000"/>
                <a:gd name="connsiteX2" fmla="*/ 2485 w 9705"/>
                <a:gd name="connsiteY2" fmla="*/ 9096 h 10000"/>
                <a:gd name="connsiteX3" fmla="*/ 3055 w 9705"/>
                <a:gd name="connsiteY3" fmla="*/ 7347 h 10000"/>
                <a:gd name="connsiteX4" fmla="*/ 3876 w 9705"/>
                <a:gd name="connsiteY4" fmla="*/ 3526 h 10000"/>
                <a:gd name="connsiteX5" fmla="*/ 4460 w 9705"/>
                <a:gd name="connsiteY5" fmla="*/ 557 h 10000"/>
                <a:gd name="connsiteX6" fmla="*/ 4831 w 9705"/>
                <a:gd name="connsiteY6" fmla="*/ 1 h 10000"/>
                <a:gd name="connsiteX7" fmla="*/ 5236 w 9705"/>
                <a:gd name="connsiteY7" fmla="*/ 557 h 10000"/>
                <a:gd name="connsiteX8" fmla="*/ 5896 w 9705"/>
                <a:gd name="connsiteY8" fmla="*/ 3339 h 10000"/>
                <a:gd name="connsiteX9" fmla="*/ 6870 w 9705"/>
                <a:gd name="connsiteY9" fmla="*/ 7655 h 10000"/>
                <a:gd name="connsiteX10" fmla="*/ 7474 w 9705"/>
                <a:gd name="connsiteY10" fmla="*/ 9203 h 10000"/>
                <a:gd name="connsiteX11" fmla="*/ 8276 w 9705"/>
                <a:gd name="connsiteY11" fmla="*/ 9820 h 10000"/>
                <a:gd name="connsiteX12" fmla="*/ 9705 w 9705"/>
                <a:gd name="connsiteY12" fmla="*/ 10000 h 10000"/>
                <a:gd name="connsiteX0" fmla="*/ 0 w 9757"/>
                <a:gd name="connsiteY0" fmla="*/ 9921 h 10000"/>
                <a:gd name="connsiteX1" fmla="*/ 1549 w 9757"/>
                <a:gd name="connsiteY1" fmla="*/ 9820 h 10000"/>
                <a:gd name="connsiteX2" fmla="*/ 2318 w 9757"/>
                <a:gd name="connsiteY2" fmla="*/ 9096 h 10000"/>
                <a:gd name="connsiteX3" fmla="*/ 2905 w 9757"/>
                <a:gd name="connsiteY3" fmla="*/ 7347 h 10000"/>
                <a:gd name="connsiteX4" fmla="*/ 3751 w 9757"/>
                <a:gd name="connsiteY4" fmla="*/ 3526 h 10000"/>
                <a:gd name="connsiteX5" fmla="*/ 4353 w 9757"/>
                <a:gd name="connsiteY5" fmla="*/ 557 h 10000"/>
                <a:gd name="connsiteX6" fmla="*/ 4735 w 9757"/>
                <a:gd name="connsiteY6" fmla="*/ 1 h 10000"/>
                <a:gd name="connsiteX7" fmla="*/ 5152 w 9757"/>
                <a:gd name="connsiteY7" fmla="*/ 557 h 10000"/>
                <a:gd name="connsiteX8" fmla="*/ 5832 w 9757"/>
                <a:gd name="connsiteY8" fmla="*/ 3339 h 10000"/>
                <a:gd name="connsiteX9" fmla="*/ 6836 w 9757"/>
                <a:gd name="connsiteY9" fmla="*/ 7655 h 10000"/>
                <a:gd name="connsiteX10" fmla="*/ 7458 w 9757"/>
                <a:gd name="connsiteY10" fmla="*/ 9203 h 10000"/>
                <a:gd name="connsiteX11" fmla="*/ 8285 w 9757"/>
                <a:gd name="connsiteY11" fmla="*/ 9820 h 10000"/>
                <a:gd name="connsiteX12" fmla="*/ 9757 w 9757"/>
                <a:gd name="connsiteY12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57" h="10000">
                  <a:moveTo>
                    <a:pt x="0" y="9921"/>
                  </a:moveTo>
                  <a:cubicBezTo>
                    <a:pt x="298" y="9901"/>
                    <a:pt x="1163" y="9958"/>
                    <a:pt x="1549" y="9820"/>
                  </a:cubicBezTo>
                  <a:cubicBezTo>
                    <a:pt x="1935" y="9683"/>
                    <a:pt x="2090" y="9512"/>
                    <a:pt x="2318" y="9096"/>
                  </a:cubicBezTo>
                  <a:cubicBezTo>
                    <a:pt x="2541" y="8687"/>
                    <a:pt x="2669" y="8278"/>
                    <a:pt x="2905" y="7347"/>
                  </a:cubicBezTo>
                  <a:cubicBezTo>
                    <a:pt x="3144" y="6422"/>
                    <a:pt x="3507" y="4659"/>
                    <a:pt x="3751" y="3526"/>
                  </a:cubicBezTo>
                  <a:cubicBezTo>
                    <a:pt x="3990" y="2394"/>
                    <a:pt x="4195" y="1140"/>
                    <a:pt x="4353" y="557"/>
                  </a:cubicBezTo>
                  <a:cubicBezTo>
                    <a:pt x="4515" y="-26"/>
                    <a:pt x="4673" y="1"/>
                    <a:pt x="4735" y="1"/>
                  </a:cubicBezTo>
                  <a:cubicBezTo>
                    <a:pt x="4794" y="1"/>
                    <a:pt x="4971" y="1"/>
                    <a:pt x="5152" y="557"/>
                  </a:cubicBezTo>
                  <a:cubicBezTo>
                    <a:pt x="5334" y="1120"/>
                    <a:pt x="5550" y="2152"/>
                    <a:pt x="5832" y="3339"/>
                  </a:cubicBezTo>
                  <a:cubicBezTo>
                    <a:pt x="6114" y="4518"/>
                    <a:pt x="6566" y="6683"/>
                    <a:pt x="6836" y="7655"/>
                  </a:cubicBezTo>
                  <a:cubicBezTo>
                    <a:pt x="7107" y="8634"/>
                    <a:pt x="7215" y="8841"/>
                    <a:pt x="7458" y="9203"/>
                  </a:cubicBezTo>
                  <a:cubicBezTo>
                    <a:pt x="7697" y="9558"/>
                    <a:pt x="7852" y="9699"/>
                    <a:pt x="8285" y="9820"/>
                  </a:cubicBezTo>
                  <a:cubicBezTo>
                    <a:pt x="8717" y="9940"/>
                    <a:pt x="9132" y="9973"/>
                    <a:pt x="9757" y="10000"/>
                  </a:cubicBezTo>
                </a:path>
              </a:pathLst>
            </a:custGeom>
            <a:noFill/>
            <a:ln w="20638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sz="2200"/>
            </a:p>
          </p:txBody>
        </p:sp>
      </p:grpSp>
    </p:spTree>
    <p:extLst>
      <p:ext uri="{BB962C8B-B14F-4D97-AF65-F5344CB8AC3E}">
        <p14:creationId xmlns:p14="http://schemas.microsoft.com/office/powerpoint/2010/main" val="40819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5158" grpId="0"/>
      <p:bldP spid="51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7" y="-8034"/>
            <a:ext cx="9099932" cy="6749402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sz="2300" dirty="0"/>
              <a:t>A Bayesian interpretation of the confidence interval</a:t>
            </a:r>
          </a:p>
          <a:p>
            <a:pPr lvl="1"/>
            <a:r>
              <a:rPr lang="en-US" sz="2300" i="1" dirty="0"/>
              <a:t>Compatible with the data and model</a:t>
            </a:r>
            <a:r>
              <a:rPr lang="en-US" sz="2300" dirty="0"/>
              <a:t> has no practical interpretation.</a:t>
            </a:r>
          </a:p>
          <a:p>
            <a:pPr lvl="1"/>
            <a:r>
              <a:rPr lang="en-US" sz="2300" dirty="0"/>
              <a:t>And </a:t>
            </a:r>
            <a:r>
              <a:rPr lang="en-US" sz="2300" i="1" dirty="0"/>
              <a:t>compatible or not</a:t>
            </a:r>
            <a:r>
              <a:rPr lang="en-US" sz="2300" dirty="0"/>
              <a:t> dichotomizes outcomes. So, consider this…</a:t>
            </a:r>
          </a:p>
          <a:p>
            <a:pPr lvl="1"/>
            <a:r>
              <a:rPr lang="en-US" sz="2300" dirty="0"/>
              <a:t>A 90% confidence interval includes the "true" (huge-sample) value of the effect for 90% of samples. </a:t>
            </a:r>
            <a:r>
              <a:rPr lang="en-US" dirty="0"/>
              <a:t>(You can show this easily by simulation.)</a:t>
            </a:r>
            <a:endParaRPr lang="en-US" sz="2300" dirty="0"/>
          </a:p>
          <a:p>
            <a:pPr lvl="1"/>
            <a:r>
              <a:rPr lang="en-US" sz="2300" dirty="0"/>
              <a:t>Therefore, common sense (but not a strict statistician) says that there is a 90% chance that the true effect is contained in the confidence interval.</a:t>
            </a:r>
          </a:p>
          <a:p>
            <a:pPr lvl="1"/>
            <a:r>
              <a:rPr lang="en-US" sz="2300" dirty="0"/>
              <a:t>That is, the confidence interval represents uncertainty in the true effect.</a:t>
            </a:r>
          </a:p>
          <a:p>
            <a:pPr lvl="1"/>
            <a:r>
              <a:rPr lang="en-US" sz="2300" dirty="0"/>
              <a:t>So, in both these studies, the true effect "could be" beneficial and trivial:</a:t>
            </a:r>
          </a:p>
          <a:p>
            <a:pPr lvl="1"/>
            <a:endParaRPr lang="en-US" sz="2300" dirty="0"/>
          </a:p>
          <a:p>
            <a:pPr lvl="1"/>
            <a:endParaRPr lang="en-US" sz="2300" dirty="0"/>
          </a:p>
          <a:p>
            <a:pPr lvl="1"/>
            <a:endParaRPr lang="en-US" sz="2300" dirty="0"/>
          </a:p>
          <a:p>
            <a:pPr lvl="1"/>
            <a:endParaRPr lang="en-US" sz="2300" dirty="0"/>
          </a:p>
          <a:p>
            <a:pPr lvl="1"/>
            <a:r>
              <a:rPr lang="en-US" sz="2300" dirty="0"/>
              <a:t>Most practical statisticians implicitly use this interpretation.</a:t>
            </a:r>
          </a:p>
          <a:p>
            <a:pPr lvl="2"/>
            <a:r>
              <a:rPr lang="en-US" sz="2300" dirty="0"/>
              <a:t>Some also refer to </a:t>
            </a:r>
            <a:r>
              <a:rPr lang="en-US" sz="2300" i="1" dirty="0"/>
              <a:t>precision of estimation</a:t>
            </a:r>
            <a:r>
              <a:rPr lang="en-US" sz="2300" dirty="0"/>
              <a:t> of the effect. </a:t>
            </a:r>
          </a:p>
          <a:p>
            <a:pPr lvl="1"/>
            <a:r>
              <a:rPr lang="en-US" sz="2300" dirty="0"/>
              <a:t>But strictly, these are Bayesian interpretations of the intervals, which are allowed only if the intervals account for </a:t>
            </a:r>
            <a:r>
              <a:rPr lang="en-US" sz="2300" i="1" dirty="0"/>
              <a:t>prior uncertainty</a:t>
            </a:r>
            <a:r>
              <a:rPr lang="en-US" sz="2300" dirty="0"/>
              <a:t> in the true value.</a:t>
            </a:r>
          </a:p>
          <a:p>
            <a:pPr lvl="1"/>
            <a:r>
              <a:rPr lang="en-US" sz="2300" dirty="0"/>
              <a:t>So, imagine that you have prior information or a prior belief, with uncertainty represented by a confidence interval, for one of these effects…</a:t>
            </a:r>
          </a:p>
          <a:p>
            <a:pPr marL="0" indent="0">
              <a:lnSpc>
                <a:spcPct val="95000"/>
              </a:lnSpc>
              <a:buNone/>
            </a:pPr>
            <a:endParaRPr lang="en-US" sz="2300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2CB878D-6A07-8154-F6A2-5948663E7559}"/>
              </a:ext>
            </a:extLst>
          </p:cNvPr>
          <p:cNvGrpSpPr/>
          <p:nvPr/>
        </p:nvGrpSpPr>
        <p:grpSpPr>
          <a:xfrm>
            <a:off x="1691680" y="3312683"/>
            <a:ext cx="4574160" cy="1252713"/>
            <a:chOff x="1688362" y="3429545"/>
            <a:chExt cx="4574160" cy="1252713"/>
          </a:xfrm>
        </p:grpSpPr>
        <p:sp>
          <p:nvSpPr>
            <p:cNvPr id="61" name="Line 12">
              <a:extLst>
                <a:ext uri="{FF2B5EF4-FFF2-40B4-BE49-F238E27FC236}">
                  <a16:creationId xmlns:a16="http://schemas.microsoft.com/office/drawing/2014/main" id="{3045DBC5-A4B4-AAF1-9C48-1F5487B2B6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084" y="4351940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62" name="Text Box 59">
              <a:extLst>
                <a:ext uri="{FF2B5EF4-FFF2-40B4-BE49-F238E27FC236}">
                  <a16:creationId xmlns:a16="http://schemas.microsoft.com/office/drawing/2014/main" id="{A2330EC2-0E63-0042-45D7-5BAB5F88D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1372" y="4436037"/>
              <a:ext cx="2136922" cy="246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2000" u="none" dirty="0">
                  <a:latin typeface="+mj-lt"/>
                </a:rPr>
                <a:t>Effect on performance</a:t>
              </a:r>
            </a:p>
          </p:txBody>
        </p:sp>
        <p:sp>
          <p:nvSpPr>
            <p:cNvPr id="63" name="Rectangle 6" descr="Light downward diagonal">
              <a:extLst>
                <a:ext uri="{FF2B5EF4-FFF2-40B4-BE49-F238E27FC236}">
                  <a16:creationId xmlns:a16="http://schemas.microsoft.com/office/drawing/2014/main" id="{3EDD6B9E-0BCB-ECDA-B54B-2501835D3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1198" y="3429545"/>
              <a:ext cx="2381324" cy="928277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5120" name="Rectangle 7" descr="Light upward diagonal">
              <a:extLst>
                <a:ext uri="{FF2B5EF4-FFF2-40B4-BE49-F238E27FC236}">
                  <a16:creationId xmlns:a16="http://schemas.microsoft.com/office/drawing/2014/main" id="{C435DB04-29D4-E738-A579-10EBBAD9D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362" y="3432000"/>
              <a:ext cx="1493387" cy="928277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5121" name="Rectangle 8">
              <a:extLst>
                <a:ext uri="{FF2B5EF4-FFF2-40B4-BE49-F238E27FC236}">
                  <a16:creationId xmlns:a16="http://schemas.microsoft.com/office/drawing/2014/main" id="{3B12B689-8E17-FC0D-13B5-D8C675B93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399" y="3432000"/>
              <a:ext cx="933450" cy="928277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5122" name="Line 9">
              <a:extLst>
                <a:ext uri="{FF2B5EF4-FFF2-40B4-BE49-F238E27FC236}">
                  <a16:creationId xmlns:a16="http://schemas.microsoft.com/office/drawing/2014/main" id="{AF4B1A56-0ABF-76F1-773F-2634C932E3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1849" y="3431075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5124" name="Line 10">
              <a:extLst>
                <a:ext uri="{FF2B5EF4-FFF2-40B4-BE49-F238E27FC236}">
                  <a16:creationId xmlns:a16="http://schemas.microsoft.com/office/drawing/2014/main" id="{F0BCDA46-BE20-CEB6-C45B-F1515FC8F9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48399" y="3431075"/>
              <a:ext cx="0" cy="927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5125" name="Line 57">
              <a:extLst>
                <a:ext uri="{FF2B5EF4-FFF2-40B4-BE49-F238E27FC236}">
                  <a16:creationId xmlns:a16="http://schemas.microsoft.com/office/drawing/2014/main" id="{60B82FF4-CE2C-8D8F-51B0-4121315D4A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7504" y="4209237"/>
              <a:ext cx="2193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5126" name="Line 58">
              <a:extLst>
                <a:ext uri="{FF2B5EF4-FFF2-40B4-BE49-F238E27FC236}">
                  <a16:creationId xmlns:a16="http://schemas.microsoft.com/office/drawing/2014/main" id="{8263D09A-0F78-4225-2923-9029069F45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8549" y="4209237"/>
              <a:ext cx="12887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5127" name="Text Box 59">
              <a:extLst>
                <a:ext uri="{FF2B5EF4-FFF2-40B4-BE49-F238E27FC236}">
                  <a16:creationId xmlns:a16="http://schemas.microsoft.com/office/drawing/2014/main" id="{BCCE57EC-4778-E27C-E6B9-5B7EC458E3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4639" y="4124579"/>
              <a:ext cx="874205" cy="153624"/>
            </a:xfrm>
            <a:prstGeom prst="rect">
              <a:avLst/>
            </a:prstGeom>
            <a:solidFill>
              <a:srgbClr val="FFDE75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beneficial</a:t>
              </a:r>
            </a:p>
          </p:txBody>
        </p:sp>
        <p:sp>
          <p:nvSpPr>
            <p:cNvPr id="5128" name="Text Box 60">
              <a:extLst>
                <a:ext uri="{FF2B5EF4-FFF2-40B4-BE49-F238E27FC236}">
                  <a16:creationId xmlns:a16="http://schemas.microsoft.com/office/drawing/2014/main" id="{0F2CA83A-EBBD-3000-37DB-06B0A41E1B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1253" y="4124579"/>
              <a:ext cx="704287" cy="153624"/>
            </a:xfrm>
            <a:prstGeom prst="rect">
              <a:avLst/>
            </a:prstGeom>
            <a:solidFill>
              <a:srgbClr val="E1BCEA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lvl1pPr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 u="sng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0" hangingPunct="0">
                <a:lnSpc>
                  <a:spcPct val="80000"/>
                </a:lnSpc>
                <a:defRPr/>
              </a:pPr>
              <a:r>
                <a:rPr lang="en-US" sz="1800" u="none" dirty="0">
                  <a:latin typeface="+mj-lt"/>
                </a:rPr>
                <a:t>harmful</a:t>
              </a:r>
            </a:p>
          </p:txBody>
        </p:sp>
        <p:sp>
          <p:nvSpPr>
            <p:cNvPr id="5129" name="Line 58">
              <a:extLst>
                <a:ext uri="{FF2B5EF4-FFF2-40B4-BE49-F238E27FC236}">
                  <a16:creationId xmlns:a16="http://schemas.microsoft.com/office/drawing/2014/main" id="{99E187EA-81B5-ECD4-E44E-A74EE74D58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1039" y="4205444"/>
              <a:ext cx="839445" cy="7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  <p:sp>
          <p:nvSpPr>
            <p:cNvPr id="5130" name="Text Box 60">
              <a:extLst>
                <a:ext uri="{FF2B5EF4-FFF2-40B4-BE49-F238E27FC236}">
                  <a16:creationId xmlns:a16="http://schemas.microsoft.com/office/drawing/2014/main" id="{88B85E70-B44C-827E-810A-AA2300628B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299" y="4124579"/>
              <a:ext cx="512762" cy="154075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</p:spPr>
          <p:txBody>
            <a:bodyPr wrap="none" lIns="36000" tIns="0" rIns="36000" bIns="0">
              <a:spAutoFit/>
            </a:bodyPr>
            <a:lstStyle>
              <a:defPPr>
                <a:defRPr lang="en-US"/>
              </a:defPPr>
              <a:lvl1pPr algn="ctr" eaLnBrk="0" hangingPunct="0">
                <a:lnSpc>
                  <a:spcPct val="80000"/>
                </a:lnSpc>
                <a:defRPr sz="1800" u="none">
                  <a:latin typeface="+mj-lt"/>
                  <a:cs typeface="+mn-cs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dirty="0"/>
                <a:t>trivial</a:t>
              </a:r>
            </a:p>
          </p:txBody>
        </p:sp>
        <p:sp>
          <p:nvSpPr>
            <p:cNvPr id="5131" name="Line 12">
              <a:extLst>
                <a:ext uri="{FF2B5EF4-FFF2-40B4-BE49-F238E27FC236}">
                  <a16:creationId xmlns:a16="http://schemas.microsoft.com/office/drawing/2014/main" id="{CBC94220-7178-D57F-3F90-C6D3CAEADF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084" y="4354015"/>
              <a:ext cx="45387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grpSp>
        <p:nvGrpSpPr>
          <p:cNvPr id="5132" name="Group 5131">
            <a:extLst>
              <a:ext uri="{FF2B5EF4-FFF2-40B4-BE49-F238E27FC236}">
                <a16:creationId xmlns:a16="http://schemas.microsoft.com/office/drawing/2014/main" id="{32F5AC67-46A3-B024-B4E3-C19152CA061D}"/>
              </a:ext>
            </a:extLst>
          </p:cNvPr>
          <p:cNvGrpSpPr/>
          <p:nvPr/>
        </p:nvGrpSpPr>
        <p:grpSpPr>
          <a:xfrm>
            <a:off x="3457909" y="3735578"/>
            <a:ext cx="684494" cy="99350"/>
            <a:chOff x="3454591" y="3786338"/>
            <a:chExt cx="684494" cy="99350"/>
          </a:xfrm>
        </p:grpSpPr>
        <p:sp>
          <p:nvSpPr>
            <p:cNvPr id="5133" name="Line 64">
              <a:extLst>
                <a:ext uri="{FF2B5EF4-FFF2-40B4-BE49-F238E27FC236}">
                  <a16:creationId xmlns:a16="http://schemas.microsoft.com/office/drawing/2014/main" id="{9111A83B-FFD2-DE47-1B94-64F52C91F40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3454591" y="3835648"/>
              <a:ext cx="68449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  <p:sp>
          <p:nvSpPr>
            <p:cNvPr id="5134" name="Oval 65">
              <a:extLst>
                <a:ext uri="{FF2B5EF4-FFF2-40B4-BE49-F238E27FC236}">
                  <a16:creationId xmlns:a16="http://schemas.microsoft.com/office/drawing/2014/main" id="{5E57CAE5-B06E-FAA8-154D-0C40291FE0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3747162" y="3786338"/>
              <a:ext cx="99352" cy="99350"/>
            </a:xfrm>
            <a:prstGeom prst="ellipse">
              <a:avLst/>
            </a:prstGeom>
            <a:solidFill>
              <a:srgbClr val="66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grpSp>
        <p:nvGrpSpPr>
          <p:cNvPr id="5135" name="Group 5134">
            <a:extLst>
              <a:ext uri="{FF2B5EF4-FFF2-40B4-BE49-F238E27FC236}">
                <a16:creationId xmlns:a16="http://schemas.microsoft.com/office/drawing/2014/main" id="{00CE21C7-87B6-645F-8975-8E7960BB1193}"/>
              </a:ext>
            </a:extLst>
          </p:cNvPr>
          <p:cNvGrpSpPr/>
          <p:nvPr/>
        </p:nvGrpSpPr>
        <p:grpSpPr>
          <a:xfrm>
            <a:off x="3775218" y="3434318"/>
            <a:ext cx="2159486" cy="99350"/>
            <a:chOff x="3771900" y="3507112"/>
            <a:chExt cx="2159486" cy="99350"/>
          </a:xfrm>
        </p:grpSpPr>
        <p:sp>
          <p:nvSpPr>
            <p:cNvPr id="5136" name="Line 64">
              <a:extLst>
                <a:ext uri="{FF2B5EF4-FFF2-40B4-BE49-F238E27FC236}">
                  <a16:creationId xmlns:a16="http://schemas.microsoft.com/office/drawing/2014/main" id="{F4BFD66D-3303-C5B1-02CA-C54AD569020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 flipV="1">
              <a:off x="3771900" y="3560316"/>
              <a:ext cx="21594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sz="1800" b="1">
                <a:latin typeface="+mj-lt"/>
              </a:endParaRPr>
            </a:p>
          </p:txBody>
        </p:sp>
        <p:sp>
          <p:nvSpPr>
            <p:cNvPr id="5137" name="Oval 65">
              <a:extLst>
                <a:ext uri="{FF2B5EF4-FFF2-40B4-BE49-F238E27FC236}">
                  <a16:creationId xmlns:a16="http://schemas.microsoft.com/office/drawing/2014/main" id="{9385F900-DCA7-E562-0AC7-0A8F4DD0F1A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4789268" y="3507112"/>
              <a:ext cx="99352" cy="9935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>
                <a:latin typeface="+mj-lt"/>
              </a:endParaRPr>
            </a:p>
          </p:txBody>
        </p:sp>
      </p:grpSp>
      <p:sp>
        <p:nvSpPr>
          <p:cNvPr id="5138" name="Text Box 63">
            <a:extLst>
              <a:ext uri="{FF2B5EF4-FFF2-40B4-BE49-F238E27FC236}">
                <a16:creationId xmlns:a16="http://schemas.microsoft.com/office/drawing/2014/main" id="{D9069BEC-2154-24CA-A937-2DE6A9BF3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4471" y="3620744"/>
            <a:ext cx="2011737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 anchorCtr="0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r">
              <a:lnSpc>
                <a:spcPct val="80000"/>
              </a:lnSpc>
              <a:defRPr/>
            </a:pPr>
            <a:r>
              <a:rPr lang="en-US" sz="2000" u="none" dirty="0">
                <a:solidFill>
                  <a:srgbClr val="000000"/>
                </a:solidFill>
                <a:latin typeface="Arial Narrow"/>
              </a:rPr>
              <a:t>trivial and beneficial</a:t>
            </a:r>
          </a:p>
        </p:txBody>
      </p:sp>
      <p:sp>
        <p:nvSpPr>
          <p:cNvPr id="5139" name="Text Box 63">
            <a:extLst>
              <a:ext uri="{FF2B5EF4-FFF2-40B4-BE49-F238E27FC236}">
                <a16:creationId xmlns:a16="http://schemas.microsoft.com/office/drawing/2014/main" id="{5F2B0092-74A7-1669-4302-AAFA5010B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452" y="3323378"/>
            <a:ext cx="2159479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 anchorCtr="0">
            <a:spAutoFit/>
          </a:bodyPr>
          <a:lstStyle>
            <a:lvl1pPr>
              <a:defRPr sz="26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6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6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0" hangingPunct="0">
              <a:lnSpc>
                <a:spcPct val="80000"/>
              </a:lnSpc>
              <a:defRPr/>
            </a:pPr>
            <a:r>
              <a:rPr lang="en-US" sz="2000" u="none" dirty="0">
                <a:solidFill>
                  <a:srgbClr val="000000"/>
                </a:solidFill>
                <a:latin typeface="Arial Narrow"/>
              </a:rPr>
              <a:t>beneficial and trivial</a:t>
            </a:r>
          </a:p>
        </p:txBody>
      </p:sp>
    </p:spTree>
    <p:extLst>
      <p:ext uri="{BB962C8B-B14F-4D97-AF65-F5344CB8AC3E}">
        <p14:creationId xmlns:p14="http://schemas.microsoft.com/office/powerpoint/2010/main" val="181862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5138" grpId="0"/>
      <p:bldP spid="513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83422</TotalTime>
  <Words>3959</Words>
  <Application>Microsoft Office PowerPoint</Application>
  <PresentationFormat>On-screen Show (4:3)</PresentationFormat>
  <Paragraphs>452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 Narrow</vt:lpstr>
      <vt:lpstr>Symbol</vt:lpstr>
      <vt:lpstr>Times</vt:lpstr>
      <vt:lpstr>Times New Roman</vt:lpstr>
      <vt:lpstr>Default Design</vt:lpstr>
      <vt:lpstr>Confidence intervals and meta-analysis resolve  the replication crisis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meta-analysis</dc:title>
  <dc:creator>Will Hopkins</dc:creator>
  <cp:lastModifiedBy>Will</cp:lastModifiedBy>
  <cp:revision>532</cp:revision>
  <cp:lastPrinted>2001-02-09T23:28:35Z</cp:lastPrinted>
  <dcterms:created xsi:type="dcterms:W3CDTF">2000-10-24T19:26:03Z</dcterms:created>
  <dcterms:modified xsi:type="dcterms:W3CDTF">2024-04-09T21:54:21Z</dcterms:modified>
</cp:coreProperties>
</file>