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handoutMasterIdLst>
    <p:handoutMasterId r:id="rId29"/>
  </p:handoutMasterIdLst>
  <p:sldIdLst>
    <p:sldId id="489" r:id="rId2"/>
    <p:sldId id="490" r:id="rId3"/>
    <p:sldId id="491" r:id="rId4"/>
    <p:sldId id="492" r:id="rId5"/>
    <p:sldId id="493" r:id="rId6"/>
    <p:sldId id="494" r:id="rId7"/>
    <p:sldId id="495" r:id="rId8"/>
    <p:sldId id="496" r:id="rId9"/>
    <p:sldId id="497" r:id="rId10"/>
    <p:sldId id="498" r:id="rId11"/>
    <p:sldId id="499" r:id="rId12"/>
    <p:sldId id="500" r:id="rId13"/>
    <p:sldId id="501" r:id="rId14"/>
    <p:sldId id="502" r:id="rId15"/>
    <p:sldId id="503" r:id="rId16"/>
    <p:sldId id="504" r:id="rId17"/>
    <p:sldId id="505" r:id="rId18"/>
    <p:sldId id="506" r:id="rId19"/>
    <p:sldId id="516" r:id="rId20"/>
    <p:sldId id="508" r:id="rId21"/>
    <p:sldId id="509" r:id="rId22"/>
    <p:sldId id="510" r:id="rId23"/>
    <p:sldId id="511" r:id="rId24"/>
    <p:sldId id="512" r:id="rId25"/>
    <p:sldId id="517" r:id="rId26"/>
    <p:sldId id="514" r:id="rId27"/>
    <p:sldId id="515" r:id="rId28"/>
  </p:sldIdLst>
  <p:sldSz cx="13208000" cy="9906000"/>
  <p:notesSz cx="7099300" cy="10234613"/>
  <p:defaultTextStyle>
    <a:defPPr>
      <a:defRPr lang="en-US"/>
    </a:defPPr>
    <a:lvl1pPr algn="l" rtl="0" fontAlgn="base">
      <a:spcBef>
        <a:spcPct val="0"/>
      </a:spcBef>
      <a:spcAft>
        <a:spcPct val="0"/>
      </a:spcAft>
      <a:defRPr sz="2600" u="sng" kern="1200">
        <a:solidFill>
          <a:schemeClr val="tx1"/>
        </a:solidFill>
        <a:latin typeface="Times New Roman" pitchFamily="18" charset="0"/>
        <a:ea typeface="+mn-ea"/>
        <a:cs typeface="Arial" charset="0"/>
      </a:defRPr>
    </a:lvl1pPr>
    <a:lvl2pPr marL="457200" algn="l" rtl="0" fontAlgn="base">
      <a:spcBef>
        <a:spcPct val="0"/>
      </a:spcBef>
      <a:spcAft>
        <a:spcPct val="0"/>
      </a:spcAft>
      <a:defRPr sz="2600" u="sng" kern="1200">
        <a:solidFill>
          <a:schemeClr val="tx1"/>
        </a:solidFill>
        <a:latin typeface="Times New Roman" pitchFamily="18" charset="0"/>
        <a:ea typeface="+mn-ea"/>
        <a:cs typeface="Arial" charset="0"/>
      </a:defRPr>
    </a:lvl2pPr>
    <a:lvl3pPr marL="914400" algn="l" rtl="0" fontAlgn="base">
      <a:spcBef>
        <a:spcPct val="0"/>
      </a:spcBef>
      <a:spcAft>
        <a:spcPct val="0"/>
      </a:spcAft>
      <a:defRPr sz="2600" u="sng" kern="1200">
        <a:solidFill>
          <a:schemeClr val="tx1"/>
        </a:solidFill>
        <a:latin typeface="Times New Roman" pitchFamily="18" charset="0"/>
        <a:ea typeface="+mn-ea"/>
        <a:cs typeface="Arial" charset="0"/>
      </a:defRPr>
    </a:lvl3pPr>
    <a:lvl4pPr marL="1371600" algn="l" rtl="0" fontAlgn="base">
      <a:spcBef>
        <a:spcPct val="0"/>
      </a:spcBef>
      <a:spcAft>
        <a:spcPct val="0"/>
      </a:spcAft>
      <a:defRPr sz="2600" u="sng" kern="1200">
        <a:solidFill>
          <a:schemeClr val="tx1"/>
        </a:solidFill>
        <a:latin typeface="Times New Roman" pitchFamily="18" charset="0"/>
        <a:ea typeface="+mn-ea"/>
        <a:cs typeface="Arial" charset="0"/>
      </a:defRPr>
    </a:lvl4pPr>
    <a:lvl5pPr marL="1828800" algn="l" rtl="0" fontAlgn="base">
      <a:spcBef>
        <a:spcPct val="0"/>
      </a:spcBef>
      <a:spcAft>
        <a:spcPct val="0"/>
      </a:spcAft>
      <a:defRPr sz="2600" u="sng" kern="1200">
        <a:solidFill>
          <a:schemeClr val="tx1"/>
        </a:solidFill>
        <a:latin typeface="Times New Roman" pitchFamily="18" charset="0"/>
        <a:ea typeface="+mn-ea"/>
        <a:cs typeface="Arial" charset="0"/>
      </a:defRPr>
    </a:lvl5pPr>
    <a:lvl6pPr marL="2286000" algn="l" defTabSz="914400" rtl="0" eaLnBrk="1" latinLnBrk="0" hangingPunct="1">
      <a:defRPr sz="2600" u="sng" kern="1200">
        <a:solidFill>
          <a:schemeClr val="tx1"/>
        </a:solidFill>
        <a:latin typeface="Times New Roman" pitchFamily="18" charset="0"/>
        <a:ea typeface="+mn-ea"/>
        <a:cs typeface="Arial" charset="0"/>
      </a:defRPr>
    </a:lvl6pPr>
    <a:lvl7pPr marL="2743200" algn="l" defTabSz="914400" rtl="0" eaLnBrk="1" latinLnBrk="0" hangingPunct="1">
      <a:defRPr sz="2600" u="sng" kern="1200">
        <a:solidFill>
          <a:schemeClr val="tx1"/>
        </a:solidFill>
        <a:latin typeface="Times New Roman" pitchFamily="18" charset="0"/>
        <a:ea typeface="+mn-ea"/>
        <a:cs typeface="Arial" charset="0"/>
      </a:defRPr>
    </a:lvl7pPr>
    <a:lvl8pPr marL="3200400" algn="l" defTabSz="914400" rtl="0" eaLnBrk="1" latinLnBrk="0" hangingPunct="1">
      <a:defRPr sz="2600" u="sng" kern="1200">
        <a:solidFill>
          <a:schemeClr val="tx1"/>
        </a:solidFill>
        <a:latin typeface="Times New Roman" pitchFamily="18" charset="0"/>
        <a:ea typeface="+mn-ea"/>
        <a:cs typeface="Arial" charset="0"/>
      </a:defRPr>
    </a:lvl8pPr>
    <a:lvl9pPr marL="3657600" algn="l" defTabSz="914400" rtl="0" eaLnBrk="1" latinLnBrk="0" hangingPunct="1">
      <a:defRPr sz="2600" u="sng"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3120" userDrawn="1">
          <p15:clr>
            <a:srgbClr val="A4A3A4"/>
          </p15:clr>
        </p15:guide>
        <p15:guide id="2" pos="4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C9E5CA"/>
    <a:srgbClr val="33CC33"/>
    <a:srgbClr val="FF00FF"/>
    <a:srgbClr val="FF9933"/>
    <a:srgbClr val="FF3399"/>
    <a:srgbClr val="CBCBCB"/>
    <a:srgbClr val="FFB7F5"/>
    <a:srgbClr val="DFC9FF"/>
    <a:srgbClr val="D4B7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31" autoAdjust="0"/>
    <p:restoredTop sz="94660" autoAdjust="0"/>
  </p:normalViewPr>
  <p:slideViewPr>
    <p:cSldViewPr>
      <p:cViewPr varScale="1">
        <p:scale>
          <a:sx n="58" d="100"/>
          <a:sy n="58" d="100"/>
        </p:scale>
        <p:origin x="1182" y="144"/>
      </p:cViewPr>
      <p:guideLst>
        <p:guide orient="horz" pos="3120"/>
        <p:guide pos="4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306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0"/>
            <a:ext cx="3076575" cy="511175"/>
          </a:xfrm>
          <a:prstGeom prst="rect">
            <a:avLst/>
          </a:prstGeom>
          <a:noFill/>
          <a:ln>
            <a:noFill/>
          </a:ln>
          <a:effectLst/>
          <a:extLst/>
        </p:spPr>
        <p:txBody>
          <a:bodyPr vert="horz" wrap="square" lIns="99048" tIns="49524" rIns="99048" bIns="49524" numCol="1" anchor="t" anchorCtr="0" compatLnSpc="1">
            <a:prstTxWarp prst="textNoShape">
              <a:avLst/>
            </a:prstTxWarp>
          </a:bodyPr>
          <a:lstStyle>
            <a:lvl1pPr defTabSz="990600" eaLnBrk="0" hangingPunct="0">
              <a:defRPr sz="1300" u="none">
                <a:cs typeface="+mn-cs"/>
              </a:defRPr>
            </a:lvl1pPr>
          </a:lstStyle>
          <a:p>
            <a:pPr>
              <a:defRPr/>
            </a:pPr>
            <a:endParaRPr lang="en-AU" altLang="en-AU"/>
          </a:p>
        </p:txBody>
      </p:sp>
      <p:sp>
        <p:nvSpPr>
          <p:cNvPr id="79875" name="Rectangle 3"/>
          <p:cNvSpPr>
            <a:spLocks noGrp="1" noChangeArrowheads="1"/>
          </p:cNvSpPr>
          <p:nvPr>
            <p:ph type="dt" sz="quarter" idx="1"/>
          </p:nvPr>
        </p:nvSpPr>
        <p:spPr bwMode="auto">
          <a:xfrm>
            <a:off x="4022725" y="0"/>
            <a:ext cx="3076575" cy="511175"/>
          </a:xfrm>
          <a:prstGeom prst="rect">
            <a:avLst/>
          </a:prstGeom>
          <a:noFill/>
          <a:ln>
            <a:noFill/>
          </a:ln>
          <a:effectLst/>
          <a:extLst/>
        </p:spPr>
        <p:txBody>
          <a:bodyPr vert="horz" wrap="square" lIns="99048" tIns="49524" rIns="99048" bIns="49524" numCol="1" anchor="t" anchorCtr="0" compatLnSpc="1">
            <a:prstTxWarp prst="textNoShape">
              <a:avLst/>
            </a:prstTxWarp>
          </a:bodyPr>
          <a:lstStyle>
            <a:lvl1pPr algn="r" defTabSz="990600" eaLnBrk="0" hangingPunct="0">
              <a:defRPr sz="1300" u="none">
                <a:cs typeface="+mn-cs"/>
              </a:defRPr>
            </a:lvl1pPr>
          </a:lstStyle>
          <a:p>
            <a:pPr>
              <a:defRPr/>
            </a:pPr>
            <a:endParaRPr lang="en-AU" altLang="en-AU"/>
          </a:p>
        </p:txBody>
      </p:sp>
      <p:sp>
        <p:nvSpPr>
          <p:cNvPr id="79876" name="Rectangle 4"/>
          <p:cNvSpPr>
            <a:spLocks noGrp="1" noChangeArrowheads="1"/>
          </p:cNvSpPr>
          <p:nvPr>
            <p:ph type="ftr" sz="quarter" idx="2"/>
          </p:nvPr>
        </p:nvSpPr>
        <p:spPr bwMode="auto">
          <a:xfrm>
            <a:off x="0" y="9723438"/>
            <a:ext cx="3076575" cy="511175"/>
          </a:xfrm>
          <a:prstGeom prst="rect">
            <a:avLst/>
          </a:prstGeom>
          <a:noFill/>
          <a:ln>
            <a:noFill/>
          </a:ln>
          <a:effectLst/>
          <a:extLst/>
        </p:spPr>
        <p:txBody>
          <a:bodyPr vert="horz" wrap="square" lIns="99048" tIns="49524" rIns="99048" bIns="49524" numCol="1" anchor="b" anchorCtr="0" compatLnSpc="1">
            <a:prstTxWarp prst="textNoShape">
              <a:avLst/>
            </a:prstTxWarp>
          </a:bodyPr>
          <a:lstStyle>
            <a:lvl1pPr defTabSz="990600" eaLnBrk="0" hangingPunct="0">
              <a:defRPr sz="1300" u="none">
                <a:cs typeface="+mn-cs"/>
              </a:defRPr>
            </a:lvl1pPr>
          </a:lstStyle>
          <a:p>
            <a:pPr>
              <a:defRPr/>
            </a:pPr>
            <a:endParaRPr lang="en-AU" altLang="en-AU"/>
          </a:p>
        </p:txBody>
      </p:sp>
      <p:sp>
        <p:nvSpPr>
          <p:cNvPr id="79877" name="Rectangle 5"/>
          <p:cNvSpPr>
            <a:spLocks noGrp="1" noChangeArrowheads="1"/>
          </p:cNvSpPr>
          <p:nvPr>
            <p:ph type="sldNum" sz="quarter" idx="3"/>
          </p:nvPr>
        </p:nvSpPr>
        <p:spPr bwMode="auto">
          <a:xfrm>
            <a:off x="4022725" y="9723438"/>
            <a:ext cx="3076575" cy="511175"/>
          </a:xfrm>
          <a:prstGeom prst="rect">
            <a:avLst/>
          </a:prstGeom>
          <a:noFill/>
          <a:ln>
            <a:noFill/>
          </a:ln>
          <a:effectLst/>
          <a:extLst/>
        </p:spPr>
        <p:txBody>
          <a:bodyPr vert="horz" wrap="square" lIns="99048" tIns="49524" rIns="99048" bIns="49524" numCol="1" anchor="b" anchorCtr="0" compatLnSpc="1">
            <a:prstTxWarp prst="textNoShape">
              <a:avLst/>
            </a:prstTxWarp>
          </a:bodyPr>
          <a:lstStyle>
            <a:lvl1pPr algn="r" defTabSz="990600" eaLnBrk="0" hangingPunct="0">
              <a:defRPr sz="1300" u="none">
                <a:cs typeface="+mn-cs"/>
              </a:defRPr>
            </a:lvl1pPr>
          </a:lstStyle>
          <a:p>
            <a:pPr>
              <a:defRPr/>
            </a:pPr>
            <a:fld id="{6F6D8A27-D439-4C4B-ACB0-ABB3EBB0B9F6}" type="slidenum">
              <a:rPr lang="en-AU" altLang="en-AU"/>
              <a:pPr>
                <a:defRPr/>
              </a:pPr>
              <a:t>‹#›</a:t>
            </a:fld>
            <a:endParaRPr lang="en-AU" altLang="en-AU"/>
          </a:p>
        </p:txBody>
      </p:sp>
    </p:spTree>
    <p:extLst>
      <p:ext uri="{BB962C8B-B14F-4D97-AF65-F5344CB8AC3E}">
        <p14:creationId xmlns:p14="http://schemas.microsoft.com/office/powerpoint/2010/main" val="173928249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2" name="Rectangle 2"/>
          <p:cNvSpPr>
            <a:spLocks noGrp="1" noChangeArrowheads="1"/>
          </p:cNvSpPr>
          <p:nvPr/>
        </p:nvSpPr>
        <p:spPr bwMode="auto">
          <a:xfrm>
            <a:off x="513645" y="440267"/>
            <a:ext cx="12219694" cy="990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242667" anchor="ctr"/>
          <a:lstStyle/>
          <a:p>
            <a:pPr eaLnBrk="0" hangingPunct="0"/>
            <a:endParaRPr lang="en-US" sz="5393" b="1" u="none">
              <a:latin typeface="Arial Narrow" pitchFamily="34" charset="0"/>
            </a:endParaRPr>
          </a:p>
        </p:txBody>
      </p:sp>
      <p:sp>
        <p:nvSpPr>
          <p:cNvPr id="3" name="Rectangle 3"/>
          <p:cNvSpPr>
            <a:spLocks noGrp="1" noChangeArrowheads="1"/>
          </p:cNvSpPr>
          <p:nvPr/>
        </p:nvSpPr>
        <p:spPr bwMode="auto">
          <a:xfrm>
            <a:off x="513644" y="1430869"/>
            <a:ext cx="12217400" cy="803486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tIns="159467"/>
          <a:lstStyle/>
          <a:p>
            <a:pPr marL="660391" indent="-660391" eaLnBrk="0" hangingPunct="0">
              <a:spcBef>
                <a:spcPct val="5000"/>
              </a:spcBef>
              <a:buClr>
                <a:srgbClr val="FF0000"/>
              </a:buClr>
              <a:buFont typeface="Symbol" pitchFamily="18" charset="2"/>
              <a:buChar char="·"/>
            </a:pPr>
            <a:endParaRPr lang="en-US" sz="5393" u="none">
              <a:latin typeface="Arial Narrow" pitchFamily="34" charset="0"/>
            </a:endParaRPr>
          </a:p>
        </p:txBody>
      </p:sp>
    </p:spTree>
    <p:extLst>
      <p:ext uri="{BB962C8B-B14F-4D97-AF65-F5344CB8AC3E}">
        <p14:creationId xmlns:p14="http://schemas.microsoft.com/office/powerpoint/2010/main" val="374866590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01049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678992" y="440269"/>
            <a:ext cx="3054351" cy="902546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13648" y="440269"/>
            <a:ext cx="8945211" cy="90254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6057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smtClean="0"/>
              <a:t>Click to edit Master title style</a:t>
            </a:r>
            <a:endParaRPr lang="en-US"/>
          </a:p>
        </p:txBody>
      </p:sp>
      <p:sp>
        <p:nvSpPr>
          <p:cNvPr id="3" name="Content Placeholder 2"/>
          <p:cNvSpPr>
            <a:spLocks noGrp="1"/>
          </p:cNvSpPr>
          <p:nvPr>
            <p:ph idx="1"/>
          </p:nvPr>
        </p:nvSpPr>
        <p:spPr/>
        <p:txBody>
          <a:bodyPr/>
          <a:lstStyle>
            <a:lvl1pPr marL="355600" indent="-355600">
              <a:lnSpc>
                <a:spcPct val="110000"/>
              </a:lnSpc>
              <a:buClr>
                <a:srgbClr val="0000FF"/>
              </a:buClr>
              <a:defRPr sz="3000"/>
            </a:lvl1pPr>
            <a:lvl2pPr marL="723900" indent="-368300">
              <a:lnSpc>
                <a:spcPct val="110000"/>
              </a:lnSpc>
              <a:buClr>
                <a:srgbClr val="FF33CC"/>
              </a:buClr>
              <a:defRPr sz="2800"/>
            </a:lvl2pPr>
            <a:lvl3pPr marL="990600" indent="-246063">
              <a:lnSpc>
                <a:spcPct val="110000"/>
              </a:lnSpc>
              <a:defRPr sz="2600"/>
            </a:lvl3pPr>
            <a:lvl4pPr>
              <a:lnSpc>
                <a:spcPct val="110000"/>
              </a:lnSpc>
              <a:defRPr sz="2400"/>
            </a:lvl4pPr>
            <a:lvl5pPr>
              <a:lnSpc>
                <a:spcPct val="110000"/>
              </a:lnSpc>
              <a:defRPr sz="2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13196698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43341" y="6365526"/>
            <a:ext cx="11226800" cy="1967442"/>
          </a:xfrm>
        </p:spPr>
        <p:txBody>
          <a:bodyPr anchor="t"/>
          <a:lstStyle>
            <a:lvl1pPr algn="l">
              <a:defRPr sz="7704" b="1" cap="all"/>
            </a:lvl1pPr>
          </a:lstStyle>
          <a:p>
            <a:r>
              <a:rPr lang="en-US" smtClean="0"/>
              <a:t>Click to edit Master title style</a:t>
            </a:r>
            <a:endParaRPr lang="en-US"/>
          </a:p>
        </p:txBody>
      </p:sp>
      <p:sp>
        <p:nvSpPr>
          <p:cNvPr id="3" name="Text Placeholder 2"/>
          <p:cNvSpPr>
            <a:spLocks noGrp="1"/>
          </p:cNvSpPr>
          <p:nvPr>
            <p:ph type="body" idx="1"/>
          </p:nvPr>
        </p:nvSpPr>
        <p:spPr>
          <a:xfrm>
            <a:off x="1043341" y="4198590"/>
            <a:ext cx="11226800" cy="2166937"/>
          </a:xfrm>
        </p:spPr>
        <p:txBody>
          <a:bodyPr anchor="b"/>
          <a:lstStyle>
            <a:lvl1pPr marL="0" indent="0">
              <a:buNone/>
              <a:defRPr sz="3852"/>
            </a:lvl1pPr>
            <a:lvl2pPr marL="880521" indent="0">
              <a:buNone/>
              <a:defRPr sz="3467"/>
            </a:lvl2pPr>
            <a:lvl3pPr marL="1761043" indent="0">
              <a:buNone/>
              <a:defRPr sz="3081"/>
            </a:lvl3pPr>
            <a:lvl4pPr marL="2641564" indent="0">
              <a:buNone/>
              <a:defRPr sz="2696"/>
            </a:lvl4pPr>
            <a:lvl5pPr marL="3522086" indent="0">
              <a:buNone/>
              <a:defRPr sz="2696"/>
            </a:lvl5pPr>
            <a:lvl6pPr marL="4402607" indent="0">
              <a:buNone/>
              <a:defRPr sz="2696"/>
            </a:lvl6pPr>
            <a:lvl7pPr marL="5283129" indent="0">
              <a:buNone/>
              <a:defRPr sz="2696"/>
            </a:lvl7pPr>
            <a:lvl8pPr marL="6163650" indent="0">
              <a:buNone/>
              <a:defRPr sz="2696"/>
            </a:lvl8pPr>
            <a:lvl9pPr marL="7044172" indent="0">
              <a:buNone/>
              <a:defRPr sz="2696"/>
            </a:lvl9pPr>
          </a:lstStyle>
          <a:p>
            <a:pPr lvl="0"/>
            <a:r>
              <a:rPr lang="en-US" smtClean="0"/>
              <a:t>Click to edit Master text styles</a:t>
            </a:r>
          </a:p>
        </p:txBody>
      </p:sp>
    </p:spTree>
    <p:extLst>
      <p:ext uri="{BB962C8B-B14F-4D97-AF65-F5344CB8AC3E}">
        <p14:creationId xmlns:p14="http://schemas.microsoft.com/office/powerpoint/2010/main" val="1538318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13647" y="1430869"/>
            <a:ext cx="5998633" cy="8034867"/>
          </a:xfrm>
        </p:spPr>
        <p:txBody>
          <a:bodyPr/>
          <a:lstStyle>
            <a:lvl1pPr>
              <a:defRPr sz="5393"/>
            </a:lvl1pPr>
            <a:lvl2pPr>
              <a:defRPr sz="4622"/>
            </a:lvl2pPr>
            <a:lvl3pPr>
              <a:defRPr sz="3852"/>
            </a:lvl3pPr>
            <a:lvl4pPr>
              <a:defRPr sz="3467"/>
            </a:lvl4pPr>
            <a:lvl5pPr>
              <a:defRPr sz="3467"/>
            </a:lvl5pPr>
            <a:lvl6pPr>
              <a:defRPr sz="3467"/>
            </a:lvl6pPr>
            <a:lvl7pPr>
              <a:defRPr sz="3467"/>
            </a:lvl7pPr>
            <a:lvl8pPr>
              <a:defRPr sz="3467"/>
            </a:lvl8pPr>
            <a:lvl9pPr>
              <a:defRPr sz="346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732414" y="1430869"/>
            <a:ext cx="5998633" cy="8034867"/>
          </a:xfrm>
        </p:spPr>
        <p:txBody>
          <a:bodyPr/>
          <a:lstStyle>
            <a:lvl1pPr>
              <a:defRPr sz="5393"/>
            </a:lvl1pPr>
            <a:lvl2pPr>
              <a:defRPr sz="4622"/>
            </a:lvl2pPr>
            <a:lvl3pPr>
              <a:defRPr sz="3852"/>
            </a:lvl3pPr>
            <a:lvl4pPr>
              <a:defRPr sz="3467"/>
            </a:lvl4pPr>
            <a:lvl5pPr>
              <a:defRPr sz="3467"/>
            </a:lvl5pPr>
            <a:lvl6pPr>
              <a:defRPr sz="3467"/>
            </a:lvl6pPr>
            <a:lvl7pPr>
              <a:defRPr sz="3467"/>
            </a:lvl7pPr>
            <a:lvl8pPr>
              <a:defRPr sz="3467"/>
            </a:lvl8pPr>
            <a:lvl9pPr>
              <a:defRPr sz="346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01895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0400" y="396699"/>
            <a:ext cx="11887200" cy="1651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60403" y="2217386"/>
            <a:ext cx="5835827" cy="924101"/>
          </a:xfrm>
        </p:spPr>
        <p:txBody>
          <a:bodyPr anchor="b"/>
          <a:lstStyle>
            <a:lvl1pPr marL="0" indent="0">
              <a:buNone/>
              <a:defRPr sz="4622" b="1"/>
            </a:lvl1pPr>
            <a:lvl2pPr marL="880521" indent="0">
              <a:buNone/>
              <a:defRPr sz="3852" b="1"/>
            </a:lvl2pPr>
            <a:lvl3pPr marL="1761043" indent="0">
              <a:buNone/>
              <a:defRPr sz="3467" b="1"/>
            </a:lvl3pPr>
            <a:lvl4pPr marL="2641564" indent="0">
              <a:buNone/>
              <a:defRPr sz="3081" b="1"/>
            </a:lvl4pPr>
            <a:lvl5pPr marL="3522086" indent="0">
              <a:buNone/>
              <a:defRPr sz="3081" b="1"/>
            </a:lvl5pPr>
            <a:lvl6pPr marL="4402607" indent="0">
              <a:buNone/>
              <a:defRPr sz="3081" b="1"/>
            </a:lvl6pPr>
            <a:lvl7pPr marL="5283129" indent="0">
              <a:buNone/>
              <a:defRPr sz="3081" b="1"/>
            </a:lvl7pPr>
            <a:lvl8pPr marL="6163650" indent="0">
              <a:buNone/>
              <a:defRPr sz="3081" b="1"/>
            </a:lvl8pPr>
            <a:lvl9pPr marL="7044172" indent="0">
              <a:buNone/>
              <a:defRPr sz="3081" b="1"/>
            </a:lvl9pPr>
          </a:lstStyle>
          <a:p>
            <a:pPr lvl="0"/>
            <a:r>
              <a:rPr lang="en-US" smtClean="0"/>
              <a:t>Click to edit Master text styles</a:t>
            </a:r>
          </a:p>
        </p:txBody>
      </p:sp>
      <p:sp>
        <p:nvSpPr>
          <p:cNvPr id="4" name="Content Placeholder 3"/>
          <p:cNvSpPr>
            <a:spLocks noGrp="1"/>
          </p:cNvSpPr>
          <p:nvPr>
            <p:ph sz="half" idx="2"/>
          </p:nvPr>
        </p:nvSpPr>
        <p:spPr>
          <a:xfrm>
            <a:off x="660403" y="3141486"/>
            <a:ext cx="5835827" cy="5707416"/>
          </a:xfrm>
        </p:spPr>
        <p:txBody>
          <a:bodyPr/>
          <a:lstStyle>
            <a:lvl1pPr>
              <a:defRPr sz="4622"/>
            </a:lvl1pPr>
            <a:lvl2pPr>
              <a:defRPr sz="3852"/>
            </a:lvl2pPr>
            <a:lvl3pPr>
              <a:defRPr sz="3467"/>
            </a:lvl3pPr>
            <a:lvl4pPr>
              <a:defRPr sz="3081"/>
            </a:lvl4pPr>
            <a:lvl5pPr>
              <a:defRPr sz="3081"/>
            </a:lvl5pPr>
            <a:lvl6pPr>
              <a:defRPr sz="3081"/>
            </a:lvl6pPr>
            <a:lvl7pPr>
              <a:defRPr sz="3081"/>
            </a:lvl7pPr>
            <a:lvl8pPr>
              <a:defRPr sz="3081"/>
            </a:lvl8pPr>
            <a:lvl9pPr>
              <a:defRPr sz="3081"/>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709483" y="2217386"/>
            <a:ext cx="5838121" cy="924101"/>
          </a:xfrm>
        </p:spPr>
        <p:txBody>
          <a:bodyPr anchor="b"/>
          <a:lstStyle>
            <a:lvl1pPr marL="0" indent="0">
              <a:buNone/>
              <a:defRPr sz="4622" b="1"/>
            </a:lvl1pPr>
            <a:lvl2pPr marL="880521" indent="0">
              <a:buNone/>
              <a:defRPr sz="3852" b="1"/>
            </a:lvl2pPr>
            <a:lvl3pPr marL="1761043" indent="0">
              <a:buNone/>
              <a:defRPr sz="3467" b="1"/>
            </a:lvl3pPr>
            <a:lvl4pPr marL="2641564" indent="0">
              <a:buNone/>
              <a:defRPr sz="3081" b="1"/>
            </a:lvl4pPr>
            <a:lvl5pPr marL="3522086" indent="0">
              <a:buNone/>
              <a:defRPr sz="3081" b="1"/>
            </a:lvl5pPr>
            <a:lvl6pPr marL="4402607" indent="0">
              <a:buNone/>
              <a:defRPr sz="3081" b="1"/>
            </a:lvl6pPr>
            <a:lvl7pPr marL="5283129" indent="0">
              <a:buNone/>
              <a:defRPr sz="3081" b="1"/>
            </a:lvl7pPr>
            <a:lvl8pPr marL="6163650" indent="0">
              <a:buNone/>
              <a:defRPr sz="3081" b="1"/>
            </a:lvl8pPr>
            <a:lvl9pPr marL="7044172" indent="0">
              <a:buNone/>
              <a:defRPr sz="3081" b="1"/>
            </a:lvl9pPr>
          </a:lstStyle>
          <a:p>
            <a:pPr lvl="0"/>
            <a:r>
              <a:rPr lang="en-US" smtClean="0"/>
              <a:t>Click to edit Master text styles</a:t>
            </a:r>
          </a:p>
        </p:txBody>
      </p:sp>
      <p:sp>
        <p:nvSpPr>
          <p:cNvPr id="6" name="Content Placeholder 5"/>
          <p:cNvSpPr>
            <a:spLocks noGrp="1"/>
          </p:cNvSpPr>
          <p:nvPr>
            <p:ph sz="quarter" idx="4"/>
          </p:nvPr>
        </p:nvSpPr>
        <p:spPr>
          <a:xfrm>
            <a:off x="6709483" y="3141486"/>
            <a:ext cx="5838121" cy="5707416"/>
          </a:xfrm>
        </p:spPr>
        <p:txBody>
          <a:bodyPr/>
          <a:lstStyle>
            <a:lvl1pPr>
              <a:defRPr sz="4622"/>
            </a:lvl1pPr>
            <a:lvl2pPr>
              <a:defRPr sz="3852"/>
            </a:lvl2pPr>
            <a:lvl3pPr>
              <a:defRPr sz="3467"/>
            </a:lvl3pPr>
            <a:lvl4pPr>
              <a:defRPr sz="3081"/>
            </a:lvl4pPr>
            <a:lvl5pPr>
              <a:defRPr sz="3081"/>
            </a:lvl5pPr>
            <a:lvl6pPr>
              <a:defRPr sz="3081"/>
            </a:lvl6pPr>
            <a:lvl7pPr>
              <a:defRPr sz="3081"/>
            </a:lvl7pPr>
            <a:lvl8pPr>
              <a:defRPr sz="3081"/>
            </a:lvl8pPr>
            <a:lvl9pPr>
              <a:defRPr sz="3081"/>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26463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305638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7761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0403" y="394406"/>
            <a:ext cx="4345341" cy="1678517"/>
          </a:xfrm>
        </p:spPr>
        <p:txBody>
          <a:bodyPr anchor="b"/>
          <a:lstStyle>
            <a:lvl1pPr algn="l">
              <a:defRPr sz="3852" b="1"/>
            </a:lvl1pPr>
          </a:lstStyle>
          <a:p>
            <a:r>
              <a:rPr lang="en-US" smtClean="0"/>
              <a:t>Click to edit Master title style</a:t>
            </a:r>
            <a:endParaRPr lang="en-US"/>
          </a:p>
        </p:txBody>
      </p:sp>
      <p:sp>
        <p:nvSpPr>
          <p:cNvPr id="3" name="Content Placeholder 2"/>
          <p:cNvSpPr>
            <a:spLocks noGrp="1"/>
          </p:cNvSpPr>
          <p:nvPr>
            <p:ph idx="1"/>
          </p:nvPr>
        </p:nvSpPr>
        <p:spPr>
          <a:xfrm>
            <a:off x="5163964" y="394411"/>
            <a:ext cx="7383638" cy="8454497"/>
          </a:xfrm>
        </p:spPr>
        <p:txBody>
          <a:bodyPr/>
          <a:lstStyle>
            <a:lvl1pPr>
              <a:defRPr sz="6163"/>
            </a:lvl1pPr>
            <a:lvl2pPr>
              <a:defRPr sz="5393"/>
            </a:lvl2pPr>
            <a:lvl3pPr>
              <a:defRPr sz="4622"/>
            </a:lvl3pPr>
            <a:lvl4pPr>
              <a:defRPr sz="3852"/>
            </a:lvl4pPr>
            <a:lvl5pPr>
              <a:defRPr sz="3852"/>
            </a:lvl5pPr>
            <a:lvl6pPr>
              <a:defRPr sz="3852"/>
            </a:lvl6pPr>
            <a:lvl7pPr>
              <a:defRPr sz="3852"/>
            </a:lvl7pPr>
            <a:lvl8pPr>
              <a:defRPr sz="3852"/>
            </a:lvl8pPr>
            <a:lvl9pPr>
              <a:defRPr sz="3852"/>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60403" y="2072926"/>
            <a:ext cx="4345341" cy="6775980"/>
          </a:xfrm>
        </p:spPr>
        <p:txBody>
          <a:bodyPr/>
          <a:lstStyle>
            <a:lvl1pPr marL="0" indent="0">
              <a:buNone/>
              <a:defRPr sz="2696"/>
            </a:lvl1pPr>
            <a:lvl2pPr marL="880521" indent="0">
              <a:buNone/>
              <a:defRPr sz="2311"/>
            </a:lvl2pPr>
            <a:lvl3pPr marL="1761043" indent="0">
              <a:buNone/>
              <a:defRPr sz="1926"/>
            </a:lvl3pPr>
            <a:lvl4pPr marL="2641564" indent="0">
              <a:buNone/>
              <a:defRPr sz="1733"/>
            </a:lvl4pPr>
            <a:lvl5pPr marL="3522086" indent="0">
              <a:buNone/>
              <a:defRPr sz="1733"/>
            </a:lvl5pPr>
            <a:lvl6pPr marL="4402607" indent="0">
              <a:buNone/>
              <a:defRPr sz="1733"/>
            </a:lvl6pPr>
            <a:lvl7pPr marL="5283129" indent="0">
              <a:buNone/>
              <a:defRPr sz="1733"/>
            </a:lvl7pPr>
            <a:lvl8pPr marL="6163650" indent="0">
              <a:buNone/>
              <a:defRPr sz="1733"/>
            </a:lvl8pPr>
            <a:lvl9pPr marL="7044172" indent="0">
              <a:buNone/>
              <a:defRPr sz="1733"/>
            </a:lvl9pPr>
          </a:lstStyle>
          <a:p>
            <a:pPr lvl="0"/>
            <a:r>
              <a:rPr lang="en-US" smtClean="0"/>
              <a:t>Click to edit Master text styles</a:t>
            </a:r>
          </a:p>
        </p:txBody>
      </p:sp>
    </p:spTree>
    <p:extLst>
      <p:ext uri="{BB962C8B-B14F-4D97-AF65-F5344CB8AC3E}">
        <p14:creationId xmlns:p14="http://schemas.microsoft.com/office/powerpoint/2010/main" val="381536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8860" y="6934200"/>
            <a:ext cx="7924800" cy="818622"/>
          </a:xfrm>
        </p:spPr>
        <p:txBody>
          <a:bodyPr anchor="b"/>
          <a:lstStyle>
            <a:lvl1pPr algn="l">
              <a:defRPr sz="3852" b="1"/>
            </a:lvl1pPr>
          </a:lstStyle>
          <a:p>
            <a:r>
              <a:rPr lang="en-US" smtClean="0"/>
              <a:t>Click to edit Master title style</a:t>
            </a:r>
            <a:endParaRPr lang="en-US"/>
          </a:p>
        </p:txBody>
      </p:sp>
      <p:sp>
        <p:nvSpPr>
          <p:cNvPr id="3" name="Picture Placeholder 2"/>
          <p:cNvSpPr>
            <a:spLocks noGrp="1"/>
          </p:cNvSpPr>
          <p:nvPr>
            <p:ph type="pic" idx="1"/>
          </p:nvPr>
        </p:nvSpPr>
        <p:spPr>
          <a:xfrm>
            <a:off x="2588860" y="885119"/>
            <a:ext cx="7924800" cy="5943600"/>
          </a:xfrm>
        </p:spPr>
        <p:txBody>
          <a:bodyPr/>
          <a:lstStyle>
            <a:lvl1pPr marL="0" indent="0">
              <a:buNone/>
              <a:defRPr sz="6163"/>
            </a:lvl1pPr>
            <a:lvl2pPr marL="880521" indent="0">
              <a:buNone/>
              <a:defRPr sz="5393"/>
            </a:lvl2pPr>
            <a:lvl3pPr marL="1761043" indent="0">
              <a:buNone/>
              <a:defRPr sz="4622"/>
            </a:lvl3pPr>
            <a:lvl4pPr marL="2641564" indent="0">
              <a:buNone/>
              <a:defRPr sz="3852"/>
            </a:lvl4pPr>
            <a:lvl5pPr marL="3522086" indent="0">
              <a:buNone/>
              <a:defRPr sz="3852"/>
            </a:lvl5pPr>
            <a:lvl6pPr marL="4402607" indent="0">
              <a:buNone/>
              <a:defRPr sz="3852"/>
            </a:lvl6pPr>
            <a:lvl7pPr marL="5283129" indent="0">
              <a:buNone/>
              <a:defRPr sz="3852"/>
            </a:lvl7pPr>
            <a:lvl8pPr marL="6163650" indent="0">
              <a:buNone/>
              <a:defRPr sz="3852"/>
            </a:lvl8pPr>
            <a:lvl9pPr marL="7044172" indent="0">
              <a:buNone/>
              <a:defRPr sz="3852"/>
            </a:lvl9pPr>
          </a:lstStyle>
          <a:p>
            <a:pPr lvl="0"/>
            <a:endParaRPr lang="en-US" noProof="0" smtClean="0"/>
          </a:p>
        </p:txBody>
      </p:sp>
      <p:sp>
        <p:nvSpPr>
          <p:cNvPr id="4" name="Text Placeholder 3"/>
          <p:cNvSpPr>
            <a:spLocks noGrp="1"/>
          </p:cNvSpPr>
          <p:nvPr>
            <p:ph type="body" sz="half" idx="2"/>
          </p:nvPr>
        </p:nvSpPr>
        <p:spPr>
          <a:xfrm>
            <a:off x="2588860" y="7752822"/>
            <a:ext cx="7924800" cy="1162578"/>
          </a:xfrm>
        </p:spPr>
        <p:txBody>
          <a:bodyPr/>
          <a:lstStyle>
            <a:lvl1pPr marL="0" indent="0">
              <a:buNone/>
              <a:defRPr sz="2696"/>
            </a:lvl1pPr>
            <a:lvl2pPr marL="880521" indent="0">
              <a:buNone/>
              <a:defRPr sz="2311"/>
            </a:lvl2pPr>
            <a:lvl3pPr marL="1761043" indent="0">
              <a:buNone/>
              <a:defRPr sz="1926"/>
            </a:lvl3pPr>
            <a:lvl4pPr marL="2641564" indent="0">
              <a:buNone/>
              <a:defRPr sz="1733"/>
            </a:lvl4pPr>
            <a:lvl5pPr marL="3522086" indent="0">
              <a:buNone/>
              <a:defRPr sz="1733"/>
            </a:lvl5pPr>
            <a:lvl6pPr marL="4402607" indent="0">
              <a:buNone/>
              <a:defRPr sz="1733"/>
            </a:lvl6pPr>
            <a:lvl7pPr marL="5283129" indent="0">
              <a:buNone/>
              <a:defRPr sz="1733"/>
            </a:lvl7pPr>
            <a:lvl8pPr marL="6163650" indent="0">
              <a:buNone/>
              <a:defRPr sz="1733"/>
            </a:lvl8pPr>
            <a:lvl9pPr marL="7044172" indent="0">
              <a:buNone/>
              <a:defRPr sz="1733"/>
            </a:lvl9pPr>
          </a:lstStyle>
          <a:p>
            <a:pPr lvl="0"/>
            <a:r>
              <a:rPr lang="en-US" smtClean="0"/>
              <a:t>Click to edit Master text styles</a:t>
            </a:r>
          </a:p>
        </p:txBody>
      </p:sp>
    </p:spTree>
    <p:extLst>
      <p:ext uri="{BB962C8B-B14F-4D97-AF65-F5344CB8AC3E}">
        <p14:creationId xmlns:p14="http://schemas.microsoft.com/office/powerpoint/2010/main" val="2121663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solidFill>
          <a:schemeClr val="bg1"/>
        </a:solidFill>
        <a:effectLst/>
      </p:bgPr>
    </p:bg>
    <p:spTree>
      <p:nvGrpSpPr>
        <p:cNvPr id="1" name=""/>
        <p:cNvGrpSpPr/>
        <p:nvPr/>
      </p:nvGrpSpPr>
      <p:grpSpPr>
        <a:xfrm>
          <a:off x="0" y="0"/>
          <a:ext cx="0" cy="0"/>
          <a:chOff x="0" y="0"/>
          <a:chExt cx="0" cy="0"/>
        </a:xfrm>
      </p:grpSpPr>
      <p:sp>
        <p:nvSpPr>
          <p:cNvPr id="2060" name="Rectangle 12"/>
          <p:cNvSpPr>
            <a:spLocks noGrp="1" noChangeArrowheads="1"/>
          </p:cNvSpPr>
          <p:nvPr>
            <p:ph type="body" idx="1"/>
          </p:nvPr>
        </p:nvSpPr>
        <p:spPr bwMode="auto">
          <a:xfrm>
            <a:off x="513644" y="1430869"/>
            <a:ext cx="12217400" cy="8034867"/>
          </a:xfrm>
          <a:prstGeom prst="rect">
            <a:avLst/>
          </a:prstGeo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7" name="Rectangle 11"/>
          <p:cNvSpPr>
            <a:spLocks noGrp="1" noChangeArrowheads="1"/>
          </p:cNvSpPr>
          <p:nvPr>
            <p:ph type="title"/>
          </p:nvPr>
        </p:nvSpPr>
        <p:spPr bwMode="auto">
          <a:xfrm>
            <a:off x="513645" y="440267"/>
            <a:ext cx="12219694" cy="990600"/>
          </a:xfrm>
          <a:prstGeom prst="rect">
            <a:avLst/>
          </a:prstGeom>
          <a:solidFill>
            <a:schemeClr val="bg2"/>
          </a:solidFill>
          <a:ln w="9525">
            <a:solidFill>
              <a:schemeClr val="tx1"/>
            </a:solidFill>
            <a:miter lim="800000"/>
            <a:headEnd/>
            <a:tailEnd/>
          </a:ln>
        </p:spPr>
        <p:txBody>
          <a:bodyPr vert="horz" wrap="square" lIns="126000" tIns="45720" rIns="91440" bIns="45720" numCol="1" anchor="ctr" anchorCtr="0" compatLnSpc="1">
            <a:prstTxWarp prst="textNoShape">
              <a:avLst/>
            </a:prstTxWarp>
          </a:bodyPr>
          <a:lstStyle/>
          <a:p>
            <a:pPr lvl="0"/>
            <a:r>
              <a:rPr lang="en-US" alt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6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60">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060">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2060">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206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build="p" bldLvl="3" autoUpdateAnimBg="0">
        <p:tmplLst>
          <p:tmpl lvl="1">
            <p:tnLst>
              <p:par>
                <p:cTn presetID="1" presetClass="entr" presetSubtype="0" fill="hold" nodeType="clickEffect">
                  <p:stCondLst>
                    <p:cond delay="0"/>
                  </p:stCondLst>
                  <p:childTnLst>
                    <p:set>
                      <p:cBhvr>
                        <p:cTn dur="1" fill="hold">
                          <p:stCondLst>
                            <p:cond delay="499"/>
                          </p:stCondLst>
                        </p:cTn>
                        <p:tgtEl>
                          <p:spTgt spid="2060"/>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499"/>
                          </p:stCondLst>
                        </p:cTn>
                        <p:tgtEl>
                          <p:spTgt spid="2060"/>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499"/>
                          </p:stCondLst>
                        </p:cTn>
                        <p:tgtEl>
                          <p:spTgt spid="2060"/>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499"/>
                          </p:stCondLst>
                        </p:cTn>
                        <p:tgtEl>
                          <p:spTgt spid="2060"/>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499"/>
                          </p:stCondLst>
                        </p:cTn>
                        <p:tgtEl>
                          <p:spTgt spid="2060"/>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5393" b="1">
          <a:solidFill>
            <a:schemeClr val="tx1"/>
          </a:solidFill>
          <a:latin typeface="+mj-lt"/>
          <a:ea typeface="+mj-ea"/>
          <a:cs typeface="+mj-cs"/>
        </a:defRPr>
      </a:lvl1pPr>
      <a:lvl2pPr algn="l" rtl="0" eaLnBrk="0" fontAlgn="base" hangingPunct="0">
        <a:spcBef>
          <a:spcPct val="0"/>
        </a:spcBef>
        <a:spcAft>
          <a:spcPct val="0"/>
        </a:spcAft>
        <a:defRPr sz="5393" b="1">
          <a:solidFill>
            <a:schemeClr val="tx1"/>
          </a:solidFill>
          <a:latin typeface="Arial Narrow" pitchFamily="34" charset="0"/>
        </a:defRPr>
      </a:lvl2pPr>
      <a:lvl3pPr algn="l" rtl="0" eaLnBrk="0" fontAlgn="base" hangingPunct="0">
        <a:spcBef>
          <a:spcPct val="0"/>
        </a:spcBef>
        <a:spcAft>
          <a:spcPct val="0"/>
        </a:spcAft>
        <a:defRPr sz="5393" b="1">
          <a:solidFill>
            <a:schemeClr val="tx1"/>
          </a:solidFill>
          <a:latin typeface="Arial Narrow" pitchFamily="34" charset="0"/>
        </a:defRPr>
      </a:lvl3pPr>
      <a:lvl4pPr algn="l" rtl="0" eaLnBrk="0" fontAlgn="base" hangingPunct="0">
        <a:spcBef>
          <a:spcPct val="0"/>
        </a:spcBef>
        <a:spcAft>
          <a:spcPct val="0"/>
        </a:spcAft>
        <a:defRPr sz="5393" b="1">
          <a:solidFill>
            <a:schemeClr val="tx1"/>
          </a:solidFill>
          <a:latin typeface="Arial Narrow" pitchFamily="34" charset="0"/>
        </a:defRPr>
      </a:lvl4pPr>
      <a:lvl5pPr algn="l" rtl="0" eaLnBrk="0" fontAlgn="base" hangingPunct="0">
        <a:spcBef>
          <a:spcPct val="0"/>
        </a:spcBef>
        <a:spcAft>
          <a:spcPct val="0"/>
        </a:spcAft>
        <a:defRPr sz="5393" b="1">
          <a:solidFill>
            <a:schemeClr val="tx1"/>
          </a:solidFill>
          <a:latin typeface="Arial Narrow" pitchFamily="34" charset="0"/>
        </a:defRPr>
      </a:lvl5pPr>
      <a:lvl6pPr marL="880521" algn="l" rtl="0" eaLnBrk="0" fontAlgn="base" hangingPunct="0">
        <a:spcBef>
          <a:spcPct val="0"/>
        </a:spcBef>
        <a:spcAft>
          <a:spcPct val="0"/>
        </a:spcAft>
        <a:defRPr sz="5393" b="1">
          <a:solidFill>
            <a:schemeClr val="tx1"/>
          </a:solidFill>
          <a:latin typeface="Arial Narrow" pitchFamily="34" charset="0"/>
        </a:defRPr>
      </a:lvl6pPr>
      <a:lvl7pPr marL="1761043" algn="l" rtl="0" eaLnBrk="0" fontAlgn="base" hangingPunct="0">
        <a:spcBef>
          <a:spcPct val="0"/>
        </a:spcBef>
        <a:spcAft>
          <a:spcPct val="0"/>
        </a:spcAft>
        <a:defRPr sz="5393" b="1">
          <a:solidFill>
            <a:schemeClr val="tx1"/>
          </a:solidFill>
          <a:latin typeface="Arial Narrow" pitchFamily="34" charset="0"/>
        </a:defRPr>
      </a:lvl7pPr>
      <a:lvl8pPr marL="2641564" algn="l" rtl="0" eaLnBrk="0" fontAlgn="base" hangingPunct="0">
        <a:spcBef>
          <a:spcPct val="0"/>
        </a:spcBef>
        <a:spcAft>
          <a:spcPct val="0"/>
        </a:spcAft>
        <a:defRPr sz="5393" b="1">
          <a:solidFill>
            <a:schemeClr val="tx1"/>
          </a:solidFill>
          <a:latin typeface="Arial Narrow" pitchFamily="34" charset="0"/>
        </a:defRPr>
      </a:lvl8pPr>
      <a:lvl9pPr marL="3522086" algn="l" rtl="0" eaLnBrk="0" fontAlgn="base" hangingPunct="0">
        <a:spcBef>
          <a:spcPct val="0"/>
        </a:spcBef>
        <a:spcAft>
          <a:spcPct val="0"/>
        </a:spcAft>
        <a:defRPr sz="5393" b="1">
          <a:solidFill>
            <a:schemeClr val="tx1"/>
          </a:solidFill>
          <a:latin typeface="Arial Narrow" pitchFamily="34" charset="0"/>
        </a:defRPr>
      </a:lvl9pPr>
    </p:titleStyle>
    <p:bodyStyle>
      <a:lvl1pPr marL="660391" indent="-660391" algn="l" rtl="0" eaLnBrk="0" fontAlgn="base" hangingPunct="0">
        <a:spcBef>
          <a:spcPct val="5000"/>
        </a:spcBef>
        <a:spcAft>
          <a:spcPct val="0"/>
        </a:spcAft>
        <a:buClr>
          <a:srgbClr val="FF0000"/>
        </a:buClr>
        <a:buFont typeface="Symbol" pitchFamily="18" charset="2"/>
        <a:buChar char="·"/>
        <a:defRPr sz="5393">
          <a:solidFill>
            <a:schemeClr val="tx1"/>
          </a:solidFill>
          <a:latin typeface="+mn-lt"/>
          <a:ea typeface="+mn-ea"/>
          <a:cs typeface="+mn-cs"/>
        </a:defRPr>
      </a:lvl1pPr>
      <a:lvl2pPr marL="1271864" indent="-608417" algn="l" rtl="0" eaLnBrk="0" fontAlgn="base" hangingPunct="0">
        <a:spcBef>
          <a:spcPct val="5000"/>
        </a:spcBef>
        <a:spcAft>
          <a:spcPct val="0"/>
        </a:spcAft>
        <a:buClr>
          <a:srgbClr val="0066FF"/>
        </a:buClr>
        <a:buFont typeface="Symbol" pitchFamily="18" charset="2"/>
        <a:buChar char="·"/>
        <a:defRPr sz="5007">
          <a:solidFill>
            <a:schemeClr val="tx1"/>
          </a:solidFill>
          <a:latin typeface="+mn-lt"/>
        </a:defRPr>
      </a:lvl2pPr>
      <a:lvl3pPr marL="1834420" indent="-513638" algn="l" rtl="0" eaLnBrk="0" fontAlgn="base" hangingPunct="0">
        <a:lnSpc>
          <a:spcPct val="95000"/>
        </a:lnSpc>
        <a:spcBef>
          <a:spcPct val="5000"/>
        </a:spcBef>
        <a:spcAft>
          <a:spcPct val="0"/>
        </a:spcAft>
        <a:buClr>
          <a:srgbClr val="33CC33"/>
        </a:buClr>
        <a:buChar char="•"/>
        <a:defRPr sz="4815">
          <a:solidFill>
            <a:schemeClr val="tx1"/>
          </a:solidFill>
          <a:latin typeface="+mn-lt"/>
        </a:defRPr>
      </a:lvl3pPr>
      <a:lvl4pPr marL="2470352" indent="-587014" algn="l" rtl="0" eaLnBrk="0" fontAlgn="base" hangingPunct="0">
        <a:lnSpc>
          <a:spcPct val="95000"/>
        </a:lnSpc>
        <a:spcBef>
          <a:spcPct val="5000"/>
        </a:spcBef>
        <a:spcAft>
          <a:spcPct val="0"/>
        </a:spcAft>
        <a:buChar char="–"/>
        <a:defRPr sz="4237">
          <a:solidFill>
            <a:schemeClr val="tx1"/>
          </a:solidFill>
          <a:latin typeface="+mn-lt"/>
        </a:defRPr>
      </a:lvl4pPr>
      <a:lvl5pPr marL="3081825" indent="-587014" algn="l" rtl="0" eaLnBrk="0" fontAlgn="base" hangingPunct="0">
        <a:lnSpc>
          <a:spcPct val="95000"/>
        </a:lnSpc>
        <a:spcBef>
          <a:spcPct val="5000"/>
        </a:spcBef>
        <a:spcAft>
          <a:spcPct val="0"/>
        </a:spcAft>
        <a:buChar char="»"/>
        <a:defRPr sz="4237">
          <a:solidFill>
            <a:schemeClr val="tx1"/>
          </a:solidFill>
          <a:latin typeface="+mn-lt"/>
        </a:defRPr>
      </a:lvl5pPr>
      <a:lvl6pPr marL="3962347" indent="-587014" algn="l" rtl="0" eaLnBrk="0" fontAlgn="base" hangingPunct="0">
        <a:lnSpc>
          <a:spcPct val="95000"/>
        </a:lnSpc>
        <a:spcBef>
          <a:spcPct val="5000"/>
        </a:spcBef>
        <a:spcAft>
          <a:spcPct val="0"/>
        </a:spcAft>
        <a:buChar char="»"/>
        <a:defRPr sz="4237">
          <a:solidFill>
            <a:schemeClr val="tx1"/>
          </a:solidFill>
          <a:latin typeface="+mn-lt"/>
        </a:defRPr>
      </a:lvl6pPr>
      <a:lvl7pPr marL="4842868" indent="-587014" algn="l" rtl="0" eaLnBrk="0" fontAlgn="base" hangingPunct="0">
        <a:lnSpc>
          <a:spcPct val="95000"/>
        </a:lnSpc>
        <a:spcBef>
          <a:spcPct val="5000"/>
        </a:spcBef>
        <a:spcAft>
          <a:spcPct val="0"/>
        </a:spcAft>
        <a:buChar char="»"/>
        <a:defRPr sz="4237">
          <a:solidFill>
            <a:schemeClr val="tx1"/>
          </a:solidFill>
          <a:latin typeface="+mn-lt"/>
        </a:defRPr>
      </a:lvl7pPr>
      <a:lvl8pPr marL="5723390" indent="-587014" algn="l" rtl="0" eaLnBrk="0" fontAlgn="base" hangingPunct="0">
        <a:lnSpc>
          <a:spcPct val="95000"/>
        </a:lnSpc>
        <a:spcBef>
          <a:spcPct val="5000"/>
        </a:spcBef>
        <a:spcAft>
          <a:spcPct val="0"/>
        </a:spcAft>
        <a:buChar char="»"/>
        <a:defRPr sz="4237">
          <a:solidFill>
            <a:schemeClr val="tx1"/>
          </a:solidFill>
          <a:latin typeface="+mn-lt"/>
        </a:defRPr>
      </a:lvl8pPr>
      <a:lvl9pPr marL="6603911" indent="-587014" algn="l" rtl="0" eaLnBrk="0" fontAlgn="base" hangingPunct="0">
        <a:lnSpc>
          <a:spcPct val="95000"/>
        </a:lnSpc>
        <a:spcBef>
          <a:spcPct val="5000"/>
        </a:spcBef>
        <a:spcAft>
          <a:spcPct val="0"/>
        </a:spcAft>
        <a:buChar char="»"/>
        <a:defRPr sz="4237">
          <a:solidFill>
            <a:schemeClr val="tx1"/>
          </a:solidFill>
          <a:latin typeface="+mn-lt"/>
        </a:defRPr>
      </a:lvl9pPr>
    </p:bodyStyle>
    <p:otherStyle>
      <a:defPPr>
        <a:defRPr lang="en-US"/>
      </a:defPPr>
      <a:lvl1pPr marL="0" algn="l" defTabSz="1761043" rtl="0" eaLnBrk="1" latinLnBrk="0" hangingPunct="1">
        <a:defRPr sz="3467" kern="1200">
          <a:solidFill>
            <a:schemeClr val="tx1"/>
          </a:solidFill>
          <a:latin typeface="+mn-lt"/>
          <a:ea typeface="+mn-ea"/>
          <a:cs typeface="+mn-cs"/>
        </a:defRPr>
      </a:lvl1pPr>
      <a:lvl2pPr marL="880521" algn="l" defTabSz="1761043" rtl="0" eaLnBrk="1" latinLnBrk="0" hangingPunct="1">
        <a:defRPr sz="3467" kern="1200">
          <a:solidFill>
            <a:schemeClr val="tx1"/>
          </a:solidFill>
          <a:latin typeface="+mn-lt"/>
          <a:ea typeface="+mn-ea"/>
          <a:cs typeface="+mn-cs"/>
        </a:defRPr>
      </a:lvl2pPr>
      <a:lvl3pPr marL="1761043" algn="l" defTabSz="1761043" rtl="0" eaLnBrk="1" latinLnBrk="0" hangingPunct="1">
        <a:defRPr sz="3467" kern="1200">
          <a:solidFill>
            <a:schemeClr val="tx1"/>
          </a:solidFill>
          <a:latin typeface="+mn-lt"/>
          <a:ea typeface="+mn-ea"/>
          <a:cs typeface="+mn-cs"/>
        </a:defRPr>
      </a:lvl3pPr>
      <a:lvl4pPr marL="2641564" algn="l" defTabSz="1761043" rtl="0" eaLnBrk="1" latinLnBrk="0" hangingPunct="1">
        <a:defRPr sz="3467" kern="1200">
          <a:solidFill>
            <a:schemeClr val="tx1"/>
          </a:solidFill>
          <a:latin typeface="+mn-lt"/>
          <a:ea typeface="+mn-ea"/>
          <a:cs typeface="+mn-cs"/>
        </a:defRPr>
      </a:lvl4pPr>
      <a:lvl5pPr marL="3522086" algn="l" defTabSz="1761043" rtl="0" eaLnBrk="1" latinLnBrk="0" hangingPunct="1">
        <a:defRPr sz="3467" kern="1200">
          <a:solidFill>
            <a:schemeClr val="tx1"/>
          </a:solidFill>
          <a:latin typeface="+mn-lt"/>
          <a:ea typeface="+mn-ea"/>
          <a:cs typeface="+mn-cs"/>
        </a:defRPr>
      </a:lvl5pPr>
      <a:lvl6pPr marL="4402607" algn="l" defTabSz="1761043" rtl="0" eaLnBrk="1" latinLnBrk="0" hangingPunct="1">
        <a:defRPr sz="3467" kern="1200">
          <a:solidFill>
            <a:schemeClr val="tx1"/>
          </a:solidFill>
          <a:latin typeface="+mn-lt"/>
          <a:ea typeface="+mn-ea"/>
          <a:cs typeface="+mn-cs"/>
        </a:defRPr>
      </a:lvl6pPr>
      <a:lvl7pPr marL="5283129" algn="l" defTabSz="1761043" rtl="0" eaLnBrk="1" latinLnBrk="0" hangingPunct="1">
        <a:defRPr sz="3467" kern="1200">
          <a:solidFill>
            <a:schemeClr val="tx1"/>
          </a:solidFill>
          <a:latin typeface="+mn-lt"/>
          <a:ea typeface="+mn-ea"/>
          <a:cs typeface="+mn-cs"/>
        </a:defRPr>
      </a:lvl7pPr>
      <a:lvl8pPr marL="6163650" algn="l" defTabSz="1761043" rtl="0" eaLnBrk="1" latinLnBrk="0" hangingPunct="1">
        <a:defRPr sz="3467" kern="1200">
          <a:solidFill>
            <a:schemeClr val="tx1"/>
          </a:solidFill>
          <a:latin typeface="+mn-lt"/>
          <a:ea typeface="+mn-ea"/>
          <a:cs typeface="+mn-cs"/>
        </a:defRPr>
      </a:lvl8pPr>
      <a:lvl9pPr marL="7044172" algn="l" defTabSz="1761043" rtl="0" eaLnBrk="1" latinLnBrk="0" hangingPunct="1">
        <a:defRPr sz="346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portsci.org/2022/sampling.ht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sportsci.org/2020/MBDtests.htm" TargetMode="Externa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sportsci.org/2019/bayes.htm" TargetMode="Externa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23.xml.rels><?xml version="1.0" encoding="UTF-8" standalone="yes"?>
<Relationships xmlns="http://schemas.openxmlformats.org/package/2006/relationships"><Relationship Id="rId3" Type="http://schemas.openxmlformats.org/officeDocument/2006/relationships/hyperlink" Target="https://www.sportsci.org/2007/wghinf.htm" TargetMode="Externa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5.xml.rels><?xml version="1.0" encoding="UTF-8" standalone="yes"?>
<Relationships xmlns="http://schemas.openxmlformats.org/package/2006/relationships"><Relationship Id="rId3" Type="http://schemas.openxmlformats.org/officeDocument/2006/relationships/hyperlink" Target="https://www.sportsci.org/2020/MBDtests.htm" TargetMode="External"/><Relationship Id="rId2" Type="http://schemas.openxmlformats.org/officeDocument/2006/relationships/slideLayout" Target="../slideLayouts/slideLayout2.xml"/><Relationship Id="rId1" Type="http://schemas.openxmlformats.org/officeDocument/2006/relationships/tags" Target="../tags/tag13.xml"/><Relationship Id="rId5" Type="http://schemas.openxmlformats.org/officeDocument/2006/relationships/image" Target="../media/image6.png"/><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2" Type="http://schemas.openxmlformats.org/officeDocument/2006/relationships/hyperlink" Target="https://www.sportsci.org/2007/wghinf.htm"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sportsci.org/2019/bayes.htm" TargetMode="External"/><Relationship Id="rId2" Type="http://schemas.openxmlformats.org/officeDocument/2006/relationships/hyperlink" Target="https://www.sportsci.org/2006/wghcom.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sportsci.org/2020/MBDss.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portsci.org/2020/MBDtests.htm" TargetMode="External"/><Relationship Id="rId2" Type="http://schemas.openxmlformats.org/officeDocument/2006/relationships/hyperlink" Target="https://www.sportsci.org/2010/wghlinmod.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3103" y="1496616"/>
            <a:ext cx="12961576" cy="8347472"/>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marL="0" indent="0">
              <a:lnSpc>
                <a:spcPct val="102000"/>
              </a:lnSpc>
              <a:buNone/>
            </a:pPr>
            <a:r>
              <a:rPr lang="en-US" dirty="0" smtClean="0"/>
              <a:t>This slideshow accompanies and augments an article </a:t>
            </a:r>
            <a:r>
              <a:rPr lang="en-US" dirty="0" smtClean="0">
                <a:hlinkClick r:id="rId2"/>
              </a:rPr>
              <a:t>available at sportsci.org/2022</a:t>
            </a:r>
            <a:r>
              <a:rPr lang="en-US" dirty="0" smtClean="0"/>
              <a:t>:</a:t>
            </a:r>
            <a:br>
              <a:rPr lang="en-US" dirty="0" smtClean="0"/>
            </a:br>
            <a:r>
              <a:rPr lang="en-US" sz="2600" dirty="0" smtClean="0"/>
              <a:t>Hopkins WG (2022). </a:t>
            </a:r>
            <a:r>
              <a:rPr lang="en-US" sz="2600" i="1" dirty="0" smtClean="0"/>
              <a:t>Replacing statistical significance and non-significance with better approaches to sampling uncertainty</a:t>
            </a:r>
            <a:r>
              <a:rPr lang="en-US" sz="2600" dirty="0"/>
              <a:t>. Frontiers in Physiology 13:962132, </a:t>
            </a:r>
            <a:r>
              <a:rPr lang="en-US" sz="2600" dirty="0" err="1"/>
              <a:t>doi</a:t>
            </a:r>
            <a:r>
              <a:rPr lang="en-US" sz="2600" dirty="0"/>
              <a:t>: 10.3389/fphys.2022.962132. </a:t>
            </a:r>
            <a:r>
              <a:rPr lang="en-US" sz="2600" dirty="0" smtClean="0"/>
              <a:t>The slideshow has more detail </a:t>
            </a:r>
            <a:r>
              <a:rPr lang="en-US" sz="2600" dirty="0"/>
              <a:t>on </a:t>
            </a:r>
            <a:r>
              <a:rPr lang="en-US" sz="2600" dirty="0" smtClean="0"/>
              <a:t>sampling distributions, </a:t>
            </a:r>
            <a:r>
              <a:rPr lang="en-US" sz="2600" dirty="0"/>
              <a:t>the standard error, </a:t>
            </a:r>
            <a:r>
              <a:rPr lang="en-US" sz="2600" dirty="0" smtClean="0"/>
              <a:t>and </a:t>
            </a:r>
            <a:r>
              <a:rPr lang="en-US" sz="2600" dirty="0"/>
              <a:t>using </a:t>
            </a:r>
            <a:r>
              <a:rPr lang="en-US" sz="2600" dirty="0" smtClean="0"/>
              <a:t>magnitude-based inference.</a:t>
            </a:r>
            <a:endParaRPr lang="en-US" sz="2600" dirty="0"/>
          </a:p>
          <a:p>
            <a:pPr marL="0" indent="0">
              <a:lnSpc>
                <a:spcPct val="102000"/>
              </a:lnSpc>
              <a:buNone/>
            </a:pPr>
            <a:r>
              <a:rPr lang="en-US" b="1" dirty="0" smtClean="0">
                <a:solidFill>
                  <a:srgbClr val="0000FF"/>
                </a:solidFill>
              </a:rPr>
              <a:t>Topics</a:t>
            </a:r>
          </a:p>
          <a:p>
            <a:pPr>
              <a:lnSpc>
                <a:spcPct val="102000"/>
              </a:lnSpc>
            </a:pPr>
            <a:r>
              <a:rPr lang="en-US" sz="2800" dirty="0"/>
              <a:t>Sampling V</a:t>
            </a:r>
            <a:r>
              <a:rPr lang="en-US" sz="2800" dirty="0" smtClean="0"/>
              <a:t>ariation</a:t>
            </a:r>
          </a:p>
          <a:p>
            <a:pPr>
              <a:lnSpc>
                <a:spcPct val="102000"/>
              </a:lnSpc>
            </a:pPr>
            <a:r>
              <a:rPr lang="en-US" sz="2800" dirty="0" smtClean="0"/>
              <a:t>The Standard Error</a:t>
            </a:r>
          </a:p>
          <a:p>
            <a:pPr>
              <a:lnSpc>
                <a:spcPct val="102000"/>
              </a:lnSpc>
            </a:pPr>
            <a:r>
              <a:rPr lang="en-US" sz="2800" dirty="0" smtClean="0"/>
              <a:t>The Confidence or Compatibility Interval</a:t>
            </a:r>
          </a:p>
          <a:p>
            <a:pPr>
              <a:lnSpc>
                <a:spcPct val="102000"/>
              </a:lnSpc>
            </a:pPr>
            <a:r>
              <a:rPr lang="en-US" sz="2800" dirty="0"/>
              <a:t>Tests of </a:t>
            </a:r>
            <a:r>
              <a:rPr lang="en-US" sz="2800" dirty="0" smtClean="0"/>
              <a:t>Non-Substantial </a:t>
            </a:r>
            <a:r>
              <a:rPr lang="en-US" sz="2800" dirty="0"/>
              <a:t>and Substantial </a:t>
            </a:r>
            <a:r>
              <a:rPr lang="en-US" sz="2800" dirty="0" smtClean="0"/>
              <a:t>Hypotheses</a:t>
            </a:r>
          </a:p>
          <a:p>
            <a:pPr>
              <a:lnSpc>
                <a:spcPct val="102000"/>
              </a:lnSpc>
            </a:pPr>
            <a:r>
              <a:rPr lang="en-US" sz="2800" dirty="0"/>
              <a:t>Probabilities of Substantial and Trivial Magnitudes</a:t>
            </a:r>
          </a:p>
          <a:p>
            <a:pPr>
              <a:lnSpc>
                <a:spcPct val="102000"/>
              </a:lnSpc>
            </a:pPr>
            <a:r>
              <a:rPr lang="en-US" sz="2800" dirty="0" smtClean="0"/>
              <a:t>Non-clinical Magnitude-Based Inference</a:t>
            </a:r>
          </a:p>
          <a:p>
            <a:pPr>
              <a:lnSpc>
                <a:spcPct val="102000"/>
              </a:lnSpc>
            </a:pPr>
            <a:r>
              <a:rPr lang="en-US" sz="2800" dirty="0" smtClean="0"/>
              <a:t>Clinical or Practical Magnitude-Based Inference</a:t>
            </a:r>
          </a:p>
          <a:p>
            <a:pPr>
              <a:lnSpc>
                <a:spcPct val="102000"/>
              </a:lnSpc>
            </a:pPr>
            <a:r>
              <a:rPr lang="en-US" sz="2800" dirty="0" smtClean="0"/>
              <a:t>Cautions with Magnitude-Based Inference</a:t>
            </a:r>
          </a:p>
          <a:p>
            <a:pPr>
              <a:lnSpc>
                <a:spcPct val="102000"/>
              </a:lnSpc>
            </a:pPr>
            <a:r>
              <a:rPr lang="en-US" sz="2800" dirty="0" smtClean="0"/>
              <a:t>Bayesian Inference</a:t>
            </a:r>
          </a:p>
          <a:p>
            <a:pPr>
              <a:lnSpc>
                <a:spcPct val="102000"/>
              </a:lnSpc>
            </a:pPr>
            <a:r>
              <a:rPr lang="en-US" sz="2800" dirty="0" smtClean="0"/>
              <a:t>The Nil-Hypothesis Significance Test</a:t>
            </a:r>
          </a:p>
          <a:p>
            <a:pPr>
              <a:lnSpc>
                <a:spcPct val="102000"/>
              </a:lnSpc>
            </a:pPr>
            <a:r>
              <a:rPr lang="en-US" sz="2800" dirty="0" smtClean="0"/>
              <a:t>Other Approaches to Sampling Uncertainty</a:t>
            </a:r>
          </a:p>
          <a:p>
            <a:pPr>
              <a:lnSpc>
                <a:spcPct val="102000"/>
              </a:lnSpc>
            </a:pPr>
            <a:r>
              <a:rPr lang="en-US" sz="2800" dirty="0" smtClean="0"/>
              <a:t>Summary of Sampling </a:t>
            </a:r>
            <a:r>
              <a:rPr lang="en-US" sz="2800" dirty="0"/>
              <a:t>U</a:t>
            </a:r>
            <a:r>
              <a:rPr lang="en-US" sz="2800" dirty="0" smtClean="0"/>
              <a:t>ncertainty</a:t>
            </a:r>
          </a:p>
          <a:p>
            <a:pPr>
              <a:lnSpc>
                <a:spcPct val="102000"/>
              </a:lnSpc>
            </a:pPr>
            <a:r>
              <a:rPr lang="en-US" sz="2800" dirty="0" smtClean="0"/>
              <a:t>Converting P Values </a:t>
            </a:r>
            <a:r>
              <a:rPr lang="en-US" sz="2800" dirty="0"/>
              <a:t>or </a:t>
            </a:r>
            <a:r>
              <a:rPr lang="en-US" sz="2800" dirty="0" smtClean="0"/>
              <a:t>Confidence Intervals </a:t>
            </a:r>
            <a:r>
              <a:rPr lang="en-US" sz="2800" dirty="0"/>
              <a:t>into </a:t>
            </a:r>
            <a:r>
              <a:rPr lang="en-US" sz="2800" dirty="0" smtClean="0"/>
              <a:t>Magnitude-Based Inference</a:t>
            </a:r>
          </a:p>
          <a:p>
            <a:pPr>
              <a:lnSpc>
                <a:spcPct val="102000"/>
              </a:lnSpc>
            </a:pPr>
            <a:endParaRPr lang="en-US" sz="2800" dirty="0"/>
          </a:p>
          <a:p>
            <a:pPr>
              <a:lnSpc>
                <a:spcPct val="102000"/>
              </a:lnSpc>
            </a:pPr>
            <a:endParaRPr lang="en-US" sz="2800" dirty="0"/>
          </a:p>
        </p:txBody>
      </p:sp>
      <p:sp>
        <p:nvSpPr>
          <p:cNvPr id="2" name="Title 1"/>
          <p:cNvSpPr>
            <a:spLocks noGrp="1"/>
          </p:cNvSpPr>
          <p:nvPr>
            <p:ph type="title"/>
          </p:nvPr>
        </p:nvSpPr>
        <p:spPr>
          <a:xfrm>
            <a:off x="123103" y="27880"/>
            <a:ext cx="12964012" cy="1468736"/>
          </a:xfrm>
          <a:solidFill>
            <a:srgbClr val="CCECFF"/>
          </a:solidFill>
        </p:spPr>
        <p:txBody>
          <a:bodyPr anchor="t" anchorCtr="0"/>
          <a:lstStyle/>
          <a:p>
            <a:r>
              <a:rPr lang="en-US" sz="3000" dirty="0" smtClean="0"/>
              <a:t> </a:t>
            </a:r>
            <a:endParaRPr lang="en-AU" sz="3000" b="0" dirty="0"/>
          </a:p>
        </p:txBody>
      </p:sp>
      <p:sp>
        <p:nvSpPr>
          <p:cNvPr id="4" name="Rectangle 42"/>
          <p:cNvSpPr>
            <a:spLocks noChangeArrowheads="1"/>
          </p:cNvSpPr>
          <p:nvPr/>
        </p:nvSpPr>
        <p:spPr bwMode="auto">
          <a:xfrm>
            <a:off x="7756128" y="305730"/>
            <a:ext cx="5040560" cy="934478"/>
          </a:xfrm>
          <a:prstGeom prst="rect">
            <a:avLst/>
          </a:prstGeom>
          <a:solidFill>
            <a:schemeClr val="bg1"/>
          </a:solidFill>
          <a:ln w="9525">
            <a:solidFill>
              <a:srgbClr val="000000"/>
            </a:solidFill>
            <a:miter lim="800000"/>
            <a:headEnd/>
            <a:tailEnd/>
          </a:ln>
          <a:extLst/>
        </p:spPr>
        <p:txBody>
          <a:bodyPr vert="horz" wrap="square" lIns="54000" tIns="36000" rIns="36000" bIns="3600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kumimoji="0" lang="en-US" altLang="en-US" sz="2800" b="1" i="0" u="none" strike="noStrike" cap="none" normalizeH="0" baseline="0" dirty="0" smtClean="0">
                <a:ln>
                  <a:noFill/>
                </a:ln>
                <a:solidFill>
                  <a:srgbClr val="C00000"/>
                </a:solidFill>
                <a:effectLst/>
                <a:latin typeface="Arial Narrow" panose="020B0606020202030204" pitchFamily="34" charset="0"/>
              </a:rPr>
              <a:t>View as a slide show</a:t>
            </a:r>
            <a:r>
              <a:rPr kumimoji="0" lang="en-US" altLang="en-US" sz="2800" b="0" i="0" u="none" strike="noStrike" cap="none" normalizeH="0" baseline="0" dirty="0" smtClean="0">
                <a:ln>
                  <a:noFill/>
                </a:ln>
                <a:solidFill>
                  <a:srgbClr val="FF0000"/>
                </a:solidFill>
                <a:effectLst/>
                <a:latin typeface="Arial Narrow" panose="020B0606020202030204" pitchFamily="34" charset="0"/>
              </a:rPr>
              <a:t> to better understand the concepts and figures.</a:t>
            </a:r>
            <a:endParaRPr kumimoji="0" lang="en-US" altLang="en-US" sz="1800" b="0" i="0" u="none" strike="noStrike" cap="none" normalizeH="0" baseline="0" dirty="0" smtClean="0">
              <a:ln>
                <a:noFill/>
              </a:ln>
              <a:solidFill>
                <a:srgbClr val="FF0000"/>
              </a:solidFill>
              <a:effectLst/>
            </a:endParaRPr>
          </a:p>
        </p:txBody>
      </p:sp>
      <p:pic>
        <p:nvPicPr>
          <p:cNvPr id="5" name="Picture 4"/>
          <p:cNvPicPr>
            <a:picLocks noChangeAspect="1"/>
          </p:cNvPicPr>
          <p:nvPr/>
        </p:nvPicPr>
        <p:blipFill>
          <a:blip r:embed="rId3"/>
          <a:stretch>
            <a:fillRect/>
          </a:stretch>
        </p:blipFill>
        <p:spPr>
          <a:xfrm>
            <a:off x="5563596" y="52980"/>
            <a:ext cx="1328436" cy="1418535"/>
          </a:xfrm>
          <a:prstGeom prst="rect">
            <a:avLst/>
          </a:prstGeom>
        </p:spPr>
      </p:pic>
      <p:sp>
        <p:nvSpPr>
          <p:cNvPr id="6" name="Title 1"/>
          <p:cNvSpPr txBox="1">
            <a:spLocks/>
          </p:cNvSpPr>
          <p:nvPr/>
        </p:nvSpPr>
        <p:spPr bwMode="auto">
          <a:xfrm>
            <a:off x="77539" y="31955"/>
            <a:ext cx="5195355" cy="1468736"/>
          </a:xfrm>
          <a:prstGeom prst="rect">
            <a:avLst/>
          </a:prstGeom>
          <a:noFill/>
          <a:ln w="9525">
            <a:noFill/>
            <a:miter lim="800000"/>
            <a:headEnd/>
            <a:tailEnd/>
          </a:ln>
        </p:spPr>
        <p:txBody>
          <a:bodyPr vert="horz" wrap="square" lIns="126000" tIns="45720" rIns="91440" bIns="45720" numCol="1" anchor="t" anchorCtr="0" compatLnSpc="1">
            <a:prstTxWarp prst="textNoShape">
              <a:avLst/>
            </a:prstTxWarp>
          </a:bodyPr>
          <a:lstStyle>
            <a:lvl1pPr algn="l" rtl="0" eaLnBrk="0" fontAlgn="base" hangingPunct="0">
              <a:spcBef>
                <a:spcPct val="0"/>
              </a:spcBef>
              <a:spcAft>
                <a:spcPct val="0"/>
              </a:spcAft>
              <a:defRPr sz="3200" b="1">
                <a:solidFill>
                  <a:schemeClr val="tx1"/>
                </a:solidFill>
                <a:latin typeface="+mj-lt"/>
                <a:ea typeface="+mj-ea"/>
                <a:cs typeface="+mj-cs"/>
              </a:defRPr>
            </a:lvl1pPr>
            <a:lvl2pPr algn="l" rtl="0" eaLnBrk="0" fontAlgn="base" hangingPunct="0">
              <a:spcBef>
                <a:spcPct val="0"/>
              </a:spcBef>
              <a:spcAft>
                <a:spcPct val="0"/>
              </a:spcAft>
              <a:defRPr sz="5393" b="1">
                <a:solidFill>
                  <a:schemeClr val="tx1"/>
                </a:solidFill>
                <a:latin typeface="Arial Narrow" pitchFamily="34" charset="0"/>
              </a:defRPr>
            </a:lvl2pPr>
            <a:lvl3pPr algn="l" rtl="0" eaLnBrk="0" fontAlgn="base" hangingPunct="0">
              <a:spcBef>
                <a:spcPct val="0"/>
              </a:spcBef>
              <a:spcAft>
                <a:spcPct val="0"/>
              </a:spcAft>
              <a:defRPr sz="5393" b="1">
                <a:solidFill>
                  <a:schemeClr val="tx1"/>
                </a:solidFill>
                <a:latin typeface="Arial Narrow" pitchFamily="34" charset="0"/>
              </a:defRPr>
            </a:lvl3pPr>
            <a:lvl4pPr algn="l" rtl="0" eaLnBrk="0" fontAlgn="base" hangingPunct="0">
              <a:spcBef>
                <a:spcPct val="0"/>
              </a:spcBef>
              <a:spcAft>
                <a:spcPct val="0"/>
              </a:spcAft>
              <a:defRPr sz="5393" b="1">
                <a:solidFill>
                  <a:schemeClr val="tx1"/>
                </a:solidFill>
                <a:latin typeface="Arial Narrow" pitchFamily="34" charset="0"/>
              </a:defRPr>
            </a:lvl4pPr>
            <a:lvl5pPr algn="l" rtl="0" eaLnBrk="0" fontAlgn="base" hangingPunct="0">
              <a:spcBef>
                <a:spcPct val="0"/>
              </a:spcBef>
              <a:spcAft>
                <a:spcPct val="0"/>
              </a:spcAft>
              <a:defRPr sz="5393" b="1">
                <a:solidFill>
                  <a:schemeClr val="tx1"/>
                </a:solidFill>
                <a:latin typeface="Arial Narrow" pitchFamily="34" charset="0"/>
              </a:defRPr>
            </a:lvl5pPr>
            <a:lvl6pPr marL="880521" algn="l" rtl="0" eaLnBrk="0" fontAlgn="base" hangingPunct="0">
              <a:spcBef>
                <a:spcPct val="0"/>
              </a:spcBef>
              <a:spcAft>
                <a:spcPct val="0"/>
              </a:spcAft>
              <a:defRPr sz="5393" b="1">
                <a:solidFill>
                  <a:schemeClr val="tx1"/>
                </a:solidFill>
                <a:latin typeface="Arial Narrow" pitchFamily="34" charset="0"/>
              </a:defRPr>
            </a:lvl6pPr>
            <a:lvl7pPr marL="1761043" algn="l" rtl="0" eaLnBrk="0" fontAlgn="base" hangingPunct="0">
              <a:spcBef>
                <a:spcPct val="0"/>
              </a:spcBef>
              <a:spcAft>
                <a:spcPct val="0"/>
              </a:spcAft>
              <a:defRPr sz="5393" b="1">
                <a:solidFill>
                  <a:schemeClr val="tx1"/>
                </a:solidFill>
                <a:latin typeface="Arial Narrow" pitchFamily="34" charset="0"/>
              </a:defRPr>
            </a:lvl7pPr>
            <a:lvl8pPr marL="2641564" algn="l" rtl="0" eaLnBrk="0" fontAlgn="base" hangingPunct="0">
              <a:spcBef>
                <a:spcPct val="0"/>
              </a:spcBef>
              <a:spcAft>
                <a:spcPct val="0"/>
              </a:spcAft>
              <a:defRPr sz="5393" b="1">
                <a:solidFill>
                  <a:schemeClr val="tx1"/>
                </a:solidFill>
                <a:latin typeface="Arial Narrow" pitchFamily="34" charset="0"/>
              </a:defRPr>
            </a:lvl8pPr>
            <a:lvl9pPr marL="3522086" algn="l" rtl="0" eaLnBrk="0" fontAlgn="base" hangingPunct="0">
              <a:spcBef>
                <a:spcPct val="0"/>
              </a:spcBef>
              <a:spcAft>
                <a:spcPct val="0"/>
              </a:spcAft>
              <a:defRPr sz="5393" b="1">
                <a:solidFill>
                  <a:schemeClr val="tx1"/>
                </a:solidFill>
                <a:latin typeface="Arial Narrow" pitchFamily="34" charset="0"/>
              </a:defRPr>
            </a:lvl9pPr>
          </a:lstStyle>
          <a:p>
            <a:pPr algn="r"/>
            <a:r>
              <a:rPr lang="en-US" sz="3000" u="none" kern="0" dirty="0" smtClean="0"/>
              <a:t>Sampling Uncertainty Made Easy</a:t>
            </a:r>
            <a:br>
              <a:rPr lang="en-US" sz="3000" u="none" kern="0" dirty="0" smtClean="0"/>
            </a:br>
            <a:r>
              <a:rPr lang="en-US" sz="3000" b="0" u="none" kern="0" dirty="0" smtClean="0"/>
              <a:t>Will Hopkins</a:t>
            </a:r>
            <a:br>
              <a:rPr lang="en-US" sz="3000" b="0" u="none" kern="0" dirty="0" smtClean="0"/>
            </a:br>
            <a:r>
              <a:rPr lang="en-US" sz="3000" b="0" u="none" kern="0" dirty="0" smtClean="0"/>
              <a:t>Victoria University, Melbourne</a:t>
            </a:r>
            <a:endParaRPr lang="en-AU" sz="3000" b="0" u="none" kern="0" dirty="0"/>
          </a:p>
        </p:txBody>
      </p:sp>
    </p:spTree>
    <p:extLst>
      <p:ext uri="{BB962C8B-B14F-4D97-AF65-F5344CB8AC3E}">
        <p14:creationId xmlns:p14="http://schemas.microsoft.com/office/powerpoint/2010/main" val="937324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499"/>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499"/>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939" y="42864"/>
            <a:ext cx="13023986" cy="9701212"/>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a:lnSpc>
                <a:spcPct val="105000"/>
              </a:lnSpc>
            </a:pPr>
            <a:r>
              <a:rPr lang="en-US" dirty="0" smtClean="0"/>
              <a:t>Why "compatibility" interval?</a:t>
            </a:r>
          </a:p>
          <a:p>
            <a:pPr lvl="1">
              <a:lnSpc>
                <a:spcPct val="105000"/>
              </a:lnSpc>
            </a:pPr>
            <a:r>
              <a:rPr lang="en-US" dirty="0" smtClean="0"/>
              <a:t>The preeminent statistician Sander Greenland prefers this term.</a:t>
            </a:r>
          </a:p>
          <a:p>
            <a:pPr lvl="1">
              <a:lnSpc>
                <a:spcPct val="105000"/>
              </a:lnSpc>
            </a:pPr>
            <a:r>
              <a:rPr lang="en-US" dirty="0" smtClean="0"/>
              <a:t>In order for the interval to represent confidence in the true (here: </a:t>
            </a:r>
            <a:r>
              <a:rPr lang="en-US" i="1" dirty="0" smtClean="0"/>
              <a:t>population</a:t>
            </a:r>
            <a:r>
              <a:rPr lang="en-US" dirty="0" smtClean="0"/>
              <a:t>) value, you must assume that </a:t>
            </a:r>
            <a:r>
              <a:rPr lang="en-US" sz="2800" dirty="0" smtClean="0"/>
              <a:t>the sampling method produces an unbiased sample of the population.</a:t>
            </a:r>
          </a:p>
          <a:p>
            <a:pPr lvl="2">
              <a:lnSpc>
                <a:spcPct val="105000"/>
              </a:lnSpc>
            </a:pPr>
            <a:r>
              <a:rPr lang="en-US" dirty="0" smtClean="0"/>
              <a:t>But the effects in your sample apply only to a sub-population like your sample.</a:t>
            </a:r>
          </a:p>
          <a:p>
            <a:pPr lvl="1">
              <a:lnSpc>
                <a:spcPct val="105000"/>
              </a:lnSpc>
            </a:pPr>
            <a:r>
              <a:rPr lang="en-US" sz="2800" dirty="0" smtClean="0"/>
              <a:t>And you must assume that the statistical model that calculates the sample statistic is realistic.</a:t>
            </a:r>
          </a:p>
          <a:p>
            <a:pPr lvl="2">
              <a:lnSpc>
                <a:spcPct val="105000"/>
              </a:lnSpc>
            </a:pPr>
            <a:r>
              <a:rPr lang="en-US" dirty="0" smtClean="0"/>
              <a:t>Comparisons of means require no assumptions, but "</a:t>
            </a:r>
            <a:r>
              <a:rPr lang="en-US" dirty="0"/>
              <a:t>a</a:t>
            </a:r>
            <a:r>
              <a:rPr lang="en-US" dirty="0" smtClean="0"/>
              <a:t>djusting" for subject characteristics and estimating their effects usually involves an assumption of linear effects, which may be unrealistic.</a:t>
            </a:r>
          </a:p>
          <a:p>
            <a:pPr lvl="1">
              <a:lnSpc>
                <a:spcPct val="105000"/>
              </a:lnSpc>
            </a:pPr>
            <a:r>
              <a:rPr lang="en-US" dirty="0" smtClean="0"/>
              <a:t>And you must assume that your measurement methods do not introduce systematic errors.</a:t>
            </a:r>
          </a:p>
          <a:p>
            <a:pPr lvl="2">
              <a:lnSpc>
                <a:spcPct val="105000"/>
              </a:lnSpc>
            </a:pPr>
            <a:r>
              <a:rPr lang="en-US" dirty="0" smtClean="0"/>
              <a:t>In other words, the measurements need to have acceptable high validity.</a:t>
            </a:r>
          </a:p>
          <a:p>
            <a:pPr lvl="1">
              <a:lnSpc>
                <a:spcPct val="105000"/>
              </a:lnSpc>
            </a:pPr>
            <a:r>
              <a:rPr lang="en-US" dirty="0" smtClean="0"/>
              <a:t>With </a:t>
            </a:r>
            <a:r>
              <a:rPr lang="en-US" i="1" dirty="0" smtClean="0"/>
              <a:t>compatibility</a:t>
            </a:r>
            <a:r>
              <a:rPr lang="en-US" dirty="0" smtClean="0"/>
              <a:t>, you are supposed to be reminded about these assumptions. </a:t>
            </a:r>
          </a:p>
          <a:p>
            <a:pPr lvl="1">
              <a:lnSpc>
                <a:spcPct val="105000"/>
              </a:lnSpc>
            </a:pPr>
            <a:r>
              <a:rPr lang="en-US" dirty="0" smtClean="0"/>
              <a:t>Specifically, you are supposed to say to yourself "the range of values represented by the interval are most compatible with my sample data and my model."</a:t>
            </a:r>
          </a:p>
          <a:p>
            <a:pPr lvl="2">
              <a:lnSpc>
                <a:spcPct val="105000"/>
              </a:lnSpc>
            </a:pPr>
            <a:r>
              <a:rPr lang="en-US" dirty="0" smtClean="0"/>
              <a:t>But now I am not sure how to interpret the level (90%, say) of the compatibility interval. </a:t>
            </a:r>
          </a:p>
          <a:p>
            <a:pPr lvl="2">
              <a:lnSpc>
                <a:spcPct val="105000"/>
              </a:lnSpc>
            </a:pPr>
            <a:r>
              <a:rPr lang="en-US" dirty="0" smtClean="0"/>
              <a:t>And there is no mention of the true (huge-sample or population) value.</a:t>
            </a:r>
          </a:p>
          <a:p>
            <a:pPr lvl="2">
              <a:lnSpc>
                <a:spcPct val="105000"/>
              </a:lnSpc>
            </a:pPr>
            <a:r>
              <a:rPr lang="en-US" dirty="0" smtClean="0"/>
              <a:t>So apparently, I can't use this concept to decide whether or not I have an effect.</a:t>
            </a:r>
          </a:p>
          <a:p>
            <a:pPr lvl="1">
              <a:lnSpc>
                <a:spcPct val="105000"/>
              </a:lnSpc>
            </a:pPr>
            <a:r>
              <a:rPr lang="en-US" dirty="0" smtClean="0"/>
              <a:t>To make such decisions, you have to assume that the CI represents confidence about what the true value could be, and values outside the CI represent what the true value couldn't be.</a:t>
            </a:r>
          </a:p>
          <a:p>
            <a:pPr lvl="1">
              <a:lnSpc>
                <a:spcPct val="105000"/>
              </a:lnSpc>
            </a:pPr>
            <a:r>
              <a:rPr lang="en-US" dirty="0" smtClean="0"/>
              <a:t>Deal with the assumptions by doing a </a:t>
            </a:r>
            <a:r>
              <a:rPr lang="en-US" b="1" dirty="0" smtClean="0"/>
              <a:t>sensitivity analysis</a:t>
            </a:r>
            <a:r>
              <a:rPr lang="en-US" dirty="0" smtClean="0"/>
              <a:t>, in which you estimate the effect of realistic worst-case violations of the assumptions on the width and disposition of the CI.</a:t>
            </a:r>
          </a:p>
          <a:p>
            <a:pPr lvl="1">
              <a:lnSpc>
                <a:spcPct val="105000"/>
              </a:lnSpc>
            </a:pPr>
            <a:r>
              <a:rPr lang="en-US" dirty="0" smtClean="0"/>
              <a:t>The concept of </a:t>
            </a:r>
            <a:r>
              <a:rPr lang="en-US" i="1" dirty="0" smtClean="0"/>
              <a:t>couldn't be</a:t>
            </a:r>
            <a:r>
              <a:rPr lang="en-US" dirty="0" smtClean="0"/>
              <a:t> or </a:t>
            </a:r>
            <a:r>
              <a:rPr lang="en-US" i="1" dirty="0" smtClean="0"/>
              <a:t>incompatibility</a:t>
            </a:r>
            <a:r>
              <a:rPr lang="en-US" dirty="0" smtClean="0"/>
              <a:t> makes it easy to understand the next method…</a:t>
            </a:r>
            <a:endParaRPr lang="en-AU" dirty="0"/>
          </a:p>
        </p:txBody>
      </p:sp>
    </p:spTree>
    <p:extLst>
      <p:ext uri="{BB962C8B-B14F-4D97-AF65-F5344CB8AC3E}">
        <p14:creationId xmlns:p14="http://schemas.microsoft.com/office/powerpoint/2010/main" val="2735014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1464" y="42864"/>
            <a:ext cx="13004936" cy="9772649"/>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marL="0" indent="0">
              <a:lnSpc>
                <a:spcPct val="105000"/>
              </a:lnSpc>
              <a:buNone/>
            </a:pPr>
            <a:r>
              <a:rPr lang="en-US" b="1" dirty="0">
                <a:solidFill>
                  <a:srgbClr val="0000FF"/>
                </a:solidFill>
              </a:rPr>
              <a:t>Tests of </a:t>
            </a:r>
            <a:r>
              <a:rPr lang="en-US" b="1" dirty="0" smtClean="0">
                <a:solidFill>
                  <a:srgbClr val="0000FF"/>
                </a:solidFill>
              </a:rPr>
              <a:t>Non-Substantial </a:t>
            </a:r>
            <a:r>
              <a:rPr lang="en-US" b="1" dirty="0">
                <a:solidFill>
                  <a:srgbClr val="0000FF"/>
                </a:solidFill>
              </a:rPr>
              <a:t>and S</a:t>
            </a:r>
            <a:r>
              <a:rPr lang="en-US" b="1" dirty="0" smtClean="0">
                <a:solidFill>
                  <a:srgbClr val="0000FF"/>
                </a:solidFill>
              </a:rPr>
              <a:t>ubstantial Hypotheses</a:t>
            </a:r>
          </a:p>
          <a:p>
            <a:pPr>
              <a:lnSpc>
                <a:spcPct val="105000"/>
              </a:lnSpc>
            </a:pPr>
            <a:r>
              <a:rPr lang="en-US" dirty="0"/>
              <a:t>If the confidence interval falls entirely in substantial positive values, </a:t>
            </a:r>
            <a:r>
              <a:rPr lang="en-US" dirty="0" smtClean="0"/>
              <a:t>then </a:t>
            </a:r>
            <a:r>
              <a:rPr lang="en-US" dirty="0"/>
              <a:t>the effect </a:t>
            </a:r>
            <a:r>
              <a:rPr lang="en-US" dirty="0" smtClean="0"/>
              <a:t>couldn't </a:t>
            </a:r>
            <a:r>
              <a:rPr lang="en-US" dirty="0"/>
              <a:t>be </a:t>
            </a:r>
            <a:r>
              <a:rPr lang="en-US" dirty="0" smtClean="0"/>
              <a:t>non-substantial-positive </a:t>
            </a:r>
            <a:r>
              <a:rPr lang="en-US" dirty="0"/>
              <a:t>(i.e., it couldn't be trivial or </a:t>
            </a:r>
            <a:r>
              <a:rPr lang="en-US" dirty="0" smtClean="0"/>
              <a:t>substantial negative</a:t>
            </a:r>
            <a:r>
              <a:rPr lang="en-US" dirty="0"/>
              <a:t>).</a:t>
            </a:r>
          </a:p>
          <a:p>
            <a:pPr lvl="1">
              <a:lnSpc>
                <a:spcPct val="105000"/>
              </a:lnSpc>
            </a:pPr>
            <a:r>
              <a:rPr lang="en-US" dirty="0" smtClean="0"/>
              <a:t>That is, non-substantial-positive </a:t>
            </a:r>
            <a:r>
              <a:rPr lang="en-US" dirty="0"/>
              <a:t>values are not compatible with the sample data and model.</a:t>
            </a:r>
          </a:p>
          <a:p>
            <a:pPr lvl="1">
              <a:lnSpc>
                <a:spcPct val="105000"/>
              </a:lnSpc>
            </a:pPr>
            <a:r>
              <a:rPr lang="en-US" dirty="0"/>
              <a:t>In other words you reject the </a:t>
            </a:r>
            <a:r>
              <a:rPr lang="en-US" dirty="0" smtClean="0"/>
              <a:t>non-substantial-positive </a:t>
            </a:r>
            <a:r>
              <a:rPr lang="en-US" dirty="0"/>
              <a:t>hypothesis.</a:t>
            </a:r>
          </a:p>
          <a:p>
            <a:pPr lvl="1">
              <a:lnSpc>
                <a:spcPct val="105000"/>
              </a:lnSpc>
            </a:pPr>
            <a:r>
              <a:rPr lang="en-US" dirty="0"/>
              <a:t>Therefore you conclude that the effect can only be </a:t>
            </a:r>
            <a:r>
              <a:rPr lang="en-US" dirty="0" smtClean="0"/>
              <a:t>substantial positive</a:t>
            </a:r>
            <a:r>
              <a:rPr lang="en-US" dirty="0"/>
              <a:t>.</a:t>
            </a:r>
          </a:p>
          <a:p>
            <a:pPr>
              <a:lnSpc>
                <a:spcPct val="105000"/>
              </a:lnSpc>
            </a:pPr>
            <a:r>
              <a:rPr lang="en-US" dirty="0"/>
              <a:t>Here are all </a:t>
            </a:r>
            <a:r>
              <a:rPr lang="en-US" dirty="0" smtClean="0"/>
              <a:t>such </a:t>
            </a:r>
            <a:r>
              <a:rPr lang="en-US" dirty="0"/>
              <a:t>hypotheses you can reject, and the resulting conclusions:</a:t>
            </a:r>
          </a:p>
          <a:p>
            <a:pPr lvl="1">
              <a:lnSpc>
                <a:spcPct val="105000"/>
              </a:lnSpc>
            </a:pPr>
            <a:endParaRPr lang="en-US" dirty="0"/>
          </a:p>
          <a:p>
            <a:pPr lvl="1">
              <a:lnSpc>
                <a:spcPct val="105000"/>
              </a:lnSpc>
            </a:pPr>
            <a:endParaRPr lang="en-US" dirty="0"/>
          </a:p>
          <a:p>
            <a:pPr lvl="1">
              <a:lnSpc>
                <a:spcPct val="105000"/>
              </a:lnSpc>
            </a:pPr>
            <a:endParaRPr lang="en-US" dirty="0"/>
          </a:p>
          <a:p>
            <a:pPr lvl="1">
              <a:lnSpc>
                <a:spcPct val="105000"/>
              </a:lnSpc>
            </a:pPr>
            <a:endParaRPr lang="en-US" dirty="0"/>
          </a:p>
          <a:p>
            <a:pPr lvl="1">
              <a:lnSpc>
                <a:spcPct val="105000"/>
              </a:lnSpc>
            </a:pPr>
            <a:endParaRPr lang="en-US" dirty="0"/>
          </a:p>
          <a:p>
            <a:pPr lvl="1">
              <a:lnSpc>
                <a:spcPct val="105000"/>
              </a:lnSpc>
            </a:pPr>
            <a:endParaRPr lang="en-US" dirty="0"/>
          </a:p>
          <a:p>
            <a:pPr lvl="1">
              <a:lnSpc>
                <a:spcPct val="105000"/>
              </a:lnSpc>
            </a:pPr>
            <a:endParaRPr lang="en-US" dirty="0"/>
          </a:p>
          <a:p>
            <a:pPr lvl="1">
              <a:lnSpc>
                <a:spcPct val="105000"/>
              </a:lnSpc>
            </a:pPr>
            <a:endParaRPr lang="en-US" dirty="0"/>
          </a:p>
          <a:p>
            <a:pPr lvl="1">
              <a:lnSpc>
                <a:spcPct val="105000"/>
              </a:lnSpc>
            </a:pPr>
            <a:endParaRPr lang="en-US" dirty="0"/>
          </a:p>
          <a:p>
            <a:pPr lvl="1">
              <a:lnSpc>
                <a:spcPct val="105000"/>
              </a:lnSpc>
            </a:pPr>
            <a:endParaRPr lang="en-US" dirty="0"/>
          </a:p>
          <a:p>
            <a:pPr>
              <a:lnSpc>
                <a:spcPct val="105000"/>
              </a:lnSpc>
            </a:pPr>
            <a:r>
              <a:rPr lang="en-US" dirty="0"/>
              <a:t>Hypothesis testing is obviously a blunt instrument for making conclusions.</a:t>
            </a:r>
          </a:p>
          <a:p>
            <a:pPr lvl="1">
              <a:lnSpc>
                <a:spcPct val="105000"/>
              </a:lnSpc>
            </a:pPr>
            <a:r>
              <a:rPr lang="en-US" dirty="0"/>
              <a:t>It would be nice to distinguish between these two, or these three. See later.</a:t>
            </a:r>
          </a:p>
          <a:p>
            <a:pPr>
              <a:lnSpc>
                <a:spcPct val="105000"/>
              </a:lnSpc>
            </a:pPr>
            <a:r>
              <a:rPr lang="en-US" dirty="0" smtClean="0"/>
              <a:t>Some researchers like </a:t>
            </a:r>
            <a:r>
              <a:rPr lang="en-US" dirty="0"/>
              <a:t>hypothesis </a:t>
            </a:r>
            <a:r>
              <a:rPr lang="en-US" dirty="0" smtClean="0"/>
              <a:t>testing, because it has </a:t>
            </a:r>
            <a:r>
              <a:rPr lang="en-US" dirty="0"/>
              <a:t>a well-defined error rate</a:t>
            </a:r>
            <a:r>
              <a:rPr lang="en-US" dirty="0" smtClean="0"/>
              <a:t>…</a:t>
            </a:r>
            <a:endParaRPr lang="en-AU" dirty="0"/>
          </a:p>
        </p:txBody>
      </p:sp>
      <p:grpSp>
        <p:nvGrpSpPr>
          <p:cNvPr id="7" name="Group 6"/>
          <p:cNvGrpSpPr/>
          <p:nvPr/>
        </p:nvGrpSpPr>
        <p:grpSpPr>
          <a:xfrm>
            <a:off x="621149" y="3718297"/>
            <a:ext cx="7999075" cy="4308091"/>
            <a:chOff x="621149" y="3856470"/>
            <a:chExt cx="7999075" cy="4308091"/>
          </a:xfrm>
        </p:grpSpPr>
        <p:grpSp>
          <p:nvGrpSpPr>
            <p:cNvPr id="4" name="Group 3"/>
            <p:cNvGrpSpPr/>
            <p:nvPr/>
          </p:nvGrpSpPr>
          <p:grpSpPr>
            <a:xfrm>
              <a:off x="621149" y="3856470"/>
              <a:ext cx="7999075" cy="4308091"/>
              <a:chOff x="621149" y="3856470"/>
              <a:chExt cx="7999075" cy="4308091"/>
            </a:xfrm>
          </p:grpSpPr>
          <p:sp>
            <p:nvSpPr>
              <p:cNvPr id="161" name="Rectangle 51"/>
              <p:cNvSpPr>
                <a:spLocks noChangeArrowheads="1"/>
              </p:cNvSpPr>
              <p:nvPr/>
            </p:nvSpPr>
            <p:spPr bwMode="auto">
              <a:xfrm>
                <a:off x="621149" y="4290976"/>
                <a:ext cx="1371147" cy="3865216"/>
              </a:xfrm>
              <a:prstGeom prst="rect">
                <a:avLst/>
              </a:prstGeom>
              <a:solidFill>
                <a:srgbClr val="EAD0F0"/>
              </a:solidFill>
              <a:ln>
                <a:noFill/>
              </a:ln>
            </p:spPr>
            <p:txBody>
              <a:bodyPr vert="horz" wrap="square" lIns="91440" tIns="45720" rIns="91440" bIns="45720" numCol="1" anchor="t" anchorCtr="0" compatLnSpc="1">
                <a:prstTxWarp prst="textNoShape">
                  <a:avLst/>
                </a:prstTxWarp>
              </a:bodyPr>
              <a:lstStyle/>
              <a:p>
                <a:endParaRPr lang="en-AU" sz="2000"/>
              </a:p>
            </p:txBody>
          </p:sp>
          <p:sp>
            <p:nvSpPr>
              <p:cNvPr id="162" name="Rectangle 50"/>
              <p:cNvSpPr>
                <a:spLocks noChangeArrowheads="1"/>
              </p:cNvSpPr>
              <p:nvPr/>
            </p:nvSpPr>
            <p:spPr bwMode="auto">
              <a:xfrm>
                <a:off x="2703083" y="4290976"/>
                <a:ext cx="2226431" cy="3865216"/>
              </a:xfrm>
              <a:prstGeom prst="rect">
                <a:avLst/>
              </a:prstGeom>
              <a:solidFill>
                <a:srgbClr val="FFECAF"/>
              </a:solidFill>
              <a:ln>
                <a:noFill/>
              </a:ln>
            </p:spPr>
            <p:txBody>
              <a:bodyPr vert="horz" wrap="square" lIns="91440" tIns="45720" rIns="91440" bIns="45720" numCol="1" anchor="t" anchorCtr="0" compatLnSpc="1">
                <a:prstTxWarp prst="textNoShape">
                  <a:avLst/>
                </a:prstTxWarp>
              </a:bodyPr>
              <a:lstStyle/>
              <a:p>
                <a:endParaRPr lang="en-AU" sz="2000"/>
              </a:p>
            </p:txBody>
          </p:sp>
          <p:sp>
            <p:nvSpPr>
              <p:cNvPr id="163" name="Rectangle 52"/>
              <p:cNvSpPr>
                <a:spLocks noChangeArrowheads="1"/>
              </p:cNvSpPr>
              <p:nvPr/>
            </p:nvSpPr>
            <p:spPr bwMode="auto">
              <a:xfrm>
                <a:off x="1871963" y="4290976"/>
                <a:ext cx="986938" cy="3865216"/>
              </a:xfrm>
              <a:prstGeom prst="rect">
                <a:avLst/>
              </a:prstGeom>
              <a:solidFill>
                <a:srgbClr val="E0FFC1"/>
              </a:solidFill>
              <a:ln>
                <a:noFill/>
              </a:ln>
            </p:spPr>
            <p:txBody>
              <a:bodyPr vert="horz" wrap="square" lIns="91440" tIns="45720" rIns="91440" bIns="45720" numCol="1" anchor="t" anchorCtr="0" compatLnSpc="1">
                <a:prstTxWarp prst="textNoShape">
                  <a:avLst/>
                </a:prstTxWarp>
              </a:bodyPr>
              <a:lstStyle/>
              <a:p>
                <a:endParaRPr lang="en-AU" sz="2000"/>
              </a:p>
            </p:txBody>
          </p:sp>
          <p:cxnSp>
            <p:nvCxnSpPr>
              <p:cNvPr id="164" name="Straight Connector 163"/>
              <p:cNvCxnSpPr/>
              <p:nvPr/>
            </p:nvCxnSpPr>
            <p:spPr bwMode="auto">
              <a:xfrm>
                <a:off x="1856222" y="4290976"/>
                <a:ext cx="0" cy="3873585"/>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5" name="Straight Connector 164"/>
              <p:cNvCxnSpPr/>
              <p:nvPr/>
            </p:nvCxnSpPr>
            <p:spPr bwMode="auto">
              <a:xfrm>
                <a:off x="2850837" y="4290976"/>
                <a:ext cx="0" cy="3873585"/>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6" name="Line 55"/>
              <p:cNvSpPr>
                <a:spLocks noChangeShapeType="1"/>
              </p:cNvSpPr>
              <p:nvPr/>
            </p:nvSpPr>
            <p:spPr bwMode="auto">
              <a:xfrm>
                <a:off x="621149" y="8156192"/>
                <a:ext cx="7999075" cy="0"/>
              </a:xfrm>
              <a:prstGeom prst="line">
                <a:avLst/>
              </a:prstGeom>
              <a:noFill/>
              <a:ln w="9525"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sp>
            <p:nvSpPr>
              <p:cNvPr id="175" name="Rectangle 61"/>
              <p:cNvSpPr>
                <a:spLocks noChangeArrowheads="1"/>
              </p:cNvSpPr>
              <p:nvPr/>
            </p:nvSpPr>
            <p:spPr bwMode="auto">
              <a:xfrm>
                <a:off x="2970714" y="3856470"/>
                <a:ext cx="7133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000" u="none" dirty="0" smtClean="0">
                    <a:solidFill>
                      <a:srgbClr val="000000"/>
                    </a:solidFill>
                    <a:latin typeface="Arial Narrow" panose="020B0606020202030204" pitchFamily="34" charset="0"/>
                  </a:rPr>
                  <a:t>positive</a:t>
                </a:r>
                <a:endParaRPr lang="en-US" altLang="en-US" sz="2000" u="none" dirty="0"/>
              </a:p>
            </p:txBody>
          </p:sp>
          <p:sp>
            <p:nvSpPr>
              <p:cNvPr id="176" name="Rectangle 63"/>
              <p:cNvSpPr>
                <a:spLocks noChangeArrowheads="1"/>
              </p:cNvSpPr>
              <p:nvPr/>
            </p:nvSpPr>
            <p:spPr bwMode="auto">
              <a:xfrm>
                <a:off x="947002" y="3856470"/>
                <a:ext cx="85279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000" u="none" dirty="0" smtClean="0">
                    <a:solidFill>
                      <a:srgbClr val="000000"/>
                    </a:solidFill>
                    <a:latin typeface="Arial Narrow" panose="020B0606020202030204" pitchFamily="34" charset="0"/>
                  </a:rPr>
                  <a:t>negative </a:t>
                </a:r>
                <a:endParaRPr lang="en-US" altLang="en-US" sz="2000" u="none" dirty="0"/>
              </a:p>
            </p:txBody>
          </p:sp>
          <p:sp>
            <p:nvSpPr>
              <p:cNvPr id="177" name="Rectangle 66"/>
              <p:cNvSpPr>
                <a:spLocks noChangeArrowheads="1"/>
              </p:cNvSpPr>
              <p:nvPr/>
            </p:nvSpPr>
            <p:spPr bwMode="auto">
              <a:xfrm>
                <a:off x="2155949" y="3856470"/>
                <a:ext cx="37352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a:solidFill>
                      <a:srgbClr val="000000"/>
                    </a:solidFill>
                    <a:latin typeface="Arial Narrow" panose="020B0606020202030204" pitchFamily="34" charset="0"/>
                  </a:rPr>
                  <a:t>trivial</a:t>
                </a:r>
                <a:endParaRPr lang="en-US" altLang="en-US" sz="2000" u="none" dirty="0"/>
              </a:p>
            </p:txBody>
          </p:sp>
          <p:cxnSp>
            <p:nvCxnSpPr>
              <p:cNvPr id="198" name="Straight Arrow Connector 197"/>
              <p:cNvCxnSpPr/>
              <p:nvPr/>
            </p:nvCxnSpPr>
            <p:spPr bwMode="auto">
              <a:xfrm flipH="1">
                <a:off x="621149" y="4191805"/>
                <a:ext cx="1219847" cy="0"/>
              </a:xfrm>
              <a:prstGeom prst="straightConnector1">
                <a:avLst/>
              </a:prstGeom>
              <a:solidFill>
                <a:schemeClr val="accent1"/>
              </a:solidFill>
              <a:ln w="9525" cap="flat" cmpd="sng" algn="ctr">
                <a:solidFill>
                  <a:schemeClr val="tx1"/>
                </a:solidFill>
                <a:prstDash val="solid"/>
                <a:round/>
                <a:headEnd type="none"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0" name="Straight Arrow Connector 199"/>
              <p:cNvCxnSpPr/>
              <p:nvPr/>
            </p:nvCxnSpPr>
            <p:spPr bwMode="auto">
              <a:xfrm flipH="1">
                <a:off x="1881377" y="4193342"/>
                <a:ext cx="969461" cy="0"/>
              </a:xfrm>
              <a:prstGeom prst="straightConnector1">
                <a:avLst/>
              </a:prstGeom>
              <a:solidFill>
                <a:schemeClr val="accent1"/>
              </a:solidFill>
              <a:ln w="9525" cap="flat" cmpd="sng" algn="ctr">
                <a:solidFill>
                  <a:schemeClr val="tx1"/>
                </a:solidFill>
                <a:prstDash val="solid"/>
                <a:round/>
                <a:headEnd type="stealth"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1" name="Line 55"/>
              <p:cNvSpPr>
                <a:spLocks noChangeShapeType="1"/>
              </p:cNvSpPr>
              <p:nvPr/>
            </p:nvSpPr>
            <p:spPr bwMode="auto">
              <a:xfrm>
                <a:off x="621149" y="4291187"/>
                <a:ext cx="7999075" cy="0"/>
              </a:xfrm>
              <a:prstGeom prst="line">
                <a:avLst/>
              </a:prstGeom>
              <a:noFill/>
              <a:ln w="9525"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grpSp>
        <p:cxnSp>
          <p:nvCxnSpPr>
            <p:cNvPr id="199" name="Straight Arrow Connector 198"/>
            <p:cNvCxnSpPr/>
            <p:nvPr/>
          </p:nvCxnSpPr>
          <p:spPr bwMode="auto">
            <a:xfrm>
              <a:off x="2885227" y="4193342"/>
              <a:ext cx="2044287" cy="0"/>
            </a:xfrm>
            <a:prstGeom prst="straightConnector1">
              <a:avLst/>
            </a:prstGeom>
            <a:solidFill>
              <a:schemeClr val="accent1"/>
            </a:solidFill>
            <a:ln w="9525" cap="flat" cmpd="sng" algn="ctr">
              <a:solidFill>
                <a:schemeClr val="tx1"/>
              </a:solidFill>
              <a:prstDash val="solid"/>
              <a:round/>
              <a:headEnd type="none"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 name="Group 4"/>
          <p:cNvGrpSpPr/>
          <p:nvPr/>
        </p:nvGrpSpPr>
        <p:grpSpPr>
          <a:xfrm>
            <a:off x="5069578" y="3512840"/>
            <a:ext cx="1041952" cy="578711"/>
            <a:chOff x="5069578" y="3651013"/>
            <a:chExt cx="1041952" cy="578711"/>
          </a:xfrm>
        </p:grpSpPr>
        <p:sp>
          <p:nvSpPr>
            <p:cNvPr id="167" name="Rectangle 56"/>
            <p:cNvSpPr>
              <a:spLocks noChangeArrowheads="1"/>
            </p:cNvSpPr>
            <p:nvPr/>
          </p:nvSpPr>
          <p:spPr bwMode="auto">
            <a:xfrm>
              <a:off x="5069578" y="3952725"/>
              <a:ext cx="74860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nSpc>
                  <a:spcPct val="90000"/>
                </a:lnSpc>
                <a:spcAft>
                  <a:spcPts val="0"/>
                </a:spcAft>
              </a:pPr>
              <a:r>
                <a:rPr lang="en-US" altLang="en-US" sz="2000" u="none" dirty="0" smtClean="0">
                  <a:solidFill>
                    <a:srgbClr val="000000"/>
                  </a:solidFill>
                  <a:latin typeface="Arial Narrow" panose="020B0606020202030204" pitchFamily="34" charset="0"/>
                </a:rPr>
                <a:t>rejected</a:t>
              </a:r>
              <a:endParaRPr lang="en-US" altLang="en-US" sz="2000" u="none" dirty="0"/>
            </a:p>
          </p:txBody>
        </p:sp>
        <p:sp>
          <p:nvSpPr>
            <p:cNvPr id="172" name="Rectangle 56"/>
            <p:cNvSpPr>
              <a:spLocks noChangeArrowheads="1"/>
            </p:cNvSpPr>
            <p:nvPr/>
          </p:nvSpPr>
          <p:spPr bwMode="auto">
            <a:xfrm>
              <a:off x="5069578" y="3651013"/>
              <a:ext cx="104195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nSpc>
                  <a:spcPct val="90000"/>
                </a:lnSpc>
                <a:spcAft>
                  <a:spcPts val="0"/>
                </a:spcAft>
              </a:pPr>
              <a:r>
                <a:rPr lang="en-US" altLang="en-US" sz="2000" u="none" dirty="0" smtClean="0">
                  <a:solidFill>
                    <a:srgbClr val="000000"/>
                  </a:solidFill>
                  <a:latin typeface="Arial Narrow" panose="020B0606020202030204" pitchFamily="34" charset="0"/>
                </a:rPr>
                <a:t>Hypothesis</a:t>
              </a:r>
              <a:endParaRPr lang="en-US" altLang="en-US" sz="2000" u="none" dirty="0"/>
            </a:p>
          </p:txBody>
        </p:sp>
      </p:grpSp>
      <p:sp>
        <p:nvSpPr>
          <p:cNvPr id="178" name="Rectangle 56"/>
          <p:cNvSpPr>
            <a:spLocks noChangeArrowheads="1"/>
          </p:cNvSpPr>
          <p:nvPr/>
        </p:nvSpPr>
        <p:spPr bwMode="auto">
          <a:xfrm>
            <a:off x="5069578" y="4174592"/>
            <a:ext cx="80150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a:solidFill>
                  <a:srgbClr val="000000"/>
                </a:solidFill>
                <a:latin typeface="Arial Narrow" panose="020B0606020202030204" pitchFamily="34" charset="0"/>
              </a:rPr>
              <a:t>n</a:t>
            </a:r>
            <a:r>
              <a:rPr lang="en-US" altLang="en-US" sz="2000" u="none" dirty="0" smtClean="0">
                <a:solidFill>
                  <a:srgbClr val="000000"/>
                </a:solidFill>
                <a:latin typeface="Arial Narrow" panose="020B0606020202030204" pitchFamily="34" charset="0"/>
              </a:rPr>
              <a:t>on +ive</a:t>
            </a:r>
            <a:endParaRPr lang="en-US" altLang="en-US" sz="2000" u="none" dirty="0"/>
          </a:p>
        </p:txBody>
      </p:sp>
      <p:sp>
        <p:nvSpPr>
          <p:cNvPr id="179" name="Rectangle 56"/>
          <p:cNvSpPr>
            <a:spLocks noChangeArrowheads="1"/>
          </p:cNvSpPr>
          <p:nvPr/>
        </p:nvSpPr>
        <p:spPr bwMode="auto">
          <a:xfrm>
            <a:off x="6291060" y="4174592"/>
            <a:ext cx="39273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a:solidFill>
                  <a:srgbClr val="000000"/>
                </a:solidFill>
                <a:latin typeface="Arial Narrow" panose="020B0606020202030204" pitchFamily="34" charset="0"/>
              </a:rPr>
              <a:t>+ive</a:t>
            </a:r>
            <a:endParaRPr lang="en-US" altLang="en-US" sz="2000" u="none" dirty="0"/>
          </a:p>
        </p:txBody>
      </p:sp>
      <p:sp>
        <p:nvSpPr>
          <p:cNvPr id="182" name="Line 76"/>
          <p:cNvSpPr>
            <a:spLocks noChangeShapeType="1"/>
          </p:cNvSpPr>
          <p:nvPr/>
        </p:nvSpPr>
        <p:spPr bwMode="auto">
          <a:xfrm flipH="1">
            <a:off x="3471303" y="4342335"/>
            <a:ext cx="1254300"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sp>
        <p:nvSpPr>
          <p:cNvPr id="183" name="Rectangle 56"/>
          <p:cNvSpPr>
            <a:spLocks noChangeArrowheads="1"/>
          </p:cNvSpPr>
          <p:nvPr/>
        </p:nvSpPr>
        <p:spPr bwMode="auto">
          <a:xfrm>
            <a:off x="5069578" y="4874886"/>
            <a:ext cx="83035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–ive only</a:t>
            </a:r>
            <a:endParaRPr lang="en-US" altLang="en-US" sz="2000" u="none" dirty="0"/>
          </a:p>
        </p:txBody>
      </p:sp>
      <p:sp>
        <p:nvSpPr>
          <p:cNvPr id="184" name="Rectangle 56"/>
          <p:cNvSpPr>
            <a:spLocks noChangeArrowheads="1"/>
          </p:cNvSpPr>
          <p:nvPr/>
        </p:nvSpPr>
        <p:spPr bwMode="auto">
          <a:xfrm>
            <a:off x="6291060" y="4874886"/>
            <a:ext cx="22698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not –ive, or trivial to </a:t>
            </a:r>
            <a:r>
              <a:rPr lang="en-US" altLang="en-US" sz="2000" u="none" dirty="0">
                <a:solidFill>
                  <a:srgbClr val="000000"/>
                </a:solidFill>
                <a:latin typeface="Arial Narrow" panose="020B0606020202030204" pitchFamily="34" charset="0"/>
              </a:rPr>
              <a:t>+ive</a:t>
            </a:r>
            <a:endParaRPr lang="en-US" altLang="en-US" sz="2000" u="none" dirty="0"/>
          </a:p>
        </p:txBody>
      </p:sp>
      <p:sp>
        <p:nvSpPr>
          <p:cNvPr id="187" name="Line 76"/>
          <p:cNvSpPr>
            <a:spLocks noChangeShapeType="1"/>
          </p:cNvSpPr>
          <p:nvPr/>
        </p:nvSpPr>
        <p:spPr bwMode="auto">
          <a:xfrm flipH="1">
            <a:off x="2624446" y="5042629"/>
            <a:ext cx="1315355"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grpSp>
        <p:nvGrpSpPr>
          <p:cNvPr id="10" name="Group 9"/>
          <p:cNvGrpSpPr/>
          <p:nvPr/>
        </p:nvGrpSpPr>
        <p:grpSpPr>
          <a:xfrm>
            <a:off x="1992295" y="5575180"/>
            <a:ext cx="6568617" cy="307777"/>
            <a:chOff x="1992295" y="5713353"/>
            <a:chExt cx="6568617" cy="307777"/>
          </a:xfrm>
        </p:grpSpPr>
        <p:sp>
          <p:nvSpPr>
            <p:cNvPr id="193" name="Rectangle 192"/>
            <p:cNvSpPr>
              <a:spLocks noChangeArrowheads="1"/>
            </p:cNvSpPr>
            <p:nvPr/>
          </p:nvSpPr>
          <p:spPr bwMode="auto">
            <a:xfrm>
              <a:off x="5069578" y="5713353"/>
              <a:ext cx="83035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–ive only</a:t>
              </a:r>
              <a:endParaRPr lang="en-US" altLang="en-US" sz="2000" u="none" dirty="0"/>
            </a:p>
          </p:txBody>
        </p:sp>
        <p:sp>
          <p:nvSpPr>
            <p:cNvPr id="194" name="Rectangle 56"/>
            <p:cNvSpPr>
              <a:spLocks noChangeArrowheads="1"/>
            </p:cNvSpPr>
            <p:nvPr/>
          </p:nvSpPr>
          <p:spPr bwMode="auto">
            <a:xfrm>
              <a:off x="6291060" y="5713353"/>
              <a:ext cx="22698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a:solidFill>
                    <a:srgbClr val="000000"/>
                  </a:solidFill>
                  <a:latin typeface="Arial Narrow" panose="020B0606020202030204" pitchFamily="34" charset="0"/>
                </a:rPr>
                <a:t>not –ive, or trivial to +</a:t>
              </a:r>
              <a:r>
                <a:rPr lang="en-US" altLang="en-US" sz="2000" u="none" dirty="0" smtClean="0">
                  <a:solidFill>
                    <a:srgbClr val="000000"/>
                  </a:solidFill>
                  <a:latin typeface="Arial Narrow" panose="020B0606020202030204" pitchFamily="34" charset="0"/>
                </a:rPr>
                <a:t>ive</a:t>
              </a:r>
              <a:endParaRPr lang="en-US" altLang="en-US" sz="2000" u="none" dirty="0"/>
            </a:p>
          </p:txBody>
        </p:sp>
        <p:sp>
          <p:nvSpPr>
            <p:cNvPr id="197" name="Line 76"/>
            <p:cNvSpPr>
              <a:spLocks noChangeShapeType="1"/>
            </p:cNvSpPr>
            <p:nvPr/>
          </p:nvSpPr>
          <p:spPr bwMode="auto">
            <a:xfrm flipH="1">
              <a:off x="1992295" y="5881096"/>
              <a:ext cx="976193"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grpSp>
      <p:grpSp>
        <p:nvGrpSpPr>
          <p:cNvPr id="8" name="Group 7"/>
          <p:cNvGrpSpPr/>
          <p:nvPr/>
        </p:nvGrpSpPr>
        <p:grpSpPr>
          <a:xfrm>
            <a:off x="5069578" y="4524739"/>
            <a:ext cx="1614218" cy="307777"/>
            <a:chOff x="5069578" y="4662912"/>
            <a:chExt cx="1614218" cy="307777"/>
          </a:xfrm>
        </p:grpSpPr>
        <p:sp>
          <p:nvSpPr>
            <p:cNvPr id="202" name="Rectangle 56"/>
            <p:cNvSpPr>
              <a:spLocks noChangeArrowheads="1"/>
            </p:cNvSpPr>
            <p:nvPr/>
          </p:nvSpPr>
          <p:spPr bwMode="auto">
            <a:xfrm>
              <a:off x="5069578" y="4662912"/>
              <a:ext cx="80150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a:solidFill>
                    <a:srgbClr val="000000"/>
                  </a:solidFill>
                  <a:latin typeface="Arial Narrow" panose="020B0606020202030204" pitchFamily="34" charset="0"/>
                </a:rPr>
                <a:t>n</a:t>
              </a:r>
              <a:r>
                <a:rPr lang="en-US" altLang="en-US" sz="2000" u="none" dirty="0" smtClean="0">
                  <a:solidFill>
                    <a:srgbClr val="000000"/>
                  </a:solidFill>
                  <a:latin typeface="Arial Narrow" panose="020B0606020202030204" pitchFamily="34" charset="0"/>
                </a:rPr>
                <a:t>on +ive</a:t>
              </a:r>
              <a:endParaRPr lang="en-US" altLang="en-US" sz="2000" u="none" dirty="0"/>
            </a:p>
          </p:txBody>
        </p:sp>
        <p:sp>
          <p:nvSpPr>
            <p:cNvPr id="203" name="Rectangle 56"/>
            <p:cNvSpPr>
              <a:spLocks noChangeArrowheads="1"/>
            </p:cNvSpPr>
            <p:nvPr/>
          </p:nvSpPr>
          <p:spPr bwMode="auto">
            <a:xfrm>
              <a:off x="6291060" y="4662912"/>
              <a:ext cx="39273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a:solidFill>
                    <a:srgbClr val="000000"/>
                  </a:solidFill>
                  <a:latin typeface="Arial Narrow" panose="020B0606020202030204" pitchFamily="34" charset="0"/>
                </a:rPr>
                <a:t>+ive</a:t>
              </a:r>
              <a:endParaRPr lang="en-US" altLang="en-US" sz="2000" u="none" dirty="0"/>
            </a:p>
          </p:txBody>
        </p:sp>
      </p:grpSp>
      <p:sp>
        <p:nvSpPr>
          <p:cNvPr id="206" name="Line 76"/>
          <p:cNvSpPr>
            <a:spLocks noChangeShapeType="1"/>
          </p:cNvSpPr>
          <p:nvPr/>
        </p:nvSpPr>
        <p:spPr bwMode="auto">
          <a:xfrm flipH="1">
            <a:off x="2968490" y="4692482"/>
            <a:ext cx="780455"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grpSp>
        <p:nvGrpSpPr>
          <p:cNvPr id="9" name="Group 8"/>
          <p:cNvGrpSpPr/>
          <p:nvPr/>
        </p:nvGrpSpPr>
        <p:grpSpPr>
          <a:xfrm>
            <a:off x="5069578" y="5225033"/>
            <a:ext cx="3491334" cy="307777"/>
            <a:chOff x="5069578" y="5363206"/>
            <a:chExt cx="3491334" cy="307777"/>
          </a:xfrm>
        </p:grpSpPr>
        <p:sp>
          <p:nvSpPr>
            <p:cNvPr id="207" name="Rectangle 56"/>
            <p:cNvSpPr>
              <a:spLocks noChangeArrowheads="1"/>
            </p:cNvSpPr>
            <p:nvPr/>
          </p:nvSpPr>
          <p:spPr bwMode="auto">
            <a:xfrm>
              <a:off x="5069578" y="5363206"/>
              <a:ext cx="83035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–ive only</a:t>
              </a:r>
              <a:endParaRPr lang="en-US" altLang="en-US" sz="2000" u="none" dirty="0"/>
            </a:p>
          </p:txBody>
        </p:sp>
        <p:sp>
          <p:nvSpPr>
            <p:cNvPr id="208" name="Rectangle 56"/>
            <p:cNvSpPr>
              <a:spLocks noChangeArrowheads="1"/>
            </p:cNvSpPr>
            <p:nvPr/>
          </p:nvSpPr>
          <p:spPr bwMode="auto">
            <a:xfrm>
              <a:off x="6291060" y="5363206"/>
              <a:ext cx="22698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not –ive, or trivial to </a:t>
              </a:r>
              <a:r>
                <a:rPr lang="en-US" altLang="en-US" sz="2000" u="none" dirty="0">
                  <a:solidFill>
                    <a:srgbClr val="000000"/>
                  </a:solidFill>
                  <a:latin typeface="Arial Narrow" panose="020B0606020202030204" pitchFamily="34" charset="0"/>
                </a:rPr>
                <a:t>+ive</a:t>
              </a:r>
              <a:endParaRPr lang="en-US" altLang="en-US" sz="2000" u="none" dirty="0"/>
            </a:p>
          </p:txBody>
        </p:sp>
      </p:grpSp>
      <p:sp>
        <p:nvSpPr>
          <p:cNvPr id="211" name="Line 76"/>
          <p:cNvSpPr>
            <a:spLocks noChangeShapeType="1"/>
          </p:cNvSpPr>
          <p:nvPr/>
        </p:nvSpPr>
        <p:spPr bwMode="auto">
          <a:xfrm flipH="1">
            <a:off x="2155949" y="5392776"/>
            <a:ext cx="1315355"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grpSp>
        <p:nvGrpSpPr>
          <p:cNvPr id="12" name="Group 11"/>
          <p:cNvGrpSpPr/>
          <p:nvPr/>
        </p:nvGrpSpPr>
        <p:grpSpPr>
          <a:xfrm>
            <a:off x="5069578" y="7325915"/>
            <a:ext cx="1607806" cy="307777"/>
            <a:chOff x="5069578" y="7464088"/>
            <a:chExt cx="1607806" cy="307777"/>
          </a:xfrm>
        </p:grpSpPr>
        <p:sp>
          <p:nvSpPr>
            <p:cNvPr id="212" name="Rectangle 56"/>
            <p:cNvSpPr>
              <a:spLocks noChangeArrowheads="1"/>
            </p:cNvSpPr>
            <p:nvPr/>
          </p:nvSpPr>
          <p:spPr bwMode="auto">
            <a:xfrm>
              <a:off x="5069578" y="7464088"/>
              <a:ext cx="79508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non –ive</a:t>
              </a:r>
              <a:endParaRPr lang="en-US" altLang="en-US" sz="2000" u="none" dirty="0"/>
            </a:p>
          </p:txBody>
        </p:sp>
        <p:sp>
          <p:nvSpPr>
            <p:cNvPr id="213" name="Rectangle 56"/>
            <p:cNvSpPr>
              <a:spLocks noChangeArrowheads="1"/>
            </p:cNvSpPr>
            <p:nvPr/>
          </p:nvSpPr>
          <p:spPr bwMode="auto">
            <a:xfrm>
              <a:off x="6291060" y="7464088"/>
              <a:ext cx="38632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a:solidFill>
                    <a:srgbClr val="000000"/>
                  </a:solidFill>
                  <a:latin typeface="Arial Narrow" panose="020B0606020202030204" pitchFamily="34" charset="0"/>
                </a:rPr>
                <a:t>–</a:t>
              </a:r>
              <a:r>
                <a:rPr lang="en-US" altLang="en-US" sz="2000" u="none" dirty="0" smtClean="0">
                  <a:solidFill>
                    <a:srgbClr val="000000"/>
                  </a:solidFill>
                  <a:latin typeface="Arial Narrow" panose="020B0606020202030204" pitchFamily="34" charset="0"/>
                </a:rPr>
                <a:t>ive</a:t>
              </a:r>
              <a:endParaRPr lang="en-US" altLang="en-US" sz="2000" u="none" dirty="0"/>
            </a:p>
          </p:txBody>
        </p:sp>
      </p:grpSp>
      <p:sp>
        <p:nvSpPr>
          <p:cNvPr id="216" name="Line 76"/>
          <p:cNvSpPr>
            <a:spLocks noChangeShapeType="1"/>
          </p:cNvSpPr>
          <p:nvPr/>
        </p:nvSpPr>
        <p:spPr bwMode="auto">
          <a:xfrm>
            <a:off x="699344" y="7493658"/>
            <a:ext cx="864096"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sp>
        <p:nvSpPr>
          <p:cNvPr id="217" name="Rectangle 216"/>
          <p:cNvSpPr>
            <a:spLocks noChangeArrowheads="1"/>
          </p:cNvSpPr>
          <p:nvPr/>
        </p:nvSpPr>
        <p:spPr bwMode="auto">
          <a:xfrm>
            <a:off x="5069578" y="6275474"/>
            <a:ext cx="8367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+ive only</a:t>
            </a:r>
            <a:endParaRPr lang="en-US" altLang="en-US" sz="2000" u="none" dirty="0"/>
          </a:p>
        </p:txBody>
      </p:sp>
      <p:sp>
        <p:nvSpPr>
          <p:cNvPr id="218" name="Rectangle 56"/>
          <p:cNvSpPr>
            <a:spLocks noChangeArrowheads="1"/>
          </p:cNvSpPr>
          <p:nvPr/>
        </p:nvSpPr>
        <p:spPr bwMode="auto">
          <a:xfrm>
            <a:off x="6291060" y="6275474"/>
            <a:ext cx="23291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non +ive, or –ive to trivial</a:t>
            </a:r>
            <a:endParaRPr lang="en-US" altLang="en-US" sz="2000" u="none" dirty="0"/>
          </a:p>
        </p:txBody>
      </p:sp>
      <p:sp>
        <p:nvSpPr>
          <p:cNvPr id="221" name="Line 76"/>
          <p:cNvSpPr>
            <a:spLocks noChangeShapeType="1"/>
          </p:cNvSpPr>
          <p:nvPr/>
        </p:nvSpPr>
        <p:spPr bwMode="auto">
          <a:xfrm flipH="1">
            <a:off x="1634599" y="6443217"/>
            <a:ext cx="1060471"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sp>
        <p:nvSpPr>
          <p:cNvPr id="222" name="Rectangle 221"/>
          <p:cNvSpPr>
            <a:spLocks noChangeArrowheads="1"/>
          </p:cNvSpPr>
          <p:nvPr/>
        </p:nvSpPr>
        <p:spPr bwMode="auto">
          <a:xfrm>
            <a:off x="5069578" y="7676067"/>
            <a:ext cx="46807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2000" u="none" dirty="0" smtClean="0">
                <a:solidFill>
                  <a:srgbClr val="000000"/>
                </a:solidFill>
                <a:latin typeface="Arial Narrow" panose="020B0606020202030204" pitchFamily="34" charset="0"/>
              </a:rPr>
              <a:t>none</a:t>
            </a:r>
            <a:endParaRPr lang="en-US" altLang="en-US" sz="2000" u="none" dirty="0"/>
          </a:p>
        </p:txBody>
      </p:sp>
      <p:sp>
        <p:nvSpPr>
          <p:cNvPr id="223" name="Rectangle 222"/>
          <p:cNvSpPr>
            <a:spLocks noChangeArrowheads="1"/>
          </p:cNvSpPr>
          <p:nvPr/>
        </p:nvSpPr>
        <p:spPr bwMode="auto">
          <a:xfrm>
            <a:off x="6291060" y="7676067"/>
            <a:ext cx="128721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no conclusion</a:t>
            </a:r>
            <a:endParaRPr lang="en-US" altLang="en-US" sz="2000" u="none" dirty="0"/>
          </a:p>
        </p:txBody>
      </p:sp>
      <p:sp>
        <p:nvSpPr>
          <p:cNvPr id="226" name="Line 76"/>
          <p:cNvSpPr>
            <a:spLocks noChangeShapeType="1"/>
          </p:cNvSpPr>
          <p:nvPr/>
        </p:nvSpPr>
        <p:spPr bwMode="auto">
          <a:xfrm flipH="1">
            <a:off x="995181" y="7843810"/>
            <a:ext cx="2201953"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sp>
        <p:nvSpPr>
          <p:cNvPr id="227" name="Rectangle 226"/>
          <p:cNvSpPr>
            <a:spLocks noChangeArrowheads="1"/>
          </p:cNvSpPr>
          <p:nvPr/>
        </p:nvSpPr>
        <p:spPr bwMode="auto">
          <a:xfrm>
            <a:off x="5069578" y="5925327"/>
            <a:ext cx="103554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–ive </a:t>
            </a:r>
            <a:r>
              <a:rPr lang="en-US" altLang="en-US" sz="2000" u="none" dirty="0">
                <a:solidFill>
                  <a:srgbClr val="000000"/>
                </a:solidFill>
                <a:latin typeface="Arial Narrow" panose="020B0606020202030204" pitchFamily="34" charset="0"/>
              </a:rPr>
              <a:t>&amp; </a:t>
            </a:r>
            <a:r>
              <a:rPr lang="en-US" altLang="en-US" sz="2000" u="none" dirty="0" smtClean="0">
                <a:solidFill>
                  <a:srgbClr val="000000"/>
                </a:solidFill>
                <a:latin typeface="Arial Narrow" panose="020B0606020202030204" pitchFamily="34" charset="0"/>
              </a:rPr>
              <a:t>+ive</a:t>
            </a:r>
            <a:endParaRPr lang="en-US" altLang="en-US" sz="2000" u="none" dirty="0"/>
          </a:p>
        </p:txBody>
      </p:sp>
      <p:sp>
        <p:nvSpPr>
          <p:cNvPr id="228" name="Rectangle 56"/>
          <p:cNvSpPr>
            <a:spLocks noChangeArrowheads="1"/>
          </p:cNvSpPr>
          <p:nvPr/>
        </p:nvSpPr>
        <p:spPr bwMode="auto">
          <a:xfrm>
            <a:off x="6291060" y="5925327"/>
            <a:ext cx="49051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a:solidFill>
                  <a:srgbClr val="000000"/>
                </a:solidFill>
                <a:latin typeface="Arial Narrow" panose="020B0606020202030204" pitchFamily="34" charset="0"/>
              </a:rPr>
              <a:t>trivial</a:t>
            </a:r>
            <a:endParaRPr lang="en-US" altLang="en-US" sz="2000" u="none" dirty="0"/>
          </a:p>
        </p:txBody>
      </p:sp>
      <p:sp>
        <p:nvSpPr>
          <p:cNvPr id="231" name="Line 76"/>
          <p:cNvSpPr>
            <a:spLocks noChangeShapeType="1"/>
          </p:cNvSpPr>
          <p:nvPr/>
        </p:nvSpPr>
        <p:spPr bwMode="auto">
          <a:xfrm flipH="1">
            <a:off x="1992295" y="6093070"/>
            <a:ext cx="710788"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grpSp>
        <p:nvGrpSpPr>
          <p:cNvPr id="13" name="Group 12"/>
          <p:cNvGrpSpPr/>
          <p:nvPr/>
        </p:nvGrpSpPr>
        <p:grpSpPr>
          <a:xfrm>
            <a:off x="765165" y="6625621"/>
            <a:ext cx="7855059" cy="657924"/>
            <a:chOff x="765165" y="6763794"/>
            <a:chExt cx="7855059" cy="657924"/>
          </a:xfrm>
        </p:grpSpPr>
        <p:sp>
          <p:nvSpPr>
            <p:cNvPr id="188" name="Rectangle 56"/>
            <p:cNvSpPr>
              <a:spLocks noChangeArrowheads="1"/>
            </p:cNvSpPr>
            <p:nvPr/>
          </p:nvSpPr>
          <p:spPr bwMode="auto">
            <a:xfrm>
              <a:off x="5069578" y="7113941"/>
              <a:ext cx="8367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+ive only</a:t>
              </a:r>
              <a:endParaRPr lang="en-US" altLang="en-US" sz="2000" u="none" dirty="0"/>
            </a:p>
          </p:txBody>
        </p:sp>
        <p:sp>
          <p:nvSpPr>
            <p:cNvPr id="189" name="Rectangle 56"/>
            <p:cNvSpPr>
              <a:spLocks noChangeArrowheads="1"/>
            </p:cNvSpPr>
            <p:nvPr/>
          </p:nvSpPr>
          <p:spPr bwMode="auto">
            <a:xfrm>
              <a:off x="6291060" y="7113941"/>
              <a:ext cx="23291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a:solidFill>
                    <a:srgbClr val="000000"/>
                  </a:solidFill>
                  <a:latin typeface="Arial Narrow" panose="020B0606020202030204" pitchFamily="34" charset="0"/>
                </a:rPr>
                <a:t>non +ive, or –ive to </a:t>
              </a:r>
              <a:r>
                <a:rPr lang="en-US" altLang="en-US" sz="2000" u="none" dirty="0" smtClean="0">
                  <a:solidFill>
                    <a:srgbClr val="000000"/>
                  </a:solidFill>
                  <a:latin typeface="Arial Narrow" panose="020B0606020202030204" pitchFamily="34" charset="0"/>
                </a:rPr>
                <a:t>trivial</a:t>
              </a:r>
              <a:endParaRPr lang="en-US" altLang="en-US" sz="2000" u="none" dirty="0"/>
            </a:p>
          </p:txBody>
        </p:sp>
        <p:sp>
          <p:nvSpPr>
            <p:cNvPr id="192" name="Line 76"/>
            <p:cNvSpPr>
              <a:spLocks noChangeShapeType="1"/>
            </p:cNvSpPr>
            <p:nvPr/>
          </p:nvSpPr>
          <p:spPr bwMode="auto">
            <a:xfrm>
              <a:off x="765165" y="7281684"/>
              <a:ext cx="1330993"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sp>
          <p:nvSpPr>
            <p:cNvPr id="232" name="Rectangle 231"/>
            <p:cNvSpPr>
              <a:spLocks noChangeArrowheads="1"/>
            </p:cNvSpPr>
            <p:nvPr/>
          </p:nvSpPr>
          <p:spPr bwMode="auto">
            <a:xfrm>
              <a:off x="5069578" y="6763794"/>
              <a:ext cx="8367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+ive only</a:t>
              </a:r>
              <a:endParaRPr lang="en-US" altLang="en-US" sz="2000" u="none" dirty="0"/>
            </a:p>
          </p:txBody>
        </p:sp>
        <p:sp>
          <p:nvSpPr>
            <p:cNvPr id="233" name="Rectangle 56"/>
            <p:cNvSpPr>
              <a:spLocks noChangeArrowheads="1"/>
            </p:cNvSpPr>
            <p:nvPr/>
          </p:nvSpPr>
          <p:spPr bwMode="auto">
            <a:xfrm>
              <a:off x="6291060" y="6763794"/>
              <a:ext cx="23291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a:solidFill>
                    <a:srgbClr val="000000"/>
                  </a:solidFill>
                  <a:latin typeface="Arial Narrow" panose="020B0606020202030204" pitchFamily="34" charset="0"/>
                </a:rPr>
                <a:t>non +ive, or –ive to </a:t>
              </a:r>
              <a:r>
                <a:rPr lang="en-US" altLang="en-US" sz="2000" u="none" dirty="0" smtClean="0">
                  <a:solidFill>
                    <a:srgbClr val="000000"/>
                  </a:solidFill>
                  <a:latin typeface="Arial Narrow" panose="020B0606020202030204" pitchFamily="34" charset="0"/>
                </a:rPr>
                <a:t>trivial</a:t>
              </a:r>
              <a:endParaRPr lang="en-US" altLang="en-US" sz="2000" u="none" dirty="0"/>
            </a:p>
          </p:txBody>
        </p:sp>
        <p:sp>
          <p:nvSpPr>
            <p:cNvPr id="236" name="Line 76"/>
            <p:cNvSpPr>
              <a:spLocks noChangeShapeType="1"/>
            </p:cNvSpPr>
            <p:nvPr/>
          </p:nvSpPr>
          <p:spPr bwMode="auto">
            <a:xfrm flipH="1">
              <a:off x="1259867" y="6931537"/>
              <a:ext cx="1060471"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grpSp>
      <p:grpSp>
        <p:nvGrpSpPr>
          <p:cNvPr id="6" name="Group 5"/>
          <p:cNvGrpSpPr/>
          <p:nvPr/>
        </p:nvGrpSpPr>
        <p:grpSpPr>
          <a:xfrm>
            <a:off x="6291060" y="3512840"/>
            <a:ext cx="1278748" cy="578711"/>
            <a:chOff x="6291060" y="3651013"/>
            <a:chExt cx="1278748" cy="578711"/>
          </a:xfrm>
        </p:grpSpPr>
        <p:sp>
          <p:nvSpPr>
            <p:cNvPr id="168" name="Rectangle 56"/>
            <p:cNvSpPr>
              <a:spLocks noChangeArrowheads="1"/>
            </p:cNvSpPr>
            <p:nvPr/>
          </p:nvSpPr>
          <p:spPr bwMode="auto">
            <a:xfrm>
              <a:off x="6291060" y="3952725"/>
              <a:ext cx="127874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nSpc>
                  <a:spcPct val="90000"/>
                </a:lnSpc>
                <a:spcAft>
                  <a:spcPts val="0"/>
                </a:spcAft>
              </a:pPr>
              <a:r>
                <a:rPr lang="en-US" altLang="en-US" sz="2000" u="none" dirty="0" smtClean="0">
                  <a:solidFill>
                    <a:srgbClr val="000000"/>
                  </a:solidFill>
                  <a:latin typeface="Arial Narrow" panose="020B0606020202030204" pitchFamily="34" charset="0"/>
                </a:rPr>
                <a:t>the effect is…</a:t>
              </a:r>
              <a:endParaRPr lang="en-US" altLang="en-US" sz="2000" u="none" dirty="0"/>
            </a:p>
          </p:txBody>
        </p:sp>
        <p:sp>
          <p:nvSpPr>
            <p:cNvPr id="237" name="Rectangle 56"/>
            <p:cNvSpPr>
              <a:spLocks noChangeArrowheads="1"/>
            </p:cNvSpPr>
            <p:nvPr/>
          </p:nvSpPr>
          <p:spPr bwMode="auto">
            <a:xfrm>
              <a:off x="6291060" y="3651013"/>
              <a:ext cx="10996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nSpc>
                  <a:spcPct val="90000"/>
                </a:lnSpc>
                <a:spcAft>
                  <a:spcPts val="0"/>
                </a:spcAft>
              </a:pPr>
              <a:r>
                <a:rPr lang="en-US" altLang="en-US" sz="2000" u="none" dirty="0" smtClean="0">
                  <a:solidFill>
                    <a:srgbClr val="000000"/>
                  </a:solidFill>
                  <a:latin typeface="Arial Narrow" panose="020B0606020202030204" pitchFamily="34" charset="0"/>
                </a:rPr>
                <a:t>Conclusion:</a:t>
              </a:r>
              <a:endParaRPr lang="en-US" altLang="en-US" sz="2000" u="none" dirty="0"/>
            </a:p>
          </p:txBody>
        </p:sp>
      </p:grpSp>
      <p:sp>
        <p:nvSpPr>
          <p:cNvPr id="65" name="Content Placeholder 2"/>
          <p:cNvSpPr txBox="1">
            <a:spLocks/>
          </p:cNvSpPr>
          <p:nvPr/>
        </p:nvSpPr>
        <p:spPr bwMode="auto">
          <a:xfrm>
            <a:off x="9376733" y="5369643"/>
            <a:ext cx="3424549" cy="1391600"/>
          </a:xfrm>
          <a:prstGeom prst="rect">
            <a:avLst/>
          </a:prstGeom>
          <a:solidFill>
            <a:schemeClr val="bg1"/>
          </a:solidFill>
          <a:ln w="9525">
            <a:noFill/>
            <a:miter lim="800000"/>
            <a:headEnd/>
            <a:tailEnd/>
          </a:ln>
        </p:spPr>
        <p:txBody>
          <a:bodyPr vert="horz" wrap="square" lIns="91440" tIns="82800" rIns="91440" bIns="45720" numCol="1" anchor="t" anchorCtr="0" compatLnSpc="1">
            <a:prstTxWarp prst="textNoShape">
              <a:avLst/>
            </a:prstTxWarp>
          </a:bodyPr>
          <a:lstStyle>
            <a:lvl1pPr marL="355600" indent="-355600" algn="l" rtl="0" eaLnBrk="0" fontAlgn="base" hangingPunct="0">
              <a:lnSpc>
                <a:spcPct val="110000"/>
              </a:lnSpc>
              <a:spcBef>
                <a:spcPct val="5000"/>
              </a:spcBef>
              <a:spcAft>
                <a:spcPct val="0"/>
              </a:spcAft>
              <a:buClr>
                <a:srgbClr val="0000FF"/>
              </a:buClr>
              <a:buFont typeface="Symbol" pitchFamily="18" charset="2"/>
              <a:buChar char="·"/>
              <a:defRPr sz="3000">
                <a:solidFill>
                  <a:schemeClr val="tx1"/>
                </a:solidFill>
                <a:latin typeface="+mn-lt"/>
                <a:ea typeface="+mn-ea"/>
                <a:cs typeface="+mn-cs"/>
              </a:defRPr>
            </a:lvl1pPr>
            <a:lvl2pPr marL="723900" indent="-368300" algn="l" rtl="0" eaLnBrk="0" fontAlgn="base" hangingPunct="0">
              <a:lnSpc>
                <a:spcPct val="110000"/>
              </a:lnSpc>
              <a:spcBef>
                <a:spcPct val="5000"/>
              </a:spcBef>
              <a:spcAft>
                <a:spcPct val="0"/>
              </a:spcAft>
              <a:buClr>
                <a:srgbClr val="FF33CC"/>
              </a:buClr>
              <a:buFont typeface="Symbol" pitchFamily="18" charset="2"/>
              <a:buChar char="·"/>
              <a:defRPr sz="2800">
                <a:solidFill>
                  <a:schemeClr val="tx1"/>
                </a:solidFill>
                <a:latin typeface="+mn-lt"/>
              </a:defRPr>
            </a:lvl2pPr>
            <a:lvl3pPr marL="990600" indent="-246063" algn="l" rtl="0" eaLnBrk="0" fontAlgn="base" hangingPunct="0">
              <a:lnSpc>
                <a:spcPct val="110000"/>
              </a:lnSpc>
              <a:spcBef>
                <a:spcPct val="5000"/>
              </a:spcBef>
              <a:spcAft>
                <a:spcPct val="0"/>
              </a:spcAft>
              <a:buClr>
                <a:srgbClr val="33CC33"/>
              </a:buClr>
              <a:buChar char="•"/>
              <a:defRPr sz="2600">
                <a:solidFill>
                  <a:schemeClr val="tx1"/>
                </a:solidFill>
                <a:latin typeface="+mn-lt"/>
              </a:defRPr>
            </a:lvl3pPr>
            <a:lvl4pPr marL="2470352" indent="-587014" algn="l" rtl="0" eaLnBrk="0" fontAlgn="base" hangingPunct="0">
              <a:lnSpc>
                <a:spcPct val="110000"/>
              </a:lnSpc>
              <a:spcBef>
                <a:spcPct val="5000"/>
              </a:spcBef>
              <a:spcAft>
                <a:spcPct val="0"/>
              </a:spcAft>
              <a:buChar char="–"/>
              <a:defRPr sz="2400">
                <a:solidFill>
                  <a:schemeClr val="tx1"/>
                </a:solidFill>
                <a:latin typeface="+mn-lt"/>
              </a:defRPr>
            </a:lvl4pPr>
            <a:lvl5pPr marL="3081825" indent="-587014" algn="l" rtl="0" eaLnBrk="0" fontAlgn="base" hangingPunct="0">
              <a:lnSpc>
                <a:spcPct val="110000"/>
              </a:lnSpc>
              <a:spcBef>
                <a:spcPct val="5000"/>
              </a:spcBef>
              <a:spcAft>
                <a:spcPct val="0"/>
              </a:spcAft>
              <a:buChar char="»"/>
              <a:defRPr sz="2400">
                <a:solidFill>
                  <a:schemeClr val="tx1"/>
                </a:solidFill>
                <a:latin typeface="+mn-lt"/>
              </a:defRPr>
            </a:lvl5pPr>
            <a:lvl6pPr marL="3962347" indent="-587014" algn="l" rtl="0" eaLnBrk="0" fontAlgn="base" hangingPunct="0">
              <a:lnSpc>
                <a:spcPct val="95000"/>
              </a:lnSpc>
              <a:spcBef>
                <a:spcPct val="5000"/>
              </a:spcBef>
              <a:spcAft>
                <a:spcPct val="0"/>
              </a:spcAft>
              <a:buChar char="»"/>
              <a:defRPr sz="4237">
                <a:solidFill>
                  <a:schemeClr val="tx1"/>
                </a:solidFill>
                <a:latin typeface="+mn-lt"/>
              </a:defRPr>
            </a:lvl6pPr>
            <a:lvl7pPr marL="4842868" indent="-587014" algn="l" rtl="0" eaLnBrk="0" fontAlgn="base" hangingPunct="0">
              <a:lnSpc>
                <a:spcPct val="95000"/>
              </a:lnSpc>
              <a:spcBef>
                <a:spcPct val="5000"/>
              </a:spcBef>
              <a:spcAft>
                <a:spcPct val="0"/>
              </a:spcAft>
              <a:buChar char="»"/>
              <a:defRPr sz="4237">
                <a:solidFill>
                  <a:schemeClr val="tx1"/>
                </a:solidFill>
                <a:latin typeface="+mn-lt"/>
              </a:defRPr>
            </a:lvl7pPr>
            <a:lvl8pPr marL="5723390" indent="-587014" algn="l" rtl="0" eaLnBrk="0" fontAlgn="base" hangingPunct="0">
              <a:lnSpc>
                <a:spcPct val="95000"/>
              </a:lnSpc>
              <a:spcBef>
                <a:spcPct val="5000"/>
              </a:spcBef>
              <a:spcAft>
                <a:spcPct val="0"/>
              </a:spcAft>
              <a:buChar char="»"/>
              <a:defRPr sz="4237">
                <a:solidFill>
                  <a:schemeClr val="tx1"/>
                </a:solidFill>
                <a:latin typeface="+mn-lt"/>
              </a:defRPr>
            </a:lvl8pPr>
            <a:lvl9pPr marL="6603911" indent="-587014" algn="l" rtl="0" eaLnBrk="0" fontAlgn="base" hangingPunct="0">
              <a:lnSpc>
                <a:spcPct val="95000"/>
              </a:lnSpc>
              <a:spcBef>
                <a:spcPct val="5000"/>
              </a:spcBef>
              <a:spcAft>
                <a:spcPct val="0"/>
              </a:spcAft>
              <a:buChar char="»"/>
              <a:defRPr sz="4237">
                <a:solidFill>
                  <a:schemeClr val="tx1"/>
                </a:solidFill>
                <a:latin typeface="+mn-lt"/>
              </a:defRPr>
            </a:lvl9pPr>
          </a:lstStyle>
          <a:p>
            <a:pPr marL="354013" lvl="1" indent="-354013">
              <a:lnSpc>
                <a:spcPct val="95000"/>
              </a:lnSpc>
            </a:pPr>
            <a:r>
              <a:rPr lang="en-AU" u="none" kern="0" dirty="0" smtClean="0"/>
              <a:t>This is an OK method</a:t>
            </a:r>
            <a:br>
              <a:rPr lang="en-AU" u="none" kern="0" dirty="0" smtClean="0"/>
            </a:br>
            <a:r>
              <a:rPr lang="en-AU" u="none" kern="0" dirty="0" smtClean="0"/>
              <a:t>to deal with sampling uncertainty.</a:t>
            </a:r>
          </a:p>
        </p:txBody>
      </p:sp>
      <p:grpSp>
        <p:nvGrpSpPr>
          <p:cNvPr id="66" name="Group 65"/>
          <p:cNvGrpSpPr/>
          <p:nvPr/>
        </p:nvGrpSpPr>
        <p:grpSpPr>
          <a:xfrm>
            <a:off x="2858901" y="4160912"/>
            <a:ext cx="4494909" cy="5005069"/>
            <a:chOff x="2858901" y="4160912"/>
            <a:chExt cx="4494909" cy="5005069"/>
          </a:xfrm>
        </p:grpSpPr>
        <p:sp>
          <p:nvSpPr>
            <p:cNvPr id="67" name="Rectangle 66">
              <a:extLst>
                <a:ext uri="{FF2B5EF4-FFF2-40B4-BE49-F238E27FC236}">
                  <a16:creationId xmlns:a16="http://schemas.microsoft.com/office/drawing/2014/main" id="{9BC4C96E-BF99-93E6-A470-D1E169F7419E}"/>
                </a:ext>
              </a:extLst>
            </p:cNvPr>
            <p:cNvSpPr/>
            <p:nvPr/>
          </p:nvSpPr>
          <p:spPr bwMode="auto">
            <a:xfrm>
              <a:off x="2858901" y="4160912"/>
              <a:ext cx="3922678" cy="657924"/>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600" b="0" i="0" u="sng" strike="noStrike" cap="none" normalizeH="0" baseline="0">
                <a:ln>
                  <a:noFill/>
                </a:ln>
                <a:solidFill>
                  <a:schemeClr val="tx1"/>
                </a:solidFill>
                <a:effectLst/>
                <a:latin typeface="Times New Roman" pitchFamily="18" charset="0"/>
              </a:endParaRPr>
            </a:p>
          </p:txBody>
        </p:sp>
        <p:sp>
          <p:nvSpPr>
            <p:cNvPr id="68" name="Rectangle 67">
              <a:extLst>
                <a:ext uri="{FF2B5EF4-FFF2-40B4-BE49-F238E27FC236}">
                  <a16:creationId xmlns:a16="http://schemas.microsoft.com/office/drawing/2014/main" id="{A49E931A-7C07-40E9-BEE6-450FD93C580E}"/>
                </a:ext>
              </a:extLst>
            </p:cNvPr>
            <p:cNvSpPr/>
            <p:nvPr/>
          </p:nvSpPr>
          <p:spPr bwMode="auto">
            <a:xfrm>
              <a:off x="5936076" y="8728727"/>
              <a:ext cx="1417734" cy="437254"/>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600" b="0" i="0" u="sng" strike="noStrike" cap="none" normalizeH="0" baseline="0">
                <a:ln>
                  <a:noFill/>
                </a:ln>
                <a:solidFill>
                  <a:schemeClr val="tx1"/>
                </a:solidFill>
                <a:effectLst/>
                <a:latin typeface="Times New Roman" pitchFamily="18" charset="0"/>
              </a:endParaRPr>
            </a:p>
          </p:txBody>
        </p:sp>
        <p:cxnSp>
          <p:nvCxnSpPr>
            <p:cNvPr id="69" name="Elbow Connector 68">
              <a:extLst>
                <a:ext uri="{FF2B5EF4-FFF2-40B4-BE49-F238E27FC236}">
                  <a16:creationId xmlns:a16="http://schemas.microsoft.com/office/drawing/2014/main" id="{6831B852-F158-76BC-B180-A8645840529B}"/>
                </a:ext>
              </a:extLst>
            </p:cNvPr>
            <p:cNvCxnSpPr>
              <a:stCxn id="67" idx="3"/>
            </p:cNvCxnSpPr>
            <p:nvPr/>
          </p:nvCxnSpPr>
          <p:spPr bwMode="auto">
            <a:xfrm>
              <a:off x="6781579" y="4489874"/>
              <a:ext cx="389535" cy="4238853"/>
            </a:xfrm>
            <a:prstGeom prst="bentConnector2">
              <a:avLst/>
            </a:prstGeom>
            <a:solidFill>
              <a:schemeClr val="accent1"/>
            </a:solidFill>
            <a:ln w="3810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70" name="Group 69"/>
          <p:cNvGrpSpPr/>
          <p:nvPr/>
        </p:nvGrpSpPr>
        <p:grpSpPr>
          <a:xfrm>
            <a:off x="1923480" y="4880992"/>
            <a:ext cx="7318260" cy="4284990"/>
            <a:chOff x="1923480" y="4880992"/>
            <a:chExt cx="7318260" cy="4284990"/>
          </a:xfrm>
        </p:grpSpPr>
        <p:sp>
          <p:nvSpPr>
            <p:cNvPr id="71" name="Rectangle 70">
              <a:extLst>
                <a:ext uri="{FF2B5EF4-FFF2-40B4-BE49-F238E27FC236}">
                  <a16:creationId xmlns:a16="http://schemas.microsoft.com/office/drawing/2014/main" id="{F858EF62-F6B6-1CFC-5AB9-AE2949C4185F}"/>
                </a:ext>
              </a:extLst>
            </p:cNvPr>
            <p:cNvSpPr/>
            <p:nvPr/>
          </p:nvSpPr>
          <p:spPr bwMode="auto">
            <a:xfrm>
              <a:off x="7657564" y="8733724"/>
              <a:ext cx="1584176" cy="432258"/>
            </a:xfrm>
            <a:prstGeom prst="rect">
              <a:avLst/>
            </a:prstGeom>
            <a:noFill/>
            <a:ln w="38100"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600" b="0" i="0" u="sng" strike="noStrike" cap="none" normalizeH="0" baseline="0">
                <a:ln>
                  <a:noFill/>
                </a:ln>
                <a:solidFill>
                  <a:schemeClr val="tx1"/>
                </a:solidFill>
                <a:effectLst/>
                <a:latin typeface="Times New Roman" pitchFamily="18" charset="0"/>
              </a:endParaRPr>
            </a:p>
          </p:txBody>
        </p:sp>
        <p:sp>
          <p:nvSpPr>
            <p:cNvPr id="72" name="Rectangle 71">
              <a:extLst>
                <a:ext uri="{FF2B5EF4-FFF2-40B4-BE49-F238E27FC236}">
                  <a16:creationId xmlns:a16="http://schemas.microsoft.com/office/drawing/2014/main" id="{BFC55A45-2650-7970-3DC8-A6A1F74E9B37}"/>
                </a:ext>
              </a:extLst>
            </p:cNvPr>
            <p:cNvSpPr/>
            <p:nvPr/>
          </p:nvSpPr>
          <p:spPr bwMode="auto">
            <a:xfrm>
              <a:off x="1923480" y="4880992"/>
              <a:ext cx="6695727" cy="1024263"/>
            </a:xfrm>
            <a:prstGeom prst="rect">
              <a:avLst/>
            </a:prstGeom>
            <a:noFill/>
            <a:ln w="38100"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600" b="0" i="0" u="sng" strike="noStrike" cap="none" normalizeH="0" baseline="0">
                <a:ln>
                  <a:noFill/>
                </a:ln>
                <a:solidFill>
                  <a:schemeClr val="tx1"/>
                </a:solidFill>
                <a:effectLst/>
                <a:latin typeface="Times New Roman" pitchFamily="18" charset="0"/>
              </a:endParaRPr>
            </a:p>
          </p:txBody>
        </p:sp>
        <p:cxnSp>
          <p:nvCxnSpPr>
            <p:cNvPr id="73" name="Elbow Connector 72">
              <a:extLst>
                <a:ext uri="{FF2B5EF4-FFF2-40B4-BE49-F238E27FC236}">
                  <a16:creationId xmlns:a16="http://schemas.microsoft.com/office/drawing/2014/main" id="{DA498EE2-1A16-6859-3E50-EE5B1BCD0167}"/>
                </a:ext>
              </a:extLst>
            </p:cNvPr>
            <p:cNvCxnSpPr>
              <a:stCxn id="72" idx="3"/>
            </p:cNvCxnSpPr>
            <p:nvPr/>
          </p:nvCxnSpPr>
          <p:spPr bwMode="auto">
            <a:xfrm>
              <a:off x="8619207" y="5393124"/>
              <a:ext cx="505073" cy="3335603"/>
            </a:xfrm>
            <a:prstGeom prst="bentConnector2">
              <a:avLst/>
            </a:prstGeom>
            <a:solidFill>
              <a:schemeClr val="accent1"/>
            </a:solidFill>
            <a:ln w="38100" cap="flat" cmpd="sng" algn="ctr">
              <a:solidFill>
                <a:srgbClr val="92D05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74" name="Group 73"/>
          <p:cNvGrpSpPr/>
          <p:nvPr/>
        </p:nvGrpSpPr>
        <p:grpSpPr>
          <a:xfrm>
            <a:off x="627336" y="6263283"/>
            <a:ext cx="8749396" cy="2977576"/>
            <a:chOff x="627336" y="6263283"/>
            <a:chExt cx="8749396" cy="2977576"/>
          </a:xfrm>
        </p:grpSpPr>
        <p:sp>
          <p:nvSpPr>
            <p:cNvPr id="75" name="Rectangle 74">
              <a:extLst>
                <a:ext uri="{FF2B5EF4-FFF2-40B4-BE49-F238E27FC236}">
                  <a16:creationId xmlns:a16="http://schemas.microsoft.com/office/drawing/2014/main" id="{B94656F5-D143-7748-4DC0-B9F4B86C1E64}"/>
                </a:ext>
              </a:extLst>
            </p:cNvPr>
            <p:cNvSpPr/>
            <p:nvPr/>
          </p:nvSpPr>
          <p:spPr bwMode="auto">
            <a:xfrm>
              <a:off x="627336" y="6263283"/>
              <a:ext cx="8067197" cy="1024263"/>
            </a:xfrm>
            <a:prstGeom prst="rect">
              <a:avLst/>
            </a:prstGeom>
            <a:noFill/>
            <a:ln w="38100" cap="flat" cmpd="sng" algn="ctr">
              <a:solidFill>
                <a:srgbClr val="FF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600" b="0" i="0" u="sng" strike="noStrike" cap="none" normalizeH="0" baseline="0">
                <a:ln>
                  <a:noFill/>
                </a:ln>
                <a:solidFill>
                  <a:schemeClr val="tx1"/>
                </a:solidFill>
                <a:effectLst/>
                <a:latin typeface="Times New Roman" pitchFamily="18" charset="0"/>
              </a:endParaRPr>
            </a:p>
          </p:txBody>
        </p:sp>
        <p:cxnSp>
          <p:nvCxnSpPr>
            <p:cNvPr id="76" name="Elbow Connector 75">
              <a:extLst>
                <a:ext uri="{FF2B5EF4-FFF2-40B4-BE49-F238E27FC236}">
                  <a16:creationId xmlns:a16="http://schemas.microsoft.com/office/drawing/2014/main" id="{6C21F9F0-EB28-47D9-85FB-7EF1ACB63B2E}"/>
                </a:ext>
              </a:extLst>
            </p:cNvPr>
            <p:cNvCxnSpPr/>
            <p:nvPr/>
          </p:nvCxnSpPr>
          <p:spPr bwMode="auto">
            <a:xfrm rot="16200000" flipH="1">
              <a:off x="7976242" y="7511657"/>
              <a:ext cx="1794321" cy="357738"/>
            </a:xfrm>
            <a:prstGeom prst="bentConnector3">
              <a:avLst>
                <a:gd name="adj1" fmla="val -332"/>
              </a:avLst>
            </a:prstGeom>
            <a:solidFill>
              <a:schemeClr val="accent1"/>
            </a:solidFill>
            <a:ln w="38100" cap="flat" cmpd="sng" algn="ctr">
              <a:solidFill>
                <a:srgbClr val="FF00FF"/>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7" name="Rectangle 76">
              <a:extLst>
                <a:ext uri="{FF2B5EF4-FFF2-40B4-BE49-F238E27FC236}">
                  <a16:creationId xmlns:a16="http://schemas.microsoft.com/office/drawing/2014/main" id="{3CB60114-BC14-336A-1573-0E903F7EFF07}"/>
                </a:ext>
              </a:extLst>
            </p:cNvPr>
            <p:cNvSpPr/>
            <p:nvPr/>
          </p:nvSpPr>
          <p:spPr bwMode="auto">
            <a:xfrm>
              <a:off x="7373509" y="8625409"/>
              <a:ext cx="2003223" cy="615450"/>
            </a:xfrm>
            <a:prstGeom prst="rect">
              <a:avLst/>
            </a:prstGeom>
            <a:noFill/>
            <a:ln w="38100" cap="flat" cmpd="sng" algn="ctr">
              <a:solidFill>
                <a:srgbClr val="FF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600" b="0" i="0" u="sng" strike="noStrike" cap="none" normalizeH="0" baseline="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3347483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ipe(up)">
                                      <p:cBhvr>
                                        <p:cTn id="31" dur="5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wipe(left)">
                                      <p:cBhvr>
                                        <p:cTn id="36" dur="500"/>
                                        <p:tgtEl>
                                          <p:spTgt spid="5"/>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182"/>
                                        </p:tgtEl>
                                        <p:attrNameLst>
                                          <p:attrName>style.visibility</p:attrName>
                                        </p:attrNameLst>
                                      </p:cBhvr>
                                      <p:to>
                                        <p:strVal val="visible"/>
                                      </p:to>
                                    </p:set>
                                    <p:animEffect transition="in" filter="wipe(left)">
                                      <p:cBhvr>
                                        <p:cTn id="41" dur="500"/>
                                        <p:tgtEl>
                                          <p:spTgt spid="182"/>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178"/>
                                        </p:tgtEl>
                                        <p:attrNameLst>
                                          <p:attrName>style.visibility</p:attrName>
                                        </p:attrNameLst>
                                      </p:cBhvr>
                                      <p:to>
                                        <p:strVal val="visible"/>
                                      </p:to>
                                    </p:set>
                                    <p:animEffect transition="in" filter="wipe(left)">
                                      <p:cBhvr>
                                        <p:cTn id="46" dur="500"/>
                                        <p:tgtEl>
                                          <p:spTgt spid="178"/>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6"/>
                                        </p:tgtEl>
                                        <p:attrNameLst>
                                          <p:attrName>style.visibility</p:attrName>
                                        </p:attrNameLst>
                                      </p:cBhvr>
                                      <p:to>
                                        <p:strVal val="visible"/>
                                      </p:to>
                                    </p:set>
                                    <p:animEffect transition="in" filter="wipe(left)">
                                      <p:cBhvr>
                                        <p:cTn id="51" dur="500"/>
                                        <p:tgtEl>
                                          <p:spTgt spid="6"/>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179"/>
                                        </p:tgtEl>
                                        <p:attrNameLst>
                                          <p:attrName>style.visibility</p:attrName>
                                        </p:attrNameLst>
                                      </p:cBhvr>
                                      <p:to>
                                        <p:strVal val="visible"/>
                                      </p:to>
                                    </p:set>
                                    <p:animEffect transition="in" filter="wipe(left)">
                                      <p:cBhvr>
                                        <p:cTn id="56" dur="500"/>
                                        <p:tgtEl>
                                          <p:spTgt spid="179"/>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0"/>
                                  </p:stCondLst>
                                  <p:childTnLst>
                                    <p:set>
                                      <p:cBhvr>
                                        <p:cTn id="60" dur="1" fill="hold">
                                          <p:stCondLst>
                                            <p:cond delay="0"/>
                                          </p:stCondLst>
                                        </p:cTn>
                                        <p:tgtEl>
                                          <p:spTgt spid="206"/>
                                        </p:tgtEl>
                                        <p:attrNameLst>
                                          <p:attrName>style.visibility</p:attrName>
                                        </p:attrNameLst>
                                      </p:cBhvr>
                                      <p:to>
                                        <p:strVal val="visible"/>
                                      </p:to>
                                    </p:set>
                                    <p:animEffect transition="in" filter="wipe(left)">
                                      <p:cBhvr>
                                        <p:cTn id="61" dur="500"/>
                                        <p:tgtEl>
                                          <p:spTgt spid="206"/>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nodeType="clickEffect">
                                  <p:stCondLst>
                                    <p:cond delay="0"/>
                                  </p:stCondLst>
                                  <p:childTnLst>
                                    <p:set>
                                      <p:cBhvr>
                                        <p:cTn id="65" dur="1" fill="hold">
                                          <p:stCondLst>
                                            <p:cond delay="0"/>
                                          </p:stCondLst>
                                        </p:cTn>
                                        <p:tgtEl>
                                          <p:spTgt spid="8"/>
                                        </p:tgtEl>
                                        <p:attrNameLst>
                                          <p:attrName>style.visibility</p:attrName>
                                        </p:attrNameLst>
                                      </p:cBhvr>
                                      <p:to>
                                        <p:strVal val="visible"/>
                                      </p:to>
                                    </p:set>
                                    <p:animEffect transition="in" filter="wipe(left)">
                                      <p:cBhvr>
                                        <p:cTn id="66" dur="500"/>
                                        <p:tgtEl>
                                          <p:spTgt spid="8"/>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grpId="0" nodeType="clickEffect">
                                  <p:stCondLst>
                                    <p:cond delay="0"/>
                                  </p:stCondLst>
                                  <p:childTnLst>
                                    <p:set>
                                      <p:cBhvr>
                                        <p:cTn id="70" dur="1" fill="hold">
                                          <p:stCondLst>
                                            <p:cond delay="0"/>
                                          </p:stCondLst>
                                        </p:cTn>
                                        <p:tgtEl>
                                          <p:spTgt spid="187"/>
                                        </p:tgtEl>
                                        <p:attrNameLst>
                                          <p:attrName>style.visibility</p:attrName>
                                        </p:attrNameLst>
                                      </p:cBhvr>
                                      <p:to>
                                        <p:strVal val="visible"/>
                                      </p:to>
                                    </p:set>
                                    <p:animEffect transition="in" filter="wipe(left)">
                                      <p:cBhvr>
                                        <p:cTn id="71" dur="500"/>
                                        <p:tgtEl>
                                          <p:spTgt spid="187"/>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grpId="0" nodeType="clickEffect">
                                  <p:stCondLst>
                                    <p:cond delay="0"/>
                                  </p:stCondLst>
                                  <p:childTnLst>
                                    <p:set>
                                      <p:cBhvr>
                                        <p:cTn id="75" dur="1" fill="hold">
                                          <p:stCondLst>
                                            <p:cond delay="0"/>
                                          </p:stCondLst>
                                        </p:cTn>
                                        <p:tgtEl>
                                          <p:spTgt spid="183"/>
                                        </p:tgtEl>
                                        <p:attrNameLst>
                                          <p:attrName>style.visibility</p:attrName>
                                        </p:attrNameLst>
                                      </p:cBhvr>
                                      <p:to>
                                        <p:strVal val="visible"/>
                                      </p:to>
                                    </p:set>
                                    <p:animEffect transition="in" filter="wipe(left)">
                                      <p:cBhvr>
                                        <p:cTn id="76" dur="500"/>
                                        <p:tgtEl>
                                          <p:spTgt spid="183"/>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8" fill="hold" grpId="0" nodeType="clickEffect">
                                  <p:stCondLst>
                                    <p:cond delay="0"/>
                                  </p:stCondLst>
                                  <p:childTnLst>
                                    <p:set>
                                      <p:cBhvr>
                                        <p:cTn id="80" dur="1" fill="hold">
                                          <p:stCondLst>
                                            <p:cond delay="0"/>
                                          </p:stCondLst>
                                        </p:cTn>
                                        <p:tgtEl>
                                          <p:spTgt spid="184"/>
                                        </p:tgtEl>
                                        <p:attrNameLst>
                                          <p:attrName>style.visibility</p:attrName>
                                        </p:attrNameLst>
                                      </p:cBhvr>
                                      <p:to>
                                        <p:strVal val="visible"/>
                                      </p:to>
                                    </p:set>
                                    <p:animEffect transition="in" filter="wipe(left)">
                                      <p:cBhvr>
                                        <p:cTn id="81" dur="500"/>
                                        <p:tgtEl>
                                          <p:spTgt spid="184"/>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8" fill="hold" grpId="0" nodeType="clickEffect">
                                  <p:stCondLst>
                                    <p:cond delay="0"/>
                                  </p:stCondLst>
                                  <p:childTnLst>
                                    <p:set>
                                      <p:cBhvr>
                                        <p:cTn id="85" dur="1" fill="hold">
                                          <p:stCondLst>
                                            <p:cond delay="0"/>
                                          </p:stCondLst>
                                        </p:cTn>
                                        <p:tgtEl>
                                          <p:spTgt spid="211"/>
                                        </p:tgtEl>
                                        <p:attrNameLst>
                                          <p:attrName>style.visibility</p:attrName>
                                        </p:attrNameLst>
                                      </p:cBhvr>
                                      <p:to>
                                        <p:strVal val="visible"/>
                                      </p:to>
                                    </p:set>
                                    <p:animEffect transition="in" filter="wipe(left)">
                                      <p:cBhvr>
                                        <p:cTn id="86" dur="500"/>
                                        <p:tgtEl>
                                          <p:spTgt spid="211"/>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8" fill="hold" nodeType="clickEffect">
                                  <p:stCondLst>
                                    <p:cond delay="0"/>
                                  </p:stCondLst>
                                  <p:childTnLst>
                                    <p:set>
                                      <p:cBhvr>
                                        <p:cTn id="90" dur="1" fill="hold">
                                          <p:stCondLst>
                                            <p:cond delay="0"/>
                                          </p:stCondLst>
                                        </p:cTn>
                                        <p:tgtEl>
                                          <p:spTgt spid="9"/>
                                        </p:tgtEl>
                                        <p:attrNameLst>
                                          <p:attrName>style.visibility</p:attrName>
                                        </p:attrNameLst>
                                      </p:cBhvr>
                                      <p:to>
                                        <p:strVal val="visible"/>
                                      </p:to>
                                    </p:set>
                                    <p:animEffect transition="in" filter="wipe(left)">
                                      <p:cBhvr>
                                        <p:cTn id="91" dur="500"/>
                                        <p:tgtEl>
                                          <p:spTgt spid="9"/>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8" fill="hold" nodeType="clickEffect">
                                  <p:stCondLst>
                                    <p:cond delay="0"/>
                                  </p:stCondLst>
                                  <p:childTnLst>
                                    <p:set>
                                      <p:cBhvr>
                                        <p:cTn id="95" dur="1" fill="hold">
                                          <p:stCondLst>
                                            <p:cond delay="0"/>
                                          </p:stCondLst>
                                        </p:cTn>
                                        <p:tgtEl>
                                          <p:spTgt spid="10"/>
                                        </p:tgtEl>
                                        <p:attrNameLst>
                                          <p:attrName>style.visibility</p:attrName>
                                        </p:attrNameLst>
                                      </p:cBhvr>
                                      <p:to>
                                        <p:strVal val="visible"/>
                                      </p:to>
                                    </p:set>
                                    <p:animEffect transition="in" filter="wipe(left)">
                                      <p:cBhvr>
                                        <p:cTn id="96" dur="500"/>
                                        <p:tgtEl>
                                          <p:spTgt spid="10"/>
                                        </p:tgtEl>
                                      </p:cBhvr>
                                    </p:animEffect>
                                  </p:childTnLst>
                                </p:cTn>
                              </p:par>
                            </p:childTnLst>
                          </p:cTn>
                        </p:par>
                      </p:childTnLst>
                    </p:cTn>
                  </p:par>
                  <p:par>
                    <p:cTn id="97" fill="hold">
                      <p:stCondLst>
                        <p:cond delay="indefinite"/>
                      </p:stCondLst>
                      <p:childTnLst>
                        <p:par>
                          <p:cTn id="98" fill="hold">
                            <p:stCondLst>
                              <p:cond delay="0"/>
                            </p:stCondLst>
                            <p:childTnLst>
                              <p:par>
                                <p:cTn id="99" presetID="22" presetClass="entr" presetSubtype="8" fill="hold" grpId="0" nodeType="clickEffect">
                                  <p:stCondLst>
                                    <p:cond delay="0"/>
                                  </p:stCondLst>
                                  <p:childTnLst>
                                    <p:set>
                                      <p:cBhvr>
                                        <p:cTn id="100" dur="1" fill="hold">
                                          <p:stCondLst>
                                            <p:cond delay="0"/>
                                          </p:stCondLst>
                                        </p:cTn>
                                        <p:tgtEl>
                                          <p:spTgt spid="231"/>
                                        </p:tgtEl>
                                        <p:attrNameLst>
                                          <p:attrName>style.visibility</p:attrName>
                                        </p:attrNameLst>
                                      </p:cBhvr>
                                      <p:to>
                                        <p:strVal val="visible"/>
                                      </p:to>
                                    </p:set>
                                    <p:animEffect transition="in" filter="wipe(left)">
                                      <p:cBhvr>
                                        <p:cTn id="101" dur="500"/>
                                        <p:tgtEl>
                                          <p:spTgt spid="231"/>
                                        </p:tgtEl>
                                      </p:cBhvr>
                                    </p:animEffect>
                                  </p:childTnLst>
                                </p:cTn>
                              </p:par>
                            </p:childTnLst>
                          </p:cTn>
                        </p:par>
                      </p:childTnLst>
                    </p:cTn>
                  </p:par>
                  <p:par>
                    <p:cTn id="102" fill="hold">
                      <p:stCondLst>
                        <p:cond delay="indefinite"/>
                      </p:stCondLst>
                      <p:childTnLst>
                        <p:par>
                          <p:cTn id="103" fill="hold">
                            <p:stCondLst>
                              <p:cond delay="0"/>
                            </p:stCondLst>
                            <p:childTnLst>
                              <p:par>
                                <p:cTn id="104" presetID="22" presetClass="entr" presetSubtype="8" fill="hold" grpId="0" nodeType="clickEffect">
                                  <p:stCondLst>
                                    <p:cond delay="0"/>
                                  </p:stCondLst>
                                  <p:childTnLst>
                                    <p:set>
                                      <p:cBhvr>
                                        <p:cTn id="105" dur="1" fill="hold">
                                          <p:stCondLst>
                                            <p:cond delay="0"/>
                                          </p:stCondLst>
                                        </p:cTn>
                                        <p:tgtEl>
                                          <p:spTgt spid="227"/>
                                        </p:tgtEl>
                                        <p:attrNameLst>
                                          <p:attrName>style.visibility</p:attrName>
                                        </p:attrNameLst>
                                      </p:cBhvr>
                                      <p:to>
                                        <p:strVal val="visible"/>
                                      </p:to>
                                    </p:set>
                                    <p:animEffect transition="in" filter="wipe(left)">
                                      <p:cBhvr>
                                        <p:cTn id="106" dur="500"/>
                                        <p:tgtEl>
                                          <p:spTgt spid="227"/>
                                        </p:tgtEl>
                                      </p:cBhvr>
                                    </p:animEffect>
                                  </p:childTnLst>
                                </p:cTn>
                              </p:par>
                            </p:childTnLst>
                          </p:cTn>
                        </p:par>
                      </p:childTnLst>
                    </p:cTn>
                  </p:par>
                  <p:par>
                    <p:cTn id="107" fill="hold">
                      <p:stCondLst>
                        <p:cond delay="indefinite"/>
                      </p:stCondLst>
                      <p:childTnLst>
                        <p:par>
                          <p:cTn id="108" fill="hold">
                            <p:stCondLst>
                              <p:cond delay="0"/>
                            </p:stCondLst>
                            <p:childTnLst>
                              <p:par>
                                <p:cTn id="109" presetID="22" presetClass="entr" presetSubtype="8" fill="hold" grpId="0" nodeType="clickEffect">
                                  <p:stCondLst>
                                    <p:cond delay="0"/>
                                  </p:stCondLst>
                                  <p:childTnLst>
                                    <p:set>
                                      <p:cBhvr>
                                        <p:cTn id="110" dur="1" fill="hold">
                                          <p:stCondLst>
                                            <p:cond delay="0"/>
                                          </p:stCondLst>
                                        </p:cTn>
                                        <p:tgtEl>
                                          <p:spTgt spid="228"/>
                                        </p:tgtEl>
                                        <p:attrNameLst>
                                          <p:attrName>style.visibility</p:attrName>
                                        </p:attrNameLst>
                                      </p:cBhvr>
                                      <p:to>
                                        <p:strVal val="visible"/>
                                      </p:to>
                                    </p:set>
                                    <p:animEffect transition="in" filter="wipe(left)">
                                      <p:cBhvr>
                                        <p:cTn id="111" dur="500"/>
                                        <p:tgtEl>
                                          <p:spTgt spid="228"/>
                                        </p:tgtEl>
                                      </p:cBhvr>
                                    </p:animEffect>
                                  </p:childTnLst>
                                </p:cTn>
                              </p:par>
                            </p:childTnLst>
                          </p:cTn>
                        </p:par>
                      </p:childTnLst>
                    </p:cTn>
                  </p:par>
                  <p:par>
                    <p:cTn id="112" fill="hold">
                      <p:stCondLst>
                        <p:cond delay="indefinite"/>
                      </p:stCondLst>
                      <p:childTnLst>
                        <p:par>
                          <p:cTn id="113" fill="hold">
                            <p:stCondLst>
                              <p:cond delay="0"/>
                            </p:stCondLst>
                            <p:childTnLst>
                              <p:par>
                                <p:cTn id="114" presetID="22" presetClass="entr" presetSubtype="8" fill="hold" grpId="0" nodeType="clickEffect">
                                  <p:stCondLst>
                                    <p:cond delay="0"/>
                                  </p:stCondLst>
                                  <p:childTnLst>
                                    <p:set>
                                      <p:cBhvr>
                                        <p:cTn id="115" dur="1" fill="hold">
                                          <p:stCondLst>
                                            <p:cond delay="0"/>
                                          </p:stCondLst>
                                        </p:cTn>
                                        <p:tgtEl>
                                          <p:spTgt spid="221"/>
                                        </p:tgtEl>
                                        <p:attrNameLst>
                                          <p:attrName>style.visibility</p:attrName>
                                        </p:attrNameLst>
                                      </p:cBhvr>
                                      <p:to>
                                        <p:strVal val="visible"/>
                                      </p:to>
                                    </p:set>
                                    <p:animEffect transition="in" filter="wipe(left)">
                                      <p:cBhvr>
                                        <p:cTn id="116" dur="500"/>
                                        <p:tgtEl>
                                          <p:spTgt spid="221"/>
                                        </p:tgtEl>
                                      </p:cBhvr>
                                    </p:animEffect>
                                  </p:childTnLst>
                                </p:cTn>
                              </p:par>
                            </p:childTnLst>
                          </p:cTn>
                        </p:par>
                      </p:childTnLst>
                    </p:cTn>
                  </p:par>
                  <p:par>
                    <p:cTn id="117" fill="hold">
                      <p:stCondLst>
                        <p:cond delay="indefinite"/>
                      </p:stCondLst>
                      <p:childTnLst>
                        <p:par>
                          <p:cTn id="118" fill="hold">
                            <p:stCondLst>
                              <p:cond delay="0"/>
                            </p:stCondLst>
                            <p:childTnLst>
                              <p:par>
                                <p:cTn id="119" presetID="22" presetClass="entr" presetSubtype="8" fill="hold" grpId="0" nodeType="clickEffect">
                                  <p:stCondLst>
                                    <p:cond delay="0"/>
                                  </p:stCondLst>
                                  <p:childTnLst>
                                    <p:set>
                                      <p:cBhvr>
                                        <p:cTn id="120" dur="1" fill="hold">
                                          <p:stCondLst>
                                            <p:cond delay="0"/>
                                          </p:stCondLst>
                                        </p:cTn>
                                        <p:tgtEl>
                                          <p:spTgt spid="217"/>
                                        </p:tgtEl>
                                        <p:attrNameLst>
                                          <p:attrName>style.visibility</p:attrName>
                                        </p:attrNameLst>
                                      </p:cBhvr>
                                      <p:to>
                                        <p:strVal val="visible"/>
                                      </p:to>
                                    </p:set>
                                    <p:animEffect transition="in" filter="wipe(left)">
                                      <p:cBhvr>
                                        <p:cTn id="121" dur="500"/>
                                        <p:tgtEl>
                                          <p:spTgt spid="217"/>
                                        </p:tgtEl>
                                      </p:cBhvr>
                                    </p:animEffect>
                                  </p:childTnLst>
                                </p:cTn>
                              </p:par>
                            </p:childTnLst>
                          </p:cTn>
                        </p:par>
                      </p:childTnLst>
                    </p:cTn>
                  </p:par>
                  <p:par>
                    <p:cTn id="122" fill="hold">
                      <p:stCondLst>
                        <p:cond delay="indefinite"/>
                      </p:stCondLst>
                      <p:childTnLst>
                        <p:par>
                          <p:cTn id="123" fill="hold">
                            <p:stCondLst>
                              <p:cond delay="0"/>
                            </p:stCondLst>
                            <p:childTnLst>
                              <p:par>
                                <p:cTn id="124" presetID="22" presetClass="entr" presetSubtype="8" fill="hold" grpId="0" nodeType="clickEffect">
                                  <p:stCondLst>
                                    <p:cond delay="0"/>
                                  </p:stCondLst>
                                  <p:childTnLst>
                                    <p:set>
                                      <p:cBhvr>
                                        <p:cTn id="125" dur="1" fill="hold">
                                          <p:stCondLst>
                                            <p:cond delay="0"/>
                                          </p:stCondLst>
                                        </p:cTn>
                                        <p:tgtEl>
                                          <p:spTgt spid="218"/>
                                        </p:tgtEl>
                                        <p:attrNameLst>
                                          <p:attrName>style.visibility</p:attrName>
                                        </p:attrNameLst>
                                      </p:cBhvr>
                                      <p:to>
                                        <p:strVal val="visible"/>
                                      </p:to>
                                    </p:set>
                                    <p:animEffect transition="in" filter="wipe(left)">
                                      <p:cBhvr>
                                        <p:cTn id="126" dur="500"/>
                                        <p:tgtEl>
                                          <p:spTgt spid="218"/>
                                        </p:tgtEl>
                                      </p:cBhvr>
                                    </p:animEffect>
                                  </p:childTnLst>
                                </p:cTn>
                              </p:par>
                            </p:childTnLst>
                          </p:cTn>
                        </p:par>
                      </p:childTnLst>
                    </p:cTn>
                  </p:par>
                  <p:par>
                    <p:cTn id="127" fill="hold">
                      <p:stCondLst>
                        <p:cond delay="indefinite"/>
                      </p:stCondLst>
                      <p:childTnLst>
                        <p:par>
                          <p:cTn id="128" fill="hold">
                            <p:stCondLst>
                              <p:cond delay="0"/>
                            </p:stCondLst>
                            <p:childTnLst>
                              <p:par>
                                <p:cTn id="129" presetID="22" presetClass="entr" presetSubtype="8" fill="hold" nodeType="clickEffect">
                                  <p:stCondLst>
                                    <p:cond delay="0"/>
                                  </p:stCondLst>
                                  <p:childTnLst>
                                    <p:set>
                                      <p:cBhvr>
                                        <p:cTn id="130" dur="1" fill="hold">
                                          <p:stCondLst>
                                            <p:cond delay="0"/>
                                          </p:stCondLst>
                                        </p:cTn>
                                        <p:tgtEl>
                                          <p:spTgt spid="13"/>
                                        </p:tgtEl>
                                        <p:attrNameLst>
                                          <p:attrName>style.visibility</p:attrName>
                                        </p:attrNameLst>
                                      </p:cBhvr>
                                      <p:to>
                                        <p:strVal val="visible"/>
                                      </p:to>
                                    </p:set>
                                    <p:animEffect transition="in" filter="wipe(left)">
                                      <p:cBhvr>
                                        <p:cTn id="131" dur="500"/>
                                        <p:tgtEl>
                                          <p:spTgt spid="13"/>
                                        </p:tgtEl>
                                      </p:cBhvr>
                                    </p:animEffect>
                                  </p:childTnLst>
                                </p:cTn>
                              </p:par>
                            </p:childTnLst>
                          </p:cTn>
                        </p:par>
                      </p:childTnLst>
                    </p:cTn>
                  </p:par>
                  <p:par>
                    <p:cTn id="132" fill="hold">
                      <p:stCondLst>
                        <p:cond delay="indefinite"/>
                      </p:stCondLst>
                      <p:childTnLst>
                        <p:par>
                          <p:cTn id="133" fill="hold">
                            <p:stCondLst>
                              <p:cond delay="0"/>
                            </p:stCondLst>
                            <p:childTnLst>
                              <p:par>
                                <p:cTn id="134" presetID="22" presetClass="entr" presetSubtype="8" fill="hold" grpId="0" nodeType="clickEffect">
                                  <p:stCondLst>
                                    <p:cond delay="0"/>
                                  </p:stCondLst>
                                  <p:childTnLst>
                                    <p:set>
                                      <p:cBhvr>
                                        <p:cTn id="135" dur="1" fill="hold">
                                          <p:stCondLst>
                                            <p:cond delay="0"/>
                                          </p:stCondLst>
                                        </p:cTn>
                                        <p:tgtEl>
                                          <p:spTgt spid="216"/>
                                        </p:tgtEl>
                                        <p:attrNameLst>
                                          <p:attrName>style.visibility</p:attrName>
                                        </p:attrNameLst>
                                      </p:cBhvr>
                                      <p:to>
                                        <p:strVal val="visible"/>
                                      </p:to>
                                    </p:set>
                                    <p:animEffect transition="in" filter="wipe(left)">
                                      <p:cBhvr>
                                        <p:cTn id="136" dur="500"/>
                                        <p:tgtEl>
                                          <p:spTgt spid="216"/>
                                        </p:tgtEl>
                                      </p:cBhvr>
                                    </p:animEffect>
                                  </p:childTnLst>
                                </p:cTn>
                              </p:par>
                            </p:childTnLst>
                          </p:cTn>
                        </p:par>
                      </p:childTnLst>
                    </p:cTn>
                  </p:par>
                  <p:par>
                    <p:cTn id="137" fill="hold">
                      <p:stCondLst>
                        <p:cond delay="indefinite"/>
                      </p:stCondLst>
                      <p:childTnLst>
                        <p:par>
                          <p:cTn id="138" fill="hold">
                            <p:stCondLst>
                              <p:cond delay="0"/>
                            </p:stCondLst>
                            <p:childTnLst>
                              <p:par>
                                <p:cTn id="139" presetID="22" presetClass="entr" presetSubtype="8" fill="hold" nodeType="clickEffect">
                                  <p:stCondLst>
                                    <p:cond delay="0"/>
                                  </p:stCondLst>
                                  <p:childTnLst>
                                    <p:set>
                                      <p:cBhvr>
                                        <p:cTn id="140" dur="1" fill="hold">
                                          <p:stCondLst>
                                            <p:cond delay="0"/>
                                          </p:stCondLst>
                                        </p:cTn>
                                        <p:tgtEl>
                                          <p:spTgt spid="12"/>
                                        </p:tgtEl>
                                        <p:attrNameLst>
                                          <p:attrName>style.visibility</p:attrName>
                                        </p:attrNameLst>
                                      </p:cBhvr>
                                      <p:to>
                                        <p:strVal val="visible"/>
                                      </p:to>
                                    </p:set>
                                    <p:animEffect transition="in" filter="wipe(left)">
                                      <p:cBhvr>
                                        <p:cTn id="141" dur="500"/>
                                        <p:tgtEl>
                                          <p:spTgt spid="12"/>
                                        </p:tgtEl>
                                      </p:cBhvr>
                                    </p:animEffect>
                                  </p:childTnLst>
                                </p:cTn>
                              </p:par>
                            </p:childTnLst>
                          </p:cTn>
                        </p:par>
                      </p:childTnLst>
                    </p:cTn>
                  </p:par>
                  <p:par>
                    <p:cTn id="142" fill="hold">
                      <p:stCondLst>
                        <p:cond delay="indefinite"/>
                      </p:stCondLst>
                      <p:childTnLst>
                        <p:par>
                          <p:cTn id="143" fill="hold">
                            <p:stCondLst>
                              <p:cond delay="0"/>
                            </p:stCondLst>
                            <p:childTnLst>
                              <p:par>
                                <p:cTn id="144" presetID="22" presetClass="entr" presetSubtype="8" fill="hold" grpId="0" nodeType="clickEffect">
                                  <p:stCondLst>
                                    <p:cond delay="0"/>
                                  </p:stCondLst>
                                  <p:childTnLst>
                                    <p:set>
                                      <p:cBhvr>
                                        <p:cTn id="145" dur="1" fill="hold">
                                          <p:stCondLst>
                                            <p:cond delay="0"/>
                                          </p:stCondLst>
                                        </p:cTn>
                                        <p:tgtEl>
                                          <p:spTgt spid="226"/>
                                        </p:tgtEl>
                                        <p:attrNameLst>
                                          <p:attrName>style.visibility</p:attrName>
                                        </p:attrNameLst>
                                      </p:cBhvr>
                                      <p:to>
                                        <p:strVal val="visible"/>
                                      </p:to>
                                    </p:set>
                                    <p:animEffect transition="in" filter="wipe(left)">
                                      <p:cBhvr>
                                        <p:cTn id="146" dur="500"/>
                                        <p:tgtEl>
                                          <p:spTgt spid="226"/>
                                        </p:tgtEl>
                                      </p:cBhvr>
                                    </p:animEffect>
                                  </p:childTnLst>
                                </p:cTn>
                              </p:par>
                            </p:childTnLst>
                          </p:cTn>
                        </p:par>
                      </p:childTnLst>
                    </p:cTn>
                  </p:par>
                  <p:par>
                    <p:cTn id="147" fill="hold">
                      <p:stCondLst>
                        <p:cond delay="indefinite"/>
                      </p:stCondLst>
                      <p:childTnLst>
                        <p:par>
                          <p:cTn id="148" fill="hold">
                            <p:stCondLst>
                              <p:cond delay="0"/>
                            </p:stCondLst>
                            <p:childTnLst>
                              <p:par>
                                <p:cTn id="149" presetID="22" presetClass="entr" presetSubtype="8" fill="hold" grpId="0" nodeType="clickEffect">
                                  <p:stCondLst>
                                    <p:cond delay="0"/>
                                  </p:stCondLst>
                                  <p:childTnLst>
                                    <p:set>
                                      <p:cBhvr>
                                        <p:cTn id="150" dur="1" fill="hold">
                                          <p:stCondLst>
                                            <p:cond delay="0"/>
                                          </p:stCondLst>
                                        </p:cTn>
                                        <p:tgtEl>
                                          <p:spTgt spid="222"/>
                                        </p:tgtEl>
                                        <p:attrNameLst>
                                          <p:attrName>style.visibility</p:attrName>
                                        </p:attrNameLst>
                                      </p:cBhvr>
                                      <p:to>
                                        <p:strVal val="visible"/>
                                      </p:to>
                                    </p:set>
                                    <p:animEffect transition="in" filter="wipe(left)">
                                      <p:cBhvr>
                                        <p:cTn id="151" dur="500"/>
                                        <p:tgtEl>
                                          <p:spTgt spid="222"/>
                                        </p:tgtEl>
                                      </p:cBhvr>
                                    </p:animEffect>
                                  </p:childTnLst>
                                </p:cTn>
                              </p:par>
                            </p:childTnLst>
                          </p:cTn>
                        </p:par>
                      </p:childTnLst>
                    </p:cTn>
                  </p:par>
                  <p:par>
                    <p:cTn id="152" fill="hold">
                      <p:stCondLst>
                        <p:cond delay="indefinite"/>
                      </p:stCondLst>
                      <p:childTnLst>
                        <p:par>
                          <p:cTn id="153" fill="hold">
                            <p:stCondLst>
                              <p:cond delay="0"/>
                            </p:stCondLst>
                            <p:childTnLst>
                              <p:par>
                                <p:cTn id="154" presetID="22" presetClass="entr" presetSubtype="8" fill="hold" grpId="0" nodeType="clickEffect">
                                  <p:stCondLst>
                                    <p:cond delay="0"/>
                                  </p:stCondLst>
                                  <p:childTnLst>
                                    <p:set>
                                      <p:cBhvr>
                                        <p:cTn id="155" dur="1" fill="hold">
                                          <p:stCondLst>
                                            <p:cond delay="0"/>
                                          </p:stCondLst>
                                        </p:cTn>
                                        <p:tgtEl>
                                          <p:spTgt spid="223"/>
                                        </p:tgtEl>
                                        <p:attrNameLst>
                                          <p:attrName>style.visibility</p:attrName>
                                        </p:attrNameLst>
                                      </p:cBhvr>
                                      <p:to>
                                        <p:strVal val="visible"/>
                                      </p:to>
                                    </p:set>
                                    <p:animEffect transition="in" filter="wipe(left)">
                                      <p:cBhvr>
                                        <p:cTn id="156" dur="500"/>
                                        <p:tgtEl>
                                          <p:spTgt spid="223"/>
                                        </p:tgtEl>
                                      </p:cBhvr>
                                    </p:animEffect>
                                  </p:childTnLst>
                                </p:cTn>
                              </p:par>
                            </p:childTnLst>
                          </p:cTn>
                        </p:par>
                      </p:childTnLst>
                    </p:cTn>
                  </p:par>
                  <p:par>
                    <p:cTn id="157" fill="hold">
                      <p:stCondLst>
                        <p:cond delay="indefinite"/>
                      </p:stCondLst>
                      <p:childTnLst>
                        <p:par>
                          <p:cTn id="158" fill="hold">
                            <p:stCondLst>
                              <p:cond delay="0"/>
                            </p:stCondLst>
                            <p:childTnLst>
                              <p:par>
                                <p:cTn id="159" presetID="1" presetClass="entr" presetSubtype="0" fill="hold" grpId="0" nodeType="clickEffect">
                                  <p:stCondLst>
                                    <p:cond delay="0"/>
                                  </p:stCondLst>
                                  <p:childTnLst>
                                    <p:set>
                                      <p:cBhvr>
                                        <p:cTn id="160" dur="1" fill="hold">
                                          <p:stCondLst>
                                            <p:cond delay="499"/>
                                          </p:stCondLst>
                                        </p:cTn>
                                        <p:tgtEl>
                                          <p:spTgt spid="3">
                                            <p:txEl>
                                              <p:pRg st="16" end="16"/>
                                            </p:txEl>
                                          </p:spTgt>
                                        </p:tgtEl>
                                        <p:attrNameLst>
                                          <p:attrName>style.visibility</p:attrName>
                                        </p:attrNameLst>
                                      </p:cBhvr>
                                      <p:to>
                                        <p:strVal val="visible"/>
                                      </p:to>
                                    </p:set>
                                  </p:childTnLst>
                                </p:cTn>
                              </p:par>
                            </p:childTnLst>
                          </p:cTn>
                        </p:par>
                      </p:childTnLst>
                    </p:cTn>
                  </p:par>
                  <p:par>
                    <p:cTn id="161" fill="hold">
                      <p:stCondLst>
                        <p:cond delay="indefinite"/>
                      </p:stCondLst>
                      <p:childTnLst>
                        <p:par>
                          <p:cTn id="162" fill="hold">
                            <p:stCondLst>
                              <p:cond delay="0"/>
                            </p:stCondLst>
                            <p:childTnLst>
                              <p:par>
                                <p:cTn id="163" presetID="1" presetClass="entr" presetSubtype="0" fill="hold" grpId="0" nodeType="clickEffect">
                                  <p:stCondLst>
                                    <p:cond delay="0"/>
                                  </p:stCondLst>
                                  <p:childTnLst>
                                    <p:set>
                                      <p:cBhvr>
                                        <p:cTn id="164" dur="1" fill="hold">
                                          <p:stCondLst>
                                            <p:cond delay="499"/>
                                          </p:stCondLst>
                                        </p:cTn>
                                        <p:tgtEl>
                                          <p:spTgt spid="3">
                                            <p:txEl>
                                              <p:pRg st="17" end="17"/>
                                            </p:txEl>
                                          </p:spTgt>
                                        </p:tgtEl>
                                        <p:attrNameLst>
                                          <p:attrName>style.visibility</p:attrName>
                                        </p:attrNameLst>
                                      </p:cBhvr>
                                      <p:to>
                                        <p:strVal val="visible"/>
                                      </p:to>
                                    </p:set>
                                  </p:childTnLst>
                                </p:cTn>
                              </p:par>
                            </p:childTnLst>
                          </p:cTn>
                        </p:par>
                      </p:childTnLst>
                    </p:cTn>
                  </p:par>
                  <p:par>
                    <p:cTn id="165" fill="hold">
                      <p:stCondLst>
                        <p:cond delay="indefinite"/>
                      </p:stCondLst>
                      <p:childTnLst>
                        <p:par>
                          <p:cTn id="166" fill="hold">
                            <p:stCondLst>
                              <p:cond delay="0"/>
                            </p:stCondLst>
                            <p:childTnLst>
                              <p:par>
                                <p:cTn id="167" presetID="22" presetClass="entr" presetSubtype="4" fill="hold" nodeType="clickEffect">
                                  <p:stCondLst>
                                    <p:cond delay="0"/>
                                  </p:stCondLst>
                                  <p:childTnLst>
                                    <p:set>
                                      <p:cBhvr>
                                        <p:cTn id="168" dur="1" fill="hold">
                                          <p:stCondLst>
                                            <p:cond delay="0"/>
                                          </p:stCondLst>
                                        </p:cTn>
                                        <p:tgtEl>
                                          <p:spTgt spid="66"/>
                                        </p:tgtEl>
                                        <p:attrNameLst>
                                          <p:attrName>style.visibility</p:attrName>
                                        </p:attrNameLst>
                                      </p:cBhvr>
                                      <p:to>
                                        <p:strVal val="visible"/>
                                      </p:to>
                                    </p:set>
                                    <p:animEffect transition="in" filter="wipe(down)">
                                      <p:cBhvr>
                                        <p:cTn id="169" dur="500"/>
                                        <p:tgtEl>
                                          <p:spTgt spid="66"/>
                                        </p:tgtEl>
                                      </p:cBhvr>
                                    </p:animEffect>
                                  </p:childTnLst>
                                </p:cTn>
                              </p:par>
                            </p:childTnLst>
                          </p:cTn>
                        </p:par>
                      </p:childTnLst>
                    </p:cTn>
                  </p:par>
                  <p:par>
                    <p:cTn id="170" fill="hold">
                      <p:stCondLst>
                        <p:cond delay="indefinite"/>
                      </p:stCondLst>
                      <p:childTnLst>
                        <p:par>
                          <p:cTn id="171" fill="hold">
                            <p:stCondLst>
                              <p:cond delay="0"/>
                            </p:stCondLst>
                            <p:childTnLst>
                              <p:par>
                                <p:cTn id="172" presetID="22" presetClass="entr" presetSubtype="4" fill="hold" nodeType="clickEffect">
                                  <p:stCondLst>
                                    <p:cond delay="0"/>
                                  </p:stCondLst>
                                  <p:childTnLst>
                                    <p:set>
                                      <p:cBhvr>
                                        <p:cTn id="173" dur="1" fill="hold">
                                          <p:stCondLst>
                                            <p:cond delay="0"/>
                                          </p:stCondLst>
                                        </p:cTn>
                                        <p:tgtEl>
                                          <p:spTgt spid="70"/>
                                        </p:tgtEl>
                                        <p:attrNameLst>
                                          <p:attrName>style.visibility</p:attrName>
                                        </p:attrNameLst>
                                      </p:cBhvr>
                                      <p:to>
                                        <p:strVal val="visible"/>
                                      </p:to>
                                    </p:set>
                                    <p:animEffect transition="in" filter="wipe(down)">
                                      <p:cBhvr>
                                        <p:cTn id="174" dur="500"/>
                                        <p:tgtEl>
                                          <p:spTgt spid="70"/>
                                        </p:tgtEl>
                                      </p:cBhvr>
                                    </p:animEffect>
                                  </p:childTnLst>
                                </p:cTn>
                              </p:par>
                            </p:childTnLst>
                          </p:cTn>
                        </p:par>
                      </p:childTnLst>
                    </p:cTn>
                  </p:par>
                  <p:par>
                    <p:cTn id="175" fill="hold">
                      <p:stCondLst>
                        <p:cond delay="indefinite"/>
                      </p:stCondLst>
                      <p:childTnLst>
                        <p:par>
                          <p:cTn id="176" fill="hold">
                            <p:stCondLst>
                              <p:cond delay="0"/>
                            </p:stCondLst>
                            <p:childTnLst>
                              <p:par>
                                <p:cTn id="177" presetID="22" presetClass="entr" presetSubtype="4" fill="hold" nodeType="clickEffect">
                                  <p:stCondLst>
                                    <p:cond delay="0"/>
                                  </p:stCondLst>
                                  <p:childTnLst>
                                    <p:set>
                                      <p:cBhvr>
                                        <p:cTn id="178" dur="1" fill="hold">
                                          <p:stCondLst>
                                            <p:cond delay="0"/>
                                          </p:stCondLst>
                                        </p:cTn>
                                        <p:tgtEl>
                                          <p:spTgt spid="74"/>
                                        </p:tgtEl>
                                        <p:attrNameLst>
                                          <p:attrName>style.visibility</p:attrName>
                                        </p:attrNameLst>
                                      </p:cBhvr>
                                      <p:to>
                                        <p:strVal val="visible"/>
                                      </p:to>
                                    </p:set>
                                    <p:animEffect transition="in" filter="wipe(down)">
                                      <p:cBhvr>
                                        <p:cTn id="179" dur="500"/>
                                        <p:tgtEl>
                                          <p:spTgt spid="74"/>
                                        </p:tgtEl>
                                      </p:cBhvr>
                                    </p:animEffect>
                                  </p:childTnLst>
                                </p:cTn>
                              </p:par>
                            </p:childTnLst>
                          </p:cTn>
                        </p:par>
                      </p:childTnLst>
                    </p:cTn>
                  </p:par>
                  <p:par>
                    <p:cTn id="180" fill="hold">
                      <p:stCondLst>
                        <p:cond delay="indefinite"/>
                      </p:stCondLst>
                      <p:childTnLst>
                        <p:par>
                          <p:cTn id="181" fill="hold">
                            <p:stCondLst>
                              <p:cond delay="0"/>
                            </p:stCondLst>
                            <p:childTnLst>
                              <p:par>
                                <p:cTn id="182" presetID="22" presetClass="entr" presetSubtype="8" fill="hold" grpId="0" nodeType="clickEffect">
                                  <p:stCondLst>
                                    <p:cond delay="0"/>
                                  </p:stCondLst>
                                  <p:childTnLst>
                                    <p:set>
                                      <p:cBhvr>
                                        <p:cTn id="183" dur="1" fill="hold">
                                          <p:stCondLst>
                                            <p:cond delay="0"/>
                                          </p:stCondLst>
                                        </p:cTn>
                                        <p:tgtEl>
                                          <p:spTgt spid="65"/>
                                        </p:tgtEl>
                                        <p:attrNameLst>
                                          <p:attrName>style.visibility</p:attrName>
                                        </p:attrNameLst>
                                      </p:cBhvr>
                                      <p:to>
                                        <p:strVal val="visible"/>
                                      </p:to>
                                    </p:set>
                                    <p:animEffect transition="in" filter="wipe(left)">
                                      <p:cBhvr>
                                        <p:cTn id="184" dur="500"/>
                                        <p:tgtEl>
                                          <p:spTgt spid="65"/>
                                        </p:tgtEl>
                                      </p:cBhvr>
                                    </p:animEffect>
                                  </p:childTnLst>
                                </p:cTn>
                              </p:par>
                            </p:childTnLst>
                          </p:cTn>
                        </p:par>
                      </p:childTnLst>
                    </p:cTn>
                  </p:par>
                  <p:par>
                    <p:cTn id="185" fill="hold">
                      <p:stCondLst>
                        <p:cond delay="indefinite"/>
                      </p:stCondLst>
                      <p:childTnLst>
                        <p:par>
                          <p:cTn id="186" fill="hold">
                            <p:stCondLst>
                              <p:cond delay="0"/>
                            </p:stCondLst>
                            <p:childTnLst>
                              <p:par>
                                <p:cTn id="187" presetID="1" presetClass="entr" presetSubtype="0" fill="hold" grpId="0" nodeType="clickEffect">
                                  <p:stCondLst>
                                    <p:cond delay="0"/>
                                  </p:stCondLst>
                                  <p:childTnLst>
                                    <p:set>
                                      <p:cBhvr>
                                        <p:cTn id="188" dur="1" fill="hold">
                                          <p:stCondLst>
                                            <p:cond delay="499"/>
                                          </p:stCondLst>
                                        </p:cTn>
                                        <p:tgtEl>
                                          <p:spTgt spid="3">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autoUpdateAnimBg="0"/>
      <p:bldP spid="178" grpId="0"/>
      <p:bldP spid="179" grpId="0"/>
      <p:bldP spid="182" grpId="0" animBg="1"/>
      <p:bldP spid="183" grpId="0"/>
      <p:bldP spid="184" grpId="0"/>
      <p:bldP spid="187" grpId="0" animBg="1"/>
      <p:bldP spid="206" grpId="0" animBg="1"/>
      <p:bldP spid="211" grpId="0" animBg="1"/>
      <p:bldP spid="216" grpId="0" animBg="1"/>
      <p:bldP spid="217" grpId="0"/>
      <p:bldP spid="218" grpId="0"/>
      <p:bldP spid="221" grpId="0" animBg="1"/>
      <p:bldP spid="222" grpId="0"/>
      <p:bldP spid="223" grpId="0"/>
      <p:bldP spid="226" grpId="0" animBg="1"/>
      <p:bldP spid="227" grpId="0"/>
      <p:bldP spid="228" grpId="0"/>
      <p:bldP spid="231" grpId="0" animBg="1"/>
      <p:bldP spid="65"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54662" y="72008"/>
            <a:ext cx="13066252" cy="9705528"/>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a:lnSpc>
                <a:spcPct val="105000"/>
              </a:lnSpc>
            </a:pPr>
            <a:r>
              <a:rPr lang="en-US" dirty="0" smtClean="0"/>
              <a:t>Keep in mind that nothing is certain about effects.</a:t>
            </a:r>
          </a:p>
          <a:p>
            <a:pPr lvl="1">
              <a:lnSpc>
                <a:spcPct val="105000"/>
              </a:lnSpc>
            </a:pPr>
            <a:r>
              <a:rPr lang="en-US" dirty="0"/>
              <a:t>Y</a:t>
            </a:r>
            <a:r>
              <a:rPr lang="en-US" dirty="0" smtClean="0"/>
              <a:t>ou could be wrong when you reject a non-substantial or non-trivial hypothesis and thereby decide the effect is substantial or trivial. </a:t>
            </a:r>
          </a:p>
          <a:p>
            <a:pPr lvl="1">
              <a:lnSpc>
                <a:spcPct val="105000"/>
              </a:lnSpc>
            </a:pPr>
            <a:r>
              <a:rPr lang="en-US" dirty="0" smtClean="0"/>
              <a:t>The error rate is at most 5% (the "alpha"), for testing these hypotheses with a 90%CI.</a:t>
            </a:r>
          </a:p>
          <a:p>
            <a:pPr lvl="1">
              <a:lnSpc>
                <a:spcPct val="105000"/>
              </a:lnSpc>
            </a:pPr>
            <a:r>
              <a:rPr lang="en-US" dirty="0" smtClean="0"/>
              <a:t>There is the same maximum error rate for rejecting a </a:t>
            </a:r>
            <a:r>
              <a:rPr lang="en-US" i="1" dirty="0" smtClean="0"/>
              <a:t>substantial</a:t>
            </a:r>
            <a:r>
              <a:rPr lang="en-US" dirty="0" smtClean="0"/>
              <a:t> hypothesis via a 90%CI.</a:t>
            </a:r>
          </a:p>
          <a:p>
            <a:pPr>
              <a:lnSpc>
                <a:spcPct val="105000"/>
              </a:lnSpc>
            </a:pPr>
            <a:r>
              <a:rPr lang="en-US" dirty="0" smtClean="0"/>
              <a:t>When you have more than one effect, the chances of being wrong increase.</a:t>
            </a:r>
          </a:p>
          <a:p>
            <a:pPr lvl="1">
              <a:lnSpc>
                <a:spcPct val="105000"/>
              </a:lnSpc>
            </a:pPr>
            <a:r>
              <a:rPr lang="en-US" dirty="0" smtClean="0"/>
              <a:t>Example: for two decisive independent effects, each with an error rate of 5%, the chance of making at least one error is approximately 5% + 5% = 10% (more precisely, 9.8%.)</a:t>
            </a:r>
          </a:p>
          <a:p>
            <a:pPr lvl="1">
              <a:lnSpc>
                <a:spcPct val="105000"/>
              </a:lnSpc>
            </a:pPr>
            <a:r>
              <a:rPr lang="en-US" dirty="0" smtClean="0"/>
              <a:t>Hence, if you want to</a:t>
            </a:r>
            <a:r>
              <a:rPr lang="en-US" b="1" dirty="0" smtClean="0"/>
              <a:t> control inflation of error with multiple effects</a:t>
            </a:r>
            <a:r>
              <a:rPr lang="en-US" dirty="0"/>
              <a:t> </a:t>
            </a:r>
            <a:r>
              <a:rPr lang="en-US" dirty="0" smtClean="0"/>
              <a:t>(you don't have to), you could declare only one of these two effects to be decisive.</a:t>
            </a:r>
          </a:p>
          <a:p>
            <a:pPr lvl="1">
              <a:lnSpc>
                <a:spcPct val="105000"/>
              </a:lnSpc>
            </a:pPr>
            <a:r>
              <a:rPr lang="en-US" dirty="0" smtClean="0"/>
              <a:t>Or you could use a test with a lower alpha (via a CI with a higher level).</a:t>
            </a:r>
          </a:p>
          <a:p>
            <a:pPr lvl="1">
              <a:lnSpc>
                <a:spcPct val="105000"/>
              </a:lnSpc>
            </a:pPr>
            <a:r>
              <a:rPr lang="en-US" dirty="0" smtClean="0"/>
              <a:t>Example: with a 95%CI, the maximum error rate is </a:t>
            </a:r>
            <a:r>
              <a:rPr lang="en-US" dirty="0"/>
              <a:t>2.5</a:t>
            </a:r>
            <a:r>
              <a:rPr lang="en-US" dirty="0" smtClean="0"/>
              <a:t>%, so the maximum combined error rate for two effects is 2.5% + 2.5% = 5%.</a:t>
            </a:r>
          </a:p>
          <a:p>
            <a:pPr lvl="1">
              <a:lnSpc>
                <a:spcPct val="105000"/>
              </a:lnSpc>
            </a:pPr>
            <a:r>
              <a:rPr lang="en-US" dirty="0" smtClean="0"/>
              <a:t>Example: </a:t>
            </a:r>
            <a:r>
              <a:rPr lang="en-US" dirty="0"/>
              <a:t>a </a:t>
            </a:r>
            <a:r>
              <a:rPr lang="en-US" dirty="0" smtClean="0"/>
              <a:t>99%CI has a maximum error rate of 0.5%, so you can have up to 10 decisive effects based on a 99%CI and keep the error rate below an acceptable 10*0.5 = 5%.</a:t>
            </a:r>
          </a:p>
          <a:p>
            <a:pPr lvl="1">
              <a:lnSpc>
                <a:spcPct val="105000"/>
              </a:lnSpc>
            </a:pPr>
            <a:r>
              <a:rPr lang="en-US" dirty="0" smtClean="0"/>
              <a:t>The price you pay for using lower alphas (wider CIs) is fewer decisive effects!</a:t>
            </a:r>
          </a:p>
          <a:p>
            <a:pPr>
              <a:lnSpc>
                <a:spcPct val="105000"/>
              </a:lnSpc>
            </a:pPr>
            <a:r>
              <a:rPr lang="en-US" dirty="0" smtClean="0"/>
              <a:t>I always show 90%CI, but I sometimes highlight effects that have adequate precision at the 99% level by showing them in </a:t>
            </a:r>
            <a:r>
              <a:rPr lang="en-US" b="1" dirty="0" smtClean="0"/>
              <a:t>bold</a:t>
            </a:r>
            <a:r>
              <a:rPr lang="en-US" dirty="0"/>
              <a:t> </a:t>
            </a:r>
            <a:r>
              <a:rPr lang="en-US" dirty="0" smtClean="0"/>
              <a:t>in tables, regardless of the number of effects.</a:t>
            </a:r>
          </a:p>
          <a:p>
            <a:pPr>
              <a:lnSpc>
                <a:spcPct val="105000"/>
              </a:lnSpc>
            </a:pPr>
            <a:r>
              <a:rPr lang="en-AU" dirty="0"/>
              <a:t>See </a:t>
            </a:r>
            <a:r>
              <a:rPr lang="en-AU" dirty="0" smtClean="0"/>
              <a:t>the </a:t>
            </a:r>
            <a:r>
              <a:rPr lang="en-AU" dirty="0"/>
              <a:t>article </a:t>
            </a:r>
            <a:r>
              <a:rPr lang="en-AU" dirty="0">
                <a:hlinkClick r:id="rId3"/>
              </a:rPr>
              <a:t>Magnitude-based Decisions as Hypothesis Tests</a:t>
            </a:r>
            <a:r>
              <a:rPr lang="en-AU" dirty="0"/>
              <a:t> and the accompanying slideshow at sportsci.org/2020 for a full description of error rates</a:t>
            </a:r>
            <a:r>
              <a:rPr lang="en-AU" dirty="0" smtClean="0"/>
              <a:t>.</a:t>
            </a:r>
            <a:endParaRPr lang="en-AU" b="1" dirty="0"/>
          </a:p>
        </p:txBody>
      </p:sp>
    </p:spTree>
    <p:custDataLst>
      <p:tags r:id="rId1"/>
    </p:custDataLst>
    <p:extLst>
      <p:ext uri="{BB962C8B-B14F-4D97-AF65-F5344CB8AC3E}">
        <p14:creationId xmlns:p14="http://schemas.microsoft.com/office/powerpoint/2010/main" val="92654015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1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12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12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512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512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512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512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512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512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bldLvl="3"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1464" y="34032"/>
            <a:ext cx="13004936" cy="9743504"/>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a:lnSpc>
                <a:spcPct val="101000"/>
              </a:lnSpc>
            </a:pPr>
            <a:r>
              <a:rPr lang="en-US" dirty="0" smtClean="0"/>
              <a:t>You could refine hypothesis testing by using additional hypotheses to allow you to conclude that the effect is </a:t>
            </a:r>
            <a:r>
              <a:rPr lang="en-US" i="1" dirty="0" smtClean="0"/>
              <a:t>decisively small</a:t>
            </a:r>
            <a:r>
              <a:rPr lang="en-US" dirty="0" smtClean="0"/>
              <a:t> (the CI falls entirely in small values),</a:t>
            </a:r>
            <a:br>
              <a:rPr lang="en-US" dirty="0" smtClean="0"/>
            </a:br>
            <a:r>
              <a:rPr lang="en-US" dirty="0" smtClean="0"/>
              <a:t>or decisively </a:t>
            </a:r>
            <a:r>
              <a:rPr lang="en-US" i="1" dirty="0" smtClean="0"/>
              <a:t>at least moderate +ive</a:t>
            </a:r>
            <a:r>
              <a:rPr lang="en-US" dirty="0" smtClean="0"/>
              <a:t> (the lower confidence limit is moderate), and so on. </a:t>
            </a:r>
          </a:p>
          <a:p>
            <a:pPr>
              <a:lnSpc>
                <a:spcPct val="101000"/>
              </a:lnSpc>
            </a:pPr>
            <a:r>
              <a:rPr lang="en-US" dirty="0" smtClean="0"/>
              <a:t>You could even use a CI with a lower level than 90% (e.g., a 50%CI) to allow you to distinguish between these three otherwise identical conclusions:</a:t>
            </a:r>
          </a:p>
          <a:p>
            <a:pPr>
              <a:lnSpc>
                <a:spcPct val="101000"/>
              </a:lnSpc>
            </a:pPr>
            <a:endParaRPr lang="en-AU" sz="2800" dirty="0" smtClean="0"/>
          </a:p>
          <a:p>
            <a:pPr>
              <a:lnSpc>
                <a:spcPct val="101000"/>
              </a:lnSpc>
            </a:pPr>
            <a:endParaRPr lang="en-AU" sz="2800" dirty="0"/>
          </a:p>
          <a:p>
            <a:pPr>
              <a:lnSpc>
                <a:spcPct val="101000"/>
              </a:lnSpc>
            </a:pPr>
            <a:endParaRPr lang="en-AU" sz="3200" dirty="0" smtClean="0"/>
          </a:p>
          <a:p>
            <a:pPr>
              <a:lnSpc>
                <a:spcPct val="101000"/>
              </a:lnSpc>
            </a:pPr>
            <a:endParaRPr lang="en-AU" dirty="0" smtClean="0"/>
          </a:p>
          <a:p>
            <a:pPr lvl="1">
              <a:lnSpc>
                <a:spcPct val="101000"/>
              </a:lnSpc>
            </a:pPr>
            <a:r>
              <a:rPr lang="en-AU" dirty="0" smtClean="0"/>
              <a:t>But it's confusing, unconvincing, and hard to explain in a publication. There is a better way…</a:t>
            </a:r>
          </a:p>
          <a:p>
            <a:pPr marL="0" indent="0">
              <a:lnSpc>
                <a:spcPct val="101000"/>
              </a:lnSpc>
              <a:spcBef>
                <a:spcPts val="600"/>
              </a:spcBef>
              <a:buNone/>
            </a:pPr>
            <a:r>
              <a:rPr lang="en-AU" b="1" dirty="0" smtClean="0">
                <a:solidFill>
                  <a:srgbClr val="0000FF"/>
                </a:solidFill>
              </a:rPr>
              <a:t>Probabilities of Substantial and Trivial Magnitudes</a:t>
            </a:r>
          </a:p>
          <a:p>
            <a:pPr>
              <a:lnSpc>
                <a:spcPct val="101000"/>
              </a:lnSpc>
            </a:pPr>
            <a:r>
              <a:rPr lang="en-AU" dirty="0" smtClean="0"/>
              <a:t>The extent of overlap or non-overlap of a CI </a:t>
            </a:r>
            <a:br>
              <a:rPr lang="en-AU" dirty="0" smtClean="0"/>
            </a:br>
            <a:r>
              <a:rPr lang="en-AU" dirty="0" smtClean="0"/>
              <a:t>with a magnitude can be expressed as the</a:t>
            </a:r>
            <a:br>
              <a:rPr lang="en-AU" dirty="0" smtClean="0"/>
            </a:br>
            <a:r>
              <a:rPr lang="en-AU" dirty="0" smtClean="0"/>
              <a:t>area of the sampling distribution falling</a:t>
            </a:r>
            <a:br>
              <a:rPr lang="en-AU" dirty="0" smtClean="0"/>
            </a:br>
            <a:r>
              <a:rPr lang="en-AU" dirty="0" smtClean="0"/>
              <a:t>in that magnitude</a:t>
            </a:r>
            <a:r>
              <a:rPr lang="en-AU" dirty="0"/>
              <a:t>.</a:t>
            </a:r>
            <a:endParaRPr lang="en-AU" dirty="0" smtClean="0"/>
          </a:p>
          <a:p>
            <a:pPr>
              <a:lnSpc>
                <a:spcPct val="101000"/>
              </a:lnSpc>
            </a:pPr>
            <a:r>
              <a:rPr lang="en-AU" dirty="0" smtClean="0"/>
              <a:t>These areas are chances that the true effect</a:t>
            </a:r>
            <a:br>
              <a:rPr lang="en-AU" dirty="0" smtClean="0"/>
            </a:br>
            <a:r>
              <a:rPr lang="en-AU" dirty="0" smtClean="0"/>
              <a:t>has a substantial negative, trivial, and </a:t>
            </a:r>
            <a:br>
              <a:rPr lang="en-AU" dirty="0" smtClean="0"/>
            </a:br>
            <a:r>
              <a:rPr lang="en-AU" dirty="0" smtClean="0"/>
              <a:t>substantial positive value.</a:t>
            </a:r>
          </a:p>
          <a:p>
            <a:pPr>
              <a:lnSpc>
                <a:spcPct val="101000"/>
              </a:lnSpc>
            </a:pPr>
            <a:r>
              <a:rPr lang="en-AU" dirty="0" smtClean="0"/>
              <a:t>The areas are calculated from the known </a:t>
            </a:r>
            <a:br>
              <a:rPr lang="en-AU" dirty="0" smtClean="0"/>
            </a:br>
            <a:r>
              <a:rPr lang="en-AU" dirty="0" smtClean="0"/>
              <a:t>or bootstrapped sampling distribution.</a:t>
            </a:r>
            <a:endParaRPr lang="en-AU" dirty="0"/>
          </a:p>
        </p:txBody>
      </p:sp>
      <p:grpSp>
        <p:nvGrpSpPr>
          <p:cNvPr id="6" name="Group 5"/>
          <p:cNvGrpSpPr/>
          <p:nvPr/>
        </p:nvGrpSpPr>
        <p:grpSpPr>
          <a:xfrm>
            <a:off x="7252072" y="5673080"/>
            <a:ext cx="4339043" cy="3624252"/>
            <a:chOff x="4430335" y="6177136"/>
            <a:chExt cx="4339043" cy="3624252"/>
          </a:xfrm>
        </p:grpSpPr>
        <p:grpSp>
          <p:nvGrpSpPr>
            <p:cNvPr id="239" name="Group 238"/>
            <p:cNvGrpSpPr/>
            <p:nvPr/>
          </p:nvGrpSpPr>
          <p:grpSpPr>
            <a:xfrm>
              <a:off x="4430335" y="6651225"/>
              <a:ext cx="4339043" cy="2737175"/>
              <a:chOff x="325879" y="6802424"/>
              <a:chExt cx="4339043" cy="3884012"/>
            </a:xfrm>
          </p:grpSpPr>
          <p:sp>
            <p:nvSpPr>
              <p:cNvPr id="240" name="Rectangle 50"/>
              <p:cNvSpPr>
                <a:spLocks noChangeArrowheads="1"/>
              </p:cNvSpPr>
              <p:nvPr/>
            </p:nvSpPr>
            <p:spPr bwMode="auto">
              <a:xfrm>
                <a:off x="2421238" y="6812851"/>
                <a:ext cx="2243684" cy="3865216"/>
              </a:xfrm>
              <a:prstGeom prst="rect">
                <a:avLst/>
              </a:prstGeom>
              <a:solidFill>
                <a:srgbClr val="FFECAF"/>
              </a:solidFill>
              <a:ln>
                <a:noFill/>
              </a:ln>
            </p:spPr>
            <p:txBody>
              <a:bodyPr vert="horz" wrap="square" lIns="91440" tIns="45720" rIns="91440" bIns="45720" numCol="1" anchor="t" anchorCtr="0" compatLnSpc="1">
                <a:prstTxWarp prst="textNoShape">
                  <a:avLst/>
                </a:prstTxWarp>
              </a:bodyPr>
              <a:lstStyle/>
              <a:p>
                <a:endParaRPr lang="en-AU" sz="2000"/>
              </a:p>
            </p:txBody>
          </p:sp>
          <p:sp>
            <p:nvSpPr>
              <p:cNvPr id="241" name="Rectangle 51"/>
              <p:cNvSpPr>
                <a:spLocks noChangeArrowheads="1"/>
              </p:cNvSpPr>
              <p:nvPr/>
            </p:nvSpPr>
            <p:spPr bwMode="auto">
              <a:xfrm>
                <a:off x="339304" y="6812851"/>
                <a:ext cx="1371147" cy="3865216"/>
              </a:xfrm>
              <a:prstGeom prst="rect">
                <a:avLst/>
              </a:prstGeom>
              <a:solidFill>
                <a:srgbClr val="EAD0F0"/>
              </a:solidFill>
              <a:ln>
                <a:noFill/>
              </a:ln>
            </p:spPr>
            <p:txBody>
              <a:bodyPr vert="horz" wrap="square" lIns="91440" tIns="45720" rIns="91440" bIns="45720" numCol="1" anchor="t" anchorCtr="0" compatLnSpc="1">
                <a:prstTxWarp prst="textNoShape">
                  <a:avLst/>
                </a:prstTxWarp>
              </a:bodyPr>
              <a:lstStyle/>
              <a:p>
                <a:endParaRPr lang="en-AU" sz="2000"/>
              </a:p>
            </p:txBody>
          </p:sp>
          <p:sp>
            <p:nvSpPr>
              <p:cNvPr id="242" name="Rectangle 52"/>
              <p:cNvSpPr>
                <a:spLocks noChangeArrowheads="1"/>
              </p:cNvSpPr>
              <p:nvPr/>
            </p:nvSpPr>
            <p:spPr bwMode="auto">
              <a:xfrm>
                <a:off x="1590118" y="6812851"/>
                <a:ext cx="986938" cy="3865216"/>
              </a:xfrm>
              <a:prstGeom prst="rect">
                <a:avLst/>
              </a:prstGeom>
              <a:solidFill>
                <a:srgbClr val="E0FFC1"/>
              </a:solidFill>
              <a:ln>
                <a:noFill/>
              </a:ln>
            </p:spPr>
            <p:txBody>
              <a:bodyPr vert="horz" wrap="square" lIns="91440" tIns="45720" rIns="91440" bIns="45720" numCol="1" anchor="t" anchorCtr="0" compatLnSpc="1">
                <a:prstTxWarp prst="textNoShape">
                  <a:avLst/>
                </a:prstTxWarp>
              </a:bodyPr>
              <a:lstStyle/>
              <a:p>
                <a:endParaRPr lang="en-AU" sz="2000"/>
              </a:p>
            </p:txBody>
          </p:sp>
          <p:cxnSp>
            <p:nvCxnSpPr>
              <p:cNvPr id="243" name="Straight Connector 242"/>
              <p:cNvCxnSpPr/>
              <p:nvPr/>
            </p:nvCxnSpPr>
            <p:spPr bwMode="auto">
              <a:xfrm>
                <a:off x="1574377" y="6812851"/>
                <a:ext cx="0" cy="3873585"/>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4" name="Straight Connector 243"/>
              <p:cNvCxnSpPr/>
              <p:nvPr/>
            </p:nvCxnSpPr>
            <p:spPr bwMode="auto">
              <a:xfrm>
                <a:off x="2568992" y="6812851"/>
                <a:ext cx="0" cy="3873585"/>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6" name="Line 55"/>
              <p:cNvSpPr>
                <a:spLocks noChangeShapeType="1"/>
              </p:cNvSpPr>
              <p:nvPr/>
            </p:nvSpPr>
            <p:spPr bwMode="auto">
              <a:xfrm>
                <a:off x="339304" y="10686436"/>
                <a:ext cx="4308365" cy="0"/>
              </a:xfrm>
              <a:prstGeom prst="line">
                <a:avLst/>
              </a:prstGeom>
              <a:noFill/>
              <a:ln w="9525"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sp>
            <p:nvSpPr>
              <p:cNvPr id="40" name="Line 55"/>
              <p:cNvSpPr>
                <a:spLocks noChangeShapeType="1"/>
              </p:cNvSpPr>
              <p:nvPr/>
            </p:nvSpPr>
            <p:spPr bwMode="auto">
              <a:xfrm>
                <a:off x="325879" y="6802424"/>
                <a:ext cx="4308365" cy="0"/>
              </a:xfrm>
              <a:prstGeom prst="line">
                <a:avLst/>
              </a:prstGeom>
              <a:noFill/>
              <a:ln w="9525"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grpSp>
        <p:sp>
          <p:nvSpPr>
            <p:cNvPr id="264" name="Rectangle 61"/>
            <p:cNvSpPr>
              <a:spLocks noChangeArrowheads="1"/>
            </p:cNvSpPr>
            <p:nvPr/>
          </p:nvSpPr>
          <p:spPr bwMode="auto">
            <a:xfrm>
              <a:off x="6824909" y="6177136"/>
              <a:ext cx="85921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400" u="none" dirty="0" smtClean="0">
                  <a:solidFill>
                    <a:srgbClr val="000000"/>
                  </a:solidFill>
                  <a:latin typeface="Arial Narrow" panose="020B0606020202030204" pitchFamily="34" charset="0"/>
                </a:rPr>
                <a:t>positive</a:t>
              </a:r>
              <a:endParaRPr lang="en-US" altLang="en-US" sz="2400" u="none" dirty="0"/>
            </a:p>
          </p:txBody>
        </p:sp>
        <p:sp>
          <p:nvSpPr>
            <p:cNvPr id="265" name="Rectangle 63"/>
            <p:cNvSpPr>
              <a:spLocks noChangeArrowheads="1"/>
            </p:cNvSpPr>
            <p:nvPr/>
          </p:nvSpPr>
          <p:spPr bwMode="auto">
            <a:xfrm>
              <a:off x="4587776" y="6177136"/>
              <a:ext cx="10291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400" u="none" dirty="0" smtClean="0">
                  <a:solidFill>
                    <a:srgbClr val="000000"/>
                  </a:solidFill>
                  <a:latin typeface="Arial Narrow" panose="020B0606020202030204" pitchFamily="34" charset="0"/>
                </a:rPr>
                <a:t>negative </a:t>
              </a:r>
              <a:endParaRPr lang="en-US" altLang="en-US" sz="2400" u="none" dirty="0"/>
            </a:p>
          </p:txBody>
        </p:sp>
        <p:sp>
          <p:nvSpPr>
            <p:cNvPr id="266" name="Rectangle 66"/>
            <p:cNvSpPr>
              <a:spLocks noChangeArrowheads="1"/>
            </p:cNvSpPr>
            <p:nvPr/>
          </p:nvSpPr>
          <p:spPr bwMode="auto">
            <a:xfrm>
              <a:off x="5912948" y="6177136"/>
              <a:ext cx="58990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u="none" dirty="0">
                  <a:solidFill>
                    <a:srgbClr val="000000"/>
                  </a:solidFill>
                  <a:latin typeface="Arial Narrow" panose="020B0606020202030204" pitchFamily="34" charset="0"/>
                </a:rPr>
                <a:t>trivial</a:t>
              </a:r>
              <a:endParaRPr lang="en-US" altLang="en-US" sz="2400" u="none" dirty="0"/>
            </a:p>
          </p:txBody>
        </p:sp>
        <p:cxnSp>
          <p:nvCxnSpPr>
            <p:cNvPr id="267" name="Straight Arrow Connector 266"/>
            <p:cNvCxnSpPr/>
            <p:nvPr/>
          </p:nvCxnSpPr>
          <p:spPr bwMode="auto">
            <a:xfrm flipH="1">
              <a:off x="4445016" y="6584479"/>
              <a:ext cx="1219847" cy="0"/>
            </a:xfrm>
            <a:prstGeom prst="straightConnector1">
              <a:avLst/>
            </a:prstGeom>
            <a:solidFill>
              <a:schemeClr val="accent1"/>
            </a:solidFill>
            <a:ln w="9525" cap="flat" cmpd="sng" algn="ctr">
              <a:solidFill>
                <a:schemeClr val="tx1"/>
              </a:solidFill>
              <a:prstDash val="solid"/>
              <a:round/>
              <a:headEnd type="none"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8" name="Straight Arrow Connector 267"/>
            <p:cNvCxnSpPr/>
            <p:nvPr/>
          </p:nvCxnSpPr>
          <p:spPr bwMode="auto">
            <a:xfrm>
              <a:off x="6709094" y="6586016"/>
              <a:ext cx="2044287" cy="0"/>
            </a:xfrm>
            <a:prstGeom prst="straightConnector1">
              <a:avLst/>
            </a:prstGeom>
            <a:solidFill>
              <a:schemeClr val="accent1"/>
            </a:solidFill>
            <a:ln w="9525" cap="flat" cmpd="sng" algn="ctr">
              <a:solidFill>
                <a:schemeClr val="tx1"/>
              </a:solidFill>
              <a:prstDash val="solid"/>
              <a:round/>
              <a:headEnd type="none"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9" name="Straight Arrow Connector 268"/>
            <p:cNvCxnSpPr/>
            <p:nvPr/>
          </p:nvCxnSpPr>
          <p:spPr bwMode="auto">
            <a:xfrm flipH="1">
              <a:off x="5705244" y="6586016"/>
              <a:ext cx="969461" cy="0"/>
            </a:xfrm>
            <a:prstGeom prst="straightConnector1">
              <a:avLst/>
            </a:prstGeom>
            <a:solidFill>
              <a:schemeClr val="accent1"/>
            </a:solidFill>
            <a:ln w="9525" cap="flat" cmpd="sng" algn="ctr">
              <a:solidFill>
                <a:schemeClr val="tx1"/>
              </a:solidFill>
              <a:prstDash val="solid"/>
              <a:round/>
              <a:headEnd type="stealth"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Rectangle 56"/>
            <p:cNvSpPr>
              <a:spLocks noChangeArrowheads="1"/>
            </p:cNvSpPr>
            <p:nvPr/>
          </p:nvSpPr>
          <p:spPr bwMode="auto">
            <a:xfrm>
              <a:off x="5416900" y="9432056"/>
              <a:ext cx="25131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u="none" dirty="0">
                  <a:solidFill>
                    <a:srgbClr val="000000"/>
                  </a:solidFill>
                  <a:latin typeface="Arial Narrow" panose="020B0606020202030204" pitchFamily="34" charset="0"/>
                </a:rPr>
                <a:t>Value of effect statistic</a:t>
              </a:r>
              <a:endParaRPr lang="en-US" altLang="en-US" sz="2400" u="none" dirty="0"/>
            </a:p>
          </p:txBody>
        </p:sp>
      </p:grpSp>
      <p:grpSp>
        <p:nvGrpSpPr>
          <p:cNvPr id="45" name="Group 44"/>
          <p:cNvGrpSpPr/>
          <p:nvPr/>
        </p:nvGrpSpPr>
        <p:grpSpPr>
          <a:xfrm>
            <a:off x="7277231" y="6461513"/>
            <a:ext cx="4283206" cy="2418569"/>
            <a:chOff x="4455494" y="6965569"/>
            <a:chExt cx="4283206" cy="2418569"/>
          </a:xfrm>
        </p:grpSpPr>
        <p:sp>
          <p:nvSpPr>
            <p:cNvPr id="46" name="Freeform 169"/>
            <p:cNvSpPr>
              <a:spLocks/>
            </p:cNvSpPr>
            <p:nvPr/>
          </p:nvSpPr>
          <p:spPr bwMode="auto">
            <a:xfrm>
              <a:off x="4455494" y="6965569"/>
              <a:ext cx="4283206" cy="2418569"/>
            </a:xfrm>
            <a:custGeom>
              <a:avLst/>
              <a:gdLst>
                <a:gd name="T0" fmla="*/ 0 w 6688"/>
                <a:gd name="T1" fmla="*/ 3721 h 3721"/>
                <a:gd name="T2" fmla="*/ 1164 w 6688"/>
                <a:gd name="T3" fmla="*/ 3664 h 3721"/>
                <a:gd name="T4" fmla="*/ 1662 w 6688"/>
                <a:gd name="T5" fmla="*/ 3396 h 3721"/>
                <a:gd name="T6" fmla="*/ 2045 w 6688"/>
                <a:gd name="T7" fmla="*/ 2745 h 3721"/>
                <a:gd name="T8" fmla="*/ 2592 w 6688"/>
                <a:gd name="T9" fmla="*/ 1321 h 3721"/>
                <a:gd name="T10" fmla="*/ 2985 w 6688"/>
                <a:gd name="T11" fmla="*/ 217 h 3721"/>
                <a:gd name="T12" fmla="*/ 3232 w 6688"/>
                <a:gd name="T13" fmla="*/ 10 h 3721"/>
                <a:gd name="T14" fmla="*/ 3503 w 6688"/>
                <a:gd name="T15" fmla="*/ 217 h 3721"/>
                <a:gd name="T16" fmla="*/ 3943 w 6688"/>
                <a:gd name="T17" fmla="*/ 1251 h 3721"/>
                <a:gd name="T18" fmla="*/ 4596 w 6688"/>
                <a:gd name="T19" fmla="*/ 2860 h 3721"/>
                <a:gd name="T20" fmla="*/ 4999 w 6688"/>
                <a:gd name="T21" fmla="*/ 3434 h 3721"/>
                <a:gd name="T22" fmla="*/ 5535 w 6688"/>
                <a:gd name="T23" fmla="*/ 3664 h 3721"/>
                <a:gd name="T24" fmla="*/ 6688 w 6688"/>
                <a:gd name="T25" fmla="*/ 3712 h 3721"/>
                <a:gd name="connsiteX0" fmla="*/ 0 w 9934"/>
                <a:gd name="connsiteY0" fmla="*/ 9974 h 9974"/>
                <a:gd name="connsiteX1" fmla="*/ 1740 w 9934"/>
                <a:gd name="connsiteY1" fmla="*/ 9821 h 9974"/>
                <a:gd name="connsiteX2" fmla="*/ 2485 w 9934"/>
                <a:gd name="connsiteY2" fmla="*/ 9101 h 9974"/>
                <a:gd name="connsiteX3" fmla="*/ 3058 w 9934"/>
                <a:gd name="connsiteY3" fmla="*/ 7351 h 9974"/>
                <a:gd name="connsiteX4" fmla="*/ 3876 w 9934"/>
                <a:gd name="connsiteY4" fmla="*/ 3524 h 9974"/>
                <a:gd name="connsiteX5" fmla="*/ 4463 w 9934"/>
                <a:gd name="connsiteY5" fmla="*/ 557 h 9974"/>
                <a:gd name="connsiteX6" fmla="*/ 4833 w 9934"/>
                <a:gd name="connsiteY6" fmla="*/ 1 h 9974"/>
                <a:gd name="connsiteX7" fmla="*/ 5238 w 9934"/>
                <a:gd name="connsiteY7" fmla="*/ 557 h 9974"/>
                <a:gd name="connsiteX8" fmla="*/ 5896 w 9934"/>
                <a:gd name="connsiteY8" fmla="*/ 3336 h 9974"/>
                <a:gd name="connsiteX9" fmla="*/ 6872 w 9934"/>
                <a:gd name="connsiteY9" fmla="*/ 7660 h 9974"/>
                <a:gd name="connsiteX10" fmla="*/ 7475 w 9934"/>
                <a:gd name="connsiteY10" fmla="*/ 9203 h 9974"/>
                <a:gd name="connsiteX11" fmla="*/ 8276 w 9934"/>
                <a:gd name="connsiteY11" fmla="*/ 9821 h 9974"/>
                <a:gd name="connsiteX12" fmla="*/ 9934 w 9934"/>
                <a:gd name="connsiteY12" fmla="*/ 9891 h 9974"/>
                <a:gd name="connsiteX0" fmla="*/ 0 w 9967"/>
                <a:gd name="connsiteY0" fmla="*/ 10000 h 10036"/>
                <a:gd name="connsiteX1" fmla="*/ 1752 w 9967"/>
                <a:gd name="connsiteY1" fmla="*/ 9847 h 10036"/>
                <a:gd name="connsiteX2" fmla="*/ 2502 w 9967"/>
                <a:gd name="connsiteY2" fmla="*/ 9125 h 10036"/>
                <a:gd name="connsiteX3" fmla="*/ 3078 w 9967"/>
                <a:gd name="connsiteY3" fmla="*/ 7370 h 10036"/>
                <a:gd name="connsiteX4" fmla="*/ 3902 w 9967"/>
                <a:gd name="connsiteY4" fmla="*/ 3533 h 10036"/>
                <a:gd name="connsiteX5" fmla="*/ 4493 w 9967"/>
                <a:gd name="connsiteY5" fmla="*/ 558 h 10036"/>
                <a:gd name="connsiteX6" fmla="*/ 4865 w 9967"/>
                <a:gd name="connsiteY6" fmla="*/ 1 h 10036"/>
                <a:gd name="connsiteX7" fmla="*/ 5273 w 9967"/>
                <a:gd name="connsiteY7" fmla="*/ 558 h 10036"/>
                <a:gd name="connsiteX8" fmla="*/ 5935 w 9967"/>
                <a:gd name="connsiteY8" fmla="*/ 3345 h 10036"/>
                <a:gd name="connsiteX9" fmla="*/ 6918 w 9967"/>
                <a:gd name="connsiteY9" fmla="*/ 7680 h 10036"/>
                <a:gd name="connsiteX10" fmla="*/ 7525 w 9967"/>
                <a:gd name="connsiteY10" fmla="*/ 9227 h 10036"/>
                <a:gd name="connsiteX11" fmla="*/ 8331 w 9967"/>
                <a:gd name="connsiteY11" fmla="*/ 9847 h 10036"/>
                <a:gd name="connsiteX12" fmla="*/ 9967 w 9967"/>
                <a:gd name="connsiteY12" fmla="*/ 10036 h 10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967" h="10036">
                  <a:moveTo>
                    <a:pt x="0" y="10000"/>
                  </a:moveTo>
                  <a:cubicBezTo>
                    <a:pt x="294" y="9984"/>
                    <a:pt x="1334" y="9992"/>
                    <a:pt x="1752" y="9847"/>
                  </a:cubicBezTo>
                  <a:cubicBezTo>
                    <a:pt x="2170" y="9698"/>
                    <a:pt x="2279" y="9537"/>
                    <a:pt x="2502" y="9125"/>
                  </a:cubicBezTo>
                  <a:cubicBezTo>
                    <a:pt x="2723" y="8712"/>
                    <a:pt x="2848" y="8300"/>
                    <a:pt x="3078" y="7370"/>
                  </a:cubicBezTo>
                  <a:cubicBezTo>
                    <a:pt x="3310" y="6441"/>
                    <a:pt x="3665" y="4670"/>
                    <a:pt x="3902" y="3533"/>
                  </a:cubicBezTo>
                  <a:cubicBezTo>
                    <a:pt x="4136" y="2399"/>
                    <a:pt x="4335" y="1143"/>
                    <a:pt x="4493" y="558"/>
                  </a:cubicBezTo>
                  <a:cubicBezTo>
                    <a:pt x="4651" y="-26"/>
                    <a:pt x="4806" y="1"/>
                    <a:pt x="4865" y="1"/>
                  </a:cubicBezTo>
                  <a:cubicBezTo>
                    <a:pt x="4921" y="1"/>
                    <a:pt x="5095" y="1"/>
                    <a:pt x="5273" y="558"/>
                  </a:cubicBezTo>
                  <a:cubicBezTo>
                    <a:pt x="5450" y="1119"/>
                    <a:pt x="5662" y="2160"/>
                    <a:pt x="5935" y="3345"/>
                  </a:cubicBezTo>
                  <a:cubicBezTo>
                    <a:pt x="6212" y="4530"/>
                    <a:pt x="6653" y="6699"/>
                    <a:pt x="6918" y="7680"/>
                  </a:cubicBezTo>
                  <a:cubicBezTo>
                    <a:pt x="7181" y="8661"/>
                    <a:pt x="7286" y="8866"/>
                    <a:pt x="7525" y="9227"/>
                  </a:cubicBezTo>
                  <a:cubicBezTo>
                    <a:pt x="7759" y="9588"/>
                    <a:pt x="7909" y="9728"/>
                    <a:pt x="8331" y="9847"/>
                  </a:cubicBezTo>
                  <a:cubicBezTo>
                    <a:pt x="8756" y="9968"/>
                    <a:pt x="9356" y="10006"/>
                    <a:pt x="9967" y="10036"/>
                  </a:cubicBezTo>
                </a:path>
              </a:pathLst>
            </a:custGeom>
            <a:solidFill>
              <a:srgbClr val="C9E5CA"/>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47" name="Rectangle 176"/>
            <p:cNvSpPr>
              <a:spLocks noChangeArrowheads="1"/>
            </p:cNvSpPr>
            <p:nvPr/>
          </p:nvSpPr>
          <p:spPr bwMode="auto">
            <a:xfrm>
              <a:off x="4686376" y="7378651"/>
              <a:ext cx="783868" cy="680186"/>
            </a:xfrm>
            <a:prstGeom prst="rect">
              <a:avLst/>
            </a:prstGeom>
            <a:noFill/>
            <a:ln>
              <a:noFill/>
            </a:ln>
            <a:extLst/>
          </p:spPr>
          <p:txBody>
            <a:bodyPr vert="horz" wrap="none" lIns="0" tIns="0" rIns="0" bIns="0" numCol="1" anchor="t" anchorCtr="0" compatLnSpc="1">
              <a:prstTxWarp prst="textNoShape">
                <a:avLst/>
              </a:prstTxWarp>
              <a:spAutoFit/>
            </a:bodyPr>
            <a:lstStyle/>
            <a:p>
              <a:pPr algn="r" eaLnBrk="0" hangingPunct="0">
                <a:lnSpc>
                  <a:spcPct val="85000"/>
                </a:lnSpc>
              </a:pPr>
              <a:r>
                <a:rPr lang="en-US" altLang="en-US" u="none" dirty="0" smtClean="0">
                  <a:solidFill>
                    <a:srgbClr val="000000"/>
                  </a:solidFill>
                  <a:latin typeface="Arial Narrow" panose="020B0606020202030204" pitchFamily="34" charset="0"/>
                </a:rPr>
                <a:t>area =</a:t>
              </a:r>
              <a:br>
                <a:rPr lang="en-US" altLang="en-US" u="none" dirty="0" smtClean="0">
                  <a:solidFill>
                    <a:srgbClr val="000000"/>
                  </a:solidFill>
                  <a:latin typeface="Arial Narrow" panose="020B0606020202030204" pitchFamily="34" charset="0"/>
                </a:rPr>
              </a:br>
              <a:r>
                <a:rPr lang="en-US" altLang="en-US" u="none" dirty="0" smtClean="0">
                  <a:solidFill>
                    <a:srgbClr val="000000"/>
                  </a:solidFill>
                  <a:latin typeface="Arial Narrow" panose="020B0606020202030204" pitchFamily="34" charset="0"/>
                </a:rPr>
                <a:t>53%</a:t>
              </a:r>
              <a:endParaRPr lang="en-US" altLang="en-US" u="none" dirty="0">
                <a:solidFill>
                  <a:srgbClr val="000000"/>
                </a:solidFill>
                <a:latin typeface="Arial Narrow" panose="020B0606020202030204" pitchFamily="34" charset="0"/>
              </a:endParaRPr>
            </a:p>
          </p:txBody>
        </p:sp>
        <p:cxnSp>
          <p:nvCxnSpPr>
            <p:cNvPr id="48" name="Straight Arrow Connector 47"/>
            <p:cNvCxnSpPr/>
            <p:nvPr/>
          </p:nvCxnSpPr>
          <p:spPr bwMode="auto">
            <a:xfrm>
              <a:off x="5454941" y="8009720"/>
              <a:ext cx="721200" cy="449051"/>
            </a:xfrm>
            <a:prstGeom prst="straightConnector1">
              <a:avLst/>
            </a:prstGeom>
            <a:solidFill>
              <a:schemeClr val="accent1"/>
            </a:solidFill>
            <a:ln w="12700" cap="flat" cmpd="sng" algn="ctr">
              <a:solidFill>
                <a:schemeClr val="tx1"/>
              </a:solidFill>
              <a:prstDash val="solid"/>
              <a:round/>
              <a:headEnd type="none" w="med" len="med"/>
              <a:tailEnd type="oval"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 name="Group 3"/>
          <p:cNvGrpSpPr/>
          <p:nvPr/>
        </p:nvGrpSpPr>
        <p:grpSpPr>
          <a:xfrm>
            <a:off x="483320" y="2475700"/>
            <a:ext cx="8058150" cy="1754322"/>
            <a:chOff x="483320" y="2634588"/>
            <a:chExt cx="8058150" cy="1754322"/>
          </a:xfrm>
        </p:grpSpPr>
        <p:pic>
          <p:nvPicPr>
            <p:cNvPr id="26" name="Picture 25"/>
            <p:cNvPicPr>
              <a:picLocks noChangeAspect="1"/>
            </p:cNvPicPr>
            <p:nvPr/>
          </p:nvPicPr>
          <p:blipFill>
            <a:blip r:embed="rId2"/>
            <a:stretch>
              <a:fillRect/>
            </a:stretch>
          </p:blipFill>
          <p:spPr>
            <a:xfrm>
              <a:off x="483320" y="3303060"/>
              <a:ext cx="8058150" cy="1085850"/>
            </a:xfrm>
            <a:prstGeom prst="rect">
              <a:avLst/>
            </a:prstGeom>
          </p:spPr>
        </p:pic>
        <p:pic>
          <p:nvPicPr>
            <p:cNvPr id="2" name="Picture 1"/>
            <p:cNvPicPr>
              <a:picLocks noChangeAspect="1"/>
            </p:cNvPicPr>
            <p:nvPr/>
          </p:nvPicPr>
          <p:blipFill rotWithShape="1">
            <a:blip r:embed="rId3"/>
            <a:srcRect t="1" r="16168" b="-1331"/>
            <a:stretch/>
          </p:blipFill>
          <p:spPr>
            <a:xfrm>
              <a:off x="526301" y="2634588"/>
              <a:ext cx="6835127" cy="676229"/>
            </a:xfrm>
            <a:prstGeom prst="rect">
              <a:avLst/>
            </a:prstGeom>
          </p:spPr>
        </p:pic>
      </p:grpSp>
      <p:grpSp>
        <p:nvGrpSpPr>
          <p:cNvPr id="7" name="Group 6"/>
          <p:cNvGrpSpPr/>
          <p:nvPr/>
        </p:nvGrpSpPr>
        <p:grpSpPr>
          <a:xfrm>
            <a:off x="8615345" y="6134156"/>
            <a:ext cx="2492674" cy="400110"/>
            <a:chOff x="5793608" y="6609184"/>
            <a:chExt cx="2492674" cy="400110"/>
          </a:xfrm>
        </p:grpSpPr>
        <p:sp>
          <p:nvSpPr>
            <p:cNvPr id="257" name="Line 175"/>
            <p:cNvSpPr>
              <a:spLocks noChangeShapeType="1"/>
            </p:cNvSpPr>
            <p:nvPr/>
          </p:nvSpPr>
          <p:spPr bwMode="auto">
            <a:xfrm>
              <a:off x="5793608" y="6810273"/>
              <a:ext cx="1504800" cy="0"/>
            </a:xfrm>
            <a:prstGeom prst="line">
              <a:avLst/>
            </a:prstGeom>
            <a:noFill/>
            <a:ln w="5238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258" name="Rectangle 233"/>
            <p:cNvSpPr>
              <a:spLocks noChangeArrowheads="1"/>
            </p:cNvSpPr>
            <p:nvPr/>
          </p:nvSpPr>
          <p:spPr bwMode="auto">
            <a:xfrm>
              <a:off x="7465544" y="6609184"/>
              <a:ext cx="82073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90%CI</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pSp>
      <p:grpSp>
        <p:nvGrpSpPr>
          <p:cNvPr id="9" name="Group 8"/>
          <p:cNvGrpSpPr/>
          <p:nvPr/>
        </p:nvGrpSpPr>
        <p:grpSpPr>
          <a:xfrm>
            <a:off x="9490239" y="6527715"/>
            <a:ext cx="1781143" cy="2346973"/>
            <a:chOff x="6668502" y="7031771"/>
            <a:chExt cx="1781143" cy="2346973"/>
          </a:xfrm>
        </p:grpSpPr>
        <p:sp>
          <p:nvSpPr>
            <p:cNvPr id="250" name="Freeform 172"/>
            <p:cNvSpPr>
              <a:spLocks/>
            </p:cNvSpPr>
            <p:nvPr/>
          </p:nvSpPr>
          <p:spPr bwMode="auto">
            <a:xfrm>
              <a:off x="6668502" y="7031771"/>
              <a:ext cx="1781143" cy="2346973"/>
            </a:xfrm>
            <a:custGeom>
              <a:avLst/>
              <a:gdLst>
                <a:gd name="T0" fmla="*/ 0 w 1504"/>
                <a:gd name="T1" fmla="*/ 720 h 720"/>
                <a:gd name="T2" fmla="*/ 0 w 1504"/>
                <a:gd name="T3" fmla="*/ 0 h 720"/>
                <a:gd name="T4" fmla="*/ 187 w 1504"/>
                <a:gd name="T5" fmla="*/ 302 h 720"/>
                <a:gd name="T6" fmla="*/ 429 w 1504"/>
                <a:gd name="T7" fmla="*/ 503 h 720"/>
                <a:gd name="T8" fmla="*/ 721 w 1504"/>
                <a:gd name="T9" fmla="*/ 620 h 720"/>
                <a:gd name="T10" fmla="*/ 1504 w 1504"/>
                <a:gd name="T11" fmla="*/ 687 h 720"/>
                <a:gd name="connsiteX0" fmla="*/ 8333 w 18333"/>
                <a:gd name="connsiteY0" fmla="*/ 50612 h 50612"/>
                <a:gd name="connsiteX1" fmla="*/ 0 w 18333"/>
                <a:gd name="connsiteY1" fmla="*/ 0 h 50612"/>
                <a:gd name="connsiteX2" fmla="*/ 9576 w 18333"/>
                <a:gd name="connsiteY2" fmla="*/ 44806 h 50612"/>
                <a:gd name="connsiteX3" fmla="*/ 11185 w 18333"/>
                <a:gd name="connsiteY3" fmla="*/ 47598 h 50612"/>
                <a:gd name="connsiteX4" fmla="*/ 13127 w 18333"/>
                <a:gd name="connsiteY4" fmla="*/ 49223 h 50612"/>
                <a:gd name="connsiteX5" fmla="*/ 18333 w 18333"/>
                <a:gd name="connsiteY5" fmla="*/ 50154 h 50612"/>
                <a:gd name="connsiteX0" fmla="*/ 0 w 18922"/>
                <a:gd name="connsiteY0" fmla="*/ 50408 h 50408"/>
                <a:gd name="connsiteX1" fmla="*/ 589 w 18922"/>
                <a:gd name="connsiteY1" fmla="*/ 0 h 50408"/>
                <a:gd name="connsiteX2" fmla="*/ 10165 w 18922"/>
                <a:gd name="connsiteY2" fmla="*/ 44806 h 50408"/>
                <a:gd name="connsiteX3" fmla="*/ 11774 w 18922"/>
                <a:gd name="connsiteY3" fmla="*/ 47598 h 50408"/>
                <a:gd name="connsiteX4" fmla="*/ 13716 w 18922"/>
                <a:gd name="connsiteY4" fmla="*/ 49223 h 50408"/>
                <a:gd name="connsiteX5" fmla="*/ 18922 w 18922"/>
                <a:gd name="connsiteY5" fmla="*/ 50154 h 50408"/>
                <a:gd name="connsiteX0" fmla="*/ 0 w 18922"/>
                <a:gd name="connsiteY0" fmla="*/ 50408 h 50408"/>
                <a:gd name="connsiteX1" fmla="*/ 589 w 18922"/>
                <a:gd name="connsiteY1" fmla="*/ 0 h 50408"/>
                <a:gd name="connsiteX2" fmla="*/ 8144 w 18922"/>
                <a:gd name="connsiteY2" fmla="*/ 36470 h 50408"/>
                <a:gd name="connsiteX3" fmla="*/ 10165 w 18922"/>
                <a:gd name="connsiteY3" fmla="*/ 44806 h 50408"/>
                <a:gd name="connsiteX4" fmla="*/ 11774 w 18922"/>
                <a:gd name="connsiteY4" fmla="*/ 47598 h 50408"/>
                <a:gd name="connsiteX5" fmla="*/ 13716 w 18922"/>
                <a:gd name="connsiteY5" fmla="*/ 49223 h 50408"/>
                <a:gd name="connsiteX6" fmla="*/ 18922 w 18922"/>
                <a:gd name="connsiteY6" fmla="*/ 50154 h 50408"/>
                <a:gd name="connsiteX0" fmla="*/ 0 w 18922"/>
                <a:gd name="connsiteY0" fmla="*/ 50408 h 50408"/>
                <a:gd name="connsiteX1" fmla="*/ 589 w 18922"/>
                <a:gd name="connsiteY1" fmla="*/ 0 h 50408"/>
                <a:gd name="connsiteX2" fmla="*/ 2066 w 18922"/>
                <a:gd name="connsiteY2" fmla="*/ 6878 h 50408"/>
                <a:gd name="connsiteX3" fmla="*/ 8144 w 18922"/>
                <a:gd name="connsiteY3" fmla="*/ 36470 h 50408"/>
                <a:gd name="connsiteX4" fmla="*/ 10165 w 18922"/>
                <a:gd name="connsiteY4" fmla="*/ 44806 h 50408"/>
                <a:gd name="connsiteX5" fmla="*/ 11774 w 18922"/>
                <a:gd name="connsiteY5" fmla="*/ 47598 h 50408"/>
                <a:gd name="connsiteX6" fmla="*/ 13716 w 18922"/>
                <a:gd name="connsiteY6" fmla="*/ 49223 h 50408"/>
                <a:gd name="connsiteX7" fmla="*/ 18922 w 18922"/>
                <a:gd name="connsiteY7" fmla="*/ 50154 h 50408"/>
                <a:gd name="connsiteX0" fmla="*/ 0 w 18922"/>
                <a:gd name="connsiteY0" fmla="*/ 50408 h 50408"/>
                <a:gd name="connsiteX1" fmla="*/ 589 w 18922"/>
                <a:gd name="connsiteY1" fmla="*/ 0 h 50408"/>
                <a:gd name="connsiteX2" fmla="*/ 2458 w 18922"/>
                <a:gd name="connsiteY2" fmla="*/ 7286 h 50408"/>
                <a:gd name="connsiteX3" fmla="*/ 8144 w 18922"/>
                <a:gd name="connsiteY3" fmla="*/ 36470 h 50408"/>
                <a:gd name="connsiteX4" fmla="*/ 10165 w 18922"/>
                <a:gd name="connsiteY4" fmla="*/ 44806 h 50408"/>
                <a:gd name="connsiteX5" fmla="*/ 11774 w 18922"/>
                <a:gd name="connsiteY5" fmla="*/ 47598 h 50408"/>
                <a:gd name="connsiteX6" fmla="*/ 13716 w 18922"/>
                <a:gd name="connsiteY6" fmla="*/ 49223 h 50408"/>
                <a:gd name="connsiteX7" fmla="*/ 18922 w 18922"/>
                <a:gd name="connsiteY7" fmla="*/ 50154 h 50408"/>
                <a:gd name="connsiteX0" fmla="*/ 0 w 18726"/>
                <a:gd name="connsiteY0" fmla="*/ 50408 h 50408"/>
                <a:gd name="connsiteX1" fmla="*/ 393 w 18726"/>
                <a:gd name="connsiteY1" fmla="*/ 0 h 50408"/>
                <a:gd name="connsiteX2" fmla="*/ 2262 w 18726"/>
                <a:gd name="connsiteY2" fmla="*/ 7286 h 50408"/>
                <a:gd name="connsiteX3" fmla="*/ 7948 w 18726"/>
                <a:gd name="connsiteY3" fmla="*/ 36470 h 50408"/>
                <a:gd name="connsiteX4" fmla="*/ 9969 w 18726"/>
                <a:gd name="connsiteY4" fmla="*/ 44806 h 50408"/>
                <a:gd name="connsiteX5" fmla="*/ 11578 w 18726"/>
                <a:gd name="connsiteY5" fmla="*/ 47598 h 50408"/>
                <a:gd name="connsiteX6" fmla="*/ 13520 w 18726"/>
                <a:gd name="connsiteY6" fmla="*/ 49223 h 50408"/>
                <a:gd name="connsiteX7" fmla="*/ 18726 w 18726"/>
                <a:gd name="connsiteY7" fmla="*/ 50154 h 50408"/>
                <a:gd name="connsiteX0" fmla="*/ 0 w 18628"/>
                <a:gd name="connsiteY0" fmla="*/ 50612 h 50612"/>
                <a:gd name="connsiteX1" fmla="*/ 295 w 18628"/>
                <a:gd name="connsiteY1" fmla="*/ 0 h 50612"/>
                <a:gd name="connsiteX2" fmla="*/ 2164 w 18628"/>
                <a:gd name="connsiteY2" fmla="*/ 7286 h 50612"/>
                <a:gd name="connsiteX3" fmla="*/ 7850 w 18628"/>
                <a:gd name="connsiteY3" fmla="*/ 36470 h 50612"/>
                <a:gd name="connsiteX4" fmla="*/ 9871 w 18628"/>
                <a:gd name="connsiteY4" fmla="*/ 44806 h 50612"/>
                <a:gd name="connsiteX5" fmla="*/ 11480 w 18628"/>
                <a:gd name="connsiteY5" fmla="*/ 47598 h 50612"/>
                <a:gd name="connsiteX6" fmla="*/ 13422 w 18628"/>
                <a:gd name="connsiteY6" fmla="*/ 49223 h 50612"/>
                <a:gd name="connsiteX7" fmla="*/ 18628 w 18628"/>
                <a:gd name="connsiteY7" fmla="*/ 50154 h 50612"/>
                <a:gd name="connsiteX0" fmla="*/ 0 w 18550"/>
                <a:gd name="connsiteY0" fmla="*/ 50449 h 50449"/>
                <a:gd name="connsiteX1" fmla="*/ 217 w 18550"/>
                <a:gd name="connsiteY1" fmla="*/ 0 h 50449"/>
                <a:gd name="connsiteX2" fmla="*/ 2086 w 18550"/>
                <a:gd name="connsiteY2" fmla="*/ 7286 h 50449"/>
                <a:gd name="connsiteX3" fmla="*/ 7772 w 18550"/>
                <a:gd name="connsiteY3" fmla="*/ 36470 h 50449"/>
                <a:gd name="connsiteX4" fmla="*/ 9793 w 18550"/>
                <a:gd name="connsiteY4" fmla="*/ 44806 h 50449"/>
                <a:gd name="connsiteX5" fmla="*/ 11402 w 18550"/>
                <a:gd name="connsiteY5" fmla="*/ 47598 h 50449"/>
                <a:gd name="connsiteX6" fmla="*/ 13344 w 18550"/>
                <a:gd name="connsiteY6" fmla="*/ 49223 h 50449"/>
                <a:gd name="connsiteX7" fmla="*/ 18550 w 18550"/>
                <a:gd name="connsiteY7" fmla="*/ 50154 h 50449"/>
                <a:gd name="connsiteX0" fmla="*/ 0 w 18472"/>
                <a:gd name="connsiteY0" fmla="*/ 50286 h 50286"/>
                <a:gd name="connsiteX1" fmla="*/ 139 w 18472"/>
                <a:gd name="connsiteY1" fmla="*/ 0 h 50286"/>
                <a:gd name="connsiteX2" fmla="*/ 2008 w 18472"/>
                <a:gd name="connsiteY2" fmla="*/ 7286 h 50286"/>
                <a:gd name="connsiteX3" fmla="*/ 7694 w 18472"/>
                <a:gd name="connsiteY3" fmla="*/ 36470 h 50286"/>
                <a:gd name="connsiteX4" fmla="*/ 9715 w 18472"/>
                <a:gd name="connsiteY4" fmla="*/ 44806 h 50286"/>
                <a:gd name="connsiteX5" fmla="*/ 11324 w 18472"/>
                <a:gd name="connsiteY5" fmla="*/ 47598 h 50286"/>
                <a:gd name="connsiteX6" fmla="*/ 13266 w 18472"/>
                <a:gd name="connsiteY6" fmla="*/ 49223 h 50286"/>
                <a:gd name="connsiteX7" fmla="*/ 18472 w 18472"/>
                <a:gd name="connsiteY7" fmla="*/ 50154 h 50286"/>
                <a:gd name="connsiteX0" fmla="*/ 18 w 18333"/>
                <a:gd name="connsiteY0" fmla="*/ 50286 h 50286"/>
                <a:gd name="connsiteX1" fmla="*/ 0 w 18333"/>
                <a:gd name="connsiteY1" fmla="*/ 0 h 50286"/>
                <a:gd name="connsiteX2" fmla="*/ 1869 w 18333"/>
                <a:gd name="connsiteY2" fmla="*/ 7286 h 50286"/>
                <a:gd name="connsiteX3" fmla="*/ 7555 w 18333"/>
                <a:gd name="connsiteY3" fmla="*/ 36470 h 50286"/>
                <a:gd name="connsiteX4" fmla="*/ 9576 w 18333"/>
                <a:gd name="connsiteY4" fmla="*/ 44806 h 50286"/>
                <a:gd name="connsiteX5" fmla="*/ 11185 w 18333"/>
                <a:gd name="connsiteY5" fmla="*/ 47598 h 50286"/>
                <a:gd name="connsiteX6" fmla="*/ 13127 w 18333"/>
                <a:gd name="connsiteY6" fmla="*/ 49223 h 50286"/>
                <a:gd name="connsiteX7" fmla="*/ 18333 w 18333"/>
                <a:gd name="connsiteY7" fmla="*/ 50154 h 50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333" h="50286">
                  <a:moveTo>
                    <a:pt x="18" y="50286"/>
                  </a:moveTo>
                  <a:cubicBezTo>
                    <a:pt x="18" y="46953"/>
                    <a:pt x="0" y="3333"/>
                    <a:pt x="0" y="0"/>
                  </a:cubicBezTo>
                  <a:lnTo>
                    <a:pt x="1869" y="7286"/>
                  </a:lnTo>
                  <a:lnTo>
                    <a:pt x="7555" y="36470"/>
                  </a:lnTo>
                  <a:lnTo>
                    <a:pt x="9576" y="44806"/>
                  </a:lnTo>
                  <a:lnTo>
                    <a:pt x="11185" y="47598"/>
                  </a:lnTo>
                  <a:lnTo>
                    <a:pt x="13127" y="49223"/>
                  </a:lnTo>
                  <a:lnTo>
                    <a:pt x="18333" y="50154"/>
                  </a:lnTo>
                </a:path>
              </a:pathLst>
            </a:custGeom>
            <a:solidFill>
              <a:srgbClr val="FFCC99"/>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61" name="Rectangle 176"/>
            <p:cNvSpPr>
              <a:spLocks noChangeArrowheads="1"/>
            </p:cNvSpPr>
            <p:nvPr/>
          </p:nvSpPr>
          <p:spPr bwMode="auto">
            <a:xfrm>
              <a:off x="7545772" y="7854131"/>
              <a:ext cx="783868" cy="680186"/>
            </a:xfrm>
            <a:prstGeom prst="rect">
              <a:avLst/>
            </a:prstGeom>
            <a:noFill/>
            <a:ln>
              <a:noFill/>
            </a:ln>
            <a:extLst/>
          </p:spPr>
          <p:txBody>
            <a:bodyPr vert="horz" wrap="none" lIns="0" tIns="0" rIns="0" bIns="0" numCol="1" anchor="t" anchorCtr="0" compatLnSpc="1">
              <a:prstTxWarp prst="textNoShape">
                <a:avLst/>
              </a:prstTxWarp>
              <a:spAutoFit/>
            </a:bodyPr>
            <a:lstStyle/>
            <a:p>
              <a:pPr eaLnBrk="0" hangingPunct="0">
                <a:lnSpc>
                  <a:spcPct val="85000"/>
                </a:lnSpc>
              </a:pPr>
              <a:r>
                <a:rPr lang="en-US" altLang="en-US" u="none" dirty="0" smtClean="0">
                  <a:solidFill>
                    <a:srgbClr val="000000"/>
                  </a:solidFill>
                  <a:latin typeface="Arial Narrow" panose="020B0606020202030204" pitchFamily="34" charset="0"/>
                </a:rPr>
                <a:t>area =</a:t>
              </a:r>
              <a:br>
                <a:rPr lang="en-US" altLang="en-US" u="none" dirty="0" smtClean="0">
                  <a:solidFill>
                    <a:srgbClr val="000000"/>
                  </a:solidFill>
                  <a:latin typeface="Arial Narrow" panose="020B0606020202030204" pitchFamily="34" charset="0"/>
                </a:rPr>
              </a:br>
              <a:r>
                <a:rPr lang="en-US" altLang="en-US" u="none" dirty="0" smtClean="0">
                  <a:solidFill>
                    <a:srgbClr val="000000"/>
                  </a:solidFill>
                  <a:latin typeface="Arial Narrow" panose="020B0606020202030204" pitchFamily="34" charset="0"/>
                </a:rPr>
                <a:t>44%</a:t>
              </a:r>
              <a:endParaRPr lang="en-US" altLang="en-US" u="none" dirty="0">
                <a:solidFill>
                  <a:srgbClr val="000000"/>
                </a:solidFill>
                <a:latin typeface="Arial Narrow" panose="020B0606020202030204" pitchFamily="34" charset="0"/>
              </a:endParaRPr>
            </a:p>
          </p:txBody>
        </p:sp>
        <p:cxnSp>
          <p:nvCxnSpPr>
            <p:cNvPr id="263" name="Straight Arrow Connector 262"/>
            <p:cNvCxnSpPr/>
            <p:nvPr/>
          </p:nvCxnSpPr>
          <p:spPr bwMode="auto">
            <a:xfrm flipH="1">
              <a:off x="6965211" y="8361929"/>
              <a:ext cx="463862" cy="288821"/>
            </a:xfrm>
            <a:prstGeom prst="straightConnector1">
              <a:avLst/>
            </a:prstGeom>
            <a:solidFill>
              <a:schemeClr val="accent1"/>
            </a:solidFill>
            <a:ln w="12700" cap="flat" cmpd="sng" algn="ctr">
              <a:solidFill>
                <a:schemeClr val="tx1"/>
              </a:solidFill>
              <a:prstDash val="solid"/>
              <a:round/>
              <a:headEnd type="none" w="med" len="med"/>
              <a:tailEnd type="oval"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8" name="Group 7"/>
          <p:cNvGrpSpPr/>
          <p:nvPr/>
        </p:nvGrpSpPr>
        <p:grpSpPr>
          <a:xfrm>
            <a:off x="7334953" y="7850593"/>
            <a:ext cx="1181770" cy="1021682"/>
            <a:chOff x="4513216" y="8354649"/>
            <a:chExt cx="1181770" cy="1021682"/>
          </a:xfrm>
        </p:grpSpPr>
        <p:sp>
          <p:nvSpPr>
            <p:cNvPr id="249" name="Freeform 171"/>
            <p:cNvSpPr>
              <a:spLocks/>
            </p:cNvSpPr>
            <p:nvPr/>
          </p:nvSpPr>
          <p:spPr bwMode="auto">
            <a:xfrm>
              <a:off x="4714258" y="8939934"/>
              <a:ext cx="980728" cy="436397"/>
            </a:xfrm>
            <a:custGeom>
              <a:avLst/>
              <a:gdLst>
                <a:gd name="T0" fmla="*/ 1504 w 1504"/>
                <a:gd name="T1" fmla="*/ 704 h 704"/>
                <a:gd name="T2" fmla="*/ 1504 w 1504"/>
                <a:gd name="T3" fmla="*/ 0 h 704"/>
                <a:gd name="T4" fmla="*/ 1318 w 1504"/>
                <a:gd name="T5" fmla="*/ 295 h 704"/>
                <a:gd name="T6" fmla="*/ 1076 w 1504"/>
                <a:gd name="T7" fmla="*/ 492 h 704"/>
                <a:gd name="T8" fmla="*/ 784 w 1504"/>
                <a:gd name="T9" fmla="*/ 606 h 704"/>
                <a:gd name="T10" fmla="*/ 0 w 1504"/>
                <a:gd name="T11" fmla="*/ 672 h 704"/>
                <a:gd name="connsiteX0" fmla="*/ 10078 w 10078"/>
                <a:gd name="connsiteY0" fmla="*/ 9500 h 9545"/>
                <a:gd name="connsiteX1" fmla="*/ 10000 w 10078"/>
                <a:gd name="connsiteY1" fmla="*/ 0 h 9545"/>
                <a:gd name="connsiteX2" fmla="*/ 8763 w 10078"/>
                <a:gd name="connsiteY2" fmla="*/ 4190 h 9545"/>
                <a:gd name="connsiteX3" fmla="*/ 7154 w 10078"/>
                <a:gd name="connsiteY3" fmla="*/ 6989 h 9545"/>
                <a:gd name="connsiteX4" fmla="*/ 5213 w 10078"/>
                <a:gd name="connsiteY4" fmla="*/ 8608 h 9545"/>
                <a:gd name="connsiteX5" fmla="*/ 0 w 10078"/>
                <a:gd name="connsiteY5" fmla="*/ 9545 h 9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78" h="9545">
                  <a:moveTo>
                    <a:pt x="10078" y="9500"/>
                  </a:moveTo>
                  <a:cubicBezTo>
                    <a:pt x="10078" y="6176"/>
                    <a:pt x="10000" y="3338"/>
                    <a:pt x="10000" y="0"/>
                  </a:cubicBezTo>
                  <a:lnTo>
                    <a:pt x="8763" y="4190"/>
                  </a:lnTo>
                  <a:lnTo>
                    <a:pt x="7154" y="6989"/>
                  </a:lnTo>
                  <a:lnTo>
                    <a:pt x="5213" y="8608"/>
                  </a:lnTo>
                  <a:lnTo>
                    <a:pt x="0" y="9545"/>
                  </a:lnTo>
                </a:path>
              </a:pathLst>
            </a:custGeom>
            <a:solidFill>
              <a:srgbClr val="D9AAE4"/>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cxnSp>
          <p:nvCxnSpPr>
            <p:cNvPr id="262" name="Straight Arrow Connector 261"/>
            <p:cNvCxnSpPr/>
            <p:nvPr/>
          </p:nvCxnSpPr>
          <p:spPr bwMode="auto">
            <a:xfrm>
              <a:off x="5197268" y="9033136"/>
              <a:ext cx="374709" cy="233310"/>
            </a:xfrm>
            <a:prstGeom prst="straightConnector1">
              <a:avLst/>
            </a:prstGeom>
            <a:solidFill>
              <a:schemeClr val="accent1"/>
            </a:solidFill>
            <a:ln w="12700" cap="flat" cmpd="sng" algn="ctr">
              <a:solidFill>
                <a:schemeClr val="tx1"/>
              </a:solidFill>
              <a:prstDash val="solid"/>
              <a:round/>
              <a:headEnd type="none" w="med" len="med"/>
              <a:tailEnd type="oval"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0" name="Rectangle 176"/>
            <p:cNvSpPr>
              <a:spLocks noChangeArrowheads="1"/>
            </p:cNvSpPr>
            <p:nvPr/>
          </p:nvSpPr>
          <p:spPr bwMode="auto">
            <a:xfrm>
              <a:off x="4513216" y="8354649"/>
              <a:ext cx="783868" cy="680186"/>
            </a:xfrm>
            <a:prstGeom prst="rect">
              <a:avLst/>
            </a:prstGeom>
            <a:noFill/>
            <a:ln>
              <a:noFill/>
            </a:ln>
            <a:extLst/>
          </p:spPr>
          <p:txBody>
            <a:bodyPr vert="horz" wrap="none" lIns="0" tIns="0" rIns="0" bIns="0" numCol="1" anchor="t" anchorCtr="0" compatLnSpc="1">
              <a:prstTxWarp prst="textNoShape">
                <a:avLst/>
              </a:prstTxWarp>
              <a:spAutoFit/>
            </a:bodyPr>
            <a:lstStyle/>
            <a:p>
              <a:pPr algn="r" eaLnBrk="0" hangingPunct="0">
                <a:lnSpc>
                  <a:spcPct val="85000"/>
                </a:lnSpc>
              </a:pPr>
              <a:r>
                <a:rPr lang="en-US" altLang="en-US" u="none" dirty="0" smtClean="0">
                  <a:solidFill>
                    <a:srgbClr val="000000"/>
                  </a:solidFill>
                  <a:latin typeface="Arial Narrow" panose="020B0606020202030204" pitchFamily="34" charset="0"/>
                </a:rPr>
                <a:t>area =</a:t>
              </a:r>
              <a:br>
                <a:rPr lang="en-US" altLang="en-US" u="none" dirty="0" smtClean="0">
                  <a:solidFill>
                    <a:srgbClr val="000000"/>
                  </a:solidFill>
                  <a:latin typeface="Arial Narrow" panose="020B0606020202030204" pitchFamily="34" charset="0"/>
                </a:rPr>
              </a:br>
              <a:r>
                <a:rPr lang="en-US" altLang="en-US" u="none" dirty="0" smtClean="0">
                  <a:solidFill>
                    <a:srgbClr val="000000"/>
                  </a:solidFill>
                  <a:latin typeface="Arial Narrow" panose="020B0606020202030204" pitchFamily="34" charset="0"/>
                </a:rPr>
                <a:t>3%</a:t>
              </a:r>
              <a:endParaRPr lang="en-US" altLang="en-US" u="none" dirty="0">
                <a:solidFill>
                  <a:srgbClr val="000000"/>
                </a:solidFill>
                <a:latin typeface="Arial Narrow" panose="020B0606020202030204" pitchFamily="34" charset="0"/>
              </a:endParaRPr>
            </a:p>
          </p:txBody>
        </p:sp>
      </p:grpSp>
      <p:grpSp>
        <p:nvGrpSpPr>
          <p:cNvPr id="5" name="Group 4"/>
          <p:cNvGrpSpPr/>
          <p:nvPr/>
        </p:nvGrpSpPr>
        <p:grpSpPr>
          <a:xfrm>
            <a:off x="7277231" y="6457572"/>
            <a:ext cx="5612898" cy="2429230"/>
            <a:chOff x="4455494" y="6961628"/>
            <a:chExt cx="5612898" cy="2429230"/>
          </a:xfrm>
        </p:grpSpPr>
        <p:sp>
          <p:nvSpPr>
            <p:cNvPr id="251" name="Freeform 173"/>
            <p:cNvSpPr>
              <a:spLocks/>
            </p:cNvSpPr>
            <p:nvPr/>
          </p:nvSpPr>
          <p:spPr bwMode="auto">
            <a:xfrm>
              <a:off x="4455494" y="6961628"/>
              <a:ext cx="4268977" cy="2429230"/>
            </a:xfrm>
            <a:custGeom>
              <a:avLst/>
              <a:gdLst>
                <a:gd name="T0" fmla="*/ 0 w 2725"/>
                <a:gd name="T1" fmla="*/ 1529 h 1529"/>
                <a:gd name="T2" fmla="*/ 474 w 2725"/>
                <a:gd name="T3" fmla="*/ 1506 h 1529"/>
                <a:gd name="T4" fmla="*/ 677 w 2725"/>
                <a:gd name="T5" fmla="*/ 1396 h 1529"/>
                <a:gd name="T6" fmla="*/ 833 w 2725"/>
                <a:gd name="T7" fmla="*/ 1128 h 1529"/>
                <a:gd name="T8" fmla="*/ 1056 w 2725"/>
                <a:gd name="T9" fmla="*/ 543 h 1529"/>
                <a:gd name="T10" fmla="*/ 1216 w 2725"/>
                <a:gd name="T11" fmla="*/ 90 h 1529"/>
                <a:gd name="T12" fmla="*/ 1317 w 2725"/>
                <a:gd name="T13" fmla="*/ 4 h 1529"/>
                <a:gd name="T14" fmla="*/ 1427 w 2725"/>
                <a:gd name="T15" fmla="*/ 90 h 1529"/>
                <a:gd name="T16" fmla="*/ 1606 w 2725"/>
                <a:gd name="T17" fmla="*/ 514 h 1529"/>
                <a:gd name="T18" fmla="*/ 1873 w 2725"/>
                <a:gd name="T19" fmla="*/ 1175 h 1529"/>
                <a:gd name="T20" fmla="*/ 2037 w 2725"/>
                <a:gd name="T21" fmla="*/ 1411 h 1529"/>
                <a:gd name="T22" fmla="*/ 2255 w 2725"/>
                <a:gd name="T23" fmla="*/ 1506 h 1529"/>
                <a:gd name="T24" fmla="*/ 2725 w 2725"/>
                <a:gd name="T25" fmla="*/ 1525 h 1529"/>
                <a:gd name="connsiteX0" fmla="*/ 0 w 9901"/>
                <a:gd name="connsiteY0" fmla="*/ 9975 h 10008"/>
                <a:gd name="connsiteX1" fmla="*/ 1739 w 9901"/>
                <a:gd name="connsiteY1" fmla="*/ 9825 h 10008"/>
                <a:gd name="connsiteX2" fmla="*/ 2484 w 9901"/>
                <a:gd name="connsiteY2" fmla="*/ 9105 h 10008"/>
                <a:gd name="connsiteX3" fmla="*/ 3057 w 9901"/>
                <a:gd name="connsiteY3" fmla="*/ 7352 h 10008"/>
                <a:gd name="connsiteX4" fmla="*/ 3875 w 9901"/>
                <a:gd name="connsiteY4" fmla="*/ 3526 h 10008"/>
                <a:gd name="connsiteX5" fmla="*/ 4462 w 9901"/>
                <a:gd name="connsiteY5" fmla="*/ 564 h 10008"/>
                <a:gd name="connsiteX6" fmla="*/ 4833 w 9901"/>
                <a:gd name="connsiteY6" fmla="*/ 1 h 10008"/>
                <a:gd name="connsiteX7" fmla="*/ 5237 w 9901"/>
                <a:gd name="connsiteY7" fmla="*/ 564 h 10008"/>
                <a:gd name="connsiteX8" fmla="*/ 5894 w 9901"/>
                <a:gd name="connsiteY8" fmla="*/ 3337 h 10008"/>
                <a:gd name="connsiteX9" fmla="*/ 6873 w 9901"/>
                <a:gd name="connsiteY9" fmla="*/ 7660 h 10008"/>
                <a:gd name="connsiteX10" fmla="*/ 7475 w 9901"/>
                <a:gd name="connsiteY10" fmla="*/ 9203 h 10008"/>
                <a:gd name="connsiteX11" fmla="*/ 8275 w 9901"/>
                <a:gd name="connsiteY11" fmla="*/ 9825 h 10008"/>
                <a:gd name="connsiteX12" fmla="*/ 9901 w 9901"/>
                <a:gd name="connsiteY12" fmla="*/ 10008 h 10008"/>
                <a:gd name="connsiteX0" fmla="*/ 0 w 9967"/>
                <a:gd name="connsiteY0" fmla="*/ 9967 h 10000"/>
                <a:gd name="connsiteX1" fmla="*/ 1756 w 9967"/>
                <a:gd name="connsiteY1" fmla="*/ 9817 h 10000"/>
                <a:gd name="connsiteX2" fmla="*/ 2509 w 9967"/>
                <a:gd name="connsiteY2" fmla="*/ 9098 h 10000"/>
                <a:gd name="connsiteX3" fmla="*/ 3088 w 9967"/>
                <a:gd name="connsiteY3" fmla="*/ 7346 h 10000"/>
                <a:gd name="connsiteX4" fmla="*/ 3914 w 9967"/>
                <a:gd name="connsiteY4" fmla="*/ 3523 h 10000"/>
                <a:gd name="connsiteX5" fmla="*/ 4507 w 9967"/>
                <a:gd name="connsiteY5" fmla="*/ 564 h 10000"/>
                <a:gd name="connsiteX6" fmla="*/ 4881 w 9967"/>
                <a:gd name="connsiteY6" fmla="*/ 1 h 10000"/>
                <a:gd name="connsiteX7" fmla="*/ 5289 w 9967"/>
                <a:gd name="connsiteY7" fmla="*/ 564 h 10000"/>
                <a:gd name="connsiteX8" fmla="*/ 5953 w 9967"/>
                <a:gd name="connsiteY8" fmla="*/ 3334 h 10000"/>
                <a:gd name="connsiteX9" fmla="*/ 6942 w 9967"/>
                <a:gd name="connsiteY9" fmla="*/ 7654 h 10000"/>
                <a:gd name="connsiteX10" fmla="*/ 7550 w 9967"/>
                <a:gd name="connsiteY10" fmla="*/ 9196 h 10000"/>
                <a:gd name="connsiteX11" fmla="*/ 8358 w 9967"/>
                <a:gd name="connsiteY11" fmla="*/ 9817 h 10000"/>
                <a:gd name="connsiteX12" fmla="*/ 9967 w 9967"/>
                <a:gd name="connsiteY12" fmla="*/ 1000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967" h="10000">
                  <a:moveTo>
                    <a:pt x="0" y="9967"/>
                  </a:moveTo>
                  <a:cubicBezTo>
                    <a:pt x="293" y="9954"/>
                    <a:pt x="1338" y="9960"/>
                    <a:pt x="1756" y="9817"/>
                  </a:cubicBezTo>
                  <a:cubicBezTo>
                    <a:pt x="2176" y="9666"/>
                    <a:pt x="2287" y="9503"/>
                    <a:pt x="2509" y="9098"/>
                  </a:cubicBezTo>
                  <a:cubicBezTo>
                    <a:pt x="2732" y="8680"/>
                    <a:pt x="2857" y="8274"/>
                    <a:pt x="3088" y="7346"/>
                  </a:cubicBezTo>
                  <a:cubicBezTo>
                    <a:pt x="3321" y="6425"/>
                    <a:pt x="3676" y="4654"/>
                    <a:pt x="3914" y="3523"/>
                  </a:cubicBezTo>
                  <a:cubicBezTo>
                    <a:pt x="4151" y="2393"/>
                    <a:pt x="4348" y="1145"/>
                    <a:pt x="4507" y="564"/>
                  </a:cubicBezTo>
                  <a:cubicBezTo>
                    <a:pt x="4666" y="-25"/>
                    <a:pt x="4822" y="1"/>
                    <a:pt x="4881" y="1"/>
                  </a:cubicBezTo>
                  <a:cubicBezTo>
                    <a:pt x="4937" y="1"/>
                    <a:pt x="5112" y="1"/>
                    <a:pt x="5289" y="564"/>
                  </a:cubicBezTo>
                  <a:cubicBezTo>
                    <a:pt x="5467" y="1119"/>
                    <a:pt x="5682" y="2151"/>
                    <a:pt x="5953" y="3334"/>
                  </a:cubicBezTo>
                  <a:cubicBezTo>
                    <a:pt x="6231" y="4516"/>
                    <a:pt x="6675" y="6680"/>
                    <a:pt x="6942" y="7654"/>
                  </a:cubicBezTo>
                  <a:cubicBezTo>
                    <a:pt x="7205" y="8634"/>
                    <a:pt x="7309" y="8837"/>
                    <a:pt x="7550" y="9196"/>
                  </a:cubicBezTo>
                  <a:cubicBezTo>
                    <a:pt x="7783" y="9555"/>
                    <a:pt x="7936" y="9692"/>
                    <a:pt x="8358" y="9817"/>
                  </a:cubicBezTo>
                  <a:cubicBezTo>
                    <a:pt x="8784" y="9934"/>
                    <a:pt x="9352" y="9974"/>
                    <a:pt x="9967" y="10000"/>
                  </a:cubicBezTo>
                </a:path>
              </a:pathLst>
            </a:custGeom>
            <a:noFill/>
            <a:ln w="20638" cap="flat">
              <a:solidFill>
                <a:srgbClr val="86868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37" name="Rectangle 233"/>
            <p:cNvSpPr>
              <a:spLocks noChangeArrowheads="1"/>
            </p:cNvSpPr>
            <p:nvPr/>
          </p:nvSpPr>
          <p:spPr bwMode="auto">
            <a:xfrm>
              <a:off x="7575722" y="7272905"/>
              <a:ext cx="2492670" cy="340093"/>
            </a:xfrm>
            <a:prstGeom prst="rect">
              <a:avLst/>
            </a:prstGeom>
            <a:noFill/>
            <a:ln>
              <a:noFill/>
            </a:ln>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85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sampling</a:t>
              </a:r>
              <a:r>
                <a:rPr kumimoji="0" lang="en-US" altLang="en-US" sz="2600" b="0" i="0" u="none" strike="noStrike" cap="none" normalizeH="0" dirty="0" smtClean="0">
                  <a:ln>
                    <a:noFill/>
                  </a:ln>
                  <a:solidFill>
                    <a:srgbClr val="000000"/>
                  </a:solidFill>
                  <a:effectLst/>
                  <a:latin typeface="Arial Narrow" panose="020B0606020202030204" pitchFamily="34" charset="0"/>
                </a:rPr>
                <a:t> distribution</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cxnSp>
          <p:nvCxnSpPr>
            <p:cNvPr id="38" name="Straight Arrow Connector 37"/>
            <p:cNvCxnSpPr/>
            <p:nvPr/>
          </p:nvCxnSpPr>
          <p:spPr bwMode="auto">
            <a:xfrm flipH="1">
              <a:off x="7104124" y="7543245"/>
              <a:ext cx="366153" cy="220937"/>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4223447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up)">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ipe(left)">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ipe(left)">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wipe(left)">
                                      <p:cBhvr>
                                        <p:cTn id="42" dur="500"/>
                                        <p:tgtEl>
                                          <p:spTgt spid="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wipe(up)">
                                      <p:cBhvr>
                                        <p:cTn id="47" dur="500"/>
                                        <p:tgtEl>
                                          <p:spTgt spid="8"/>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nodeType="click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wipe(up)">
                                      <p:cBhvr>
                                        <p:cTn id="52" dur="500"/>
                                        <p:tgtEl>
                                          <p:spTgt spid="9"/>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nodeType="clickEffect">
                                  <p:stCondLst>
                                    <p:cond delay="0"/>
                                  </p:stCondLst>
                                  <p:childTnLst>
                                    <p:set>
                                      <p:cBhvr>
                                        <p:cTn id="56" dur="1" fill="hold">
                                          <p:stCondLst>
                                            <p:cond delay="0"/>
                                          </p:stCondLst>
                                        </p:cTn>
                                        <p:tgtEl>
                                          <p:spTgt spid="45"/>
                                        </p:tgtEl>
                                        <p:attrNameLst>
                                          <p:attrName>style.visibility</p:attrName>
                                        </p:attrNameLst>
                                      </p:cBhvr>
                                      <p:to>
                                        <p:strVal val="visible"/>
                                      </p:to>
                                    </p:set>
                                    <p:animEffect transition="in" filter="wipe(up)">
                                      <p:cBhvr>
                                        <p:cTn id="57" dur="500"/>
                                        <p:tgtEl>
                                          <p:spTgt spid="45"/>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123280" y="26012"/>
            <a:ext cx="12935806" cy="9698559"/>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a:lnSpc>
                <a:spcPct val="105000"/>
              </a:lnSpc>
            </a:pPr>
            <a:r>
              <a:rPr lang="en-US" dirty="0" smtClean="0"/>
              <a:t>The chances of substantial and trivial magnitudes can be expressed as numeric and qualitative probabilities.</a:t>
            </a:r>
          </a:p>
          <a:p>
            <a:pPr lvl="1">
              <a:lnSpc>
                <a:spcPct val="105000"/>
              </a:lnSpc>
            </a:pPr>
            <a:r>
              <a:rPr lang="en-US" dirty="0" smtClean="0"/>
              <a:t>A similar qualitative scale is used by the</a:t>
            </a:r>
            <a:br>
              <a:rPr lang="en-US" dirty="0" smtClean="0"/>
            </a:br>
            <a:r>
              <a:rPr lang="en-US" dirty="0" smtClean="0"/>
              <a:t>Intergovernmental Panel on Climate Change</a:t>
            </a:r>
            <a:br>
              <a:rPr lang="en-US" dirty="0" smtClean="0"/>
            </a:br>
            <a:r>
              <a:rPr lang="en-US" dirty="0" smtClean="0"/>
              <a:t>to communicate plain-language uncertainty </a:t>
            </a:r>
            <a:br>
              <a:rPr lang="en-US" dirty="0" smtClean="0"/>
            </a:br>
            <a:r>
              <a:rPr lang="en-US" dirty="0" smtClean="0"/>
              <a:t>in climate predictions to the public.</a:t>
            </a:r>
          </a:p>
          <a:p>
            <a:pPr>
              <a:lnSpc>
                <a:spcPct val="105000"/>
              </a:lnSpc>
            </a:pPr>
            <a:r>
              <a:rPr lang="en-US" dirty="0" smtClean="0"/>
              <a:t>The probabilities of substantial –ive and +ive </a:t>
            </a:r>
            <a:br>
              <a:rPr lang="en-US" dirty="0" smtClean="0"/>
            </a:br>
            <a:r>
              <a:rPr lang="en-US" dirty="0" smtClean="0"/>
              <a:t>are actually p values for tests of the hypotheses</a:t>
            </a:r>
            <a:br>
              <a:rPr lang="en-US" dirty="0" smtClean="0"/>
            </a:br>
            <a:r>
              <a:rPr lang="en-US" dirty="0" smtClean="0"/>
              <a:t> that the effect is substantially –ive and +ive.</a:t>
            </a:r>
          </a:p>
          <a:p>
            <a:pPr lvl="1">
              <a:lnSpc>
                <a:spcPct val="105000"/>
              </a:lnSpc>
            </a:pPr>
            <a:r>
              <a:rPr lang="en-US" dirty="0" smtClean="0"/>
              <a:t>Example: if the chance of –ive is 3%, p</a:t>
            </a:r>
            <a:r>
              <a:rPr lang="en-US" baseline="-25000" dirty="0" smtClean="0"/>
              <a:t>–</a:t>
            </a:r>
            <a:r>
              <a:rPr lang="en-US" dirty="0" smtClean="0"/>
              <a:t> = 0.03, </a:t>
            </a:r>
            <a:br>
              <a:rPr lang="en-US" dirty="0" smtClean="0"/>
            </a:br>
            <a:r>
              <a:rPr lang="en-US" dirty="0" smtClean="0"/>
              <a:t>so you reject the hypothesis that the effect is –ive at the 5% level (p</a:t>
            </a:r>
            <a:r>
              <a:rPr lang="en-US" baseline="-25000" dirty="0"/>
              <a:t>–</a:t>
            </a:r>
            <a:r>
              <a:rPr lang="en-US" dirty="0"/>
              <a:t> </a:t>
            </a:r>
            <a:r>
              <a:rPr lang="en-US" dirty="0" smtClean="0"/>
              <a:t>&lt; 0.05).</a:t>
            </a:r>
          </a:p>
          <a:p>
            <a:pPr>
              <a:lnSpc>
                <a:spcPct val="105000"/>
              </a:lnSpc>
            </a:pPr>
            <a:r>
              <a:rPr lang="en-US" dirty="0" smtClean="0"/>
              <a:t>And 1 minus these probabilities are actually the p values for the tests of the hypotheses that the effect is </a:t>
            </a:r>
            <a:r>
              <a:rPr lang="en-US" i="1" dirty="0" smtClean="0"/>
              <a:t>not</a:t>
            </a:r>
            <a:r>
              <a:rPr lang="en-US" dirty="0" smtClean="0"/>
              <a:t> substantially –ive and +ive.</a:t>
            </a:r>
          </a:p>
          <a:p>
            <a:pPr lvl="1">
              <a:lnSpc>
                <a:spcPct val="105000"/>
              </a:lnSpc>
            </a:pPr>
            <a:r>
              <a:rPr lang="en-US" dirty="0" smtClean="0"/>
              <a:t>Example: if the chance of +ive is 44%, p</a:t>
            </a:r>
            <a:r>
              <a:rPr lang="en-US" sz="4200" baseline="-25000" dirty="0" smtClean="0"/>
              <a:t>+</a:t>
            </a:r>
            <a:r>
              <a:rPr lang="en-US" dirty="0" smtClean="0"/>
              <a:t> = 0.44, so 1 - </a:t>
            </a:r>
            <a:r>
              <a:rPr lang="en-US" dirty="0"/>
              <a:t>p</a:t>
            </a:r>
            <a:r>
              <a:rPr lang="en-US" sz="3800" baseline="-25000" dirty="0"/>
              <a:t>+</a:t>
            </a:r>
            <a:r>
              <a:rPr lang="en-US" dirty="0"/>
              <a:t> = </a:t>
            </a:r>
            <a:r>
              <a:rPr lang="en-US" dirty="0" err="1" smtClean="0"/>
              <a:t>p</a:t>
            </a:r>
            <a:r>
              <a:rPr lang="en-US" baseline="-25000" dirty="0" err="1" smtClean="0"/>
              <a:t>N</a:t>
            </a:r>
            <a:r>
              <a:rPr lang="en-US" sz="3400" baseline="-25000" dirty="0" smtClean="0"/>
              <a:t>+</a:t>
            </a:r>
            <a:r>
              <a:rPr lang="en-US" dirty="0" smtClean="0"/>
              <a:t> = 0.56, so you can't reject the hypothesis that the effect is not substantially +ive.</a:t>
            </a:r>
          </a:p>
          <a:p>
            <a:pPr lvl="1">
              <a:lnSpc>
                <a:spcPct val="105000"/>
              </a:lnSpc>
            </a:pPr>
            <a:r>
              <a:rPr lang="en-US" dirty="0" smtClean="0"/>
              <a:t>But if the chance of +ive is 96</a:t>
            </a:r>
            <a:r>
              <a:rPr lang="en-US" dirty="0"/>
              <a:t>%, p</a:t>
            </a:r>
            <a:r>
              <a:rPr lang="en-US" sz="3800" baseline="-25000" dirty="0"/>
              <a:t>+</a:t>
            </a:r>
            <a:r>
              <a:rPr lang="en-US" dirty="0"/>
              <a:t> = </a:t>
            </a:r>
            <a:r>
              <a:rPr lang="en-US" dirty="0" smtClean="0"/>
              <a:t>0.96, </a:t>
            </a:r>
            <a:r>
              <a:rPr lang="en-US" dirty="0"/>
              <a:t>so 1 - p</a:t>
            </a:r>
            <a:r>
              <a:rPr lang="en-US" sz="3400" baseline="-25000" dirty="0"/>
              <a:t>+</a:t>
            </a:r>
            <a:r>
              <a:rPr lang="en-US" dirty="0"/>
              <a:t> = </a:t>
            </a:r>
            <a:r>
              <a:rPr lang="en-US" dirty="0" err="1"/>
              <a:t>p</a:t>
            </a:r>
            <a:r>
              <a:rPr lang="en-US" baseline="-25000" dirty="0" err="1"/>
              <a:t>N</a:t>
            </a:r>
            <a:r>
              <a:rPr lang="en-US" sz="3000" baseline="-25000" dirty="0"/>
              <a:t>+</a:t>
            </a:r>
            <a:r>
              <a:rPr lang="en-US" dirty="0"/>
              <a:t> = </a:t>
            </a:r>
            <a:r>
              <a:rPr lang="en-US" dirty="0" smtClean="0"/>
              <a:t>0.04, </a:t>
            </a:r>
            <a:r>
              <a:rPr lang="en-US" dirty="0"/>
              <a:t>so you </a:t>
            </a:r>
            <a:r>
              <a:rPr lang="en-US" i="1" dirty="0" smtClean="0"/>
              <a:t>can</a:t>
            </a:r>
            <a:r>
              <a:rPr lang="en-US" dirty="0" smtClean="0"/>
              <a:t> </a:t>
            </a:r>
            <a:r>
              <a:rPr lang="en-US" dirty="0"/>
              <a:t>reject the hypothesis that the effect is not substantially +</a:t>
            </a:r>
            <a:r>
              <a:rPr lang="en-US" dirty="0" smtClean="0"/>
              <a:t>ive, i.e., the effect is decisively +ive.</a:t>
            </a:r>
          </a:p>
          <a:p>
            <a:pPr>
              <a:lnSpc>
                <a:spcPct val="105000"/>
              </a:lnSpc>
            </a:pPr>
            <a:r>
              <a:rPr lang="en-US" dirty="0" smtClean="0"/>
              <a:t>It's easier to think about the probabilities </a:t>
            </a:r>
            <a:r>
              <a:rPr lang="en-US" i="1" dirty="0" smtClean="0"/>
              <a:t>for</a:t>
            </a:r>
            <a:r>
              <a:rPr lang="en-US" dirty="0" smtClean="0"/>
              <a:t> a magnitude than </a:t>
            </a:r>
            <a:r>
              <a:rPr lang="en-US" i="1" dirty="0" smtClean="0"/>
              <a:t>against</a:t>
            </a:r>
            <a:r>
              <a:rPr lang="en-US" dirty="0" smtClean="0"/>
              <a:t> a magnitude.</a:t>
            </a:r>
          </a:p>
          <a:p>
            <a:pPr>
              <a:lnSpc>
                <a:spcPct val="105000"/>
              </a:lnSpc>
            </a:pPr>
            <a:r>
              <a:rPr lang="en-US" dirty="0" smtClean="0"/>
              <a:t>So if an effect is </a:t>
            </a:r>
            <a:r>
              <a:rPr lang="en-US" i="1" dirty="0" smtClean="0"/>
              <a:t>very likely</a:t>
            </a:r>
            <a:r>
              <a:rPr lang="en-US" dirty="0" smtClean="0"/>
              <a:t> substantial, it is </a:t>
            </a:r>
            <a:r>
              <a:rPr lang="en-US" i="1" dirty="0" smtClean="0"/>
              <a:t>decisively</a:t>
            </a:r>
            <a:r>
              <a:rPr lang="en-US" dirty="0" smtClean="0"/>
              <a:t> substantial, in terms of an hypothesis test at the 5% level or in terms of coverage of a 90%CI.</a:t>
            </a:r>
          </a:p>
          <a:p>
            <a:pPr>
              <a:lnSpc>
                <a:spcPct val="105000"/>
              </a:lnSpc>
            </a:pPr>
            <a:endParaRPr lang="en-US" dirty="0" smtClean="0"/>
          </a:p>
        </p:txBody>
      </p:sp>
      <p:grpSp>
        <p:nvGrpSpPr>
          <p:cNvPr id="3" name="Group 2"/>
          <p:cNvGrpSpPr/>
          <p:nvPr/>
        </p:nvGrpSpPr>
        <p:grpSpPr>
          <a:xfrm>
            <a:off x="7468096" y="704528"/>
            <a:ext cx="1623780" cy="969252"/>
            <a:chOff x="7468096" y="704528"/>
            <a:chExt cx="1623780" cy="969252"/>
          </a:xfrm>
        </p:grpSpPr>
        <p:sp>
          <p:nvSpPr>
            <p:cNvPr id="7" name="TextBox 6"/>
            <p:cNvSpPr txBox="1"/>
            <p:nvPr/>
          </p:nvSpPr>
          <p:spPr>
            <a:xfrm>
              <a:off x="7468096" y="704528"/>
              <a:ext cx="1623780" cy="492443"/>
            </a:xfrm>
            <a:prstGeom prst="rect">
              <a:avLst/>
            </a:prstGeom>
            <a:solidFill>
              <a:srgbClr val="CBCBCB"/>
            </a:solidFill>
            <a:ln w="3175">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b="1" dirty="0"/>
                <a:t>Chances</a:t>
              </a:r>
              <a:endParaRPr lang="en-AU" b="1" dirty="0"/>
            </a:p>
          </p:txBody>
        </p:sp>
        <p:sp>
          <p:nvSpPr>
            <p:cNvPr id="11" name="TextBox 10"/>
            <p:cNvSpPr txBox="1"/>
            <p:nvPr/>
          </p:nvSpPr>
          <p:spPr>
            <a:xfrm>
              <a:off x="7468096" y="1181337"/>
              <a:ext cx="1623780" cy="492443"/>
            </a:xfrm>
            <a:prstGeom prst="rect">
              <a:avLst/>
            </a:prstGeom>
            <a:solidFill>
              <a:srgbClr val="FFCDCD"/>
            </a:solidFill>
            <a:ln w="3175">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&lt;0.5%</a:t>
              </a:r>
              <a:endParaRPr lang="en-AU" dirty="0"/>
            </a:p>
          </p:txBody>
        </p:sp>
      </p:grpSp>
      <p:sp>
        <p:nvSpPr>
          <p:cNvPr id="15" name="TextBox 14"/>
          <p:cNvSpPr txBox="1"/>
          <p:nvPr/>
        </p:nvSpPr>
        <p:spPr>
          <a:xfrm>
            <a:off x="7468096" y="1670201"/>
            <a:ext cx="1623780" cy="492443"/>
          </a:xfrm>
          <a:prstGeom prst="rect">
            <a:avLst/>
          </a:prstGeom>
          <a:solidFill>
            <a:srgbClr val="FFDAA3"/>
          </a:solidFill>
          <a:ln w="3175">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0.5-5%</a:t>
            </a:r>
            <a:endParaRPr lang="en-AU" dirty="0"/>
          </a:p>
        </p:txBody>
      </p:sp>
      <p:grpSp>
        <p:nvGrpSpPr>
          <p:cNvPr id="5" name="Group 4"/>
          <p:cNvGrpSpPr/>
          <p:nvPr/>
        </p:nvGrpSpPr>
        <p:grpSpPr>
          <a:xfrm>
            <a:off x="9091876" y="704528"/>
            <a:ext cx="1584176" cy="969252"/>
            <a:chOff x="9091876" y="704528"/>
            <a:chExt cx="1584176" cy="969252"/>
          </a:xfrm>
        </p:grpSpPr>
        <p:sp>
          <p:nvSpPr>
            <p:cNvPr id="4" name="TextBox 3"/>
            <p:cNvSpPr txBox="1"/>
            <p:nvPr/>
          </p:nvSpPr>
          <p:spPr>
            <a:xfrm>
              <a:off x="9091876" y="704528"/>
              <a:ext cx="1584176" cy="492443"/>
            </a:xfrm>
            <a:prstGeom prst="rect">
              <a:avLst/>
            </a:prstGeom>
            <a:solidFill>
              <a:srgbClr val="CBCBCB"/>
            </a:solidFill>
            <a:ln w="3175">
              <a:solidFill>
                <a:schemeClr val="bg1">
                  <a:lumMod val="65000"/>
                </a:schemeClr>
              </a:solidFill>
            </a:ln>
          </p:spPr>
          <p:txBody>
            <a:bodyPr wrap="square" rtlCol="0">
              <a:spAutoFit/>
            </a:bodyPr>
            <a:lstStyle/>
            <a:p>
              <a:r>
                <a:rPr lang="en-US" b="1" u="none" dirty="0" smtClean="0">
                  <a:latin typeface="+mn-lt"/>
                </a:rPr>
                <a:t>Probability</a:t>
              </a:r>
              <a:endParaRPr lang="en-AU" b="1" u="none" dirty="0">
                <a:latin typeface="+mn-lt"/>
              </a:endParaRPr>
            </a:p>
          </p:txBody>
        </p:sp>
        <p:sp>
          <p:nvSpPr>
            <p:cNvPr id="9" name="TextBox 8"/>
            <p:cNvSpPr txBox="1"/>
            <p:nvPr/>
          </p:nvSpPr>
          <p:spPr>
            <a:xfrm>
              <a:off x="9091876" y="1181337"/>
              <a:ext cx="1584176" cy="492443"/>
            </a:xfrm>
            <a:prstGeom prst="rect">
              <a:avLst/>
            </a:prstGeom>
            <a:solidFill>
              <a:srgbClr val="FFCDCD"/>
            </a:solidFill>
            <a:ln w="3175">
              <a:solidFill>
                <a:schemeClr val="bg1">
                  <a:lumMod val="65000"/>
                </a:schemeClr>
              </a:solidFill>
            </a:ln>
          </p:spPr>
          <p:txBody>
            <a:bodyPr wrap="square" rtlCol="0">
              <a:spAutoFit/>
            </a:bodyPr>
            <a:lstStyle/>
            <a:p>
              <a:r>
                <a:rPr lang="en-US" u="none" dirty="0" smtClean="0">
                  <a:latin typeface="+mn-lt"/>
                </a:rPr>
                <a:t>&lt;0.005</a:t>
              </a:r>
              <a:endParaRPr lang="en-AU" u="none" dirty="0">
                <a:latin typeface="+mn-lt"/>
              </a:endParaRPr>
            </a:p>
          </p:txBody>
        </p:sp>
      </p:grpSp>
      <p:sp>
        <p:nvSpPr>
          <p:cNvPr id="13" name="TextBox 12"/>
          <p:cNvSpPr txBox="1"/>
          <p:nvPr/>
        </p:nvSpPr>
        <p:spPr>
          <a:xfrm>
            <a:off x="9091876" y="1670201"/>
            <a:ext cx="1584176" cy="492443"/>
          </a:xfrm>
          <a:prstGeom prst="rect">
            <a:avLst/>
          </a:prstGeom>
          <a:solidFill>
            <a:srgbClr val="FFDAA3"/>
          </a:solidFill>
          <a:ln w="3175">
            <a:solidFill>
              <a:schemeClr val="bg1">
                <a:lumMod val="65000"/>
              </a:schemeClr>
            </a:solidFill>
          </a:ln>
        </p:spPr>
        <p:txBody>
          <a:bodyPr wrap="square" rtlCol="0">
            <a:spAutoFit/>
          </a:bodyPr>
          <a:lstStyle/>
          <a:p>
            <a:r>
              <a:rPr lang="en-US" u="none" dirty="0" smtClean="0">
                <a:latin typeface="+mn-lt"/>
              </a:rPr>
              <a:t>0.005-0.05</a:t>
            </a:r>
            <a:endParaRPr lang="en-AU" u="none" dirty="0">
              <a:latin typeface="+mn-lt"/>
            </a:endParaRPr>
          </a:p>
        </p:txBody>
      </p:sp>
      <p:grpSp>
        <p:nvGrpSpPr>
          <p:cNvPr id="6" name="Group 5"/>
          <p:cNvGrpSpPr/>
          <p:nvPr/>
        </p:nvGrpSpPr>
        <p:grpSpPr>
          <a:xfrm>
            <a:off x="10676052" y="704528"/>
            <a:ext cx="1760596" cy="969252"/>
            <a:chOff x="10676052" y="704528"/>
            <a:chExt cx="1760596" cy="969252"/>
          </a:xfrm>
        </p:grpSpPr>
        <p:sp>
          <p:nvSpPr>
            <p:cNvPr id="8" name="TextBox 7"/>
            <p:cNvSpPr txBox="1"/>
            <p:nvPr/>
          </p:nvSpPr>
          <p:spPr>
            <a:xfrm>
              <a:off x="10676052" y="704528"/>
              <a:ext cx="1760596" cy="492443"/>
            </a:xfrm>
            <a:prstGeom prst="rect">
              <a:avLst/>
            </a:prstGeom>
            <a:solidFill>
              <a:srgbClr val="CBCBCB"/>
            </a:solidFill>
            <a:ln w="3175">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b="1" dirty="0" smtClean="0"/>
                <a:t>Qualitative</a:t>
              </a:r>
              <a:endParaRPr lang="en-AU" b="1" dirty="0"/>
            </a:p>
          </p:txBody>
        </p:sp>
        <p:sp>
          <p:nvSpPr>
            <p:cNvPr id="12" name="TextBox 11"/>
            <p:cNvSpPr txBox="1"/>
            <p:nvPr/>
          </p:nvSpPr>
          <p:spPr>
            <a:xfrm>
              <a:off x="10676052" y="1181337"/>
              <a:ext cx="1760596" cy="492443"/>
            </a:xfrm>
            <a:prstGeom prst="rect">
              <a:avLst/>
            </a:prstGeom>
            <a:solidFill>
              <a:srgbClr val="FFCDCD"/>
            </a:solidFill>
            <a:ln w="3175">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most unlikely</a:t>
              </a:r>
              <a:endParaRPr lang="en-AU" dirty="0"/>
            </a:p>
          </p:txBody>
        </p:sp>
      </p:grpSp>
      <p:sp>
        <p:nvSpPr>
          <p:cNvPr id="16" name="TextBox 15"/>
          <p:cNvSpPr txBox="1"/>
          <p:nvPr/>
        </p:nvSpPr>
        <p:spPr>
          <a:xfrm>
            <a:off x="10676052" y="1670201"/>
            <a:ext cx="1760596" cy="492443"/>
          </a:xfrm>
          <a:prstGeom prst="rect">
            <a:avLst/>
          </a:prstGeom>
          <a:solidFill>
            <a:srgbClr val="FFDAA3"/>
          </a:solidFill>
          <a:ln w="3175">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very unlikely</a:t>
            </a:r>
            <a:endParaRPr lang="en-AU" dirty="0"/>
          </a:p>
        </p:txBody>
      </p:sp>
      <p:grpSp>
        <p:nvGrpSpPr>
          <p:cNvPr id="10" name="Group 9"/>
          <p:cNvGrpSpPr/>
          <p:nvPr/>
        </p:nvGrpSpPr>
        <p:grpSpPr>
          <a:xfrm>
            <a:off x="7468096" y="2159064"/>
            <a:ext cx="4968552" cy="492443"/>
            <a:chOff x="7468096" y="2159064"/>
            <a:chExt cx="4968552" cy="492443"/>
          </a:xfrm>
        </p:grpSpPr>
        <p:sp>
          <p:nvSpPr>
            <p:cNvPr id="17" name="TextBox 16"/>
            <p:cNvSpPr txBox="1"/>
            <p:nvPr/>
          </p:nvSpPr>
          <p:spPr>
            <a:xfrm>
              <a:off x="9091876" y="2159064"/>
              <a:ext cx="1584176" cy="492443"/>
            </a:xfrm>
            <a:prstGeom prst="rect">
              <a:avLst/>
            </a:prstGeom>
            <a:solidFill>
              <a:srgbClr val="FFFF66"/>
            </a:solidFill>
            <a:ln w="3175">
              <a:solidFill>
                <a:schemeClr val="bg1">
                  <a:lumMod val="65000"/>
                </a:schemeClr>
              </a:solidFill>
            </a:ln>
          </p:spPr>
          <p:txBody>
            <a:bodyPr wrap="square" rtlCol="0">
              <a:spAutoFit/>
            </a:bodyPr>
            <a:lstStyle/>
            <a:p>
              <a:r>
                <a:rPr lang="en-US" u="none" dirty="0" smtClean="0">
                  <a:latin typeface="+mn-lt"/>
                </a:rPr>
                <a:t>0.05-0.25</a:t>
              </a:r>
              <a:endParaRPr lang="en-AU" u="none" dirty="0">
                <a:latin typeface="+mn-lt"/>
              </a:endParaRPr>
            </a:p>
          </p:txBody>
        </p:sp>
        <p:sp>
          <p:nvSpPr>
            <p:cNvPr id="19" name="TextBox 18"/>
            <p:cNvSpPr txBox="1"/>
            <p:nvPr/>
          </p:nvSpPr>
          <p:spPr>
            <a:xfrm>
              <a:off x="7468096" y="2159064"/>
              <a:ext cx="1623780" cy="492443"/>
            </a:xfrm>
            <a:prstGeom prst="rect">
              <a:avLst/>
            </a:prstGeom>
            <a:solidFill>
              <a:srgbClr val="FFFF66"/>
            </a:solidFill>
            <a:ln w="3175">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5-25%</a:t>
              </a:r>
              <a:endParaRPr lang="en-AU" dirty="0"/>
            </a:p>
          </p:txBody>
        </p:sp>
        <p:sp>
          <p:nvSpPr>
            <p:cNvPr id="20" name="TextBox 19"/>
            <p:cNvSpPr txBox="1"/>
            <p:nvPr/>
          </p:nvSpPr>
          <p:spPr>
            <a:xfrm>
              <a:off x="10676052" y="2159064"/>
              <a:ext cx="1760596" cy="492443"/>
            </a:xfrm>
            <a:prstGeom prst="rect">
              <a:avLst/>
            </a:prstGeom>
            <a:solidFill>
              <a:srgbClr val="FFFF66"/>
            </a:solidFill>
            <a:ln w="3175">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unlikely</a:t>
              </a:r>
              <a:endParaRPr lang="en-AU" dirty="0"/>
            </a:p>
          </p:txBody>
        </p:sp>
      </p:grpSp>
      <p:grpSp>
        <p:nvGrpSpPr>
          <p:cNvPr id="14" name="Group 13"/>
          <p:cNvGrpSpPr/>
          <p:nvPr/>
        </p:nvGrpSpPr>
        <p:grpSpPr>
          <a:xfrm>
            <a:off x="7468096" y="2647928"/>
            <a:ext cx="4968552" cy="492443"/>
            <a:chOff x="7468096" y="2647928"/>
            <a:chExt cx="4968552" cy="492443"/>
          </a:xfrm>
        </p:grpSpPr>
        <p:sp>
          <p:nvSpPr>
            <p:cNvPr id="21" name="TextBox 20"/>
            <p:cNvSpPr txBox="1"/>
            <p:nvPr/>
          </p:nvSpPr>
          <p:spPr>
            <a:xfrm>
              <a:off x="9091876" y="2647928"/>
              <a:ext cx="1584176" cy="492443"/>
            </a:xfrm>
            <a:prstGeom prst="rect">
              <a:avLst/>
            </a:prstGeom>
            <a:solidFill>
              <a:srgbClr val="CCFFCC"/>
            </a:solidFill>
            <a:ln w="3175">
              <a:solidFill>
                <a:schemeClr val="bg1">
                  <a:lumMod val="65000"/>
                </a:schemeClr>
              </a:solidFill>
            </a:ln>
          </p:spPr>
          <p:txBody>
            <a:bodyPr wrap="square" rtlCol="0">
              <a:spAutoFit/>
            </a:bodyPr>
            <a:lstStyle/>
            <a:p>
              <a:r>
                <a:rPr lang="en-US" u="none" dirty="0" smtClean="0">
                  <a:latin typeface="+mn-lt"/>
                </a:rPr>
                <a:t>0.25-0.75</a:t>
              </a:r>
              <a:endParaRPr lang="en-AU" u="none" dirty="0">
                <a:latin typeface="+mn-lt"/>
              </a:endParaRPr>
            </a:p>
          </p:txBody>
        </p:sp>
        <p:sp>
          <p:nvSpPr>
            <p:cNvPr id="23" name="TextBox 22"/>
            <p:cNvSpPr txBox="1"/>
            <p:nvPr/>
          </p:nvSpPr>
          <p:spPr>
            <a:xfrm>
              <a:off x="7468096" y="2647928"/>
              <a:ext cx="1623780" cy="492443"/>
            </a:xfrm>
            <a:prstGeom prst="rect">
              <a:avLst/>
            </a:prstGeom>
            <a:solidFill>
              <a:srgbClr val="CCFFCC"/>
            </a:solidFill>
            <a:ln w="3175">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25-75%</a:t>
              </a:r>
              <a:endParaRPr lang="en-AU" dirty="0"/>
            </a:p>
          </p:txBody>
        </p:sp>
        <p:sp>
          <p:nvSpPr>
            <p:cNvPr id="24" name="TextBox 23"/>
            <p:cNvSpPr txBox="1"/>
            <p:nvPr/>
          </p:nvSpPr>
          <p:spPr>
            <a:xfrm>
              <a:off x="10676052" y="2647928"/>
              <a:ext cx="1760596" cy="492443"/>
            </a:xfrm>
            <a:prstGeom prst="rect">
              <a:avLst/>
            </a:prstGeom>
            <a:solidFill>
              <a:srgbClr val="CCFFCC"/>
            </a:solidFill>
            <a:ln w="3175">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possibly</a:t>
              </a:r>
              <a:endParaRPr lang="en-AU" dirty="0"/>
            </a:p>
          </p:txBody>
        </p:sp>
      </p:grpSp>
      <p:grpSp>
        <p:nvGrpSpPr>
          <p:cNvPr id="18" name="Group 17"/>
          <p:cNvGrpSpPr/>
          <p:nvPr/>
        </p:nvGrpSpPr>
        <p:grpSpPr>
          <a:xfrm>
            <a:off x="7468096" y="3136791"/>
            <a:ext cx="4968552" cy="492443"/>
            <a:chOff x="7468096" y="3136791"/>
            <a:chExt cx="4968552" cy="492443"/>
          </a:xfrm>
        </p:grpSpPr>
        <p:sp>
          <p:nvSpPr>
            <p:cNvPr id="25" name="TextBox 24"/>
            <p:cNvSpPr txBox="1"/>
            <p:nvPr/>
          </p:nvSpPr>
          <p:spPr>
            <a:xfrm>
              <a:off x="9091876" y="3136791"/>
              <a:ext cx="1584176" cy="492443"/>
            </a:xfrm>
            <a:prstGeom prst="rect">
              <a:avLst/>
            </a:prstGeom>
            <a:solidFill>
              <a:srgbClr val="CCECFF"/>
            </a:solidFill>
            <a:ln w="3175">
              <a:solidFill>
                <a:schemeClr val="bg1">
                  <a:lumMod val="65000"/>
                </a:schemeClr>
              </a:solidFill>
            </a:ln>
          </p:spPr>
          <p:txBody>
            <a:bodyPr wrap="square" rtlCol="0">
              <a:spAutoFit/>
            </a:bodyPr>
            <a:lstStyle/>
            <a:p>
              <a:r>
                <a:rPr lang="en-US" u="none" dirty="0" smtClean="0">
                  <a:latin typeface="+mn-lt"/>
                </a:rPr>
                <a:t>0.75-0.95</a:t>
              </a:r>
              <a:endParaRPr lang="en-AU" u="none" dirty="0">
                <a:latin typeface="+mn-lt"/>
              </a:endParaRPr>
            </a:p>
          </p:txBody>
        </p:sp>
        <p:sp>
          <p:nvSpPr>
            <p:cNvPr id="27" name="TextBox 26"/>
            <p:cNvSpPr txBox="1"/>
            <p:nvPr/>
          </p:nvSpPr>
          <p:spPr>
            <a:xfrm>
              <a:off x="7468096" y="3136791"/>
              <a:ext cx="1623780" cy="492443"/>
            </a:xfrm>
            <a:prstGeom prst="rect">
              <a:avLst/>
            </a:prstGeom>
            <a:solidFill>
              <a:srgbClr val="CCECFF"/>
            </a:solidFill>
            <a:ln w="3175">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75-95%</a:t>
              </a:r>
              <a:endParaRPr lang="en-AU" dirty="0"/>
            </a:p>
          </p:txBody>
        </p:sp>
        <p:sp>
          <p:nvSpPr>
            <p:cNvPr id="28" name="TextBox 27"/>
            <p:cNvSpPr txBox="1"/>
            <p:nvPr/>
          </p:nvSpPr>
          <p:spPr>
            <a:xfrm>
              <a:off x="10676052" y="3136791"/>
              <a:ext cx="1760596" cy="492443"/>
            </a:xfrm>
            <a:prstGeom prst="rect">
              <a:avLst/>
            </a:prstGeom>
            <a:solidFill>
              <a:srgbClr val="CCECFF"/>
            </a:solidFill>
            <a:ln w="3175">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likely</a:t>
              </a:r>
              <a:endParaRPr lang="en-AU" dirty="0"/>
            </a:p>
          </p:txBody>
        </p:sp>
      </p:grpSp>
      <p:grpSp>
        <p:nvGrpSpPr>
          <p:cNvPr id="26" name="Group 25"/>
          <p:cNvGrpSpPr/>
          <p:nvPr/>
        </p:nvGrpSpPr>
        <p:grpSpPr>
          <a:xfrm>
            <a:off x="7468096" y="4114518"/>
            <a:ext cx="4968552" cy="492443"/>
            <a:chOff x="7468096" y="4114518"/>
            <a:chExt cx="4968552" cy="492443"/>
          </a:xfrm>
        </p:grpSpPr>
        <p:sp>
          <p:nvSpPr>
            <p:cNvPr id="33" name="TextBox 32"/>
            <p:cNvSpPr txBox="1"/>
            <p:nvPr/>
          </p:nvSpPr>
          <p:spPr>
            <a:xfrm>
              <a:off x="9091876" y="4114518"/>
              <a:ext cx="1584176" cy="492443"/>
            </a:xfrm>
            <a:prstGeom prst="rect">
              <a:avLst/>
            </a:prstGeom>
            <a:solidFill>
              <a:srgbClr val="FFB7F5"/>
            </a:solidFill>
            <a:ln w="3175">
              <a:solidFill>
                <a:schemeClr val="bg1">
                  <a:lumMod val="65000"/>
                </a:schemeClr>
              </a:solidFill>
            </a:ln>
          </p:spPr>
          <p:txBody>
            <a:bodyPr wrap="square" rtlCol="0">
              <a:spAutoFit/>
            </a:bodyPr>
            <a:lstStyle/>
            <a:p>
              <a:r>
                <a:rPr lang="en-US" u="none" dirty="0" smtClean="0">
                  <a:latin typeface="+mn-lt"/>
                </a:rPr>
                <a:t>&gt;0.995</a:t>
              </a:r>
              <a:endParaRPr lang="en-AU" u="none" dirty="0">
                <a:latin typeface="+mn-lt"/>
              </a:endParaRPr>
            </a:p>
          </p:txBody>
        </p:sp>
        <p:sp>
          <p:nvSpPr>
            <p:cNvPr id="35" name="TextBox 34"/>
            <p:cNvSpPr txBox="1"/>
            <p:nvPr/>
          </p:nvSpPr>
          <p:spPr>
            <a:xfrm>
              <a:off x="7468096" y="4114518"/>
              <a:ext cx="1623780" cy="492443"/>
            </a:xfrm>
            <a:prstGeom prst="rect">
              <a:avLst/>
            </a:prstGeom>
            <a:solidFill>
              <a:srgbClr val="FFB7F5"/>
            </a:solidFill>
            <a:ln w="3175">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&gt;99.5%</a:t>
              </a:r>
              <a:endParaRPr lang="en-AU" dirty="0"/>
            </a:p>
          </p:txBody>
        </p:sp>
        <p:sp>
          <p:nvSpPr>
            <p:cNvPr id="36" name="TextBox 35"/>
            <p:cNvSpPr txBox="1"/>
            <p:nvPr/>
          </p:nvSpPr>
          <p:spPr>
            <a:xfrm>
              <a:off x="10676052" y="4114518"/>
              <a:ext cx="1760596" cy="492443"/>
            </a:xfrm>
            <a:prstGeom prst="rect">
              <a:avLst/>
            </a:prstGeom>
            <a:solidFill>
              <a:srgbClr val="FFB7F5"/>
            </a:solidFill>
            <a:ln w="3175">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most likely</a:t>
              </a:r>
              <a:endParaRPr lang="en-AU" dirty="0"/>
            </a:p>
          </p:txBody>
        </p:sp>
      </p:grpSp>
      <p:grpSp>
        <p:nvGrpSpPr>
          <p:cNvPr id="22" name="Group 21"/>
          <p:cNvGrpSpPr/>
          <p:nvPr/>
        </p:nvGrpSpPr>
        <p:grpSpPr>
          <a:xfrm>
            <a:off x="7468096" y="3625655"/>
            <a:ext cx="4968552" cy="492443"/>
            <a:chOff x="7468096" y="3625655"/>
            <a:chExt cx="4968552" cy="492443"/>
          </a:xfrm>
        </p:grpSpPr>
        <p:sp>
          <p:nvSpPr>
            <p:cNvPr id="29" name="TextBox 28"/>
            <p:cNvSpPr txBox="1"/>
            <p:nvPr/>
          </p:nvSpPr>
          <p:spPr>
            <a:xfrm>
              <a:off x="9091876" y="3625655"/>
              <a:ext cx="1584176" cy="492443"/>
            </a:xfrm>
            <a:prstGeom prst="rect">
              <a:avLst/>
            </a:prstGeom>
            <a:solidFill>
              <a:srgbClr val="DFC9FF"/>
            </a:solidFill>
            <a:ln w="3175">
              <a:solidFill>
                <a:schemeClr val="bg1">
                  <a:lumMod val="65000"/>
                </a:schemeClr>
              </a:solidFill>
            </a:ln>
          </p:spPr>
          <p:txBody>
            <a:bodyPr wrap="square" rtlCol="0">
              <a:spAutoFit/>
            </a:bodyPr>
            <a:lstStyle/>
            <a:p>
              <a:r>
                <a:rPr lang="en-US" u="none" dirty="0" smtClean="0">
                  <a:latin typeface="+mn-lt"/>
                </a:rPr>
                <a:t>0.95-0.995</a:t>
              </a:r>
              <a:endParaRPr lang="en-AU" u="none" dirty="0">
                <a:latin typeface="+mn-lt"/>
              </a:endParaRPr>
            </a:p>
          </p:txBody>
        </p:sp>
        <p:sp>
          <p:nvSpPr>
            <p:cNvPr id="31" name="TextBox 30"/>
            <p:cNvSpPr txBox="1"/>
            <p:nvPr/>
          </p:nvSpPr>
          <p:spPr>
            <a:xfrm>
              <a:off x="7468096" y="3625655"/>
              <a:ext cx="1623780" cy="492443"/>
            </a:xfrm>
            <a:prstGeom prst="rect">
              <a:avLst/>
            </a:prstGeom>
            <a:solidFill>
              <a:srgbClr val="DFC9FF"/>
            </a:solidFill>
            <a:ln w="3175">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95-99.5%</a:t>
              </a:r>
              <a:endParaRPr lang="en-AU" dirty="0"/>
            </a:p>
          </p:txBody>
        </p:sp>
        <p:sp>
          <p:nvSpPr>
            <p:cNvPr id="32" name="TextBox 31"/>
            <p:cNvSpPr txBox="1"/>
            <p:nvPr/>
          </p:nvSpPr>
          <p:spPr>
            <a:xfrm>
              <a:off x="10676052" y="3625655"/>
              <a:ext cx="1760596" cy="492443"/>
            </a:xfrm>
            <a:prstGeom prst="rect">
              <a:avLst/>
            </a:prstGeom>
            <a:solidFill>
              <a:srgbClr val="DFC9FF"/>
            </a:solidFill>
            <a:ln w="3175">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very likely</a:t>
              </a:r>
              <a:endParaRPr lang="en-AU" dirty="0"/>
            </a:p>
          </p:txBody>
        </p:sp>
      </p:grpSp>
    </p:spTree>
    <p:custDataLst>
      <p:tags r:id="rId1"/>
    </p:custDataLst>
    <p:extLst>
      <p:ext uri="{BB962C8B-B14F-4D97-AF65-F5344CB8AC3E}">
        <p14:creationId xmlns:p14="http://schemas.microsoft.com/office/powerpoint/2010/main" val="186550283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up)">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up)">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up)">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wipe(left)">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wipe(left)">
                                      <p:cBhvr>
                                        <p:cTn id="31" dur="500"/>
                                        <p:tgtEl>
                                          <p:spTgt spid="13"/>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wipe(left)">
                                      <p:cBhvr>
                                        <p:cTn id="36" dur="500"/>
                                        <p:tgtEl>
                                          <p:spTgt spid="16"/>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wipe(left)">
                                      <p:cBhvr>
                                        <p:cTn id="41" dur="500"/>
                                        <p:tgtEl>
                                          <p:spTgt spid="10"/>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wipe(left)">
                                      <p:cBhvr>
                                        <p:cTn id="46" dur="500"/>
                                        <p:tgtEl>
                                          <p:spTgt spid="14"/>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wipe(left)">
                                      <p:cBhvr>
                                        <p:cTn id="51" dur="500"/>
                                        <p:tgtEl>
                                          <p:spTgt spid="18"/>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22"/>
                                        </p:tgtEl>
                                        <p:attrNameLst>
                                          <p:attrName>style.visibility</p:attrName>
                                        </p:attrNameLst>
                                      </p:cBhvr>
                                      <p:to>
                                        <p:strVal val="visible"/>
                                      </p:to>
                                    </p:set>
                                    <p:animEffect transition="in" filter="wipe(left)">
                                      <p:cBhvr>
                                        <p:cTn id="56" dur="500"/>
                                        <p:tgtEl>
                                          <p:spTgt spid="22"/>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nodeType="click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wipe(left)">
                                      <p:cBhvr>
                                        <p:cTn id="61" dur="500"/>
                                        <p:tgtEl>
                                          <p:spTgt spid="26"/>
                                        </p:tgtEl>
                                      </p:cBhvr>
                                    </p:animEffec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499"/>
                                          </p:stCondLst>
                                        </p:cTn>
                                        <p:tgtEl>
                                          <p:spTgt spid="5123">
                                            <p:txEl>
                                              <p:pRg st="3" end="3"/>
                                            </p:txEl>
                                          </p:spTgt>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499"/>
                                          </p:stCondLst>
                                        </p:cTn>
                                        <p:tgtEl>
                                          <p:spTgt spid="5123">
                                            <p:txEl>
                                              <p:pRg st="4" end="4"/>
                                            </p:txEl>
                                          </p:spTgt>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grpId="0" nodeType="clickEffect">
                                  <p:stCondLst>
                                    <p:cond delay="0"/>
                                  </p:stCondLst>
                                  <p:childTnLst>
                                    <p:set>
                                      <p:cBhvr>
                                        <p:cTn id="81" dur="1" fill="hold">
                                          <p:stCondLst>
                                            <p:cond delay="499"/>
                                          </p:stCondLst>
                                        </p:cTn>
                                        <p:tgtEl>
                                          <p:spTgt spid="5123">
                                            <p:txEl>
                                              <p:pRg st="5" end="5"/>
                                            </p:txEl>
                                          </p:spTgt>
                                        </p:tgtEl>
                                        <p:attrNameLst>
                                          <p:attrName>style.visibility</p:attrName>
                                        </p:attrNameLst>
                                      </p:cBhvr>
                                      <p:to>
                                        <p:strVal val="visible"/>
                                      </p:to>
                                    </p:set>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grpId="0" nodeType="clickEffect">
                                  <p:stCondLst>
                                    <p:cond delay="0"/>
                                  </p:stCondLst>
                                  <p:childTnLst>
                                    <p:set>
                                      <p:cBhvr>
                                        <p:cTn id="85" dur="1" fill="hold">
                                          <p:stCondLst>
                                            <p:cond delay="499"/>
                                          </p:stCondLst>
                                        </p:cTn>
                                        <p:tgtEl>
                                          <p:spTgt spid="5123">
                                            <p:txEl>
                                              <p:pRg st="6" end="6"/>
                                            </p:txEl>
                                          </p:spTgt>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0" nodeType="clickEffect">
                                  <p:stCondLst>
                                    <p:cond delay="0"/>
                                  </p:stCondLst>
                                  <p:childTnLst>
                                    <p:set>
                                      <p:cBhvr>
                                        <p:cTn id="89" dur="1" fill="hold">
                                          <p:stCondLst>
                                            <p:cond delay="499"/>
                                          </p:stCondLst>
                                        </p:cTn>
                                        <p:tgtEl>
                                          <p:spTgt spid="5123">
                                            <p:txEl>
                                              <p:pRg st="7" end="7"/>
                                            </p:txEl>
                                          </p:spTgt>
                                        </p:tgtEl>
                                        <p:attrNameLst>
                                          <p:attrName>style.visibility</p:attrName>
                                        </p:attrNameLst>
                                      </p:cBhvr>
                                      <p:to>
                                        <p:strVal val="visible"/>
                                      </p:to>
                                    </p:set>
                                  </p:childTnLst>
                                </p:cTn>
                              </p:par>
                            </p:childTnLst>
                          </p:cTn>
                        </p:par>
                      </p:childTnLst>
                    </p:cTn>
                  </p:par>
                  <p:par>
                    <p:cTn id="90" fill="hold">
                      <p:stCondLst>
                        <p:cond delay="indefinite"/>
                      </p:stCondLst>
                      <p:childTnLst>
                        <p:par>
                          <p:cTn id="91" fill="hold">
                            <p:stCondLst>
                              <p:cond delay="0"/>
                            </p:stCondLst>
                            <p:childTnLst>
                              <p:par>
                                <p:cTn id="92" presetID="1" presetClass="entr" presetSubtype="0" fill="hold" grpId="0" nodeType="clickEffect">
                                  <p:stCondLst>
                                    <p:cond delay="0"/>
                                  </p:stCondLst>
                                  <p:childTnLst>
                                    <p:set>
                                      <p:cBhvr>
                                        <p:cTn id="93" dur="1" fill="hold">
                                          <p:stCondLst>
                                            <p:cond delay="499"/>
                                          </p:stCondLst>
                                        </p:cTn>
                                        <p:tgtEl>
                                          <p:spTgt spid="512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bldLvl="3" autoUpdateAnimBg="0"/>
      <p:bldP spid="15" grpId="0" animBg="1"/>
      <p:bldP spid="13" grpId="0" animBg="1"/>
      <p:bldP spid="16"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123280" y="26011"/>
            <a:ext cx="12935806" cy="9749755"/>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a:lnSpc>
                <a:spcPct val="98000"/>
              </a:lnSpc>
            </a:pPr>
            <a:r>
              <a:rPr lang="en-US" dirty="0" smtClean="0"/>
              <a:t>The probabilities can also be expressed as level of evidence against or for a magnitude.</a:t>
            </a:r>
          </a:p>
          <a:p>
            <a:pPr lvl="1">
              <a:lnSpc>
                <a:spcPct val="98000"/>
              </a:lnSpc>
            </a:pPr>
            <a:endParaRPr lang="en-US" dirty="0"/>
          </a:p>
          <a:p>
            <a:pPr lvl="1">
              <a:lnSpc>
                <a:spcPct val="98000"/>
              </a:lnSpc>
            </a:pPr>
            <a:endParaRPr lang="en-US" dirty="0"/>
          </a:p>
          <a:p>
            <a:pPr lvl="1">
              <a:lnSpc>
                <a:spcPct val="98000"/>
              </a:lnSpc>
            </a:pPr>
            <a:endParaRPr lang="en-US" dirty="0"/>
          </a:p>
          <a:p>
            <a:pPr lvl="1">
              <a:lnSpc>
                <a:spcPct val="98000"/>
              </a:lnSpc>
            </a:pPr>
            <a:endParaRPr lang="en-US" sz="3200" dirty="0"/>
          </a:p>
          <a:p>
            <a:pPr lvl="1">
              <a:lnSpc>
                <a:spcPct val="98000"/>
              </a:lnSpc>
            </a:pPr>
            <a:endParaRPr lang="en-US" sz="3200" dirty="0"/>
          </a:p>
          <a:p>
            <a:pPr lvl="1">
              <a:lnSpc>
                <a:spcPct val="98000"/>
              </a:lnSpc>
            </a:pPr>
            <a:endParaRPr lang="en-US" sz="3600" dirty="0"/>
          </a:p>
          <a:p>
            <a:pPr lvl="1">
              <a:lnSpc>
                <a:spcPct val="98000"/>
              </a:lnSpc>
            </a:pPr>
            <a:endParaRPr lang="en-US" sz="3600" dirty="0"/>
          </a:p>
          <a:p>
            <a:pPr lvl="1">
              <a:lnSpc>
                <a:spcPct val="98000"/>
              </a:lnSpc>
            </a:pPr>
            <a:endParaRPr lang="en-US" dirty="0"/>
          </a:p>
          <a:p>
            <a:pPr lvl="1">
              <a:lnSpc>
                <a:spcPct val="98000"/>
              </a:lnSpc>
            </a:pPr>
            <a:endParaRPr lang="en-US" dirty="0"/>
          </a:p>
          <a:p>
            <a:pPr>
              <a:lnSpc>
                <a:spcPct val="98000"/>
              </a:lnSpc>
            </a:pPr>
            <a:r>
              <a:rPr lang="en-US" dirty="0" smtClean="0"/>
              <a:t>Level of evidence is a welcome alternative to yes-or-no decisions about magnitudes.</a:t>
            </a:r>
          </a:p>
          <a:p>
            <a:pPr lvl="1">
              <a:lnSpc>
                <a:spcPct val="98000"/>
              </a:lnSpc>
            </a:pPr>
            <a:r>
              <a:rPr lang="en-US" dirty="0" smtClean="0"/>
              <a:t>So there is less concern about error rates and managing inflation of error.</a:t>
            </a:r>
          </a:p>
          <a:p>
            <a:pPr lvl="1">
              <a:lnSpc>
                <a:spcPct val="98000"/>
              </a:lnSpc>
            </a:pPr>
            <a:r>
              <a:rPr lang="en-US" dirty="0" smtClean="0"/>
              <a:t>And the qualitative terms </a:t>
            </a:r>
            <a:r>
              <a:rPr lang="en-US" dirty="0"/>
              <a:t>and evidence terms provide a more nuanced assessment of magnitude for </a:t>
            </a:r>
            <a:r>
              <a:rPr lang="en-US" dirty="0" smtClean="0"/>
              <a:t>effects like these:</a:t>
            </a:r>
            <a:endParaRPr lang="en-US" dirty="0"/>
          </a:p>
          <a:p>
            <a:pPr>
              <a:lnSpc>
                <a:spcPct val="98000"/>
              </a:lnSpc>
            </a:pPr>
            <a:endParaRPr lang="en-US" sz="2000" dirty="0"/>
          </a:p>
          <a:p>
            <a:pPr>
              <a:lnSpc>
                <a:spcPct val="98000"/>
              </a:lnSpc>
            </a:pPr>
            <a:endParaRPr lang="en-US" dirty="0"/>
          </a:p>
          <a:p>
            <a:pPr>
              <a:lnSpc>
                <a:spcPct val="98000"/>
              </a:lnSpc>
            </a:pPr>
            <a:endParaRPr lang="en-US" dirty="0"/>
          </a:p>
          <a:p>
            <a:pPr lvl="1">
              <a:lnSpc>
                <a:spcPct val="98000"/>
              </a:lnSpc>
            </a:pPr>
            <a:r>
              <a:rPr lang="en-US" dirty="0" smtClean="0"/>
              <a:t>Once effects </a:t>
            </a:r>
            <a:r>
              <a:rPr lang="en-US" dirty="0"/>
              <a:t>like these are decisively not substantially negative (or positive), then you want to know the evidence that they are trivial or substantially positive (or negative).</a:t>
            </a:r>
          </a:p>
          <a:p>
            <a:pPr lvl="1">
              <a:lnSpc>
                <a:spcPct val="98000"/>
              </a:lnSpc>
            </a:pPr>
            <a:r>
              <a:rPr lang="en-US" dirty="0"/>
              <a:t>So you focus on the probabilities and evidence </a:t>
            </a:r>
            <a:r>
              <a:rPr lang="en-US" i="1" dirty="0"/>
              <a:t>for</a:t>
            </a:r>
            <a:r>
              <a:rPr lang="en-US" dirty="0"/>
              <a:t> a magnitude, not the probabilities and evidence </a:t>
            </a:r>
            <a:r>
              <a:rPr lang="en-US" i="1" dirty="0"/>
              <a:t>against</a:t>
            </a:r>
            <a:r>
              <a:rPr lang="en-US" dirty="0"/>
              <a:t> a magnitude</a:t>
            </a:r>
            <a:r>
              <a:rPr lang="en-US" dirty="0" smtClean="0"/>
              <a:t>. This </a:t>
            </a:r>
            <a:r>
              <a:rPr lang="en-US" dirty="0"/>
              <a:t>approach is the basis of…</a:t>
            </a:r>
          </a:p>
          <a:p>
            <a:pPr marL="0" indent="0">
              <a:lnSpc>
                <a:spcPct val="98000"/>
              </a:lnSpc>
              <a:buNone/>
            </a:pPr>
            <a:endParaRPr lang="en-US" dirty="0" smtClean="0"/>
          </a:p>
          <a:p>
            <a:pPr lvl="1">
              <a:lnSpc>
                <a:spcPct val="98000"/>
              </a:lnSpc>
            </a:pPr>
            <a:endParaRPr lang="en-US" dirty="0" smtClean="0"/>
          </a:p>
        </p:txBody>
      </p:sp>
      <p:grpSp>
        <p:nvGrpSpPr>
          <p:cNvPr id="10" name="Group 9"/>
          <p:cNvGrpSpPr/>
          <p:nvPr/>
        </p:nvGrpSpPr>
        <p:grpSpPr>
          <a:xfrm>
            <a:off x="915368" y="762535"/>
            <a:ext cx="5008156" cy="3902433"/>
            <a:chOff x="2747972" y="704528"/>
            <a:chExt cx="5008156" cy="3902433"/>
          </a:xfrm>
        </p:grpSpPr>
        <p:sp>
          <p:nvSpPr>
            <p:cNvPr id="7" name="TextBox 6"/>
            <p:cNvSpPr txBox="1"/>
            <p:nvPr/>
          </p:nvSpPr>
          <p:spPr>
            <a:xfrm>
              <a:off x="2747972" y="704528"/>
              <a:ext cx="1623780" cy="492443"/>
            </a:xfrm>
            <a:prstGeom prst="rect">
              <a:avLst/>
            </a:prstGeom>
            <a:solidFill>
              <a:srgbClr val="CBCBCB"/>
            </a:solidFill>
            <a:ln w="12700">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b="1" dirty="0"/>
                <a:t>Chances</a:t>
              </a:r>
              <a:endParaRPr lang="en-AU" b="1" dirty="0"/>
            </a:p>
          </p:txBody>
        </p:sp>
        <p:sp>
          <p:nvSpPr>
            <p:cNvPr id="11" name="TextBox 10"/>
            <p:cNvSpPr txBox="1"/>
            <p:nvPr/>
          </p:nvSpPr>
          <p:spPr>
            <a:xfrm>
              <a:off x="2747972" y="1181337"/>
              <a:ext cx="1623780" cy="492443"/>
            </a:xfrm>
            <a:prstGeom prst="rect">
              <a:avLst/>
            </a:prstGeom>
            <a:solidFill>
              <a:srgbClr val="FFCDCD"/>
            </a:solidFill>
            <a:ln w="12700">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&lt;0.5%</a:t>
              </a:r>
              <a:endParaRPr lang="en-AU" dirty="0"/>
            </a:p>
          </p:txBody>
        </p:sp>
        <p:sp>
          <p:nvSpPr>
            <p:cNvPr id="15" name="TextBox 14"/>
            <p:cNvSpPr txBox="1"/>
            <p:nvPr/>
          </p:nvSpPr>
          <p:spPr>
            <a:xfrm>
              <a:off x="2747972" y="1670201"/>
              <a:ext cx="1623780" cy="492443"/>
            </a:xfrm>
            <a:prstGeom prst="rect">
              <a:avLst/>
            </a:prstGeom>
            <a:solidFill>
              <a:srgbClr val="FFDAA3"/>
            </a:solidFill>
            <a:ln w="12700">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0.5-5%</a:t>
              </a:r>
              <a:endParaRPr lang="en-AU" dirty="0"/>
            </a:p>
          </p:txBody>
        </p:sp>
        <p:sp>
          <p:nvSpPr>
            <p:cNvPr id="4" name="TextBox 3"/>
            <p:cNvSpPr txBox="1"/>
            <p:nvPr/>
          </p:nvSpPr>
          <p:spPr>
            <a:xfrm>
              <a:off x="4371752" y="704528"/>
              <a:ext cx="1584176" cy="492443"/>
            </a:xfrm>
            <a:prstGeom prst="rect">
              <a:avLst/>
            </a:prstGeom>
            <a:solidFill>
              <a:srgbClr val="CBCBCB"/>
            </a:solidFill>
            <a:ln w="12700">
              <a:solidFill>
                <a:schemeClr val="bg1">
                  <a:lumMod val="65000"/>
                </a:schemeClr>
              </a:solidFill>
            </a:ln>
          </p:spPr>
          <p:txBody>
            <a:bodyPr wrap="square" rtlCol="0">
              <a:spAutoFit/>
            </a:bodyPr>
            <a:lstStyle/>
            <a:p>
              <a:r>
                <a:rPr lang="en-US" b="1" u="none" dirty="0" smtClean="0">
                  <a:latin typeface="+mn-lt"/>
                </a:rPr>
                <a:t>Probability</a:t>
              </a:r>
              <a:endParaRPr lang="en-AU" b="1" u="none" dirty="0">
                <a:latin typeface="+mn-lt"/>
              </a:endParaRPr>
            </a:p>
          </p:txBody>
        </p:sp>
        <p:sp>
          <p:nvSpPr>
            <p:cNvPr id="9" name="TextBox 8"/>
            <p:cNvSpPr txBox="1"/>
            <p:nvPr/>
          </p:nvSpPr>
          <p:spPr>
            <a:xfrm>
              <a:off x="4371752" y="1181337"/>
              <a:ext cx="1584176" cy="492443"/>
            </a:xfrm>
            <a:prstGeom prst="rect">
              <a:avLst/>
            </a:prstGeom>
            <a:solidFill>
              <a:srgbClr val="FFCDCD"/>
            </a:solidFill>
            <a:ln w="12700">
              <a:solidFill>
                <a:schemeClr val="bg1">
                  <a:lumMod val="65000"/>
                </a:schemeClr>
              </a:solidFill>
            </a:ln>
          </p:spPr>
          <p:txBody>
            <a:bodyPr wrap="square" rtlCol="0">
              <a:spAutoFit/>
            </a:bodyPr>
            <a:lstStyle/>
            <a:p>
              <a:r>
                <a:rPr lang="en-US" u="none" dirty="0" smtClean="0">
                  <a:latin typeface="+mn-lt"/>
                </a:rPr>
                <a:t>&lt;0.005</a:t>
              </a:r>
              <a:endParaRPr lang="en-AU" u="none" dirty="0">
                <a:latin typeface="+mn-lt"/>
              </a:endParaRPr>
            </a:p>
          </p:txBody>
        </p:sp>
        <p:sp>
          <p:nvSpPr>
            <p:cNvPr id="13" name="TextBox 12"/>
            <p:cNvSpPr txBox="1"/>
            <p:nvPr/>
          </p:nvSpPr>
          <p:spPr>
            <a:xfrm>
              <a:off x="4371752" y="1670201"/>
              <a:ext cx="1584176" cy="492443"/>
            </a:xfrm>
            <a:prstGeom prst="rect">
              <a:avLst/>
            </a:prstGeom>
            <a:solidFill>
              <a:srgbClr val="FFDAA3"/>
            </a:solidFill>
            <a:ln w="12700">
              <a:solidFill>
                <a:schemeClr val="bg1">
                  <a:lumMod val="65000"/>
                </a:schemeClr>
              </a:solidFill>
            </a:ln>
          </p:spPr>
          <p:txBody>
            <a:bodyPr wrap="square" rtlCol="0">
              <a:spAutoFit/>
            </a:bodyPr>
            <a:lstStyle/>
            <a:p>
              <a:r>
                <a:rPr lang="en-US" u="none" dirty="0" smtClean="0">
                  <a:latin typeface="+mn-lt"/>
                </a:rPr>
                <a:t>0.005-0.05</a:t>
              </a:r>
              <a:endParaRPr lang="en-AU" u="none" dirty="0">
                <a:latin typeface="+mn-lt"/>
              </a:endParaRPr>
            </a:p>
          </p:txBody>
        </p:sp>
        <p:sp>
          <p:nvSpPr>
            <p:cNvPr id="17" name="TextBox 16"/>
            <p:cNvSpPr txBox="1"/>
            <p:nvPr/>
          </p:nvSpPr>
          <p:spPr>
            <a:xfrm>
              <a:off x="4371752" y="2159064"/>
              <a:ext cx="1584176" cy="492443"/>
            </a:xfrm>
            <a:prstGeom prst="rect">
              <a:avLst/>
            </a:prstGeom>
            <a:solidFill>
              <a:srgbClr val="FFFF66"/>
            </a:solidFill>
            <a:ln w="12700">
              <a:solidFill>
                <a:schemeClr val="bg1">
                  <a:lumMod val="65000"/>
                </a:schemeClr>
              </a:solidFill>
            </a:ln>
          </p:spPr>
          <p:txBody>
            <a:bodyPr wrap="square" rtlCol="0">
              <a:spAutoFit/>
            </a:bodyPr>
            <a:lstStyle/>
            <a:p>
              <a:r>
                <a:rPr lang="en-US" u="none" dirty="0" smtClean="0">
                  <a:latin typeface="+mn-lt"/>
                </a:rPr>
                <a:t>0.05-0.25</a:t>
              </a:r>
              <a:endParaRPr lang="en-AU" u="none" dirty="0">
                <a:latin typeface="+mn-lt"/>
              </a:endParaRPr>
            </a:p>
          </p:txBody>
        </p:sp>
        <p:sp>
          <p:nvSpPr>
            <p:cNvPr id="19" name="TextBox 18"/>
            <p:cNvSpPr txBox="1"/>
            <p:nvPr/>
          </p:nvSpPr>
          <p:spPr>
            <a:xfrm>
              <a:off x="2747972" y="2159064"/>
              <a:ext cx="1623780" cy="492443"/>
            </a:xfrm>
            <a:prstGeom prst="rect">
              <a:avLst/>
            </a:prstGeom>
            <a:solidFill>
              <a:srgbClr val="FFFF66"/>
            </a:solidFill>
            <a:ln w="12700">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5-25%</a:t>
              </a:r>
              <a:endParaRPr lang="en-AU" dirty="0"/>
            </a:p>
          </p:txBody>
        </p:sp>
        <p:sp>
          <p:nvSpPr>
            <p:cNvPr id="21" name="TextBox 20"/>
            <p:cNvSpPr txBox="1"/>
            <p:nvPr/>
          </p:nvSpPr>
          <p:spPr>
            <a:xfrm>
              <a:off x="4371752" y="2647928"/>
              <a:ext cx="1584176" cy="492443"/>
            </a:xfrm>
            <a:prstGeom prst="rect">
              <a:avLst/>
            </a:prstGeom>
            <a:solidFill>
              <a:srgbClr val="CCFFCC"/>
            </a:solidFill>
            <a:ln w="12700">
              <a:solidFill>
                <a:schemeClr val="bg1">
                  <a:lumMod val="65000"/>
                </a:schemeClr>
              </a:solidFill>
            </a:ln>
          </p:spPr>
          <p:txBody>
            <a:bodyPr wrap="square" rtlCol="0">
              <a:spAutoFit/>
            </a:bodyPr>
            <a:lstStyle/>
            <a:p>
              <a:r>
                <a:rPr lang="en-US" u="none" dirty="0" smtClean="0">
                  <a:latin typeface="+mn-lt"/>
                </a:rPr>
                <a:t>0.25-0.75</a:t>
              </a:r>
              <a:endParaRPr lang="en-AU" u="none" dirty="0">
                <a:latin typeface="+mn-lt"/>
              </a:endParaRPr>
            </a:p>
          </p:txBody>
        </p:sp>
        <p:sp>
          <p:nvSpPr>
            <p:cNvPr id="23" name="TextBox 22"/>
            <p:cNvSpPr txBox="1"/>
            <p:nvPr/>
          </p:nvSpPr>
          <p:spPr>
            <a:xfrm>
              <a:off x="2747972" y="2647928"/>
              <a:ext cx="1623780" cy="492443"/>
            </a:xfrm>
            <a:prstGeom prst="rect">
              <a:avLst/>
            </a:prstGeom>
            <a:solidFill>
              <a:srgbClr val="CCFFCC"/>
            </a:solidFill>
            <a:ln w="12700">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25-75%</a:t>
              </a:r>
              <a:endParaRPr lang="en-AU" dirty="0"/>
            </a:p>
          </p:txBody>
        </p:sp>
        <p:sp>
          <p:nvSpPr>
            <p:cNvPr id="25" name="TextBox 24"/>
            <p:cNvSpPr txBox="1"/>
            <p:nvPr/>
          </p:nvSpPr>
          <p:spPr>
            <a:xfrm>
              <a:off x="4371752" y="3136791"/>
              <a:ext cx="1584176" cy="492443"/>
            </a:xfrm>
            <a:prstGeom prst="rect">
              <a:avLst/>
            </a:prstGeom>
            <a:solidFill>
              <a:srgbClr val="CCECFF"/>
            </a:solidFill>
            <a:ln w="12700">
              <a:solidFill>
                <a:schemeClr val="bg1">
                  <a:lumMod val="65000"/>
                </a:schemeClr>
              </a:solidFill>
            </a:ln>
          </p:spPr>
          <p:txBody>
            <a:bodyPr wrap="square" rtlCol="0">
              <a:spAutoFit/>
            </a:bodyPr>
            <a:lstStyle/>
            <a:p>
              <a:r>
                <a:rPr lang="en-US" u="none" dirty="0" smtClean="0">
                  <a:latin typeface="+mn-lt"/>
                </a:rPr>
                <a:t>0.75-0.95</a:t>
              </a:r>
              <a:endParaRPr lang="en-AU" u="none" dirty="0">
                <a:latin typeface="+mn-lt"/>
              </a:endParaRPr>
            </a:p>
          </p:txBody>
        </p:sp>
        <p:sp>
          <p:nvSpPr>
            <p:cNvPr id="27" name="TextBox 26"/>
            <p:cNvSpPr txBox="1"/>
            <p:nvPr/>
          </p:nvSpPr>
          <p:spPr>
            <a:xfrm>
              <a:off x="2747972" y="3136791"/>
              <a:ext cx="1623780" cy="492443"/>
            </a:xfrm>
            <a:prstGeom prst="rect">
              <a:avLst/>
            </a:prstGeom>
            <a:solidFill>
              <a:srgbClr val="CCECFF"/>
            </a:solidFill>
            <a:ln w="12700">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75-95%</a:t>
              </a:r>
              <a:endParaRPr lang="en-AU" dirty="0"/>
            </a:p>
          </p:txBody>
        </p:sp>
        <p:sp>
          <p:nvSpPr>
            <p:cNvPr id="33" name="TextBox 32"/>
            <p:cNvSpPr txBox="1"/>
            <p:nvPr/>
          </p:nvSpPr>
          <p:spPr>
            <a:xfrm>
              <a:off x="4371752" y="4114518"/>
              <a:ext cx="1584176" cy="492443"/>
            </a:xfrm>
            <a:prstGeom prst="rect">
              <a:avLst/>
            </a:prstGeom>
            <a:solidFill>
              <a:srgbClr val="FFB7F5"/>
            </a:solidFill>
            <a:ln w="12700">
              <a:solidFill>
                <a:schemeClr val="bg1">
                  <a:lumMod val="65000"/>
                </a:schemeClr>
              </a:solidFill>
            </a:ln>
          </p:spPr>
          <p:txBody>
            <a:bodyPr wrap="square" rtlCol="0">
              <a:spAutoFit/>
            </a:bodyPr>
            <a:lstStyle/>
            <a:p>
              <a:r>
                <a:rPr lang="en-US" u="none" dirty="0" smtClean="0">
                  <a:latin typeface="+mn-lt"/>
                </a:rPr>
                <a:t>&gt;0.995</a:t>
              </a:r>
              <a:endParaRPr lang="en-AU" u="none" dirty="0">
                <a:latin typeface="+mn-lt"/>
              </a:endParaRPr>
            </a:p>
          </p:txBody>
        </p:sp>
        <p:sp>
          <p:nvSpPr>
            <p:cNvPr id="35" name="TextBox 34"/>
            <p:cNvSpPr txBox="1"/>
            <p:nvPr/>
          </p:nvSpPr>
          <p:spPr>
            <a:xfrm>
              <a:off x="2747972" y="4114518"/>
              <a:ext cx="1623780" cy="492443"/>
            </a:xfrm>
            <a:prstGeom prst="rect">
              <a:avLst/>
            </a:prstGeom>
            <a:solidFill>
              <a:srgbClr val="FFB7F5"/>
            </a:solidFill>
            <a:ln w="12700">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&gt;99.5%</a:t>
              </a:r>
              <a:endParaRPr lang="en-AU" dirty="0"/>
            </a:p>
          </p:txBody>
        </p:sp>
        <p:sp>
          <p:nvSpPr>
            <p:cNvPr id="29" name="TextBox 28"/>
            <p:cNvSpPr txBox="1"/>
            <p:nvPr/>
          </p:nvSpPr>
          <p:spPr>
            <a:xfrm>
              <a:off x="4371752" y="3625655"/>
              <a:ext cx="1584176" cy="492443"/>
            </a:xfrm>
            <a:prstGeom prst="rect">
              <a:avLst/>
            </a:prstGeom>
            <a:solidFill>
              <a:srgbClr val="DFC9FF"/>
            </a:solidFill>
            <a:ln w="12700">
              <a:solidFill>
                <a:schemeClr val="bg1">
                  <a:lumMod val="65000"/>
                </a:schemeClr>
              </a:solidFill>
            </a:ln>
          </p:spPr>
          <p:txBody>
            <a:bodyPr wrap="square" rtlCol="0">
              <a:spAutoFit/>
            </a:bodyPr>
            <a:lstStyle/>
            <a:p>
              <a:r>
                <a:rPr lang="en-US" u="none" dirty="0" smtClean="0">
                  <a:latin typeface="+mn-lt"/>
                </a:rPr>
                <a:t>0.95-0.995</a:t>
              </a:r>
              <a:endParaRPr lang="en-AU" u="none" dirty="0">
                <a:latin typeface="+mn-lt"/>
              </a:endParaRPr>
            </a:p>
          </p:txBody>
        </p:sp>
        <p:sp>
          <p:nvSpPr>
            <p:cNvPr id="31" name="TextBox 30"/>
            <p:cNvSpPr txBox="1"/>
            <p:nvPr/>
          </p:nvSpPr>
          <p:spPr>
            <a:xfrm>
              <a:off x="2747972" y="3625655"/>
              <a:ext cx="1623780" cy="492443"/>
            </a:xfrm>
            <a:prstGeom prst="rect">
              <a:avLst/>
            </a:prstGeom>
            <a:solidFill>
              <a:srgbClr val="DFC9FF"/>
            </a:solidFill>
            <a:ln w="12700">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95-99.5%</a:t>
              </a:r>
              <a:endParaRPr lang="en-AU" dirty="0"/>
            </a:p>
          </p:txBody>
        </p:sp>
        <p:sp>
          <p:nvSpPr>
            <p:cNvPr id="8" name="TextBox 7"/>
            <p:cNvSpPr txBox="1"/>
            <p:nvPr/>
          </p:nvSpPr>
          <p:spPr>
            <a:xfrm>
              <a:off x="5955928" y="704528"/>
              <a:ext cx="1800200" cy="492443"/>
            </a:xfrm>
            <a:prstGeom prst="rect">
              <a:avLst/>
            </a:prstGeom>
            <a:solidFill>
              <a:srgbClr val="CBCBCB"/>
            </a:solidFill>
            <a:ln w="12700">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b="1" dirty="0" smtClean="0"/>
                <a:t>Qualitative</a:t>
              </a:r>
              <a:endParaRPr lang="en-AU" b="1" dirty="0"/>
            </a:p>
          </p:txBody>
        </p:sp>
        <p:sp>
          <p:nvSpPr>
            <p:cNvPr id="12" name="TextBox 11"/>
            <p:cNvSpPr txBox="1"/>
            <p:nvPr/>
          </p:nvSpPr>
          <p:spPr>
            <a:xfrm>
              <a:off x="5955928" y="1181337"/>
              <a:ext cx="1800200" cy="492443"/>
            </a:xfrm>
            <a:prstGeom prst="rect">
              <a:avLst/>
            </a:prstGeom>
            <a:solidFill>
              <a:srgbClr val="FFCDCD"/>
            </a:solidFill>
            <a:ln w="12700">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most unlikely</a:t>
              </a:r>
              <a:endParaRPr lang="en-AU" dirty="0"/>
            </a:p>
          </p:txBody>
        </p:sp>
        <p:sp>
          <p:nvSpPr>
            <p:cNvPr id="16" name="TextBox 15"/>
            <p:cNvSpPr txBox="1"/>
            <p:nvPr/>
          </p:nvSpPr>
          <p:spPr>
            <a:xfrm>
              <a:off x="5955928" y="1670201"/>
              <a:ext cx="1800200" cy="492443"/>
            </a:xfrm>
            <a:prstGeom prst="rect">
              <a:avLst/>
            </a:prstGeom>
            <a:solidFill>
              <a:srgbClr val="FFDAA3"/>
            </a:solidFill>
            <a:ln w="12700">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very unlikely</a:t>
              </a:r>
              <a:endParaRPr lang="en-AU" dirty="0"/>
            </a:p>
          </p:txBody>
        </p:sp>
        <p:sp>
          <p:nvSpPr>
            <p:cNvPr id="20" name="TextBox 19"/>
            <p:cNvSpPr txBox="1"/>
            <p:nvPr/>
          </p:nvSpPr>
          <p:spPr>
            <a:xfrm>
              <a:off x="5955928" y="2159064"/>
              <a:ext cx="1800200" cy="492443"/>
            </a:xfrm>
            <a:prstGeom prst="rect">
              <a:avLst/>
            </a:prstGeom>
            <a:solidFill>
              <a:srgbClr val="FFFF66"/>
            </a:solidFill>
            <a:ln w="12700">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unlikely</a:t>
              </a:r>
              <a:endParaRPr lang="en-AU" dirty="0"/>
            </a:p>
          </p:txBody>
        </p:sp>
        <p:sp>
          <p:nvSpPr>
            <p:cNvPr id="24" name="TextBox 23"/>
            <p:cNvSpPr txBox="1"/>
            <p:nvPr/>
          </p:nvSpPr>
          <p:spPr>
            <a:xfrm>
              <a:off x="5955928" y="2647928"/>
              <a:ext cx="1800200" cy="492443"/>
            </a:xfrm>
            <a:prstGeom prst="rect">
              <a:avLst/>
            </a:prstGeom>
            <a:solidFill>
              <a:srgbClr val="CCFFCC"/>
            </a:solidFill>
            <a:ln w="12700">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possibly</a:t>
              </a:r>
              <a:endParaRPr lang="en-AU" dirty="0"/>
            </a:p>
          </p:txBody>
        </p:sp>
        <p:sp>
          <p:nvSpPr>
            <p:cNvPr id="28" name="TextBox 27"/>
            <p:cNvSpPr txBox="1"/>
            <p:nvPr/>
          </p:nvSpPr>
          <p:spPr>
            <a:xfrm>
              <a:off x="5955928" y="3136791"/>
              <a:ext cx="1800200" cy="492443"/>
            </a:xfrm>
            <a:prstGeom prst="rect">
              <a:avLst/>
            </a:prstGeom>
            <a:solidFill>
              <a:srgbClr val="CCECFF"/>
            </a:solidFill>
            <a:ln w="12700">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likely</a:t>
              </a:r>
              <a:endParaRPr lang="en-AU" dirty="0"/>
            </a:p>
          </p:txBody>
        </p:sp>
        <p:sp>
          <p:nvSpPr>
            <p:cNvPr id="36" name="TextBox 35"/>
            <p:cNvSpPr txBox="1"/>
            <p:nvPr/>
          </p:nvSpPr>
          <p:spPr>
            <a:xfrm>
              <a:off x="5955928" y="4114518"/>
              <a:ext cx="1800200" cy="492443"/>
            </a:xfrm>
            <a:prstGeom prst="rect">
              <a:avLst/>
            </a:prstGeom>
            <a:solidFill>
              <a:srgbClr val="FFB7F5"/>
            </a:solidFill>
            <a:ln w="12700">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most likely</a:t>
              </a:r>
              <a:endParaRPr lang="en-AU" dirty="0"/>
            </a:p>
          </p:txBody>
        </p:sp>
        <p:sp>
          <p:nvSpPr>
            <p:cNvPr id="32" name="TextBox 31"/>
            <p:cNvSpPr txBox="1"/>
            <p:nvPr/>
          </p:nvSpPr>
          <p:spPr>
            <a:xfrm>
              <a:off x="5955928" y="3625655"/>
              <a:ext cx="1800200" cy="492443"/>
            </a:xfrm>
            <a:prstGeom prst="rect">
              <a:avLst/>
            </a:prstGeom>
            <a:solidFill>
              <a:srgbClr val="DFC9FF"/>
            </a:solidFill>
            <a:ln w="12700">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very likely</a:t>
              </a:r>
              <a:endParaRPr lang="en-AU" dirty="0"/>
            </a:p>
          </p:txBody>
        </p:sp>
      </p:grpSp>
      <p:grpSp>
        <p:nvGrpSpPr>
          <p:cNvPr id="14" name="Group 13"/>
          <p:cNvGrpSpPr/>
          <p:nvPr/>
        </p:nvGrpSpPr>
        <p:grpSpPr>
          <a:xfrm>
            <a:off x="5923524" y="762535"/>
            <a:ext cx="3672408" cy="967619"/>
            <a:chOff x="7756128" y="704528"/>
            <a:chExt cx="3220332" cy="967619"/>
          </a:xfrm>
        </p:grpSpPr>
        <p:sp>
          <p:nvSpPr>
            <p:cNvPr id="66" name="TextBox 65"/>
            <p:cNvSpPr txBox="1"/>
            <p:nvPr/>
          </p:nvSpPr>
          <p:spPr>
            <a:xfrm>
              <a:off x="7756128" y="704528"/>
              <a:ext cx="3220332" cy="492443"/>
            </a:xfrm>
            <a:prstGeom prst="rect">
              <a:avLst/>
            </a:prstGeom>
            <a:solidFill>
              <a:srgbClr val="CBCBCB"/>
            </a:solidFill>
            <a:ln w="12700">
              <a:solidFill>
                <a:schemeClr val="bg1">
                  <a:lumMod val="65000"/>
                </a:schemeClr>
              </a:solidFill>
            </a:ln>
          </p:spPr>
          <p:txBody>
            <a:bodyPr wrap="square" rtlCol="0">
              <a:spAutoFit/>
            </a:bodyPr>
            <a:lstStyle>
              <a:defPPr>
                <a:defRPr lang="en-US"/>
              </a:defPPr>
              <a:lvl1pPr>
                <a:defRPr b="1" u="none">
                  <a:latin typeface="+mn-lt"/>
                </a:defRPr>
              </a:lvl1pPr>
            </a:lstStyle>
            <a:p>
              <a:r>
                <a:rPr lang="en-US" dirty="0"/>
                <a:t>Evidence against or for</a:t>
              </a:r>
              <a:endParaRPr lang="en-AU" dirty="0"/>
            </a:p>
          </p:txBody>
        </p:sp>
        <p:sp>
          <p:nvSpPr>
            <p:cNvPr id="67" name="TextBox 66"/>
            <p:cNvSpPr txBox="1"/>
            <p:nvPr/>
          </p:nvSpPr>
          <p:spPr>
            <a:xfrm>
              <a:off x="7756128" y="1179704"/>
              <a:ext cx="3220332" cy="492443"/>
            </a:xfrm>
            <a:prstGeom prst="rect">
              <a:avLst/>
            </a:prstGeom>
            <a:solidFill>
              <a:srgbClr val="FFCDCD"/>
            </a:solidFill>
            <a:ln w="12700">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strong against</a:t>
              </a:r>
              <a:endParaRPr lang="en-AU" dirty="0"/>
            </a:p>
          </p:txBody>
        </p:sp>
      </p:grpSp>
      <p:sp>
        <p:nvSpPr>
          <p:cNvPr id="69" name="TextBox 68"/>
          <p:cNvSpPr txBox="1"/>
          <p:nvPr/>
        </p:nvSpPr>
        <p:spPr>
          <a:xfrm>
            <a:off x="5923524" y="1726575"/>
            <a:ext cx="3672408" cy="492443"/>
          </a:xfrm>
          <a:prstGeom prst="rect">
            <a:avLst/>
          </a:prstGeom>
          <a:solidFill>
            <a:srgbClr val="FFDAA3"/>
          </a:solidFill>
          <a:ln w="12700">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very good against</a:t>
            </a:r>
            <a:endParaRPr lang="en-AU" dirty="0"/>
          </a:p>
        </p:txBody>
      </p:sp>
      <p:sp>
        <p:nvSpPr>
          <p:cNvPr id="71" name="TextBox 70"/>
          <p:cNvSpPr txBox="1"/>
          <p:nvPr/>
        </p:nvSpPr>
        <p:spPr>
          <a:xfrm>
            <a:off x="5923524" y="2215438"/>
            <a:ext cx="3672408" cy="492443"/>
          </a:xfrm>
          <a:prstGeom prst="rect">
            <a:avLst/>
          </a:prstGeom>
          <a:solidFill>
            <a:srgbClr val="FFFF66"/>
          </a:solidFill>
          <a:ln w="12700">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good against (weak for)</a:t>
            </a:r>
            <a:endParaRPr lang="en-AU" dirty="0"/>
          </a:p>
        </p:txBody>
      </p:sp>
      <p:sp>
        <p:nvSpPr>
          <p:cNvPr id="72" name="TextBox 71"/>
          <p:cNvSpPr txBox="1"/>
          <p:nvPr/>
        </p:nvSpPr>
        <p:spPr>
          <a:xfrm>
            <a:off x="5923524" y="2704302"/>
            <a:ext cx="3672408" cy="492443"/>
          </a:xfrm>
          <a:prstGeom prst="rect">
            <a:avLst/>
          </a:prstGeom>
          <a:solidFill>
            <a:srgbClr val="CCFFCC"/>
          </a:solidFill>
          <a:ln w="12700">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some or modest for (against)</a:t>
            </a:r>
            <a:endParaRPr lang="en-AU" dirty="0"/>
          </a:p>
        </p:txBody>
      </p:sp>
      <p:grpSp>
        <p:nvGrpSpPr>
          <p:cNvPr id="18" name="Group 17"/>
          <p:cNvGrpSpPr/>
          <p:nvPr/>
        </p:nvGrpSpPr>
        <p:grpSpPr>
          <a:xfrm>
            <a:off x="5923524" y="3193165"/>
            <a:ext cx="3672408" cy="1470170"/>
            <a:chOff x="7756128" y="3135158"/>
            <a:chExt cx="3220332" cy="1470170"/>
          </a:xfrm>
        </p:grpSpPr>
        <p:sp>
          <p:nvSpPr>
            <p:cNvPr id="74" name="TextBox 73"/>
            <p:cNvSpPr txBox="1"/>
            <p:nvPr/>
          </p:nvSpPr>
          <p:spPr>
            <a:xfrm>
              <a:off x="7756128" y="3135158"/>
              <a:ext cx="3220332" cy="492443"/>
            </a:xfrm>
            <a:prstGeom prst="rect">
              <a:avLst/>
            </a:prstGeom>
            <a:solidFill>
              <a:srgbClr val="CCECFF"/>
            </a:solidFill>
            <a:ln w="12700">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good for (weak against)</a:t>
              </a:r>
              <a:endParaRPr lang="en-AU" dirty="0"/>
            </a:p>
          </p:txBody>
        </p:sp>
        <p:sp>
          <p:nvSpPr>
            <p:cNvPr id="75" name="TextBox 74"/>
            <p:cNvSpPr txBox="1"/>
            <p:nvPr/>
          </p:nvSpPr>
          <p:spPr>
            <a:xfrm>
              <a:off x="7756128" y="4112885"/>
              <a:ext cx="3220332" cy="492443"/>
            </a:xfrm>
            <a:prstGeom prst="rect">
              <a:avLst/>
            </a:prstGeom>
            <a:solidFill>
              <a:srgbClr val="FFB7F5"/>
            </a:solidFill>
            <a:ln w="12700">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excellent or strong for</a:t>
              </a:r>
              <a:endParaRPr lang="en-AU" dirty="0"/>
            </a:p>
          </p:txBody>
        </p:sp>
        <p:sp>
          <p:nvSpPr>
            <p:cNvPr id="76" name="TextBox 75"/>
            <p:cNvSpPr txBox="1"/>
            <p:nvPr/>
          </p:nvSpPr>
          <p:spPr>
            <a:xfrm>
              <a:off x="7756128" y="3624022"/>
              <a:ext cx="3220332" cy="492443"/>
            </a:xfrm>
            <a:prstGeom prst="rect">
              <a:avLst/>
            </a:prstGeom>
            <a:solidFill>
              <a:srgbClr val="DFC9FF"/>
            </a:solidFill>
            <a:ln w="12700">
              <a:solidFill>
                <a:schemeClr val="bg1">
                  <a:lumMod val="65000"/>
                </a:schemeClr>
              </a:solidFill>
            </a:ln>
          </p:spPr>
          <p:txBody>
            <a:bodyPr wrap="square" rtlCol="0">
              <a:spAutoFit/>
            </a:bodyPr>
            <a:lstStyle>
              <a:defPPr>
                <a:defRPr lang="en-US"/>
              </a:defPPr>
              <a:lvl1pPr algn="ctr">
                <a:defRPr u="none">
                  <a:latin typeface="+mn-lt"/>
                </a:defRPr>
              </a:lvl1pPr>
            </a:lstStyle>
            <a:p>
              <a:pPr algn="l"/>
              <a:r>
                <a:rPr lang="en-US" dirty="0" smtClean="0"/>
                <a:t>very good for</a:t>
              </a:r>
              <a:endParaRPr lang="en-AU" dirty="0"/>
            </a:p>
          </p:txBody>
        </p:sp>
      </p:grpSp>
      <p:pic>
        <p:nvPicPr>
          <p:cNvPr id="77" name="Picture 76"/>
          <p:cNvPicPr>
            <a:picLocks noChangeAspect="1"/>
          </p:cNvPicPr>
          <p:nvPr/>
        </p:nvPicPr>
        <p:blipFill rotWithShape="1">
          <a:blip r:embed="rId3"/>
          <a:srcRect r="44596"/>
          <a:stretch/>
        </p:blipFill>
        <p:spPr>
          <a:xfrm>
            <a:off x="5857280" y="6603454"/>
            <a:ext cx="4464496" cy="1085850"/>
          </a:xfrm>
          <a:prstGeom prst="rect">
            <a:avLst/>
          </a:prstGeom>
        </p:spPr>
      </p:pic>
      <p:pic>
        <p:nvPicPr>
          <p:cNvPr id="3" name="Picture 2"/>
          <p:cNvPicPr>
            <a:picLocks noChangeAspect="1"/>
          </p:cNvPicPr>
          <p:nvPr/>
        </p:nvPicPr>
        <p:blipFill>
          <a:blip r:embed="rId4"/>
          <a:stretch>
            <a:fillRect/>
          </a:stretch>
        </p:blipFill>
        <p:spPr>
          <a:xfrm>
            <a:off x="1131392" y="6931271"/>
            <a:ext cx="4388215" cy="660174"/>
          </a:xfrm>
          <a:prstGeom prst="rect">
            <a:avLst/>
          </a:prstGeom>
        </p:spPr>
      </p:pic>
      <p:sp>
        <p:nvSpPr>
          <p:cNvPr id="40" name="Content Placeholder 2"/>
          <p:cNvSpPr txBox="1">
            <a:spLocks/>
          </p:cNvSpPr>
          <p:nvPr/>
        </p:nvSpPr>
        <p:spPr bwMode="auto">
          <a:xfrm>
            <a:off x="9612485" y="1772375"/>
            <a:ext cx="3424549" cy="1391600"/>
          </a:xfrm>
          <a:prstGeom prst="rect">
            <a:avLst/>
          </a:prstGeom>
          <a:solidFill>
            <a:schemeClr val="bg1"/>
          </a:solidFill>
          <a:ln w="9525">
            <a:noFill/>
            <a:miter lim="800000"/>
            <a:headEnd/>
            <a:tailEnd/>
          </a:ln>
        </p:spPr>
        <p:txBody>
          <a:bodyPr vert="horz" wrap="square" lIns="91440" tIns="82800" rIns="91440" bIns="45720" numCol="1" anchor="t" anchorCtr="0" compatLnSpc="1">
            <a:prstTxWarp prst="textNoShape">
              <a:avLst/>
            </a:prstTxWarp>
          </a:bodyPr>
          <a:lstStyle>
            <a:lvl1pPr marL="355600" indent="-355600" algn="l" rtl="0" eaLnBrk="0" fontAlgn="base" hangingPunct="0">
              <a:lnSpc>
                <a:spcPct val="110000"/>
              </a:lnSpc>
              <a:spcBef>
                <a:spcPct val="5000"/>
              </a:spcBef>
              <a:spcAft>
                <a:spcPct val="0"/>
              </a:spcAft>
              <a:buClr>
                <a:srgbClr val="0000FF"/>
              </a:buClr>
              <a:buFont typeface="Symbol" pitchFamily="18" charset="2"/>
              <a:buChar char="·"/>
              <a:defRPr sz="3000">
                <a:solidFill>
                  <a:schemeClr val="tx1"/>
                </a:solidFill>
                <a:latin typeface="+mn-lt"/>
                <a:ea typeface="+mn-ea"/>
                <a:cs typeface="+mn-cs"/>
              </a:defRPr>
            </a:lvl1pPr>
            <a:lvl2pPr marL="723900" indent="-368300" algn="l" rtl="0" eaLnBrk="0" fontAlgn="base" hangingPunct="0">
              <a:lnSpc>
                <a:spcPct val="110000"/>
              </a:lnSpc>
              <a:spcBef>
                <a:spcPct val="5000"/>
              </a:spcBef>
              <a:spcAft>
                <a:spcPct val="0"/>
              </a:spcAft>
              <a:buClr>
                <a:srgbClr val="FF33CC"/>
              </a:buClr>
              <a:buFont typeface="Symbol" pitchFamily="18" charset="2"/>
              <a:buChar char="·"/>
              <a:defRPr sz="2800">
                <a:solidFill>
                  <a:schemeClr val="tx1"/>
                </a:solidFill>
                <a:latin typeface="+mn-lt"/>
              </a:defRPr>
            </a:lvl2pPr>
            <a:lvl3pPr marL="990600" indent="-246063" algn="l" rtl="0" eaLnBrk="0" fontAlgn="base" hangingPunct="0">
              <a:lnSpc>
                <a:spcPct val="110000"/>
              </a:lnSpc>
              <a:spcBef>
                <a:spcPct val="5000"/>
              </a:spcBef>
              <a:spcAft>
                <a:spcPct val="0"/>
              </a:spcAft>
              <a:buClr>
                <a:srgbClr val="33CC33"/>
              </a:buClr>
              <a:buChar char="•"/>
              <a:defRPr sz="2600">
                <a:solidFill>
                  <a:schemeClr val="tx1"/>
                </a:solidFill>
                <a:latin typeface="+mn-lt"/>
              </a:defRPr>
            </a:lvl3pPr>
            <a:lvl4pPr marL="2470352" indent="-587014" algn="l" rtl="0" eaLnBrk="0" fontAlgn="base" hangingPunct="0">
              <a:lnSpc>
                <a:spcPct val="110000"/>
              </a:lnSpc>
              <a:spcBef>
                <a:spcPct val="5000"/>
              </a:spcBef>
              <a:spcAft>
                <a:spcPct val="0"/>
              </a:spcAft>
              <a:buChar char="–"/>
              <a:defRPr sz="2400">
                <a:solidFill>
                  <a:schemeClr val="tx1"/>
                </a:solidFill>
                <a:latin typeface="+mn-lt"/>
              </a:defRPr>
            </a:lvl4pPr>
            <a:lvl5pPr marL="3081825" indent="-587014" algn="l" rtl="0" eaLnBrk="0" fontAlgn="base" hangingPunct="0">
              <a:lnSpc>
                <a:spcPct val="110000"/>
              </a:lnSpc>
              <a:spcBef>
                <a:spcPct val="5000"/>
              </a:spcBef>
              <a:spcAft>
                <a:spcPct val="0"/>
              </a:spcAft>
              <a:buChar char="»"/>
              <a:defRPr sz="2400">
                <a:solidFill>
                  <a:schemeClr val="tx1"/>
                </a:solidFill>
                <a:latin typeface="+mn-lt"/>
              </a:defRPr>
            </a:lvl5pPr>
            <a:lvl6pPr marL="3962347" indent="-587014" algn="l" rtl="0" eaLnBrk="0" fontAlgn="base" hangingPunct="0">
              <a:lnSpc>
                <a:spcPct val="95000"/>
              </a:lnSpc>
              <a:spcBef>
                <a:spcPct val="5000"/>
              </a:spcBef>
              <a:spcAft>
                <a:spcPct val="0"/>
              </a:spcAft>
              <a:buChar char="»"/>
              <a:defRPr sz="4237">
                <a:solidFill>
                  <a:schemeClr val="tx1"/>
                </a:solidFill>
                <a:latin typeface="+mn-lt"/>
              </a:defRPr>
            </a:lvl6pPr>
            <a:lvl7pPr marL="4842868" indent="-587014" algn="l" rtl="0" eaLnBrk="0" fontAlgn="base" hangingPunct="0">
              <a:lnSpc>
                <a:spcPct val="95000"/>
              </a:lnSpc>
              <a:spcBef>
                <a:spcPct val="5000"/>
              </a:spcBef>
              <a:spcAft>
                <a:spcPct val="0"/>
              </a:spcAft>
              <a:buChar char="»"/>
              <a:defRPr sz="4237">
                <a:solidFill>
                  <a:schemeClr val="tx1"/>
                </a:solidFill>
                <a:latin typeface="+mn-lt"/>
              </a:defRPr>
            </a:lvl7pPr>
            <a:lvl8pPr marL="5723390" indent="-587014" algn="l" rtl="0" eaLnBrk="0" fontAlgn="base" hangingPunct="0">
              <a:lnSpc>
                <a:spcPct val="95000"/>
              </a:lnSpc>
              <a:spcBef>
                <a:spcPct val="5000"/>
              </a:spcBef>
              <a:spcAft>
                <a:spcPct val="0"/>
              </a:spcAft>
              <a:buChar char="»"/>
              <a:defRPr sz="4237">
                <a:solidFill>
                  <a:schemeClr val="tx1"/>
                </a:solidFill>
                <a:latin typeface="+mn-lt"/>
              </a:defRPr>
            </a:lvl8pPr>
            <a:lvl9pPr marL="6603911" indent="-587014" algn="l" rtl="0" eaLnBrk="0" fontAlgn="base" hangingPunct="0">
              <a:lnSpc>
                <a:spcPct val="95000"/>
              </a:lnSpc>
              <a:spcBef>
                <a:spcPct val="5000"/>
              </a:spcBef>
              <a:spcAft>
                <a:spcPct val="0"/>
              </a:spcAft>
              <a:buChar char="»"/>
              <a:defRPr sz="4237">
                <a:solidFill>
                  <a:schemeClr val="tx1"/>
                </a:solidFill>
                <a:latin typeface="+mn-lt"/>
              </a:defRPr>
            </a:lvl9pPr>
          </a:lstStyle>
          <a:p>
            <a:pPr marL="354013" lvl="1" indent="-354013">
              <a:lnSpc>
                <a:spcPct val="95000"/>
              </a:lnSpc>
            </a:pPr>
            <a:r>
              <a:rPr lang="en-AU" u="none" kern="0" dirty="0" smtClean="0"/>
              <a:t>This is a great method</a:t>
            </a:r>
            <a:br>
              <a:rPr lang="en-AU" u="none" kern="0" dirty="0" smtClean="0"/>
            </a:br>
            <a:r>
              <a:rPr lang="en-AU" u="none" kern="0" dirty="0" smtClean="0"/>
              <a:t>to deal with sampling uncertainty.</a:t>
            </a:r>
          </a:p>
        </p:txBody>
      </p:sp>
    </p:spTree>
    <p:custDataLst>
      <p:tags r:id="rId1"/>
    </p:custDataLst>
    <p:extLst>
      <p:ext uri="{BB962C8B-B14F-4D97-AF65-F5344CB8AC3E}">
        <p14:creationId xmlns:p14="http://schemas.microsoft.com/office/powerpoint/2010/main" val="338217433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up)">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left)">
                                      <p:cBhvr>
                                        <p:cTn id="16" dur="500"/>
                                        <p:tgtEl>
                                          <p:spTgt spid="14"/>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69"/>
                                        </p:tgtEl>
                                        <p:attrNameLst>
                                          <p:attrName>style.visibility</p:attrName>
                                        </p:attrNameLst>
                                      </p:cBhvr>
                                      <p:to>
                                        <p:strVal val="visible"/>
                                      </p:to>
                                    </p:set>
                                    <p:animEffect transition="in" filter="wipe(left)">
                                      <p:cBhvr>
                                        <p:cTn id="21" dur="500"/>
                                        <p:tgtEl>
                                          <p:spTgt spid="69"/>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71"/>
                                        </p:tgtEl>
                                        <p:attrNameLst>
                                          <p:attrName>style.visibility</p:attrName>
                                        </p:attrNameLst>
                                      </p:cBhvr>
                                      <p:to>
                                        <p:strVal val="visible"/>
                                      </p:to>
                                    </p:set>
                                    <p:animEffect transition="in" filter="wipe(left)">
                                      <p:cBhvr>
                                        <p:cTn id="26" dur="500"/>
                                        <p:tgtEl>
                                          <p:spTgt spid="71"/>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72"/>
                                        </p:tgtEl>
                                        <p:attrNameLst>
                                          <p:attrName>style.visibility</p:attrName>
                                        </p:attrNameLst>
                                      </p:cBhvr>
                                      <p:to>
                                        <p:strVal val="visible"/>
                                      </p:to>
                                    </p:set>
                                    <p:animEffect transition="in" filter="wipe(left)">
                                      <p:cBhvr>
                                        <p:cTn id="31" dur="500"/>
                                        <p:tgtEl>
                                          <p:spTgt spid="72"/>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wipe(left)">
                                      <p:cBhvr>
                                        <p:cTn id="36" dur="500"/>
                                        <p:tgtEl>
                                          <p:spTgt spid="18"/>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40"/>
                                        </p:tgtEl>
                                        <p:attrNameLst>
                                          <p:attrName>style.visibility</p:attrName>
                                        </p:attrNameLst>
                                      </p:cBhvr>
                                      <p:to>
                                        <p:strVal val="visible"/>
                                      </p:to>
                                    </p:set>
                                    <p:animEffect transition="in" filter="wipe(left)">
                                      <p:cBhvr>
                                        <p:cTn id="41" dur="500"/>
                                        <p:tgtEl>
                                          <p:spTgt spid="40"/>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499"/>
                                          </p:stCondLst>
                                        </p:cTn>
                                        <p:tgtEl>
                                          <p:spTgt spid="5123">
                                            <p:txEl>
                                              <p:pRg st="10" end="10"/>
                                            </p:txEl>
                                          </p:spTgt>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499"/>
                                          </p:stCondLst>
                                        </p:cTn>
                                        <p:tgtEl>
                                          <p:spTgt spid="5123">
                                            <p:txEl>
                                              <p:pRg st="11" end="11"/>
                                            </p:txEl>
                                          </p:spTgt>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499"/>
                                          </p:stCondLst>
                                        </p:cTn>
                                        <p:tgtEl>
                                          <p:spTgt spid="5123">
                                            <p:txEl>
                                              <p:pRg st="12" end="12"/>
                                            </p:txEl>
                                          </p:spTgt>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nodeType="clickEffect">
                                  <p:stCondLst>
                                    <p:cond delay="0"/>
                                  </p:stCondLst>
                                  <p:childTnLst>
                                    <p:set>
                                      <p:cBhvr>
                                        <p:cTn id="57" dur="1" fill="hold">
                                          <p:stCondLst>
                                            <p:cond delay="0"/>
                                          </p:stCondLst>
                                        </p:cTn>
                                        <p:tgtEl>
                                          <p:spTgt spid="3"/>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nodeType="clickEffect">
                                  <p:stCondLst>
                                    <p:cond delay="0"/>
                                  </p:stCondLst>
                                  <p:childTnLst>
                                    <p:set>
                                      <p:cBhvr>
                                        <p:cTn id="61" dur="1" fill="hold">
                                          <p:stCondLst>
                                            <p:cond delay="0"/>
                                          </p:stCondLst>
                                        </p:cTn>
                                        <p:tgtEl>
                                          <p:spTgt spid="77"/>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499"/>
                                          </p:stCondLst>
                                        </p:cTn>
                                        <p:tgtEl>
                                          <p:spTgt spid="5123">
                                            <p:txEl>
                                              <p:pRg st="16" end="16"/>
                                            </p:txEl>
                                          </p:spTgt>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499"/>
                                          </p:stCondLst>
                                        </p:cTn>
                                        <p:tgtEl>
                                          <p:spTgt spid="512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bldLvl="3" autoUpdateAnimBg="0"/>
      <p:bldP spid="69" grpId="0" animBg="1"/>
      <p:bldP spid="71" grpId="0" animBg="1"/>
      <p:bldP spid="72" grpId="0" animBg="1"/>
      <p:bldP spid="40"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123280" y="26012"/>
            <a:ext cx="12935806" cy="9823532"/>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marL="0" indent="0">
              <a:lnSpc>
                <a:spcPct val="106000"/>
              </a:lnSpc>
              <a:buNone/>
            </a:pPr>
            <a:r>
              <a:rPr lang="en-US" b="1" dirty="0" smtClean="0">
                <a:solidFill>
                  <a:srgbClr val="0000FF"/>
                </a:solidFill>
              </a:rPr>
              <a:t>Non-Clinical </a:t>
            </a:r>
            <a:r>
              <a:rPr lang="en-US" b="1" dirty="0">
                <a:solidFill>
                  <a:srgbClr val="0000FF"/>
                </a:solidFill>
              </a:rPr>
              <a:t>Magnitude-Based Inference</a:t>
            </a:r>
          </a:p>
          <a:p>
            <a:pPr>
              <a:lnSpc>
                <a:spcPct val="105000"/>
              </a:lnSpc>
            </a:pPr>
            <a:r>
              <a:rPr lang="en-US" dirty="0" smtClean="0"/>
              <a:t>The qualitative magnitude can still be expressed as the lower and upper 90%CLs, but I usually state the observed magnitude.</a:t>
            </a:r>
          </a:p>
          <a:p>
            <a:pPr>
              <a:lnSpc>
                <a:spcPct val="105000"/>
              </a:lnSpc>
            </a:pPr>
            <a:r>
              <a:rPr lang="en-US" dirty="0" smtClean="0"/>
              <a:t>Then you state the qualitative probability that the effect is substantial and/or trivial, when either of these is at least possible and the effect has adequate precision.</a:t>
            </a:r>
          </a:p>
          <a:p>
            <a:pPr>
              <a:lnSpc>
                <a:spcPct val="105000"/>
              </a:lnSpc>
            </a:pPr>
            <a:endParaRPr lang="en-US" dirty="0"/>
          </a:p>
          <a:p>
            <a:pPr>
              <a:lnSpc>
                <a:spcPct val="105000"/>
              </a:lnSpc>
            </a:pPr>
            <a:endParaRPr lang="en-US" dirty="0" smtClean="0"/>
          </a:p>
          <a:p>
            <a:pPr>
              <a:lnSpc>
                <a:spcPct val="105000"/>
              </a:lnSpc>
            </a:pPr>
            <a:endParaRPr lang="en-US" dirty="0"/>
          </a:p>
          <a:p>
            <a:pPr>
              <a:lnSpc>
                <a:spcPct val="105000"/>
              </a:lnSpc>
            </a:pPr>
            <a:endParaRPr lang="en-US" dirty="0" smtClean="0"/>
          </a:p>
          <a:p>
            <a:pPr>
              <a:lnSpc>
                <a:spcPct val="105000"/>
              </a:lnSpc>
            </a:pPr>
            <a:endParaRPr lang="en-US" dirty="0"/>
          </a:p>
          <a:p>
            <a:pPr>
              <a:lnSpc>
                <a:spcPct val="105000"/>
              </a:lnSpc>
            </a:pPr>
            <a:endParaRPr lang="en-US" sz="4000" dirty="0" smtClean="0"/>
          </a:p>
          <a:p>
            <a:pPr>
              <a:lnSpc>
                <a:spcPct val="105000"/>
              </a:lnSpc>
            </a:pPr>
            <a:endParaRPr lang="en-US" sz="3200" dirty="0"/>
          </a:p>
          <a:p>
            <a:pPr>
              <a:lnSpc>
                <a:spcPct val="105000"/>
              </a:lnSpc>
            </a:pPr>
            <a:endParaRPr lang="en-US" dirty="0" smtClean="0"/>
          </a:p>
          <a:p>
            <a:pPr>
              <a:lnSpc>
                <a:spcPct val="105000"/>
              </a:lnSpc>
            </a:pPr>
            <a:endParaRPr lang="en-US" dirty="0"/>
          </a:p>
          <a:p>
            <a:pPr>
              <a:lnSpc>
                <a:spcPct val="105000"/>
              </a:lnSpc>
            </a:pPr>
            <a:r>
              <a:rPr lang="en-US" dirty="0" smtClean="0"/>
              <a:t>In a table or figure, the probabilities can be abbreviated with asterisks and superscript 0s.</a:t>
            </a:r>
          </a:p>
          <a:p>
            <a:pPr lvl="1">
              <a:lnSpc>
                <a:spcPct val="105000"/>
              </a:lnSpc>
            </a:pPr>
            <a:r>
              <a:rPr lang="en-US" dirty="0" smtClean="0"/>
              <a:t>These draw more attention to effects with more evidence.</a:t>
            </a:r>
          </a:p>
          <a:p>
            <a:pPr>
              <a:lnSpc>
                <a:spcPct val="105000"/>
              </a:lnSpc>
            </a:pPr>
            <a:r>
              <a:rPr lang="en-US" dirty="0" smtClean="0"/>
              <a:t>Don't worry about trying to show the terms </a:t>
            </a:r>
            <a:r>
              <a:rPr lang="en-US" i="1" dirty="0" smtClean="0"/>
              <a:t>unlikely</a:t>
            </a:r>
            <a:r>
              <a:rPr lang="en-US" dirty="0" smtClean="0"/>
              <a:t>, </a:t>
            </a:r>
            <a:r>
              <a:rPr lang="en-US" i="1" dirty="0" smtClean="0"/>
              <a:t>very unlikely</a:t>
            </a:r>
            <a:r>
              <a:rPr lang="en-US" dirty="0" smtClean="0"/>
              <a:t> and </a:t>
            </a:r>
            <a:r>
              <a:rPr lang="en-US" i="1" dirty="0" smtClean="0"/>
              <a:t>most unlikely</a:t>
            </a:r>
            <a:r>
              <a:rPr lang="en-US" dirty="0" smtClean="0"/>
              <a:t>.</a:t>
            </a:r>
          </a:p>
          <a:p>
            <a:pPr lvl="1">
              <a:lnSpc>
                <a:spcPct val="105000"/>
              </a:lnSpc>
            </a:pPr>
            <a:r>
              <a:rPr lang="en-US" dirty="0" smtClean="0"/>
              <a:t>But some researchers like to show all three chances. Example: 3.4/53/44 %. OK.</a:t>
            </a:r>
          </a:p>
          <a:p>
            <a:pPr lvl="2">
              <a:lnSpc>
                <a:spcPct val="105000"/>
              </a:lnSpc>
            </a:pPr>
            <a:r>
              <a:rPr lang="en-US" dirty="0" smtClean="0"/>
              <a:t>Expressed as p values, these are also convenient for those who like to test hypotheses.</a:t>
            </a:r>
          </a:p>
        </p:txBody>
      </p:sp>
      <p:grpSp>
        <p:nvGrpSpPr>
          <p:cNvPr id="3" name="Group 2"/>
          <p:cNvGrpSpPr/>
          <p:nvPr/>
        </p:nvGrpSpPr>
        <p:grpSpPr>
          <a:xfrm>
            <a:off x="5352833" y="2554442"/>
            <a:ext cx="2094676" cy="606981"/>
            <a:chOff x="5352833" y="2554442"/>
            <a:chExt cx="2094676" cy="606981"/>
          </a:xfrm>
        </p:grpSpPr>
        <p:sp>
          <p:nvSpPr>
            <p:cNvPr id="52" name="Rectangle 56"/>
            <p:cNvSpPr>
              <a:spLocks noChangeArrowheads="1"/>
            </p:cNvSpPr>
            <p:nvPr/>
          </p:nvSpPr>
          <p:spPr bwMode="auto">
            <a:xfrm>
              <a:off x="5352833" y="2884424"/>
              <a:ext cx="209467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nSpc>
                  <a:spcPct val="90000"/>
                </a:lnSpc>
                <a:spcAft>
                  <a:spcPts val="0"/>
                </a:spcAft>
              </a:pPr>
              <a:r>
                <a:rPr lang="en-US" altLang="en-US" sz="2000" u="none" dirty="0" smtClean="0">
                  <a:solidFill>
                    <a:srgbClr val="000000"/>
                  </a:solidFill>
                  <a:latin typeface="Arial Narrow" panose="020B0606020202030204" pitchFamily="34" charset="0"/>
                </a:rPr>
                <a:t>via MBI: the effect is…</a:t>
              </a:r>
              <a:endParaRPr lang="en-US" altLang="en-US" sz="2000" u="none" dirty="0"/>
            </a:p>
          </p:txBody>
        </p:sp>
        <p:sp>
          <p:nvSpPr>
            <p:cNvPr id="54" name="Rectangle 56"/>
            <p:cNvSpPr>
              <a:spLocks noChangeArrowheads="1"/>
            </p:cNvSpPr>
            <p:nvPr/>
          </p:nvSpPr>
          <p:spPr bwMode="auto">
            <a:xfrm>
              <a:off x="5352833" y="2554442"/>
              <a:ext cx="10419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eaLnBrk="0" hangingPunct="0"/>
              <a:r>
                <a:rPr lang="en-US" altLang="en-US" sz="2000" u="none" dirty="0">
                  <a:solidFill>
                    <a:srgbClr val="000000"/>
                  </a:solidFill>
                  <a:latin typeface="Arial Narrow" panose="020B0606020202030204" pitchFamily="34" charset="0"/>
                </a:rPr>
                <a:t>Conclusion</a:t>
              </a:r>
            </a:p>
          </p:txBody>
        </p:sp>
      </p:grpSp>
      <p:sp>
        <p:nvSpPr>
          <p:cNvPr id="68" name="Rectangle 56"/>
          <p:cNvSpPr>
            <a:spLocks noChangeArrowheads="1"/>
          </p:cNvSpPr>
          <p:nvPr/>
        </p:nvSpPr>
        <p:spPr bwMode="auto">
          <a:xfrm>
            <a:off x="5352833" y="3945410"/>
            <a:ext cx="152445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small, likely +ive</a:t>
            </a:r>
            <a:endParaRPr lang="en-US" altLang="en-US" sz="2000" u="none" dirty="0"/>
          </a:p>
        </p:txBody>
      </p:sp>
      <p:sp>
        <p:nvSpPr>
          <p:cNvPr id="87" name="Rectangle 56"/>
          <p:cNvSpPr>
            <a:spLocks noChangeArrowheads="1"/>
          </p:cNvSpPr>
          <p:nvPr/>
        </p:nvSpPr>
        <p:spPr bwMode="auto">
          <a:xfrm>
            <a:off x="5352833" y="4645704"/>
            <a:ext cx="214962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likely trivial (&amp; not –ive)</a:t>
            </a:r>
            <a:endParaRPr lang="en-US" altLang="en-US" sz="2000" u="none" dirty="0"/>
          </a:p>
        </p:txBody>
      </p:sp>
      <p:sp>
        <p:nvSpPr>
          <p:cNvPr id="96" name="Rectangle 56"/>
          <p:cNvSpPr>
            <a:spLocks noChangeArrowheads="1"/>
          </p:cNvSpPr>
          <p:nvPr/>
        </p:nvSpPr>
        <p:spPr bwMode="auto">
          <a:xfrm>
            <a:off x="5352833" y="3595263"/>
            <a:ext cx="198131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small, very likely +ive</a:t>
            </a:r>
            <a:endParaRPr lang="en-US" altLang="en-US" sz="2000" u="none" dirty="0"/>
          </a:p>
        </p:txBody>
      </p:sp>
      <p:sp>
        <p:nvSpPr>
          <p:cNvPr id="101" name="Rectangle 56"/>
          <p:cNvSpPr>
            <a:spLocks noChangeArrowheads="1"/>
          </p:cNvSpPr>
          <p:nvPr/>
        </p:nvSpPr>
        <p:spPr bwMode="auto">
          <a:xfrm>
            <a:off x="5352833" y="4295557"/>
            <a:ext cx="256480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trivial, possibly trivial &amp; +ive</a:t>
            </a:r>
            <a:endParaRPr lang="en-US" altLang="en-US" sz="2000" u="none" dirty="0"/>
          </a:p>
        </p:txBody>
      </p:sp>
      <p:sp>
        <p:nvSpPr>
          <p:cNvPr id="116" name="Rectangle 56"/>
          <p:cNvSpPr>
            <a:spLocks noChangeArrowheads="1"/>
          </p:cNvSpPr>
          <p:nvPr/>
        </p:nvSpPr>
        <p:spPr bwMode="auto">
          <a:xfrm>
            <a:off x="5352833" y="6746591"/>
            <a:ext cx="129683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trivial, unclear</a:t>
            </a:r>
            <a:endParaRPr lang="en-US" altLang="en-US" sz="2000" u="none" dirty="0"/>
          </a:p>
        </p:txBody>
      </p:sp>
      <p:sp>
        <p:nvSpPr>
          <p:cNvPr id="121" name="Rectangle 56"/>
          <p:cNvSpPr>
            <a:spLocks noChangeArrowheads="1"/>
          </p:cNvSpPr>
          <p:nvPr/>
        </p:nvSpPr>
        <p:spPr bwMode="auto">
          <a:xfrm>
            <a:off x="5352833" y="4995851"/>
            <a:ext cx="198612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very/most likely </a:t>
            </a:r>
            <a:r>
              <a:rPr lang="en-US" altLang="en-US" sz="2000" u="none" dirty="0">
                <a:solidFill>
                  <a:srgbClr val="000000"/>
                </a:solidFill>
                <a:latin typeface="Arial Narrow" panose="020B0606020202030204" pitchFamily="34" charset="0"/>
              </a:rPr>
              <a:t>trivial</a:t>
            </a:r>
            <a:endParaRPr lang="en-US" altLang="en-US" sz="2000" u="none" dirty="0"/>
          </a:p>
        </p:txBody>
      </p:sp>
      <p:grpSp>
        <p:nvGrpSpPr>
          <p:cNvPr id="4" name="Group 3"/>
          <p:cNvGrpSpPr/>
          <p:nvPr/>
        </p:nvGrpSpPr>
        <p:grpSpPr>
          <a:xfrm>
            <a:off x="5352833" y="5345998"/>
            <a:ext cx="2558393" cy="1358218"/>
            <a:chOff x="5352833" y="5345998"/>
            <a:chExt cx="2558393" cy="1358218"/>
          </a:xfrm>
        </p:grpSpPr>
        <p:sp>
          <p:nvSpPr>
            <p:cNvPr id="73" name="Rectangle 56"/>
            <p:cNvSpPr>
              <a:spLocks noChangeArrowheads="1"/>
            </p:cNvSpPr>
            <p:nvPr/>
          </p:nvSpPr>
          <p:spPr bwMode="auto">
            <a:xfrm>
              <a:off x="5352833" y="6046292"/>
              <a:ext cx="151804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2000" u="none" dirty="0" smtClean="0">
                  <a:solidFill>
                    <a:srgbClr val="000000"/>
                  </a:solidFill>
                  <a:latin typeface="Arial Narrow" panose="020B0606020202030204" pitchFamily="34" charset="0"/>
                </a:rPr>
                <a:t>small, likely –ive</a:t>
              </a:r>
              <a:endParaRPr lang="en-US" altLang="en-US" sz="2000" u="none" dirty="0"/>
            </a:p>
          </p:txBody>
        </p:sp>
        <p:sp>
          <p:nvSpPr>
            <p:cNvPr id="106" name="Rectangle 56"/>
            <p:cNvSpPr>
              <a:spLocks noChangeArrowheads="1"/>
            </p:cNvSpPr>
            <p:nvPr/>
          </p:nvSpPr>
          <p:spPr bwMode="auto">
            <a:xfrm>
              <a:off x="5352833" y="6396439"/>
              <a:ext cx="24878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2000" u="none" dirty="0" smtClean="0">
                  <a:solidFill>
                    <a:srgbClr val="000000"/>
                  </a:solidFill>
                  <a:latin typeface="Arial Narrow" panose="020B0606020202030204" pitchFamily="34" charset="0"/>
                </a:rPr>
                <a:t>small, very/most likely –ive</a:t>
              </a:r>
              <a:endParaRPr lang="en-US" altLang="en-US" sz="2000" u="none" dirty="0"/>
            </a:p>
          </p:txBody>
        </p:sp>
        <p:sp>
          <p:nvSpPr>
            <p:cNvPr id="111" name="Rectangle 56"/>
            <p:cNvSpPr>
              <a:spLocks noChangeArrowheads="1"/>
            </p:cNvSpPr>
            <p:nvPr/>
          </p:nvSpPr>
          <p:spPr bwMode="auto">
            <a:xfrm>
              <a:off x="5352833" y="5345998"/>
              <a:ext cx="215603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likely trivial (&amp; not +ive)</a:t>
              </a:r>
              <a:endParaRPr lang="en-US" altLang="en-US" sz="2000" u="none" dirty="0"/>
            </a:p>
          </p:txBody>
        </p:sp>
        <p:sp>
          <p:nvSpPr>
            <p:cNvPr id="126" name="Rectangle 56"/>
            <p:cNvSpPr>
              <a:spLocks noChangeArrowheads="1"/>
            </p:cNvSpPr>
            <p:nvPr/>
          </p:nvSpPr>
          <p:spPr bwMode="auto">
            <a:xfrm>
              <a:off x="5352833" y="5696145"/>
              <a:ext cx="255839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small, possibly –ive &amp; trivial</a:t>
              </a:r>
              <a:endParaRPr lang="en-US" altLang="en-US" sz="2000" u="none" dirty="0"/>
            </a:p>
          </p:txBody>
        </p:sp>
      </p:grpSp>
      <p:grpSp>
        <p:nvGrpSpPr>
          <p:cNvPr id="5" name="Group 4"/>
          <p:cNvGrpSpPr/>
          <p:nvPr/>
        </p:nvGrpSpPr>
        <p:grpSpPr>
          <a:xfrm>
            <a:off x="8273671" y="2562365"/>
            <a:ext cx="1426673" cy="998451"/>
            <a:chOff x="8273671" y="2562365"/>
            <a:chExt cx="1426673" cy="998451"/>
          </a:xfrm>
        </p:grpSpPr>
        <p:sp>
          <p:nvSpPr>
            <p:cNvPr id="143" name="Rectangle 56"/>
            <p:cNvSpPr>
              <a:spLocks noChangeArrowheads="1"/>
            </p:cNvSpPr>
            <p:nvPr/>
          </p:nvSpPr>
          <p:spPr bwMode="auto">
            <a:xfrm>
              <a:off x="8273671" y="2892347"/>
              <a:ext cx="10996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nSpc>
                  <a:spcPct val="90000"/>
                </a:lnSpc>
                <a:spcAft>
                  <a:spcPts val="0"/>
                </a:spcAft>
              </a:pPr>
              <a:r>
                <a:rPr lang="en-US" altLang="en-US" sz="2000" u="none" dirty="0" smtClean="0">
                  <a:solidFill>
                    <a:srgbClr val="000000"/>
                  </a:solidFill>
                  <a:latin typeface="Arial Narrow" panose="020B0606020202030204" pitchFamily="34" charset="0"/>
                </a:rPr>
                <a:t>abbreviated</a:t>
              </a:r>
              <a:endParaRPr lang="en-US" altLang="en-US" sz="2000" u="none" dirty="0"/>
            </a:p>
          </p:txBody>
        </p:sp>
        <p:sp>
          <p:nvSpPr>
            <p:cNvPr id="144" name="Rectangle 56"/>
            <p:cNvSpPr>
              <a:spLocks noChangeArrowheads="1"/>
            </p:cNvSpPr>
            <p:nvPr/>
          </p:nvSpPr>
          <p:spPr bwMode="auto">
            <a:xfrm>
              <a:off x="8273671" y="2562365"/>
              <a:ext cx="10419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eaLnBrk="0" hangingPunct="0"/>
              <a:r>
                <a:rPr lang="en-US" altLang="en-US" sz="2000" u="none" dirty="0">
                  <a:solidFill>
                    <a:srgbClr val="000000"/>
                  </a:solidFill>
                  <a:latin typeface="Arial Narrow" panose="020B0606020202030204" pitchFamily="34" charset="0"/>
                </a:rPr>
                <a:t>Conclusion</a:t>
              </a:r>
            </a:p>
          </p:txBody>
        </p:sp>
        <p:sp>
          <p:nvSpPr>
            <p:cNvPr id="145" name="Rectangle 56"/>
            <p:cNvSpPr>
              <a:spLocks noChangeArrowheads="1"/>
            </p:cNvSpPr>
            <p:nvPr/>
          </p:nvSpPr>
          <p:spPr bwMode="auto">
            <a:xfrm>
              <a:off x="8273671" y="3253039"/>
              <a:ext cx="142667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moderate </a:t>
              </a:r>
              <a:r>
                <a:rPr lang="en-US" altLang="en-US" sz="2000" u="none" dirty="0" smtClean="0">
                  <a:solidFill>
                    <a:srgbClr val="000000"/>
                  </a:solidFill>
                  <a:latin typeface="Arial Narrow" panose="020B0606020202030204" pitchFamily="34" charset="0"/>
                  <a:sym typeface="Symbol" panose="05050102010706020507" pitchFamily="18" charset="2"/>
                </a:rPr>
                <a:t>****</a:t>
              </a:r>
              <a:endParaRPr lang="en-US" altLang="en-US" sz="2000" u="none" dirty="0"/>
            </a:p>
          </p:txBody>
        </p:sp>
      </p:grpSp>
      <p:sp>
        <p:nvSpPr>
          <p:cNvPr id="148" name="Rectangle 56"/>
          <p:cNvSpPr>
            <a:spLocks noChangeArrowheads="1"/>
          </p:cNvSpPr>
          <p:nvPr/>
        </p:nvSpPr>
        <p:spPr bwMode="auto">
          <a:xfrm>
            <a:off x="8273671" y="4653627"/>
            <a:ext cx="70532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trivial</a:t>
            </a:r>
            <a:r>
              <a:rPr lang="en-US" altLang="en-US" sz="2000" u="none" baseline="30000" dirty="0" smtClean="0">
                <a:solidFill>
                  <a:srgbClr val="000000"/>
                </a:solidFill>
                <a:latin typeface="Arial Narrow" panose="020B0606020202030204" pitchFamily="34" charset="0"/>
              </a:rPr>
              <a:t> 00</a:t>
            </a:r>
            <a:endParaRPr lang="en-US" altLang="en-US" sz="2000" u="none" dirty="0"/>
          </a:p>
        </p:txBody>
      </p:sp>
      <p:grpSp>
        <p:nvGrpSpPr>
          <p:cNvPr id="6" name="Group 5"/>
          <p:cNvGrpSpPr/>
          <p:nvPr/>
        </p:nvGrpSpPr>
        <p:grpSpPr>
          <a:xfrm>
            <a:off x="8273671" y="3603186"/>
            <a:ext cx="947375" cy="657924"/>
            <a:chOff x="8273671" y="3603186"/>
            <a:chExt cx="947375" cy="657924"/>
          </a:xfrm>
        </p:grpSpPr>
        <p:sp>
          <p:nvSpPr>
            <p:cNvPr id="146" name="Rectangle 56"/>
            <p:cNvSpPr>
              <a:spLocks noChangeArrowheads="1"/>
            </p:cNvSpPr>
            <p:nvPr/>
          </p:nvSpPr>
          <p:spPr bwMode="auto">
            <a:xfrm>
              <a:off x="8273671" y="3953333"/>
              <a:ext cx="86562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a:solidFill>
                    <a:srgbClr val="000000"/>
                  </a:solidFill>
                  <a:latin typeface="Arial Narrow" panose="020B0606020202030204" pitchFamily="34" charset="0"/>
                </a:rPr>
                <a:t>small </a:t>
              </a:r>
              <a:r>
                <a:rPr lang="en-US" altLang="en-US" sz="2000" u="none" dirty="0">
                  <a:solidFill>
                    <a:srgbClr val="000000"/>
                  </a:solidFill>
                  <a:latin typeface="Arial Narrow" panose="020B0606020202030204" pitchFamily="34" charset="0"/>
                  <a:sym typeface="Symbol" panose="05050102010706020507" pitchFamily="18" charset="2"/>
                </a:rPr>
                <a:t>**</a:t>
              </a:r>
              <a:endParaRPr lang="en-US" altLang="en-US" sz="2000" u="none" dirty="0"/>
            </a:p>
          </p:txBody>
        </p:sp>
        <p:sp>
          <p:nvSpPr>
            <p:cNvPr id="149" name="Rectangle 56"/>
            <p:cNvSpPr>
              <a:spLocks noChangeArrowheads="1"/>
            </p:cNvSpPr>
            <p:nvPr/>
          </p:nvSpPr>
          <p:spPr bwMode="auto">
            <a:xfrm>
              <a:off x="8273671" y="3603186"/>
              <a:ext cx="9473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small </a:t>
              </a:r>
              <a:r>
                <a:rPr lang="en-US" altLang="en-US" sz="2000" u="none" dirty="0">
                  <a:solidFill>
                    <a:srgbClr val="000000"/>
                  </a:solidFill>
                  <a:latin typeface="Arial Narrow" panose="020B0606020202030204" pitchFamily="34" charset="0"/>
                  <a:sym typeface="Symbol" panose="05050102010706020507" pitchFamily="18" charset="2"/>
                </a:rPr>
                <a:t>***</a:t>
              </a:r>
              <a:endParaRPr lang="en-US" altLang="en-US" sz="2000" u="none" dirty="0"/>
            </a:p>
          </p:txBody>
        </p:sp>
      </p:grpSp>
      <p:sp>
        <p:nvSpPr>
          <p:cNvPr id="150" name="Rectangle 56"/>
          <p:cNvSpPr>
            <a:spLocks noChangeArrowheads="1"/>
          </p:cNvSpPr>
          <p:nvPr/>
        </p:nvSpPr>
        <p:spPr bwMode="auto">
          <a:xfrm>
            <a:off x="8273671" y="4303480"/>
            <a:ext cx="84318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trivial</a:t>
            </a:r>
            <a:r>
              <a:rPr lang="en-US" altLang="en-US" sz="2000" u="none" baseline="30000" dirty="0" smtClean="0">
                <a:solidFill>
                  <a:srgbClr val="000000"/>
                </a:solidFill>
                <a:latin typeface="Arial Narrow" panose="020B0606020202030204" pitchFamily="34" charset="0"/>
              </a:rPr>
              <a:t> 0</a:t>
            </a:r>
            <a:r>
              <a:rPr lang="en-US" altLang="en-US" sz="2000" u="none" dirty="0" smtClean="0">
                <a:solidFill>
                  <a:srgbClr val="000000"/>
                </a:solidFill>
                <a:latin typeface="Arial Narrow" panose="020B0606020202030204" pitchFamily="34" charset="0"/>
                <a:sym typeface="Symbol" panose="05050102010706020507" pitchFamily="18" charset="2"/>
              </a:rPr>
              <a:t></a:t>
            </a:r>
            <a:r>
              <a:rPr lang="en-US" altLang="en-US" sz="2000" u="none" dirty="0">
                <a:solidFill>
                  <a:srgbClr val="000000"/>
                </a:solidFill>
                <a:latin typeface="Arial Narrow" panose="020B0606020202030204" pitchFamily="34" charset="0"/>
                <a:sym typeface="Symbol" panose="05050102010706020507" pitchFamily="18" charset="2"/>
              </a:rPr>
              <a:t>*</a:t>
            </a:r>
            <a:endParaRPr lang="en-US" altLang="en-US" sz="2000" u="none" dirty="0"/>
          </a:p>
        </p:txBody>
      </p:sp>
      <p:grpSp>
        <p:nvGrpSpPr>
          <p:cNvPr id="8" name="Group 7"/>
          <p:cNvGrpSpPr/>
          <p:nvPr/>
        </p:nvGrpSpPr>
        <p:grpSpPr>
          <a:xfrm>
            <a:off x="8273671" y="6054215"/>
            <a:ext cx="1332096" cy="657924"/>
            <a:chOff x="8273671" y="6054215"/>
            <a:chExt cx="1332096" cy="657924"/>
          </a:xfrm>
        </p:grpSpPr>
        <p:sp>
          <p:nvSpPr>
            <p:cNvPr id="147" name="Rectangle 56"/>
            <p:cNvSpPr>
              <a:spLocks noChangeArrowheads="1"/>
            </p:cNvSpPr>
            <p:nvPr/>
          </p:nvSpPr>
          <p:spPr bwMode="auto">
            <a:xfrm>
              <a:off x="8273671" y="6054215"/>
              <a:ext cx="86562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2000" u="none" dirty="0" smtClean="0">
                  <a:solidFill>
                    <a:srgbClr val="000000"/>
                  </a:solidFill>
                  <a:latin typeface="Arial Narrow" panose="020B0606020202030204" pitchFamily="34" charset="0"/>
                </a:rPr>
                <a:t>small </a:t>
              </a:r>
              <a:r>
                <a:rPr lang="en-US" altLang="en-US" sz="2000" u="none" dirty="0" smtClean="0">
                  <a:solidFill>
                    <a:srgbClr val="000000"/>
                  </a:solidFill>
                  <a:latin typeface="Arial Narrow" panose="020B0606020202030204" pitchFamily="34" charset="0"/>
                  <a:sym typeface="Symbol" panose="05050102010706020507" pitchFamily="18" charset="2"/>
                </a:rPr>
                <a:t>**</a:t>
              </a:r>
              <a:endParaRPr lang="en-US" altLang="en-US" sz="2000" u="none" dirty="0"/>
            </a:p>
          </p:txBody>
        </p:sp>
        <p:sp>
          <p:nvSpPr>
            <p:cNvPr id="151" name="Rectangle 56"/>
            <p:cNvSpPr>
              <a:spLocks noChangeArrowheads="1"/>
            </p:cNvSpPr>
            <p:nvPr/>
          </p:nvSpPr>
          <p:spPr bwMode="auto">
            <a:xfrm>
              <a:off x="8273671" y="6404362"/>
              <a:ext cx="133209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2000" u="none" dirty="0" smtClean="0">
                  <a:solidFill>
                    <a:srgbClr val="000000"/>
                  </a:solidFill>
                  <a:latin typeface="Arial Narrow" panose="020B0606020202030204" pitchFamily="34" charset="0"/>
                </a:rPr>
                <a:t>small </a:t>
              </a:r>
              <a:r>
                <a:rPr lang="en-US" altLang="en-US" sz="2000" u="none" dirty="0">
                  <a:solidFill>
                    <a:srgbClr val="000000"/>
                  </a:solidFill>
                  <a:latin typeface="Arial Narrow" panose="020B0606020202030204" pitchFamily="34" charset="0"/>
                  <a:sym typeface="Symbol" panose="05050102010706020507" pitchFamily="18" charset="2"/>
                </a:rPr>
                <a:t></a:t>
              </a:r>
              <a:r>
                <a:rPr lang="en-US" altLang="en-US" sz="2000" u="none" dirty="0" smtClean="0">
                  <a:solidFill>
                    <a:srgbClr val="000000"/>
                  </a:solidFill>
                  <a:latin typeface="Arial Narrow" panose="020B0606020202030204" pitchFamily="34" charset="0"/>
                  <a:sym typeface="Symbol" panose="05050102010706020507" pitchFamily="18" charset="2"/>
                </a:rPr>
                <a:t>***/****</a:t>
              </a:r>
              <a:endParaRPr lang="en-US" altLang="en-US" sz="2000" u="none" dirty="0"/>
            </a:p>
          </p:txBody>
        </p:sp>
      </p:grpSp>
      <p:sp>
        <p:nvSpPr>
          <p:cNvPr id="153" name="Rectangle 56"/>
          <p:cNvSpPr>
            <a:spLocks noChangeArrowheads="1"/>
          </p:cNvSpPr>
          <p:nvPr/>
        </p:nvSpPr>
        <p:spPr bwMode="auto">
          <a:xfrm>
            <a:off x="8273671" y="6754514"/>
            <a:ext cx="49051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trivial</a:t>
            </a:r>
            <a:endParaRPr lang="en-US" altLang="en-US" sz="2000" u="none" dirty="0"/>
          </a:p>
        </p:txBody>
      </p:sp>
      <p:sp>
        <p:nvSpPr>
          <p:cNvPr id="152" name="Rectangle 56"/>
          <p:cNvSpPr>
            <a:spLocks noChangeArrowheads="1"/>
          </p:cNvSpPr>
          <p:nvPr/>
        </p:nvSpPr>
        <p:spPr bwMode="auto">
          <a:xfrm>
            <a:off x="8273671" y="5353921"/>
            <a:ext cx="70532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trivial</a:t>
            </a:r>
            <a:r>
              <a:rPr lang="en-US" altLang="en-US" sz="2000" u="none" baseline="30000" dirty="0" smtClean="0">
                <a:solidFill>
                  <a:srgbClr val="000000"/>
                </a:solidFill>
                <a:latin typeface="Arial Narrow" panose="020B0606020202030204" pitchFamily="34" charset="0"/>
              </a:rPr>
              <a:t> 00</a:t>
            </a:r>
            <a:endParaRPr lang="en-US" altLang="en-US" sz="2000" u="none" dirty="0"/>
          </a:p>
        </p:txBody>
      </p:sp>
      <p:sp>
        <p:nvSpPr>
          <p:cNvPr id="154" name="Rectangle 56"/>
          <p:cNvSpPr>
            <a:spLocks noChangeArrowheads="1"/>
          </p:cNvSpPr>
          <p:nvPr/>
        </p:nvSpPr>
        <p:spPr bwMode="auto">
          <a:xfrm>
            <a:off x="8273671" y="5003774"/>
            <a:ext cx="113653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trivial</a:t>
            </a:r>
            <a:r>
              <a:rPr lang="en-US" altLang="en-US" sz="2000" u="none" baseline="30000" dirty="0">
                <a:solidFill>
                  <a:srgbClr val="000000"/>
                </a:solidFill>
                <a:latin typeface="Arial Narrow" panose="020B0606020202030204" pitchFamily="34" charset="0"/>
              </a:rPr>
              <a:t> </a:t>
            </a:r>
            <a:r>
              <a:rPr lang="en-US" altLang="en-US" sz="2000" u="none" baseline="30000" dirty="0" smtClean="0">
                <a:solidFill>
                  <a:srgbClr val="000000"/>
                </a:solidFill>
                <a:latin typeface="Arial Narrow" panose="020B0606020202030204" pitchFamily="34" charset="0"/>
              </a:rPr>
              <a:t>000</a:t>
            </a:r>
            <a:r>
              <a:rPr lang="en-US" altLang="en-US" sz="2000" u="none" dirty="0" smtClean="0">
                <a:solidFill>
                  <a:srgbClr val="000000"/>
                </a:solidFill>
                <a:latin typeface="Arial Narrow" panose="020B0606020202030204" pitchFamily="34" charset="0"/>
              </a:rPr>
              <a:t>/</a:t>
            </a:r>
            <a:r>
              <a:rPr lang="en-US" altLang="en-US" sz="2000" u="none" baseline="30000" dirty="0" smtClean="0">
                <a:solidFill>
                  <a:srgbClr val="000000"/>
                </a:solidFill>
                <a:latin typeface="Arial Narrow" panose="020B0606020202030204" pitchFamily="34" charset="0"/>
              </a:rPr>
              <a:t>0000</a:t>
            </a:r>
            <a:endParaRPr lang="en-US" altLang="en-US" sz="2000" u="none" dirty="0"/>
          </a:p>
        </p:txBody>
      </p:sp>
      <p:sp>
        <p:nvSpPr>
          <p:cNvPr id="155" name="Rectangle 56"/>
          <p:cNvSpPr>
            <a:spLocks noChangeArrowheads="1"/>
          </p:cNvSpPr>
          <p:nvPr/>
        </p:nvSpPr>
        <p:spPr bwMode="auto">
          <a:xfrm>
            <a:off x="8273671" y="5704068"/>
            <a:ext cx="86241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small </a:t>
            </a:r>
            <a:r>
              <a:rPr lang="en-US" altLang="en-US" sz="2000" u="none" dirty="0" smtClean="0">
                <a:solidFill>
                  <a:srgbClr val="000000"/>
                </a:solidFill>
                <a:latin typeface="Arial Narrow" panose="020B0606020202030204" pitchFamily="34" charset="0"/>
                <a:sym typeface="Symbol" panose="05050102010706020507" pitchFamily="18" charset="2"/>
              </a:rPr>
              <a:t>*</a:t>
            </a:r>
            <a:r>
              <a:rPr lang="en-US" altLang="en-US" sz="2000" u="none" baseline="30000" dirty="0" smtClean="0">
                <a:solidFill>
                  <a:srgbClr val="000000"/>
                </a:solidFill>
                <a:latin typeface="Arial Narrow" panose="020B0606020202030204" pitchFamily="34" charset="0"/>
                <a:sym typeface="Symbol" panose="05050102010706020507" pitchFamily="18" charset="2"/>
              </a:rPr>
              <a:t>0</a:t>
            </a:r>
            <a:endParaRPr lang="en-US" altLang="en-US" sz="2000" u="none" dirty="0"/>
          </a:p>
        </p:txBody>
      </p:sp>
      <p:grpSp>
        <p:nvGrpSpPr>
          <p:cNvPr id="2" name="Group 1"/>
          <p:cNvGrpSpPr/>
          <p:nvPr/>
        </p:nvGrpSpPr>
        <p:grpSpPr>
          <a:xfrm>
            <a:off x="921666" y="2789482"/>
            <a:ext cx="8778678" cy="4309244"/>
            <a:chOff x="921666" y="2789482"/>
            <a:chExt cx="8778678" cy="4309244"/>
          </a:xfrm>
        </p:grpSpPr>
        <p:sp>
          <p:nvSpPr>
            <p:cNvPr id="157" name="Rectangle 51"/>
            <p:cNvSpPr>
              <a:spLocks noChangeArrowheads="1"/>
            </p:cNvSpPr>
            <p:nvPr/>
          </p:nvSpPr>
          <p:spPr bwMode="auto">
            <a:xfrm>
              <a:off x="933966" y="3225141"/>
              <a:ext cx="1371147" cy="3865216"/>
            </a:xfrm>
            <a:prstGeom prst="rect">
              <a:avLst/>
            </a:prstGeom>
            <a:solidFill>
              <a:srgbClr val="EAD0F0"/>
            </a:solidFill>
            <a:ln>
              <a:noFill/>
            </a:ln>
          </p:spPr>
          <p:txBody>
            <a:bodyPr vert="horz" wrap="square" lIns="91440" tIns="45720" rIns="91440" bIns="45720" numCol="1" anchor="t" anchorCtr="0" compatLnSpc="1">
              <a:prstTxWarp prst="textNoShape">
                <a:avLst/>
              </a:prstTxWarp>
            </a:bodyPr>
            <a:lstStyle/>
            <a:p>
              <a:endParaRPr lang="en-AU" sz="2000"/>
            </a:p>
          </p:txBody>
        </p:sp>
        <p:sp>
          <p:nvSpPr>
            <p:cNvPr id="158" name="Rectangle 51"/>
            <p:cNvSpPr>
              <a:spLocks noChangeArrowheads="1"/>
            </p:cNvSpPr>
            <p:nvPr/>
          </p:nvSpPr>
          <p:spPr bwMode="auto">
            <a:xfrm>
              <a:off x="933967" y="3225141"/>
              <a:ext cx="245360" cy="3865216"/>
            </a:xfrm>
            <a:prstGeom prst="rect">
              <a:avLst/>
            </a:prstGeom>
            <a:solidFill>
              <a:srgbClr val="DCB0E6"/>
            </a:solidFill>
            <a:ln>
              <a:noFill/>
            </a:ln>
          </p:spPr>
          <p:txBody>
            <a:bodyPr vert="horz" wrap="square" lIns="91440" tIns="45720" rIns="91440" bIns="45720" numCol="1" anchor="t" anchorCtr="0" compatLnSpc="1">
              <a:prstTxWarp prst="textNoShape">
                <a:avLst/>
              </a:prstTxWarp>
            </a:bodyPr>
            <a:lstStyle/>
            <a:p>
              <a:endParaRPr lang="en-AU" sz="2000"/>
            </a:p>
          </p:txBody>
        </p:sp>
        <p:sp>
          <p:nvSpPr>
            <p:cNvPr id="159" name="Rectangle 50"/>
            <p:cNvSpPr>
              <a:spLocks noChangeArrowheads="1"/>
            </p:cNvSpPr>
            <p:nvPr/>
          </p:nvSpPr>
          <p:spPr bwMode="auto">
            <a:xfrm>
              <a:off x="3015900" y="3225141"/>
              <a:ext cx="2226431" cy="3865216"/>
            </a:xfrm>
            <a:prstGeom prst="rect">
              <a:avLst/>
            </a:prstGeom>
            <a:solidFill>
              <a:srgbClr val="FFECAF"/>
            </a:solidFill>
            <a:ln>
              <a:noFill/>
            </a:ln>
          </p:spPr>
          <p:txBody>
            <a:bodyPr vert="horz" wrap="square" lIns="91440" tIns="45720" rIns="91440" bIns="45720" numCol="1" anchor="t" anchorCtr="0" compatLnSpc="1">
              <a:prstTxWarp prst="textNoShape">
                <a:avLst/>
              </a:prstTxWarp>
            </a:bodyPr>
            <a:lstStyle/>
            <a:p>
              <a:endParaRPr lang="en-AU" sz="2000"/>
            </a:p>
          </p:txBody>
        </p:sp>
        <p:sp>
          <p:nvSpPr>
            <p:cNvPr id="160" name="Rectangle 50"/>
            <p:cNvSpPr>
              <a:spLocks noChangeArrowheads="1"/>
            </p:cNvSpPr>
            <p:nvPr/>
          </p:nvSpPr>
          <p:spPr bwMode="auto">
            <a:xfrm>
              <a:off x="4166537" y="3225141"/>
              <a:ext cx="1075794" cy="3865216"/>
            </a:xfrm>
            <a:prstGeom prst="rect">
              <a:avLst/>
            </a:prstGeom>
            <a:solidFill>
              <a:srgbClr val="FFE181"/>
            </a:solidFill>
            <a:ln>
              <a:noFill/>
            </a:ln>
          </p:spPr>
          <p:txBody>
            <a:bodyPr vert="horz" wrap="square" lIns="91440" tIns="45720" rIns="91440" bIns="45720" numCol="1" anchor="t" anchorCtr="0" compatLnSpc="1">
              <a:prstTxWarp prst="textNoShape">
                <a:avLst/>
              </a:prstTxWarp>
            </a:bodyPr>
            <a:lstStyle/>
            <a:p>
              <a:endParaRPr lang="en-AU" sz="2000"/>
            </a:p>
          </p:txBody>
        </p:sp>
        <p:sp>
          <p:nvSpPr>
            <p:cNvPr id="161" name="Rectangle 52"/>
            <p:cNvSpPr>
              <a:spLocks noChangeArrowheads="1"/>
            </p:cNvSpPr>
            <p:nvPr/>
          </p:nvSpPr>
          <p:spPr bwMode="auto">
            <a:xfrm>
              <a:off x="2184780" y="3225141"/>
              <a:ext cx="986938" cy="3865216"/>
            </a:xfrm>
            <a:prstGeom prst="rect">
              <a:avLst/>
            </a:prstGeom>
            <a:solidFill>
              <a:srgbClr val="E0FFC1"/>
            </a:solidFill>
            <a:ln>
              <a:noFill/>
            </a:ln>
          </p:spPr>
          <p:txBody>
            <a:bodyPr vert="horz" wrap="square" lIns="91440" tIns="45720" rIns="91440" bIns="45720" numCol="1" anchor="t" anchorCtr="0" compatLnSpc="1">
              <a:prstTxWarp prst="textNoShape">
                <a:avLst/>
              </a:prstTxWarp>
            </a:bodyPr>
            <a:lstStyle/>
            <a:p>
              <a:endParaRPr lang="en-AU" sz="2000"/>
            </a:p>
          </p:txBody>
        </p:sp>
        <p:cxnSp>
          <p:nvCxnSpPr>
            <p:cNvPr id="162" name="Straight Connector 161"/>
            <p:cNvCxnSpPr/>
            <p:nvPr/>
          </p:nvCxnSpPr>
          <p:spPr bwMode="auto">
            <a:xfrm>
              <a:off x="2169039" y="3225141"/>
              <a:ext cx="0" cy="3873585"/>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 name="Straight Connector 162"/>
            <p:cNvCxnSpPr/>
            <p:nvPr/>
          </p:nvCxnSpPr>
          <p:spPr bwMode="auto">
            <a:xfrm>
              <a:off x="3163654" y="3225141"/>
              <a:ext cx="0" cy="3873585"/>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4" name="Rectangle 61"/>
            <p:cNvSpPr>
              <a:spLocks noChangeArrowheads="1"/>
            </p:cNvSpPr>
            <p:nvPr/>
          </p:nvSpPr>
          <p:spPr bwMode="auto">
            <a:xfrm>
              <a:off x="3198293" y="2790635"/>
              <a:ext cx="94096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000" u="none" dirty="0" smtClean="0">
                  <a:solidFill>
                    <a:srgbClr val="000000"/>
                  </a:solidFill>
                  <a:latin typeface="Arial Narrow" panose="020B0606020202030204" pitchFamily="34" charset="0"/>
                </a:rPr>
                <a:t>small</a:t>
              </a:r>
              <a:r>
                <a:rPr lang="en-US" altLang="en-US" sz="1100" u="none" dirty="0" smtClean="0">
                  <a:solidFill>
                    <a:srgbClr val="000000"/>
                  </a:solidFill>
                  <a:latin typeface="Arial Narrow" panose="020B0606020202030204" pitchFamily="34" charset="0"/>
                </a:rPr>
                <a:t> </a:t>
              </a:r>
              <a:r>
                <a:rPr lang="en-US" altLang="en-US" sz="2000" u="none" dirty="0" smtClean="0">
                  <a:solidFill>
                    <a:srgbClr val="000000"/>
                  </a:solidFill>
                  <a:latin typeface="Arial Narrow" panose="020B0606020202030204" pitchFamily="34" charset="0"/>
                </a:rPr>
                <a:t>+ive</a:t>
              </a:r>
              <a:endParaRPr lang="en-US" altLang="en-US" sz="2000" u="none" dirty="0"/>
            </a:p>
          </p:txBody>
        </p:sp>
        <p:sp>
          <p:nvSpPr>
            <p:cNvPr id="165" name="Rectangle 63"/>
            <p:cNvSpPr>
              <a:spLocks noChangeArrowheads="1"/>
            </p:cNvSpPr>
            <p:nvPr/>
          </p:nvSpPr>
          <p:spPr bwMode="auto">
            <a:xfrm>
              <a:off x="1218942" y="2790635"/>
              <a:ext cx="9345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000" u="none" dirty="0" smtClean="0">
                  <a:solidFill>
                    <a:srgbClr val="000000"/>
                  </a:solidFill>
                  <a:latin typeface="Arial Narrow" panose="020B0606020202030204" pitchFamily="34" charset="0"/>
                </a:rPr>
                <a:t>small –ive</a:t>
              </a:r>
              <a:endParaRPr lang="en-US" altLang="en-US" sz="2000" u="none" dirty="0"/>
            </a:p>
          </p:txBody>
        </p:sp>
        <p:sp>
          <p:nvSpPr>
            <p:cNvPr id="166" name="Rectangle 66"/>
            <p:cNvSpPr>
              <a:spLocks noChangeArrowheads="1"/>
            </p:cNvSpPr>
            <p:nvPr/>
          </p:nvSpPr>
          <p:spPr bwMode="auto">
            <a:xfrm>
              <a:off x="2468766" y="2790635"/>
              <a:ext cx="37352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a:solidFill>
                    <a:srgbClr val="000000"/>
                  </a:solidFill>
                  <a:latin typeface="Arial Narrow" panose="020B0606020202030204" pitchFamily="34" charset="0"/>
                </a:rPr>
                <a:t>trivial</a:t>
              </a:r>
              <a:endParaRPr lang="en-US" altLang="en-US" sz="2000" u="none" dirty="0"/>
            </a:p>
          </p:txBody>
        </p:sp>
        <p:sp>
          <p:nvSpPr>
            <p:cNvPr id="167" name="Line 76"/>
            <p:cNvSpPr>
              <a:spLocks noChangeShapeType="1"/>
            </p:cNvSpPr>
            <p:nvPr/>
          </p:nvSpPr>
          <p:spPr bwMode="auto">
            <a:xfrm flipH="1">
              <a:off x="3812696" y="3414673"/>
              <a:ext cx="1254300"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sp>
          <p:nvSpPr>
            <p:cNvPr id="168" name="Line 76"/>
            <p:cNvSpPr>
              <a:spLocks noChangeShapeType="1"/>
            </p:cNvSpPr>
            <p:nvPr/>
          </p:nvSpPr>
          <p:spPr bwMode="auto">
            <a:xfrm flipH="1">
              <a:off x="2937263" y="4114967"/>
              <a:ext cx="1315355"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sp>
          <p:nvSpPr>
            <p:cNvPr id="169" name="Line 76"/>
            <p:cNvSpPr>
              <a:spLocks noChangeShapeType="1"/>
            </p:cNvSpPr>
            <p:nvPr/>
          </p:nvSpPr>
          <p:spPr bwMode="auto">
            <a:xfrm>
              <a:off x="1077982" y="6215849"/>
              <a:ext cx="1330993"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sp>
          <p:nvSpPr>
            <p:cNvPr id="170" name="Line 76"/>
            <p:cNvSpPr>
              <a:spLocks noChangeShapeType="1"/>
            </p:cNvSpPr>
            <p:nvPr/>
          </p:nvSpPr>
          <p:spPr bwMode="auto">
            <a:xfrm flipH="1">
              <a:off x="2305112" y="4815261"/>
              <a:ext cx="976193"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cxnSp>
          <p:nvCxnSpPr>
            <p:cNvPr id="171" name="Straight Arrow Connector 170"/>
            <p:cNvCxnSpPr/>
            <p:nvPr/>
          </p:nvCxnSpPr>
          <p:spPr bwMode="auto">
            <a:xfrm flipH="1">
              <a:off x="1179327" y="3125970"/>
              <a:ext cx="974485" cy="0"/>
            </a:xfrm>
            <a:prstGeom prst="straightConnector1">
              <a:avLst/>
            </a:prstGeom>
            <a:solidFill>
              <a:schemeClr val="accent1"/>
            </a:solidFill>
            <a:ln w="9525" cap="flat" cmpd="sng" algn="ctr">
              <a:solidFill>
                <a:schemeClr val="tx1"/>
              </a:solidFill>
              <a:prstDash val="solid"/>
              <a:round/>
              <a:headEnd type="none"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2" name="Straight Arrow Connector 171"/>
            <p:cNvCxnSpPr/>
            <p:nvPr/>
          </p:nvCxnSpPr>
          <p:spPr bwMode="auto">
            <a:xfrm>
              <a:off x="3198044" y="3127507"/>
              <a:ext cx="924090" cy="0"/>
            </a:xfrm>
            <a:prstGeom prst="straightConnector1">
              <a:avLst/>
            </a:prstGeom>
            <a:solidFill>
              <a:schemeClr val="accent1"/>
            </a:solidFill>
            <a:ln w="9525" cap="flat" cmpd="sng" algn="ctr">
              <a:solidFill>
                <a:schemeClr val="tx1"/>
              </a:solidFill>
              <a:prstDash val="solid"/>
              <a:round/>
              <a:headEnd type="none"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3" name="Straight Arrow Connector 172"/>
            <p:cNvCxnSpPr/>
            <p:nvPr/>
          </p:nvCxnSpPr>
          <p:spPr bwMode="auto">
            <a:xfrm flipH="1">
              <a:off x="2194194" y="3127507"/>
              <a:ext cx="969461" cy="0"/>
            </a:xfrm>
            <a:prstGeom prst="straightConnector1">
              <a:avLst/>
            </a:prstGeom>
            <a:solidFill>
              <a:schemeClr val="accent1"/>
            </a:solidFill>
            <a:ln w="9525" cap="flat" cmpd="sng" algn="ctr">
              <a:solidFill>
                <a:schemeClr val="tx1"/>
              </a:solidFill>
              <a:prstDash val="solid"/>
              <a:round/>
              <a:headEnd type="stealth"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4" name="Line 76"/>
            <p:cNvSpPr>
              <a:spLocks noChangeShapeType="1"/>
            </p:cNvSpPr>
            <p:nvPr/>
          </p:nvSpPr>
          <p:spPr bwMode="auto">
            <a:xfrm flipH="1">
              <a:off x="3281307" y="3764820"/>
              <a:ext cx="780455"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sp>
          <p:nvSpPr>
            <p:cNvPr id="175" name="Line 76"/>
            <p:cNvSpPr>
              <a:spLocks noChangeShapeType="1"/>
            </p:cNvSpPr>
            <p:nvPr/>
          </p:nvSpPr>
          <p:spPr bwMode="auto">
            <a:xfrm flipH="1">
              <a:off x="2394286" y="4465114"/>
              <a:ext cx="1315355"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sp>
          <p:nvSpPr>
            <p:cNvPr id="176" name="Line 76"/>
            <p:cNvSpPr>
              <a:spLocks noChangeShapeType="1"/>
            </p:cNvSpPr>
            <p:nvPr/>
          </p:nvSpPr>
          <p:spPr bwMode="auto">
            <a:xfrm>
              <a:off x="987376" y="6565996"/>
              <a:ext cx="864096"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sp>
          <p:nvSpPr>
            <p:cNvPr id="177" name="Line 76"/>
            <p:cNvSpPr>
              <a:spLocks noChangeShapeType="1"/>
            </p:cNvSpPr>
            <p:nvPr/>
          </p:nvSpPr>
          <p:spPr bwMode="auto">
            <a:xfrm flipH="1">
              <a:off x="1947416" y="5515555"/>
              <a:ext cx="1060471"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sp>
          <p:nvSpPr>
            <p:cNvPr id="178" name="Line 76"/>
            <p:cNvSpPr>
              <a:spLocks noChangeShapeType="1"/>
            </p:cNvSpPr>
            <p:nvPr/>
          </p:nvSpPr>
          <p:spPr bwMode="auto">
            <a:xfrm flipH="1">
              <a:off x="1307998" y="6916148"/>
              <a:ext cx="2201953"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sp>
          <p:nvSpPr>
            <p:cNvPr id="179" name="Line 76"/>
            <p:cNvSpPr>
              <a:spLocks noChangeShapeType="1"/>
            </p:cNvSpPr>
            <p:nvPr/>
          </p:nvSpPr>
          <p:spPr bwMode="auto">
            <a:xfrm flipH="1">
              <a:off x="2305112" y="5165408"/>
              <a:ext cx="710788"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sp>
          <p:nvSpPr>
            <p:cNvPr id="180" name="Line 76"/>
            <p:cNvSpPr>
              <a:spLocks noChangeShapeType="1"/>
            </p:cNvSpPr>
            <p:nvPr/>
          </p:nvSpPr>
          <p:spPr bwMode="auto">
            <a:xfrm flipH="1">
              <a:off x="1572684" y="5865702"/>
              <a:ext cx="1060471"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sp>
          <p:nvSpPr>
            <p:cNvPr id="181" name="Rectangle 61"/>
            <p:cNvSpPr>
              <a:spLocks noChangeArrowheads="1"/>
            </p:cNvSpPr>
            <p:nvPr/>
          </p:nvSpPr>
          <p:spPr bwMode="auto">
            <a:xfrm>
              <a:off x="4272609" y="2789482"/>
              <a:ext cx="8880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000" u="none" dirty="0" smtClean="0">
                  <a:solidFill>
                    <a:srgbClr val="000000"/>
                  </a:solidFill>
                  <a:latin typeface="Arial Narrow" panose="020B0606020202030204" pitchFamily="34" charset="0"/>
                </a:rPr>
                <a:t>moderate</a:t>
              </a:r>
              <a:endParaRPr lang="en-US" altLang="en-US" sz="2000" u="none" dirty="0"/>
            </a:p>
          </p:txBody>
        </p:sp>
        <p:cxnSp>
          <p:nvCxnSpPr>
            <p:cNvPr id="182" name="Straight Arrow Connector 181"/>
            <p:cNvCxnSpPr/>
            <p:nvPr/>
          </p:nvCxnSpPr>
          <p:spPr bwMode="auto">
            <a:xfrm>
              <a:off x="4162663" y="3126354"/>
              <a:ext cx="1079668" cy="0"/>
            </a:xfrm>
            <a:prstGeom prst="straightConnector1">
              <a:avLst/>
            </a:prstGeom>
            <a:solidFill>
              <a:schemeClr val="accent1"/>
            </a:solidFill>
            <a:ln w="9525" cap="flat" cmpd="sng" algn="ctr">
              <a:solidFill>
                <a:schemeClr val="tx1"/>
              </a:solidFill>
              <a:prstDash val="solid"/>
              <a:round/>
              <a:headEnd type="none"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3" name="Straight Arrow Connector 182"/>
            <p:cNvCxnSpPr/>
            <p:nvPr/>
          </p:nvCxnSpPr>
          <p:spPr bwMode="auto">
            <a:xfrm flipH="1">
              <a:off x="933968" y="3125970"/>
              <a:ext cx="219494" cy="0"/>
            </a:xfrm>
            <a:prstGeom prst="straightConnector1">
              <a:avLst/>
            </a:prstGeom>
            <a:solidFill>
              <a:schemeClr val="accent1"/>
            </a:solidFill>
            <a:ln w="9525" cap="flat" cmpd="sng" algn="ctr">
              <a:solidFill>
                <a:schemeClr val="tx1"/>
              </a:solidFill>
              <a:prstDash val="solid"/>
              <a:round/>
              <a:headEnd type="none"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 name="Straight Connector 183"/>
            <p:cNvCxnSpPr/>
            <p:nvPr/>
          </p:nvCxnSpPr>
          <p:spPr bwMode="auto">
            <a:xfrm>
              <a:off x="1179327" y="3225141"/>
              <a:ext cx="0" cy="3873585"/>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5" name="Straight Connector 184"/>
            <p:cNvCxnSpPr/>
            <p:nvPr/>
          </p:nvCxnSpPr>
          <p:spPr bwMode="auto">
            <a:xfrm>
              <a:off x="4154302" y="3216772"/>
              <a:ext cx="0" cy="3873585"/>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3" name="Line 55"/>
            <p:cNvSpPr>
              <a:spLocks noChangeShapeType="1"/>
            </p:cNvSpPr>
            <p:nvPr/>
          </p:nvSpPr>
          <p:spPr bwMode="auto">
            <a:xfrm>
              <a:off x="921666" y="3223538"/>
              <a:ext cx="8778678" cy="0"/>
            </a:xfrm>
            <a:prstGeom prst="line">
              <a:avLst/>
            </a:prstGeom>
            <a:noFill/>
            <a:ln w="9525"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sp>
          <p:nvSpPr>
            <p:cNvPr id="49" name="Line 55"/>
            <p:cNvSpPr>
              <a:spLocks noChangeShapeType="1"/>
            </p:cNvSpPr>
            <p:nvPr/>
          </p:nvSpPr>
          <p:spPr bwMode="auto">
            <a:xfrm>
              <a:off x="921666" y="7088543"/>
              <a:ext cx="8778678" cy="0"/>
            </a:xfrm>
            <a:prstGeom prst="line">
              <a:avLst/>
            </a:prstGeom>
            <a:noFill/>
            <a:ln w="9525"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grpSp>
      <p:sp>
        <p:nvSpPr>
          <p:cNvPr id="66" name="Rectangle 56"/>
          <p:cNvSpPr>
            <a:spLocks noChangeArrowheads="1"/>
          </p:cNvSpPr>
          <p:nvPr/>
        </p:nvSpPr>
        <p:spPr bwMode="auto">
          <a:xfrm>
            <a:off x="5352833" y="3245116"/>
            <a:ext cx="243496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moderate, most </a:t>
            </a:r>
            <a:r>
              <a:rPr lang="en-US" altLang="en-US" sz="2000" u="none" dirty="0">
                <a:solidFill>
                  <a:srgbClr val="000000"/>
                </a:solidFill>
                <a:latin typeface="Arial Narrow" panose="020B0606020202030204" pitchFamily="34" charset="0"/>
              </a:rPr>
              <a:t>likely </a:t>
            </a:r>
            <a:r>
              <a:rPr lang="en-US" altLang="en-US" sz="2000" u="none" dirty="0" smtClean="0">
                <a:solidFill>
                  <a:srgbClr val="000000"/>
                </a:solidFill>
                <a:latin typeface="Arial Narrow" panose="020B0606020202030204" pitchFamily="34" charset="0"/>
              </a:rPr>
              <a:t>+ive</a:t>
            </a:r>
            <a:endParaRPr lang="en-US" altLang="en-US" sz="2000" u="none" dirty="0"/>
          </a:p>
        </p:txBody>
      </p:sp>
      <p:grpSp>
        <p:nvGrpSpPr>
          <p:cNvPr id="12" name="Group 11"/>
          <p:cNvGrpSpPr/>
          <p:nvPr/>
        </p:nvGrpSpPr>
        <p:grpSpPr>
          <a:xfrm>
            <a:off x="8949731" y="6129245"/>
            <a:ext cx="3983249" cy="1015853"/>
            <a:chOff x="8949731" y="6129245"/>
            <a:chExt cx="3983249" cy="1015853"/>
          </a:xfrm>
        </p:grpSpPr>
        <p:sp>
          <p:nvSpPr>
            <p:cNvPr id="69" name="Content Placeholder 2"/>
            <p:cNvSpPr txBox="1">
              <a:spLocks/>
            </p:cNvSpPr>
            <p:nvPr/>
          </p:nvSpPr>
          <p:spPr bwMode="auto">
            <a:xfrm>
              <a:off x="9936234" y="6129245"/>
              <a:ext cx="2996746" cy="1015853"/>
            </a:xfrm>
            <a:prstGeom prst="rect">
              <a:avLst/>
            </a:prstGeom>
            <a:noFill/>
            <a:ln w="9525">
              <a:noFill/>
              <a:miter lim="800000"/>
              <a:headEnd/>
              <a:tailEnd/>
            </a:ln>
          </p:spPr>
          <p:txBody>
            <a:bodyPr vert="horz" wrap="square" lIns="91440" tIns="82800" rIns="91440" bIns="45720" numCol="1" anchor="t" anchorCtr="0" compatLnSpc="1">
              <a:prstTxWarp prst="textNoShape">
                <a:avLst/>
              </a:prstTxWarp>
            </a:bodyPr>
            <a:lstStyle>
              <a:lvl1pPr marL="355600" indent="-355600" algn="l" rtl="0" eaLnBrk="0" fontAlgn="base" hangingPunct="0">
                <a:lnSpc>
                  <a:spcPct val="110000"/>
                </a:lnSpc>
                <a:spcBef>
                  <a:spcPct val="5000"/>
                </a:spcBef>
                <a:spcAft>
                  <a:spcPct val="0"/>
                </a:spcAft>
                <a:buClr>
                  <a:srgbClr val="0000FF"/>
                </a:buClr>
                <a:buFont typeface="Symbol" pitchFamily="18" charset="2"/>
                <a:buChar char="·"/>
                <a:defRPr sz="3000">
                  <a:solidFill>
                    <a:schemeClr val="tx1"/>
                  </a:solidFill>
                  <a:latin typeface="+mn-lt"/>
                  <a:ea typeface="+mn-ea"/>
                  <a:cs typeface="+mn-cs"/>
                </a:defRPr>
              </a:lvl1pPr>
              <a:lvl2pPr marL="723900" indent="-368300" algn="l" rtl="0" eaLnBrk="0" fontAlgn="base" hangingPunct="0">
                <a:lnSpc>
                  <a:spcPct val="110000"/>
                </a:lnSpc>
                <a:spcBef>
                  <a:spcPct val="5000"/>
                </a:spcBef>
                <a:spcAft>
                  <a:spcPct val="0"/>
                </a:spcAft>
                <a:buClr>
                  <a:srgbClr val="FF33CC"/>
                </a:buClr>
                <a:buFont typeface="Symbol" pitchFamily="18" charset="2"/>
                <a:buChar char="·"/>
                <a:defRPr sz="2800">
                  <a:solidFill>
                    <a:schemeClr val="tx1"/>
                  </a:solidFill>
                  <a:latin typeface="+mn-lt"/>
                </a:defRPr>
              </a:lvl2pPr>
              <a:lvl3pPr marL="990600" indent="-246063" algn="l" rtl="0" eaLnBrk="0" fontAlgn="base" hangingPunct="0">
                <a:lnSpc>
                  <a:spcPct val="110000"/>
                </a:lnSpc>
                <a:spcBef>
                  <a:spcPct val="5000"/>
                </a:spcBef>
                <a:spcAft>
                  <a:spcPct val="0"/>
                </a:spcAft>
                <a:buClr>
                  <a:srgbClr val="33CC33"/>
                </a:buClr>
                <a:buChar char="•"/>
                <a:defRPr sz="2600">
                  <a:solidFill>
                    <a:schemeClr val="tx1"/>
                  </a:solidFill>
                  <a:latin typeface="+mn-lt"/>
                </a:defRPr>
              </a:lvl3pPr>
              <a:lvl4pPr marL="2470352" indent="-587014" algn="l" rtl="0" eaLnBrk="0" fontAlgn="base" hangingPunct="0">
                <a:lnSpc>
                  <a:spcPct val="110000"/>
                </a:lnSpc>
                <a:spcBef>
                  <a:spcPct val="5000"/>
                </a:spcBef>
                <a:spcAft>
                  <a:spcPct val="0"/>
                </a:spcAft>
                <a:buChar char="–"/>
                <a:defRPr sz="2400">
                  <a:solidFill>
                    <a:schemeClr val="tx1"/>
                  </a:solidFill>
                  <a:latin typeface="+mn-lt"/>
                </a:defRPr>
              </a:lvl4pPr>
              <a:lvl5pPr marL="3081825" indent="-587014" algn="l" rtl="0" eaLnBrk="0" fontAlgn="base" hangingPunct="0">
                <a:lnSpc>
                  <a:spcPct val="110000"/>
                </a:lnSpc>
                <a:spcBef>
                  <a:spcPct val="5000"/>
                </a:spcBef>
                <a:spcAft>
                  <a:spcPct val="0"/>
                </a:spcAft>
                <a:buChar char="»"/>
                <a:defRPr sz="2400">
                  <a:solidFill>
                    <a:schemeClr val="tx1"/>
                  </a:solidFill>
                  <a:latin typeface="+mn-lt"/>
                </a:defRPr>
              </a:lvl5pPr>
              <a:lvl6pPr marL="3962347" indent="-587014" algn="l" rtl="0" eaLnBrk="0" fontAlgn="base" hangingPunct="0">
                <a:lnSpc>
                  <a:spcPct val="95000"/>
                </a:lnSpc>
                <a:spcBef>
                  <a:spcPct val="5000"/>
                </a:spcBef>
                <a:spcAft>
                  <a:spcPct val="0"/>
                </a:spcAft>
                <a:buChar char="»"/>
                <a:defRPr sz="4237">
                  <a:solidFill>
                    <a:schemeClr val="tx1"/>
                  </a:solidFill>
                  <a:latin typeface="+mn-lt"/>
                </a:defRPr>
              </a:lvl6pPr>
              <a:lvl7pPr marL="4842868" indent="-587014" algn="l" rtl="0" eaLnBrk="0" fontAlgn="base" hangingPunct="0">
                <a:lnSpc>
                  <a:spcPct val="95000"/>
                </a:lnSpc>
                <a:spcBef>
                  <a:spcPct val="5000"/>
                </a:spcBef>
                <a:spcAft>
                  <a:spcPct val="0"/>
                </a:spcAft>
                <a:buChar char="»"/>
                <a:defRPr sz="4237">
                  <a:solidFill>
                    <a:schemeClr val="tx1"/>
                  </a:solidFill>
                  <a:latin typeface="+mn-lt"/>
                </a:defRPr>
              </a:lvl7pPr>
              <a:lvl8pPr marL="5723390" indent="-587014" algn="l" rtl="0" eaLnBrk="0" fontAlgn="base" hangingPunct="0">
                <a:lnSpc>
                  <a:spcPct val="95000"/>
                </a:lnSpc>
                <a:spcBef>
                  <a:spcPct val="5000"/>
                </a:spcBef>
                <a:spcAft>
                  <a:spcPct val="0"/>
                </a:spcAft>
                <a:buChar char="»"/>
                <a:defRPr sz="4237">
                  <a:solidFill>
                    <a:schemeClr val="tx1"/>
                  </a:solidFill>
                  <a:latin typeface="+mn-lt"/>
                </a:defRPr>
              </a:lvl8pPr>
              <a:lvl9pPr marL="6603911" indent="-587014" algn="l" rtl="0" eaLnBrk="0" fontAlgn="base" hangingPunct="0">
                <a:lnSpc>
                  <a:spcPct val="95000"/>
                </a:lnSpc>
                <a:spcBef>
                  <a:spcPct val="5000"/>
                </a:spcBef>
                <a:spcAft>
                  <a:spcPct val="0"/>
                </a:spcAft>
                <a:buChar char="»"/>
                <a:defRPr sz="4237">
                  <a:solidFill>
                    <a:schemeClr val="tx1"/>
                  </a:solidFill>
                  <a:latin typeface="+mn-lt"/>
                </a:defRPr>
              </a:lvl9pPr>
            </a:lstStyle>
            <a:p>
              <a:pPr marL="0" lvl="1" indent="0">
                <a:lnSpc>
                  <a:spcPct val="95000"/>
                </a:lnSpc>
                <a:buNone/>
              </a:pPr>
              <a:r>
                <a:rPr lang="en-AU" sz="2200" u="none" kern="0" dirty="0" smtClean="0"/>
                <a:t>For unclear effects,</a:t>
              </a:r>
              <a:br>
                <a:rPr lang="en-AU" sz="2200" u="none" kern="0" dirty="0" smtClean="0"/>
              </a:br>
              <a:r>
                <a:rPr lang="en-AU" sz="2200" u="none" kern="0" dirty="0" smtClean="0"/>
                <a:t>show observed magnitude</a:t>
              </a:r>
              <a:br>
                <a:rPr lang="en-AU" sz="2200" u="none" kern="0" dirty="0" smtClean="0"/>
              </a:br>
              <a:r>
                <a:rPr lang="en-AU" sz="2200" u="none" kern="0" dirty="0" smtClean="0"/>
                <a:t>without probabilities.</a:t>
              </a:r>
            </a:p>
            <a:p>
              <a:pPr lvl="1">
                <a:lnSpc>
                  <a:spcPct val="95000"/>
                </a:lnSpc>
              </a:pPr>
              <a:endParaRPr lang="en-AU" sz="2200" u="none" kern="0" dirty="0"/>
            </a:p>
          </p:txBody>
        </p:sp>
        <p:cxnSp>
          <p:nvCxnSpPr>
            <p:cNvPr id="70" name="Straight Arrow Connector 69"/>
            <p:cNvCxnSpPr/>
            <p:nvPr/>
          </p:nvCxnSpPr>
          <p:spPr bwMode="auto">
            <a:xfrm flipH="1">
              <a:off x="8949731" y="6754514"/>
              <a:ext cx="986503" cy="161634"/>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71" name="Content Placeholder 2"/>
          <p:cNvSpPr txBox="1">
            <a:spLocks/>
          </p:cNvSpPr>
          <p:nvPr/>
        </p:nvSpPr>
        <p:spPr bwMode="auto">
          <a:xfrm>
            <a:off x="9618334" y="4300879"/>
            <a:ext cx="3424549" cy="1391600"/>
          </a:xfrm>
          <a:prstGeom prst="rect">
            <a:avLst/>
          </a:prstGeom>
          <a:solidFill>
            <a:schemeClr val="bg1"/>
          </a:solidFill>
          <a:ln w="9525">
            <a:noFill/>
            <a:miter lim="800000"/>
            <a:headEnd/>
            <a:tailEnd/>
          </a:ln>
        </p:spPr>
        <p:txBody>
          <a:bodyPr vert="horz" wrap="square" lIns="91440" tIns="82800" rIns="91440" bIns="45720" numCol="1" anchor="t" anchorCtr="0" compatLnSpc="1">
            <a:prstTxWarp prst="textNoShape">
              <a:avLst/>
            </a:prstTxWarp>
          </a:bodyPr>
          <a:lstStyle>
            <a:lvl1pPr marL="355600" indent="-355600" algn="l" rtl="0" eaLnBrk="0" fontAlgn="base" hangingPunct="0">
              <a:lnSpc>
                <a:spcPct val="110000"/>
              </a:lnSpc>
              <a:spcBef>
                <a:spcPct val="5000"/>
              </a:spcBef>
              <a:spcAft>
                <a:spcPct val="0"/>
              </a:spcAft>
              <a:buClr>
                <a:srgbClr val="0000FF"/>
              </a:buClr>
              <a:buFont typeface="Symbol" pitchFamily="18" charset="2"/>
              <a:buChar char="·"/>
              <a:defRPr sz="3000">
                <a:solidFill>
                  <a:schemeClr val="tx1"/>
                </a:solidFill>
                <a:latin typeface="+mn-lt"/>
                <a:ea typeface="+mn-ea"/>
                <a:cs typeface="+mn-cs"/>
              </a:defRPr>
            </a:lvl1pPr>
            <a:lvl2pPr marL="723900" indent="-368300" algn="l" rtl="0" eaLnBrk="0" fontAlgn="base" hangingPunct="0">
              <a:lnSpc>
                <a:spcPct val="110000"/>
              </a:lnSpc>
              <a:spcBef>
                <a:spcPct val="5000"/>
              </a:spcBef>
              <a:spcAft>
                <a:spcPct val="0"/>
              </a:spcAft>
              <a:buClr>
                <a:srgbClr val="FF33CC"/>
              </a:buClr>
              <a:buFont typeface="Symbol" pitchFamily="18" charset="2"/>
              <a:buChar char="·"/>
              <a:defRPr sz="2800">
                <a:solidFill>
                  <a:schemeClr val="tx1"/>
                </a:solidFill>
                <a:latin typeface="+mn-lt"/>
              </a:defRPr>
            </a:lvl2pPr>
            <a:lvl3pPr marL="990600" indent="-246063" algn="l" rtl="0" eaLnBrk="0" fontAlgn="base" hangingPunct="0">
              <a:lnSpc>
                <a:spcPct val="110000"/>
              </a:lnSpc>
              <a:spcBef>
                <a:spcPct val="5000"/>
              </a:spcBef>
              <a:spcAft>
                <a:spcPct val="0"/>
              </a:spcAft>
              <a:buClr>
                <a:srgbClr val="33CC33"/>
              </a:buClr>
              <a:buChar char="•"/>
              <a:defRPr sz="2600">
                <a:solidFill>
                  <a:schemeClr val="tx1"/>
                </a:solidFill>
                <a:latin typeface="+mn-lt"/>
              </a:defRPr>
            </a:lvl3pPr>
            <a:lvl4pPr marL="2470352" indent="-587014" algn="l" rtl="0" eaLnBrk="0" fontAlgn="base" hangingPunct="0">
              <a:lnSpc>
                <a:spcPct val="110000"/>
              </a:lnSpc>
              <a:spcBef>
                <a:spcPct val="5000"/>
              </a:spcBef>
              <a:spcAft>
                <a:spcPct val="0"/>
              </a:spcAft>
              <a:buChar char="–"/>
              <a:defRPr sz="2400">
                <a:solidFill>
                  <a:schemeClr val="tx1"/>
                </a:solidFill>
                <a:latin typeface="+mn-lt"/>
              </a:defRPr>
            </a:lvl4pPr>
            <a:lvl5pPr marL="3081825" indent="-587014" algn="l" rtl="0" eaLnBrk="0" fontAlgn="base" hangingPunct="0">
              <a:lnSpc>
                <a:spcPct val="110000"/>
              </a:lnSpc>
              <a:spcBef>
                <a:spcPct val="5000"/>
              </a:spcBef>
              <a:spcAft>
                <a:spcPct val="0"/>
              </a:spcAft>
              <a:buChar char="»"/>
              <a:defRPr sz="2400">
                <a:solidFill>
                  <a:schemeClr val="tx1"/>
                </a:solidFill>
                <a:latin typeface="+mn-lt"/>
              </a:defRPr>
            </a:lvl5pPr>
            <a:lvl6pPr marL="3962347" indent="-587014" algn="l" rtl="0" eaLnBrk="0" fontAlgn="base" hangingPunct="0">
              <a:lnSpc>
                <a:spcPct val="95000"/>
              </a:lnSpc>
              <a:spcBef>
                <a:spcPct val="5000"/>
              </a:spcBef>
              <a:spcAft>
                <a:spcPct val="0"/>
              </a:spcAft>
              <a:buChar char="»"/>
              <a:defRPr sz="4237">
                <a:solidFill>
                  <a:schemeClr val="tx1"/>
                </a:solidFill>
                <a:latin typeface="+mn-lt"/>
              </a:defRPr>
            </a:lvl6pPr>
            <a:lvl7pPr marL="4842868" indent="-587014" algn="l" rtl="0" eaLnBrk="0" fontAlgn="base" hangingPunct="0">
              <a:lnSpc>
                <a:spcPct val="95000"/>
              </a:lnSpc>
              <a:spcBef>
                <a:spcPct val="5000"/>
              </a:spcBef>
              <a:spcAft>
                <a:spcPct val="0"/>
              </a:spcAft>
              <a:buChar char="»"/>
              <a:defRPr sz="4237">
                <a:solidFill>
                  <a:schemeClr val="tx1"/>
                </a:solidFill>
                <a:latin typeface="+mn-lt"/>
              </a:defRPr>
            </a:lvl7pPr>
            <a:lvl8pPr marL="5723390" indent="-587014" algn="l" rtl="0" eaLnBrk="0" fontAlgn="base" hangingPunct="0">
              <a:lnSpc>
                <a:spcPct val="95000"/>
              </a:lnSpc>
              <a:spcBef>
                <a:spcPct val="5000"/>
              </a:spcBef>
              <a:spcAft>
                <a:spcPct val="0"/>
              </a:spcAft>
              <a:buChar char="»"/>
              <a:defRPr sz="4237">
                <a:solidFill>
                  <a:schemeClr val="tx1"/>
                </a:solidFill>
                <a:latin typeface="+mn-lt"/>
              </a:defRPr>
            </a:lvl8pPr>
            <a:lvl9pPr marL="6603911" indent="-587014" algn="l" rtl="0" eaLnBrk="0" fontAlgn="base" hangingPunct="0">
              <a:lnSpc>
                <a:spcPct val="95000"/>
              </a:lnSpc>
              <a:spcBef>
                <a:spcPct val="5000"/>
              </a:spcBef>
              <a:spcAft>
                <a:spcPct val="0"/>
              </a:spcAft>
              <a:buChar char="»"/>
              <a:defRPr sz="4237">
                <a:solidFill>
                  <a:schemeClr val="tx1"/>
                </a:solidFill>
                <a:latin typeface="+mn-lt"/>
              </a:defRPr>
            </a:lvl9pPr>
          </a:lstStyle>
          <a:p>
            <a:pPr marL="354013" lvl="1" indent="-354013">
              <a:lnSpc>
                <a:spcPct val="95000"/>
              </a:lnSpc>
            </a:pPr>
            <a:r>
              <a:rPr lang="en-AU" u="none" kern="0" dirty="0" smtClean="0"/>
              <a:t>This is a great method</a:t>
            </a:r>
            <a:br>
              <a:rPr lang="en-AU" u="none" kern="0" dirty="0" smtClean="0"/>
            </a:br>
            <a:r>
              <a:rPr lang="en-AU" u="none" kern="0" dirty="0" smtClean="0"/>
              <a:t>to deal with sampling uncertainty.</a:t>
            </a:r>
          </a:p>
        </p:txBody>
      </p:sp>
    </p:spTree>
    <p:custDataLst>
      <p:tags r:id="rId1"/>
    </p:custDataLst>
    <p:extLst>
      <p:ext uri="{BB962C8B-B14F-4D97-AF65-F5344CB8AC3E}">
        <p14:creationId xmlns:p14="http://schemas.microsoft.com/office/powerpoint/2010/main" val="375526824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ipe(up)">
                                      <p:cBhvr>
                                        <p:cTn id="19" dur="5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wipe(left)">
                                      <p:cBhvr>
                                        <p:cTn id="24" dur="500"/>
                                        <p:tgtEl>
                                          <p:spTgt spid="3"/>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66"/>
                                        </p:tgtEl>
                                        <p:attrNameLst>
                                          <p:attrName>style.visibility</p:attrName>
                                        </p:attrNameLst>
                                      </p:cBhvr>
                                      <p:to>
                                        <p:strVal val="visible"/>
                                      </p:to>
                                    </p:set>
                                    <p:animEffect transition="in" filter="wipe(left)">
                                      <p:cBhvr>
                                        <p:cTn id="29" dur="500"/>
                                        <p:tgtEl>
                                          <p:spTgt spid="66"/>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96"/>
                                        </p:tgtEl>
                                        <p:attrNameLst>
                                          <p:attrName>style.visibility</p:attrName>
                                        </p:attrNameLst>
                                      </p:cBhvr>
                                      <p:to>
                                        <p:strVal val="visible"/>
                                      </p:to>
                                    </p:set>
                                    <p:animEffect transition="in" filter="wipe(left)">
                                      <p:cBhvr>
                                        <p:cTn id="34" dur="500"/>
                                        <p:tgtEl>
                                          <p:spTgt spid="96"/>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68"/>
                                        </p:tgtEl>
                                        <p:attrNameLst>
                                          <p:attrName>style.visibility</p:attrName>
                                        </p:attrNameLst>
                                      </p:cBhvr>
                                      <p:to>
                                        <p:strVal val="visible"/>
                                      </p:to>
                                    </p:set>
                                    <p:animEffect transition="in" filter="wipe(left)">
                                      <p:cBhvr>
                                        <p:cTn id="39" dur="500"/>
                                        <p:tgtEl>
                                          <p:spTgt spid="68"/>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101"/>
                                        </p:tgtEl>
                                        <p:attrNameLst>
                                          <p:attrName>style.visibility</p:attrName>
                                        </p:attrNameLst>
                                      </p:cBhvr>
                                      <p:to>
                                        <p:strVal val="visible"/>
                                      </p:to>
                                    </p:set>
                                    <p:animEffect transition="in" filter="wipe(left)">
                                      <p:cBhvr>
                                        <p:cTn id="44" dur="500"/>
                                        <p:tgtEl>
                                          <p:spTgt spid="101"/>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87"/>
                                        </p:tgtEl>
                                        <p:attrNameLst>
                                          <p:attrName>style.visibility</p:attrName>
                                        </p:attrNameLst>
                                      </p:cBhvr>
                                      <p:to>
                                        <p:strVal val="visible"/>
                                      </p:to>
                                    </p:set>
                                    <p:animEffect transition="in" filter="wipe(left)">
                                      <p:cBhvr>
                                        <p:cTn id="49" dur="500"/>
                                        <p:tgtEl>
                                          <p:spTgt spid="87"/>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121"/>
                                        </p:tgtEl>
                                        <p:attrNameLst>
                                          <p:attrName>style.visibility</p:attrName>
                                        </p:attrNameLst>
                                      </p:cBhvr>
                                      <p:to>
                                        <p:strVal val="visible"/>
                                      </p:to>
                                    </p:set>
                                    <p:animEffect transition="in" filter="wipe(left)">
                                      <p:cBhvr>
                                        <p:cTn id="54" dur="500"/>
                                        <p:tgtEl>
                                          <p:spTgt spid="121"/>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4"/>
                                        </p:tgtEl>
                                        <p:attrNameLst>
                                          <p:attrName>style.visibility</p:attrName>
                                        </p:attrNameLst>
                                      </p:cBhvr>
                                      <p:to>
                                        <p:strVal val="visible"/>
                                      </p:to>
                                    </p:set>
                                    <p:animEffect transition="in" filter="wipe(left)">
                                      <p:cBhvr>
                                        <p:cTn id="59" dur="500"/>
                                        <p:tgtEl>
                                          <p:spTgt spid="4"/>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116"/>
                                        </p:tgtEl>
                                        <p:attrNameLst>
                                          <p:attrName>style.visibility</p:attrName>
                                        </p:attrNameLst>
                                      </p:cBhvr>
                                      <p:to>
                                        <p:strVal val="visible"/>
                                      </p:to>
                                    </p:set>
                                    <p:animEffect transition="in" filter="wipe(left)">
                                      <p:cBhvr>
                                        <p:cTn id="64" dur="500"/>
                                        <p:tgtEl>
                                          <p:spTgt spid="116"/>
                                        </p:tgtEl>
                                      </p:cBhvr>
                                    </p:animEffec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499"/>
                                          </p:stCondLst>
                                        </p:cTn>
                                        <p:tgtEl>
                                          <p:spTgt spid="5123">
                                            <p:txEl>
                                              <p:pRg st="12" end="12"/>
                                            </p:tx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childTnLst>
                                    <p:set>
                                      <p:cBhvr>
                                        <p:cTn id="72" dur="1" fill="hold">
                                          <p:stCondLst>
                                            <p:cond delay="0"/>
                                          </p:stCondLst>
                                        </p:cTn>
                                        <p:tgtEl>
                                          <p:spTgt spid="5"/>
                                        </p:tgtEl>
                                        <p:attrNameLst>
                                          <p:attrName>style.visibility</p:attrName>
                                        </p:attrNameLst>
                                      </p:cBhvr>
                                      <p:to>
                                        <p:strVal val="visible"/>
                                      </p:to>
                                    </p:set>
                                    <p:animEffect transition="in" filter="wipe(left)">
                                      <p:cBhvr>
                                        <p:cTn id="73" dur="500"/>
                                        <p:tgtEl>
                                          <p:spTgt spid="5"/>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childTnLst>
                                    <p:set>
                                      <p:cBhvr>
                                        <p:cTn id="77" dur="1" fill="hold">
                                          <p:stCondLst>
                                            <p:cond delay="0"/>
                                          </p:stCondLst>
                                        </p:cTn>
                                        <p:tgtEl>
                                          <p:spTgt spid="6"/>
                                        </p:tgtEl>
                                        <p:attrNameLst>
                                          <p:attrName>style.visibility</p:attrName>
                                        </p:attrNameLst>
                                      </p:cBhvr>
                                      <p:to>
                                        <p:strVal val="visible"/>
                                      </p:to>
                                    </p:set>
                                    <p:animEffect transition="in" filter="wipe(left)">
                                      <p:cBhvr>
                                        <p:cTn id="78" dur="500"/>
                                        <p:tgtEl>
                                          <p:spTgt spid="6"/>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grpId="0" nodeType="clickEffect">
                                  <p:stCondLst>
                                    <p:cond delay="0"/>
                                  </p:stCondLst>
                                  <p:childTnLst>
                                    <p:set>
                                      <p:cBhvr>
                                        <p:cTn id="82" dur="1" fill="hold">
                                          <p:stCondLst>
                                            <p:cond delay="0"/>
                                          </p:stCondLst>
                                        </p:cTn>
                                        <p:tgtEl>
                                          <p:spTgt spid="150"/>
                                        </p:tgtEl>
                                        <p:attrNameLst>
                                          <p:attrName>style.visibility</p:attrName>
                                        </p:attrNameLst>
                                      </p:cBhvr>
                                      <p:to>
                                        <p:strVal val="visible"/>
                                      </p:to>
                                    </p:set>
                                    <p:animEffect transition="in" filter="wipe(left)">
                                      <p:cBhvr>
                                        <p:cTn id="83" dur="500"/>
                                        <p:tgtEl>
                                          <p:spTgt spid="150"/>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grpId="0" nodeType="clickEffect">
                                  <p:stCondLst>
                                    <p:cond delay="0"/>
                                  </p:stCondLst>
                                  <p:childTnLst>
                                    <p:set>
                                      <p:cBhvr>
                                        <p:cTn id="87" dur="1" fill="hold">
                                          <p:stCondLst>
                                            <p:cond delay="0"/>
                                          </p:stCondLst>
                                        </p:cTn>
                                        <p:tgtEl>
                                          <p:spTgt spid="148"/>
                                        </p:tgtEl>
                                        <p:attrNameLst>
                                          <p:attrName>style.visibility</p:attrName>
                                        </p:attrNameLst>
                                      </p:cBhvr>
                                      <p:to>
                                        <p:strVal val="visible"/>
                                      </p:to>
                                    </p:set>
                                    <p:animEffect transition="in" filter="wipe(left)">
                                      <p:cBhvr>
                                        <p:cTn id="88" dur="500"/>
                                        <p:tgtEl>
                                          <p:spTgt spid="148"/>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grpId="0" nodeType="clickEffect">
                                  <p:stCondLst>
                                    <p:cond delay="0"/>
                                  </p:stCondLst>
                                  <p:childTnLst>
                                    <p:set>
                                      <p:cBhvr>
                                        <p:cTn id="92" dur="1" fill="hold">
                                          <p:stCondLst>
                                            <p:cond delay="0"/>
                                          </p:stCondLst>
                                        </p:cTn>
                                        <p:tgtEl>
                                          <p:spTgt spid="154"/>
                                        </p:tgtEl>
                                        <p:attrNameLst>
                                          <p:attrName>style.visibility</p:attrName>
                                        </p:attrNameLst>
                                      </p:cBhvr>
                                      <p:to>
                                        <p:strVal val="visible"/>
                                      </p:to>
                                    </p:set>
                                    <p:animEffect transition="in" filter="wipe(left)">
                                      <p:cBhvr>
                                        <p:cTn id="93" dur="500"/>
                                        <p:tgtEl>
                                          <p:spTgt spid="154"/>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grpId="0" nodeType="clickEffect">
                                  <p:stCondLst>
                                    <p:cond delay="0"/>
                                  </p:stCondLst>
                                  <p:childTnLst>
                                    <p:set>
                                      <p:cBhvr>
                                        <p:cTn id="97" dur="1" fill="hold">
                                          <p:stCondLst>
                                            <p:cond delay="0"/>
                                          </p:stCondLst>
                                        </p:cTn>
                                        <p:tgtEl>
                                          <p:spTgt spid="152"/>
                                        </p:tgtEl>
                                        <p:attrNameLst>
                                          <p:attrName>style.visibility</p:attrName>
                                        </p:attrNameLst>
                                      </p:cBhvr>
                                      <p:to>
                                        <p:strVal val="visible"/>
                                      </p:to>
                                    </p:set>
                                    <p:animEffect transition="in" filter="wipe(left)">
                                      <p:cBhvr>
                                        <p:cTn id="98" dur="500"/>
                                        <p:tgtEl>
                                          <p:spTgt spid="152"/>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grpId="0" nodeType="clickEffect">
                                  <p:stCondLst>
                                    <p:cond delay="0"/>
                                  </p:stCondLst>
                                  <p:childTnLst>
                                    <p:set>
                                      <p:cBhvr>
                                        <p:cTn id="102" dur="1" fill="hold">
                                          <p:stCondLst>
                                            <p:cond delay="0"/>
                                          </p:stCondLst>
                                        </p:cTn>
                                        <p:tgtEl>
                                          <p:spTgt spid="155"/>
                                        </p:tgtEl>
                                        <p:attrNameLst>
                                          <p:attrName>style.visibility</p:attrName>
                                        </p:attrNameLst>
                                      </p:cBhvr>
                                      <p:to>
                                        <p:strVal val="visible"/>
                                      </p:to>
                                    </p:set>
                                    <p:animEffect transition="in" filter="wipe(left)">
                                      <p:cBhvr>
                                        <p:cTn id="103" dur="500"/>
                                        <p:tgtEl>
                                          <p:spTgt spid="155"/>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nodeType="clickEffect">
                                  <p:stCondLst>
                                    <p:cond delay="0"/>
                                  </p:stCondLst>
                                  <p:childTnLst>
                                    <p:set>
                                      <p:cBhvr>
                                        <p:cTn id="107" dur="1" fill="hold">
                                          <p:stCondLst>
                                            <p:cond delay="0"/>
                                          </p:stCondLst>
                                        </p:cTn>
                                        <p:tgtEl>
                                          <p:spTgt spid="8"/>
                                        </p:tgtEl>
                                        <p:attrNameLst>
                                          <p:attrName>style.visibility</p:attrName>
                                        </p:attrNameLst>
                                      </p:cBhvr>
                                      <p:to>
                                        <p:strVal val="visible"/>
                                      </p:to>
                                    </p:set>
                                    <p:animEffect transition="in" filter="wipe(left)">
                                      <p:cBhvr>
                                        <p:cTn id="108" dur="500"/>
                                        <p:tgtEl>
                                          <p:spTgt spid="8"/>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grpId="0" nodeType="clickEffect">
                                  <p:stCondLst>
                                    <p:cond delay="0"/>
                                  </p:stCondLst>
                                  <p:childTnLst>
                                    <p:set>
                                      <p:cBhvr>
                                        <p:cTn id="112" dur="1" fill="hold">
                                          <p:stCondLst>
                                            <p:cond delay="0"/>
                                          </p:stCondLst>
                                        </p:cTn>
                                        <p:tgtEl>
                                          <p:spTgt spid="153"/>
                                        </p:tgtEl>
                                        <p:attrNameLst>
                                          <p:attrName>style.visibility</p:attrName>
                                        </p:attrNameLst>
                                      </p:cBhvr>
                                      <p:to>
                                        <p:strVal val="visible"/>
                                      </p:to>
                                    </p:set>
                                    <p:animEffect transition="in" filter="wipe(left)">
                                      <p:cBhvr>
                                        <p:cTn id="113" dur="500"/>
                                        <p:tgtEl>
                                          <p:spTgt spid="153"/>
                                        </p:tgtEl>
                                      </p:cBhvr>
                                    </p:animEffect>
                                  </p:childTnLst>
                                </p:cTn>
                              </p:par>
                            </p:childTnLst>
                          </p:cTn>
                        </p:par>
                      </p:childTnLst>
                    </p:cTn>
                  </p:par>
                  <p:par>
                    <p:cTn id="114" fill="hold">
                      <p:stCondLst>
                        <p:cond delay="indefinite"/>
                      </p:stCondLst>
                      <p:childTnLst>
                        <p:par>
                          <p:cTn id="115" fill="hold">
                            <p:stCondLst>
                              <p:cond delay="0"/>
                            </p:stCondLst>
                            <p:childTnLst>
                              <p:par>
                                <p:cTn id="116" presetID="22" presetClass="entr" presetSubtype="8" fill="hold" nodeType="clickEffect">
                                  <p:stCondLst>
                                    <p:cond delay="0"/>
                                  </p:stCondLst>
                                  <p:childTnLst>
                                    <p:set>
                                      <p:cBhvr>
                                        <p:cTn id="117" dur="1" fill="hold">
                                          <p:stCondLst>
                                            <p:cond delay="0"/>
                                          </p:stCondLst>
                                        </p:cTn>
                                        <p:tgtEl>
                                          <p:spTgt spid="12"/>
                                        </p:tgtEl>
                                        <p:attrNameLst>
                                          <p:attrName>style.visibility</p:attrName>
                                        </p:attrNameLst>
                                      </p:cBhvr>
                                      <p:to>
                                        <p:strVal val="visible"/>
                                      </p:to>
                                    </p:set>
                                    <p:animEffect transition="in" filter="wipe(left)">
                                      <p:cBhvr>
                                        <p:cTn id="118" dur="500"/>
                                        <p:tgtEl>
                                          <p:spTgt spid="12"/>
                                        </p:tgtEl>
                                      </p:cBhvr>
                                    </p:animEffec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499"/>
                                          </p:stCondLst>
                                        </p:cTn>
                                        <p:tgtEl>
                                          <p:spTgt spid="5123">
                                            <p:txEl>
                                              <p:pRg st="13" end="13"/>
                                            </p:txEl>
                                          </p:spTgt>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22" presetClass="entr" presetSubtype="8" fill="hold" grpId="0" nodeType="clickEffect">
                                  <p:stCondLst>
                                    <p:cond delay="0"/>
                                  </p:stCondLst>
                                  <p:childTnLst>
                                    <p:set>
                                      <p:cBhvr>
                                        <p:cTn id="126" dur="1" fill="hold">
                                          <p:stCondLst>
                                            <p:cond delay="0"/>
                                          </p:stCondLst>
                                        </p:cTn>
                                        <p:tgtEl>
                                          <p:spTgt spid="71"/>
                                        </p:tgtEl>
                                        <p:attrNameLst>
                                          <p:attrName>style.visibility</p:attrName>
                                        </p:attrNameLst>
                                      </p:cBhvr>
                                      <p:to>
                                        <p:strVal val="visible"/>
                                      </p:to>
                                    </p:set>
                                    <p:animEffect transition="in" filter="wipe(left)">
                                      <p:cBhvr>
                                        <p:cTn id="127" dur="500"/>
                                        <p:tgtEl>
                                          <p:spTgt spid="71"/>
                                        </p:tgtEl>
                                      </p:cBhvr>
                                    </p:animEffect>
                                  </p:childTnLst>
                                </p:cTn>
                              </p:par>
                            </p:childTnLst>
                          </p:cTn>
                        </p:par>
                      </p:childTnLst>
                    </p:cTn>
                  </p:par>
                  <p:par>
                    <p:cTn id="128" fill="hold">
                      <p:stCondLst>
                        <p:cond delay="indefinite"/>
                      </p:stCondLst>
                      <p:childTnLst>
                        <p:par>
                          <p:cTn id="129" fill="hold">
                            <p:stCondLst>
                              <p:cond delay="0"/>
                            </p:stCondLst>
                            <p:childTnLst>
                              <p:par>
                                <p:cTn id="130" presetID="1" presetClass="entr" presetSubtype="0" fill="hold" grpId="0" nodeType="clickEffect">
                                  <p:stCondLst>
                                    <p:cond delay="0"/>
                                  </p:stCondLst>
                                  <p:childTnLst>
                                    <p:set>
                                      <p:cBhvr>
                                        <p:cTn id="131" dur="1" fill="hold">
                                          <p:stCondLst>
                                            <p:cond delay="499"/>
                                          </p:stCondLst>
                                        </p:cTn>
                                        <p:tgtEl>
                                          <p:spTgt spid="5123">
                                            <p:txEl>
                                              <p:pRg st="14" end="14"/>
                                            </p:txEl>
                                          </p:spTgt>
                                        </p:tgtEl>
                                        <p:attrNameLst>
                                          <p:attrName>style.visibility</p:attrName>
                                        </p:attrNameLst>
                                      </p:cBhvr>
                                      <p:to>
                                        <p:strVal val="visible"/>
                                      </p:to>
                                    </p:set>
                                  </p:childTnLst>
                                </p:cTn>
                              </p:par>
                            </p:childTnLst>
                          </p:cTn>
                        </p:par>
                      </p:childTnLst>
                    </p:cTn>
                  </p:par>
                  <p:par>
                    <p:cTn id="132" fill="hold">
                      <p:stCondLst>
                        <p:cond delay="indefinite"/>
                      </p:stCondLst>
                      <p:childTnLst>
                        <p:par>
                          <p:cTn id="133" fill="hold">
                            <p:stCondLst>
                              <p:cond delay="0"/>
                            </p:stCondLst>
                            <p:childTnLst>
                              <p:par>
                                <p:cTn id="134" presetID="1" presetClass="entr" presetSubtype="0" fill="hold" grpId="0" nodeType="clickEffect">
                                  <p:stCondLst>
                                    <p:cond delay="0"/>
                                  </p:stCondLst>
                                  <p:childTnLst>
                                    <p:set>
                                      <p:cBhvr>
                                        <p:cTn id="135" dur="1" fill="hold">
                                          <p:stCondLst>
                                            <p:cond delay="499"/>
                                          </p:stCondLst>
                                        </p:cTn>
                                        <p:tgtEl>
                                          <p:spTgt spid="5123">
                                            <p:txEl>
                                              <p:pRg st="15" end="15"/>
                                            </p:txEl>
                                          </p:spTgt>
                                        </p:tgtEl>
                                        <p:attrNameLst>
                                          <p:attrName>style.visibility</p:attrName>
                                        </p:attrNameLst>
                                      </p:cBhvr>
                                      <p:to>
                                        <p:strVal val="visible"/>
                                      </p:to>
                                    </p:set>
                                  </p:childTnLst>
                                </p:cTn>
                              </p:par>
                            </p:childTnLst>
                          </p:cTn>
                        </p:par>
                      </p:childTnLst>
                    </p:cTn>
                  </p:par>
                  <p:par>
                    <p:cTn id="136" fill="hold">
                      <p:stCondLst>
                        <p:cond delay="indefinite"/>
                      </p:stCondLst>
                      <p:childTnLst>
                        <p:par>
                          <p:cTn id="137" fill="hold">
                            <p:stCondLst>
                              <p:cond delay="0"/>
                            </p:stCondLst>
                            <p:childTnLst>
                              <p:par>
                                <p:cTn id="138" presetID="1" presetClass="entr" presetSubtype="0" fill="hold" grpId="0" nodeType="clickEffect">
                                  <p:stCondLst>
                                    <p:cond delay="0"/>
                                  </p:stCondLst>
                                  <p:childTnLst>
                                    <p:set>
                                      <p:cBhvr>
                                        <p:cTn id="139" dur="1" fill="hold">
                                          <p:stCondLst>
                                            <p:cond delay="499"/>
                                          </p:stCondLst>
                                        </p:cTn>
                                        <p:tgtEl>
                                          <p:spTgt spid="512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bldLvl="3" autoUpdateAnimBg="0"/>
      <p:bldP spid="68" grpId="0"/>
      <p:bldP spid="87" grpId="0"/>
      <p:bldP spid="96" grpId="0"/>
      <p:bldP spid="101" grpId="0"/>
      <p:bldP spid="116" grpId="0"/>
      <p:bldP spid="121" grpId="0"/>
      <p:bldP spid="148" grpId="0"/>
      <p:bldP spid="150" grpId="0"/>
      <p:bldP spid="153" grpId="0"/>
      <p:bldP spid="152" grpId="0"/>
      <p:bldP spid="154" grpId="0"/>
      <p:bldP spid="155" grpId="0"/>
      <p:bldP spid="66" grpId="0"/>
      <p:bldP spid="71"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17909" y="26011"/>
            <a:ext cx="13146548" cy="9749755"/>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a:lnSpc>
                <a:spcPct val="98000"/>
              </a:lnSpc>
            </a:pPr>
            <a:r>
              <a:rPr lang="en-US" dirty="0" smtClean="0"/>
              <a:t>In non-clinical MBI, a magnitude is decisive if it is at least very likely.</a:t>
            </a:r>
          </a:p>
          <a:p>
            <a:pPr lvl="1">
              <a:lnSpc>
                <a:spcPct val="98000"/>
              </a:lnSpc>
            </a:pPr>
            <a:r>
              <a:rPr lang="en-US" dirty="0" smtClean="0"/>
              <a:t>In other words, the 90%CI falls entirely in substantial (or the 9</a:t>
            </a:r>
            <a:r>
              <a:rPr lang="en-US" b="1" i="1" dirty="0" smtClean="0"/>
              <a:t>5</a:t>
            </a:r>
            <a:r>
              <a:rPr lang="en-US" dirty="0" smtClean="0"/>
              <a:t>%CI falls entirely in trivial).</a:t>
            </a:r>
          </a:p>
          <a:p>
            <a:pPr lvl="1">
              <a:lnSpc>
                <a:spcPct val="98000"/>
              </a:lnSpc>
            </a:pPr>
            <a:r>
              <a:rPr lang="en-US" dirty="0" smtClean="0"/>
              <a:t>So it's equivalent to rejecting the hypothesis that the effect does not have that magnitude.</a:t>
            </a:r>
          </a:p>
          <a:p>
            <a:pPr lvl="1">
              <a:lnSpc>
                <a:spcPct val="98000"/>
              </a:lnSpc>
            </a:pPr>
            <a:r>
              <a:rPr lang="en-US" dirty="0" smtClean="0"/>
              <a:t>And the error rates are the same as for testing substantial and non-substantial hypotheses.</a:t>
            </a:r>
          </a:p>
          <a:p>
            <a:pPr>
              <a:lnSpc>
                <a:spcPct val="98000"/>
              </a:lnSpc>
            </a:pPr>
            <a:r>
              <a:rPr lang="en-US" dirty="0" smtClean="0"/>
              <a:t>As with hypothesis testing, the chances of making at least one mistake </a:t>
            </a:r>
            <a:r>
              <a:rPr lang="en-US" dirty="0"/>
              <a:t>increase, when you have more than one </a:t>
            </a:r>
            <a:r>
              <a:rPr lang="en-US" dirty="0" smtClean="0"/>
              <a:t>effect. Example:</a:t>
            </a:r>
          </a:p>
          <a:p>
            <a:pPr lvl="1">
              <a:lnSpc>
                <a:spcPct val="98000"/>
              </a:lnSpc>
            </a:pPr>
            <a:r>
              <a:rPr lang="en-US" dirty="0" smtClean="0"/>
              <a:t>If the chances of being substantial for two effects are 96% and 97% (both very likely), you would like to conclude that both are decisively substantial.</a:t>
            </a:r>
          </a:p>
          <a:p>
            <a:pPr lvl="1">
              <a:lnSpc>
                <a:spcPct val="98000"/>
              </a:lnSpc>
            </a:pPr>
            <a:r>
              <a:rPr lang="en-US" dirty="0" smtClean="0"/>
              <a:t>But the chances that each is </a:t>
            </a:r>
            <a:r>
              <a:rPr lang="en-US" i="1" dirty="0" smtClean="0"/>
              <a:t>not</a:t>
            </a:r>
            <a:r>
              <a:rPr lang="en-US" dirty="0" smtClean="0"/>
              <a:t> substantial are 4% and 3%.</a:t>
            </a:r>
          </a:p>
          <a:p>
            <a:pPr lvl="1">
              <a:lnSpc>
                <a:spcPct val="98000"/>
              </a:lnSpc>
            </a:pPr>
            <a:r>
              <a:rPr lang="en-US" dirty="0" smtClean="0"/>
              <a:t>If the effects are independent of each other, the chance that at least one of them is </a:t>
            </a:r>
            <a:r>
              <a:rPr lang="en-US" i="1" dirty="0" smtClean="0"/>
              <a:t>not</a:t>
            </a:r>
            <a:r>
              <a:rPr lang="en-US" dirty="0" smtClean="0"/>
              <a:t> substantial is 4% + 3% = 7%, which is greater than the 5% error threshold for either effect.</a:t>
            </a:r>
          </a:p>
          <a:p>
            <a:pPr lvl="1">
              <a:lnSpc>
                <a:spcPct val="98000"/>
              </a:lnSpc>
            </a:pPr>
            <a:r>
              <a:rPr lang="en-US" dirty="0" smtClean="0"/>
              <a:t>Hence, if you want to control inflation of error (you don't have to), you could declare only one of these two effects to be decisively substantial. </a:t>
            </a:r>
          </a:p>
          <a:p>
            <a:pPr lvl="1">
              <a:lnSpc>
                <a:spcPct val="98000"/>
              </a:lnSpc>
            </a:pPr>
            <a:r>
              <a:rPr lang="en-US" dirty="0" smtClean="0"/>
              <a:t>Or you could set a higher probability threshold for deciding that an effect is decisive.</a:t>
            </a:r>
          </a:p>
          <a:p>
            <a:pPr lvl="2">
              <a:lnSpc>
                <a:spcPct val="98000"/>
              </a:lnSpc>
            </a:pPr>
            <a:r>
              <a:rPr lang="en-US" dirty="0" smtClean="0"/>
              <a:t>As before, making decisions with a 9</a:t>
            </a:r>
            <a:r>
              <a:rPr lang="en-US" b="1" dirty="0" smtClean="0"/>
              <a:t>5</a:t>
            </a:r>
            <a:r>
              <a:rPr lang="en-US" dirty="0" smtClean="0"/>
              <a:t>%CI would </a:t>
            </a:r>
            <a:r>
              <a:rPr lang="en-US" dirty="0"/>
              <a:t>mean </a:t>
            </a:r>
            <a:r>
              <a:rPr lang="en-US" dirty="0" smtClean="0"/>
              <a:t>a </a:t>
            </a:r>
            <a:r>
              <a:rPr lang="en-US" dirty="0"/>
              <a:t>maximum error rate </a:t>
            </a:r>
            <a:r>
              <a:rPr lang="en-US" dirty="0" smtClean="0"/>
              <a:t>of 2.5%, and a magnitude would need a 97.5% chance to be decisive.</a:t>
            </a:r>
          </a:p>
          <a:p>
            <a:pPr lvl="2">
              <a:lnSpc>
                <a:spcPct val="98000"/>
              </a:lnSpc>
            </a:pPr>
            <a:r>
              <a:rPr lang="en-US" dirty="0" smtClean="0"/>
              <a:t>So the maximum combined error rate for two effects would be 2.5% + 2.5% = 5%.</a:t>
            </a:r>
          </a:p>
          <a:p>
            <a:pPr lvl="2">
              <a:lnSpc>
                <a:spcPct val="98000"/>
              </a:lnSpc>
            </a:pPr>
            <a:r>
              <a:rPr lang="en-US" dirty="0" smtClean="0"/>
              <a:t>Unfortunately, in this example, neither effect would be decisive with a 9</a:t>
            </a:r>
            <a:r>
              <a:rPr lang="en-US" b="1" dirty="0" smtClean="0"/>
              <a:t>5</a:t>
            </a:r>
            <a:r>
              <a:rPr lang="en-US" dirty="0" smtClean="0"/>
              <a:t>%CI.</a:t>
            </a:r>
            <a:endParaRPr lang="en-US" dirty="0"/>
          </a:p>
          <a:p>
            <a:pPr>
              <a:lnSpc>
                <a:spcPct val="98000"/>
              </a:lnSpc>
            </a:pPr>
            <a:r>
              <a:rPr lang="en-US" dirty="0" smtClean="0"/>
              <a:t>As before, using a higher level for the CI is the usual way to control inflation of error.</a:t>
            </a:r>
          </a:p>
          <a:p>
            <a:pPr lvl="1">
              <a:lnSpc>
                <a:spcPct val="98000"/>
              </a:lnSpc>
            </a:pPr>
            <a:r>
              <a:rPr lang="en-US" dirty="0" smtClean="0"/>
              <a:t>So with lots of effects, you pay more attention to those that are most likely, and to those highlighted in </a:t>
            </a:r>
            <a:r>
              <a:rPr lang="en-US" b="1" dirty="0" smtClean="0"/>
              <a:t>bold</a:t>
            </a:r>
            <a:r>
              <a:rPr lang="en-US" dirty="0" smtClean="0"/>
              <a:t> (adequate precision at the 99% level).</a:t>
            </a:r>
          </a:p>
          <a:p>
            <a:pPr lvl="1">
              <a:lnSpc>
                <a:spcPct val="98000"/>
              </a:lnSpc>
            </a:pPr>
            <a:r>
              <a:rPr lang="en-US" dirty="0" smtClean="0"/>
              <a:t>But don't ignore magnitudes with adequate precision at the 90% level.</a:t>
            </a:r>
          </a:p>
        </p:txBody>
      </p:sp>
      <p:grpSp>
        <p:nvGrpSpPr>
          <p:cNvPr id="5" name="Group 4"/>
          <p:cNvGrpSpPr/>
          <p:nvPr/>
        </p:nvGrpSpPr>
        <p:grpSpPr>
          <a:xfrm>
            <a:off x="2751572" y="2826327"/>
            <a:ext cx="6824690" cy="5079001"/>
            <a:chOff x="2823580" y="1047942"/>
            <a:chExt cx="6738256" cy="5328593"/>
          </a:xfrm>
        </p:grpSpPr>
        <p:sp>
          <p:nvSpPr>
            <p:cNvPr id="6" name="Rectangle 5">
              <a:extLst>
                <a:ext uri="{FF2B5EF4-FFF2-40B4-BE49-F238E27FC236}">
                  <a16:creationId xmlns:a16="http://schemas.microsoft.com/office/drawing/2014/main" id="{1B260F0F-D2E5-59EB-CA73-950D7B818E6C}"/>
                </a:ext>
              </a:extLst>
            </p:cNvPr>
            <p:cNvSpPr/>
            <p:nvPr/>
          </p:nvSpPr>
          <p:spPr bwMode="auto">
            <a:xfrm>
              <a:off x="7689628" y="1047942"/>
              <a:ext cx="1872208" cy="432048"/>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600" b="0" i="0" u="sng" strike="noStrike" cap="none" normalizeH="0" baseline="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61641582-4352-4D73-A49E-44D01529EC6A}"/>
                </a:ext>
              </a:extLst>
            </p:cNvPr>
            <p:cNvSpPr/>
            <p:nvPr/>
          </p:nvSpPr>
          <p:spPr bwMode="auto">
            <a:xfrm>
              <a:off x="2823580" y="5944487"/>
              <a:ext cx="1944216" cy="432048"/>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600" b="0" i="0" u="sng" strike="noStrike" cap="none" normalizeH="0" baseline="0">
                <a:ln>
                  <a:noFill/>
                </a:ln>
                <a:solidFill>
                  <a:schemeClr val="tx1"/>
                </a:solidFill>
                <a:effectLst/>
                <a:latin typeface="Times New Roman" pitchFamily="18" charset="0"/>
              </a:endParaRPr>
            </a:p>
          </p:txBody>
        </p:sp>
        <p:cxnSp>
          <p:nvCxnSpPr>
            <p:cNvPr id="9" name="Straight Arrow Connector 8">
              <a:extLst>
                <a:ext uri="{FF2B5EF4-FFF2-40B4-BE49-F238E27FC236}">
                  <a16:creationId xmlns:a16="http://schemas.microsoft.com/office/drawing/2014/main" id="{8E57D0B4-AC6F-7DC9-2913-DF5428AEE774}"/>
                </a:ext>
              </a:extLst>
            </p:cNvPr>
            <p:cNvCxnSpPr/>
            <p:nvPr/>
          </p:nvCxnSpPr>
          <p:spPr bwMode="auto">
            <a:xfrm flipV="1">
              <a:off x="4449268" y="1513878"/>
              <a:ext cx="4035222" cy="4430609"/>
            </a:xfrm>
            <a:prstGeom prst="straightConnector1">
              <a:avLst/>
            </a:prstGeom>
            <a:solidFill>
              <a:schemeClr val="accent1"/>
            </a:solidFill>
            <a:ln w="38100"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custDataLst>
      <p:tags r:id="rId1"/>
    </p:custDataLst>
    <p:extLst>
      <p:ext uri="{BB962C8B-B14F-4D97-AF65-F5344CB8AC3E}">
        <p14:creationId xmlns:p14="http://schemas.microsoft.com/office/powerpoint/2010/main" val="193297984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1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12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12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512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512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512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512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512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512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nodeType="clickEffect">
                                  <p:stCondLst>
                                    <p:cond delay="0"/>
                                  </p:stCondLst>
                                  <p:childTnLst>
                                    <p:set>
                                      <p:cBhvr>
                                        <p:cTn id="58" dur="1" fill="hold">
                                          <p:stCondLst>
                                            <p:cond delay="0"/>
                                          </p:stCondLst>
                                        </p:cTn>
                                        <p:tgtEl>
                                          <p:spTgt spid="5"/>
                                        </p:tgtEl>
                                        <p:attrNameLst>
                                          <p:attrName>style.visibility</p:attrName>
                                        </p:attrNameLst>
                                      </p:cBhvr>
                                      <p:to>
                                        <p:strVal val="visible"/>
                                      </p:to>
                                    </p:set>
                                    <p:animEffect transition="in" filter="wipe(down)">
                                      <p:cBhvr>
                                        <p:cTn id="59" dur="500"/>
                                        <p:tgtEl>
                                          <p:spTgt spid="5"/>
                                        </p:tgtEl>
                                      </p:cBhvr>
                                    </p:animEffec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499"/>
                                          </p:stCondLst>
                                        </p:cTn>
                                        <p:tgtEl>
                                          <p:spTgt spid="5123">
                                            <p:txEl>
                                              <p:pRg st="13" end="13"/>
                                            </p:txEl>
                                          </p:spTgt>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499"/>
                                          </p:stCondLst>
                                        </p:cTn>
                                        <p:tgtEl>
                                          <p:spTgt spid="5123">
                                            <p:txEl>
                                              <p:pRg st="14" end="14"/>
                                            </p:txEl>
                                          </p:spTgt>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499"/>
                                          </p:stCondLst>
                                        </p:cTn>
                                        <p:tgtEl>
                                          <p:spTgt spid="512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bldLvl="3"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17909" y="26012"/>
            <a:ext cx="13146548" cy="9733130"/>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marL="0" indent="0">
              <a:lnSpc>
                <a:spcPct val="103000"/>
              </a:lnSpc>
              <a:buNone/>
            </a:pPr>
            <a:r>
              <a:rPr lang="en-US" b="1" dirty="0">
                <a:solidFill>
                  <a:srgbClr val="0000FF"/>
                </a:solidFill>
              </a:rPr>
              <a:t>Clinical or Practical Magnitude-Based Inference </a:t>
            </a:r>
          </a:p>
          <a:p>
            <a:pPr>
              <a:lnSpc>
                <a:spcPct val="103000"/>
              </a:lnSpc>
            </a:pPr>
            <a:r>
              <a:rPr lang="en-US" dirty="0" smtClean="0"/>
              <a:t>This is the version of MBI to use when </a:t>
            </a:r>
            <a:r>
              <a:rPr lang="en-US" i="1" dirty="0" smtClean="0"/>
              <a:t>substantial</a:t>
            </a:r>
            <a:r>
              <a:rPr lang="en-US" dirty="0" smtClean="0"/>
              <a:t> means </a:t>
            </a:r>
            <a:r>
              <a:rPr lang="en-US" i="1" dirty="0" smtClean="0"/>
              <a:t>beneficial</a:t>
            </a:r>
            <a:r>
              <a:rPr lang="en-US" dirty="0" smtClean="0"/>
              <a:t> or </a:t>
            </a:r>
            <a:r>
              <a:rPr lang="en-US" i="1" dirty="0" smtClean="0"/>
              <a:t>harmful</a:t>
            </a:r>
            <a:r>
              <a:rPr lang="en-US" dirty="0" smtClean="0"/>
              <a:t>.</a:t>
            </a:r>
          </a:p>
          <a:p>
            <a:pPr lvl="1">
              <a:lnSpc>
                <a:spcPct val="103000"/>
              </a:lnSpc>
            </a:pPr>
            <a:r>
              <a:rPr lang="en-US" dirty="0" smtClean="0"/>
              <a:t>The effects of implementable treatments or strategies are evaluated with this approach. </a:t>
            </a:r>
          </a:p>
          <a:p>
            <a:pPr>
              <a:lnSpc>
                <a:spcPct val="103000"/>
              </a:lnSpc>
            </a:pPr>
            <a:r>
              <a:rPr lang="en-US" dirty="0" smtClean="0"/>
              <a:t>You would implement an effect that could be beneficial, provided it had a low risk of harm. </a:t>
            </a:r>
          </a:p>
          <a:p>
            <a:pPr lvl="1">
              <a:lnSpc>
                <a:spcPct val="103000"/>
              </a:lnSpc>
            </a:pPr>
            <a:r>
              <a:rPr lang="en-US" dirty="0" smtClean="0"/>
              <a:t>I chose "could be beneficial" to mean </a:t>
            </a:r>
            <a:r>
              <a:rPr lang="en-US" i="1" dirty="0" smtClean="0"/>
              <a:t>possibly beneficial</a:t>
            </a:r>
            <a:r>
              <a:rPr lang="en-US" dirty="0" smtClean="0"/>
              <a:t>, or &gt;25% chance of benefit.</a:t>
            </a:r>
          </a:p>
          <a:p>
            <a:pPr lvl="1">
              <a:lnSpc>
                <a:spcPct val="103000"/>
              </a:lnSpc>
            </a:pPr>
            <a:r>
              <a:rPr lang="en-US" dirty="0" smtClean="0"/>
              <a:t>I chose "low risk of harm" to mean </a:t>
            </a:r>
            <a:r>
              <a:rPr lang="en-US" i="1" dirty="0" smtClean="0"/>
              <a:t>most unlikely harmful</a:t>
            </a:r>
            <a:r>
              <a:rPr lang="en-US" dirty="0" smtClean="0"/>
              <a:t>, or &lt;0.5% risk of harm.</a:t>
            </a:r>
          </a:p>
          <a:p>
            <a:pPr>
              <a:lnSpc>
                <a:spcPct val="103000"/>
              </a:lnSpc>
            </a:pPr>
            <a:r>
              <a:rPr lang="en-US" dirty="0" smtClean="0"/>
              <a:t>An effect with &gt;25% chance of benefit and &gt;0.5% risk of harm is unclear (has inadequate precision): you would like to use it, but you dare not.</a:t>
            </a:r>
          </a:p>
          <a:p>
            <a:pPr lvl="1">
              <a:lnSpc>
                <a:spcPct val="103000"/>
              </a:lnSpc>
            </a:pPr>
            <a:r>
              <a:rPr lang="en-US" dirty="0" smtClean="0"/>
              <a:t>An unclear effect is equivalent to a 50%CI overlapping benefit and a 99%CI overlapping harm.</a:t>
            </a:r>
          </a:p>
          <a:p>
            <a:pPr lvl="1">
              <a:lnSpc>
                <a:spcPct val="103000"/>
              </a:lnSpc>
            </a:pPr>
            <a:r>
              <a:rPr lang="en-US" dirty="0" smtClean="0"/>
              <a:t>But don't show this asymmetrical CI. Instead, keep showing a 90%CI.</a:t>
            </a:r>
          </a:p>
          <a:p>
            <a:pPr>
              <a:lnSpc>
                <a:spcPct val="103000"/>
              </a:lnSpc>
            </a:pPr>
            <a:r>
              <a:rPr lang="en-US" dirty="0" smtClean="0"/>
              <a:t>The </a:t>
            </a:r>
            <a:r>
              <a:rPr lang="en-US" dirty="0"/>
              <a:t>different probability thresholds or </a:t>
            </a:r>
            <a:r>
              <a:rPr lang="en-US" dirty="0" smtClean="0"/>
              <a:t>CIs </a:t>
            </a:r>
            <a:r>
              <a:rPr lang="en-US" dirty="0"/>
              <a:t>for benefit and harm </a:t>
            </a:r>
            <a:r>
              <a:rPr lang="en-US" dirty="0" smtClean="0"/>
              <a:t>are equivalent to placing more </a:t>
            </a:r>
            <a:r>
              <a:rPr lang="en-US" dirty="0"/>
              <a:t>importance </a:t>
            </a:r>
            <a:r>
              <a:rPr lang="en-US" dirty="0" smtClean="0"/>
              <a:t>on </a:t>
            </a:r>
            <a:r>
              <a:rPr lang="en-US" dirty="0"/>
              <a:t>avoiding harm than </a:t>
            </a:r>
            <a:r>
              <a:rPr lang="en-US" dirty="0" smtClean="0"/>
              <a:t>on </a:t>
            </a:r>
            <a:r>
              <a:rPr lang="en-US" dirty="0"/>
              <a:t>missing out on benefit. </a:t>
            </a:r>
            <a:endParaRPr lang="en-US" dirty="0" smtClean="0"/>
          </a:p>
          <a:p>
            <a:pPr>
              <a:lnSpc>
                <a:spcPct val="103000"/>
              </a:lnSpc>
            </a:pPr>
            <a:r>
              <a:rPr lang="en-US" dirty="0" smtClean="0"/>
              <a:t>Effects that are at least possibly beneficial and are highlighted in </a:t>
            </a:r>
            <a:r>
              <a:rPr lang="en-US" b="1" dirty="0" smtClean="0"/>
              <a:t>bold</a:t>
            </a:r>
            <a:r>
              <a:rPr lang="en-US" dirty="0" smtClean="0"/>
              <a:t> (adequate precision at the 99% level) are most unlikely harmful and are therefore implementable.</a:t>
            </a:r>
          </a:p>
          <a:p>
            <a:pPr>
              <a:lnSpc>
                <a:spcPct val="103000"/>
              </a:lnSpc>
            </a:pPr>
            <a:r>
              <a:rPr lang="en-US" dirty="0" smtClean="0"/>
              <a:t>In a </a:t>
            </a:r>
            <a:r>
              <a:rPr lang="en-US" dirty="0"/>
              <a:t>less conservative version of clinical MBI, </a:t>
            </a:r>
            <a:r>
              <a:rPr lang="en-US" dirty="0" smtClean="0"/>
              <a:t>an otherwise clinically unclear effect </a:t>
            </a:r>
            <a:r>
              <a:rPr lang="en-US" dirty="0"/>
              <a:t>is considered </a:t>
            </a:r>
            <a:r>
              <a:rPr lang="en-US" dirty="0" smtClean="0"/>
              <a:t>implementable </a:t>
            </a:r>
            <a:r>
              <a:rPr lang="en-US" dirty="0"/>
              <a:t>when the chance of benefit far outweighs the risk of harm </a:t>
            </a:r>
            <a:r>
              <a:rPr lang="en-US" dirty="0" smtClean="0"/>
              <a:t/>
            </a:r>
            <a:br>
              <a:rPr lang="en-US" dirty="0" smtClean="0"/>
            </a:br>
            <a:r>
              <a:rPr lang="en-US" dirty="0" smtClean="0"/>
              <a:t>(</a:t>
            </a:r>
            <a:r>
              <a:rPr lang="en-US" dirty="0"/>
              <a:t>odds </a:t>
            </a:r>
            <a:r>
              <a:rPr lang="en-US" dirty="0" smtClean="0"/>
              <a:t>ratio of benefit/harm </a:t>
            </a:r>
            <a:r>
              <a:rPr lang="en-US" dirty="0"/>
              <a:t>&gt;</a:t>
            </a:r>
            <a:r>
              <a:rPr lang="en-US" dirty="0" smtClean="0"/>
              <a:t>66; the 66 is the odds ratio for borderline benefit and harm).</a:t>
            </a:r>
          </a:p>
          <a:p>
            <a:pPr>
              <a:lnSpc>
                <a:spcPct val="103000"/>
              </a:lnSpc>
            </a:pPr>
            <a:r>
              <a:rPr lang="en-US" dirty="0" smtClean="0"/>
              <a:t>But consider controlling </a:t>
            </a:r>
            <a:r>
              <a:rPr lang="en-US" dirty="0"/>
              <a:t>the </a:t>
            </a:r>
            <a:r>
              <a:rPr lang="en-US" dirty="0" smtClean="0"/>
              <a:t>inflation of the risk </a:t>
            </a:r>
            <a:r>
              <a:rPr lang="en-US" dirty="0"/>
              <a:t>of harm with </a:t>
            </a:r>
            <a:r>
              <a:rPr lang="en-US" dirty="0" smtClean="0"/>
              <a:t>several </a:t>
            </a:r>
            <a:r>
              <a:rPr lang="en-US" dirty="0"/>
              <a:t>implementable effects.</a:t>
            </a:r>
          </a:p>
          <a:p>
            <a:pPr>
              <a:lnSpc>
                <a:spcPct val="103000"/>
              </a:lnSpc>
            </a:pPr>
            <a:r>
              <a:rPr lang="en-US" dirty="0" smtClean="0"/>
              <a:t>Before implementing, consider: sample and model assumptions; rewards </a:t>
            </a:r>
            <a:r>
              <a:rPr lang="en-US" dirty="0"/>
              <a:t>of </a:t>
            </a:r>
            <a:r>
              <a:rPr lang="en-US" dirty="0" smtClean="0"/>
              <a:t>benefit; costs </a:t>
            </a:r>
            <a:r>
              <a:rPr lang="en-US" dirty="0"/>
              <a:t>of </a:t>
            </a:r>
            <a:r>
              <a:rPr lang="en-US" dirty="0" smtClean="0"/>
              <a:t>harm; </a:t>
            </a:r>
            <a:r>
              <a:rPr lang="en-US" dirty="0"/>
              <a:t>and </a:t>
            </a:r>
            <a:r>
              <a:rPr lang="en-US" dirty="0" smtClean="0"/>
              <a:t>the chances, rewards and costs of any </a:t>
            </a:r>
            <a:r>
              <a:rPr lang="en-US" dirty="0"/>
              <a:t>beneficial and </a:t>
            </a:r>
            <a:r>
              <a:rPr lang="en-US" dirty="0" smtClean="0"/>
              <a:t>harmful </a:t>
            </a:r>
            <a:r>
              <a:rPr lang="en-US" dirty="0"/>
              <a:t>side effects</a:t>
            </a:r>
            <a:r>
              <a:rPr lang="en-US" dirty="0" smtClean="0"/>
              <a:t>.</a:t>
            </a:r>
            <a:endParaRPr lang="en-US" dirty="0"/>
          </a:p>
        </p:txBody>
      </p:sp>
    </p:spTree>
    <p:custDataLst>
      <p:tags r:id="rId1"/>
    </p:custDataLst>
    <p:extLst>
      <p:ext uri="{BB962C8B-B14F-4D97-AF65-F5344CB8AC3E}">
        <p14:creationId xmlns:p14="http://schemas.microsoft.com/office/powerpoint/2010/main" val="87890493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1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12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12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512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512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512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512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512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512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499"/>
                                          </p:stCondLst>
                                        </p:cTn>
                                        <p:tgtEl>
                                          <p:spTgt spid="512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bldLvl="3"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22806" y="0"/>
            <a:ext cx="13146548" cy="9855200"/>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marL="0" indent="0">
              <a:lnSpc>
                <a:spcPct val="97000"/>
              </a:lnSpc>
              <a:buNone/>
            </a:pPr>
            <a:r>
              <a:rPr lang="en-US" b="1" dirty="0" smtClean="0">
                <a:solidFill>
                  <a:srgbClr val="0000FF"/>
                </a:solidFill>
              </a:rPr>
              <a:t>Cautions with MBI</a:t>
            </a:r>
            <a:endParaRPr lang="en-US" dirty="0" smtClean="0">
              <a:solidFill>
                <a:srgbClr val="0000FF"/>
              </a:solidFill>
            </a:endParaRPr>
          </a:p>
          <a:p>
            <a:pPr>
              <a:lnSpc>
                <a:spcPct val="97000"/>
              </a:lnSpc>
            </a:pPr>
            <a:r>
              <a:rPr lang="en-US" i="1" dirty="0" smtClean="0"/>
              <a:t>Unclear</a:t>
            </a:r>
            <a:r>
              <a:rPr lang="en-US" dirty="0" smtClean="0"/>
              <a:t> is a good word to describe an effect with inadequate precision, but…</a:t>
            </a:r>
          </a:p>
          <a:p>
            <a:pPr lvl="1">
              <a:lnSpc>
                <a:spcPct val="97000"/>
              </a:lnSpc>
            </a:pPr>
            <a:r>
              <a:rPr lang="en-US" dirty="0" smtClean="0"/>
              <a:t>If the main effect in a study is unclear, you can, if you wish, state the magnitude (small, moderate…) of its lower (–ive or reduction) and upper (+ive or increase) confidence limits.</a:t>
            </a:r>
          </a:p>
          <a:p>
            <a:pPr lvl="1">
              <a:lnSpc>
                <a:spcPct val="97000"/>
              </a:lnSpc>
            </a:pPr>
            <a:r>
              <a:rPr lang="en-US" dirty="0" smtClean="0"/>
              <a:t>And of course, state that the study needs to be repeated with a bigger sample size.</a:t>
            </a:r>
          </a:p>
          <a:p>
            <a:pPr>
              <a:lnSpc>
                <a:spcPct val="97000"/>
              </a:lnSpc>
            </a:pPr>
            <a:r>
              <a:rPr lang="en-US" dirty="0" smtClean="0"/>
              <a:t>Avoid using </a:t>
            </a:r>
            <a:r>
              <a:rPr lang="en-US" i="1" dirty="0" smtClean="0"/>
              <a:t>clear effect</a:t>
            </a:r>
            <a:r>
              <a:rPr lang="en-US" dirty="0" smtClean="0"/>
              <a:t>. Instead, use </a:t>
            </a:r>
            <a:r>
              <a:rPr lang="en-US" i="1" dirty="0" smtClean="0"/>
              <a:t>adequate precision</a:t>
            </a:r>
            <a:r>
              <a:rPr lang="en-US" dirty="0" smtClean="0"/>
              <a:t>.</a:t>
            </a:r>
          </a:p>
          <a:p>
            <a:pPr>
              <a:lnSpc>
                <a:spcPct val="97000"/>
              </a:lnSpc>
            </a:pPr>
            <a:r>
              <a:rPr lang="en-US" dirty="0" smtClean="0"/>
              <a:t>Use </a:t>
            </a:r>
            <a:r>
              <a:rPr lang="en-US" i="1" dirty="0" smtClean="0"/>
              <a:t>clear</a:t>
            </a:r>
            <a:r>
              <a:rPr lang="en-US" dirty="0"/>
              <a:t>,</a:t>
            </a:r>
            <a:r>
              <a:rPr lang="en-US" dirty="0" smtClean="0"/>
              <a:t> </a:t>
            </a:r>
            <a:r>
              <a:rPr lang="en-US" i="1" dirty="0" smtClean="0"/>
              <a:t>clearly</a:t>
            </a:r>
            <a:r>
              <a:rPr lang="en-US" dirty="0" smtClean="0"/>
              <a:t> or </a:t>
            </a:r>
            <a:r>
              <a:rPr lang="en-US" i="1" dirty="0" smtClean="0"/>
              <a:t>decisively</a:t>
            </a:r>
            <a:r>
              <a:rPr lang="en-US" dirty="0" smtClean="0"/>
              <a:t> only when a magnitude is very likely or most likely.</a:t>
            </a:r>
          </a:p>
          <a:p>
            <a:pPr lvl="1">
              <a:lnSpc>
                <a:spcPct val="97000"/>
              </a:lnSpc>
            </a:pPr>
            <a:r>
              <a:rPr lang="en-US" dirty="0" smtClean="0"/>
              <a:t>So, if an effect is possibly or likely substantial (or trivial), do not end up carelessly concluding that there is (or isn't) an effect. </a:t>
            </a:r>
          </a:p>
          <a:p>
            <a:pPr lvl="1">
              <a:lnSpc>
                <a:spcPct val="97000"/>
              </a:lnSpc>
            </a:pPr>
            <a:r>
              <a:rPr lang="en-US" dirty="0" smtClean="0"/>
              <a:t>Instead, keep </a:t>
            </a:r>
            <a:r>
              <a:rPr lang="en-US" i="1" dirty="0" smtClean="0"/>
              <a:t>possibly</a:t>
            </a:r>
            <a:r>
              <a:rPr lang="en-US" dirty="0" smtClean="0"/>
              <a:t> or </a:t>
            </a:r>
            <a:r>
              <a:rPr lang="en-US" i="1" dirty="0" smtClean="0"/>
              <a:t>likely</a:t>
            </a:r>
            <a:r>
              <a:rPr lang="en-US" dirty="0" smtClean="0"/>
              <a:t> in the conclusion, or conclude that there is </a:t>
            </a:r>
            <a:r>
              <a:rPr lang="en-US" i="1" dirty="0" smtClean="0"/>
              <a:t>some evidence</a:t>
            </a:r>
            <a:r>
              <a:rPr lang="en-US" dirty="0" smtClean="0"/>
              <a:t> or </a:t>
            </a:r>
            <a:r>
              <a:rPr lang="en-US" i="1" dirty="0" smtClean="0"/>
              <a:t>good evidence</a:t>
            </a:r>
            <a:r>
              <a:rPr lang="en-US" dirty="0" smtClean="0"/>
              <a:t> that the effect is substantial (or trivial).</a:t>
            </a:r>
          </a:p>
          <a:p>
            <a:pPr>
              <a:lnSpc>
                <a:spcPct val="97000"/>
              </a:lnSpc>
            </a:pPr>
            <a:r>
              <a:rPr lang="en-US" dirty="0" smtClean="0"/>
              <a:t>Be extra careful when you use small, moderate, etc. to describe the </a:t>
            </a:r>
            <a:r>
              <a:rPr lang="en-US" i="1" dirty="0" smtClean="0"/>
              <a:t>observed</a:t>
            </a:r>
            <a:r>
              <a:rPr lang="en-US" dirty="0" smtClean="0"/>
              <a:t> effect and probabilities to describe the </a:t>
            </a:r>
            <a:r>
              <a:rPr lang="en-US" i="1" dirty="0" smtClean="0"/>
              <a:t>true</a:t>
            </a:r>
            <a:r>
              <a:rPr lang="en-US" dirty="0"/>
              <a:t> </a:t>
            </a:r>
            <a:r>
              <a:rPr lang="en-US" dirty="0" smtClean="0"/>
              <a:t>effect.</a:t>
            </a:r>
          </a:p>
          <a:p>
            <a:pPr lvl="1">
              <a:lnSpc>
                <a:spcPct val="97000"/>
              </a:lnSpc>
            </a:pPr>
            <a:r>
              <a:rPr lang="en-US" dirty="0" smtClean="0"/>
              <a:t>Example: </a:t>
            </a:r>
            <a:r>
              <a:rPr lang="en-US" i="1" dirty="0" smtClean="0"/>
              <a:t>observed large</a:t>
            </a:r>
            <a:r>
              <a:rPr lang="en-US" dirty="0" smtClean="0"/>
              <a:t> and </a:t>
            </a:r>
            <a:r>
              <a:rPr lang="en-US" i="1" dirty="0" smtClean="0"/>
              <a:t>very likely substantial</a:t>
            </a:r>
            <a:r>
              <a:rPr lang="en-US" dirty="0" smtClean="0"/>
              <a:t> is different from </a:t>
            </a:r>
            <a:r>
              <a:rPr lang="en-US" i="1" dirty="0" smtClean="0"/>
              <a:t>very likely large</a:t>
            </a:r>
            <a:r>
              <a:rPr lang="en-US" dirty="0" smtClean="0"/>
              <a:t>.</a:t>
            </a:r>
          </a:p>
          <a:p>
            <a:pPr lvl="2">
              <a:lnSpc>
                <a:spcPct val="97000"/>
              </a:lnSpc>
            </a:pPr>
            <a:r>
              <a:rPr lang="en-US" dirty="0" smtClean="0"/>
              <a:t>It's </a:t>
            </a:r>
            <a:r>
              <a:rPr lang="en-US" i="1" dirty="0" smtClean="0"/>
              <a:t>very likely large</a:t>
            </a:r>
            <a:r>
              <a:rPr lang="en-US" dirty="0" smtClean="0"/>
              <a:t> only if there is at least a 95% chance it is large. Otherwise it is only </a:t>
            </a:r>
            <a:r>
              <a:rPr lang="en-US" i="1" dirty="0" smtClean="0"/>
              <a:t>possibly</a:t>
            </a:r>
            <a:r>
              <a:rPr lang="en-US" dirty="0" smtClean="0"/>
              <a:t> or </a:t>
            </a:r>
            <a:r>
              <a:rPr lang="en-US" i="1" dirty="0" smtClean="0"/>
              <a:t>likely</a:t>
            </a:r>
            <a:r>
              <a:rPr lang="en-US" dirty="0" smtClean="0"/>
              <a:t> large.</a:t>
            </a:r>
          </a:p>
          <a:p>
            <a:pPr>
              <a:lnSpc>
                <a:spcPct val="97000"/>
              </a:lnSpc>
            </a:pPr>
            <a:r>
              <a:rPr lang="en-US" dirty="0" smtClean="0"/>
              <a:t>An effect can be unclear with clinical MBI but have adequate precision with non-clinical MBI, and vice versa.</a:t>
            </a:r>
          </a:p>
          <a:p>
            <a:pPr lvl="1">
              <a:lnSpc>
                <a:spcPct val="97000"/>
              </a:lnSpc>
            </a:pPr>
            <a:r>
              <a:rPr lang="en-US" dirty="0" smtClean="0"/>
              <a:t>Don't cheat here. If you are doing the study for evidence that a treatment or strategy could be beneficial or harmful, you should use clinical MBI.</a:t>
            </a:r>
          </a:p>
          <a:p>
            <a:pPr lvl="1">
              <a:lnSpc>
                <a:spcPct val="97000"/>
              </a:lnSpc>
            </a:pPr>
            <a:r>
              <a:rPr lang="en-US" dirty="0" smtClean="0"/>
              <a:t>Effects of modifiers usually require non-clinical MBI. Example: a positive effect of gender on performance would not usually lead to a recommendation to change gender</a:t>
            </a:r>
            <a:r>
              <a:rPr lang="en-US" dirty="0"/>
              <a:t>!</a:t>
            </a:r>
            <a:endParaRPr lang="en-US" dirty="0" smtClean="0"/>
          </a:p>
        </p:txBody>
      </p:sp>
    </p:spTree>
    <p:custDataLst>
      <p:tags r:id="rId1"/>
    </p:custDataLst>
    <p:extLst>
      <p:ext uri="{BB962C8B-B14F-4D97-AF65-F5344CB8AC3E}">
        <p14:creationId xmlns:p14="http://schemas.microsoft.com/office/powerpoint/2010/main" val="84418382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1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12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12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512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512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512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512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512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512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499"/>
                                          </p:stCondLst>
                                        </p:cTn>
                                        <p:tgtEl>
                                          <p:spTgt spid="512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bldLvl="3"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3103" y="56456"/>
            <a:ext cx="12961576" cy="9805987"/>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marL="0" indent="0">
              <a:lnSpc>
                <a:spcPct val="102000"/>
              </a:lnSpc>
              <a:buNone/>
            </a:pPr>
            <a:r>
              <a:rPr lang="en-US" b="1" dirty="0" smtClean="0">
                <a:solidFill>
                  <a:srgbClr val="0000FF"/>
                </a:solidFill>
              </a:rPr>
              <a:t>Sampling </a:t>
            </a:r>
            <a:r>
              <a:rPr lang="en-US" b="1" dirty="0">
                <a:solidFill>
                  <a:srgbClr val="0000FF"/>
                </a:solidFill>
              </a:rPr>
              <a:t>V</a:t>
            </a:r>
            <a:r>
              <a:rPr lang="en-US" b="1" dirty="0" smtClean="0">
                <a:solidFill>
                  <a:srgbClr val="0000FF"/>
                </a:solidFill>
              </a:rPr>
              <a:t>ariation</a:t>
            </a:r>
          </a:p>
          <a:p>
            <a:pPr>
              <a:lnSpc>
                <a:spcPct val="102000"/>
              </a:lnSpc>
            </a:pPr>
            <a:r>
              <a:rPr lang="en-AU" dirty="0"/>
              <a:t>A sample provides only an approximate estimate of the </a:t>
            </a:r>
            <a:r>
              <a:rPr lang="en-AU" dirty="0" smtClean="0"/>
              <a:t>true </a:t>
            </a:r>
            <a:r>
              <a:rPr lang="en-AU" dirty="0"/>
              <a:t>value of a simple statistic (e.g., a mean) or an effect statistic (e.g., mean change in performance).</a:t>
            </a:r>
          </a:p>
          <a:p>
            <a:pPr>
              <a:lnSpc>
                <a:spcPct val="102000"/>
              </a:lnSpc>
            </a:pPr>
            <a:r>
              <a:rPr lang="en-US" dirty="0"/>
              <a:t>Another sample would give a different value of the </a:t>
            </a:r>
            <a:r>
              <a:rPr lang="en-US" dirty="0" smtClean="0"/>
              <a:t>statistic: that's </a:t>
            </a:r>
            <a:r>
              <a:rPr lang="en-US" b="1" dirty="0" smtClean="0"/>
              <a:t>sampling variation</a:t>
            </a:r>
            <a:r>
              <a:rPr lang="en-US" dirty="0" smtClean="0"/>
              <a:t>.</a:t>
            </a:r>
            <a:endParaRPr lang="en-US" dirty="0"/>
          </a:p>
          <a:p>
            <a:pPr lvl="1">
              <a:lnSpc>
                <a:spcPct val="102000"/>
              </a:lnSpc>
            </a:pPr>
            <a:r>
              <a:rPr lang="en-US" dirty="0"/>
              <a:t>Therefore there is uncertainty in a sample value: </a:t>
            </a:r>
            <a:r>
              <a:rPr lang="en-US" b="1" dirty="0"/>
              <a:t>sampling</a:t>
            </a:r>
            <a:r>
              <a:rPr lang="en-US" dirty="0"/>
              <a:t> </a:t>
            </a:r>
            <a:r>
              <a:rPr lang="en-US" b="1" dirty="0"/>
              <a:t>uncertainty</a:t>
            </a:r>
            <a:r>
              <a:rPr lang="en-US" dirty="0"/>
              <a:t>.</a:t>
            </a:r>
          </a:p>
          <a:p>
            <a:pPr lvl="1">
              <a:lnSpc>
                <a:spcPct val="102000"/>
              </a:lnSpc>
            </a:pPr>
            <a:r>
              <a:rPr lang="en-US" dirty="0" smtClean="0"/>
              <a:t>The </a:t>
            </a:r>
            <a:r>
              <a:rPr lang="en-US" dirty="0"/>
              <a:t>larger the sample, the less the sampling uncertainty.</a:t>
            </a:r>
          </a:p>
          <a:p>
            <a:pPr lvl="1">
              <a:lnSpc>
                <a:spcPct val="102000"/>
              </a:lnSpc>
            </a:pPr>
            <a:r>
              <a:rPr lang="en-US" dirty="0" smtClean="0"/>
              <a:t>It </a:t>
            </a:r>
            <a:r>
              <a:rPr lang="en-US" dirty="0"/>
              <a:t>is only when samples are huge that different sample values would always be practically the same and </a:t>
            </a:r>
            <a:r>
              <a:rPr lang="en-US" dirty="0" smtClean="0"/>
              <a:t>therefore be a precise estimate of the true value.</a:t>
            </a:r>
          </a:p>
          <a:p>
            <a:pPr lvl="1">
              <a:lnSpc>
                <a:spcPct val="102000"/>
              </a:lnSpc>
            </a:pPr>
            <a:r>
              <a:rPr lang="en-US" dirty="0"/>
              <a:t>By </a:t>
            </a:r>
            <a:r>
              <a:rPr lang="en-US" i="1" dirty="0"/>
              <a:t>true</a:t>
            </a:r>
            <a:r>
              <a:rPr lang="en-US" b="1" i="1" dirty="0"/>
              <a:t> </a:t>
            </a:r>
            <a:r>
              <a:rPr lang="en-US" dirty="0"/>
              <a:t>value I mean the </a:t>
            </a:r>
            <a:r>
              <a:rPr lang="en-US" i="1" dirty="0"/>
              <a:t>huge-sample</a:t>
            </a:r>
            <a:r>
              <a:rPr lang="en-US" b="1" i="1" dirty="0"/>
              <a:t> </a:t>
            </a:r>
            <a:r>
              <a:rPr lang="en-US" dirty="0"/>
              <a:t>value: the value if you used your sampling method to get a huge sample, and if you used your methods to measure and analyze the huge sample.</a:t>
            </a:r>
          </a:p>
          <a:p>
            <a:pPr>
              <a:lnSpc>
                <a:spcPct val="102000"/>
              </a:lnSpc>
            </a:pPr>
            <a:r>
              <a:rPr lang="en-US" dirty="0" smtClean="0"/>
              <a:t>Your sampling method will always produce a </a:t>
            </a:r>
            <a:r>
              <a:rPr lang="en-US" b="1" dirty="0" smtClean="0"/>
              <a:t>biased</a:t>
            </a:r>
            <a:r>
              <a:rPr lang="en-US" dirty="0" smtClean="0"/>
              <a:t> sample of a population of interest.</a:t>
            </a:r>
          </a:p>
          <a:p>
            <a:pPr lvl="1">
              <a:lnSpc>
                <a:spcPct val="102000"/>
              </a:lnSpc>
            </a:pPr>
            <a:r>
              <a:rPr lang="en-US" dirty="0"/>
              <a:t>Example: you are interested in top-level football players, but </a:t>
            </a:r>
            <a:r>
              <a:rPr lang="en-US" dirty="0" smtClean="0"/>
              <a:t>a sample </a:t>
            </a:r>
            <a:r>
              <a:rPr lang="en-US" dirty="0"/>
              <a:t>from </a:t>
            </a:r>
            <a:r>
              <a:rPr lang="en-US" dirty="0" smtClean="0"/>
              <a:t>your city or region does not </a:t>
            </a:r>
            <a:r>
              <a:rPr lang="en-US" dirty="0"/>
              <a:t>represent </a:t>
            </a:r>
            <a:r>
              <a:rPr lang="en-US" dirty="0" smtClean="0"/>
              <a:t>the population of top-level players </a:t>
            </a:r>
            <a:r>
              <a:rPr lang="en-US" dirty="0"/>
              <a:t>in your country or in the </a:t>
            </a:r>
            <a:r>
              <a:rPr lang="en-US" dirty="0" smtClean="0"/>
              <a:t>world. </a:t>
            </a:r>
            <a:endParaRPr lang="en-US" dirty="0"/>
          </a:p>
          <a:p>
            <a:pPr lvl="1">
              <a:lnSpc>
                <a:spcPct val="102000"/>
              </a:lnSpc>
            </a:pPr>
            <a:r>
              <a:rPr lang="en-US" dirty="0" smtClean="0"/>
              <a:t>A sample would be </a:t>
            </a:r>
            <a:r>
              <a:rPr lang="en-US" b="1" dirty="0" smtClean="0"/>
              <a:t>unbiased</a:t>
            </a:r>
            <a:r>
              <a:rPr lang="en-US" dirty="0" smtClean="0"/>
              <a:t> if it were </a:t>
            </a:r>
            <a:r>
              <a:rPr lang="en-US" i="1" dirty="0" smtClean="0"/>
              <a:t>chosen randomly</a:t>
            </a:r>
            <a:r>
              <a:rPr lang="en-US" dirty="0" smtClean="0"/>
              <a:t> from the population of interest.</a:t>
            </a:r>
          </a:p>
          <a:p>
            <a:pPr lvl="1">
              <a:lnSpc>
                <a:spcPct val="102000"/>
              </a:lnSpc>
            </a:pPr>
            <a:r>
              <a:rPr lang="en-US" dirty="0" smtClean="0"/>
              <a:t>But a random </a:t>
            </a:r>
            <a:r>
              <a:rPr lang="en-US" dirty="0" smtClean="0"/>
              <a:t>sample of a population </a:t>
            </a:r>
            <a:r>
              <a:rPr lang="en-US" dirty="0" smtClean="0"/>
              <a:t>is practically unobtainable. </a:t>
            </a:r>
          </a:p>
          <a:p>
            <a:pPr lvl="1">
              <a:lnSpc>
                <a:spcPct val="102000"/>
              </a:lnSpc>
            </a:pPr>
            <a:r>
              <a:rPr lang="en-US" dirty="0" smtClean="0"/>
              <a:t>So your statistics and their uncertainties apply </a:t>
            </a:r>
            <a:r>
              <a:rPr lang="en-US" dirty="0"/>
              <a:t>to a </a:t>
            </a:r>
            <a:r>
              <a:rPr lang="en-US" dirty="0" smtClean="0"/>
              <a:t>sub-population </a:t>
            </a:r>
            <a:r>
              <a:rPr lang="en-US" dirty="0"/>
              <a:t>similar to </a:t>
            </a:r>
            <a:r>
              <a:rPr lang="en-US" dirty="0" smtClean="0"/>
              <a:t>your </a:t>
            </a:r>
            <a:r>
              <a:rPr lang="en-US" dirty="0"/>
              <a:t>sample</a:t>
            </a:r>
            <a:r>
              <a:rPr lang="en-US" dirty="0" smtClean="0"/>
              <a:t>.</a:t>
            </a:r>
          </a:p>
          <a:p>
            <a:pPr lvl="2">
              <a:lnSpc>
                <a:spcPct val="102000"/>
              </a:lnSpc>
            </a:pPr>
            <a:r>
              <a:rPr lang="en-US" dirty="0" smtClean="0"/>
              <a:t>Imagine you made a population by duplicating exactly your sample many 1000s of times.</a:t>
            </a:r>
          </a:p>
          <a:p>
            <a:pPr lvl="2">
              <a:lnSpc>
                <a:spcPct val="102000"/>
              </a:lnSpc>
            </a:pPr>
            <a:r>
              <a:rPr lang="en-US" dirty="0" smtClean="0"/>
              <a:t>That's the kind of population to which your statistics and their uncertainty apply.</a:t>
            </a:r>
          </a:p>
          <a:p>
            <a:pPr>
              <a:lnSpc>
                <a:spcPct val="102000"/>
              </a:lnSpc>
            </a:pPr>
            <a:r>
              <a:rPr lang="en-US" dirty="0" smtClean="0"/>
              <a:t>You </a:t>
            </a:r>
            <a:r>
              <a:rPr lang="en-US" dirty="0"/>
              <a:t>should do a study with </a:t>
            </a:r>
            <a:r>
              <a:rPr lang="en-US" i="1" dirty="0"/>
              <a:t>at least</a:t>
            </a:r>
            <a:r>
              <a:rPr lang="en-US" dirty="0"/>
              <a:t> the </a:t>
            </a:r>
            <a:r>
              <a:rPr lang="en-US" b="1" dirty="0"/>
              <a:t>minimum desirable sample size</a:t>
            </a:r>
            <a:r>
              <a:rPr lang="en-US" dirty="0"/>
              <a:t>.</a:t>
            </a:r>
          </a:p>
          <a:p>
            <a:pPr lvl="1">
              <a:lnSpc>
                <a:spcPct val="102000"/>
              </a:lnSpc>
            </a:pPr>
            <a:r>
              <a:rPr lang="en-US" dirty="0"/>
              <a:t>This sample size gives </a:t>
            </a:r>
            <a:r>
              <a:rPr lang="en-US" b="1" dirty="0"/>
              <a:t>acceptable uncertainty</a:t>
            </a:r>
            <a:r>
              <a:rPr lang="en-US" dirty="0"/>
              <a:t> (or </a:t>
            </a:r>
            <a:r>
              <a:rPr lang="en-US" b="1" dirty="0"/>
              <a:t>adequate precision</a:t>
            </a:r>
            <a:r>
              <a:rPr lang="en-US" dirty="0" smtClean="0"/>
              <a:t>).</a:t>
            </a:r>
          </a:p>
          <a:p>
            <a:pPr lvl="1">
              <a:lnSpc>
                <a:spcPct val="102000"/>
              </a:lnSpc>
            </a:pPr>
            <a:r>
              <a:rPr lang="en-US" dirty="0" smtClean="0"/>
              <a:t>Depending on the design and statistic, it can be as low as 10, but it </a:t>
            </a:r>
            <a:r>
              <a:rPr lang="en-US" dirty="0"/>
              <a:t>is usually much </a:t>
            </a:r>
            <a:r>
              <a:rPr lang="en-US" dirty="0" smtClean="0"/>
              <a:t>greater.</a:t>
            </a:r>
            <a:endParaRPr lang="en-US" dirty="0"/>
          </a:p>
          <a:p>
            <a:pPr marL="355600" lvl="1" indent="0">
              <a:lnSpc>
                <a:spcPct val="102000"/>
              </a:lnSpc>
              <a:buNone/>
            </a:pPr>
            <a:endParaRPr lang="en-US" dirty="0"/>
          </a:p>
        </p:txBody>
      </p:sp>
    </p:spTree>
    <p:extLst>
      <p:ext uri="{BB962C8B-B14F-4D97-AF65-F5344CB8AC3E}">
        <p14:creationId xmlns:p14="http://schemas.microsoft.com/office/powerpoint/2010/main" val="990996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499"/>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499"/>
                                          </p:stCondLst>
                                        </p:cTn>
                                        <p:tgtEl>
                                          <p:spTgt spid="3">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499"/>
                                          </p:stCondLst>
                                        </p:cTn>
                                        <p:tgtEl>
                                          <p:spTgt spid="3">
                                            <p:txEl>
                                              <p:pRg st="15" end="15"/>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499"/>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17909" y="26012"/>
            <a:ext cx="13146548" cy="9679516"/>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marL="0" indent="0">
              <a:lnSpc>
                <a:spcPct val="106000"/>
              </a:lnSpc>
              <a:buNone/>
            </a:pPr>
            <a:r>
              <a:rPr lang="en-US" b="1" dirty="0">
                <a:solidFill>
                  <a:srgbClr val="0000FF"/>
                </a:solidFill>
              </a:rPr>
              <a:t>Bayesian Inference</a:t>
            </a:r>
          </a:p>
          <a:p>
            <a:pPr>
              <a:lnSpc>
                <a:spcPct val="105000"/>
              </a:lnSpc>
            </a:pPr>
            <a:r>
              <a:rPr lang="en-US" dirty="0" smtClean="0"/>
              <a:t>As with MBI, you estimate chances of the magnitudes of the true effect.</a:t>
            </a:r>
          </a:p>
          <a:p>
            <a:pPr>
              <a:lnSpc>
                <a:spcPct val="105000"/>
              </a:lnSpc>
            </a:pPr>
            <a:r>
              <a:rPr lang="en-US" dirty="0" smtClean="0"/>
              <a:t>Here you include </a:t>
            </a:r>
            <a:r>
              <a:rPr lang="en-US" b="1" dirty="0" smtClean="0"/>
              <a:t>prior belief</a:t>
            </a:r>
            <a:r>
              <a:rPr lang="en-US" dirty="0" smtClean="0"/>
              <a:t> or </a:t>
            </a:r>
            <a:r>
              <a:rPr lang="en-US" b="1" dirty="0" smtClean="0"/>
              <a:t>prior information</a:t>
            </a:r>
            <a:r>
              <a:rPr lang="en-US" dirty="0" smtClean="0"/>
              <a:t> about the probability distribution of the true effect with your data to get a </a:t>
            </a:r>
            <a:r>
              <a:rPr lang="en-US" b="1" dirty="0" smtClean="0"/>
              <a:t>posterior distribution</a:t>
            </a:r>
            <a:r>
              <a:rPr lang="en-US" dirty="0" smtClean="0"/>
              <a:t>, from which you get the chances:</a:t>
            </a:r>
          </a:p>
          <a:p>
            <a:pPr lvl="1">
              <a:lnSpc>
                <a:spcPct val="105000"/>
              </a:lnSpc>
            </a:pPr>
            <a:r>
              <a:rPr lang="en-US" dirty="0" smtClean="0"/>
              <a:t>Prior distribution + your data </a:t>
            </a:r>
            <a:r>
              <a:rPr lang="en-US" dirty="0" smtClean="0">
                <a:sym typeface="Symbol" panose="05050102010706020507" pitchFamily="18" charset="2"/>
              </a:rPr>
              <a:t> posterior distribution.</a:t>
            </a:r>
          </a:p>
          <a:p>
            <a:pPr>
              <a:lnSpc>
                <a:spcPct val="105000"/>
              </a:lnSpc>
            </a:pPr>
            <a:r>
              <a:rPr lang="en-US" dirty="0" smtClean="0">
                <a:sym typeface="Symbol" panose="05050102010706020507" pitchFamily="18" charset="2"/>
              </a:rPr>
              <a:t>In a full Bayesian analysis, a prior distribution is needed for every parameter in the statistical model.</a:t>
            </a:r>
          </a:p>
          <a:p>
            <a:pPr lvl="1">
              <a:lnSpc>
                <a:spcPct val="105000"/>
              </a:lnSpc>
            </a:pPr>
            <a:r>
              <a:rPr lang="en-US" dirty="0" smtClean="0">
                <a:sym typeface="Symbol" panose="05050102010706020507" pitchFamily="18" charset="2"/>
              </a:rPr>
              <a:t>This gets really complicated, and it's hard to justify your beliefs in the priors or difficult to derive relevant prior distributions from publications.</a:t>
            </a:r>
          </a:p>
          <a:p>
            <a:pPr>
              <a:lnSpc>
                <a:spcPct val="105000"/>
              </a:lnSpc>
            </a:pPr>
            <a:r>
              <a:rPr lang="en-US" dirty="0" smtClean="0">
                <a:sym typeface="Symbol" panose="05050102010706020507" pitchFamily="18" charset="2"/>
              </a:rPr>
              <a:t>In a simplified approach promoted by Sander Greenland, all you need is a single prior representing your prior uncertainty in the effect for chosen values of effect modifiers in the statistical model.</a:t>
            </a:r>
          </a:p>
          <a:p>
            <a:pPr lvl="1">
              <a:lnSpc>
                <a:spcPct val="105000"/>
              </a:lnSpc>
            </a:pPr>
            <a:r>
              <a:rPr lang="en-US" dirty="0" smtClean="0">
                <a:sym typeface="Symbol" panose="05050102010706020507" pitchFamily="18" charset="2"/>
              </a:rPr>
              <a:t>For example, if you had males and females in a study, and you estimated the effect for males, then you would use a single prior representing your prior uncertainty in the effect for males. </a:t>
            </a:r>
          </a:p>
          <a:p>
            <a:pPr lvl="1">
              <a:lnSpc>
                <a:spcPct val="105000"/>
              </a:lnSpc>
            </a:pPr>
            <a:r>
              <a:rPr lang="en-US" dirty="0" smtClean="0">
                <a:sym typeface="Symbol" panose="05050102010706020507" pitchFamily="18" charset="2"/>
              </a:rPr>
              <a:t>This approach is easily </a:t>
            </a:r>
            <a:r>
              <a:rPr lang="en-US" dirty="0" smtClean="0">
                <a:sym typeface="Symbol" panose="05050102010706020507" pitchFamily="18" charset="2"/>
                <a:hlinkClick r:id="rId3"/>
              </a:rPr>
              <a:t>implemented with a spreadsheet</a:t>
            </a:r>
            <a:r>
              <a:rPr lang="en-US" dirty="0" smtClean="0">
                <a:sym typeface="Symbol" panose="05050102010706020507" pitchFamily="18" charset="2"/>
              </a:rPr>
              <a:t>.</a:t>
            </a:r>
          </a:p>
          <a:p>
            <a:pPr lvl="2">
              <a:lnSpc>
                <a:spcPct val="105000"/>
              </a:lnSpc>
            </a:pPr>
            <a:r>
              <a:rPr lang="en-US" dirty="0">
                <a:sym typeface="Symbol" panose="05050102010706020507" pitchFamily="18" charset="2"/>
              </a:rPr>
              <a:t>You </a:t>
            </a:r>
            <a:r>
              <a:rPr lang="en-US" dirty="0" smtClean="0">
                <a:sym typeface="Symbol" panose="05050102010706020507" pitchFamily="18" charset="2"/>
              </a:rPr>
              <a:t>input </a:t>
            </a:r>
            <a:r>
              <a:rPr lang="en-US" dirty="0">
                <a:sym typeface="Symbol" panose="05050102010706020507" pitchFamily="18" charset="2"/>
              </a:rPr>
              <a:t>the prior </a:t>
            </a:r>
            <a:r>
              <a:rPr lang="en-US" dirty="0" smtClean="0">
                <a:sym typeface="Symbol" panose="05050102010706020507" pitchFamily="18" charset="2"/>
              </a:rPr>
              <a:t>and your data as confidence intervals; the spreadsheet gives you the posterior confidence interval and probabilities that the true effect is substantial and trivial.</a:t>
            </a:r>
          </a:p>
          <a:p>
            <a:pPr>
              <a:lnSpc>
                <a:spcPct val="105000"/>
              </a:lnSpc>
            </a:pPr>
            <a:r>
              <a:rPr lang="en-US" dirty="0"/>
              <a:t>Greenland's approach to Bayesian analysis is </a:t>
            </a:r>
            <a:r>
              <a:rPr lang="en-US" dirty="0" smtClean="0"/>
              <a:t>useful </a:t>
            </a:r>
            <a:r>
              <a:rPr lang="en-US" dirty="0"/>
              <a:t>to </a:t>
            </a:r>
            <a:r>
              <a:rPr lang="en-US" dirty="0" smtClean="0"/>
              <a:t>prove </a:t>
            </a:r>
            <a:r>
              <a:rPr lang="en-US" dirty="0"/>
              <a:t>that MBI is </a:t>
            </a:r>
            <a:r>
              <a:rPr lang="en-US" dirty="0" smtClean="0"/>
              <a:t>Bayesian.</a:t>
            </a:r>
            <a:endParaRPr lang="en-US" dirty="0"/>
          </a:p>
          <a:p>
            <a:pPr lvl="1">
              <a:lnSpc>
                <a:spcPct val="105000"/>
              </a:lnSpc>
            </a:pPr>
            <a:r>
              <a:rPr lang="en-US" dirty="0" smtClean="0">
                <a:sym typeface="Symbol" panose="05050102010706020507" pitchFamily="18" charset="2"/>
              </a:rPr>
              <a:t>Make the prior CI so wide that it is non-informative.</a:t>
            </a:r>
          </a:p>
          <a:p>
            <a:pPr lvl="1">
              <a:lnSpc>
                <a:spcPct val="105000"/>
              </a:lnSpc>
            </a:pPr>
            <a:r>
              <a:rPr lang="en-US" dirty="0" smtClean="0">
                <a:sym typeface="Symbol" panose="05050102010706020507" pitchFamily="18" charset="2"/>
              </a:rPr>
              <a:t>The posterior CI is then identical to the original CI derived from your data.</a:t>
            </a:r>
            <a:endParaRPr lang="en-US" dirty="0">
              <a:sym typeface="Symbol" panose="05050102010706020507" pitchFamily="18" charset="2"/>
            </a:endParaRPr>
          </a:p>
        </p:txBody>
      </p:sp>
    </p:spTree>
    <p:custDataLst>
      <p:tags r:id="rId1"/>
    </p:custDataLst>
    <p:extLst>
      <p:ext uri="{BB962C8B-B14F-4D97-AF65-F5344CB8AC3E}">
        <p14:creationId xmlns:p14="http://schemas.microsoft.com/office/powerpoint/2010/main" val="3560096064"/>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1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12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12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512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512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512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512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512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512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bldLvl="3"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17909" y="26012"/>
            <a:ext cx="13146548" cy="9607508"/>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lvl="1">
              <a:lnSpc>
                <a:spcPct val="105000"/>
              </a:lnSpc>
            </a:pPr>
            <a:r>
              <a:rPr lang="en-US" dirty="0" smtClean="0">
                <a:sym typeface="Symbol" panose="05050102010706020507" pitchFamily="18" charset="2"/>
              </a:rPr>
              <a:t>Hence </a:t>
            </a:r>
            <a:r>
              <a:rPr lang="en-US" dirty="0">
                <a:sym typeface="Symbol" panose="05050102010706020507" pitchFamily="18" charset="2"/>
              </a:rPr>
              <a:t>the original CI represents uncertainty in the true effect, when you opt for no prior information</a:t>
            </a:r>
            <a:r>
              <a:rPr lang="en-US" dirty="0" smtClean="0">
                <a:sym typeface="Symbol" panose="05050102010706020507" pitchFamily="18" charset="2"/>
              </a:rPr>
              <a:t>.</a:t>
            </a:r>
          </a:p>
          <a:p>
            <a:pPr lvl="1">
              <a:lnSpc>
                <a:spcPct val="105000"/>
              </a:lnSpc>
            </a:pPr>
            <a:r>
              <a:rPr lang="en-US" dirty="0" smtClean="0">
                <a:sym typeface="Symbol" panose="05050102010706020507" pitchFamily="18" charset="2"/>
              </a:rPr>
              <a:t>That's MBI: MBI is Bayesian inference with a non-informative prior.</a:t>
            </a:r>
            <a:endParaRPr lang="en-US" dirty="0">
              <a:sym typeface="Symbol" panose="05050102010706020507" pitchFamily="18" charset="2"/>
            </a:endParaRPr>
          </a:p>
          <a:p>
            <a:pPr>
              <a:lnSpc>
                <a:spcPct val="105000"/>
              </a:lnSpc>
            </a:pPr>
            <a:r>
              <a:rPr lang="en-US" dirty="0" smtClean="0"/>
              <a:t>I do not recommend Bayesian inference with an </a:t>
            </a:r>
            <a:r>
              <a:rPr lang="en-US" i="1" dirty="0" smtClean="0"/>
              <a:t>informative</a:t>
            </a:r>
            <a:r>
              <a:rPr lang="en-US" dirty="0" smtClean="0"/>
              <a:t> prior.</a:t>
            </a:r>
          </a:p>
          <a:p>
            <a:pPr lvl="1">
              <a:lnSpc>
                <a:spcPct val="105000"/>
              </a:lnSpc>
            </a:pPr>
            <a:r>
              <a:rPr lang="en-US" dirty="0" smtClean="0"/>
              <a:t>An informative prior </a:t>
            </a:r>
            <a:r>
              <a:rPr lang="en-US" dirty="0"/>
              <a:t>based on </a:t>
            </a:r>
            <a:r>
              <a:rPr lang="en-US" i="1" dirty="0"/>
              <a:t>belief</a:t>
            </a:r>
            <a:r>
              <a:rPr lang="en-US" dirty="0"/>
              <a:t> </a:t>
            </a:r>
            <a:r>
              <a:rPr lang="en-US" dirty="0" smtClean="0"/>
              <a:t>is </a:t>
            </a:r>
            <a:r>
              <a:rPr lang="en-US" dirty="0"/>
              <a:t>difficult to justify and </a:t>
            </a:r>
            <a:r>
              <a:rPr lang="en-US" dirty="0" smtClean="0"/>
              <a:t>quantify.</a:t>
            </a:r>
          </a:p>
          <a:p>
            <a:pPr lvl="1">
              <a:lnSpc>
                <a:spcPct val="105000"/>
              </a:lnSpc>
            </a:pPr>
            <a:r>
              <a:rPr lang="en-US" dirty="0"/>
              <a:t>T</a:t>
            </a:r>
            <a:r>
              <a:rPr lang="en-US" dirty="0" smtClean="0"/>
              <a:t>he </a:t>
            </a:r>
            <a:r>
              <a:rPr lang="en-US" dirty="0"/>
              <a:t>more informative </a:t>
            </a:r>
            <a:r>
              <a:rPr lang="en-US" dirty="0" smtClean="0"/>
              <a:t>it is, </a:t>
            </a:r>
            <a:r>
              <a:rPr lang="en-US" dirty="0"/>
              <a:t>the more </a:t>
            </a:r>
            <a:r>
              <a:rPr lang="en-US" dirty="0" smtClean="0"/>
              <a:t>likely it is to </a:t>
            </a:r>
            <a:r>
              <a:rPr lang="en-US" dirty="0"/>
              <a:t>bias the </a:t>
            </a:r>
            <a:r>
              <a:rPr lang="en-US" dirty="0" smtClean="0"/>
              <a:t>effect towards what you think it could be or what you would like it to be.</a:t>
            </a:r>
          </a:p>
          <a:p>
            <a:pPr lvl="1">
              <a:lnSpc>
                <a:spcPct val="105000"/>
              </a:lnSpc>
            </a:pPr>
            <a:r>
              <a:rPr lang="en-US" dirty="0" smtClean="0"/>
              <a:t>A meta-analysis can provide an </a:t>
            </a:r>
            <a:r>
              <a:rPr lang="en-US" i="1" dirty="0" smtClean="0"/>
              <a:t>objective </a:t>
            </a:r>
            <a:r>
              <a:rPr lang="en-US" dirty="0" smtClean="0"/>
              <a:t>informative prior, but a published meta-analysis may not provide enough information about the effect for your subjects in your setting.</a:t>
            </a:r>
          </a:p>
          <a:p>
            <a:pPr lvl="1">
              <a:lnSpc>
                <a:spcPct val="105000"/>
              </a:lnSpc>
            </a:pPr>
            <a:r>
              <a:rPr lang="en-US" dirty="0" smtClean="0"/>
              <a:t>You could do a meta-analysis yourself to generate the prior.</a:t>
            </a:r>
          </a:p>
          <a:p>
            <a:pPr lvl="1">
              <a:lnSpc>
                <a:spcPct val="105000"/>
              </a:lnSpc>
            </a:pPr>
            <a:r>
              <a:rPr lang="en-US" dirty="0" smtClean="0"/>
              <a:t>But it's more sensible to do your study </a:t>
            </a:r>
            <a:r>
              <a:rPr lang="en-US" i="1" dirty="0" smtClean="0"/>
              <a:t>first</a:t>
            </a:r>
            <a:r>
              <a:rPr lang="en-US" dirty="0" smtClean="0"/>
              <a:t>, without a prior, </a:t>
            </a:r>
            <a:r>
              <a:rPr lang="en-US" i="1" dirty="0" smtClean="0"/>
              <a:t>then</a:t>
            </a:r>
            <a:r>
              <a:rPr lang="en-US" dirty="0" smtClean="0"/>
              <a:t> do a meta-analysis that includes your study, because...</a:t>
            </a:r>
          </a:p>
          <a:p>
            <a:pPr lvl="1">
              <a:lnSpc>
                <a:spcPct val="105000"/>
              </a:lnSpc>
            </a:pPr>
            <a:r>
              <a:rPr lang="en-US" dirty="0" smtClean="0"/>
              <a:t>People are more interested in the effects in a meta-analysis than in the effect in your setting.</a:t>
            </a:r>
          </a:p>
          <a:p>
            <a:pPr>
              <a:lnSpc>
                <a:spcPct val="105000"/>
              </a:lnSpc>
            </a:pPr>
            <a:r>
              <a:rPr lang="en-US" dirty="0" smtClean="0"/>
              <a:t>If your sample size is really small, the magnitude of the lower and/or upper CL of the effect, or even the observed magnitude, may be unrealistically large.</a:t>
            </a:r>
          </a:p>
          <a:p>
            <a:pPr lvl="1">
              <a:lnSpc>
                <a:spcPct val="105000"/>
              </a:lnSpc>
            </a:pPr>
            <a:r>
              <a:rPr lang="en-US" dirty="0" smtClean="0"/>
              <a:t>In that case, a </a:t>
            </a:r>
            <a:r>
              <a:rPr lang="en-US" i="1" dirty="0" smtClean="0"/>
              <a:t>weakly</a:t>
            </a:r>
            <a:r>
              <a:rPr lang="en-US" dirty="0" smtClean="0"/>
              <a:t> informative prior will "shrink" the estimates to something more realistic.</a:t>
            </a:r>
          </a:p>
          <a:p>
            <a:pPr lvl="1">
              <a:lnSpc>
                <a:spcPct val="105000"/>
              </a:lnSpc>
            </a:pPr>
            <a:r>
              <a:rPr lang="en-US" dirty="0" smtClean="0"/>
              <a:t>But is it worth it? I don't think so.</a:t>
            </a:r>
          </a:p>
          <a:p>
            <a:pPr lvl="1">
              <a:lnSpc>
                <a:spcPct val="105000"/>
              </a:lnSpc>
            </a:pPr>
            <a:r>
              <a:rPr lang="en-US" dirty="0" smtClean="0"/>
              <a:t>I think it's better to show the really wide CI, to remind yourself and the reader that your sample size was too small.</a:t>
            </a:r>
          </a:p>
          <a:p>
            <a:pPr lvl="1">
              <a:lnSpc>
                <a:spcPct val="105000"/>
              </a:lnSpc>
            </a:pPr>
            <a:r>
              <a:rPr lang="en-US" dirty="0" smtClean="0"/>
              <a:t>But it's up to you!</a:t>
            </a:r>
          </a:p>
        </p:txBody>
      </p:sp>
    </p:spTree>
    <p:custDataLst>
      <p:tags r:id="rId1"/>
    </p:custDataLst>
    <p:extLst>
      <p:ext uri="{BB962C8B-B14F-4D97-AF65-F5344CB8AC3E}">
        <p14:creationId xmlns:p14="http://schemas.microsoft.com/office/powerpoint/2010/main" val="325574653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1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12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12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512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512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512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512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512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512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499"/>
                                          </p:stCondLst>
                                        </p:cTn>
                                        <p:tgtEl>
                                          <p:spTgt spid="512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bldLvl="3"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17909" y="26012"/>
            <a:ext cx="13146548" cy="9751524"/>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marL="0" indent="0">
              <a:lnSpc>
                <a:spcPct val="106000"/>
              </a:lnSpc>
              <a:buNone/>
            </a:pPr>
            <a:r>
              <a:rPr lang="en-US" b="1" dirty="0" smtClean="0">
                <a:solidFill>
                  <a:srgbClr val="0000FF"/>
                </a:solidFill>
              </a:rPr>
              <a:t>The </a:t>
            </a:r>
            <a:r>
              <a:rPr lang="en-US" b="1" dirty="0">
                <a:solidFill>
                  <a:srgbClr val="0000FF"/>
                </a:solidFill>
              </a:rPr>
              <a:t>Nil-Hypothesis Significance Test</a:t>
            </a:r>
          </a:p>
          <a:p>
            <a:pPr>
              <a:lnSpc>
                <a:spcPct val="106000"/>
              </a:lnSpc>
            </a:pPr>
            <a:r>
              <a:rPr lang="en-US" dirty="0" smtClean="0"/>
              <a:t>In the NHST approach, you use a p value to decide whether an effect is </a:t>
            </a:r>
            <a:r>
              <a:rPr lang="en-US" b="1" dirty="0" smtClean="0"/>
              <a:t>statistically significant</a:t>
            </a:r>
            <a:r>
              <a:rPr lang="en-US" dirty="0" smtClean="0"/>
              <a:t> or </a:t>
            </a:r>
            <a:r>
              <a:rPr lang="en-US" b="1" dirty="0" smtClean="0"/>
              <a:t>statistically non-significant</a:t>
            </a:r>
            <a:r>
              <a:rPr lang="en-US" dirty="0" smtClean="0"/>
              <a:t>.</a:t>
            </a:r>
          </a:p>
          <a:p>
            <a:pPr>
              <a:lnSpc>
                <a:spcPct val="106000"/>
              </a:lnSpc>
            </a:pPr>
            <a:r>
              <a:rPr lang="en-US" dirty="0" smtClean="0"/>
              <a:t>The "nil" refers to no effect: a mean difference of 0, a correlation of 0, or a ratio effect of 1.</a:t>
            </a:r>
          </a:p>
          <a:p>
            <a:pPr lvl="1">
              <a:lnSpc>
                <a:spcPct val="106000"/>
              </a:lnSpc>
            </a:pPr>
            <a:r>
              <a:rPr lang="en-US" dirty="0" smtClean="0"/>
              <a:t>It's sometimes called the </a:t>
            </a:r>
            <a:r>
              <a:rPr lang="en-US" i="1" dirty="0" smtClean="0"/>
              <a:t>null</a:t>
            </a:r>
            <a:r>
              <a:rPr lang="en-US" dirty="0" smtClean="0"/>
              <a:t>-hypothesis significance test, but that term can be used for substantial and non-substantial hypotheses. </a:t>
            </a:r>
          </a:p>
          <a:p>
            <a:pPr lvl="1">
              <a:lnSpc>
                <a:spcPct val="106000"/>
              </a:lnSpc>
            </a:pPr>
            <a:r>
              <a:rPr lang="en-US" i="1" dirty="0" smtClean="0"/>
              <a:t>Nil</a:t>
            </a:r>
            <a:r>
              <a:rPr lang="en-US" dirty="0" smtClean="0"/>
              <a:t> is more appropriate, because you test the hypothesis that the effect is </a:t>
            </a:r>
            <a:r>
              <a:rPr lang="en-US" dirty="0"/>
              <a:t>exactly </a:t>
            </a:r>
            <a:r>
              <a:rPr lang="en-US" dirty="0" smtClean="0"/>
              <a:t>nil.</a:t>
            </a:r>
          </a:p>
          <a:p>
            <a:pPr>
              <a:lnSpc>
                <a:spcPct val="106000"/>
              </a:lnSpc>
            </a:pPr>
            <a:r>
              <a:rPr lang="en-US" dirty="0" smtClean="0"/>
              <a:t>It's easiest to understand significance and non-significance by thinking about the compatibility interpretation of a confidence interval.</a:t>
            </a:r>
          </a:p>
          <a:p>
            <a:pPr>
              <a:lnSpc>
                <a:spcPct val="106000"/>
              </a:lnSpc>
            </a:pPr>
            <a:r>
              <a:rPr lang="en-US" dirty="0"/>
              <a:t>If the CI does not contain the nil, the nil is not compatible with the sample data and model.</a:t>
            </a:r>
          </a:p>
          <a:p>
            <a:pPr lvl="1">
              <a:lnSpc>
                <a:spcPct val="106000"/>
              </a:lnSpc>
            </a:pPr>
            <a:r>
              <a:rPr lang="en-US" dirty="0"/>
              <a:t>In other words, you reject the nil hypothesis, and you say the effect is significant.</a:t>
            </a:r>
          </a:p>
          <a:p>
            <a:pPr>
              <a:lnSpc>
                <a:spcPct val="106000"/>
              </a:lnSpc>
            </a:pPr>
            <a:r>
              <a:rPr lang="en-US" dirty="0"/>
              <a:t>If the CI </a:t>
            </a:r>
            <a:r>
              <a:rPr lang="en-US" i="1" dirty="0"/>
              <a:t>does</a:t>
            </a:r>
            <a:r>
              <a:rPr lang="en-US" dirty="0"/>
              <a:t> contain the nil, the nil</a:t>
            </a:r>
            <a:r>
              <a:rPr lang="en-US" i="1" dirty="0"/>
              <a:t> is</a:t>
            </a:r>
            <a:r>
              <a:rPr lang="en-US" dirty="0"/>
              <a:t> compatible with the sample data and model.</a:t>
            </a:r>
          </a:p>
          <a:p>
            <a:pPr lvl="1">
              <a:lnSpc>
                <a:spcPct val="106000"/>
              </a:lnSpc>
            </a:pPr>
            <a:r>
              <a:rPr lang="en-US" dirty="0"/>
              <a:t>In other words, you fail to reject the nil hypothesis, and you say the effect is non-significant.</a:t>
            </a:r>
          </a:p>
          <a:p>
            <a:pPr>
              <a:lnSpc>
                <a:spcPct val="106000"/>
              </a:lnSpc>
            </a:pPr>
            <a:r>
              <a:rPr lang="en-US" dirty="0"/>
              <a:t>The CI </a:t>
            </a:r>
            <a:r>
              <a:rPr lang="en-US" dirty="0" smtClean="0"/>
              <a:t>for NHST is </a:t>
            </a:r>
            <a:r>
              <a:rPr lang="en-US" dirty="0"/>
              <a:t>usually a 95%CI.</a:t>
            </a:r>
          </a:p>
          <a:p>
            <a:pPr>
              <a:lnSpc>
                <a:spcPct val="106000"/>
              </a:lnSpc>
            </a:pPr>
            <a:r>
              <a:rPr lang="en-US" dirty="0"/>
              <a:t>This effect would be statistically significant at the 5% level: </a:t>
            </a:r>
          </a:p>
          <a:p>
            <a:pPr>
              <a:lnSpc>
                <a:spcPct val="106000"/>
              </a:lnSpc>
            </a:pPr>
            <a:r>
              <a:rPr lang="en-US" dirty="0"/>
              <a:t>And this effect would be statistically non-significant</a:t>
            </a:r>
            <a:br>
              <a:rPr lang="en-US" dirty="0"/>
            </a:br>
            <a:r>
              <a:rPr lang="en-US" dirty="0"/>
              <a:t>(or not statistically significant) at the 5% level: </a:t>
            </a:r>
            <a:endParaRPr lang="en-US" dirty="0" smtClean="0"/>
          </a:p>
          <a:p>
            <a:pPr lvl="1">
              <a:lnSpc>
                <a:spcPct val="106000"/>
              </a:lnSpc>
            </a:pPr>
            <a:r>
              <a:rPr lang="en-US" dirty="0" smtClean="0"/>
              <a:t>Some naive researchers refer to an effect like this, </a:t>
            </a:r>
            <a:br>
              <a:rPr lang="en-US" dirty="0" smtClean="0"/>
            </a:br>
            <a:r>
              <a:rPr lang="en-US" dirty="0" smtClean="0"/>
              <a:t>which is </a:t>
            </a:r>
            <a:r>
              <a:rPr lang="en-US" i="1" dirty="0" smtClean="0"/>
              <a:t>nearly</a:t>
            </a:r>
            <a:r>
              <a:rPr lang="en-US" dirty="0" smtClean="0"/>
              <a:t> significant (e.g., p = 0.07), as a "trend"!</a:t>
            </a:r>
          </a:p>
        </p:txBody>
      </p:sp>
      <p:grpSp>
        <p:nvGrpSpPr>
          <p:cNvPr id="20" name="Group 19"/>
          <p:cNvGrpSpPr/>
          <p:nvPr/>
        </p:nvGrpSpPr>
        <p:grpSpPr>
          <a:xfrm>
            <a:off x="8151142" y="6465168"/>
            <a:ext cx="3984625" cy="3064406"/>
            <a:chOff x="7684120" y="6465168"/>
            <a:chExt cx="3984625" cy="3064406"/>
          </a:xfrm>
        </p:grpSpPr>
        <p:sp>
          <p:nvSpPr>
            <p:cNvPr id="31" name="Rectangle 191"/>
            <p:cNvSpPr>
              <a:spLocks noChangeArrowheads="1"/>
            </p:cNvSpPr>
            <p:nvPr/>
          </p:nvSpPr>
          <p:spPr bwMode="auto">
            <a:xfrm>
              <a:off x="9065245" y="9069561"/>
              <a:ext cx="279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0</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2" name="Line 192"/>
            <p:cNvSpPr>
              <a:spLocks noChangeShapeType="1"/>
            </p:cNvSpPr>
            <p:nvPr/>
          </p:nvSpPr>
          <p:spPr bwMode="auto">
            <a:xfrm>
              <a:off x="9131920" y="6465168"/>
              <a:ext cx="0" cy="2569467"/>
            </a:xfrm>
            <a:prstGeom prst="line">
              <a:avLst/>
            </a:prstGeom>
            <a:noFill/>
            <a:ln w="20638" cap="flat">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33" name="Line 193"/>
            <p:cNvSpPr>
              <a:spLocks noChangeShapeType="1"/>
            </p:cNvSpPr>
            <p:nvPr/>
          </p:nvSpPr>
          <p:spPr bwMode="auto">
            <a:xfrm>
              <a:off x="7684120" y="9025111"/>
              <a:ext cx="3984625" cy="0"/>
            </a:xfrm>
            <a:prstGeom prst="line">
              <a:avLst/>
            </a:prstGeom>
            <a:noFill/>
            <a:ln w="206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1" name="Rectangle 179"/>
            <p:cNvSpPr>
              <a:spLocks noChangeArrowheads="1"/>
            </p:cNvSpPr>
            <p:nvPr/>
          </p:nvSpPr>
          <p:spPr bwMode="auto">
            <a:xfrm>
              <a:off x="9969838" y="9129464"/>
              <a:ext cx="16335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u="none" dirty="0">
                  <a:solidFill>
                    <a:srgbClr val="000000"/>
                  </a:solidFill>
                  <a:latin typeface="Arial Narrow" panose="020B0606020202030204" pitchFamily="34" charset="0"/>
                </a:rPr>
                <a:t>E</a:t>
              </a:r>
              <a:r>
                <a:rPr kumimoji="0" lang="en-US" altLang="en-US" sz="2600" b="0" i="0" u="none" strike="noStrike" cap="none" normalizeH="0" baseline="0" dirty="0" smtClean="0">
                  <a:ln>
                    <a:noFill/>
                  </a:ln>
                  <a:solidFill>
                    <a:srgbClr val="000000"/>
                  </a:solidFill>
                  <a:effectLst/>
                  <a:latin typeface="Arial Narrow" panose="020B0606020202030204" pitchFamily="34" charset="0"/>
                </a:rPr>
                <a:t>ffect values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pSp>
      <p:grpSp>
        <p:nvGrpSpPr>
          <p:cNvPr id="21" name="Group 20"/>
          <p:cNvGrpSpPr/>
          <p:nvPr/>
        </p:nvGrpSpPr>
        <p:grpSpPr>
          <a:xfrm>
            <a:off x="9837017" y="6969224"/>
            <a:ext cx="2887663" cy="457200"/>
            <a:chOff x="9369995" y="7201073"/>
            <a:chExt cx="2887663" cy="457200"/>
          </a:xfrm>
        </p:grpSpPr>
        <p:sp>
          <p:nvSpPr>
            <p:cNvPr id="35" name="Line 195"/>
            <p:cNvSpPr>
              <a:spLocks noChangeShapeType="1"/>
            </p:cNvSpPr>
            <p:nvPr/>
          </p:nvSpPr>
          <p:spPr bwMode="auto">
            <a:xfrm>
              <a:off x="9369995" y="7429673"/>
              <a:ext cx="1797050" cy="0"/>
            </a:xfrm>
            <a:prstGeom prst="line">
              <a:avLst/>
            </a:prstGeom>
            <a:noFill/>
            <a:ln w="5238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3" name="Rectangle 233"/>
            <p:cNvSpPr>
              <a:spLocks noChangeArrowheads="1"/>
            </p:cNvSpPr>
            <p:nvPr/>
          </p:nvSpPr>
          <p:spPr bwMode="auto">
            <a:xfrm>
              <a:off x="11284520" y="7201073"/>
              <a:ext cx="9731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95%CI</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pSp>
      <p:grpSp>
        <p:nvGrpSpPr>
          <p:cNvPr id="56" name="Group 55"/>
          <p:cNvGrpSpPr/>
          <p:nvPr/>
        </p:nvGrpSpPr>
        <p:grpSpPr>
          <a:xfrm>
            <a:off x="9375278" y="7792343"/>
            <a:ext cx="2887663" cy="457200"/>
            <a:chOff x="8908256" y="7952184"/>
            <a:chExt cx="2887663" cy="457200"/>
          </a:xfrm>
        </p:grpSpPr>
        <p:sp>
          <p:nvSpPr>
            <p:cNvPr id="54" name="Line 195"/>
            <p:cNvSpPr>
              <a:spLocks noChangeShapeType="1"/>
            </p:cNvSpPr>
            <p:nvPr/>
          </p:nvSpPr>
          <p:spPr bwMode="auto">
            <a:xfrm>
              <a:off x="8908256" y="8180784"/>
              <a:ext cx="1797050" cy="0"/>
            </a:xfrm>
            <a:prstGeom prst="line">
              <a:avLst/>
            </a:prstGeom>
            <a:noFill/>
            <a:ln w="5238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5" name="Rectangle 233"/>
            <p:cNvSpPr>
              <a:spLocks noChangeArrowheads="1"/>
            </p:cNvSpPr>
            <p:nvPr/>
          </p:nvSpPr>
          <p:spPr bwMode="auto">
            <a:xfrm>
              <a:off x="10822781" y="7952184"/>
              <a:ext cx="9731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95%CI</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pSp>
    </p:spTree>
    <p:custDataLst>
      <p:tags r:id="rId1"/>
    </p:custDataLst>
    <p:extLst>
      <p:ext uri="{BB962C8B-B14F-4D97-AF65-F5344CB8AC3E}">
        <p14:creationId xmlns:p14="http://schemas.microsoft.com/office/powerpoint/2010/main" val="359339530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1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12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12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512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512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512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512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512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nodeType="click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wipe(left)">
                                      <p:cBhvr>
                                        <p:cTn id="55" dur="500"/>
                                        <p:tgtEl>
                                          <p:spTgt spid="20"/>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nodeType="clickEffect">
                                  <p:stCondLst>
                                    <p:cond delay="0"/>
                                  </p:stCondLst>
                                  <p:childTnLst>
                                    <p:set>
                                      <p:cBhvr>
                                        <p:cTn id="59" dur="1" fill="hold">
                                          <p:stCondLst>
                                            <p:cond delay="0"/>
                                          </p:stCondLst>
                                        </p:cTn>
                                        <p:tgtEl>
                                          <p:spTgt spid="21"/>
                                        </p:tgtEl>
                                        <p:attrNameLst>
                                          <p:attrName>style.visibility</p:attrName>
                                        </p:attrNameLst>
                                      </p:cBhvr>
                                      <p:to>
                                        <p:strVal val="visible"/>
                                      </p:to>
                                    </p:set>
                                    <p:animEffect transition="in" filter="wipe(left)">
                                      <p:cBhvr>
                                        <p:cTn id="60" dur="500"/>
                                        <p:tgtEl>
                                          <p:spTgt spid="21"/>
                                        </p:tgtEl>
                                      </p:cBhvr>
                                    </p:animEffec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499"/>
                                          </p:stCondLst>
                                        </p:cTn>
                                        <p:tgtEl>
                                          <p:spTgt spid="5123">
                                            <p:txEl>
                                              <p:pRg st="12" end="12"/>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childTnLst>
                                    <p:set>
                                      <p:cBhvr>
                                        <p:cTn id="68" dur="1" fill="hold">
                                          <p:stCondLst>
                                            <p:cond delay="0"/>
                                          </p:stCondLst>
                                        </p:cTn>
                                        <p:tgtEl>
                                          <p:spTgt spid="56"/>
                                        </p:tgtEl>
                                        <p:attrNameLst>
                                          <p:attrName>style.visibility</p:attrName>
                                        </p:attrNameLst>
                                      </p:cBhvr>
                                      <p:to>
                                        <p:strVal val="visible"/>
                                      </p:to>
                                    </p:set>
                                    <p:animEffect transition="in" filter="wipe(left)">
                                      <p:cBhvr>
                                        <p:cTn id="69" dur="500"/>
                                        <p:tgtEl>
                                          <p:spTgt spid="56"/>
                                        </p:tgtEl>
                                      </p:cBhvr>
                                    </p:animEffec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499"/>
                                          </p:stCondLst>
                                        </p:cTn>
                                        <p:tgtEl>
                                          <p:spTgt spid="512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bldLvl="3"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17909" y="55040"/>
            <a:ext cx="13146548" cy="9684046"/>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a:lnSpc>
                <a:spcPct val="105000"/>
              </a:lnSpc>
            </a:pPr>
            <a:r>
              <a:rPr lang="en-US" dirty="0" smtClean="0"/>
              <a:t>The </a:t>
            </a:r>
            <a:r>
              <a:rPr lang="en-US" b="1" dirty="0" smtClean="0"/>
              <a:t>NHST</a:t>
            </a:r>
            <a:r>
              <a:rPr lang="en-US" dirty="0" smtClean="0"/>
              <a:t> </a:t>
            </a:r>
            <a:r>
              <a:rPr lang="en-US" b="1" dirty="0" smtClean="0"/>
              <a:t>p value</a:t>
            </a:r>
            <a:r>
              <a:rPr lang="en-US" dirty="0" smtClean="0"/>
              <a:t> is a bit harder to understand.</a:t>
            </a:r>
          </a:p>
          <a:p>
            <a:pPr lvl="1">
              <a:lnSpc>
                <a:spcPct val="105000"/>
              </a:lnSpc>
            </a:pPr>
            <a:r>
              <a:rPr lang="en-US" dirty="0" smtClean="0"/>
              <a:t>If the nil-hypothesis (H</a:t>
            </a:r>
            <a:r>
              <a:rPr lang="en-US" baseline="-25000" dirty="0" smtClean="0"/>
              <a:t>0</a:t>
            </a:r>
            <a:r>
              <a:rPr lang="en-US" dirty="0" smtClean="0"/>
              <a:t>) is true, the p value </a:t>
            </a:r>
            <a:br>
              <a:rPr lang="en-US" dirty="0" smtClean="0"/>
            </a:br>
            <a:r>
              <a:rPr lang="en-US" dirty="0" smtClean="0"/>
              <a:t>is the probability of getting effects as large as </a:t>
            </a:r>
            <a:br>
              <a:rPr lang="en-US" dirty="0" smtClean="0"/>
            </a:br>
            <a:r>
              <a:rPr lang="en-US" dirty="0" smtClean="0"/>
              <a:t>your observed effect, or larger, +ive or –ive.</a:t>
            </a:r>
          </a:p>
          <a:p>
            <a:pPr lvl="1">
              <a:lnSpc>
                <a:spcPct val="105000"/>
              </a:lnSpc>
            </a:pPr>
            <a:r>
              <a:rPr lang="en-US" dirty="0" smtClean="0"/>
              <a:t>If the probability is low enough, it means </a:t>
            </a:r>
            <a:br>
              <a:rPr lang="en-US" dirty="0" smtClean="0"/>
            </a:br>
            <a:r>
              <a:rPr lang="en-US" dirty="0" smtClean="0"/>
              <a:t>values like yours (or larger) are too unlikely</a:t>
            </a:r>
            <a:br>
              <a:rPr lang="en-US" dirty="0" smtClean="0"/>
            </a:br>
            <a:r>
              <a:rPr lang="en-US" dirty="0" smtClean="0"/>
              <a:t>for the nil hypothesis to be true.</a:t>
            </a:r>
          </a:p>
          <a:p>
            <a:pPr lvl="1">
              <a:lnSpc>
                <a:spcPct val="105000"/>
              </a:lnSpc>
            </a:pPr>
            <a:r>
              <a:rPr lang="en-US" dirty="0" smtClean="0"/>
              <a:t>So you reject the nil hypothesis.</a:t>
            </a:r>
          </a:p>
          <a:p>
            <a:pPr lvl="1">
              <a:lnSpc>
                <a:spcPct val="105000"/>
              </a:lnSpc>
            </a:pPr>
            <a:r>
              <a:rPr lang="en-US" dirty="0" smtClean="0"/>
              <a:t>In this example, the p value is 0.04 + 0.04 = 0.08,</a:t>
            </a:r>
            <a:br>
              <a:rPr lang="en-US" dirty="0" smtClean="0"/>
            </a:br>
            <a:r>
              <a:rPr lang="en-US" dirty="0" smtClean="0"/>
              <a:t>which is &gt;0.05, so the effect is not significant.</a:t>
            </a:r>
          </a:p>
          <a:p>
            <a:pPr>
              <a:lnSpc>
                <a:spcPct val="105000"/>
              </a:lnSpc>
            </a:pPr>
            <a:r>
              <a:rPr lang="en-US" dirty="0" smtClean="0"/>
              <a:t>The correct conclusion about a significant effect is that the effect is greater than zero.</a:t>
            </a:r>
          </a:p>
          <a:p>
            <a:pPr>
              <a:lnSpc>
                <a:spcPct val="105000"/>
              </a:lnSpc>
            </a:pPr>
            <a:r>
              <a:rPr lang="en-US" dirty="0" smtClean="0"/>
              <a:t>And the correct conclusion about a non-significant effect is that the effect could be zero.</a:t>
            </a:r>
          </a:p>
          <a:p>
            <a:pPr>
              <a:lnSpc>
                <a:spcPct val="105000"/>
              </a:lnSpc>
            </a:pPr>
            <a:r>
              <a:rPr lang="en-US" dirty="0" smtClean="0"/>
              <a:t>But researchers mostly interpret </a:t>
            </a:r>
            <a:r>
              <a:rPr lang="en-US" i="1" dirty="0" smtClean="0"/>
              <a:t>significant</a:t>
            </a:r>
            <a:r>
              <a:rPr lang="en-US" dirty="0" smtClean="0"/>
              <a:t> as </a:t>
            </a:r>
            <a:r>
              <a:rPr lang="en-US" i="1" dirty="0" smtClean="0"/>
              <a:t>substantial</a:t>
            </a:r>
            <a:r>
              <a:rPr lang="en-US" dirty="0" smtClean="0"/>
              <a:t> and </a:t>
            </a:r>
            <a:r>
              <a:rPr lang="en-US" i="1" dirty="0" smtClean="0"/>
              <a:t>non-significant</a:t>
            </a:r>
            <a:r>
              <a:rPr lang="en-US" dirty="0" smtClean="0"/>
              <a:t> as </a:t>
            </a:r>
            <a:r>
              <a:rPr lang="en-US" i="1" dirty="0" smtClean="0"/>
              <a:t>trivial</a:t>
            </a:r>
            <a:r>
              <a:rPr lang="en-US" dirty="0" smtClean="0"/>
              <a:t>.</a:t>
            </a:r>
          </a:p>
          <a:p>
            <a:pPr lvl="1">
              <a:lnSpc>
                <a:spcPct val="105000"/>
              </a:lnSpc>
            </a:pPr>
            <a:r>
              <a:rPr lang="en-US" dirty="0" smtClean="0"/>
              <a:t>This is the </a:t>
            </a:r>
            <a:r>
              <a:rPr lang="en-US" i="1" dirty="0" smtClean="0"/>
              <a:t>conventional</a:t>
            </a:r>
            <a:r>
              <a:rPr lang="en-US" dirty="0" smtClean="0"/>
              <a:t> approach to interpreting NHST. In </a:t>
            </a:r>
            <a:r>
              <a:rPr lang="en-US" i="1" dirty="0" smtClean="0"/>
              <a:t>conservative</a:t>
            </a:r>
            <a:r>
              <a:rPr lang="en-US" dirty="0" smtClean="0"/>
              <a:t> NHST, researchers interpret the magnitude of significant effects, and they interpret </a:t>
            </a:r>
            <a:r>
              <a:rPr lang="en-US" i="1" dirty="0" smtClean="0"/>
              <a:t>non-significant</a:t>
            </a:r>
            <a:r>
              <a:rPr lang="en-US" dirty="0" smtClean="0"/>
              <a:t> as </a:t>
            </a:r>
            <a:r>
              <a:rPr lang="en-US" i="1" dirty="0" smtClean="0"/>
              <a:t>indecisive</a:t>
            </a:r>
            <a:r>
              <a:rPr lang="en-US" dirty="0" smtClean="0"/>
              <a:t>.</a:t>
            </a:r>
          </a:p>
          <a:p>
            <a:pPr lvl="1">
              <a:lnSpc>
                <a:spcPct val="105000"/>
              </a:lnSpc>
            </a:pPr>
            <a:r>
              <a:rPr lang="en-US" dirty="0" smtClean="0"/>
              <a:t>Either way, if you accept that a 90%CI provides decisive evidence for substantial and trivial, it's easy to show that you make too many mistakes with NHST.</a:t>
            </a:r>
          </a:p>
          <a:p>
            <a:pPr lvl="1">
              <a:lnSpc>
                <a:spcPct val="105000"/>
              </a:lnSpc>
            </a:pPr>
            <a:r>
              <a:rPr lang="en-US" dirty="0" smtClean="0"/>
              <a:t>It all depends on the smallest important effect and the width of the CI</a:t>
            </a:r>
            <a:r>
              <a:rPr lang="en-US" dirty="0"/>
              <a:t>.</a:t>
            </a:r>
            <a:endParaRPr lang="en-US" dirty="0" smtClean="0"/>
          </a:p>
          <a:p>
            <a:pPr>
              <a:lnSpc>
                <a:spcPct val="105000"/>
              </a:lnSpc>
            </a:pPr>
            <a:r>
              <a:rPr lang="en-US" dirty="0" smtClean="0"/>
              <a:t>Use one or more of the other methods to make conclusions about magnitudes of effects.</a:t>
            </a:r>
          </a:p>
          <a:p>
            <a:pPr lvl="1">
              <a:lnSpc>
                <a:spcPct val="105000"/>
              </a:lnSpc>
            </a:pPr>
            <a:r>
              <a:rPr lang="en-US" dirty="0" smtClean="0"/>
              <a:t>Use a </a:t>
            </a:r>
            <a:r>
              <a:rPr lang="en-US" dirty="0" smtClean="0">
                <a:hlinkClick r:id="rId3"/>
              </a:rPr>
              <a:t>spreadsheet</a:t>
            </a:r>
            <a:r>
              <a:rPr lang="en-US" dirty="0" smtClean="0"/>
              <a:t> at Sportscience to convert an NHST p value into a meaningful conclusion.</a:t>
            </a:r>
            <a:endParaRPr lang="en-US" dirty="0"/>
          </a:p>
        </p:txBody>
      </p:sp>
      <p:grpSp>
        <p:nvGrpSpPr>
          <p:cNvPr id="42" name="Group 41"/>
          <p:cNvGrpSpPr/>
          <p:nvPr/>
        </p:nvGrpSpPr>
        <p:grpSpPr>
          <a:xfrm>
            <a:off x="10371667" y="2280593"/>
            <a:ext cx="1150938" cy="1211263"/>
            <a:chOff x="10371667" y="2280593"/>
            <a:chExt cx="1150938" cy="1211263"/>
          </a:xfrm>
        </p:grpSpPr>
        <p:sp>
          <p:nvSpPr>
            <p:cNvPr id="7" name="Freeform 190"/>
            <p:cNvSpPr>
              <a:spLocks/>
            </p:cNvSpPr>
            <p:nvPr/>
          </p:nvSpPr>
          <p:spPr bwMode="auto">
            <a:xfrm>
              <a:off x="10371667" y="2787006"/>
              <a:ext cx="1065213" cy="704850"/>
            </a:xfrm>
            <a:custGeom>
              <a:avLst/>
              <a:gdLst>
                <a:gd name="T0" fmla="*/ 0 w 1648"/>
                <a:gd name="T1" fmla="*/ 1084 h 1084"/>
                <a:gd name="T2" fmla="*/ 0 w 1648"/>
                <a:gd name="T3" fmla="*/ 14 h 1084"/>
                <a:gd name="T4" fmla="*/ 101 w 1648"/>
                <a:gd name="T5" fmla="*/ 172 h 1084"/>
                <a:gd name="T6" fmla="*/ 355 w 1648"/>
                <a:gd name="T7" fmla="*/ 615 h 1084"/>
                <a:gd name="T8" fmla="*/ 607 w 1648"/>
                <a:gd name="T9" fmla="*/ 864 h 1084"/>
                <a:gd name="T10" fmla="*/ 910 w 1648"/>
                <a:gd name="T11" fmla="*/ 1006 h 1084"/>
                <a:gd name="T12" fmla="*/ 1648 w 1648"/>
                <a:gd name="T13" fmla="*/ 1084 h 1084"/>
              </a:gdLst>
              <a:ahLst/>
              <a:cxnLst>
                <a:cxn ang="0">
                  <a:pos x="T0" y="T1"/>
                </a:cxn>
                <a:cxn ang="0">
                  <a:pos x="T2" y="T3"/>
                </a:cxn>
                <a:cxn ang="0">
                  <a:pos x="T4" y="T5"/>
                </a:cxn>
                <a:cxn ang="0">
                  <a:pos x="T6" y="T7"/>
                </a:cxn>
                <a:cxn ang="0">
                  <a:pos x="T8" y="T9"/>
                </a:cxn>
                <a:cxn ang="0">
                  <a:pos x="T10" y="T11"/>
                </a:cxn>
                <a:cxn ang="0">
                  <a:pos x="T12" y="T13"/>
                </a:cxn>
              </a:cxnLst>
              <a:rect l="0" t="0" r="r" b="b"/>
              <a:pathLst>
                <a:path w="1648" h="1084">
                  <a:moveTo>
                    <a:pt x="0" y="1084"/>
                  </a:moveTo>
                  <a:lnTo>
                    <a:pt x="0" y="14"/>
                  </a:lnTo>
                  <a:cubicBezTo>
                    <a:pt x="1" y="0"/>
                    <a:pt x="58" y="63"/>
                    <a:pt x="101" y="172"/>
                  </a:cubicBezTo>
                  <a:cubicBezTo>
                    <a:pt x="187" y="356"/>
                    <a:pt x="189" y="372"/>
                    <a:pt x="355" y="615"/>
                  </a:cubicBezTo>
                  <a:cubicBezTo>
                    <a:pt x="529" y="775"/>
                    <a:pt x="523" y="781"/>
                    <a:pt x="607" y="864"/>
                  </a:cubicBezTo>
                  <a:cubicBezTo>
                    <a:pt x="708" y="911"/>
                    <a:pt x="737" y="942"/>
                    <a:pt x="910" y="1006"/>
                  </a:cubicBezTo>
                  <a:cubicBezTo>
                    <a:pt x="1221" y="1066"/>
                    <a:pt x="1390" y="1062"/>
                    <a:pt x="1648" y="1084"/>
                  </a:cubicBezTo>
                </a:path>
              </a:pathLst>
            </a:custGeom>
            <a:solidFill>
              <a:srgbClr val="FF6699"/>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grpSp>
          <p:nvGrpSpPr>
            <p:cNvPr id="37" name="Group 36"/>
            <p:cNvGrpSpPr/>
            <p:nvPr/>
          </p:nvGrpSpPr>
          <p:grpSpPr>
            <a:xfrm>
              <a:off x="10851092" y="2280593"/>
              <a:ext cx="671513" cy="841375"/>
              <a:chOff x="10851092" y="2280593"/>
              <a:chExt cx="671513" cy="841375"/>
            </a:xfrm>
          </p:grpSpPr>
          <p:sp>
            <p:nvSpPr>
              <p:cNvPr id="13" name="Rectangle 196"/>
              <p:cNvSpPr>
                <a:spLocks noChangeArrowheads="1"/>
              </p:cNvSpPr>
              <p:nvPr/>
            </p:nvSpPr>
            <p:spPr bwMode="auto">
              <a:xfrm>
                <a:off x="10897129" y="2280593"/>
                <a:ext cx="528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p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4" name="Rectangle 197"/>
              <p:cNvSpPr>
                <a:spLocks noChangeArrowheads="1"/>
              </p:cNvSpPr>
              <p:nvPr/>
            </p:nvSpPr>
            <p:spPr bwMode="auto">
              <a:xfrm>
                <a:off x="10851092" y="2664768"/>
                <a:ext cx="6715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0.04</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pSp>
        <p:sp>
          <p:nvSpPr>
            <p:cNvPr id="15" name="Freeform 198"/>
            <p:cNvSpPr>
              <a:spLocks noEditPoints="1"/>
            </p:cNvSpPr>
            <p:nvPr/>
          </p:nvSpPr>
          <p:spPr bwMode="auto">
            <a:xfrm>
              <a:off x="10511367" y="3028306"/>
              <a:ext cx="261938" cy="384175"/>
            </a:xfrm>
            <a:custGeom>
              <a:avLst/>
              <a:gdLst>
                <a:gd name="T0" fmla="*/ 101 w 405"/>
                <a:gd name="T1" fmla="*/ 513 h 592"/>
                <a:gd name="T2" fmla="*/ 405 w 405"/>
                <a:gd name="T3" fmla="*/ 17 h 592"/>
                <a:gd name="T4" fmla="*/ 378 w 405"/>
                <a:gd name="T5" fmla="*/ 0 h 592"/>
                <a:gd name="T6" fmla="*/ 74 w 405"/>
                <a:gd name="T7" fmla="*/ 496 h 592"/>
                <a:gd name="T8" fmla="*/ 101 w 405"/>
                <a:gd name="T9" fmla="*/ 513 h 592"/>
                <a:gd name="T10" fmla="*/ 22 w 405"/>
                <a:gd name="T11" fmla="*/ 464 h 592"/>
                <a:gd name="T12" fmla="*/ 47 w 405"/>
                <a:gd name="T13" fmla="*/ 570 h 592"/>
                <a:gd name="T14" fmla="*/ 153 w 405"/>
                <a:gd name="T15" fmla="*/ 545 h 592"/>
                <a:gd name="T16" fmla="*/ 128 w 405"/>
                <a:gd name="T17" fmla="*/ 439 h 592"/>
                <a:gd name="T18" fmla="*/ 22 w 405"/>
                <a:gd name="T19" fmla="*/ 464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5" h="592">
                  <a:moveTo>
                    <a:pt x="101" y="513"/>
                  </a:moveTo>
                  <a:lnTo>
                    <a:pt x="405" y="17"/>
                  </a:lnTo>
                  <a:lnTo>
                    <a:pt x="378" y="0"/>
                  </a:lnTo>
                  <a:lnTo>
                    <a:pt x="74" y="496"/>
                  </a:lnTo>
                  <a:lnTo>
                    <a:pt x="101" y="513"/>
                  </a:lnTo>
                  <a:close/>
                  <a:moveTo>
                    <a:pt x="22" y="464"/>
                  </a:moveTo>
                  <a:cubicBezTo>
                    <a:pt x="0" y="501"/>
                    <a:pt x="11" y="548"/>
                    <a:pt x="47" y="570"/>
                  </a:cubicBezTo>
                  <a:cubicBezTo>
                    <a:pt x="84" y="592"/>
                    <a:pt x="131" y="581"/>
                    <a:pt x="153" y="545"/>
                  </a:cubicBezTo>
                  <a:cubicBezTo>
                    <a:pt x="175" y="508"/>
                    <a:pt x="164" y="461"/>
                    <a:pt x="128" y="439"/>
                  </a:cubicBezTo>
                  <a:cubicBezTo>
                    <a:pt x="91" y="417"/>
                    <a:pt x="44" y="428"/>
                    <a:pt x="22" y="464"/>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grpSp>
      <p:grpSp>
        <p:nvGrpSpPr>
          <p:cNvPr id="43" name="Group 42"/>
          <p:cNvGrpSpPr/>
          <p:nvPr/>
        </p:nvGrpSpPr>
        <p:grpSpPr>
          <a:xfrm>
            <a:off x="7733242" y="2272656"/>
            <a:ext cx="1120775" cy="1212850"/>
            <a:chOff x="7733242" y="2272656"/>
            <a:chExt cx="1120775" cy="1212850"/>
          </a:xfrm>
        </p:grpSpPr>
        <p:sp>
          <p:nvSpPr>
            <p:cNvPr id="6" name="Freeform 189"/>
            <p:cNvSpPr>
              <a:spLocks/>
            </p:cNvSpPr>
            <p:nvPr/>
          </p:nvSpPr>
          <p:spPr bwMode="auto">
            <a:xfrm>
              <a:off x="7733242" y="2707631"/>
              <a:ext cx="1120775" cy="777875"/>
            </a:xfrm>
            <a:custGeom>
              <a:avLst/>
              <a:gdLst>
                <a:gd name="T0" fmla="*/ 1694 w 1735"/>
                <a:gd name="T1" fmla="*/ 1190 h 1199"/>
                <a:gd name="T2" fmla="*/ 1688 w 1735"/>
                <a:gd name="T3" fmla="*/ 135 h 1199"/>
                <a:gd name="T4" fmla="*/ 1574 w 1735"/>
                <a:gd name="T5" fmla="*/ 347 h 1199"/>
                <a:gd name="T6" fmla="*/ 1315 w 1735"/>
                <a:gd name="T7" fmla="*/ 813 h 1199"/>
                <a:gd name="T8" fmla="*/ 1116 w 1735"/>
                <a:gd name="T9" fmla="*/ 1017 h 1199"/>
                <a:gd name="T10" fmla="*/ 785 w 1735"/>
                <a:gd name="T11" fmla="*/ 1124 h 1199"/>
                <a:gd name="T12" fmla="*/ 0 w 1735"/>
                <a:gd name="T13" fmla="*/ 1189 h 1199"/>
              </a:gdLst>
              <a:ahLst/>
              <a:cxnLst>
                <a:cxn ang="0">
                  <a:pos x="T0" y="T1"/>
                </a:cxn>
                <a:cxn ang="0">
                  <a:pos x="T2" y="T3"/>
                </a:cxn>
                <a:cxn ang="0">
                  <a:pos x="T4" y="T5"/>
                </a:cxn>
                <a:cxn ang="0">
                  <a:pos x="T6" y="T7"/>
                </a:cxn>
                <a:cxn ang="0">
                  <a:pos x="T8" y="T9"/>
                </a:cxn>
                <a:cxn ang="0">
                  <a:pos x="T10" y="T11"/>
                </a:cxn>
                <a:cxn ang="0">
                  <a:pos x="T12" y="T13"/>
                </a:cxn>
              </a:cxnLst>
              <a:rect l="0" t="0" r="r" b="b"/>
              <a:pathLst>
                <a:path w="1735" h="1199">
                  <a:moveTo>
                    <a:pt x="1694" y="1190"/>
                  </a:moveTo>
                  <a:cubicBezTo>
                    <a:pt x="1694" y="956"/>
                    <a:pt x="1688" y="370"/>
                    <a:pt x="1688" y="135"/>
                  </a:cubicBezTo>
                  <a:cubicBezTo>
                    <a:pt x="1693" y="0"/>
                    <a:pt x="1735" y="17"/>
                    <a:pt x="1574" y="347"/>
                  </a:cubicBezTo>
                  <a:cubicBezTo>
                    <a:pt x="1488" y="529"/>
                    <a:pt x="1391" y="713"/>
                    <a:pt x="1315" y="813"/>
                  </a:cubicBezTo>
                  <a:cubicBezTo>
                    <a:pt x="1249" y="881"/>
                    <a:pt x="1230" y="925"/>
                    <a:pt x="1116" y="1017"/>
                  </a:cubicBezTo>
                  <a:cubicBezTo>
                    <a:pt x="966" y="1092"/>
                    <a:pt x="896" y="1088"/>
                    <a:pt x="785" y="1124"/>
                  </a:cubicBezTo>
                  <a:cubicBezTo>
                    <a:pt x="454" y="1177"/>
                    <a:pt x="348" y="1199"/>
                    <a:pt x="0" y="1189"/>
                  </a:cubicBezTo>
                </a:path>
              </a:pathLst>
            </a:custGeom>
            <a:solidFill>
              <a:srgbClr val="FF6699"/>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grpSp>
          <p:nvGrpSpPr>
            <p:cNvPr id="36" name="Group 35"/>
            <p:cNvGrpSpPr/>
            <p:nvPr/>
          </p:nvGrpSpPr>
          <p:grpSpPr>
            <a:xfrm>
              <a:off x="7825317" y="2272656"/>
              <a:ext cx="673100" cy="841375"/>
              <a:chOff x="7825317" y="2272656"/>
              <a:chExt cx="673100" cy="841375"/>
            </a:xfrm>
          </p:grpSpPr>
          <p:sp>
            <p:nvSpPr>
              <p:cNvPr id="16" name="Rectangle 199"/>
              <p:cNvSpPr>
                <a:spLocks noChangeArrowheads="1"/>
              </p:cNvSpPr>
              <p:nvPr/>
            </p:nvSpPr>
            <p:spPr bwMode="auto">
              <a:xfrm>
                <a:off x="7898342" y="2272656"/>
                <a:ext cx="5270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p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7" name="Rectangle 200"/>
              <p:cNvSpPr>
                <a:spLocks noChangeArrowheads="1"/>
              </p:cNvSpPr>
              <p:nvPr/>
            </p:nvSpPr>
            <p:spPr bwMode="auto">
              <a:xfrm>
                <a:off x="7825317" y="2656831"/>
                <a:ext cx="673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0.04</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pSp>
        <p:sp>
          <p:nvSpPr>
            <p:cNvPr id="18" name="Freeform 201"/>
            <p:cNvSpPr>
              <a:spLocks noEditPoints="1"/>
            </p:cNvSpPr>
            <p:nvPr/>
          </p:nvSpPr>
          <p:spPr bwMode="auto">
            <a:xfrm>
              <a:off x="8417454" y="3018781"/>
              <a:ext cx="271463" cy="384175"/>
            </a:xfrm>
            <a:custGeom>
              <a:avLst/>
              <a:gdLst>
                <a:gd name="T0" fmla="*/ 320 w 421"/>
                <a:gd name="T1" fmla="*/ 513 h 592"/>
                <a:gd name="T2" fmla="*/ 0 w 421"/>
                <a:gd name="T3" fmla="*/ 17 h 592"/>
                <a:gd name="T4" fmla="*/ 27 w 421"/>
                <a:gd name="T5" fmla="*/ 0 h 592"/>
                <a:gd name="T6" fmla="*/ 347 w 421"/>
                <a:gd name="T7" fmla="*/ 496 h 592"/>
                <a:gd name="T8" fmla="*/ 320 w 421"/>
                <a:gd name="T9" fmla="*/ 513 h 592"/>
                <a:gd name="T10" fmla="*/ 398 w 421"/>
                <a:gd name="T11" fmla="*/ 463 h 592"/>
                <a:gd name="T12" fmla="*/ 375 w 421"/>
                <a:gd name="T13" fmla="*/ 569 h 592"/>
                <a:gd name="T14" fmla="*/ 269 w 421"/>
                <a:gd name="T15" fmla="*/ 546 h 592"/>
                <a:gd name="T16" fmla="*/ 292 w 421"/>
                <a:gd name="T17" fmla="*/ 440 h 592"/>
                <a:gd name="T18" fmla="*/ 398 w 421"/>
                <a:gd name="T19" fmla="*/ 463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1" h="592">
                  <a:moveTo>
                    <a:pt x="320" y="513"/>
                  </a:moveTo>
                  <a:lnTo>
                    <a:pt x="0" y="17"/>
                  </a:lnTo>
                  <a:lnTo>
                    <a:pt x="27" y="0"/>
                  </a:lnTo>
                  <a:lnTo>
                    <a:pt x="347" y="496"/>
                  </a:lnTo>
                  <a:lnTo>
                    <a:pt x="320" y="513"/>
                  </a:lnTo>
                  <a:close/>
                  <a:moveTo>
                    <a:pt x="398" y="463"/>
                  </a:moveTo>
                  <a:cubicBezTo>
                    <a:pt x="421" y="498"/>
                    <a:pt x="411" y="546"/>
                    <a:pt x="375" y="569"/>
                  </a:cubicBezTo>
                  <a:cubicBezTo>
                    <a:pt x="339" y="592"/>
                    <a:pt x="292" y="582"/>
                    <a:pt x="269" y="546"/>
                  </a:cubicBezTo>
                  <a:cubicBezTo>
                    <a:pt x="246" y="510"/>
                    <a:pt x="256" y="463"/>
                    <a:pt x="292" y="440"/>
                  </a:cubicBezTo>
                  <a:cubicBezTo>
                    <a:pt x="327" y="417"/>
                    <a:pt x="375" y="427"/>
                    <a:pt x="398" y="463"/>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grpSp>
      <p:grpSp>
        <p:nvGrpSpPr>
          <p:cNvPr id="40" name="Group 39"/>
          <p:cNvGrpSpPr/>
          <p:nvPr/>
        </p:nvGrpSpPr>
        <p:grpSpPr>
          <a:xfrm>
            <a:off x="9844360" y="3552593"/>
            <a:ext cx="1611018" cy="1112375"/>
            <a:chOff x="9844360" y="3552593"/>
            <a:chExt cx="1611018" cy="1112375"/>
          </a:xfrm>
        </p:grpSpPr>
        <p:sp>
          <p:nvSpPr>
            <p:cNvPr id="29" name="Rectangle 179"/>
            <p:cNvSpPr>
              <a:spLocks noChangeArrowheads="1"/>
            </p:cNvSpPr>
            <p:nvPr/>
          </p:nvSpPr>
          <p:spPr bwMode="auto">
            <a:xfrm>
              <a:off x="9844360" y="3984782"/>
              <a:ext cx="1611018" cy="680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algn="ctr" eaLnBrk="0" hangingPunct="0">
                <a:lnSpc>
                  <a:spcPct val="85000"/>
                </a:lnSpc>
              </a:pPr>
              <a:r>
                <a:rPr lang="en-US" altLang="en-US" u="none" dirty="0">
                  <a:solidFill>
                    <a:srgbClr val="000000"/>
                  </a:solidFill>
                  <a:latin typeface="Arial Narrow" panose="020B0606020202030204" pitchFamily="34" charset="0"/>
                </a:rPr>
                <a:t>sample value</a:t>
              </a:r>
              <a:br>
                <a:rPr lang="en-US" altLang="en-US" u="none" dirty="0">
                  <a:solidFill>
                    <a:srgbClr val="000000"/>
                  </a:solidFill>
                  <a:latin typeface="Arial Narrow" panose="020B0606020202030204" pitchFamily="34" charset="0"/>
                </a:rPr>
              </a:br>
              <a:r>
                <a:rPr lang="en-US" altLang="en-US" u="none" dirty="0">
                  <a:solidFill>
                    <a:srgbClr val="000000"/>
                  </a:solidFill>
                  <a:latin typeface="Arial Narrow" panose="020B0606020202030204" pitchFamily="34" charset="0"/>
                </a:rPr>
                <a:t>(observed) </a:t>
              </a:r>
            </a:p>
          </p:txBody>
        </p:sp>
        <p:cxnSp>
          <p:nvCxnSpPr>
            <p:cNvPr id="30" name="Straight Arrow Connector 29"/>
            <p:cNvCxnSpPr/>
            <p:nvPr/>
          </p:nvCxnSpPr>
          <p:spPr bwMode="auto">
            <a:xfrm flipV="1">
              <a:off x="10383893" y="3552593"/>
              <a:ext cx="0" cy="440913"/>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1" name="Group 40"/>
          <p:cNvGrpSpPr/>
          <p:nvPr/>
        </p:nvGrpSpPr>
        <p:grpSpPr>
          <a:xfrm>
            <a:off x="7762568" y="3559850"/>
            <a:ext cx="1793760" cy="1105118"/>
            <a:chOff x="7762568" y="3559850"/>
            <a:chExt cx="1793760" cy="1105118"/>
          </a:xfrm>
        </p:grpSpPr>
        <p:sp>
          <p:nvSpPr>
            <p:cNvPr id="31" name="Rectangle 179"/>
            <p:cNvSpPr>
              <a:spLocks noChangeArrowheads="1"/>
            </p:cNvSpPr>
            <p:nvPr/>
          </p:nvSpPr>
          <p:spPr bwMode="auto">
            <a:xfrm>
              <a:off x="7762568" y="3984782"/>
              <a:ext cx="1793760" cy="680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85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sample value</a:t>
              </a:r>
              <a:br>
                <a:rPr kumimoji="0" lang="en-US" altLang="en-US" sz="2600" b="0" i="0" u="none" strike="noStrike" cap="none" normalizeH="0" baseline="0" dirty="0" smtClean="0">
                  <a:ln>
                    <a:noFill/>
                  </a:ln>
                  <a:solidFill>
                    <a:srgbClr val="000000"/>
                  </a:solidFill>
                  <a:effectLst/>
                  <a:latin typeface="Arial Narrow" panose="020B0606020202030204" pitchFamily="34" charset="0"/>
                </a:rPr>
              </a:br>
              <a:r>
                <a:rPr kumimoji="0" lang="en-US" altLang="en-US" sz="2600" b="0" i="0" u="none" strike="noStrike" cap="none" normalizeH="0" baseline="0" dirty="0" smtClean="0">
                  <a:ln>
                    <a:noFill/>
                  </a:ln>
                  <a:solidFill>
                    <a:srgbClr val="000000"/>
                  </a:solidFill>
                  <a:effectLst/>
                  <a:latin typeface="Arial Narrow" panose="020B0606020202030204" pitchFamily="34" charset="0"/>
                </a:rPr>
                <a:t>(opposite sign)</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cxnSp>
          <p:nvCxnSpPr>
            <p:cNvPr id="32" name="Straight Arrow Connector 31"/>
            <p:cNvCxnSpPr/>
            <p:nvPr/>
          </p:nvCxnSpPr>
          <p:spPr bwMode="auto">
            <a:xfrm flipV="1">
              <a:off x="8838121" y="3559850"/>
              <a:ext cx="0" cy="433656"/>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39" name="Group 38"/>
          <p:cNvGrpSpPr/>
          <p:nvPr/>
        </p:nvGrpSpPr>
        <p:grpSpPr>
          <a:xfrm>
            <a:off x="7472892" y="876139"/>
            <a:ext cx="5493866" cy="2615717"/>
            <a:chOff x="7472892" y="876139"/>
            <a:chExt cx="5493866" cy="2615717"/>
          </a:xfrm>
        </p:grpSpPr>
        <p:sp>
          <p:nvSpPr>
            <p:cNvPr id="5" name="Freeform 188"/>
            <p:cNvSpPr>
              <a:spLocks/>
            </p:cNvSpPr>
            <p:nvPr/>
          </p:nvSpPr>
          <p:spPr bwMode="auto">
            <a:xfrm>
              <a:off x="7472892" y="1064568"/>
              <a:ext cx="3902075" cy="2427288"/>
            </a:xfrm>
            <a:custGeom>
              <a:avLst/>
              <a:gdLst>
                <a:gd name="T0" fmla="*/ 0 w 2458"/>
                <a:gd name="T1" fmla="*/ 1522 h 1529"/>
                <a:gd name="T2" fmla="*/ 475 w 2458"/>
                <a:gd name="T3" fmla="*/ 1499 h 1529"/>
                <a:gd name="T4" fmla="*/ 678 w 2458"/>
                <a:gd name="T5" fmla="*/ 1389 h 1529"/>
                <a:gd name="T6" fmla="*/ 834 w 2458"/>
                <a:gd name="T7" fmla="*/ 1122 h 1529"/>
                <a:gd name="T8" fmla="*/ 1057 w 2458"/>
                <a:gd name="T9" fmla="*/ 540 h 1529"/>
                <a:gd name="T10" fmla="*/ 1217 w 2458"/>
                <a:gd name="T11" fmla="*/ 89 h 1529"/>
                <a:gd name="T12" fmla="*/ 1317 w 2458"/>
                <a:gd name="T13" fmla="*/ 4 h 1529"/>
                <a:gd name="T14" fmla="*/ 1428 w 2458"/>
                <a:gd name="T15" fmla="*/ 89 h 1529"/>
                <a:gd name="T16" fmla="*/ 1607 w 2458"/>
                <a:gd name="T17" fmla="*/ 512 h 1529"/>
                <a:gd name="T18" fmla="*/ 1873 w 2458"/>
                <a:gd name="T19" fmla="*/ 1170 h 1529"/>
                <a:gd name="T20" fmla="*/ 2037 w 2458"/>
                <a:gd name="T21" fmla="*/ 1405 h 1529"/>
                <a:gd name="T22" fmla="*/ 2214 w 2458"/>
                <a:gd name="T23" fmla="*/ 1493 h 1529"/>
                <a:gd name="T24" fmla="*/ 2458 w 2458"/>
                <a:gd name="T25" fmla="*/ 1529 h 1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58" h="1529">
                  <a:moveTo>
                    <a:pt x="0" y="1522"/>
                  </a:moveTo>
                  <a:cubicBezTo>
                    <a:pt x="80" y="1520"/>
                    <a:pt x="361" y="1521"/>
                    <a:pt x="475" y="1499"/>
                  </a:cubicBezTo>
                  <a:cubicBezTo>
                    <a:pt x="588" y="1476"/>
                    <a:pt x="617" y="1452"/>
                    <a:pt x="678" y="1389"/>
                  </a:cubicBezTo>
                  <a:cubicBezTo>
                    <a:pt x="738" y="1326"/>
                    <a:pt x="772" y="1264"/>
                    <a:pt x="834" y="1122"/>
                  </a:cubicBezTo>
                  <a:cubicBezTo>
                    <a:pt x="897" y="982"/>
                    <a:pt x="993" y="713"/>
                    <a:pt x="1057" y="540"/>
                  </a:cubicBezTo>
                  <a:cubicBezTo>
                    <a:pt x="1120" y="368"/>
                    <a:pt x="1174" y="177"/>
                    <a:pt x="1217" y="89"/>
                  </a:cubicBezTo>
                  <a:cubicBezTo>
                    <a:pt x="1260" y="0"/>
                    <a:pt x="1301" y="4"/>
                    <a:pt x="1317" y="4"/>
                  </a:cubicBezTo>
                  <a:cubicBezTo>
                    <a:pt x="1333" y="4"/>
                    <a:pt x="1380" y="4"/>
                    <a:pt x="1428" y="89"/>
                  </a:cubicBezTo>
                  <a:cubicBezTo>
                    <a:pt x="1476" y="174"/>
                    <a:pt x="1533" y="332"/>
                    <a:pt x="1607" y="512"/>
                  </a:cubicBezTo>
                  <a:cubicBezTo>
                    <a:pt x="1682" y="692"/>
                    <a:pt x="1802" y="1021"/>
                    <a:pt x="1873" y="1170"/>
                  </a:cubicBezTo>
                  <a:cubicBezTo>
                    <a:pt x="1945" y="1319"/>
                    <a:pt x="1981" y="1351"/>
                    <a:pt x="2037" y="1405"/>
                  </a:cubicBezTo>
                  <a:cubicBezTo>
                    <a:pt x="2094" y="1459"/>
                    <a:pt x="2100" y="1475"/>
                    <a:pt x="2214" y="1493"/>
                  </a:cubicBezTo>
                  <a:cubicBezTo>
                    <a:pt x="2329" y="1512"/>
                    <a:pt x="2293" y="1524"/>
                    <a:pt x="2458" y="1529"/>
                  </a:cubicBezTo>
                </a:path>
              </a:pathLst>
            </a:custGeom>
            <a:noFill/>
            <a:ln w="20638" cap="flat">
              <a:solidFill>
                <a:srgbClr val="86868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33" name="Rectangle 233"/>
            <p:cNvSpPr>
              <a:spLocks noChangeArrowheads="1"/>
            </p:cNvSpPr>
            <p:nvPr/>
          </p:nvSpPr>
          <p:spPr bwMode="auto">
            <a:xfrm>
              <a:off x="10474088" y="876139"/>
              <a:ext cx="2492670" cy="1020279"/>
            </a:xfrm>
            <a:prstGeom prst="rect">
              <a:avLst/>
            </a:prstGeom>
            <a:noFill/>
            <a:ln>
              <a:noFill/>
            </a:ln>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85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sampling</a:t>
              </a:r>
              <a:r>
                <a:rPr kumimoji="0" lang="en-US" altLang="en-US" sz="2600" b="0" i="0" u="none" strike="noStrike" cap="none" normalizeH="0" dirty="0" smtClean="0">
                  <a:ln>
                    <a:noFill/>
                  </a:ln>
                  <a:solidFill>
                    <a:srgbClr val="000000"/>
                  </a:solidFill>
                  <a:effectLst/>
                  <a:latin typeface="Arial Narrow" panose="020B0606020202030204" pitchFamily="34" charset="0"/>
                </a:rPr>
                <a:t> distribution</a:t>
              </a:r>
              <a:br>
                <a:rPr kumimoji="0" lang="en-US" altLang="en-US" sz="2600" b="0" i="0" u="none" strike="noStrike" cap="none" normalizeH="0" dirty="0" smtClean="0">
                  <a:ln>
                    <a:noFill/>
                  </a:ln>
                  <a:solidFill>
                    <a:srgbClr val="000000"/>
                  </a:solidFill>
                  <a:effectLst/>
                  <a:latin typeface="Arial Narrow" panose="020B0606020202030204" pitchFamily="34" charset="0"/>
                </a:rPr>
              </a:br>
              <a:r>
                <a:rPr kumimoji="0" lang="en-US" altLang="en-US" sz="2600" b="0" i="0" u="none" strike="noStrike" cap="none" normalizeH="0" dirty="0" smtClean="0">
                  <a:ln>
                    <a:noFill/>
                  </a:ln>
                  <a:solidFill>
                    <a:srgbClr val="000000"/>
                  </a:solidFill>
                  <a:effectLst/>
                  <a:latin typeface="Arial Narrow" panose="020B0606020202030204" pitchFamily="34" charset="0"/>
                </a:rPr>
                <a:t>centered on the nil</a:t>
              </a:r>
              <a:br>
                <a:rPr kumimoji="0" lang="en-US" altLang="en-US" sz="2600" b="0" i="0" u="none" strike="noStrike" cap="none" normalizeH="0" dirty="0" smtClean="0">
                  <a:ln>
                    <a:noFill/>
                  </a:ln>
                  <a:solidFill>
                    <a:srgbClr val="000000"/>
                  </a:solidFill>
                  <a:effectLst/>
                  <a:latin typeface="Arial Narrow" panose="020B0606020202030204" pitchFamily="34" charset="0"/>
                </a:rPr>
              </a:br>
              <a:r>
                <a:rPr kumimoji="0" lang="en-US" altLang="en-US" sz="2600" b="0" i="0" u="none" strike="noStrike" cap="none" normalizeH="0" dirty="0" smtClean="0">
                  <a:ln>
                    <a:noFill/>
                  </a:ln>
                  <a:solidFill>
                    <a:srgbClr val="000000"/>
                  </a:solidFill>
                  <a:effectLst/>
                  <a:latin typeface="Arial Narrow" panose="020B0606020202030204" pitchFamily="34" charset="0"/>
                </a:rPr>
                <a:t>hypothesis, H</a:t>
              </a:r>
              <a:r>
                <a:rPr kumimoji="0" lang="en-US" altLang="en-US" sz="2600" b="0" i="0" u="none" strike="noStrike" cap="none" normalizeH="0" baseline="-25000" dirty="0" smtClean="0">
                  <a:ln>
                    <a:noFill/>
                  </a:ln>
                  <a:solidFill>
                    <a:srgbClr val="000000"/>
                  </a:solidFill>
                  <a:effectLst/>
                  <a:latin typeface="Arial Narrow" panose="020B0606020202030204" pitchFamily="34" charset="0"/>
                </a:rPr>
                <a:t>0</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cxnSp>
          <p:nvCxnSpPr>
            <p:cNvPr id="34" name="Straight Arrow Connector 33"/>
            <p:cNvCxnSpPr/>
            <p:nvPr/>
          </p:nvCxnSpPr>
          <p:spPr bwMode="auto">
            <a:xfrm flipH="1">
              <a:off x="10002490" y="1432453"/>
              <a:ext cx="366153" cy="220937"/>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7" name="Group 46"/>
          <p:cNvGrpSpPr/>
          <p:nvPr/>
        </p:nvGrpSpPr>
        <p:grpSpPr>
          <a:xfrm>
            <a:off x="7380817" y="251368"/>
            <a:ext cx="5268748" cy="3742138"/>
            <a:chOff x="7380817" y="251368"/>
            <a:chExt cx="5268748" cy="3742138"/>
          </a:xfrm>
        </p:grpSpPr>
        <p:grpSp>
          <p:nvGrpSpPr>
            <p:cNvPr id="2" name="Group 1"/>
            <p:cNvGrpSpPr/>
            <p:nvPr/>
          </p:nvGrpSpPr>
          <p:grpSpPr>
            <a:xfrm>
              <a:off x="7380817" y="251368"/>
              <a:ext cx="4969194" cy="3742138"/>
              <a:chOff x="7380817" y="251368"/>
              <a:chExt cx="4969194" cy="3742138"/>
            </a:xfrm>
          </p:grpSpPr>
          <p:sp>
            <p:nvSpPr>
              <p:cNvPr id="8" name="Rectangle 191"/>
              <p:cNvSpPr>
                <a:spLocks noChangeArrowheads="1"/>
              </p:cNvSpPr>
              <p:nvPr/>
            </p:nvSpPr>
            <p:spPr bwMode="auto">
              <a:xfrm>
                <a:off x="9497293" y="3536306"/>
                <a:ext cx="279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smtClean="0">
                    <a:ln>
                      <a:noFill/>
                    </a:ln>
                    <a:solidFill>
                      <a:srgbClr val="000000"/>
                    </a:solidFill>
                    <a:effectLst/>
                    <a:latin typeface="Arial Narrow" panose="020B0606020202030204" pitchFamily="34" charset="0"/>
                  </a:rPr>
                  <a:t>0</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9" name="Line 192"/>
              <p:cNvSpPr>
                <a:spLocks noChangeShapeType="1"/>
              </p:cNvSpPr>
              <p:nvPr/>
            </p:nvSpPr>
            <p:spPr bwMode="auto">
              <a:xfrm>
                <a:off x="9563968" y="643881"/>
                <a:ext cx="0" cy="2857500"/>
              </a:xfrm>
              <a:prstGeom prst="line">
                <a:avLst/>
              </a:prstGeom>
              <a:noFill/>
              <a:ln w="206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0" name="Line 193"/>
              <p:cNvSpPr>
                <a:spLocks noChangeShapeType="1"/>
              </p:cNvSpPr>
              <p:nvPr/>
            </p:nvSpPr>
            <p:spPr bwMode="auto">
              <a:xfrm>
                <a:off x="7380817" y="3491856"/>
                <a:ext cx="4767799" cy="0"/>
              </a:xfrm>
              <a:prstGeom prst="line">
                <a:avLst/>
              </a:prstGeom>
              <a:noFill/>
              <a:ln w="206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35" name="Rectangle 238"/>
              <p:cNvSpPr>
                <a:spLocks noChangeArrowheads="1"/>
              </p:cNvSpPr>
              <p:nvPr/>
            </p:nvSpPr>
            <p:spPr bwMode="auto">
              <a:xfrm>
                <a:off x="9083091" y="251368"/>
                <a:ext cx="326692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u="none" dirty="0" smtClean="0">
                    <a:solidFill>
                      <a:srgbClr val="000000"/>
                    </a:solidFill>
                    <a:latin typeface="Arial Narrow" panose="020B0606020202030204" pitchFamily="34" charset="0"/>
                  </a:rPr>
                  <a:t>P</a:t>
                </a:r>
                <a:r>
                  <a:rPr kumimoji="0" lang="en-US" altLang="en-US" sz="2600" b="0" i="0" u="none" strike="noStrike" cap="none" normalizeH="0" baseline="0" dirty="0" smtClean="0">
                    <a:ln>
                      <a:noFill/>
                    </a:ln>
                    <a:solidFill>
                      <a:srgbClr val="000000"/>
                    </a:solidFill>
                    <a:effectLst/>
                    <a:latin typeface="Arial Narrow" panose="020B0606020202030204" pitchFamily="34" charset="0"/>
                  </a:rPr>
                  <a:t>robability of sample value</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pSp>
        <p:sp>
          <p:nvSpPr>
            <p:cNvPr id="45" name="Rectangle 179"/>
            <p:cNvSpPr>
              <a:spLocks noChangeArrowheads="1"/>
            </p:cNvSpPr>
            <p:nvPr/>
          </p:nvSpPr>
          <p:spPr bwMode="auto">
            <a:xfrm>
              <a:off x="10780464" y="3604795"/>
              <a:ext cx="1869101" cy="340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algn="ctr" eaLnBrk="0" hangingPunct="0">
                <a:lnSpc>
                  <a:spcPct val="85000"/>
                </a:lnSpc>
              </a:pPr>
              <a:r>
                <a:rPr lang="en-US" altLang="en-US" u="none" dirty="0" smtClean="0">
                  <a:solidFill>
                    <a:srgbClr val="000000"/>
                  </a:solidFill>
                  <a:latin typeface="Arial Narrow" panose="020B0606020202030204" pitchFamily="34" charset="0"/>
                </a:rPr>
                <a:t>Sample values </a:t>
              </a:r>
              <a:endParaRPr lang="en-US" altLang="en-US" u="none" dirty="0">
                <a:solidFill>
                  <a:srgbClr val="000000"/>
                </a:solidFill>
                <a:latin typeface="Arial Narrow" panose="020B0606020202030204" pitchFamily="34" charset="0"/>
              </a:endParaRPr>
            </a:p>
          </p:txBody>
        </p:sp>
      </p:grpSp>
      <p:grpSp>
        <p:nvGrpSpPr>
          <p:cNvPr id="38" name="Group 37"/>
          <p:cNvGrpSpPr/>
          <p:nvPr/>
        </p:nvGrpSpPr>
        <p:grpSpPr>
          <a:xfrm>
            <a:off x="9361420" y="2451465"/>
            <a:ext cx="439398" cy="960901"/>
            <a:chOff x="9361420" y="2451465"/>
            <a:chExt cx="439398" cy="960901"/>
          </a:xfrm>
        </p:grpSpPr>
        <p:sp>
          <p:nvSpPr>
            <p:cNvPr id="19" name="Freeform 202"/>
            <p:cNvSpPr>
              <a:spLocks noEditPoints="1"/>
            </p:cNvSpPr>
            <p:nvPr/>
          </p:nvSpPr>
          <p:spPr bwMode="auto">
            <a:xfrm>
              <a:off x="9506591" y="2872366"/>
              <a:ext cx="98425" cy="540000"/>
            </a:xfrm>
            <a:custGeom>
              <a:avLst/>
              <a:gdLst>
                <a:gd name="T0" fmla="*/ 41 w 62"/>
                <a:gd name="T1" fmla="*/ 0 h 530"/>
                <a:gd name="T2" fmla="*/ 41 w 62"/>
                <a:gd name="T3" fmla="*/ 478 h 530"/>
                <a:gd name="T4" fmla="*/ 21 w 62"/>
                <a:gd name="T5" fmla="*/ 478 h 530"/>
                <a:gd name="T6" fmla="*/ 21 w 62"/>
                <a:gd name="T7" fmla="*/ 0 h 530"/>
                <a:gd name="T8" fmla="*/ 41 w 62"/>
                <a:gd name="T9" fmla="*/ 0 h 530"/>
                <a:gd name="T10" fmla="*/ 62 w 62"/>
                <a:gd name="T11" fmla="*/ 467 h 530"/>
                <a:gd name="T12" fmla="*/ 31 w 62"/>
                <a:gd name="T13" fmla="*/ 530 h 530"/>
                <a:gd name="T14" fmla="*/ 0 w 62"/>
                <a:gd name="T15" fmla="*/ 467 h 530"/>
                <a:gd name="T16" fmla="*/ 62 w 62"/>
                <a:gd name="T17" fmla="*/ 467 h 5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530">
                  <a:moveTo>
                    <a:pt x="41" y="0"/>
                  </a:moveTo>
                  <a:lnTo>
                    <a:pt x="41" y="478"/>
                  </a:lnTo>
                  <a:lnTo>
                    <a:pt x="21" y="478"/>
                  </a:lnTo>
                  <a:lnTo>
                    <a:pt x="21" y="0"/>
                  </a:lnTo>
                  <a:lnTo>
                    <a:pt x="41" y="0"/>
                  </a:lnTo>
                  <a:close/>
                  <a:moveTo>
                    <a:pt x="62" y="467"/>
                  </a:moveTo>
                  <a:lnTo>
                    <a:pt x="31" y="530"/>
                  </a:lnTo>
                  <a:lnTo>
                    <a:pt x="0" y="467"/>
                  </a:lnTo>
                  <a:lnTo>
                    <a:pt x="62" y="467"/>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28" name="Rectangle 207"/>
            <p:cNvSpPr>
              <a:spLocks noChangeArrowheads="1"/>
            </p:cNvSpPr>
            <p:nvPr/>
          </p:nvSpPr>
          <p:spPr bwMode="auto">
            <a:xfrm>
              <a:off x="9361420" y="2451465"/>
              <a:ext cx="439398" cy="400110"/>
            </a:xfrm>
            <a:prstGeom prst="rect">
              <a:avLst/>
            </a:prstGeom>
            <a:solidFill>
              <a:schemeClr val="bg1"/>
            </a:solidFill>
            <a:ln>
              <a:noFill/>
            </a:ln>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H</a:t>
              </a:r>
              <a:r>
                <a:rPr lang="en-US" altLang="en-US" u="none" baseline="-25000" dirty="0">
                  <a:solidFill>
                    <a:srgbClr val="000000"/>
                  </a:solidFill>
                  <a:latin typeface="Arial Narrow" panose="020B0606020202030204" pitchFamily="34" charset="0"/>
                </a:rPr>
                <a:t>0</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pSp>
    </p:spTree>
    <p:custDataLst>
      <p:tags r:id="rId1"/>
    </p:custDataLst>
    <p:extLst>
      <p:ext uri="{BB962C8B-B14F-4D97-AF65-F5344CB8AC3E}">
        <p14:creationId xmlns:p14="http://schemas.microsoft.com/office/powerpoint/2010/main" val="58340303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47"/>
                                        </p:tgtEl>
                                        <p:attrNameLst>
                                          <p:attrName>style.visibility</p:attrName>
                                        </p:attrNameLst>
                                      </p:cBhvr>
                                      <p:to>
                                        <p:strVal val="visible"/>
                                      </p:to>
                                    </p:set>
                                    <p:animEffect transition="in" filter="wipe(left)">
                                      <p:cBhvr>
                                        <p:cTn id="15" dur="500"/>
                                        <p:tgtEl>
                                          <p:spTgt spid="47"/>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38"/>
                                        </p:tgtEl>
                                        <p:attrNameLst>
                                          <p:attrName>style.visibility</p:attrName>
                                        </p:attrNameLst>
                                      </p:cBhvr>
                                      <p:to>
                                        <p:strVal val="visible"/>
                                      </p:to>
                                    </p:set>
                                    <p:animEffect transition="in" filter="wipe(up)">
                                      <p:cBhvr>
                                        <p:cTn id="20" dur="500"/>
                                        <p:tgtEl>
                                          <p:spTgt spid="38"/>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39"/>
                                        </p:tgtEl>
                                        <p:attrNameLst>
                                          <p:attrName>style.visibility</p:attrName>
                                        </p:attrNameLst>
                                      </p:cBhvr>
                                      <p:to>
                                        <p:strVal val="visible"/>
                                      </p:to>
                                    </p:set>
                                    <p:animEffect transition="in" filter="wipe(left)">
                                      <p:cBhvr>
                                        <p:cTn id="25" dur="500"/>
                                        <p:tgtEl>
                                          <p:spTgt spid="39"/>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40"/>
                                        </p:tgtEl>
                                        <p:attrNameLst>
                                          <p:attrName>style.visibility</p:attrName>
                                        </p:attrNameLst>
                                      </p:cBhvr>
                                      <p:to>
                                        <p:strVal val="visible"/>
                                      </p:to>
                                    </p:set>
                                    <p:animEffect transition="in" filter="wipe(down)">
                                      <p:cBhvr>
                                        <p:cTn id="30" dur="500"/>
                                        <p:tgtEl>
                                          <p:spTgt spid="40"/>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41"/>
                                        </p:tgtEl>
                                        <p:attrNameLst>
                                          <p:attrName>style.visibility</p:attrName>
                                        </p:attrNameLst>
                                      </p:cBhvr>
                                      <p:to>
                                        <p:strVal val="visible"/>
                                      </p:to>
                                    </p:set>
                                    <p:animEffect transition="in" filter="wipe(down)">
                                      <p:cBhvr>
                                        <p:cTn id="35" dur="500"/>
                                        <p:tgtEl>
                                          <p:spTgt spid="41"/>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42"/>
                                        </p:tgtEl>
                                        <p:attrNameLst>
                                          <p:attrName>style.visibility</p:attrName>
                                        </p:attrNameLst>
                                      </p:cBhvr>
                                      <p:to>
                                        <p:strVal val="visible"/>
                                      </p:to>
                                    </p:set>
                                    <p:animEffect transition="in" filter="wipe(left)">
                                      <p:cBhvr>
                                        <p:cTn id="40" dur="500"/>
                                        <p:tgtEl>
                                          <p:spTgt spid="42"/>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2" fill="hold" nodeType="clickEffect">
                                  <p:stCondLst>
                                    <p:cond delay="0"/>
                                  </p:stCondLst>
                                  <p:childTnLst>
                                    <p:set>
                                      <p:cBhvr>
                                        <p:cTn id="44" dur="1" fill="hold">
                                          <p:stCondLst>
                                            <p:cond delay="0"/>
                                          </p:stCondLst>
                                        </p:cTn>
                                        <p:tgtEl>
                                          <p:spTgt spid="43"/>
                                        </p:tgtEl>
                                        <p:attrNameLst>
                                          <p:attrName>style.visibility</p:attrName>
                                        </p:attrNameLst>
                                      </p:cBhvr>
                                      <p:to>
                                        <p:strVal val="visible"/>
                                      </p:to>
                                    </p:set>
                                    <p:animEffect transition="in" filter="wipe(right)">
                                      <p:cBhvr>
                                        <p:cTn id="45" dur="500"/>
                                        <p:tgtEl>
                                          <p:spTgt spid="43"/>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5123">
                                            <p:txEl>
                                              <p:pRg st="4" end="4"/>
                                            </p:txEl>
                                          </p:spTgt>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5123">
                                            <p:txEl>
                                              <p:pRg st="6" end="6"/>
                                            </p:txEl>
                                          </p:spTgt>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5123">
                                            <p:txEl>
                                              <p:pRg st="7" end="7"/>
                                            </p:txEl>
                                          </p:spTgt>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5123">
                                            <p:txEl>
                                              <p:pRg st="8" end="8"/>
                                            </p:txEl>
                                          </p:spTgt>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5123">
                                            <p:txEl>
                                              <p:pRg st="9" end="9"/>
                                            </p:txEl>
                                          </p:spTgt>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5123">
                                            <p:txEl>
                                              <p:pRg st="10" end="10"/>
                                            </p:txEl>
                                          </p:spTgt>
                                        </p:tgtEl>
                                        <p:attrNameLst>
                                          <p:attrName>style.visibility</p:attrName>
                                        </p:attrNameLst>
                                      </p:cBhvr>
                                      <p:to>
                                        <p:strVal val="visible"/>
                                      </p:to>
                                    </p:set>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grpId="0" nodeType="clickEffect">
                                  <p:stCondLst>
                                    <p:cond delay="0"/>
                                  </p:stCondLst>
                                  <p:childTnLst>
                                    <p:set>
                                      <p:cBhvr>
                                        <p:cTn id="85" dur="1" fill="hold">
                                          <p:stCondLst>
                                            <p:cond delay="0"/>
                                          </p:stCondLst>
                                        </p:cTn>
                                        <p:tgtEl>
                                          <p:spTgt spid="5123">
                                            <p:txEl>
                                              <p:pRg st="11" end="11"/>
                                            </p:txEl>
                                          </p:spTgt>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0" nodeType="clickEffect">
                                  <p:stCondLst>
                                    <p:cond delay="0"/>
                                  </p:stCondLst>
                                  <p:childTnLst>
                                    <p:set>
                                      <p:cBhvr>
                                        <p:cTn id="89" dur="1" fill="hold">
                                          <p:stCondLst>
                                            <p:cond delay="0"/>
                                          </p:stCondLst>
                                        </p:cTn>
                                        <p:tgtEl>
                                          <p:spTgt spid="512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61452" y="26012"/>
            <a:ext cx="13059462" cy="9849508"/>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marL="0" indent="0">
              <a:lnSpc>
                <a:spcPct val="97000"/>
              </a:lnSpc>
              <a:buNone/>
            </a:pPr>
            <a:r>
              <a:rPr lang="en-US" b="1" dirty="0" smtClean="0">
                <a:solidFill>
                  <a:srgbClr val="0000FF"/>
                </a:solidFill>
              </a:rPr>
              <a:t>Other </a:t>
            </a:r>
            <a:r>
              <a:rPr lang="en-US" b="1" dirty="0">
                <a:solidFill>
                  <a:srgbClr val="0000FF"/>
                </a:solidFill>
              </a:rPr>
              <a:t>Approaches to Sampling </a:t>
            </a:r>
            <a:r>
              <a:rPr lang="en-US" b="1" dirty="0" smtClean="0">
                <a:solidFill>
                  <a:srgbClr val="0000FF"/>
                </a:solidFill>
              </a:rPr>
              <a:t>Uncertainty</a:t>
            </a:r>
            <a:endParaRPr lang="en-US" dirty="0" smtClean="0"/>
          </a:p>
          <a:p>
            <a:pPr>
              <a:lnSpc>
                <a:spcPct val="97000"/>
              </a:lnSpc>
            </a:pPr>
            <a:r>
              <a:rPr lang="en-US" b="1" dirty="0" smtClean="0"/>
              <a:t>Superiority, inferiority </a:t>
            </a:r>
            <a:r>
              <a:rPr lang="en-US" dirty="0" smtClean="0"/>
              <a:t>and</a:t>
            </a:r>
            <a:r>
              <a:rPr lang="en-US" b="1" dirty="0" smtClean="0"/>
              <a:t> minimum-effects testing </a:t>
            </a:r>
            <a:r>
              <a:rPr lang="en-US" dirty="0" smtClean="0"/>
              <a:t>are simply testing of non-substantial hypotheses. </a:t>
            </a:r>
            <a:r>
              <a:rPr lang="en-US" b="1" dirty="0" smtClean="0"/>
              <a:t>Equivalence testing</a:t>
            </a:r>
            <a:r>
              <a:rPr lang="en-US" dirty="0" smtClean="0"/>
              <a:t> is simply testing of substantial hypotheses.</a:t>
            </a:r>
          </a:p>
          <a:p>
            <a:pPr marL="0" indent="0">
              <a:lnSpc>
                <a:spcPct val="97000"/>
              </a:lnSpc>
              <a:buNone/>
            </a:pPr>
            <a:r>
              <a:rPr lang="en-US" dirty="0"/>
              <a:t>I do not recommend any of the following… </a:t>
            </a:r>
          </a:p>
          <a:p>
            <a:pPr>
              <a:lnSpc>
                <a:spcPct val="97000"/>
              </a:lnSpc>
            </a:pPr>
            <a:r>
              <a:rPr lang="en-US" b="1" dirty="0" smtClean="0"/>
              <a:t>S values</a:t>
            </a:r>
            <a:r>
              <a:rPr lang="en-US" dirty="0" smtClean="0"/>
              <a:t> are an alternative way to present low p values, promoted by Sander Greenland.</a:t>
            </a:r>
          </a:p>
          <a:p>
            <a:pPr lvl="1">
              <a:lnSpc>
                <a:spcPct val="97000"/>
              </a:lnSpc>
            </a:pPr>
            <a:r>
              <a:rPr lang="en-US" dirty="0" smtClean="0"/>
              <a:t>The S value is the number of consecutive head tosses of a coin that would occur with that low probability. </a:t>
            </a:r>
          </a:p>
          <a:p>
            <a:pPr lvl="1">
              <a:lnSpc>
                <a:spcPct val="97000"/>
              </a:lnSpc>
            </a:pPr>
            <a:r>
              <a:rPr lang="en-US" dirty="0" smtClean="0"/>
              <a:t>Mathematically, the number of tosses is -log</a:t>
            </a:r>
            <a:r>
              <a:rPr lang="en-US" baseline="-25000" dirty="0" smtClean="0"/>
              <a:t>2</a:t>
            </a:r>
            <a:r>
              <a:rPr lang="en-US" dirty="0" smtClean="0"/>
              <a:t>(p). Examples:</a:t>
            </a:r>
          </a:p>
          <a:p>
            <a:pPr lvl="2">
              <a:lnSpc>
                <a:spcPct val="97000"/>
              </a:lnSpc>
            </a:pPr>
            <a:r>
              <a:rPr lang="en-US" dirty="0" smtClean="0"/>
              <a:t>If p = 0.05, S = </a:t>
            </a:r>
            <a:r>
              <a:rPr lang="en-US" dirty="0"/>
              <a:t>-</a:t>
            </a:r>
            <a:r>
              <a:rPr lang="en-US" dirty="0" smtClean="0"/>
              <a:t>log</a:t>
            </a:r>
            <a:r>
              <a:rPr lang="en-US" baseline="-25000" dirty="0" smtClean="0"/>
              <a:t>2</a:t>
            </a:r>
            <a:r>
              <a:rPr lang="en-US" dirty="0" smtClean="0"/>
              <a:t>(0.05) = 4.3 tosses. </a:t>
            </a:r>
          </a:p>
          <a:p>
            <a:pPr lvl="2">
              <a:lnSpc>
                <a:spcPct val="97000"/>
              </a:lnSpc>
            </a:pPr>
            <a:r>
              <a:rPr lang="en-US" dirty="0" smtClean="0"/>
              <a:t>If p = 0.03, S </a:t>
            </a:r>
            <a:r>
              <a:rPr lang="en-US" dirty="0"/>
              <a:t>= -</a:t>
            </a:r>
            <a:r>
              <a:rPr lang="en-US" dirty="0" smtClean="0"/>
              <a:t>log</a:t>
            </a:r>
            <a:r>
              <a:rPr lang="en-US" baseline="-25000" dirty="0" smtClean="0"/>
              <a:t>2</a:t>
            </a:r>
            <a:r>
              <a:rPr lang="en-US" dirty="0" smtClean="0"/>
              <a:t>(0.03) = 5.1 tosses.</a:t>
            </a:r>
          </a:p>
          <a:p>
            <a:pPr lvl="1">
              <a:lnSpc>
                <a:spcPct val="97000"/>
              </a:lnSpc>
            </a:pPr>
            <a:r>
              <a:rPr lang="en-US" dirty="0" smtClean="0"/>
              <a:t>Is it easier for people to think about low probabilities in this way? I don't think so. </a:t>
            </a:r>
          </a:p>
          <a:p>
            <a:pPr lvl="1">
              <a:lnSpc>
                <a:spcPct val="97000"/>
              </a:lnSpc>
            </a:pPr>
            <a:r>
              <a:rPr lang="en-US" i="1" dirty="0" smtClean="0"/>
              <a:t>Very unlikely</a:t>
            </a:r>
            <a:r>
              <a:rPr lang="en-US" dirty="0" smtClean="0"/>
              <a:t>, </a:t>
            </a:r>
            <a:r>
              <a:rPr lang="en-US" i="1" dirty="0" smtClean="0"/>
              <a:t>less than 5%</a:t>
            </a:r>
            <a:r>
              <a:rPr lang="en-US" dirty="0" smtClean="0"/>
              <a:t>, or </a:t>
            </a:r>
            <a:r>
              <a:rPr lang="en-US" i="1" dirty="0" smtClean="0"/>
              <a:t>less than 1 time in 20</a:t>
            </a:r>
            <a:r>
              <a:rPr lang="en-US" dirty="0" smtClean="0"/>
              <a:t> seem to me to be more understandable.</a:t>
            </a:r>
          </a:p>
          <a:p>
            <a:pPr lvl="1">
              <a:lnSpc>
                <a:spcPct val="97000"/>
              </a:lnSpc>
            </a:pPr>
            <a:r>
              <a:rPr lang="en-US" dirty="0" smtClean="0"/>
              <a:t>And it's focusing on probabilities </a:t>
            </a:r>
            <a:r>
              <a:rPr lang="en-US" i="1" dirty="0" smtClean="0"/>
              <a:t>against</a:t>
            </a:r>
            <a:r>
              <a:rPr lang="en-US" dirty="0" smtClean="0"/>
              <a:t> something (rejecting an hypothesis), but we're more interested in probabilities and therefore evidence </a:t>
            </a:r>
            <a:r>
              <a:rPr lang="en-US" i="1" dirty="0" smtClean="0"/>
              <a:t>for</a:t>
            </a:r>
            <a:r>
              <a:rPr lang="en-US" dirty="0" smtClean="0"/>
              <a:t> something.</a:t>
            </a:r>
          </a:p>
          <a:p>
            <a:pPr>
              <a:lnSpc>
                <a:spcPct val="97000"/>
              </a:lnSpc>
            </a:pPr>
            <a:r>
              <a:rPr lang="en-US" b="1" dirty="0" smtClean="0"/>
              <a:t>Second-generation p values</a:t>
            </a:r>
            <a:r>
              <a:rPr lang="en-US" dirty="0" smtClean="0"/>
              <a:t> appear to be similar to the probabilities of substantial and trivial values, but they can be difficult and misleading to interpret.</a:t>
            </a:r>
          </a:p>
          <a:p>
            <a:pPr>
              <a:lnSpc>
                <a:spcPct val="97000"/>
              </a:lnSpc>
            </a:pPr>
            <a:r>
              <a:rPr lang="en-US" b="1" dirty="0" smtClean="0"/>
              <a:t>Evidential statistics</a:t>
            </a:r>
            <a:r>
              <a:rPr lang="en-US" dirty="0" smtClean="0"/>
              <a:t> is an approach for choosing between two statistical models using the ratio of the likelihoods representing goodness-of-fit.</a:t>
            </a:r>
          </a:p>
          <a:p>
            <a:pPr lvl="1">
              <a:lnSpc>
                <a:spcPct val="97000"/>
              </a:lnSpc>
            </a:pPr>
            <a:r>
              <a:rPr lang="en-US" dirty="0" smtClean="0"/>
              <a:t>That's OK, but mostly you do not need a quantitative approach to choosing between models.</a:t>
            </a:r>
          </a:p>
          <a:p>
            <a:pPr lvl="1">
              <a:lnSpc>
                <a:spcPct val="97000"/>
              </a:lnSpc>
            </a:pPr>
            <a:r>
              <a:rPr lang="en-US" dirty="0" smtClean="0"/>
              <a:t>Advocates of this approach then use a likelihood ratio to choose between two </a:t>
            </a:r>
            <a:r>
              <a:rPr lang="en-US" i="1" dirty="0" smtClean="0"/>
              <a:t>hypotheses</a:t>
            </a:r>
            <a:r>
              <a:rPr lang="en-US" dirty="0" smtClean="0"/>
              <a:t>.</a:t>
            </a:r>
          </a:p>
          <a:p>
            <a:pPr lvl="2">
              <a:lnSpc>
                <a:spcPct val="97000"/>
              </a:lnSpc>
            </a:pPr>
            <a:r>
              <a:rPr lang="en-US" dirty="0" smtClean="0"/>
              <a:t>That's similar to the odds-ratio </a:t>
            </a:r>
            <a:r>
              <a:rPr lang="en-US" dirty="0"/>
              <a:t>approach of clinical </a:t>
            </a:r>
            <a:r>
              <a:rPr lang="en-US" dirty="0" smtClean="0"/>
              <a:t>MBI, but otherwise you gain nothing by comparing the chances of substantial and trivial magnitudes.</a:t>
            </a:r>
          </a:p>
        </p:txBody>
      </p:sp>
    </p:spTree>
    <p:custDataLst>
      <p:tags r:id="rId1"/>
    </p:custDataLst>
    <p:extLst>
      <p:ext uri="{BB962C8B-B14F-4D97-AF65-F5344CB8AC3E}">
        <p14:creationId xmlns:p14="http://schemas.microsoft.com/office/powerpoint/2010/main" val="140184406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1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12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12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512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512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512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512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512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512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499"/>
                                          </p:stCondLst>
                                        </p:cTn>
                                        <p:tgtEl>
                                          <p:spTgt spid="512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499"/>
                                          </p:stCondLst>
                                        </p:cTn>
                                        <p:tgtEl>
                                          <p:spTgt spid="5123">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499"/>
                                          </p:stCondLst>
                                        </p:cTn>
                                        <p:tgtEl>
                                          <p:spTgt spid="512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bldLvl="3"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61452" y="11723"/>
            <a:ext cx="13059462" cy="9765813"/>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marL="0" indent="0">
              <a:lnSpc>
                <a:spcPct val="103000"/>
              </a:lnSpc>
              <a:buNone/>
            </a:pPr>
            <a:r>
              <a:rPr lang="en-US" b="1" dirty="0" smtClean="0">
                <a:solidFill>
                  <a:srgbClr val="0000FF"/>
                </a:solidFill>
              </a:rPr>
              <a:t>Summary of Sampling Uncertainty</a:t>
            </a:r>
            <a:endParaRPr lang="en-US" b="1" dirty="0">
              <a:solidFill>
                <a:srgbClr val="0000FF"/>
              </a:solidFill>
            </a:endParaRPr>
          </a:p>
          <a:p>
            <a:pPr>
              <a:lnSpc>
                <a:spcPct val="103000"/>
              </a:lnSpc>
            </a:pPr>
            <a:r>
              <a:rPr lang="en-US" dirty="0" smtClean="0"/>
              <a:t>Estimate the </a:t>
            </a:r>
            <a:r>
              <a:rPr lang="en-US" b="1" dirty="0" smtClean="0"/>
              <a:t>minimum desirable sample size</a:t>
            </a:r>
            <a:r>
              <a:rPr lang="en-US" dirty="0" smtClean="0"/>
              <a:t> for one kind of subject, and try to get a sample </a:t>
            </a:r>
            <a:r>
              <a:rPr lang="en-US" i="1" dirty="0" smtClean="0"/>
              <a:t>at least</a:t>
            </a:r>
            <a:r>
              <a:rPr lang="en-US" dirty="0" smtClean="0"/>
              <a:t> that large.</a:t>
            </a:r>
          </a:p>
          <a:p>
            <a:pPr>
              <a:lnSpc>
                <a:spcPct val="103000"/>
              </a:lnSpc>
            </a:pPr>
            <a:r>
              <a:rPr lang="en-US" smtClean="0"/>
              <a:t>State </a:t>
            </a:r>
            <a:r>
              <a:rPr lang="en-US" dirty="0" smtClean="0"/>
              <a:t>and justify the </a:t>
            </a:r>
            <a:r>
              <a:rPr lang="en-US" b="1" dirty="0" smtClean="0"/>
              <a:t>smallest and other important </a:t>
            </a:r>
            <a:r>
              <a:rPr lang="en-US" b="1" smtClean="0"/>
              <a:t>values</a:t>
            </a:r>
            <a:r>
              <a:rPr lang="en-US" smtClean="0"/>
              <a:t> </a:t>
            </a:r>
            <a:r>
              <a:rPr lang="en-US" smtClean="0"/>
              <a:t>(</a:t>
            </a:r>
            <a:r>
              <a:rPr lang="en-US" dirty="0"/>
              <a:t>moderate, large</a:t>
            </a:r>
            <a:r>
              <a:rPr lang="en-US" smtClean="0"/>
              <a:t>...) </a:t>
            </a:r>
            <a:r>
              <a:rPr lang="en-US" smtClean="0"/>
              <a:t/>
            </a:r>
            <a:br>
              <a:rPr lang="en-US" smtClean="0"/>
            </a:br>
            <a:r>
              <a:rPr lang="en-US" smtClean="0"/>
              <a:t>for each </a:t>
            </a:r>
            <a:r>
              <a:rPr lang="en-US" dirty="0" smtClean="0"/>
              <a:t>effect statistic.</a:t>
            </a:r>
          </a:p>
          <a:p>
            <a:pPr>
              <a:lnSpc>
                <a:spcPct val="103000"/>
              </a:lnSpc>
            </a:pPr>
            <a:r>
              <a:rPr lang="en-US" dirty="0" smtClean="0"/>
              <a:t>If you have several effects with the same </a:t>
            </a:r>
            <a:br>
              <a:rPr lang="en-US" dirty="0" smtClean="0"/>
            </a:br>
            <a:r>
              <a:rPr lang="en-US" dirty="0" smtClean="0"/>
              <a:t>dependent variable, </a:t>
            </a:r>
            <a:r>
              <a:rPr lang="en-US" b="1" dirty="0" smtClean="0"/>
              <a:t>figures</a:t>
            </a:r>
            <a:r>
              <a:rPr lang="en-US" dirty="0" smtClean="0"/>
              <a:t> like these help you </a:t>
            </a:r>
            <a:br>
              <a:rPr lang="en-US" dirty="0" smtClean="0"/>
            </a:br>
            <a:r>
              <a:rPr lang="en-US" dirty="0" smtClean="0"/>
              <a:t>and the reader make the right conclusions. </a:t>
            </a:r>
            <a:r>
              <a:rPr lang="en-US" dirty="0" smtClean="0">
                <a:sym typeface="Symbol" panose="05050102010706020507" pitchFamily="18" charset="2"/>
              </a:rPr>
              <a:t></a:t>
            </a:r>
            <a:endParaRPr lang="en-US" dirty="0" smtClean="0"/>
          </a:p>
          <a:p>
            <a:pPr>
              <a:lnSpc>
                <a:spcPct val="103000"/>
              </a:lnSpc>
            </a:pPr>
            <a:r>
              <a:rPr lang="en-US" dirty="0" smtClean="0"/>
              <a:t>In text and tables, show the numerical observed</a:t>
            </a:r>
            <a:br>
              <a:rPr lang="en-US" dirty="0" smtClean="0"/>
            </a:br>
            <a:r>
              <a:rPr lang="en-US" dirty="0" smtClean="0"/>
              <a:t>effect and confidence limits or confidence interval.</a:t>
            </a:r>
          </a:p>
          <a:p>
            <a:pPr lvl="1">
              <a:lnSpc>
                <a:spcPct val="103000"/>
              </a:lnSpc>
            </a:pPr>
            <a:r>
              <a:rPr lang="en-US" dirty="0"/>
              <a:t>Then show the </a:t>
            </a:r>
            <a:r>
              <a:rPr lang="en-US" b="1" dirty="0"/>
              <a:t>magnitude of the lower and upper CLs</a:t>
            </a:r>
            <a:r>
              <a:rPr lang="en-US" dirty="0"/>
              <a:t/>
            </a:r>
            <a:br>
              <a:rPr lang="en-US" dirty="0"/>
            </a:br>
            <a:r>
              <a:rPr lang="en-US" dirty="0"/>
              <a:t>for effects with adequate precision; e.g., trivial-moderate.</a:t>
            </a:r>
          </a:p>
          <a:p>
            <a:pPr lvl="1">
              <a:lnSpc>
                <a:spcPct val="103000"/>
              </a:lnSpc>
            </a:pPr>
            <a:r>
              <a:rPr lang="en-US" dirty="0" smtClean="0"/>
              <a:t>Or </a:t>
            </a:r>
            <a:r>
              <a:rPr lang="en-US" dirty="0" smtClean="0"/>
              <a:t>show the </a:t>
            </a:r>
            <a:r>
              <a:rPr lang="en-US" b="1" dirty="0" smtClean="0"/>
              <a:t>observed magnitude</a:t>
            </a:r>
            <a:r>
              <a:rPr lang="en-US" dirty="0" smtClean="0"/>
              <a:t>, with </a:t>
            </a:r>
            <a:r>
              <a:rPr lang="en-US" b="1" dirty="0" smtClean="0"/>
              <a:t>probability of substantial and/or trivial</a:t>
            </a:r>
            <a:r>
              <a:rPr lang="en-US" dirty="0" smtClean="0"/>
              <a:t> true effect for those with adequate precision; e.g., </a:t>
            </a:r>
            <a:r>
              <a:rPr lang="en-US" altLang="en-US" dirty="0" smtClean="0">
                <a:solidFill>
                  <a:srgbClr val="000000"/>
                </a:solidFill>
                <a:latin typeface="Arial Narrow" panose="020B0606020202030204" pitchFamily="34" charset="0"/>
              </a:rPr>
              <a:t>moderate </a:t>
            </a:r>
            <a:r>
              <a:rPr lang="en-US" altLang="en-US" dirty="0">
                <a:solidFill>
                  <a:srgbClr val="000000"/>
                </a:solidFill>
                <a:latin typeface="Arial Narrow" panose="020B0606020202030204" pitchFamily="34" charset="0"/>
                <a:sym typeface="Symbol" panose="05050102010706020507" pitchFamily="18" charset="2"/>
              </a:rPr>
              <a:t></a:t>
            </a:r>
            <a:r>
              <a:rPr lang="en-US" altLang="en-US" dirty="0" smtClean="0">
                <a:solidFill>
                  <a:srgbClr val="000000"/>
                </a:solidFill>
                <a:latin typeface="Arial Narrow" panose="020B0606020202030204" pitchFamily="34" charset="0"/>
                <a:sym typeface="Symbol" panose="05050102010706020507" pitchFamily="18" charset="2"/>
              </a:rPr>
              <a:t>****, </a:t>
            </a:r>
            <a:r>
              <a:rPr lang="en-US" altLang="en-US" dirty="0" smtClean="0">
                <a:solidFill>
                  <a:srgbClr val="000000"/>
                </a:solidFill>
                <a:latin typeface="Arial Narrow" panose="020B0606020202030204" pitchFamily="34" charset="0"/>
              </a:rPr>
              <a:t>trivial</a:t>
            </a:r>
            <a:r>
              <a:rPr lang="en-US" altLang="en-US" baseline="30000" dirty="0" smtClean="0">
                <a:solidFill>
                  <a:srgbClr val="000000"/>
                </a:solidFill>
                <a:latin typeface="Arial Narrow" panose="020B0606020202030204" pitchFamily="34" charset="0"/>
              </a:rPr>
              <a:t> 0</a:t>
            </a:r>
            <a:r>
              <a:rPr lang="en-US" altLang="en-US" dirty="0" smtClean="0">
                <a:solidFill>
                  <a:srgbClr val="000000"/>
                </a:solidFill>
                <a:latin typeface="Arial Narrow" panose="020B0606020202030204" pitchFamily="34" charset="0"/>
                <a:sym typeface="Symbol" panose="05050102010706020507" pitchFamily="18" charset="2"/>
              </a:rPr>
              <a:t>*, </a:t>
            </a:r>
            <a:r>
              <a:rPr lang="en-US" altLang="en-US" dirty="0">
                <a:solidFill>
                  <a:srgbClr val="000000"/>
                </a:solidFill>
                <a:latin typeface="Arial Narrow" panose="020B0606020202030204" pitchFamily="34" charset="0"/>
              </a:rPr>
              <a:t>trivial</a:t>
            </a:r>
            <a:r>
              <a:rPr lang="en-US" altLang="en-US" baseline="30000" dirty="0">
                <a:solidFill>
                  <a:srgbClr val="000000"/>
                </a:solidFill>
                <a:latin typeface="Arial Narrow" panose="020B0606020202030204" pitchFamily="34" charset="0"/>
              </a:rPr>
              <a:t> </a:t>
            </a:r>
            <a:r>
              <a:rPr lang="en-US" altLang="en-US" baseline="30000" dirty="0" smtClean="0">
                <a:solidFill>
                  <a:srgbClr val="000000"/>
                </a:solidFill>
                <a:latin typeface="Arial Narrow" panose="020B0606020202030204" pitchFamily="34" charset="0"/>
              </a:rPr>
              <a:t>00</a:t>
            </a:r>
            <a:r>
              <a:rPr lang="en-US" altLang="en-US" dirty="0" smtClean="0">
                <a:solidFill>
                  <a:srgbClr val="000000"/>
                </a:solidFill>
                <a:latin typeface="Arial Narrow" panose="020B0606020202030204" pitchFamily="34" charset="0"/>
              </a:rPr>
              <a:t>, small </a:t>
            </a:r>
            <a:r>
              <a:rPr lang="en-US" altLang="en-US" dirty="0" smtClean="0">
                <a:solidFill>
                  <a:srgbClr val="000000"/>
                </a:solidFill>
                <a:latin typeface="Arial Narrow" panose="020B0606020202030204" pitchFamily="34" charset="0"/>
                <a:sym typeface="Symbol" panose="05050102010706020507" pitchFamily="18" charset="2"/>
              </a:rPr>
              <a:t></a:t>
            </a:r>
            <a:r>
              <a:rPr lang="en-US" altLang="en-US" dirty="0">
                <a:solidFill>
                  <a:srgbClr val="000000"/>
                </a:solidFill>
                <a:latin typeface="Arial Narrow" panose="020B0606020202030204" pitchFamily="34" charset="0"/>
                <a:sym typeface="Symbol" panose="05050102010706020507" pitchFamily="18" charset="2"/>
              </a:rPr>
              <a:t>*</a:t>
            </a:r>
            <a:r>
              <a:rPr lang="en-US" altLang="en-US" baseline="30000" dirty="0" smtClean="0">
                <a:solidFill>
                  <a:srgbClr val="000000"/>
                </a:solidFill>
                <a:latin typeface="Arial Narrow" panose="020B0606020202030204" pitchFamily="34" charset="0"/>
                <a:sym typeface="Symbol" panose="05050102010706020507" pitchFamily="18" charset="2"/>
              </a:rPr>
              <a:t>0</a:t>
            </a:r>
            <a:r>
              <a:rPr lang="en-US" altLang="en-US" dirty="0" smtClean="0">
                <a:solidFill>
                  <a:srgbClr val="000000"/>
                </a:solidFill>
                <a:latin typeface="Arial Narrow" panose="020B0606020202030204" pitchFamily="34" charset="0"/>
                <a:sym typeface="Symbol" panose="05050102010706020507" pitchFamily="18" charset="2"/>
              </a:rPr>
              <a:t>.</a:t>
            </a:r>
          </a:p>
          <a:p>
            <a:pPr lvl="1">
              <a:lnSpc>
                <a:spcPct val="103000"/>
              </a:lnSpc>
            </a:pPr>
            <a:r>
              <a:rPr lang="en-US" altLang="en-US" dirty="0" smtClean="0">
                <a:solidFill>
                  <a:srgbClr val="000000"/>
                </a:solidFill>
                <a:latin typeface="Arial Narrow" panose="020B0606020202030204" pitchFamily="34" charset="0"/>
                <a:sym typeface="Symbol" panose="05050102010706020507" pitchFamily="18" charset="2"/>
              </a:rPr>
              <a:t>Show adequate precision at the 99% level in </a:t>
            </a:r>
            <a:r>
              <a:rPr lang="en-US" altLang="en-US" b="1" dirty="0" smtClean="0">
                <a:solidFill>
                  <a:srgbClr val="000000"/>
                </a:solidFill>
                <a:latin typeface="Arial Narrow" panose="020B0606020202030204" pitchFamily="34" charset="0"/>
                <a:sym typeface="Symbol" panose="05050102010706020507" pitchFamily="18" charset="2"/>
              </a:rPr>
              <a:t>bold</a:t>
            </a:r>
            <a:r>
              <a:rPr lang="en-US" altLang="en-US" dirty="0" smtClean="0">
                <a:solidFill>
                  <a:srgbClr val="000000"/>
                </a:solidFill>
                <a:latin typeface="Arial Narrow" panose="020B0606020202030204" pitchFamily="34" charset="0"/>
                <a:sym typeface="Symbol" panose="05050102010706020507" pitchFamily="18" charset="2"/>
              </a:rPr>
              <a:t>, regardless of the number of effects.</a:t>
            </a:r>
          </a:p>
          <a:p>
            <a:pPr>
              <a:lnSpc>
                <a:spcPct val="103000"/>
              </a:lnSpc>
            </a:pPr>
            <a:r>
              <a:rPr lang="en-US" altLang="en-US" dirty="0" smtClean="0">
                <a:solidFill>
                  <a:srgbClr val="000000"/>
                </a:solidFill>
                <a:latin typeface="Arial Narrow" panose="020B0606020202030204" pitchFamily="34" charset="0"/>
                <a:sym typeface="Symbol" panose="05050102010706020507" pitchFamily="18" charset="2"/>
              </a:rPr>
              <a:t>Do a </a:t>
            </a:r>
            <a:r>
              <a:rPr lang="en-US" altLang="en-US" b="1" dirty="0" smtClean="0">
                <a:solidFill>
                  <a:srgbClr val="000000"/>
                </a:solidFill>
                <a:latin typeface="Arial Narrow" panose="020B0606020202030204" pitchFamily="34" charset="0"/>
                <a:sym typeface="Symbol" panose="05050102010706020507" pitchFamily="18" charset="2"/>
              </a:rPr>
              <a:t>sensitivity analysis</a:t>
            </a:r>
            <a:r>
              <a:rPr lang="en-US" altLang="en-US" dirty="0" smtClean="0">
                <a:solidFill>
                  <a:srgbClr val="000000"/>
                </a:solidFill>
                <a:latin typeface="Arial Narrow" panose="020B0606020202030204" pitchFamily="34" charset="0"/>
                <a:sym typeface="Symbol" panose="05050102010706020507" pitchFamily="18" charset="2"/>
              </a:rPr>
              <a:t>: the effect on the CLs of worst-case violations of assumptions.</a:t>
            </a:r>
          </a:p>
          <a:p>
            <a:pPr>
              <a:lnSpc>
                <a:spcPct val="103000"/>
              </a:lnSpc>
            </a:pPr>
            <a:r>
              <a:rPr lang="en-US" altLang="en-US" dirty="0" smtClean="0">
                <a:solidFill>
                  <a:srgbClr val="000000"/>
                </a:solidFill>
                <a:latin typeface="Arial Narrow" panose="020B0606020202030204" pitchFamily="34" charset="0"/>
                <a:sym typeface="Symbol" panose="05050102010706020507" pitchFamily="18" charset="2"/>
              </a:rPr>
              <a:t>Describe the </a:t>
            </a:r>
            <a:r>
              <a:rPr lang="en-US" altLang="en-US" b="1" dirty="0" smtClean="0">
                <a:solidFill>
                  <a:srgbClr val="000000"/>
                </a:solidFill>
                <a:latin typeface="Arial Narrow" panose="020B0606020202030204" pitchFamily="34" charset="0"/>
                <a:sym typeface="Symbol" panose="05050102010706020507" pitchFamily="18" charset="2"/>
              </a:rPr>
              <a:t>level of evidence </a:t>
            </a:r>
            <a:r>
              <a:rPr lang="en-US" altLang="en-US" dirty="0" smtClean="0">
                <a:solidFill>
                  <a:srgbClr val="000000"/>
                </a:solidFill>
                <a:latin typeface="Arial Narrow" panose="020B0606020202030204" pitchFamily="34" charset="0"/>
                <a:sym typeface="Symbol" panose="05050102010706020507" pitchFamily="18" charset="2"/>
              </a:rPr>
              <a:t>for a magnitude: weak, some, good, very good, strong.</a:t>
            </a:r>
          </a:p>
          <a:p>
            <a:pPr>
              <a:lnSpc>
                <a:spcPct val="103000"/>
              </a:lnSpc>
            </a:pPr>
            <a:r>
              <a:rPr lang="en-US" altLang="en-US" sz="2900" b="1" dirty="0" smtClean="0">
                <a:solidFill>
                  <a:srgbClr val="000000"/>
                </a:solidFill>
                <a:latin typeface="Arial Narrow" panose="020B0606020202030204" pitchFamily="34" charset="0"/>
                <a:sym typeface="Symbol" panose="05050102010706020507" pitchFamily="18" charset="2"/>
              </a:rPr>
              <a:t>Avoid NHST</a:t>
            </a:r>
            <a:r>
              <a:rPr lang="en-US" altLang="en-US" sz="2900" dirty="0" smtClean="0">
                <a:solidFill>
                  <a:srgbClr val="000000"/>
                </a:solidFill>
                <a:latin typeface="Arial Narrow" panose="020B0606020202030204" pitchFamily="34" charset="0"/>
                <a:sym typeface="Symbol" panose="05050102010706020507" pitchFamily="18" charset="2"/>
              </a:rPr>
              <a:t>. If a journal insists on hypothesis testing, explain in your Methods section the equivalence of the above methods with testing substantial and non-substantial hypotheses.</a:t>
            </a:r>
          </a:p>
          <a:p>
            <a:pPr lvl="1">
              <a:lnSpc>
                <a:spcPct val="103000"/>
              </a:lnSpc>
            </a:pPr>
            <a:r>
              <a:rPr lang="en-US" altLang="en-US" dirty="0" smtClean="0"/>
              <a:t>See how in </a:t>
            </a:r>
            <a:r>
              <a:rPr lang="en-AU" dirty="0" smtClean="0">
                <a:hlinkClick r:id="rId3"/>
              </a:rPr>
              <a:t>Magnitude-based Decisions as Hypothesis Tests</a:t>
            </a:r>
            <a:r>
              <a:rPr lang="en-AU" dirty="0" smtClean="0"/>
              <a:t> at sportsci.org/2020.</a:t>
            </a:r>
            <a:endParaRPr lang="en-US" dirty="0" smtClean="0"/>
          </a:p>
          <a:p>
            <a:pPr>
              <a:lnSpc>
                <a:spcPct val="103000"/>
              </a:lnSpc>
            </a:pPr>
            <a:endParaRPr lang="en-US" dirty="0" smtClean="0"/>
          </a:p>
        </p:txBody>
      </p:sp>
      <p:pic>
        <p:nvPicPr>
          <p:cNvPr id="3" name="Picture 2"/>
          <p:cNvPicPr>
            <a:picLocks noChangeAspect="1"/>
          </p:cNvPicPr>
          <p:nvPr/>
        </p:nvPicPr>
        <p:blipFill rotWithShape="1">
          <a:blip r:embed="rId4"/>
          <a:srcRect t="18891"/>
          <a:stretch/>
        </p:blipFill>
        <p:spPr>
          <a:xfrm>
            <a:off x="8288601" y="3911234"/>
            <a:ext cx="4652103" cy="1545822"/>
          </a:xfrm>
          <a:prstGeom prst="rect">
            <a:avLst/>
          </a:prstGeom>
        </p:spPr>
      </p:pic>
      <p:pic>
        <p:nvPicPr>
          <p:cNvPr id="4" name="Picture 3"/>
          <p:cNvPicPr>
            <a:picLocks noChangeAspect="1"/>
          </p:cNvPicPr>
          <p:nvPr/>
        </p:nvPicPr>
        <p:blipFill rotWithShape="1">
          <a:blip r:embed="rId5"/>
          <a:srcRect t="12304" r="45043"/>
          <a:stretch/>
        </p:blipFill>
        <p:spPr>
          <a:xfrm>
            <a:off x="8303164" y="2092756"/>
            <a:ext cx="4613334" cy="1576332"/>
          </a:xfrm>
          <a:prstGeom prst="rect">
            <a:avLst/>
          </a:prstGeom>
        </p:spPr>
      </p:pic>
    </p:spTree>
    <p:custDataLst>
      <p:tags r:id="rId1"/>
    </p:custDataLst>
    <p:extLst>
      <p:ext uri="{BB962C8B-B14F-4D97-AF65-F5344CB8AC3E}">
        <p14:creationId xmlns:p14="http://schemas.microsoft.com/office/powerpoint/2010/main" val="373008524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ipe(left)">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wipe(left)">
                                      <p:cBhvr>
                                        <p:cTn id="28" dur="500"/>
                                        <p:tgtEl>
                                          <p:spTgt spid="3"/>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5123">
                                            <p:txEl>
                                              <p:pRg st="4" end="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499"/>
                                          </p:stCondLst>
                                        </p:cTn>
                                        <p:tgtEl>
                                          <p:spTgt spid="5123">
                                            <p:txEl>
                                              <p:pRg st="5" end="5"/>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499"/>
                                          </p:stCondLst>
                                        </p:cTn>
                                        <p:tgtEl>
                                          <p:spTgt spid="5123">
                                            <p:txEl>
                                              <p:pRg st="6" end="6"/>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499"/>
                                          </p:stCondLst>
                                        </p:cTn>
                                        <p:tgtEl>
                                          <p:spTgt spid="5123">
                                            <p:txEl>
                                              <p:pRg st="7" end="7"/>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499"/>
                                          </p:stCondLst>
                                        </p:cTn>
                                        <p:tgtEl>
                                          <p:spTgt spid="5123">
                                            <p:txEl>
                                              <p:pRg st="8" end="8"/>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499"/>
                                          </p:stCondLst>
                                        </p:cTn>
                                        <p:tgtEl>
                                          <p:spTgt spid="5123">
                                            <p:txEl>
                                              <p:pRg st="9" end="9"/>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499"/>
                                          </p:stCondLst>
                                        </p:cTn>
                                        <p:tgtEl>
                                          <p:spTgt spid="5123">
                                            <p:txEl>
                                              <p:pRg st="10" end="10"/>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499"/>
                                          </p:stCondLst>
                                        </p:cTn>
                                        <p:tgtEl>
                                          <p:spTgt spid="512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bldLvl="3"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90757" y="38827"/>
            <a:ext cx="13033823" cy="9790973"/>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marL="0" indent="0">
              <a:lnSpc>
                <a:spcPct val="99000"/>
              </a:lnSpc>
              <a:buNone/>
            </a:pPr>
            <a:r>
              <a:rPr lang="en-US" dirty="0"/>
              <a:t>The following two slides introduce two relevant Sportscience spreadsheets.</a:t>
            </a:r>
          </a:p>
          <a:p>
            <a:pPr marL="0" indent="0">
              <a:lnSpc>
                <a:spcPct val="99000"/>
              </a:lnSpc>
              <a:buClr>
                <a:srgbClr val="0000FF"/>
              </a:buClr>
              <a:buNone/>
            </a:pPr>
            <a:r>
              <a:rPr lang="en-US" sz="3000" b="1" dirty="0" smtClean="0">
                <a:solidFill>
                  <a:srgbClr val="0000FF"/>
                </a:solidFill>
              </a:rPr>
              <a:t>Converting </a:t>
            </a:r>
            <a:r>
              <a:rPr lang="en-US" sz="3000" b="1" dirty="0">
                <a:solidFill>
                  <a:srgbClr val="0000FF"/>
                </a:solidFill>
              </a:rPr>
              <a:t>P Values into Magnitude-Based </a:t>
            </a:r>
            <a:r>
              <a:rPr lang="en-US" sz="3000" b="1" dirty="0" smtClean="0">
                <a:solidFill>
                  <a:srgbClr val="0000FF"/>
                </a:solidFill>
              </a:rPr>
              <a:t>Inferences</a:t>
            </a:r>
            <a:endParaRPr lang="en-US" sz="3000" b="1" dirty="0">
              <a:solidFill>
                <a:srgbClr val="0000FF"/>
              </a:solidFill>
            </a:endParaRPr>
          </a:p>
          <a:p>
            <a:pPr marL="355600" indent="-355600">
              <a:lnSpc>
                <a:spcPct val="99000"/>
              </a:lnSpc>
              <a:buClr>
                <a:srgbClr val="0000FF"/>
              </a:buClr>
            </a:pPr>
            <a:r>
              <a:rPr lang="en-US" sz="3000" dirty="0"/>
              <a:t>Statistical significance is on the way out, but the associated classic p values will be around for years to come.</a:t>
            </a:r>
          </a:p>
          <a:p>
            <a:pPr marL="355600" indent="-355600">
              <a:lnSpc>
                <a:spcPct val="99000"/>
              </a:lnSpc>
              <a:buClr>
                <a:srgbClr val="0000FF"/>
              </a:buClr>
            </a:pPr>
            <a:r>
              <a:rPr lang="en-US" sz="3000" dirty="0"/>
              <a:t>The NHST p value alone does not provide enough information about the uncertainty in the true magnitude of the effect.</a:t>
            </a:r>
          </a:p>
          <a:p>
            <a:pPr marL="355600" indent="-355600">
              <a:lnSpc>
                <a:spcPct val="99000"/>
              </a:lnSpc>
              <a:buClr>
                <a:srgbClr val="0000FF"/>
              </a:buClr>
            </a:pPr>
            <a:r>
              <a:rPr lang="en-US" sz="3000" dirty="0"/>
              <a:t>To get the uncertainty expressed as confidence limits or confidence interval, you need also the sample value of the effect.</a:t>
            </a:r>
          </a:p>
          <a:p>
            <a:pPr lvl="1">
              <a:lnSpc>
                <a:spcPct val="99000"/>
              </a:lnSpc>
            </a:pPr>
            <a:r>
              <a:rPr lang="en-US" sz="2800" dirty="0"/>
              <a:t>Put the p value and sample value into the </a:t>
            </a:r>
            <a:r>
              <a:rPr lang="en-US" sz="2800" dirty="0" smtClean="0"/>
              <a:t>spreadsheet</a:t>
            </a:r>
            <a:r>
              <a:rPr lang="en-US" dirty="0"/>
              <a:t> </a:t>
            </a:r>
            <a:r>
              <a:rPr lang="en-US" dirty="0">
                <a:hlinkClick r:id="rId2"/>
              </a:rPr>
              <a:t>Convert p values to MBI</a:t>
            </a:r>
            <a:r>
              <a:rPr lang="en-US" sz="2800" dirty="0" smtClean="0"/>
              <a:t>.</a:t>
            </a:r>
            <a:endParaRPr lang="en-US" sz="2800" dirty="0"/>
          </a:p>
          <a:p>
            <a:pPr marL="355600" indent="-355600">
              <a:lnSpc>
                <a:spcPct val="99000"/>
              </a:lnSpc>
              <a:buClr>
                <a:srgbClr val="0000FF"/>
              </a:buClr>
            </a:pPr>
            <a:r>
              <a:rPr lang="en-US" sz="3000" dirty="0"/>
              <a:t>The upper and lower limits of the confidence interval tell </a:t>
            </a:r>
            <a:r>
              <a:rPr lang="en-US" sz="3000" dirty="0" smtClean="0"/>
              <a:t>you how </a:t>
            </a:r>
            <a:r>
              <a:rPr lang="en-US" sz="3000" dirty="0"/>
              <a:t>big or small the true effect could be, numerically.</a:t>
            </a:r>
          </a:p>
          <a:p>
            <a:pPr marL="355600" indent="-355600">
              <a:lnSpc>
                <a:spcPct val="99000"/>
              </a:lnSpc>
              <a:buClr>
                <a:srgbClr val="0000FF"/>
              </a:buClr>
            </a:pPr>
            <a:r>
              <a:rPr lang="en-US" sz="3000" dirty="0"/>
              <a:t>But are those limits important? To answer that, you need to know the smallest important value of the effect. </a:t>
            </a:r>
          </a:p>
          <a:p>
            <a:pPr marL="723900" lvl="1" indent="-368300">
              <a:lnSpc>
                <a:spcPct val="99000"/>
              </a:lnSpc>
              <a:buClr>
                <a:srgbClr val="FF33CC"/>
              </a:buClr>
            </a:pPr>
            <a:r>
              <a:rPr lang="en-US" sz="2800" dirty="0"/>
              <a:t>You can then see whether the </a:t>
            </a:r>
            <a:r>
              <a:rPr lang="en-US" sz="2800" dirty="0" smtClean="0"/>
              <a:t>confidence </a:t>
            </a:r>
            <a:r>
              <a:rPr lang="en-US" sz="2800" dirty="0"/>
              <a:t>limits are important and thereby decide how important the effect could be.</a:t>
            </a:r>
          </a:p>
          <a:p>
            <a:pPr marL="355600" indent="-355600">
              <a:lnSpc>
                <a:spcPct val="99000"/>
              </a:lnSpc>
              <a:buClr>
                <a:srgbClr val="0000FF"/>
              </a:buClr>
            </a:pPr>
            <a:r>
              <a:rPr lang="en-US" sz="3000" dirty="0"/>
              <a:t>That’s OK for non-clinical effects, but if the effect represents a treatment or strategy that could be beneficial or harmful, you have to be really careful about avoiding harm.</a:t>
            </a:r>
          </a:p>
          <a:p>
            <a:pPr marL="723900" lvl="1" indent="-368300">
              <a:lnSpc>
                <a:spcPct val="99000"/>
              </a:lnSpc>
              <a:buClr>
                <a:srgbClr val="FF33CC"/>
              </a:buClr>
            </a:pPr>
            <a:r>
              <a:rPr lang="en-US" sz="2800" dirty="0"/>
              <a:t>For such clinical effects, it’s better to work out the chances of harm and benefit before you make a decision about using the effect.</a:t>
            </a:r>
          </a:p>
          <a:p>
            <a:pPr marL="355600" indent="-355600">
              <a:lnSpc>
                <a:spcPct val="99000"/>
              </a:lnSpc>
              <a:buClr>
                <a:srgbClr val="0000FF"/>
              </a:buClr>
            </a:pPr>
            <a:r>
              <a:rPr lang="en-US" sz="3000" dirty="0"/>
              <a:t>Even for non-clinical effects, it’s important to know the chances that the effect is substantial (and trivial).</a:t>
            </a:r>
          </a:p>
          <a:p>
            <a:pPr marL="723900" lvl="1" indent="-368300">
              <a:lnSpc>
                <a:spcPct val="99000"/>
              </a:lnSpc>
              <a:buClr>
                <a:srgbClr val="FF33CC"/>
              </a:buClr>
            </a:pPr>
            <a:endParaRPr lang="en-US" sz="2800" dirty="0"/>
          </a:p>
          <a:p>
            <a:pPr marL="355600" indent="-355600">
              <a:lnSpc>
                <a:spcPct val="99000"/>
              </a:lnSpc>
              <a:buClr>
                <a:srgbClr val="0000FF"/>
              </a:buClr>
            </a:pPr>
            <a:endParaRPr lang="en-US" sz="3000" dirty="0"/>
          </a:p>
        </p:txBody>
      </p:sp>
    </p:spTree>
    <p:extLst>
      <p:ext uri="{BB962C8B-B14F-4D97-AF65-F5344CB8AC3E}">
        <p14:creationId xmlns:p14="http://schemas.microsoft.com/office/powerpoint/2010/main" val="3758276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300"/>
                                  </p:stCondLst>
                                  <p:childTnLst>
                                    <p:set>
                                      <p:cBhvr>
                                        <p:cTn id="6" dur="1" fill="hold">
                                          <p:stCondLst>
                                            <p:cond delay="499"/>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300"/>
                                  </p:stCondLst>
                                  <p:childTnLst>
                                    <p:set>
                                      <p:cBhvr>
                                        <p:cTn id="10" dur="1" fill="hold">
                                          <p:stCondLst>
                                            <p:cond delay="499"/>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300"/>
                                  </p:stCondLst>
                                  <p:childTnLst>
                                    <p:set>
                                      <p:cBhvr>
                                        <p:cTn id="14" dur="1" fill="hold">
                                          <p:stCondLst>
                                            <p:cond delay="499"/>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300"/>
                                  </p:stCondLst>
                                  <p:childTnLst>
                                    <p:set>
                                      <p:cBhvr>
                                        <p:cTn id="18" dur="1" fill="hold">
                                          <p:stCondLst>
                                            <p:cond delay="499"/>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300"/>
                                  </p:stCondLst>
                                  <p:childTnLst>
                                    <p:set>
                                      <p:cBhvr>
                                        <p:cTn id="22" dur="1" fill="hold">
                                          <p:stCondLst>
                                            <p:cond delay="499"/>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300"/>
                                  </p:stCondLst>
                                  <p:childTnLst>
                                    <p:set>
                                      <p:cBhvr>
                                        <p:cTn id="30" dur="1" fill="hold">
                                          <p:stCondLst>
                                            <p:cond delay="499"/>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300"/>
                                  </p:stCondLst>
                                  <p:childTnLst>
                                    <p:set>
                                      <p:cBhvr>
                                        <p:cTn id="34" dur="1" fill="hold">
                                          <p:stCondLst>
                                            <p:cond delay="499"/>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300"/>
                                  </p:stCondLst>
                                  <p:childTnLst>
                                    <p:set>
                                      <p:cBhvr>
                                        <p:cTn id="42" dur="1" fill="hold">
                                          <p:stCondLst>
                                            <p:cond delay="499"/>
                                          </p:stCondLst>
                                        </p:cTn>
                                        <p:tgtEl>
                                          <p:spTgt spid="5">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5">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300"/>
                                  </p:stCondLst>
                                  <p:childTnLst>
                                    <p:set>
                                      <p:cBhvr>
                                        <p:cTn id="50" dur="1" fill="hold">
                                          <p:stCondLst>
                                            <p:cond delay="499"/>
                                          </p:stCondLst>
                                        </p:cTn>
                                        <p:tgtEl>
                                          <p:spTgt spid="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bldLvl="3"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90757" y="56456"/>
            <a:ext cx="13033823" cy="9774780"/>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marL="355600" indent="-355600">
              <a:lnSpc>
                <a:spcPct val="99000"/>
              </a:lnSpc>
              <a:buClr>
                <a:srgbClr val="0000FF"/>
              </a:buClr>
            </a:pPr>
            <a:r>
              <a:rPr lang="en-US" sz="3000" dirty="0" smtClean="0"/>
              <a:t>The </a:t>
            </a:r>
            <a:r>
              <a:rPr lang="en-US" sz="3000" dirty="0"/>
              <a:t>spreadsheet works out the chances and makes non-clinical and clinical decisions from the p value, the sample value of the effect, and the smallest important effect. </a:t>
            </a:r>
          </a:p>
          <a:p>
            <a:pPr marL="723900" lvl="1" indent="-368300">
              <a:lnSpc>
                <a:spcPct val="99000"/>
              </a:lnSpc>
              <a:buClr>
                <a:srgbClr val="FF33CC"/>
              </a:buClr>
            </a:pPr>
            <a:r>
              <a:rPr lang="en-US" sz="2800" dirty="0"/>
              <a:t>Deciding on the smallest important is not easy. See other resources at Sportscience.</a:t>
            </a:r>
          </a:p>
          <a:p>
            <a:pPr marL="355600" indent="-355600">
              <a:lnSpc>
                <a:spcPct val="99000"/>
              </a:lnSpc>
              <a:buClr>
                <a:srgbClr val="0000FF"/>
              </a:buClr>
            </a:pPr>
            <a:r>
              <a:rPr lang="en-US" sz="3000" dirty="0" smtClean="0"/>
              <a:t>If </a:t>
            </a:r>
            <a:r>
              <a:rPr lang="en-US" sz="3000" dirty="0"/>
              <a:t>there is too much uncertainty, </a:t>
            </a:r>
            <a:r>
              <a:rPr lang="en-US" sz="3000" dirty="0" smtClean="0"/>
              <a:t>the spreadsheet states </a:t>
            </a:r>
            <a:r>
              <a:rPr lang="en-US" sz="3000" dirty="0"/>
              <a:t>that the effect is unclear.</a:t>
            </a:r>
          </a:p>
          <a:p>
            <a:pPr marL="723900" lvl="1" indent="-368300">
              <a:lnSpc>
                <a:spcPct val="99000"/>
              </a:lnSpc>
              <a:buClr>
                <a:srgbClr val="FF33CC"/>
              </a:buClr>
            </a:pPr>
            <a:r>
              <a:rPr lang="en-US" sz="2800" dirty="0"/>
              <a:t>More data or a better analysis are needed to reduce the uncertainty.</a:t>
            </a:r>
          </a:p>
          <a:p>
            <a:pPr marL="0" indent="0">
              <a:lnSpc>
                <a:spcPct val="99000"/>
              </a:lnSpc>
              <a:buClr>
                <a:srgbClr val="0000FF"/>
              </a:buClr>
              <a:buNone/>
            </a:pPr>
            <a:r>
              <a:rPr lang="en-US" sz="3000" b="1" dirty="0" smtClean="0">
                <a:solidFill>
                  <a:srgbClr val="0000FF"/>
                </a:solidFill>
              </a:rPr>
              <a:t>Converting </a:t>
            </a:r>
            <a:r>
              <a:rPr lang="en-US" sz="3000" b="1" dirty="0">
                <a:solidFill>
                  <a:srgbClr val="0000FF"/>
                </a:solidFill>
              </a:rPr>
              <a:t>Confidence Intervals into Magnitude-Based </a:t>
            </a:r>
            <a:r>
              <a:rPr lang="en-US" sz="3000" b="1" dirty="0" smtClean="0">
                <a:solidFill>
                  <a:srgbClr val="0000FF"/>
                </a:solidFill>
              </a:rPr>
              <a:t>Inferences</a:t>
            </a:r>
            <a:endParaRPr lang="en-US" sz="3000" b="1" dirty="0">
              <a:solidFill>
                <a:srgbClr val="0000FF"/>
              </a:solidFill>
            </a:endParaRPr>
          </a:p>
          <a:p>
            <a:pPr marL="355600" indent="-355600">
              <a:lnSpc>
                <a:spcPct val="99000"/>
              </a:lnSpc>
              <a:buClr>
                <a:srgbClr val="0000FF"/>
              </a:buClr>
            </a:pPr>
            <a:r>
              <a:rPr lang="en-US" sz="3000" dirty="0"/>
              <a:t>Some authors no longer provide </a:t>
            </a:r>
            <a:r>
              <a:rPr lang="en-US" sz="3000" dirty="0" smtClean="0"/>
              <a:t>NHST p </a:t>
            </a:r>
            <a:r>
              <a:rPr lang="en-US" sz="3000" dirty="0"/>
              <a:t>values, or they may provide only an unusable p-value inequality: p&gt;0.05.</a:t>
            </a:r>
          </a:p>
          <a:p>
            <a:pPr marL="723900" lvl="1" indent="-368300">
              <a:lnSpc>
                <a:spcPct val="99000"/>
              </a:lnSpc>
              <a:buClr>
                <a:srgbClr val="FF33CC"/>
              </a:buClr>
            </a:pPr>
            <a:r>
              <a:rPr lang="en-US" sz="2800" dirty="0"/>
              <a:t>If they provide p&lt;0.05, you can do MBI approximately by assuming p=0.05.</a:t>
            </a:r>
          </a:p>
          <a:p>
            <a:pPr marL="355600" indent="-355600">
              <a:lnSpc>
                <a:spcPct val="99000"/>
              </a:lnSpc>
              <a:buClr>
                <a:srgbClr val="0000FF"/>
              </a:buClr>
            </a:pPr>
            <a:r>
              <a:rPr lang="en-US" sz="3000" dirty="0"/>
              <a:t>But if they provide confidence intervals or limits, you can do MBI exactly.</a:t>
            </a:r>
          </a:p>
          <a:p>
            <a:pPr marL="355600" indent="-355600">
              <a:lnSpc>
                <a:spcPct val="99000"/>
              </a:lnSpc>
              <a:buClr>
                <a:srgbClr val="0000FF"/>
              </a:buClr>
            </a:pPr>
            <a:r>
              <a:rPr lang="en-US" sz="3000" dirty="0"/>
              <a:t>Once again you need the smallest important value of the effect.</a:t>
            </a:r>
          </a:p>
          <a:p>
            <a:pPr marL="355600" indent="-355600">
              <a:lnSpc>
                <a:spcPct val="99000"/>
              </a:lnSpc>
              <a:buClr>
                <a:srgbClr val="0000FF"/>
              </a:buClr>
            </a:pPr>
            <a:r>
              <a:rPr lang="en-US" sz="3000" dirty="0"/>
              <a:t>You could use the previous spreadsheet, by trying different p values to "home in" on the same confidence limits.</a:t>
            </a:r>
          </a:p>
          <a:p>
            <a:pPr>
              <a:lnSpc>
                <a:spcPct val="99000"/>
              </a:lnSpc>
            </a:pPr>
            <a:r>
              <a:rPr lang="en-US" sz="3000" dirty="0"/>
              <a:t>Or </a:t>
            </a:r>
            <a:r>
              <a:rPr lang="en-US" sz="3000" dirty="0" smtClean="0"/>
              <a:t>the </a:t>
            </a:r>
            <a:r>
              <a:rPr lang="en-US" sz="3000" dirty="0"/>
              <a:t>spreadsheet designed </a:t>
            </a:r>
            <a:r>
              <a:rPr lang="en-US" sz="3000" dirty="0" smtClean="0"/>
              <a:t>to</a:t>
            </a:r>
            <a:r>
              <a:rPr lang="en-US" dirty="0"/>
              <a:t> </a:t>
            </a:r>
            <a:r>
              <a:rPr lang="en-US" dirty="0">
                <a:hlinkClick r:id="rId2"/>
              </a:rPr>
              <a:t>Combine/compare effects</a:t>
            </a:r>
            <a:r>
              <a:rPr lang="en-US" dirty="0"/>
              <a:t> </a:t>
            </a:r>
            <a:r>
              <a:rPr lang="en-US" sz="3000" dirty="0" smtClean="0"/>
              <a:t>can </a:t>
            </a:r>
            <a:r>
              <a:rPr lang="en-US" sz="3000" dirty="0"/>
              <a:t>be used to derive the magnitude-based </a:t>
            </a:r>
            <a:r>
              <a:rPr lang="en-US" sz="3000" dirty="0" smtClean="0"/>
              <a:t>inference </a:t>
            </a:r>
            <a:r>
              <a:rPr lang="en-US" sz="3000" dirty="0"/>
              <a:t>for a single effect.</a:t>
            </a:r>
          </a:p>
          <a:p>
            <a:pPr marL="355600" indent="-355600">
              <a:lnSpc>
                <a:spcPct val="99000"/>
              </a:lnSpc>
              <a:buClr>
                <a:srgbClr val="0000FF"/>
              </a:buClr>
            </a:pPr>
            <a:r>
              <a:rPr lang="en-US" sz="3000" dirty="0"/>
              <a:t>A spreadsheet in this workbook also does a Bayesian analysis with an informative prior.</a:t>
            </a:r>
          </a:p>
          <a:p>
            <a:pPr marL="723900" lvl="1" indent="-368300">
              <a:lnSpc>
                <a:spcPct val="99000"/>
              </a:lnSpc>
              <a:buClr>
                <a:srgbClr val="FF33CC"/>
              </a:buClr>
            </a:pPr>
            <a:r>
              <a:rPr lang="en-US" sz="2700" dirty="0"/>
              <a:t>You have to provide prior information/belief about the effect as a </a:t>
            </a:r>
            <a:r>
              <a:rPr lang="en-US" sz="2700" dirty="0" smtClean="0"/>
              <a:t>value </a:t>
            </a:r>
            <a:r>
              <a:rPr lang="en-US" sz="2700" dirty="0"/>
              <a:t>and </a:t>
            </a:r>
            <a:r>
              <a:rPr lang="en-US" sz="2700" dirty="0" smtClean="0"/>
              <a:t>confidence </a:t>
            </a:r>
            <a:r>
              <a:rPr lang="en-US" sz="2700" dirty="0"/>
              <a:t>limits.</a:t>
            </a:r>
          </a:p>
          <a:p>
            <a:pPr marL="723900" lvl="1" indent="-368300">
              <a:lnSpc>
                <a:spcPct val="99000"/>
              </a:lnSpc>
              <a:buClr>
                <a:srgbClr val="FF33CC"/>
              </a:buClr>
            </a:pPr>
            <a:r>
              <a:rPr lang="en-US" sz="2700" dirty="0"/>
              <a:t>The spreadsheet shows that realistic weakly informative priors produce a posterior </a:t>
            </a:r>
            <a:r>
              <a:rPr lang="en-US" sz="2700" dirty="0" smtClean="0"/>
              <a:t>confidence </a:t>
            </a:r>
            <a:r>
              <a:rPr lang="en-US" sz="2700" dirty="0"/>
              <a:t>interval that is practically the same as the </a:t>
            </a:r>
            <a:r>
              <a:rPr lang="en-US" sz="2700" dirty="0" smtClean="0"/>
              <a:t>original interval, </a:t>
            </a:r>
            <a:r>
              <a:rPr lang="en-US" sz="2700" dirty="0"/>
              <a:t>for effects with the kind of CI you get with the usual small samples in sport research. </a:t>
            </a:r>
          </a:p>
          <a:p>
            <a:pPr lvl="1">
              <a:lnSpc>
                <a:spcPct val="99000"/>
              </a:lnSpc>
            </a:pPr>
            <a:r>
              <a:rPr lang="en-US" sz="2700" dirty="0"/>
              <a:t>Read the article on the </a:t>
            </a:r>
            <a:r>
              <a:rPr lang="en-US" sz="2700" dirty="0">
                <a:hlinkClick r:id="rId3"/>
              </a:rPr>
              <a:t>Bayesian analysis</a:t>
            </a:r>
            <a:r>
              <a:rPr lang="en-US" sz="2700" dirty="0"/>
              <a:t> link for more.</a:t>
            </a:r>
          </a:p>
        </p:txBody>
      </p:sp>
    </p:spTree>
    <p:extLst>
      <p:ext uri="{BB962C8B-B14F-4D97-AF65-F5344CB8AC3E}">
        <p14:creationId xmlns:p14="http://schemas.microsoft.com/office/powerpoint/2010/main" val="25053939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3103" y="48075"/>
            <a:ext cx="12961576" cy="9686481"/>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a:lnSpc>
                <a:spcPct val="104000"/>
              </a:lnSpc>
            </a:pPr>
            <a:r>
              <a:rPr lang="en-US" dirty="0" smtClean="0"/>
              <a:t>Sometimes, for logistic or other reasons, you can't avoid a small sample size. </a:t>
            </a:r>
          </a:p>
          <a:p>
            <a:pPr lvl="1">
              <a:lnSpc>
                <a:spcPct val="104000"/>
              </a:lnSpc>
            </a:pPr>
            <a:r>
              <a:rPr lang="en-US" dirty="0" smtClean="0"/>
              <a:t>But you can't increase your sample size, for example, by adding up the numbers of females and males, because you can't assume that the effect is the same for females and males.</a:t>
            </a:r>
          </a:p>
          <a:p>
            <a:pPr lvl="1">
              <a:lnSpc>
                <a:spcPct val="104000"/>
              </a:lnSpc>
            </a:pPr>
            <a:r>
              <a:rPr lang="en-US" dirty="0" smtClean="0"/>
              <a:t>So you need a sample size for adequate precision for the effect in males alone, and the same sample size for the females alone.</a:t>
            </a:r>
          </a:p>
          <a:p>
            <a:pPr lvl="1">
              <a:lnSpc>
                <a:spcPct val="104000"/>
              </a:lnSpc>
            </a:pPr>
            <a:r>
              <a:rPr lang="en-US" dirty="0" smtClean="0"/>
              <a:t>And if you want to </a:t>
            </a:r>
            <a:r>
              <a:rPr lang="en-US" i="1" dirty="0" smtClean="0"/>
              <a:t>compare</a:t>
            </a:r>
            <a:r>
              <a:rPr lang="en-US" dirty="0" smtClean="0"/>
              <a:t> females and males, you need twice as many males and twice as many females! See the </a:t>
            </a:r>
            <a:r>
              <a:rPr lang="en-US" dirty="0" smtClean="0">
                <a:hlinkClick r:id="rId2"/>
              </a:rPr>
              <a:t>resources on sample-size estimation</a:t>
            </a:r>
            <a:r>
              <a:rPr lang="en-US" dirty="0" smtClean="0"/>
              <a:t> at Sportscience for more.</a:t>
            </a:r>
          </a:p>
          <a:p>
            <a:pPr lvl="1">
              <a:lnSpc>
                <a:spcPct val="104000"/>
              </a:lnSpc>
            </a:pPr>
            <a:r>
              <a:rPr lang="en-US" dirty="0" smtClean="0"/>
              <a:t>So, if you have to use a small sample size, use a sample of one kind of subject.</a:t>
            </a:r>
          </a:p>
          <a:p>
            <a:pPr>
              <a:lnSpc>
                <a:spcPct val="104000"/>
              </a:lnSpc>
            </a:pPr>
            <a:r>
              <a:rPr lang="en-US" dirty="0" smtClean="0"/>
              <a:t>It's important to determine the sampling uncertainty in an effect.</a:t>
            </a:r>
          </a:p>
          <a:p>
            <a:pPr lvl="1">
              <a:lnSpc>
                <a:spcPct val="104000"/>
              </a:lnSpc>
            </a:pPr>
            <a:r>
              <a:rPr lang="en-US" dirty="0" smtClean="0"/>
              <a:t>Incredibly, with just one sample, you can quantify the uncertainty in terms of the spread of values you would expect to see if you </a:t>
            </a:r>
            <a:r>
              <a:rPr lang="en-US" i="1" dirty="0" smtClean="0"/>
              <a:t>did</a:t>
            </a:r>
            <a:r>
              <a:rPr lang="en-US" dirty="0" smtClean="0"/>
              <a:t> repeat the study many times.</a:t>
            </a:r>
          </a:p>
          <a:p>
            <a:pPr lvl="1">
              <a:lnSpc>
                <a:spcPct val="104000"/>
              </a:lnSpc>
            </a:pPr>
            <a:r>
              <a:rPr lang="en-US" dirty="0" smtClean="0"/>
              <a:t>Those values would form a probability distribution</a:t>
            </a:r>
            <a:br>
              <a:rPr lang="en-US" dirty="0" smtClean="0"/>
            </a:br>
            <a:r>
              <a:rPr lang="en-US" dirty="0" smtClean="0"/>
              <a:t>called the </a:t>
            </a:r>
            <a:r>
              <a:rPr lang="en-US" b="1" dirty="0" smtClean="0"/>
              <a:t>sampling distribution</a:t>
            </a:r>
            <a:r>
              <a:rPr lang="en-US" dirty="0"/>
              <a:t>.</a:t>
            </a:r>
            <a:r>
              <a:rPr lang="en-US" dirty="0" smtClean="0"/>
              <a:t> </a:t>
            </a:r>
          </a:p>
          <a:p>
            <a:pPr lvl="2">
              <a:lnSpc>
                <a:spcPct val="104000"/>
              </a:lnSpc>
            </a:pPr>
            <a:r>
              <a:rPr lang="en-US" dirty="0"/>
              <a:t>Values similar to the true value would occur more frequently </a:t>
            </a:r>
            <a:br>
              <a:rPr lang="en-US" dirty="0"/>
            </a:br>
            <a:r>
              <a:rPr lang="en-US" dirty="0"/>
              <a:t>than values much smaller or larger than the true value.</a:t>
            </a:r>
          </a:p>
          <a:p>
            <a:pPr lvl="1">
              <a:lnSpc>
                <a:spcPct val="104000"/>
              </a:lnSpc>
            </a:pPr>
            <a:r>
              <a:rPr lang="en-US" dirty="0" smtClean="0"/>
              <a:t>With a large-enough sample size, the sample values have</a:t>
            </a:r>
            <a:br>
              <a:rPr lang="en-US" dirty="0" smtClean="0"/>
            </a:br>
            <a:r>
              <a:rPr lang="en-US" dirty="0" smtClean="0"/>
              <a:t>a bell-shape known as the </a:t>
            </a:r>
            <a:r>
              <a:rPr lang="en-US" b="1" dirty="0" smtClean="0"/>
              <a:t>normal</a:t>
            </a:r>
            <a:r>
              <a:rPr lang="en-US" dirty="0"/>
              <a:t> </a:t>
            </a:r>
            <a:r>
              <a:rPr lang="en-US" dirty="0" smtClean="0"/>
              <a:t>(or </a:t>
            </a:r>
            <a:r>
              <a:rPr lang="en-US" b="1" dirty="0" smtClean="0"/>
              <a:t>Gaussian</a:t>
            </a:r>
            <a:r>
              <a:rPr lang="en-US" dirty="0" smtClean="0"/>
              <a:t>) </a:t>
            </a:r>
            <a:r>
              <a:rPr lang="en-US" b="1" dirty="0" smtClean="0"/>
              <a:t>distribution</a:t>
            </a:r>
            <a:r>
              <a:rPr lang="en-US" dirty="0" smtClean="0"/>
              <a:t>.</a:t>
            </a:r>
            <a:endParaRPr lang="en-AU" dirty="0"/>
          </a:p>
          <a:p>
            <a:pPr lvl="2">
              <a:lnSpc>
                <a:spcPct val="104000"/>
              </a:lnSpc>
            </a:pPr>
            <a:r>
              <a:rPr lang="en-AU" dirty="0" smtClean="0"/>
              <a:t>"</a:t>
            </a:r>
            <a:r>
              <a:rPr lang="en-AU" dirty="0"/>
              <a:t>L</a:t>
            </a:r>
            <a:r>
              <a:rPr lang="en-AU" dirty="0" smtClean="0"/>
              <a:t>arge enough" depends on the statistic and data, </a:t>
            </a:r>
            <a:br>
              <a:rPr lang="en-AU" dirty="0" smtClean="0"/>
            </a:br>
            <a:r>
              <a:rPr lang="en-AU" dirty="0" smtClean="0"/>
              <a:t>but even really small sample sizes are usually large enough.</a:t>
            </a:r>
          </a:p>
          <a:p>
            <a:pPr lvl="2">
              <a:lnSpc>
                <a:spcPct val="104000"/>
              </a:lnSpc>
            </a:pPr>
            <a:r>
              <a:rPr lang="en-AU" dirty="0" smtClean="0"/>
              <a:t>And for mean effects, it's actually a </a:t>
            </a:r>
            <a:r>
              <a:rPr lang="en-AU" b="1" dirty="0" smtClean="0"/>
              <a:t>t distribution</a:t>
            </a:r>
            <a:r>
              <a:rPr lang="en-AU" dirty="0" smtClean="0"/>
              <a:t> </a:t>
            </a:r>
            <a:br>
              <a:rPr lang="en-AU" dirty="0" smtClean="0"/>
            </a:br>
            <a:r>
              <a:rPr lang="en-AU" dirty="0" smtClean="0"/>
              <a:t>(a normal distribution for a finite sample).</a:t>
            </a:r>
          </a:p>
          <a:p>
            <a:pPr marL="744537" lvl="2" indent="0">
              <a:lnSpc>
                <a:spcPct val="104000"/>
              </a:lnSpc>
              <a:buNone/>
            </a:pPr>
            <a:endParaRPr lang="en-US" dirty="0" smtClean="0"/>
          </a:p>
        </p:txBody>
      </p:sp>
      <p:grpSp>
        <p:nvGrpSpPr>
          <p:cNvPr id="9" name="Group 8"/>
          <p:cNvGrpSpPr/>
          <p:nvPr/>
        </p:nvGrpSpPr>
        <p:grpSpPr>
          <a:xfrm>
            <a:off x="8262910" y="5714699"/>
            <a:ext cx="4605786" cy="3618221"/>
            <a:chOff x="1165198" y="2196900"/>
            <a:chExt cx="4605786" cy="3618221"/>
          </a:xfrm>
        </p:grpSpPr>
        <p:sp>
          <p:nvSpPr>
            <p:cNvPr id="10" name="Line 174"/>
            <p:cNvSpPr>
              <a:spLocks noChangeShapeType="1"/>
            </p:cNvSpPr>
            <p:nvPr/>
          </p:nvSpPr>
          <p:spPr bwMode="auto">
            <a:xfrm>
              <a:off x="1165198" y="5317942"/>
              <a:ext cx="4335463" cy="0"/>
            </a:xfrm>
            <a:prstGeom prst="line">
              <a:avLst/>
            </a:prstGeom>
            <a:noFill/>
            <a:ln w="206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1" name="Line 183"/>
            <p:cNvSpPr>
              <a:spLocks noChangeShapeType="1"/>
            </p:cNvSpPr>
            <p:nvPr/>
          </p:nvSpPr>
          <p:spPr bwMode="auto">
            <a:xfrm>
              <a:off x="2172864" y="2740543"/>
              <a:ext cx="0" cy="2579795"/>
            </a:xfrm>
            <a:prstGeom prst="line">
              <a:avLst/>
            </a:prstGeom>
            <a:noFill/>
            <a:ln w="206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2" name="Rectangle 238"/>
            <p:cNvSpPr>
              <a:spLocks noChangeArrowheads="1"/>
            </p:cNvSpPr>
            <p:nvPr/>
          </p:nvSpPr>
          <p:spPr bwMode="auto">
            <a:xfrm>
              <a:off x="2210509" y="2196900"/>
              <a:ext cx="2768387" cy="680186"/>
            </a:xfrm>
            <a:prstGeom prst="rect">
              <a:avLst/>
            </a:prstGeom>
            <a:noFill/>
            <a:ln>
              <a:noFill/>
            </a:ln>
            <a:extLst/>
          </p:spPr>
          <p:txBody>
            <a:bodyPr vert="horz" wrap="none" lIns="0" tIns="0" rIns="0" bIns="0" numCol="1" anchor="t" anchorCtr="0" compatLnSpc="1">
              <a:prstTxWarp prst="textNoShape">
                <a:avLst/>
              </a:prstTxWarp>
              <a:spAutoFit/>
            </a:bodyPr>
            <a:lstStyle/>
            <a:p>
              <a:pPr eaLnBrk="0" hangingPunct="0">
                <a:lnSpc>
                  <a:spcPct val="85000"/>
                </a:lnSpc>
              </a:pPr>
              <a:r>
                <a:rPr lang="en-US" altLang="en-US" u="none" dirty="0">
                  <a:solidFill>
                    <a:srgbClr val="000000"/>
                  </a:solidFill>
                  <a:latin typeface="Arial Narrow" panose="020B0606020202030204" pitchFamily="34" charset="0"/>
                </a:rPr>
                <a:t>Proportion (probability)</a:t>
              </a:r>
              <a:br>
                <a:rPr lang="en-US" altLang="en-US" u="none" dirty="0">
                  <a:solidFill>
                    <a:srgbClr val="000000"/>
                  </a:solidFill>
                  <a:latin typeface="Arial Narrow" panose="020B0606020202030204" pitchFamily="34" charset="0"/>
                </a:rPr>
              </a:br>
              <a:r>
                <a:rPr lang="en-US" altLang="en-US" u="none" dirty="0">
                  <a:solidFill>
                    <a:srgbClr val="000000"/>
                  </a:solidFill>
                  <a:latin typeface="Arial Narrow" panose="020B0606020202030204" pitchFamily="34" charset="0"/>
                </a:rPr>
                <a:t> of </a:t>
              </a:r>
              <a:r>
                <a:rPr lang="en-US" altLang="en-US" u="none" dirty="0" smtClean="0">
                  <a:solidFill>
                    <a:srgbClr val="000000"/>
                  </a:solidFill>
                  <a:latin typeface="Arial Narrow" panose="020B0606020202030204" pitchFamily="34" charset="0"/>
                </a:rPr>
                <a:t>sample values</a:t>
              </a:r>
              <a:endParaRPr lang="en-US" altLang="en-US" u="none" dirty="0">
                <a:solidFill>
                  <a:srgbClr val="000000"/>
                </a:solidFill>
                <a:latin typeface="Arial Narrow" panose="020B0606020202030204" pitchFamily="34" charset="0"/>
              </a:endParaRPr>
            </a:p>
          </p:txBody>
        </p:sp>
        <p:sp>
          <p:nvSpPr>
            <p:cNvPr id="13" name="Rectangle 238"/>
            <p:cNvSpPr>
              <a:spLocks noChangeArrowheads="1"/>
            </p:cNvSpPr>
            <p:nvPr/>
          </p:nvSpPr>
          <p:spPr bwMode="auto">
            <a:xfrm>
              <a:off x="4113479" y="5415011"/>
              <a:ext cx="165750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Sample value</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pSp>
      <p:grpSp>
        <p:nvGrpSpPr>
          <p:cNvPr id="17" name="Group 16"/>
          <p:cNvGrpSpPr/>
          <p:nvPr/>
        </p:nvGrpSpPr>
        <p:grpSpPr>
          <a:xfrm>
            <a:off x="8262910" y="6404727"/>
            <a:ext cx="4721336" cy="3156785"/>
            <a:chOff x="1165198" y="2886928"/>
            <a:chExt cx="4721336" cy="3156785"/>
          </a:xfrm>
        </p:grpSpPr>
        <p:grpSp>
          <p:nvGrpSpPr>
            <p:cNvPr id="18" name="Group 17"/>
            <p:cNvGrpSpPr/>
            <p:nvPr/>
          </p:nvGrpSpPr>
          <p:grpSpPr>
            <a:xfrm>
              <a:off x="2643894" y="3099165"/>
              <a:ext cx="3242640" cy="2944548"/>
              <a:chOff x="2643894" y="3099165"/>
              <a:chExt cx="3242640" cy="2944548"/>
            </a:xfrm>
          </p:grpSpPr>
          <p:sp>
            <p:nvSpPr>
              <p:cNvPr id="20" name="Rectangle 179"/>
              <p:cNvSpPr>
                <a:spLocks noChangeArrowheads="1"/>
              </p:cNvSpPr>
              <p:nvPr/>
            </p:nvSpPr>
            <p:spPr bwMode="auto">
              <a:xfrm>
                <a:off x="2643894" y="5643603"/>
                <a:ext cx="12759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true value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cxnSp>
            <p:nvCxnSpPr>
              <p:cNvPr id="21" name="Straight Arrow Connector 20"/>
              <p:cNvCxnSpPr/>
              <p:nvPr/>
            </p:nvCxnSpPr>
            <p:spPr bwMode="auto">
              <a:xfrm flipV="1">
                <a:off x="3255935" y="5411201"/>
                <a:ext cx="0" cy="277910"/>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Rectangle 233"/>
              <p:cNvSpPr>
                <a:spLocks noChangeArrowheads="1"/>
              </p:cNvSpPr>
              <p:nvPr/>
            </p:nvSpPr>
            <p:spPr bwMode="auto">
              <a:xfrm>
                <a:off x="4230631" y="3099165"/>
                <a:ext cx="1655903" cy="1360372"/>
              </a:xfrm>
              <a:prstGeom prst="rect">
                <a:avLst/>
              </a:prstGeom>
              <a:noFill/>
              <a:ln>
                <a:noFill/>
              </a:ln>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85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sampling</a:t>
                </a:r>
                <a:r>
                  <a:rPr kumimoji="0" lang="en-US" altLang="en-US" sz="2600" b="0" i="0" u="none" strike="noStrike" cap="none" normalizeH="0" dirty="0" smtClean="0">
                    <a:ln>
                      <a:noFill/>
                    </a:ln>
                    <a:solidFill>
                      <a:srgbClr val="000000"/>
                    </a:solidFill>
                    <a:effectLst/>
                    <a:latin typeface="Arial Narrow" panose="020B0606020202030204" pitchFamily="34" charset="0"/>
                  </a:rPr>
                  <a:t> </a:t>
                </a:r>
                <a:br>
                  <a:rPr kumimoji="0" lang="en-US" altLang="en-US" sz="2600" b="0" i="0" u="none" strike="noStrike" cap="none" normalizeH="0" dirty="0" smtClean="0">
                    <a:ln>
                      <a:noFill/>
                    </a:ln>
                    <a:solidFill>
                      <a:srgbClr val="000000"/>
                    </a:solidFill>
                    <a:effectLst/>
                    <a:latin typeface="Arial Narrow" panose="020B0606020202030204" pitchFamily="34" charset="0"/>
                  </a:rPr>
                </a:br>
                <a:r>
                  <a:rPr kumimoji="0" lang="en-US" altLang="en-US" sz="2600" b="0" i="0" u="none" strike="noStrike" cap="none" normalizeH="0" dirty="0" smtClean="0">
                    <a:ln>
                      <a:noFill/>
                    </a:ln>
                    <a:solidFill>
                      <a:srgbClr val="000000"/>
                    </a:solidFill>
                    <a:effectLst/>
                    <a:latin typeface="Arial Narrow" panose="020B0606020202030204" pitchFamily="34" charset="0"/>
                  </a:rPr>
                  <a:t>distribution</a:t>
                </a:r>
                <a:br>
                  <a:rPr kumimoji="0" lang="en-US" altLang="en-US" sz="2600" b="0" i="0" u="none" strike="noStrike" cap="none" normalizeH="0" dirty="0" smtClean="0">
                    <a:ln>
                      <a:noFill/>
                    </a:ln>
                    <a:solidFill>
                      <a:srgbClr val="000000"/>
                    </a:solidFill>
                    <a:effectLst/>
                    <a:latin typeface="Arial Narrow" panose="020B0606020202030204" pitchFamily="34" charset="0"/>
                  </a:rPr>
                </a:br>
                <a:r>
                  <a:rPr kumimoji="0" lang="en-US" altLang="en-US" sz="2600" b="0" i="0" u="none" strike="noStrike" cap="none" normalizeH="0" dirty="0" smtClean="0">
                    <a:ln>
                      <a:noFill/>
                    </a:ln>
                    <a:solidFill>
                      <a:srgbClr val="000000"/>
                    </a:solidFill>
                    <a:effectLst/>
                    <a:latin typeface="Arial Narrow" panose="020B0606020202030204" pitchFamily="34" charset="0"/>
                  </a:rPr>
                  <a:t>centered on </a:t>
                </a:r>
                <a:br>
                  <a:rPr kumimoji="0" lang="en-US" altLang="en-US" sz="2600" b="0" i="0" u="none" strike="noStrike" cap="none" normalizeH="0" dirty="0" smtClean="0">
                    <a:ln>
                      <a:noFill/>
                    </a:ln>
                    <a:solidFill>
                      <a:srgbClr val="000000"/>
                    </a:solidFill>
                    <a:effectLst/>
                    <a:latin typeface="Arial Narrow" panose="020B0606020202030204" pitchFamily="34" charset="0"/>
                  </a:rPr>
                </a:br>
                <a:r>
                  <a:rPr kumimoji="0" lang="en-US" altLang="en-US" sz="2600" b="0" i="0" u="none" strike="noStrike" cap="none" normalizeH="0" dirty="0" smtClean="0">
                    <a:ln>
                      <a:noFill/>
                    </a:ln>
                    <a:solidFill>
                      <a:srgbClr val="000000"/>
                    </a:solidFill>
                    <a:effectLst/>
                    <a:latin typeface="Arial Narrow" panose="020B0606020202030204" pitchFamily="34" charset="0"/>
                  </a:rPr>
                  <a:t>the</a:t>
                </a:r>
                <a:r>
                  <a:rPr lang="en-US" altLang="en-US" u="none" dirty="0">
                    <a:solidFill>
                      <a:srgbClr val="000000"/>
                    </a:solidFill>
                    <a:latin typeface="Arial Narrow" panose="020B0606020202030204" pitchFamily="34" charset="0"/>
                  </a:rPr>
                  <a:t> </a:t>
                </a:r>
                <a:r>
                  <a:rPr kumimoji="0" lang="en-US" altLang="en-US" sz="2600" b="0" i="0" u="none" strike="noStrike" cap="none" normalizeH="0" dirty="0" smtClean="0">
                    <a:ln>
                      <a:noFill/>
                    </a:ln>
                    <a:solidFill>
                      <a:srgbClr val="000000"/>
                    </a:solidFill>
                    <a:effectLst/>
                    <a:latin typeface="Arial Narrow" panose="020B0606020202030204" pitchFamily="34" charset="0"/>
                  </a:rPr>
                  <a:t>true value</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cxnSp>
            <p:nvCxnSpPr>
              <p:cNvPr id="23" name="Straight Arrow Connector 22"/>
              <p:cNvCxnSpPr/>
              <p:nvPr/>
            </p:nvCxnSpPr>
            <p:spPr bwMode="auto">
              <a:xfrm flipH="1">
                <a:off x="3759033" y="3440845"/>
                <a:ext cx="366153" cy="220937"/>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9" name="Freeform 170"/>
            <p:cNvSpPr>
              <a:spLocks/>
            </p:cNvSpPr>
            <p:nvPr/>
          </p:nvSpPr>
          <p:spPr bwMode="auto">
            <a:xfrm>
              <a:off x="1165198" y="2886928"/>
              <a:ext cx="4325938" cy="2416175"/>
            </a:xfrm>
            <a:custGeom>
              <a:avLst/>
              <a:gdLst>
                <a:gd name="T0" fmla="*/ 0 w 2725"/>
                <a:gd name="T1" fmla="*/ 1522 h 1522"/>
                <a:gd name="T2" fmla="*/ 474 w 2725"/>
                <a:gd name="T3" fmla="*/ 1499 h 1522"/>
                <a:gd name="T4" fmla="*/ 677 w 2725"/>
                <a:gd name="T5" fmla="*/ 1389 h 1522"/>
                <a:gd name="T6" fmla="*/ 833 w 2725"/>
                <a:gd name="T7" fmla="*/ 1123 h 1522"/>
                <a:gd name="T8" fmla="*/ 1056 w 2725"/>
                <a:gd name="T9" fmla="*/ 541 h 1522"/>
                <a:gd name="T10" fmla="*/ 1216 w 2725"/>
                <a:gd name="T11" fmla="*/ 89 h 1522"/>
                <a:gd name="T12" fmla="*/ 1317 w 2725"/>
                <a:gd name="T13" fmla="*/ 4 h 1522"/>
                <a:gd name="T14" fmla="*/ 1427 w 2725"/>
                <a:gd name="T15" fmla="*/ 89 h 1522"/>
                <a:gd name="T16" fmla="*/ 1606 w 2725"/>
                <a:gd name="T17" fmla="*/ 512 h 1522"/>
                <a:gd name="T18" fmla="*/ 1873 w 2725"/>
                <a:gd name="T19" fmla="*/ 1170 h 1522"/>
                <a:gd name="T20" fmla="*/ 2037 w 2725"/>
                <a:gd name="T21" fmla="*/ 1405 h 1522"/>
                <a:gd name="T22" fmla="*/ 2255 w 2725"/>
                <a:gd name="T23" fmla="*/ 1499 h 1522"/>
                <a:gd name="T24" fmla="*/ 2725 w 2725"/>
                <a:gd name="T25" fmla="*/ 1519 h 1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25" h="1522">
                  <a:moveTo>
                    <a:pt x="0" y="1522"/>
                  </a:moveTo>
                  <a:cubicBezTo>
                    <a:pt x="79" y="1520"/>
                    <a:pt x="361" y="1521"/>
                    <a:pt x="474" y="1499"/>
                  </a:cubicBezTo>
                  <a:cubicBezTo>
                    <a:pt x="587" y="1477"/>
                    <a:pt x="617" y="1452"/>
                    <a:pt x="677" y="1389"/>
                  </a:cubicBezTo>
                  <a:cubicBezTo>
                    <a:pt x="737" y="1327"/>
                    <a:pt x="771" y="1264"/>
                    <a:pt x="833" y="1123"/>
                  </a:cubicBezTo>
                  <a:cubicBezTo>
                    <a:pt x="896" y="982"/>
                    <a:pt x="992" y="713"/>
                    <a:pt x="1056" y="541"/>
                  </a:cubicBezTo>
                  <a:cubicBezTo>
                    <a:pt x="1120" y="369"/>
                    <a:pt x="1173" y="178"/>
                    <a:pt x="1216" y="89"/>
                  </a:cubicBezTo>
                  <a:cubicBezTo>
                    <a:pt x="1259" y="0"/>
                    <a:pt x="1301" y="4"/>
                    <a:pt x="1317" y="4"/>
                  </a:cubicBezTo>
                  <a:cubicBezTo>
                    <a:pt x="1332" y="4"/>
                    <a:pt x="1379" y="4"/>
                    <a:pt x="1427" y="89"/>
                  </a:cubicBezTo>
                  <a:cubicBezTo>
                    <a:pt x="1475" y="174"/>
                    <a:pt x="1533" y="332"/>
                    <a:pt x="1606" y="512"/>
                  </a:cubicBezTo>
                  <a:cubicBezTo>
                    <a:pt x="1681" y="692"/>
                    <a:pt x="1801" y="1021"/>
                    <a:pt x="1873" y="1170"/>
                  </a:cubicBezTo>
                  <a:cubicBezTo>
                    <a:pt x="1944" y="1319"/>
                    <a:pt x="1972" y="1350"/>
                    <a:pt x="2037" y="1405"/>
                  </a:cubicBezTo>
                  <a:cubicBezTo>
                    <a:pt x="2100" y="1460"/>
                    <a:pt x="2141" y="1481"/>
                    <a:pt x="2255" y="1499"/>
                  </a:cubicBezTo>
                  <a:cubicBezTo>
                    <a:pt x="2370" y="1518"/>
                    <a:pt x="2559" y="1514"/>
                    <a:pt x="2725" y="1519"/>
                  </a:cubicBezTo>
                </a:path>
              </a:pathLst>
            </a:custGeom>
            <a:noFill/>
            <a:ln w="19050" cap="flat">
              <a:solidFill>
                <a:schemeClr val="tx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3365152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wipe(left)">
                                      <p:cBhvr>
                                        <p:cTn id="39" dur="500"/>
                                        <p:tgtEl>
                                          <p:spTgt spid="9"/>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1" fill="hold" nodeType="click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wipe(up)">
                                      <p:cBhvr>
                                        <p:cTn id="44" dur="500"/>
                                        <p:tgtEl>
                                          <p:spTgt spid="17"/>
                                        </p:tgtEl>
                                      </p:cBhvr>
                                    </p:animEffec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499"/>
                                          </p:stCondLst>
                                        </p:cTn>
                                        <p:tgtEl>
                                          <p:spTgt spid="3">
                                            <p:txEl>
                                              <p:pRg st="8" end="8"/>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499"/>
                                          </p:stCondLst>
                                        </p:cTn>
                                        <p:tgtEl>
                                          <p:spTgt spid="3">
                                            <p:txEl>
                                              <p:pRg st="9" end="9"/>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499"/>
                                          </p:stCondLst>
                                        </p:cTn>
                                        <p:tgtEl>
                                          <p:spTgt spid="3">
                                            <p:txEl>
                                              <p:pRg st="10" end="10"/>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499"/>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3103" y="48075"/>
            <a:ext cx="12961576" cy="9729461"/>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a:lnSpc>
                <a:spcPct val="104000"/>
              </a:lnSpc>
            </a:pPr>
            <a:r>
              <a:rPr lang="en-US" dirty="0" smtClean="0"/>
              <a:t>Note that the original data are </a:t>
            </a:r>
            <a:r>
              <a:rPr lang="en-US" i="1" dirty="0" smtClean="0"/>
              <a:t>never</a:t>
            </a:r>
            <a:r>
              <a:rPr lang="en-US" dirty="0" smtClean="0"/>
              <a:t> normally distributed, but an effect statistic is </a:t>
            </a:r>
            <a:r>
              <a:rPr lang="en-US" i="1" dirty="0" smtClean="0"/>
              <a:t>almost always </a:t>
            </a:r>
            <a:r>
              <a:rPr lang="en-US" dirty="0" smtClean="0"/>
              <a:t>practically</a:t>
            </a:r>
            <a:r>
              <a:rPr lang="en-US" i="1" dirty="0" smtClean="0"/>
              <a:t> </a:t>
            </a:r>
            <a:r>
              <a:rPr lang="en-US" dirty="0" smtClean="0"/>
              <a:t>normally distributed, thanks to the Central Limit Theorem. Amazing!</a:t>
            </a:r>
          </a:p>
          <a:p>
            <a:pPr lvl="1">
              <a:lnSpc>
                <a:spcPct val="104000"/>
              </a:lnSpc>
            </a:pPr>
            <a:r>
              <a:rPr lang="en-US" dirty="0" smtClean="0"/>
              <a:t>Some researchers waste their time by testing for normality of the original data, then needlessly using so-called </a:t>
            </a:r>
            <a:r>
              <a:rPr lang="en-US" i="1" dirty="0" smtClean="0"/>
              <a:t>non-parametric analyses</a:t>
            </a:r>
            <a:r>
              <a:rPr lang="en-US" dirty="0" smtClean="0"/>
              <a:t> when they think the data are non-normal.</a:t>
            </a:r>
          </a:p>
          <a:p>
            <a:pPr lvl="1">
              <a:lnSpc>
                <a:spcPct val="104000"/>
              </a:lnSpc>
            </a:pPr>
            <a:r>
              <a:rPr lang="en-US" dirty="0" smtClean="0"/>
              <a:t>A sample variance (SD</a:t>
            </a:r>
            <a:r>
              <a:rPr lang="en-US" baseline="30000" dirty="0" smtClean="0"/>
              <a:t>2</a:t>
            </a:r>
            <a:r>
              <a:rPr lang="en-US" dirty="0" smtClean="0"/>
              <a:t>) has a chi-squared distribution, but this is normal for large samples. </a:t>
            </a:r>
          </a:p>
          <a:p>
            <a:pPr>
              <a:lnSpc>
                <a:spcPct val="104000"/>
              </a:lnSpc>
            </a:pPr>
            <a:r>
              <a:rPr lang="en-US" dirty="0" smtClean="0"/>
              <a:t>The normal distribution always has the same bell shape; only the spread differs. </a:t>
            </a:r>
          </a:p>
          <a:p>
            <a:pPr>
              <a:lnSpc>
                <a:spcPct val="104000"/>
              </a:lnSpc>
            </a:pPr>
            <a:r>
              <a:rPr lang="en-US" dirty="0" smtClean="0"/>
              <a:t>The spread of the distribution, and therefore the sampling uncertainty, can be summarized </a:t>
            </a:r>
            <a:r>
              <a:rPr lang="en-US" dirty="0"/>
              <a:t>with </a:t>
            </a:r>
            <a:r>
              <a:rPr lang="en-US" dirty="0" smtClean="0"/>
              <a:t>a </a:t>
            </a:r>
            <a:r>
              <a:rPr lang="en-US" b="1" dirty="0"/>
              <a:t>standard error</a:t>
            </a:r>
            <a:r>
              <a:rPr lang="en-US" dirty="0"/>
              <a:t> (SE) or a </a:t>
            </a:r>
            <a:r>
              <a:rPr lang="en-US" b="1" dirty="0"/>
              <a:t>confidence</a:t>
            </a:r>
            <a:r>
              <a:rPr lang="en-US" dirty="0"/>
              <a:t> </a:t>
            </a:r>
            <a:r>
              <a:rPr lang="en-US" dirty="0" smtClean="0"/>
              <a:t>(or </a:t>
            </a:r>
            <a:r>
              <a:rPr lang="en-US" b="1" dirty="0" smtClean="0"/>
              <a:t>compatibility</a:t>
            </a:r>
            <a:r>
              <a:rPr lang="en-US" dirty="0"/>
              <a:t>) </a:t>
            </a:r>
            <a:r>
              <a:rPr lang="en-US" b="1" dirty="0"/>
              <a:t>interval</a:t>
            </a:r>
            <a:r>
              <a:rPr lang="en-US" dirty="0"/>
              <a:t> (CI).</a:t>
            </a:r>
          </a:p>
          <a:p>
            <a:pPr marL="0" indent="0">
              <a:lnSpc>
                <a:spcPct val="104000"/>
              </a:lnSpc>
              <a:buNone/>
            </a:pPr>
            <a:r>
              <a:rPr lang="en-US" b="1" dirty="0" smtClean="0">
                <a:solidFill>
                  <a:srgbClr val="0000FF"/>
                </a:solidFill>
              </a:rPr>
              <a:t>The </a:t>
            </a:r>
            <a:r>
              <a:rPr lang="en-US" b="1" dirty="0">
                <a:solidFill>
                  <a:srgbClr val="0000FF"/>
                </a:solidFill>
              </a:rPr>
              <a:t>Standard </a:t>
            </a:r>
            <a:r>
              <a:rPr lang="en-US" b="1" dirty="0" smtClean="0">
                <a:solidFill>
                  <a:srgbClr val="0000FF"/>
                </a:solidFill>
              </a:rPr>
              <a:t>Error</a:t>
            </a:r>
            <a:endParaRPr lang="en-US" b="1" dirty="0">
              <a:solidFill>
                <a:srgbClr val="0000FF"/>
              </a:solidFill>
            </a:endParaRPr>
          </a:p>
          <a:p>
            <a:pPr>
              <a:lnSpc>
                <a:spcPct val="104000"/>
              </a:lnSpc>
            </a:pPr>
            <a:r>
              <a:rPr lang="en-AU" dirty="0" smtClean="0"/>
              <a:t>The </a:t>
            </a:r>
            <a:r>
              <a:rPr lang="en-AU" dirty="0"/>
              <a:t>SE is the standard deviation you would expect to get if you repeated your study many times (with </a:t>
            </a:r>
            <a:r>
              <a:rPr lang="en-AU" dirty="0" smtClean="0"/>
              <a:t>samples </a:t>
            </a:r>
            <a:r>
              <a:rPr lang="en-AU" dirty="0"/>
              <a:t>of the same </a:t>
            </a:r>
            <a:r>
              <a:rPr lang="en-AU" dirty="0" smtClean="0"/>
              <a:t>size, using the same sampling method and analysis), </a:t>
            </a:r>
            <a:r>
              <a:rPr lang="en-AU" dirty="0"/>
              <a:t>and calculated the standard deviation of all the sample values of the effect.</a:t>
            </a:r>
          </a:p>
          <a:p>
            <a:pPr lvl="1">
              <a:lnSpc>
                <a:spcPct val="104000"/>
              </a:lnSpc>
            </a:pPr>
            <a:r>
              <a:rPr lang="en-AU" dirty="0"/>
              <a:t>As such, the SE </a:t>
            </a:r>
            <a:r>
              <a:rPr lang="en-AU" dirty="0" smtClean="0"/>
              <a:t>represents expected</a:t>
            </a:r>
            <a:r>
              <a:rPr lang="en-AU" b="1" dirty="0" smtClean="0"/>
              <a:t> </a:t>
            </a:r>
            <a:r>
              <a:rPr lang="en-AU" b="1" dirty="0"/>
              <a:t>typical variation</a:t>
            </a:r>
            <a:r>
              <a:rPr lang="en-AU" dirty="0"/>
              <a:t> in the statistic from sample to sample.</a:t>
            </a:r>
          </a:p>
          <a:p>
            <a:pPr>
              <a:lnSpc>
                <a:spcPct val="104000"/>
              </a:lnSpc>
            </a:pPr>
            <a:r>
              <a:rPr lang="en-AU" dirty="0" smtClean="0"/>
              <a:t>The </a:t>
            </a:r>
            <a:r>
              <a:rPr lang="en-AU" dirty="0"/>
              <a:t>simplest SE is the SE of the simplest statistic, the mean.</a:t>
            </a:r>
          </a:p>
          <a:p>
            <a:pPr lvl="1">
              <a:lnSpc>
                <a:spcPct val="104000"/>
              </a:lnSpc>
            </a:pPr>
            <a:r>
              <a:rPr lang="en-AU" dirty="0"/>
              <a:t>SE = SD/</a:t>
            </a:r>
            <a:r>
              <a:rPr lang="en-AU" dirty="0">
                <a:sym typeface="Symbol" panose="05050102010706020507" pitchFamily="18" charset="2"/>
              </a:rPr>
              <a:t>n, where SD is the SD of individual values in the sample, and n is the sample size.</a:t>
            </a:r>
          </a:p>
          <a:p>
            <a:pPr lvl="1">
              <a:lnSpc>
                <a:spcPct val="104000"/>
              </a:lnSpc>
            </a:pPr>
            <a:r>
              <a:rPr lang="en-AU" dirty="0">
                <a:sym typeface="Symbol" panose="05050102010706020507" pitchFamily="18" charset="2"/>
              </a:rPr>
              <a:t>If the statistic is a mean change (e.g., </a:t>
            </a:r>
            <a:r>
              <a:rPr lang="en-AU" dirty="0" smtClean="0">
                <a:sym typeface="Symbol" panose="05050102010706020507" pitchFamily="18" charset="2"/>
              </a:rPr>
              <a:t>in performance </a:t>
            </a:r>
            <a:r>
              <a:rPr lang="en-AU" dirty="0">
                <a:sym typeface="Symbol" panose="05050102010706020507" pitchFamily="18" charset="2"/>
              </a:rPr>
              <a:t>resulting from training a sample of n athletes), the SD in this formula is simply the SD of the individual change </a:t>
            </a:r>
            <a:r>
              <a:rPr lang="en-AU" dirty="0" smtClean="0">
                <a:sym typeface="Symbol" panose="05050102010706020507" pitchFamily="18" charset="2"/>
              </a:rPr>
              <a:t>scores.</a:t>
            </a:r>
          </a:p>
          <a:p>
            <a:pPr lvl="1">
              <a:lnSpc>
                <a:spcPct val="104000"/>
              </a:lnSpc>
            </a:pPr>
            <a:r>
              <a:rPr lang="en-AU" dirty="0">
                <a:sym typeface="Symbol" panose="05050102010706020507" pitchFamily="18" charset="2"/>
              </a:rPr>
              <a:t>If the statistic is a difference in means</a:t>
            </a:r>
            <a:r>
              <a:rPr lang="en-AU" dirty="0"/>
              <a:t> between two groups of individuals (e.g., the difference in the means of females and males, or the difference in </a:t>
            </a:r>
            <a:r>
              <a:rPr lang="en-AU" dirty="0" smtClean="0"/>
              <a:t>mean </a:t>
            </a:r>
            <a:r>
              <a:rPr lang="en-AU" dirty="0"/>
              <a:t>changes in an experimental and control group), the </a:t>
            </a:r>
            <a:r>
              <a:rPr lang="en-AU" dirty="0" smtClean="0"/>
              <a:t>formula for the SE </a:t>
            </a:r>
            <a:r>
              <a:rPr lang="en-AU" dirty="0"/>
              <a:t>involves </a:t>
            </a:r>
            <a:r>
              <a:rPr lang="en-AU" dirty="0" smtClean="0"/>
              <a:t>the SDs </a:t>
            </a:r>
            <a:r>
              <a:rPr lang="en-AU" dirty="0"/>
              <a:t>and </a:t>
            </a:r>
            <a:r>
              <a:rPr lang="en-AU" dirty="0" smtClean="0"/>
              <a:t>sample sizes of each group.</a:t>
            </a:r>
          </a:p>
          <a:p>
            <a:pPr marL="0" indent="0">
              <a:lnSpc>
                <a:spcPct val="104000"/>
              </a:lnSpc>
              <a:buNone/>
            </a:pPr>
            <a:endParaRPr lang="en-AU" dirty="0"/>
          </a:p>
        </p:txBody>
      </p:sp>
    </p:spTree>
    <p:extLst>
      <p:ext uri="{BB962C8B-B14F-4D97-AF65-F5344CB8AC3E}">
        <p14:creationId xmlns:p14="http://schemas.microsoft.com/office/powerpoint/2010/main" val="3162925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939" y="27990"/>
            <a:ext cx="13023986" cy="9144585"/>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a:lnSpc>
                <a:spcPct val="107000"/>
              </a:lnSpc>
            </a:pPr>
            <a:r>
              <a:rPr lang="en-AU" dirty="0" smtClean="0"/>
              <a:t>With a normal distribution, the true value </a:t>
            </a:r>
            <a:r>
              <a:rPr lang="en-AU" dirty="0"/>
              <a:t>± </a:t>
            </a:r>
            <a:r>
              <a:rPr lang="en-AU" dirty="0" smtClean="0"/>
              <a:t>1SD </a:t>
            </a:r>
            <a:r>
              <a:rPr lang="en-AU" dirty="0"/>
              <a:t>contains </a:t>
            </a:r>
            <a:r>
              <a:rPr lang="en-AU" dirty="0" smtClean="0"/>
              <a:t>~two-thirds </a:t>
            </a:r>
            <a:r>
              <a:rPr lang="en-AU" dirty="0"/>
              <a:t>(68%) of </a:t>
            </a:r>
            <a:r>
              <a:rPr lang="en-AU" dirty="0" smtClean="0"/>
              <a:t>the data.</a:t>
            </a:r>
          </a:p>
          <a:p>
            <a:pPr lvl="1">
              <a:lnSpc>
                <a:spcPct val="107000"/>
              </a:lnSpc>
            </a:pPr>
            <a:r>
              <a:rPr lang="en-AU" dirty="0" smtClean="0"/>
              <a:t>So, the true value of the statistic ± the sample SE contains 68% of sample-statistic values:</a:t>
            </a:r>
          </a:p>
          <a:p>
            <a:pPr lvl="1">
              <a:lnSpc>
                <a:spcPct val="107000"/>
              </a:lnSpc>
            </a:pPr>
            <a:endParaRPr lang="en-AU" dirty="0" smtClean="0"/>
          </a:p>
          <a:p>
            <a:pPr lvl="1">
              <a:lnSpc>
                <a:spcPct val="107000"/>
              </a:lnSpc>
            </a:pPr>
            <a:endParaRPr lang="en-AU" sz="3200" dirty="0" smtClean="0"/>
          </a:p>
          <a:p>
            <a:pPr lvl="1">
              <a:lnSpc>
                <a:spcPct val="107000"/>
              </a:lnSpc>
            </a:pPr>
            <a:endParaRPr lang="en-AU" sz="3200" dirty="0"/>
          </a:p>
          <a:p>
            <a:pPr lvl="1">
              <a:lnSpc>
                <a:spcPct val="107000"/>
              </a:lnSpc>
            </a:pPr>
            <a:endParaRPr lang="en-AU" dirty="0" smtClean="0"/>
          </a:p>
          <a:p>
            <a:pPr lvl="1">
              <a:lnSpc>
                <a:spcPct val="107000"/>
              </a:lnSpc>
            </a:pPr>
            <a:endParaRPr lang="en-AU" dirty="0" smtClean="0"/>
          </a:p>
          <a:p>
            <a:pPr lvl="1">
              <a:lnSpc>
                <a:spcPct val="107000"/>
              </a:lnSpc>
            </a:pPr>
            <a:endParaRPr lang="en-AU" dirty="0" smtClean="0"/>
          </a:p>
          <a:p>
            <a:pPr lvl="1">
              <a:lnSpc>
                <a:spcPct val="107000"/>
              </a:lnSpc>
            </a:pPr>
            <a:endParaRPr lang="en-AU" dirty="0"/>
          </a:p>
          <a:p>
            <a:pPr marL="355600" lvl="1" indent="0">
              <a:lnSpc>
                <a:spcPct val="107000"/>
              </a:lnSpc>
              <a:buNone/>
            </a:pPr>
            <a:endParaRPr lang="en-AU" sz="4000" dirty="0"/>
          </a:p>
          <a:p>
            <a:pPr lvl="1">
              <a:lnSpc>
                <a:spcPct val="107000"/>
              </a:lnSpc>
            </a:pPr>
            <a:r>
              <a:rPr lang="en-AU" dirty="0" smtClean="0"/>
              <a:t>Rearranging</a:t>
            </a:r>
            <a:r>
              <a:rPr lang="en-AU" dirty="0"/>
              <a:t>, the </a:t>
            </a:r>
            <a:r>
              <a:rPr lang="en-AU" i="1" dirty="0"/>
              <a:t>sample</a:t>
            </a:r>
            <a:r>
              <a:rPr lang="en-AU" dirty="0"/>
              <a:t> value ± SE contains the </a:t>
            </a:r>
            <a:r>
              <a:rPr lang="en-AU" i="1" dirty="0"/>
              <a:t>true</a:t>
            </a:r>
            <a:r>
              <a:rPr lang="en-AU" dirty="0"/>
              <a:t> value for 68% of sample values</a:t>
            </a:r>
            <a:r>
              <a:rPr lang="en-AU" dirty="0" smtClean="0"/>
              <a:t>.</a:t>
            </a:r>
          </a:p>
          <a:p>
            <a:pPr lvl="2">
              <a:lnSpc>
                <a:spcPct val="107000"/>
              </a:lnSpc>
            </a:pPr>
            <a:r>
              <a:rPr lang="en-AU" dirty="0" smtClean="0"/>
              <a:t>These are so-called </a:t>
            </a:r>
            <a:r>
              <a:rPr lang="en-AU" b="1" i="1" dirty="0" smtClean="0"/>
              <a:t>frequentist</a:t>
            </a:r>
            <a:r>
              <a:rPr lang="en-AU" dirty="0" smtClean="0"/>
              <a:t> interpretations of the true value, sample value, and SE.</a:t>
            </a:r>
            <a:endParaRPr lang="en-AU" dirty="0"/>
          </a:p>
          <a:p>
            <a:pPr lvl="1">
              <a:lnSpc>
                <a:spcPct val="107000"/>
              </a:lnSpc>
            </a:pPr>
            <a:r>
              <a:rPr lang="en-AU" dirty="0" smtClean="0"/>
              <a:t>You can also say that the normal or t distribution centered on the </a:t>
            </a:r>
            <a:r>
              <a:rPr lang="en-AU" i="1" dirty="0" smtClean="0"/>
              <a:t>sample</a:t>
            </a:r>
            <a:r>
              <a:rPr lang="en-AU" dirty="0" smtClean="0"/>
              <a:t> value is a probability distribution for the </a:t>
            </a:r>
            <a:r>
              <a:rPr lang="en-AU" i="1" dirty="0" smtClean="0"/>
              <a:t>true</a:t>
            </a:r>
            <a:r>
              <a:rPr lang="en-AU" dirty="0" smtClean="0"/>
              <a:t> value.</a:t>
            </a:r>
          </a:p>
          <a:p>
            <a:pPr lvl="2">
              <a:lnSpc>
                <a:spcPct val="107000"/>
              </a:lnSpc>
            </a:pPr>
            <a:r>
              <a:rPr lang="en-AU" dirty="0" smtClean="0"/>
              <a:t>This is the so-called </a:t>
            </a:r>
            <a:r>
              <a:rPr lang="en-AU" b="1" i="1" dirty="0" smtClean="0"/>
              <a:t>Bayesian</a:t>
            </a:r>
            <a:r>
              <a:rPr lang="en-AU" dirty="0" smtClean="0"/>
              <a:t> interpretation of the sampling distribution. More on this later!</a:t>
            </a:r>
          </a:p>
          <a:p>
            <a:pPr lvl="1">
              <a:lnSpc>
                <a:spcPct val="107000"/>
              </a:lnSpc>
            </a:pPr>
            <a:r>
              <a:rPr lang="en-AU" dirty="0" smtClean="0"/>
              <a:t>So t</a:t>
            </a:r>
            <a:r>
              <a:rPr lang="en-AU" sz="2800" dirty="0" smtClean="0"/>
              <a:t>he </a:t>
            </a:r>
            <a:r>
              <a:rPr lang="en-AU" sz="2800" dirty="0"/>
              <a:t>sample value minus its SE through to the sample value plus its SE has a 68% chance of including the true value.</a:t>
            </a:r>
          </a:p>
          <a:p>
            <a:pPr lvl="1">
              <a:lnSpc>
                <a:spcPct val="107000"/>
              </a:lnSpc>
            </a:pPr>
            <a:r>
              <a:rPr lang="en-AU" dirty="0"/>
              <a:t>But people want more "confidence" than 68% about what the true value could </a:t>
            </a:r>
            <a:r>
              <a:rPr lang="en-AU" dirty="0" smtClean="0"/>
              <a:t>be. Hence…</a:t>
            </a:r>
            <a:endParaRPr lang="en-US" dirty="0" smtClean="0"/>
          </a:p>
        </p:txBody>
      </p:sp>
      <p:grpSp>
        <p:nvGrpSpPr>
          <p:cNvPr id="7" name="Group 6"/>
          <p:cNvGrpSpPr/>
          <p:nvPr/>
        </p:nvGrpSpPr>
        <p:grpSpPr>
          <a:xfrm>
            <a:off x="1079538" y="3306015"/>
            <a:ext cx="4372334" cy="1050391"/>
            <a:chOff x="1079538" y="4252712"/>
            <a:chExt cx="4372334" cy="1050391"/>
          </a:xfrm>
        </p:grpSpPr>
        <p:sp>
          <p:nvSpPr>
            <p:cNvPr id="34" name="Rectangle 233"/>
            <p:cNvSpPr>
              <a:spLocks noChangeArrowheads="1"/>
            </p:cNvSpPr>
            <p:nvPr/>
          </p:nvSpPr>
          <p:spPr bwMode="auto">
            <a:xfrm>
              <a:off x="4175882" y="4252712"/>
              <a:ext cx="1275990" cy="720197"/>
            </a:xfrm>
            <a:prstGeom prst="rect">
              <a:avLst/>
            </a:prstGeom>
            <a:solidFill>
              <a:srgbClr val="FFFFFF">
                <a:alpha val="74902"/>
              </a:srgbClr>
            </a:solidFill>
            <a:ln>
              <a:noFill/>
            </a:ln>
            <a:extLst/>
          </p:spPr>
          <p:txBody>
            <a:bodyPr vert="horz" wrap="none" lIns="0" tIns="0" rIns="0" bIns="0" numCol="1" anchor="t" anchorCtr="0" compatLnSpc="1">
              <a:prstTxWarp prst="textNoShape">
                <a:avLst/>
              </a:prstTxWarp>
              <a:spAutoFit/>
            </a:bodyPr>
            <a:lstStyle/>
            <a:p>
              <a:pPr algn="ctr" eaLnBrk="0" hangingPunct="0">
                <a:lnSpc>
                  <a:spcPct val="90000"/>
                </a:lnSpc>
              </a:pPr>
              <a:r>
                <a:rPr lang="en-US" altLang="en-US" u="none" dirty="0">
                  <a:solidFill>
                    <a:srgbClr val="000000"/>
                  </a:solidFill>
                  <a:latin typeface="Arial Narrow" panose="020B0606020202030204" pitchFamily="34" charset="0"/>
                </a:rPr>
                <a:t> true value</a:t>
              </a:r>
              <a:br>
                <a:rPr lang="en-US" altLang="en-US" u="none" dirty="0">
                  <a:solidFill>
                    <a:srgbClr val="000000"/>
                  </a:solidFill>
                  <a:latin typeface="Arial Narrow" panose="020B0606020202030204" pitchFamily="34" charset="0"/>
                </a:rPr>
              </a:br>
              <a:r>
                <a:rPr lang="en-US" altLang="en-US" u="none" dirty="0">
                  <a:solidFill>
                    <a:srgbClr val="000000"/>
                  </a:solidFill>
                  <a:latin typeface="Arial Narrow" panose="020B0606020202030204" pitchFamily="34" charset="0"/>
                </a:rPr>
                <a:t>+ 1SE</a:t>
              </a:r>
            </a:p>
          </p:txBody>
        </p:sp>
        <p:cxnSp>
          <p:nvCxnSpPr>
            <p:cNvPr id="37" name="Straight Arrow Connector 36"/>
            <p:cNvCxnSpPr/>
            <p:nvPr/>
          </p:nvCxnSpPr>
          <p:spPr bwMode="auto">
            <a:xfrm flipH="1">
              <a:off x="4008034" y="4685603"/>
              <a:ext cx="333075" cy="617500"/>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Rectangle 233"/>
            <p:cNvSpPr>
              <a:spLocks noChangeArrowheads="1"/>
            </p:cNvSpPr>
            <p:nvPr/>
          </p:nvSpPr>
          <p:spPr bwMode="auto">
            <a:xfrm>
              <a:off x="1079538" y="4252712"/>
              <a:ext cx="1275990" cy="720197"/>
            </a:xfrm>
            <a:prstGeom prst="rect">
              <a:avLst/>
            </a:prstGeom>
            <a:solidFill>
              <a:srgbClr val="FFFFFF">
                <a:alpha val="74902"/>
              </a:srgbClr>
            </a:solidFill>
            <a:ln>
              <a:noFill/>
            </a:ln>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9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 true value</a:t>
              </a:r>
              <a:br>
                <a:rPr kumimoji="0" lang="en-US" altLang="en-US" sz="2600" b="0" i="0" u="none" strike="noStrike" cap="none" normalizeH="0" baseline="0" dirty="0" smtClean="0">
                  <a:ln>
                    <a:noFill/>
                  </a:ln>
                  <a:solidFill>
                    <a:srgbClr val="000000"/>
                  </a:solidFill>
                  <a:effectLst/>
                  <a:latin typeface="Arial Narrow" panose="020B0606020202030204" pitchFamily="34" charset="0"/>
                </a:rPr>
              </a:br>
              <a:r>
                <a:rPr lang="en-US" altLang="en-US" u="none" dirty="0" smtClean="0">
                  <a:solidFill>
                    <a:srgbClr val="000000"/>
                  </a:solidFill>
                  <a:latin typeface="Arial Narrow" panose="020B0606020202030204" pitchFamily="34" charset="0"/>
                </a:rPr>
                <a:t>–</a:t>
              </a:r>
              <a:r>
                <a:rPr kumimoji="0" lang="en-US" altLang="en-US" sz="2600" b="0" i="0" u="none" strike="noStrike" cap="none" normalizeH="0" baseline="0" dirty="0" smtClean="0">
                  <a:ln>
                    <a:noFill/>
                  </a:ln>
                  <a:solidFill>
                    <a:srgbClr val="000000"/>
                  </a:solidFill>
                  <a:effectLst/>
                  <a:latin typeface="Arial Narrow" panose="020B0606020202030204" pitchFamily="34" charset="0"/>
                </a:rPr>
                <a:t> 1SE</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cxnSp>
          <p:nvCxnSpPr>
            <p:cNvPr id="41" name="Straight Arrow Connector 40"/>
            <p:cNvCxnSpPr/>
            <p:nvPr/>
          </p:nvCxnSpPr>
          <p:spPr bwMode="auto">
            <a:xfrm>
              <a:off x="2259386" y="4685603"/>
              <a:ext cx="365005" cy="617500"/>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2" name="Group 1"/>
          <p:cNvGrpSpPr/>
          <p:nvPr/>
        </p:nvGrpSpPr>
        <p:grpSpPr>
          <a:xfrm>
            <a:off x="987376" y="1155946"/>
            <a:ext cx="5000331" cy="3712478"/>
            <a:chOff x="987376" y="2102643"/>
            <a:chExt cx="5000331" cy="3712478"/>
          </a:xfrm>
        </p:grpSpPr>
        <p:sp>
          <p:nvSpPr>
            <p:cNvPr id="10" name="Line 174"/>
            <p:cNvSpPr>
              <a:spLocks noChangeShapeType="1"/>
            </p:cNvSpPr>
            <p:nvPr/>
          </p:nvSpPr>
          <p:spPr bwMode="auto">
            <a:xfrm>
              <a:off x="1020736" y="5317942"/>
              <a:ext cx="4479925" cy="0"/>
            </a:xfrm>
            <a:prstGeom prst="line">
              <a:avLst/>
            </a:prstGeom>
            <a:noFill/>
            <a:ln w="206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7" name="Line 183"/>
            <p:cNvSpPr>
              <a:spLocks noChangeShapeType="1"/>
            </p:cNvSpPr>
            <p:nvPr/>
          </p:nvSpPr>
          <p:spPr bwMode="auto">
            <a:xfrm>
              <a:off x="1020736" y="2460728"/>
              <a:ext cx="0" cy="2857500"/>
            </a:xfrm>
            <a:prstGeom prst="line">
              <a:avLst/>
            </a:prstGeom>
            <a:noFill/>
            <a:ln w="206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30" name="Rectangle 238"/>
            <p:cNvSpPr>
              <a:spLocks noChangeArrowheads="1"/>
            </p:cNvSpPr>
            <p:nvPr/>
          </p:nvSpPr>
          <p:spPr bwMode="auto">
            <a:xfrm>
              <a:off x="987376" y="2102643"/>
              <a:ext cx="26593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Proportion of samples</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6" name="Rectangle 238"/>
            <p:cNvSpPr>
              <a:spLocks noChangeArrowheads="1"/>
            </p:cNvSpPr>
            <p:nvPr/>
          </p:nvSpPr>
          <p:spPr bwMode="auto">
            <a:xfrm>
              <a:off x="4299744" y="5415011"/>
              <a:ext cx="168796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Sample value</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pSp>
      <p:grpSp>
        <p:nvGrpSpPr>
          <p:cNvPr id="8" name="Group 7"/>
          <p:cNvGrpSpPr/>
          <p:nvPr/>
        </p:nvGrpSpPr>
        <p:grpSpPr>
          <a:xfrm>
            <a:off x="2660819" y="1959765"/>
            <a:ext cx="1295283" cy="2400554"/>
            <a:chOff x="2660819" y="2906462"/>
            <a:chExt cx="1295283" cy="2400554"/>
          </a:xfrm>
        </p:grpSpPr>
        <p:sp>
          <p:nvSpPr>
            <p:cNvPr id="35" name="Freeform 169"/>
            <p:cNvSpPr>
              <a:spLocks/>
            </p:cNvSpPr>
            <p:nvPr/>
          </p:nvSpPr>
          <p:spPr bwMode="auto">
            <a:xfrm>
              <a:off x="2660819" y="2906462"/>
              <a:ext cx="1295283" cy="2400554"/>
            </a:xfrm>
            <a:custGeom>
              <a:avLst/>
              <a:gdLst>
                <a:gd name="T0" fmla="*/ 0 w 6688"/>
                <a:gd name="T1" fmla="*/ 3721 h 3721"/>
                <a:gd name="T2" fmla="*/ 1164 w 6688"/>
                <a:gd name="T3" fmla="*/ 3664 h 3721"/>
                <a:gd name="T4" fmla="*/ 1662 w 6688"/>
                <a:gd name="T5" fmla="*/ 3396 h 3721"/>
                <a:gd name="T6" fmla="*/ 2045 w 6688"/>
                <a:gd name="T7" fmla="*/ 2745 h 3721"/>
                <a:gd name="T8" fmla="*/ 2592 w 6688"/>
                <a:gd name="T9" fmla="*/ 1321 h 3721"/>
                <a:gd name="T10" fmla="*/ 2985 w 6688"/>
                <a:gd name="T11" fmla="*/ 217 h 3721"/>
                <a:gd name="T12" fmla="*/ 3232 w 6688"/>
                <a:gd name="T13" fmla="*/ 10 h 3721"/>
                <a:gd name="T14" fmla="*/ 3503 w 6688"/>
                <a:gd name="T15" fmla="*/ 217 h 3721"/>
                <a:gd name="T16" fmla="*/ 3943 w 6688"/>
                <a:gd name="T17" fmla="*/ 1251 h 3721"/>
                <a:gd name="T18" fmla="*/ 4596 w 6688"/>
                <a:gd name="T19" fmla="*/ 2860 h 3721"/>
                <a:gd name="T20" fmla="*/ 4999 w 6688"/>
                <a:gd name="T21" fmla="*/ 3434 h 3721"/>
                <a:gd name="T22" fmla="*/ 5535 w 6688"/>
                <a:gd name="T23" fmla="*/ 3664 h 3721"/>
                <a:gd name="T24" fmla="*/ 6688 w 6688"/>
                <a:gd name="T25" fmla="*/ 3712 h 3721"/>
                <a:gd name="connsiteX0" fmla="*/ 0 w 10000"/>
                <a:gd name="connsiteY0" fmla="*/ 9974 h 9974"/>
                <a:gd name="connsiteX1" fmla="*/ 1740 w 10000"/>
                <a:gd name="connsiteY1" fmla="*/ 9821 h 9974"/>
                <a:gd name="connsiteX2" fmla="*/ 2485 w 10000"/>
                <a:gd name="connsiteY2" fmla="*/ 9101 h 9974"/>
                <a:gd name="connsiteX3" fmla="*/ 3223 w 10000"/>
                <a:gd name="connsiteY3" fmla="*/ 6878 h 9974"/>
                <a:gd name="connsiteX4" fmla="*/ 3876 w 10000"/>
                <a:gd name="connsiteY4" fmla="*/ 3524 h 9974"/>
                <a:gd name="connsiteX5" fmla="*/ 4463 w 10000"/>
                <a:gd name="connsiteY5" fmla="*/ 557 h 9974"/>
                <a:gd name="connsiteX6" fmla="*/ 4833 w 10000"/>
                <a:gd name="connsiteY6" fmla="*/ 1 h 9974"/>
                <a:gd name="connsiteX7" fmla="*/ 5238 w 10000"/>
                <a:gd name="connsiteY7" fmla="*/ 557 h 9974"/>
                <a:gd name="connsiteX8" fmla="*/ 5896 w 10000"/>
                <a:gd name="connsiteY8" fmla="*/ 3336 h 9974"/>
                <a:gd name="connsiteX9" fmla="*/ 6872 w 10000"/>
                <a:gd name="connsiteY9" fmla="*/ 7660 h 9974"/>
                <a:gd name="connsiteX10" fmla="*/ 7475 w 10000"/>
                <a:gd name="connsiteY10" fmla="*/ 9203 h 9974"/>
                <a:gd name="connsiteX11" fmla="*/ 8276 w 10000"/>
                <a:gd name="connsiteY11" fmla="*/ 9821 h 9974"/>
                <a:gd name="connsiteX12" fmla="*/ 10000 w 10000"/>
                <a:gd name="connsiteY12" fmla="*/ 9950 h 9974"/>
                <a:gd name="connsiteX0" fmla="*/ 0 w 8260"/>
                <a:gd name="connsiteY0" fmla="*/ 9847 h 9976"/>
                <a:gd name="connsiteX1" fmla="*/ 745 w 8260"/>
                <a:gd name="connsiteY1" fmla="*/ 9125 h 9976"/>
                <a:gd name="connsiteX2" fmla="*/ 1483 w 8260"/>
                <a:gd name="connsiteY2" fmla="*/ 6896 h 9976"/>
                <a:gd name="connsiteX3" fmla="*/ 2136 w 8260"/>
                <a:gd name="connsiteY3" fmla="*/ 3533 h 9976"/>
                <a:gd name="connsiteX4" fmla="*/ 2723 w 8260"/>
                <a:gd name="connsiteY4" fmla="*/ 558 h 9976"/>
                <a:gd name="connsiteX5" fmla="*/ 3093 w 8260"/>
                <a:gd name="connsiteY5" fmla="*/ 1 h 9976"/>
                <a:gd name="connsiteX6" fmla="*/ 3498 w 8260"/>
                <a:gd name="connsiteY6" fmla="*/ 558 h 9976"/>
                <a:gd name="connsiteX7" fmla="*/ 4156 w 8260"/>
                <a:gd name="connsiteY7" fmla="*/ 3345 h 9976"/>
                <a:gd name="connsiteX8" fmla="*/ 5132 w 8260"/>
                <a:gd name="connsiteY8" fmla="*/ 7680 h 9976"/>
                <a:gd name="connsiteX9" fmla="*/ 5735 w 8260"/>
                <a:gd name="connsiteY9" fmla="*/ 9227 h 9976"/>
                <a:gd name="connsiteX10" fmla="*/ 6536 w 8260"/>
                <a:gd name="connsiteY10" fmla="*/ 9847 h 9976"/>
                <a:gd name="connsiteX11" fmla="*/ 8260 w 8260"/>
                <a:gd name="connsiteY11" fmla="*/ 9976 h 9976"/>
                <a:gd name="connsiteX0" fmla="*/ 0 w 9098"/>
                <a:gd name="connsiteY0" fmla="*/ 9147 h 10000"/>
                <a:gd name="connsiteX1" fmla="*/ 893 w 9098"/>
                <a:gd name="connsiteY1" fmla="*/ 6913 h 10000"/>
                <a:gd name="connsiteX2" fmla="*/ 1684 w 9098"/>
                <a:gd name="connsiteY2" fmla="*/ 3541 h 10000"/>
                <a:gd name="connsiteX3" fmla="*/ 2395 w 9098"/>
                <a:gd name="connsiteY3" fmla="*/ 559 h 10000"/>
                <a:gd name="connsiteX4" fmla="*/ 2843 w 9098"/>
                <a:gd name="connsiteY4" fmla="*/ 1 h 10000"/>
                <a:gd name="connsiteX5" fmla="*/ 3333 w 9098"/>
                <a:gd name="connsiteY5" fmla="*/ 559 h 10000"/>
                <a:gd name="connsiteX6" fmla="*/ 4129 w 9098"/>
                <a:gd name="connsiteY6" fmla="*/ 3353 h 10000"/>
                <a:gd name="connsiteX7" fmla="*/ 5311 w 9098"/>
                <a:gd name="connsiteY7" fmla="*/ 7698 h 10000"/>
                <a:gd name="connsiteX8" fmla="*/ 6041 w 9098"/>
                <a:gd name="connsiteY8" fmla="*/ 9249 h 10000"/>
                <a:gd name="connsiteX9" fmla="*/ 7011 w 9098"/>
                <a:gd name="connsiteY9" fmla="*/ 9871 h 10000"/>
                <a:gd name="connsiteX10" fmla="*/ 9098 w 9098"/>
                <a:gd name="connsiteY10" fmla="*/ 10000 h 10000"/>
                <a:gd name="connsiteX0" fmla="*/ 0 w 9209"/>
                <a:gd name="connsiteY0" fmla="*/ 10633 h 10633"/>
                <a:gd name="connsiteX1" fmla="*/ 191 w 9209"/>
                <a:gd name="connsiteY1" fmla="*/ 6913 h 10633"/>
                <a:gd name="connsiteX2" fmla="*/ 1060 w 9209"/>
                <a:gd name="connsiteY2" fmla="*/ 3541 h 10633"/>
                <a:gd name="connsiteX3" fmla="*/ 1841 w 9209"/>
                <a:gd name="connsiteY3" fmla="*/ 559 h 10633"/>
                <a:gd name="connsiteX4" fmla="*/ 2334 w 9209"/>
                <a:gd name="connsiteY4" fmla="*/ 1 h 10633"/>
                <a:gd name="connsiteX5" fmla="*/ 2872 w 9209"/>
                <a:gd name="connsiteY5" fmla="*/ 559 h 10633"/>
                <a:gd name="connsiteX6" fmla="*/ 3747 w 9209"/>
                <a:gd name="connsiteY6" fmla="*/ 3353 h 10633"/>
                <a:gd name="connsiteX7" fmla="*/ 5047 w 9209"/>
                <a:gd name="connsiteY7" fmla="*/ 7698 h 10633"/>
                <a:gd name="connsiteX8" fmla="*/ 5849 w 9209"/>
                <a:gd name="connsiteY8" fmla="*/ 9249 h 10633"/>
                <a:gd name="connsiteX9" fmla="*/ 6915 w 9209"/>
                <a:gd name="connsiteY9" fmla="*/ 9871 h 10633"/>
                <a:gd name="connsiteX10" fmla="*/ 9209 w 9209"/>
                <a:gd name="connsiteY10" fmla="*/ 10000 h 10633"/>
                <a:gd name="connsiteX0" fmla="*/ 0 w 10000"/>
                <a:gd name="connsiteY0" fmla="*/ 9950 h 9950"/>
                <a:gd name="connsiteX1" fmla="*/ 207 w 10000"/>
                <a:gd name="connsiteY1" fmla="*/ 6501 h 9950"/>
                <a:gd name="connsiteX2" fmla="*/ 1151 w 10000"/>
                <a:gd name="connsiteY2" fmla="*/ 3330 h 9950"/>
                <a:gd name="connsiteX3" fmla="*/ 1999 w 10000"/>
                <a:gd name="connsiteY3" fmla="*/ 526 h 9950"/>
                <a:gd name="connsiteX4" fmla="*/ 2534 w 10000"/>
                <a:gd name="connsiteY4" fmla="*/ 1 h 9950"/>
                <a:gd name="connsiteX5" fmla="*/ 3119 w 10000"/>
                <a:gd name="connsiteY5" fmla="*/ 526 h 9950"/>
                <a:gd name="connsiteX6" fmla="*/ 4069 w 10000"/>
                <a:gd name="connsiteY6" fmla="*/ 3153 h 9950"/>
                <a:gd name="connsiteX7" fmla="*/ 5481 w 10000"/>
                <a:gd name="connsiteY7" fmla="*/ 7240 h 9950"/>
                <a:gd name="connsiteX8" fmla="*/ 6351 w 10000"/>
                <a:gd name="connsiteY8" fmla="*/ 8698 h 9950"/>
                <a:gd name="connsiteX9" fmla="*/ 7509 w 10000"/>
                <a:gd name="connsiteY9" fmla="*/ 9283 h 9950"/>
                <a:gd name="connsiteX10" fmla="*/ 10000 w 10000"/>
                <a:gd name="connsiteY10" fmla="*/ 9405 h 9950"/>
                <a:gd name="connsiteX0" fmla="*/ 0 w 10000"/>
                <a:gd name="connsiteY0" fmla="*/ 10056 h 10056"/>
                <a:gd name="connsiteX1" fmla="*/ 207 w 10000"/>
                <a:gd name="connsiteY1" fmla="*/ 6534 h 10056"/>
                <a:gd name="connsiteX2" fmla="*/ 1151 w 10000"/>
                <a:gd name="connsiteY2" fmla="*/ 3347 h 10056"/>
                <a:gd name="connsiteX3" fmla="*/ 1999 w 10000"/>
                <a:gd name="connsiteY3" fmla="*/ 529 h 10056"/>
                <a:gd name="connsiteX4" fmla="*/ 2534 w 10000"/>
                <a:gd name="connsiteY4" fmla="*/ 1 h 10056"/>
                <a:gd name="connsiteX5" fmla="*/ 3119 w 10000"/>
                <a:gd name="connsiteY5" fmla="*/ 529 h 10056"/>
                <a:gd name="connsiteX6" fmla="*/ 4069 w 10000"/>
                <a:gd name="connsiteY6" fmla="*/ 3169 h 10056"/>
                <a:gd name="connsiteX7" fmla="*/ 5481 w 10000"/>
                <a:gd name="connsiteY7" fmla="*/ 7276 h 10056"/>
                <a:gd name="connsiteX8" fmla="*/ 6351 w 10000"/>
                <a:gd name="connsiteY8" fmla="*/ 8742 h 10056"/>
                <a:gd name="connsiteX9" fmla="*/ 7509 w 10000"/>
                <a:gd name="connsiteY9" fmla="*/ 9330 h 10056"/>
                <a:gd name="connsiteX10" fmla="*/ 10000 w 10000"/>
                <a:gd name="connsiteY10" fmla="*/ 9452 h 10056"/>
                <a:gd name="connsiteX0" fmla="*/ 436 w 9800"/>
                <a:gd name="connsiteY0" fmla="*/ 9307 h 9452"/>
                <a:gd name="connsiteX1" fmla="*/ 7 w 9800"/>
                <a:gd name="connsiteY1" fmla="*/ 6534 h 9452"/>
                <a:gd name="connsiteX2" fmla="*/ 951 w 9800"/>
                <a:gd name="connsiteY2" fmla="*/ 3347 h 9452"/>
                <a:gd name="connsiteX3" fmla="*/ 1799 w 9800"/>
                <a:gd name="connsiteY3" fmla="*/ 529 h 9452"/>
                <a:gd name="connsiteX4" fmla="*/ 2334 w 9800"/>
                <a:gd name="connsiteY4" fmla="*/ 1 h 9452"/>
                <a:gd name="connsiteX5" fmla="*/ 2919 w 9800"/>
                <a:gd name="connsiteY5" fmla="*/ 529 h 9452"/>
                <a:gd name="connsiteX6" fmla="*/ 3869 w 9800"/>
                <a:gd name="connsiteY6" fmla="*/ 3169 h 9452"/>
                <a:gd name="connsiteX7" fmla="*/ 5281 w 9800"/>
                <a:gd name="connsiteY7" fmla="*/ 7276 h 9452"/>
                <a:gd name="connsiteX8" fmla="*/ 6151 w 9800"/>
                <a:gd name="connsiteY8" fmla="*/ 8742 h 9452"/>
                <a:gd name="connsiteX9" fmla="*/ 7309 w 9800"/>
                <a:gd name="connsiteY9" fmla="*/ 9330 h 9452"/>
                <a:gd name="connsiteX10" fmla="*/ 9800 w 9800"/>
                <a:gd name="connsiteY10" fmla="*/ 9452 h 9452"/>
                <a:gd name="connsiteX0" fmla="*/ 445 w 10000"/>
                <a:gd name="connsiteY0" fmla="*/ 9847 h 10000"/>
                <a:gd name="connsiteX1" fmla="*/ 7 w 10000"/>
                <a:gd name="connsiteY1" fmla="*/ 6913 h 10000"/>
                <a:gd name="connsiteX2" fmla="*/ 970 w 10000"/>
                <a:gd name="connsiteY2" fmla="*/ 3541 h 10000"/>
                <a:gd name="connsiteX3" fmla="*/ 1836 w 10000"/>
                <a:gd name="connsiteY3" fmla="*/ 560 h 10000"/>
                <a:gd name="connsiteX4" fmla="*/ 2382 w 10000"/>
                <a:gd name="connsiteY4" fmla="*/ 1 h 10000"/>
                <a:gd name="connsiteX5" fmla="*/ 2979 w 10000"/>
                <a:gd name="connsiteY5" fmla="*/ 560 h 10000"/>
                <a:gd name="connsiteX6" fmla="*/ 3948 w 10000"/>
                <a:gd name="connsiteY6" fmla="*/ 3353 h 10000"/>
                <a:gd name="connsiteX7" fmla="*/ 5389 w 10000"/>
                <a:gd name="connsiteY7" fmla="*/ 7698 h 10000"/>
                <a:gd name="connsiteX8" fmla="*/ 6277 w 10000"/>
                <a:gd name="connsiteY8" fmla="*/ 9249 h 10000"/>
                <a:gd name="connsiteX9" fmla="*/ 7458 w 10000"/>
                <a:gd name="connsiteY9" fmla="*/ 9871 h 10000"/>
                <a:gd name="connsiteX10" fmla="*/ 10000 w 10000"/>
                <a:gd name="connsiteY10" fmla="*/ 10000 h 10000"/>
                <a:gd name="connsiteX0" fmla="*/ 447 w 10002"/>
                <a:gd name="connsiteY0" fmla="*/ 9847 h 10000"/>
                <a:gd name="connsiteX1" fmla="*/ 9 w 10002"/>
                <a:gd name="connsiteY1" fmla="*/ 6913 h 10000"/>
                <a:gd name="connsiteX2" fmla="*/ 972 w 10002"/>
                <a:gd name="connsiteY2" fmla="*/ 3541 h 10000"/>
                <a:gd name="connsiteX3" fmla="*/ 1838 w 10002"/>
                <a:gd name="connsiteY3" fmla="*/ 560 h 10000"/>
                <a:gd name="connsiteX4" fmla="*/ 2384 w 10002"/>
                <a:gd name="connsiteY4" fmla="*/ 1 h 10000"/>
                <a:gd name="connsiteX5" fmla="*/ 2981 w 10002"/>
                <a:gd name="connsiteY5" fmla="*/ 560 h 10000"/>
                <a:gd name="connsiteX6" fmla="*/ 3950 w 10002"/>
                <a:gd name="connsiteY6" fmla="*/ 3353 h 10000"/>
                <a:gd name="connsiteX7" fmla="*/ 5391 w 10002"/>
                <a:gd name="connsiteY7" fmla="*/ 7698 h 10000"/>
                <a:gd name="connsiteX8" fmla="*/ 6279 w 10002"/>
                <a:gd name="connsiteY8" fmla="*/ 9249 h 10000"/>
                <a:gd name="connsiteX9" fmla="*/ 7460 w 10002"/>
                <a:gd name="connsiteY9" fmla="*/ 9871 h 10000"/>
                <a:gd name="connsiteX10" fmla="*/ 10002 w 10002"/>
                <a:gd name="connsiteY10" fmla="*/ 10000 h 10000"/>
                <a:gd name="connsiteX0" fmla="*/ 86 w 10057"/>
                <a:gd name="connsiteY0" fmla="*/ 10069 h 10069"/>
                <a:gd name="connsiteX1" fmla="*/ 64 w 10057"/>
                <a:gd name="connsiteY1" fmla="*/ 6913 h 10069"/>
                <a:gd name="connsiteX2" fmla="*/ 1027 w 10057"/>
                <a:gd name="connsiteY2" fmla="*/ 3541 h 10069"/>
                <a:gd name="connsiteX3" fmla="*/ 1893 w 10057"/>
                <a:gd name="connsiteY3" fmla="*/ 560 h 10069"/>
                <a:gd name="connsiteX4" fmla="*/ 2439 w 10057"/>
                <a:gd name="connsiteY4" fmla="*/ 1 h 10069"/>
                <a:gd name="connsiteX5" fmla="*/ 3036 w 10057"/>
                <a:gd name="connsiteY5" fmla="*/ 560 h 10069"/>
                <a:gd name="connsiteX6" fmla="*/ 4005 w 10057"/>
                <a:gd name="connsiteY6" fmla="*/ 3353 h 10069"/>
                <a:gd name="connsiteX7" fmla="*/ 5446 w 10057"/>
                <a:gd name="connsiteY7" fmla="*/ 7698 h 10069"/>
                <a:gd name="connsiteX8" fmla="*/ 6334 w 10057"/>
                <a:gd name="connsiteY8" fmla="*/ 9249 h 10069"/>
                <a:gd name="connsiteX9" fmla="*/ 7515 w 10057"/>
                <a:gd name="connsiteY9" fmla="*/ 9871 h 10069"/>
                <a:gd name="connsiteX10" fmla="*/ 10057 w 10057"/>
                <a:gd name="connsiteY10" fmla="*/ 10000 h 10069"/>
                <a:gd name="connsiteX0" fmla="*/ 86 w 10057"/>
                <a:gd name="connsiteY0" fmla="*/ 10069 h 10069"/>
                <a:gd name="connsiteX1" fmla="*/ 64 w 10057"/>
                <a:gd name="connsiteY1" fmla="*/ 6913 h 10069"/>
                <a:gd name="connsiteX2" fmla="*/ 1027 w 10057"/>
                <a:gd name="connsiteY2" fmla="*/ 3541 h 10069"/>
                <a:gd name="connsiteX3" fmla="*/ 1893 w 10057"/>
                <a:gd name="connsiteY3" fmla="*/ 560 h 10069"/>
                <a:gd name="connsiteX4" fmla="*/ 2439 w 10057"/>
                <a:gd name="connsiteY4" fmla="*/ 1 h 10069"/>
                <a:gd name="connsiteX5" fmla="*/ 3036 w 10057"/>
                <a:gd name="connsiteY5" fmla="*/ 560 h 10069"/>
                <a:gd name="connsiteX6" fmla="*/ 4005 w 10057"/>
                <a:gd name="connsiteY6" fmla="*/ 3353 h 10069"/>
                <a:gd name="connsiteX7" fmla="*/ 5446 w 10057"/>
                <a:gd name="connsiteY7" fmla="*/ 7698 h 10069"/>
                <a:gd name="connsiteX8" fmla="*/ 6334 w 10057"/>
                <a:gd name="connsiteY8" fmla="*/ 9249 h 10069"/>
                <a:gd name="connsiteX9" fmla="*/ 7515 w 10057"/>
                <a:gd name="connsiteY9" fmla="*/ 9871 h 10069"/>
                <a:gd name="connsiteX10" fmla="*/ 10057 w 10057"/>
                <a:gd name="connsiteY10" fmla="*/ 10000 h 10069"/>
                <a:gd name="connsiteX0" fmla="*/ 41 w 10012"/>
                <a:gd name="connsiteY0" fmla="*/ 10069 h 10069"/>
                <a:gd name="connsiteX1" fmla="*/ 19 w 10012"/>
                <a:gd name="connsiteY1" fmla="*/ 6913 h 10069"/>
                <a:gd name="connsiteX2" fmla="*/ 982 w 10012"/>
                <a:gd name="connsiteY2" fmla="*/ 3541 h 10069"/>
                <a:gd name="connsiteX3" fmla="*/ 1848 w 10012"/>
                <a:gd name="connsiteY3" fmla="*/ 560 h 10069"/>
                <a:gd name="connsiteX4" fmla="*/ 2394 w 10012"/>
                <a:gd name="connsiteY4" fmla="*/ 1 h 10069"/>
                <a:gd name="connsiteX5" fmla="*/ 2991 w 10012"/>
                <a:gd name="connsiteY5" fmla="*/ 560 h 10069"/>
                <a:gd name="connsiteX6" fmla="*/ 3960 w 10012"/>
                <a:gd name="connsiteY6" fmla="*/ 3353 h 10069"/>
                <a:gd name="connsiteX7" fmla="*/ 5401 w 10012"/>
                <a:gd name="connsiteY7" fmla="*/ 7698 h 10069"/>
                <a:gd name="connsiteX8" fmla="*/ 6289 w 10012"/>
                <a:gd name="connsiteY8" fmla="*/ 9249 h 10069"/>
                <a:gd name="connsiteX9" fmla="*/ 7470 w 10012"/>
                <a:gd name="connsiteY9" fmla="*/ 9871 h 10069"/>
                <a:gd name="connsiteX10" fmla="*/ 10012 w 10012"/>
                <a:gd name="connsiteY10" fmla="*/ 10000 h 10069"/>
                <a:gd name="connsiteX0" fmla="*/ 20 w 10017"/>
                <a:gd name="connsiteY0" fmla="*/ 10037 h 10037"/>
                <a:gd name="connsiteX1" fmla="*/ 24 w 10017"/>
                <a:gd name="connsiteY1" fmla="*/ 6913 h 10037"/>
                <a:gd name="connsiteX2" fmla="*/ 987 w 10017"/>
                <a:gd name="connsiteY2" fmla="*/ 3541 h 10037"/>
                <a:gd name="connsiteX3" fmla="*/ 1853 w 10017"/>
                <a:gd name="connsiteY3" fmla="*/ 560 h 10037"/>
                <a:gd name="connsiteX4" fmla="*/ 2399 w 10017"/>
                <a:gd name="connsiteY4" fmla="*/ 1 h 10037"/>
                <a:gd name="connsiteX5" fmla="*/ 2996 w 10017"/>
                <a:gd name="connsiteY5" fmla="*/ 560 h 10037"/>
                <a:gd name="connsiteX6" fmla="*/ 3965 w 10017"/>
                <a:gd name="connsiteY6" fmla="*/ 3353 h 10037"/>
                <a:gd name="connsiteX7" fmla="*/ 5406 w 10017"/>
                <a:gd name="connsiteY7" fmla="*/ 7698 h 10037"/>
                <a:gd name="connsiteX8" fmla="*/ 6294 w 10017"/>
                <a:gd name="connsiteY8" fmla="*/ 9249 h 10037"/>
                <a:gd name="connsiteX9" fmla="*/ 7475 w 10017"/>
                <a:gd name="connsiteY9" fmla="*/ 9871 h 10037"/>
                <a:gd name="connsiteX10" fmla="*/ 10017 w 10017"/>
                <a:gd name="connsiteY10" fmla="*/ 10000 h 10037"/>
                <a:gd name="connsiteX0" fmla="*/ 20 w 10017"/>
                <a:gd name="connsiteY0" fmla="*/ 10037 h 10037"/>
                <a:gd name="connsiteX1" fmla="*/ 24 w 10017"/>
                <a:gd name="connsiteY1" fmla="*/ 6913 h 10037"/>
                <a:gd name="connsiteX2" fmla="*/ 987 w 10017"/>
                <a:gd name="connsiteY2" fmla="*/ 3541 h 10037"/>
                <a:gd name="connsiteX3" fmla="*/ 1853 w 10017"/>
                <a:gd name="connsiteY3" fmla="*/ 560 h 10037"/>
                <a:gd name="connsiteX4" fmla="*/ 2399 w 10017"/>
                <a:gd name="connsiteY4" fmla="*/ 1 h 10037"/>
                <a:gd name="connsiteX5" fmla="*/ 2996 w 10017"/>
                <a:gd name="connsiteY5" fmla="*/ 560 h 10037"/>
                <a:gd name="connsiteX6" fmla="*/ 3965 w 10017"/>
                <a:gd name="connsiteY6" fmla="*/ 3353 h 10037"/>
                <a:gd name="connsiteX7" fmla="*/ 5406 w 10017"/>
                <a:gd name="connsiteY7" fmla="*/ 7698 h 10037"/>
                <a:gd name="connsiteX8" fmla="*/ 6294 w 10017"/>
                <a:gd name="connsiteY8" fmla="*/ 9249 h 10037"/>
                <a:gd name="connsiteX9" fmla="*/ 7475 w 10017"/>
                <a:gd name="connsiteY9" fmla="*/ 9871 h 10037"/>
                <a:gd name="connsiteX10" fmla="*/ 10017 w 10017"/>
                <a:gd name="connsiteY10" fmla="*/ 10000 h 10037"/>
                <a:gd name="connsiteX0" fmla="*/ 0 w 9997"/>
                <a:gd name="connsiteY0" fmla="*/ 10037 h 10037"/>
                <a:gd name="connsiteX1" fmla="*/ 4 w 9997"/>
                <a:gd name="connsiteY1" fmla="*/ 6913 h 10037"/>
                <a:gd name="connsiteX2" fmla="*/ 967 w 9997"/>
                <a:gd name="connsiteY2" fmla="*/ 3541 h 10037"/>
                <a:gd name="connsiteX3" fmla="*/ 1833 w 9997"/>
                <a:gd name="connsiteY3" fmla="*/ 560 h 10037"/>
                <a:gd name="connsiteX4" fmla="*/ 2379 w 9997"/>
                <a:gd name="connsiteY4" fmla="*/ 1 h 10037"/>
                <a:gd name="connsiteX5" fmla="*/ 2976 w 9997"/>
                <a:gd name="connsiteY5" fmla="*/ 560 h 10037"/>
                <a:gd name="connsiteX6" fmla="*/ 3945 w 9997"/>
                <a:gd name="connsiteY6" fmla="*/ 3353 h 10037"/>
                <a:gd name="connsiteX7" fmla="*/ 5386 w 9997"/>
                <a:gd name="connsiteY7" fmla="*/ 7698 h 10037"/>
                <a:gd name="connsiteX8" fmla="*/ 6274 w 9997"/>
                <a:gd name="connsiteY8" fmla="*/ 9249 h 10037"/>
                <a:gd name="connsiteX9" fmla="*/ 7455 w 9997"/>
                <a:gd name="connsiteY9" fmla="*/ 9871 h 10037"/>
                <a:gd name="connsiteX10" fmla="*/ 9997 w 9997"/>
                <a:gd name="connsiteY10" fmla="*/ 10000 h 10037"/>
                <a:gd name="connsiteX0" fmla="*/ 0 w 10000"/>
                <a:gd name="connsiteY0" fmla="*/ 10000 h 10000"/>
                <a:gd name="connsiteX1" fmla="*/ 4 w 10000"/>
                <a:gd name="connsiteY1" fmla="*/ 6888 h 10000"/>
                <a:gd name="connsiteX2" fmla="*/ 967 w 10000"/>
                <a:gd name="connsiteY2" fmla="*/ 3528 h 10000"/>
                <a:gd name="connsiteX3" fmla="*/ 1834 w 10000"/>
                <a:gd name="connsiteY3" fmla="*/ 558 h 10000"/>
                <a:gd name="connsiteX4" fmla="*/ 2380 w 10000"/>
                <a:gd name="connsiteY4" fmla="*/ 1 h 10000"/>
                <a:gd name="connsiteX5" fmla="*/ 2977 w 10000"/>
                <a:gd name="connsiteY5" fmla="*/ 558 h 10000"/>
                <a:gd name="connsiteX6" fmla="*/ 3946 w 10000"/>
                <a:gd name="connsiteY6" fmla="*/ 3341 h 10000"/>
                <a:gd name="connsiteX7" fmla="*/ 5388 w 10000"/>
                <a:gd name="connsiteY7" fmla="*/ 7670 h 10000"/>
                <a:gd name="connsiteX8" fmla="*/ 6276 w 10000"/>
                <a:gd name="connsiteY8" fmla="*/ 9215 h 10000"/>
                <a:gd name="connsiteX9" fmla="*/ 7457 w 10000"/>
                <a:gd name="connsiteY9" fmla="*/ 9835 h 10000"/>
                <a:gd name="connsiteX10" fmla="*/ 10000 w 10000"/>
                <a:gd name="connsiteY10" fmla="*/ 9963 h 10000"/>
                <a:gd name="connsiteX0" fmla="*/ 0 w 10000"/>
                <a:gd name="connsiteY0" fmla="*/ 10000 h 10000"/>
                <a:gd name="connsiteX1" fmla="*/ 4 w 10000"/>
                <a:gd name="connsiteY1" fmla="*/ 6888 h 10000"/>
                <a:gd name="connsiteX2" fmla="*/ 967 w 10000"/>
                <a:gd name="connsiteY2" fmla="*/ 3528 h 10000"/>
                <a:gd name="connsiteX3" fmla="*/ 1834 w 10000"/>
                <a:gd name="connsiteY3" fmla="*/ 558 h 10000"/>
                <a:gd name="connsiteX4" fmla="*/ 2380 w 10000"/>
                <a:gd name="connsiteY4" fmla="*/ 1 h 10000"/>
                <a:gd name="connsiteX5" fmla="*/ 2977 w 10000"/>
                <a:gd name="connsiteY5" fmla="*/ 558 h 10000"/>
                <a:gd name="connsiteX6" fmla="*/ 3946 w 10000"/>
                <a:gd name="connsiteY6" fmla="*/ 3341 h 10000"/>
                <a:gd name="connsiteX7" fmla="*/ 5388 w 10000"/>
                <a:gd name="connsiteY7" fmla="*/ 7670 h 10000"/>
                <a:gd name="connsiteX8" fmla="*/ 6276 w 10000"/>
                <a:gd name="connsiteY8" fmla="*/ 9215 h 10000"/>
                <a:gd name="connsiteX9" fmla="*/ 7457 w 10000"/>
                <a:gd name="connsiteY9" fmla="*/ 9835 h 10000"/>
                <a:gd name="connsiteX10" fmla="*/ 10000 w 10000"/>
                <a:gd name="connsiteY10" fmla="*/ 9963 h 10000"/>
                <a:gd name="connsiteX0" fmla="*/ 0 w 7457"/>
                <a:gd name="connsiteY0" fmla="*/ 10000 h 10000"/>
                <a:gd name="connsiteX1" fmla="*/ 4 w 7457"/>
                <a:gd name="connsiteY1" fmla="*/ 6888 h 10000"/>
                <a:gd name="connsiteX2" fmla="*/ 967 w 7457"/>
                <a:gd name="connsiteY2" fmla="*/ 3528 h 10000"/>
                <a:gd name="connsiteX3" fmla="*/ 1834 w 7457"/>
                <a:gd name="connsiteY3" fmla="*/ 558 h 10000"/>
                <a:gd name="connsiteX4" fmla="*/ 2380 w 7457"/>
                <a:gd name="connsiteY4" fmla="*/ 1 h 10000"/>
                <a:gd name="connsiteX5" fmla="*/ 2977 w 7457"/>
                <a:gd name="connsiteY5" fmla="*/ 558 h 10000"/>
                <a:gd name="connsiteX6" fmla="*/ 3946 w 7457"/>
                <a:gd name="connsiteY6" fmla="*/ 3341 h 10000"/>
                <a:gd name="connsiteX7" fmla="*/ 5388 w 7457"/>
                <a:gd name="connsiteY7" fmla="*/ 7670 h 10000"/>
                <a:gd name="connsiteX8" fmla="*/ 6276 w 7457"/>
                <a:gd name="connsiteY8" fmla="*/ 9215 h 10000"/>
                <a:gd name="connsiteX9" fmla="*/ 7457 w 7457"/>
                <a:gd name="connsiteY9" fmla="*/ 9835 h 10000"/>
                <a:gd name="connsiteX0" fmla="*/ 0 w 8416"/>
                <a:gd name="connsiteY0" fmla="*/ 10000 h 10000"/>
                <a:gd name="connsiteX1" fmla="*/ 5 w 8416"/>
                <a:gd name="connsiteY1" fmla="*/ 6888 h 10000"/>
                <a:gd name="connsiteX2" fmla="*/ 1297 w 8416"/>
                <a:gd name="connsiteY2" fmla="*/ 3528 h 10000"/>
                <a:gd name="connsiteX3" fmla="*/ 2459 w 8416"/>
                <a:gd name="connsiteY3" fmla="*/ 558 h 10000"/>
                <a:gd name="connsiteX4" fmla="*/ 3192 w 8416"/>
                <a:gd name="connsiteY4" fmla="*/ 1 h 10000"/>
                <a:gd name="connsiteX5" fmla="*/ 3992 w 8416"/>
                <a:gd name="connsiteY5" fmla="*/ 558 h 10000"/>
                <a:gd name="connsiteX6" fmla="*/ 5292 w 8416"/>
                <a:gd name="connsiteY6" fmla="*/ 3341 h 10000"/>
                <a:gd name="connsiteX7" fmla="*/ 7225 w 8416"/>
                <a:gd name="connsiteY7" fmla="*/ 7670 h 10000"/>
                <a:gd name="connsiteX8" fmla="*/ 8416 w 8416"/>
                <a:gd name="connsiteY8" fmla="*/ 9215 h 10000"/>
                <a:gd name="connsiteX0" fmla="*/ 0 w 10000"/>
                <a:gd name="connsiteY0" fmla="*/ 10000 h 10000"/>
                <a:gd name="connsiteX1" fmla="*/ 6 w 10000"/>
                <a:gd name="connsiteY1" fmla="*/ 6888 h 10000"/>
                <a:gd name="connsiteX2" fmla="*/ 1541 w 10000"/>
                <a:gd name="connsiteY2" fmla="*/ 3528 h 10000"/>
                <a:gd name="connsiteX3" fmla="*/ 2922 w 10000"/>
                <a:gd name="connsiteY3" fmla="*/ 558 h 10000"/>
                <a:gd name="connsiteX4" fmla="*/ 3793 w 10000"/>
                <a:gd name="connsiteY4" fmla="*/ 1 h 10000"/>
                <a:gd name="connsiteX5" fmla="*/ 4743 w 10000"/>
                <a:gd name="connsiteY5" fmla="*/ 558 h 10000"/>
                <a:gd name="connsiteX6" fmla="*/ 6288 w 10000"/>
                <a:gd name="connsiteY6" fmla="*/ 3341 h 10000"/>
                <a:gd name="connsiteX7" fmla="*/ 8585 w 10000"/>
                <a:gd name="connsiteY7" fmla="*/ 7670 h 10000"/>
                <a:gd name="connsiteX8" fmla="*/ 10000 w 10000"/>
                <a:gd name="connsiteY8" fmla="*/ 9215 h 10000"/>
                <a:gd name="connsiteX0" fmla="*/ 0 w 8841"/>
                <a:gd name="connsiteY0" fmla="*/ 10000 h 10000"/>
                <a:gd name="connsiteX1" fmla="*/ 6 w 8841"/>
                <a:gd name="connsiteY1" fmla="*/ 6888 h 10000"/>
                <a:gd name="connsiteX2" fmla="*/ 1541 w 8841"/>
                <a:gd name="connsiteY2" fmla="*/ 3528 h 10000"/>
                <a:gd name="connsiteX3" fmla="*/ 2922 w 8841"/>
                <a:gd name="connsiteY3" fmla="*/ 558 h 10000"/>
                <a:gd name="connsiteX4" fmla="*/ 3793 w 8841"/>
                <a:gd name="connsiteY4" fmla="*/ 1 h 10000"/>
                <a:gd name="connsiteX5" fmla="*/ 4743 w 8841"/>
                <a:gd name="connsiteY5" fmla="*/ 558 h 10000"/>
                <a:gd name="connsiteX6" fmla="*/ 6288 w 8841"/>
                <a:gd name="connsiteY6" fmla="*/ 3341 h 10000"/>
                <a:gd name="connsiteX7" fmla="*/ 8585 w 8841"/>
                <a:gd name="connsiteY7" fmla="*/ 7670 h 10000"/>
                <a:gd name="connsiteX8" fmla="*/ 8841 w 8841"/>
                <a:gd name="connsiteY8" fmla="*/ 9152 h 10000"/>
                <a:gd name="connsiteX0" fmla="*/ 0 w 10000"/>
                <a:gd name="connsiteY0" fmla="*/ 10000 h 10000"/>
                <a:gd name="connsiteX1" fmla="*/ 7 w 10000"/>
                <a:gd name="connsiteY1" fmla="*/ 6888 h 10000"/>
                <a:gd name="connsiteX2" fmla="*/ 1743 w 10000"/>
                <a:gd name="connsiteY2" fmla="*/ 3528 h 10000"/>
                <a:gd name="connsiteX3" fmla="*/ 3305 w 10000"/>
                <a:gd name="connsiteY3" fmla="*/ 558 h 10000"/>
                <a:gd name="connsiteX4" fmla="*/ 4290 w 10000"/>
                <a:gd name="connsiteY4" fmla="*/ 1 h 10000"/>
                <a:gd name="connsiteX5" fmla="*/ 5365 w 10000"/>
                <a:gd name="connsiteY5" fmla="*/ 558 h 10000"/>
                <a:gd name="connsiteX6" fmla="*/ 7112 w 10000"/>
                <a:gd name="connsiteY6" fmla="*/ 3341 h 10000"/>
                <a:gd name="connsiteX7" fmla="*/ 9710 w 10000"/>
                <a:gd name="connsiteY7" fmla="*/ 7670 h 10000"/>
                <a:gd name="connsiteX8" fmla="*/ 10000 w 10000"/>
                <a:gd name="connsiteY8" fmla="*/ 9152 h 10000"/>
                <a:gd name="connsiteX0" fmla="*/ 0 w 10331"/>
                <a:gd name="connsiteY0" fmla="*/ 10000 h 10000"/>
                <a:gd name="connsiteX1" fmla="*/ 7 w 10331"/>
                <a:gd name="connsiteY1" fmla="*/ 6888 h 10000"/>
                <a:gd name="connsiteX2" fmla="*/ 1743 w 10331"/>
                <a:gd name="connsiteY2" fmla="*/ 3528 h 10000"/>
                <a:gd name="connsiteX3" fmla="*/ 3305 w 10331"/>
                <a:gd name="connsiteY3" fmla="*/ 558 h 10000"/>
                <a:gd name="connsiteX4" fmla="*/ 4290 w 10331"/>
                <a:gd name="connsiteY4" fmla="*/ 1 h 10000"/>
                <a:gd name="connsiteX5" fmla="*/ 5365 w 10331"/>
                <a:gd name="connsiteY5" fmla="*/ 558 h 10000"/>
                <a:gd name="connsiteX6" fmla="*/ 7112 w 10331"/>
                <a:gd name="connsiteY6" fmla="*/ 3341 h 10000"/>
                <a:gd name="connsiteX7" fmla="*/ 9710 w 10331"/>
                <a:gd name="connsiteY7" fmla="*/ 7670 h 10000"/>
                <a:gd name="connsiteX8" fmla="*/ 10000 w 10331"/>
                <a:gd name="connsiteY8" fmla="*/ 9152 h 10000"/>
                <a:gd name="connsiteX0" fmla="*/ 0 w 10331"/>
                <a:gd name="connsiteY0" fmla="*/ 10000 h 10000"/>
                <a:gd name="connsiteX1" fmla="*/ 7 w 10331"/>
                <a:gd name="connsiteY1" fmla="*/ 6888 h 10000"/>
                <a:gd name="connsiteX2" fmla="*/ 1743 w 10331"/>
                <a:gd name="connsiteY2" fmla="*/ 3528 h 10000"/>
                <a:gd name="connsiteX3" fmla="*/ 3305 w 10331"/>
                <a:gd name="connsiteY3" fmla="*/ 558 h 10000"/>
                <a:gd name="connsiteX4" fmla="*/ 4290 w 10331"/>
                <a:gd name="connsiteY4" fmla="*/ 1 h 10000"/>
                <a:gd name="connsiteX5" fmla="*/ 5365 w 10331"/>
                <a:gd name="connsiteY5" fmla="*/ 558 h 10000"/>
                <a:gd name="connsiteX6" fmla="*/ 7112 w 10331"/>
                <a:gd name="connsiteY6" fmla="*/ 3341 h 10000"/>
                <a:gd name="connsiteX7" fmla="*/ 9710 w 10331"/>
                <a:gd name="connsiteY7" fmla="*/ 7670 h 10000"/>
                <a:gd name="connsiteX8" fmla="*/ 10000 w 10331"/>
                <a:gd name="connsiteY8" fmla="*/ 9152 h 10000"/>
                <a:gd name="connsiteX0" fmla="*/ 0 w 10331"/>
                <a:gd name="connsiteY0" fmla="*/ 10000 h 10000"/>
                <a:gd name="connsiteX1" fmla="*/ 7 w 10331"/>
                <a:gd name="connsiteY1" fmla="*/ 6888 h 10000"/>
                <a:gd name="connsiteX2" fmla="*/ 1743 w 10331"/>
                <a:gd name="connsiteY2" fmla="*/ 3528 h 10000"/>
                <a:gd name="connsiteX3" fmla="*/ 3305 w 10331"/>
                <a:gd name="connsiteY3" fmla="*/ 558 h 10000"/>
                <a:gd name="connsiteX4" fmla="*/ 4290 w 10331"/>
                <a:gd name="connsiteY4" fmla="*/ 1 h 10000"/>
                <a:gd name="connsiteX5" fmla="*/ 5365 w 10331"/>
                <a:gd name="connsiteY5" fmla="*/ 558 h 10000"/>
                <a:gd name="connsiteX6" fmla="*/ 7112 w 10331"/>
                <a:gd name="connsiteY6" fmla="*/ 3341 h 10000"/>
                <a:gd name="connsiteX7" fmla="*/ 9710 w 10331"/>
                <a:gd name="connsiteY7" fmla="*/ 7670 h 10000"/>
                <a:gd name="connsiteX8" fmla="*/ 10000 w 10331"/>
                <a:gd name="connsiteY8" fmla="*/ 9152 h 10000"/>
                <a:gd name="connsiteX0" fmla="*/ 0 w 10216"/>
                <a:gd name="connsiteY0" fmla="*/ 10000 h 10000"/>
                <a:gd name="connsiteX1" fmla="*/ 7 w 10216"/>
                <a:gd name="connsiteY1" fmla="*/ 6888 h 10000"/>
                <a:gd name="connsiteX2" fmla="*/ 1743 w 10216"/>
                <a:gd name="connsiteY2" fmla="*/ 3528 h 10000"/>
                <a:gd name="connsiteX3" fmla="*/ 3305 w 10216"/>
                <a:gd name="connsiteY3" fmla="*/ 558 h 10000"/>
                <a:gd name="connsiteX4" fmla="*/ 4290 w 10216"/>
                <a:gd name="connsiteY4" fmla="*/ 1 h 10000"/>
                <a:gd name="connsiteX5" fmla="*/ 5365 w 10216"/>
                <a:gd name="connsiteY5" fmla="*/ 558 h 10000"/>
                <a:gd name="connsiteX6" fmla="*/ 7112 w 10216"/>
                <a:gd name="connsiteY6" fmla="*/ 3341 h 10000"/>
                <a:gd name="connsiteX7" fmla="*/ 9289 w 10216"/>
                <a:gd name="connsiteY7" fmla="*/ 6944 h 10000"/>
                <a:gd name="connsiteX8" fmla="*/ 10000 w 10216"/>
                <a:gd name="connsiteY8" fmla="*/ 9152 h 10000"/>
                <a:gd name="connsiteX0" fmla="*/ 0 w 10216"/>
                <a:gd name="connsiteY0" fmla="*/ 10000 h 10000"/>
                <a:gd name="connsiteX1" fmla="*/ 7 w 10216"/>
                <a:gd name="connsiteY1" fmla="*/ 6888 h 10000"/>
                <a:gd name="connsiteX2" fmla="*/ 1743 w 10216"/>
                <a:gd name="connsiteY2" fmla="*/ 3528 h 10000"/>
                <a:gd name="connsiteX3" fmla="*/ 3305 w 10216"/>
                <a:gd name="connsiteY3" fmla="*/ 558 h 10000"/>
                <a:gd name="connsiteX4" fmla="*/ 4290 w 10216"/>
                <a:gd name="connsiteY4" fmla="*/ 1 h 10000"/>
                <a:gd name="connsiteX5" fmla="*/ 5365 w 10216"/>
                <a:gd name="connsiteY5" fmla="*/ 558 h 10000"/>
                <a:gd name="connsiteX6" fmla="*/ 7112 w 10216"/>
                <a:gd name="connsiteY6" fmla="*/ 3341 h 10000"/>
                <a:gd name="connsiteX7" fmla="*/ 9289 w 10216"/>
                <a:gd name="connsiteY7" fmla="*/ 6944 h 10000"/>
                <a:gd name="connsiteX8" fmla="*/ 10000 w 10216"/>
                <a:gd name="connsiteY8" fmla="*/ 9152 h 10000"/>
                <a:gd name="connsiteX0" fmla="*/ 0 w 10216"/>
                <a:gd name="connsiteY0" fmla="*/ 10000 h 10000"/>
                <a:gd name="connsiteX1" fmla="*/ 7 w 10216"/>
                <a:gd name="connsiteY1" fmla="*/ 6888 h 10000"/>
                <a:gd name="connsiteX2" fmla="*/ 1743 w 10216"/>
                <a:gd name="connsiteY2" fmla="*/ 3528 h 10000"/>
                <a:gd name="connsiteX3" fmla="*/ 3305 w 10216"/>
                <a:gd name="connsiteY3" fmla="*/ 558 h 10000"/>
                <a:gd name="connsiteX4" fmla="*/ 4290 w 10216"/>
                <a:gd name="connsiteY4" fmla="*/ 1 h 10000"/>
                <a:gd name="connsiteX5" fmla="*/ 5365 w 10216"/>
                <a:gd name="connsiteY5" fmla="*/ 558 h 10000"/>
                <a:gd name="connsiteX6" fmla="*/ 7112 w 10216"/>
                <a:gd name="connsiteY6" fmla="*/ 3341 h 10000"/>
                <a:gd name="connsiteX7" fmla="*/ 9289 w 10216"/>
                <a:gd name="connsiteY7" fmla="*/ 6944 h 10000"/>
                <a:gd name="connsiteX8" fmla="*/ 10000 w 10216"/>
                <a:gd name="connsiteY8" fmla="*/ 9152 h 10000"/>
                <a:gd name="connsiteX0" fmla="*/ 0 w 10146"/>
                <a:gd name="connsiteY0" fmla="*/ 10000 h 10000"/>
                <a:gd name="connsiteX1" fmla="*/ 7 w 10146"/>
                <a:gd name="connsiteY1" fmla="*/ 6888 h 10000"/>
                <a:gd name="connsiteX2" fmla="*/ 1743 w 10146"/>
                <a:gd name="connsiteY2" fmla="*/ 3528 h 10000"/>
                <a:gd name="connsiteX3" fmla="*/ 3305 w 10146"/>
                <a:gd name="connsiteY3" fmla="*/ 558 h 10000"/>
                <a:gd name="connsiteX4" fmla="*/ 4290 w 10146"/>
                <a:gd name="connsiteY4" fmla="*/ 1 h 10000"/>
                <a:gd name="connsiteX5" fmla="*/ 5365 w 10146"/>
                <a:gd name="connsiteY5" fmla="*/ 558 h 10000"/>
                <a:gd name="connsiteX6" fmla="*/ 7112 w 10146"/>
                <a:gd name="connsiteY6" fmla="*/ 3341 h 10000"/>
                <a:gd name="connsiteX7" fmla="*/ 9289 w 10146"/>
                <a:gd name="connsiteY7" fmla="*/ 6944 h 10000"/>
                <a:gd name="connsiteX8" fmla="*/ 10000 w 10146"/>
                <a:gd name="connsiteY8" fmla="*/ 9152 h 10000"/>
                <a:gd name="connsiteX0" fmla="*/ 0 w 10064"/>
                <a:gd name="connsiteY0" fmla="*/ 10000 h 10000"/>
                <a:gd name="connsiteX1" fmla="*/ 7 w 10064"/>
                <a:gd name="connsiteY1" fmla="*/ 6888 h 10000"/>
                <a:gd name="connsiteX2" fmla="*/ 1743 w 10064"/>
                <a:gd name="connsiteY2" fmla="*/ 3528 h 10000"/>
                <a:gd name="connsiteX3" fmla="*/ 3305 w 10064"/>
                <a:gd name="connsiteY3" fmla="*/ 558 h 10000"/>
                <a:gd name="connsiteX4" fmla="*/ 4290 w 10064"/>
                <a:gd name="connsiteY4" fmla="*/ 1 h 10000"/>
                <a:gd name="connsiteX5" fmla="*/ 5365 w 10064"/>
                <a:gd name="connsiteY5" fmla="*/ 558 h 10000"/>
                <a:gd name="connsiteX6" fmla="*/ 7112 w 10064"/>
                <a:gd name="connsiteY6" fmla="*/ 3341 h 10000"/>
                <a:gd name="connsiteX7" fmla="*/ 9289 w 10064"/>
                <a:gd name="connsiteY7" fmla="*/ 6944 h 10000"/>
                <a:gd name="connsiteX8" fmla="*/ 10000 w 10064"/>
                <a:gd name="connsiteY8" fmla="*/ 9152 h 10000"/>
                <a:gd name="connsiteX0" fmla="*/ 0 w 10064"/>
                <a:gd name="connsiteY0" fmla="*/ 10000 h 10000"/>
                <a:gd name="connsiteX1" fmla="*/ 7 w 10064"/>
                <a:gd name="connsiteY1" fmla="*/ 6888 h 10000"/>
                <a:gd name="connsiteX2" fmla="*/ 1743 w 10064"/>
                <a:gd name="connsiteY2" fmla="*/ 3528 h 10000"/>
                <a:gd name="connsiteX3" fmla="*/ 3305 w 10064"/>
                <a:gd name="connsiteY3" fmla="*/ 558 h 10000"/>
                <a:gd name="connsiteX4" fmla="*/ 4290 w 10064"/>
                <a:gd name="connsiteY4" fmla="*/ 1 h 10000"/>
                <a:gd name="connsiteX5" fmla="*/ 5365 w 10064"/>
                <a:gd name="connsiteY5" fmla="*/ 558 h 10000"/>
                <a:gd name="connsiteX6" fmla="*/ 7112 w 10064"/>
                <a:gd name="connsiteY6" fmla="*/ 3341 h 10000"/>
                <a:gd name="connsiteX7" fmla="*/ 9289 w 10064"/>
                <a:gd name="connsiteY7" fmla="*/ 6944 h 10000"/>
                <a:gd name="connsiteX8" fmla="*/ 10000 w 10064"/>
                <a:gd name="connsiteY8" fmla="*/ 9436 h 10000"/>
                <a:gd name="connsiteX0" fmla="*/ 0 w 10064"/>
                <a:gd name="connsiteY0" fmla="*/ 10000 h 10000"/>
                <a:gd name="connsiteX1" fmla="*/ 7 w 10064"/>
                <a:gd name="connsiteY1" fmla="*/ 6888 h 10000"/>
                <a:gd name="connsiteX2" fmla="*/ 1743 w 10064"/>
                <a:gd name="connsiteY2" fmla="*/ 3528 h 10000"/>
                <a:gd name="connsiteX3" fmla="*/ 3305 w 10064"/>
                <a:gd name="connsiteY3" fmla="*/ 558 h 10000"/>
                <a:gd name="connsiteX4" fmla="*/ 4290 w 10064"/>
                <a:gd name="connsiteY4" fmla="*/ 1 h 10000"/>
                <a:gd name="connsiteX5" fmla="*/ 5365 w 10064"/>
                <a:gd name="connsiteY5" fmla="*/ 558 h 10000"/>
                <a:gd name="connsiteX6" fmla="*/ 7112 w 10064"/>
                <a:gd name="connsiteY6" fmla="*/ 3341 h 10000"/>
                <a:gd name="connsiteX7" fmla="*/ 9289 w 10064"/>
                <a:gd name="connsiteY7" fmla="*/ 6944 h 10000"/>
                <a:gd name="connsiteX8" fmla="*/ 10000 w 10064"/>
                <a:gd name="connsiteY8" fmla="*/ 9436 h 10000"/>
                <a:gd name="connsiteX0" fmla="*/ 0 w 10020"/>
                <a:gd name="connsiteY0" fmla="*/ 10000 h 10004"/>
                <a:gd name="connsiteX1" fmla="*/ 7 w 10020"/>
                <a:gd name="connsiteY1" fmla="*/ 6888 h 10004"/>
                <a:gd name="connsiteX2" fmla="*/ 1743 w 10020"/>
                <a:gd name="connsiteY2" fmla="*/ 3528 h 10004"/>
                <a:gd name="connsiteX3" fmla="*/ 3305 w 10020"/>
                <a:gd name="connsiteY3" fmla="*/ 558 h 10004"/>
                <a:gd name="connsiteX4" fmla="*/ 4290 w 10020"/>
                <a:gd name="connsiteY4" fmla="*/ 1 h 10004"/>
                <a:gd name="connsiteX5" fmla="*/ 5365 w 10020"/>
                <a:gd name="connsiteY5" fmla="*/ 558 h 10004"/>
                <a:gd name="connsiteX6" fmla="*/ 7112 w 10020"/>
                <a:gd name="connsiteY6" fmla="*/ 3341 h 10004"/>
                <a:gd name="connsiteX7" fmla="*/ 9289 w 10020"/>
                <a:gd name="connsiteY7" fmla="*/ 6944 h 10004"/>
                <a:gd name="connsiteX8" fmla="*/ 9953 w 10020"/>
                <a:gd name="connsiteY8" fmla="*/ 10004 h 10004"/>
                <a:gd name="connsiteX0" fmla="*/ 0 w 9953"/>
                <a:gd name="connsiteY0" fmla="*/ 10000 h 10004"/>
                <a:gd name="connsiteX1" fmla="*/ 7 w 9953"/>
                <a:gd name="connsiteY1" fmla="*/ 6888 h 10004"/>
                <a:gd name="connsiteX2" fmla="*/ 1743 w 9953"/>
                <a:gd name="connsiteY2" fmla="*/ 3528 h 10004"/>
                <a:gd name="connsiteX3" fmla="*/ 3305 w 9953"/>
                <a:gd name="connsiteY3" fmla="*/ 558 h 10004"/>
                <a:gd name="connsiteX4" fmla="*/ 4290 w 9953"/>
                <a:gd name="connsiteY4" fmla="*/ 1 h 10004"/>
                <a:gd name="connsiteX5" fmla="*/ 5365 w 9953"/>
                <a:gd name="connsiteY5" fmla="*/ 558 h 10004"/>
                <a:gd name="connsiteX6" fmla="*/ 7112 w 9953"/>
                <a:gd name="connsiteY6" fmla="*/ 3341 h 10004"/>
                <a:gd name="connsiteX7" fmla="*/ 9289 w 9953"/>
                <a:gd name="connsiteY7" fmla="*/ 6944 h 10004"/>
                <a:gd name="connsiteX8" fmla="*/ 9953 w 9953"/>
                <a:gd name="connsiteY8" fmla="*/ 10004 h 10004"/>
                <a:gd name="connsiteX0" fmla="*/ 0 w 9403"/>
                <a:gd name="connsiteY0" fmla="*/ 9996 h 10126"/>
                <a:gd name="connsiteX1" fmla="*/ 7 w 9403"/>
                <a:gd name="connsiteY1" fmla="*/ 6885 h 10126"/>
                <a:gd name="connsiteX2" fmla="*/ 1751 w 9403"/>
                <a:gd name="connsiteY2" fmla="*/ 3527 h 10126"/>
                <a:gd name="connsiteX3" fmla="*/ 3321 w 9403"/>
                <a:gd name="connsiteY3" fmla="*/ 558 h 10126"/>
                <a:gd name="connsiteX4" fmla="*/ 4310 w 9403"/>
                <a:gd name="connsiteY4" fmla="*/ 1 h 10126"/>
                <a:gd name="connsiteX5" fmla="*/ 5390 w 9403"/>
                <a:gd name="connsiteY5" fmla="*/ 558 h 10126"/>
                <a:gd name="connsiteX6" fmla="*/ 7146 w 9403"/>
                <a:gd name="connsiteY6" fmla="*/ 3340 h 10126"/>
                <a:gd name="connsiteX7" fmla="*/ 9333 w 9403"/>
                <a:gd name="connsiteY7" fmla="*/ 6941 h 10126"/>
                <a:gd name="connsiteX8" fmla="*/ 9388 w 9403"/>
                <a:gd name="connsiteY8" fmla="*/ 10126 h 10126"/>
                <a:gd name="connsiteX0" fmla="*/ 0 w 9984"/>
                <a:gd name="connsiteY0" fmla="*/ 9872 h 10000"/>
                <a:gd name="connsiteX1" fmla="*/ 7 w 9984"/>
                <a:gd name="connsiteY1" fmla="*/ 6799 h 10000"/>
                <a:gd name="connsiteX2" fmla="*/ 1862 w 9984"/>
                <a:gd name="connsiteY2" fmla="*/ 3483 h 10000"/>
                <a:gd name="connsiteX3" fmla="*/ 3532 w 9984"/>
                <a:gd name="connsiteY3" fmla="*/ 551 h 10000"/>
                <a:gd name="connsiteX4" fmla="*/ 4584 w 9984"/>
                <a:gd name="connsiteY4" fmla="*/ 1 h 10000"/>
                <a:gd name="connsiteX5" fmla="*/ 5732 w 9984"/>
                <a:gd name="connsiteY5" fmla="*/ 551 h 10000"/>
                <a:gd name="connsiteX6" fmla="*/ 7600 w 9984"/>
                <a:gd name="connsiteY6" fmla="*/ 3298 h 10000"/>
                <a:gd name="connsiteX7" fmla="*/ 9926 w 9984"/>
                <a:gd name="connsiteY7" fmla="*/ 6855 h 10000"/>
                <a:gd name="connsiteX8" fmla="*/ 9984 w 9984"/>
                <a:gd name="connsiteY8" fmla="*/ 10000 h 10000"/>
                <a:gd name="connsiteX0" fmla="*/ 0 w 9956"/>
                <a:gd name="connsiteY0" fmla="*/ 9872 h 9875"/>
                <a:gd name="connsiteX1" fmla="*/ 7 w 9956"/>
                <a:gd name="connsiteY1" fmla="*/ 6799 h 9875"/>
                <a:gd name="connsiteX2" fmla="*/ 1865 w 9956"/>
                <a:gd name="connsiteY2" fmla="*/ 3483 h 9875"/>
                <a:gd name="connsiteX3" fmla="*/ 3538 w 9956"/>
                <a:gd name="connsiteY3" fmla="*/ 551 h 9875"/>
                <a:gd name="connsiteX4" fmla="*/ 4591 w 9956"/>
                <a:gd name="connsiteY4" fmla="*/ 1 h 9875"/>
                <a:gd name="connsiteX5" fmla="*/ 5741 w 9956"/>
                <a:gd name="connsiteY5" fmla="*/ 551 h 9875"/>
                <a:gd name="connsiteX6" fmla="*/ 7612 w 9956"/>
                <a:gd name="connsiteY6" fmla="*/ 3298 h 9875"/>
                <a:gd name="connsiteX7" fmla="*/ 9942 w 9956"/>
                <a:gd name="connsiteY7" fmla="*/ 6855 h 9875"/>
                <a:gd name="connsiteX8" fmla="*/ 9950 w 9956"/>
                <a:gd name="connsiteY8" fmla="*/ 9875 h 9875"/>
                <a:gd name="connsiteX0" fmla="*/ 94 w 10094"/>
                <a:gd name="connsiteY0" fmla="*/ 9997 h 10000"/>
                <a:gd name="connsiteX1" fmla="*/ 0 w 10094"/>
                <a:gd name="connsiteY1" fmla="*/ 6885 h 10000"/>
                <a:gd name="connsiteX2" fmla="*/ 1967 w 10094"/>
                <a:gd name="connsiteY2" fmla="*/ 3527 h 10000"/>
                <a:gd name="connsiteX3" fmla="*/ 3648 w 10094"/>
                <a:gd name="connsiteY3" fmla="*/ 558 h 10000"/>
                <a:gd name="connsiteX4" fmla="*/ 4705 w 10094"/>
                <a:gd name="connsiteY4" fmla="*/ 1 h 10000"/>
                <a:gd name="connsiteX5" fmla="*/ 5860 w 10094"/>
                <a:gd name="connsiteY5" fmla="*/ 558 h 10000"/>
                <a:gd name="connsiteX6" fmla="*/ 7740 w 10094"/>
                <a:gd name="connsiteY6" fmla="*/ 3340 h 10000"/>
                <a:gd name="connsiteX7" fmla="*/ 10080 w 10094"/>
                <a:gd name="connsiteY7" fmla="*/ 6942 h 10000"/>
                <a:gd name="connsiteX8" fmla="*/ 10088 w 10094"/>
                <a:gd name="connsiteY8" fmla="*/ 10000 h 10000"/>
                <a:gd name="connsiteX0" fmla="*/ 94 w 10094"/>
                <a:gd name="connsiteY0" fmla="*/ 9997 h 10000"/>
                <a:gd name="connsiteX1" fmla="*/ 0 w 10094"/>
                <a:gd name="connsiteY1" fmla="*/ 6885 h 10000"/>
                <a:gd name="connsiteX2" fmla="*/ 1967 w 10094"/>
                <a:gd name="connsiteY2" fmla="*/ 3527 h 10000"/>
                <a:gd name="connsiteX3" fmla="*/ 3648 w 10094"/>
                <a:gd name="connsiteY3" fmla="*/ 558 h 10000"/>
                <a:gd name="connsiteX4" fmla="*/ 4705 w 10094"/>
                <a:gd name="connsiteY4" fmla="*/ 1 h 10000"/>
                <a:gd name="connsiteX5" fmla="*/ 5860 w 10094"/>
                <a:gd name="connsiteY5" fmla="*/ 558 h 10000"/>
                <a:gd name="connsiteX6" fmla="*/ 7740 w 10094"/>
                <a:gd name="connsiteY6" fmla="*/ 3340 h 10000"/>
                <a:gd name="connsiteX7" fmla="*/ 10080 w 10094"/>
                <a:gd name="connsiteY7" fmla="*/ 6942 h 10000"/>
                <a:gd name="connsiteX8" fmla="*/ 10088 w 10094"/>
                <a:gd name="connsiteY8" fmla="*/ 10000 h 10000"/>
                <a:gd name="connsiteX0" fmla="*/ 94 w 10094"/>
                <a:gd name="connsiteY0" fmla="*/ 9997 h 10000"/>
                <a:gd name="connsiteX1" fmla="*/ 0 w 10094"/>
                <a:gd name="connsiteY1" fmla="*/ 6885 h 10000"/>
                <a:gd name="connsiteX2" fmla="*/ 1967 w 10094"/>
                <a:gd name="connsiteY2" fmla="*/ 3527 h 10000"/>
                <a:gd name="connsiteX3" fmla="*/ 3648 w 10094"/>
                <a:gd name="connsiteY3" fmla="*/ 558 h 10000"/>
                <a:gd name="connsiteX4" fmla="*/ 4705 w 10094"/>
                <a:gd name="connsiteY4" fmla="*/ 1 h 10000"/>
                <a:gd name="connsiteX5" fmla="*/ 5860 w 10094"/>
                <a:gd name="connsiteY5" fmla="*/ 558 h 10000"/>
                <a:gd name="connsiteX6" fmla="*/ 7740 w 10094"/>
                <a:gd name="connsiteY6" fmla="*/ 3340 h 10000"/>
                <a:gd name="connsiteX7" fmla="*/ 10080 w 10094"/>
                <a:gd name="connsiteY7" fmla="*/ 6942 h 10000"/>
                <a:gd name="connsiteX8" fmla="*/ 10088 w 10094"/>
                <a:gd name="connsiteY8" fmla="*/ 10000 h 10000"/>
                <a:gd name="connsiteX0" fmla="*/ 0 w 10101"/>
                <a:gd name="connsiteY0" fmla="*/ 9997 h 10000"/>
                <a:gd name="connsiteX1" fmla="*/ 7 w 10101"/>
                <a:gd name="connsiteY1" fmla="*/ 6885 h 10000"/>
                <a:gd name="connsiteX2" fmla="*/ 1974 w 10101"/>
                <a:gd name="connsiteY2" fmla="*/ 3527 h 10000"/>
                <a:gd name="connsiteX3" fmla="*/ 3655 w 10101"/>
                <a:gd name="connsiteY3" fmla="*/ 558 h 10000"/>
                <a:gd name="connsiteX4" fmla="*/ 4712 w 10101"/>
                <a:gd name="connsiteY4" fmla="*/ 1 h 10000"/>
                <a:gd name="connsiteX5" fmla="*/ 5867 w 10101"/>
                <a:gd name="connsiteY5" fmla="*/ 558 h 10000"/>
                <a:gd name="connsiteX6" fmla="*/ 7747 w 10101"/>
                <a:gd name="connsiteY6" fmla="*/ 3340 h 10000"/>
                <a:gd name="connsiteX7" fmla="*/ 10087 w 10101"/>
                <a:gd name="connsiteY7" fmla="*/ 6942 h 10000"/>
                <a:gd name="connsiteX8" fmla="*/ 10095 w 10101"/>
                <a:gd name="connsiteY8" fmla="*/ 10000 h 10000"/>
                <a:gd name="connsiteX0" fmla="*/ 0 w 10101"/>
                <a:gd name="connsiteY0" fmla="*/ 9997 h 10000"/>
                <a:gd name="connsiteX1" fmla="*/ 7 w 10101"/>
                <a:gd name="connsiteY1" fmla="*/ 6885 h 10000"/>
                <a:gd name="connsiteX2" fmla="*/ 1974 w 10101"/>
                <a:gd name="connsiteY2" fmla="*/ 3527 h 10000"/>
                <a:gd name="connsiteX3" fmla="*/ 3655 w 10101"/>
                <a:gd name="connsiteY3" fmla="*/ 558 h 10000"/>
                <a:gd name="connsiteX4" fmla="*/ 4712 w 10101"/>
                <a:gd name="connsiteY4" fmla="*/ 1 h 10000"/>
                <a:gd name="connsiteX5" fmla="*/ 5867 w 10101"/>
                <a:gd name="connsiteY5" fmla="*/ 558 h 10000"/>
                <a:gd name="connsiteX6" fmla="*/ 7747 w 10101"/>
                <a:gd name="connsiteY6" fmla="*/ 3340 h 10000"/>
                <a:gd name="connsiteX7" fmla="*/ 10087 w 10101"/>
                <a:gd name="connsiteY7" fmla="*/ 6942 h 10000"/>
                <a:gd name="connsiteX8" fmla="*/ 10095 w 10101"/>
                <a:gd name="connsiteY8" fmla="*/ 10000 h 10000"/>
                <a:gd name="connsiteX0" fmla="*/ 0 w 10101"/>
                <a:gd name="connsiteY0" fmla="*/ 9997 h 10000"/>
                <a:gd name="connsiteX1" fmla="*/ 7 w 10101"/>
                <a:gd name="connsiteY1" fmla="*/ 6885 h 10000"/>
                <a:gd name="connsiteX2" fmla="*/ 1974 w 10101"/>
                <a:gd name="connsiteY2" fmla="*/ 3527 h 10000"/>
                <a:gd name="connsiteX3" fmla="*/ 3655 w 10101"/>
                <a:gd name="connsiteY3" fmla="*/ 558 h 10000"/>
                <a:gd name="connsiteX4" fmla="*/ 4712 w 10101"/>
                <a:gd name="connsiteY4" fmla="*/ 1 h 10000"/>
                <a:gd name="connsiteX5" fmla="*/ 5867 w 10101"/>
                <a:gd name="connsiteY5" fmla="*/ 558 h 10000"/>
                <a:gd name="connsiteX6" fmla="*/ 7747 w 10101"/>
                <a:gd name="connsiteY6" fmla="*/ 3340 h 10000"/>
                <a:gd name="connsiteX7" fmla="*/ 10087 w 10101"/>
                <a:gd name="connsiteY7" fmla="*/ 6942 h 10000"/>
                <a:gd name="connsiteX8" fmla="*/ 10095 w 10101"/>
                <a:gd name="connsiteY8" fmla="*/ 10000 h 10000"/>
                <a:gd name="connsiteX0" fmla="*/ 0 w 10101"/>
                <a:gd name="connsiteY0" fmla="*/ 9997 h 10000"/>
                <a:gd name="connsiteX1" fmla="*/ 7 w 10101"/>
                <a:gd name="connsiteY1" fmla="*/ 6885 h 10000"/>
                <a:gd name="connsiteX2" fmla="*/ 1974 w 10101"/>
                <a:gd name="connsiteY2" fmla="*/ 3527 h 10000"/>
                <a:gd name="connsiteX3" fmla="*/ 3655 w 10101"/>
                <a:gd name="connsiteY3" fmla="*/ 558 h 10000"/>
                <a:gd name="connsiteX4" fmla="*/ 4712 w 10101"/>
                <a:gd name="connsiteY4" fmla="*/ 1 h 10000"/>
                <a:gd name="connsiteX5" fmla="*/ 5867 w 10101"/>
                <a:gd name="connsiteY5" fmla="*/ 558 h 10000"/>
                <a:gd name="connsiteX6" fmla="*/ 7747 w 10101"/>
                <a:gd name="connsiteY6" fmla="*/ 3340 h 10000"/>
                <a:gd name="connsiteX7" fmla="*/ 10087 w 10101"/>
                <a:gd name="connsiteY7" fmla="*/ 6942 h 10000"/>
                <a:gd name="connsiteX8" fmla="*/ 10095 w 10101"/>
                <a:gd name="connsiteY8" fmla="*/ 10000 h 10000"/>
                <a:gd name="connsiteX0" fmla="*/ 77 w 10178"/>
                <a:gd name="connsiteY0" fmla="*/ 9997 h 10000"/>
                <a:gd name="connsiteX1" fmla="*/ 0 w 10178"/>
                <a:gd name="connsiteY1" fmla="*/ 6885 h 10000"/>
                <a:gd name="connsiteX2" fmla="*/ 2051 w 10178"/>
                <a:gd name="connsiteY2" fmla="*/ 3527 h 10000"/>
                <a:gd name="connsiteX3" fmla="*/ 3732 w 10178"/>
                <a:gd name="connsiteY3" fmla="*/ 558 h 10000"/>
                <a:gd name="connsiteX4" fmla="*/ 4789 w 10178"/>
                <a:gd name="connsiteY4" fmla="*/ 1 h 10000"/>
                <a:gd name="connsiteX5" fmla="*/ 5944 w 10178"/>
                <a:gd name="connsiteY5" fmla="*/ 558 h 10000"/>
                <a:gd name="connsiteX6" fmla="*/ 7824 w 10178"/>
                <a:gd name="connsiteY6" fmla="*/ 3340 h 10000"/>
                <a:gd name="connsiteX7" fmla="*/ 10164 w 10178"/>
                <a:gd name="connsiteY7" fmla="*/ 6942 h 10000"/>
                <a:gd name="connsiteX8" fmla="*/ 10172 w 10178"/>
                <a:gd name="connsiteY8" fmla="*/ 10000 h 10000"/>
                <a:gd name="connsiteX0" fmla="*/ 0 w 10185"/>
                <a:gd name="connsiteY0" fmla="*/ 10050 h 10050"/>
                <a:gd name="connsiteX1" fmla="*/ 7 w 10185"/>
                <a:gd name="connsiteY1" fmla="*/ 6885 h 10050"/>
                <a:gd name="connsiteX2" fmla="*/ 2058 w 10185"/>
                <a:gd name="connsiteY2" fmla="*/ 3527 h 10050"/>
                <a:gd name="connsiteX3" fmla="*/ 3739 w 10185"/>
                <a:gd name="connsiteY3" fmla="*/ 558 h 10050"/>
                <a:gd name="connsiteX4" fmla="*/ 4796 w 10185"/>
                <a:gd name="connsiteY4" fmla="*/ 1 h 10050"/>
                <a:gd name="connsiteX5" fmla="*/ 5951 w 10185"/>
                <a:gd name="connsiteY5" fmla="*/ 558 h 10050"/>
                <a:gd name="connsiteX6" fmla="*/ 7831 w 10185"/>
                <a:gd name="connsiteY6" fmla="*/ 3340 h 10050"/>
                <a:gd name="connsiteX7" fmla="*/ 10171 w 10185"/>
                <a:gd name="connsiteY7" fmla="*/ 6942 h 10050"/>
                <a:gd name="connsiteX8" fmla="*/ 10179 w 10185"/>
                <a:gd name="connsiteY8" fmla="*/ 10000 h 10050"/>
                <a:gd name="connsiteX0" fmla="*/ 0 w 10185"/>
                <a:gd name="connsiteY0" fmla="*/ 9945 h 10000"/>
                <a:gd name="connsiteX1" fmla="*/ 7 w 10185"/>
                <a:gd name="connsiteY1" fmla="*/ 6885 h 10000"/>
                <a:gd name="connsiteX2" fmla="*/ 2058 w 10185"/>
                <a:gd name="connsiteY2" fmla="*/ 3527 h 10000"/>
                <a:gd name="connsiteX3" fmla="*/ 3739 w 10185"/>
                <a:gd name="connsiteY3" fmla="*/ 558 h 10000"/>
                <a:gd name="connsiteX4" fmla="*/ 4796 w 10185"/>
                <a:gd name="connsiteY4" fmla="*/ 1 h 10000"/>
                <a:gd name="connsiteX5" fmla="*/ 5951 w 10185"/>
                <a:gd name="connsiteY5" fmla="*/ 558 h 10000"/>
                <a:gd name="connsiteX6" fmla="*/ 7831 w 10185"/>
                <a:gd name="connsiteY6" fmla="*/ 3340 h 10000"/>
                <a:gd name="connsiteX7" fmla="*/ 10171 w 10185"/>
                <a:gd name="connsiteY7" fmla="*/ 6942 h 10000"/>
                <a:gd name="connsiteX8" fmla="*/ 10179 w 10185"/>
                <a:gd name="connsiteY8" fmla="*/ 10000 h 10000"/>
                <a:gd name="connsiteX0" fmla="*/ 0 w 10185"/>
                <a:gd name="connsiteY0" fmla="*/ 9945 h 10000"/>
                <a:gd name="connsiteX1" fmla="*/ 870 w 10185"/>
                <a:gd name="connsiteY1" fmla="*/ 5682 h 10000"/>
                <a:gd name="connsiteX2" fmla="*/ 2058 w 10185"/>
                <a:gd name="connsiteY2" fmla="*/ 3527 h 10000"/>
                <a:gd name="connsiteX3" fmla="*/ 3739 w 10185"/>
                <a:gd name="connsiteY3" fmla="*/ 558 h 10000"/>
                <a:gd name="connsiteX4" fmla="*/ 4796 w 10185"/>
                <a:gd name="connsiteY4" fmla="*/ 1 h 10000"/>
                <a:gd name="connsiteX5" fmla="*/ 5951 w 10185"/>
                <a:gd name="connsiteY5" fmla="*/ 558 h 10000"/>
                <a:gd name="connsiteX6" fmla="*/ 7831 w 10185"/>
                <a:gd name="connsiteY6" fmla="*/ 3340 h 10000"/>
                <a:gd name="connsiteX7" fmla="*/ 10171 w 10185"/>
                <a:gd name="connsiteY7" fmla="*/ 6942 h 10000"/>
                <a:gd name="connsiteX8" fmla="*/ 10179 w 10185"/>
                <a:gd name="connsiteY8" fmla="*/ 10000 h 10000"/>
                <a:gd name="connsiteX0" fmla="*/ 0 w 10179"/>
                <a:gd name="connsiteY0" fmla="*/ 9945 h 10000"/>
                <a:gd name="connsiteX1" fmla="*/ 870 w 10179"/>
                <a:gd name="connsiteY1" fmla="*/ 5682 h 10000"/>
                <a:gd name="connsiteX2" fmla="*/ 2058 w 10179"/>
                <a:gd name="connsiteY2" fmla="*/ 3527 h 10000"/>
                <a:gd name="connsiteX3" fmla="*/ 3739 w 10179"/>
                <a:gd name="connsiteY3" fmla="*/ 558 h 10000"/>
                <a:gd name="connsiteX4" fmla="*/ 4796 w 10179"/>
                <a:gd name="connsiteY4" fmla="*/ 1 h 10000"/>
                <a:gd name="connsiteX5" fmla="*/ 5951 w 10179"/>
                <a:gd name="connsiteY5" fmla="*/ 558 h 10000"/>
                <a:gd name="connsiteX6" fmla="*/ 7831 w 10179"/>
                <a:gd name="connsiteY6" fmla="*/ 3340 h 10000"/>
                <a:gd name="connsiteX7" fmla="*/ 9404 w 10179"/>
                <a:gd name="connsiteY7" fmla="*/ 5619 h 10000"/>
                <a:gd name="connsiteX8" fmla="*/ 10179 w 10179"/>
                <a:gd name="connsiteY8" fmla="*/ 10000 h 10000"/>
                <a:gd name="connsiteX0" fmla="*/ 90 w 9310"/>
                <a:gd name="connsiteY0" fmla="*/ 9945 h 10000"/>
                <a:gd name="connsiteX1" fmla="*/ 1 w 9310"/>
                <a:gd name="connsiteY1" fmla="*/ 5682 h 10000"/>
                <a:gd name="connsiteX2" fmla="*/ 1189 w 9310"/>
                <a:gd name="connsiteY2" fmla="*/ 3527 h 10000"/>
                <a:gd name="connsiteX3" fmla="*/ 2870 w 9310"/>
                <a:gd name="connsiteY3" fmla="*/ 558 h 10000"/>
                <a:gd name="connsiteX4" fmla="*/ 3927 w 9310"/>
                <a:gd name="connsiteY4" fmla="*/ 1 h 10000"/>
                <a:gd name="connsiteX5" fmla="*/ 5082 w 9310"/>
                <a:gd name="connsiteY5" fmla="*/ 558 h 10000"/>
                <a:gd name="connsiteX6" fmla="*/ 6962 w 9310"/>
                <a:gd name="connsiteY6" fmla="*/ 3340 h 10000"/>
                <a:gd name="connsiteX7" fmla="*/ 8535 w 9310"/>
                <a:gd name="connsiteY7" fmla="*/ 5619 h 10000"/>
                <a:gd name="connsiteX8" fmla="*/ 9310 w 9310"/>
                <a:gd name="connsiteY8" fmla="*/ 10000 h 10000"/>
                <a:gd name="connsiteX0" fmla="*/ 97 w 10000"/>
                <a:gd name="connsiteY0" fmla="*/ 10065 h 10065"/>
                <a:gd name="connsiteX1" fmla="*/ 1 w 10000"/>
                <a:gd name="connsiteY1" fmla="*/ 5682 h 10065"/>
                <a:gd name="connsiteX2" fmla="*/ 1277 w 10000"/>
                <a:gd name="connsiteY2" fmla="*/ 3527 h 10065"/>
                <a:gd name="connsiteX3" fmla="*/ 3083 w 10000"/>
                <a:gd name="connsiteY3" fmla="*/ 558 h 10065"/>
                <a:gd name="connsiteX4" fmla="*/ 4218 w 10000"/>
                <a:gd name="connsiteY4" fmla="*/ 1 h 10065"/>
                <a:gd name="connsiteX5" fmla="*/ 5459 w 10000"/>
                <a:gd name="connsiteY5" fmla="*/ 558 h 10065"/>
                <a:gd name="connsiteX6" fmla="*/ 7478 w 10000"/>
                <a:gd name="connsiteY6" fmla="*/ 3340 h 10065"/>
                <a:gd name="connsiteX7" fmla="*/ 9168 w 10000"/>
                <a:gd name="connsiteY7" fmla="*/ 5619 h 10065"/>
                <a:gd name="connsiteX8" fmla="*/ 10000 w 10000"/>
                <a:gd name="connsiteY8" fmla="*/ 10000 h 10065"/>
                <a:gd name="connsiteX0" fmla="*/ 96 w 9999"/>
                <a:gd name="connsiteY0" fmla="*/ 10065 h 10065"/>
                <a:gd name="connsiteX1" fmla="*/ 0 w 9999"/>
                <a:gd name="connsiteY1" fmla="*/ 5682 h 10065"/>
                <a:gd name="connsiteX2" fmla="*/ 1276 w 9999"/>
                <a:gd name="connsiteY2" fmla="*/ 3527 h 10065"/>
                <a:gd name="connsiteX3" fmla="*/ 3082 w 9999"/>
                <a:gd name="connsiteY3" fmla="*/ 558 h 10065"/>
                <a:gd name="connsiteX4" fmla="*/ 4217 w 9999"/>
                <a:gd name="connsiteY4" fmla="*/ 1 h 10065"/>
                <a:gd name="connsiteX5" fmla="*/ 5458 w 9999"/>
                <a:gd name="connsiteY5" fmla="*/ 558 h 10065"/>
                <a:gd name="connsiteX6" fmla="*/ 7477 w 9999"/>
                <a:gd name="connsiteY6" fmla="*/ 3340 h 10065"/>
                <a:gd name="connsiteX7" fmla="*/ 9167 w 9999"/>
                <a:gd name="connsiteY7" fmla="*/ 5619 h 10065"/>
                <a:gd name="connsiteX8" fmla="*/ 9999 w 9999"/>
                <a:gd name="connsiteY8" fmla="*/ 10000 h 10065"/>
                <a:gd name="connsiteX0" fmla="*/ 96 w 10000"/>
                <a:gd name="connsiteY0" fmla="*/ 10000 h 10000"/>
                <a:gd name="connsiteX1" fmla="*/ 0 w 10000"/>
                <a:gd name="connsiteY1" fmla="*/ 5645 h 10000"/>
                <a:gd name="connsiteX2" fmla="*/ 1276 w 10000"/>
                <a:gd name="connsiteY2" fmla="*/ 3504 h 10000"/>
                <a:gd name="connsiteX3" fmla="*/ 3082 w 10000"/>
                <a:gd name="connsiteY3" fmla="*/ 554 h 10000"/>
                <a:gd name="connsiteX4" fmla="*/ 4217 w 10000"/>
                <a:gd name="connsiteY4" fmla="*/ 1 h 10000"/>
                <a:gd name="connsiteX5" fmla="*/ 5459 w 10000"/>
                <a:gd name="connsiteY5" fmla="*/ 554 h 10000"/>
                <a:gd name="connsiteX6" fmla="*/ 7478 w 10000"/>
                <a:gd name="connsiteY6" fmla="*/ 3318 h 10000"/>
                <a:gd name="connsiteX7" fmla="*/ 9168 w 10000"/>
                <a:gd name="connsiteY7" fmla="*/ 5583 h 10000"/>
                <a:gd name="connsiteX8" fmla="*/ 10000 w 10000"/>
                <a:gd name="connsiteY8" fmla="*/ 9935 h 10000"/>
                <a:gd name="connsiteX0" fmla="*/ 96 w 10000"/>
                <a:gd name="connsiteY0" fmla="*/ 10000 h 10000"/>
                <a:gd name="connsiteX1" fmla="*/ 0 w 10000"/>
                <a:gd name="connsiteY1" fmla="*/ 5645 h 10000"/>
                <a:gd name="connsiteX2" fmla="*/ 1276 w 10000"/>
                <a:gd name="connsiteY2" fmla="*/ 3504 h 10000"/>
                <a:gd name="connsiteX3" fmla="*/ 3082 w 10000"/>
                <a:gd name="connsiteY3" fmla="*/ 554 h 10000"/>
                <a:gd name="connsiteX4" fmla="*/ 4217 w 10000"/>
                <a:gd name="connsiteY4" fmla="*/ 1 h 10000"/>
                <a:gd name="connsiteX5" fmla="*/ 5459 w 10000"/>
                <a:gd name="connsiteY5" fmla="*/ 554 h 10000"/>
                <a:gd name="connsiteX6" fmla="*/ 7478 w 10000"/>
                <a:gd name="connsiteY6" fmla="*/ 3318 h 10000"/>
                <a:gd name="connsiteX7" fmla="*/ 9168 w 10000"/>
                <a:gd name="connsiteY7" fmla="*/ 5583 h 10000"/>
                <a:gd name="connsiteX8" fmla="*/ 10000 w 10000"/>
                <a:gd name="connsiteY8" fmla="*/ 9935 h 10000"/>
                <a:gd name="connsiteX0" fmla="*/ 0 w 10007"/>
                <a:gd name="connsiteY0" fmla="*/ 9881 h 9935"/>
                <a:gd name="connsiteX1" fmla="*/ 7 w 10007"/>
                <a:gd name="connsiteY1" fmla="*/ 5645 h 9935"/>
                <a:gd name="connsiteX2" fmla="*/ 1283 w 10007"/>
                <a:gd name="connsiteY2" fmla="*/ 3504 h 9935"/>
                <a:gd name="connsiteX3" fmla="*/ 3089 w 10007"/>
                <a:gd name="connsiteY3" fmla="*/ 554 h 9935"/>
                <a:gd name="connsiteX4" fmla="*/ 4224 w 10007"/>
                <a:gd name="connsiteY4" fmla="*/ 1 h 9935"/>
                <a:gd name="connsiteX5" fmla="*/ 5466 w 10007"/>
                <a:gd name="connsiteY5" fmla="*/ 554 h 9935"/>
                <a:gd name="connsiteX6" fmla="*/ 7485 w 10007"/>
                <a:gd name="connsiteY6" fmla="*/ 3318 h 9935"/>
                <a:gd name="connsiteX7" fmla="*/ 9175 w 10007"/>
                <a:gd name="connsiteY7" fmla="*/ 5583 h 9935"/>
                <a:gd name="connsiteX8" fmla="*/ 10007 w 10007"/>
                <a:gd name="connsiteY8" fmla="*/ 9935 h 9935"/>
                <a:gd name="connsiteX0" fmla="*/ 0 w 9382"/>
                <a:gd name="connsiteY0" fmla="*/ 9946 h 10120"/>
                <a:gd name="connsiteX1" fmla="*/ 7 w 9382"/>
                <a:gd name="connsiteY1" fmla="*/ 5682 h 10120"/>
                <a:gd name="connsiteX2" fmla="*/ 1282 w 9382"/>
                <a:gd name="connsiteY2" fmla="*/ 3527 h 10120"/>
                <a:gd name="connsiteX3" fmla="*/ 3087 w 9382"/>
                <a:gd name="connsiteY3" fmla="*/ 558 h 10120"/>
                <a:gd name="connsiteX4" fmla="*/ 4221 w 9382"/>
                <a:gd name="connsiteY4" fmla="*/ 1 h 10120"/>
                <a:gd name="connsiteX5" fmla="*/ 5462 w 9382"/>
                <a:gd name="connsiteY5" fmla="*/ 558 h 10120"/>
                <a:gd name="connsiteX6" fmla="*/ 7480 w 9382"/>
                <a:gd name="connsiteY6" fmla="*/ 3340 h 10120"/>
                <a:gd name="connsiteX7" fmla="*/ 9169 w 9382"/>
                <a:gd name="connsiteY7" fmla="*/ 5620 h 10120"/>
                <a:gd name="connsiteX8" fmla="*/ 9382 w 9382"/>
                <a:gd name="connsiteY8" fmla="*/ 10120 h 10120"/>
                <a:gd name="connsiteX0" fmla="*/ 0 w 10000"/>
                <a:gd name="connsiteY0" fmla="*/ 9828 h 9828"/>
                <a:gd name="connsiteX1" fmla="*/ 7 w 10000"/>
                <a:gd name="connsiteY1" fmla="*/ 5615 h 9828"/>
                <a:gd name="connsiteX2" fmla="*/ 1366 w 10000"/>
                <a:gd name="connsiteY2" fmla="*/ 3485 h 9828"/>
                <a:gd name="connsiteX3" fmla="*/ 3290 w 10000"/>
                <a:gd name="connsiteY3" fmla="*/ 551 h 9828"/>
                <a:gd name="connsiteX4" fmla="*/ 4499 w 10000"/>
                <a:gd name="connsiteY4" fmla="*/ 1 h 9828"/>
                <a:gd name="connsiteX5" fmla="*/ 5822 w 10000"/>
                <a:gd name="connsiteY5" fmla="*/ 551 h 9828"/>
                <a:gd name="connsiteX6" fmla="*/ 7973 w 10000"/>
                <a:gd name="connsiteY6" fmla="*/ 3300 h 9828"/>
                <a:gd name="connsiteX7" fmla="*/ 9773 w 10000"/>
                <a:gd name="connsiteY7" fmla="*/ 5553 h 9828"/>
                <a:gd name="connsiteX8" fmla="*/ 10000 w 10000"/>
                <a:gd name="connsiteY8" fmla="*/ 9822 h 9828"/>
                <a:gd name="connsiteX0" fmla="*/ 0 w 10000"/>
                <a:gd name="connsiteY0" fmla="*/ 10000 h 10000"/>
                <a:gd name="connsiteX1" fmla="*/ 7 w 10000"/>
                <a:gd name="connsiteY1" fmla="*/ 5713 h 10000"/>
                <a:gd name="connsiteX2" fmla="*/ 1366 w 10000"/>
                <a:gd name="connsiteY2" fmla="*/ 3546 h 10000"/>
                <a:gd name="connsiteX3" fmla="*/ 3290 w 10000"/>
                <a:gd name="connsiteY3" fmla="*/ 561 h 10000"/>
                <a:gd name="connsiteX4" fmla="*/ 4499 w 10000"/>
                <a:gd name="connsiteY4" fmla="*/ 1 h 10000"/>
                <a:gd name="connsiteX5" fmla="*/ 5822 w 10000"/>
                <a:gd name="connsiteY5" fmla="*/ 561 h 10000"/>
                <a:gd name="connsiteX6" fmla="*/ 7973 w 10000"/>
                <a:gd name="connsiteY6" fmla="*/ 3358 h 10000"/>
                <a:gd name="connsiteX7" fmla="*/ 9773 w 10000"/>
                <a:gd name="connsiteY7" fmla="*/ 5650 h 10000"/>
                <a:gd name="connsiteX8" fmla="*/ 10000 w 10000"/>
                <a:gd name="connsiteY8" fmla="*/ 9934 h 10000"/>
                <a:gd name="connsiteX0" fmla="*/ 0 w 10000"/>
                <a:gd name="connsiteY0" fmla="*/ 10000 h 10000"/>
                <a:gd name="connsiteX1" fmla="*/ 7 w 10000"/>
                <a:gd name="connsiteY1" fmla="*/ 5713 h 10000"/>
                <a:gd name="connsiteX2" fmla="*/ 1366 w 10000"/>
                <a:gd name="connsiteY2" fmla="*/ 3546 h 10000"/>
                <a:gd name="connsiteX3" fmla="*/ 3290 w 10000"/>
                <a:gd name="connsiteY3" fmla="*/ 561 h 10000"/>
                <a:gd name="connsiteX4" fmla="*/ 4499 w 10000"/>
                <a:gd name="connsiteY4" fmla="*/ 1 h 10000"/>
                <a:gd name="connsiteX5" fmla="*/ 5822 w 10000"/>
                <a:gd name="connsiteY5" fmla="*/ 561 h 10000"/>
                <a:gd name="connsiteX6" fmla="*/ 7973 w 10000"/>
                <a:gd name="connsiteY6" fmla="*/ 3358 h 10000"/>
                <a:gd name="connsiteX7" fmla="*/ 9773 w 10000"/>
                <a:gd name="connsiteY7" fmla="*/ 5650 h 10000"/>
                <a:gd name="connsiteX8" fmla="*/ 10000 w 10000"/>
                <a:gd name="connsiteY8" fmla="*/ 9994 h 10000"/>
                <a:gd name="connsiteX0" fmla="*/ 0 w 9789"/>
                <a:gd name="connsiteY0" fmla="*/ 10000 h 10054"/>
                <a:gd name="connsiteX1" fmla="*/ 7 w 9789"/>
                <a:gd name="connsiteY1" fmla="*/ 5713 h 10054"/>
                <a:gd name="connsiteX2" fmla="*/ 1366 w 9789"/>
                <a:gd name="connsiteY2" fmla="*/ 3546 h 10054"/>
                <a:gd name="connsiteX3" fmla="*/ 3290 w 9789"/>
                <a:gd name="connsiteY3" fmla="*/ 561 h 10054"/>
                <a:gd name="connsiteX4" fmla="*/ 4499 w 9789"/>
                <a:gd name="connsiteY4" fmla="*/ 1 h 10054"/>
                <a:gd name="connsiteX5" fmla="*/ 5822 w 9789"/>
                <a:gd name="connsiteY5" fmla="*/ 561 h 10054"/>
                <a:gd name="connsiteX6" fmla="*/ 7973 w 9789"/>
                <a:gd name="connsiteY6" fmla="*/ 3358 h 10054"/>
                <a:gd name="connsiteX7" fmla="*/ 9773 w 9789"/>
                <a:gd name="connsiteY7" fmla="*/ 5650 h 10054"/>
                <a:gd name="connsiteX8" fmla="*/ 9781 w 9789"/>
                <a:gd name="connsiteY8" fmla="*/ 10054 h 10054"/>
                <a:gd name="connsiteX0" fmla="*/ 0 w 10104"/>
                <a:gd name="connsiteY0" fmla="*/ 9946 h 10060"/>
                <a:gd name="connsiteX1" fmla="*/ 7 w 10104"/>
                <a:gd name="connsiteY1" fmla="*/ 5682 h 10060"/>
                <a:gd name="connsiteX2" fmla="*/ 1395 w 10104"/>
                <a:gd name="connsiteY2" fmla="*/ 3527 h 10060"/>
                <a:gd name="connsiteX3" fmla="*/ 3361 w 10104"/>
                <a:gd name="connsiteY3" fmla="*/ 558 h 10060"/>
                <a:gd name="connsiteX4" fmla="*/ 4596 w 10104"/>
                <a:gd name="connsiteY4" fmla="*/ 1 h 10060"/>
                <a:gd name="connsiteX5" fmla="*/ 5947 w 10104"/>
                <a:gd name="connsiteY5" fmla="*/ 558 h 10060"/>
                <a:gd name="connsiteX6" fmla="*/ 8145 w 10104"/>
                <a:gd name="connsiteY6" fmla="*/ 3340 h 10060"/>
                <a:gd name="connsiteX7" fmla="*/ 9984 w 10104"/>
                <a:gd name="connsiteY7" fmla="*/ 5620 h 10060"/>
                <a:gd name="connsiteX8" fmla="*/ 10104 w 10104"/>
                <a:gd name="connsiteY8" fmla="*/ 10060 h 10060"/>
                <a:gd name="connsiteX0" fmla="*/ 0 w 10216"/>
                <a:gd name="connsiteY0" fmla="*/ 9946 h 9946"/>
                <a:gd name="connsiteX1" fmla="*/ 7 w 10216"/>
                <a:gd name="connsiteY1" fmla="*/ 5682 h 9946"/>
                <a:gd name="connsiteX2" fmla="*/ 1395 w 10216"/>
                <a:gd name="connsiteY2" fmla="*/ 3527 h 9946"/>
                <a:gd name="connsiteX3" fmla="*/ 3361 w 10216"/>
                <a:gd name="connsiteY3" fmla="*/ 558 h 9946"/>
                <a:gd name="connsiteX4" fmla="*/ 4596 w 10216"/>
                <a:gd name="connsiteY4" fmla="*/ 1 h 9946"/>
                <a:gd name="connsiteX5" fmla="*/ 5947 w 10216"/>
                <a:gd name="connsiteY5" fmla="*/ 558 h 9946"/>
                <a:gd name="connsiteX6" fmla="*/ 8145 w 10216"/>
                <a:gd name="connsiteY6" fmla="*/ 3340 h 9946"/>
                <a:gd name="connsiteX7" fmla="*/ 9984 w 10216"/>
                <a:gd name="connsiteY7" fmla="*/ 5620 h 9946"/>
                <a:gd name="connsiteX8" fmla="*/ 10216 w 10216"/>
                <a:gd name="connsiteY8" fmla="*/ 9819 h 9946"/>
                <a:gd name="connsiteX0" fmla="*/ 0 w 9890"/>
                <a:gd name="connsiteY0" fmla="*/ 10000 h 10114"/>
                <a:gd name="connsiteX1" fmla="*/ 7 w 9890"/>
                <a:gd name="connsiteY1" fmla="*/ 5713 h 10114"/>
                <a:gd name="connsiteX2" fmla="*/ 1366 w 9890"/>
                <a:gd name="connsiteY2" fmla="*/ 3546 h 10114"/>
                <a:gd name="connsiteX3" fmla="*/ 3290 w 9890"/>
                <a:gd name="connsiteY3" fmla="*/ 561 h 10114"/>
                <a:gd name="connsiteX4" fmla="*/ 4499 w 9890"/>
                <a:gd name="connsiteY4" fmla="*/ 1 h 10114"/>
                <a:gd name="connsiteX5" fmla="*/ 5821 w 9890"/>
                <a:gd name="connsiteY5" fmla="*/ 561 h 10114"/>
                <a:gd name="connsiteX6" fmla="*/ 7973 w 9890"/>
                <a:gd name="connsiteY6" fmla="*/ 3358 h 10114"/>
                <a:gd name="connsiteX7" fmla="*/ 9773 w 9890"/>
                <a:gd name="connsiteY7" fmla="*/ 5651 h 10114"/>
                <a:gd name="connsiteX8" fmla="*/ 9890 w 9890"/>
                <a:gd name="connsiteY8" fmla="*/ 10114 h 10114"/>
                <a:gd name="connsiteX0" fmla="*/ 0 w 9898"/>
                <a:gd name="connsiteY0" fmla="*/ 9887 h 9887"/>
                <a:gd name="connsiteX1" fmla="*/ 7 w 9898"/>
                <a:gd name="connsiteY1" fmla="*/ 5649 h 9887"/>
                <a:gd name="connsiteX2" fmla="*/ 1381 w 9898"/>
                <a:gd name="connsiteY2" fmla="*/ 3506 h 9887"/>
                <a:gd name="connsiteX3" fmla="*/ 3327 w 9898"/>
                <a:gd name="connsiteY3" fmla="*/ 555 h 9887"/>
                <a:gd name="connsiteX4" fmla="*/ 4549 w 9898"/>
                <a:gd name="connsiteY4" fmla="*/ 1 h 9887"/>
                <a:gd name="connsiteX5" fmla="*/ 5886 w 9898"/>
                <a:gd name="connsiteY5" fmla="*/ 555 h 9887"/>
                <a:gd name="connsiteX6" fmla="*/ 8062 w 9898"/>
                <a:gd name="connsiteY6" fmla="*/ 3320 h 9887"/>
                <a:gd name="connsiteX7" fmla="*/ 9882 w 9898"/>
                <a:gd name="connsiteY7" fmla="*/ 5587 h 9887"/>
                <a:gd name="connsiteX8" fmla="*/ 9889 w 9898"/>
                <a:gd name="connsiteY8" fmla="*/ 9880 h 9887"/>
                <a:gd name="connsiteX0" fmla="*/ 0 w 10000"/>
                <a:gd name="connsiteY0" fmla="*/ 10000 h 10000"/>
                <a:gd name="connsiteX1" fmla="*/ 119 w 10000"/>
                <a:gd name="connsiteY1" fmla="*/ 5593 h 10000"/>
                <a:gd name="connsiteX2" fmla="*/ 1395 w 10000"/>
                <a:gd name="connsiteY2" fmla="*/ 3546 h 10000"/>
                <a:gd name="connsiteX3" fmla="*/ 3361 w 10000"/>
                <a:gd name="connsiteY3" fmla="*/ 561 h 10000"/>
                <a:gd name="connsiteX4" fmla="*/ 4596 w 10000"/>
                <a:gd name="connsiteY4" fmla="*/ 1 h 10000"/>
                <a:gd name="connsiteX5" fmla="*/ 5947 w 10000"/>
                <a:gd name="connsiteY5" fmla="*/ 561 h 10000"/>
                <a:gd name="connsiteX6" fmla="*/ 8145 w 10000"/>
                <a:gd name="connsiteY6" fmla="*/ 3358 h 10000"/>
                <a:gd name="connsiteX7" fmla="*/ 9984 w 10000"/>
                <a:gd name="connsiteY7" fmla="*/ 5651 h 10000"/>
                <a:gd name="connsiteX8" fmla="*/ 9991 w 10000"/>
                <a:gd name="connsiteY8" fmla="*/ 9993 h 10000"/>
                <a:gd name="connsiteX0" fmla="*/ 0 w 10000"/>
                <a:gd name="connsiteY0" fmla="*/ 10000 h 10000"/>
                <a:gd name="connsiteX1" fmla="*/ 119 w 10000"/>
                <a:gd name="connsiteY1" fmla="*/ 5593 h 10000"/>
                <a:gd name="connsiteX2" fmla="*/ 1395 w 10000"/>
                <a:gd name="connsiteY2" fmla="*/ 3546 h 10000"/>
                <a:gd name="connsiteX3" fmla="*/ 3361 w 10000"/>
                <a:gd name="connsiteY3" fmla="*/ 561 h 10000"/>
                <a:gd name="connsiteX4" fmla="*/ 4596 w 10000"/>
                <a:gd name="connsiteY4" fmla="*/ 1 h 10000"/>
                <a:gd name="connsiteX5" fmla="*/ 5947 w 10000"/>
                <a:gd name="connsiteY5" fmla="*/ 561 h 10000"/>
                <a:gd name="connsiteX6" fmla="*/ 8145 w 10000"/>
                <a:gd name="connsiteY6" fmla="*/ 3358 h 10000"/>
                <a:gd name="connsiteX7" fmla="*/ 9984 w 10000"/>
                <a:gd name="connsiteY7" fmla="*/ 5651 h 10000"/>
                <a:gd name="connsiteX8" fmla="*/ 9991 w 10000"/>
                <a:gd name="connsiteY8" fmla="*/ 9993 h 10000"/>
                <a:gd name="connsiteX0" fmla="*/ 0 w 10000"/>
                <a:gd name="connsiteY0" fmla="*/ 10000 h 10000"/>
                <a:gd name="connsiteX1" fmla="*/ 7 w 10000"/>
                <a:gd name="connsiteY1" fmla="*/ 5533 h 10000"/>
                <a:gd name="connsiteX2" fmla="*/ 1395 w 10000"/>
                <a:gd name="connsiteY2" fmla="*/ 3546 h 10000"/>
                <a:gd name="connsiteX3" fmla="*/ 3361 w 10000"/>
                <a:gd name="connsiteY3" fmla="*/ 561 h 10000"/>
                <a:gd name="connsiteX4" fmla="*/ 4596 w 10000"/>
                <a:gd name="connsiteY4" fmla="*/ 1 h 10000"/>
                <a:gd name="connsiteX5" fmla="*/ 5947 w 10000"/>
                <a:gd name="connsiteY5" fmla="*/ 561 h 10000"/>
                <a:gd name="connsiteX6" fmla="*/ 8145 w 10000"/>
                <a:gd name="connsiteY6" fmla="*/ 3358 h 10000"/>
                <a:gd name="connsiteX7" fmla="*/ 9984 w 10000"/>
                <a:gd name="connsiteY7" fmla="*/ 5651 h 10000"/>
                <a:gd name="connsiteX8" fmla="*/ 9991 w 10000"/>
                <a:gd name="connsiteY8" fmla="*/ 9993 h 10000"/>
                <a:gd name="connsiteX0" fmla="*/ 0 w 10000"/>
                <a:gd name="connsiteY0" fmla="*/ 10000 h 10000"/>
                <a:gd name="connsiteX1" fmla="*/ 7 w 10000"/>
                <a:gd name="connsiteY1" fmla="*/ 5533 h 10000"/>
                <a:gd name="connsiteX2" fmla="*/ 1395 w 10000"/>
                <a:gd name="connsiteY2" fmla="*/ 3546 h 10000"/>
                <a:gd name="connsiteX3" fmla="*/ 3361 w 10000"/>
                <a:gd name="connsiteY3" fmla="*/ 561 h 10000"/>
                <a:gd name="connsiteX4" fmla="*/ 4596 w 10000"/>
                <a:gd name="connsiteY4" fmla="*/ 1 h 10000"/>
                <a:gd name="connsiteX5" fmla="*/ 5947 w 10000"/>
                <a:gd name="connsiteY5" fmla="*/ 561 h 10000"/>
                <a:gd name="connsiteX6" fmla="*/ 8145 w 10000"/>
                <a:gd name="connsiteY6" fmla="*/ 3358 h 10000"/>
                <a:gd name="connsiteX7" fmla="*/ 9984 w 10000"/>
                <a:gd name="connsiteY7" fmla="*/ 5832 h 10000"/>
                <a:gd name="connsiteX8" fmla="*/ 9991 w 10000"/>
                <a:gd name="connsiteY8" fmla="*/ 9993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000" h="10000">
                  <a:moveTo>
                    <a:pt x="0" y="10000"/>
                  </a:moveTo>
                  <a:cubicBezTo>
                    <a:pt x="-1" y="7048"/>
                    <a:pt x="6" y="7840"/>
                    <a:pt x="7" y="5533"/>
                  </a:cubicBezTo>
                  <a:cubicBezTo>
                    <a:pt x="951" y="4284"/>
                    <a:pt x="836" y="4375"/>
                    <a:pt x="1395" y="3546"/>
                  </a:cubicBezTo>
                  <a:cubicBezTo>
                    <a:pt x="1954" y="2717"/>
                    <a:pt x="2834" y="1148"/>
                    <a:pt x="3361" y="561"/>
                  </a:cubicBezTo>
                  <a:cubicBezTo>
                    <a:pt x="3883" y="-25"/>
                    <a:pt x="4401" y="1"/>
                    <a:pt x="4596" y="1"/>
                  </a:cubicBezTo>
                  <a:cubicBezTo>
                    <a:pt x="4782" y="1"/>
                    <a:pt x="5355" y="1"/>
                    <a:pt x="5947" y="561"/>
                  </a:cubicBezTo>
                  <a:cubicBezTo>
                    <a:pt x="6539" y="1123"/>
                    <a:pt x="7472" y="2480"/>
                    <a:pt x="8145" y="3358"/>
                  </a:cubicBezTo>
                  <a:cubicBezTo>
                    <a:pt x="8818" y="4237"/>
                    <a:pt x="8931" y="4702"/>
                    <a:pt x="9984" y="5832"/>
                  </a:cubicBezTo>
                  <a:cubicBezTo>
                    <a:pt x="10028" y="8434"/>
                    <a:pt x="9965" y="7249"/>
                    <a:pt x="9991" y="9993"/>
                  </a:cubicBezTo>
                </a:path>
              </a:pathLst>
            </a:custGeom>
            <a:solidFill>
              <a:srgbClr val="C9E5CA"/>
            </a:solidFill>
            <a:ln w="0">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AU"/>
            </a:p>
          </p:txBody>
        </p:sp>
        <p:sp>
          <p:nvSpPr>
            <p:cNvPr id="11" name="Rectangle 176"/>
            <p:cNvSpPr>
              <a:spLocks noChangeArrowheads="1"/>
            </p:cNvSpPr>
            <p:nvPr/>
          </p:nvSpPr>
          <p:spPr bwMode="auto">
            <a:xfrm>
              <a:off x="2884165" y="3981794"/>
              <a:ext cx="783869" cy="680186"/>
            </a:xfrm>
            <a:prstGeom prst="rect">
              <a:avLst/>
            </a:prstGeom>
            <a:noFill/>
            <a:ln>
              <a:noFill/>
            </a:ln>
            <a:extLst/>
          </p:spPr>
          <p:txBody>
            <a:bodyPr vert="horz" wrap="none" lIns="0" tIns="0" rIns="0" bIns="0" numCol="1" anchor="t" anchorCtr="0" compatLnSpc="1">
              <a:prstTxWarp prst="textNoShape">
                <a:avLst/>
              </a:prstTxWarp>
              <a:spAutoFit/>
            </a:bodyPr>
            <a:lstStyle/>
            <a:p>
              <a:pPr algn="ctr" eaLnBrk="0" hangingPunct="0">
                <a:lnSpc>
                  <a:spcPct val="85000"/>
                </a:lnSpc>
              </a:pPr>
              <a:r>
                <a:rPr lang="en-US" altLang="en-US" u="none" dirty="0">
                  <a:solidFill>
                    <a:srgbClr val="000000"/>
                  </a:solidFill>
                  <a:latin typeface="Arial Narrow" panose="020B0606020202030204" pitchFamily="34" charset="0"/>
                </a:rPr>
                <a:t>area =</a:t>
              </a:r>
              <a:br>
                <a:rPr lang="en-US" altLang="en-US" u="none" dirty="0">
                  <a:solidFill>
                    <a:srgbClr val="000000"/>
                  </a:solidFill>
                  <a:latin typeface="Arial Narrow" panose="020B0606020202030204" pitchFamily="34" charset="0"/>
                </a:rPr>
              </a:br>
              <a:r>
                <a:rPr lang="en-US" altLang="en-US" u="none" dirty="0">
                  <a:solidFill>
                    <a:srgbClr val="000000"/>
                  </a:solidFill>
                  <a:latin typeface="Arial Narrow" panose="020B0606020202030204" pitchFamily="34" charset="0"/>
                </a:rPr>
                <a:t>68%</a:t>
              </a:r>
            </a:p>
          </p:txBody>
        </p:sp>
      </p:grpSp>
      <p:grpSp>
        <p:nvGrpSpPr>
          <p:cNvPr id="12" name="Group 11"/>
          <p:cNvGrpSpPr/>
          <p:nvPr/>
        </p:nvGrpSpPr>
        <p:grpSpPr>
          <a:xfrm>
            <a:off x="1165198" y="1601117"/>
            <a:ext cx="5440951" cy="3495899"/>
            <a:chOff x="1165198" y="2547814"/>
            <a:chExt cx="5440951" cy="3495899"/>
          </a:xfrm>
        </p:grpSpPr>
        <p:grpSp>
          <p:nvGrpSpPr>
            <p:cNvPr id="5" name="Group 4"/>
            <p:cNvGrpSpPr/>
            <p:nvPr/>
          </p:nvGrpSpPr>
          <p:grpSpPr>
            <a:xfrm>
              <a:off x="2643893" y="2547814"/>
              <a:ext cx="3962256" cy="3495899"/>
              <a:chOff x="2643893" y="2547814"/>
              <a:chExt cx="3962256" cy="3495899"/>
            </a:xfrm>
          </p:grpSpPr>
          <p:sp>
            <p:nvSpPr>
              <p:cNvPr id="14" name="Rectangle 179"/>
              <p:cNvSpPr>
                <a:spLocks noChangeArrowheads="1"/>
              </p:cNvSpPr>
              <p:nvPr/>
            </p:nvSpPr>
            <p:spPr bwMode="auto">
              <a:xfrm>
                <a:off x="2643893" y="5643603"/>
                <a:ext cx="12759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true value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cxnSp>
            <p:nvCxnSpPr>
              <p:cNvPr id="32" name="Straight Arrow Connector 31"/>
              <p:cNvCxnSpPr/>
              <p:nvPr/>
            </p:nvCxnSpPr>
            <p:spPr bwMode="auto">
              <a:xfrm flipV="1">
                <a:off x="3255935" y="5411201"/>
                <a:ext cx="0" cy="277910"/>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Rectangle 233"/>
              <p:cNvSpPr>
                <a:spLocks noChangeArrowheads="1"/>
              </p:cNvSpPr>
              <p:nvPr/>
            </p:nvSpPr>
            <p:spPr bwMode="auto">
              <a:xfrm>
                <a:off x="4113479" y="2547814"/>
                <a:ext cx="2492670" cy="1020279"/>
              </a:xfrm>
              <a:prstGeom prst="rect">
                <a:avLst/>
              </a:prstGeom>
              <a:noFill/>
              <a:ln>
                <a:noFill/>
              </a:ln>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85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sampling</a:t>
                </a:r>
                <a:r>
                  <a:rPr kumimoji="0" lang="en-US" altLang="en-US" sz="2600" b="0" i="0" u="none" strike="noStrike" cap="none" normalizeH="0" dirty="0" smtClean="0">
                    <a:ln>
                      <a:noFill/>
                    </a:ln>
                    <a:solidFill>
                      <a:srgbClr val="000000"/>
                    </a:solidFill>
                    <a:effectLst/>
                    <a:latin typeface="Arial Narrow" panose="020B0606020202030204" pitchFamily="34" charset="0"/>
                  </a:rPr>
                  <a:t> distribution</a:t>
                </a:r>
                <a:br>
                  <a:rPr kumimoji="0" lang="en-US" altLang="en-US" sz="2600" b="0" i="0" u="none" strike="noStrike" cap="none" normalizeH="0" dirty="0" smtClean="0">
                    <a:ln>
                      <a:noFill/>
                    </a:ln>
                    <a:solidFill>
                      <a:srgbClr val="000000"/>
                    </a:solidFill>
                    <a:effectLst/>
                    <a:latin typeface="Arial Narrow" panose="020B0606020202030204" pitchFamily="34" charset="0"/>
                  </a:rPr>
                </a:br>
                <a:r>
                  <a:rPr kumimoji="0" lang="en-US" altLang="en-US" sz="2600" b="0" i="0" u="none" strike="noStrike" cap="none" normalizeH="0" dirty="0" smtClean="0">
                    <a:ln>
                      <a:noFill/>
                    </a:ln>
                    <a:solidFill>
                      <a:srgbClr val="000000"/>
                    </a:solidFill>
                    <a:effectLst/>
                    <a:latin typeface="Arial Narrow" panose="020B0606020202030204" pitchFamily="34" charset="0"/>
                  </a:rPr>
                  <a:t>centered on the</a:t>
                </a:r>
                <a:br>
                  <a:rPr kumimoji="0" lang="en-US" altLang="en-US" sz="2600" b="0" i="0" u="none" strike="noStrike" cap="none" normalizeH="0" dirty="0" smtClean="0">
                    <a:ln>
                      <a:noFill/>
                    </a:ln>
                    <a:solidFill>
                      <a:srgbClr val="000000"/>
                    </a:solidFill>
                    <a:effectLst/>
                    <a:latin typeface="Arial Narrow" panose="020B0606020202030204" pitchFamily="34" charset="0"/>
                  </a:rPr>
                </a:br>
                <a:r>
                  <a:rPr kumimoji="0" lang="en-US" altLang="en-US" sz="2600" b="0" i="0" u="none" strike="noStrike" cap="none" normalizeH="0" dirty="0" smtClean="0">
                    <a:ln>
                      <a:noFill/>
                    </a:ln>
                    <a:solidFill>
                      <a:srgbClr val="000000"/>
                    </a:solidFill>
                    <a:effectLst/>
                    <a:latin typeface="Arial Narrow" panose="020B0606020202030204" pitchFamily="34" charset="0"/>
                  </a:rPr>
                  <a:t>true value</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cxnSp>
            <p:nvCxnSpPr>
              <p:cNvPr id="65" name="Straight Arrow Connector 64"/>
              <p:cNvCxnSpPr/>
              <p:nvPr/>
            </p:nvCxnSpPr>
            <p:spPr bwMode="auto">
              <a:xfrm flipH="1">
                <a:off x="3641881" y="3104128"/>
                <a:ext cx="366153" cy="220937"/>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6" name="Freeform 170"/>
            <p:cNvSpPr>
              <a:spLocks/>
            </p:cNvSpPr>
            <p:nvPr/>
          </p:nvSpPr>
          <p:spPr bwMode="auto">
            <a:xfrm>
              <a:off x="1165198" y="2886928"/>
              <a:ext cx="4325938" cy="2416175"/>
            </a:xfrm>
            <a:custGeom>
              <a:avLst/>
              <a:gdLst>
                <a:gd name="T0" fmla="*/ 0 w 2725"/>
                <a:gd name="T1" fmla="*/ 1522 h 1522"/>
                <a:gd name="T2" fmla="*/ 474 w 2725"/>
                <a:gd name="T3" fmla="*/ 1499 h 1522"/>
                <a:gd name="T4" fmla="*/ 677 w 2725"/>
                <a:gd name="T5" fmla="*/ 1389 h 1522"/>
                <a:gd name="T6" fmla="*/ 833 w 2725"/>
                <a:gd name="T7" fmla="*/ 1123 h 1522"/>
                <a:gd name="T8" fmla="*/ 1056 w 2725"/>
                <a:gd name="T9" fmla="*/ 541 h 1522"/>
                <a:gd name="T10" fmla="*/ 1216 w 2725"/>
                <a:gd name="T11" fmla="*/ 89 h 1522"/>
                <a:gd name="T12" fmla="*/ 1317 w 2725"/>
                <a:gd name="T13" fmla="*/ 4 h 1522"/>
                <a:gd name="T14" fmla="*/ 1427 w 2725"/>
                <a:gd name="T15" fmla="*/ 89 h 1522"/>
                <a:gd name="T16" fmla="*/ 1606 w 2725"/>
                <a:gd name="T17" fmla="*/ 512 h 1522"/>
                <a:gd name="T18" fmla="*/ 1873 w 2725"/>
                <a:gd name="T19" fmla="*/ 1170 h 1522"/>
                <a:gd name="T20" fmla="*/ 2037 w 2725"/>
                <a:gd name="T21" fmla="*/ 1405 h 1522"/>
                <a:gd name="T22" fmla="*/ 2255 w 2725"/>
                <a:gd name="T23" fmla="*/ 1499 h 1522"/>
                <a:gd name="T24" fmla="*/ 2725 w 2725"/>
                <a:gd name="T25" fmla="*/ 1519 h 1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25" h="1522">
                  <a:moveTo>
                    <a:pt x="0" y="1522"/>
                  </a:moveTo>
                  <a:cubicBezTo>
                    <a:pt x="79" y="1520"/>
                    <a:pt x="361" y="1521"/>
                    <a:pt x="474" y="1499"/>
                  </a:cubicBezTo>
                  <a:cubicBezTo>
                    <a:pt x="587" y="1477"/>
                    <a:pt x="617" y="1452"/>
                    <a:pt x="677" y="1389"/>
                  </a:cubicBezTo>
                  <a:cubicBezTo>
                    <a:pt x="737" y="1327"/>
                    <a:pt x="771" y="1264"/>
                    <a:pt x="833" y="1123"/>
                  </a:cubicBezTo>
                  <a:cubicBezTo>
                    <a:pt x="896" y="982"/>
                    <a:pt x="992" y="713"/>
                    <a:pt x="1056" y="541"/>
                  </a:cubicBezTo>
                  <a:cubicBezTo>
                    <a:pt x="1120" y="369"/>
                    <a:pt x="1173" y="178"/>
                    <a:pt x="1216" y="89"/>
                  </a:cubicBezTo>
                  <a:cubicBezTo>
                    <a:pt x="1259" y="0"/>
                    <a:pt x="1301" y="4"/>
                    <a:pt x="1317" y="4"/>
                  </a:cubicBezTo>
                  <a:cubicBezTo>
                    <a:pt x="1332" y="4"/>
                    <a:pt x="1379" y="4"/>
                    <a:pt x="1427" y="89"/>
                  </a:cubicBezTo>
                  <a:cubicBezTo>
                    <a:pt x="1475" y="174"/>
                    <a:pt x="1533" y="332"/>
                    <a:pt x="1606" y="512"/>
                  </a:cubicBezTo>
                  <a:cubicBezTo>
                    <a:pt x="1681" y="692"/>
                    <a:pt x="1801" y="1021"/>
                    <a:pt x="1873" y="1170"/>
                  </a:cubicBezTo>
                  <a:cubicBezTo>
                    <a:pt x="1944" y="1319"/>
                    <a:pt x="1972" y="1350"/>
                    <a:pt x="2037" y="1405"/>
                  </a:cubicBezTo>
                  <a:cubicBezTo>
                    <a:pt x="2100" y="1460"/>
                    <a:pt x="2141" y="1481"/>
                    <a:pt x="2255" y="1499"/>
                  </a:cubicBezTo>
                  <a:cubicBezTo>
                    <a:pt x="2370" y="1518"/>
                    <a:pt x="2559" y="1514"/>
                    <a:pt x="2725" y="1519"/>
                  </a:cubicBezTo>
                </a:path>
              </a:pathLst>
            </a:custGeom>
            <a:noFill/>
            <a:ln w="20638" cap="flat">
              <a:solidFill>
                <a:srgbClr val="86868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43" name="Group 42"/>
          <p:cNvGrpSpPr/>
          <p:nvPr/>
        </p:nvGrpSpPr>
        <p:grpSpPr>
          <a:xfrm>
            <a:off x="7175565" y="3306015"/>
            <a:ext cx="4959230" cy="1050391"/>
            <a:chOff x="798146" y="4252712"/>
            <a:chExt cx="4959230" cy="1050391"/>
          </a:xfrm>
        </p:grpSpPr>
        <p:sp>
          <p:nvSpPr>
            <p:cNvPr id="44" name="Rectangle 233"/>
            <p:cNvSpPr>
              <a:spLocks noChangeArrowheads="1"/>
            </p:cNvSpPr>
            <p:nvPr/>
          </p:nvSpPr>
          <p:spPr bwMode="auto">
            <a:xfrm>
              <a:off x="4071017" y="4252712"/>
              <a:ext cx="1686359" cy="720197"/>
            </a:xfrm>
            <a:prstGeom prst="rect">
              <a:avLst/>
            </a:prstGeom>
            <a:solidFill>
              <a:srgbClr val="FFFFFF">
                <a:alpha val="74902"/>
              </a:srgbClr>
            </a:solidFill>
            <a:ln>
              <a:noFill/>
            </a:ln>
            <a:extLst/>
          </p:spPr>
          <p:txBody>
            <a:bodyPr vert="horz" wrap="none" lIns="0" tIns="0" rIns="0" bIns="0" numCol="1" anchor="t" anchorCtr="0" compatLnSpc="1">
              <a:prstTxWarp prst="textNoShape">
                <a:avLst/>
              </a:prstTxWarp>
              <a:spAutoFit/>
            </a:bodyPr>
            <a:lstStyle/>
            <a:p>
              <a:pPr algn="ctr" eaLnBrk="0" hangingPunct="0">
                <a:lnSpc>
                  <a:spcPct val="90000"/>
                </a:lnSpc>
              </a:pPr>
              <a:r>
                <a:rPr lang="en-US" altLang="en-US" u="none" dirty="0">
                  <a:solidFill>
                    <a:srgbClr val="000000"/>
                  </a:solidFill>
                  <a:latin typeface="Arial Narrow" panose="020B0606020202030204" pitchFamily="34" charset="0"/>
                </a:rPr>
                <a:t> sample value</a:t>
              </a:r>
              <a:br>
                <a:rPr lang="en-US" altLang="en-US" u="none" dirty="0">
                  <a:solidFill>
                    <a:srgbClr val="000000"/>
                  </a:solidFill>
                  <a:latin typeface="Arial Narrow" panose="020B0606020202030204" pitchFamily="34" charset="0"/>
                </a:rPr>
              </a:br>
              <a:r>
                <a:rPr lang="en-US" altLang="en-US" u="none" dirty="0">
                  <a:solidFill>
                    <a:srgbClr val="000000"/>
                  </a:solidFill>
                  <a:latin typeface="Arial Narrow" panose="020B0606020202030204" pitchFamily="34" charset="0"/>
                </a:rPr>
                <a:t>+ 1SE</a:t>
              </a:r>
            </a:p>
          </p:txBody>
        </p:sp>
        <p:cxnSp>
          <p:nvCxnSpPr>
            <p:cNvPr id="48" name="Straight Arrow Connector 47"/>
            <p:cNvCxnSpPr/>
            <p:nvPr/>
          </p:nvCxnSpPr>
          <p:spPr bwMode="auto">
            <a:xfrm flipH="1">
              <a:off x="4008034" y="4685603"/>
              <a:ext cx="333075" cy="617500"/>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Rectangle 233"/>
            <p:cNvSpPr>
              <a:spLocks noChangeArrowheads="1"/>
            </p:cNvSpPr>
            <p:nvPr/>
          </p:nvSpPr>
          <p:spPr bwMode="auto">
            <a:xfrm>
              <a:off x="798146" y="4252712"/>
              <a:ext cx="1686359" cy="720197"/>
            </a:xfrm>
            <a:prstGeom prst="rect">
              <a:avLst/>
            </a:prstGeom>
            <a:solidFill>
              <a:srgbClr val="FFFFFF">
                <a:alpha val="74902"/>
              </a:srgbClr>
            </a:solidFill>
            <a:ln>
              <a:noFill/>
            </a:ln>
            <a:extLst/>
          </p:spPr>
          <p:txBody>
            <a:bodyPr vert="horz" wrap="none" lIns="0" tIns="0" rIns="0" bIns="0" numCol="1" anchor="t" anchorCtr="0" compatLnSpc="1">
              <a:prstTxWarp prst="textNoShape">
                <a:avLst/>
              </a:prstTxWarp>
              <a:spAutoFit/>
            </a:bodyPr>
            <a:lstStyle/>
            <a:p>
              <a:pPr algn="ctr" eaLnBrk="0" hangingPunct="0">
                <a:lnSpc>
                  <a:spcPct val="90000"/>
                </a:lnSpc>
              </a:pPr>
              <a:r>
                <a:rPr lang="en-US" altLang="en-US" u="none" dirty="0">
                  <a:solidFill>
                    <a:srgbClr val="000000"/>
                  </a:solidFill>
                  <a:latin typeface="Arial Narrow" panose="020B0606020202030204" pitchFamily="34" charset="0"/>
                </a:rPr>
                <a:t> sample value</a:t>
              </a:r>
              <a:br>
                <a:rPr lang="en-US" altLang="en-US" u="none" dirty="0">
                  <a:solidFill>
                    <a:srgbClr val="000000"/>
                  </a:solidFill>
                  <a:latin typeface="Arial Narrow" panose="020B0606020202030204" pitchFamily="34" charset="0"/>
                </a:rPr>
              </a:br>
              <a:r>
                <a:rPr lang="en-US" altLang="en-US" u="none" dirty="0">
                  <a:solidFill>
                    <a:srgbClr val="000000"/>
                  </a:solidFill>
                  <a:latin typeface="Arial Narrow" panose="020B0606020202030204" pitchFamily="34" charset="0"/>
                </a:rPr>
                <a:t>– 1SE</a:t>
              </a:r>
            </a:p>
          </p:txBody>
        </p:sp>
        <p:cxnSp>
          <p:nvCxnSpPr>
            <p:cNvPr id="52" name="Straight Arrow Connector 51"/>
            <p:cNvCxnSpPr/>
            <p:nvPr/>
          </p:nvCxnSpPr>
          <p:spPr bwMode="auto">
            <a:xfrm>
              <a:off x="2259386" y="4685603"/>
              <a:ext cx="365005" cy="617500"/>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oup 55"/>
          <p:cNvGrpSpPr/>
          <p:nvPr/>
        </p:nvGrpSpPr>
        <p:grpSpPr>
          <a:xfrm>
            <a:off x="7379463" y="1155946"/>
            <a:ext cx="4579782" cy="3712478"/>
            <a:chOff x="1002044" y="2102643"/>
            <a:chExt cx="4579782" cy="3712478"/>
          </a:xfrm>
        </p:grpSpPr>
        <p:sp>
          <p:nvSpPr>
            <p:cNvPr id="62" name="Line 174"/>
            <p:cNvSpPr>
              <a:spLocks noChangeShapeType="1"/>
            </p:cNvSpPr>
            <p:nvPr/>
          </p:nvSpPr>
          <p:spPr bwMode="auto">
            <a:xfrm>
              <a:off x="1020736" y="5317942"/>
              <a:ext cx="4479925" cy="0"/>
            </a:xfrm>
            <a:prstGeom prst="line">
              <a:avLst/>
            </a:prstGeom>
            <a:noFill/>
            <a:ln w="206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63" name="Line 183"/>
            <p:cNvSpPr>
              <a:spLocks noChangeShapeType="1"/>
            </p:cNvSpPr>
            <p:nvPr/>
          </p:nvSpPr>
          <p:spPr bwMode="auto">
            <a:xfrm>
              <a:off x="1035404" y="2477353"/>
              <a:ext cx="0" cy="2857500"/>
            </a:xfrm>
            <a:prstGeom prst="line">
              <a:avLst/>
            </a:prstGeom>
            <a:noFill/>
            <a:ln w="206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66" name="Rectangle 238"/>
            <p:cNvSpPr>
              <a:spLocks noChangeArrowheads="1"/>
            </p:cNvSpPr>
            <p:nvPr/>
          </p:nvSpPr>
          <p:spPr bwMode="auto">
            <a:xfrm>
              <a:off x="1002044" y="2102643"/>
              <a:ext cx="285655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Probability of </a:t>
              </a:r>
              <a:r>
                <a:rPr kumimoji="0" lang="en-US" altLang="en-US" sz="2600" b="0" i="1" u="none" strike="noStrike" cap="none" normalizeH="0" baseline="0" dirty="0" smtClean="0">
                  <a:ln>
                    <a:noFill/>
                  </a:ln>
                  <a:solidFill>
                    <a:srgbClr val="000000"/>
                  </a:solidFill>
                  <a:effectLst/>
                  <a:latin typeface="Arial Narrow" panose="020B0606020202030204" pitchFamily="34" charset="0"/>
                </a:rPr>
                <a:t>true</a:t>
              </a:r>
              <a:r>
                <a:rPr kumimoji="0" lang="en-US" altLang="en-US" sz="2600" b="0" i="0" u="none" strike="noStrike" cap="none" normalizeH="0" baseline="0" dirty="0" smtClean="0">
                  <a:ln>
                    <a:noFill/>
                  </a:ln>
                  <a:solidFill>
                    <a:srgbClr val="000000"/>
                  </a:solidFill>
                  <a:effectLst/>
                  <a:latin typeface="Arial Narrow" panose="020B0606020202030204" pitchFamily="34" charset="0"/>
                </a:rPr>
                <a:t> value</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67" name="Rectangle 238"/>
            <p:cNvSpPr>
              <a:spLocks noChangeArrowheads="1"/>
            </p:cNvSpPr>
            <p:nvPr/>
          </p:nvSpPr>
          <p:spPr bwMode="auto">
            <a:xfrm>
              <a:off x="4299744" y="5415011"/>
              <a:ext cx="12820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1" u="none" strike="noStrike" cap="none" normalizeH="0" baseline="0" dirty="0" smtClean="0">
                  <a:ln>
                    <a:noFill/>
                  </a:ln>
                  <a:solidFill>
                    <a:srgbClr val="000000"/>
                  </a:solidFill>
                  <a:effectLst/>
                  <a:latin typeface="Arial Narrow" panose="020B0606020202030204" pitchFamily="34" charset="0"/>
                </a:rPr>
                <a:t>True</a:t>
              </a:r>
              <a:r>
                <a:rPr kumimoji="0" lang="en-US" altLang="en-US" sz="2600" b="0" i="0" u="none" strike="noStrike" cap="none" normalizeH="0" baseline="0" dirty="0" smtClean="0">
                  <a:ln>
                    <a:noFill/>
                  </a:ln>
                  <a:solidFill>
                    <a:srgbClr val="000000"/>
                  </a:solidFill>
                  <a:effectLst/>
                  <a:latin typeface="Arial Narrow" panose="020B0606020202030204" pitchFamily="34" charset="0"/>
                </a:rPr>
                <a:t> value</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pSp>
      <p:grpSp>
        <p:nvGrpSpPr>
          <p:cNvPr id="68" name="Group 67"/>
          <p:cNvGrpSpPr/>
          <p:nvPr/>
        </p:nvGrpSpPr>
        <p:grpSpPr>
          <a:xfrm>
            <a:off x="9038238" y="1959765"/>
            <a:ext cx="1295283" cy="2400554"/>
            <a:chOff x="2660819" y="2906462"/>
            <a:chExt cx="1295283" cy="2400554"/>
          </a:xfrm>
        </p:grpSpPr>
        <p:sp>
          <p:nvSpPr>
            <p:cNvPr id="69" name="Freeform 169"/>
            <p:cNvSpPr>
              <a:spLocks/>
            </p:cNvSpPr>
            <p:nvPr/>
          </p:nvSpPr>
          <p:spPr bwMode="auto">
            <a:xfrm>
              <a:off x="2660819" y="2906462"/>
              <a:ext cx="1295283" cy="2400554"/>
            </a:xfrm>
            <a:custGeom>
              <a:avLst/>
              <a:gdLst>
                <a:gd name="T0" fmla="*/ 0 w 6688"/>
                <a:gd name="T1" fmla="*/ 3721 h 3721"/>
                <a:gd name="T2" fmla="*/ 1164 w 6688"/>
                <a:gd name="T3" fmla="*/ 3664 h 3721"/>
                <a:gd name="T4" fmla="*/ 1662 w 6688"/>
                <a:gd name="T5" fmla="*/ 3396 h 3721"/>
                <a:gd name="T6" fmla="*/ 2045 w 6688"/>
                <a:gd name="T7" fmla="*/ 2745 h 3721"/>
                <a:gd name="T8" fmla="*/ 2592 w 6688"/>
                <a:gd name="T9" fmla="*/ 1321 h 3721"/>
                <a:gd name="T10" fmla="*/ 2985 w 6688"/>
                <a:gd name="T11" fmla="*/ 217 h 3721"/>
                <a:gd name="T12" fmla="*/ 3232 w 6688"/>
                <a:gd name="T13" fmla="*/ 10 h 3721"/>
                <a:gd name="T14" fmla="*/ 3503 w 6688"/>
                <a:gd name="T15" fmla="*/ 217 h 3721"/>
                <a:gd name="T16" fmla="*/ 3943 w 6688"/>
                <a:gd name="T17" fmla="*/ 1251 h 3721"/>
                <a:gd name="T18" fmla="*/ 4596 w 6688"/>
                <a:gd name="T19" fmla="*/ 2860 h 3721"/>
                <a:gd name="T20" fmla="*/ 4999 w 6688"/>
                <a:gd name="T21" fmla="*/ 3434 h 3721"/>
                <a:gd name="T22" fmla="*/ 5535 w 6688"/>
                <a:gd name="T23" fmla="*/ 3664 h 3721"/>
                <a:gd name="T24" fmla="*/ 6688 w 6688"/>
                <a:gd name="T25" fmla="*/ 3712 h 3721"/>
                <a:gd name="connsiteX0" fmla="*/ 0 w 10000"/>
                <a:gd name="connsiteY0" fmla="*/ 9974 h 9974"/>
                <a:gd name="connsiteX1" fmla="*/ 1740 w 10000"/>
                <a:gd name="connsiteY1" fmla="*/ 9821 h 9974"/>
                <a:gd name="connsiteX2" fmla="*/ 2485 w 10000"/>
                <a:gd name="connsiteY2" fmla="*/ 9101 h 9974"/>
                <a:gd name="connsiteX3" fmla="*/ 3223 w 10000"/>
                <a:gd name="connsiteY3" fmla="*/ 6878 h 9974"/>
                <a:gd name="connsiteX4" fmla="*/ 3876 w 10000"/>
                <a:gd name="connsiteY4" fmla="*/ 3524 h 9974"/>
                <a:gd name="connsiteX5" fmla="*/ 4463 w 10000"/>
                <a:gd name="connsiteY5" fmla="*/ 557 h 9974"/>
                <a:gd name="connsiteX6" fmla="*/ 4833 w 10000"/>
                <a:gd name="connsiteY6" fmla="*/ 1 h 9974"/>
                <a:gd name="connsiteX7" fmla="*/ 5238 w 10000"/>
                <a:gd name="connsiteY7" fmla="*/ 557 h 9974"/>
                <a:gd name="connsiteX8" fmla="*/ 5896 w 10000"/>
                <a:gd name="connsiteY8" fmla="*/ 3336 h 9974"/>
                <a:gd name="connsiteX9" fmla="*/ 6872 w 10000"/>
                <a:gd name="connsiteY9" fmla="*/ 7660 h 9974"/>
                <a:gd name="connsiteX10" fmla="*/ 7475 w 10000"/>
                <a:gd name="connsiteY10" fmla="*/ 9203 h 9974"/>
                <a:gd name="connsiteX11" fmla="*/ 8276 w 10000"/>
                <a:gd name="connsiteY11" fmla="*/ 9821 h 9974"/>
                <a:gd name="connsiteX12" fmla="*/ 10000 w 10000"/>
                <a:gd name="connsiteY12" fmla="*/ 9950 h 9974"/>
                <a:gd name="connsiteX0" fmla="*/ 0 w 8260"/>
                <a:gd name="connsiteY0" fmla="*/ 9847 h 9976"/>
                <a:gd name="connsiteX1" fmla="*/ 745 w 8260"/>
                <a:gd name="connsiteY1" fmla="*/ 9125 h 9976"/>
                <a:gd name="connsiteX2" fmla="*/ 1483 w 8260"/>
                <a:gd name="connsiteY2" fmla="*/ 6896 h 9976"/>
                <a:gd name="connsiteX3" fmla="*/ 2136 w 8260"/>
                <a:gd name="connsiteY3" fmla="*/ 3533 h 9976"/>
                <a:gd name="connsiteX4" fmla="*/ 2723 w 8260"/>
                <a:gd name="connsiteY4" fmla="*/ 558 h 9976"/>
                <a:gd name="connsiteX5" fmla="*/ 3093 w 8260"/>
                <a:gd name="connsiteY5" fmla="*/ 1 h 9976"/>
                <a:gd name="connsiteX6" fmla="*/ 3498 w 8260"/>
                <a:gd name="connsiteY6" fmla="*/ 558 h 9976"/>
                <a:gd name="connsiteX7" fmla="*/ 4156 w 8260"/>
                <a:gd name="connsiteY7" fmla="*/ 3345 h 9976"/>
                <a:gd name="connsiteX8" fmla="*/ 5132 w 8260"/>
                <a:gd name="connsiteY8" fmla="*/ 7680 h 9976"/>
                <a:gd name="connsiteX9" fmla="*/ 5735 w 8260"/>
                <a:gd name="connsiteY9" fmla="*/ 9227 h 9976"/>
                <a:gd name="connsiteX10" fmla="*/ 6536 w 8260"/>
                <a:gd name="connsiteY10" fmla="*/ 9847 h 9976"/>
                <a:gd name="connsiteX11" fmla="*/ 8260 w 8260"/>
                <a:gd name="connsiteY11" fmla="*/ 9976 h 9976"/>
                <a:gd name="connsiteX0" fmla="*/ 0 w 9098"/>
                <a:gd name="connsiteY0" fmla="*/ 9147 h 10000"/>
                <a:gd name="connsiteX1" fmla="*/ 893 w 9098"/>
                <a:gd name="connsiteY1" fmla="*/ 6913 h 10000"/>
                <a:gd name="connsiteX2" fmla="*/ 1684 w 9098"/>
                <a:gd name="connsiteY2" fmla="*/ 3541 h 10000"/>
                <a:gd name="connsiteX3" fmla="*/ 2395 w 9098"/>
                <a:gd name="connsiteY3" fmla="*/ 559 h 10000"/>
                <a:gd name="connsiteX4" fmla="*/ 2843 w 9098"/>
                <a:gd name="connsiteY4" fmla="*/ 1 h 10000"/>
                <a:gd name="connsiteX5" fmla="*/ 3333 w 9098"/>
                <a:gd name="connsiteY5" fmla="*/ 559 h 10000"/>
                <a:gd name="connsiteX6" fmla="*/ 4129 w 9098"/>
                <a:gd name="connsiteY6" fmla="*/ 3353 h 10000"/>
                <a:gd name="connsiteX7" fmla="*/ 5311 w 9098"/>
                <a:gd name="connsiteY7" fmla="*/ 7698 h 10000"/>
                <a:gd name="connsiteX8" fmla="*/ 6041 w 9098"/>
                <a:gd name="connsiteY8" fmla="*/ 9249 h 10000"/>
                <a:gd name="connsiteX9" fmla="*/ 7011 w 9098"/>
                <a:gd name="connsiteY9" fmla="*/ 9871 h 10000"/>
                <a:gd name="connsiteX10" fmla="*/ 9098 w 9098"/>
                <a:gd name="connsiteY10" fmla="*/ 10000 h 10000"/>
                <a:gd name="connsiteX0" fmla="*/ 0 w 9209"/>
                <a:gd name="connsiteY0" fmla="*/ 10633 h 10633"/>
                <a:gd name="connsiteX1" fmla="*/ 191 w 9209"/>
                <a:gd name="connsiteY1" fmla="*/ 6913 h 10633"/>
                <a:gd name="connsiteX2" fmla="*/ 1060 w 9209"/>
                <a:gd name="connsiteY2" fmla="*/ 3541 h 10633"/>
                <a:gd name="connsiteX3" fmla="*/ 1841 w 9209"/>
                <a:gd name="connsiteY3" fmla="*/ 559 h 10633"/>
                <a:gd name="connsiteX4" fmla="*/ 2334 w 9209"/>
                <a:gd name="connsiteY4" fmla="*/ 1 h 10633"/>
                <a:gd name="connsiteX5" fmla="*/ 2872 w 9209"/>
                <a:gd name="connsiteY5" fmla="*/ 559 h 10633"/>
                <a:gd name="connsiteX6" fmla="*/ 3747 w 9209"/>
                <a:gd name="connsiteY6" fmla="*/ 3353 h 10633"/>
                <a:gd name="connsiteX7" fmla="*/ 5047 w 9209"/>
                <a:gd name="connsiteY7" fmla="*/ 7698 h 10633"/>
                <a:gd name="connsiteX8" fmla="*/ 5849 w 9209"/>
                <a:gd name="connsiteY8" fmla="*/ 9249 h 10633"/>
                <a:gd name="connsiteX9" fmla="*/ 6915 w 9209"/>
                <a:gd name="connsiteY9" fmla="*/ 9871 h 10633"/>
                <a:gd name="connsiteX10" fmla="*/ 9209 w 9209"/>
                <a:gd name="connsiteY10" fmla="*/ 10000 h 10633"/>
                <a:gd name="connsiteX0" fmla="*/ 0 w 10000"/>
                <a:gd name="connsiteY0" fmla="*/ 9950 h 9950"/>
                <a:gd name="connsiteX1" fmla="*/ 207 w 10000"/>
                <a:gd name="connsiteY1" fmla="*/ 6501 h 9950"/>
                <a:gd name="connsiteX2" fmla="*/ 1151 w 10000"/>
                <a:gd name="connsiteY2" fmla="*/ 3330 h 9950"/>
                <a:gd name="connsiteX3" fmla="*/ 1999 w 10000"/>
                <a:gd name="connsiteY3" fmla="*/ 526 h 9950"/>
                <a:gd name="connsiteX4" fmla="*/ 2534 w 10000"/>
                <a:gd name="connsiteY4" fmla="*/ 1 h 9950"/>
                <a:gd name="connsiteX5" fmla="*/ 3119 w 10000"/>
                <a:gd name="connsiteY5" fmla="*/ 526 h 9950"/>
                <a:gd name="connsiteX6" fmla="*/ 4069 w 10000"/>
                <a:gd name="connsiteY6" fmla="*/ 3153 h 9950"/>
                <a:gd name="connsiteX7" fmla="*/ 5481 w 10000"/>
                <a:gd name="connsiteY7" fmla="*/ 7240 h 9950"/>
                <a:gd name="connsiteX8" fmla="*/ 6351 w 10000"/>
                <a:gd name="connsiteY8" fmla="*/ 8698 h 9950"/>
                <a:gd name="connsiteX9" fmla="*/ 7509 w 10000"/>
                <a:gd name="connsiteY9" fmla="*/ 9283 h 9950"/>
                <a:gd name="connsiteX10" fmla="*/ 10000 w 10000"/>
                <a:gd name="connsiteY10" fmla="*/ 9405 h 9950"/>
                <a:gd name="connsiteX0" fmla="*/ 0 w 10000"/>
                <a:gd name="connsiteY0" fmla="*/ 10056 h 10056"/>
                <a:gd name="connsiteX1" fmla="*/ 207 w 10000"/>
                <a:gd name="connsiteY1" fmla="*/ 6534 h 10056"/>
                <a:gd name="connsiteX2" fmla="*/ 1151 w 10000"/>
                <a:gd name="connsiteY2" fmla="*/ 3347 h 10056"/>
                <a:gd name="connsiteX3" fmla="*/ 1999 w 10000"/>
                <a:gd name="connsiteY3" fmla="*/ 529 h 10056"/>
                <a:gd name="connsiteX4" fmla="*/ 2534 w 10000"/>
                <a:gd name="connsiteY4" fmla="*/ 1 h 10056"/>
                <a:gd name="connsiteX5" fmla="*/ 3119 w 10000"/>
                <a:gd name="connsiteY5" fmla="*/ 529 h 10056"/>
                <a:gd name="connsiteX6" fmla="*/ 4069 w 10000"/>
                <a:gd name="connsiteY6" fmla="*/ 3169 h 10056"/>
                <a:gd name="connsiteX7" fmla="*/ 5481 w 10000"/>
                <a:gd name="connsiteY7" fmla="*/ 7276 h 10056"/>
                <a:gd name="connsiteX8" fmla="*/ 6351 w 10000"/>
                <a:gd name="connsiteY8" fmla="*/ 8742 h 10056"/>
                <a:gd name="connsiteX9" fmla="*/ 7509 w 10000"/>
                <a:gd name="connsiteY9" fmla="*/ 9330 h 10056"/>
                <a:gd name="connsiteX10" fmla="*/ 10000 w 10000"/>
                <a:gd name="connsiteY10" fmla="*/ 9452 h 10056"/>
                <a:gd name="connsiteX0" fmla="*/ 436 w 9800"/>
                <a:gd name="connsiteY0" fmla="*/ 9307 h 9452"/>
                <a:gd name="connsiteX1" fmla="*/ 7 w 9800"/>
                <a:gd name="connsiteY1" fmla="*/ 6534 h 9452"/>
                <a:gd name="connsiteX2" fmla="*/ 951 w 9800"/>
                <a:gd name="connsiteY2" fmla="*/ 3347 h 9452"/>
                <a:gd name="connsiteX3" fmla="*/ 1799 w 9800"/>
                <a:gd name="connsiteY3" fmla="*/ 529 h 9452"/>
                <a:gd name="connsiteX4" fmla="*/ 2334 w 9800"/>
                <a:gd name="connsiteY4" fmla="*/ 1 h 9452"/>
                <a:gd name="connsiteX5" fmla="*/ 2919 w 9800"/>
                <a:gd name="connsiteY5" fmla="*/ 529 h 9452"/>
                <a:gd name="connsiteX6" fmla="*/ 3869 w 9800"/>
                <a:gd name="connsiteY6" fmla="*/ 3169 h 9452"/>
                <a:gd name="connsiteX7" fmla="*/ 5281 w 9800"/>
                <a:gd name="connsiteY7" fmla="*/ 7276 h 9452"/>
                <a:gd name="connsiteX8" fmla="*/ 6151 w 9800"/>
                <a:gd name="connsiteY8" fmla="*/ 8742 h 9452"/>
                <a:gd name="connsiteX9" fmla="*/ 7309 w 9800"/>
                <a:gd name="connsiteY9" fmla="*/ 9330 h 9452"/>
                <a:gd name="connsiteX10" fmla="*/ 9800 w 9800"/>
                <a:gd name="connsiteY10" fmla="*/ 9452 h 9452"/>
                <a:gd name="connsiteX0" fmla="*/ 445 w 10000"/>
                <a:gd name="connsiteY0" fmla="*/ 9847 h 10000"/>
                <a:gd name="connsiteX1" fmla="*/ 7 w 10000"/>
                <a:gd name="connsiteY1" fmla="*/ 6913 h 10000"/>
                <a:gd name="connsiteX2" fmla="*/ 970 w 10000"/>
                <a:gd name="connsiteY2" fmla="*/ 3541 h 10000"/>
                <a:gd name="connsiteX3" fmla="*/ 1836 w 10000"/>
                <a:gd name="connsiteY3" fmla="*/ 560 h 10000"/>
                <a:gd name="connsiteX4" fmla="*/ 2382 w 10000"/>
                <a:gd name="connsiteY4" fmla="*/ 1 h 10000"/>
                <a:gd name="connsiteX5" fmla="*/ 2979 w 10000"/>
                <a:gd name="connsiteY5" fmla="*/ 560 h 10000"/>
                <a:gd name="connsiteX6" fmla="*/ 3948 w 10000"/>
                <a:gd name="connsiteY6" fmla="*/ 3353 h 10000"/>
                <a:gd name="connsiteX7" fmla="*/ 5389 w 10000"/>
                <a:gd name="connsiteY7" fmla="*/ 7698 h 10000"/>
                <a:gd name="connsiteX8" fmla="*/ 6277 w 10000"/>
                <a:gd name="connsiteY8" fmla="*/ 9249 h 10000"/>
                <a:gd name="connsiteX9" fmla="*/ 7458 w 10000"/>
                <a:gd name="connsiteY9" fmla="*/ 9871 h 10000"/>
                <a:gd name="connsiteX10" fmla="*/ 10000 w 10000"/>
                <a:gd name="connsiteY10" fmla="*/ 10000 h 10000"/>
                <a:gd name="connsiteX0" fmla="*/ 447 w 10002"/>
                <a:gd name="connsiteY0" fmla="*/ 9847 h 10000"/>
                <a:gd name="connsiteX1" fmla="*/ 9 w 10002"/>
                <a:gd name="connsiteY1" fmla="*/ 6913 h 10000"/>
                <a:gd name="connsiteX2" fmla="*/ 972 w 10002"/>
                <a:gd name="connsiteY2" fmla="*/ 3541 h 10000"/>
                <a:gd name="connsiteX3" fmla="*/ 1838 w 10002"/>
                <a:gd name="connsiteY3" fmla="*/ 560 h 10000"/>
                <a:gd name="connsiteX4" fmla="*/ 2384 w 10002"/>
                <a:gd name="connsiteY4" fmla="*/ 1 h 10000"/>
                <a:gd name="connsiteX5" fmla="*/ 2981 w 10002"/>
                <a:gd name="connsiteY5" fmla="*/ 560 h 10000"/>
                <a:gd name="connsiteX6" fmla="*/ 3950 w 10002"/>
                <a:gd name="connsiteY6" fmla="*/ 3353 h 10000"/>
                <a:gd name="connsiteX7" fmla="*/ 5391 w 10002"/>
                <a:gd name="connsiteY7" fmla="*/ 7698 h 10000"/>
                <a:gd name="connsiteX8" fmla="*/ 6279 w 10002"/>
                <a:gd name="connsiteY8" fmla="*/ 9249 h 10000"/>
                <a:gd name="connsiteX9" fmla="*/ 7460 w 10002"/>
                <a:gd name="connsiteY9" fmla="*/ 9871 h 10000"/>
                <a:gd name="connsiteX10" fmla="*/ 10002 w 10002"/>
                <a:gd name="connsiteY10" fmla="*/ 10000 h 10000"/>
                <a:gd name="connsiteX0" fmla="*/ 86 w 10057"/>
                <a:gd name="connsiteY0" fmla="*/ 10069 h 10069"/>
                <a:gd name="connsiteX1" fmla="*/ 64 w 10057"/>
                <a:gd name="connsiteY1" fmla="*/ 6913 h 10069"/>
                <a:gd name="connsiteX2" fmla="*/ 1027 w 10057"/>
                <a:gd name="connsiteY2" fmla="*/ 3541 h 10069"/>
                <a:gd name="connsiteX3" fmla="*/ 1893 w 10057"/>
                <a:gd name="connsiteY3" fmla="*/ 560 h 10069"/>
                <a:gd name="connsiteX4" fmla="*/ 2439 w 10057"/>
                <a:gd name="connsiteY4" fmla="*/ 1 h 10069"/>
                <a:gd name="connsiteX5" fmla="*/ 3036 w 10057"/>
                <a:gd name="connsiteY5" fmla="*/ 560 h 10069"/>
                <a:gd name="connsiteX6" fmla="*/ 4005 w 10057"/>
                <a:gd name="connsiteY6" fmla="*/ 3353 h 10069"/>
                <a:gd name="connsiteX7" fmla="*/ 5446 w 10057"/>
                <a:gd name="connsiteY7" fmla="*/ 7698 h 10069"/>
                <a:gd name="connsiteX8" fmla="*/ 6334 w 10057"/>
                <a:gd name="connsiteY8" fmla="*/ 9249 h 10069"/>
                <a:gd name="connsiteX9" fmla="*/ 7515 w 10057"/>
                <a:gd name="connsiteY9" fmla="*/ 9871 h 10069"/>
                <a:gd name="connsiteX10" fmla="*/ 10057 w 10057"/>
                <a:gd name="connsiteY10" fmla="*/ 10000 h 10069"/>
                <a:gd name="connsiteX0" fmla="*/ 86 w 10057"/>
                <a:gd name="connsiteY0" fmla="*/ 10069 h 10069"/>
                <a:gd name="connsiteX1" fmla="*/ 64 w 10057"/>
                <a:gd name="connsiteY1" fmla="*/ 6913 h 10069"/>
                <a:gd name="connsiteX2" fmla="*/ 1027 w 10057"/>
                <a:gd name="connsiteY2" fmla="*/ 3541 h 10069"/>
                <a:gd name="connsiteX3" fmla="*/ 1893 w 10057"/>
                <a:gd name="connsiteY3" fmla="*/ 560 h 10069"/>
                <a:gd name="connsiteX4" fmla="*/ 2439 w 10057"/>
                <a:gd name="connsiteY4" fmla="*/ 1 h 10069"/>
                <a:gd name="connsiteX5" fmla="*/ 3036 w 10057"/>
                <a:gd name="connsiteY5" fmla="*/ 560 h 10069"/>
                <a:gd name="connsiteX6" fmla="*/ 4005 w 10057"/>
                <a:gd name="connsiteY6" fmla="*/ 3353 h 10069"/>
                <a:gd name="connsiteX7" fmla="*/ 5446 w 10057"/>
                <a:gd name="connsiteY7" fmla="*/ 7698 h 10069"/>
                <a:gd name="connsiteX8" fmla="*/ 6334 w 10057"/>
                <a:gd name="connsiteY8" fmla="*/ 9249 h 10069"/>
                <a:gd name="connsiteX9" fmla="*/ 7515 w 10057"/>
                <a:gd name="connsiteY9" fmla="*/ 9871 h 10069"/>
                <a:gd name="connsiteX10" fmla="*/ 10057 w 10057"/>
                <a:gd name="connsiteY10" fmla="*/ 10000 h 10069"/>
                <a:gd name="connsiteX0" fmla="*/ 41 w 10012"/>
                <a:gd name="connsiteY0" fmla="*/ 10069 h 10069"/>
                <a:gd name="connsiteX1" fmla="*/ 19 w 10012"/>
                <a:gd name="connsiteY1" fmla="*/ 6913 h 10069"/>
                <a:gd name="connsiteX2" fmla="*/ 982 w 10012"/>
                <a:gd name="connsiteY2" fmla="*/ 3541 h 10069"/>
                <a:gd name="connsiteX3" fmla="*/ 1848 w 10012"/>
                <a:gd name="connsiteY3" fmla="*/ 560 h 10069"/>
                <a:gd name="connsiteX4" fmla="*/ 2394 w 10012"/>
                <a:gd name="connsiteY4" fmla="*/ 1 h 10069"/>
                <a:gd name="connsiteX5" fmla="*/ 2991 w 10012"/>
                <a:gd name="connsiteY5" fmla="*/ 560 h 10069"/>
                <a:gd name="connsiteX6" fmla="*/ 3960 w 10012"/>
                <a:gd name="connsiteY6" fmla="*/ 3353 h 10069"/>
                <a:gd name="connsiteX7" fmla="*/ 5401 w 10012"/>
                <a:gd name="connsiteY7" fmla="*/ 7698 h 10069"/>
                <a:gd name="connsiteX8" fmla="*/ 6289 w 10012"/>
                <a:gd name="connsiteY8" fmla="*/ 9249 h 10069"/>
                <a:gd name="connsiteX9" fmla="*/ 7470 w 10012"/>
                <a:gd name="connsiteY9" fmla="*/ 9871 h 10069"/>
                <a:gd name="connsiteX10" fmla="*/ 10012 w 10012"/>
                <a:gd name="connsiteY10" fmla="*/ 10000 h 10069"/>
                <a:gd name="connsiteX0" fmla="*/ 20 w 10017"/>
                <a:gd name="connsiteY0" fmla="*/ 10037 h 10037"/>
                <a:gd name="connsiteX1" fmla="*/ 24 w 10017"/>
                <a:gd name="connsiteY1" fmla="*/ 6913 h 10037"/>
                <a:gd name="connsiteX2" fmla="*/ 987 w 10017"/>
                <a:gd name="connsiteY2" fmla="*/ 3541 h 10037"/>
                <a:gd name="connsiteX3" fmla="*/ 1853 w 10017"/>
                <a:gd name="connsiteY3" fmla="*/ 560 h 10037"/>
                <a:gd name="connsiteX4" fmla="*/ 2399 w 10017"/>
                <a:gd name="connsiteY4" fmla="*/ 1 h 10037"/>
                <a:gd name="connsiteX5" fmla="*/ 2996 w 10017"/>
                <a:gd name="connsiteY5" fmla="*/ 560 h 10037"/>
                <a:gd name="connsiteX6" fmla="*/ 3965 w 10017"/>
                <a:gd name="connsiteY6" fmla="*/ 3353 h 10037"/>
                <a:gd name="connsiteX7" fmla="*/ 5406 w 10017"/>
                <a:gd name="connsiteY7" fmla="*/ 7698 h 10037"/>
                <a:gd name="connsiteX8" fmla="*/ 6294 w 10017"/>
                <a:gd name="connsiteY8" fmla="*/ 9249 h 10037"/>
                <a:gd name="connsiteX9" fmla="*/ 7475 w 10017"/>
                <a:gd name="connsiteY9" fmla="*/ 9871 h 10037"/>
                <a:gd name="connsiteX10" fmla="*/ 10017 w 10017"/>
                <a:gd name="connsiteY10" fmla="*/ 10000 h 10037"/>
                <a:gd name="connsiteX0" fmla="*/ 20 w 10017"/>
                <a:gd name="connsiteY0" fmla="*/ 10037 h 10037"/>
                <a:gd name="connsiteX1" fmla="*/ 24 w 10017"/>
                <a:gd name="connsiteY1" fmla="*/ 6913 h 10037"/>
                <a:gd name="connsiteX2" fmla="*/ 987 w 10017"/>
                <a:gd name="connsiteY2" fmla="*/ 3541 h 10037"/>
                <a:gd name="connsiteX3" fmla="*/ 1853 w 10017"/>
                <a:gd name="connsiteY3" fmla="*/ 560 h 10037"/>
                <a:gd name="connsiteX4" fmla="*/ 2399 w 10017"/>
                <a:gd name="connsiteY4" fmla="*/ 1 h 10037"/>
                <a:gd name="connsiteX5" fmla="*/ 2996 w 10017"/>
                <a:gd name="connsiteY5" fmla="*/ 560 h 10037"/>
                <a:gd name="connsiteX6" fmla="*/ 3965 w 10017"/>
                <a:gd name="connsiteY6" fmla="*/ 3353 h 10037"/>
                <a:gd name="connsiteX7" fmla="*/ 5406 w 10017"/>
                <a:gd name="connsiteY7" fmla="*/ 7698 h 10037"/>
                <a:gd name="connsiteX8" fmla="*/ 6294 w 10017"/>
                <a:gd name="connsiteY8" fmla="*/ 9249 h 10037"/>
                <a:gd name="connsiteX9" fmla="*/ 7475 w 10017"/>
                <a:gd name="connsiteY9" fmla="*/ 9871 h 10037"/>
                <a:gd name="connsiteX10" fmla="*/ 10017 w 10017"/>
                <a:gd name="connsiteY10" fmla="*/ 10000 h 10037"/>
                <a:gd name="connsiteX0" fmla="*/ 0 w 9997"/>
                <a:gd name="connsiteY0" fmla="*/ 10037 h 10037"/>
                <a:gd name="connsiteX1" fmla="*/ 4 w 9997"/>
                <a:gd name="connsiteY1" fmla="*/ 6913 h 10037"/>
                <a:gd name="connsiteX2" fmla="*/ 967 w 9997"/>
                <a:gd name="connsiteY2" fmla="*/ 3541 h 10037"/>
                <a:gd name="connsiteX3" fmla="*/ 1833 w 9997"/>
                <a:gd name="connsiteY3" fmla="*/ 560 h 10037"/>
                <a:gd name="connsiteX4" fmla="*/ 2379 w 9997"/>
                <a:gd name="connsiteY4" fmla="*/ 1 h 10037"/>
                <a:gd name="connsiteX5" fmla="*/ 2976 w 9997"/>
                <a:gd name="connsiteY5" fmla="*/ 560 h 10037"/>
                <a:gd name="connsiteX6" fmla="*/ 3945 w 9997"/>
                <a:gd name="connsiteY6" fmla="*/ 3353 h 10037"/>
                <a:gd name="connsiteX7" fmla="*/ 5386 w 9997"/>
                <a:gd name="connsiteY7" fmla="*/ 7698 h 10037"/>
                <a:gd name="connsiteX8" fmla="*/ 6274 w 9997"/>
                <a:gd name="connsiteY8" fmla="*/ 9249 h 10037"/>
                <a:gd name="connsiteX9" fmla="*/ 7455 w 9997"/>
                <a:gd name="connsiteY9" fmla="*/ 9871 h 10037"/>
                <a:gd name="connsiteX10" fmla="*/ 9997 w 9997"/>
                <a:gd name="connsiteY10" fmla="*/ 10000 h 10037"/>
                <a:gd name="connsiteX0" fmla="*/ 0 w 10000"/>
                <a:gd name="connsiteY0" fmla="*/ 10000 h 10000"/>
                <a:gd name="connsiteX1" fmla="*/ 4 w 10000"/>
                <a:gd name="connsiteY1" fmla="*/ 6888 h 10000"/>
                <a:gd name="connsiteX2" fmla="*/ 967 w 10000"/>
                <a:gd name="connsiteY2" fmla="*/ 3528 h 10000"/>
                <a:gd name="connsiteX3" fmla="*/ 1834 w 10000"/>
                <a:gd name="connsiteY3" fmla="*/ 558 h 10000"/>
                <a:gd name="connsiteX4" fmla="*/ 2380 w 10000"/>
                <a:gd name="connsiteY4" fmla="*/ 1 h 10000"/>
                <a:gd name="connsiteX5" fmla="*/ 2977 w 10000"/>
                <a:gd name="connsiteY5" fmla="*/ 558 h 10000"/>
                <a:gd name="connsiteX6" fmla="*/ 3946 w 10000"/>
                <a:gd name="connsiteY6" fmla="*/ 3341 h 10000"/>
                <a:gd name="connsiteX7" fmla="*/ 5388 w 10000"/>
                <a:gd name="connsiteY7" fmla="*/ 7670 h 10000"/>
                <a:gd name="connsiteX8" fmla="*/ 6276 w 10000"/>
                <a:gd name="connsiteY8" fmla="*/ 9215 h 10000"/>
                <a:gd name="connsiteX9" fmla="*/ 7457 w 10000"/>
                <a:gd name="connsiteY9" fmla="*/ 9835 h 10000"/>
                <a:gd name="connsiteX10" fmla="*/ 10000 w 10000"/>
                <a:gd name="connsiteY10" fmla="*/ 9963 h 10000"/>
                <a:gd name="connsiteX0" fmla="*/ 0 w 10000"/>
                <a:gd name="connsiteY0" fmla="*/ 10000 h 10000"/>
                <a:gd name="connsiteX1" fmla="*/ 4 w 10000"/>
                <a:gd name="connsiteY1" fmla="*/ 6888 h 10000"/>
                <a:gd name="connsiteX2" fmla="*/ 967 w 10000"/>
                <a:gd name="connsiteY2" fmla="*/ 3528 h 10000"/>
                <a:gd name="connsiteX3" fmla="*/ 1834 w 10000"/>
                <a:gd name="connsiteY3" fmla="*/ 558 h 10000"/>
                <a:gd name="connsiteX4" fmla="*/ 2380 w 10000"/>
                <a:gd name="connsiteY4" fmla="*/ 1 h 10000"/>
                <a:gd name="connsiteX5" fmla="*/ 2977 w 10000"/>
                <a:gd name="connsiteY5" fmla="*/ 558 h 10000"/>
                <a:gd name="connsiteX6" fmla="*/ 3946 w 10000"/>
                <a:gd name="connsiteY6" fmla="*/ 3341 h 10000"/>
                <a:gd name="connsiteX7" fmla="*/ 5388 w 10000"/>
                <a:gd name="connsiteY7" fmla="*/ 7670 h 10000"/>
                <a:gd name="connsiteX8" fmla="*/ 6276 w 10000"/>
                <a:gd name="connsiteY8" fmla="*/ 9215 h 10000"/>
                <a:gd name="connsiteX9" fmla="*/ 7457 w 10000"/>
                <a:gd name="connsiteY9" fmla="*/ 9835 h 10000"/>
                <a:gd name="connsiteX10" fmla="*/ 10000 w 10000"/>
                <a:gd name="connsiteY10" fmla="*/ 9963 h 10000"/>
                <a:gd name="connsiteX0" fmla="*/ 0 w 7457"/>
                <a:gd name="connsiteY0" fmla="*/ 10000 h 10000"/>
                <a:gd name="connsiteX1" fmla="*/ 4 w 7457"/>
                <a:gd name="connsiteY1" fmla="*/ 6888 h 10000"/>
                <a:gd name="connsiteX2" fmla="*/ 967 w 7457"/>
                <a:gd name="connsiteY2" fmla="*/ 3528 h 10000"/>
                <a:gd name="connsiteX3" fmla="*/ 1834 w 7457"/>
                <a:gd name="connsiteY3" fmla="*/ 558 h 10000"/>
                <a:gd name="connsiteX4" fmla="*/ 2380 w 7457"/>
                <a:gd name="connsiteY4" fmla="*/ 1 h 10000"/>
                <a:gd name="connsiteX5" fmla="*/ 2977 w 7457"/>
                <a:gd name="connsiteY5" fmla="*/ 558 h 10000"/>
                <a:gd name="connsiteX6" fmla="*/ 3946 w 7457"/>
                <a:gd name="connsiteY6" fmla="*/ 3341 h 10000"/>
                <a:gd name="connsiteX7" fmla="*/ 5388 w 7457"/>
                <a:gd name="connsiteY7" fmla="*/ 7670 h 10000"/>
                <a:gd name="connsiteX8" fmla="*/ 6276 w 7457"/>
                <a:gd name="connsiteY8" fmla="*/ 9215 h 10000"/>
                <a:gd name="connsiteX9" fmla="*/ 7457 w 7457"/>
                <a:gd name="connsiteY9" fmla="*/ 9835 h 10000"/>
                <a:gd name="connsiteX0" fmla="*/ 0 w 8416"/>
                <a:gd name="connsiteY0" fmla="*/ 10000 h 10000"/>
                <a:gd name="connsiteX1" fmla="*/ 5 w 8416"/>
                <a:gd name="connsiteY1" fmla="*/ 6888 h 10000"/>
                <a:gd name="connsiteX2" fmla="*/ 1297 w 8416"/>
                <a:gd name="connsiteY2" fmla="*/ 3528 h 10000"/>
                <a:gd name="connsiteX3" fmla="*/ 2459 w 8416"/>
                <a:gd name="connsiteY3" fmla="*/ 558 h 10000"/>
                <a:gd name="connsiteX4" fmla="*/ 3192 w 8416"/>
                <a:gd name="connsiteY4" fmla="*/ 1 h 10000"/>
                <a:gd name="connsiteX5" fmla="*/ 3992 w 8416"/>
                <a:gd name="connsiteY5" fmla="*/ 558 h 10000"/>
                <a:gd name="connsiteX6" fmla="*/ 5292 w 8416"/>
                <a:gd name="connsiteY6" fmla="*/ 3341 h 10000"/>
                <a:gd name="connsiteX7" fmla="*/ 7225 w 8416"/>
                <a:gd name="connsiteY7" fmla="*/ 7670 h 10000"/>
                <a:gd name="connsiteX8" fmla="*/ 8416 w 8416"/>
                <a:gd name="connsiteY8" fmla="*/ 9215 h 10000"/>
                <a:gd name="connsiteX0" fmla="*/ 0 w 10000"/>
                <a:gd name="connsiteY0" fmla="*/ 10000 h 10000"/>
                <a:gd name="connsiteX1" fmla="*/ 6 w 10000"/>
                <a:gd name="connsiteY1" fmla="*/ 6888 h 10000"/>
                <a:gd name="connsiteX2" fmla="*/ 1541 w 10000"/>
                <a:gd name="connsiteY2" fmla="*/ 3528 h 10000"/>
                <a:gd name="connsiteX3" fmla="*/ 2922 w 10000"/>
                <a:gd name="connsiteY3" fmla="*/ 558 h 10000"/>
                <a:gd name="connsiteX4" fmla="*/ 3793 w 10000"/>
                <a:gd name="connsiteY4" fmla="*/ 1 h 10000"/>
                <a:gd name="connsiteX5" fmla="*/ 4743 w 10000"/>
                <a:gd name="connsiteY5" fmla="*/ 558 h 10000"/>
                <a:gd name="connsiteX6" fmla="*/ 6288 w 10000"/>
                <a:gd name="connsiteY6" fmla="*/ 3341 h 10000"/>
                <a:gd name="connsiteX7" fmla="*/ 8585 w 10000"/>
                <a:gd name="connsiteY7" fmla="*/ 7670 h 10000"/>
                <a:gd name="connsiteX8" fmla="*/ 10000 w 10000"/>
                <a:gd name="connsiteY8" fmla="*/ 9215 h 10000"/>
                <a:gd name="connsiteX0" fmla="*/ 0 w 8841"/>
                <a:gd name="connsiteY0" fmla="*/ 10000 h 10000"/>
                <a:gd name="connsiteX1" fmla="*/ 6 w 8841"/>
                <a:gd name="connsiteY1" fmla="*/ 6888 h 10000"/>
                <a:gd name="connsiteX2" fmla="*/ 1541 w 8841"/>
                <a:gd name="connsiteY2" fmla="*/ 3528 h 10000"/>
                <a:gd name="connsiteX3" fmla="*/ 2922 w 8841"/>
                <a:gd name="connsiteY3" fmla="*/ 558 h 10000"/>
                <a:gd name="connsiteX4" fmla="*/ 3793 w 8841"/>
                <a:gd name="connsiteY4" fmla="*/ 1 h 10000"/>
                <a:gd name="connsiteX5" fmla="*/ 4743 w 8841"/>
                <a:gd name="connsiteY5" fmla="*/ 558 h 10000"/>
                <a:gd name="connsiteX6" fmla="*/ 6288 w 8841"/>
                <a:gd name="connsiteY6" fmla="*/ 3341 h 10000"/>
                <a:gd name="connsiteX7" fmla="*/ 8585 w 8841"/>
                <a:gd name="connsiteY7" fmla="*/ 7670 h 10000"/>
                <a:gd name="connsiteX8" fmla="*/ 8841 w 8841"/>
                <a:gd name="connsiteY8" fmla="*/ 9152 h 10000"/>
                <a:gd name="connsiteX0" fmla="*/ 0 w 10000"/>
                <a:gd name="connsiteY0" fmla="*/ 10000 h 10000"/>
                <a:gd name="connsiteX1" fmla="*/ 7 w 10000"/>
                <a:gd name="connsiteY1" fmla="*/ 6888 h 10000"/>
                <a:gd name="connsiteX2" fmla="*/ 1743 w 10000"/>
                <a:gd name="connsiteY2" fmla="*/ 3528 h 10000"/>
                <a:gd name="connsiteX3" fmla="*/ 3305 w 10000"/>
                <a:gd name="connsiteY3" fmla="*/ 558 h 10000"/>
                <a:gd name="connsiteX4" fmla="*/ 4290 w 10000"/>
                <a:gd name="connsiteY4" fmla="*/ 1 h 10000"/>
                <a:gd name="connsiteX5" fmla="*/ 5365 w 10000"/>
                <a:gd name="connsiteY5" fmla="*/ 558 h 10000"/>
                <a:gd name="connsiteX6" fmla="*/ 7112 w 10000"/>
                <a:gd name="connsiteY6" fmla="*/ 3341 h 10000"/>
                <a:gd name="connsiteX7" fmla="*/ 9710 w 10000"/>
                <a:gd name="connsiteY7" fmla="*/ 7670 h 10000"/>
                <a:gd name="connsiteX8" fmla="*/ 10000 w 10000"/>
                <a:gd name="connsiteY8" fmla="*/ 9152 h 10000"/>
                <a:gd name="connsiteX0" fmla="*/ 0 w 10331"/>
                <a:gd name="connsiteY0" fmla="*/ 10000 h 10000"/>
                <a:gd name="connsiteX1" fmla="*/ 7 w 10331"/>
                <a:gd name="connsiteY1" fmla="*/ 6888 h 10000"/>
                <a:gd name="connsiteX2" fmla="*/ 1743 w 10331"/>
                <a:gd name="connsiteY2" fmla="*/ 3528 h 10000"/>
                <a:gd name="connsiteX3" fmla="*/ 3305 w 10331"/>
                <a:gd name="connsiteY3" fmla="*/ 558 h 10000"/>
                <a:gd name="connsiteX4" fmla="*/ 4290 w 10331"/>
                <a:gd name="connsiteY4" fmla="*/ 1 h 10000"/>
                <a:gd name="connsiteX5" fmla="*/ 5365 w 10331"/>
                <a:gd name="connsiteY5" fmla="*/ 558 h 10000"/>
                <a:gd name="connsiteX6" fmla="*/ 7112 w 10331"/>
                <a:gd name="connsiteY6" fmla="*/ 3341 h 10000"/>
                <a:gd name="connsiteX7" fmla="*/ 9710 w 10331"/>
                <a:gd name="connsiteY7" fmla="*/ 7670 h 10000"/>
                <a:gd name="connsiteX8" fmla="*/ 10000 w 10331"/>
                <a:gd name="connsiteY8" fmla="*/ 9152 h 10000"/>
                <a:gd name="connsiteX0" fmla="*/ 0 w 10331"/>
                <a:gd name="connsiteY0" fmla="*/ 10000 h 10000"/>
                <a:gd name="connsiteX1" fmla="*/ 7 w 10331"/>
                <a:gd name="connsiteY1" fmla="*/ 6888 h 10000"/>
                <a:gd name="connsiteX2" fmla="*/ 1743 w 10331"/>
                <a:gd name="connsiteY2" fmla="*/ 3528 h 10000"/>
                <a:gd name="connsiteX3" fmla="*/ 3305 w 10331"/>
                <a:gd name="connsiteY3" fmla="*/ 558 h 10000"/>
                <a:gd name="connsiteX4" fmla="*/ 4290 w 10331"/>
                <a:gd name="connsiteY4" fmla="*/ 1 h 10000"/>
                <a:gd name="connsiteX5" fmla="*/ 5365 w 10331"/>
                <a:gd name="connsiteY5" fmla="*/ 558 h 10000"/>
                <a:gd name="connsiteX6" fmla="*/ 7112 w 10331"/>
                <a:gd name="connsiteY6" fmla="*/ 3341 h 10000"/>
                <a:gd name="connsiteX7" fmla="*/ 9710 w 10331"/>
                <a:gd name="connsiteY7" fmla="*/ 7670 h 10000"/>
                <a:gd name="connsiteX8" fmla="*/ 10000 w 10331"/>
                <a:gd name="connsiteY8" fmla="*/ 9152 h 10000"/>
                <a:gd name="connsiteX0" fmla="*/ 0 w 10331"/>
                <a:gd name="connsiteY0" fmla="*/ 10000 h 10000"/>
                <a:gd name="connsiteX1" fmla="*/ 7 w 10331"/>
                <a:gd name="connsiteY1" fmla="*/ 6888 h 10000"/>
                <a:gd name="connsiteX2" fmla="*/ 1743 w 10331"/>
                <a:gd name="connsiteY2" fmla="*/ 3528 h 10000"/>
                <a:gd name="connsiteX3" fmla="*/ 3305 w 10331"/>
                <a:gd name="connsiteY3" fmla="*/ 558 h 10000"/>
                <a:gd name="connsiteX4" fmla="*/ 4290 w 10331"/>
                <a:gd name="connsiteY4" fmla="*/ 1 h 10000"/>
                <a:gd name="connsiteX5" fmla="*/ 5365 w 10331"/>
                <a:gd name="connsiteY5" fmla="*/ 558 h 10000"/>
                <a:gd name="connsiteX6" fmla="*/ 7112 w 10331"/>
                <a:gd name="connsiteY6" fmla="*/ 3341 h 10000"/>
                <a:gd name="connsiteX7" fmla="*/ 9710 w 10331"/>
                <a:gd name="connsiteY7" fmla="*/ 7670 h 10000"/>
                <a:gd name="connsiteX8" fmla="*/ 10000 w 10331"/>
                <a:gd name="connsiteY8" fmla="*/ 9152 h 10000"/>
                <a:gd name="connsiteX0" fmla="*/ 0 w 10216"/>
                <a:gd name="connsiteY0" fmla="*/ 10000 h 10000"/>
                <a:gd name="connsiteX1" fmla="*/ 7 w 10216"/>
                <a:gd name="connsiteY1" fmla="*/ 6888 h 10000"/>
                <a:gd name="connsiteX2" fmla="*/ 1743 w 10216"/>
                <a:gd name="connsiteY2" fmla="*/ 3528 h 10000"/>
                <a:gd name="connsiteX3" fmla="*/ 3305 w 10216"/>
                <a:gd name="connsiteY3" fmla="*/ 558 h 10000"/>
                <a:gd name="connsiteX4" fmla="*/ 4290 w 10216"/>
                <a:gd name="connsiteY4" fmla="*/ 1 h 10000"/>
                <a:gd name="connsiteX5" fmla="*/ 5365 w 10216"/>
                <a:gd name="connsiteY5" fmla="*/ 558 h 10000"/>
                <a:gd name="connsiteX6" fmla="*/ 7112 w 10216"/>
                <a:gd name="connsiteY6" fmla="*/ 3341 h 10000"/>
                <a:gd name="connsiteX7" fmla="*/ 9289 w 10216"/>
                <a:gd name="connsiteY7" fmla="*/ 6944 h 10000"/>
                <a:gd name="connsiteX8" fmla="*/ 10000 w 10216"/>
                <a:gd name="connsiteY8" fmla="*/ 9152 h 10000"/>
                <a:gd name="connsiteX0" fmla="*/ 0 w 10216"/>
                <a:gd name="connsiteY0" fmla="*/ 10000 h 10000"/>
                <a:gd name="connsiteX1" fmla="*/ 7 w 10216"/>
                <a:gd name="connsiteY1" fmla="*/ 6888 h 10000"/>
                <a:gd name="connsiteX2" fmla="*/ 1743 w 10216"/>
                <a:gd name="connsiteY2" fmla="*/ 3528 h 10000"/>
                <a:gd name="connsiteX3" fmla="*/ 3305 w 10216"/>
                <a:gd name="connsiteY3" fmla="*/ 558 h 10000"/>
                <a:gd name="connsiteX4" fmla="*/ 4290 w 10216"/>
                <a:gd name="connsiteY4" fmla="*/ 1 h 10000"/>
                <a:gd name="connsiteX5" fmla="*/ 5365 w 10216"/>
                <a:gd name="connsiteY5" fmla="*/ 558 h 10000"/>
                <a:gd name="connsiteX6" fmla="*/ 7112 w 10216"/>
                <a:gd name="connsiteY6" fmla="*/ 3341 h 10000"/>
                <a:gd name="connsiteX7" fmla="*/ 9289 w 10216"/>
                <a:gd name="connsiteY7" fmla="*/ 6944 h 10000"/>
                <a:gd name="connsiteX8" fmla="*/ 10000 w 10216"/>
                <a:gd name="connsiteY8" fmla="*/ 9152 h 10000"/>
                <a:gd name="connsiteX0" fmla="*/ 0 w 10216"/>
                <a:gd name="connsiteY0" fmla="*/ 10000 h 10000"/>
                <a:gd name="connsiteX1" fmla="*/ 7 w 10216"/>
                <a:gd name="connsiteY1" fmla="*/ 6888 h 10000"/>
                <a:gd name="connsiteX2" fmla="*/ 1743 w 10216"/>
                <a:gd name="connsiteY2" fmla="*/ 3528 h 10000"/>
                <a:gd name="connsiteX3" fmla="*/ 3305 w 10216"/>
                <a:gd name="connsiteY3" fmla="*/ 558 h 10000"/>
                <a:gd name="connsiteX4" fmla="*/ 4290 w 10216"/>
                <a:gd name="connsiteY4" fmla="*/ 1 h 10000"/>
                <a:gd name="connsiteX5" fmla="*/ 5365 w 10216"/>
                <a:gd name="connsiteY5" fmla="*/ 558 h 10000"/>
                <a:gd name="connsiteX6" fmla="*/ 7112 w 10216"/>
                <a:gd name="connsiteY6" fmla="*/ 3341 h 10000"/>
                <a:gd name="connsiteX7" fmla="*/ 9289 w 10216"/>
                <a:gd name="connsiteY7" fmla="*/ 6944 h 10000"/>
                <a:gd name="connsiteX8" fmla="*/ 10000 w 10216"/>
                <a:gd name="connsiteY8" fmla="*/ 9152 h 10000"/>
                <a:gd name="connsiteX0" fmla="*/ 0 w 10146"/>
                <a:gd name="connsiteY0" fmla="*/ 10000 h 10000"/>
                <a:gd name="connsiteX1" fmla="*/ 7 w 10146"/>
                <a:gd name="connsiteY1" fmla="*/ 6888 h 10000"/>
                <a:gd name="connsiteX2" fmla="*/ 1743 w 10146"/>
                <a:gd name="connsiteY2" fmla="*/ 3528 h 10000"/>
                <a:gd name="connsiteX3" fmla="*/ 3305 w 10146"/>
                <a:gd name="connsiteY3" fmla="*/ 558 h 10000"/>
                <a:gd name="connsiteX4" fmla="*/ 4290 w 10146"/>
                <a:gd name="connsiteY4" fmla="*/ 1 h 10000"/>
                <a:gd name="connsiteX5" fmla="*/ 5365 w 10146"/>
                <a:gd name="connsiteY5" fmla="*/ 558 h 10000"/>
                <a:gd name="connsiteX6" fmla="*/ 7112 w 10146"/>
                <a:gd name="connsiteY6" fmla="*/ 3341 h 10000"/>
                <a:gd name="connsiteX7" fmla="*/ 9289 w 10146"/>
                <a:gd name="connsiteY7" fmla="*/ 6944 h 10000"/>
                <a:gd name="connsiteX8" fmla="*/ 10000 w 10146"/>
                <a:gd name="connsiteY8" fmla="*/ 9152 h 10000"/>
                <a:gd name="connsiteX0" fmla="*/ 0 w 10064"/>
                <a:gd name="connsiteY0" fmla="*/ 10000 h 10000"/>
                <a:gd name="connsiteX1" fmla="*/ 7 w 10064"/>
                <a:gd name="connsiteY1" fmla="*/ 6888 h 10000"/>
                <a:gd name="connsiteX2" fmla="*/ 1743 w 10064"/>
                <a:gd name="connsiteY2" fmla="*/ 3528 h 10000"/>
                <a:gd name="connsiteX3" fmla="*/ 3305 w 10064"/>
                <a:gd name="connsiteY3" fmla="*/ 558 h 10000"/>
                <a:gd name="connsiteX4" fmla="*/ 4290 w 10064"/>
                <a:gd name="connsiteY4" fmla="*/ 1 h 10000"/>
                <a:gd name="connsiteX5" fmla="*/ 5365 w 10064"/>
                <a:gd name="connsiteY5" fmla="*/ 558 h 10000"/>
                <a:gd name="connsiteX6" fmla="*/ 7112 w 10064"/>
                <a:gd name="connsiteY6" fmla="*/ 3341 h 10000"/>
                <a:gd name="connsiteX7" fmla="*/ 9289 w 10064"/>
                <a:gd name="connsiteY7" fmla="*/ 6944 h 10000"/>
                <a:gd name="connsiteX8" fmla="*/ 10000 w 10064"/>
                <a:gd name="connsiteY8" fmla="*/ 9152 h 10000"/>
                <a:gd name="connsiteX0" fmla="*/ 0 w 10064"/>
                <a:gd name="connsiteY0" fmla="*/ 10000 h 10000"/>
                <a:gd name="connsiteX1" fmla="*/ 7 w 10064"/>
                <a:gd name="connsiteY1" fmla="*/ 6888 h 10000"/>
                <a:gd name="connsiteX2" fmla="*/ 1743 w 10064"/>
                <a:gd name="connsiteY2" fmla="*/ 3528 h 10000"/>
                <a:gd name="connsiteX3" fmla="*/ 3305 w 10064"/>
                <a:gd name="connsiteY3" fmla="*/ 558 h 10000"/>
                <a:gd name="connsiteX4" fmla="*/ 4290 w 10064"/>
                <a:gd name="connsiteY4" fmla="*/ 1 h 10000"/>
                <a:gd name="connsiteX5" fmla="*/ 5365 w 10064"/>
                <a:gd name="connsiteY5" fmla="*/ 558 h 10000"/>
                <a:gd name="connsiteX6" fmla="*/ 7112 w 10064"/>
                <a:gd name="connsiteY6" fmla="*/ 3341 h 10000"/>
                <a:gd name="connsiteX7" fmla="*/ 9289 w 10064"/>
                <a:gd name="connsiteY7" fmla="*/ 6944 h 10000"/>
                <a:gd name="connsiteX8" fmla="*/ 10000 w 10064"/>
                <a:gd name="connsiteY8" fmla="*/ 9436 h 10000"/>
                <a:gd name="connsiteX0" fmla="*/ 0 w 10064"/>
                <a:gd name="connsiteY0" fmla="*/ 10000 h 10000"/>
                <a:gd name="connsiteX1" fmla="*/ 7 w 10064"/>
                <a:gd name="connsiteY1" fmla="*/ 6888 h 10000"/>
                <a:gd name="connsiteX2" fmla="*/ 1743 w 10064"/>
                <a:gd name="connsiteY2" fmla="*/ 3528 h 10000"/>
                <a:gd name="connsiteX3" fmla="*/ 3305 w 10064"/>
                <a:gd name="connsiteY3" fmla="*/ 558 h 10000"/>
                <a:gd name="connsiteX4" fmla="*/ 4290 w 10064"/>
                <a:gd name="connsiteY4" fmla="*/ 1 h 10000"/>
                <a:gd name="connsiteX5" fmla="*/ 5365 w 10064"/>
                <a:gd name="connsiteY5" fmla="*/ 558 h 10000"/>
                <a:gd name="connsiteX6" fmla="*/ 7112 w 10064"/>
                <a:gd name="connsiteY6" fmla="*/ 3341 h 10000"/>
                <a:gd name="connsiteX7" fmla="*/ 9289 w 10064"/>
                <a:gd name="connsiteY7" fmla="*/ 6944 h 10000"/>
                <a:gd name="connsiteX8" fmla="*/ 10000 w 10064"/>
                <a:gd name="connsiteY8" fmla="*/ 9436 h 10000"/>
                <a:gd name="connsiteX0" fmla="*/ 0 w 10020"/>
                <a:gd name="connsiteY0" fmla="*/ 10000 h 10004"/>
                <a:gd name="connsiteX1" fmla="*/ 7 w 10020"/>
                <a:gd name="connsiteY1" fmla="*/ 6888 h 10004"/>
                <a:gd name="connsiteX2" fmla="*/ 1743 w 10020"/>
                <a:gd name="connsiteY2" fmla="*/ 3528 h 10004"/>
                <a:gd name="connsiteX3" fmla="*/ 3305 w 10020"/>
                <a:gd name="connsiteY3" fmla="*/ 558 h 10004"/>
                <a:gd name="connsiteX4" fmla="*/ 4290 w 10020"/>
                <a:gd name="connsiteY4" fmla="*/ 1 h 10004"/>
                <a:gd name="connsiteX5" fmla="*/ 5365 w 10020"/>
                <a:gd name="connsiteY5" fmla="*/ 558 h 10004"/>
                <a:gd name="connsiteX6" fmla="*/ 7112 w 10020"/>
                <a:gd name="connsiteY6" fmla="*/ 3341 h 10004"/>
                <a:gd name="connsiteX7" fmla="*/ 9289 w 10020"/>
                <a:gd name="connsiteY7" fmla="*/ 6944 h 10004"/>
                <a:gd name="connsiteX8" fmla="*/ 9953 w 10020"/>
                <a:gd name="connsiteY8" fmla="*/ 10004 h 10004"/>
                <a:gd name="connsiteX0" fmla="*/ 0 w 9953"/>
                <a:gd name="connsiteY0" fmla="*/ 10000 h 10004"/>
                <a:gd name="connsiteX1" fmla="*/ 7 w 9953"/>
                <a:gd name="connsiteY1" fmla="*/ 6888 h 10004"/>
                <a:gd name="connsiteX2" fmla="*/ 1743 w 9953"/>
                <a:gd name="connsiteY2" fmla="*/ 3528 h 10004"/>
                <a:gd name="connsiteX3" fmla="*/ 3305 w 9953"/>
                <a:gd name="connsiteY3" fmla="*/ 558 h 10004"/>
                <a:gd name="connsiteX4" fmla="*/ 4290 w 9953"/>
                <a:gd name="connsiteY4" fmla="*/ 1 h 10004"/>
                <a:gd name="connsiteX5" fmla="*/ 5365 w 9953"/>
                <a:gd name="connsiteY5" fmla="*/ 558 h 10004"/>
                <a:gd name="connsiteX6" fmla="*/ 7112 w 9953"/>
                <a:gd name="connsiteY6" fmla="*/ 3341 h 10004"/>
                <a:gd name="connsiteX7" fmla="*/ 9289 w 9953"/>
                <a:gd name="connsiteY7" fmla="*/ 6944 h 10004"/>
                <a:gd name="connsiteX8" fmla="*/ 9953 w 9953"/>
                <a:gd name="connsiteY8" fmla="*/ 10004 h 10004"/>
                <a:gd name="connsiteX0" fmla="*/ 0 w 9403"/>
                <a:gd name="connsiteY0" fmla="*/ 9996 h 10126"/>
                <a:gd name="connsiteX1" fmla="*/ 7 w 9403"/>
                <a:gd name="connsiteY1" fmla="*/ 6885 h 10126"/>
                <a:gd name="connsiteX2" fmla="*/ 1751 w 9403"/>
                <a:gd name="connsiteY2" fmla="*/ 3527 h 10126"/>
                <a:gd name="connsiteX3" fmla="*/ 3321 w 9403"/>
                <a:gd name="connsiteY3" fmla="*/ 558 h 10126"/>
                <a:gd name="connsiteX4" fmla="*/ 4310 w 9403"/>
                <a:gd name="connsiteY4" fmla="*/ 1 h 10126"/>
                <a:gd name="connsiteX5" fmla="*/ 5390 w 9403"/>
                <a:gd name="connsiteY5" fmla="*/ 558 h 10126"/>
                <a:gd name="connsiteX6" fmla="*/ 7146 w 9403"/>
                <a:gd name="connsiteY6" fmla="*/ 3340 h 10126"/>
                <a:gd name="connsiteX7" fmla="*/ 9333 w 9403"/>
                <a:gd name="connsiteY7" fmla="*/ 6941 h 10126"/>
                <a:gd name="connsiteX8" fmla="*/ 9388 w 9403"/>
                <a:gd name="connsiteY8" fmla="*/ 10126 h 10126"/>
                <a:gd name="connsiteX0" fmla="*/ 0 w 9984"/>
                <a:gd name="connsiteY0" fmla="*/ 9872 h 10000"/>
                <a:gd name="connsiteX1" fmla="*/ 7 w 9984"/>
                <a:gd name="connsiteY1" fmla="*/ 6799 h 10000"/>
                <a:gd name="connsiteX2" fmla="*/ 1862 w 9984"/>
                <a:gd name="connsiteY2" fmla="*/ 3483 h 10000"/>
                <a:gd name="connsiteX3" fmla="*/ 3532 w 9984"/>
                <a:gd name="connsiteY3" fmla="*/ 551 h 10000"/>
                <a:gd name="connsiteX4" fmla="*/ 4584 w 9984"/>
                <a:gd name="connsiteY4" fmla="*/ 1 h 10000"/>
                <a:gd name="connsiteX5" fmla="*/ 5732 w 9984"/>
                <a:gd name="connsiteY5" fmla="*/ 551 h 10000"/>
                <a:gd name="connsiteX6" fmla="*/ 7600 w 9984"/>
                <a:gd name="connsiteY6" fmla="*/ 3298 h 10000"/>
                <a:gd name="connsiteX7" fmla="*/ 9926 w 9984"/>
                <a:gd name="connsiteY7" fmla="*/ 6855 h 10000"/>
                <a:gd name="connsiteX8" fmla="*/ 9984 w 9984"/>
                <a:gd name="connsiteY8" fmla="*/ 10000 h 10000"/>
                <a:gd name="connsiteX0" fmla="*/ 0 w 9956"/>
                <a:gd name="connsiteY0" fmla="*/ 9872 h 9875"/>
                <a:gd name="connsiteX1" fmla="*/ 7 w 9956"/>
                <a:gd name="connsiteY1" fmla="*/ 6799 h 9875"/>
                <a:gd name="connsiteX2" fmla="*/ 1865 w 9956"/>
                <a:gd name="connsiteY2" fmla="*/ 3483 h 9875"/>
                <a:gd name="connsiteX3" fmla="*/ 3538 w 9956"/>
                <a:gd name="connsiteY3" fmla="*/ 551 h 9875"/>
                <a:gd name="connsiteX4" fmla="*/ 4591 w 9956"/>
                <a:gd name="connsiteY4" fmla="*/ 1 h 9875"/>
                <a:gd name="connsiteX5" fmla="*/ 5741 w 9956"/>
                <a:gd name="connsiteY5" fmla="*/ 551 h 9875"/>
                <a:gd name="connsiteX6" fmla="*/ 7612 w 9956"/>
                <a:gd name="connsiteY6" fmla="*/ 3298 h 9875"/>
                <a:gd name="connsiteX7" fmla="*/ 9942 w 9956"/>
                <a:gd name="connsiteY7" fmla="*/ 6855 h 9875"/>
                <a:gd name="connsiteX8" fmla="*/ 9950 w 9956"/>
                <a:gd name="connsiteY8" fmla="*/ 9875 h 9875"/>
                <a:gd name="connsiteX0" fmla="*/ 94 w 10094"/>
                <a:gd name="connsiteY0" fmla="*/ 9997 h 10000"/>
                <a:gd name="connsiteX1" fmla="*/ 0 w 10094"/>
                <a:gd name="connsiteY1" fmla="*/ 6885 h 10000"/>
                <a:gd name="connsiteX2" fmla="*/ 1967 w 10094"/>
                <a:gd name="connsiteY2" fmla="*/ 3527 h 10000"/>
                <a:gd name="connsiteX3" fmla="*/ 3648 w 10094"/>
                <a:gd name="connsiteY3" fmla="*/ 558 h 10000"/>
                <a:gd name="connsiteX4" fmla="*/ 4705 w 10094"/>
                <a:gd name="connsiteY4" fmla="*/ 1 h 10000"/>
                <a:gd name="connsiteX5" fmla="*/ 5860 w 10094"/>
                <a:gd name="connsiteY5" fmla="*/ 558 h 10000"/>
                <a:gd name="connsiteX6" fmla="*/ 7740 w 10094"/>
                <a:gd name="connsiteY6" fmla="*/ 3340 h 10000"/>
                <a:gd name="connsiteX7" fmla="*/ 10080 w 10094"/>
                <a:gd name="connsiteY7" fmla="*/ 6942 h 10000"/>
                <a:gd name="connsiteX8" fmla="*/ 10088 w 10094"/>
                <a:gd name="connsiteY8" fmla="*/ 10000 h 10000"/>
                <a:gd name="connsiteX0" fmla="*/ 94 w 10094"/>
                <a:gd name="connsiteY0" fmla="*/ 9997 h 10000"/>
                <a:gd name="connsiteX1" fmla="*/ 0 w 10094"/>
                <a:gd name="connsiteY1" fmla="*/ 6885 h 10000"/>
                <a:gd name="connsiteX2" fmla="*/ 1967 w 10094"/>
                <a:gd name="connsiteY2" fmla="*/ 3527 h 10000"/>
                <a:gd name="connsiteX3" fmla="*/ 3648 w 10094"/>
                <a:gd name="connsiteY3" fmla="*/ 558 h 10000"/>
                <a:gd name="connsiteX4" fmla="*/ 4705 w 10094"/>
                <a:gd name="connsiteY4" fmla="*/ 1 h 10000"/>
                <a:gd name="connsiteX5" fmla="*/ 5860 w 10094"/>
                <a:gd name="connsiteY5" fmla="*/ 558 h 10000"/>
                <a:gd name="connsiteX6" fmla="*/ 7740 w 10094"/>
                <a:gd name="connsiteY6" fmla="*/ 3340 h 10000"/>
                <a:gd name="connsiteX7" fmla="*/ 10080 w 10094"/>
                <a:gd name="connsiteY7" fmla="*/ 6942 h 10000"/>
                <a:gd name="connsiteX8" fmla="*/ 10088 w 10094"/>
                <a:gd name="connsiteY8" fmla="*/ 10000 h 10000"/>
                <a:gd name="connsiteX0" fmla="*/ 94 w 10094"/>
                <a:gd name="connsiteY0" fmla="*/ 9997 h 10000"/>
                <a:gd name="connsiteX1" fmla="*/ 0 w 10094"/>
                <a:gd name="connsiteY1" fmla="*/ 6885 h 10000"/>
                <a:gd name="connsiteX2" fmla="*/ 1967 w 10094"/>
                <a:gd name="connsiteY2" fmla="*/ 3527 h 10000"/>
                <a:gd name="connsiteX3" fmla="*/ 3648 w 10094"/>
                <a:gd name="connsiteY3" fmla="*/ 558 h 10000"/>
                <a:gd name="connsiteX4" fmla="*/ 4705 w 10094"/>
                <a:gd name="connsiteY4" fmla="*/ 1 h 10000"/>
                <a:gd name="connsiteX5" fmla="*/ 5860 w 10094"/>
                <a:gd name="connsiteY5" fmla="*/ 558 h 10000"/>
                <a:gd name="connsiteX6" fmla="*/ 7740 w 10094"/>
                <a:gd name="connsiteY6" fmla="*/ 3340 h 10000"/>
                <a:gd name="connsiteX7" fmla="*/ 10080 w 10094"/>
                <a:gd name="connsiteY7" fmla="*/ 6942 h 10000"/>
                <a:gd name="connsiteX8" fmla="*/ 10088 w 10094"/>
                <a:gd name="connsiteY8" fmla="*/ 10000 h 10000"/>
                <a:gd name="connsiteX0" fmla="*/ 0 w 10101"/>
                <a:gd name="connsiteY0" fmla="*/ 9997 h 10000"/>
                <a:gd name="connsiteX1" fmla="*/ 7 w 10101"/>
                <a:gd name="connsiteY1" fmla="*/ 6885 h 10000"/>
                <a:gd name="connsiteX2" fmla="*/ 1974 w 10101"/>
                <a:gd name="connsiteY2" fmla="*/ 3527 h 10000"/>
                <a:gd name="connsiteX3" fmla="*/ 3655 w 10101"/>
                <a:gd name="connsiteY3" fmla="*/ 558 h 10000"/>
                <a:gd name="connsiteX4" fmla="*/ 4712 w 10101"/>
                <a:gd name="connsiteY4" fmla="*/ 1 h 10000"/>
                <a:gd name="connsiteX5" fmla="*/ 5867 w 10101"/>
                <a:gd name="connsiteY5" fmla="*/ 558 h 10000"/>
                <a:gd name="connsiteX6" fmla="*/ 7747 w 10101"/>
                <a:gd name="connsiteY6" fmla="*/ 3340 h 10000"/>
                <a:gd name="connsiteX7" fmla="*/ 10087 w 10101"/>
                <a:gd name="connsiteY7" fmla="*/ 6942 h 10000"/>
                <a:gd name="connsiteX8" fmla="*/ 10095 w 10101"/>
                <a:gd name="connsiteY8" fmla="*/ 10000 h 10000"/>
                <a:gd name="connsiteX0" fmla="*/ 0 w 10101"/>
                <a:gd name="connsiteY0" fmla="*/ 9997 h 10000"/>
                <a:gd name="connsiteX1" fmla="*/ 7 w 10101"/>
                <a:gd name="connsiteY1" fmla="*/ 6885 h 10000"/>
                <a:gd name="connsiteX2" fmla="*/ 1974 w 10101"/>
                <a:gd name="connsiteY2" fmla="*/ 3527 h 10000"/>
                <a:gd name="connsiteX3" fmla="*/ 3655 w 10101"/>
                <a:gd name="connsiteY3" fmla="*/ 558 h 10000"/>
                <a:gd name="connsiteX4" fmla="*/ 4712 w 10101"/>
                <a:gd name="connsiteY4" fmla="*/ 1 h 10000"/>
                <a:gd name="connsiteX5" fmla="*/ 5867 w 10101"/>
                <a:gd name="connsiteY5" fmla="*/ 558 h 10000"/>
                <a:gd name="connsiteX6" fmla="*/ 7747 w 10101"/>
                <a:gd name="connsiteY6" fmla="*/ 3340 h 10000"/>
                <a:gd name="connsiteX7" fmla="*/ 10087 w 10101"/>
                <a:gd name="connsiteY7" fmla="*/ 6942 h 10000"/>
                <a:gd name="connsiteX8" fmla="*/ 10095 w 10101"/>
                <a:gd name="connsiteY8" fmla="*/ 10000 h 10000"/>
                <a:gd name="connsiteX0" fmla="*/ 0 w 10101"/>
                <a:gd name="connsiteY0" fmla="*/ 9997 h 10000"/>
                <a:gd name="connsiteX1" fmla="*/ 7 w 10101"/>
                <a:gd name="connsiteY1" fmla="*/ 6885 h 10000"/>
                <a:gd name="connsiteX2" fmla="*/ 1974 w 10101"/>
                <a:gd name="connsiteY2" fmla="*/ 3527 h 10000"/>
                <a:gd name="connsiteX3" fmla="*/ 3655 w 10101"/>
                <a:gd name="connsiteY3" fmla="*/ 558 h 10000"/>
                <a:gd name="connsiteX4" fmla="*/ 4712 w 10101"/>
                <a:gd name="connsiteY4" fmla="*/ 1 h 10000"/>
                <a:gd name="connsiteX5" fmla="*/ 5867 w 10101"/>
                <a:gd name="connsiteY5" fmla="*/ 558 h 10000"/>
                <a:gd name="connsiteX6" fmla="*/ 7747 w 10101"/>
                <a:gd name="connsiteY6" fmla="*/ 3340 h 10000"/>
                <a:gd name="connsiteX7" fmla="*/ 10087 w 10101"/>
                <a:gd name="connsiteY7" fmla="*/ 6942 h 10000"/>
                <a:gd name="connsiteX8" fmla="*/ 10095 w 10101"/>
                <a:gd name="connsiteY8" fmla="*/ 10000 h 10000"/>
                <a:gd name="connsiteX0" fmla="*/ 0 w 10101"/>
                <a:gd name="connsiteY0" fmla="*/ 9997 h 10000"/>
                <a:gd name="connsiteX1" fmla="*/ 7 w 10101"/>
                <a:gd name="connsiteY1" fmla="*/ 6885 h 10000"/>
                <a:gd name="connsiteX2" fmla="*/ 1974 w 10101"/>
                <a:gd name="connsiteY2" fmla="*/ 3527 h 10000"/>
                <a:gd name="connsiteX3" fmla="*/ 3655 w 10101"/>
                <a:gd name="connsiteY3" fmla="*/ 558 h 10000"/>
                <a:gd name="connsiteX4" fmla="*/ 4712 w 10101"/>
                <a:gd name="connsiteY4" fmla="*/ 1 h 10000"/>
                <a:gd name="connsiteX5" fmla="*/ 5867 w 10101"/>
                <a:gd name="connsiteY5" fmla="*/ 558 h 10000"/>
                <a:gd name="connsiteX6" fmla="*/ 7747 w 10101"/>
                <a:gd name="connsiteY6" fmla="*/ 3340 h 10000"/>
                <a:gd name="connsiteX7" fmla="*/ 10087 w 10101"/>
                <a:gd name="connsiteY7" fmla="*/ 6942 h 10000"/>
                <a:gd name="connsiteX8" fmla="*/ 10095 w 10101"/>
                <a:gd name="connsiteY8" fmla="*/ 10000 h 10000"/>
                <a:gd name="connsiteX0" fmla="*/ 77 w 10178"/>
                <a:gd name="connsiteY0" fmla="*/ 9997 h 10000"/>
                <a:gd name="connsiteX1" fmla="*/ 0 w 10178"/>
                <a:gd name="connsiteY1" fmla="*/ 6885 h 10000"/>
                <a:gd name="connsiteX2" fmla="*/ 2051 w 10178"/>
                <a:gd name="connsiteY2" fmla="*/ 3527 h 10000"/>
                <a:gd name="connsiteX3" fmla="*/ 3732 w 10178"/>
                <a:gd name="connsiteY3" fmla="*/ 558 h 10000"/>
                <a:gd name="connsiteX4" fmla="*/ 4789 w 10178"/>
                <a:gd name="connsiteY4" fmla="*/ 1 h 10000"/>
                <a:gd name="connsiteX5" fmla="*/ 5944 w 10178"/>
                <a:gd name="connsiteY5" fmla="*/ 558 h 10000"/>
                <a:gd name="connsiteX6" fmla="*/ 7824 w 10178"/>
                <a:gd name="connsiteY6" fmla="*/ 3340 h 10000"/>
                <a:gd name="connsiteX7" fmla="*/ 10164 w 10178"/>
                <a:gd name="connsiteY7" fmla="*/ 6942 h 10000"/>
                <a:gd name="connsiteX8" fmla="*/ 10172 w 10178"/>
                <a:gd name="connsiteY8" fmla="*/ 10000 h 10000"/>
                <a:gd name="connsiteX0" fmla="*/ 0 w 10185"/>
                <a:gd name="connsiteY0" fmla="*/ 10050 h 10050"/>
                <a:gd name="connsiteX1" fmla="*/ 7 w 10185"/>
                <a:gd name="connsiteY1" fmla="*/ 6885 h 10050"/>
                <a:gd name="connsiteX2" fmla="*/ 2058 w 10185"/>
                <a:gd name="connsiteY2" fmla="*/ 3527 h 10050"/>
                <a:gd name="connsiteX3" fmla="*/ 3739 w 10185"/>
                <a:gd name="connsiteY3" fmla="*/ 558 h 10050"/>
                <a:gd name="connsiteX4" fmla="*/ 4796 w 10185"/>
                <a:gd name="connsiteY4" fmla="*/ 1 h 10050"/>
                <a:gd name="connsiteX5" fmla="*/ 5951 w 10185"/>
                <a:gd name="connsiteY5" fmla="*/ 558 h 10050"/>
                <a:gd name="connsiteX6" fmla="*/ 7831 w 10185"/>
                <a:gd name="connsiteY6" fmla="*/ 3340 h 10050"/>
                <a:gd name="connsiteX7" fmla="*/ 10171 w 10185"/>
                <a:gd name="connsiteY7" fmla="*/ 6942 h 10050"/>
                <a:gd name="connsiteX8" fmla="*/ 10179 w 10185"/>
                <a:gd name="connsiteY8" fmla="*/ 10000 h 10050"/>
                <a:gd name="connsiteX0" fmla="*/ 0 w 10185"/>
                <a:gd name="connsiteY0" fmla="*/ 9945 h 10000"/>
                <a:gd name="connsiteX1" fmla="*/ 7 w 10185"/>
                <a:gd name="connsiteY1" fmla="*/ 6885 h 10000"/>
                <a:gd name="connsiteX2" fmla="*/ 2058 w 10185"/>
                <a:gd name="connsiteY2" fmla="*/ 3527 h 10000"/>
                <a:gd name="connsiteX3" fmla="*/ 3739 w 10185"/>
                <a:gd name="connsiteY3" fmla="*/ 558 h 10000"/>
                <a:gd name="connsiteX4" fmla="*/ 4796 w 10185"/>
                <a:gd name="connsiteY4" fmla="*/ 1 h 10000"/>
                <a:gd name="connsiteX5" fmla="*/ 5951 w 10185"/>
                <a:gd name="connsiteY5" fmla="*/ 558 h 10000"/>
                <a:gd name="connsiteX6" fmla="*/ 7831 w 10185"/>
                <a:gd name="connsiteY6" fmla="*/ 3340 h 10000"/>
                <a:gd name="connsiteX7" fmla="*/ 10171 w 10185"/>
                <a:gd name="connsiteY7" fmla="*/ 6942 h 10000"/>
                <a:gd name="connsiteX8" fmla="*/ 10179 w 10185"/>
                <a:gd name="connsiteY8" fmla="*/ 10000 h 10000"/>
                <a:gd name="connsiteX0" fmla="*/ 0 w 10185"/>
                <a:gd name="connsiteY0" fmla="*/ 9945 h 10000"/>
                <a:gd name="connsiteX1" fmla="*/ 870 w 10185"/>
                <a:gd name="connsiteY1" fmla="*/ 5682 h 10000"/>
                <a:gd name="connsiteX2" fmla="*/ 2058 w 10185"/>
                <a:gd name="connsiteY2" fmla="*/ 3527 h 10000"/>
                <a:gd name="connsiteX3" fmla="*/ 3739 w 10185"/>
                <a:gd name="connsiteY3" fmla="*/ 558 h 10000"/>
                <a:gd name="connsiteX4" fmla="*/ 4796 w 10185"/>
                <a:gd name="connsiteY4" fmla="*/ 1 h 10000"/>
                <a:gd name="connsiteX5" fmla="*/ 5951 w 10185"/>
                <a:gd name="connsiteY5" fmla="*/ 558 h 10000"/>
                <a:gd name="connsiteX6" fmla="*/ 7831 w 10185"/>
                <a:gd name="connsiteY6" fmla="*/ 3340 h 10000"/>
                <a:gd name="connsiteX7" fmla="*/ 10171 w 10185"/>
                <a:gd name="connsiteY7" fmla="*/ 6942 h 10000"/>
                <a:gd name="connsiteX8" fmla="*/ 10179 w 10185"/>
                <a:gd name="connsiteY8" fmla="*/ 10000 h 10000"/>
                <a:gd name="connsiteX0" fmla="*/ 0 w 10179"/>
                <a:gd name="connsiteY0" fmla="*/ 9945 h 10000"/>
                <a:gd name="connsiteX1" fmla="*/ 870 w 10179"/>
                <a:gd name="connsiteY1" fmla="*/ 5682 h 10000"/>
                <a:gd name="connsiteX2" fmla="*/ 2058 w 10179"/>
                <a:gd name="connsiteY2" fmla="*/ 3527 h 10000"/>
                <a:gd name="connsiteX3" fmla="*/ 3739 w 10179"/>
                <a:gd name="connsiteY3" fmla="*/ 558 h 10000"/>
                <a:gd name="connsiteX4" fmla="*/ 4796 w 10179"/>
                <a:gd name="connsiteY4" fmla="*/ 1 h 10000"/>
                <a:gd name="connsiteX5" fmla="*/ 5951 w 10179"/>
                <a:gd name="connsiteY5" fmla="*/ 558 h 10000"/>
                <a:gd name="connsiteX6" fmla="*/ 7831 w 10179"/>
                <a:gd name="connsiteY6" fmla="*/ 3340 h 10000"/>
                <a:gd name="connsiteX7" fmla="*/ 9404 w 10179"/>
                <a:gd name="connsiteY7" fmla="*/ 5619 h 10000"/>
                <a:gd name="connsiteX8" fmla="*/ 10179 w 10179"/>
                <a:gd name="connsiteY8" fmla="*/ 10000 h 10000"/>
                <a:gd name="connsiteX0" fmla="*/ 90 w 9310"/>
                <a:gd name="connsiteY0" fmla="*/ 9945 h 10000"/>
                <a:gd name="connsiteX1" fmla="*/ 1 w 9310"/>
                <a:gd name="connsiteY1" fmla="*/ 5682 h 10000"/>
                <a:gd name="connsiteX2" fmla="*/ 1189 w 9310"/>
                <a:gd name="connsiteY2" fmla="*/ 3527 h 10000"/>
                <a:gd name="connsiteX3" fmla="*/ 2870 w 9310"/>
                <a:gd name="connsiteY3" fmla="*/ 558 h 10000"/>
                <a:gd name="connsiteX4" fmla="*/ 3927 w 9310"/>
                <a:gd name="connsiteY4" fmla="*/ 1 h 10000"/>
                <a:gd name="connsiteX5" fmla="*/ 5082 w 9310"/>
                <a:gd name="connsiteY5" fmla="*/ 558 h 10000"/>
                <a:gd name="connsiteX6" fmla="*/ 6962 w 9310"/>
                <a:gd name="connsiteY6" fmla="*/ 3340 h 10000"/>
                <a:gd name="connsiteX7" fmla="*/ 8535 w 9310"/>
                <a:gd name="connsiteY7" fmla="*/ 5619 h 10000"/>
                <a:gd name="connsiteX8" fmla="*/ 9310 w 9310"/>
                <a:gd name="connsiteY8" fmla="*/ 10000 h 10000"/>
                <a:gd name="connsiteX0" fmla="*/ 97 w 10000"/>
                <a:gd name="connsiteY0" fmla="*/ 10065 h 10065"/>
                <a:gd name="connsiteX1" fmla="*/ 1 w 10000"/>
                <a:gd name="connsiteY1" fmla="*/ 5682 h 10065"/>
                <a:gd name="connsiteX2" fmla="*/ 1277 w 10000"/>
                <a:gd name="connsiteY2" fmla="*/ 3527 h 10065"/>
                <a:gd name="connsiteX3" fmla="*/ 3083 w 10000"/>
                <a:gd name="connsiteY3" fmla="*/ 558 h 10065"/>
                <a:gd name="connsiteX4" fmla="*/ 4218 w 10000"/>
                <a:gd name="connsiteY4" fmla="*/ 1 h 10065"/>
                <a:gd name="connsiteX5" fmla="*/ 5459 w 10000"/>
                <a:gd name="connsiteY5" fmla="*/ 558 h 10065"/>
                <a:gd name="connsiteX6" fmla="*/ 7478 w 10000"/>
                <a:gd name="connsiteY6" fmla="*/ 3340 h 10065"/>
                <a:gd name="connsiteX7" fmla="*/ 9168 w 10000"/>
                <a:gd name="connsiteY7" fmla="*/ 5619 h 10065"/>
                <a:gd name="connsiteX8" fmla="*/ 10000 w 10000"/>
                <a:gd name="connsiteY8" fmla="*/ 10000 h 10065"/>
                <a:gd name="connsiteX0" fmla="*/ 96 w 9999"/>
                <a:gd name="connsiteY0" fmla="*/ 10065 h 10065"/>
                <a:gd name="connsiteX1" fmla="*/ 0 w 9999"/>
                <a:gd name="connsiteY1" fmla="*/ 5682 h 10065"/>
                <a:gd name="connsiteX2" fmla="*/ 1276 w 9999"/>
                <a:gd name="connsiteY2" fmla="*/ 3527 h 10065"/>
                <a:gd name="connsiteX3" fmla="*/ 3082 w 9999"/>
                <a:gd name="connsiteY3" fmla="*/ 558 h 10065"/>
                <a:gd name="connsiteX4" fmla="*/ 4217 w 9999"/>
                <a:gd name="connsiteY4" fmla="*/ 1 h 10065"/>
                <a:gd name="connsiteX5" fmla="*/ 5458 w 9999"/>
                <a:gd name="connsiteY5" fmla="*/ 558 h 10065"/>
                <a:gd name="connsiteX6" fmla="*/ 7477 w 9999"/>
                <a:gd name="connsiteY6" fmla="*/ 3340 h 10065"/>
                <a:gd name="connsiteX7" fmla="*/ 9167 w 9999"/>
                <a:gd name="connsiteY7" fmla="*/ 5619 h 10065"/>
                <a:gd name="connsiteX8" fmla="*/ 9999 w 9999"/>
                <a:gd name="connsiteY8" fmla="*/ 10000 h 10065"/>
                <a:gd name="connsiteX0" fmla="*/ 96 w 10000"/>
                <a:gd name="connsiteY0" fmla="*/ 10000 h 10000"/>
                <a:gd name="connsiteX1" fmla="*/ 0 w 10000"/>
                <a:gd name="connsiteY1" fmla="*/ 5645 h 10000"/>
                <a:gd name="connsiteX2" fmla="*/ 1276 w 10000"/>
                <a:gd name="connsiteY2" fmla="*/ 3504 h 10000"/>
                <a:gd name="connsiteX3" fmla="*/ 3082 w 10000"/>
                <a:gd name="connsiteY3" fmla="*/ 554 h 10000"/>
                <a:gd name="connsiteX4" fmla="*/ 4217 w 10000"/>
                <a:gd name="connsiteY4" fmla="*/ 1 h 10000"/>
                <a:gd name="connsiteX5" fmla="*/ 5459 w 10000"/>
                <a:gd name="connsiteY5" fmla="*/ 554 h 10000"/>
                <a:gd name="connsiteX6" fmla="*/ 7478 w 10000"/>
                <a:gd name="connsiteY6" fmla="*/ 3318 h 10000"/>
                <a:gd name="connsiteX7" fmla="*/ 9168 w 10000"/>
                <a:gd name="connsiteY7" fmla="*/ 5583 h 10000"/>
                <a:gd name="connsiteX8" fmla="*/ 10000 w 10000"/>
                <a:gd name="connsiteY8" fmla="*/ 9935 h 10000"/>
                <a:gd name="connsiteX0" fmla="*/ 96 w 10000"/>
                <a:gd name="connsiteY0" fmla="*/ 10000 h 10000"/>
                <a:gd name="connsiteX1" fmla="*/ 0 w 10000"/>
                <a:gd name="connsiteY1" fmla="*/ 5645 h 10000"/>
                <a:gd name="connsiteX2" fmla="*/ 1276 w 10000"/>
                <a:gd name="connsiteY2" fmla="*/ 3504 h 10000"/>
                <a:gd name="connsiteX3" fmla="*/ 3082 w 10000"/>
                <a:gd name="connsiteY3" fmla="*/ 554 h 10000"/>
                <a:gd name="connsiteX4" fmla="*/ 4217 w 10000"/>
                <a:gd name="connsiteY4" fmla="*/ 1 h 10000"/>
                <a:gd name="connsiteX5" fmla="*/ 5459 w 10000"/>
                <a:gd name="connsiteY5" fmla="*/ 554 h 10000"/>
                <a:gd name="connsiteX6" fmla="*/ 7478 w 10000"/>
                <a:gd name="connsiteY6" fmla="*/ 3318 h 10000"/>
                <a:gd name="connsiteX7" fmla="*/ 9168 w 10000"/>
                <a:gd name="connsiteY7" fmla="*/ 5583 h 10000"/>
                <a:gd name="connsiteX8" fmla="*/ 10000 w 10000"/>
                <a:gd name="connsiteY8" fmla="*/ 9935 h 10000"/>
                <a:gd name="connsiteX0" fmla="*/ 0 w 10007"/>
                <a:gd name="connsiteY0" fmla="*/ 9881 h 9935"/>
                <a:gd name="connsiteX1" fmla="*/ 7 w 10007"/>
                <a:gd name="connsiteY1" fmla="*/ 5645 h 9935"/>
                <a:gd name="connsiteX2" fmla="*/ 1283 w 10007"/>
                <a:gd name="connsiteY2" fmla="*/ 3504 h 9935"/>
                <a:gd name="connsiteX3" fmla="*/ 3089 w 10007"/>
                <a:gd name="connsiteY3" fmla="*/ 554 h 9935"/>
                <a:gd name="connsiteX4" fmla="*/ 4224 w 10007"/>
                <a:gd name="connsiteY4" fmla="*/ 1 h 9935"/>
                <a:gd name="connsiteX5" fmla="*/ 5466 w 10007"/>
                <a:gd name="connsiteY5" fmla="*/ 554 h 9935"/>
                <a:gd name="connsiteX6" fmla="*/ 7485 w 10007"/>
                <a:gd name="connsiteY6" fmla="*/ 3318 h 9935"/>
                <a:gd name="connsiteX7" fmla="*/ 9175 w 10007"/>
                <a:gd name="connsiteY7" fmla="*/ 5583 h 9935"/>
                <a:gd name="connsiteX8" fmla="*/ 10007 w 10007"/>
                <a:gd name="connsiteY8" fmla="*/ 9935 h 9935"/>
                <a:gd name="connsiteX0" fmla="*/ 0 w 9382"/>
                <a:gd name="connsiteY0" fmla="*/ 9946 h 10120"/>
                <a:gd name="connsiteX1" fmla="*/ 7 w 9382"/>
                <a:gd name="connsiteY1" fmla="*/ 5682 h 10120"/>
                <a:gd name="connsiteX2" fmla="*/ 1282 w 9382"/>
                <a:gd name="connsiteY2" fmla="*/ 3527 h 10120"/>
                <a:gd name="connsiteX3" fmla="*/ 3087 w 9382"/>
                <a:gd name="connsiteY3" fmla="*/ 558 h 10120"/>
                <a:gd name="connsiteX4" fmla="*/ 4221 w 9382"/>
                <a:gd name="connsiteY4" fmla="*/ 1 h 10120"/>
                <a:gd name="connsiteX5" fmla="*/ 5462 w 9382"/>
                <a:gd name="connsiteY5" fmla="*/ 558 h 10120"/>
                <a:gd name="connsiteX6" fmla="*/ 7480 w 9382"/>
                <a:gd name="connsiteY6" fmla="*/ 3340 h 10120"/>
                <a:gd name="connsiteX7" fmla="*/ 9169 w 9382"/>
                <a:gd name="connsiteY7" fmla="*/ 5620 h 10120"/>
                <a:gd name="connsiteX8" fmla="*/ 9382 w 9382"/>
                <a:gd name="connsiteY8" fmla="*/ 10120 h 10120"/>
                <a:gd name="connsiteX0" fmla="*/ 0 w 10000"/>
                <a:gd name="connsiteY0" fmla="*/ 9828 h 9828"/>
                <a:gd name="connsiteX1" fmla="*/ 7 w 10000"/>
                <a:gd name="connsiteY1" fmla="*/ 5615 h 9828"/>
                <a:gd name="connsiteX2" fmla="*/ 1366 w 10000"/>
                <a:gd name="connsiteY2" fmla="*/ 3485 h 9828"/>
                <a:gd name="connsiteX3" fmla="*/ 3290 w 10000"/>
                <a:gd name="connsiteY3" fmla="*/ 551 h 9828"/>
                <a:gd name="connsiteX4" fmla="*/ 4499 w 10000"/>
                <a:gd name="connsiteY4" fmla="*/ 1 h 9828"/>
                <a:gd name="connsiteX5" fmla="*/ 5822 w 10000"/>
                <a:gd name="connsiteY5" fmla="*/ 551 h 9828"/>
                <a:gd name="connsiteX6" fmla="*/ 7973 w 10000"/>
                <a:gd name="connsiteY6" fmla="*/ 3300 h 9828"/>
                <a:gd name="connsiteX7" fmla="*/ 9773 w 10000"/>
                <a:gd name="connsiteY7" fmla="*/ 5553 h 9828"/>
                <a:gd name="connsiteX8" fmla="*/ 10000 w 10000"/>
                <a:gd name="connsiteY8" fmla="*/ 9822 h 9828"/>
                <a:gd name="connsiteX0" fmla="*/ 0 w 10000"/>
                <a:gd name="connsiteY0" fmla="*/ 10000 h 10000"/>
                <a:gd name="connsiteX1" fmla="*/ 7 w 10000"/>
                <a:gd name="connsiteY1" fmla="*/ 5713 h 10000"/>
                <a:gd name="connsiteX2" fmla="*/ 1366 w 10000"/>
                <a:gd name="connsiteY2" fmla="*/ 3546 h 10000"/>
                <a:gd name="connsiteX3" fmla="*/ 3290 w 10000"/>
                <a:gd name="connsiteY3" fmla="*/ 561 h 10000"/>
                <a:gd name="connsiteX4" fmla="*/ 4499 w 10000"/>
                <a:gd name="connsiteY4" fmla="*/ 1 h 10000"/>
                <a:gd name="connsiteX5" fmla="*/ 5822 w 10000"/>
                <a:gd name="connsiteY5" fmla="*/ 561 h 10000"/>
                <a:gd name="connsiteX6" fmla="*/ 7973 w 10000"/>
                <a:gd name="connsiteY6" fmla="*/ 3358 h 10000"/>
                <a:gd name="connsiteX7" fmla="*/ 9773 w 10000"/>
                <a:gd name="connsiteY7" fmla="*/ 5650 h 10000"/>
                <a:gd name="connsiteX8" fmla="*/ 10000 w 10000"/>
                <a:gd name="connsiteY8" fmla="*/ 9934 h 10000"/>
                <a:gd name="connsiteX0" fmla="*/ 0 w 10000"/>
                <a:gd name="connsiteY0" fmla="*/ 10000 h 10000"/>
                <a:gd name="connsiteX1" fmla="*/ 7 w 10000"/>
                <a:gd name="connsiteY1" fmla="*/ 5713 h 10000"/>
                <a:gd name="connsiteX2" fmla="*/ 1366 w 10000"/>
                <a:gd name="connsiteY2" fmla="*/ 3546 h 10000"/>
                <a:gd name="connsiteX3" fmla="*/ 3290 w 10000"/>
                <a:gd name="connsiteY3" fmla="*/ 561 h 10000"/>
                <a:gd name="connsiteX4" fmla="*/ 4499 w 10000"/>
                <a:gd name="connsiteY4" fmla="*/ 1 h 10000"/>
                <a:gd name="connsiteX5" fmla="*/ 5822 w 10000"/>
                <a:gd name="connsiteY5" fmla="*/ 561 h 10000"/>
                <a:gd name="connsiteX6" fmla="*/ 7973 w 10000"/>
                <a:gd name="connsiteY6" fmla="*/ 3358 h 10000"/>
                <a:gd name="connsiteX7" fmla="*/ 9773 w 10000"/>
                <a:gd name="connsiteY7" fmla="*/ 5650 h 10000"/>
                <a:gd name="connsiteX8" fmla="*/ 10000 w 10000"/>
                <a:gd name="connsiteY8" fmla="*/ 9994 h 10000"/>
                <a:gd name="connsiteX0" fmla="*/ 0 w 9789"/>
                <a:gd name="connsiteY0" fmla="*/ 10000 h 10054"/>
                <a:gd name="connsiteX1" fmla="*/ 7 w 9789"/>
                <a:gd name="connsiteY1" fmla="*/ 5713 h 10054"/>
                <a:gd name="connsiteX2" fmla="*/ 1366 w 9789"/>
                <a:gd name="connsiteY2" fmla="*/ 3546 h 10054"/>
                <a:gd name="connsiteX3" fmla="*/ 3290 w 9789"/>
                <a:gd name="connsiteY3" fmla="*/ 561 h 10054"/>
                <a:gd name="connsiteX4" fmla="*/ 4499 w 9789"/>
                <a:gd name="connsiteY4" fmla="*/ 1 h 10054"/>
                <a:gd name="connsiteX5" fmla="*/ 5822 w 9789"/>
                <a:gd name="connsiteY5" fmla="*/ 561 h 10054"/>
                <a:gd name="connsiteX6" fmla="*/ 7973 w 9789"/>
                <a:gd name="connsiteY6" fmla="*/ 3358 h 10054"/>
                <a:gd name="connsiteX7" fmla="*/ 9773 w 9789"/>
                <a:gd name="connsiteY7" fmla="*/ 5650 h 10054"/>
                <a:gd name="connsiteX8" fmla="*/ 9781 w 9789"/>
                <a:gd name="connsiteY8" fmla="*/ 10054 h 10054"/>
                <a:gd name="connsiteX0" fmla="*/ 0 w 10104"/>
                <a:gd name="connsiteY0" fmla="*/ 9946 h 10060"/>
                <a:gd name="connsiteX1" fmla="*/ 7 w 10104"/>
                <a:gd name="connsiteY1" fmla="*/ 5682 h 10060"/>
                <a:gd name="connsiteX2" fmla="*/ 1395 w 10104"/>
                <a:gd name="connsiteY2" fmla="*/ 3527 h 10060"/>
                <a:gd name="connsiteX3" fmla="*/ 3361 w 10104"/>
                <a:gd name="connsiteY3" fmla="*/ 558 h 10060"/>
                <a:gd name="connsiteX4" fmla="*/ 4596 w 10104"/>
                <a:gd name="connsiteY4" fmla="*/ 1 h 10060"/>
                <a:gd name="connsiteX5" fmla="*/ 5947 w 10104"/>
                <a:gd name="connsiteY5" fmla="*/ 558 h 10060"/>
                <a:gd name="connsiteX6" fmla="*/ 8145 w 10104"/>
                <a:gd name="connsiteY6" fmla="*/ 3340 h 10060"/>
                <a:gd name="connsiteX7" fmla="*/ 9984 w 10104"/>
                <a:gd name="connsiteY7" fmla="*/ 5620 h 10060"/>
                <a:gd name="connsiteX8" fmla="*/ 10104 w 10104"/>
                <a:gd name="connsiteY8" fmla="*/ 10060 h 10060"/>
                <a:gd name="connsiteX0" fmla="*/ 0 w 10216"/>
                <a:gd name="connsiteY0" fmla="*/ 9946 h 9946"/>
                <a:gd name="connsiteX1" fmla="*/ 7 w 10216"/>
                <a:gd name="connsiteY1" fmla="*/ 5682 h 9946"/>
                <a:gd name="connsiteX2" fmla="*/ 1395 w 10216"/>
                <a:gd name="connsiteY2" fmla="*/ 3527 h 9946"/>
                <a:gd name="connsiteX3" fmla="*/ 3361 w 10216"/>
                <a:gd name="connsiteY3" fmla="*/ 558 h 9946"/>
                <a:gd name="connsiteX4" fmla="*/ 4596 w 10216"/>
                <a:gd name="connsiteY4" fmla="*/ 1 h 9946"/>
                <a:gd name="connsiteX5" fmla="*/ 5947 w 10216"/>
                <a:gd name="connsiteY5" fmla="*/ 558 h 9946"/>
                <a:gd name="connsiteX6" fmla="*/ 8145 w 10216"/>
                <a:gd name="connsiteY6" fmla="*/ 3340 h 9946"/>
                <a:gd name="connsiteX7" fmla="*/ 9984 w 10216"/>
                <a:gd name="connsiteY7" fmla="*/ 5620 h 9946"/>
                <a:gd name="connsiteX8" fmla="*/ 10216 w 10216"/>
                <a:gd name="connsiteY8" fmla="*/ 9819 h 9946"/>
                <a:gd name="connsiteX0" fmla="*/ 0 w 9890"/>
                <a:gd name="connsiteY0" fmla="*/ 10000 h 10114"/>
                <a:gd name="connsiteX1" fmla="*/ 7 w 9890"/>
                <a:gd name="connsiteY1" fmla="*/ 5713 h 10114"/>
                <a:gd name="connsiteX2" fmla="*/ 1366 w 9890"/>
                <a:gd name="connsiteY2" fmla="*/ 3546 h 10114"/>
                <a:gd name="connsiteX3" fmla="*/ 3290 w 9890"/>
                <a:gd name="connsiteY3" fmla="*/ 561 h 10114"/>
                <a:gd name="connsiteX4" fmla="*/ 4499 w 9890"/>
                <a:gd name="connsiteY4" fmla="*/ 1 h 10114"/>
                <a:gd name="connsiteX5" fmla="*/ 5821 w 9890"/>
                <a:gd name="connsiteY5" fmla="*/ 561 h 10114"/>
                <a:gd name="connsiteX6" fmla="*/ 7973 w 9890"/>
                <a:gd name="connsiteY6" fmla="*/ 3358 h 10114"/>
                <a:gd name="connsiteX7" fmla="*/ 9773 w 9890"/>
                <a:gd name="connsiteY7" fmla="*/ 5651 h 10114"/>
                <a:gd name="connsiteX8" fmla="*/ 9890 w 9890"/>
                <a:gd name="connsiteY8" fmla="*/ 10114 h 10114"/>
                <a:gd name="connsiteX0" fmla="*/ 0 w 9898"/>
                <a:gd name="connsiteY0" fmla="*/ 9887 h 9887"/>
                <a:gd name="connsiteX1" fmla="*/ 7 w 9898"/>
                <a:gd name="connsiteY1" fmla="*/ 5649 h 9887"/>
                <a:gd name="connsiteX2" fmla="*/ 1381 w 9898"/>
                <a:gd name="connsiteY2" fmla="*/ 3506 h 9887"/>
                <a:gd name="connsiteX3" fmla="*/ 3327 w 9898"/>
                <a:gd name="connsiteY3" fmla="*/ 555 h 9887"/>
                <a:gd name="connsiteX4" fmla="*/ 4549 w 9898"/>
                <a:gd name="connsiteY4" fmla="*/ 1 h 9887"/>
                <a:gd name="connsiteX5" fmla="*/ 5886 w 9898"/>
                <a:gd name="connsiteY5" fmla="*/ 555 h 9887"/>
                <a:gd name="connsiteX6" fmla="*/ 8062 w 9898"/>
                <a:gd name="connsiteY6" fmla="*/ 3320 h 9887"/>
                <a:gd name="connsiteX7" fmla="*/ 9882 w 9898"/>
                <a:gd name="connsiteY7" fmla="*/ 5587 h 9887"/>
                <a:gd name="connsiteX8" fmla="*/ 9889 w 9898"/>
                <a:gd name="connsiteY8" fmla="*/ 9880 h 9887"/>
                <a:gd name="connsiteX0" fmla="*/ 0 w 10000"/>
                <a:gd name="connsiteY0" fmla="*/ 10000 h 10000"/>
                <a:gd name="connsiteX1" fmla="*/ 119 w 10000"/>
                <a:gd name="connsiteY1" fmla="*/ 5593 h 10000"/>
                <a:gd name="connsiteX2" fmla="*/ 1395 w 10000"/>
                <a:gd name="connsiteY2" fmla="*/ 3546 h 10000"/>
                <a:gd name="connsiteX3" fmla="*/ 3361 w 10000"/>
                <a:gd name="connsiteY3" fmla="*/ 561 h 10000"/>
                <a:gd name="connsiteX4" fmla="*/ 4596 w 10000"/>
                <a:gd name="connsiteY4" fmla="*/ 1 h 10000"/>
                <a:gd name="connsiteX5" fmla="*/ 5947 w 10000"/>
                <a:gd name="connsiteY5" fmla="*/ 561 h 10000"/>
                <a:gd name="connsiteX6" fmla="*/ 8145 w 10000"/>
                <a:gd name="connsiteY6" fmla="*/ 3358 h 10000"/>
                <a:gd name="connsiteX7" fmla="*/ 9984 w 10000"/>
                <a:gd name="connsiteY7" fmla="*/ 5651 h 10000"/>
                <a:gd name="connsiteX8" fmla="*/ 9991 w 10000"/>
                <a:gd name="connsiteY8" fmla="*/ 9993 h 10000"/>
                <a:gd name="connsiteX0" fmla="*/ 0 w 10000"/>
                <a:gd name="connsiteY0" fmla="*/ 10000 h 10000"/>
                <a:gd name="connsiteX1" fmla="*/ 119 w 10000"/>
                <a:gd name="connsiteY1" fmla="*/ 5593 h 10000"/>
                <a:gd name="connsiteX2" fmla="*/ 1395 w 10000"/>
                <a:gd name="connsiteY2" fmla="*/ 3546 h 10000"/>
                <a:gd name="connsiteX3" fmla="*/ 3361 w 10000"/>
                <a:gd name="connsiteY3" fmla="*/ 561 h 10000"/>
                <a:gd name="connsiteX4" fmla="*/ 4596 w 10000"/>
                <a:gd name="connsiteY4" fmla="*/ 1 h 10000"/>
                <a:gd name="connsiteX5" fmla="*/ 5947 w 10000"/>
                <a:gd name="connsiteY5" fmla="*/ 561 h 10000"/>
                <a:gd name="connsiteX6" fmla="*/ 8145 w 10000"/>
                <a:gd name="connsiteY6" fmla="*/ 3358 h 10000"/>
                <a:gd name="connsiteX7" fmla="*/ 9984 w 10000"/>
                <a:gd name="connsiteY7" fmla="*/ 5651 h 10000"/>
                <a:gd name="connsiteX8" fmla="*/ 9991 w 10000"/>
                <a:gd name="connsiteY8" fmla="*/ 9993 h 10000"/>
                <a:gd name="connsiteX0" fmla="*/ 0 w 10000"/>
                <a:gd name="connsiteY0" fmla="*/ 10000 h 10000"/>
                <a:gd name="connsiteX1" fmla="*/ 7 w 10000"/>
                <a:gd name="connsiteY1" fmla="*/ 5533 h 10000"/>
                <a:gd name="connsiteX2" fmla="*/ 1395 w 10000"/>
                <a:gd name="connsiteY2" fmla="*/ 3546 h 10000"/>
                <a:gd name="connsiteX3" fmla="*/ 3361 w 10000"/>
                <a:gd name="connsiteY3" fmla="*/ 561 h 10000"/>
                <a:gd name="connsiteX4" fmla="*/ 4596 w 10000"/>
                <a:gd name="connsiteY4" fmla="*/ 1 h 10000"/>
                <a:gd name="connsiteX5" fmla="*/ 5947 w 10000"/>
                <a:gd name="connsiteY5" fmla="*/ 561 h 10000"/>
                <a:gd name="connsiteX6" fmla="*/ 8145 w 10000"/>
                <a:gd name="connsiteY6" fmla="*/ 3358 h 10000"/>
                <a:gd name="connsiteX7" fmla="*/ 9984 w 10000"/>
                <a:gd name="connsiteY7" fmla="*/ 5651 h 10000"/>
                <a:gd name="connsiteX8" fmla="*/ 9991 w 10000"/>
                <a:gd name="connsiteY8" fmla="*/ 9993 h 10000"/>
                <a:gd name="connsiteX0" fmla="*/ 0 w 10000"/>
                <a:gd name="connsiteY0" fmla="*/ 10000 h 10000"/>
                <a:gd name="connsiteX1" fmla="*/ 7 w 10000"/>
                <a:gd name="connsiteY1" fmla="*/ 5533 h 10000"/>
                <a:gd name="connsiteX2" fmla="*/ 1395 w 10000"/>
                <a:gd name="connsiteY2" fmla="*/ 3546 h 10000"/>
                <a:gd name="connsiteX3" fmla="*/ 3361 w 10000"/>
                <a:gd name="connsiteY3" fmla="*/ 561 h 10000"/>
                <a:gd name="connsiteX4" fmla="*/ 4596 w 10000"/>
                <a:gd name="connsiteY4" fmla="*/ 1 h 10000"/>
                <a:gd name="connsiteX5" fmla="*/ 5947 w 10000"/>
                <a:gd name="connsiteY5" fmla="*/ 561 h 10000"/>
                <a:gd name="connsiteX6" fmla="*/ 8145 w 10000"/>
                <a:gd name="connsiteY6" fmla="*/ 3358 h 10000"/>
                <a:gd name="connsiteX7" fmla="*/ 9984 w 10000"/>
                <a:gd name="connsiteY7" fmla="*/ 5832 h 10000"/>
                <a:gd name="connsiteX8" fmla="*/ 9991 w 10000"/>
                <a:gd name="connsiteY8" fmla="*/ 9993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000" h="10000">
                  <a:moveTo>
                    <a:pt x="0" y="10000"/>
                  </a:moveTo>
                  <a:cubicBezTo>
                    <a:pt x="-1" y="7048"/>
                    <a:pt x="6" y="7840"/>
                    <a:pt x="7" y="5533"/>
                  </a:cubicBezTo>
                  <a:cubicBezTo>
                    <a:pt x="951" y="4284"/>
                    <a:pt x="836" y="4375"/>
                    <a:pt x="1395" y="3546"/>
                  </a:cubicBezTo>
                  <a:cubicBezTo>
                    <a:pt x="1954" y="2717"/>
                    <a:pt x="2834" y="1148"/>
                    <a:pt x="3361" y="561"/>
                  </a:cubicBezTo>
                  <a:cubicBezTo>
                    <a:pt x="3883" y="-25"/>
                    <a:pt x="4401" y="1"/>
                    <a:pt x="4596" y="1"/>
                  </a:cubicBezTo>
                  <a:cubicBezTo>
                    <a:pt x="4782" y="1"/>
                    <a:pt x="5355" y="1"/>
                    <a:pt x="5947" y="561"/>
                  </a:cubicBezTo>
                  <a:cubicBezTo>
                    <a:pt x="6539" y="1123"/>
                    <a:pt x="7472" y="2480"/>
                    <a:pt x="8145" y="3358"/>
                  </a:cubicBezTo>
                  <a:cubicBezTo>
                    <a:pt x="8818" y="4237"/>
                    <a:pt x="8931" y="4702"/>
                    <a:pt x="9984" y="5832"/>
                  </a:cubicBezTo>
                  <a:cubicBezTo>
                    <a:pt x="10028" y="8434"/>
                    <a:pt x="9965" y="7249"/>
                    <a:pt x="9991" y="9993"/>
                  </a:cubicBezTo>
                </a:path>
              </a:pathLst>
            </a:custGeom>
            <a:solidFill>
              <a:srgbClr val="C9E5CA"/>
            </a:solidFill>
            <a:ln w="0">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AU"/>
            </a:p>
          </p:txBody>
        </p:sp>
        <p:sp>
          <p:nvSpPr>
            <p:cNvPr id="70" name="Rectangle 176"/>
            <p:cNvSpPr>
              <a:spLocks noChangeArrowheads="1"/>
            </p:cNvSpPr>
            <p:nvPr/>
          </p:nvSpPr>
          <p:spPr bwMode="auto">
            <a:xfrm>
              <a:off x="2884165" y="3981794"/>
              <a:ext cx="783869" cy="680186"/>
            </a:xfrm>
            <a:prstGeom prst="rect">
              <a:avLst/>
            </a:prstGeom>
            <a:noFill/>
            <a:ln>
              <a:noFill/>
            </a:ln>
            <a:extLst/>
          </p:spPr>
          <p:txBody>
            <a:bodyPr vert="horz" wrap="none" lIns="0" tIns="0" rIns="0" bIns="0" numCol="1" anchor="t" anchorCtr="0" compatLnSpc="1">
              <a:prstTxWarp prst="textNoShape">
                <a:avLst/>
              </a:prstTxWarp>
              <a:spAutoFit/>
            </a:bodyPr>
            <a:lstStyle/>
            <a:p>
              <a:pPr algn="ctr" eaLnBrk="0" hangingPunct="0">
                <a:lnSpc>
                  <a:spcPct val="85000"/>
                </a:lnSpc>
              </a:pPr>
              <a:r>
                <a:rPr lang="en-US" altLang="en-US" u="none" dirty="0">
                  <a:solidFill>
                    <a:srgbClr val="000000"/>
                  </a:solidFill>
                  <a:latin typeface="Arial Narrow" panose="020B0606020202030204" pitchFamily="34" charset="0"/>
                </a:rPr>
                <a:t>area =</a:t>
              </a:r>
              <a:br>
                <a:rPr lang="en-US" altLang="en-US" u="none" dirty="0">
                  <a:solidFill>
                    <a:srgbClr val="000000"/>
                  </a:solidFill>
                  <a:latin typeface="Arial Narrow" panose="020B0606020202030204" pitchFamily="34" charset="0"/>
                </a:rPr>
              </a:br>
              <a:r>
                <a:rPr lang="en-US" altLang="en-US" u="none" dirty="0">
                  <a:solidFill>
                    <a:srgbClr val="000000"/>
                  </a:solidFill>
                  <a:latin typeface="Arial Narrow" panose="020B0606020202030204" pitchFamily="34" charset="0"/>
                </a:rPr>
                <a:t>68%</a:t>
              </a:r>
            </a:p>
          </p:txBody>
        </p:sp>
      </p:grpSp>
      <p:grpSp>
        <p:nvGrpSpPr>
          <p:cNvPr id="73" name="Group 72"/>
          <p:cNvGrpSpPr/>
          <p:nvPr/>
        </p:nvGrpSpPr>
        <p:grpSpPr>
          <a:xfrm>
            <a:off x="7542617" y="1601117"/>
            <a:ext cx="5440951" cy="3495899"/>
            <a:chOff x="1165198" y="2547814"/>
            <a:chExt cx="5440951" cy="3495899"/>
          </a:xfrm>
        </p:grpSpPr>
        <p:grpSp>
          <p:nvGrpSpPr>
            <p:cNvPr id="75" name="Group 74"/>
            <p:cNvGrpSpPr/>
            <p:nvPr/>
          </p:nvGrpSpPr>
          <p:grpSpPr>
            <a:xfrm>
              <a:off x="2438709" y="2547814"/>
              <a:ext cx="4167440" cy="3495899"/>
              <a:chOff x="2438709" y="2547814"/>
              <a:chExt cx="4167440" cy="3495899"/>
            </a:xfrm>
          </p:grpSpPr>
          <p:sp>
            <p:nvSpPr>
              <p:cNvPr id="77" name="Rectangle 179"/>
              <p:cNvSpPr>
                <a:spLocks noChangeArrowheads="1"/>
              </p:cNvSpPr>
              <p:nvPr/>
            </p:nvSpPr>
            <p:spPr bwMode="auto">
              <a:xfrm>
                <a:off x="2438709" y="5643603"/>
                <a:ext cx="168635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ctr"/>
                <a:r>
                  <a:rPr lang="en-US" altLang="en-US" i="1" u="none" dirty="0">
                    <a:solidFill>
                      <a:srgbClr val="000000"/>
                    </a:solidFill>
                    <a:latin typeface="Arial Narrow" panose="020B0606020202030204" pitchFamily="34" charset="0"/>
                  </a:rPr>
                  <a:t>sample</a:t>
                </a:r>
                <a:r>
                  <a:rPr kumimoji="0" lang="en-US" altLang="en-US" sz="2600" b="0" i="0" u="none" strike="noStrike" cap="none" normalizeH="0" baseline="0" dirty="0" smtClean="0">
                    <a:ln>
                      <a:noFill/>
                    </a:ln>
                    <a:solidFill>
                      <a:srgbClr val="000000"/>
                    </a:solidFill>
                    <a:effectLst/>
                    <a:latin typeface="Arial Narrow" panose="020B0606020202030204" pitchFamily="34" charset="0"/>
                  </a:rPr>
                  <a:t> value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cxnSp>
            <p:nvCxnSpPr>
              <p:cNvPr id="78" name="Straight Arrow Connector 77"/>
              <p:cNvCxnSpPr/>
              <p:nvPr/>
            </p:nvCxnSpPr>
            <p:spPr bwMode="auto">
              <a:xfrm flipV="1">
                <a:off x="3255935" y="5411201"/>
                <a:ext cx="0" cy="277910"/>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Rectangle 233"/>
              <p:cNvSpPr>
                <a:spLocks noChangeArrowheads="1"/>
              </p:cNvSpPr>
              <p:nvPr/>
            </p:nvSpPr>
            <p:spPr bwMode="auto">
              <a:xfrm>
                <a:off x="4113479" y="2547814"/>
                <a:ext cx="2492670" cy="1020279"/>
              </a:xfrm>
              <a:prstGeom prst="rect">
                <a:avLst/>
              </a:prstGeom>
              <a:noFill/>
              <a:ln>
                <a:noFill/>
              </a:ln>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nSpc>
                    <a:spcPct val="85000"/>
                  </a:lnSpc>
                </a:pPr>
                <a:r>
                  <a:rPr kumimoji="0" lang="en-US" altLang="en-US" sz="2600" b="0" i="0" u="none" strike="noStrike" cap="none" normalizeH="0" baseline="0" dirty="0" smtClean="0">
                    <a:ln>
                      <a:noFill/>
                    </a:ln>
                    <a:solidFill>
                      <a:srgbClr val="000000"/>
                    </a:solidFill>
                    <a:effectLst/>
                    <a:latin typeface="Arial Narrow" panose="020B0606020202030204" pitchFamily="34" charset="0"/>
                  </a:rPr>
                  <a:t>sampling</a:t>
                </a:r>
                <a:r>
                  <a:rPr kumimoji="0" lang="en-US" altLang="en-US" sz="2600" b="0" i="0" u="none" strike="noStrike" cap="none" normalizeH="0" dirty="0" smtClean="0">
                    <a:ln>
                      <a:noFill/>
                    </a:ln>
                    <a:solidFill>
                      <a:srgbClr val="000000"/>
                    </a:solidFill>
                    <a:effectLst/>
                    <a:latin typeface="Arial Narrow" panose="020B0606020202030204" pitchFamily="34" charset="0"/>
                  </a:rPr>
                  <a:t> distribution</a:t>
                </a:r>
                <a:br>
                  <a:rPr kumimoji="0" lang="en-US" altLang="en-US" sz="2600" b="0" i="0" u="none" strike="noStrike" cap="none" normalizeH="0" dirty="0" smtClean="0">
                    <a:ln>
                      <a:noFill/>
                    </a:ln>
                    <a:solidFill>
                      <a:srgbClr val="000000"/>
                    </a:solidFill>
                    <a:effectLst/>
                    <a:latin typeface="Arial Narrow" panose="020B0606020202030204" pitchFamily="34" charset="0"/>
                  </a:rPr>
                </a:br>
                <a:r>
                  <a:rPr kumimoji="0" lang="en-US" altLang="en-US" sz="2600" b="0" i="0" u="none" strike="noStrike" cap="none" normalizeH="0" dirty="0" smtClean="0">
                    <a:ln>
                      <a:noFill/>
                    </a:ln>
                    <a:solidFill>
                      <a:srgbClr val="000000"/>
                    </a:solidFill>
                    <a:effectLst/>
                    <a:latin typeface="Arial Narrow" panose="020B0606020202030204" pitchFamily="34" charset="0"/>
                  </a:rPr>
                  <a:t>centered on the</a:t>
                </a:r>
                <a:br>
                  <a:rPr kumimoji="0" lang="en-US" altLang="en-US" sz="2600" b="0" i="0" u="none" strike="noStrike" cap="none" normalizeH="0" dirty="0" smtClean="0">
                    <a:ln>
                      <a:noFill/>
                    </a:ln>
                    <a:solidFill>
                      <a:srgbClr val="000000"/>
                    </a:solidFill>
                    <a:effectLst/>
                    <a:latin typeface="Arial Narrow" panose="020B0606020202030204" pitchFamily="34" charset="0"/>
                  </a:rPr>
                </a:br>
                <a:r>
                  <a:rPr lang="en-US" altLang="en-US" i="1" u="none" dirty="0">
                    <a:solidFill>
                      <a:srgbClr val="000000"/>
                    </a:solidFill>
                    <a:latin typeface="Arial Narrow" panose="020B0606020202030204" pitchFamily="34" charset="0"/>
                  </a:rPr>
                  <a:t>sample</a:t>
                </a:r>
                <a:r>
                  <a:rPr kumimoji="0" lang="en-US" altLang="en-US" sz="2600" b="0" i="0" u="none" strike="noStrike" cap="none" normalizeH="0" dirty="0" smtClean="0">
                    <a:ln>
                      <a:noFill/>
                    </a:ln>
                    <a:solidFill>
                      <a:srgbClr val="000000"/>
                    </a:solidFill>
                    <a:effectLst/>
                    <a:latin typeface="Arial Narrow" panose="020B0606020202030204" pitchFamily="34" charset="0"/>
                  </a:rPr>
                  <a:t> value</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cxnSp>
            <p:nvCxnSpPr>
              <p:cNvPr id="80" name="Straight Arrow Connector 79"/>
              <p:cNvCxnSpPr/>
              <p:nvPr/>
            </p:nvCxnSpPr>
            <p:spPr bwMode="auto">
              <a:xfrm flipH="1">
                <a:off x="3641881" y="3104128"/>
                <a:ext cx="366153" cy="220937"/>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76" name="Freeform 170"/>
            <p:cNvSpPr>
              <a:spLocks/>
            </p:cNvSpPr>
            <p:nvPr/>
          </p:nvSpPr>
          <p:spPr bwMode="auto">
            <a:xfrm>
              <a:off x="1165198" y="2886928"/>
              <a:ext cx="4325938" cy="2416175"/>
            </a:xfrm>
            <a:custGeom>
              <a:avLst/>
              <a:gdLst>
                <a:gd name="T0" fmla="*/ 0 w 2725"/>
                <a:gd name="T1" fmla="*/ 1522 h 1522"/>
                <a:gd name="T2" fmla="*/ 474 w 2725"/>
                <a:gd name="T3" fmla="*/ 1499 h 1522"/>
                <a:gd name="T4" fmla="*/ 677 w 2725"/>
                <a:gd name="T5" fmla="*/ 1389 h 1522"/>
                <a:gd name="T6" fmla="*/ 833 w 2725"/>
                <a:gd name="T7" fmla="*/ 1123 h 1522"/>
                <a:gd name="T8" fmla="*/ 1056 w 2725"/>
                <a:gd name="T9" fmla="*/ 541 h 1522"/>
                <a:gd name="T10" fmla="*/ 1216 w 2725"/>
                <a:gd name="T11" fmla="*/ 89 h 1522"/>
                <a:gd name="T12" fmla="*/ 1317 w 2725"/>
                <a:gd name="T13" fmla="*/ 4 h 1522"/>
                <a:gd name="T14" fmla="*/ 1427 w 2725"/>
                <a:gd name="T15" fmla="*/ 89 h 1522"/>
                <a:gd name="T16" fmla="*/ 1606 w 2725"/>
                <a:gd name="T17" fmla="*/ 512 h 1522"/>
                <a:gd name="T18" fmla="*/ 1873 w 2725"/>
                <a:gd name="T19" fmla="*/ 1170 h 1522"/>
                <a:gd name="T20" fmla="*/ 2037 w 2725"/>
                <a:gd name="T21" fmla="*/ 1405 h 1522"/>
                <a:gd name="T22" fmla="*/ 2255 w 2725"/>
                <a:gd name="T23" fmla="*/ 1499 h 1522"/>
                <a:gd name="T24" fmla="*/ 2725 w 2725"/>
                <a:gd name="T25" fmla="*/ 1519 h 1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25" h="1522">
                  <a:moveTo>
                    <a:pt x="0" y="1522"/>
                  </a:moveTo>
                  <a:cubicBezTo>
                    <a:pt x="79" y="1520"/>
                    <a:pt x="361" y="1521"/>
                    <a:pt x="474" y="1499"/>
                  </a:cubicBezTo>
                  <a:cubicBezTo>
                    <a:pt x="587" y="1477"/>
                    <a:pt x="617" y="1452"/>
                    <a:pt x="677" y="1389"/>
                  </a:cubicBezTo>
                  <a:cubicBezTo>
                    <a:pt x="737" y="1327"/>
                    <a:pt x="771" y="1264"/>
                    <a:pt x="833" y="1123"/>
                  </a:cubicBezTo>
                  <a:cubicBezTo>
                    <a:pt x="896" y="982"/>
                    <a:pt x="992" y="713"/>
                    <a:pt x="1056" y="541"/>
                  </a:cubicBezTo>
                  <a:cubicBezTo>
                    <a:pt x="1120" y="369"/>
                    <a:pt x="1173" y="178"/>
                    <a:pt x="1216" y="89"/>
                  </a:cubicBezTo>
                  <a:cubicBezTo>
                    <a:pt x="1259" y="0"/>
                    <a:pt x="1301" y="4"/>
                    <a:pt x="1317" y="4"/>
                  </a:cubicBezTo>
                  <a:cubicBezTo>
                    <a:pt x="1332" y="4"/>
                    <a:pt x="1379" y="4"/>
                    <a:pt x="1427" y="89"/>
                  </a:cubicBezTo>
                  <a:cubicBezTo>
                    <a:pt x="1475" y="174"/>
                    <a:pt x="1533" y="332"/>
                    <a:pt x="1606" y="512"/>
                  </a:cubicBezTo>
                  <a:cubicBezTo>
                    <a:pt x="1681" y="692"/>
                    <a:pt x="1801" y="1021"/>
                    <a:pt x="1873" y="1170"/>
                  </a:cubicBezTo>
                  <a:cubicBezTo>
                    <a:pt x="1944" y="1319"/>
                    <a:pt x="1972" y="1350"/>
                    <a:pt x="2037" y="1405"/>
                  </a:cubicBezTo>
                  <a:cubicBezTo>
                    <a:pt x="2100" y="1460"/>
                    <a:pt x="2141" y="1481"/>
                    <a:pt x="2255" y="1499"/>
                  </a:cubicBezTo>
                  <a:cubicBezTo>
                    <a:pt x="2370" y="1518"/>
                    <a:pt x="2559" y="1514"/>
                    <a:pt x="2725" y="1519"/>
                  </a:cubicBezTo>
                </a:path>
              </a:pathLst>
            </a:custGeom>
            <a:noFill/>
            <a:ln w="20638" cap="flat">
              <a:solidFill>
                <a:srgbClr val="86868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3233672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left)">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up)">
                                      <p:cBhvr>
                                        <p:cTn id="20" dur="500"/>
                                        <p:tgtEl>
                                          <p:spTgt spid="12"/>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up)">
                                      <p:cBhvr>
                                        <p:cTn id="25" dur="5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wipe(up)">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56"/>
                                        </p:tgtEl>
                                        <p:attrNameLst>
                                          <p:attrName>style.visibility</p:attrName>
                                        </p:attrNameLst>
                                      </p:cBhvr>
                                      <p:to>
                                        <p:strVal val="visible"/>
                                      </p:to>
                                    </p:set>
                                    <p:animEffect transition="in" filter="wipe(left)">
                                      <p:cBhvr>
                                        <p:cTn id="47" dur="500"/>
                                        <p:tgtEl>
                                          <p:spTgt spid="5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nodeType="clickEffect">
                                  <p:stCondLst>
                                    <p:cond delay="0"/>
                                  </p:stCondLst>
                                  <p:childTnLst>
                                    <p:set>
                                      <p:cBhvr>
                                        <p:cTn id="51" dur="1" fill="hold">
                                          <p:stCondLst>
                                            <p:cond delay="0"/>
                                          </p:stCondLst>
                                        </p:cTn>
                                        <p:tgtEl>
                                          <p:spTgt spid="73"/>
                                        </p:tgtEl>
                                        <p:attrNameLst>
                                          <p:attrName>style.visibility</p:attrName>
                                        </p:attrNameLst>
                                      </p:cBhvr>
                                      <p:to>
                                        <p:strVal val="visible"/>
                                      </p:to>
                                    </p:set>
                                    <p:animEffect transition="in" filter="wipe(up)">
                                      <p:cBhvr>
                                        <p:cTn id="52" dur="500"/>
                                        <p:tgtEl>
                                          <p:spTgt spid="73"/>
                                        </p:tgtEl>
                                      </p:cBhvr>
                                    </p:animEffec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499"/>
                                          </p:stCondLst>
                                        </p:cTn>
                                        <p:tgtEl>
                                          <p:spTgt spid="3">
                                            <p:txEl>
                                              <p:pRg st="13" end="13"/>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499"/>
                                          </p:stCondLst>
                                        </p:cTn>
                                        <p:tgtEl>
                                          <p:spTgt spid="3">
                                            <p:txEl>
                                              <p:pRg st="14" end="14"/>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22" presetClass="entr" presetSubtype="1" fill="hold" nodeType="clickEffect">
                                  <p:stCondLst>
                                    <p:cond delay="0"/>
                                  </p:stCondLst>
                                  <p:childTnLst>
                                    <p:set>
                                      <p:cBhvr>
                                        <p:cTn id="64" dur="1" fill="hold">
                                          <p:stCondLst>
                                            <p:cond delay="0"/>
                                          </p:stCondLst>
                                        </p:cTn>
                                        <p:tgtEl>
                                          <p:spTgt spid="43"/>
                                        </p:tgtEl>
                                        <p:attrNameLst>
                                          <p:attrName>style.visibility</p:attrName>
                                        </p:attrNameLst>
                                      </p:cBhvr>
                                      <p:to>
                                        <p:strVal val="visible"/>
                                      </p:to>
                                    </p:set>
                                    <p:animEffect transition="in" filter="wipe(up)">
                                      <p:cBhvr>
                                        <p:cTn id="65" dur="500"/>
                                        <p:tgtEl>
                                          <p:spTgt spid="43"/>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1" fill="hold" nodeType="clickEffect">
                                  <p:stCondLst>
                                    <p:cond delay="0"/>
                                  </p:stCondLst>
                                  <p:childTnLst>
                                    <p:set>
                                      <p:cBhvr>
                                        <p:cTn id="69" dur="1" fill="hold">
                                          <p:stCondLst>
                                            <p:cond delay="0"/>
                                          </p:stCondLst>
                                        </p:cTn>
                                        <p:tgtEl>
                                          <p:spTgt spid="68"/>
                                        </p:tgtEl>
                                        <p:attrNameLst>
                                          <p:attrName>style.visibility</p:attrName>
                                        </p:attrNameLst>
                                      </p:cBhvr>
                                      <p:to>
                                        <p:strVal val="visible"/>
                                      </p:to>
                                    </p:set>
                                    <p:animEffect transition="in" filter="wipe(up)">
                                      <p:cBhvr>
                                        <p:cTn id="70" dur="500"/>
                                        <p:tgtEl>
                                          <p:spTgt spid="68"/>
                                        </p:tgtEl>
                                      </p:cBhvr>
                                    </p:animEffec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499"/>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939" y="42864"/>
            <a:ext cx="13023986" cy="9615486"/>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marL="0" indent="0">
              <a:lnSpc>
                <a:spcPct val="107000"/>
              </a:lnSpc>
              <a:buNone/>
            </a:pPr>
            <a:r>
              <a:rPr lang="en-US" b="1" dirty="0" smtClean="0">
                <a:solidFill>
                  <a:srgbClr val="0000FF"/>
                </a:solidFill>
              </a:rPr>
              <a:t>The Confidence or Compatibility Interval</a:t>
            </a:r>
          </a:p>
          <a:p>
            <a:pPr>
              <a:lnSpc>
                <a:spcPct val="107000"/>
              </a:lnSpc>
            </a:pPr>
            <a:r>
              <a:rPr lang="en-AU" dirty="0" smtClean="0"/>
              <a:t>This is just like the sample value ± its SE, but you want to be 90%, 95% or even 99% confident about what the true value could be.</a:t>
            </a:r>
          </a:p>
          <a:p>
            <a:pPr lvl="1">
              <a:lnSpc>
                <a:spcPct val="107000"/>
              </a:lnSpc>
            </a:pPr>
            <a:r>
              <a:rPr lang="en-AU" dirty="0" smtClean="0"/>
              <a:t>For example, if you repeated the study with a huge sample size to get the true value, then the 90%CI derived from your original sample has a 90% chance of including the true value.</a:t>
            </a:r>
          </a:p>
          <a:p>
            <a:pPr lvl="1">
              <a:lnSpc>
                <a:spcPct val="107000"/>
              </a:lnSpc>
            </a:pPr>
            <a:r>
              <a:rPr lang="en-AU" dirty="0" smtClean="0"/>
              <a:t>And there is a 10% chance the true value falls</a:t>
            </a:r>
            <a:br>
              <a:rPr lang="en-AU" dirty="0" smtClean="0"/>
            </a:br>
            <a:r>
              <a:rPr lang="en-AU" dirty="0" smtClean="0"/>
              <a:t>outside the 90%CI.</a:t>
            </a:r>
          </a:p>
          <a:p>
            <a:pPr lvl="1">
              <a:lnSpc>
                <a:spcPct val="107000"/>
              </a:lnSpc>
            </a:pPr>
            <a:r>
              <a:rPr lang="en-AU" dirty="0" smtClean="0"/>
              <a:t>The value ± 1.64 SE is the 90%CI.</a:t>
            </a:r>
          </a:p>
          <a:p>
            <a:pPr lvl="1">
              <a:lnSpc>
                <a:spcPct val="107000"/>
              </a:lnSpc>
            </a:pPr>
            <a:r>
              <a:rPr lang="en-AU" dirty="0" smtClean="0"/>
              <a:t>The value ± 1.96 SE is the 95%CI. </a:t>
            </a:r>
          </a:p>
          <a:p>
            <a:pPr lvl="1">
              <a:lnSpc>
                <a:spcPct val="107000"/>
              </a:lnSpc>
            </a:pPr>
            <a:r>
              <a:rPr lang="en-AU" dirty="0" smtClean="0"/>
              <a:t>The </a:t>
            </a:r>
            <a:r>
              <a:rPr lang="en-AU" dirty="0"/>
              <a:t>value ± 2.58 SE is the 99%CI.</a:t>
            </a:r>
          </a:p>
          <a:p>
            <a:pPr lvl="1">
              <a:lnSpc>
                <a:spcPct val="107000"/>
              </a:lnSpc>
            </a:pPr>
            <a:r>
              <a:rPr lang="en-AU" dirty="0"/>
              <a:t>Obviously, a wider interval gives more </a:t>
            </a:r>
            <a:br>
              <a:rPr lang="en-AU" dirty="0"/>
            </a:br>
            <a:r>
              <a:rPr lang="en-AU" dirty="0"/>
              <a:t>confidence about including the true value.</a:t>
            </a:r>
          </a:p>
          <a:p>
            <a:pPr lvl="1">
              <a:lnSpc>
                <a:spcPct val="107000"/>
              </a:lnSpc>
            </a:pPr>
            <a:r>
              <a:rPr lang="en-AU" dirty="0"/>
              <a:t>Actually, these multiples of the SE are values </a:t>
            </a:r>
            <a:br>
              <a:rPr lang="en-AU" dirty="0"/>
            </a:br>
            <a:r>
              <a:rPr lang="en-AU" dirty="0"/>
              <a:t>of the </a:t>
            </a:r>
            <a:r>
              <a:rPr lang="en-AU" b="1" dirty="0"/>
              <a:t>z statistic</a:t>
            </a:r>
            <a:r>
              <a:rPr lang="en-AU" dirty="0"/>
              <a:t>, from the normal distribution that you get with </a:t>
            </a:r>
            <a:r>
              <a:rPr lang="en-AU" dirty="0" smtClean="0"/>
              <a:t>huge </a:t>
            </a:r>
            <a:r>
              <a:rPr lang="en-AU" dirty="0"/>
              <a:t>samples.</a:t>
            </a:r>
          </a:p>
          <a:p>
            <a:pPr lvl="1">
              <a:lnSpc>
                <a:spcPct val="107000"/>
              </a:lnSpc>
            </a:pPr>
            <a:r>
              <a:rPr lang="en-AU" dirty="0"/>
              <a:t>With smaller samples the sampling distribution of </a:t>
            </a:r>
            <a:r>
              <a:rPr lang="en-AU" dirty="0" smtClean="0"/>
              <a:t>a mean effect </a:t>
            </a:r>
            <a:r>
              <a:rPr lang="en-AU" dirty="0"/>
              <a:t>is a t distribution, </a:t>
            </a:r>
            <a:br>
              <a:rPr lang="en-AU" dirty="0"/>
            </a:br>
            <a:r>
              <a:rPr lang="en-AU" dirty="0"/>
              <a:t>so the multiples are values of the </a:t>
            </a:r>
            <a:r>
              <a:rPr lang="en-AU" b="1" dirty="0"/>
              <a:t>t statistic</a:t>
            </a:r>
            <a:r>
              <a:rPr lang="en-AU" dirty="0"/>
              <a:t>, which </a:t>
            </a:r>
            <a:r>
              <a:rPr lang="en-AU" dirty="0" smtClean="0"/>
              <a:t>are a </a:t>
            </a:r>
            <a:r>
              <a:rPr lang="en-AU" dirty="0"/>
              <a:t>bit </a:t>
            </a:r>
            <a:r>
              <a:rPr lang="en-AU" dirty="0" smtClean="0"/>
              <a:t>bigger than z. </a:t>
            </a:r>
            <a:r>
              <a:rPr lang="en-AU" dirty="0"/>
              <a:t>Examples:</a:t>
            </a:r>
          </a:p>
          <a:p>
            <a:pPr lvl="2">
              <a:lnSpc>
                <a:spcPct val="107000"/>
              </a:lnSpc>
            </a:pPr>
            <a:r>
              <a:rPr lang="en-AU" dirty="0"/>
              <a:t>for a sample size of 1000, the ± 90%CI are ± 1.64 </a:t>
            </a:r>
            <a:r>
              <a:rPr lang="en-AU" dirty="0" smtClean="0"/>
              <a:t>SE (z and t are practically the same)</a:t>
            </a:r>
            <a:endParaRPr lang="en-AU" dirty="0"/>
          </a:p>
          <a:p>
            <a:pPr lvl="2">
              <a:lnSpc>
                <a:spcPct val="107000"/>
              </a:lnSpc>
            </a:pPr>
            <a:r>
              <a:rPr lang="en-AU" dirty="0"/>
              <a:t>for a sample size of 30, the ± 90%CI are ± 1.70 SE</a:t>
            </a:r>
          </a:p>
          <a:p>
            <a:pPr lvl="2">
              <a:lnSpc>
                <a:spcPct val="107000"/>
              </a:lnSpc>
            </a:pPr>
            <a:r>
              <a:rPr lang="en-AU" dirty="0"/>
              <a:t>for a sample size of 20, the ± 90%CI are ± 1.73 SE</a:t>
            </a:r>
          </a:p>
          <a:p>
            <a:pPr lvl="2">
              <a:lnSpc>
                <a:spcPct val="107000"/>
              </a:lnSpc>
            </a:pPr>
            <a:r>
              <a:rPr lang="en-AU" dirty="0"/>
              <a:t>for a sample size of 10, the ± 90%CI are ± 1.83 </a:t>
            </a:r>
            <a:r>
              <a:rPr lang="en-AU" dirty="0" smtClean="0"/>
              <a:t>SE</a:t>
            </a:r>
            <a:r>
              <a:rPr lang="en-AU" dirty="0"/>
              <a:t>.</a:t>
            </a:r>
          </a:p>
        </p:txBody>
      </p:sp>
      <p:grpSp>
        <p:nvGrpSpPr>
          <p:cNvPr id="4" name="Group 3"/>
          <p:cNvGrpSpPr/>
          <p:nvPr/>
        </p:nvGrpSpPr>
        <p:grpSpPr>
          <a:xfrm>
            <a:off x="7324080" y="3152800"/>
            <a:ext cx="4325938" cy="2434658"/>
            <a:chOff x="7324080" y="3152800"/>
            <a:chExt cx="4325938" cy="2434658"/>
          </a:xfrm>
        </p:grpSpPr>
        <p:grpSp>
          <p:nvGrpSpPr>
            <p:cNvPr id="27" name="Group 26"/>
            <p:cNvGrpSpPr/>
            <p:nvPr/>
          </p:nvGrpSpPr>
          <p:grpSpPr>
            <a:xfrm>
              <a:off x="7324080" y="3152800"/>
              <a:ext cx="4325938" cy="2434658"/>
              <a:chOff x="7324080" y="3152800"/>
              <a:chExt cx="4325938" cy="2434658"/>
            </a:xfrm>
          </p:grpSpPr>
          <p:sp>
            <p:nvSpPr>
              <p:cNvPr id="31" name="Freeform 169"/>
              <p:cNvSpPr>
                <a:spLocks/>
              </p:cNvSpPr>
              <p:nvPr/>
            </p:nvSpPr>
            <p:spPr bwMode="auto">
              <a:xfrm>
                <a:off x="7324080" y="3152800"/>
                <a:ext cx="4325938" cy="2416175"/>
              </a:xfrm>
              <a:custGeom>
                <a:avLst/>
                <a:gdLst>
                  <a:gd name="T0" fmla="*/ 0 w 6688"/>
                  <a:gd name="T1" fmla="*/ 3721 h 3721"/>
                  <a:gd name="T2" fmla="*/ 1164 w 6688"/>
                  <a:gd name="T3" fmla="*/ 3664 h 3721"/>
                  <a:gd name="T4" fmla="*/ 1662 w 6688"/>
                  <a:gd name="T5" fmla="*/ 3396 h 3721"/>
                  <a:gd name="T6" fmla="*/ 2045 w 6688"/>
                  <a:gd name="T7" fmla="*/ 2745 h 3721"/>
                  <a:gd name="T8" fmla="*/ 2592 w 6688"/>
                  <a:gd name="T9" fmla="*/ 1321 h 3721"/>
                  <a:gd name="T10" fmla="*/ 2985 w 6688"/>
                  <a:gd name="T11" fmla="*/ 217 h 3721"/>
                  <a:gd name="T12" fmla="*/ 3232 w 6688"/>
                  <a:gd name="T13" fmla="*/ 10 h 3721"/>
                  <a:gd name="T14" fmla="*/ 3503 w 6688"/>
                  <a:gd name="T15" fmla="*/ 217 h 3721"/>
                  <a:gd name="T16" fmla="*/ 3943 w 6688"/>
                  <a:gd name="T17" fmla="*/ 1251 h 3721"/>
                  <a:gd name="T18" fmla="*/ 4596 w 6688"/>
                  <a:gd name="T19" fmla="*/ 2860 h 3721"/>
                  <a:gd name="T20" fmla="*/ 4999 w 6688"/>
                  <a:gd name="T21" fmla="*/ 3434 h 3721"/>
                  <a:gd name="T22" fmla="*/ 5535 w 6688"/>
                  <a:gd name="T23" fmla="*/ 3664 h 3721"/>
                  <a:gd name="T24" fmla="*/ 6688 w 6688"/>
                  <a:gd name="T25" fmla="*/ 3712 h 3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688" h="3721">
                    <a:moveTo>
                      <a:pt x="0" y="3721"/>
                    </a:moveTo>
                    <a:cubicBezTo>
                      <a:pt x="195" y="3715"/>
                      <a:pt x="886" y="3718"/>
                      <a:pt x="1164" y="3664"/>
                    </a:cubicBezTo>
                    <a:cubicBezTo>
                      <a:pt x="1442" y="3609"/>
                      <a:pt x="1514" y="3549"/>
                      <a:pt x="1662" y="3396"/>
                    </a:cubicBezTo>
                    <a:cubicBezTo>
                      <a:pt x="1809" y="3243"/>
                      <a:pt x="1892" y="3090"/>
                      <a:pt x="2045" y="2745"/>
                    </a:cubicBezTo>
                    <a:cubicBezTo>
                      <a:pt x="2199" y="2400"/>
                      <a:pt x="2435" y="1743"/>
                      <a:pt x="2592" y="1321"/>
                    </a:cubicBezTo>
                    <a:cubicBezTo>
                      <a:pt x="2748" y="900"/>
                      <a:pt x="2880" y="434"/>
                      <a:pt x="2985" y="217"/>
                    </a:cubicBezTo>
                    <a:cubicBezTo>
                      <a:pt x="3090" y="0"/>
                      <a:pt x="3193" y="10"/>
                      <a:pt x="3232" y="10"/>
                    </a:cubicBezTo>
                    <a:cubicBezTo>
                      <a:pt x="3270" y="10"/>
                      <a:pt x="3385" y="10"/>
                      <a:pt x="3503" y="217"/>
                    </a:cubicBezTo>
                    <a:cubicBezTo>
                      <a:pt x="3621" y="425"/>
                      <a:pt x="3762" y="811"/>
                      <a:pt x="3943" y="1251"/>
                    </a:cubicBezTo>
                    <a:cubicBezTo>
                      <a:pt x="4127" y="1691"/>
                      <a:pt x="4420" y="2496"/>
                      <a:pt x="4596" y="2860"/>
                    </a:cubicBezTo>
                    <a:cubicBezTo>
                      <a:pt x="4771" y="3224"/>
                      <a:pt x="4841" y="3300"/>
                      <a:pt x="4999" y="3434"/>
                    </a:cubicBezTo>
                    <a:cubicBezTo>
                      <a:pt x="5155" y="3568"/>
                      <a:pt x="5255" y="3620"/>
                      <a:pt x="5535" y="3664"/>
                    </a:cubicBezTo>
                    <a:cubicBezTo>
                      <a:pt x="5817" y="3709"/>
                      <a:pt x="6282" y="3701"/>
                      <a:pt x="6688" y="3712"/>
                    </a:cubicBezTo>
                  </a:path>
                </a:pathLst>
              </a:custGeom>
              <a:solidFill>
                <a:srgbClr val="C9E5CA"/>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grpSp>
            <p:nvGrpSpPr>
              <p:cNvPr id="40" name="Group 39"/>
              <p:cNvGrpSpPr/>
              <p:nvPr/>
            </p:nvGrpSpPr>
            <p:grpSpPr>
              <a:xfrm>
                <a:off x="7539658" y="4287905"/>
                <a:ext cx="3869578" cy="1299553"/>
                <a:chOff x="7539658" y="4287905"/>
                <a:chExt cx="3869578" cy="1299553"/>
              </a:xfrm>
            </p:grpSpPr>
            <p:sp>
              <p:nvSpPr>
                <p:cNvPr id="41" name="Freeform 171"/>
                <p:cNvSpPr>
                  <a:spLocks/>
                </p:cNvSpPr>
                <p:nvPr/>
              </p:nvSpPr>
              <p:spPr bwMode="auto">
                <a:xfrm>
                  <a:off x="7582843" y="4834998"/>
                  <a:ext cx="1115995" cy="752460"/>
                </a:xfrm>
                <a:custGeom>
                  <a:avLst/>
                  <a:gdLst>
                    <a:gd name="T0" fmla="*/ 1504 w 1504"/>
                    <a:gd name="T1" fmla="*/ 704 h 704"/>
                    <a:gd name="T2" fmla="*/ 1504 w 1504"/>
                    <a:gd name="T3" fmla="*/ 0 h 704"/>
                    <a:gd name="T4" fmla="*/ 1318 w 1504"/>
                    <a:gd name="T5" fmla="*/ 295 h 704"/>
                    <a:gd name="T6" fmla="*/ 1076 w 1504"/>
                    <a:gd name="T7" fmla="*/ 492 h 704"/>
                    <a:gd name="T8" fmla="*/ 784 w 1504"/>
                    <a:gd name="T9" fmla="*/ 606 h 704"/>
                    <a:gd name="T10" fmla="*/ 0 w 1504"/>
                    <a:gd name="T11" fmla="*/ 672 h 704"/>
                    <a:gd name="connsiteX0" fmla="*/ 10000 w 11468"/>
                    <a:gd name="connsiteY0" fmla="*/ 16250 h 16250"/>
                    <a:gd name="connsiteX1" fmla="*/ 11468 w 11468"/>
                    <a:gd name="connsiteY1" fmla="*/ 0 h 16250"/>
                    <a:gd name="connsiteX2" fmla="*/ 8763 w 11468"/>
                    <a:gd name="connsiteY2" fmla="*/ 10440 h 16250"/>
                    <a:gd name="connsiteX3" fmla="*/ 7154 w 11468"/>
                    <a:gd name="connsiteY3" fmla="*/ 13239 h 16250"/>
                    <a:gd name="connsiteX4" fmla="*/ 5213 w 11468"/>
                    <a:gd name="connsiteY4" fmla="*/ 14858 h 16250"/>
                    <a:gd name="connsiteX5" fmla="*/ 0 w 11468"/>
                    <a:gd name="connsiteY5" fmla="*/ 15795 h 16250"/>
                    <a:gd name="connsiteX0" fmla="*/ 11468 w 11468"/>
                    <a:gd name="connsiteY0" fmla="*/ 16458 h 16458"/>
                    <a:gd name="connsiteX1" fmla="*/ 11468 w 11468"/>
                    <a:gd name="connsiteY1" fmla="*/ 0 h 16458"/>
                    <a:gd name="connsiteX2" fmla="*/ 8763 w 11468"/>
                    <a:gd name="connsiteY2" fmla="*/ 10440 h 16458"/>
                    <a:gd name="connsiteX3" fmla="*/ 7154 w 11468"/>
                    <a:gd name="connsiteY3" fmla="*/ 13239 h 16458"/>
                    <a:gd name="connsiteX4" fmla="*/ 5213 w 11468"/>
                    <a:gd name="connsiteY4" fmla="*/ 14858 h 16458"/>
                    <a:gd name="connsiteX5" fmla="*/ 0 w 11468"/>
                    <a:gd name="connsiteY5" fmla="*/ 15795 h 164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68" h="16458">
                      <a:moveTo>
                        <a:pt x="11468" y="16458"/>
                      </a:moveTo>
                      <a:lnTo>
                        <a:pt x="11468" y="0"/>
                      </a:lnTo>
                      <a:lnTo>
                        <a:pt x="8763" y="10440"/>
                      </a:lnTo>
                      <a:lnTo>
                        <a:pt x="7154" y="13239"/>
                      </a:lnTo>
                      <a:lnTo>
                        <a:pt x="5213" y="14858"/>
                      </a:lnTo>
                      <a:lnTo>
                        <a:pt x="0" y="15795"/>
                      </a:lnTo>
                    </a:path>
                  </a:pathLst>
                </a:custGeom>
                <a:solidFill>
                  <a:srgbClr val="FF6699"/>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42" name="Freeform 172"/>
                <p:cNvSpPr>
                  <a:spLocks/>
                </p:cNvSpPr>
                <p:nvPr/>
              </p:nvSpPr>
              <p:spPr bwMode="auto">
                <a:xfrm>
                  <a:off x="10192299" y="4806436"/>
                  <a:ext cx="1125929" cy="773428"/>
                </a:xfrm>
                <a:custGeom>
                  <a:avLst/>
                  <a:gdLst>
                    <a:gd name="T0" fmla="*/ 0 w 1504"/>
                    <a:gd name="T1" fmla="*/ 720 h 720"/>
                    <a:gd name="T2" fmla="*/ 0 w 1504"/>
                    <a:gd name="T3" fmla="*/ 0 h 720"/>
                    <a:gd name="T4" fmla="*/ 187 w 1504"/>
                    <a:gd name="T5" fmla="*/ 302 h 720"/>
                    <a:gd name="T6" fmla="*/ 429 w 1504"/>
                    <a:gd name="T7" fmla="*/ 503 h 720"/>
                    <a:gd name="T8" fmla="*/ 721 w 1504"/>
                    <a:gd name="T9" fmla="*/ 620 h 720"/>
                    <a:gd name="T10" fmla="*/ 1504 w 1504"/>
                    <a:gd name="T11" fmla="*/ 687 h 720"/>
                    <a:gd name="connsiteX0" fmla="*/ 78 w 10000"/>
                    <a:gd name="connsiteY0" fmla="*/ 9837 h 9837"/>
                    <a:gd name="connsiteX1" fmla="*/ 0 w 10000"/>
                    <a:gd name="connsiteY1" fmla="*/ 0 h 9837"/>
                    <a:gd name="connsiteX2" fmla="*/ 1243 w 10000"/>
                    <a:gd name="connsiteY2" fmla="*/ 4194 h 9837"/>
                    <a:gd name="connsiteX3" fmla="*/ 2852 w 10000"/>
                    <a:gd name="connsiteY3" fmla="*/ 6986 h 9837"/>
                    <a:gd name="connsiteX4" fmla="*/ 4794 w 10000"/>
                    <a:gd name="connsiteY4" fmla="*/ 8611 h 9837"/>
                    <a:gd name="connsiteX5" fmla="*/ 10000 w 10000"/>
                    <a:gd name="connsiteY5" fmla="*/ 9542 h 9837"/>
                    <a:gd name="connsiteX0" fmla="*/ 1353 w 11275"/>
                    <a:gd name="connsiteY0" fmla="*/ 15809 h 15809"/>
                    <a:gd name="connsiteX1" fmla="*/ 0 w 11275"/>
                    <a:gd name="connsiteY1" fmla="*/ 0 h 15809"/>
                    <a:gd name="connsiteX2" fmla="*/ 2518 w 11275"/>
                    <a:gd name="connsiteY2" fmla="*/ 10072 h 15809"/>
                    <a:gd name="connsiteX3" fmla="*/ 4127 w 11275"/>
                    <a:gd name="connsiteY3" fmla="*/ 12911 h 15809"/>
                    <a:gd name="connsiteX4" fmla="*/ 6069 w 11275"/>
                    <a:gd name="connsiteY4" fmla="*/ 14563 h 15809"/>
                    <a:gd name="connsiteX5" fmla="*/ 11275 w 11275"/>
                    <a:gd name="connsiteY5" fmla="*/ 15509 h 15809"/>
                    <a:gd name="connsiteX0" fmla="*/ 0 w 11491"/>
                    <a:gd name="connsiteY0" fmla="*/ 16224 h 16224"/>
                    <a:gd name="connsiteX1" fmla="*/ 216 w 11491"/>
                    <a:gd name="connsiteY1" fmla="*/ 0 h 16224"/>
                    <a:gd name="connsiteX2" fmla="*/ 2734 w 11491"/>
                    <a:gd name="connsiteY2" fmla="*/ 10072 h 16224"/>
                    <a:gd name="connsiteX3" fmla="*/ 4343 w 11491"/>
                    <a:gd name="connsiteY3" fmla="*/ 12911 h 16224"/>
                    <a:gd name="connsiteX4" fmla="*/ 6285 w 11491"/>
                    <a:gd name="connsiteY4" fmla="*/ 14563 h 16224"/>
                    <a:gd name="connsiteX5" fmla="*/ 11491 w 11491"/>
                    <a:gd name="connsiteY5" fmla="*/ 15509 h 16224"/>
                    <a:gd name="connsiteX0" fmla="*/ 0 w 11491"/>
                    <a:gd name="connsiteY0" fmla="*/ 16846 h 16846"/>
                    <a:gd name="connsiteX1" fmla="*/ 118 w 11491"/>
                    <a:gd name="connsiteY1" fmla="*/ 0 h 16846"/>
                    <a:gd name="connsiteX2" fmla="*/ 2734 w 11491"/>
                    <a:gd name="connsiteY2" fmla="*/ 10694 h 16846"/>
                    <a:gd name="connsiteX3" fmla="*/ 4343 w 11491"/>
                    <a:gd name="connsiteY3" fmla="*/ 13533 h 16846"/>
                    <a:gd name="connsiteX4" fmla="*/ 6285 w 11491"/>
                    <a:gd name="connsiteY4" fmla="*/ 15185 h 16846"/>
                    <a:gd name="connsiteX5" fmla="*/ 11491 w 11491"/>
                    <a:gd name="connsiteY5" fmla="*/ 16131 h 16846"/>
                    <a:gd name="connsiteX0" fmla="*/ 0 w 11589"/>
                    <a:gd name="connsiteY0" fmla="*/ 16431 h 16431"/>
                    <a:gd name="connsiteX1" fmla="*/ 216 w 11589"/>
                    <a:gd name="connsiteY1" fmla="*/ 0 h 16431"/>
                    <a:gd name="connsiteX2" fmla="*/ 2832 w 11589"/>
                    <a:gd name="connsiteY2" fmla="*/ 10694 h 16431"/>
                    <a:gd name="connsiteX3" fmla="*/ 4441 w 11589"/>
                    <a:gd name="connsiteY3" fmla="*/ 13533 h 16431"/>
                    <a:gd name="connsiteX4" fmla="*/ 6383 w 11589"/>
                    <a:gd name="connsiteY4" fmla="*/ 15185 h 16431"/>
                    <a:gd name="connsiteX5" fmla="*/ 11589 w 11589"/>
                    <a:gd name="connsiteY5" fmla="*/ 16131 h 16431"/>
                    <a:gd name="connsiteX0" fmla="*/ 78 w 11667"/>
                    <a:gd name="connsiteY0" fmla="*/ 17053 h 17053"/>
                    <a:gd name="connsiteX1" fmla="*/ 0 w 11667"/>
                    <a:gd name="connsiteY1" fmla="*/ 0 h 17053"/>
                    <a:gd name="connsiteX2" fmla="*/ 2910 w 11667"/>
                    <a:gd name="connsiteY2" fmla="*/ 11316 h 17053"/>
                    <a:gd name="connsiteX3" fmla="*/ 4519 w 11667"/>
                    <a:gd name="connsiteY3" fmla="*/ 14155 h 17053"/>
                    <a:gd name="connsiteX4" fmla="*/ 6461 w 11667"/>
                    <a:gd name="connsiteY4" fmla="*/ 15807 h 17053"/>
                    <a:gd name="connsiteX5" fmla="*/ 11667 w 11667"/>
                    <a:gd name="connsiteY5" fmla="*/ 16753 h 17053"/>
                    <a:gd name="connsiteX0" fmla="*/ 0 w 11589"/>
                    <a:gd name="connsiteY0" fmla="*/ 16846 h 16846"/>
                    <a:gd name="connsiteX1" fmla="*/ 118 w 11589"/>
                    <a:gd name="connsiteY1" fmla="*/ 0 h 16846"/>
                    <a:gd name="connsiteX2" fmla="*/ 2832 w 11589"/>
                    <a:gd name="connsiteY2" fmla="*/ 11109 h 16846"/>
                    <a:gd name="connsiteX3" fmla="*/ 4441 w 11589"/>
                    <a:gd name="connsiteY3" fmla="*/ 13948 h 16846"/>
                    <a:gd name="connsiteX4" fmla="*/ 6383 w 11589"/>
                    <a:gd name="connsiteY4" fmla="*/ 15600 h 16846"/>
                    <a:gd name="connsiteX5" fmla="*/ 11589 w 11589"/>
                    <a:gd name="connsiteY5" fmla="*/ 16546 h 16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89" h="16846">
                      <a:moveTo>
                        <a:pt x="0" y="16846"/>
                      </a:moveTo>
                      <a:cubicBezTo>
                        <a:pt x="0" y="13458"/>
                        <a:pt x="118" y="3388"/>
                        <a:pt x="118" y="0"/>
                      </a:cubicBezTo>
                      <a:lnTo>
                        <a:pt x="2832" y="11109"/>
                      </a:lnTo>
                      <a:lnTo>
                        <a:pt x="4441" y="13948"/>
                      </a:lnTo>
                      <a:lnTo>
                        <a:pt x="6383" y="15600"/>
                      </a:lnTo>
                      <a:lnTo>
                        <a:pt x="11589" y="16546"/>
                      </a:lnTo>
                    </a:path>
                  </a:pathLst>
                </a:custGeom>
                <a:solidFill>
                  <a:srgbClr val="FF6699"/>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43" name="Freeform 178"/>
                <p:cNvSpPr>
                  <a:spLocks noEditPoints="1"/>
                </p:cNvSpPr>
                <p:nvPr/>
              </p:nvSpPr>
              <p:spPr bwMode="auto">
                <a:xfrm>
                  <a:off x="10413355" y="5125510"/>
                  <a:ext cx="273050" cy="384175"/>
                </a:xfrm>
                <a:custGeom>
                  <a:avLst/>
                  <a:gdLst>
                    <a:gd name="T0" fmla="*/ 101 w 421"/>
                    <a:gd name="T1" fmla="*/ 513 h 592"/>
                    <a:gd name="T2" fmla="*/ 421 w 421"/>
                    <a:gd name="T3" fmla="*/ 17 h 592"/>
                    <a:gd name="T4" fmla="*/ 394 w 421"/>
                    <a:gd name="T5" fmla="*/ 0 h 592"/>
                    <a:gd name="T6" fmla="*/ 74 w 421"/>
                    <a:gd name="T7" fmla="*/ 496 h 592"/>
                    <a:gd name="T8" fmla="*/ 101 w 421"/>
                    <a:gd name="T9" fmla="*/ 513 h 592"/>
                    <a:gd name="T10" fmla="*/ 23 w 421"/>
                    <a:gd name="T11" fmla="*/ 463 h 592"/>
                    <a:gd name="T12" fmla="*/ 46 w 421"/>
                    <a:gd name="T13" fmla="*/ 569 h 592"/>
                    <a:gd name="T14" fmla="*/ 152 w 421"/>
                    <a:gd name="T15" fmla="*/ 546 h 592"/>
                    <a:gd name="T16" fmla="*/ 129 w 421"/>
                    <a:gd name="T17" fmla="*/ 440 h 592"/>
                    <a:gd name="T18" fmla="*/ 23 w 421"/>
                    <a:gd name="T19" fmla="*/ 463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1" h="592">
                      <a:moveTo>
                        <a:pt x="101" y="513"/>
                      </a:moveTo>
                      <a:lnTo>
                        <a:pt x="421" y="17"/>
                      </a:lnTo>
                      <a:lnTo>
                        <a:pt x="394" y="0"/>
                      </a:lnTo>
                      <a:lnTo>
                        <a:pt x="74" y="496"/>
                      </a:lnTo>
                      <a:lnTo>
                        <a:pt x="101" y="513"/>
                      </a:lnTo>
                      <a:close/>
                      <a:moveTo>
                        <a:pt x="23" y="463"/>
                      </a:moveTo>
                      <a:cubicBezTo>
                        <a:pt x="0" y="498"/>
                        <a:pt x="10" y="546"/>
                        <a:pt x="46" y="569"/>
                      </a:cubicBezTo>
                      <a:cubicBezTo>
                        <a:pt x="81" y="592"/>
                        <a:pt x="129" y="582"/>
                        <a:pt x="152" y="546"/>
                      </a:cubicBezTo>
                      <a:cubicBezTo>
                        <a:pt x="175" y="510"/>
                        <a:pt x="165" y="463"/>
                        <a:pt x="129" y="440"/>
                      </a:cubicBezTo>
                      <a:cubicBezTo>
                        <a:pt x="93" y="417"/>
                        <a:pt x="46" y="427"/>
                        <a:pt x="23" y="463"/>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44" name="Freeform 186"/>
                <p:cNvSpPr>
                  <a:spLocks noEditPoints="1"/>
                </p:cNvSpPr>
                <p:nvPr/>
              </p:nvSpPr>
              <p:spPr bwMode="auto">
                <a:xfrm>
                  <a:off x="8257530" y="5114398"/>
                  <a:ext cx="271463" cy="384175"/>
                </a:xfrm>
                <a:custGeom>
                  <a:avLst/>
                  <a:gdLst>
                    <a:gd name="T0" fmla="*/ 320 w 421"/>
                    <a:gd name="T1" fmla="*/ 513 h 592"/>
                    <a:gd name="T2" fmla="*/ 0 w 421"/>
                    <a:gd name="T3" fmla="*/ 17 h 592"/>
                    <a:gd name="T4" fmla="*/ 27 w 421"/>
                    <a:gd name="T5" fmla="*/ 0 h 592"/>
                    <a:gd name="T6" fmla="*/ 347 w 421"/>
                    <a:gd name="T7" fmla="*/ 496 h 592"/>
                    <a:gd name="T8" fmla="*/ 320 w 421"/>
                    <a:gd name="T9" fmla="*/ 513 h 592"/>
                    <a:gd name="T10" fmla="*/ 398 w 421"/>
                    <a:gd name="T11" fmla="*/ 463 h 592"/>
                    <a:gd name="T12" fmla="*/ 375 w 421"/>
                    <a:gd name="T13" fmla="*/ 569 h 592"/>
                    <a:gd name="T14" fmla="*/ 269 w 421"/>
                    <a:gd name="T15" fmla="*/ 546 h 592"/>
                    <a:gd name="T16" fmla="*/ 292 w 421"/>
                    <a:gd name="T17" fmla="*/ 440 h 592"/>
                    <a:gd name="T18" fmla="*/ 398 w 421"/>
                    <a:gd name="T19" fmla="*/ 463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21" h="592">
                      <a:moveTo>
                        <a:pt x="320" y="513"/>
                      </a:moveTo>
                      <a:lnTo>
                        <a:pt x="0" y="17"/>
                      </a:lnTo>
                      <a:lnTo>
                        <a:pt x="27" y="0"/>
                      </a:lnTo>
                      <a:lnTo>
                        <a:pt x="347" y="496"/>
                      </a:lnTo>
                      <a:lnTo>
                        <a:pt x="320" y="513"/>
                      </a:lnTo>
                      <a:close/>
                      <a:moveTo>
                        <a:pt x="398" y="463"/>
                      </a:moveTo>
                      <a:cubicBezTo>
                        <a:pt x="421" y="498"/>
                        <a:pt x="411" y="546"/>
                        <a:pt x="375" y="569"/>
                      </a:cubicBezTo>
                      <a:cubicBezTo>
                        <a:pt x="339" y="592"/>
                        <a:pt x="292" y="582"/>
                        <a:pt x="269" y="546"/>
                      </a:cubicBezTo>
                      <a:cubicBezTo>
                        <a:pt x="246" y="510"/>
                        <a:pt x="256" y="463"/>
                        <a:pt x="292" y="440"/>
                      </a:cubicBezTo>
                      <a:cubicBezTo>
                        <a:pt x="327" y="417"/>
                        <a:pt x="375" y="427"/>
                        <a:pt x="398" y="463"/>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AU"/>
                </a:p>
              </p:txBody>
            </p:sp>
            <p:sp>
              <p:nvSpPr>
                <p:cNvPr id="45" name="Rectangle 176"/>
                <p:cNvSpPr>
                  <a:spLocks noChangeArrowheads="1"/>
                </p:cNvSpPr>
                <p:nvPr/>
              </p:nvSpPr>
              <p:spPr bwMode="auto">
                <a:xfrm>
                  <a:off x="9039302" y="4287905"/>
                  <a:ext cx="783868" cy="680186"/>
                </a:xfrm>
                <a:prstGeom prst="rect">
                  <a:avLst/>
                </a:prstGeom>
                <a:noFill/>
                <a:ln>
                  <a:noFill/>
                </a:ln>
                <a:extLst/>
              </p:spPr>
              <p:txBody>
                <a:bodyPr vert="horz" wrap="none" lIns="0" tIns="0" rIns="0" bIns="0" numCol="1" anchor="t" anchorCtr="0" compatLnSpc="1">
                  <a:prstTxWarp prst="textNoShape">
                    <a:avLst/>
                  </a:prstTxWarp>
                  <a:spAutoFit/>
                </a:bodyPr>
                <a:lstStyle/>
                <a:p>
                  <a:pPr algn="ctr" eaLnBrk="0" hangingPunct="0">
                    <a:lnSpc>
                      <a:spcPct val="85000"/>
                    </a:lnSpc>
                  </a:pPr>
                  <a:r>
                    <a:rPr lang="en-US" altLang="en-US" u="none" dirty="0" smtClean="0">
                      <a:solidFill>
                        <a:srgbClr val="000000"/>
                      </a:solidFill>
                      <a:latin typeface="Arial Narrow" panose="020B0606020202030204" pitchFamily="34" charset="0"/>
                    </a:rPr>
                    <a:t>area =</a:t>
                  </a:r>
                  <a:br>
                    <a:rPr lang="en-US" altLang="en-US" u="none" dirty="0" smtClean="0">
                      <a:solidFill>
                        <a:srgbClr val="000000"/>
                      </a:solidFill>
                      <a:latin typeface="Arial Narrow" panose="020B0606020202030204" pitchFamily="34" charset="0"/>
                    </a:rPr>
                  </a:br>
                  <a:r>
                    <a:rPr lang="en-US" altLang="en-US" u="none" dirty="0" smtClean="0">
                      <a:solidFill>
                        <a:srgbClr val="000000"/>
                      </a:solidFill>
                      <a:latin typeface="Arial Narrow" panose="020B0606020202030204" pitchFamily="34" charset="0"/>
                    </a:rPr>
                    <a:t>90%</a:t>
                  </a:r>
                  <a:endParaRPr lang="en-US" altLang="en-US" u="none" dirty="0">
                    <a:solidFill>
                      <a:srgbClr val="000000"/>
                    </a:solidFill>
                    <a:latin typeface="Arial Narrow" panose="020B0606020202030204" pitchFamily="34" charset="0"/>
                  </a:endParaRPr>
                </a:p>
              </p:txBody>
            </p:sp>
            <p:sp>
              <p:nvSpPr>
                <p:cNvPr id="46" name="Rectangle 176"/>
                <p:cNvSpPr>
                  <a:spLocks noChangeArrowheads="1"/>
                </p:cNvSpPr>
                <p:nvPr/>
              </p:nvSpPr>
              <p:spPr bwMode="auto">
                <a:xfrm>
                  <a:off x="7539658" y="4511693"/>
                  <a:ext cx="783868" cy="680186"/>
                </a:xfrm>
                <a:prstGeom prst="rect">
                  <a:avLst/>
                </a:prstGeom>
                <a:noFill/>
                <a:ln>
                  <a:noFill/>
                </a:ln>
                <a:extLst/>
              </p:spPr>
              <p:txBody>
                <a:bodyPr vert="horz" wrap="none" lIns="0" tIns="0" rIns="0" bIns="0" numCol="1" anchor="t" anchorCtr="0" compatLnSpc="1">
                  <a:prstTxWarp prst="textNoShape">
                    <a:avLst/>
                  </a:prstTxWarp>
                  <a:spAutoFit/>
                </a:bodyPr>
                <a:lstStyle/>
                <a:p>
                  <a:pPr algn="ctr" eaLnBrk="0" hangingPunct="0">
                    <a:lnSpc>
                      <a:spcPct val="85000"/>
                    </a:lnSpc>
                  </a:pPr>
                  <a:r>
                    <a:rPr lang="en-US" altLang="en-US" u="none" dirty="0" smtClean="0">
                      <a:solidFill>
                        <a:srgbClr val="000000"/>
                      </a:solidFill>
                      <a:latin typeface="Arial Narrow" panose="020B0606020202030204" pitchFamily="34" charset="0"/>
                    </a:rPr>
                    <a:t>area =</a:t>
                  </a:r>
                  <a:br>
                    <a:rPr lang="en-US" altLang="en-US" u="none" dirty="0" smtClean="0">
                      <a:solidFill>
                        <a:srgbClr val="000000"/>
                      </a:solidFill>
                      <a:latin typeface="Arial Narrow" panose="020B0606020202030204" pitchFamily="34" charset="0"/>
                    </a:rPr>
                  </a:br>
                  <a:r>
                    <a:rPr lang="en-US" altLang="en-US" u="none" dirty="0" smtClean="0">
                      <a:solidFill>
                        <a:srgbClr val="000000"/>
                      </a:solidFill>
                      <a:latin typeface="Arial Narrow" panose="020B0606020202030204" pitchFamily="34" charset="0"/>
                    </a:rPr>
                    <a:t>5</a:t>
                  </a:r>
                  <a:r>
                    <a:rPr lang="en-US" altLang="en-US" u="none" dirty="0">
                      <a:solidFill>
                        <a:srgbClr val="000000"/>
                      </a:solidFill>
                      <a:latin typeface="Arial Narrow" panose="020B0606020202030204" pitchFamily="34" charset="0"/>
                    </a:rPr>
                    <a:t>%</a:t>
                  </a:r>
                </a:p>
              </p:txBody>
            </p:sp>
            <p:sp>
              <p:nvSpPr>
                <p:cNvPr id="47" name="Rectangle 176"/>
                <p:cNvSpPr>
                  <a:spLocks noChangeArrowheads="1"/>
                </p:cNvSpPr>
                <p:nvPr/>
              </p:nvSpPr>
              <p:spPr bwMode="auto">
                <a:xfrm>
                  <a:off x="10625368" y="4509012"/>
                  <a:ext cx="783868" cy="680186"/>
                </a:xfrm>
                <a:prstGeom prst="rect">
                  <a:avLst/>
                </a:prstGeom>
                <a:noFill/>
                <a:ln>
                  <a:noFill/>
                </a:ln>
                <a:extLst/>
              </p:spPr>
              <p:txBody>
                <a:bodyPr vert="horz" wrap="none" lIns="0" tIns="0" rIns="0" bIns="0" numCol="1" anchor="t" anchorCtr="0" compatLnSpc="1">
                  <a:prstTxWarp prst="textNoShape">
                    <a:avLst/>
                  </a:prstTxWarp>
                  <a:spAutoFit/>
                </a:bodyPr>
                <a:lstStyle/>
                <a:p>
                  <a:pPr algn="ctr" eaLnBrk="0" hangingPunct="0">
                    <a:lnSpc>
                      <a:spcPct val="85000"/>
                    </a:lnSpc>
                  </a:pPr>
                  <a:r>
                    <a:rPr lang="en-US" altLang="en-US" u="none" dirty="0" smtClean="0">
                      <a:solidFill>
                        <a:srgbClr val="000000"/>
                      </a:solidFill>
                      <a:latin typeface="Arial Narrow" panose="020B0606020202030204" pitchFamily="34" charset="0"/>
                    </a:rPr>
                    <a:t>area =</a:t>
                  </a:r>
                  <a:br>
                    <a:rPr lang="en-US" altLang="en-US" u="none" dirty="0" smtClean="0">
                      <a:solidFill>
                        <a:srgbClr val="000000"/>
                      </a:solidFill>
                      <a:latin typeface="Arial Narrow" panose="020B0606020202030204" pitchFamily="34" charset="0"/>
                    </a:rPr>
                  </a:br>
                  <a:r>
                    <a:rPr lang="en-US" altLang="en-US" u="none" dirty="0" smtClean="0">
                      <a:solidFill>
                        <a:srgbClr val="000000"/>
                      </a:solidFill>
                      <a:latin typeface="Arial Narrow" panose="020B0606020202030204" pitchFamily="34" charset="0"/>
                    </a:rPr>
                    <a:t>5</a:t>
                  </a:r>
                  <a:r>
                    <a:rPr lang="en-US" altLang="en-US" u="none" dirty="0">
                      <a:solidFill>
                        <a:srgbClr val="000000"/>
                      </a:solidFill>
                      <a:latin typeface="Arial Narrow" panose="020B0606020202030204" pitchFamily="34" charset="0"/>
                    </a:rPr>
                    <a:t>%</a:t>
                  </a:r>
                </a:p>
              </p:txBody>
            </p:sp>
          </p:grpSp>
        </p:grpSp>
        <p:sp>
          <p:nvSpPr>
            <p:cNvPr id="22" name="Line 183"/>
            <p:cNvSpPr>
              <a:spLocks noChangeShapeType="1"/>
            </p:cNvSpPr>
            <p:nvPr/>
          </p:nvSpPr>
          <p:spPr bwMode="auto">
            <a:xfrm>
              <a:off x="8692232" y="3982510"/>
              <a:ext cx="0" cy="852488"/>
            </a:xfrm>
            <a:prstGeom prst="line">
              <a:avLst/>
            </a:prstGeom>
            <a:noFill/>
            <a:ln w="6350" cap="flat">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23" name="Line 183"/>
            <p:cNvSpPr>
              <a:spLocks noChangeShapeType="1"/>
            </p:cNvSpPr>
            <p:nvPr/>
          </p:nvSpPr>
          <p:spPr bwMode="auto">
            <a:xfrm>
              <a:off x="10204400" y="3976160"/>
              <a:ext cx="0" cy="849330"/>
            </a:xfrm>
            <a:prstGeom prst="line">
              <a:avLst/>
            </a:prstGeom>
            <a:noFill/>
            <a:ln w="6350" cap="flat">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grpSp>
      <p:grpSp>
        <p:nvGrpSpPr>
          <p:cNvPr id="32" name="Group 31"/>
          <p:cNvGrpSpPr/>
          <p:nvPr/>
        </p:nvGrpSpPr>
        <p:grpSpPr>
          <a:xfrm>
            <a:off x="8698325" y="3803123"/>
            <a:ext cx="2569106" cy="400110"/>
            <a:chOff x="1721486" y="2740026"/>
            <a:chExt cx="2569106" cy="400110"/>
          </a:xfrm>
        </p:grpSpPr>
        <p:sp>
          <p:nvSpPr>
            <p:cNvPr id="33" name="Line 175"/>
            <p:cNvSpPr>
              <a:spLocks noChangeShapeType="1"/>
            </p:cNvSpPr>
            <p:nvPr/>
          </p:nvSpPr>
          <p:spPr bwMode="auto">
            <a:xfrm>
              <a:off x="1721486" y="2919413"/>
              <a:ext cx="1515600" cy="0"/>
            </a:xfrm>
            <a:prstGeom prst="line">
              <a:avLst/>
            </a:prstGeom>
            <a:noFill/>
            <a:ln w="5238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34" name="Rectangle 233"/>
            <p:cNvSpPr>
              <a:spLocks noChangeArrowheads="1"/>
            </p:cNvSpPr>
            <p:nvPr/>
          </p:nvSpPr>
          <p:spPr bwMode="auto">
            <a:xfrm>
              <a:off x="3469854" y="2740026"/>
              <a:ext cx="82073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90%CI</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pSp>
      <p:cxnSp>
        <p:nvCxnSpPr>
          <p:cNvPr id="6" name="Straight Arrow Connector 5"/>
          <p:cNvCxnSpPr/>
          <p:nvPr/>
        </p:nvCxnSpPr>
        <p:spPr bwMode="auto">
          <a:xfrm>
            <a:off x="3098800" y="3924300"/>
            <a:ext cx="3602038" cy="3848100"/>
          </a:xfrm>
          <a:prstGeom prst="straightConnector1">
            <a:avLst/>
          </a:prstGeom>
          <a:solidFill>
            <a:schemeClr val="accent1"/>
          </a:solidFill>
          <a:ln w="12700" cap="flat" cmpd="sng" algn="ctr">
            <a:solidFill>
              <a:srgbClr val="FF0000"/>
            </a:solidFill>
            <a:prstDash val="solid"/>
            <a:round/>
            <a:headEnd type="triangle" w="lg" len="lg"/>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 name="Group 4"/>
          <p:cNvGrpSpPr/>
          <p:nvPr/>
        </p:nvGrpSpPr>
        <p:grpSpPr>
          <a:xfrm>
            <a:off x="7175872" y="2608674"/>
            <a:ext cx="4695122" cy="3658669"/>
            <a:chOff x="7175872" y="2608674"/>
            <a:chExt cx="4695122" cy="3658669"/>
          </a:xfrm>
        </p:grpSpPr>
        <p:grpSp>
          <p:nvGrpSpPr>
            <p:cNvPr id="2" name="Group 1"/>
            <p:cNvGrpSpPr/>
            <p:nvPr/>
          </p:nvGrpSpPr>
          <p:grpSpPr>
            <a:xfrm>
              <a:off x="7175872" y="2608674"/>
              <a:ext cx="4483671" cy="3658669"/>
              <a:chOff x="7175872" y="2608674"/>
              <a:chExt cx="4483671" cy="3658669"/>
            </a:xfrm>
          </p:grpSpPr>
          <p:sp>
            <p:nvSpPr>
              <p:cNvPr id="10" name="Line 174"/>
              <p:cNvSpPr>
                <a:spLocks noChangeShapeType="1"/>
              </p:cNvSpPr>
              <p:nvPr/>
            </p:nvSpPr>
            <p:spPr bwMode="auto">
              <a:xfrm>
                <a:off x="7179618" y="5580087"/>
                <a:ext cx="4479925" cy="0"/>
              </a:xfrm>
              <a:prstGeom prst="line">
                <a:avLst/>
              </a:prstGeom>
              <a:noFill/>
              <a:ln w="206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17" name="Line 183"/>
              <p:cNvSpPr>
                <a:spLocks noChangeShapeType="1"/>
              </p:cNvSpPr>
              <p:nvPr/>
            </p:nvSpPr>
            <p:spPr bwMode="auto">
              <a:xfrm>
                <a:off x="7175872" y="2864767"/>
                <a:ext cx="0" cy="2722705"/>
              </a:xfrm>
              <a:prstGeom prst="line">
                <a:avLst/>
              </a:prstGeom>
              <a:noFill/>
              <a:ln w="20638"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30" name="Rectangle 238"/>
              <p:cNvSpPr>
                <a:spLocks noChangeArrowheads="1"/>
              </p:cNvSpPr>
              <p:nvPr/>
            </p:nvSpPr>
            <p:spPr bwMode="auto">
              <a:xfrm>
                <a:off x="7292104" y="2608674"/>
                <a:ext cx="285655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u="none" dirty="0" smtClean="0">
                    <a:solidFill>
                      <a:srgbClr val="000000"/>
                    </a:solidFill>
                    <a:latin typeface="Arial Narrow" panose="020B0606020202030204" pitchFamily="34" charset="0"/>
                  </a:rPr>
                  <a:t>P</a:t>
                </a:r>
                <a:r>
                  <a:rPr kumimoji="0" lang="en-US" altLang="en-US" sz="2600" b="0" i="0" u="none" strike="noStrike" cap="none" normalizeH="0" baseline="0" dirty="0" smtClean="0">
                    <a:ln>
                      <a:noFill/>
                    </a:ln>
                    <a:solidFill>
                      <a:srgbClr val="000000"/>
                    </a:solidFill>
                    <a:effectLst/>
                    <a:latin typeface="Arial Narrow" panose="020B0606020202030204" pitchFamily="34" charset="0"/>
                  </a:rPr>
                  <a:t>robability of true value</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8" name="Rectangle 179"/>
              <p:cNvSpPr>
                <a:spLocks noChangeArrowheads="1"/>
              </p:cNvSpPr>
              <p:nvPr/>
            </p:nvSpPr>
            <p:spPr bwMode="auto">
              <a:xfrm>
                <a:off x="8620850" y="5867233"/>
                <a:ext cx="168635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600" b="0" i="0" u="none" strike="noStrike" cap="none" normalizeH="0" baseline="0" dirty="0" smtClean="0">
                    <a:ln>
                      <a:noFill/>
                    </a:ln>
                    <a:solidFill>
                      <a:srgbClr val="000000"/>
                    </a:solidFill>
                    <a:effectLst/>
                    <a:latin typeface="Arial Narrow" panose="020B0606020202030204" pitchFamily="34" charset="0"/>
                  </a:rPr>
                  <a:t>sample value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cxnSp>
            <p:nvCxnSpPr>
              <p:cNvPr id="39" name="Straight Arrow Connector 38"/>
              <p:cNvCxnSpPr/>
              <p:nvPr/>
            </p:nvCxnSpPr>
            <p:spPr bwMode="auto">
              <a:xfrm flipV="1">
                <a:off x="9438076" y="5634831"/>
                <a:ext cx="0" cy="277910"/>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6" name="Rectangle 238"/>
            <p:cNvSpPr>
              <a:spLocks noChangeArrowheads="1"/>
            </p:cNvSpPr>
            <p:nvPr/>
          </p:nvSpPr>
          <p:spPr bwMode="auto">
            <a:xfrm>
              <a:off x="10588912" y="5712686"/>
              <a:ext cx="12820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600" b="0" i="1" u="none" strike="noStrike" cap="none" normalizeH="0" baseline="0" dirty="0" smtClean="0">
                  <a:ln>
                    <a:noFill/>
                  </a:ln>
                  <a:solidFill>
                    <a:srgbClr val="000000"/>
                  </a:solidFill>
                  <a:effectLst/>
                  <a:latin typeface="Arial Narrow" panose="020B0606020202030204" pitchFamily="34" charset="0"/>
                </a:rPr>
                <a:t>True</a:t>
              </a:r>
              <a:r>
                <a:rPr kumimoji="0" lang="en-US" altLang="en-US" sz="2600" b="0" i="0" u="none" strike="noStrike" cap="none" normalizeH="0" baseline="0" dirty="0" smtClean="0">
                  <a:ln>
                    <a:noFill/>
                  </a:ln>
                  <a:solidFill>
                    <a:srgbClr val="000000"/>
                  </a:solidFill>
                  <a:effectLst/>
                  <a:latin typeface="Arial Narrow" panose="020B0606020202030204" pitchFamily="34" charset="0"/>
                </a:rPr>
                <a:t> value</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pSp>
      <p:grpSp>
        <p:nvGrpSpPr>
          <p:cNvPr id="14" name="Group 13"/>
          <p:cNvGrpSpPr/>
          <p:nvPr/>
        </p:nvGrpSpPr>
        <p:grpSpPr>
          <a:xfrm>
            <a:off x="7399546" y="8158761"/>
            <a:ext cx="3668950" cy="1069631"/>
            <a:chOff x="7399546" y="8158761"/>
            <a:chExt cx="3668950" cy="1069631"/>
          </a:xfrm>
        </p:grpSpPr>
        <p:sp>
          <p:nvSpPr>
            <p:cNvPr id="28" name="Rectangle 233"/>
            <p:cNvSpPr>
              <a:spLocks noChangeArrowheads="1"/>
            </p:cNvSpPr>
            <p:nvPr/>
          </p:nvSpPr>
          <p:spPr bwMode="auto">
            <a:xfrm>
              <a:off x="8323526" y="8208113"/>
              <a:ext cx="2744970" cy="1020279"/>
            </a:xfrm>
            <a:prstGeom prst="rect">
              <a:avLst/>
            </a:prstGeom>
            <a:noFill/>
            <a:ln>
              <a:noFill/>
            </a:ln>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nSpc>
                  <a:spcPct val="85000"/>
                </a:lnSpc>
              </a:pPr>
              <a:r>
                <a:rPr kumimoji="0" lang="en-US" altLang="en-US" sz="2600" b="0" i="0" u="none" strike="noStrike" cap="none" normalizeH="0" baseline="0" dirty="0" smtClean="0">
                  <a:ln>
                    <a:noFill/>
                  </a:ln>
                  <a:solidFill>
                    <a:srgbClr val="000000"/>
                  </a:solidFill>
                  <a:effectLst/>
                  <a:latin typeface="Arial Narrow" panose="020B0606020202030204" pitchFamily="34" charset="0"/>
                </a:rPr>
                <a:t>These SEs would</a:t>
              </a:r>
              <a:r>
                <a:rPr kumimoji="0" lang="en-US" altLang="en-US" sz="2600" b="0" i="0" u="none" strike="noStrike" cap="none" normalizeH="0" dirty="0" smtClean="0">
                  <a:ln>
                    <a:noFill/>
                  </a:ln>
                  <a:solidFill>
                    <a:srgbClr val="000000"/>
                  </a:solidFill>
                  <a:effectLst/>
                  <a:latin typeface="Arial Narrow" panose="020B0606020202030204" pitchFamily="34" charset="0"/>
                </a:rPr>
                <a:t/>
              </a:r>
              <a:br>
                <a:rPr kumimoji="0" lang="en-US" altLang="en-US" sz="2600" b="0" i="0" u="none" strike="noStrike" cap="none" normalizeH="0" dirty="0" smtClean="0">
                  <a:ln>
                    <a:noFill/>
                  </a:ln>
                  <a:solidFill>
                    <a:srgbClr val="000000"/>
                  </a:solidFill>
                  <a:effectLst/>
                  <a:latin typeface="Arial Narrow" panose="020B0606020202030204" pitchFamily="34" charset="0"/>
                </a:rPr>
              </a:br>
              <a:r>
                <a:rPr kumimoji="0" lang="en-US" altLang="en-US" sz="2600" b="0" i="0" u="none" strike="noStrike" cap="none" normalizeH="0" dirty="0" smtClean="0">
                  <a:ln>
                    <a:noFill/>
                  </a:ln>
                  <a:solidFill>
                    <a:srgbClr val="000000"/>
                  </a:solidFill>
                  <a:effectLst/>
                  <a:latin typeface="Arial Narrow" panose="020B0606020202030204" pitchFamily="34" charset="0"/>
                </a:rPr>
                <a:t>also get bigger with </a:t>
              </a:r>
              <a:br>
                <a:rPr kumimoji="0" lang="en-US" altLang="en-US" sz="2600" b="0" i="0" u="none" strike="noStrike" cap="none" normalizeH="0" dirty="0" smtClean="0">
                  <a:ln>
                    <a:noFill/>
                  </a:ln>
                  <a:solidFill>
                    <a:srgbClr val="000000"/>
                  </a:solidFill>
                  <a:effectLst/>
                  <a:latin typeface="Arial Narrow" panose="020B0606020202030204" pitchFamily="34" charset="0"/>
                </a:rPr>
              </a:br>
              <a:r>
                <a:rPr kumimoji="0" lang="en-US" altLang="en-US" sz="2600" b="0" i="0" u="none" strike="noStrike" cap="none" normalizeH="0" dirty="0" smtClean="0">
                  <a:ln>
                    <a:noFill/>
                  </a:ln>
                  <a:solidFill>
                    <a:srgbClr val="000000"/>
                  </a:solidFill>
                  <a:effectLst/>
                  <a:latin typeface="Arial Narrow" panose="020B0606020202030204" pitchFamily="34" charset="0"/>
                </a:rPr>
                <a:t>smaller sample sizes.</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cxnSp>
          <p:nvCxnSpPr>
            <p:cNvPr id="29" name="Straight Arrow Connector 28"/>
            <p:cNvCxnSpPr/>
            <p:nvPr/>
          </p:nvCxnSpPr>
          <p:spPr bwMode="auto">
            <a:xfrm flipH="1" flipV="1">
              <a:off x="7582843" y="8158761"/>
              <a:ext cx="672128" cy="534586"/>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Straight Arrow Connector 34"/>
            <p:cNvCxnSpPr/>
            <p:nvPr/>
          </p:nvCxnSpPr>
          <p:spPr bwMode="auto">
            <a:xfrm flipH="1">
              <a:off x="7539658" y="8693347"/>
              <a:ext cx="715313" cy="508125"/>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Arrow Connector 35"/>
            <p:cNvCxnSpPr/>
            <p:nvPr/>
          </p:nvCxnSpPr>
          <p:spPr bwMode="auto">
            <a:xfrm flipH="1" flipV="1">
              <a:off x="7413209" y="8426054"/>
              <a:ext cx="841762" cy="267293"/>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Arrow Connector 36"/>
            <p:cNvCxnSpPr/>
            <p:nvPr/>
          </p:nvCxnSpPr>
          <p:spPr bwMode="auto">
            <a:xfrm flipH="1">
              <a:off x="7399546" y="8693347"/>
              <a:ext cx="855425" cy="125781"/>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2332940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left)">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32"/>
                                        </p:tgtEl>
                                        <p:attrNameLst>
                                          <p:attrName>style.visibility</p:attrName>
                                        </p:attrNameLst>
                                      </p:cBhvr>
                                      <p:to>
                                        <p:strVal val="visible"/>
                                      </p:to>
                                    </p:set>
                                    <p:animEffect transition="in" filter="wipe(left)">
                                      <p:cBhvr>
                                        <p:cTn id="28" dur="500"/>
                                        <p:tgtEl>
                                          <p:spTgt spid="32"/>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wipe(left)">
                                      <p:cBhvr>
                                        <p:cTn id="33" dur="500"/>
                                        <p:tgtEl>
                                          <p:spTgt spid="4"/>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499"/>
                                          </p:stCondLst>
                                        </p:cTn>
                                        <p:tgtEl>
                                          <p:spTgt spid="3">
                                            <p:txEl>
                                              <p:pRg st="8" end="8"/>
                                            </p:txEl>
                                          </p:spTgt>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499"/>
                                          </p:stCondLst>
                                        </p:cTn>
                                        <p:tgtEl>
                                          <p:spTgt spid="3">
                                            <p:txEl>
                                              <p:pRg st="9" end="9"/>
                                            </p:txEl>
                                          </p:spTgt>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499"/>
                                          </p:stCondLst>
                                        </p:cTn>
                                        <p:tgtEl>
                                          <p:spTgt spid="3">
                                            <p:txEl>
                                              <p:pRg st="10" end="10"/>
                                            </p:txEl>
                                          </p:spTgt>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22" presetClass="entr" presetSubtype="2" fill="hold" nodeType="clickEffect">
                                  <p:stCondLst>
                                    <p:cond delay="0"/>
                                  </p:stCondLst>
                                  <p:childTnLst>
                                    <p:set>
                                      <p:cBhvr>
                                        <p:cTn id="65" dur="1" fill="hold">
                                          <p:stCondLst>
                                            <p:cond delay="0"/>
                                          </p:stCondLst>
                                        </p:cTn>
                                        <p:tgtEl>
                                          <p:spTgt spid="6"/>
                                        </p:tgtEl>
                                        <p:attrNameLst>
                                          <p:attrName>style.visibility</p:attrName>
                                        </p:attrNameLst>
                                      </p:cBhvr>
                                      <p:to>
                                        <p:strVal val="visible"/>
                                      </p:to>
                                    </p:set>
                                    <p:animEffect transition="in" filter="wipe(right)">
                                      <p:cBhvr>
                                        <p:cTn id="66" dur="500"/>
                                        <p:tgtEl>
                                          <p:spTgt spid="6"/>
                                        </p:tgtEl>
                                      </p:cBhvr>
                                    </p:animEffec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499"/>
                                          </p:stCondLst>
                                        </p:cTn>
                                        <p:tgtEl>
                                          <p:spTgt spid="3">
                                            <p:txEl>
                                              <p:pRg st="11" end="11"/>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499"/>
                                          </p:stCondLst>
                                        </p:cTn>
                                        <p:tgtEl>
                                          <p:spTgt spid="3">
                                            <p:txEl>
                                              <p:pRg st="12" end="12"/>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499"/>
                                          </p:stCondLst>
                                        </p:cTn>
                                        <p:tgtEl>
                                          <p:spTgt spid="3">
                                            <p:txEl>
                                              <p:pRg st="13" end="13"/>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22" presetClass="entr" presetSubtype="2" fill="hold" nodeType="clickEffect">
                                  <p:stCondLst>
                                    <p:cond delay="0"/>
                                  </p:stCondLst>
                                  <p:childTnLst>
                                    <p:set>
                                      <p:cBhvr>
                                        <p:cTn id="82" dur="1" fill="hold">
                                          <p:stCondLst>
                                            <p:cond delay="0"/>
                                          </p:stCondLst>
                                        </p:cTn>
                                        <p:tgtEl>
                                          <p:spTgt spid="14"/>
                                        </p:tgtEl>
                                        <p:attrNameLst>
                                          <p:attrName>style.visibility</p:attrName>
                                        </p:attrNameLst>
                                      </p:cBhvr>
                                      <p:to>
                                        <p:strVal val="visible"/>
                                      </p:to>
                                    </p:set>
                                    <p:animEffect transition="in" filter="wipe(right)">
                                      <p:cBhvr>
                                        <p:cTn id="8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570" y="60148"/>
            <a:ext cx="12951415" cy="9751509"/>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a:lnSpc>
                <a:spcPct val="107000"/>
              </a:lnSpc>
            </a:pPr>
            <a:r>
              <a:rPr lang="en-AU" dirty="0" smtClean="0"/>
              <a:t>The confidence interval, interpreted as </a:t>
            </a:r>
            <a:r>
              <a:rPr lang="en-AU" i="1" dirty="0" smtClean="0"/>
              <a:t>what the true effect could be</a:t>
            </a:r>
            <a:r>
              <a:rPr lang="en-AU" dirty="0" smtClean="0"/>
              <a:t>, provides a good simple approach to deciding whether or not there is an effect. </a:t>
            </a:r>
          </a:p>
          <a:p>
            <a:pPr lvl="1">
              <a:lnSpc>
                <a:spcPct val="107000"/>
              </a:lnSpc>
            </a:pPr>
            <a:r>
              <a:rPr lang="en-AU" dirty="0" smtClean="0"/>
              <a:t>This is almost always the main research aim; it's called making an </a:t>
            </a:r>
            <a:r>
              <a:rPr lang="en-AU" b="1" dirty="0" smtClean="0"/>
              <a:t>inference</a:t>
            </a:r>
            <a:r>
              <a:rPr lang="en-AU" dirty="0" smtClean="0"/>
              <a:t> about the effect.</a:t>
            </a:r>
          </a:p>
          <a:p>
            <a:pPr lvl="1">
              <a:lnSpc>
                <a:spcPct val="107000"/>
              </a:lnSpc>
            </a:pPr>
            <a:r>
              <a:rPr lang="en-AU" dirty="0" smtClean="0"/>
              <a:t>Given sampling uncertainty, you can never be sure that there is absolutely no effect (e.g., the change in the mean is exactly zero.)</a:t>
            </a:r>
          </a:p>
          <a:p>
            <a:pPr lvl="1">
              <a:lnSpc>
                <a:spcPct val="107000"/>
              </a:lnSpc>
            </a:pPr>
            <a:r>
              <a:rPr lang="en-AU" dirty="0" smtClean="0"/>
              <a:t>So </a:t>
            </a:r>
            <a:r>
              <a:rPr lang="en-AU" dirty="0"/>
              <a:t>"</a:t>
            </a:r>
            <a:r>
              <a:rPr lang="en-AU" dirty="0" smtClean="0"/>
              <a:t>there is </a:t>
            </a:r>
            <a:r>
              <a:rPr lang="en-AU" i="1" dirty="0" smtClean="0"/>
              <a:t>no</a:t>
            </a:r>
            <a:r>
              <a:rPr lang="en-AU" dirty="0" smtClean="0"/>
              <a:t> effect" means the effect is </a:t>
            </a:r>
            <a:r>
              <a:rPr lang="en-AU" i="1" dirty="0" smtClean="0"/>
              <a:t>trivial</a:t>
            </a:r>
            <a:r>
              <a:rPr lang="en-AU" dirty="0"/>
              <a:t> </a:t>
            </a:r>
            <a:r>
              <a:rPr lang="en-AU" dirty="0" smtClean="0"/>
              <a:t>(</a:t>
            </a:r>
            <a:r>
              <a:rPr lang="en-US" dirty="0" smtClean="0"/>
              <a:t>unimportant, harmless…).</a:t>
            </a:r>
          </a:p>
          <a:p>
            <a:pPr lvl="1">
              <a:lnSpc>
                <a:spcPct val="107000"/>
              </a:lnSpc>
            </a:pPr>
            <a:r>
              <a:rPr lang="en-US" dirty="0" smtClean="0"/>
              <a:t>And "there </a:t>
            </a:r>
            <a:r>
              <a:rPr lang="en-US" i="1" dirty="0" smtClean="0"/>
              <a:t>is</a:t>
            </a:r>
            <a:r>
              <a:rPr lang="en-US" dirty="0" smtClean="0"/>
              <a:t> an effect" means the effect is </a:t>
            </a:r>
            <a:r>
              <a:rPr lang="en-US" i="1" dirty="0" smtClean="0"/>
              <a:t>substantial</a:t>
            </a:r>
            <a:r>
              <a:rPr lang="en-US" dirty="0" smtClean="0"/>
              <a:t> (important, harmful, beneficial…).</a:t>
            </a:r>
          </a:p>
          <a:p>
            <a:pPr lvl="1">
              <a:lnSpc>
                <a:spcPct val="107000"/>
              </a:lnSpc>
            </a:pPr>
            <a:r>
              <a:rPr lang="en-US" dirty="0" smtClean="0"/>
              <a:t>Hence you need </a:t>
            </a:r>
            <a:r>
              <a:rPr lang="en-US" b="1" dirty="0" smtClean="0"/>
              <a:t>smallest important values</a:t>
            </a:r>
            <a:r>
              <a:rPr lang="en-US" dirty="0" smtClean="0"/>
              <a:t> for an effect that divide the range of effect magnitudes into substantial negative, trivial, and substantial positive</a:t>
            </a:r>
            <a:r>
              <a:rPr lang="en-AU" dirty="0" smtClean="0"/>
              <a:t>.</a:t>
            </a:r>
          </a:p>
          <a:p>
            <a:pPr lvl="1">
              <a:lnSpc>
                <a:spcPct val="107000"/>
              </a:lnSpc>
            </a:pPr>
            <a:r>
              <a:rPr lang="en-AU" dirty="0" smtClean="0"/>
              <a:t>Then you simply state the magnitude of the lower and upper </a:t>
            </a:r>
            <a:r>
              <a:rPr lang="en-AU" b="1" dirty="0" smtClean="0"/>
              <a:t>confidence limits</a:t>
            </a:r>
            <a:r>
              <a:rPr lang="en-AU" dirty="0" smtClean="0"/>
              <a:t>:</a:t>
            </a:r>
          </a:p>
          <a:p>
            <a:pPr lvl="2">
              <a:lnSpc>
                <a:spcPct val="107000"/>
              </a:lnSpc>
            </a:pPr>
            <a:endParaRPr lang="en-AU" dirty="0" smtClean="0"/>
          </a:p>
          <a:p>
            <a:pPr lvl="1">
              <a:lnSpc>
                <a:spcPct val="107000"/>
              </a:lnSpc>
            </a:pPr>
            <a:endParaRPr lang="en-AU" dirty="0"/>
          </a:p>
        </p:txBody>
      </p:sp>
      <p:grpSp>
        <p:nvGrpSpPr>
          <p:cNvPr id="17" name="Group 16"/>
          <p:cNvGrpSpPr/>
          <p:nvPr/>
        </p:nvGrpSpPr>
        <p:grpSpPr>
          <a:xfrm>
            <a:off x="627336" y="5753457"/>
            <a:ext cx="5823350" cy="3873585"/>
            <a:chOff x="339304" y="5866152"/>
            <a:chExt cx="5823350" cy="3335320"/>
          </a:xfrm>
        </p:grpSpPr>
        <p:sp>
          <p:nvSpPr>
            <p:cNvPr id="75" name="Rectangle 50"/>
            <p:cNvSpPr>
              <a:spLocks noChangeArrowheads="1"/>
            </p:cNvSpPr>
            <p:nvPr/>
          </p:nvSpPr>
          <p:spPr bwMode="auto">
            <a:xfrm>
              <a:off x="2421238" y="5866152"/>
              <a:ext cx="2226431" cy="3328114"/>
            </a:xfrm>
            <a:prstGeom prst="rect">
              <a:avLst/>
            </a:prstGeom>
            <a:solidFill>
              <a:srgbClr val="FFECAF"/>
            </a:solidFill>
            <a:ln>
              <a:noFill/>
            </a:ln>
          </p:spPr>
          <p:txBody>
            <a:bodyPr vert="horz" wrap="square" lIns="91440" tIns="45720" rIns="91440" bIns="45720" numCol="1" anchor="t" anchorCtr="0" compatLnSpc="1">
              <a:prstTxWarp prst="textNoShape">
                <a:avLst/>
              </a:prstTxWarp>
            </a:bodyPr>
            <a:lstStyle/>
            <a:p>
              <a:endParaRPr lang="en-AU" sz="2000"/>
            </a:p>
          </p:txBody>
        </p:sp>
        <p:sp>
          <p:nvSpPr>
            <p:cNvPr id="76" name="Rectangle 51"/>
            <p:cNvSpPr>
              <a:spLocks noChangeArrowheads="1"/>
            </p:cNvSpPr>
            <p:nvPr/>
          </p:nvSpPr>
          <p:spPr bwMode="auto">
            <a:xfrm>
              <a:off x="339304" y="5866152"/>
              <a:ext cx="1371147" cy="3328114"/>
            </a:xfrm>
            <a:prstGeom prst="rect">
              <a:avLst/>
            </a:prstGeom>
            <a:solidFill>
              <a:srgbClr val="EAD0F0"/>
            </a:solidFill>
            <a:ln>
              <a:noFill/>
            </a:ln>
          </p:spPr>
          <p:txBody>
            <a:bodyPr vert="horz" wrap="square" lIns="91440" tIns="45720" rIns="91440" bIns="45720" numCol="1" anchor="t" anchorCtr="0" compatLnSpc="1">
              <a:prstTxWarp prst="textNoShape">
                <a:avLst/>
              </a:prstTxWarp>
            </a:bodyPr>
            <a:lstStyle/>
            <a:p>
              <a:endParaRPr lang="en-AU" sz="2000"/>
            </a:p>
          </p:txBody>
        </p:sp>
        <p:sp>
          <p:nvSpPr>
            <p:cNvPr id="77" name="Rectangle 52"/>
            <p:cNvSpPr>
              <a:spLocks noChangeArrowheads="1"/>
            </p:cNvSpPr>
            <p:nvPr/>
          </p:nvSpPr>
          <p:spPr bwMode="auto">
            <a:xfrm>
              <a:off x="1590118" y="5866152"/>
              <a:ext cx="986938" cy="3328114"/>
            </a:xfrm>
            <a:prstGeom prst="rect">
              <a:avLst/>
            </a:prstGeom>
            <a:solidFill>
              <a:srgbClr val="E0FFC1"/>
            </a:solidFill>
            <a:ln>
              <a:noFill/>
            </a:ln>
          </p:spPr>
          <p:txBody>
            <a:bodyPr vert="horz" wrap="square" lIns="91440" tIns="45720" rIns="91440" bIns="45720" numCol="1" anchor="t" anchorCtr="0" compatLnSpc="1">
              <a:prstTxWarp prst="textNoShape">
                <a:avLst/>
              </a:prstTxWarp>
            </a:bodyPr>
            <a:lstStyle/>
            <a:p>
              <a:endParaRPr lang="en-AU" sz="2000"/>
            </a:p>
          </p:txBody>
        </p:sp>
        <p:cxnSp>
          <p:nvCxnSpPr>
            <p:cNvPr id="78" name="Straight Connector 77"/>
            <p:cNvCxnSpPr/>
            <p:nvPr/>
          </p:nvCxnSpPr>
          <p:spPr bwMode="auto">
            <a:xfrm>
              <a:off x="1574377" y="5866152"/>
              <a:ext cx="0" cy="3335320"/>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Straight Connector 78"/>
            <p:cNvCxnSpPr/>
            <p:nvPr/>
          </p:nvCxnSpPr>
          <p:spPr bwMode="auto">
            <a:xfrm>
              <a:off x="2568992" y="5866152"/>
              <a:ext cx="0" cy="3335320"/>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 name="Line 55"/>
            <p:cNvSpPr>
              <a:spLocks noChangeShapeType="1"/>
            </p:cNvSpPr>
            <p:nvPr/>
          </p:nvSpPr>
          <p:spPr bwMode="auto">
            <a:xfrm>
              <a:off x="339304" y="9194266"/>
              <a:ext cx="5823350" cy="0"/>
            </a:xfrm>
            <a:prstGeom prst="line">
              <a:avLst/>
            </a:prstGeom>
            <a:noFill/>
            <a:ln w="9525"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grpSp>
      <p:grpSp>
        <p:nvGrpSpPr>
          <p:cNvPr id="6" name="Group 5"/>
          <p:cNvGrpSpPr/>
          <p:nvPr/>
        </p:nvGrpSpPr>
        <p:grpSpPr>
          <a:xfrm>
            <a:off x="5038441" y="5113494"/>
            <a:ext cx="1278748" cy="578711"/>
            <a:chOff x="5038441" y="5113494"/>
            <a:chExt cx="1278748" cy="578711"/>
          </a:xfrm>
        </p:grpSpPr>
        <p:sp>
          <p:nvSpPr>
            <p:cNvPr id="65" name="Rectangle 56"/>
            <p:cNvSpPr>
              <a:spLocks noChangeArrowheads="1"/>
            </p:cNvSpPr>
            <p:nvPr/>
          </p:nvSpPr>
          <p:spPr bwMode="auto">
            <a:xfrm>
              <a:off x="5038441" y="5415206"/>
              <a:ext cx="127874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nSpc>
                  <a:spcPct val="90000"/>
                </a:lnSpc>
                <a:spcAft>
                  <a:spcPts val="0"/>
                </a:spcAft>
              </a:pPr>
              <a:r>
                <a:rPr lang="en-US" altLang="en-US" sz="2000" u="none" dirty="0" smtClean="0">
                  <a:solidFill>
                    <a:srgbClr val="000000"/>
                  </a:solidFill>
                  <a:latin typeface="Arial Narrow" panose="020B0606020202030204" pitchFamily="34" charset="0"/>
                </a:rPr>
                <a:t>the effect is…</a:t>
              </a:r>
              <a:endParaRPr lang="en-US" altLang="en-US" sz="2000" u="none" dirty="0"/>
            </a:p>
          </p:txBody>
        </p:sp>
        <p:sp>
          <p:nvSpPr>
            <p:cNvPr id="72" name="Rectangle 56"/>
            <p:cNvSpPr>
              <a:spLocks noChangeArrowheads="1"/>
            </p:cNvSpPr>
            <p:nvPr/>
          </p:nvSpPr>
          <p:spPr bwMode="auto">
            <a:xfrm>
              <a:off x="5038441" y="5113494"/>
              <a:ext cx="10996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nSpc>
                  <a:spcPct val="90000"/>
                </a:lnSpc>
                <a:spcAft>
                  <a:spcPts val="0"/>
                </a:spcAft>
              </a:pPr>
              <a:r>
                <a:rPr lang="en-US" altLang="en-US" sz="2000" u="none" dirty="0" smtClean="0">
                  <a:solidFill>
                    <a:srgbClr val="000000"/>
                  </a:solidFill>
                  <a:latin typeface="Arial Narrow" panose="020B0606020202030204" pitchFamily="34" charset="0"/>
                </a:rPr>
                <a:t>Conclusion:</a:t>
              </a:r>
              <a:endParaRPr lang="en-US" altLang="en-US" sz="2000" u="none" dirty="0"/>
            </a:p>
          </p:txBody>
        </p:sp>
      </p:grpSp>
      <p:sp>
        <p:nvSpPr>
          <p:cNvPr id="66" name="Rectangle 56"/>
          <p:cNvSpPr>
            <a:spLocks noChangeArrowheads="1"/>
          </p:cNvSpPr>
          <p:nvPr/>
        </p:nvSpPr>
        <p:spPr bwMode="auto">
          <a:xfrm>
            <a:off x="5038440" y="5775246"/>
            <a:ext cx="121668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+ive (to +ive)</a:t>
            </a:r>
            <a:endParaRPr lang="en-US" altLang="en-US" sz="2000" u="none" dirty="0"/>
          </a:p>
        </p:txBody>
      </p:sp>
      <p:sp>
        <p:nvSpPr>
          <p:cNvPr id="84" name="Line 76"/>
          <p:cNvSpPr>
            <a:spLocks noChangeShapeType="1"/>
          </p:cNvSpPr>
          <p:nvPr/>
        </p:nvSpPr>
        <p:spPr bwMode="auto">
          <a:xfrm flipH="1">
            <a:off x="3477490" y="5942989"/>
            <a:ext cx="1254300"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sp>
        <p:nvSpPr>
          <p:cNvPr id="68" name="Rectangle 56"/>
          <p:cNvSpPr>
            <a:spLocks noChangeArrowheads="1"/>
          </p:cNvSpPr>
          <p:nvPr/>
        </p:nvSpPr>
        <p:spPr bwMode="auto">
          <a:xfrm>
            <a:off x="5038440" y="6475540"/>
            <a:ext cx="117339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trivial to +ive</a:t>
            </a:r>
            <a:endParaRPr lang="en-US" altLang="en-US" sz="2000" u="none" dirty="0"/>
          </a:p>
        </p:txBody>
      </p:sp>
      <p:sp>
        <p:nvSpPr>
          <p:cNvPr id="86" name="Line 76"/>
          <p:cNvSpPr>
            <a:spLocks noChangeShapeType="1"/>
          </p:cNvSpPr>
          <p:nvPr/>
        </p:nvSpPr>
        <p:spPr bwMode="auto">
          <a:xfrm flipH="1">
            <a:off x="2630633" y="6643283"/>
            <a:ext cx="1315355"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grpSp>
        <p:nvGrpSpPr>
          <p:cNvPr id="8" name="Group 7"/>
          <p:cNvGrpSpPr/>
          <p:nvPr/>
        </p:nvGrpSpPr>
        <p:grpSpPr>
          <a:xfrm>
            <a:off x="1998482" y="7175834"/>
            <a:ext cx="4213356" cy="307777"/>
            <a:chOff x="1998482" y="7175834"/>
            <a:chExt cx="4213356" cy="307777"/>
          </a:xfrm>
        </p:grpSpPr>
        <p:sp>
          <p:nvSpPr>
            <p:cNvPr id="70" name="Rectangle 69"/>
            <p:cNvSpPr>
              <a:spLocks noChangeArrowheads="1"/>
            </p:cNvSpPr>
            <p:nvPr/>
          </p:nvSpPr>
          <p:spPr bwMode="auto">
            <a:xfrm>
              <a:off x="5038440" y="7175834"/>
              <a:ext cx="117339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trivial to +ive</a:t>
              </a:r>
              <a:endParaRPr lang="en-US" altLang="en-US" sz="2000" u="none" dirty="0"/>
            </a:p>
          </p:txBody>
        </p:sp>
        <p:sp>
          <p:nvSpPr>
            <p:cNvPr id="88" name="Line 76"/>
            <p:cNvSpPr>
              <a:spLocks noChangeShapeType="1"/>
            </p:cNvSpPr>
            <p:nvPr/>
          </p:nvSpPr>
          <p:spPr bwMode="auto">
            <a:xfrm flipH="1">
              <a:off x="1998482" y="7343577"/>
              <a:ext cx="976193"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grpSp>
      <p:sp>
        <p:nvSpPr>
          <p:cNvPr id="100" name="Rectangle 56"/>
          <p:cNvSpPr>
            <a:spLocks noChangeArrowheads="1"/>
          </p:cNvSpPr>
          <p:nvPr/>
        </p:nvSpPr>
        <p:spPr bwMode="auto">
          <a:xfrm>
            <a:off x="5038440" y="6125393"/>
            <a:ext cx="121668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+ive (to +ive)</a:t>
            </a:r>
            <a:endParaRPr lang="en-US" altLang="en-US" sz="2000" u="none" dirty="0"/>
          </a:p>
        </p:txBody>
      </p:sp>
      <p:sp>
        <p:nvSpPr>
          <p:cNvPr id="101" name="Line 76"/>
          <p:cNvSpPr>
            <a:spLocks noChangeShapeType="1"/>
          </p:cNvSpPr>
          <p:nvPr/>
        </p:nvSpPr>
        <p:spPr bwMode="auto">
          <a:xfrm flipH="1">
            <a:off x="2974676" y="6293136"/>
            <a:ext cx="755055"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grpSp>
        <p:nvGrpSpPr>
          <p:cNvPr id="7" name="Group 6"/>
          <p:cNvGrpSpPr/>
          <p:nvPr/>
        </p:nvGrpSpPr>
        <p:grpSpPr>
          <a:xfrm>
            <a:off x="2162136" y="6825687"/>
            <a:ext cx="4049702" cy="307777"/>
            <a:chOff x="2162136" y="6825687"/>
            <a:chExt cx="4049702" cy="307777"/>
          </a:xfrm>
        </p:grpSpPr>
        <p:sp>
          <p:nvSpPr>
            <p:cNvPr id="112" name="Rectangle 56"/>
            <p:cNvSpPr>
              <a:spLocks noChangeArrowheads="1"/>
            </p:cNvSpPr>
            <p:nvPr/>
          </p:nvSpPr>
          <p:spPr bwMode="auto">
            <a:xfrm>
              <a:off x="5038440" y="6825687"/>
              <a:ext cx="117339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trivial to +ive</a:t>
              </a:r>
              <a:endParaRPr lang="en-US" altLang="en-US" sz="2000" u="none" dirty="0"/>
            </a:p>
          </p:txBody>
        </p:sp>
        <p:sp>
          <p:nvSpPr>
            <p:cNvPr id="113" name="Line 76"/>
            <p:cNvSpPr>
              <a:spLocks noChangeShapeType="1"/>
            </p:cNvSpPr>
            <p:nvPr/>
          </p:nvSpPr>
          <p:spPr bwMode="auto">
            <a:xfrm flipH="1">
              <a:off x="2162136" y="6993430"/>
              <a:ext cx="1315355"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grpSp>
      <p:grpSp>
        <p:nvGrpSpPr>
          <p:cNvPr id="11" name="Group 10"/>
          <p:cNvGrpSpPr/>
          <p:nvPr/>
        </p:nvGrpSpPr>
        <p:grpSpPr>
          <a:xfrm>
            <a:off x="699344" y="8926569"/>
            <a:ext cx="5542953" cy="307777"/>
            <a:chOff x="699344" y="8926569"/>
            <a:chExt cx="5542953" cy="307777"/>
          </a:xfrm>
        </p:grpSpPr>
        <p:sp>
          <p:nvSpPr>
            <p:cNvPr id="118" name="Rectangle 56"/>
            <p:cNvSpPr>
              <a:spLocks noChangeArrowheads="1"/>
            </p:cNvSpPr>
            <p:nvPr/>
          </p:nvSpPr>
          <p:spPr bwMode="auto">
            <a:xfrm>
              <a:off x="5038441" y="8926569"/>
              <a:ext cx="120385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–ive (to –ive)</a:t>
              </a:r>
              <a:endParaRPr lang="en-US" altLang="en-US" sz="2000" u="none" dirty="0"/>
            </a:p>
          </p:txBody>
        </p:sp>
        <p:sp>
          <p:nvSpPr>
            <p:cNvPr id="119" name="Line 76"/>
            <p:cNvSpPr>
              <a:spLocks noChangeShapeType="1"/>
            </p:cNvSpPr>
            <p:nvPr/>
          </p:nvSpPr>
          <p:spPr bwMode="auto">
            <a:xfrm>
              <a:off x="699344" y="9094312"/>
              <a:ext cx="864096"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grpSp>
      <p:sp>
        <p:nvSpPr>
          <p:cNvPr id="130" name="Rectangle 129"/>
          <p:cNvSpPr>
            <a:spLocks noChangeArrowheads="1"/>
          </p:cNvSpPr>
          <p:nvPr/>
        </p:nvSpPr>
        <p:spPr bwMode="auto">
          <a:xfrm>
            <a:off x="5038440" y="9276721"/>
            <a:ext cx="106920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2000" u="none" dirty="0" smtClean="0">
                <a:solidFill>
                  <a:srgbClr val="000000"/>
                </a:solidFill>
                <a:latin typeface="Arial Narrow" panose="020B0606020202030204" pitchFamily="34" charset="0"/>
              </a:rPr>
              <a:t>–ive to +ive</a:t>
            </a:r>
            <a:endParaRPr lang="en-US" altLang="en-US" sz="2000" u="none" dirty="0"/>
          </a:p>
        </p:txBody>
      </p:sp>
      <p:sp>
        <p:nvSpPr>
          <p:cNvPr id="131" name="Line 76"/>
          <p:cNvSpPr>
            <a:spLocks noChangeShapeType="1"/>
          </p:cNvSpPr>
          <p:nvPr/>
        </p:nvSpPr>
        <p:spPr bwMode="auto">
          <a:xfrm flipH="1">
            <a:off x="1001368" y="9444464"/>
            <a:ext cx="2201953"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grpSp>
        <p:nvGrpSpPr>
          <p:cNvPr id="9" name="Group 8"/>
          <p:cNvGrpSpPr/>
          <p:nvPr/>
        </p:nvGrpSpPr>
        <p:grpSpPr>
          <a:xfrm>
            <a:off x="1998482" y="7525981"/>
            <a:ext cx="4452204" cy="307777"/>
            <a:chOff x="1998482" y="7525981"/>
            <a:chExt cx="4452204" cy="307777"/>
          </a:xfrm>
        </p:grpSpPr>
        <p:sp>
          <p:nvSpPr>
            <p:cNvPr id="136" name="Rectangle 135"/>
            <p:cNvSpPr>
              <a:spLocks noChangeArrowheads="1"/>
            </p:cNvSpPr>
            <p:nvPr/>
          </p:nvSpPr>
          <p:spPr bwMode="auto">
            <a:xfrm>
              <a:off x="5038440" y="7525981"/>
              <a:ext cx="141224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trivial (to trivial)</a:t>
              </a:r>
              <a:endParaRPr lang="en-US" altLang="en-US" sz="2000" u="none" dirty="0"/>
            </a:p>
          </p:txBody>
        </p:sp>
        <p:sp>
          <p:nvSpPr>
            <p:cNvPr id="137" name="Line 76"/>
            <p:cNvSpPr>
              <a:spLocks noChangeShapeType="1"/>
            </p:cNvSpPr>
            <p:nvPr/>
          </p:nvSpPr>
          <p:spPr bwMode="auto">
            <a:xfrm flipH="1">
              <a:off x="1998482" y="7693724"/>
              <a:ext cx="710788"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grpSp>
      <p:grpSp>
        <p:nvGrpSpPr>
          <p:cNvPr id="12" name="Group 11"/>
          <p:cNvGrpSpPr/>
          <p:nvPr/>
        </p:nvGrpSpPr>
        <p:grpSpPr>
          <a:xfrm>
            <a:off x="559040" y="5318951"/>
            <a:ext cx="1437894" cy="335335"/>
            <a:chOff x="559040" y="5318951"/>
            <a:chExt cx="1437894" cy="335335"/>
          </a:xfrm>
        </p:grpSpPr>
        <p:sp>
          <p:nvSpPr>
            <p:cNvPr id="81" name="Rectangle 63"/>
            <p:cNvSpPr>
              <a:spLocks noChangeArrowheads="1"/>
            </p:cNvSpPr>
            <p:nvPr/>
          </p:nvSpPr>
          <p:spPr bwMode="auto">
            <a:xfrm>
              <a:off x="559040" y="5318951"/>
              <a:ext cx="143789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000" u="none" dirty="0" smtClean="0">
                  <a:solidFill>
                    <a:srgbClr val="000000"/>
                  </a:solidFill>
                  <a:latin typeface="Arial Narrow" panose="020B0606020202030204" pitchFamily="34" charset="0"/>
                </a:rPr>
                <a:t>negative (–ive) </a:t>
              </a:r>
              <a:endParaRPr lang="en-US" altLang="en-US" sz="2000" u="none" dirty="0"/>
            </a:p>
          </p:txBody>
        </p:sp>
        <p:cxnSp>
          <p:nvCxnSpPr>
            <p:cNvPr id="90" name="Straight Arrow Connector 89"/>
            <p:cNvCxnSpPr/>
            <p:nvPr/>
          </p:nvCxnSpPr>
          <p:spPr bwMode="auto">
            <a:xfrm flipH="1">
              <a:off x="607346" y="5654286"/>
              <a:ext cx="1239836" cy="0"/>
            </a:xfrm>
            <a:prstGeom prst="straightConnector1">
              <a:avLst/>
            </a:prstGeom>
            <a:solidFill>
              <a:schemeClr val="accent1"/>
            </a:solidFill>
            <a:ln w="9525" cap="flat" cmpd="sng" algn="ctr">
              <a:solidFill>
                <a:schemeClr val="tx1"/>
              </a:solidFill>
              <a:prstDash val="solid"/>
              <a:round/>
              <a:headEnd type="none"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3" name="Group 12"/>
          <p:cNvGrpSpPr/>
          <p:nvPr/>
        </p:nvGrpSpPr>
        <p:grpSpPr>
          <a:xfrm>
            <a:off x="2891414" y="5318951"/>
            <a:ext cx="2044287" cy="336872"/>
            <a:chOff x="2891414" y="5318951"/>
            <a:chExt cx="2044287" cy="336872"/>
          </a:xfrm>
        </p:grpSpPr>
        <p:sp>
          <p:nvSpPr>
            <p:cNvPr id="80" name="Rectangle 61"/>
            <p:cNvSpPr>
              <a:spLocks noChangeArrowheads="1"/>
            </p:cNvSpPr>
            <p:nvPr/>
          </p:nvSpPr>
          <p:spPr bwMode="auto">
            <a:xfrm>
              <a:off x="2910192" y="5318951"/>
              <a:ext cx="130484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000" u="none" dirty="0" smtClean="0">
                  <a:solidFill>
                    <a:srgbClr val="000000"/>
                  </a:solidFill>
                  <a:latin typeface="Arial Narrow" panose="020B0606020202030204" pitchFamily="34" charset="0"/>
                </a:rPr>
                <a:t>positive (+ive)</a:t>
              </a:r>
              <a:endParaRPr lang="en-US" altLang="en-US" sz="2000" u="none" dirty="0"/>
            </a:p>
          </p:txBody>
        </p:sp>
        <p:cxnSp>
          <p:nvCxnSpPr>
            <p:cNvPr id="91" name="Straight Arrow Connector 90"/>
            <p:cNvCxnSpPr/>
            <p:nvPr/>
          </p:nvCxnSpPr>
          <p:spPr bwMode="auto">
            <a:xfrm>
              <a:off x="2891414" y="5655823"/>
              <a:ext cx="2044287" cy="0"/>
            </a:xfrm>
            <a:prstGeom prst="straightConnector1">
              <a:avLst/>
            </a:prstGeom>
            <a:solidFill>
              <a:schemeClr val="accent1"/>
            </a:solidFill>
            <a:ln w="9525" cap="flat" cmpd="sng" algn="ctr">
              <a:solidFill>
                <a:schemeClr val="tx1"/>
              </a:solidFill>
              <a:prstDash val="solid"/>
              <a:round/>
              <a:headEnd type="none"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5" name="Group 14"/>
          <p:cNvGrpSpPr/>
          <p:nvPr/>
        </p:nvGrpSpPr>
        <p:grpSpPr>
          <a:xfrm>
            <a:off x="559040" y="5279086"/>
            <a:ext cx="3655996" cy="376737"/>
            <a:chOff x="559040" y="5279086"/>
            <a:chExt cx="3655996" cy="376737"/>
          </a:xfrm>
        </p:grpSpPr>
        <p:sp>
          <p:nvSpPr>
            <p:cNvPr id="83" name="Line 55"/>
            <p:cNvSpPr>
              <a:spLocks noChangeShapeType="1"/>
            </p:cNvSpPr>
            <p:nvPr/>
          </p:nvSpPr>
          <p:spPr bwMode="auto">
            <a:xfrm>
              <a:off x="559040" y="5279086"/>
              <a:ext cx="3655996" cy="0"/>
            </a:xfrm>
            <a:prstGeom prst="line">
              <a:avLst/>
            </a:prstGeom>
            <a:noFill/>
            <a:ln w="9525"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sp>
          <p:nvSpPr>
            <p:cNvPr id="82" name="Rectangle 66"/>
            <p:cNvSpPr>
              <a:spLocks noChangeArrowheads="1"/>
            </p:cNvSpPr>
            <p:nvPr/>
          </p:nvSpPr>
          <p:spPr bwMode="auto">
            <a:xfrm>
              <a:off x="2162136" y="5318951"/>
              <a:ext cx="37352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a:solidFill>
                    <a:srgbClr val="000000"/>
                  </a:solidFill>
                  <a:latin typeface="Arial Narrow" panose="020B0606020202030204" pitchFamily="34" charset="0"/>
                </a:rPr>
                <a:t>trivial</a:t>
              </a:r>
              <a:endParaRPr lang="en-US" altLang="en-US" sz="2000" u="none" dirty="0"/>
            </a:p>
          </p:txBody>
        </p:sp>
        <p:cxnSp>
          <p:nvCxnSpPr>
            <p:cNvPr id="92" name="Straight Arrow Connector 91"/>
            <p:cNvCxnSpPr/>
            <p:nvPr/>
          </p:nvCxnSpPr>
          <p:spPr bwMode="auto">
            <a:xfrm flipH="1">
              <a:off x="1887564" y="5655823"/>
              <a:ext cx="969461" cy="0"/>
            </a:xfrm>
            <a:prstGeom prst="straightConnector1">
              <a:avLst/>
            </a:prstGeom>
            <a:solidFill>
              <a:schemeClr val="accent1"/>
            </a:solidFill>
            <a:ln w="9525" cap="flat" cmpd="sng" algn="ctr">
              <a:solidFill>
                <a:schemeClr val="tx1"/>
              </a:solidFill>
              <a:prstDash val="solid"/>
              <a:round/>
              <a:headEnd type="stealth"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 name="Group 3"/>
          <p:cNvGrpSpPr/>
          <p:nvPr/>
        </p:nvGrpSpPr>
        <p:grpSpPr>
          <a:xfrm>
            <a:off x="627336" y="4967904"/>
            <a:ext cx="5823350" cy="1666772"/>
            <a:chOff x="627336" y="4967904"/>
            <a:chExt cx="5823350" cy="1666772"/>
          </a:xfrm>
        </p:grpSpPr>
        <p:sp>
          <p:nvSpPr>
            <p:cNvPr id="74" name="Rectangle 56"/>
            <p:cNvSpPr>
              <a:spLocks noChangeArrowheads="1"/>
            </p:cNvSpPr>
            <p:nvPr/>
          </p:nvSpPr>
          <p:spPr bwMode="auto">
            <a:xfrm>
              <a:off x="1338977" y="4967904"/>
              <a:ext cx="158458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a:solidFill>
                    <a:srgbClr val="000000"/>
                  </a:solidFill>
                  <a:latin typeface="Arial Narrow" panose="020B0606020202030204" pitchFamily="34" charset="0"/>
                </a:rPr>
                <a:t>Value of effect statistic</a:t>
              </a:r>
              <a:endParaRPr lang="en-US" altLang="en-US" sz="2000" u="none" dirty="0"/>
            </a:p>
          </p:txBody>
        </p:sp>
        <p:sp>
          <p:nvSpPr>
            <p:cNvPr id="93" name="Line 55"/>
            <p:cNvSpPr>
              <a:spLocks noChangeShapeType="1"/>
            </p:cNvSpPr>
            <p:nvPr/>
          </p:nvSpPr>
          <p:spPr bwMode="auto">
            <a:xfrm>
              <a:off x="627336" y="5753668"/>
              <a:ext cx="5823350" cy="0"/>
            </a:xfrm>
            <a:prstGeom prst="line">
              <a:avLst/>
            </a:prstGeom>
            <a:noFill/>
            <a:ln w="9525"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sp>
          <p:nvSpPr>
            <p:cNvPr id="138" name="Rectangle 63"/>
            <p:cNvSpPr>
              <a:spLocks noChangeArrowheads="1"/>
            </p:cNvSpPr>
            <p:nvPr/>
          </p:nvSpPr>
          <p:spPr bwMode="auto">
            <a:xfrm>
              <a:off x="699344" y="5849846"/>
              <a:ext cx="875240"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r">
                <a:lnSpc>
                  <a:spcPct val="85000"/>
                </a:lnSpc>
              </a:pPr>
              <a:r>
                <a:rPr lang="en-US" altLang="en-US" sz="2000" u="none" dirty="0" smtClean="0">
                  <a:solidFill>
                    <a:srgbClr val="000000"/>
                  </a:solidFill>
                  <a:latin typeface="Arial Narrow" panose="020B0606020202030204" pitchFamily="34" charset="0"/>
                </a:rPr>
                <a:t>smallest</a:t>
              </a:r>
              <a:br>
                <a:rPr lang="en-US" altLang="en-US" sz="2000" u="none" dirty="0" smtClean="0">
                  <a:solidFill>
                    <a:srgbClr val="000000"/>
                  </a:solidFill>
                  <a:latin typeface="Arial Narrow" panose="020B0606020202030204" pitchFamily="34" charset="0"/>
                </a:rPr>
              </a:br>
              <a:r>
                <a:rPr lang="en-US" altLang="en-US" sz="2000" u="none" dirty="0" smtClean="0">
                  <a:solidFill>
                    <a:srgbClr val="000000"/>
                  </a:solidFill>
                  <a:latin typeface="Arial Narrow" panose="020B0606020202030204" pitchFamily="34" charset="0"/>
                </a:rPr>
                <a:t>important</a:t>
              </a:r>
              <a:br>
                <a:rPr lang="en-US" altLang="en-US" sz="2000" u="none" dirty="0" smtClean="0">
                  <a:solidFill>
                    <a:srgbClr val="000000"/>
                  </a:solidFill>
                  <a:latin typeface="Arial Narrow" panose="020B0606020202030204" pitchFamily="34" charset="0"/>
                </a:rPr>
              </a:br>
              <a:r>
                <a:rPr lang="en-US" altLang="en-US" sz="2000" u="none" dirty="0" smtClean="0">
                  <a:solidFill>
                    <a:srgbClr val="000000"/>
                  </a:solidFill>
                  <a:latin typeface="Arial Narrow" panose="020B0606020202030204" pitchFamily="34" charset="0"/>
                </a:rPr>
                <a:t>negative</a:t>
              </a:r>
              <a:endParaRPr lang="en-US" altLang="en-US" sz="2000" u="none" dirty="0"/>
            </a:p>
          </p:txBody>
        </p:sp>
        <p:sp>
          <p:nvSpPr>
            <p:cNvPr id="140" name="Freeform 139"/>
            <p:cNvSpPr/>
            <p:nvPr/>
          </p:nvSpPr>
          <p:spPr bwMode="auto">
            <a:xfrm>
              <a:off x="1620339" y="5764429"/>
              <a:ext cx="234008" cy="740422"/>
            </a:xfrm>
            <a:custGeom>
              <a:avLst/>
              <a:gdLst>
                <a:gd name="connsiteX0" fmla="*/ 0 w 304800"/>
                <a:gd name="connsiteY0" fmla="*/ 754743 h 754743"/>
                <a:gd name="connsiteX1" fmla="*/ 232228 w 304800"/>
                <a:gd name="connsiteY1" fmla="*/ 624114 h 754743"/>
                <a:gd name="connsiteX2" fmla="*/ 304800 w 304800"/>
                <a:gd name="connsiteY2" fmla="*/ 0 h 754743"/>
                <a:gd name="connsiteX0" fmla="*/ 0 w 304800"/>
                <a:gd name="connsiteY0" fmla="*/ 754743 h 754743"/>
                <a:gd name="connsiteX1" fmla="*/ 198357 w 304800"/>
                <a:gd name="connsiteY1" fmla="*/ 563735 h 754743"/>
                <a:gd name="connsiteX2" fmla="*/ 304800 w 304800"/>
                <a:gd name="connsiteY2" fmla="*/ 0 h 754743"/>
              </a:gdLst>
              <a:ahLst/>
              <a:cxnLst>
                <a:cxn ang="0">
                  <a:pos x="connsiteX0" y="connsiteY0"/>
                </a:cxn>
                <a:cxn ang="0">
                  <a:pos x="connsiteX1" y="connsiteY1"/>
                </a:cxn>
                <a:cxn ang="0">
                  <a:pos x="connsiteX2" y="connsiteY2"/>
                </a:cxn>
              </a:cxnLst>
              <a:rect l="l" t="t" r="r" b="b"/>
              <a:pathLst>
                <a:path w="304800" h="754743">
                  <a:moveTo>
                    <a:pt x="0" y="754743"/>
                  </a:moveTo>
                  <a:cubicBezTo>
                    <a:pt x="90714" y="752324"/>
                    <a:pt x="147557" y="689526"/>
                    <a:pt x="198357" y="563735"/>
                  </a:cubicBezTo>
                  <a:cubicBezTo>
                    <a:pt x="249157" y="437944"/>
                    <a:pt x="293914" y="249161"/>
                    <a:pt x="304800" y="0"/>
                  </a:cubicBezTo>
                </a:path>
              </a:pathLst>
            </a:custGeom>
            <a:noFill/>
            <a:ln w="12700" cap="flat" cmpd="sng" algn="ctr">
              <a:solidFill>
                <a:schemeClr val="tx1"/>
              </a:solidFill>
              <a:prstDash val="solid"/>
              <a:round/>
              <a:headEnd type="none" w="med" len="med"/>
              <a:tailEnd type="stealth"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600" b="0" i="0" u="sng" strike="noStrike" cap="none" normalizeH="0" baseline="0" smtClean="0">
                <a:ln>
                  <a:noFill/>
                </a:ln>
                <a:solidFill>
                  <a:schemeClr val="tx1"/>
                </a:solidFill>
                <a:effectLst/>
                <a:latin typeface="Times New Roman" pitchFamily="18" charset="0"/>
              </a:endParaRPr>
            </a:p>
          </p:txBody>
        </p:sp>
      </p:grpSp>
      <p:grpSp>
        <p:nvGrpSpPr>
          <p:cNvPr id="5" name="Group 4"/>
          <p:cNvGrpSpPr/>
          <p:nvPr/>
        </p:nvGrpSpPr>
        <p:grpSpPr>
          <a:xfrm>
            <a:off x="854519" y="5764428"/>
            <a:ext cx="2002394" cy="1090938"/>
            <a:chOff x="854519" y="5764428"/>
            <a:chExt cx="2002394" cy="1090938"/>
          </a:xfrm>
        </p:grpSpPr>
        <p:sp>
          <p:nvSpPr>
            <p:cNvPr id="139" name="Freeform 138"/>
            <p:cNvSpPr/>
            <p:nvPr/>
          </p:nvSpPr>
          <p:spPr bwMode="auto">
            <a:xfrm>
              <a:off x="1620339" y="5764428"/>
              <a:ext cx="1236574" cy="951124"/>
            </a:xfrm>
            <a:custGeom>
              <a:avLst/>
              <a:gdLst>
                <a:gd name="connsiteX0" fmla="*/ 0 w 304800"/>
                <a:gd name="connsiteY0" fmla="*/ 754743 h 754743"/>
                <a:gd name="connsiteX1" fmla="*/ 232228 w 304800"/>
                <a:gd name="connsiteY1" fmla="*/ 624114 h 754743"/>
                <a:gd name="connsiteX2" fmla="*/ 304800 w 304800"/>
                <a:gd name="connsiteY2" fmla="*/ 0 h 754743"/>
                <a:gd name="connsiteX0" fmla="*/ 0 w 304800"/>
                <a:gd name="connsiteY0" fmla="*/ 754743 h 754743"/>
                <a:gd name="connsiteX1" fmla="*/ 198357 w 304800"/>
                <a:gd name="connsiteY1" fmla="*/ 563735 h 754743"/>
                <a:gd name="connsiteX2" fmla="*/ 304800 w 304800"/>
                <a:gd name="connsiteY2" fmla="*/ 0 h 754743"/>
              </a:gdLst>
              <a:ahLst/>
              <a:cxnLst>
                <a:cxn ang="0">
                  <a:pos x="connsiteX0" y="connsiteY0"/>
                </a:cxn>
                <a:cxn ang="0">
                  <a:pos x="connsiteX1" y="connsiteY1"/>
                </a:cxn>
                <a:cxn ang="0">
                  <a:pos x="connsiteX2" y="connsiteY2"/>
                </a:cxn>
              </a:cxnLst>
              <a:rect l="l" t="t" r="r" b="b"/>
              <a:pathLst>
                <a:path w="304800" h="754743">
                  <a:moveTo>
                    <a:pt x="0" y="754743"/>
                  </a:moveTo>
                  <a:cubicBezTo>
                    <a:pt x="90714" y="752324"/>
                    <a:pt x="147557" y="689526"/>
                    <a:pt x="198357" y="563735"/>
                  </a:cubicBezTo>
                  <a:cubicBezTo>
                    <a:pt x="249157" y="437944"/>
                    <a:pt x="293914" y="249161"/>
                    <a:pt x="304800" y="0"/>
                  </a:cubicBezTo>
                </a:path>
              </a:pathLst>
            </a:custGeom>
            <a:noFill/>
            <a:ln w="12700" cap="flat" cmpd="sng" algn="ctr">
              <a:solidFill>
                <a:schemeClr val="tx1"/>
              </a:solidFill>
              <a:prstDash val="solid"/>
              <a:round/>
              <a:headEnd type="none" w="med" len="med"/>
              <a:tailEnd type="stealth"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600" b="0" i="0" u="sng" strike="noStrike" cap="none" normalizeH="0" baseline="0" smtClean="0">
                <a:ln>
                  <a:noFill/>
                </a:ln>
                <a:solidFill>
                  <a:schemeClr val="tx1"/>
                </a:solidFill>
                <a:effectLst/>
                <a:latin typeface="Times New Roman" pitchFamily="18" charset="0"/>
              </a:endParaRPr>
            </a:p>
          </p:txBody>
        </p:sp>
        <p:sp>
          <p:nvSpPr>
            <p:cNvPr id="141" name="Rectangle 63"/>
            <p:cNvSpPr>
              <a:spLocks noChangeArrowheads="1"/>
            </p:cNvSpPr>
            <p:nvPr/>
          </p:nvSpPr>
          <p:spPr bwMode="auto">
            <a:xfrm>
              <a:off x="854519" y="6593756"/>
              <a:ext cx="71333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r">
                <a:lnSpc>
                  <a:spcPct val="85000"/>
                </a:lnSpc>
              </a:pPr>
              <a:r>
                <a:rPr lang="en-US" altLang="en-US" sz="2000" u="none" dirty="0" smtClean="0">
                  <a:solidFill>
                    <a:srgbClr val="000000"/>
                  </a:solidFill>
                  <a:latin typeface="Arial Narrow" panose="020B0606020202030204" pitchFamily="34" charset="0"/>
                </a:rPr>
                <a:t>positive</a:t>
              </a:r>
              <a:endParaRPr lang="en-US" altLang="en-US" sz="2000" u="none" dirty="0"/>
            </a:p>
          </p:txBody>
        </p:sp>
      </p:grpSp>
      <p:grpSp>
        <p:nvGrpSpPr>
          <p:cNvPr id="10" name="Group 9"/>
          <p:cNvGrpSpPr/>
          <p:nvPr/>
        </p:nvGrpSpPr>
        <p:grpSpPr>
          <a:xfrm>
            <a:off x="783332" y="7876128"/>
            <a:ext cx="5422095" cy="1008071"/>
            <a:chOff x="783332" y="7876128"/>
            <a:chExt cx="5422095" cy="1008071"/>
          </a:xfrm>
        </p:grpSpPr>
        <p:sp>
          <p:nvSpPr>
            <p:cNvPr id="69" name="Rectangle 56"/>
            <p:cNvSpPr>
              <a:spLocks noChangeArrowheads="1"/>
            </p:cNvSpPr>
            <p:nvPr/>
          </p:nvSpPr>
          <p:spPr bwMode="auto">
            <a:xfrm>
              <a:off x="5038441" y="8576422"/>
              <a:ext cx="116698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–ive to trivial</a:t>
              </a:r>
              <a:endParaRPr lang="en-US" altLang="en-US" sz="2000" u="none" dirty="0"/>
            </a:p>
          </p:txBody>
        </p:sp>
        <p:sp>
          <p:nvSpPr>
            <p:cNvPr id="87" name="Line 76"/>
            <p:cNvSpPr>
              <a:spLocks noChangeShapeType="1"/>
            </p:cNvSpPr>
            <p:nvPr/>
          </p:nvSpPr>
          <p:spPr bwMode="auto">
            <a:xfrm>
              <a:off x="783332" y="8744165"/>
              <a:ext cx="1319013"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sp>
          <p:nvSpPr>
            <p:cNvPr id="124" name="Rectangle 123"/>
            <p:cNvSpPr>
              <a:spLocks noChangeArrowheads="1"/>
            </p:cNvSpPr>
            <p:nvPr/>
          </p:nvSpPr>
          <p:spPr bwMode="auto">
            <a:xfrm>
              <a:off x="5038440" y="7876128"/>
              <a:ext cx="116698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–ive to trivial</a:t>
              </a:r>
              <a:endParaRPr lang="en-US" altLang="en-US" sz="2000" u="none" dirty="0"/>
            </a:p>
          </p:txBody>
        </p:sp>
        <p:sp>
          <p:nvSpPr>
            <p:cNvPr id="125" name="Line 76"/>
            <p:cNvSpPr>
              <a:spLocks noChangeShapeType="1"/>
            </p:cNvSpPr>
            <p:nvPr/>
          </p:nvSpPr>
          <p:spPr bwMode="auto">
            <a:xfrm flipH="1">
              <a:off x="1640786" y="8043871"/>
              <a:ext cx="1060471"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sp>
          <p:nvSpPr>
            <p:cNvPr id="146" name="Rectangle 145"/>
            <p:cNvSpPr>
              <a:spLocks noChangeArrowheads="1"/>
            </p:cNvSpPr>
            <p:nvPr/>
          </p:nvSpPr>
          <p:spPr bwMode="auto">
            <a:xfrm>
              <a:off x="5038440" y="8226275"/>
              <a:ext cx="116698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–ive to trivial</a:t>
              </a:r>
              <a:endParaRPr lang="en-US" altLang="en-US" sz="2000" u="none" dirty="0"/>
            </a:p>
          </p:txBody>
        </p:sp>
        <p:sp>
          <p:nvSpPr>
            <p:cNvPr id="147" name="Line 76"/>
            <p:cNvSpPr>
              <a:spLocks noChangeShapeType="1"/>
            </p:cNvSpPr>
            <p:nvPr/>
          </p:nvSpPr>
          <p:spPr bwMode="auto">
            <a:xfrm flipH="1">
              <a:off x="1266054" y="8394018"/>
              <a:ext cx="1060471"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grpSp>
      <p:sp>
        <p:nvSpPr>
          <p:cNvPr id="51" name="Content Placeholder 2"/>
          <p:cNvSpPr txBox="1">
            <a:spLocks/>
          </p:cNvSpPr>
          <p:nvPr/>
        </p:nvSpPr>
        <p:spPr bwMode="auto">
          <a:xfrm>
            <a:off x="7440092" y="7028018"/>
            <a:ext cx="5135525" cy="1015853"/>
          </a:xfrm>
          <a:prstGeom prst="rect">
            <a:avLst/>
          </a:prstGeom>
          <a:solidFill>
            <a:schemeClr val="bg1"/>
          </a:solidFill>
          <a:ln w="9525">
            <a:noFill/>
            <a:miter lim="800000"/>
            <a:headEnd/>
            <a:tailEnd/>
          </a:ln>
        </p:spPr>
        <p:txBody>
          <a:bodyPr vert="horz" wrap="square" lIns="91440" tIns="82800" rIns="91440" bIns="45720" numCol="1" anchor="t" anchorCtr="0" compatLnSpc="1">
            <a:prstTxWarp prst="textNoShape">
              <a:avLst/>
            </a:prstTxWarp>
          </a:bodyPr>
          <a:lstStyle>
            <a:lvl1pPr marL="355600" indent="-355600" algn="l" rtl="0" eaLnBrk="0" fontAlgn="base" hangingPunct="0">
              <a:lnSpc>
                <a:spcPct val="110000"/>
              </a:lnSpc>
              <a:spcBef>
                <a:spcPct val="5000"/>
              </a:spcBef>
              <a:spcAft>
                <a:spcPct val="0"/>
              </a:spcAft>
              <a:buClr>
                <a:srgbClr val="0000FF"/>
              </a:buClr>
              <a:buFont typeface="Symbol" pitchFamily="18" charset="2"/>
              <a:buChar char="·"/>
              <a:defRPr sz="3000">
                <a:solidFill>
                  <a:schemeClr val="tx1"/>
                </a:solidFill>
                <a:latin typeface="+mn-lt"/>
                <a:ea typeface="+mn-ea"/>
                <a:cs typeface="+mn-cs"/>
              </a:defRPr>
            </a:lvl1pPr>
            <a:lvl2pPr marL="723900" indent="-368300" algn="l" rtl="0" eaLnBrk="0" fontAlgn="base" hangingPunct="0">
              <a:lnSpc>
                <a:spcPct val="110000"/>
              </a:lnSpc>
              <a:spcBef>
                <a:spcPct val="5000"/>
              </a:spcBef>
              <a:spcAft>
                <a:spcPct val="0"/>
              </a:spcAft>
              <a:buClr>
                <a:srgbClr val="FF33CC"/>
              </a:buClr>
              <a:buFont typeface="Symbol" pitchFamily="18" charset="2"/>
              <a:buChar char="·"/>
              <a:defRPr sz="2800">
                <a:solidFill>
                  <a:schemeClr val="tx1"/>
                </a:solidFill>
                <a:latin typeface="+mn-lt"/>
              </a:defRPr>
            </a:lvl2pPr>
            <a:lvl3pPr marL="990600" indent="-246063" algn="l" rtl="0" eaLnBrk="0" fontAlgn="base" hangingPunct="0">
              <a:lnSpc>
                <a:spcPct val="110000"/>
              </a:lnSpc>
              <a:spcBef>
                <a:spcPct val="5000"/>
              </a:spcBef>
              <a:spcAft>
                <a:spcPct val="0"/>
              </a:spcAft>
              <a:buClr>
                <a:srgbClr val="33CC33"/>
              </a:buClr>
              <a:buChar char="•"/>
              <a:defRPr sz="2600">
                <a:solidFill>
                  <a:schemeClr val="tx1"/>
                </a:solidFill>
                <a:latin typeface="+mn-lt"/>
              </a:defRPr>
            </a:lvl3pPr>
            <a:lvl4pPr marL="2470352" indent="-587014" algn="l" rtl="0" eaLnBrk="0" fontAlgn="base" hangingPunct="0">
              <a:lnSpc>
                <a:spcPct val="110000"/>
              </a:lnSpc>
              <a:spcBef>
                <a:spcPct val="5000"/>
              </a:spcBef>
              <a:spcAft>
                <a:spcPct val="0"/>
              </a:spcAft>
              <a:buChar char="–"/>
              <a:defRPr sz="2400">
                <a:solidFill>
                  <a:schemeClr val="tx1"/>
                </a:solidFill>
                <a:latin typeface="+mn-lt"/>
              </a:defRPr>
            </a:lvl4pPr>
            <a:lvl5pPr marL="3081825" indent="-587014" algn="l" rtl="0" eaLnBrk="0" fontAlgn="base" hangingPunct="0">
              <a:lnSpc>
                <a:spcPct val="110000"/>
              </a:lnSpc>
              <a:spcBef>
                <a:spcPct val="5000"/>
              </a:spcBef>
              <a:spcAft>
                <a:spcPct val="0"/>
              </a:spcAft>
              <a:buChar char="»"/>
              <a:defRPr sz="2400">
                <a:solidFill>
                  <a:schemeClr val="tx1"/>
                </a:solidFill>
                <a:latin typeface="+mn-lt"/>
              </a:defRPr>
            </a:lvl5pPr>
            <a:lvl6pPr marL="3962347" indent="-587014" algn="l" rtl="0" eaLnBrk="0" fontAlgn="base" hangingPunct="0">
              <a:lnSpc>
                <a:spcPct val="95000"/>
              </a:lnSpc>
              <a:spcBef>
                <a:spcPct val="5000"/>
              </a:spcBef>
              <a:spcAft>
                <a:spcPct val="0"/>
              </a:spcAft>
              <a:buChar char="»"/>
              <a:defRPr sz="4237">
                <a:solidFill>
                  <a:schemeClr val="tx1"/>
                </a:solidFill>
                <a:latin typeface="+mn-lt"/>
              </a:defRPr>
            </a:lvl6pPr>
            <a:lvl7pPr marL="4842868" indent="-587014" algn="l" rtl="0" eaLnBrk="0" fontAlgn="base" hangingPunct="0">
              <a:lnSpc>
                <a:spcPct val="95000"/>
              </a:lnSpc>
              <a:spcBef>
                <a:spcPct val="5000"/>
              </a:spcBef>
              <a:spcAft>
                <a:spcPct val="0"/>
              </a:spcAft>
              <a:buChar char="»"/>
              <a:defRPr sz="4237">
                <a:solidFill>
                  <a:schemeClr val="tx1"/>
                </a:solidFill>
                <a:latin typeface="+mn-lt"/>
              </a:defRPr>
            </a:lvl7pPr>
            <a:lvl8pPr marL="5723390" indent="-587014" algn="l" rtl="0" eaLnBrk="0" fontAlgn="base" hangingPunct="0">
              <a:lnSpc>
                <a:spcPct val="95000"/>
              </a:lnSpc>
              <a:spcBef>
                <a:spcPct val="5000"/>
              </a:spcBef>
              <a:spcAft>
                <a:spcPct val="0"/>
              </a:spcAft>
              <a:buChar char="»"/>
              <a:defRPr sz="4237">
                <a:solidFill>
                  <a:schemeClr val="tx1"/>
                </a:solidFill>
                <a:latin typeface="+mn-lt"/>
              </a:defRPr>
            </a:lvl8pPr>
            <a:lvl9pPr marL="6603911" indent="-587014" algn="l" rtl="0" eaLnBrk="0" fontAlgn="base" hangingPunct="0">
              <a:lnSpc>
                <a:spcPct val="95000"/>
              </a:lnSpc>
              <a:spcBef>
                <a:spcPct val="5000"/>
              </a:spcBef>
              <a:spcAft>
                <a:spcPct val="0"/>
              </a:spcAft>
              <a:buChar char="»"/>
              <a:defRPr sz="4237">
                <a:solidFill>
                  <a:schemeClr val="tx1"/>
                </a:solidFill>
                <a:latin typeface="+mn-lt"/>
              </a:defRPr>
            </a:lvl9pPr>
          </a:lstStyle>
          <a:p>
            <a:pPr lvl="1">
              <a:lnSpc>
                <a:spcPct val="95000"/>
              </a:lnSpc>
            </a:pPr>
            <a:r>
              <a:rPr lang="en-AU" u="none" kern="0" dirty="0" smtClean="0"/>
              <a:t>This is a good method to deal with sampling uncertainty.</a:t>
            </a:r>
          </a:p>
        </p:txBody>
      </p:sp>
      <p:grpSp>
        <p:nvGrpSpPr>
          <p:cNvPr id="60" name="Group 59"/>
          <p:cNvGrpSpPr/>
          <p:nvPr/>
        </p:nvGrpSpPr>
        <p:grpSpPr>
          <a:xfrm>
            <a:off x="5038440" y="9276723"/>
            <a:ext cx="4229855" cy="307777"/>
            <a:chOff x="5038440" y="9276723"/>
            <a:chExt cx="4229855" cy="307777"/>
          </a:xfrm>
        </p:grpSpPr>
        <p:sp>
          <p:nvSpPr>
            <p:cNvPr id="61" name="Rectangle 60"/>
            <p:cNvSpPr>
              <a:spLocks noChangeArrowheads="1"/>
            </p:cNvSpPr>
            <p:nvPr/>
          </p:nvSpPr>
          <p:spPr bwMode="auto">
            <a:xfrm>
              <a:off x="6211838" y="9276723"/>
              <a:ext cx="3056457" cy="307777"/>
            </a:xfrm>
            <a:prstGeom prst="rect">
              <a:avLst/>
            </a:prstGeom>
            <a:noFill/>
            <a:ln>
              <a:noFill/>
            </a:ln>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2000" u="none" dirty="0" smtClean="0">
                  <a:solidFill>
                    <a:srgbClr val="000000"/>
                  </a:solidFill>
                  <a:latin typeface="Arial Narrow" panose="020B0606020202030204" pitchFamily="34" charset="0"/>
                </a:rPr>
                <a:t>unclear</a:t>
              </a:r>
              <a:endParaRPr lang="en-US" altLang="en-US" sz="2000" u="none" dirty="0"/>
            </a:p>
          </p:txBody>
        </p:sp>
        <p:cxnSp>
          <p:nvCxnSpPr>
            <p:cNvPr id="62" name="Straight Connector 61"/>
            <p:cNvCxnSpPr/>
            <p:nvPr/>
          </p:nvCxnSpPr>
          <p:spPr bwMode="auto">
            <a:xfrm>
              <a:off x="5038440" y="9430610"/>
              <a:ext cx="1082452" cy="13854"/>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3618584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wipe(left)">
                                      <p:cBhvr>
                                        <p:cTn id="31" dur="500"/>
                                        <p:tgtEl>
                                          <p:spTgt spid="4"/>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wipe(left)">
                                      <p:cBhvr>
                                        <p:cTn id="36" dur="500"/>
                                        <p:tgtEl>
                                          <p:spTgt spid="5"/>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2" fill="hold"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right)">
                                      <p:cBhvr>
                                        <p:cTn id="41" dur="500"/>
                                        <p:tgtEl>
                                          <p:spTgt spid="12"/>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left)">
                                      <p:cBhvr>
                                        <p:cTn id="46" dur="500"/>
                                        <p:tgtEl>
                                          <p:spTgt spid="13"/>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37" fill="hold" nodeType="click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barn(outVertical)">
                                      <p:cBhvr>
                                        <p:cTn id="51" dur="500"/>
                                        <p:tgtEl>
                                          <p:spTgt spid="15"/>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1" fill="hold" nodeType="clickEffect">
                                  <p:stCondLst>
                                    <p:cond delay="0"/>
                                  </p:stCondLst>
                                  <p:childTnLst>
                                    <p:set>
                                      <p:cBhvr>
                                        <p:cTn id="55" dur="1" fill="hold">
                                          <p:stCondLst>
                                            <p:cond delay="0"/>
                                          </p:stCondLst>
                                        </p:cTn>
                                        <p:tgtEl>
                                          <p:spTgt spid="17"/>
                                        </p:tgtEl>
                                        <p:attrNameLst>
                                          <p:attrName>style.visibility</p:attrName>
                                        </p:attrNameLst>
                                      </p:cBhvr>
                                      <p:to>
                                        <p:strVal val="visible"/>
                                      </p:to>
                                    </p:set>
                                    <p:animEffect transition="in" filter="wipe(up)">
                                      <p:cBhvr>
                                        <p:cTn id="56" dur="500"/>
                                        <p:tgtEl>
                                          <p:spTgt spid="17"/>
                                        </p:tgtEl>
                                      </p:cBhvr>
                                    </p:animEffec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grpId="0" nodeType="clickEffect">
                                  <p:stCondLst>
                                    <p:cond delay="0"/>
                                  </p:stCondLst>
                                  <p:childTnLst>
                                    <p:set>
                                      <p:cBhvr>
                                        <p:cTn id="64" dur="1" fill="hold">
                                          <p:stCondLst>
                                            <p:cond delay="0"/>
                                          </p:stCondLst>
                                        </p:cTn>
                                        <p:tgtEl>
                                          <p:spTgt spid="84"/>
                                        </p:tgtEl>
                                        <p:attrNameLst>
                                          <p:attrName>style.visibility</p:attrName>
                                        </p:attrNameLst>
                                      </p:cBhvr>
                                      <p:to>
                                        <p:strVal val="visible"/>
                                      </p:to>
                                    </p:set>
                                    <p:animEffect transition="in" filter="wipe(left)">
                                      <p:cBhvr>
                                        <p:cTn id="65" dur="500"/>
                                        <p:tgtEl>
                                          <p:spTgt spid="84"/>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nodeType="clickEffect">
                                  <p:stCondLst>
                                    <p:cond delay="0"/>
                                  </p:stCondLst>
                                  <p:childTnLst>
                                    <p:set>
                                      <p:cBhvr>
                                        <p:cTn id="69" dur="1" fill="hold">
                                          <p:stCondLst>
                                            <p:cond delay="0"/>
                                          </p:stCondLst>
                                        </p:cTn>
                                        <p:tgtEl>
                                          <p:spTgt spid="6"/>
                                        </p:tgtEl>
                                        <p:attrNameLst>
                                          <p:attrName>style.visibility</p:attrName>
                                        </p:attrNameLst>
                                      </p:cBhvr>
                                      <p:to>
                                        <p:strVal val="visible"/>
                                      </p:to>
                                    </p:set>
                                    <p:animEffect transition="in" filter="wipe(left)">
                                      <p:cBhvr>
                                        <p:cTn id="70" dur="500"/>
                                        <p:tgtEl>
                                          <p:spTgt spid="6"/>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grpId="0" nodeType="clickEffect">
                                  <p:stCondLst>
                                    <p:cond delay="0"/>
                                  </p:stCondLst>
                                  <p:childTnLst>
                                    <p:set>
                                      <p:cBhvr>
                                        <p:cTn id="74" dur="1" fill="hold">
                                          <p:stCondLst>
                                            <p:cond delay="0"/>
                                          </p:stCondLst>
                                        </p:cTn>
                                        <p:tgtEl>
                                          <p:spTgt spid="66"/>
                                        </p:tgtEl>
                                        <p:attrNameLst>
                                          <p:attrName>style.visibility</p:attrName>
                                        </p:attrNameLst>
                                      </p:cBhvr>
                                      <p:to>
                                        <p:strVal val="visible"/>
                                      </p:to>
                                    </p:set>
                                    <p:animEffect transition="in" filter="wipe(left)">
                                      <p:cBhvr>
                                        <p:cTn id="75" dur="500"/>
                                        <p:tgtEl>
                                          <p:spTgt spid="66"/>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8" fill="hold" grpId="0" nodeType="clickEffect">
                                  <p:stCondLst>
                                    <p:cond delay="0"/>
                                  </p:stCondLst>
                                  <p:childTnLst>
                                    <p:set>
                                      <p:cBhvr>
                                        <p:cTn id="79" dur="1" fill="hold">
                                          <p:stCondLst>
                                            <p:cond delay="0"/>
                                          </p:stCondLst>
                                        </p:cTn>
                                        <p:tgtEl>
                                          <p:spTgt spid="101"/>
                                        </p:tgtEl>
                                        <p:attrNameLst>
                                          <p:attrName>style.visibility</p:attrName>
                                        </p:attrNameLst>
                                      </p:cBhvr>
                                      <p:to>
                                        <p:strVal val="visible"/>
                                      </p:to>
                                    </p:set>
                                    <p:animEffect transition="in" filter="wipe(left)">
                                      <p:cBhvr>
                                        <p:cTn id="80" dur="500"/>
                                        <p:tgtEl>
                                          <p:spTgt spid="101"/>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8" fill="hold" grpId="0" nodeType="clickEffect">
                                  <p:stCondLst>
                                    <p:cond delay="0"/>
                                  </p:stCondLst>
                                  <p:childTnLst>
                                    <p:set>
                                      <p:cBhvr>
                                        <p:cTn id="84" dur="1" fill="hold">
                                          <p:stCondLst>
                                            <p:cond delay="0"/>
                                          </p:stCondLst>
                                        </p:cTn>
                                        <p:tgtEl>
                                          <p:spTgt spid="100"/>
                                        </p:tgtEl>
                                        <p:attrNameLst>
                                          <p:attrName>style.visibility</p:attrName>
                                        </p:attrNameLst>
                                      </p:cBhvr>
                                      <p:to>
                                        <p:strVal val="visible"/>
                                      </p:to>
                                    </p:set>
                                    <p:animEffect transition="in" filter="wipe(left)">
                                      <p:cBhvr>
                                        <p:cTn id="85" dur="500"/>
                                        <p:tgtEl>
                                          <p:spTgt spid="100"/>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grpId="0" nodeType="clickEffect">
                                  <p:stCondLst>
                                    <p:cond delay="0"/>
                                  </p:stCondLst>
                                  <p:childTnLst>
                                    <p:set>
                                      <p:cBhvr>
                                        <p:cTn id="89" dur="1" fill="hold">
                                          <p:stCondLst>
                                            <p:cond delay="0"/>
                                          </p:stCondLst>
                                        </p:cTn>
                                        <p:tgtEl>
                                          <p:spTgt spid="86"/>
                                        </p:tgtEl>
                                        <p:attrNameLst>
                                          <p:attrName>style.visibility</p:attrName>
                                        </p:attrNameLst>
                                      </p:cBhvr>
                                      <p:to>
                                        <p:strVal val="visible"/>
                                      </p:to>
                                    </p:set>
                                    <p:animEffect transition="in" filter="wipe(left)">
                                      <p:cBhvr>
                                        <p:cTn id="90" dur="500"/>
                                        <p:tgtEl>
                                          <p:spTgt spid="86"/>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ntr" presetSubtype="8" fill="hold" grpId="0" nodeType="clickEffect">
                                  <p:stCondLst>
                                    <p:cond delay="0"/>
                                  </p:stCondLst>
                                  <p:childTnLst>
                                    <p:set>
                                      <p:cBhvr>
                                        <p:cTn id="94" dur="1" fill="hold">
                                          <p:stCondLst>
                                            <p:cond delay="0"/>
                                          </p:stCondLst>
                                        </p:cTn>
                                        <p:tgtEl>
                                          <p:spTgt spid="68"/>
                                        </p:tgtEl>
                                        <p:attrNameLst>
                                          <p:attrName>style.visibility</p:attrName>
                                        </p:attrNameLst>
                                      </p:cBhvr>
                                      <p:to>
                                        <p:strVal val="visible"/>
                                      </p:to>
                                    </p:set>
                                    <p:animEffect transition="in" filter="wipe(left)">
                                      <p:cBhvr>
                                        <p:cTn id="95" dur="500"/>
                                        <p:tgtEl>
                                          <p:spTgt spid="68"/>
                                        </p:tgtEl>
                                      </p:cBhvr>
                                    </p:animEffect>
                                  </p:childTnLst>
                                </p:cTn>
                              </p:par>
                            </p:childTnLst>
                          </p:cTn>
                        </p:par>
                      </p:childTnLst>
                    </p:cTn>
                  </p:par>
                  <p:par>
                    <p:cTn id="96" fill="hold">
                      <p:stCondLst>
                        <p:cond delay="indefinite"/>
                      </p:stCondLst>
                      <p:childTnLst>
                        <p:par>
                          <p:cTn id="97" fill="hold">
                            <p:stCondLst>
                              <p:cond delay="0"/>
                            </p:stCondLst>
                            <p:childTnLst>
                              <p:par>
                                <p:cTn id="98" presetID="22" presetClass="entr" presetSubtype="8" fill="hold" nodeType="clickEffect">
                                  <p:stCondLst>
                                    <p:cond delay="0"/>
                                  </p:stCondLst>
                                  <p:childTnLst>
                                    <p:set>
                                      <p:cBhvr>
                                        <p:cTn id="99" dur="1" fill="hold">
                                          <p:stCondLst>
                                            <p:cond delay="0"/>
                                          </p:stCondLst>
                                        </p:cTn>
                                        <p:tgtEl>
                                          <p:spTgt spid="7"/>
                                        </p:tgtEl>
                                        <p:attrNameLst>
                                          <p:attrName>style.visibility</p:attrName>
                                        </p:attrNameLst>
                                      </p:cBhvr>
                                      <p:to>
                                        <p:strVal val="visible"/>
                                      </p:to>
                                    </p:set>
                                    <p:animEffect transition="in" filter="wipe(left)">
                                      <p:cBhvr>
                                        <p:cTn id="100" dur="500"/>
                                        <p:tgtEl>
                                          <p:spTgt spid="7"/>
                                        </p:tgtEl>
                                      </p:cBhvr>
                                    </p:animEffect>
                                  </p:childTnLst>
                                </p:cTn>
                              </p:par>
                            </p:childTnLst>
                          </p:cTn>
                        </p:par>
                      </p:childTnLst>
                    </p:cTn>
                  </p:par>
                  <p:par>
                    <p:cTn id="101" fill="hold">
                      <p:stCondLst>
                        <p:cond delay="indefinite"/>
                      </p:stCondLst>
                      <p:childTnLst>
                        <p:par>
                          <p:cTn id="102" fill="hold">
                            <p:stCondLst>
                              <p:cond delay="0"/>
                            </p:stCondLst>
                            <p:childTnLst>
                              <p:par>
                                <p:cTn id="103" presetID="22" presetClass="entr" presetSubtype="8" fill="hold" nodeType="clickEffect">
                                  <p:stCondLst>
                                    <p:cond delay="0"/>
                                  </p:stCondLst>
                                  <p:childTnLst>
                                    <p:set>
                                      <p:cBhvr>
                                        <p:cTn id="104" dur="1" fill="hold">
                                          <p:stCondLst>
                                            <p:cond delay="0"/>
                                          </p:stCondLst>
                                        </p:cTn>
                                        <p:tgtEl>
                                          <p:spTgt spid="8"/>
                                        </p:tgtEl>
                                        <p:attrNameLst>
                                          <p:attrName>style.visibility</p:attrName>
                                        </p:attrNameLst>
                                      </p:cBhvr>
                                      <p:to>
                                        <p:strVal val="visible"/>
                                      </p:to>
                                    </p:set>
                                    <p:animEffect transition="in" filter="wipe(left)">
                                      <p:cBhvr>
                                        <p:cTn id="105" dur="500"/>
                                        <p:tgtEl>
                                          <p:spTgt spid="8"/>
                                        </p:tgtEl>
                                      </p:cBhvr>
                                    </p:animEffect>
                                  </p:childTnLst>
                                </p:cTn>
                              </p:par>
                            </p:childTnLst>
                          </p:cTn>
                        </p:par>
                      </p:childTnLst>
                    </p:cTn>
                  </p:par>
                  <p:par>
                    <p:cTn id="106" fill="hold">
                      <p:stCondLst>
                        <p:cond delay="indefinite"/>
                      </p:stCondLst>
                      <p:childTnLst>
                        <p:par>
                          <p:cTn id="107" fill="hold">
                            <p:stCondLst>
                              <p:cond delay="0"/>
                            </p:stCondLst>
                            <p:childTnLst>
                              <p:par>
                                <p:cTn id="108" presetID="22" presetClass="entr" presetSubtype="8" fill="hold" nodeType="clickEffect">
                                  <p:stCondLst>
                                    <p:cond delay="0"/>
                                  </p:stCondLst>
                                  <p:childTnLst>
                                    <p:set>
                                      <p:cBhvr>
                                        <p:cTn id="109" dur="1" fill="hold">
                                          <p:stCondLst>
                                            <p:cond delay="0"/>
                                          </p:stCondLst>
                                        </p:cTn>
                                        <p:tgtEl>
                                          <p:spTgt spid="9"/>
                                        </p:tgtEl>
                                        <p:attrNameLst>
                                          <p:attrName>style.visibility</p:attrName>
                                        </p:attrNameLst>
                                      </p:cBhvr>
                                      <p:to>
                                        <p:strVal val="visible"/>
                                      </p:to>
                                    </p:set>
                                    <p:animEffect transition="in" filter="wipe(left)">
                                      <p:cBhvr>
                                        <p:cTn id="110" dur="500"/>
                                        <p:tgtEl>
                                          <p:spTgt spid="9"/>
                                        </p:tgtEl>
                                      </p:cBhvr>
                                    </p:animEffect>
                                  </p:childTnLst>
                                </p:cTn>
                              </p:par>
                            </p:childTnLst>
                          </p:cTn>
                        </p:par>
                      </p:childTnLst>
                    </p:cTn>
                  </p:par>
                  <p:par>
                    <p:cTn id="111" fill="hold">
                      <p:stCondLst>
                        <p:cond delay="indefinite"/>
                      </p:stCondLst>
                      <p:childTnLst>
                        <p:par>
                          <p:cTn id="112" fill="hold">
                            <p:stCondLst>
                              <p:cond delay="0"/>
                            </p:stCondLst>
                            <p:childTnLst>
                              <p:par>
                                <p:cTn id="113" presetID="22" presetClass="entr" presetSubtype="8" fill="hold" nodeType="clickEffect">
                                  <p:stCondLst>
                                    <p:cond delay="0"/>
                                  </p:stCondLst>
                                  <p:childTnLst>
                                    <p:set>
                                      <p:cBhvr>
                                        <p:cTn id="114" dur="1" fill="hold">
                                          <p:stCondLst>
                                            <p:cond delay="0"/>
                                          </p:stCondLst>
                                        </p:cTn>
                                        <p:tgtEl>
                                          <p:spTgt spid="10"/>
                                        </p:tgtEl>
                                        <p:attrNameLst>
                                          <p:attrName>style.visibility</p:attrName>
                                        </p:attrNameLst>
                                      </p:cBhvr>
                                      <p:to>
                                        <p:strVal val="visible"/>
                                      </p:to>
                                    </p:set>
                                    <p:animEffect transition="in" filter="wipe(left)">
                                      <p:cBhvr>
                                        <p:cTn id="115" dur="500"/>
                                        <p:tgtEl>
                                          <p:spTgt spid="10"/>
                                        </p:tgtEl>
                                      </p:cBhvr>
                                    </p:animEffect>
                                  </p:childTnLst>
                                </p:cTn>
                              </p:par>
                            </p:childTnLst>
                          </p:cTn>
                        </p:par>
                      </p:childTnLst>
                    </p:cTn>
                  </p:par>
                  <p:par>
                    <p:cTn id="116" fill="hold">
                      <p:stCondLst>
                        <p:cond delay="indefinite"/>
                      </p:stCondLst>
                      <p:childTnLst>
                        <p:par>
                          <p:cTn id="117" fill="hold">
                            <p:stCondLst>
                              <p:cond delay="0"/>
                            </p:stCondLst>
                            <p:childTnLst>
                              <p:par>
                                <p:cTn id="118" presetID="22" presetClass="entr" presetSubtype="8" fill="hold" nodeType="clickEffect">
                                  <p:stCondLst>
                                    <p:cond delay="0"/>
                                  </p:stCondLst>
                                  <p:childTnLst>
                                    <p:set>
                                      <p:cBhvr>
                                        <p:cTn id="119" dur="1" fill="hold">
                                          <p:stCondLst>
                                            <p:cond delay="0"/>
                                          </p:stCondLst>
                                        </p:cTn>
                                        <p:tgtEl>
                                          <p:spTgt spid="11"/>
                                        </p:tgtEl>
                                        <p:attrNameLst>
                                          <p:attrName>style.visibility</p:attrName>
                                        </p:attrNameLst>
                                      </p:cBhvr>
                                      <p:to>
                                        <p:strVal val="visible"/>
                                      </p:to>
                                    </p:set>
                                    <p:animEffect transition="in" filter="wipe(left)">
                                      <p:cBhvr>
                                        <p:cTn id="120" dur="500"/>
                                        <p:tgtEl>
                                          <p:spTgt spid="11"/>
                                        </p:tgtEl>
                                      </p:cBhvr>
                                    </p:animEffect>
                                  </p:childTnLst>
                                </p:cTn>
                              </p:par>
                            </p:childTnLst>
                          </p:cTn>
                        </p:par>
                      </p:childTnLst>
                    </p:cTn>
                  </p:par>
                  <p:par>
                    <p:cTn id="121" fill="hold">
                      <p:stCondLst>
                        <p:cond delay="indefinite"/>
                      </p:stCondLst>
                      <p:childTnLst>
                        <p:par>
                          <p:cTn id="122" fill="hold">
                            <p:stCondLst>
                              <p:cond delay="0"/>
                            </p:stCondLst>
                            <p:childTnLst>
                              <p:par>
                                <p:cTn id="123" presetID="22" presetClass="entr" presetSubtype="8" fill="hold" grpId="0" nodeType="clickEffect">
                                  <p:stCondLst>
                                    <p:cond delay="0"/>
                                  </p:stCondLst>
                                  <p:childTnLst>
                                    <p:set>
                                      <p:cBhvr>
                                        <p:cTn id="124" dur="1" fill="hold">
                                          <p:stCondLst>
                                            <p:cond delay="0"/>
                                          </p:stCondLst>
                                        </p:cTn>
                                        <p:tgtEl>
                                          <p:spTgt spid="131"/>
                                        </p:tgtEl>
                                        <p:attrNameLst>
                                          <p:attrName>style.visibility</p:attrName>
                                        </p:attrNameLst>
                                      </p:cBhvr>
                                      <p:to>
                                        <p:strVal val="visible"/>
                                      </p:to>
                                    </p:set>
                                    <p:animEffect transition="in" filter="wipe(left)">
                                      <p:cBhvr>
                                        <p:cTn id="125" dur="500"/>
                                        <p:tgtEl>
                                          <p:spTgt spid="131"/>
                                        </p:tgtEl>
                                      </p:cBhvr>
                                    </p:animEffect>
                                  </p:childTnLst>
                                </p:cTn>
                              </p:par>
                            </p:childTnLst>
                          </p:cTn>
                        </p:par>
                      </p:childTnLst>
                    </p:cTn>
                  </p:par>
                  <p:par>
                    <p:cTn id="126" fill="hold">
                      <p:stCondLst>
                        <p:cond delay="indefinite"/>
                      </p:stCondLst>
                      <p:childTnLst>
                        <p:par>
                          <p:cTn id="127" fill="hold">
                            <p:stCondLst>
                              <p:cond delay="0"/>
                            </p:stCondLst>
                            <p:childTnLst>
                              <p:par>
                                <p:cTn id="128" presetID="22" presetClass="entr" presetSubtype="8" fill="hold" grpId="0" nodeType="clickEffect">
                                  <p:stCondLst>
                                    <p:cond delay="0"/>
                                  </p:stCondLst>
                                  <p:childTnLst>
                                    <p:set>
                                      <p:cBhvr>
                                        <p:cTn id="129" dur="1" fill="hold">
                                          <p:stCondLst>
                                            <p:cond delay="0"/>
                                          </p:stCondLst>
                                        </p:cTn>
                                        <p:tgtEl>
                                          <p:spTgt spid="130"/>
                                        </p:tgtEl>
                                        <p:attrNameLst>
                                          <p:attrName>style.visibility</p:attrName>
                                        </p:attrNameLst>
                                      </p:cBhvr>
                                      <p:to>
                                        <p:strVal val="visible"/>
                                      </p:to>
                                    </p:set>
                                    <p:animEffect transition="in" filter="wipe(left)">
                                      <p:cBhvr>
                                        <p:cTn id="130" dur="500"/>
                                        <p:tgtEl>
                                          <p:spTgt spid="130"/>
                                        </p:tgtEl>
                                      </p:cBhvr>
                                    </p:animEffect>
                                  </p:childTnLst>
                                </p:cTn>
                              </p:par>
                            </p:childTnLst>
                          </p:cTn>
                        </p:par>
                      </p:childTnLst>
                    </p:cTn>
                  </p:par>
                  <p:par>
                    <p:cTn id="131" fill="hold">
                      <p:stCondLst>
                        <p:cond delay="indefinite"/>
                      </p:stCondLst>
                      <p:childTnLst>
                        <p:par>
                          <p:cTn id="132" fill="hold">
                            <p:stCondLst>
                              <p:cond delay="0"/>
                            </p:stCondLst>
                            <p:childTnLst>
                              <p:par>
                                <p:cTn id="133" presetID="22" presetClass="entr" presetSubtype="8" fill="hold" nodeType="clickEffect">
                                  <p:stCondLst>
                                    <p:cond delay="0"/>
                                  </p:stCondLst>
                                  <p:childTnLst>
                                    <p:set>
                                      <p:cBhvr>
                                        <p:cTn id="134" dur="1" fill="hold">
                                          <p:stCondLst>
                                            <p:cond delay="0"/>
                                          </p:stCondLst>
                                        </p:cTn>
                                        <p:tgtEl>
                                          <p:spTgt spid="60"/>
                                        </p:tgtEl>
                                        <p:attrNameLst>
                                          <p:attrName>style.visibility</p:attrName>
                                        </p:attrNameLst>
                                      </p:cBhvr>
                                      <p:to>
                                        <p:strVal val="visible"/>
                                      </p:to>
                                    </p:set>
                                    <p:animEffect transition="in" filter="wipe(left)">
                                      <p:cBhvr>
                                        <p:cTn id="135" dur="500"/>
                                        <p:tgtEl>
                                          <p:spTgt spid="60"/>
                                        </p:tgtEl>
                                      </p:cBhvr>
                                    </p:animEffect>
                                  </p:childTnLst>
                                </p:cTn>
                              </p:par>
                            </p:childTnLst>
                          </p:cTn>
                        </p:par>
                      </p:childTnLst>
                    </p:cTn>
                  </p:par>
                  <p:par>
                    <p:cTn id="136" fill="hold">
                      <p:stCondLst>
                        <p:cond delay="indefinite"/>
                      </p:stCondLst>
                      <p:childTnLst>
                        <p:par>
                          <p:cTn id="137" fill="hold">
                            <p:stCondLst>
                              <p:cond delay="0"/>
                            </p:stCondLst>
                            <p:childTnLst>
                              <p:par>
                                <p:cTn id="138" presetID="22" presetClass="entr" presetSubtype="8" fill="hold" grpId="0" nodeType="clickEffect">
                                  <p:stCondLst>
                                    <p:cond delay="0"/>
                                  </p:stCondLst>
                                  <p:childTnLst>
                                    <p:set>
                                      <p:cBhvr>
                                        <p:cTn id="139" dur="1" fill="hold">
                                          <p:stCondLst>
                                            <p:cond delay="0"/>
                                          </p:stCondLst>
                                        </p:cTn>
                                        <p:tgtEl>
                                          <p:spTgt spid="51"/>
                                        </p:tgtEl>
                                        <p:attrNameLst>
                                          <p:attrName>style.visibility</p:attrName>
                                        </p:attrNameLst>
                                      </p:cBhvr>
                                      <p:to>
                                        <p:strVal val="visible"/>
                                      </p:to>
                                    </p:set>
                                    <p:animEffect transition="in" filter="wipe(left)">
                                      <p:cBhvr>
                                        <p:cTn id="140"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autoUpdateAnimBg="0"/>
      <p:bldP spid="66" grpId="0"/>
      <p:bldP spid="84" grpId="0" animBg="1"/>
      <p:bldP spid="68" grpId="0"/>
      <p:bldP spid="86" grpId="0" animBg="1"/>
      <p:bldP spid="100" grpId="0"/>
      <p:bldP spid="101" grpId="0" animBg="1"/>
      <p:bldP spid="130" grpId="0"/>
      <p:bldP spid="131" grpId="0" animBg="1"/>
      <p:bldP spid="51"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012" y="56456"/>
            <a:ext cx="13023986" cy="9815512"/>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a:lnSpc>
                <a:spcPct val="105000"/>
              </a:lnSpc>
            </a:pPr>
            <a:r>
              <a:rPr lang="en-US" dirty="0" smtClean="0"/>
              <a:t>Improve the interpretation by introducing magnitude thresholds for moderate, large, very large and extremely large.</a:t>
            </a:r>
          </a:p>
          <a:p>
            <a:pPr lvl="1">
              <a:lnSpc>
                <a:spcPct val="105000"/>
              </a:lnSpc>
            </a:pPr>
            <a:endParaRPr lang="en-AU" dirty="0" smtClean="0"/>
          </a:p>
          <a:p>
            <a:pPr lvl="1">
              <a:lnSpc>
                <a:spcPct val="105000"/>
              </a:lnSpc>
            </a:pPr>
            <a:endParaRPr lang="en-AU" dirty="0"/>
          </a:p>
          <a:p>
            <a:pPr lvl="1">
              <a:lnSpc>
                <a:spcPct val="105000"/>
              </a:lnSpc>
            </a:pPr>
            <a:endParaRPr lang="en-AU" dirty="0" smtClean="0"/>
          </a:p>
          <a:p>
            <a:pPr lvl="1">
              <a:lnSpc>
                <a:spcPct val="105000"/>
              </a:lnSpc>
            </a:pPr>
            <a:endParaRPr lang="en-AU" dirty="0"/>
          </a:p>
          <a:p>
            <a:pPr lvl="1">
              <a:lnSpc>
                <a:spcPct val="105000"/>
              </a:lnSpc>
            </a:pPr>
            <a:endParaRPr lang="en-AU" sz="3200" dirty="0" smtClean="0"/>
          </a:p>
          <a:p>
            <a:pPr lvl="1">
              <a:lnSpc>
                <a:spcPct val="105000"/>
              </a:lnSpc>
            </a:pPr>
            <a:endParaRPr lang="en-AU" sz="3600" dirty="0"/>
          </a:p>
          <a:p>
            <a:pPr lvl="1">
              <a:lnSpc>
                <a:spcPct val="105000"/>
              </a:lnSpc>
            </a:pPr>
            <a:endParaRPr lang="en-AU" sz="3200" dirty="0" smtClean="0"/>
          </a:p>
          <a:p>
            <a:pPr lvl="1">
              <a:lnSpc>
                <a:spcPct val="105000"/>
              </a:lnSpc>
            </a:pPr>
            <a:endParaRPr lang="en-AU" sz="3200" dirty="0"/>
          </a:p>
          <a:p>
            <a:pPr marL="355600" lvl="1" indent="0">
              <a:lnSpc>
                <a:spcPct val="105000"/>
              </a:lnSpc>
              <a:buNone/>
            </a:pPr>
            <a:endParaRPr lang="en-AU" dirty="0"/>
          </a:p>
          <a:p>
            <a:pPr lvl="1">
              <a:lnSpc>
                <a:spcPct val="105000"/>
              </a:lnSpc>
            </a:pPr>
            <a:r>
              <a:rPr lang="en-AU" dirty="0" smtClean="0"/>
              <a:t>The thresholds for the various kinds of effect are in the sideshows in the article linked to </a:t>
            </a:r>
            <a:r>
              <a:rPr lang="en-AU" dirty="0">
                <a:hlinkClick r:id="rId2"/>
              </a:rPr>
              <a:t>Linear models &amp; effect magnitudes</a:t>
            </a:r>
            <a:r>
              <a:rPr lang="en-AU" dirty="0">
                <a:solidFill>
                  <a:srgbClr val="0000FF"/>
                </a:solidFill>
              </a:rPr>
              <a:t> </a:t>
            </a:r>
            <a:r>
              <a:rPr lang="en-AU" dirty="0"/>
              <a:t>at </a:t>
            </a:r>
            <a:r>
              <a:rPr lang="en-AU" dirty="0" smtClean="0"/>
              <a:t>sportsci.org. See also the appendix in the article </a:t>
            </a:r>
            <a:r>
              <a:rPr lang="en-AU" dirty="0" smtClean="0">
                <a:hlinkClick r:id="rId3"/>
              </a:rPr>
              <a:t>Magnitude-based Decisions as Hypothesis Tests</a:t>
            </a:r>
            <a:r>
              <a:rPr lang="en-AU" dirty="0" smtClean="0"/>
              <a:t> at sportsci.org/2020.</a:t>
            </a:r>
          </a:p>
          <a:p>
            <a:pPr lvl="1">
              <a:lnSpc>
                <a:spcPct val="105000"/>
              </a:lnSpc>
            </a:pPr>
            <a:r>
              <a:rPr lang="en-AU" dirty="0" smtClean="0"/>
              <a:t>Here are thresholds for small, moderate, large, very large and extremely large effects:</a:t>
            </a:r>
          </a:p>
          <a:p>
            <a:pPr lvl="2">
              <a:lnSpc>
                <a:spcPct val="105000"/>
              </a:lnSpc>
            </a:pPr>
            <a:r>
              <a:rPr lang="en-AU" dirty="0" smtClean="0"/>
              <a:t>correlations: ±0.10, ±0.30, ±0.50, ±0.70, ±0.90 (not for validity or reliability correlations!)</a:t>
            </a:r>
          </a:p>
          <a:p>
            <a:pPr lvl="2">
              <a:lnSpc>
                <a:spcPct val="105000"/>
              </a:lnSpc>
            </a:pPr>
            <a:r>
              <a:rPr lang="en-AU" dirty="0"/>
              <a:t>standardized differences in means: ±0.20, ±0.60, ±1.20, ± 2.0, ±</a:t>
            </a:r>
            <a:r>
              <a:rPr lang="en-AU" dirty="0" smtClean="0"/>
              <a:t>4.0 (use with caution!)</a:t>
            </a:r>
            <a:endParaRPr lang="en-AU" dirty="0"/>
          </a:p>
          <a:p>
            <a:pPr lvl="2">
              <a:lnSpc>
                <a:spcPct val="105000"/>
              </a:lnSpc>
            </a:pPr>
            <a:r>
              <a:rPr lang="en-AU" dirty="0"/>
              <a:t>changes in competition performance: ±0.30, ±0.90, ±1.6, ± 2.5, ±4.0 (of within-athlete variability)</a:t>
            </a:r>
          </a:p>
          <a:p>
            <a:pPr lvl="2">
              <a:lnSpc>
                <a:spcPct val="105000"/>
              </a:lnSpc>
            </a:pPr>
            <a:r>
              <a:rPr lang="en-AU" dirty="0" smtClean="0"/>
              <a:t>proportions: ±10%, ±30%, ±50%, ±70%, ±90% (for Likert scales and match winning/losing)</a:t>
            </a:r>
          </a:p>
          <a:p>
            <a:pPr lvl="2">
              <a:lnSpc>
                <a:spcPct val="105000"/>
              </a:lnSpc>
            </a:pPr>
            <a:r>
              <a:rPr lang="en-AU" dirty="0" smtClean="0"/>
              <a:t>count, risk and hazard ratios: ×/÷0.90, ×/÷0.70, ×/÷0.50, ×/÷0.30, ×/÷0.10 (e.g., for injuries).</a:t>
            </a:r>
          </a:p>
          <a:p>
            <a:pPr lvl="2">
              <a:lnSpc>
                <a:spcPct val="105000"/>
              </a:lnSpc>
            </a:pPr>
            <a:endParaRPr lang="en-AU" dirty="0" smtClean="0"/>
          </a:p>
          <a:p>
            <a:pPr lvl="1">
              <a:lnSpc>
                <a:spcPct val="105000"/>
              </a:lnSpc>
            </a:pPr>
            <a:endParaRPr lang="en-AU" dirty="0"/>
          </a:p>
        </p:txBody>
      </p:sp>
      <p:grpSp>
        <p:nvGrpSpPr>
          <p:cNvPr id="2" name="Group 1"/>
          <p:cNvGrpSpPr/>
          <p:nvPr/>
        </p:nvGrpSpPr>
        <p:grpSpPr>
          <a:xfrm>
            <a:off x="2363317" y="928661"/>
            <a:ext cx="6344327" cy="4513548"/>
            <a:chOff x="2363317" y="928661"/>
            <a:chExt cx="6344327" cy="4513548"/>
          </a:xfrm>
        </p:grpSpPr>
        <p:sp>
          <p:nvSpPr>
            <p:cNvPr id="76" name="Rectangle 51"/>
            <p:cNvSpPr>
              <a:spLocks noChangeArrowheads="1"/>
            </p:cNvSpPr>
            <p:nvPr/>
          </p:nvSpPr>
          <p:spPr bwMode="auto">
            <a:xfrm>
              <a:off x="2363317" y="1568624"/>
              <a:ext cx="1371147" cy="3865216"/>
            </a:xfrm>
            <a:prstGeom prst="rect">
              <a:avLst/>
            </a:prstGeom>
            <a:solidFill>
              <a:srgbClr val="EAD0F0"/>
            </a:solidFill>
            <a:ln>
              <a:noFill/>
            </a:ln>
          </p:spPr>
          <p:txBody>
            <a:bodyPr vert="horz" wrap="square" lIns="91440" tIns="45720" rIns="91440" bIns="45720" numCol="1" anchor="t" anchorCtr="0" compatLnSpc="1">
              <a:prstTxWarp prst="textNoShape">
                <a:avLst/>
              </a:prstTxWarp>
            </a:bodyPr>
            <a:lstStyle/>
            <a:p>
              <a:endParaRPr lang="en-AU" sz="2000"/>
            </a:p>
          </p:txBody>
        </p:sp>
        <p:sp>
          <p:nvSpPr>
            <p:cNvPr id="152" name="Rectangle 51"/>
            <p:cNvSpPr>
              <a:spLocks noChangeArrowheads="1"/>
            </p:cNvSpPr>
            <p:nvPr/>
          </p:nvSpPr>
          <p:spPr bwMode="auto">
            <a:xfrm>
              <a:off x="2363318" y="1568624"/>
              <a:ext cx="245360" cy="3865216"/>
            </a:xfrm>
            <a:prstGeom prst="rect">
              <a:avLst/>
            </a:prstGeom>
            <a:solidFill>
              <a:srgbClr val="DCB0E6"/>
            </a:solidFill>
            <a:ln>
              <a:noFill/>
            </a:ln>
          </p:spPr>
          <p:txBody>
            <a:bodyPr vert="horz" wrap="square" lIns="91440" tIns="45720" rIns="91440" bIns="45720" numCol="1" anchor="t" anchorCtr="0" compatLnSpc="1">
              <a:prstTxWarp prst="textNoShape">
                <a:avLst/>
              </a:prstTxWarp>
            </a:bodyPr>
            <a:lstStyle/>
            <a:p>
              <a:endParaRPr lang="en-AU" sz="2000"/>
            </a:p>
          </p:txBody>
        </p:sp>
        <p:sp>
          <p:nvSpPr>
            <p:cNvPr id="75" name="Rectangle 50"/>
            <p:cNvSpPr>
              <a:spLocks noChangeArrowheads="1"/>
            </p:cNvSpPr>
            <p:nvPr/>
          </p:nvSpPr>
          <p:spPr bwMode="auto">
            <a:xfrm>
              <a:off x="4445251" y="1568624"/>
              <a:ext cx="2226431" cy="3865216"/>
            </a:xfrm>
            <a:prstGeom prst="rect">
              <a:avLst/>
            </a:prstGeom>
            <a:solidFill>
              <a:srgbClr val="FFECAF"/>
            </a:solidFill>
            <a:ln>
              <a:noFill/>
            </a:ln>
          </p:spPr>
          <p:txBody>
            <a:bodyPr vert="horz" wrap="square" lIns="91440" tIns="45720" rIns="91440" bIns="45720" numCol="1" anchor="t" anchorCtr="0" compatLnSpc="1">
              <a:prstTxWarp prst="textNoShape">
                <a:avLst/>
              </a:prstTxWarp>
            </a:bodyPr>
            <a:lstStyle/>
            <a:p>
              <a:endParaRPr lang="en-AU" sz="2000"/>
            </a:p>
          </p:txBody>
        </p:sp>
        <p:sp>
          <p:nvSpPr>
            <p:cNvPr id="150" name="Rectangle 50"/>
            <p:cNvSpPr>
              <a:spLocks noChangeArrowheads="1"/>
            </p:cNvSpPr>
            <p:nvPr/>
          </p:nvSpPr>
          <p:spPr bwMode="auto">
            <a:xfrm>
              <a:off x="5595888" y="1568624"/>
              <a:ext cx="1075794" cy="3865216"/>
            </a:xfrm>
            <a:prstGeom prst="rect">
              <a:avLst/>
            </a:prstGeom>
            <a:solidFill>
              <a:srgbClr val="FFE181"/>
            </a:solidFill>
            <a:ln>
              <a:noFill/>
            </a:ln>
          </p:spPr>
          <p:txBody>
            <a:bodyPr vert="horz" wrap="square" lIns="91440" tIns="45720" rIns="91440" bIns="45720" numCol="1" anchor="t" anchorCtr="0" compatLnSpc="1">
              <a:prstTxWarp prst="textNoShape">
                <a:avLst/>
              </a:prstTxWarp>
            </a:bodyPr>
            <a:lstStyle/>
            <a:p>
              <a:endParaRPr lang="en-AU" sz="2000"/>
            </a:p>
          </p:txBody>
        </p:sp>
        <p:sp>
          <p:nvSpPr>
            <p:cNvPr id="77" name="Rectangle 52"/>
            <p:cNvSpPr>
              <a:spLocks noChangeArrowheads="1"/>
            </p:cNvSpPr>
            <p:nvPr/>
          </p:nvSpPr>
          <p:spPr bwMode="auto">
            <a:xfrm>
              <a:off x="3614131" y="1568624"/>
              <a:ext cx="986938" cy="3865216"/>
            </a:xfrm>
            <a:prstGeom prst="rect">
              <a:avLst/>
            </a:prstGeom>
            <a:solidFill>
              <a:srgbClr val="E0FFC1"/>
            </a:solidFill>
            <a:ln>
              <a:noFill/>
            </a:ln>
          </p:spPr>
          <p:txBody>
            <a:bodyPr vert="horz" wrap="square" lIns="91440" tIns="45720" rIns="91440" bIns="45720" numCol="1" anchor="t" anchorCtr="0" compatLnSpc="1">
              <a:prstTxWarp prst="textNoShape">
                <a:avLst/>
              </a:prstTxWarp>
            </a:bodyPr>
            <a:lstStyle/>
            <a:p>
              <a:endParaRPr lang="en-AU" sz="2000"/>
            </a:p>
          </p:txBody>
        </p:sp>
        <p:cxnSp>
          <p:nvCxnSpPr>
            <p:cNvPr id="78" name="Straight Connector 77"/>
            <p:cNvCxnSpPr/>
            <p:nvPr/>
          </p:nvCxnSpPr>
          <p:spPr bwMode="auto">
            <a:xfrm>
              <a:off x="3598390" y="1568624"/>
              <a:ext cx="0" cy="3873585"/>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Straight Connector 78"/>
            <p:cNvCxnSpPr/>
            <p:nvPr/>
          </p:nvCxnSpPr>
          <p:spPr bwMode="auto">
            <a:xfrm>
              <a:off x="4593005" y="1568624"/>
              <a:ext cx="0" cy="3873585"/>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 name="Line 55"/>
            <p:cNvSpPr>
              <a:spLocks noChangeShapeType="1"/>
            </p:cNvSpPr>
            <p:nvPr/>
          </p:nvSpPr>
          <p:spPr bwMode="auto">
            <a:xfrm>
              <a:off x="2363318" y="5433840"/>
              <a:ext cx="6344326" cy="0"/>
            </a:xfrm>
            <a:prstGeom prst="line">
              <a:avLst/>
            </a:prstGeom>
            <a:noFill/>
            <a:ln w="9525"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sp>
          <p:nvSpPr>
            <p:cNvPr id="65" name="Rectangle 56"/>
            <p:cNvSpPr>
              <a:spLocks noChangeArrowheads="1"/>
            </p:cNvSpPr>
            <p:nvPr/>
          </p:nvSpPr>
          <p:spPr bwMode="auto">
            <a:xfrm>
              <a:off x="6774422" y="1230373"/>
              <a:ext cx="127874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nSpc>
                  <a:spcPct val="90000"/>
                </a:lnSpc>
                <a:spcAft>
                  <a:spcPts val="0"/>
                </a:spcAft>
              </a:pPr>
              <a:r>
                <a:rPr lang="en-US" altLang="en-US" sz="2000" u="none" dirty="0" smtClean="0">
                  <a:solidFill>
                    <a:srgbClr val="000000"/>
                  </a:solidFill>
                  <a:latin typeface="Arial Narrow" panose="020B0606020202030204" pitchFamily="34" charset="0"/>
                </a:rPr>
                <a:t>the effect is…</a:t>
              </a:r>
              <a:endParaRPr lang="en-US" altLang="en-US" sz="2000" u="none" dirty="0"/>
            </a:p>
          </p:txBody>
        </p:sp>
        <p:sp>
          <p:nvSpPr>
            <p:cNvPr id="72" name="Rectangle 56"/>
            <p:cNvSpPr>
              <a:spLocks noChangeArrowheads="1"/>
            </p:cNvSpPr>
            <p:nvPr/>
          </p:nvSpPr>
          <p:spPr bwMode="auto">
            <a:xfrm>
              <a:off x="6774422" y="928661"/>
              <a:ext cx="10996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nSpc>
                  <a:spcPct val="90000"/>
                </a:lnSpc>
                <a:spcAft>
                  <a:spcPts val="0"/>
                </a:spcAft>
              </a:pPr>
              <a:r>
                <a:rPr lang="en-US" altLang="en-US" sz="2000" u="none" dirty="0" smtClean="0">
                  <a:solidFill>
                    <a:srgbClr val="000000"/>
                  </a:solidFill>
                  <a:latin typeface="Arial Narrow" panose="020B0606020202030204" pitchFamily="34" charset="0"/>
                </a:rPr>
                <a:t>Conclusion:</a:t>
              </a:r>
              <a:endParaRPr lang="en-US" altLang="en-US" sz="2000" u="none" dirty="0"/>
            </a:p>
          </p:txBody>
        </p:sp>
        <p:sp>
          <p:nvSpPr>
            <p:cNvPr id="80" name="Rectangle 61"/>
            <p:cNvSpPr>
              <a:spLocks noChangeArrowheads="1"/>
            </p:cNvSpPr>
            <p:nvPr/>
          </p:nvSpPr>
          <p:spPr bwMode="auto">
            <a:xfrm>
              <a:off x="4627644" y="1134118"/>
              <a:ext cx="94096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000" u="none" dirty="0" smtClean="0">
                  <a:solidFill>
                    <a:srgbClr val="000000"/>
                  </a:solidFill>
                  <a:latin typeface="Arial Narrow" panose="020B0606020202030204" pitchFamily="34" charset="0"/>
                </a:rPr>
                <a:t>small</a:t>
              </a:r>
              <a:r>
                <a:rPr lang="en-US" altLang="en-US" sz="1100" u="none" dirty="0" smtClean="0">
                  <a:solidFill>
                    <a:srgbClr val="000000"/>
                  </a:solidFill>
                  <a:latin typeface="Arial Narrow" panose="020B0606020202030204" pitchFamily="34" charset="0"/>
                </a:rPr>
                <a:t> </a:t>
              </a:r>
              <a:r>
                <a:rPr lang="en-US" altLang="en-US" sz="2000" u="none" dirty="0" smtClean="0">
                  <a:solidFill>
                    <a:srgbClr val="000000"/>
                  </a:solidFill>
                  <a:latin typeface="Arial Narrow" panose="020B0606020202030204" pitchFamily="34" charset="0"/>
                </a:rPr>
                <a:t>+ive</a:t>
              </a:r>
              <a:endParaRPr lang="en-US" altLang="en-US" sz="2000" u="none" dirty="0"/>
            </a:p>
          </p:txBody>
        </p:sp>
        <p:sp>
          <p:nvSpPr>
            <p:cNvPr id="81" name="Rectangle 63"/>
            <p:cNvSpPr>
              <a:spLocks noChangeArrowheads="1"/>
            </p:cNvSpPr>
            <p:nvPr/>
          </p:nvSpPr>
          <p:spPr bwMode="auto">
            <a:xfrm>
              <a:off x="2648293" y="1134118"/>
              <a:ext cx="9345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000" u="none" dirty="0" smtClean="0">
                  <a:solidFill>
                    <a:srgbClr val="000000"/>
                  </a:solidFill>
                  <a:latin typeface="Arial Narrow" panose="020B0606020202030204" pitchFamily="34" charset="0"/>
                </a:rPr>
                <a:t>small –ive</a:t>
              </a:r>
              <a:endParaRPr lang="en-US" altLang="en-US" sz="2000" u="none" dirty="0"/>
            </a:p>
          </p:txBody>
        </p:sp>
        <p:sp>
          <p:nvSpPr>
            <p:cNvPr id="82" name="Rectangle 66"/>
            <p:cNvSpPr>
              <a:spLocks noChangeArrowheads="1"/>
            </p:cNvSpPr>
            <p:nvPr/>
          </p:nvSpPr>
          <p:spPr bwMode="auto">
            <a:xfrm>
              <a:off x="3898117" y="1134118"/>
              <a:ext cx="37352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a:solidFill>
                    <a:srgbClr val="000000"/>
                  </a:solidFill>
                  <a:latin typeface="Arial Narrow" panose="020B0606020202030204" pitchFamily="34" charset="0"/>
                </a:rPr>
                <a:t>trivial</a:t>
              </a:r>
              <a:endParaRPr lang="en-US" altLang="en-US" sz="2000" u="none" dirty="0"/>
            </a:p>
          </p:txBody>
        </p:sp>
        <p:cxnSp>
          <p:nvCxnSpPr>
            <p:cNvPr id="90" name="Straight Arrow Connector 89"/>
            <p:cNvCxnSpPr/>
            <p:nvPr/>
          </p:nvCxnSpPr>
          <p:spPr bwMode="auto">
            <a:xfrm flipH="1">
              <a:off x="2608678" y="1469453"/>
              <a:ext cx="974485" cy="0"/>
            </a:xfrm>
            <a:prstGeom prst="straightConnector1">
              <a:avLst/>
            </a:prstGeom>
            <a:solidFill>
              <a:schemeClr val="accent1"/>
            </a:solidFill>
            <a:ln w="9525" cap="flat" cmpd="sng" algn="ctr">
              <a:solidFill>
                <a:schemeClr val="tx1"/>
              </a:solidFill>
              <a:prstDash val="solid"/>
              <a:round/>
              <a:headEnd type="none"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Straight Arrow Connector 90"/>
            <p:cNvCxnSpPr/>
            <p:nvPr/>
          </p:nvCxnSpPr>
          <p:spPr bwMode="auto">
            <a:xfrm>
              <a:off x="4627395" y="1470990"/>
              <a:ext cx="924090" cy="0"/>
            </a:xfrm>
            <a:prstGeom prst="straightConnector1">
              <a:avLst/>
            </a:prstGeom>
            <a:solidFill>
              <a:schemeClr val="accent1"/>
            </a:solidFill>
            <a:ln w="9525" cap="flat" cmpd="sng" algn="ctr">
              <a:solidFill>
                <a:schemeClr val="tx1"/>
              </a:solidFill>
              <a:prstDash val="solid"/>
              <a:round/>
              <a:headEnd type="none"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Straight Arrow Connector 91"/>
            <p:cNvCxnSpPr/>
            <p:nvPr/>
          </p:nvCxnSpPr>
          <p:spPr bwMode="auto">
            <a:xfrm flipH="1">
              <a:off x="3623545" y="1470990"/>
              <a:ext cx="969461" cy="0"/>
            </a:xfrm>
            <a:prstGeom prst="straightConnector1">
              <a:avLst/>
            </a:prstGeom>
            <a:solidFill>
              <a:schemeClr val="accent1"/>
            </a:solidFill>
            <a:ln w="9525" cap="flat" cmpd="sng" algn="ctr">
              <a:solidFill>
                <a:schemeClr val="tx1"/>
              </a:solidFill>
              <a:prstDash val="solid"/>
              <a:round/>
              <a:headEnd type="stealth"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3" name="Line 55"/>
            <p:cNvSpPr>
              <a:spLocks noChangeShapeType="1"/>
            </p:cNvSpPr>
            <p:nvPr/>
          </p:nvSpPr>
          <p:spPr bwMode="auto">
            <a:xfrm>
              <a:off x="2363317" y="1568835"/>
              <a:ext cx="6344326" cy="0"/>
            </a:xfrm>
            <a:prstGeom prst="line">
              <a:avLst/>
            </a:prstGeom>
            <a:noFill/>
            <a:ln w="9525"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sp>
          <p:nvSpPr>
            <p:cNvPr id="154" name="Rectangle 61"/>
            <p:cNvSpPr>
              <a:spLocks noChangeArrowheads="1"/>
            </p:cNvSpPr>
            <p:nvPr/>
          </p:nvSpPr>
          <p:spPr bwMode="auto">
            <a:xfrm>
              <a:off x="5701960" y="1132965"/>
              <a:ext cx="88806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000" u="none" dirty="0" smtClean="0">
                  <a:solidFill>
                    <a:srgbClr val="000000"/>
                  </a:solidFill>
                  <a:latin typeface="Arial Narrow" panose="020B0606020202030204" pitchFamily="34" charset="0"/>
                </a:rPr>
                <a:t>moderate</a:t>
              </a:r>
              <a:endParaRPr lang="en-US" altLang="en-US" sz="2000" u="none" dirty="0"/>
            </a:p>
          </p:txBody>
        </p:sp>
        <p:cxnSp>
          <p:nvCxnSpPr>
            <p:cNvPr id="155" name="Straight Arrow Connector 154"/>
            <p:cNvCxnSpPr/>
            <p:nvPr/>
          </p:nvCxnSpPr>
          <p:spPr bwMode="auto">
            <a:xfrm>
              <a:off x="5592014" y="1469837"/>
              <a:ext cx="1079668" cy="0"/>
            </a:xfrm>
            <a:prstGeom prst="straightConnector1">
              <a:avLst/>
            </a:prstGeom>
            <a:solidFill>
              <a:schemeClr val="accent1"/>
            </a:solidFill>
            <a:ln w="9525" cap="flat" cmpd="sng" algn="ctr">
              <a:solidFill>
                <a:schemeClr val="tx1"/>
              </a:solidFill>
              <a:prstDash val="solid"/>
              <a:round/>
              <a:headEnd type="none"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6" name="Straight Arrow Connector 155"/>
            <p:cNvCxnSpPr/>
            <p:nvPr/>
          </p:nvCxnSpPr>
          <p:spPr bwMode="auto">
            <a:xfrm flipH="1">
              <a:off x="2363319" y="1469453"/>
              <a:ext cx="219494" cy="0"/>
            </a:xfrm>
            <a:prstGeom prst="straightConnector1">
              <a:avLst/>
            </a:prstGeom>
            <a:solidFill>
              <a:schemeClr val="accent1"/>
            </a:solidFill>
            <a:ln w="9525" cap="flat" cmpd="sng" algn="ctr">
              <a:solidFill>
                <a:schemeClr val="tx1"/>
              </a:solidFill>
              <a:prstDash val="solid"/>
              <a:round/>
              <a:headEnd type="none"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7" name="Straight Connector 156"/>
            <p:cNvCxnSpPr/>
            <p:nvPr/>
          </p:nvCxnSpPr>
          <p:spPr bwMode="auto">
            <a:xfrm>
              <a:off x="2608678" y="1568624"/>
              <a:ext cx="0" cy="3873585"/>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8" name="Straight Connector 157"/>
            <p:cNvCxnSpPr/>
            <p:nvPr/>
          </p:nvCxnSpPr>
          <p:spPr bwMode="auto">
            <a:xfrm>
              <a:off x="5583653" y="1560255"/>
              <a:ext cx="0" cy="3873585"/>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66" name="Rectangle 56"/>
          <p:cNvSpPr>
            <a:spLocks noChangeArrowheads="1"/>
          </p:cNvSpPr>
          <p:nvPr/>
        </p:nvSpPr>
        <p:spPr bwMode="auto">
          <a:xfrm>
            <a:off x="6774421" y="1590413"/>
            <a:ext cx="21191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small to moderate +ive</a:t>
            </a:r>
            <a:endParaRPr lang="en-US" altLang="en-US" sz="2000" u="none" dirty="0"/>
          </a:p>
        </p:txBody>
      </p:sp>
      <p:sp>
        <p:nvSpPr>
          <p:cNvPr id="84" name="Line 76"/>
          <p:cNvSpPr>
            <a:spLocks noChangeShapeType="1"/>
          </p:cNvSpPr>
          <p:nvPr/>
        </p:nvSpPr>
        <p:spPr bwMode="auto">
          <a:xfrm flipH="1">
            <a:off x="5242047" y="1758156"/>
            <a:ext cx="1254300"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grpSp>
        <p:nvGrpSpPr>
          <p:cNvPr id="4" name="Group 3"/>
          <p:cNvGrpSpPr/>
          <p:nvPr/>
        </p:nvGrpSpPr>
        <p:grpSpPr>
          <a:xfrm>
            <a:off x="4366614" y="2290707"/>
            <a:ext cx="4526977" cy="307777"/>
            <a:chOff x="4366614" y="2290707"/>
            <a:chExt cx="4526977" cy="307777"/>
          </a:xfrm>
        </p:grpSpPr>
        <p:sp>
          <p:nvSpPr>
            <p:cNvPr id="68" name="Rectangle 56"/>
            <p:cNvSpPr>
              <a:spLocks noChangeArrowheads="1"/>
            </p:cNvSpPr>
            <p:nvPr/>
          </p:nvSpPr>
          <p:spPr bwMode="auto">
            <a:xfrm>
              <a:off x="6774421" y="2290707"/>
              <a:ext cx="211917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trivial to moderate +ive</a:t>
              </a:r>
              <a:endParaRPr lang="en-US" altLang="en-US" sz="2000" u="none" dirty="0"/>
            </a:p>
          </p:txBody>
        </p:sp>
        <p:sp>
          <p:nvSpPr>
            <p:cNvPr id="86" name="Line 76"/>
            <p:cNvSpPr>
              <a:spLocks noChangeShapeType="1"/>
            </p:cNvSpPr>
            <p:nvPr/>
          </p:nvSpPr>
          <p:spPr bwMode="auto">
            <a:xfrm flipH="1">
              <a:off x="4366614" y="2458450"/>
              <a:ext cx="1315355"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grpSp>
      <p:grpSp>
        <p:nvGrpSpPr>
          <p:cNvPr id="8" name="Group 7"/>
          <p:cNvGrpSpPr/>
          <p:nvPr/>
        </p:nvGrpSpPr>
        <p:grpSpPr>
          <a:xfrm>
            <a:off x="2507333" y="4391589"/>
            <a:ext cx="6379847" cy="307777"/>
            <a:chOff x="2507333" y="4391589"/>
            <a:chExt cx="6379847" cy="307777"/>
          </a:xfrm>
        </p:grpSpPr>
        <p:sp>
          <p:nvSpPr>
            <p:cNvPr id="69" name="Rectangle 56"/>
            <p:cNvSpPr>
              <a:spLocks noChangeArrowheads="1"/>
            </p:cNvSpPr>
            <p:nvPr/>
          </p:nvSpPr>
          <p:spPr bwMode="auto">
            <a:xfrm>
              <a:off x="6774422" y="4391589"/>
              <a:ext cx="211275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moderate –ive to trivial</a:t>
              </a:r>
              <a:endParaRPr lang="en-US" altLang="en-US" sz="2000" u="none" dirty="0"/>
            </a:p>
          </p:txBody>
        </p:sp>
        <p:sp>
          <p:nvSpPr>
            <p:cNvPr id="87" name="Line 76"/>
            <p:cNvSpPr>
              <a:spLocks noChangeShapeType="1"/>
            </p:cNvSpPr>
            <p:nvPr/>
          </p:nvSpPr>
          <p:spPr bwMode="auto">
            <a:xfrm>
              <a:off x="2507333" y="4559332"/>
              <a:ext cx="1330993"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grpSp>
      <p:sp>
        <p:nvSpPr>
          <p:cNvPr id="100" name="Rectangle 56"/>
          <p:cNvSpPr>
            <a:spLocks noChangeArrowheads="1"/>
          </p:cNvSpPr>
          <p:nvPr/>
        </p:nvSpPr>
        <p:spPr bwMode="auto">
          <a:xfrm>
            <a:off x="6774421" y="1940560"/>
            <a:ext cx="193322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small (to small) +ive</a:t>
            </a:r>
            <a:endParaRPr lang="en-US" altLang="en-US" sz="2000" u="none" dirty="0"/>
          </a:p>
        </p:txBody>
      </p:sp>
      <p:sp>
        <p:nvSpPr>
          <p:cNvPr id="101" name="Line 76"/>
          <p:cNvSpPr>
            <a:spLocks noChangeShapeType="1"/>
          </p:cNvSpPr>
          <p:nvPr/>
        </p:nvSpPr>
        <p:spPr bwMode="auto">
          <a:xfrm flipH="1">
            <a:off x="4710658" y="2108303"/>
            <a:ext cx="780455"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grpSp>
        <p:nvGrpSpPr>
          <p:cNvPr id="5" name="Group 4"/>
          <p:cNvGrpSpPr/>
          <p:nvPr/>
        </p:nvGrpSpPr>
        <p:grpSpPr>
          <a:xfrm>
            <a:off x="3734463" y="2640854"/>
            <a:ext cx="4761583" cy="657924"/>
            <a:chOff x="3734463" y="2640854"/>
            <a:chExt cx="4761583" cy="657924"/>
          </a:xfrm>
        </p:grpSpPr>
        <p:sp>
          <p:nvSpPr>
            <p:cNvPr id="70" name="Rectangle 69"/>
            <p:cNvSpPr>
              <a:spLocks noChangeArrowheads="1"/>
            </p:cNvSpPr>
            <p:nvPr/>
          </p:nvSpPr>
          <p:spPr bwMode="auto">
            <a:xfrm>
              <a:off x="6774421" y="2991001"/>
              <a:ext cx="17216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trivial to small +ive</a:t>
              </a:r>
              <a:endParaRPr lang="en-US" altLang="en-US" sz="2000" u="none" dirty="0"/>
            </a:p>
          </p:txBody>
        </p:sp>
        <p:sp>
          <p:nvSpPr>
            <p:cNvPr id="88" name="Line 76"/>
            <p:cNvSpPr>
              <a:spLocks noChangeShapeType="1"/>
            </p:cNvSpPr>
            <p:nvPr/>
          </p:nvSpPr>
          <p:spPr bwMode="auto">
            <a:xfrm flipH="1">
              <a:off x="3734463" y="3158744"/>
              <a:ext cx="976193"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sp>
          <p:nvSpPr>
            <p:cNvPr id="112" name="Rectangle 56"/>
            <p:cNvSpPr>
              <a:spLocks noChangeArrowheads="1"/>
            </p:cNvSpPr>
            <p:nvPr/>
          </p:nvSpPr>
          <p:spPr bwMode="auto">
            <a:xfrm>
              <a:off x="6774421" y="2640854"/>
              <a:ext cx="17216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trivial to small +ive</a:t>
              </a:r>
              <a:endParaRPr lang="en-US" altLang="en-US" sz="2000" u="none" dirty="0"/>
            </a:p>
          </p:txBody>
        </p:sp>
        <p:sp>
          <p:nvSpPr>
            <p:cNvPr id="113" name="Line 76"/>
            <p:cNvSpPr>
              <a:spLocks noChangeShapeType="1"/>
            </p:cNvSpPr>
            <p:nvPr/>
          </p:nvSpPr>
          <p:spPr bwMode="auto">
            <a:xfrm flipH="1">
              <a:off x="3898117" y="2808597"/>
              <a:ext cx="1315355"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grpSp>
      <p:grpSp>
        <p:nvGrpSpPr>
          <p:cNvPr id="9" name="Group 8"/>
          <p:cNvGrpSpPr/>
          <p:nvPr/>
        </p:nvGrpSpPr>
        <p:grpSpPr>
          <a:xfrm>
            <a:off x="2435325" y="4741736"/>
            <a:ext cx="6451855" cy="307777"/>
            <a:chOff x="2435325" y="4741736"/>
            <a:chExt cx="6451855" cy="307777"/>
          </a:xfrm>
        </p:grpSpPr>
        <p:sp>
          <p:nvSpPr>
            <p:cNvPr id="118" name="Rectangle 56"/>
            <p:cNvSpPr>
              <a:spLocks noChangeArrowheads="1"/>
            </p:cNvSpPr>
            <p:nvPr/>
          </p:nvSpPr>
          <p:spPr bwMode="auto">
            <a:xfrm>
              <a:off x="6774422" y="4741736"/>
              <a:ext cx="211275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moderate to small –ive</a:t>
              </a:r>
              <a:endParaRPr lang="en-US" altLang="en-US" sz="2000" u="none" dirty="0"/>
            </a:p>
          </p:txBody>
        </p:sp>
        <p:sp>
          <p:nvSpPr>
            <p:cNvPr id="119" name="Line 76"/>
            <p:cNvSpPr>
              <a:spLocks noChangeShapeType="1"/>
            </p:cNvSpPr>
            <p:nvPr/>
          </p:nvSpPr>
          <p:spPr bwMode="auto">
            <a:xfrm>
              <a:off x="2435325" y="4909479"/>
              <a:ext cx="864096"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grpSp>
      <p:grpSp>
        <p:nvGrpSpPr>
          <p:cNvPr id="10" name="Group 9"/>
          <p:cNvGrpSpPr/>
          <p:nvPr/>
        </p:nvGrpSpPr>
        <p:grpSpPr>
          <a:xfrm>
            <a:off x="2737349" y="5091888"/>
            <a:ext cx="6202729" cy="307777"/>
            <a:chOff x="2737349" y="5091888"/>
            <a:chExt cx="6202729" cy="307777"/>
          </a:xfrm>
        </p:grpSpPr>
        <p:sp>
          <p:nvSpPr>
            <p:cNvPr id="130" name="Rectangle 129"/>
            <p:cNvSpPr>
              <a:spLocks noChangeArrowheads="1"/>
            </p:cNvSpPr>
            <p:nvPr/>
          </p:nvSpPr>
          <p:spPr bwMode="auto">
            <a:xfrm>
              <a:off x="6774421" y="5091888"/>
              <a:ext cx="216565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2000" u="none" dirty="0" smtClean="0">
                  <a:solidFill>
                    <a:srgbClr val="000000"/>
                  </a:solidFill>
                  <a:latin typeface="Arial Narrow" panose="020B0606020202030204" pitchFamily="34" charset="0"/>
                </a:rPr>
                <a:t>small –ive to small +ive</a:t>
              </a:r>
              <a:endParaRPr lang="en-US" altLang="en-US" sz="2000" u="none" dirty="0"/>
            </a:p>
          </p:txBody>
        </p:sp>
        <p:sp>
          <p:nvSpPr>
            <p:cNvPr id="131" name="Line 76"/>
            <p:cNvSpPr>
              <a:spLocks noChangeShapeType="1"/>
            </p:cNvSpPr>
            <p:nvPr/>
          </p:nvSpPr>
          <p:spPr bwMode="auto">
            <a:xfrm flipH="1">
              <a:off x="2737349" y="5259631"/>
              <a:ext cx="2201953"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grpSp>
      <p:grpSp>
        <p:nvGrpSpPr>
          <p:cNvPr id="6" name="Group 5"/>
          <p:cNvGrpSpPr/>
          <p:nvPr/>
        </p:nvGrpSpPr>
        <p:grpSpPr>
          <a:xfrm>
            <a:off x="3734463" y="3341148"/>
            <a:ext cx="4452204" cy="307777"/>
            <a:chOff x="3734463" y="3341148"/>
            <a:chExt cx="4452204" cy="307777"/>
          </a:xfrm>
        </p:grpSpPr>
        <p:sp>
          <p:nvSpPr>
            <p:cNvPr id="136" name="Rectangle 135"/>
            <p:cNvSpPr>
              <a:spLocks noChangeArrowheads="1"/>
            </p:cNvSpPr>
            <p:nvPr/>
          </p:nvSpPr>
          <p:spPr bwMode="auto">
            <a:xfrm>
              <a:off x="6774421" y="3341148"/>
              <a:ext cx="141224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trivial (to trivial)</a:t>
              </a:r>
              <a:endParaRPr lang="en-US" altLang="en-US" sz="2000" u="none" dirty="0"/>
            </a:p>
          </p:txBody>
        </p:sp>
        <p:sp>
          <p:nvSpPr>
            <p:cNvPr id="137" name="Line 76"/>
            <p:cNvSpPr>
              <a:spLocks noChangeShapeType="1"/>
            </p:cNvSpPr>
            <p:nvPr/>
          </p:nvSpPr>
          <p:spPr bwMode="auto">
            <a:xfrm flipH="1">
              <a:off x="3734463" y="3508891"/>
              <a:ext cx="710788"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grpSp>
      <p:grpSp>
        <p:nvGrpSpPr>
          <p:cNvPr id="7" name="Group 6"/>
          <p:cNvGrpSpPr/>
          <p:nvPr/>
        </p:nvGrpSpPr>
        <p:grpSpPr>
          <a:xfrm>
            <a:off x="3002035" y="3691295"/>
            <a:ext cx="5487599" cy="657924"/>
            <a:chOff x="3002035" y="3691295"/>
            <a:chExt cx="5487599" cy="657924"/>
          </a:xfrm>
        </p:grpSpPr>
        <p:sp>
          <p:nvSpPr>
            <p:cNvPr id="124" name="Rectangle 123"/>
            <p:cNvSpPr>
              <a:spLocks noChangeArrowheads="1"/>
            </p:cNvSpPr>
            <p:nvPr/>
          </p:nvSpPr>
          <p:spPr bwMode="auto">
            <a:xfrm>
              <a:off x="6774421" y="3691295"/>
              <a:ext cx="171521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small –ive to trivial</a:t>
              </a:r>
              <a:endParaRPr lang="en-US" altLang="en-US" sz="2000" u="none" dirty="0"/>
            </a:p>
          </p:txBody>
        </p:sp>
        <p:sp>
          <p:nvSpPr>
            <p:cNvPr id="125" name="Line 76"/>
            <p:cNvSpPr>
              <a:spLocks noChangeShapeType="1"/>
            </p:cNvSpPr>
            <p:nvPr/>
          </p:nvSpPr>
          <p:spPr bwMode="auto">
            <a:xfrm flipH="1">
              <a:off x="3376767" y="3859038"/>
              <a:ext cx="1060471"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sp>
          <p:nvSpPr>
            <p:cNvPr id="146" name="Rectangle 145"/>
            <p:cNvSpPr>
              <a:spLocks noChangeArrowheads="1"/>
            </p:cNvSpPr>
            <p:nvPr/>
          </p:nvSpPr>
          <p:spPr bwMode="auto">
            <a:xfrm>
              <a:off x="6774421" y="4041442"/>
              <a:ext cx="171521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u="none" dirty="0" smtClean="0">
                  <a:solidFill>
                    <a:srgbClr val="000000"/>
                  </a:solidFill>
                  <a:latin typeface="Arial Narrow" panose="020B0606020202030204" pitchFamily="34" charset="0"/>
                </a:rPr>
                <a:t>small –ive to trivial</a:t>
              </a:r>
              <a:endParaRPr lang="en-US" altLang="en-US" sz="2000" u="none" dirty="0"/>
            </a:p>
          </p:txBody>
        </p:sp>
        <p:sp>
          <p:nvSpPr>
            <p:cNvPr id="147" name="Line 76"/>
            <p:cNvSpPr>
              <a:spLocks noChangeShapeType="1"/>
            </p:cNvSpPr>
            <p:nvPr/>
          </p:nvSpPr>
          <p:spPr bwMode="auto">
            <a:xfrm flipH="1">
              <a:off x="3002035" y="4209185"/>
              <a:ext cx="1060471" cy="0"/>
            </a:xfrm>
            <a:prstGeom prst="line">
              <a:avLst/>
            </a:prstGeom>
            <a:noFill/>
            <a:ln w="76200" cap="flat">
              <a:solidFill>
                <a:srgbClr val="000000"/>
              </a:solidFill>
              <a:prstDash val="solid"/>
              <a:round/>
              <a:headEnd type="none" w="med" len="med"/>
              <a:tailEnd type="non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2000"/>
            </a:p>
          </p:txBody>
        </p:sp>
      </p:grpSp>
      <p:grpSp>
        <p:nvGrpSpPr>
          <p:cNvPr id="58" name="Group 57"/>
          <p:cNvGrpSpPr/>
          <p:nvPr/>
        </p:nvGrpSpPr>
        <p:grpSpPr>
          <a:xfrm>
            <a:off x="6729738" y="5091229"/>
            <a:ext cx="5198241" cy="307777"/>
            <a:chOff x="3985646" y="9276723"/>
            <a:chExt cx="5198241" cy="307777"/>
          </a:xfrm>
        </p:grpSpPr>
        <p:sp>
          <p:nvSpPr>
            <p:cNvPr id="60" name="Rectangle 59"/>
            <p:cNvSpPr>
              <a:spLocks noChangeArrowheads="1"/>
            </p:cNvSpPr>
            <p:nvPr/>
          </p:nvSpPr>
          <p:spPr bwMode="auto">
            <a:xfrm>
              <a:off x="6211838" y="9276723"/>
              <a:ext cx="2972049" cy="307777"/>
            </a:xfrm>
            <a:prstGeom prst="rect">
              <a:avLst/>
            </a:prstGeom>
            <a:noFill/>
            <a:ln>
              <a:noFill/>
            </a:ln>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2000" u="none" dirty="0" smtClean="0">
                  <a:solidFill>
                    <a:srgbClr val="000000"/>
                  </a:solidFill>
                  <a:latin typeface="Arial Narrow" panose="020B0606020202030204" pitchFamily="34" charset="0"/>
                </a:rPr>
                <a:t>unclear</a:t>
              </a:r>
              <a:endParaRPr lang="en-US" altLang="en-US" sz="2000" u="none" dirty="0"/>
            </a:p>
          </p:txBody>
        </p:sp>
        <p:cxnSp>
          <p:nvCxnSpPr>
            <p:cNvPr id="61" name="Straight Connector 60"/>
            <p:cNvCxnSpPr/>
            <p:nvPr/>
          </p:nvCxnSpPr>
          <p:spPr bwMode="auto">
            <a:xfrm>
              <a:off x="3985646" y="9445125"/>
              <a:ext cx="2193302" cy="13853"/>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62" name="Content Placeholder 2"/>
          <p:cNvSpPr txBox="1">
            <a:spLocks/>
          </p:cNvSpPr>
          <p:nvPr/>
        </p:nvSpPr>
        <p:spPr bwMode="auto">
          <a:xfrm>
            <a:off x="9346493" y="2090557"/>
            <a:ext cx="3666219" cy="1558368"/>
          </a:xfrm>
          <a:prstGeom prst="rect">
            <a:avLst/>
          </a:prstGeom>
          <a:solidFill>
            <a:schemeClr val="bg1"/>
          </a:solidFill>
          <a:ln w="9525">
            <a:noFill/>
            <a:miter lim="800000"/>
            <a:headEnd/>
            <a:tailEnd/>
          </a:ln>
        </p:spPr>
        <p:txBody>
          <a:bodyPr vert="horz" wrap="square" lIns="91440" tIns="82800" rIns="91440" bIns="45720" numCol="1" anchor="t" anchorCtr="0" compatLnSpc="1">
            <a:prstTxWarp prst="textNoShape">
              <a:avLst/>
            </a:prstTxWarp>
          </a:bodyPr>
          <a:lstStyle>
            <a:lvl1pPr marL="355600" indent="-355600" algn="l" rtl="0" eaLnBrk="0" fontAlgn="base" hangingPunct="0">
              <a:lnSpc>
                <a:spcPct val="110000"/>
              </a:lnSpc>
              <a:spcBef>
                <a:spcPct val="5000"/>
              </a:spcBef>
              <a:spcAft>
                <a:spcPct val="0"/>
              </a:spcAft>
              <a:buClr>
                <a:srgbClr val="0000FF"/>
              </a:buClr>
              <a:buFont typeface="Symbol" pitchFamily="18" charset="2"/>
              <a:buChar char="·"/>
              <a:defRPr sz="3000">
                <a:solidFill>
                  <a:schemeClr val="tx1"/>
                </a:solidFill>
                <a:latin typeface="+mn-lt"/>
                <a:ea typeface="+mn-ea"/>
                <a:cs typeface="+mn-cs"/>
              </a:defRPr>
            </a:lvl1pPr>
            <a:lvl2pPr marL="723900" indent="-368300" algn="l" rtl="0" eaLnBrk="0" fontAlgn="base" hangingPunct="0">
              <a:lnSpc>
                <a:spcPct val="110000"/>
              </a:lnSpc>
              <a:spcBef>
                <a:spcPct val="5000"/>
              </a:spcBef>
              <a:spcAft>
                <a:spcPct val="0"/>
              </a:spcAft>
              <a:buClr>
                <a:srgbClr val="FF33CC"/>
              </a:buClr>
              <a:buFont typeface="Symbol" pitchFamily="18" charset="2"/>
              <a:buChar char="·"/>
              <a:defRPr sz="2800">
                <a:solidFill>
                  <a:schemeClr val="tx1"/>
                </a:solidFill>
                <a:latin typeface="+mn-lt"/>
              </a:defRPr>
            </a:lvl2pPr>
            <a:lvl3pPr marL="990600" indent="-246063" algn="l" rtl="0" eaLnBrk="0" fontAlgn="base" hangingPunct="0">
              <a:lnSpc>
                <a:spcPct val="110000"/>
              </a:lnSpc>
              <a:spcBef>
                <a:spcPct val="5000"/>
              </a:spcBef>
              <a:spcAft>
                <a:spcPct val="0"/>
              </a:spcAft>
              <a:buClr>
                <a:srgbClr val="33CC33"/>
              </a:buClr>
              <a:buChar char="•"/>
              <a:defRPr sz="2600">
                <a:solidFill>
                  <a:schemeClr val="tx1"/>
                </a:solidFill>
                <a:latin typeface="+mn-lt"/>
              </a:defRPr>
            </a:lvl3pPr>
            <a:lvl4pPr marL="2470352" indent="-587014" algn="l" rtl="0" eaLnBrk="0" fontAlgn="base" hangingPunct="0">
              <a:lnSpc>
                <a:spcPct val="110000"/>
              </a:lnSpc>
              <a:spcBef>
                <a:spcPct val="5000"/>
              </a:spcBef>
              <a:spcAft>
                <a:spcPct val="0"/>
              </a:spcAft>
              <a:buChar char="–"/>
              <a:defRPr sz="2400">
                <a:solidFill>
                  <a:schemeClr val="tx1"/>
                </a:solidFill>
                <a:latin typeface="+mn-lt"/>
              </a:defRPr>
            </a:lvl4pPr>
            <a:lvl5pPr marL="3081825" indent="-587014" algn="l" rtl="0" eaLnBrk="0" fontAlgn="base" hangingPunct="0">
              <a:lnSpc>
                <a:spcPct val="110000"/>
              </a:lnSpc>
              <a:spcBef>
                <a:spcPct val="5000"/>
              </a:spcBef>
              <a:spcAft>
                <a:spcPct val="0"/>
              </a:spcAft>
              <a:buChar char="»"/>
              <a:defRPr sz="2400">
                <a:solidFill>
                  <a:schemeClr val="tx1"/>
                </a:solidFill>
                <a:latin typeface="+mn-lt"/>
              </a:defRPr>
            </a:lvl5pPr>
            <a:lvl6pPr marL="3962347" indent="-587014" algn="l" rtl="0" eaLnBrk="0" fontAlgn="base" hangingPunct="0">
              <a:lnSpc>
                <a:spcPct val="95000"/>
              </a:lnSpc>
              <a:spcBef>
                <a:spcPct val="5000"/>
              </a:spcBef>
              <a:spcAft>
                <a:spcPct val="0"/>
              </a:spcAft>
              <a:buChar char="»"/>
              <a:defRPr sz="4237">
                <a:solidFill>
                  <a:schemeClr val="tx1"/>
                </a:solidFill>
                <a:latin typeface="+mn-lt"/>
              </a:defRPr>
            </a:lvl6pPr>
            <a:lvl7pPr marL="4842868" indent="-587014" algn="l" rtl="0" eaLnBrk="0" fontAlgn="base" hangingPunct="0">
              <a:lnSpc>
                <a:spcPct val="95000"/>
              </a:lnSpc>
              <a:spcBef>
                <a:spcPct val="5000"/>
              </a:spcBef>
              <a:spcAft>
                <a:spcPct val="0"/>
              </a:spcAft>
              <a:buChar char="»"/>
              <a:defRPr sz="4237">
                <a:solidFill>
                  <a:schemeClr val="tx1"/>
                </a:solidFill>
                <a:latin typeface="+mn-lt"/>
              </a:defRPr>
            </a:lvl7pPr>
            <a:lvl8pPr marL="5723390" indent="-587014" algn="l" rtl="0" eaLnBrk="0" fontAlgn="base" hangingPunct="0">
              <a:lnSpc>
                <a:spcPct val="95000"/>
              </a:lnSpc>
              <a:spcBef>
                <a:spcPct val="5000"/>
              </a:spcBef>
              <a:spcAft>
                <a:spcPct val="0"/>
              </a:spcAft>
              <a:buChar char="»"/>
              <a:defRPr sz="4237">
                <a:solidFill>
                  <a:schemeClr val="tx1"/>
                </a:solidFill>
                <a:latin typeface="+mn-lt"/>
              </a:defRPr>
            </a:lvl8pPr>
            <a:lvl9pPr marL="6603911" indent="-587014" algn="l" rtl="0" eaLnBrk="0" fontAlgn="base" hangingPunct="0">
              <a:lnSpc>
                <a:spcPct val="95000"/>
              </a:lnSpc>
              <a:spcBef>
                <a:spcPct val="5000"/>
              </a:spcBef>
              <a:spcAft>
                <a:spcPct val="0"/>
              </a:spcAft>
              <a:buChar char="»"/>
              <a:defRPr sz="4237">
                <a:solidFill>
                  <a:schemeClr val="tx1"/>
                </a:solidFill>
                <a:latin typeface="+mn-lt"/>
              </a:defRPr>
            </a:lvl9pPr>
          </a:lstStyle>
          <a:p>
            <a:pPr marL="354013" lvl="1" indent="-354013">
              <a:lnSpc>
                <a:spcPct val="95000"/>
              </a:lnSpc>
            </a:pPr>
            <a:r>
              <a:rPr lang="en-AU" u="none" kern="0" dirty="0" smtClean="0"/>
              <a:t>This is a better method</a:t>
            </a:r>
            <a:br>
              <a:rPr lang="en-AU" u="none" kern="0" dirty="0" smtClean="0"/>
            </a:br>
            <a:r>
              <a:rPr lang="en-AU" u="none" kern="0" dirty="0" smtClean="0"/>
              <a:t>to deal with sampling uncertainty.</a:t>
            </a:r>
          </a:p>
        </p:txBody>
      </p:sp>
    </p:spTree>
    <p:extLst>
      <p:ext uri="{BB962C8B-B14F-4D97-AF65-F5344CB8AC3E}">
        <p14:creationId xmlns:p14="http://schemas.microsoft.com/office/powerpoint/2010/main" val="4142690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84"/>
                                        </p:tgtEl>
                                        <p:attrNameLst>
                                          <p:attrName>style.visibility</p:attrName>
                                        </p:attrNameLst>
                                      </p:cBhvr>
                                      <p:to>
                                        <p:strVal val="visible"/>
                                      </p:to>
                                    </p:set>
                                    <p:animEffect transition="in" filter="wipe(left)">
                                      <p:cBhvr>
                                        <p:cTn id="16" dur="500"/>
                                        <p:tgtEl>
                                          <p:spTgt spid="84"/>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66"/>
                                        </p:tgtEl>
                                        <p:attrNameLst>
                                          <p:attrName>style.visibility</p:attrName>
                                        </p:attrNameLst>
                                      </p:cBhvr>
                                      <p:to>
                                        <p:strVal val="visible"/>
                                      </p:to>
                                    </p:set>
                                    <p:animEffect transition="in" filter="wipe(left)">
                                      <p:cBhvr>
                                        <p:cTn id="21" dur="500"/>
                                        <p:tgtEl>
                                          <p:spTgt spid="66"/>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01"/>
                                        </p:tgtEl>
                                        <p:attrNameLst>
                                          <p:attrName>style.visibility</p:attrName>
                                        </p:attrNameLst>
                                      </p:cBhvr>
                                      <p:to>
                                        <p:strVal val="visible"/>
                                      </p:to>
                                    </p:set>
                                    <p:animEffect transition="in" filter="wipe(left)">
                                      <p:cBhvr>
                                        <p:cTn id="26" dur="500"/>
                                        <p:tgtEl>
                                          <p:spTgt spid="101"/>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00"/>
                                        </p:tgtEl>
                                        <p:attrNameLst>
                                          <p:attrName>style.visibility</p:attrName>
                                        </p:attrNameLst>
                                      </p:cBhvr>
                                      <p:to>
                                        <p:strVal val="visible"/>
                                      </p:to>
                                    </p:set>
                                    <p:animEffect transition="in" filter="wipe(left)">
                                      <p:cBhvr>
                                        <p:cTn id="31" dur="500"/>
                                        <p:tgtEl>
                                          <p:spTgt spid="100"/>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wipe(left)">
                                      <p:cBhvr>
                                        <p:cTn id="36" dur="500"/>
                                        <p:tgtEl>
                                          <p:spTgt spid="4"/>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wipe(left)">
                                      <p:cBhvr>
                                        <p:cTn id="41" dur="500"/>
                                        <p:tgtEl>
                                          <p:spTgt spid="5"/>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6"/>
                                        </p:tgtEl>
                                        <p:attrNameLst>
                                          <p:attrName>style.visibility</p:attrName>
                                        </p:attrNameLst>
                                      </p:cBhvr>
                                      <p:to>
                                        <p:strVal val="visible"/>
                                      </p:to>
                                    </p:set>
                                    <p:animEffect transition="in" filter="wipe(left)">
                                      <p:cBhvr>
                                        <p:cTn id="46" dur="500"/>
                                        <p:tgtEl>
                                          <p:spTgt spid="6"/>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7"/>
                                        </p:tgtEl>
                                        <p:attrNameLst>
                                          <p:attrName>style.visibility</p:attrName>
                                        </p:attrNameLst>
                                      </p:cBhvr>
                                      <p:to>
                                        <p:strVal val="visible"/>
                                      </p:to>
                                    </p:set>
                                    <p:animEffect transition="in" filter="wipe(left)">
                                      <p:cBhvr>
                                        <p:cTn id="51" dur="500"/>
                                        <p:tgtEl>
                                          <p:spTgt spid="7"/>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8"/>
                                        </p:tgtEl>
                                        <p:attrNameLst>
                                          <p:attrName>style.visibility</p:attrName>
                                        </p:attrNameLst>
                                      </p:cBhvr>
                                      <p:to>
                                        <p:strVal val="visible"/>
                                      </p:to>
                                    </p:set>
                                    <p:animEffect transition="in" filter="wipe(left)">
                                      <p:cBhvr>
                                        <p:cTn id="56" dur="500"/>
                                        <p:tgtEl>
                                          <p:spTgt spid="8"/>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nodeType="clickEffect">
                                  <p:stCondLst>
                                    <p:cond delay="0"/>
                                  </p:stCondLst>
                                  <p:childTnLst>
                                    <p:set>
                                      <p:cBhvr>
                                        <p:cTn id="60" dur="1" fill="hold">
                                          <p:stCondLst>
                                            <p:cond delay="0"/>
                                          </p:stCondLst>
                                        </p:cTn>
                                        <p:tgtEl>
                                          <p:spTgt spid="9"/>
                                        </p:tgtEl>
                                        <p:attrNameLst>
                                          <p:attrName>style.visibility</p:attrName>
                                        </p:attrNameLst>
                                      </p:cBhvr>
                                      <p:to>
                                        <p:strVal val="visible"/>
                                      </p:to>
                                    </p:set>
                                    <p:animEffect transition="in" filter="wipe(left)">
                                      <p:cBhvr>
                                        <p:cTn id="61" dur="500"/>
                                        <p:tgtEl>
                                          <p:spTgt spid="9"/>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nodeType="clickEffect">
                                  <p:stCondLst>
                                    <p:cond delay="0"/>
                                  </p:stCondLst>
                                  <p:childTnLst>
                                    <p:set>
                                      <p:cBhvr>
                                        <p:cTn id="65" dur="1" fill="hold">
                                          <p:stCondLst>
                                            <p:cond delay="0"/>
                                          </p:stCondLst>
                                        </p:cTn>
                                        <p:tgtEl>
                                          <p:spTgt spid="10"/>
                                        </p:tgtEl>
                                        <p:attrNameLst>
                                          <p:attrName>style.visibility</p:attrName>
                                        </p:attrNameLst>
                                      </p:cBhvr>
                                      <p:to>
                                        <p:strVal val="visible"/>
                                      </p:to>
                                    </p:set>
                                    <p:animEffect transition="in" filter="wipe(left)">
                                      <p:cBhvr>
                                        <p:cTn id="66" dur="500"/>
                                        <p:tgtEl>
                                          <p:spTgt spid="10"/>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nodeType="clickEffect">
                                  <p:stCondLst>
                                    <p:cond delay="0"/>
                                  </p:stCondLst>
                                  <p:childTnLst>
                                    <p:set>
                                      <p:cBhvr>
                                        <p:cTn id="70" dur="1" fill="hold">
                                          <p:stCondLst>
                                            <p:cond delay="0"/>
                                          </p:stCondLst>
                                        </p:cTn>
                                        <p:tgtEl>
                                          <p:spTgt spid="58"/>
                                        </p:tgtEl>
                                        <p:attrNameLst>
                                          <p:attrName>style.visibility</p:attrName>
                                        </p:attrNameLst>
                                      </p:cBhvr>
                                      <p:to>
                                        <p:strVal val="visible"/>
                                      </p:to>
                                    </p:set>
                                    <p:animEffect transition="in" filter="wipe(left)">
                                      <p:cBhvr>
                                        <p:cTn id="71" dur="500"/>
                                        <p:tgtEl>
                                          <p:spTgt spid="58"/>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grpId="0" nodeType="clickEffect">
                                  <p:stCondLst>
                                    <p:cond delay="0"/>
                                  </p:stCondLst>
                                  <p:childTnLst>
                                    <p:set>
                                      <p:cBhvr>
                                        <p:cTn id="75" dur="1" fill="hold">
                                          <p:stCondLst>
                                            <p:cond delay="0"/>
                                          </p:stCondLst>
                                        </p:cTn>
                                        <p:tgtEl>
                                          <p:spTgt spid="62"/>
                                        </p:tgtEl>
                                        <p:attrNameLst>
                                          <p:attrName>style.visibility</p:attrName>
                                        </p:attrNameLst>
                                      </p:cBhvr>
                                      <p:to>
                                        <p:strVal val="visible"/>
                                      </p:to>
                                    </p:set>
                                    <p:animEffect transition="in" filter="wipe(left)">
                                      <p:cBhvr>
                                        <p:cTn id="76" dur="500"/>
                                        <p:tgtEl>
                                          <p:spTgt spid="62"/>
                                        </p:tgtEl>
                                      </p:cBhvr>
                                    </p:animEffec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499"/>
                                          </p:stCondLst>
                                        </p:cTn>
                                        <p:tgtEl>
                                          <p:spTgt spid="3">
                                            <p:txEl>
                                              <p:pRg st="10" end="10"/>
                                            </p:txEl>
                                          </p:spTgt>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499"/>
                                          </p:stCondLst>
                                        </p:cTn>
                                        <p:tgtEl>
                                          <p:spTgt spid="3">
                                            <p:txEl>
                                              <p:pRg st="11" end="11"/>
                                            </p:txEl>
                                          </p:spTgt>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499"/>
                                          </p:stCondLst>
                                        </p:cTn>
                                        <p:tgtEl>
                                          <p:spTgt spid="3">
                                            <p:txEl>
                                              <p:pRg st="12" end="12"/>
                                            </p:txEl>
                                          </p:spTgt>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499"/>
                                          </p:stCondLst>
                                        </p:cTn>
                                        <p:tgtEl>
                                          <p:spTgt spid="3">
                                            <p:txEl>
                                              <p:pRg st="13" end="13"/>
                                            </p:txEl>
                                          </p:spTgt>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499"/>
                                          </p:stCondLst>
                                        </p:cTn>
                                        <p:tgtEl>
                                          <p:spTgt spid="3">
                                            <p:txEl>
                                              <p:pRg st="14" end="14"/>
                                            </p:txEl>
                                          </p:spTgt>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499"/>
                                          </p:stCondLst>
                                        </p:cTn>
                                        <p:tgtEl>
                                          <p:spTgt spid="3">
                                            <p:txEl>
                                              <p:pRg st="15" end="15"/>
                                            </p:txEl>
                                          </p:spTgt>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499"/>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autoUpdateAnimBg="0"/>
      <p:bldP spid="66" grpId="0"/>
      <p:bldP spid="84" grpId="0" animBg="1"/>
      <p:bldP spid="100" grpId="0"/>
      <p:bldP spid="101" grpId="0" animBg="1"/>
      <p:bldP spid="62"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012" y="56456"/>
            <a:ext cx="13023986" cy="8568952"/>
          </a:xfrm>
          <a:solidFill>
            <a:schemeClr val="bg1"/>
          </a:solidFill>
          <a:ln w="9525">
            <a:solidFill>
              <a:schemeClr val="tx1"/>
            </a:solidFill>
            <a:miter lim="800000"/>
            <a:headEnd/>
            <a:tailEnd/>
          </a:ln>
        </p:spPr>
        <p:txBody>
          <a:bodyPr vert="horz" wrap="square" lIns="91440" tIns="82800" rIns="91440" bIns="45720" numCol="1" anchor="t" anchorCtr="0" compatLnSpc="1">
            <a:prstTxWarp prst="textNoShape">
              <a:avLst/>
            </a:prstTxWarp>
          </a:bodyPr>
          <a:lstStyle/>
          <a:p>
            <a:pPr>
              <a:lnSpc>
                <a:spcPct val="105000"/>
              </a:lnSpc>
            </a:pPr>
            <a:r>
              <a:rPr lang="en-US" b="1" dirty="0" smtClean="0"/>
              <a:t>Bootstrapping</a:t>
            </a:r>
            <a:r>
              <a:rPr lang="en-US" dirty="0" smtClean="0"/>
              <a:t> or </a:t>
            </a:r>
            <a:r>
              <a:rPr lang="en-US" b="1" dirty="0" smtClean="0"/>
              <a:t>resampling</a:t>
            </a:r>
            <a:r>
              <a:rPr lang="en-US" dirty="0" smtClean="0"/>
              <a:t> is a method for generating confidence limits, when you have "difficult" effects for which the usual sampling distribution is not known.</a:t>
            </a:r>
          </a:p>
          <a:p>
            <a:pPr lvl="1">
              <a:lnSpc>
                <a:spcPct val="105000"/>
              </a:lnSpc>
            </a:pPr>
            <a:r>
              <a:rPr lang="en-US" dirty="0" smtClean="0"/>
              <a:t>Example: a comparison of two correlation coefficients from the same sample.</a:t>
            </a:r>
          </a:p>
          <a:p>
            <a:pPr lvl="1">
              <a:lnSpc>
                <a:spcPct val="105000"/>
              </a:lnSpc>
            </a:pPr>
            <a:r>
              <a:rPr lang="en-US" dirty="0" smtClean="0"/>
              <a:t>Bootstrapping gives the same confidence limits as those from known sampling distributions.</a:t>
            </a:r>
          </a:p>
          <a:p>
            <a:pPr lvl="1">
              <a:lnSpc>
                <a:spcPct val="105000"/>
              </a:lnSpc>
            </a:pPr>
            <a:r>
              <a:rPr lang="en-US" dirty="0" smtClean="0"/>
              <a:t>With this method, you make an imaginary population consisting of your sample duplicated infinitely.</a:t>
            </a:r>
          </a:p>
          <a:p>
            <a:pPr lvl="1">
              <a:lnSpc>
                <a:spcPct val="105000"/>
              </a:lnSpc>
            </a:pPr>
            <a:r>
              <a:rPr lang="en-US" dirty="0" smtClean="0"/>
              <a:t>You then draw randomly a sample of the same size as your original sample from this population.</a:t>
            </a:r>
          </a:p>
          <a:p>
            <a:pPr lvl="1">
              <a:lnSpc>
                <a:spcPct val="105000"/>
              </a:lnSpc>
            </a:pPr>
            <a:r>
              <a:rPr lang="en-US" dirty="0" smtClean="0"/>
              <a:t>Draw at least 3000 samples in this manner.</a:t>
            </a:r>
          </a:p>
          <a:p>
            <a:pPr lvl="2">
              <a:lnSpc>
                <a:spcPct val="105000"/>
              </a:lnSpc>
            </a:pPr>
            <a:r>
              <a:rPr lang="en-US" dirty="0" smtClean="0"/>
              <a:t>You actually do </a:t>
            </a:r>
            <a:r>
              <a:rPr lang="en-US" dirty="0"/>
              <a:t>it </a:t>
            </a:r>
            <a:r>
              <a:rPr lang="en-US" dirty="0" smtClean="0"/>
              <a:t>by </a:t>
            </a:r>
            <a:r>
              <a:rPr lang="en-US" b="1" dirty="0" smtClean="0"/>
              <a:t>randomly sampling with replacement</a:t>
            </a:r>
            <a:r>
              <a:rPr lang="en-US" dirty="0" smtClean="0"/>
              <a:t> from your original sample.</a:t>
            </a:r>
          </a:p>
          <a:p>
            <a:pPr lvl="1">
              <a:lnSpc>
                <a:spcPct val="105000"/>
              </a:lnSpc>
            </a:pPr>
            <a:r>
              <a:rPr lang="en-US" dirty="0" smtClean="0"/>
              <a:t>The resulting distribution of values is the sampling distribution you want. It's pure magic!</a:t>
            </a:r>
          </a:p>
          <a:p>
            <a:pPr lvl="2">
              <a:lnSpc>
                <a:spcPct val="105000"/>
              </a:lnSpc>
            </a:pPr>
            <a:r>
              <a:rPr lang="en-US" dirty="0" smtClean="0"/>
              <a:t>The sample size needs to be at least 20 for the method to work properly.</a:t>
            </a:r>
          </a:p>
          <a:p>
            <a:pPr lvl="1">
              <a:lnSpc>
                <a:spcPct val="105000"/>
              </a:lnSpc>
            </a:pPr>
            <a:r>
              <a:rPr lang="en-US" dirty="0" smtClean="0"/>
              <a:t>The median of the 3000+ values should be the same as the original sample statistic.</a:t>
            </a:r>
          </a:p>
          <a:p>
            <a:pPr lvl="2">
              <a:lnSpc>
                <a:spcPct val="105000"/>
              </a:lnSpc>
            </a:pPr>
            <a:r>
              <a:rPr lang="en-US" dirty="0" smtClean="0"/>
              <a:t>If it's not, you've done something wrong!</a:t>
            </a:r>
          </a:p>
          <a:p>
            <a:pPr lvl="1">
              <a:lnSpc>
                <a:spcPct val="105000"/>
              </a:lnSpc>
            </a:pPr>
            <a:r>
              <a:rPr lang="en-US" dirty="0" smtClean="0"/>
              <a:t>And the </a:t>
            </a:r>
            <a:r>
              <a:rPr lang="en-US" b="1" dirty="0" smtClean="0"/>
              <a:t>5th percentile </a:t>
            </a:r>
            <a:r>
              <a:rPr lang="en-US" dirty="0" smtClean="0"/>
              <a:t>and the </a:t>
            </a:r>
            <a:r>
              <a:rPr lang="en-US" b="1" dirty="0" smtClean="0"/>
              <a:t>95th percentile</a:t>
            </a:r>
            <a:r>
              <a:rPr lang="en-US" dirty="0" smtClean="0"/>
              <a:t> of the 3000+ values are the lower and upper 90% confidence limits.</a:t>
            </a:r>
          </a:p>
          <a:p>
            <a:pPr lvl="1">
              <a:lnSpc>
                <a:spcPct val="105000"/>
              </a:lnSpc>
            </a:pPr>
            <a:r>
              <a:rPr lang="en-US" dirty="0" smtClean="0"/>
              <a:t>The bootstrapped distribution of values can also be used with the various methods for dealing with sampling uncertainty.</a:t>
            </a:r>
            <a:endParaRPr lang="en-AU" dirty="0" smtClean="0"/>
          </a:p>
          <a:p>
            <a:pPr lvl="1">
              <a:lnSpc>
                <a:spcPct val="105000"/>
              </a:lnSpc>
            </a:pPr>
            <a:endParaRPr lang="en-AU" dirty="0"/>
          </a:p>
        </p:txBody>
      </p:sp>
    </p:spTree>
    <p:extLst>
      <p:ext uri="{BB962C8B-B14F-4D97-AF65-F5344CB8AC3E}">
        <p14:creationId xmlns:p14="http://schemas.microsoft.com/office/powerpoint/2010/main" val="1641227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0.9|4|3.3|8.5|3|3.3|7.9|4.5|7|5.6|2.4"/>
</p:tagLst>
</file>

<file path=ppt/tags/tag10.xml><?xml version="1.0" encoding="utf-8"?>
<p:tagLst xmlns:a="http://schemas.openxmlformats.org/drawingml/2006/main" xmlns:r="http://schemas.openxmlformats.org/officeDocument/2006/relationships" xmlns:p="http://schemas.openxmlformats.org/presentationml/2006/main">
  <p:tag name="TIMING" val="|0.9|4|3.3|8.5|3|3.3|7.9|4.5|7|5.6|2.4"/>
</p:tagLst>
</file>

<file path=ppt/tags/tag11.xml><?xml version="1.0" encoding="utf-8"?>
<p:tagLst xmlns:a="http://schemas.openxmlformats.org/drawingml/2006/main" xmlns:r="http://schemas.openxmlformats.org/officeDocument/2006/relationships" xmlns:p="http://schemas.openxmlformats.org/presentationml/2006/main">
  <p:tag name="TIMING" val="|0.9|4|3.3|8.5|3|3.3|7.9|4.5|7|5.6|2.4"/>
</p:tagLst>
</file>

<file path=ppt/tags/tag12.xml><?xml version="1.0" encoding="utf-8"?>
<p:tagLst xmlns:a="http://schemas.openxmlformats.org/drawingml/2006/main" xmlns:r="http://schemas.openxmlformats.org/officeDocument/2006/relationships" xmlns:p="http://schemas.openxmlformats.org/presentationml/2006/main">
  <p:tag name="TIMING" val="|0.9|4|3.3|8.5|3|3.3|7.9|4.5|7|5.6|2.4"/>
</p:tagLst>
</file>

<file path=ppt/tags/tag13.xml><?xml version="1.0" encoding="utf-8"?>
<p:tagLst xmlns:a="http://schemas.openxmlformats.org/drawingml/2006/main" xmlns:r="http://schemas.openxmlformats.org/officeDocument/2006/relationships" xmlns:p="http://schemas.openxmlformats.org/presentationml/2006/main">
  <p:tag name="TIMING" val="|0.9|4|3.3|8.5|3|3.3|7.9|4.5|7|5.6|2.4"/>
</p:tagLst>
</file>

<file path=ppt/tags/tag2.xml><?xml version="1.0" encoding="utf-8"?>
<p:tagLst xmlns:a="http://schemas.openxmlformats.org/drawingml/2006/main" xmlns:r="http://schemas.openxmlformats.org/officeDocument/2006/relationships" xmlns:p="http://schemas.openxmlformats.org/presentationml/2006/main">
  <p:tag name="TIMING" val="|0.9|4|3.3|8.5|3|3.3|7.9|4.5|7|5.6|2.4"/>
</p:tagLst>
</file>

<file path=ppt/tags/tag3.xml><?xml version="1.0" encoding="utf-8"?>
<p:tagLst xmlns:a="http://schemas.openxmlformats.org/drawingml/2006/main" xmlns:r="http://schemas.openxmlformats.org/officeDocument/2006/relationships" xmlns:p="http://schemas.openxmlformats.org/presentationml/2006/main">
  <p:tag name="TIMING" val="|0.9|4|3.3|8.5|3|3.3|7.9|4.5|7|5.6|2.4"/>
</p:tagLst>
</file>

<file path=ppt/tags/tag4.xml><?xml version="1.0" encoding="utf-8"?>
<p:tagLst xmlns:a="http://schemas.openxmlformats.org/drawingml/2006/main" xmlns:r="http://schemas.openxmlformats.org/officeDocument/2006/relationships" xmlns:p="http://schemas.openxmlformats.org/presentationml/2006/main">
  <p:tag name="TIMING" val="|0.9|4|3.3|8.5|3|3.3|7.9|4.5|7|5.6|2.4"/>
</p:tagLst>
</file>

<file path=ppt/tags/tag5.xml><?xml version="1.0" encoding="utf-8"?>
<p:tagLst xmlns:a="http://schemas.openxmlformats.org/drawingml/2006/main" xmlns:r="http://schemas.openxmlformats.org/officeDocument/2006/relationships" xmlns:p="http://schemas.openxmlformats.org/presentationml/2006/main">
  <p:tag name="TIMING" val="|0.9|4|3.3|8.5|3|3.3|7.9|4.5|7|5.6|2.4"/>
</p:tagLst>
</file>

<file path=ppt/tags/tag6.xml><?xml version="1.0" encoding="utf-8"?>
<p:tagLst xmlns:a="http://schemas.openxmlformats.org/drawingml/2006/main" xmlns:r="http://schemas.openxmlformats.org/officeDocument/2006/relationships" xmlns:p="http://schemas.openxmlformats.org/presentationml/2006/main">
  <p:tag name="TIMING" val="|0.9|4|3.3|8.5|3|3.3|7.9|4.5|7|5.6|2.4"/>
</p:tagLst>
</file>

<file path=ppt/tags/tag7.xml><?xml version="1.0" encoding="utf-8"?>
<p:tagLst xmlns:a="http://schemas.openxmlformats.org/drawingml/2006/main" xmlns:r="http://schemas.openxmlformats.org/officeDocument/2006/relationships" xmlns:p="http://schemas.openxmlformats.org/presentationml/2006/main">
  <p:tag name="TIMING" val="|0.9|4|3.3|8.5|3|3.3|7.9|4.5|7|5.6|2.4"/>
</p:tagLst>
</file>

<file path=ppt/tags/tag8.xml><?xml version="1.0" encoding="utf-8"?>
<p:tagLst xmlns:a="http://schemas.openxmlformats.org/drawingml/2006/main" xmlns:r="http://schemas.openxmlformats.org/officeDocument/2006/relationships" xmlns:p="http://schemas.openxmlformats.org/presentationml/2006/main">
  <p:tag name="TIMING" val="|0.9|4|3.3|8.5|3|3.3|7.9|4.5|7|5.6|2.4"/>
</p:tagLst>
</file>

<file path=ppt/tags/tag9.xml><?xml version="1.0" encoding="utf-8"?>
<p:tagLst xmlns:a="http://schemas.openxmlformats.org/drawingml/2006/main" xmlns:r="http://schemas.openxmlformats.org/officeDocument/2006/relationships" xmlns:p="http://schemas.openxmlformats.org/presentationml/2006/main">
  <p:tag name="TIMING" val="|0.9|4|3.3|8.5|3|3.3|7.9|4.5|7|5.6|2.4"/>
</p:tagLst>
</file>

<file path=ppt/theme/theme1.xml><?xml version="1.0" encoding="utf-8"?>
<a:theme xmlns:a="http://schemas.openxmlformats.org/drawingml/2006/main" name="Default Design">
  <a:themeElements>
    <a:clrScheme name="Default Design 3">
      <a:dk1>
        <a:srgbClr val="000000"/>
      </a:dk1>
      <a:lt1>
        <a:srgbClr val="FFFFFF"/>
      </a:lt1>
      <a:dk2>
        <a:srgbClr val="000000"/>
      </a:dk2>
      <a:lt2>
        <a:srgbClr val="DDDDDD"/>
      </a:lt2>
      <a:accent1>
        <a:srgbClr val="CBCBCB"/>
      </a:accent1>
      <a:accent2>
        <a:srgbClr val="C0C0C0"/>
      </a:accent2>
      <a:accent3>
        <a:srgbClr val="FFFFFF"/>
      </a:accent3>
      <a:accent4>
        <a:srgbClr val="000000"/>
      </a:accent4>
      <a:accent5>
        <a:srgbClr val="E2E2E2"/>
      </a:accent5>
      <a:accent6>
        <a:srgbClr val="AEAEAE"/>
      </a:accent6>
      <a:hlink>
        <a:srgbClr val="4D4D4D"/>
      </a:hlink>
      <a:folHlink>
        <a:srgbClr val="868686"/>
      </a:folHlink>
    </a:clrScheme>
    <a:fontScheme name="Default Design">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600" b="0" i="0" u="sng"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600" b="0" i="0" u="sng"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CCECFF"/>
        </a:lt1>
        <a:dk2>
          <a:srgbClr val="000066"/>
        </a:dk2>
        <a:lt2>
          <a:srgbClr val="6699FF"/>
        </a:lt2>
        <a:accent1>
          <a:srgbClr val="33CCCC"/>
        </a:accent1>
        <a:accent2>
          <a:srgbClr val="0099FF"/>
        </a:accent2>
        <a:accent3>
          <a:srgbClr val="E2F4FF"/>
        </a:accent3>
        <a:accent4>
          <a:srgbClr val="000000"/>
        </a:accent4>
        <a:accent5>
          <a:srgbClr val="ADE2E2"/>
        </a:accent5>
        <a:accent6>
          <a:srgbClr val="008AE7"/>
        </a:accent6>
        <a:hlink>
          <a:srgbClr val="FFFFFF"/>
        </a:hlink>
        <a:folHlink>
          <a:srgbClr val="3366FF"/>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DDDDDD"/>
        </a:lt2>
        <a:accent1>
          <a:srgbClr val="CBCBCB"/>
        </a:accent1>
        <a:accent2>
          <a:srgbClr val="C0C0C0"/>
        </a:accent2>
        <a:accent3>
          <a:srgbClr val="FFFFFF"/>
        </a:accent3>
        <a:accent4>
          <a:srgbClr val="000000"/>
        </a:accent4>
        <a:accent5>
          <a:srgbClr val="E2E2E2"/>
        </a:accent5>
        <a:accent6>
          <a:srgbClr val="AEAEAE"/>
        </a:accent6>
        <a:hlink>
          <a:srgbClr val="4D4D4D"/>
        </a:hlink>
        <a:folHlink>
          <a:srgbClr val="86868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660033"/>
        </a:dk2>
        <a:lt2>
          <a:srgbClr val="FFCC66"/>
        </a:lt2>
        <a:accent1>
          <a:srgbClr val="FF9900"/>
        </a:accent1>
        <a:accent2>
          <a:srgbClr val="440022"/>
        </a:accent2>
        <a:accent3>
          <a:srgbClr val="B8AAAD"/>
        </a:accent3>
        <a:accent4>
          <a:srgbClr val="DADADA"/>
        </a:accent4>
        <a:accent5>
          <a:srgbClr val="FFCAAA"/>
        </a:accent5>
        <a:accent6>
          <a:srgbClr val="3D001E"/>
        </a:accent6>
        <a:hlink>
          <a:srgbClr val="B20059"/>
        </a:hlink>
        <a:folHlink>
          <a:srgbClr val="FF6699"/>
        </a:folHlink>
      </a:clrScheme>
      <a:clrMap bg1="dk2" tx1="lt1" bg2="dk1" tx2="lt2" accent1="accent1" accent2="accent2" accent3="accent3" accent4="accent4" accent5="accent5" accent6="accent6" hlink="hlink" folHlink="folHlink"/>
    </a:extraClrScheme>
    <a:extraClrScheme>
      <a:clrScheme name="Default Design 5">
        <a:dk1>
          <a:srgbClr val="000000"/>
        </a:dk1>
        <a:lt1>
          <a:srgbClr val="FFFFFF"/>
        </a:lt1>
        <a:dk2>
          <a:srgbClr val="663300"/>
        </a:dk2>
        <a:lt2>
          <a:srgbClr val="FFCC66"/>
        </a:lt2>
        <a:accent1>
          <a:srgbClr val="FF9900"/>
        </a:accent1>
        <a:accent2>
          <a:srgbClr val="361B00"/>
        </a:accent2>
        <a:accent3>
          <a:srgbClr val="B8ADAA"/>
        </a:accent3>
        <a:accent4>
          <a:srgbClr val="DADADA"/>
        </a:accent4>
        <a:accent5>
          <a:srgbClr val="FFCAAA"/>
        </a:accent5>
        <a:accent6>
          <a:srgbClr val="301700"/>
        </a:accent6>
        <a:hlink>
          <a:srgbClr val="996633"/>
        </a:hlink>
        <a:folHlink>
          <a:srgbClr val="FF6699"/>
        </a:folHlink>
      </a:clrScheme>
      <a:clrMap bg1="dk2" tx1="lt1" bg2="dk1" tx2="lt2" accent1="accent1" accent2="accent2" accent3="accent3" accent4="accent4" accent5="accent5" accent6="accent6" hlink="hlink" folHlink="folHlink"/>
    </a:extraClrScheme>
    <a:extraClrScheme>
      <a:clrScheme name="Default Design 6">
        <a:dk1>
          <a:srgbClr val="000000"/>
        </a:dk1>
        <a:lt1>
          <a:srgbClr val="FFFFFF"/>
        </a:lt1>
        <a:dk2>
          <a:srgbClr val="003300"/>
        </a:dk2>
        <a:lt2>
          <a:srgbClr val="FFCC66"/>
        </a:lt2>
        <a:accent1>
          <a:srgbClr val="CC9900"/>
        </a:accent1>
        <a:accent2>
          <a:srgbClr val="001600"/>
        </a:accent2>
        <a:accent3>
          <a:srgbClr val="AAADAA"/>
        </a:accent3>
        <a:accent4>
          <a:srgbClr val="DADADA"/>
        </a:accent4>
        <a:accent5>
          <a:srgbClr val="E2CAAA"/>
        </a:accent5>
        <a:accent6>
          <a:srgbClr val="001300"/>
        </a:accent6>
        <a:hlink>
          <a:srgbClr val="006600"/>
        </a:hlink>
        <a:folHlink>
          <a:srgbClr val="0099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171756</TotalTime>
  <Words>7278</Words>
  <Application>Microsoft Office PowerPoint</Application>
  <PresentationFormat>Custom</PresentationFormat>
  <Paragraphs>591</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Arial Narrow</vt:lpstr>
      <vt:lpstr>Symbol</vt:lpstr>
      <vt:lpstr>Times New Roman</vt:lpstr>
      <vt:lpstr>Default Design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Sampling Uncertainty Made Easy</dc:title>
  <dc:creator>Will Hopkins</dc:creator>
  <cp:lastModifiedBy>Will</cp:lastModifiedBy>
  <cp:revision>1556</cp:revision>
  <cp:lastPrinted>2001-02-09T23:28:35Z</cp:lastPrinted>
  <dcterms:created xsi:type="dcterms:W3CDTF">2000-10-24T19:26:03Z</dcterms:created>
  <dcterms:modified xsi:type="dcterms:W3CDTF">2022-12-12T00:06:41Z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7dc88d9-fa17-47eb-a208-3e66f59d50e5_Enabled">
    <vt:lpwstr>true</vt:lpwstr>
  </property>
  <property fmtid="{D5CDD505-2E9C-101B-9397-08002B2CF9AE}" pid="3" name="MSIP_Label_d7dc88d9-fa17-47eb-a208-3e66f59d50e5_SetDate">
    <vt:lpwstr>2022-10-12T23:51:22Z</vt:lpwstr>
  </property>
  <property fmtid="{D5CDD505-2E9C-101B-9397-08002B2CF9AE}" pid="4" name="MSIP_Label_d7dc88d9-fa17-47eb-a208-3e66f59d50e5_Method">
    <vt:lpwstr>Standard</vt:lpwstr>
  </property>
  <property fmtid="{D5CDD505-2E9C-101B-9397-08002B2CF9AE}" pid="5" name="MSIP_Label_d7dc88d9-fa17-47eb-a208-3e66f59d50e5_Name">
    <vt:lpwstr>Internal</vt:lpwstr>
  </property>
  <property fmtid="{D5CDD505-2E9C-101B-9397-08002B2CF9AE}" pid="6" name="MSIP_Label_d7dc88d9-fa17-47eb-a208-3e66f59d50e5_SiteId">
    <vt:lpwstr>d51ba343-9258-4ea6-9907-426d8c84ec12</vt:lpwstr>
  </property>
  <property fmtid="{D5CDD505-2E9C-101B-9397-08002B2CF9AE}" pid="7" name="MSIP_Label_d7dc88d9-fa17-47eb-a208-3e66f59d50e5_ActionId">
    <vt:lpwstr>9c5fe97f-9e09-4cc7-83fa-0c5492734b69</vt:lpwstr>
  </property>
  <property fmtid="{D5CDD505-2E9C-101B-9397-08002B2CF9AE}" pid="8" name="MSIP_Label_d7dc88d9-fa17-47eb-a208-3e66f59d50e5_ContentBits">
    <vt:lpwstr>0</vt:lpwstr>
  </property>
</Properties>
</file>