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365" r:id="rId2"/>
    <p:sldId id="333" r:id="rId3"/>
    <p:sldId id="313" r:id="rId4"/>
    <p:sldId id="358" r:id="rId5"/>
    <p:sldId id="334" r:id="rId6"/>
    <p:sldId id="359" r:id="rId7"/>
    <p:sldId id="335" r:id="rId8"/>
    <p:sldId id="368" r:id="rId9"/>
    <p:sldId id="374" r:id="rId10"/>
    <p:sldId id="375" r:id="rId11"/>
    <p:sldId id="373" r:id="rId12"/>
    <p:sldId id="329" r:id="rId13"/>
    <p:sldId id="346" r:id="rId14"/>
    <p:sldId id="370" r:id="rId15"/>
    <p:sldId id="347" r:id="rId16"/>
    <p:sldId id="317" r:id="rId17"/>
    <p:sldId id="338" r:id="rId18"/>
    <p:sldId id="354" r:id="rId19"/>
    <p:sldId id="376" r:id="rId20"/>
    <p:sldId id="367" r:id="rId21"/>
    <p:sldId id="371" r:id="rId22"/>
    <p:sldId id="349" r:id="rId23"/>
    <p:sldId id="372" r:id="rId24"/>
    <p:sldId id="353" r:id="rId25"/>
    <p:sldId id="352" r:id="rId26"/>
    <p:sldId id="322" r:id="rId27"/>
    <p:sldId id="340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000"/>
    <a:srgbClr val="0000FF"/>
    <a:srgbClr val="FFFFFF"/>
    <a:srgbClr val="777777"/>
    <a:srgbClr val="CCFFCC"/>
    <a:srgbClr val="FFCCCC"/>
    <a:srgbClr val="CC00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279" autoAdjust="0"/>
    <p:restoredTop sz="94722" autoAdjust="0"/>
  </p:normalViewPr>
  <p:slideViewPr>
    <p:cSldViewPr>
      <p:cViewPr varScale="1">
        <p:scale>
          <a:sx n="99" d="100"/>
          <a:sy n="99" d="100"/>
        </p:scale>
        <p:origin x="13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42891818-25BE-485A-B5AA-67B7FA00E3DA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97B1C9A-BC2E-4FE9-B9FF-AEB7B5A77C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DAA64E-D1C0-4DE0-82C6-0B89E152472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B87255-CF59-4C3F-8D23-81E57F28D65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5F8186B-A4D1-4A96-BDB1-747A9247D63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3EA1DF-FB9D-4B94-8655-261A8CAED254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584922-EA27-4F54-92E4-4BDDA3A3E0C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CB4E95-1BFF-487F-88C7-2490A043D89F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3122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CB4E95-1BFF-487F-88C7-2490A043D89F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E841C6-F099-4E43-A541-F567B1C28E8F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F680F3-6731-4E1E-A418-590559A25D6F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D20D2A-0184-4A4F-B1E0-A86B69FB9CA0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EB1EF4-EA92-409C-99ED-7B9BB0E6F27B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66C9FA-6DCC-4B4D-B5E3-4DA02040887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35B75F-2F3C-4F29-A090-E0D731AA12C3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C47BCD-C419-429A-B50E-6B8F0F885A15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5B9901-C053-4507-8FA4-E940BEF87D4F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281D10-B456-4790-BFFE-D6B072CA683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4C3EBA-FFB1-4440-9127-0B8BBDB9C2A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6A4964-23AA-41AA-A26A-07EE8071E58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61E0DAC-0A5F-4EA6-A0AA-9E687F39B076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D275D1-0AAD-4839-A0C1-867B4552DA7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6E13B2-2282-4DEE-BEEF-CF80E1448D3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324691-D378-40E3-B0FA-36122EB5606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</p:spPr>
        <p:txBody>
          <a:bodyPr lIns="91440"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21FCAAAF-3802-4921-BE84-704642255C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229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0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304800"/>
            <a:ext cx="21145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92838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8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00" y="142852"/>
            <a:ext cx="8859974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28652"/>
            <a:ext cx="8858312" cy="5815058"/>
          </a:xfrm>
        </p:spPr>
        <p:txBody>
          <a:bodyPr tIns="108000"/>
          <a:lstStyle>
            <a:lvl1pPr marL="276225" indent="-276225">
              <a:lnSpc>
                <a:spcPct val="95000"/>
              </a:lnSpc>
              <a:spcBef>
                <a:spcPts val="500"/>
              </a:spcBef>
              <a:defRPr/>
            </a:lvl1pPr>
            <a:lvl2pPr marL="574675" indent="-287338">
              <a:lnSpc>
                <a:spcPct val="95000"/>
              </a:lnSpc>
              <a:spcBef>
                <a:spcPts val="200"/>
              </a:spcBef>
              <a:defRPr/>
            </a:lvl2pPr>
            <a:lvl3pPr marL="862013" indent="-211138">
              <a:lnSpc>
                <a:spcPct val="95000"/>
              </a:lnSpc>
              <a:spcBef>
                <a:spcPts val="200"/>
              </a:spcBef>
              <a:defRPr/>
            </a:lvl3pPr>
            <a:lvl4pPr marL="1179513" indent="-265113">
              <a:lnSpc>
                <a:spcPct val="95000"/>
              </a:lnSpc>
              <a:spcBef>
                <a:spcPts val="200"/>
              </a:spcBef>
              <a:defRPr/>
            </a:lvl4pPr>
            <a:lvl5pPr marL="1466850" indent="-254000">
              <a:lnSpc>
                <a:spcPct val="95000"/>
              </a:lnSpc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0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578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7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4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5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43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38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459788" cy="685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Symbol" panose="05050102010706020507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49288" indent="-304800" algn="l" rtl="0" eaLnBrk="0" fontAlgn="base" hangingPunct="0">
        <a:spcBef>
          <a:spcPct val="10000"/>
        </a:spcBef>
        <a:spcAft>
          <a:spcPct val="0"/>
        </a:spcAft>
        <a:buFont typeface="Symbol" panose="05050102010706020507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01700" indent="-250825" algn="l" rtl="0" eaLnBrk="0" fontAlgn="base" hangingPunct="0">
        <a:spcBef>
          <a:spcPct val="1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220788" indent="-317500" algn="l" rtl="0" eaLnBrk="0" fontAlgn="base" hangingPunct="0">
        <a:spcBef>
          <a:spcPct val="1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1549400" indent="-2635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0066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6pPr>
      <a:lvl7pPr marL="24638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7pPr>
      <a:lvl8pPr marL="29210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8pPr>
      <a:lvl9pPr marL="33782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17.xml"/><Relationship Id="rId18" Type="http://schemas.openxmlformats.org/officeDocument/2006/relationships/slide" Target="slide18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23.xml"/><Relationship Id="rId7" Type="http://schemas.openxmlformats.org/officeDocument/2006/relationships/slide" Target="slide13.xml"/><Relationship Id="rId12" Type="http://schemas.openxmlformats.org/officeDocument/2006/relationships/slide" Target="slide15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14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11" Type="http://schemas.openxmlformats.org/officeDocument/2006/relationships/slide" Target="slide12.xml"/><Relationship Id="rId24" Type="http://schemas.openxmlformats.org/officeDocument/2006/relationships/slide" Target="slide10.xml"/><Relationship Id="rId5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9.xml"/><Relationship Id="rId10" Type="http://schemas.openxmlformats.org/officeDocument/2006/relationships/slide" Target="slide7.xml"/><Relationship Id="rId19" Type="http://schemas.openxmlformats.org/officeDocument/2006/relationships/slide" Target="slide20.xml"/><Relationship Id="rId4" Type="http://schemas.openxmlformats.org/officeDocument/2006/relationships/slide" Target="slide4.xml"/><Relationship Id="rId9" Type="http://schemas.openxmlformats.org/officeDocument/2006/relationships/slide" Target="slide5.xml"/><Relationship Id="rId14" Type="http://schemas.openxmlformats.org/officeDocument/2006/relationships/slide" Target="slide19.xml"/><Relationship Id="rId22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5613" y="620713"/>
            <a:ext cx="8280400" cy="5184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82800"/>
          <a:lstStyle>
            <a:lvl1pPr marL="342900" indent="-342900"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649288" indent="-30480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If you are viewing this slideshow within a browser window, select File/Save as… from the toolbar and save the slideshow to your computer, then open it directly in PowerPoint.  </a:t>
            </a:r>
          </a:p>
          <a:p>
            <a:pPr eaLnBrk="1" hangingPunct="1"/>
            <a:r>
              <a:rPr lang="en-US" altLang="en-US" sz="2400" dirty="0"/>
              <a:t>When you open the file, use the full-screen view to see the information on each slide build sequentially.</a:t>
            </a:r>
          </a:p>
          <a:p>
            <a:pPr lvl="1" eaLnBrk="1" hangingPunct="1"/>
            <a:r>
              <a:rPr lang="en-US" altLang="en-US" sz="2200" dirty="0"/>
              <a:t>For full-screen view, click on </a:t>
            </a:r>
            <a:r>
              <a:rPr lang="en-US" altLang="en-US" sz="2200" dirty="0">
                <a:solidFill>
                  <a:srgbClr val="CC0066"/>
                </a:solidFill>
              </a:rPr>
              <a:t>this icon</a:t>
            </a:r>
            <a:r>
              <a:rPr lang="en-US" altLang="en-US" sz="2200" dirty="0"/>
              <a:t> in the lower part of your screen.</a:t>
            </a:r>
          </a:p>
          <a:p>
            <a:pPr lvl="1" eaLnBrk="1" hangingPunct="1"/>
            <a:endParaRPr lang="en-US" altLang="en-US" sz="2200" dirty="0"/>
          </a:p>
          <a:p>
            <a:pPr lvl="1" eaLnBrk="1" hangingPunct="1"/>
            <a:endParaRPr lang="en-US" altLang="en-US" sz="2200" dirty="0"/>
          </a:p>
          <a:p>
            <a:pPr lvl="1" eaLnBrk="1" hangingPunct="1"/>
            <a:endParaRPr lang="en-US" altLang="en-US" sz="2200" dirty="0"/>
          </a:p>
          <a:p>
            <a:pPr lvl="1" eaLnBrk="1" hangingPunct="1">
              <a:buFontTx/>
              <a:buNone/>
            </a:pPr>
            <a:r>
              <a:rPr lang="en-US" altLang="en-US" sz="2200" dirty="0"/>
              <a:t>	(The site of this icon depends on the version of Powerpoint.)</a:t>
            </a:r>
          </a:p>
          <a:p>
            <a:pPr lvl="1" eaLnBrk="1" hangingPunct="1"/>
            <a:r>
              <a:rPr lang="en-US" altLang="en-US" sz="2200" dirty="0">
                <a:sym typeface="Symbol" panose="05050102010706020507" pitchFamily="18" charset="2"/>
              </a:rPr>
              <a:t>To </a:t>
            </a:r>
            <a:r>
              <a:rPr lang="en-US" altLang="en-US" sz="2200" dirty="0">
                <a:solidFill>
                  <a:srgbClr val="0000CC"/>
                </a:solidFill>
                <a:sym typeface="Symbol" panose="05050102010706020507" pitchFamily="18" charset="2"/>
              </a:rPr>
              <a:t>go forwards</a:t>
            </a:r>
            <a:r>
              <a:rPr lang="en-US" altLang="en-US" sz="2200" dirty="0"/>
              <a:t>, left-click or hit the space bar, </a:t>
            </a:r>
            <a:r>
              <a:rPr lang="en-US" altLang="en-US" sz="2200" dirty="0" err="1"/>
              <a:t>PdDn</a:t>
            </a:r>
            <a:r>
              <a:rPr lang="en-US" altLang="en-US" sz="2200" dirty="0"/>
              <a:t> or </a:t>
            </a:r>
            <a:r>
              <a:rPr lang="en-US" altLang="en-US" sz="2200" dirty="0">
                <a:sym typeface="Symbol" panose="05050102010706020507" pitchFamily="18" charset="2"/>
              </a:rPr>
              <a:t> key.</a:t>
            </a:r>
          </a:p>
          <a:p>
            <a:pPr lvl="1" eaLnBrk="1" hangingPunct="1"/>
            <a:r>
              <a:rPr lang="en-US" altLang="en-US" sz="2200" dirty="0">
                <a:sym typeface="Symbol" panose="05050102010706020507" pitchFamily="18" charset="2"/>
              </a:rPr>
              <a:t>To </a:t>
            </a:r>
            <a:r>
              <a:rPr lang="en-US" altLang="en-US" sz="2200" dirty="0">
                <a:solidFill>
                  <a:srgbClr val="0000CC"/>
                </a:solidFill>
                <a:sym typeface="Symbol" panose="05050102010706020507" pitchFamily="18" charset="2"/>
              </a:rPr>
              <a:t>go backwards</a:t>
            </a:r>
            <a:r>
              <a:rPr lang="en-US" altLang="en-US" sz="2200" dirty="0">
                <a:sym typeface="Symbol" panose="05050102010706020507" pitchFamily="18" charset="2"/>
              </a:rPr>
              <a:t>, hit the </a:t>
            </a:r>
            <a:r>
              <a:rPr lang="en-US" altLang="en-US" sz="2200" dirty="0" err="1">
                <a:sym typeface="Symbol" panose="05050102010706020507" pitchFamily="18" charset="2"/>
              </a:rPr>
              <a:t>PgUp</a:t>
            </a:r>
            <a:r>
              <a:rPr lang="en-US" altLang="en-US" sz="2200" dirty="0">
                <a:sym typeface="Symbol" panose="05050102010706020507" pitchFamily="18" charset="2"/>
              </a:rPr>
              <a:t> or  key.</a:t>
            </a:r>
          </a:p>
          <a:p>
            <a:pPr lvl="1" eaLnBrk="1" hangingPunct="1"/>
            <a:r>
              <a:rPr lang="en-US" altLang="en-US" sz="2200" dirty="0"/>
              <a:t>To </a:t>
            </a:r>
            <a:r>
              <a:rPr lang="en-US" altLang="en-US" sz="2200" dirty="0">
                <a:solidFill>
                  <a:srgbClr val="0000CC"/>
                </a:solidFill>
              </a:rPr>
              <a:t>exit</a:t>
            </a:r>
            <a:r>
              <a:rPr lang="en-US" altLang="en-US" sz="2200" dirty="0"/>
              <a:t> from full-screen view, hit the Esc (escape) key.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423" y="3356769"/>
            <a:ext cx="2600225" cy="598736"/>
          </a:xfrm>
          <a:prstGeom prst="rect">
            <a:avLst/>
          </a:prstGeom>
        </p:spPr>
      </p:pic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4572000" y="2919413"/>
            <a:ext cx="71438" cy="509587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26716" y="53931"/>
            <a:ext cx="8892156" cy="685800"/>
          </a:xfrm>
        </p:spPr>
        <p:txBody>
          <a:bodyPr/>
          <a:lstStyle/>
          <a:p>
            <a:r>
              <a:rPr lang="en-US" altLang="en-US" dirty="0" smtClean="0"/>
              <a:t>Sample Size for Equivalence Testing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5128" y="739731"/>
            <a:ext cx="8893744" cy="6017203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dirty="0" smtClean="0"/>
              <a:t>Equivalence testing is similar to superiority testing, but with a </a:t>
            </a:r>
            <a:r>
              <a:rPr lang="en-US" dirty="0"/>
              <a:t>high </a:t>
            </a:r>
            <a:r>
              <a:rPr lang="en-US" dirty="0" smtClean="0"/>
              <a:t>chance </a:t>
            </a:r>
            <a:r>
              <a:rPr lang="en-US" dirty="0"/>
              <a:t>of deciding </a:t>
            </a:r>
            <a:r>
              <a:rPr lang="en-US" dirty="0" smtClean="0"/>
              <a:t>an </a:t>
            </a:r>
            <a:r>
              <a:rPr lang="en-US" dirty="0"/>
              <a:t>effect is </a:t>
            </a:r>
            <a:r>
              <a:rPr lang="en-US" dirty="0" smtClean="0"/>
              <a:t>trivial, </a:t>
            </a:r>
            <a:r>
              <a:rPr lang="en-US" dirty="0"/>
              <a:t>when the true </a:t>
            </a:r>
            <a:r>
              <a:rPr lang="en-US" dirty="0" smtClean="0"/>
              <a:t>effect </a:t>
            </a:r>
            <a:r>
              <a:rPr lang="en-US" dirty="0"/>
              <a:t>is </a:t>
            </a:r>
            <a:r>
              <a:rPr lang="en-US" dirty="0" smtClean="0"/>
              <a:t>an expected trivial value smaller than the smallest important.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So </a:t>
            </a:r>
            <a:r>
              <a:rPr lang="en-US" dirty="0"/>
              <a:t>when you do the study, you want this outcome: the chance that the effect is </a:t>
            </a:r>
            <a:r>
              <a:rPr lang="en-US" dirty="0" smtClean="0"/>
              <a:t>trivial </a:t>
            </a:r>
            <a:r>
              <a:rPr lang="en-US" dirty="0"/>
              <a:t>is &gt;95% (very likely).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That is, you want </a:t>
            </a:r>
            <a:r>
              <a:rPr lang="en-US" dirty="0" smtClean="0"/>
              <a:t>&lt;5% </a:t>
            </a:r>
            <a:r>
              <a:rPr lang="en-US" dirty="0"/>
              <a:t>chance that the effect is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dirty="0" smtClean="0"/>
              <a:t>substantial +</a:t>
            </a:r>
            <a:r>
              <a:rPr lang="en-US" dirty="0" err="1" smtClean="0"/>
              <a:t>ive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In </a:t>
            </a:r>
            <a:r>
              <a:rPr lang="en-US" dirty="0"/>
              <a:t>the calculation for sample </a:t>
            </a:r>
            <a:r>
              <a:rPr lang="en-US" dirty="0" smtClean="0"/>
              <a:t>size, you </a:t>
            </a:r>
            <a:r>
              <a:rPr lang="en-US" dirty="0"/>
              <a:t>can achieve that by </a:t>
            </a:r>
            <a:r>
              <a:rPr lang="en-US" dirty="0" smtClean="0"/>
              <a:t>making </a:t>
            </a:r>
            <a:r>
              <a:rPr lang="en-US" dirty="0"/>
              <a:t>the smallest </a:t>
            </a:r>
            <a:r>
              <a:rPr lang="en-US" dirty="0" smtClean="0"/>
              <a:t>beneficial value the smallest important +</a:t>
            </a:r>
            <a:r>
              <a:rPr lang="en-US" dirty="0" err="1" smtClean="0"/>
              <a:t>ive</a:t>
            </a:r>
            <a:r>
              <a:rPr lang="en-US" dirty="0" smtClean="0"/>
              <a:t> value,…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…by replacing the smallest harmful value</a:t>
            </a:r>
            <a:r>
              <a:rPr lang="en-US" dirty="0"/>
              <a:t> with the </a:t>
            </a:r>
            <a:r>
              <a:rPr lang="en-US" dirty="0" smtClean="0"/>
              <a:t>expected trivial value, and…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…by setting the Type-1 and Type-2 errors to 5%.</a:t>
            </a:r>
            <a:endParaRPr lang="en-US" dirty="0"/>
          </a:p>
          <a:p>
            <a:pPr>
              <a:lnSpc>
                <a:spcPct val="92000"/>
              </a:lnSpc>
            </a:pPr>
            <a:r>
              <a:rPr lang="en-US" dirty="0"/>
              <a:t>If the </a:t>
            </a:r>
            <a:r>
              <a:rPr lang="en-US" dirty="0" smtClean="0"/>
              <a:t>true trivial </a:t>
            </a:r>
            <a:r>
              <a:rPr lang="en-US" dirty="0"/>
              <a:t>effect is </a:t>
            </a:r>
            <a:r>
              <a:rPr lang="en-US" dirty="0" smtClean="0"/>
              <a:t>half the smallest important, </a:t>
            </a:r>
            <a:r>
              <a:rPr lang="en-US" dirty="0"/>
              <a:t>the sample size </a:t>
            </a:r>
            <a:r>
              <a:rPr lang="en-US" dirty="0" smtClean="0"/>
              <a:t>16x that </a:t>
            </a:r>
            <a:r>
              <a:rPr lang="en-US" dirty="0"/>
              <a:t>for </a:t>
            </a:r>
            <a:r>
              <a:rPr lang="en-US" dirty="0" smtClean="0"/>
              <a:t>MBD–impractical for most researchers.</a:t>
            </a:r>
            <a:endParaRPr lang="en-US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Equivalence testing is an option in a meta-analysis, if the effective sample size is large enough.</a:t>
            </a:r>
            <a:endParaRPr lang="en-US" dirty="0"/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 bwMode="auto">
          <a:xfrm>
            <a:off x="8461375" y="6269610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28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42875" y="44624"/>
            <a:ext cx="8859838" cy="685800"/>
          </a:xfrm>
        </p:spPr>
        <p:txBody>
          <a:bodyPr/>
          <a:lstStyle/>
          <a:p>
            <a:r>
              <a:rPr lang="en-US" altLang="en-US" smtClean="0"/>
              <a:t>Sample Size for Precise Estimates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42875" y="730424"/>
            <a:ext cx="8858250" cy="6069012"/>
          </a:xfrm>
        </p:spPr>
        <p:txBody>
          <a:bodyPr/>
          <a:lstStyle/>
          <a:p>
            <a:r>
              <a:rPr lang="en-US" altLang="en-US" dirty="0" smtClean="0"/>
              <a:t>In the new approach, the decision is about whether the effect has adequate precision in a non-clinical setting.</a:t>
            </a:r>
          </a:p>
          <a:p>
            <a:pPr lvl="1"/>
            <a:r>
              <a:rPr lang="en-US" altLang="en-US" dirty="0" smtClean="0"/>
              <a:t>“Precision” is defined by the compatibility interval: the uncertainty in the true effect.</a:t>
            </a:r>
          </a:p>
          <a:p>
            <a:pPr lvl="1"/>
            <a:r>
              <a:rPr lang="en-US" altLang="en-US" dirty="0" smtClean="0"/>
              <a:t>The suggested default level of compatibility is 90%.</a:t>
            </a:r>
          </a:p>
          <a:p>
            <a:pPr lvl="1"/>
            <a:r>
              <a:rPr lang="en-US" altLang="en-US" dirty="0" smtClean="0"/>
              <a:t>“Adequate” implies a compatibility interval that does not permit substantial values of the effect in a positive </a:t>
            </a:r>
            <a:r>
              <a:rPr lang="en-US" altLang="en-US" i="1" dirty="0" smtClean="0"/>
              <a:t>and</a:t>
            </a:r>
            <a:r>
              <a:rPr lang="en-US" altLang="en-US" dirty="0" smtClean="0"/>
              <a:t> negative sense.</a:t>
            </a:r>
          </a:p>
          <a:p>
            <a:pPr lvl="1"/>
            <a:r>
              <a:rPr lang="en-US" altLang="en-US" dirty="0" smtClean="0"/>
              <a:t>Positive and negative are defined by the smallest important effects. </a:t>
            </a:r>
          </a:p>
          <a:p>
            <a:pPr lvl="1"/>
            <a:r>
              <a:rPr lang="en-US" altLang="en-US" dirty="0" smtClean="0"/>
              <a:t>Solve for the </a:t>
            </a:r>
            <a:r>
              <a:rPr lang="en-AU" altLang="en-AU" b="1" dirty="0"/>
              <a:t>minimum </a:t>
            </a:r>
            <a:r>
              <a:rPr lang="en-AU" altLang="en-AU" b="1" dirty="0" smtClean="0"/>
              <a:t>desirable </a:t>
            </a:r>
            <a:r>
              <a:rPr lang="en-US" altLang="en-US" dirty="0" smtClean="0"/>
              <a:t>sample size by assuming a sampling distribution.</a:t>
            </a:r>
          </a:p>
          <a:p>
            <a:pPr lvl="1"/>
            <a:r>
              <a:rPr lang="en-US" altLang="en-US" dirty="0" smtClean="0"/>
              <a:t>Sample sizes are almost identical to those for clinically important effects with Type 1 and 2 error rates of 0.5% and 25%.</a:t>
            </a:r>
          </a:p>
          <a:p>
            <a:pPr lvl="2"/>
            <a:r>
              <a:rPr lang="en-US" altLang="en-US" dirty="0" smtClean="0"/>
              <a:t>The Type 1 and 2 error rates are each 5%.</a:t>
            </a:r>
          </a:p>
          <a:p>
            <a:pPr lvl="2"/>
            <a:r>
              <a:rPr lang="en-US" altLang="en-US" dirty="0" smtClean="0"/>
              <a:t>There is also the same reduction in sample size for suspected large true effects.</a:t>
            </a: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 bwMode="auto">
          <a:xfrm>
            <a:off x="8461375" y="6326187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654224"/>
            <a:ext cx="8848725" cy="615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AU" dirty="0" smtClean="0"/>
              <a:t>The smallest substantial positive and negative values define ranges of substantial values.</a:t>
            </a:r>
          </a:p>
          <a:p>
            <a:pPr>
              <a:lnSpc>
                <a:spcPct val="90000"/>
              </a:lnSpc>
            </a:pPr>
            <a:r>
              <a:rPr lang="en-AU" altLang="en-AU" dirty="0" smtClean="0"/>
              <a:t>Precision is unacceptable if the 90% CI overlaps substantial positive and negative values.</a:t>
            </a:r>
          </a:p>
          <a:p>
            <a:pPr>
              <a:lnSpc>
                <a:spcPct val="90000"/>
              </a:lnSpc>
            </a:pPr>
            <a:endParaRPr lang="en-US" altLang="en-AU" dirty="0"/>
          </a:p>
          <a:p>
            <a:pPr>
              <a:lnSpc>
                <a:spcPct val="90000"/>
              </a:lnSpc>
            </a:pPr>
            <a:endParaRPr lang="en-US" altLang="en-AU" dirty="0" smtClean="0"/>
          </a:p>
          <a:p>
            <a:pPr>
              <a:lnSpc>
                <a:spcPct val="90000"/>
              </a:lnSpc>
            </a:pPr>
            <a:endParaRPr lang="en-US" altLang="en-AU" dirty="0"/>
          </a:p>
          <a:p>
            <a:pPr>
              <a:lnSpc>
                <a:spcPct val="90000"/>
              </a:lnSpc>
            </a:pPr>
            <a:endParaRPr lang="en-US" altLang="en-AU" dirty="0" smtClean="0"/>
          </a:p>
          <a:p>
            <a:pPr>
              <a:lnSpc>
                <a:spcPct val="90000"/>
              </a:lnSpc>
            </a:pPr>
            <a:endParaRPr lang="en-US" altLang="en-AU" sz="1600" dirty="0"/>
          </a:p>
          <a:p>
            <a:pPr>
              <a:lnSpc>
                <a:spcPct val="90000"/>
              </a:lnSpc>
            </a:pPr>
            <a:endParaRPr lang="en-US" altLang="en-AU" sz="1600" dirty="0" smtClean="0"/>
          </a:p>
          <a:p>
            <a:pPr>
              <a:lnSpc>
                <a:spcPct val="90000"/>
              </a:lnSpc>
            </a:pPr>
            <a:endParaRPr lang="en-US" altLang="en-AU" sz="1600" dirty="0"/>
          </a:p>
          <a:p>
            <a:pPr>
              <a:lnSpc>
                <a:spcPct val="90000"/>
              </a:lnSpc>
            </a:pPr>
            <a:endParaRPr lang="en-US" altLang="en-AU" dirty="0" smtClean="0"/>
          </a:p>
          <a:p>
            <a:pPr>
              <a:lnSpc>
                <a:spcPct val="90000"/>
              </a:lnSpc>
            </a:pPr>
            <a:r>
              <a:rPr lang="en-AU" altLang="en-AU" dirty="0" smtClean="0"/>
              <a:t>Solve for the sample size in the acceptable worst case.</a:t>
            </a:r>
          </a:p>
          <a:p>
            <a:pPr>
              <a:lnSpc>
                <a:spcPct val="90000"/>
              </a:lnSpc>
            </a:pPr>
            <a:r>
              <a:rPr lang="en-US" altLang="en-AU" sz="2700" dirty="0" smtClean="0"/>
              <a:t>For superiority and equivalence sample sizes, the 90% CI also just </a:t>
            </a:r>
            <a:r>
              <a:rPr lang="en-US" sz="2700" dirty="0" smtClean="0"/>
              <a:t>fits between </a:t>
            </a:r>
            <a:r>
              <a:rPr lang="en-US" sz="2700" dirty="0"/>
              <a:t>the values </a:t>
            </a:r>
            <a:r>
              <a:rPr lang="en-US" sz="2700" dirty="0" smtClean="0"/>
              <a:t>required for the smallest </a:t>
            </a:r>
            <a:r>
              <a:rPr lang="en-US" sz="2700" dirty="0" err="1" smtClean="0"/>
              <a:t>substantials</a:t>
            </a:r>
            <a:r>
              <a:rPr lang="en-US" sz="2700" dirty="0" smtClean="0"/>
              <a:t>.</a:t>
            </a:r>
            <a:r>
              <a:rPr lang="en-US" altLang="en-AU" sz="2700" dirty="0" smtClean="0"/>
              <a:t> </a:t>
            </a:r>
            <a:endParaRPr lang="en-AU" altLang="en-AU" sz="27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7488" y="2428449"/>
            <a:ext cx="3565525" cy="2498725"/>
            <a:chOff x="120" y="1296"/>
            <a:chExt cx="2255" cy="1574"/>
          </a:xfrm>
        </p:grpSpPr>
        <p:sp>
          <p:nvSpPr>
            <p:cNvPr id="20515" name="Rectangle 4"/>
            <p:cNvSpPr>
              <a:spLocks noChangeArrowheads="1"/>
            </p:cNvSpPr>
            <p:nvPr/>
          </p:nvSpPr>
          <p:spPr bwMode="auto">
            <a:xfrm>
              <a:off x="120" y="1309"/>
              <a:ext cx="2255" cy="1561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0597" name="Text Box 5"/>
            <p:cNvSpPr txBox="1">
              <a:spLocks noChangeArrowheads="1"/>
            </p:cNvSpPr>
            <p:nvPr/>
          </p:nvSpPr>
          <p:spPr bwMode="auto">
            <a:xfrm>
              <a:off x="288" y="1296"/>
              <a:ext cx="2058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SUBSTANTIAL NEGATIVE  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064125" y="2428449"/>
            <a:ext cx="3952875" cy="2508250"/>
            <a:chOff x="3198" y="1525"/>
            <a:chExt cx="2496" cy="1580"/>
          </a:xfrm>
        </p:grpSpPr>
        <p:sp>
          <p:nvSpPr>
            <p:cNvPr id="20513" name="Rectangle 10"/>
            <p:cNvSpPr>
              <a:spLocks noChangeArrowheads="1"/>
            </p:cNvSpPr>
            <p:nvPr/>
          </p:nvSpPr>
          <p:spPr bwMode="auto">
            <a:xfrm>
              <a:off x="3198" y="1538"/>
              <a:ext cx="2496" cy="1567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0603" name="Text Box 11"/>
            <p:cNvSpPr txBox="1">
              <a:spLocks noChangeArrowheads="1"/>
            </p:cNvSpPr>
            <p:nvPr/>
          </p:nvSpPr>
          <p:spPr bwMode="auto">
            <a:xfrm>
              <a:off x="3233" y="1525"/>
              <a:ext cx="1932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SUBSTANTIAL POSITIVE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756025" y="2428449"/>
            <a:ext cx="1336675" cy="2498725"/>
            <a:chOff x="2366" y="1296"/>
            <a:chExt cx="842" cy="1574"/>
          </a:xfrm>
        </p:grpSpPr>
        <p:sp>
          <p:nvSpPr>
            <p:cNvPr id="20511" name="Rectangle 7"/>
            <p:cNvSpPr>
              <a:spLocks noChangeArrowheads="1"/>
            </p:cNvSpPr>
            <p:nvPr/>
          </p:nvSpPr>
          <p:spPr bwMode="auto">
            <a:xfrm>
              <a:off x="2366" y="1309"/>
              <a:ext cx="842" cy="156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0600" name="Text Box 8"/>
            <p:cNvSpPr txBox="1">
              <a:spLocks noChangeArrowheads="1"/>
            </p:cNvSpPr>
            <p:nvPr/>
          </p:nvSpPr>
          <p:spPr bwMode="auto">
            <a:xfrm>
              <a:off x="2481" y="1296"/>
              <a:ext cx="6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TRIVIAL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sp>
        <p:nvSpPr>
          <p:cNvPr id="20486" name="Rectangle 12"/>
          <p:cNvSpPr>
            <a:spLocks noGrp="1" noChangeArrowheads="1"/>
          </p:cNvSpPr>
          <p:nvPr>
            <p:ph type="title"/>
          </p:nvPr>
        </p:nvSpPr>
        <p:spPr>
          <a:xfrm>
            <a:off x="184150" y="44624"/>
            <a:ext cx="8851900" cy="647700"/>
          </a:xfrm>
        </p:spPr>
        <p:txBody>
          <a:bodyPr/>
          <a:lstStyle/>
          <a:p>
            <a:r>
              <a:rPr lang="en-US" altLang="en-US" b="0" smtClean="0"/>
              <a:t>Sample Size for Precise Estimates</a:t>
            </a:r>
            <a:r>
              <a:rPr lang="en-AU" altLang="en-AU" b="0" smtClean="0"/>
              <a:t>: </a:t>
            </a:r>
            <a:r>
              <a:rPr lang="en-AU" altLang="en-AU" smtClean="0"/>
              <a:t>How It Works</a:t>
            </a:r>
            <a:endParaRPr lang="en-US" altLang="en-AU" smtClean="0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92088" y="4939874"/>
            <a:ext cx="8842375" cy="463550"/>
            <a:chOff x="121" y="3181"/>
            <a:chExt cx="5570" cy="292"/>
          </a:xfrm>
        </p:grpSpPr>
        <p:sp>
          <p:nvSpPr>
            <p:cNvPr id="20505" name="Text Box 16"/>
            <p:cNvSpPr txBox="1">
              <a:spLocks noChangeArrowheads="1"/>
            </p:cNvSpPr>
            <p:nvPr/>
          </p:nvSpPr>
          <p:spPr bwMode="auto">
            <a:xfrm>
              <a:off x="2683" y="3223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0</a:t>
              </a:r>
            </a:p>
          </p:txBody>
        </p:sp>
        <p:sp>
          <p:nvSpPr>
            <p:cNvPr id="20506" name="Line 17"/>
            <p:cNvSpPr>
              <a:spLocks noChangeShapeType="1"/>
            </p:cNvSpPr>
            <p:nvPr/>
          </p:nvSpPr>
          <p:spPr bwMode="auto">
            <a:xfrm>
              <a:off x="2906" y="3343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Line 18"/>
            <p:cNvSpPr>
              <a:spLocks noChangeShapeType="1"/>
            </p:cNvSpPr>
            <p:nvPr/>
          </p:nvSpPr>
          <p:spPr bwMode="auto">
            <a:xfrm flipH="1">
              <a:off x="1701" y="3343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8" name="Text Box 19"/>
            <p:cNvSpPr txBox="1">
              <a:spLocks noChangeArrowheads="1"/>
            </p:cNvSpPr>
            <p:nvPr/>
          </p:nvSpPr>
          <p:spPr bwMode="auto">
            <a:xfrm>
              <a:off x="2991" y="3247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positive</a:t>
              </a:r>
            </a:p>
          </p:txBody>
        </p:sp>
        <p:sp>
          <p:nvSpPr>
            <p:cNvPr id="20509" name="Text Box 20"/>
            <p:cNvSpPr txBox="1">
              <a:spLocks noChangeArrowheads="1"/>
            </p:cNvSpPr>
            <p:nvPr/>
          </p:nvSpPr>
          <p:spPr bwMode="auto">
            <a:xfrm>
              <a:off x="1912" y="3247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negative</a:t>
              </a:r>
            </a:p>
          </p:txBody>
        </p:sp>
        <p:sp>
          <p:nvSpPr>
            <p:cNvPr id="20510" name="Line 21"/>
            <p:cNvSpPr>
              <a:spLocks noChangeShapeType="1"/>
            </p:cNvSpPr>
            <p:nvPr/>
          </p:nvSpPr>
          <p:spPr bwMode="auto">
            <a:xfrm>
              <a:off x="121" y="3181"/>
              <a:ext cx="557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064125" y="4255662"/>
            <a:ext cx="4043363" cy="701675"/>
            <a:chOff x="3190" y="2750"/>
            <a:chExt cx="2547" cy="442"/>
          </a:xfrm>
        </p:grpSpPr>
        <p:sp>
          <p:nvSpPr>
            <p:cNvPr id="20502" name="Text Box 37"/>
            <p:cNvSpPr txBox="1">
              <a:spLocks noChangeArrowheads="1"/>
            </p:cNvSpPr>
            <p:nvPr/>
          </p:nvSpPr>
          <p:spPr bwMode="auto">
            <a:xfrm>
              <a:off x="3831" y="2750"/>
              <a:ext cx="190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substantial</a:t>
              </a:r>
              <a:br>
                <a:rPr lang="en-US" altLang="en-US" sz="2500"/>
              </a:br>
              <a:r>
                <a:rPr lang="en-US" altLang="en-US" sz="2500"/>
                <a:t>positive value</a:t>
              </a:r>
            </a:p>
          </p:txBody>
        </p:sp>
        <p:sp>
          <p:nvSpPr>
            <p:cNvPr id="20503" name="Freeform 38"/>
            <p:cNvSpPr>
              <a:spLocks/>
            </p:cNvSpPr>
            <p:nvPr/>
          </p:nvSpPr>
          <p:spPr bwMode="auto">
            <a:xfrm>
              <a:off x="3190" y="2947"/>
              <a:ext cx="624" cy="229"/>
            </a:xfrm>
            <a:custGeom>
              <a:avLst/>
              <a:gdLst>
                <a:gd name="T0" fmla="*/ 22 w 624"/>
                <a:gd name="T1" fmla="*/ 229 h 229"/>
                <a:gd name="T2" fmla="*/ 100 w 624"/>
                <a:gd name="T3" fmla="*/ 73 h 229"/>
                <a:gd name="T4" fmla="*/ 624 w 624"/>
                <a:gd name="T5" fmla="*/ 0 h 229"/>
                <a:gd name="T6" fmla="*/ 0 60000 65536"/>
                <a:gd name="T7" fmla="*/ 0 60000 65536"/>
                <a:gd name="T8" fmla="*/ 0 60000 65536"/>
                <a:gd name="T9" fmla="*/ 0 w 624"/>
                <a:gd name="T10" fmla="*/ 0 h 229"/>
                <a:gd name="T11" fmla="*/ 624 w 624"/>
                <a:gd name="T12" fmla="*/ 229 h 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229">
                  <a:moveTo>
                    <a:pt x="22" y="229"/>
                  </a:moveTo>
                  <a:cubicBezTo>
                    <a:pt x="35" y="203"/>
                    <a:pt x="0" y="111"/>
                    <a:pt x="100" y="73"/>
                  </a:cubicBezTo>
                  <a:cubicBezTo>
                    <a:pt x="200" y="35"/>
                    <a:pt x="515" y="15"/>
                    <a:pt x="624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179388" y="4255662"/>
            <a:ext cx="3568700" cy="701675"/>
            <a:chOff x="113" y="2750"/>
            <a:chExt cx="2248" cy="442"/>
          </a:xfrm>
        </p:grpSpPr>
        <p:sp>
          <p:nvSpPr>
            <p:cNvPr id="20500" name="Text Box 47"/>
            <p:cNvSpPr txBox="1">
              <a:spLocks noChangeArrowheads="1"/>
            </p:cNvSpPr>
            <p:nvPr/>
          </p:nvSpPr>
          <p:spPr bwMode="auto">
            <a:xfrm>
              <a:off x="113" y="2750"/>
              <a:ext cx="176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substantial</a:t>
              </a:r>
              <a:br>
                <a:rPr lang="en-US" altLang="en-US" sz="2500"/>
              </a:br>
              <a:r>
                <a:rPr lang="en-US" altLang="en-US" sz="2500"/>
                <a:t>negative value</a:t>
              </a:r>
            </a:p>
          </p:txBody>
        </p:sp>
        <p:sp>
          <p:nvSpPr>
            <p:cNvPr id="20501" name="Freeform 48"/>
            <p:cNvSpPr>
              <a:spLocks/>
            </p:cNvSpPr>
            <p:nvPr/>
          </p:nvSpPr>
          <p:spPr bwMode="auto">
            <a:xfrm>
              <a:off x="1882" y="2944"/>
              <a:ext cx="479" cy="228"/>
            </a:xfrm>
            <a:custGeom>
              <a:avLst/>
              <a:gdLst>
                <a:gd name="T0" fmla="*/ 9 w 548"/>
                <a:gd name="T1" fmla="*/ 379 h 224"/>
                <a:gd name="T2" fmla="*/ 8 w 548"/>
                <a:gd name="T3" fmla="*/ 104 h 224"/>
                <a:gd name="T4" fmla="*/ 0 w 548"/>
                <a:gd name="T5" fmla="*/ 0 h 224"/>
                <a:gd name="T6" fmla="*/ 0 60000 65536"/>
                <a:gd name="T7" fmla="*/ 0 60000 65536"/>
                <a:gd name="T8" fmla="*/ 0 60000 65536"/>
                <a:gd name="T9" fmla="*/ 0 w 548"/>
                <a:gd name="T10" fmla="*/ 0 h 224"/>
                <a:gd name="T11" fmla="*/ 548 w 548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224">
                  <a:moveTo>
                    <a:pt x="548" y="224"/>
                  </a:moveTo>
                  <a:cubicBezTo>
                    <a:pt x="531" y="197"/>
                    <a:pt x="539" y="101"/>
                    <a:pt x="448" y="64"/>
                  </a:cubicBezTo>
                  <a:cubicBezTo>
                    <a:pt x="357" y="27"/>
                    <a:pt x="93" y="13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0646" name="Line 54"/>
          <p:cNvSpPr>
            <a:spLocks noChangeShapeType="1"/>
          </p:cNvSpPr>
          <p:nvPr/>
        </p:nvSpPr>
        <p:spPr bwMode="auto">
          <a:xfrm>
            <a:off x="3059113" y="3092024"/>
            <a:ext cx="3817937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0647" name="Line 55"/>
          <p:cNvSpPr>
            <a:spLocks noChangeShapeType="1"/>
          </p:cNvSpPr>
          <p:nvPr/>
        </p:nvSpPr>
        <p:spPr bwMode="auto">
          <a:xfrm>
            <a:off x="5653088" y="3398412"/>
            <a:ext cx="2303462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0648" name="Line 56"/>
          <p:cNvSpPr>
            <a:spLocks noChangeShapeType="1"/>
          </p:cNvSpPr>
          <p:nvPr/>
        </p:nvSpPr>
        <p:spPr bwMode="auto">
          <a:xfrm>
            <a:off x="3744913" y="4069924"/>
            <a:ext cx="1347787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0650" name="Text Box 58"/>
          <p:cNvSpPr txBox="1">
            <a:spLocks noChangeArrowheads="1"/>
          </p:cNvSpPr>
          <p:nvPr/>
        </p:nvSpPr>
        <p:spPr bwMode="auto">
          <a:xfrm>
            <a:off x="603250" y="2895174"/>
            <a:ext cx="244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500"/>
              <a:t>unacceptable</a:t>
            </a:r>
          </a:p>
        </p:txBody>
      </p:sp>
      <p:sp>
        <p:nvSpPr>
          <p:cNvPr id="110652" name="Text Box 60"/>
          <p:cNvSpPr txBox="1">
            <a:spLocks noChangeArrowheads="1"/>
          </p:cNvSpPr>
          <p:nvPr/>
        </p:nvSpPr>
        <p:spPr bwMode="auto">
          <a:xfrm>
            <a:off x="3170238" y="3195212"/>
            <a:ext cx="244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500"/>
              <a:t>acceptable</a:t>
            </a:r>
          </a:p>
        </p:txBody>
      </p:sp>
      <p:sp>
        <p:nvSpPr>
          <p:cNvPr id="110653" name="Text Box 61"/>
          <p:cNvSpPr txBox="1">
            <a:spLocks noChangeArrowheads="1"/>
          </p:cNvSpPr>
          <p:nvPr/>
        </p:nvSpPr>
        <p:spPr bwMode="auto">
          <a:xfrm>
            <a:off x="801688" y="3866724"/>
            <a:ext cx="295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500"/>
              <a:t>acceptable worst case</a:t>
            </a:r>
          </a:p>
        </p:txBody>
      </p:sp>
      <p:sp>
        <p:nvSpPr>
          <p:cNvPr id="110656" name="Line 64"/>
          <p:cNvSpPr>
            <a:spLocks noChangeShapeType="1"/>
          </p:cNvSpPr>
          <p:nvPr/>
        </p:nvSpPr>
        <p:spPr bwMode="auto">
          <a:xfrm>
            <a:off x="3908425" y="3695274"/>
            <a:ext cx="2303463" cy="0"/>
          </a:xfrm>
          <a:prstGeom prst="line">
            <a:avLst/>
          </a:prstGeom>
          <a:noFill/>
          <a:ln w="571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0657" name="Text Box 65"/>
          <p:cNvSpPr txBox="1">
            <a:spLocks noChangeArrowheads="1"/>
          </p:cNvSpPr>
          <p:nvPr/>
        </p:nvSpPr>
        <p:spPr bwMode="auto">
          <a:xfrm>
            <a:off x="1450975" y="3503187"/>
            <a:ext cx="244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500"/>
              <a:t>acceptable</a:t>
            </a:r>
          </a:p>
        </p:txBody>
      </p:sp>
      <p:sp>
        <p:nvSpPr>
          <p:cNvPr id="37" name="Action Button: Home 36">
            <a:hlinkClick r:id="rId3" action="ppaction://hlinksldjump" highlightClick="1"/>
          </p:cNvPr>
          <p:cNvSpPr/>
          <p:nvPr/>
        </p:nvSpPr>
        <p:spPr bwMode="auto">
          <a:xfrm>
            <a:off x="8501781" y="6335287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10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10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1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10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uiExpand="1" build="p" bldLvl="2" autoUpdateAnimBg="0"/>
      <p:bldP spid="110650" grpId="0"/>
      <p:bldP spid="110652" grpId="0"/>
      <p:bldP spid="110653" grpId="0"/>
      <p:bldP spid="1106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66675"/>
            <a:ext cx="8782050" cy="685800"/>
          </a:xfrm>
        </p:spPr>
        <p:txBody>
          <a:bodyPr/>
          <a:lstStyle/>
          <a:p>
            <a:r>
              <a:rPr lang="en-US" altLang="en-US" dirty="0" smtClean="0"/>
              <a:t>Specific Issues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325" y="752475"/>
            <a:ext cx="8778875" cy="5772869"/>
          </a:xfrm>
        </p:spPr>
        <p:txBody>
          <a:bodyPr/>
          <a:lstStyle/>
          <a:p>
            <a:r>
              <a:rPr lang="en-US" altLang="en-US" dirty="0" smtClean="0"/>
              <a:t>Check your assumptions and sample-size estimate by comparing with those in</a:t>
            </a:r>
            <a:r>
              <a:rPr lang="en-US" altLang="en-US" b="1" dirty="0" smtClean="0"/>
              <a:t> published studies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But be skeptical about the justifications you see in the Methods.</a:t>
            </a:r>
          </a:p>
          <a:p>
            <a:pPr lvl="1"/>
            <a:r>
              <a:rPr lang="en-US" altLang="en-US" dirty="0" smtClean="0"/>
              <a:t>Most authors either do not mention the smallest important effect, choose a large one to make the sample size acceptable, or make some other serious mistake with the calculation.</a:t>
            </a:r>
          </a:p>
          <a:p>
            <a:r>
              <a:rPr lang="en-US" altLang="en-US" dirty="0" smtClean="0"/>
              <a:t>You can justify a sample size on the grounds that it is similar to those in </a:t>
            </a:r>
            <a:r>
              <a:rPr lang="en-US" altLang="en-US" b="1" dirty="0" smtClean="0"/>
              <a:t>similar studies</a:t>
            </a:r>
            <a:r>
              <a:rPr lang="en-US" altLang="en-US" dirty="0" smtClean="0"/>
              <a:t> that produced clear outcomes.</a:t>
            </a:r>
          </a:p>
          <a:p>
            <a:pPr lvl="1"/>
            <a:r>
              <a:rPr lang="en-US" altLang="en-US" dirty="0" smtClean="0"/>
              <a:t>But effects are clear often because they are substantial.  </a:t>
            </a:r>
          </a:p>
          <a:p>
            <a:pPr lvl="1"/>
            <a:r>
              <a:rPr lang="en-US" altLang="en-US" dirty="0" smtClean="0"/>
              <a:t>If yours turns out to be smaller, you may need a larger sample.</a:t>
            </a:r>
          </a:p>
          <a:p>
            <a:pPr lvl="1"/>
            <a:r>
              <a:rPr lang="en-US" altLang="en-US" dirty="0" smtClean="0"/>
              <a:t>For a crossover or controlled trial, you can use the sample size, value of the effect, and p value or compatibility limits in a similar published study to estimate sample size in your study.</a:t>
            </a:r>
          </a:p>
          <a:p>
            <a:pPr lvl="2"/>
            <a:r>
              <a:rPr lang="en-US" altLang="en-US" dirty="0" smtClean="0"/>
              <a:t>See the sample-size spreadsheet for more.</a:t>
            </a: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 bwMode="auto">
          <a:xfrm>
            <a:off x="8415338" y="6045171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28" y="20741"/>
            <a:ext cx="9035046" cy="6813376"/>
          </a:xfrm>
        </p:spPr>
        <p:txBody>
          <a:bodyPr/>
          <a:lstStyle/>
          <a:p>
            <a:r>
              <a:rPr lang="en-US" altLang="en-US" dirty="0" smtClean="0"/>
              <a:t>Sample size is sensitive to the </a:t>
            </a:r>
            <a:r>
              <a:rPr lang="en-US" altLang="en-US" b="1" dirty="0" smtClean="0"/>
              <a:t>value of the smallest effect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Halving the smallest effect quadruples the sample size.</a:t>
            </a:r>
          </a:p>
          <a:p>
            <a:pPr lvl="1"/>
            <a:r>
              <a:rPr lang="en-US" altLang="en-US" dirty="0" smtClean="0"/>
              <a:t>You have to justify your choice of smallest effect.</a:t>
            </a:r>
          </a:p>
          <a:p>
            <a:pPr lvl="2"/>
            <a:r>
              <a:rPr lang="en-US" altLang="en-US" dirty="0" smtClean="0"/>
              <a:t>Difference or change in means: </a:t>
            </a:r>
            <a:r>
              <a:rPr lang="en-US" dirty="0" smtClean="0"/>
              <a:t>the value </a:t>
            </a:r>
            <a:r>
              <a:rPr lang="en-US" dirty="0"/>
              <a:t>associated with a smallest important difference or change in health, wealth or competitive </a:t>
            </a:r>
            <a:r>
              <a:rPr lang="en-US" dirty="0" smtClean="0"/>
              <a:t>performance.</a:t>
            </a:r>
          </a:p>
          <a:p>
            <a:pPr marL="857250" lvl="2" indent="0">
              <a:buNone/>
            </a:pPr>
            <a:r>
              <a:rPr lang="en-US" altLang="en-US" dirty="0" smtClean="0"/>
              <a:t>Failing that, Cohen's d of 0.20: a standardized difference or change in the mean of 0.20 of the appropriate between-subject SD.</a:t>
            </a:r>
          </a:p>
          <a:p>
            <a:pPr marL="857250" lvl="2" indent="0">
              <a:buNone/>
            </a:pPr>
            <a:r>
              <a:rPr lang="en-US" altLang="en-US" dirty="0" smtClean="0"/>
              <a:t>Standardization also works for psychometrics derived </a:t>
            </a:r>
            <a:r>
              <a:rPr lang="en-US" altLang="en-US" dirty="0"/>
              <a:t>from multi-item </a:t>
            </a:r>
            <a:r>
              <a:rPr lang="en-US" altLang="en-US" dirty="0" smtClean="0"/>
              <a:t>inventories and for team-sport fitness tests and performance indicators.</a:t>
            </a:r>
            <a:endParaRPr lang="en-US" altLang="en-US" dirty="0"/>
          </a:p>
          <a:p>
            <a:pPr lvl="2"/>
            <a:r>
              <a:rPr lang="en-US" dirty="0" smtClean="0"/>
              <a:t>Single </a:t>
            </a:r>
            <a:r>
              <a:rPr lang="en-US" dirty="0"/>
              <a:t>Likert or visual-analog </a:t>
            </a:r>
            <a:r>
              <a:rPr lang="en-US" dirty="0" smtClean="0"/>
              <a:t>scales</a:t>
            </a:r>
            <a:r>
              <a:rPr lang="en-US" b="1" dirty="0" smtClean="0"/>
              <a:t>: </a:t>
            </a:r>
            <a:r>
              <a:rPr lang="en-US" dirty="0" smtClean="0"/>
              <a:t>10% of "full-scale </a:t>
            </a:r>
            <a:r>
              <a:rPr lang="en-US" dirty="0"/>
              <a:t>deflection</a:t>
            </a:r>
            <a:r>
              <a:rPr lang="en-US" dirty="0" smtClean="0"/>
              <a:t>".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Correlation: 0.10</a:t>
            </a:r>
          </a:p>
          <a:p>
            <a:pPr lvl="2"/>
            <a:r>
              <a:rPr lang="en-US" altLang="en-US" dirty="0" smtClean="0"/>
              <a:t>Proportion, hazard or count ratio:</a:t>
            </a:r>
            <a:br>
              <a:rPr lang="en-US" altLang="en-US" dirty="0" smtClean="0"/>
            </a:br>
            <a:r>
              <a:rPr lang="en-US" altLang="en-US" dirty="0" smtClean="0"/>
              <a:t>  0.9 for a decrease, 1/0.9 = 1.11 for an increase.</a:t>
            </a:r>
          </a:p>
          <a:p>
            <a:pPr lvl="2"/>
            <a:r>
              <a:rPr lang="en-US" altLang="en-US" dirty="0" smtClean="0"/>
              <a:t>Proportion difference for matches won or lost in close games: 10%.</a:t>
            </a:r>
          </a:p>
          <a:p>
            <a:pPr lvl="2"/>
            <a:r>
              <a:rPr lang="en-US" altLang="en-US" dirty="0" smtClean="0"/>
              <a:t>Change in competitive performance score of a top athlete:</a:t>
            </a:r>
            <a:br>
              <a:rPr lang="en-US" altLang="en-US" dirty="0" smtClean="0"/>
            </a:br>
            <a:r>
              <a:rPr lang="en-US" altLang="en-US" dirty="0" smtClean="0"/>
              <a:t>   0.3 of the within-athlete variability between competitions.</a:t>
            </a:r>
          </a:p>
          <a:p>
            <a:pPr lvl="1"/>
            <a:r>
              <a:rPr lang="en-US" altLang="en-US" dirty="0" smtClean="0"/>
              <a:t>Big mistakes occur here!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32440" y="6309320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89" y="20238"/>
            <a:ext cx="9065410" cy="6799262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altLang="en-US" b="1" dirty="0" smtClean="0"/>
              <a:t>Bigger effects need smaller samples</a:t>
            </a:r>
            <a:r>
              <a:rPr lang="en-US" altLang="en-US" dirty="0" smtClean="0"/>
              <a:t> for decisive outcomes.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So start with a smallish cohort, then add more if outcome is unclear.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Aka “group-sequential design”, or “</a:t>
            </a:r>
            <a:r>
              <a:rPr lang="en-US" altLang="en-US" b="1" dirty="0" smtClean="0"/>
              <a:t>sample size on the fly</a:t>
            </a:r>
            <a:r>
              <a:rPr lang="en-US" altLang="en-US" dirty="0" smtClean="0"/>
              <a:t>”.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Estimate sample size of a second cohort using the effect in the first cohort as a suspected large effect.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There could be small but unknown upward bias in effect magnitude.</a:t>
            </a:r>
          </a:p>
          <a:p>
            <a:pPr>
              <a:lnSpc>
                <a:spcPct val="92000"/>
              </a:lnSpc>
            </a:pPr>
            <a:r>
              <a:rPr lang="en-US" altLang="en-US" dirty="0" smtClean="0"/>
              <a:t>An </a:t>
            </a:r>
            <a:r>
              <a:rPr lang="en-US" altLang="en-US" b="1" dirty="0" smtClean="0"/>
              <a:t>unavoidably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small</a:t>
            </a:r>
            <a:r>
              <a:rPr lang="en-US" altLang="en-US" dirty="0" smtClean="0"/>
              <a:t> sample size is ethically defensible…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…if the true effect is large enough for the outcome to be conclusive.  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And if it turns out inconclusive, argue that it will still set useful limits on the likely magnitude of the effect…</a:t>
            </a:r>
          </a:p>
          <a:p>
            <a:pPr lvl="2">
              <a:lnSpc>
                <a:spcPct val="92000"/>
              </a:lnSpc>
            </a:pPr>
            <a:r>
              <a:rPr lang="en-US" altLang="en-US" dirty="0" smtClean="0"/>
              <a:t>…and should be published, so it can contribute to a meta-analysis. 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Provide a </a:t>
            </a:r>
            <a:r>
              <a:rPr lang="en-US" altLang="en-US" b="1" dirty="0" smtClean="0"/>
              <a:t>"post hoc" justification</a:t>
            </a:r>
            <a:r>
              <a:rPr lang="en-US" altLang="en-US" dirty="0" smtClean="0"/>
              <a:t> of sample size: the size if you were to use a second cohort, and the minimum desirable.</a:t>
            </a:r>
          </a:p>
          <a:p>
            <a:pPr>
              <a:lnSpc>
                <a:spcPct val="92000"/>
              </a:lnSpc>
            </a:pPr>
            <a:r>
              <a:rPr lang="en-US" altLang="en-US" dirty="0" smtClean="0"/>
              <a:t>Even minimum desirable sample sizes can produce </a:t>
            </a:r>
            <a:r>
              <a:rPr lang="en-US" altLang="en-US" b="1" dirty="0" smtClean="0"/>
              <a:t>inconclusive</a:t>
            </a:r>
            <a:r>
              <a:rPr lang="en-US" altLang="en-US" dirty="0" smtClean="0"/>
              <a:t> outcomes, thanks to sampling variation.</a:t>
            </a:r>
          </a:p>
          <a:p>
            <a:pPr lvl="1">
              <a:lnSpc>
                <a:spcPct val="92000"/>
              </a:lnSpc>
            </a:pPr>
            <a:r>
              <a:rPr lang="en-US" altLang="en-US" dirty="0" smtClean="0"/>
              <a:t>The risk of such an outcome, estimated by simulation, is at most ~10%. Eliminate by increasing sample size by up to 25%.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09200" y="6355876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20741"/>
            <a:ext cx="8842375" cy="6784320"/>
          </a:xfrm>
        </p:spPr>
        <p:txBody>
          <a:bodyPr/>
          <a:lstStyle/>
          <a:p>
            <a:r>
              <a:rPr lang="en-US" altLang="en-US" dirty="0" smtClean="0"/>
              <a:t>Sample size depends on the </a:t>
            </a:r>
            <a:r>
              <a:rPr lang="en-US" altLang="en-US" b="1" dirty="0" smtClean="0"/>
              <a:t>design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Non-repeated measures studies (cross-sectional, prospective, case-control) usually need hundreds or thousands of subjects.</a:t>
            </a:r>
          </a:p>
          <a:p>
            <a:pPr lvl="1"/>
            <a:r>
              <a:rPr lang="en-US" altLang="en-US" dirty="0" smtClean="0"/>
              <a:t>Repeated-measures studies (controlled trials and crossovers) usually need scores or hundreds of subjects. </a:t>
            </a:r>
          </a:p>
          <a:p>
            <a:pPr lvl="1"/>
            <a:r>
              <a:rPr lang="en-US" altLang="en-US" dirty="0" smtClean="0"/>
              <a:t>Post-only crossovers need less than parallel-group controlled trials </a:t>
            </a:r>
            <a:br>
              <a:rPr lang="en-US" altLang="en-US" dirty="0" smtClean="0"/>
            </a:br>
            <a:r>
              <a:rPr lang="en-US" altLang="en-US" dirty="0" smtClean="0"/>
              <a:t>(down to ¼), provided subjects are stable during the washout.</a:t>
            </a:r>
          </a:p>
          <a:p>
            <a:r>
              <a:rPr lang="en-US" altLang="en-US" dirty="0" smtClean="0"/>
              <a:t>Sample-size estimates for prospective studies and controlled trials should be inflated by 10-30% to allow for </a:t>
            </a:r>
            <a:r>
              <a:rPr lang="en-US" altLang="en-US" b="1" dirty="0" smtClean="0"/>
              <a:t>drop-outs</a:t>
            </a:r>
            <a:r>
              <a:rPr lang="en-US" altLang="en-US" dirty="0" smtClean="0"/>
              <a:t>…</a:t>
            </a:r>
          </a:p>
          <a:p>
            <a:pPr lvl="1"/>
            <a:r>
              <a:rPr lang="en-US" altLang="en-US" dirty="0" smtClean="0"/>
              <a:t>…depending on the demands placed on the subjects, the duration of the study, and incentives for compliance. </a:t>
            </a:r>
          </a:p>
          <a:p>
            <a:r>
              <a:rPr lang="en-US" altLang="en-US" dirty="0" smtClean="0"/>
              <a:t>When subjects within </a:t>
            </a:r>
            <a:r>
              <a:rPr lang="en-US" altLang="en-US" b="1" dirty="0" smtClean="0"/>
              <a:t>clusters</a:t>
            </a:r>
            <a:r>
              <a:rPr lang="en-US" altLang="en-US" dirty="0" smtClean="0"/>
              <a:t> (e.g., players within several teams) tend to have similar effects, the effective sample size is less than the total number of subjects.</a:t>
            </a:r>
          </a:p>
          <a:p>
            <a:pPr lvl="1"/>
            <a:r>
              <a:rPr lang="en-US" altLang="en-US" dirty="0" smtClean="0"/>
              <a:t>But it's difficult to estimate what the sample size should be.</a:t>
            </a:r>
          </a:p>
          <a:p>
            <a:pPr lvl="1"/>
            <a:r>
              <a:rPr lang="en-US" altLang="en-US" dirty="0" smtClean="0"/>
              <a:t>So you might have to do sample size "on the fly".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01063" y="6346251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3" y="74613"/>
            <a:ext cx="8969375" cy="6234707"/>
          </a:xfrm>
        </p:spPr>
        <p:txBody>
          <a:bodyPr/>
          <a:lstStyle/>
          <a:p>
            <a:r>
              <a:rPr lang="en-US" altLang="en-US" dirty="0" smtClean="0"/>
              <a:t>Sample size depends on </a:t>
            </a:r>
            <a:r>
              <a:rPr lang="en-US" altLang="en-US" b="1" dirty="0" smtClean="0"/>
              <a:t>validity and reliability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Effect of </a:t>
            </a:r>
            <a:r>
              <a:rPr lang="en-US" altLang="en-US" b="1" dirty="0" smtClean="0"/>
              <a:t>validity of a dependent or predictor</a:t>
            </a:r>
            <a:r>
              <a:rPr lang="en-US" altLang="en-US" dirty="0" smtClean="0"/>
              <a:t> variable:</a:t>
            </a:r>
          </a:p>
          <a:p>
            <a:pPr lvl="2"/>
            <a:r>
              <a:rPr lang="en-US" altLang="en-US" dirty="0" smtClean="0"/>
              <a:t>Sample size is proportional to </a:t>
            </a:r>
            <a:r>
              <a:rPr lang="en-NZ" altLang="en-US" dirty="0" smtClean="0">
                <a:sym typeface="Symbol" panose="05050102010706020507" pitchFamily="18" charset="2"/>
              </a:rPr>
              <a:t>1/v</a:t>
            </a:r>
            <a:r>
              <a:rPr lang="en-NZ" altLang="en-US" baseline="30000" dirty="0" smtClean="0">
                <a:sym typeface="Symbol" panose="05050102010706020507" pitchFamily="18" charset="2"/>
              </a:rPr>
              <a:t>2</a:t>
            </a:r>
            <a:r>
              <a:rPr lang="en-NZ" altLang="en-US" dirty="0" smtClean="0">
                <a:sym typeface="Symbol" panose="05050102010706020507" pitchFamily="18" charset="2"/>
              </a:rPr>
              <a:t> = </a:t>
            </a:r>
            <a:r>
              <a:rPr lang="en-US" altLang="en-US" dirty="0" smtClean="0">
                <a:sym typeface="Symbol" panose="05050102010706020507" pitchFamily="18" charset="2"/>
              </a:rPr>
              <a:t>1+e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/SD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, where</a:t>
            </a:r>
          </a:p>
          <a:p>
            <a:pPr lvl="3"/>
            <a:r>
              <a:rPr lang="en-NZ" altLang="en-US" dirty="0" smtClean="0">
                <a:sym typeface="Symbol" panose="05050102010706020507" pitchFamily="18" charset="2"/>
              </a:rPr>
              <a:t>v is the validity correlation of the dependent variable,</a:t>
            </a:r>
          </a:p>
          <a:p>
            <a:pPr lvl="3"/>
            <a:r>
              <a:rPr lang="en-US" altLang="en-US" dirty="0" smtClean="0">
                <a:sym typeface="Symbol" panose="05050102010706020507" pitchFamily="18" charset="2"/>
              </a:rPr>
              <a:t>e is the error of the estimate, and </a:t>
            </a:r>
          </a:p>
          <a:p>
            <a:pPr lvl="3"/>
            <a:r>
              <a:rPr lang="en-US" altLang="en-US" dirty="0" smtClean="0">
                <a:sym typeface="Symbol" panose="05050102010706020507" pitchFamily="18" charset="2"/>
              </a:rPr>
              <a:t>SD is the between-subject standard deviation of the criterion variable in the validity study.</a:t>
            </a:r>
          </a:p>
          <a:p>
            <a:pPr lvl="2"/>
            <a:r>
              <a:rPr lang="en-NZ" altLang="en-US" dirty="0" smtClean="0">
                <a:sym typeface="Symbol" panose="05050102010706020507" pitchFamily="18" charset="2"/>
              </a:rPr>
              <a:t>So v = 0.7 implies twice as many subjects as for r = 1.</a:t>
            </a:r>
          </a:p>
          <a:p>
            <a:pPr lvl="1"/>
            <a:r>
              <a:rPr lang="en-NZ" altLang="en-US" dirty="0" smtClean="0">
                <a:sym typeface="Symbol" panose="05050102010706020507" pitchFamily="18" charset="2"/>
              </a:rPr>
              <a:t>Effect of </a:t>
            </a:r>
            <a:r>
              <a:rPr lang="en-NZ" altLang="en-US" b="1" dirty="0" smtClean="0">
                <a:sym typeface="Symbol" panose="05050102010706020507" pitchFamily="18" charset="2"/>
              </a:rPr>
              <a:t>reliability of a repeated-measures dependent</a:t>
            </a:r>
            <a:r>
              <a:rPr lang="en-NZ" altLang="en-US" dirty="0" smtClean="0">
                <a:sym typeface="Symbol" panose="05050102010706020507" pitchFamily="18" charset="2"/>
              </a:rPr>
              <a:t> variable:</a:t>
            </a:r>
          </a:p>
          <a:p>
            <a:pPr lvl="2"/>
            <a:r>
              <a:rPr lang="en-US" altLang="en-US" dirty="0" smtClean="0"/>
              <a:t>Sample size is proportional to </a:t>
            </a:r>
            <a:r>
              <a:rPr lang="en-NZ" altLang="en-US" dirty="0" smtClean="0">
                <a:sym typeface="Symbol" panose="05050102010706020507" pitchFamily="18" charset="2"/>
              </a:rPr>
              <a:t>(1 – r) = </a:t>
            </a:r>
            <a:r>
              <a:rPr lang="en-US" altLang="en-US" dirty="0" smtClean="0">
                <a:sym typeface="Symbol" panose="05050102010706020507" pitchFamily="18" charset="2"/>
              </a:rPr>
              <a:t>e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/SD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, where </a:t>
            </a:r>
          </a:p>
          <a:p>
            <a:pPr lvl="3"/>
            <a:r>
              <a:rPr lang="en-US" altLang="en-US" dirty="0" smtClean="0">
                <a:sym typeface="Symbol" panose="05050102010706020507" pitchFamily="18" charset="2"/>
              </a:rPr>
              <a:t>r is the test-retest reliability correlation coefficient, </a:t>
            </a:r>
          </a:p>
          <a:p>
            <a:pPr lvl="3"/>
            <a:r>
              <a:rPr lang="en-US" altLang="en-US" dirty="0" smtClean="0">
                <a:sym typeface="Symbol" panose="05050102010706020507" pitchFamily="18" charset="2"/>
              </a:rPr>
              <a:t>e is the error of measurement, and </a:t>
            </a:r>
          </a:p>
          <a:p>
            <a:pPr lvl="3"/>
            <a:r>
              <a:rPr lang="en-US" altLang="en-US" dirty="0" smtClean="0">
                <a:sym typeface="Symbol" panose="05050102010706020507" pitchFamily="18" charset="2"/>
              </a:rPr>
              <a:t>SD is the observed between-subject standard deviation. </a:t>
            </a:r>
            <a:endParaRPr lang="en-NZ" altLang="en-US" dirty="0" smtClean="0">
              <a:sym typeface="Symbol" panose="05050102010706020507" pitchFamily="18" charset="2"/>
            </a:endParaRPr>
          </a:p>
          <a:p>
            <a:pPr lvl="2"/>
            <a:r>
              <a:rPr lang="en-NZ" altLang="en-US" dirty="0" smtClean="0">
                <a:sym typeface="Symbol" panose="05050102010706020507" pitchFamily="18" charset="2"/>
              </a:rPr>
              <a:t>So really small sample sizes are possible with high r or low e.</a:t>
            </a:r>
          </a:p>
          <a:p>
            <a:pPr lvl="2"/>
            <a:r>
              <a:rPr lang="en-NZ" altLang="en-US" dirty="0" smtClean="0">
                <a:sym typeface="Symbol" panose="05050102010706020507" pitchFamily="18" charset="2"/>
              </a:rPr>
              <a:t>But avoid &lt;10 in any group, because such small samples can easily misrepresent the population. 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43925" y="5808687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413" y="146050"/>
            <a:ext cx="8905875" cy="6451302"/>
          </a:xfrm>
        </p:spPr>
        <p:txBody>
          <a:bodyPr/>
          <a:lstStyle/>
          <a:p>
            <a:r>
              <a:rPr lang="en-US" altLang="en-US" dirty="0" smtClean="0"/>
              <a:t>Make any </a:t>
            </a:r>
            <a:r>
              <a:rPr lang="en-US" altLang="en-US" b="1" dirty="0" smtClean="0"/>
              <a:t>compared groups equal in size</a:t>
            </a:r>
            <a:r>
              <a:rPr lang="en-US" altLang="en-US" dirty="0" smtClean="0"/>
              <a:t> for smallest total sample size.</a:t>
            </a:r>
          </a:p>
          <a:p>
            <a:pPr lvl="1"/>
            <a:r>
              <a:rPr lang="en-US" altLang="en-US" dirty="0" smtClean="0"/>
              <a:t>If the size of one group is limited by availability of subjects, recruit more subjects for the comparison group.</a:t>
            </a:r>
          </a:p>
          <a:p>
            <a:pPr lvl="1"/>
            <a:r>
              <a:rPr lang="en-US" altLang="en-US" dirty="0" smtClean="0"/>
              <a:t>But &gt;5x more gives no practical increase in precision.</a:t>
            </a:r>
          </a:p>
          <a:p>
            <a:pPr lvl="1"/>
            <a:r>
              <a:rPr lang="en-US" altLang="en-US" dirty="0" smtClean="0"/>
              <a:t>Example: 100 cases plus 10,000 controls is little better than 100 cases plus 500 controls.</a:t>
            </a:r>
          </a:p>
          <a:p>
            <a:pPr lvl="2"/>
            <a:r>
              <a:rPr lang="en-US" altLang="en-US" dirty="0" smtClean="0"/>
              <a:t>Both are equivalent to 200 cases plus 200 controls.</a:t>
            </a:r>
          </a:p>
          <a:p>
            <a:pPr>
              <a:lnSpc>
                <a:spcPct val="94000"/>
              </a:lnSpc>
            </a:pPr>
            <a:r>
              <a:rPr lang="en-NZ" altLang="en-US" dirty="0"/>
              <a:t>With designs involving comparison of </a:t>
            </a:r>
            <a:r>
              <a:rPr lang="en-NZ" altLang="en-US" b="1" dirty="0"/>
              <a:t>effects in subgroups</a:t>
            </a:r>
            <a:r>
              <a:rPr lang="en-NZ" altLang="en-US" dirty="0"/>
              <a:t>…</a:t>
            </a:r>
          </a:p>
          <a:p>
            <a:pPr lvl="1">
              <a:lnSpc>
                <a:spcPct val="94000"/>
              </a:lnSpc>
            </a:pPr>
            <a:r>
              <a:rPr lang="en-NZ" altLang="en-US" dirty="0"/>
              <a:t>Assuming equal numbers in two subgroups, you need twice as many subjects to estimate the effect in each subgroup separately.</a:t>
            </a:r>
          </a:p>
          <a:p>
            <a:pPr lvl="1">
              <a:lnSpc>
                <a:spcPct val="94000"/>
              </a:lnSpc>
            </a:pPr>
            <a:r>
              <a:rPr lang="en-NZ" altLang="en-US" dirty="0"/>
              <a:t>But you need </a:t>
            </a:r>
            <a:r>
              <a:rPr lang="en-NZ" altLang="en-US" i="1" dirty="0"/>
              <a:t>twice as many again</a:t>
            </a:r>
            <a:r>
              <a:rPr lang="en-NZ" altLang="en-US" dirty="0"/>
              <a:t> to compare the effects.</a:t>
            </a:r>
          </a:p>
          <a:p>
            <a:pPr lvl="2">
              <a:lnSpc>
                <a:spcPct val="94000"/>
              </a:lnSpc>
            </a:pPr>
            <a:r>
              <a:rPr lang="en-NZ" altLang="en-US" dirty="0"/>
              <a:t>Example: a controlled trial that would give adequate precision with 20 subjects would need 40 females and 40 males for comparison of the effect between females and males.  </a:t>
            </a:r>
          </a:p>
          <a:p>
            <a:pPr lvl="1">
              <a:lnSpc>
                <a:spcPct val="94000"/>
              </a:lnSpc>
            </a:pPr>
            <a:r>
              <a:rPr lang="en-NZ" altLang="en-US" dirty="0"/>
              <a:t>So don't go there as a primary aim without adequate resources.</a:t>
            </a:r>
          </a:p>
          <a:p>
            <a:pPr lvl="2"/>
            <a:endParaRPr lang="en-US" altLang="en-US" dirty="0" smtClean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01063" y="6137626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413" y="50800"/>
            <a:ext cx="8905875" cy="5859112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dirty="0" smtClean="0"/>
              <a:t>Quadrupling </a:t>
            </a:r>
            <a:r>
              <a:rPr lang="en-US" dirty="0"/>
              <a:t>sample size for subgroup analyses applies also to </a:t>
            </a:r>
            <a:r>
              <a:rPr lang="en-US" dirty="0" smtClean="0"/>
              <a:t>estimating </a:t>
            </a:r>
            <a:r>
              <a:rPr lang="en-US" dirty="0"/>
              <a:t>the</a:t>
            </a:r>
            <a:r>
              <a:rPr lang="en-US" b="1" dirty="0"/>
              <a:t> </a:t>
            </a:r>
            <a:r>
              <a:rPr lang="en-US" dirty="0"/>
              <a:t>linear </a:t>
            </a:r>
            <a:r>
              <a:rPr lang="en-US" b="1" dirty="0"/>
              <a:t>modifying</a:t>
            </a:r>
            <a:r>
              <a:rPr lang="en-US" dirty="0"/>
              <a:t> effect of a continuous </a:t>
            </a:r>
            <a:r>
              <a:rPr lang="en-US" dirty="0" smtClean="0"/>
              <a:t>predictor.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You evaluate </a:t>
            </a:r>
            <a:r>
              <a:rPr lang="en-US" dirty="0"/>
              <a:t>the effect of 2 SD of the </a:t>
            </a:r>
            <a:r>
              <a:rPr lang="en-US" dirty="0" smtClean="0"/>
              <a:t>predictor. 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You </a:t>
            </a:r>
            <a:r>
              <a:rPr lang="en-US" dirty="0"/>
              <a:t>are effectively comparing the effect </a:t>
            </a:r>
            <a:r>
              <a:rPr lang="en-US" dirty="0" smtClean="0"/>
              <a:t>in two groups </a:t>
            </a:r>
            <a:r>
              <a:rPr lang="en-US" dirty="0"/>
              <a:t>of </a:t>
            </a:r>
            <a:r>
              <a:rPr lang="en-US" dirty="0" smtClean="0"/>
              <a:t>subjects: a group </a:t>
            </a:r>
            <a:r>
              <a:rPr lang="en-US" dirty="0"/>
              <a:t>1 SD above the mean </a:t>
            </a:r>
            <a:r>
              <a:rPr lang="en-US" dirty="0" smtClean="0"/>
              <a:t>and a group </a:t>
            </a:r>
            <a:r>
              <a:rPr lang="en-US" dirty="0"/>
              <a:t>1 SD below the mean. </a:t>
            </a:r>
            <a:endParaRPr lang="en-US" dirty="0" smtClean="0"/>
          </a:p>
          <a:p>
            <a:pPr lvl="1">
              <a:lnSpc>
                <a:spcPct val="94000"/>
              </a:lnSpc>
            </a:pPr>
            <a:r>
              <a:rPr lang="en-US" dirty="0"/>
              <a:t>Adjustment of an effect to the mean value of a moderator can actually </a:t>
            </a:r>
            <a:r>
              <a:rPr lang="en-US" i="1" dirty="0"/>
              <a:t>reduce</a:t>
            </a:r>
            <a:r>
              <a:rPr lang="en-US" dirty="0"/>
              <a:t> the sample size required for the </a:t>
            </a:r>
            <a:r>
              <a:rPr lang="en-US" dirty="0" smtClean="0"/>
              <a:t>effect itself.</a:t>
            </a:r>
          </a:p>
          <a:p>
            <a:pPr lvl="2">
              <a:lnSpc>
                <a:spcPct val="94000"/>
              </a:lnSpc>
            </a:pPr>
            <a:r>
              <a:rPr lang="en-US" dirty="0" smtClean="0"/>
              <a:t>If the </a:t>
            </a:r>
            <a:r>
              <a:rPr lang="en-US" dirty="0"/>
              <a:t>moderator </a:t>
            </a:r>
            <a:r>
              <a:rPr lang="en-US" dirty="0" smtClean="0"/>
              <a:t>has </a:t>
            </a:r>
            <a:r>
              <a:rPr lang="en-US" dirty="0"/>
              <a:t>a substantial </a:t>
            </a:r>
            <a:r>
              <a:rPr lang="en-US" dirty="0" smtClean="0"/>
              <a:t>effect, </a:t>
            </a:r>
            <a:r>
              <a:rPr lang="en-US" dirty="0"/>
              <a:t>it explains otherwise unexplained </a:t>
            </a:r>
            <a:r>
              <a:rPr lang="en-US" dirty="0" smtClean="0"/>
              <a:t>variance. 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The </a:t>
            </a:r>
            <a:r>
              <a:rPr lang="en-US" dirty="0"/>
              <a:t>most important example is adjustment to the mean value of the dependent variable at baseline in a crossover or controlled trial. </a:t>
            </a:r>
            <a:endParaRPr lang="en-US" dirty="0" smtClean="0"/>
          </a:p>
          <a:p>
            <a:pPr lvl="2">
              <a:lnSpc>
                <a:spcPct val="94000"/>
              </a:lnSpc>
            </a:pPr>
            <a:r>
              <a:rPr lang="en-US" dirty="0" smtClean="0"/>
              <a:t>The </a:t>
            </a:r>
            <a:r>
              <a:rPr lang="en-US" dirty="0"/>
              <a:t>reduction in sample size depends on the relative magnitudes of the within- and between-subject </a:t>
            </a:r>
            <a:r>
              <a:rPr lang="en-US" dirty="0" err="1" smtClean="0"/>
              <a:t>SDs</a:t>
            </a:r>
            <a:r>
              <a:rPr lang="en-US" dirty="0" smtClean="0"/>
              <a:t>. </a:t>
            </a:r>
          </a:p>
          <a:p>
            <a:pPr lvl="2">
              <a:lnSpc>
                <a:spcPct val="94000"/>
              </a:lnSpc>
            </a:pPr>
            <a:r>
              <a:rPr lang="en-US" dirty="0" smtClean="0"/>
              <a:t>You </a:t>
            </a:r>
            <a:r>
              <a:rPr lang="en-US" dirty="0"/>
              <a:t>should adjust for this and other potential moderators, even if their effects are unclear</a:t>
            </a:r>
            <a:r>
              <a:rPr lang="en-US" dirty="0" smtClean="0"/>
              <a:t>.</a:t>
            </a:r>
            <a:endParaRPr lang="en-US" altLang="en-US" dirty="0" smtClean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01063" y="5445224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6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76225" y="39688"/>
            <a:ext cx="8610600" cy="1093787"/>
          </a:xfrm>
          <a:prstGeom prst="rect">
            <a:avLst/>
          </a:prstGeom>
          <a:solidFill>
            <a:srgbClr val="CC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26000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600">
              <a:latin typeface="Times New Roman" panose="02020603050405020304" pitchFamily="18" charset="0"/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28625" y="147638"/>
            <a:ext cx="84582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>
              <a:lnSpc>
                <a:spcPct val="85000"/>
              </a:lnSpc>
            </a:pPr>
            <a:r>
              <a:rPr lang="en-US" altLang="en-US" sz="3200" dirty="0" smtClean="0"/>
              <a:t>Sample-size Estimation: Theory and Specific Issues  </a:t>
            </a:r>
            <a:endParaRPr lang="en-AU" altLang="en-US" sz="3200" dirty="0" smtClean="0"/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76225" y="1052736"/>
            <a:ext cx="8610600" cy="5723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600">
              <a:latin typeface="Times New Roman" panose="02020603050405020304" pitchFamily="18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428625" y="6313884"/>
            <a:ext cx="83581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6666FF"/>
              </a:buClr>
              <a:buFont typeface="Symbol" pitchFamily="18" charset="2"/>
              <a:buNone/>
              <a:defRPr/>
            </a:pPr>
            <a:r>
              <a:rPr lang="en-US" altLang="en-US" sz="2400" i="1" kern="0" dirty="0" smtClean="0">
                <a:solidFill>
                  <a:srgbClr val="C00000"/>
                </a:solidFill>
                <a:latin typeface="+mn-lt"/>
                <a:cs typeface="+mn-cs"/>
              </a:rPr>
              <a:t>View as a slideshow and click </a:t>
            </a:r>
            <a:r>
              <a:rPr lang="en-US" altLang="en-US" sz="2400" i="1" kern="0" dirty="0">
                <a:solidFill>
                  <a:srgbClr val="C00000"/>
                </a:solidFill>
                <a:latin typeface="+mn-lt"/>
                <a:cs typeface="+mn-cs"/>
              </a:rPr>
              <a:t>on the above topics to link to the slides.</a:t>
            </a:r>
            <a:endParaRPr lang="en-AU" altLang="en-US" sz="2400" i="1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428625" y="1101948"/>
            <a:ext cx="8410575" cy="53553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>
                <a:solidFill>
                  <a:srgbClr val="0000FF"/>
                </a:solidFill>
              </a:rPr>
              <a:t>Background  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>
                <a:solidFill>
                  <a:srgbClr val="0000FF"/>
                </a:solidFill>
              </a:rPr>
              <a:t>Sample Size for Statistical Significance</a:t>
            </a:r>
            <a:r>
              <a:rPr lang="en-AU" altLang="en-AU" sz="2400" dirty="0"/>
              <a:t> </a:t>
            </a:r>
            <a:r>
              <a:rPr lang="en-AU" altLang="en-AU" sz="2400" dirty="0">
                <a:solidFill>
                  <a:srgbClr val="777777"/>
                </a:solidFill>
              </a:rPr>
              <a:t>how it works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>
                <a:solidFill>
                  <a:srgbClr val="0000FF"/>
                </a:solidFill>
              </a:rPr>
              <a:t>Sample Size for Clinical Outcomes</a:t>
            </a:r>
            <a:r>
              <a:rPr lang="en-AU" altLang="en-AU" sz="2400" dirty="0"/>
              <a:t> </a:t>
            </a:r>
            <a:r>
              <a:rPr lang="en-AU" altLang="en-AU" sz="2400" dirty="0">
                <a:solidFill>
                  <a:srgbClr val="777777"/>
                </a:solidFill>
              </a:rPr>
              <a:t>how it works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>
                <a:solidFill>
                  <a:srgbClr val="0000FF"/>
                </a:solidFill>
              </a:rPr>
              <a:t>Sample Size for Suspected Large True Effects</a:t>
            </a:r>
            <a:r>
              <a:rPr lang="en-AU" altLang="en-AU" sz="2400" dirty="0">
                <a:solidFill>
                  <a:srgbClr val="777777"/>
                </a:solidFill>
              </a:rPr>
              <a:t> how it works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None/>
            </a:pPr>
            <a:r>
              <a:rPr lang="en-AU" altLang="en-AU" sz="2400" dirty="0" smtClean="0">
                <a:solidFill>
                  <a:srgbClr val="0000FF"/>
                </a:solidFill>
              </a:rPr>
              <a:t>Sample Size for Superiority Testing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None/>
            </a:pPr>
            <a:r>
              <a:rPr lang="en-AU" altLang="en-AU" sz="2400" dirty="0" smtClean="0">
                <a:solidFill>
                  <a:srgbClr val="0000FF"/>
                </a:solidFill>
              </a:rPr>
              <a:t>Sample Size for Equivalence Testing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 smtClean="0">
                <a:solidFill>
                  <a:srgbClr val="0000FF"/>
                </a:solidFill>
              </a:rPr>
              <a:t>Sample </a:t>
            </a:r>
            <a:r>
              <a:rPr lang="en-AU" altLang="en-AU" sz="2400" dirty="0">
                <a:solidFill>
                  <a:srgbClr val="0000FF"/>
                </a:solidFill>
              </a:rPr>
              <a:t>Size for Precise Estimates</a:t>
            </a:r>
            <a:r>
              <a:rPr lang="en-AU" altLang="en-AU" sz="2400" dirty="0"/>
              <a:t> </a:t>
            </a:r>
            <a:r>
              <a:rPr lang="en-AU" altLang="en-AU" sz="2400" dirty="0">
                <a:solidFill>
                  <a:srgbClr val="777777"/>
                </a:solidFill>
              </a:rPr>
              <a:t>how it works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 smtClean="0">
                <a:solidFill>
                  <a:srgbClr val="0000FF"/>
                </a:solidFill>
              </a:rPr>
              <a:t>Specific </a:t>
            </a:r>
            <a:r>
              <a:rPr lang="en-AU" altLang="en-AU" sz="2400" dirty="0">
                <a:solidFill>
                  <a:srgbClr val="0000FF"/>
                </a:solidFill>
              </a:rPr>
              <a:t>Issues</a:t>
            </a:r>
            <a:br>
              <a:rPr lang="en-AU" altLang="en-AU" sz="2400" dirty="0">
                <a:solidFill>
                  <a:srgbClr val="0000FF"/>
                </a:solidFill>
              </a:rPr>
            </a:br>
            <a:r>
              <a:rPr lang="en-AU" altLang="en-AU" sz="2400" dirty="0"/>
              <a:t>Sample size in other studies; smallest effects; big effects, on the </a:t>
            </a:r>
            <a:r>
              <a:rPr lang="en-AU" altLang="en-AU" sz="2400" dirty="0" smtClean="0"/>
              <a:t>fly, small sample sizes, post-hoc justification; </a:t>
            </a:r>
            <a:r>
              <a:rPr lang="en-AU" altLang="en-AU" sz="2400" dirty="0"/>
              <a:t>design, drop-outs, </a:t>
            </a:r>
            <a:r>
              <a:rPr lang="en-AU" altLang="en-AU" sz="2400" dirty="0" smtClean="0"/>
              <a:t>clustering; </a:t>
            </a:r>
            <a:r>
              <a:rPr lang="en-AU" altLang="en-AU" sz="2400" dirty="0"/>
              <a:t>validity and reliability; comparing </a:t>
            </a:r>
            <a:r>
              <a:rPr lang="en-AU" altLang="en-AU" sz="2400" dirty="0" smtClean="0"/>
              <a:t>groups, </a:t>
            </a:r>
            <a:r>
              <a:rPr lang="en-AU" altLang="en-AU" sz="2400" dirty="0"/>
              <a:t>subgroup </a:t>
            </a:r>
            <a:r>
              <a:rPr lang="en-AU" altLang="en-AU" sz="2400" dirty="0" smtClean="0"/>
              <a:t>comparisons; modifiers; </a:t>
            </a:r>
            <a:r>
              <a:rPr lang="en-AU" altLang="en-AU" sz="2400" dirty="0"/>
              <a:t>individual </a:t>
            </a:r>
            <a:r>
              <a:rPr lang="en-AU" altLang="en-AU" sz="2400" dirty="0" smtClean="0"/>
              <a:t>differences, mediators; </a:t>
            </a:r>
            <a:r>
              <a:rPr lang="en-AU" altLang="en-AU" sz="2400" dirty="0"/>
              <a:t>mixing unequal sexes; multiple effects; case series; single subjects; measurement </a:t>
            </a:r>
            <a:r>
              <a:rPr lang="en-AU" altLang="en-AU" sz="2400" dirty="0" smtClean="0"/>
              <a:t>studies,  </a:t>
            </a:r>
            <a:r>
              <a:rPr lang="en-AU" altLang="en-AU" sz="2400" dirty="0"/>
              <a:t>simulation</a:t>
            </a:r>
          </a:p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400" dirty="0">
                <a:solidFill>
                  <a:srgbClr val="0000FF"/>
                </a:solidFill>
              </a:rPr>
              <a:t>Conclusions</a:t>
            </a:r>
            <a:endParaRPr lang="en-AU" altLang="en-AU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3310" y="572139"/>
            <a:ext cx="8292094" cy="5010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2600" dirty="0" smtClean="0"/>
              <a:t>Will G Hopkins · Victoria University · Melbourne, Australia</a:t>
            </a:r>
            <a:endParaRPr lang="en-AU" altLang="en-US" sz="20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444037" y="1114648"/>
            <a:ext cx="8304427" cy="5249607"/>
            <a:chOff x="453662" y="1114648"/>
            <a:chExt cx="8304427" cy="5249607"/>
          </a:xfrm>
        </p:grpSpPr>
        <p:sp>
          <p:nvSpPr>
            <p:cNvPr id="7178" name="Rectangle 8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3662" y="1114648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79" name="Rectangle 10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6324" y="1477689"/>
              <a:ext cx="4442570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0" name="Rectangle 11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3734" y="1835014"/>
              <a:ext cx="3908245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1" name="Rectangle 12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92983" y="3230984"/>
              <a:ext cx="3889199" cy="361282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2" name="Rectangle 13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83543" y="3596455"/>
              <a:ext cx="1714175" cy="328002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3" name="Rectangle 14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87185" y="3925564"/>
              <a:ext cx="3285501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4" name="Rectangle 19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68864" y="6007030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5" name="Rectangle 20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900798" y="1477689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6" name="Rectangle 21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381979" y="1834914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7" name="Rectangle 22">
              <a:hlinkClick r:id="rId1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382183" y="3234797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8" name="Rectangle 23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20515" y="4287552"/>
              <a:ext cx="4643573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89" name="Rectangle 24">
              <a:hlinkClick r:id="rId1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44323" y="4640015"/>
              <a:ext cx="2401276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0" name="Rectangle 25">
              <a:hlinkClick r:id="rId1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30041" y="4982949"/>
              <a:ext cx="1105656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1" name="Rectangle 26">
              <a:hlinkClick r:id="rId1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17659" y="5325886"/>
              <a:ext cx="1838117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2" name="Rectangle 27">
              <a:hlinkClick r:id="rId1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991732" y="3920801"/>
              <a:ext cx="1837976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3" name="Rectangle 28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29708" y="3916037"/>
              <a:ext cx="2928381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5" name="Rectangle 30">
              <a:hlinkClick r:id="rId1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383134" y="4268500"/>
              <a:ext cx="3374955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6" name="Rectangle 31">
              <a:hlinkClick r:id="rId1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145599" y="4635252"/>
              <a:ext cx="5326794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7" name="Rectangle 32">
              <a:hlinkClick r:id="rId1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859505" y="4982950"/>
              <a:ext cx="3711178" cy="34259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199" name="Rectangle 34">
              <a:hlinkClick r:id="rId2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570683" y="4982950"/>
              <a:ext cx="2711246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200" name="Rectangle 35">
              <a:hlinkClick r:id="rId2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579585" y="5330651"/>
              <a:ext cx="1344343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7201" name="Rectangle 12">
              <a:hlinkClick r:id="rId2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3735" y="2201860"/>
              <a:ext cx="5214796" cy="350743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21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79717" y="2209247"/>
              <a:ext cx="149990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12">
              <a:hlinkClick r:id="rId2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3735" y="2556283"/>
              <a:ext cx="4502526" cy="350743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12">
              <a:hlinkClick r:id="rId2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3735" y="2901081"/>
              <a:ext cx="4170273" cy="333007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40" name="Rectangle 35">
              <a:hlinkClick r:id="rId2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935207" y="5340063"/>
              <a:ext cx="1787876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41" name="Rectangle 35">
              <a:hlinkClick r:id="rId2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733347" y="5340062"/>
              <a:ext cx="2548582" cy="357225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35">
              <a:hlinkClick r:id="rId2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30041" y="5678905"/>
              <a:ext cx="1278964" cy="327260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413" y="50800"/>
            <a:ext cx="8905875" cy="6402536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altLang="en-US" b="1" dirty="0" smtClean="0"/>
              <a:t>Individual differences and responses</a:t>
            </a:r>
            <a:r>
              <a:rPr lang="en-US" altLang="en-US" dirty="0"/>
              <a:t> </a:t>
            </a:r>
            <a:r>
              <a:rPr lang="en-US" altLang="en-US" dirty="0" smtClean="0"/>
              <a:t>are due to modifying effects of subject characteristics.</a:t>
            </a:r>
          </a:p>
          <a:p>
            <a:pPr lvl="1">
              <a:lnSpc>
                <a:spcPct val="94000"/>
              </a:lnSpc>
            </a:pPr>
            <a:r>
              <a:rPr lang="en-US" altLang="en-US" dirty="0" smtClean="0"/>
              <a:t>So you need 4x as many subjects to account for them with linear predictors.</a:t>
            </a:r>
          </a:p>
          <a:p>
            <a:pPr lvl="1">
              <a:lnSpc>
                <a:spcPct val="94000"/>
              </a:lnSpc>
            </a:pPr>
            <a:r>
              <a:rPr lang="en-US" altLang="en-US" dirty="0" smtClean="0"/>
              <a:t>This bigger sample may not give adequate precision for the standard deviation representing individual responses to a treatment.</a:t>
            </a:r>
          </a:p>
          <a:p>
            <a:pPr lvl="2">
              <a:lnSpc>
                <a:spcPct val="94000"/>
              </a:lnSpc>
            </a:pPr>
            <a:r>
              <a:rPr lang="en-US" altLang="en-US" dirty="0" smtClean="0"/>
              <a:t>Required sample size in the worst-case scenario of zero mean change and zero individual responses is impractically large: 6.5n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, where n is the sample size for adequate precision of the mean!</a:t>
            </a:r>
          </a:p>
          <a:p>
            <a:pPr>
              <a:lnSpc>
                <a:spcPct val="94000"/>
              </a:lnSpc>
            </a:pPr>
            <a:r>
              <a:rPr lang="en-US" dirty="0"/>
              <a:t>A potential </a:t>
            </a:r>
            <a:r>
              <a:rPr lang="en-US" b="1" dirty="0"/>
              <a:t>mediator</a:t>
            </a:r>
            <a:r>
              <a:rPr lang="en-US" dirty="0"/>
              <a:t> of a treatment effect</a:t>
            </a:r>
            <a:r>
              <a:rPr lang="en-US" b="1" dirty="0"/>
              <a:t> </a:t>
            </a:r>
            <a:r>
              <a:rPr lang="en-US" dirty="0"/>
              <a:t>in a crossover or controlled trial is analyzed by including its change score as a main-effect predictor in the linear model. </a:t>
            </a:r>
            <a:endParaRPr lang="en-US" dirty="0" smtClean="0"/>
          </a:p>
          <a:p>
            <a:pPr lvl="1">
              <a:lnSpc>
                <a:spcPct val="94000"/>
              </a:lnSpc>
            </a:pPr>
            <a:r>
              <a:rPr lang="en-US" dirty="0" smtClean="0"/>
              <a:t>The </a:t>
            </a:r>
            <a:r>
              <a:rPr lang="en-US" dirty="0"/>
              <a:t>required sample size is twice that </a:t>
            </a:r>
            <a:r>
              <a:rPr lang="en-US" dirty="0" smtClean="0"/>
              <a:t>for </a:t>
            </a:r>
            <a:r>
              <a:rPr lang="en-US" dirty="0"/>
              <a:t>the mean </a:t>
            </a:r>
            <a:r>
              <a:rPr lang="en-US" dirty="0" smtClean="0"/>
              <a:t>effect.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But to allow for a </a:t>
            </a:r>
            <a:r>
              <a:rPr lang="en-US" dirty="0"/>
              <a:t>different mechanism in control and experimental </a:t>
            </a:r>
            <a:r>
              <a:rPr lang="en-US" dirty="0" smtClean="0"/>
              <a:t>groups, include the </a:t>
            </a:r>
            <a:r>
              <a:rPr lang="en-US" dirty="0"/>
              <a:t>mediator </a:t>
            </a:r>
            <a:r>
              <a:rPr lang="en-US" dirty="0" smtClean="0"/>
              <a:t>as </a:t>
            </a:r>
            <a:r>
              <a:rPr lang="en-US" dirty="0"/>
              <a:t>an interaction with the group </a:t>
            </a:r>
            <a:r>
              <a:rPr lang="en-US" dirty="0" smtClean="0"/>
              <a:t>effect.</a:t>
            </a:r>
          </a:p>
          <a:p>
            <a:pPr lvl="2">
              <a:lnSpc>
                <a:spcPct val="94000"/>
              </a:lnSpc>
            </a:pPr>
            <a:r>
              <a:rPr lang="en-US" dirty="0" smtClean="0"/>
              <a:t>The required sample size is then 4x that for the mean effect.</a:t>
            </a:r>
            <a:endParaRPr lang="en-US" altLang="en-US" dirty="0" smtClean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01063" y="5968530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725" y="115888"/>
            <a:ext cx="9009063" cy="6553200"/>
          </a:xfrm>
        </p:spPr>
        <p:txBody>
          <a:bodyPr/>
          <a:lstStyle/>
          <a:p>
            <a:r>
              <a:rPr lang="en-US" altLang="en-US" dirty="0" smtClean="0"/>
              <a:t>Mixing </a:t>
            </a:r>
            <a:r>
              <a:rPr lang="en-US" altLang="en-US" b="1" dirty="0" smtClean="0"/>
              <a:t>unequal numbers</a:t>
            </a:r>
            <a:r>
              <a:rPr lang="en-US" altLang="en-US" dirty="0" smtClean="0"/>
              <a:t> of females and males (or other  different subgroups) in a small study is not a good idea.</a:t>
            </a:r>
          </a:p>
          <a:p>
            <a:pPr lvl="1"/>
            <a:r>
              <a:rPr lang="en-US" altLang="en-US" dirty="0" smtClean="0"/>
              <a:t>You are supposed to analyze the data by assuming there could be a difference between the subgroups.</a:t>
            </a:r>
          </a:p>
          <a:p>
            <a:pPr lvl="1"/>
            <a:r>
              <a:rPr lang="en-US" altLang="en-US" dirty="0" smtClean="0"/>
              <a:t>The effect under study is effectively estimated separately in females and males, then averaged.  Here is an example of the resulting effective sample size (for 90% compatibility limits):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So, i</a:t>
            </a:r>
            <a:r>
              <a:rPr lang="en-US" dirty="0" smtClean="0"/>
              <a:t>f </a:t>
            </a:r>
            <a:r>
              <a:rPr lang="en-US" dirty="0"/>
              <a:t>you include a smaller sample size of the other gender, analyze the genders separately. Compare the genders with a third analysis, but </a:t>
            </a:r>
            <a:r>
              <a:rPr lang="en-US" dirty="0" smtClean="0"/>
              <a:t>the comparison may be unclear.</a:t>
            </a:r>
            <a:endParaRPr lang="en-US" altLang="en-US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43000" y="3179763"/>
            <a:ext cx="5454650" cy="1076325"/>
            <a:chOff x="1143000" y="2786063"/>
            <a:chExt cx="5454650" cy="1076325"/>
          </a:xfrm>
        </p:grpSpPr>
        <p:grpSp>
          <p:nvGrpSpPr>
            <p:cNvPr id="36889" name="Group 9"/>
            <p:cNvGrpSpPr>
              <a:grpSpLocks/>
            </p:cNvGrpSpPr>
            <p:nvPr/>
          </p:nvGrpSpPr>
          <p:grpSpPr bwMode="auto">
            <a:xfrm>
              <a:off x="1143000" y="2786063"/>
              <a:ext cx="5454650" cy="1076325"/>
              <a:chOff x="1059" y="1211"/>
              <a:chExt cx="3436" cy="678"/>
            </a:xfrm>
          </p:grpSpPr>
          <p:sp>
            <p:nvSpPr>
              <p:cNvPr id="36891" name="Text Box 10"/>
              <p:cNvSpPr txBox="1">
                <a:spLocks noChangeArrowheads="1"/>
              </p:cNvSpPr>
              <p:nvPr/>
            </p:nvSpPr>
            <p:spPr bwMode="auto">
              <a:xfrm>
                <a:off x="1059" y="1211"/>
                <a:ext cx="1005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No. of</a:t>
                </a:r>
                <a:br>
                  <a:rPr lang="en-US" altLang="en-US" sz="2400">
                    <a:solidFill>
                      <a:srgbClr val="6600FF"/>
                    </a:solidFill>
                  </a:rPr>
                </a:br>
                <a:r>
                  <a:rPr lang="en-US" altLang="en-US" sz="2400">
                    <a:solidFill>
                      <a:srgbClr val="6600FF"/>
                    </a:solidFill>
                  </a:rPr>
                  <a:t>males</a:t>
                </a:r>
              </a:p>
            </p:txBody>
          </p:sp>
          <p:sp>
            <p:nvSpPr>
              <p:cNvPr id="36892" name="Text Box 11"/>
              <p:cNvSpPr txBox="1">
                <a:spLocks noChangeArrowheads="1"/>
              </p:cNvSpPr>
              <p:nvPr/>
            </p:nvSpPr>
            <p:spPr bwMode="auto">
              <a:xfrm>
                <a:off x="1933" y="1211"/>
                <a:ext cx="726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No. of females</a:t>
                </a:r>
              </a:p>
            </p:txBody>
          </p:sp>
          <p:sp>
            <p:nvSpPr>
              <p:cNvPr id="36893" name="Text Box 12"/>
              <p:cNvSpPr txBox="1">
                <a:spLocks noChangeArrowheads="1"/>
              </p:cNvSpPr>
              <p:nvPr/>
            </p:nvSpPr>
            <p:spPr bwMode="auto">
              <a:xfrm>
                <a:off x="2562" y="1211"/>
                <a:ext cx="1070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Total</a:t>
                </a:r>
                <a:br>
                  <a:rPr lang="en-US" altLang="en-US" sz="2400">
                    <a:solidFill>
                      <a:srgbClr val="6600FF"/>
                    </a:solidFill>
                  </a:rPr>
                </a:br>
                <a:r>
                  <a:rPr lang="en-US" altLang="en-US" sz="2400">
                    <a:solidFill>
                      <a:srgbClr val="6600FF"/>
                    </a:solidFill>
                  </a:rPr>
                  <a:t>sample size</a:t>
                </a:r>
              </a:p>
            </p:txBody>
          </p:sp>
          <p:sp>
            <p:nvSpPr>
              <p:cNvPr id="36894" name="Text Box 13"/>
              <p:cNvSpPr txBox="1">
                <a:spLocks noChangeArrowheads="1"/>
              </p:cNvSpPr>
              <p:nvPr/>
            </p:nvSpPr>
            <p:spPr bwMode="auto">
              <a:xfrm>
                <a:off x="3515" y="1211"/>
                <a:ext cx="980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Effective</a:t>
                </a:r>
                <a:br>
                  <a:rPr lang="en-US" altLang="en-US" sz="2400">
                    <a:solidFill>
                      <a:srgbClr val="6600FF"/>
                    </a:solidFill>
                  </a:rPr>
                </a:br>
                <a:r>
                  <a:rPr lang="en-US" altLang="en-US" sz="2400">
                    <a:solidFill>
                      <a:srgbClr val="6600FF"/>
                    </a:solidFill>
                  </a:rPr>
                  <a:t>sample size</a:t>
                </a:r>
              </a:p>
            </p:txBody>
          </p:sp>
          <p:sp>
            <p:nvSpPr>
              <p:cNvPr id="36895" name="Line 14"/>
              <p:cNvSpPr>
                <a:spLocks noChangeShapeType="1"/>
              </p:cNvSpPr>
              <p:nvPr/>
            </p:nvSpPr>
            <p:spPr bwMode="auto">
              <a:xfrm flipV="1">
                <a:off x="1247" y="1616"/>
                <a:ext cx="3221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6896" name="Text Box 15"/>
              <p:cNvSpPr txBox="1">
                <a:spLocks noChangeArrowheads="1"/>
              </p:cNvSpPr>
              <p:nvPr/>
            </p:nvSpPr>
            <p:spPr bwMode="auto">
              <a:xfrm>
                <a:off x="1258" y="1647"/>
                <a:ext cx="606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  <p:sp>
            <p:nvSpPr>
              <p:cNvPr id="36897" name="Text Box 16"/>
              <p:cNvSpPr txBox="1">
                <a:spLocks noChangeArrowheads="1"/>
              </p:cNvSpPr>
              <p:nvPr/>
            </p:nvSpPr>
            <p:spPr bwMode="auto">
              <a:xfrm>
                <a:off x="1965" y="1647"/>
                <a:ext cx="662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  <p:sp>
            <p:nvSpPr>
              <p:cNvPr id="36898" name="Text Box 17"/>
              <p:cNvSpPr txBox="1">
                <a:spLocks noChangeArrowheads="1"/>
              </p:cNvSpPr>
              <p:nvPr/>
            </p:nvSpPr>
            <p:spPr bwMode="auto">
              <a:xfrm>
                <a:off x="2810" y="1647"/>
                <a:ext cx="57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20</a:t>
                </a:r>
              </a:p>
            </p:txBody>
          </p:sp>
        </p:grpSp>
        <p:sp>
          <p:nvSpPr>
            <p:cNvPr id="36890" name="Text Box 18"/>
            <p:cNvSpPr txBox="1">
              <a:spLocks noChangeArrowheads="1"/>
            </p:cNvSpPr>
            <p:nvPr/>
          </p:nvSpPr>
          <p:spPr bwMode="auto">
            <a:xfrm>
              <a:off x="5384800" y="3478213"/>
              <a:ext cx="869950" cy="384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6600FF"/>
                  </a:solidFill>
                </a:rPr>
                <a:t>20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55738" y="4210050"/>
            <a:ext cx="4795837" cy="384175"/>
            <a:chOff x="1455738" y="3816350"/>
            <a:chExt cx="4795837" cy="384175"/>
          </a:xfrm>
        </p:grpSpPr>
        <p:grpSp>
          <p:nvGrpSpPr>
            <p:cNvPr id="36884" name="Group 19"/>
            <p:cNvGrpSpPr>
              <a:grpSpLocks/>
            </p:cNvGrpSpPr>
            <p:nvPr/>
          </p:nvGrpSpPr>
          <p:grpSpPr bwMode="auto">
            <a:xfrm>
              <a:off x="1455738" y="3816350"/>
              <a:ext cx="3375025" cy="384175"/>
              <a:chOff x="1256" y="1860"/>
              <a:chExt cx="2126" cy="242"/>
            </a:xfrm>
          </p:grpSpPr>
          <p:sp>
            <p:nvSpPr>
              <p:cNvPr id="36886" name="Text Box 20"/>
              <p:cNvSpPr txBox="1">
                <a:spLocks noChangeArrowheads="1"/>
              </p:cNvSpPr>
              <p:nvPr/>
            </p:nvSpPr>
            <p:spPr bwMode="auto">
              <a:xfrm>
                <a:off x="1256" y="1860"/>
                <a:ext cx="606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  <p:sp>
            <p:nvSpPr>
              <p:cNvPr id="36887" name="Text Box 21"/>
              <p:cNvSpPr txBox="1">
                <a:spLocks noChangeArrowheads="1"/>
              </p:cNvSpPr>
              <p:nvPr/>
            </p:nvSpPr>
            <p:spPr bwMode="auto">
              <a:xfrm>
                <a:off x="1963" y="1860"/>
                <a:ext cx="662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5</a:t>
                </a:r>
              </a:p>
            </p:txBody>
          </p:sp>
          <p:sp>
            <p:nvSpPr>
              <p:cNvPr id="36888" name="Text Box 22"/>
              <p:cNvSpPr txBox="1">
                <a:spLocks noChangeArrowheads="1"/>
              </p:cNvSpPr>
              <p:nvPr/>
            </p:nvSpPr>
            <p:spPr bwMode="auto">
              <a:xfrm>
                <a:off x="2808" y="1860"/>
                <a:ext cx="57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15</a:t>
                </a:r>
              </a:p>
            </p:txBody>
          </p:sp>
        </p:grpSp>
        <p:sp>
          <p:nvSpPr>
            <p:cNvPr id="36885" name="Text Box 23"/>
            <p:cNvSpPr txBox="1">
              <a:spLocks noChangeArrowheads="1"/>
            </p:cNvSpPr>
            <p:nvPr/>
          </p:nvSpPr>
          <p:spPr bwMode="auto">
            <a:xfrm>
              <a:off x="5381625" y="3816350"/>
              <a:ext cx="869950" cy="384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6600FF"/>
                  </a:solidFill>
                </a:rPr>
                <a:t>13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449388" y="4548188"/>
            <a:ext cx="7048500" cy="742950"/>
            <a:chOff x="1449388" y="4154488"/>
            <a:chExt cx="7048500" cy="742950"/>
          </a:xfrm>
        </p:grpSpPr>
        <p:grpSp>
          <p:nvGrpSpPr>
            <p:cNvPr id="36871" name="Group 24"/>
            <p:cNvGrpSpPr>
              <a:grpSpLocks/>
            </p:cNvGrpSpPr>
            <p:nvPr/>
          </p:nvGrpSpPr>
          <p:grpSpPr bwMode="auto">
            <a:xfrm>
              <a:off x="1452563" y="4154488"/>
              <a:ext cx="4795837" cy="384175"/>
              <a:chOff x="1254" y="2073"/>
              <a:chExt cx="3021" cy="242"/>
            </a:xfrm>
          </p:grpSpPr>
          <p:sp>
            <p:nvSpPr>
              <p:cNvPr id="36880" name="Text Box 25"/>
              <p:cNvSpPr txBox="1">
                <a:spLocks noChangeArrowheads="1"/>
              </p:cNvSpPr>
              <p:nvPr/>
            </p:nvSpPr>
            <p:spPr bwMode="auto">
              <a:xfrm>
                <a:off x="1254" y="2073"/>
                <a:ext cx="606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  <p:sp>
            <p:nvSpPr>
              <p:cNvPr id="36881" name="Text Box 26"/>
              <p:cNvSpPr txBox="1">
                <a:spLocks noChangeArrowheads="1"/>
              </p:cNvSpPr>
              <p:nvPr/>
            </p:nvSpPr>
            <p:spPr bwMode="auto">
              <a:xfrm>
                <a:off x="1961" y="2073"/>
                <a:ext cx="662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4</a:t>
                </a:r>
              </a:p>
            </p:txBody>
          </p:sp>
          <p:sp>
            <p:nvSpPr>
              <p:cNvPr id="36882" name="Text Box 27"/>
              <p:cNvSpPr txBox="1">
                <a:spLocks noChangeArrowheads="1"/>
              </p:cNvSpPr>
              <p:nvPr/>
            </p:nvSpPr>
            <p:spPr bwMode="auto">
              <a:xfrm>
                <a:off x="2806" y="2073"/>
                <a:ext cx="57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14</a:t>
                </a:r>
              </a:p>
            </p:txBody>
          </p:sp>
          <p:sp>
            <p:nvSpPr>
              <p:cNvPr id="36883" name="Text Box 28"/>
              <p:cNvSpPr txBox="1">
                <a:spLocks noChangeArrowheads="1"/>
              </p:cNvSpPr>
              <p:nvPr/>
            </p:nvSpPr>
            <p:spPr bwMode="auto">
              <a:xfrm>
                <a:off x="3727" y="2073"/>
                <a:ext cx="54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</p:grpSp>
        <p:grpSp>
          <p:nvGrpSpPr>
            <p:cNvPr id="36872" name="Group 29"/>
            <p:cNvGrpSpPr>
              <a:grpSpLocks/>
            </p:cNvGrpSpPr>
            <p:nvPr/>
          </p:nvGrpSpPr>
          <p:grpSpPr bwMode="auto">
            <a:xfrm>
              <a:off x="1449388" y="4492625"/>
              <a:ext cx="4795837" cy="384175"/>
              <a:chOff x="1252" y="2286"/>
              <a:chExt cx="3021" cy="242"/>
            </a:xfrm>
          </p:grpSpPr>
          <p:sp>
            <p:nvSpPr>
              <p:cNvPr id="36876" name="Text Box 30"/>
              <p:cNvSpPr txBox="1">
                <a:spLocks noChangeArrowheads="1"/>
              </p:cNvSpPr>
              <p:nvPr/>
            </p:nvSpPr>
            <p:spPr bwMode="auto">
              <a:xfrm>
                <a:off x="1252" y="2286"/>
                <a:ext cx="606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10</a:t>
                </a:r>
              </a:p>
            </p:txBody>
          </p:sp>
          <p:sp>
            <p:nvSpPr>
              <p:cNvPr id="36877" name="Text Box 31"/>
              <p:cNvSpPr txBox="1">
                <a:spLocks noChangeArrowheads="1"/>
              </p:cNvSpPr>
              <p:nvPr/>
            </p:nvSpPr>
            <p:spPr bwMode="auto">
              <a:xfrm>
                <a:off x="1959" y="2286"/>
                <a:ext cx="662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3</a:t>
                </a:r>
              </a:p>
            </p:txBody>
          </p:sp>
          <p:sp>
            <p:nvSpPr>
              <p:cNvPr id="36878" name="Text Box 32"/>
              <p:cNvSpPr txBox="1">
                <a:spLocks noChangeArrowheads="1"/>
              </p:cNvSpPr>
              <p:nvPr/>
            </p:nvSpPr>
            <p:spPr bwMode="auto">
              <a:xfrm>
                <a:off x="2804" y="2286"/>
                <a:ext cx="57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6600FF"/>
                    </a:solidFill>
                  </a:rPr>
                  <a:t>13</a:t>
                </a:r>
              </a:p>
            </p:txBody>
          </p:sp>
          <p:sp>
            <p:nvSpPr>
              <p:cNvPr id="36879" name="Text Box 33"/>
              <p:cNvSpPr txBox="1">
                <a:spLocks noChangeArrowheads="1"/>
              </p:cNvSpPr>
              <p:nvPr/>
            </p:nvSpPr>
            <p:spPr bwMode="auto">
              <a:xfrm>
                <a:off x="3725" y="2286"/>
                <a:ext cx="54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b="1">
                    <a:solidFill>
                      <a:srgbClr val="6600FF"/>
                    </a:solidFill>
                  </a:rPr>
                  <a:t>7</a:t>
                </a:r>
              </a:p>
            </p:txBody>
          </p:sp>
        </p:grpSp>
        <p:grpSp>
          <p:nvGrpSpPr>
            <p:cNvPr id="36873" name="Group 34"/>
            <p:cNvGrpSpPr>
              <a:grpSpLocks/>
            </p:cNvGrpSpPr>
            <p:nvPr/>
          </p:nvGrpSpPr>
          <p:grpSpPr bwMode="auto">
            <a:xfrm>
              <a:off x="5978525" y="4313238"/>
              <a:ext cx="2519363" cy="584200"/>
              <a:chOff x="4021" y="2213"/>
              <a:chExt cx="1587" cy="368"/>
            </a:xfrm>
          </p:grpSpPr>
          <p:sp>
            <p:nvSpPr>
              <p:cNvPr id="36874" name="Text Box 35"/>
              <p:cNvSpPr txBox="1">
                <a:spLocks noChangeArrowheads="1"/>
              </p:cNvSpPr>
              <p:nvPr/>
            </p:nvSpPr>
            <p:spPr bwMode="auto">
              <a:xfrm>
                <a:off x="4377" y="2213"/>
                <a:ext cx="1231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6666FF"/>
                  </a:buClr>
                  <a:buFont typeface="Symbol" panose="05050102010706020507" pitchFamily="18" charset="2"/>
                  <a:buChar char="·"/>
                  <a:defRPr sz="28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spcBef>
                    <a:spcPct val="10000"/>
                  </a:spcBef>
                  <a:buFont typeface="Symbol" panose="05050102010706020507" pitchFamily="18" charset="2"/>
                  <a:buChar char="·"/>
                  <a:defRPr sz="2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spcBef>
                    <a:spcPct val="10000"/>
                  </a:spcBef>
                  <a:buChar char="•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spcBef>
                    <a:spcPct val="10000"/>
                  </a:spcBef>
                  <a:buChar char="–"/>
                  <a:defRPr sz="24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b="1" i="1">
                    <a:solidFill>
                      <a:srgbClr val="CC0000"/>
                    </a:solidFill>
                  </a:rPr>
                  <a:t>Less</a:t>
                </a:r>
                <a:r>
                  <a:rPr lang="en-US" altLang="en-US" sz="2400">
                    <a:solidFill>
                      <a:srgbClr val="CC0000"/>
                    </a:solidFill>
                  </a:rPr>
                  <a:t> than the number of males!</a:t>
                </a:r>
              </a:p>
            </p:txBody>
          </p:sp>
          <p:sp>
            <p:nvSpPr>
              <p:cNvPr id="36875" name="Line 36"/>
              <p:cNvSpPr>
                <a:spLocks noChangeShapeType="1"/>
              </p:cNvSpPr>
              <p:nvPr/>
            </p:nvSpPr>
            <p:spPr bwMode="auto">
              <a:xfrm flipH="1">
                <a:off x="4021" y="2432"/>
                <a:ext cx="317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</p:grpSp>
      <p:sp>
        <p:nvSpPr>
          <p:cNvPr id="32" name="Action Button: Home 31">
            <a:hlinkClick r:id="rId3" action="ppaction://hlinksldjump" highlightClick="1"/>
          </p:cNvPr>
          <p:cNvSpPr/>
          <p:nvPr/>
        </p:nvSpPr>
        <p:spPr bwMode="auto">
          <a:xfrm>
            <a:off x="8532813" y="6165850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 bldLvl="3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8"/>
            <a:ext cx="8458200" cy="6384925"/>
          </a:xfrm>
        </p:spPr>
        <p:txBody>
          <a:bodyPr/>
          <a:lstStyle/>
          <a:p>
            <a:r>
              <a:rPr lang="en-US" altLang="en-US" dirty="0" smtClean="0"/>
              <a:t>With </a:t>
            </a:r>
            <a:r>
              <a:rPr lang="en-US" altLang="en-US" b="1" dirty="0" smtClean="0"/>
              <a:t>more than one effect</a:t>
            </a:r>
            <a:r>
              <a:rPr lang="en-US" altLang="en-US" dirty="0" smtClean="0"/>
              <a:t>, you need a bigger sample size to constrain the overall chance of error.</a:t>
            </a:r>
          </a:p>
          <a:p>
            <a:pPr lvl="1"/>
            <a:r>
              <a:rPr lang="en-US" altLang="en-US" dirty="0" smtClean="0"/>
              <a:t>For example, suppose you got chances </a:t>
            </a:r>
            <a:r>
              <a:rPr lang="en-GB" altLang="en-US" dirty="0" smtClean="0"/>
              <a:t>of harm and benefit…</a:t>
            </a:r>
          </a:p>
          <a:p>
            <a:pPr lvl="2">
              <a:buFontTx/>
              <a:buNone/>
            </a:pPr>
            <a:r>
              <a:rPr lang="en-US" altLang="en-US" dirty="0" smtClean="0"/>
              <a:t>	…for Effect #1: 0.4% and 72%</a:t>
            </a:r>
          </a:p>
          <a:p>
            <a:pPr lvl="2">
              <a:buFontTx/>
              <a:buNone/>
            </a:pPr>
            <a:r>
              <a:rPr lang="en-US" altLang="en-US" dirty="0" smtClean="0"/>
              <a:t>	…for Effect #2: 0.3% and 56%. </a:t>
            </a:r>
            <a:r>
              <a:rPr lang="en-GB" altLang="en-US" dirty="0" smtClean="0"/>
              <a:t> 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If you use both, chances of harm = 0.7% (&gt; the 0.5% limit).</a:t>
            </a:r>
          </a:p>
          <a:p>
            <a:pPr lvl="2"/>
            <a:r>
              <a:rPr lang="en-US" altLang="en-US" dirty="0" smtClean="0"/>
              <a:t>But if you don’t use #2 (say), you fail to use an effect with a good chance of benefit (&gt; the 25% limit).</a:t>
            </a:r>
          </a:p>
          <a:p>
            <a:pPr lvl="2"/>
            <a:r>
              <a:rPr lang="en-US" altLang="en-US" dirty="0" smtClean="0"/>
              <a:t>Solution: increase the sample size…</a:t>
            </a:r>
          </a:p>
          <a:p>
            <a:pPr lvl="2">
              <a:buFontTx/>
              <a:buNone/>
            </a:pPr>
            <a:r>
              <a:rPr lang="en-US" altLang="en-US" dirty="0" smtClean="0"/>
              <a:t>	…to keep total chance of harm &lt;0.5% for effects you use,</a:t>
            </a:r>
          </a:p>
          <a:p>
            <a:pPr lvl="2">
              <a:buFontTx/>
              <a:buNone/>
            </a:pPr>
            <a:r>
              <a:rPr lang="en-US" altLang="en-US" dirty="0" smtClean="0"/>
              <a:t>	…and total chance of benefit &lt;25% for effects you don’t use.</a:t>
            </a:r>
          </a:p>
          <a:p>
            <a:pPr lvl="1"/>
            <a:r>
              <a:rPr lang="en-US" altLang="en-US" dirty="0" smtClean="0"/>
              <a:t>For n independent effects, set the Type 1 error rate (%) to 0.5/n and the Type 2 error rate to 25/n.</a:t>
            </a:r>
          </a:p>
          <a:p>
            <a:pPr lvl="1"/>
            <a:r>
              <a:rPr lang="en-US" altLang="en-US" dirty="0" smtClean="0"/>
              <a:t>The spreadsheet shows you need 50% more subjects for n=2 and more than twice as many for n=5.</a:t>
            </a:r>
          </a:p>
          <a:p>
            <a:pPr lvl="1"/>
            <a:r>
              <a:rPr lang="en-US" altLang="en-US" dirty="0" smtClean="0"/>
              <a:t>For interdependent effects there is no simple formula.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286750" y="6000750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bldLvl="3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3050" y="188913"/>
            <a:ext cx="8674100" cy="4240212"/>
          </a:xfrm>
        </p:spPr>
        <p:txBody>
          <a:bodyPr/>
          <a:lstStyle/>
          <a:p>
            <a:r>
              <a:rPr lang="en-US" altLang="en-US" dirty="0" smtClean="0"/>
              <a:t>Sample size for a </a:t>
            </a:r>
            <a:r>
              <a:rPr lang="en-US" altLang="en-US" b="1" dirty="0" smtClean="0"/>
              <a:t>case series</a:t>
            </a:r>
            <a:r>
              <a:rPr lang="en-US" altLang="en-US" dirty="0" smtClean="0"/>
              <a:t> defines </a:t>
            </a:r>
            <a:r>
              <a:rPr lang="en-US" altLang="en-US" b="1" i="1" dirty="0" smtClean="0"/>
              <a:t>norms</a:t>
            </a:r>
            <a:r>
              <a:rPr lang="en-US" altLang="en-US" dirty="0" smtClean="0"/>
              <a:t> adequately, via the mean and SD of a given measure. </a:t>
            </a:r>
          </a:p>
          <a:p>
            <a:pPr lvl="1"/>
            <a:r>
              <a:rPr lang="en-US" altLang="en-US" dirty="0" smtClean="0"/>
              <a:t>The default smallest difference in the mean is 0.2 SD, so the uncertainty (90% compatibility interval) needs to be &lt;0.2 SD.</a:t>
            </a:r>
          </a:p>
          <a:p>
            <a:pPr lvl="1"/>
            <a:r>
              <a:rPr lang="en-US" altLang="en-US" dirty="0" smtClean="0"/>
              <a:t>Resulting sample size is ¼ that of a cross-sectional study, ~70.</a:t>
            </a:r>
          </a:p>
          <a:p>
            <a:pPr lvl="1"/>
            <a:r>
              <a:rPr lang="en-US" altLang="en-US" dirty="0" smtClean="0"/>
              <a:t>Resulting uncertainty in the SD is </a:t>
            </a:r>
            <a:r>
              <a:rPr lang="en-US" altLang="en-US" dirty="0" smtClean="0">
                <a:sym typeface="Symbol" panose="05050102010706020507" pitchFamily="18" charset="2"/>
              </a:rPr>
              <a:t>1.15, which is OK.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Smaller sample sizes will lead to less confident characterization of future cases.</a:t>
            </a:r>
            <a:r>
              <a:rPr lang="en-GB" altLang="en-US" dirty="0" smtClean="0">
                <a:sym typeface="Symbol" panose="05050102010706020507" pitchFamily="18" charset="2"/>
              </a:rPr>
              <a:t>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dirty="0" smtClean="0"/>
              <a:t>Larger sample sizes are needed</a:t>
            </a:r>
            <a:r>
              <a:rPr lang="en-US" altLang="en-US" dirty="0" smtClean="0">
                <a:sym typeface="Symbol" panose="05050102010706020507" pitchFamily="18" charset="2"/>
              </a:rPr>
              <a:t> to characterize </a:t>
            </a:r>
            <a:r>
              <a:rPr lang="en-US" altLang="en-US" b="1" dirty="0" smtClean="0">
                <a:sym typeface="Symbol" panose="05050102010706020507" pitchFamily="18" charset="2"/>
              </a:rPr>
              <a:t>percentiles</a:t>
            </a:r>
            <a:r>
              <a:rPr lang="en-US" altLang="en-US" dirty="0" smtClean="0">
                <a:sym typeface="Symbol" panose="05050102010706020507" pitchFamily="18" charset="2"/>
              </a:rPr>
              <a:t>, especially for non-normally distributed measures.</a:t>
            </a:r>
            <a:endParaRPr lang="en-US" altLang="en-US" dirty="0" smtClean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415338" y="3968750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bldLvl="3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3050" y="54249"/>
            <a:ext cx="8609013" cy="6622752"/>
          </a:xfrm>
        </p:spPr>
        <p:txBody>
          <a:bodyPr/>
          <a:lstStyle/>
          <a:p>
            <a:r>
              <a:rPr lang="en-US" altLang="en-US" dirty="0" smtClean="0"/>
              <a:t>For </a:t>
            </a:r>
            <a:r>
              <a:rPr lang="en-US" altLang="en-US" b="1" dirty="0" smtClean="0"/>
              <a:t>single-subject studies</a:t>
            </a:r>
            <a:r>
              <a:rPr lang="en-US" altLang="en-US" dirty="0" smtClean="0"/>
              <a:t>, “sample size” is the number of repeated observations on the single subject.</a:t>
            </a:r>
          </a:p>
          <a:p>
            <a:pPr lvl="1"/>
            <a:r>
              <a:rPr lang="en-US" altLang="en-US" dirty="0" smtClean="0"/>
              <a:t>Use the sections of the sample-size spreadsheet for cross-sectional studies.</a:t>
            </a:r>
          </a:p>
          <a:p>
            <a:pPr lvl="1"/>
            <a:r>
              <a:rPr lang="en-US" altLang="en-US" dirty="0" smtClean="0"/>
              <a:t>Use the value for the smallest important difference that applies to sample-based studies.</a:t>
            </a:r>
          </a:p>
          <a:p>
            <a:pPr lvl="2"/>
            <a:r>
              <a:rPr lang="en-US" altLang="en-US" dirty="0" smtClean="0"/>
              <a:t>What matters for a single subject is the same as what matters for subjects in general. </a:t>
            </a:r>
          </a:p>
          <a:p>
            <a:pPr lvl="1"/>
            <a:r>
              <a:rPr lang="en-US" altLang="en-US" dirty="0" smtClean="0"/>
              <a:t>Use the subject’s within-subject SD as the “between-subject SD”.</a:t>
            </a:r>
          </a:p>
          <a:p>
            <a:pPr lvl="2"/>
            <a:r>
              <a:rPr lang="en-US" altLang="en-US" dirty="0" smtClean="0"/>
              <a:t>The within is often &lt;&lt; the between, so sample size is often less than for a cross-sectional study (but still larger than you would like).</a:t>
            </a:r>
          </a:p>
          <a:p>
            <a:pPr lvl="1"/>
            <a:r>
              <a:rPr lang="en-US" altLang="en-US" dirty="0" smtClean="0"/>
              <a:t>Assume any trend-related autocorrelation will be accounted for by your model and will therefore not entail a bigger sample.</a:t>
            </a:r>
          </a:p>
          <a:p>
            <a:pPr lvl="2"/>
            <a:r>
              <a:rPr lang="en-US" altLang="en-US" dirty="0" smtClean="0"/>
              <a:t>But estimating the number of measurements to quantify a trend is too difficult with an equation. </a:t>
            </a:r>
          </a:p>
          <a:p>
            <a:pPr lvl="2"/>
            <a:r>
              <a:rPr lang="en-US" altLang="en-US" dirty="0" smtClean="0"/>
              <a:t>Instead use simulation, available in a spreadsheet in the workbook for monitoring individuals.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326438" y="6229126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bldLvl="3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905"/>
            <a:ext cx="8582025" cy="6624463"/>
          </a:xfrm>
        </p:spPr>
        <p:txBody>
          <a:bodyPr/>
          <a:lstStyle/>
          <a:p>
            <a:r>
              <a:rPr lang="en-US" altLang="en-US" dirty="0" smtClean="0"/>
              <a:t>Sample size for </a:t>
            </a:r>
            <a:r>
              <a:rPr lang="en-US" altLang="en-US" b="1" dirty="0" smtClean="0"/>
              <a:t>measurement studies</a:t>
            </a:r>
            <a:r>
              <a:rPr lang="en-US" altLang="en-US" dirty="0" smtClean="0"/>
              <a:t> is not included in available software for estimating sample size.  </a:t>
            </a:r>
          </a:p>
          <a:p>
            <a:pPr lvl="1"/>
            <a:r>
              <a:rPr lang="en-US" altLang="en-US" dirty="0" smtClean="0"/>
              <a:t>Very high </a:t>
            </a:r>
            <a:r>
              <a:rPr lang="en-US" altLang="en-US" b="1" dirty="0" smtClean="0"/>
              <a:t>reliability</a:t>
            </a:r>
            <a:r>
              <a:rPr lang="en-US" altLang="en-US" dirty="0" smtClean="0"/>
              <a:t> and </a:t>
            </a:r>
            <a:r>
              <a:rPr lang="en-US" altLang="en-US" b="1" dirty="0" smtClean="0"/>
              <a:t>validity</a:t>
            </a:r>
            <a:r>
              <a:rPr lang="en-US" altLang="en-US" dirty="0" smtClean="0"/>
              <a:t> can be characterized with as few as 10 subjects.  </a:t>
            </a:r>
          </a:p>
          <a:p>
            <a:pPr lvl="1"/>
            <a:r>
              <a:rPr lang="en-US" altLang="en-US" dirty="0" smtClean="0"/>
              <a:t>More modest validity and reliability (correlations ~0.7-0.9; errors ~2-3</a:t>
            </a:r>
            <a:r>
              <a:rPr lang="en-US" altLang="en-US" dirty="0" smtClean="0">
                <a:sym typeface="Symbol" panose="05050102010706020507" pitchFamily="18" charset="2"/>
              </a:rPr>
              <a:t></a:t>
            </a:r>
            <a:r>
              <a:rPr lang="en-US" altLang="en-US" dirty="0" smtClean="0"/>
              <a:t> the smallest important effect) need samples of 50-100 subjects.  </a:t>
            </a:r>
          </a:p>
          <a:p>
            <a:pPr lvl="1"/>
            <a:r>
              <a:rPr lang="en-US" altLang="en-US" dirty="0" smtClean="0"/>
              <a:t>Studies of </a:t>
            </a:r>
            <a:r>
              <a:rPr lang="en-US" altLang="en-US" b="1" dirty="0" smtClean="0"/>
              <a:t>factor structure</a:t>
            </a:r>
            <a:r>
              <a:rPr lang="en-US" altLang="en-US" dirty="0" smtClean="0"/>
              <a:t> need many hundreds of subjects.</a:t>
            </a:r>
          </a:p>
          <a:p>
            <a:pPr lvl="1"/>
            <a:r>
              <a:rPr lang="en-US" altLang="en-US" dirty="0" smtClean="0"/>
              <a:t>See the article and slideshow on validity and reliability for more.</a:t>
            </a:r>
          </a:p>
          <a:p>
            <a:r>
              <a:rPr lang="en-US" altLang="en-US" dirty="0"/>
              <a:t>Try </a:t>
            </a:r>
            <a:r>
              <a:rPr lang="en-US" altLang="en-US" b="1" dirty="0"/>
              <a:t>simulation</a:t>
            </a:r>
            <a:r>
              <a:rPr lang="en-US" altLang="en-US" dirty="0"/>
              <a:t> to estimate sample size for complex designs.</a:t>
            </a:r>
          </a:p>
          <a:p>
            <a:pPr lvl="1"/>
            <a:r>
              <a:rPr lang="en-US" altLang="en-US" dirty="0"/>
              <a:t>Make reasonable assumptions about errors and relationships between the variables.  </a:t>
            </a:r>
          </a:p>
          <a:p>
            <a:pPr lvl="1"/>
            <a:r>
              <a:rPr lang="en-US" altLang="en-US" dirty="0"/>
              <a:t>Generate data sets of various sizes using appropriately transformed random numbers.  </a:t>
            </a:r>
          </a:p>
          <a:p>
            <a:pPr lvl="1"/>
            <a:r>
              <a:rPr lang="en-US" altLang="en-US" dirty="0"/>
              <a:t>Analyze the data sets to determine the sample size that gives acceptable width of the compatibility interval.  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434088" y="6266188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8"/>
            <a:ext cx="8816975" cy="685800"/>
          </a:xfrm>
        </p:spPr>
        <p:txBody>
          <a:bodyPr/>
          <a:lstStyle/>
          <a:p>
            <a:r>
              <a:rPr lang="en-US" altLang="en-US" smtClean="0"/>
              <a:t>Conclusions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719138"/>
            <a:ext cx="8813800" cy="608647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dirty="0" smtClean="0"/>
              <a:t>You can base sample size on acceptable rates of clinical errors or adequate precision.</a:t>
            </a:r>
          </a:p>
          <a:p>
            <a:pPr>
              <a:spcBef>
                <a:spcPts val="300"/>
              </a:spcBef>
            </a:pPr>
            <a:r>
              <a:rPr lang="en-US" altLang="en-US" dirty="0" smtClean="0"/>
              <a:t>Both make more sense than sample size based on statistical significance and both lead to smaller samples.</a:t>
            </a:r>
          </a:p>
          <a:p>
            <a:pPr>
              <a:spcBef>
                <a:spcPts val="300"/>
              </a:spcBef>
            </a:pPr>
            <a:r>
              <a:rPr lang="en-US" altLang="en-US" dirty="0" smtClean="0"/>
              <a:t>These methods are innovative and not yet widely accepted.</a:t>
            </a:r>
          </a:p>
          <a:p>
            <a:pPr>
              <a:spcBef>
                <a:spcPts val="300"/>
              </a:spcBef>
            </a:pPr>
            <a:r>
              <a:rPr lang="en-US" altLang="en-US" dirty="0" smtClean="0"/>
              <a:t>So I recommend using superiority testing in addition to, or instead of, the new approaches. Avoid NHST sample-size estimation, as we are supposed to "retire statistical significance".</a:t>
            </a:r>
          </a:p>
          <a:p>
            <a:pPr>
              <a:spcBef>
                <a:spcPts val="300"/>
              </a:spcBef>
            </a:pPr>
            <a:r>
              <a:rPr lang="en-US" altLang="en-US" dirty="0" smtClean="0"/>
              <a:t>Remember to increase sample size for measures with low validity, multiple effects, </a:t>
            </a:r>
            <a:r>
              <a:rPr lang="en-US" altLang="en-US" dirty="0" smtClean="0">
                <a:sym typeface="Symbol" panose="05050102010706020507" pitchFamily="18" charset="2"/>
              </a:rPr>
              <a:t>comparison of subgroups, moderators, mediators, and individual differences or responses.</a:t>
            </a:r>
            <a:endParaRPr lang="en-US" altLang="en-US" dirty="0" smtClean="0"/>
          </a:p>
          <a:p>
            <a:pPr>
              <a:spcBef>
                <a:spcPts val="300"/>
              </a:spcBef>
            </a:pPr>
            <a:r>
              <a:rPr lang="en-US" altLang="en-US" dirty="0" smtClean="0"/>
              <a:t>If your sample size is limited to tens of subjects, try to do an intervention (preferably as a crossover) with a reliable dependent variable.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460432" y="6312743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3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38200" y="1071563"/>
            <a:ext cx="7462838" cy="6810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/>
              <a:t>Presentation, article and spreadsheets:</a:t>
            </a:r>
          </a:p>
        </p:txBody>
      </p:sp>
      <p:pic>
        <p:nvPicPr>
          <p:cNvPr id="51203" name="Picture 3" descr="sportsc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1905000"/>
            <a:ext cx="7440613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838200" y="3276600"/>
            <a:ext cx="74485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81000" indent="-381000"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15000"/>
              </a:spcAft>
              <a:buClrTx/>
              <a:buFontTx/>
              <a:buNone/>
            </a:pPr>
            <a:r>
              <a:rPr lang="en-AU" altLang="en-AU" sz="2400" dirty="0"/>
              <a:t>See Sportscience </a:t>
            </a:r>
            <a:r>
              <a:rPr lang="en-AU" altLang="en-AU" sz="2400" dirty="0" smtClean="0"/>
              <a:t>24, 17-27, 2020</a:t>
            </a:r>
            <a:endParaRPr lang="en-AU" altLang="en-AU" sz="2400" dirty="0"/>
          </a:p>
        </p:txBody>
      </p:sp>
      <p:sp>
        <p:nvSpPr>
          <p:cNvPr id="5" name="Action Button: Home 4">
            <a:hlinkClick r:id="rId4" action="ppaction://hlinksldjump" highlightClick="1"/>
          </p:cNvPr>
          <p:cNvSpPr/>
          <p:nvPr/>
        </p:nvSpPr>
        <p:spPr bwMode="auto">
          <a:xfrm>
            <a:off x="7786688" y="3857625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2" y="76100"/>
            <a:ext cx="9067800" cy="685800"/>
          </a:xfrm>
        </p:spPr>
        <p:txBody>
          <a:bodyPr/>
          <a:lstStyle/>
          <a:p>
            <a:r>
              <a:rPr lang="en-US" altLang="en-US" smtClean="0"/>
              <a:t>Background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71" y="761900"/>
            <a:ext cx="9067800" cy="5943600"/>
          </a:xfrm>
        </p:spPr>
        <p:txBody>
          <a:bodyPr/>
          <a:lstStyle/>
          <a:p>
            <a:r>
              <a:rPr lang="en-US" altLang="en-US" dirty="0" smtClean="0"/>
              <a:t>We study an effect in a </a:t>
            </a:r>
            <a:r>
              <a:rPr lang="en-US" altLang="en-US" b="1" dirty="0" smtClean="0"/>
              <a:t>sample</a:t>
            </a:r>
            <a:r>
              <a:rPr lang="en-US" altLang="en-US" dirty="0" smtClean="0"/>
              <a:t>, but we want to know about the effect in the </a:t>
            </a:r>
            <a:r>
              <a:rPr lang="en-US" altLang="en-US" b="1" dirty="0" smtClean="0"/>
              <a:t>population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The larger the sample, the closer we get to the population.</a:t>
            </a:r>
          </a:p>
          <a:p>
            <a:r>
              <a:rPr lang="en-US" altLang="en-US" dirty="0" smtClean="0"/>
              <a:t>Too large is unethical, because it's </a:t>
            </a:r>
            <a:r>
              <a:rPr lang="en-US" altLang="en-US" b="1" dirty="0" smtClean="0"/>
              <a:t>wasteful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Too small is unethical, because the outcome might be </a:t>
            </a:r>
            <a:r>
              <a:rPr lang="en-US" altLang="en-US" b="1" dirty="0" smtClean="0"/>
              <a:t>indecisive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And you are less likely to get your study funded and published.</a:t>
            </a:r>
          </a:p>
          <a:p>
            <a:r>
              <a:rPr lang="en-US" altLang="en-US" dirty="0" smtClean="0"/>
              <a:t>The traditional approach is based on statistical significance.</a:t>
            </a:r>
          </a:p>
          <a:p>
            <a:r>
              <a:rPr lang="en-US" altLang="en-US" dirty="0" smtClean="0"/>
              <a:t>But to "retire statistical significance", we need new approaches.</a:t>
            </a:r>
          </a:p>
          <a:p>
            <a:r>
              <a:rPr lang="en-US" altLang="en-US" dirty="0" smtClean="0"/>
              <a:t>I present here the traditional approach, two new approaches for magnitude-based decisions (MBD), an extension of MBD to minimal effects and equivalence testing, and some useful stuff that applies to most approaches.</a:t>
            </a:r>
          </a:p>
          <a:p>
            <a:r>
              <a:rPr lang="en-US" altLang="en-US" dirty="0" smtClean="0"/>
              <a:t>A spreadsheet for these approaches is available at sportsci.org.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 bwMode="auto">
          <a:xfrm>
            <a:off x="8572381" y="5805264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85750" y="71438"/>
            <a:ext cx="8643938" cy="685800"/>
          </a:xfrm>
        </p:spPr>
        <p:txBody>
          <a:bodyPr/>
          <a:lstStyle/>
          <a:p>
            <a:r>
              <a:rPr lang="en-US" altLang="en-US" smtClean="0"/>
              <a:t>Sample Size for Statistical Significance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92100" y="757238"/>
            <a:ext cx="8636000" cy="4529137"/>
          </a:xfrm>
        </p:spPr>
        <p:txBody>
          <a:bodyPr/>
          <a:lstStyle/>
          <a:p>
            <a:r>
              <a:rPr lang="en-US" altLang="en-US" smtClean="0"/>
              <a:t>In this old-fashioned approach, you decide whether an effect is “real”: that is, statistically significant (non-zero).</a:t>
            </a:r>
          </a:p>
          <a:p>
            <a:pPr lvl="1"/>
            <a:r>
              <a:rPr lang="en-US" altLang="en-US" smtClean="0"/>
              <a:t>If you get significance and you’re wrong, it’s a false-positive </a:t>
            </a:r>
            <a:br>
              <a:rPr lang="en-US" altLang="en-US" smtClean="0"/>
            </a:br>
            <a:r>
              <a:rPr lang="en-US" altLang="en-US" smtClean="0"/>
              <a:t>or </a:t>
            </a:r>
            <a:r>
              <a:rPr lang="en-US" altLang="en-US" b="1" smtClean="0"/>
              <a:t>Type I statistical error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If you get non-significance and you’re wrong, it’s a false negative or </a:t>
            </a:r>
            <a:r>
              <a:rPr lang="en-US" altLang="en-US" b="1" smtClean="0"/>
              <a:t>Type II statistical error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The defaults for acceptably low error rates are 5% and 20%.</a:t>
            </a:r>
          </a:p>
          <a:p>
            <a:pPr lvl="1"/>
            <a:r>
              <a:rPr lang="en-US" altLang="en-US" smtClean="0"/>
              <a:t>The false-negative rate is for the smallest important value of the effect, or the “</a:t>
            </a:r>
            <a:r>
              <a:rPr lang="en-US" altLang="en-US" b="1" smtClean="0"/>
              <a:t>minimum clinically important difference</a:t>
            </a:r>
            <a:r>
              <a:rPr lang="en-US" altLang="en-US" smtClean="0"/>
              <a:t>”. </a:t>
            </a:r>
          </a:p>
          <a:p>
            <a:pPr lvl="1"/>
            <a:r>
              <a:rPr lang="en-US" altLang="en-US" smtClean="0"/>
              <a:t>Solve for the sample size by assuming a sampling distribution for the effect.</a:t>
            </a: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 bwMode="auto">
          <a:xfrm>
            <a:off x="8358188" y="4786313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730250"/>
            <a:ext cx="8848725" cy="5972175"/>
          </a:xfrm>
        </p:spPr>
        <p:txBody>
          <a:bodyPr/>
          <a:lstStyle/>
          <a:p>
            <a:r>
              <a:rPr lang="en-US" altLang="en-AU" smtClean="0"/>
              <a:t>The Type </a:t>
            </a:r>
            <a:r>
              <a:rPr lang="en-AU" altLang="en-AU" smtClean="0"/>
              <a:t>I error rate (5%) defines a critical value of the statistic.</a:t>
            </a:r>
          </a:p>
          <a:p>
            <a:pPr lvl="1"/>
            <a:r>
              <a:rPr lang="en-NZ" altLang="en-AU" smtClean="0"/>
              <a:t>If observed value </a:t>
            </a:r>
            <a:r>
              <a:rPr lang="en-AU" altLang="en-AU" smtClean="0"/>
              <a:t>&gt; critical value, the effect is significant.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1138" y="1762125"/>
            <a:ext cx="8809037" cy="2636838"/>
            <a:chOff x="120" y="1110"/>
            <a:chExt cx="5574" cy="1661"/>
          </a:xfrm>
        </p:grpSpPr>
        <p:sp>
          <p:nvSpPr>
            <p:cNvPr id="12332" name="Rectangle 4"/>
            <p:cNvSpPr>
              <a:spLocks noChangeArrowheads="1"/>
            </p:cNvSpPr>
            <p:nvPr/>
          </p:nvSpPr>
          <p:spPr bwMode="auto">
            <a:xfrm>
              <a:off x="120" y="1123"/>
              <a:ext cx="1841" cy="1648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6741" name="Text Box 5"/>
            <p:cNvSpPr txBox="1">
              <a:spLocks noChangeArrowheads="1"/>
            </p:cNvSpPr>
            <p:nvPr/>
          </p:nvSpPr>
          <p:spPr bwMode="auto">
            <a:xfrm>
              <a:off x="834" y="1110"/>
              <a:ext cx="1013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SIGNIFICANT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  <p:sp>
          <p:nvSpPr>
            <p:cNvPr id="12334" name="Rectangle 6"/>
            <p:cNvSpPr>
              <a:spLocks noChangeArrowheads="1"/>
            </p:cNvSpPr>
            <p:nvPr/>
          </p:nvSpPr>
          <p:spPr bwMode="auto">
            <a:xfrm>
              <a:off x="2826" y="1123"/>
              <a:ext cx="2868" cy="1648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6743" name="Text Box 7"/>
            <p:cNvSpPr txBox="1">
              <a:spLocks noChangeArrowheads="1"/>
            </p:cNvSpPr>
            <p:nvPr/>
          </p:nvSpPr>
          <p:spPr bwMode="auto">
            <a:xfrm>
              <a:off x="2943" y="1110"/>
              <a:ext cx="1043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SIGNIFICANT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  <p:sp>
          <p:nvSpPr>
            <p:cNvPr id="12336" name="Rectangle 8"/>
            <p:cNvSpPr>
              <a:spLocks noChangeArrowheads="1"/>
            </p:cNvSpPr>
            <p:nvPr/>
          </p:nvSpPr>
          <p:spPr bwMode="auto">
            <a:xfrm>
              <a:off x="1956" y="1123"/>
              <a:ext cx="872" cy="164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2018" y="1110"/>
              <a:ext cx="677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NON-SIG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sp>
        <p:nvSpPr>
          <p:cNvPr id="12292" name="Rectangle 10"/>
          <p:cNvSpPr>
            <a:spLocks noGrp="1" noChangeArrowheads="1"/>
          </p:cNvSpPr>
          <p:nvPr>
            <p:ph type="title"/>
          </p:nvPr>
        </p:nvSpPr>
        <p:spPr>
          <a:xfrm>
            <a:off x="184150" y="44450"/>
            <a:ext cx="8851900" cy="685800"/>
          </a:xfrm>
        </p:spPr>
        <p:txBody>
          <a:bodyPr/>
          <a:lstStyle/>
          <a:p>
            <a:r>
              <a:rPr lang="en-US" altLang="en-AU" b="0" smtClean="0"/>
              <a:t>Sample Size for Statistical </a:t>
            </a:r>
            <a:r>
              <a:rPr lang="en-AU" altLang="en-AU" b="0" smtClean="0"/>
              <a:t>Significance: </a:t>
            </a:r>
            <a:r>
              <a:rPr lang="en-AU" altLang="en-AU" smtClean="0"/>
              <a:t>How It Works</a:t>
            </a:r>
            <a:endParaRPr lang="en-US" altLang="en-AU" smtClean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63575" y="3395663"/>
            <a:ext cx="6584950" cy="996950"/>
            <a:chOff x="418" y="2139"/>
            <a:chExt cx="4148" cy="628"/>
          </a:xfrm>
        </p:grpSpPr>
        <p:sp>
          <p:nvSpPr>
            <p:cNvPr id="12326" name="Freeform 12"/>
            <p:cNvSpPr>
              <a:spLocks/>
            </p:cNvSpPr>
            <p:nvPr/>
          </p:nvSpPr>
          <p:spPr bwMode="auto">
            <a:xfrm>
              <a:off x="1487" y="2543"/>
              <a:ext cx="467" cy="222"/>
            </a:xfrm>
            <a:custGeom>
              <a:avLst/>
              <a:gdLst>
                <a:gd name="T0" fmla="*/ 18958 w 411"/>
                <a:gd name="T1" fmla="*/ 1524797118 h 129"/>
                <a:gd name="T2" fmla="*/ 18958 w 411"/>
                <a:gd name="T3" fmla="*/ 0 h 129"/>
                <a:gd name="T4" fmla="*/ 16617 w 411"/>
                <a:gd name="T5" fmla="*/ 637837653 h 129"/>
                <a:gd name="T6" fmla="*/ 13600 w 411"/>
                <a:gd name="T7" fmla="*/ 1065412639 h 129"/>
                <a:gd name="T8" fmla="*/ 9892 w 411"/>
                <a:gd name="T9" fmla="*/ 1313041155 h 129"/>
                <a:gd name="T10" fmla="*/ 0 w 411"/>
                <a:gd name="T11" fmla="*/ 1457629931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1"/>
                <a:gd name="T19" fmla="*/ 0 h 129"/>
                <a:gd name="T20" fmla="*/ 411 w 411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1" h="129">
                  <a:moveTo>
                    <a:pt x="411" y="129"/>
                  </a:moveTo>
                  <a:cubicBezTo>
                    <a:pt x="411" y="86"/>
                    <a:pt x="411" y="43"/>
                    <a:pt x="411" y="0"/>
                  </a:cubicBezTo>
                  <a:lnTo>
                    <a:pt x="360" y="54"/>
                  </a:lnTo>
                  <a:lnTo>
                    <a:pt x="294" y="90"/>
                  </a:lnTo>
                  <a:lnTo>
                    <a:pt x="214" y="111"/>
                  </a:lnTo>
                  <a:lnTo>
                    <a:pt x="0" y="123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27" name="Freeform 13"/>
            <p:cNvSpPr>
              <a:spLocks/>
            </p:cNvSpPr>
            <p:nvPr/>
          </p:nvSpPr>
          <p:spPr bwMode="auto">
            <a:xfrm flipH="1">
              <a:off x="2824" y="2544"/>
              <a:ext cx="468" cy="223"/>
            </a:xfrm>
            <a:custGeom>
              <a:avLst/>
              <a:gdLst>
                <a:gd name="T0" fmla="*/ 20219 w 411"/>
                <a:gd name="T1" fmla="*/ 1744712133 h 129"/>
                <a:gd name="T2" fmla="*/ 20219 w 411"/>
                <a:gd name="T3" fmla="*/ 0 h 129"/>
                <a:gd name="T4" fmla="*/ 17751 w 411"/>
                <a:gd name="T5" fmla="*/ 728771506 h 129"/>
                <a:gd name="T6" fmla="*/ 14472 w 411"/>
                <a:gd name="T7" fmla="*/ 1223513465 h 129"/>
                <a:gd name="T8" fmla="*/ 10561 w 411"/>
                <a:gd name="T9" fmla="*/ 1503884163 h 129"/>
                <a:gd name="T10" fmla="*/ 0 w 411"/>
                <a:gd name="T11" fmla="*/ 1665592663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1"/>
                <a:gd name="T19" fmla="*/ 0 h 129"/>
                <a:gd name="T20" fmla="*/ 411 w 411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1" h="129">
                  <a:moveTo>
                    <a:pt x="411" y="129"/>
                  </a:moveTo>
                  <a:cubicBezTo>
                    <a:pt x="411" y="86"/>
                    <a:pt x="411" y="43"/>
                    <a:pt x="411" y="0"/>
                  </a:cubicBezTo>
                  <a:lnTo>
                    <a:pt x="360" y="54"/>
                  </a:lnTo>
                  <a:lnTo>
                    <a:pt x="294" y="90"/>
                  </a:lnTo>
                  <a:lnTo>
                    <a:pt x="214" y="111"/>
                  </a:lnTo>
                  <a:lnTo>
                    <a:pt x="0" y="123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28" name="Text Box 14"/>
            <p:cNvSpPr txBox="1">
              <a:spLocks noChangeArrowheads="1"/>
            </p:cNvSpPr>
            <p:nvPr/>
          </p:nvSpPr>
          <p:spPr bwMode="auto">
            <a:xfrm>
              <a:off x="418" y="2309"/>
              <a:ext cx="100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2.5%</a:t>
              </a:r>
            </a:p>
          </p:txBody>
        </p:sp>
        <p:sp>
          <p:nvSpPr>
            <p:cNvPr id="12329" name="Text Box 15"/>
            <p:cNvSpPr txBox="1">
              <a:spLocks noChangeArrowheads="1"/>
            </p:cNvSpPr>
            <p:nvPr/>
          </p:nvSpPr>
          <p:spPr bwMode="auto">
            <a:xfrm>
              <a:off x="3560" y="2139"/>
              <a:ext cx="100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2.5%</a:t>
              </a:r>
            </a:p>
          </p:txBody>
        </p:sp>
        <p:sp>
          <p:nvSpPr>
            <p:cNvPr id="12330" name="Freeform 16"/>
            <p:cNvSpPr>
              <a:spLocks/>
            </p:cNvSpPr>
            <p:nvPr/>
          </p:nvSpPr>
          <p:spPr bwMode="auto">
            <a:xfrm>
              <a:off x="1403" y="2453"/>
              <a:ext cx="492" cy="259"/>
            </a:xfrm>
            <a:custGeom>
              <a:avLst/>
              <a:gdLst>
                <a:gd name="T0" fmla="*/ 489 w 492"/>
                <a:gd name="T1" fmla="*/ 259 h 259"/>
                <a:gd name="T2" fmla="*/ 410 w 492"/>
                <a:gd name="T3" fmla="*/ 148 h 259"/>
                <a:gd name="T4" fmla="*/ 0 w 492"/>
                <a:gd name="T5" fmla="*/ 0 h 259"/>
                <a:gd name="T6" fmla="*/ 0 60000 65536"/>
                <a:gd name="T7" fmla="*/ 0 60000 65536"/>
                <a:gd name="T8" fmla="*/ 0 60000 65536"/>
                <a:gd name="T9" fmla="*/ 0 w 492"/>
                <a:gd name="T10" fmla="*/ 0 h 259"/>
                <a:gd name="T11" fmla="*/ 492 w 49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2" h="259">
                  <a:moveTo>
                    <a:pt x="489" y="259"/>
                  </a:moveTo>
                  <a:cubicBezTo>
                    <a:pt x="476" y="241"/>
                    <a:pt x="492" y="191"/>
                    <a:pt x="410" y="148"/>
                  </a:cubicBezTo>
                  <a:cubicBezTo>
                    <a:pt x="328" y="105"/>
                    <a:pt x="85" y="3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31" name="Freeform 17"/>
            <p:cNvSpPr>
              <a:spLocks/>
            </p:cNvSpPr>
            <p:nvPr/>
          </p:nvSpPr>
          <p:spPr bwMode="auto">
            <a:xfrm>
              <a:off x="2863" y="2312"/>
              <a:ext cx="697" cy="401"/>
            </a:xfrm>
            <a:custGeom>
              <a:avLst/>
              <a:gdLst>
                <a:gd name="T0" fmla="*/ 7 w 749"/>
                <a:gd name="T1" fmla="*/ 2 h 492"/>
                <a:gd name="T2" fmla="*/ 15 w 749"/>
                <a:gd name="T3" fmla="*/ 2 h 492"/>
                <a:gd name="T4" fmla="*/ 87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9" h="492">
                  <a:moveTo>
                    <a:pt x="29" y="492"/>
                  </a:moveTo>
                  <a:cubicBezTo>
                    <a:pt x="44" y="455"/>
                    <a:pt x="0" y="349"/>
                    <a:pt x="120" y="267"/>
                  </a:cubicBezTo>
                  <a:cubicBezTo>
                    <a:pt x="240" y="185"/>
                    <a:pt x="618" y="56"/>
                    <a:pt x="749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187700" y="3030538"/>
            <a:ext cx="3863975" cy="1354137"/>
            <a:chOff x="2008" y="1909"/>
            <a:chExt cx="2434" cy="853"/>
          </a:xfrm>
        </p:grpSpPr>
        <p:sp>
          <p:nvSpPr>
            <p:cNvPr id="12323" name="Freeform 19"/>
            <p:cNvSpPr>
              <a:spLocks/>
            </p:cNvSpPr>
            <p:nvPr/>
          </p:nvSpPr>
          <p:spPr bwMode="auto">
            <a:xfrm>
              <a:off x="2008" y="1916"/>
              <a:ext cx="818" cy="846"/>
            </a:xfrm>
            <a:custGeom>
              <a:avLst/>
              <a:gdLst>
                <a:gd name="T0" fmla="*/ 818 w 818"/>
                <a:gd name="T1" fmla="*/ 846 h 846"/>
                <a:gd name="T2" fmla="*/ 812 w 818"/>
                <a:gd name="T3" fmla="*/ 0 h 846"/>
                <a:gd name="T4" fmla="*/ 690 w 818"/>
                <a:gd name="T5" fmla="*/ 358 h 846"/>
                <a:gd name="T6" fmla="*/ 633 w 818"/>
                <a:gd name="T7" fmla="*/ 508 h 846"/>
                <a:gd name="T8" fmla="*/ 570 w 818"/>
                <a:gd name="T9" fmla="*/ 640 h 846"/>
                <a:gd name="T10" fmla="*/ 516 w 818"/>
                <a:gd name="T11" fmla="*/ 724 h 846"/>
                <a:gd name="T12" fmla="*/ 453 w 818"/>
                <a:gd name="T13" fmla="*/ 784 h 846"/>
                <a:gd name="T14" fmla="*/ 360 w 818"/>
                <a:gd name="T15" fmla="*/ 823 h 846"/>
                <a:gd name="T16" fmla="*/ 228 w 818"/>
                <a:gd name="T17" fmla="*/ 838 h 846"/>
                <a:gd name="T18" fmla="*/ 105 w 818"/>
                <a:gd name="T19" fmla="*/ 841 h 846"/>
                <a:gd name="T20" fmla="*/ 0 w 818"/>
                <a:gd name="T21" fmla="*/ 844 h 846"/>
                <a:gd name="T22" fmla="*/ 818 w 818"/>
                <a:gd name="T23" fmla="*/ 846 h 8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18"/>
                <a:gd name="T37" fmla="*/ 0 h 846"/>
                <a:gd name="T38" fmla="*/ 818 w 818"/>
                <a:gd name="T39" fmla="*/ 846 h 84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18" h="846">
                  <a:moveTo>
                    <a:pt x="818" y="846"/>
                  </a:moveTo>
                  <a:lnTo>
                    <a:pt x="812" y="0"/>
                  </a:lnTo>
                  <a:lnTo>
                    <a:pt x="690" y="358"/>
                  </a:lnTo>
                  <a:lnTo>
                    <a:pt x="633" y="508"/>
                  </a:lnTo>
                  <a:lnTo>
                    <a:pt x="570" y="640"/>
                  </a:lnTo>
                  <a:lnTo>
                    <a:pt x="516" y="724"/>
                  </a:lnTo>
                  <a:lnTo>
                    <a:pt x="453" y="784"/>
                  </a:lnTo>
                  <a:lnTo>
                    <a:pt x="360" y="823"/>
                  </a:lnTo>
                  <a:lnTo>
                    <a:pt x="228" y="838"/>
                  </a:lnTo>
                  <a:lnTo>
                    <a:pt x="105" y="841"/>
                  </a:lnTo>
                  <a:lnTo>
                    <a:pt x="0" y="844"/>
                  </a:lnTo>
                  <a:lnTo>
                    <a:pt x="818" y="84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24" name="Text Box 20"/>
            <p:cNvSpPr txBox="1">
              <a:spLocks noChangeArrowheads="1"/>
            </p:cNvSpPr>
            <p:nvPr/>
          </p:nvSpPr>
          <p:spPr bwMode="auto">
            <a:xfrm>
              <a:off x="3482" y="1909"/>
              <a:ext cx="96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20%</a:t>
              </a:r>
            </a:p>
          </p:txBody>
        </p:sp>
        <p:sp>
          <p:nvSpPr>
            <p:cNvPr id="12325" name="Freeform 21"/>
            <p:cNvSpPr>
              <a:spLocks/>
            </p:cNvSpPr>
            <p:nvPr/>
          </p:nvSpPr>
          <p:spPr bwMode="auto">
            <a:xfrm>
              <a:off x="2698" y="2085"/>
              <a:ext cx="784" cy="439"/>
            </a:xfrm>
            <a:custGeom>
              <a:avLst/>
              <a:gdLst>
                <a:gd name="T0" fmla="*/ 0 w 784"/>
                <a:gd name="T1" fmla="*/ 439 h 439"/>
                <a:gd name="T2" fmla="*/ 197 w 784"/>
                <a:gd name="T3" fmla="*/ 213 h 439"/>
                <a:gd name="T4" fmla="*/ 784 w 784"/>
                <a:gd name="T5" fmla="*/ 0 h 439"/>
                <a:gd name="T6" fmla="*/ 0 60000 65536"/>
                <a:gd name="T7" fmla="*/ 0 60000 65536"/>
                <a:gd name="T8" fmla="*/ 0 60000 65536"/>
                <a:gd name="T9" fmla="*/ 0 w 784"/>
                <a:gd name="T10" fmla="*/ 0 h 439"/>
                <a:gd name="T11" fmla="*/ 784 w 784"/>
                <a:gd name="T12" fmla="*/ 439 h 4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84" h="439">
                  <a:moveTo>
                    <a:pt x="0" y="439"/>
                  </a:moveTo>
                  <a:cubicBezTo>
                    <a:pt x="33" y="401"/>
                    <a:pt x="66" y="286"/>
                    <a:pt x="197" y="213"/>
                  </a:cubicBezTo>
                  <a:cubicBezTo>
                    <a:pt x="328" y="140"/>
                    <a:pt x="662" y="44"/>
                    <a:pt x="784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6758" name="Rectangle 22"/>
          <p:cNvSpPr>
            <a:spLocks noChangeArrowheads="1"/>
          </p:cNvSpPr>
          <p:nvPr/>
        </p:nvSpPr>
        <p:spPr bwMode="auto">
          <a:xfrm>
            <a:off x="192088" y="5186363"/>
            <a:ext cx="884872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82800"/>
          <a:lstStyle>
            <a:lvl1pPr marL="312738" indent="-312738"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ts val="500"/>
              </a:spcBef>
            </a:pPr>
            <a:r>
              <a:rPr lang="en-AU" altLang="en-AU"/>
              <a:t>When true value = smallest important value, the Type II error rate (20%) = chance of observing a non-significant value.</a:t>
            </a:r>
          </a:p>
          <a:p>
            <a:pPr>
              <a:lnSpc>
                <a:spcPct val="95000"/>
              </a:lnSpc>
              <a:spcBef>
                <a:spcPts val="500"/>
              </a:spcBef>
            </a:pPr>
            <a:r>
              <a:rPr lang="en-AU" altLang="en-AU"/>
              <a:t>Solve for the sample size (via the critical value).</a:t>
            </a:r>
            <a:endParaRPr lang="en-US" altLang="en-AU"/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90500" y="2049463"/>
            <a:ext cx="8858250" cy="3205162"/>
            <a:chOff x="120" y="1291"/>
            <a:chExt cx="5580" cy="2019"/>
          </a:xfrm>
        </p:grpSpPr>
        <p:sp>
          <p:nvSpPr>
            <p:cNvPr id="12314" name="Line 24"/>
            <p:cNvSpPr>
              <a:spLocks noChangeShapeType="1"/>
            </p:cNvSpPr>
            <p:nvPr/>
          </p:nvSpPr>
          <p:spPr bwMode="auto">
            <a:xfrm>
              <a:off x="2371" y="1508"/>
              <a:ext cx="0" cy="125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2315" name="Text Box 25"/>
            <p:cNvSpPr txBox="1">
              <a:spLocks noChangeArrowheads="1"/>
            </p:cNvSpPr>
            <p:nvPr/>
          </p:nvSpPr>
          <p:spPr bwMode="auto">
            <a:xfrm>
              <a:off x="1951" y="1291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probability</a:t>
              </a:r>
            </a:p>
          </p:txBody>
        </p:sp>
        <p:sp>
          <p:nvSpPr>
            <p:cNvPr id="12316" name="Text Box 26"/>
            <p:cNvSpPr txBox="1">
              <a:spLocks noChangeArrowheads="1"/>
            </p:cNvSpPr>
            <p:nvPr/>
          </p:nvSpPr>
          <p:spPr bwMode="auto">
            <a:xfrm>
              <a:off x="1791" y="3060"/>
              <a:ext cx="17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value of effect statistic</a:t>
              </a:r>
            </a:p>
          </p:txBody>
        </p:sp>
        <p:sp>
          <p:nvSpPr>
            <p:cNvPr id="12317" name="Text Box 27"/>
            <p:cNvSpPr txBox="1">
              <a:spLocks noChangeArrowheads="1"/>
            </p:cNvSpPr>
            <p:nvPr/>
          </p:nvSpPr>
          <p:spPr bwMode="auto">
            <a:xfrm>
              <a:off x="2274" y="2806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0</a:t>
              </a:r>
            </a:p>
          </p:txBody>
        </p:sp>
        <p:sp>
          <p:nvSpPr>
            <p:cNvPr id="12318" name="Line 28"/>
            <p:cNvSpPr>
              <a:spLocks noChangeShapeType="1"/>
            </p:cNvSpPr>
            <p:nvPr/>
          </p:nvSpPr>
          <p:spPr bwMode="auto">
            <a:xfrm>
              <a:off x="2497" y="292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19" name="Line 29"/>
            <p:cNvSpPr>
              <a:spLocks noChangeShapeType="1"/>
            </p:cNvSpPr>
            <p:nvPr/>
          </p:nvSpPr>
          <p:spPr bwMode="auto">
            <a:xfrm flipH="1">
              <a:off x="1292" y="2926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20" name="Text Box 30"/>
            <p:cNvSpPr txBox="1">
              <a:spLocks noChangeArrowheads="1"/>
            </p:cNvSpPr>
            <p:nvPr/>
          </p:nvSpPr>
          <p:spPr bwMode="auto">
            <a:xfrm>
              <a:off x="2582" y="2830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positive</a:t>
              </a:r>
            </a:p>
          </p:txBody>
        </p:sp>
        <p:sp>
          <p:nvSpPr>
            <p:cNvPr id="12321" name="Text Box 31"/>
            <p:cNvSpPr txBox="1">
              <a:spLocks noChangeArrowheads="1"/>
            </p:cNvSpPr>
            <p:nvPr/>
          </p:nvSpPr>
          <p:spPr bwMode="auto">
            <a:xfrm>
              <a:off x="1503" y="2830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negative</a:t>
              </a:r>
            </a:p>
          </p:txBody>
        </p:sp>
        <p:sp>
          <p:nvSpPr>
            <p:cNvPr id="12322" name="Line 32"/>
            <p:cNvSpPr>
              <a:spLocks noChangeShapeType="1"/>
            </p:cNvSpPr>
            <p:nvPr/>
          </p:nvSpPr>
          <p:spPr bwMode="auto">
            <a:xfrm>
              <a:off x="120" y="2760"/>
              <a:ext cx="55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151188" y="2085975"/>
            <a:ext cx="5308600" cy="2292350"/>
            <a:chOff x="1985" y="1314"/>
            <a:chExt cx="3344" cy="1444"/>
          </a:xfrm>
        </p:grpSpPr>
        <p:sp>
          <p:nvSpPr>
            <p:cNvPr id="12310" name="Text Box 34"/>
            <p:cNvSpPr txBox="1">
              <a:spLocks noChangeArrowheads="1"/>
            </p:cNvSpPr>
            <p:nvPr/>
          </p:nvSpPr>
          <p:spPr bwMode="auto">
            <a:xfrm>
              <a:off x="3423" y="1314"/>
              <a:ext cx="190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distribution of observed values, if true value = smallest important value</a:t>
              </a:r>
            </a:p>
          </p:txBody>
        </p:sp>
        <p:sp>
          <p:nvSpPr>
            <p:cNvPr id="12311" name="Line 35"/>
            <p:cNvSpPr>
              <a:spLocks noChangeShapeType="1"/>
            </p:cNvSpPr>
            <p:nvPr/>
          </p:nvSpPr>
          <p:spPr bwMode="auto">
            <a:xfrm flipH="1">
              <a:off x="3203" y="1796"/>
              <a:ext cx="188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12" name="Line 36"/>
            <p:cNvSpPr>
              <a:spLocks noChangeShapeType="1"/>
            </p:cNvSpPr>
            <p:nvPr/>
          </p:nvSpPr>
          <p:spPr bwMode="auto">
            <a:xfrm flipV="1">
              <a:off x="2995" y="1587"/>
              <a:ext cx="0" cy="117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2313" name="Freeform 37"/>
            <p:cNvSpPr>
              <a:spLocks/>
            </p:cNvSpPr>
            <p:nvPr/>
          </p:nvSpPr>
          <p:spPr bwMode="auto">
            <a:xfrm>
              <a:off x="1985" y="1591"/>
              <a:ext cx="2184" cy="1165"/>
            </a:xfrm>
            <a:custGeom>
              <a:avLst/>
              <a:gdLst>
                <a:gd name="T0" fmla="*/ 0 w 2184"/>
                <a:gd name="T1" fmla="*/ 1165 h 1165"/>
                <a:gd name="T2" fmla="*/ 364 w 2184"/>
                <a:gd name="T3" fmla="*/ 1147 h 1165"/>
                <a:gd name="T4" fmla="*/ 520 w 2184"/>
                <a:gd name="T5" fmla="*/ 1063 h 1165"/>
                <a:gd name="T6" fmla="*/ 640 w 2184"/>
                <a:gd name="T7" fmla="*/ 859 h 1165"/>
                <a:gd name="T8" fmla="*/ 808 w 2184"/>
                <a:gd name="T9" fmla="*/ 412 h 1165"/>
                <a:gd name="T10" fmla="*/ 934 w 2184"/>
                <a:gd name="T11" fmla="*/ 67 h 1165"/>
                <a:gd name="T12" fmla="*/ 1013 w 2184"/>
                <a:gd name="T13" fmla="*/ 7 h 1165"/>
                <a:gd name="T14" fmla="*/ 1096 w 2184"/>
                <a:gd name="T15" fmla="*/ 67 h 1165"/>
                <a:gd name="T16" fmla="*/ 1234 w 2184"/>
                <a:gd name="T17" fmla="*/ 391 h 1165"/>
                <a:gd name="T18" fmla="*/ 1438 w 2184"/>
                <a:gd name="T19" fmla="*/ 895 h 1165"/>
                <a:gd name="T20" fmla="*/ 1564 w 2184"/>
                <a:gd name="T21" fmla="*/ 1075 h 1165"/>
                <a:gd name="T22" fmla="*/ 1732 w 2184"/>
                <a:gd name="T23" fmla="*/ 1147 h 1165"/>
                <a:gd name="T24" fmla="*/ 2184 w 2184"/>
                <a:gd name="T25" fmla="*/ 1165 h 116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84"/>
                <a:gd name="T40" fmla="*/ 0 h 1165"/>
                <a:gd name="T41" fmla="*/ 2184 w 2184"/>
                <a:gd name="T42" fmla="*/ 1165 h 116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84" h="1165">
                  <a:moveTo>
                    <a:pt x="0" y="1165"/>
                  </a:moveTo>
                  <a:cubicBezTo>
                    <a:pt x="61" y="1163"/>
                    <a:pt x="277" y="1164"/>
                    <a:pt x="364" y="1147"/>
                  </a:cubicBezTo>
                  <a:cubicBezTo>
                    <a:pt x="451" y="1130"/>
                    <a:pt x="474" y="1111"/>
                    <a:pt x="520" y="1063"/>
                  </a:cubicBezTo>
                  <a:cubicBezTo>
                    <a:pt x="566" y="1015"/>
                    <a:pt x="592" y="967"/>
                    <a:pt x="640" y="859"/>
                  </a:cubicBezTo>
                  <a:cubicBezTo>
                    <a:pt x="688" y="751"/>
                    <a:pt x="759" y="544"/>
                    <a:pt x="808" y="412"/>
                  </a:cubicBezTo>
                  <a:cubicBezTo>
                    <a:pt x="857" y="280"/>
                    <a:pt x="900" y="134"/>
                    <a:pt x="934" y="67"/>
                  </a:cubicBezTo>
                  <a:cubicBezTo>
                    <a:pt x="968" y="0"/>
                    <a:pt x="1006" y="7"/>
                    <a:pt x="1013" y="7"/>
                  </a:cubicBezTo>
                  <a:cubicBezTo>
                    <a:pt x="1020" y="7"/>
                    <a:pt x="1059" y="3"/>
                    <a:pt x="1096" y="67"/>
                  </a:cubicBezTo>
                  <a:cubicBezTo>
                    <a:pt x="1133" y="131"/>
                    <a:pt x="1177" y="253"/>
                    <a:pt x="1234" y="391"/>
                  </a:cubicBezTo>
                  <a:cubicBezTo>
                    <a:pt x="1291" y="529"/>
                    <a:pt x="1383" y="781"/>
                    <a:pt x="1438" y="895"/>
                  </a:cubicBezTo>
                  <a:cubicBezTo>
                    <a:pt x="1493" y="1009"/>
                    <a:pt x="1515" y="1033"/>
                    <a:pt x="1564" y="1075"/>
                  </a:cubicBezTo>
                  <a:cubicBezTo>
                    <a:pt x="1613" y="1117"/>
                    <a:pt x="1629" y="1132"/>
                    <a:pt x="1732" y="1147"/>
                  </a:cubicBezTo>
                  <a:cubicBezTo>
                    <a:pt x="1835" y="1162"/>
                    <a:pt x="2090" y="1161"/>
                    <a:pt x="2184" y="1165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50825" y="2473325"/>
            <a:ext cx="6557963" cy="1906588"/>
            <a:chOff x="158" y="1558"/>
            <a:chExt cx="4131" cy="1201"/>
          </a:xfrm>
        </p:grpSpPr>
        <p:sp>
          <p:nvSpPr>
            <p:cNvPr id="12307" name="Text Box 39"/>
            <p:cNvSpPr txBox="1">
              <a:spLocks noChangeArrowheads="1"/>
            </p:cNvSpPr>
            <p:nvPr/>
          </p:nvSpPr>
          <p:spPr bwMode="auto">
            <a:xfrm>
              <a:off x="158" y="1558"/>
              <a:ext cx="1815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distribution of observed values, if true value = 0</a:t>
              </a:r>
            </a:p>
          </p:txBody>
        </p:sp>
        <p:sp>
          <p:nvSpPr>
            <p:cNvPr id="12308" name="Line 40"/>
            <p:cNvSpPr>
              <a:spLocks noChangeShapeType="1"/>
            </p:cNvSpPr>
            <p:nvPr/>
          </p:nvSpPr>
          <p:spPr bwMode="auto">
            <a:xfrm>
              <a:off x="2011" y="1796"/>
              <a:ext cx="188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9" name="Freeform 41"/>
            <p:cNvSpPr>
              <a:spLocks/>
            </p:cNvSpPr>
            <p:nvPr/>
          </p:nvSpPr>
          <p:spPr bwMode="auto">
            <a:xfrm>
              <a:off x="1360" y="1590"/>
              <a:ext cx="2929" cy="1169"/>
            </a:xfrm>
            <a:custGeom>
              <a:avLst/>
              <a:gdLst>
                <a:gd name="T0" fmla="*/ 0 w 2929"/>
                <a:gd name="T1" fmla="*/ 1166 h 1169"/>
                <a:gd name="T2" fmla="*/ 364 w 2929"/>
                <a:gd name="T3" fmla="*/ 1148 h 1169"/>
                <a:gd name="T4" fmla="*/ 520 w 2929"/>
                <a:gd name="T5" fmla="*/ 1064 h 1169"/>
                <a:gd name="T6" fmla="*/ 640 w 2929"/>
                <a:gd name="T7" fmla="*/ 860 h 1169"/>
                <a:gd name="T8" fmla="*/ 811 w 2929"/>
                <a:gd name="T9" fmla="*/ 414 h 1169"/>
                <a:gd name="T10" fmla="*/ 934 w 2929"/>
                <a:gd name="T11" fmla="*/ 68 h 1169"/>
                <a:gd name="T12" fmla="*/ 1011 w 2929"/>
                <a:gd name="T13" fmla="*/ 3 h 1169"/>
                <a:gd name="T14" fmla="*/ 1096 w 2929"/>
                <a:gd name="T15" fmla="*/ 68 h 1169"/>
                <a:gd name="T16" fmla="*/ 1234 w 2929"/>
                <a:gd name="T17" fmla="*/ 392 h 1169"/>
                <a:gd name="T18" fmla="*/ 1438 w 2929"/>
                <a:gd name="T19" fmla="*/ 896 h 1169"/>
                <a:gd name="T20" fmla="*/ 1564 w 2929"/>
                <a:gd name="T21" fmla="*/ 1076 h 1169"/>
                <a:gd name="T22" fmla="*/ 1732 w 2929"/>
                <a:gd name="T23" fmla="*/ 1148 h 1169"/>
                <a:gd name="T24" fmla="*/ 2093 w 2929"/>
                <a:gd name="T25" fmla="*/ 1163 h 1169"/>
                <a:gd name="T26" fmla="*/ 2834 w 2929"/>
                <a:gd name="T27" fmla="*/ 1169 h 1169"/>
                <a:gd name="T28" fmla="*/ 2666 w 2929"/>
                <a:gd name="T29" fmla="*/ 1166 h 11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29"/>
                <a:gd name="T46" fmla="*/ 0 h 1169"/>
                <a:gd name="T47" fmla="*/ 2929 w 2929"/>
                <a:gd name="T48" fmla="*/ 1169 h 116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29" h="1169">
                  <a:moveTo>
                    <a:pt x="0" y="1166"/>
                  </a:moveTo>
                  <a:cubicBezTo>
                    <a:pt x="61" y="1164"/>
                    <a:pt x="277" y="1165"/>
                    <a:pt x="364" y="1148"/>
                  </a:cubicBezTo>
                  <a:cubicBezTo>
                    <a:pt x="451" y="1131"/>
                    <a:pt x="474" y="1112"/>
                    <a:pt x="520" y="1064"/>
                  </a:cubicBezTo>
                  <a:cubicBezTo>
                    <a:pt x="566" y="1016"/>
                    <a:pt x="592" y="968"/>
                    <a:pt x="640" y="860"/>
                  </a:cubicBezTo>
                  <a:cubicBezTo>
                    <a:pt x="688" y="752"/>
                    <a:pt x="762" y="546"/>
                    <a:pt x="811" y="414"/>
                  </a:cubicBezTo>
                  <a:cubicBezTo>
                    <a:pt x="860" y="282"/>
                    <a:pt x="901" y="136"/>
                    <a:pt x="934" y="68"/>
                  </a:cubicBezTo>
                  <a:cubicBezTo>
                    <a:pt x="967" y="0"/>
                    <a:pt x="999" y="3"/>
                    <a:pt x="1011" y="3"/>
                  </a:cubicBezTo>
                  <a:cubicBezTo>
                    <a:pt x="1023" y="3"/>
                    <a:pt x="1059" y="3"/>
                    <a:pt x="1096" y="68"/>
                  </a:cubicBezTo>
                  <a:cubicBezTo>
                    <a:pt x="1133" y="133"/>
                    <a:pt x="1177" y="254"/>
                    <a:pt x="1234" y="392"/>
                  </a:cubicBezTo>
                  <a:cubicBezTo>
                    <a:pt x="1291" y="530"/>
                    <a:pt x="1383" y="782"/>
                    <a:pt x="1438" y="896"/>
                  </a:cubicBezTo>
                  <a:cubicBezTo>
                    <a:pt x="1493" y="1010"/>
                    <a:pt x="1515" y="1034"/>
                    <a:pt x="1564" y="1076"/>
                  </a:cubicBezTo>
                  <a:cubicBezTo>
                    <a:pt x="1613" y="1118"/>
                    <a:pt x="1644" y="1134"/>
                    <a:pt x="1732" y="1148"/>
                  </a:cubicBezTo>
                  <a:cubicBezTo>
                    <a:pt x="1820" y="1162"/>
                    <a:pt x="1909" y="1159"/>
                    <a:pt x="2093" y="1163"/>
                  </a:cubicBezTo>
                  <a:cubicBezTo>
                    <a:pt x="2277" y="1167"/>
                    <a:pt x="2739" y="1169"/>
                    <a:pt x="2834" y="1169"/>
                  </a:cubicBezTo>
                  <a:cubicBezTo>
                    <a:pt x="2929" y="1169"/>
                    <a:pt x="2701" y="1167"/>
                    <a:pt x="2666" y="1166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03250" y="3246438"/>
            <a:ext cx="3938588" cy="1130300"/>
            <a:chOff x="380" y="2045"/>
            <a:chExt cx="2481" cy="712"/>
          </a:xfrm>
        </p:grpSpPr>
        <p:sp>
          <p:nvSpPr>
            <p:cNvPr id="12304" name="Text Box 43"/>
            <p:cNvSpPr txBox="1">
              <a:spLocks noChangeArrowheads="1"/>
            </p:cNvSpPr>
            <p:nvPr/>
          </p:nvSpPr>
          <p:spPr bwMode="auto">
            <a:xfrm>
              <a:off x="380" y="2045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critical value</a:t>
              </a:r>
            </a:p>
          </p:txBody>
        </p:sp>
        <p:sp>
          <p:nvSpPr>
            <p:cNvPr id="12305" name="Freeform 44"/>
            <p:cNvSpPr>
              <a:spLocks/>
            </p:cNvSpPr>
            <p:nvPr/>
          </p:nvSpPr>
          <p:spPr bwMode="auto">
            <a:xfrm>
              <a:off x="1474" y="2176"/>
              <a:ext cx="1387" cy="581"/>
            </a:xfrm>
            <a:custGeom>
              <a:avLst/>
              <a:gdLst>
                <a:gd name="T0" fmla="*/ 319 w 1458"/>
                <a:gd name="T1" fmla="*/ 7915 h 531"/>
                <a:gd name="T2" fmla="*/ 301 w 1458"/>
                <a:gd name="T3" fmla="*/ 5702 h 531"/>
                <a:gd name="T4" fmla="*/ 168 w 1458"/>
                <a:gd name="T5" fmla="*/ 2895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06" name="Freeform 45"/>
            <p:cNvSpPr>
              <a:spLocks/>
            </p:cNvSpPr>
            <p:nvPr/>
          </p:nvSpPr>
          <p:spPr bwMode="auto">
            <a:xfrm>
              <a:off x="1474" y="2176"/>
              <a:ext cx="506" cy="581"/>
            </a:xfrm>
            <a:custGeom>
              <a:avLst/>
              <a:gdLst>
                <a:gd name="T0" fmla="*/ 9 w 579"/>
                <a:gd name="T1" fmla="*/ 9842 h 527"/>
                <a:gd name="T2" fmla="*/ 9 w 579"/>
                <a:gd name="T3" fmla="*/ 678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4711700" y="3824288"/>
            <a:ext cx="4056063" cy="555625"/>
            <a:chOff x="2968" y="2409"/>
            <a:chExt cx="2555" cy="350"/>
          </a:xfrm>
        </p:grpSpPr>
        <p:sp>
          <p:nvSpPr>
            <p:cNvPr id="12302" name="Text Box 47"/>
            <p:cNvSpPr txBox="1">
              <a:spLocks noChangeArrowheads="1"/>
            </p:cNvSpPr>
            <p:nvPr/>
          </p:nvSpPr>
          <p:spPr bwMode="auto">
            <a:xfrm>
              <a:off x="3617" y="2409"/>
              <a:ext cx="19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important value</a:t>
              </a:r>
            </a:p>
          </p:txBody>
        </p:sp>
        <p:sp>
          <p:nvSpPr>
            <p:cNvPr id="12303" name="Freeform 48"/>
            <p:cNvSpPr>
              <a:spLocks/>
            </p:cNvSpPr>
            <p:nvPr/>
          </p:nvSpPr>
          <p:spPr bwMode="auto">
            <a:xfrm>
              <a:off x="2968" y="2530"/>
              <a:ext cx="632" cy="229"/>
            </a:xfrm>
            <a:custGeom>
              <a:avLst/>
              <a:gdLst>
                <a:gd name="T0" fmla="*/ 30 w 632"/>
                <a:gd name="T1" fmla="*/ 229 h 229"/>
                <a:gd name="T2" fmla="*/ 100 w 632"/>
                <a:gd name="T3" fmla="*/ 56 h 229"/>
                <a:gd name="T4" fmla="*/ 632 w 632"/>
                <a:gd name="T5" fmla="*/ 0 h 229"/>
                <a:gd name="T6" fmla="*/ 0 60000 65536"/>
                <a:gd name="T7" fmla="*/ 0 60000 65536"/>
                <a:gd name="T8" fmla="*/ 0 60000 65536"/>
                <a:gd name="T9" fmla="*/ 0 w 632"/>
                <a:gd name="T10" fmla="*/ 0 h 229"/>
                <a:gd name="T11" fmla="*/ 632 w 632"/>
                <a:gd name="T12" fmla="*/ 229 h 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2" h="229">
                  <a:moveTo>
                    <a:pt x="30" y="229"/>
                  </a:moveTo>
                  <a:cubicBezTo>
                    <a:pt x="41" y="200"/>
                    <a:pt x="0" y="94"/>
                    <a:pt x="100" y="56"/>
                  </a:cubicBezTo>
                  <a:cubicBezTo>
                    <a:pt x="200" y="18"/>
                    <a:pt x="521" y="12"/>
                    <a:pt x="632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0" name="Action Button: Home 49">
            <a:hlinkClick r:id="rId3" action="ppaction://hlinksldjump" highlightClick="1"/>
          </p:cNvPr>
          <p:cNvSpPr/>
          <p:nvPr/>
        </p:nvSpPr>
        <p:spPr bwMode="auto">
          <a:xfrm>
            <a:off x="8501063" y="6215063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build="p" bldLvl="2" autoUpdateAnimBg="0"/>
      <p:bldP spid="116758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2875" y="44624"/>
            <a:ext cx="8859838" cy="685800"/>
          </a:xfrm>
        </p:spPr>
        <p:txBody>
          <a:bodyPr/>
          <a:lstStyle/>
          <a:p>
            <a:r>
              <a:rPr lang="en-US" altLang="en-US" smtClean="0"/>
              <a:t>Sample Size for Clinical Outcomes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42875" y="730424"/>
            <a:ext cx="8858250" cy="6029325"/>
          </a:xfrm>
        </p:spPr>
        <p:txBody>
          <a:bodyPr/>
          <a:lstStyle/>
          <a:p>
            <a:r>
              <a:rPr lang="en-US" altLang="en-US" dirty="0" smtClean="0"/>
              <a:t>In the first new approach, the decision is about whether to use the effect in a clinical or practical setting.</a:t>
            </a:r>
          </a:p>
          <a:p>
            <a:pPr lvl="1"/>
            <a:r>
              <a:rPr lang="en-US" altLang="en-US" dirty="0" smtClean="0"/>
              <a:t>If you decide to use a harmful effect, it’s a false-positive</a:t>
            </a:r>
            <a:br>
              <a:rPr lang="en-US" altLang="en-US" dirty="0" smtClean="0"/>
            </a:br>
            <a:r>
              <a:rPr lang="en-US" altLang="en-US" dirty="0" smtClean="0"/>
              <a:t>or </a:t>
            </a:r>
            <a:r>
              <a:rPr lang="en-US" altLang="en-US" b="1" dirty="0" smtClean="0"/>
              <a:t>Type 1 clinical error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If you decide not to use a beneficial effect, it’s a false-negative</a:t>
            </a:r>
            <a:br>
              <a:rPr lang="en-US" altLang="en-US" dirty="0" smtClean="0"/>
            </a:br>
            <a:r>
              <a:rPr lang="en-US" altLang="en-US" dirty="0" smtClean="0"/>
              <a:t>or </a:t>
            </a:r>
            <a:r>
              <a:rPr lang="en-US" altLang="en-US" b="1" dirty="0" smtClean="0"/>
              <a:t>Type 2 clinical error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Suggested defaults for acceptable error rates are 0.5% and 25%.</a:t>
            </a:r>
          </a:p>
          <a:p>
            <a:pPr lvl="1"/>
            <a:r>
              <a:rPr lang="en-US" altLang="en-US" dirty="0" smtClean="0"/>
              <a:t>Benefit and harm are defined by the smallest clinically important effects. </a:t>
            </a:r>
          </a:p>
          <a:p>
            <a:pPr lvl="1"/>
            <a:r>
              <a:rPr lang="en-US" altLang="en-US" dirty="0" smtClean="0"/>
              <a:t>Solve for the </a:t>
            </a:r>
            <a:r>
              <a:rPr lang="en-US" altLang="en-US" b="1" dirty="0" smtClean="0"/>
              <a:t>minimum desirable</a:t>
            </a:r>
            <a:r>
              <a:rPr lang="en-US" altLang="en-US" dirty="0" smtClean="0"/>
              <a:t> sample size by assuming a sampling distribution.</a:t>
            </a:r>
          </a:p>
          <a:p>
            <a:pPr lvl="1"/>
            <a:r>
              <a:rPr lang="en-US" altLang="en-US" dirty="0" smtClean="0"/>
              <a:t>Sample sizes are ~</a:t>
            </a:r>
            <a:r>
              <a:rPr lang="en-US" altLang="en-US" baseline="30000" dirty="0" smtClean="0"/>
              <a:t>1</a:t>
            </a:r>
            <a:r>
              <a:rPr lang="en-US" altLang="en-US" dirty="0" smtClean="0"/>
              <a:t>/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 those for statistical significance.</a:t>
            </a:r>
          </a:p>
          <a:p>
            <a:pPr lvl="1"/>
            <a:r>
              <a:rPr lang="en-US" altLang="en-US" dirty="0" smtClean="0"/>
              <a:t>The traditional approach is too conservative?</a:t>
            </a:r>
          </a:p>
          <a:p>
            <a:pPr lvl="2"/>
            <a:r>
              <a:rPr lang="en-US" altLang="en-US" dirty="0" smtClean="0"/>
              <a:t>P=0.05 with the traditional sample size implies one chance in about half a million of the effect being harmful.</a:t>
            </a: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 bwMode="auto">
          <a:xfrm>
            <a:off x="8458200" y="6286500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673302"/>
            <a:ext cx="8848725" cy="614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AU" dirty="0" smtClean="0"/>
              <a:t>The smallest clinically important effects define harmful, beneficial and trivial values.</a:t>
            </a:r>
          </a:p>
          <a:p>
            <a:pPr>
              <a:lnSpc>
                <a:spcPct val="90000"/>
              </a:lnSpc>
            </a:pPr>
            <a:r>
              <a:rPr lang="en-US" altLang="en-AU" dirty="0"/>
              <a:t>At some decision value,</a:t>
            </a:r>
            <a:r>
              <a:rPr lang="en-AU" altLang="en-AU" dirty="0"/>
              <a:t> Type 1 clinical error rate = 0.5%.</a:t>
            </a:r>
          </a:p>
          <a:p>
            <a:pPr>
              <a:lnSpc>
                <a:spcPct val="90000"/>
              </a:lnSpc>
              <a:buNone/>
            </a:pPr>
            <a:r>
              <a:rPr lang="en-US" altLang="en-AU" dirty="0"/>
              <a:t>	and </a:t>
            </a:r>
            <a:r>
              <a:rPr lang="en-AU" altLang="en-AU" dirty="0"/>
              <a:t>Type 2 clinical error rate = 25</a:t>
            </a:r>
            <a:r>
              <a:rPr lang="en-AU" altLang="en-AU" dirty="0" smtClean="0"/>
              <a:t>%</a:t>
            </a:r>
          </a:p>
          <a:p>
            <a:pPr>
              <a:lnSpc>
                <a:spcPct val="90000"/>
              </a:lnSpc>
              <a:buNone/>
            </a:pPr>
            <a:endParaRPr lang="en-US" altLang="en-AU" dirty="0"/>
          </a:p>
          <a:p>
            <a:pPr>
              <a:lnSpc>
                <a:spcPct val="90000"/>
              </a:lnSpc>
              <a:buNone/>
            </a:pPr>
            <a:endParaRPr lang="en-US" altLang="en-AU" dirty="0" smtClean="0"/>
          </a:p>
          <a:p>
            <a:pPr>
              <a:lnSpc>
                <a:spcPct val="90000"/>
              </a:lnSpc>
              <a:buNone/>
            </a:pPr>
            <a:endParaRPr lang="en-US" altLang="en-AU" dirty="0"/>
          </a:p>
          <a:p>
            <a:pPr>
              <a:lnSpc>
                <a:spcPct val="90000"/>
              </a:lnSpc>
              <a:buNone/>
            </a:pPr>
            <a:endParaRPr lang="en-US" altLang="en-AU" dirty="0" smtClean="0"/>
          </a:p>
          <a:p>
            <a:pPr>
              <a:lnSpc>
                <a:spcPct val="90000"/>
              </a:lnSpc>
              <a:buNone/>
            </a:pPr>
            <a:endParaRPr lang="en-US" altLang="en-AU" sz="2400" dirty="0"/>
          </a:p>
          <a:p>
            <a:pPr>
              <a:lnSpc>
                <a:spcPct val="90000"/>
              </a:lnSpc>
              <a:buNone/>
            </a:pPr>
            <a:endParaRPr lang="en-US" altLang="en-AU" dirty="0" smtClean="0"/>
          </a:p>
          <a:p>
            <a:pPr>
              <a:lnSpc>
                <a:spcPct val="90000"/>
              </a:lnSpc>
              <a:buNone/>
            </a:pPr>
            <a:endParaRPr lang="en-US" altLang="en-AU" sz="2400" dirty="0"/>
          </a:p>
          <a:p>
            <a:pPr>
              <a:lnSpc>
                <a:spcPct val="90000"/>
              </a:lnSpc>
              <a:buNone/>
            </a:pPr>
            <a:endParaRPr lang="en-US" altLang="en-AU" dirty="0" smtClean="0"/>
          </a:p>
          <a:p>
            <a:pPr>
              <a:lnSpc>
                <a:spcPct val="90000"/>
              </a:lnSpc>
            </a:pPr>
            <a:r>
              <a:rPr lang="en-AU" altLang="en-AU" dirty="0"/>
              <a:t>Now solve for the </a:t>
            </a:r>
            <a:r>
              <a:rPr lang="en-AU" altLang="en-AU" b="1" dirty="0" smtClean="0"/>
              <a:t>minimum desirable</a:t>
            </a:r>
            <a:r>
              <a:rPr lang="en-AU" altLang="en-AU" dirty="0" smtClean="0"/>
              <a:t> sample </a:t>
            </a:r>
            <a:r>
              <a:rPr lang="en-AU" altLang="en-AU" dirty="0"/>
              <a:t>size (and the decision value</a:t>
            </a:r>
            <a:r>
              <a:rPr lang="en-AU" altLang="en-AU" dirty="0" smtClean="0"/>
              <a:t>).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2725" y="2494957"/>
            <a:ext cx="3570288" cy="2636837"/>
            <a:chOff x="120" y="1296"/>
            <a:chExt cx="2255" cy="1661"/>
          </a:xfrm>
        </p:grpSpPr>
        <p:sp>
          <p:nvSpPr>
            <p:cNvPr id="15408" name="Rectangle 4"/>
            <p:cNvSpPr>
              <a:spLocks noChangeArrowheads="1"/>
            </p:cNvSpPr>
            <p:nvPr/>
          </p:nvSpPr>
          <p:spPr bwMode="auto">
            <a:xfrm>
              <a:off x="120" y="1309"/>
              <a:ext cx="2255" cy="1648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7765" name="Text Box 5"/>
            <p:cNvSpPr txBox="1">
              <a:spLocks noChangeArrowheads="1"/>
            </p:cNvSpPr>
            <p:nvPr/>
          </p:nvSpPr>
          <p:spPr bwMode="auto">
            <a:xfrm>
              <a:off x="1477" y="1296"/>
              <a:ext cx="86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HARMFUL  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756025" y="2494957"/>
            <a:ext cx="1336675" cy="2636837"/>
            <a:chOff x="2366" y="1296"/>
            <a:chExt cx="842" cy="1661"/>
          </a:xfrm>
        </p:grpSpPr>
        <p:sp>
          <p:nvSpPr>
            <p:cNvPr id="15406" name="Rectangle 7"/>
            <p:cNvSpPr>
              <a:spLocks noChangeArrowheads="1"/>
            </p:cNvSpPr>
            <p:nvPr/>
          </p:nvSpPr>
          <p:spPr bwMode="auto">
            <a:xfrm>
              <a:off x="2366" y="1309"/>
              <a:ext cx="842" cy="164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7768" name="Text Box 8"/>
            <p:cNvSpPr txBox="1">
              <a:spLocks noChangeArrowheads="1"/>
            </p:cNvSpPr>
            <p:nvPr/>
          </p:nvSpPr>
          <p:spPr bwMode="auto">
            <a:xfrm>
              <a:off x="2481" y="1296"/>
              <a:ext cx="6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TRIVIAL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092700" y="2494957"/>
            <a:ext cx="3924300" cy="2636837"/>
            <a:chOff x="3200" y="1296"/>
            <a:chExt cx="2494" cy="1661"/>
          </a:xfrm>
        </p:grpSpPr>
        <p:sp>
          <p:nvSpPr>
            <p:cNvPr id="15404" name="Rectangle 10"/>
            <p:cNvSpPr>
              <a:spLocks noChangeArrowheads="1"/>
            </p:cNvSpPr>
            <p:nvPr/>
          </p:nvSpPr>
          <p:spPr bwMode="auto">
            <a:xfrm>
              <a:off x="3200" y="1309"/>
              <a:ext cx="2494" cy="1648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17771" name="Text Box 11"/>
            <p:cNvSpPr txBox="1">
              <a:spLocks noChangeArrowheads="1"/>
            </p:cNvSpPr>
            <p:nvPr/>
          </p:nvSpPr>
          <p:spPr bwMode="auto">
            <a:xfrm>
              <a:off x="3233" y="1296"/>
              <a:ext cx="99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BENEFICIAL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sp>
        <p:nvSpPr>
          <p:cNvPr id="15366" name="Rectangle 12"/>
          <p:cNvSpPr>
            <a:spLocks noGrp="1" noChangeArrowheads="1"/>
          </p:cNvSpPr>
          <p:nvPr>
            <p:ph type="title"/>
          </p:nvPr>
        </p:nvSpPr>
        <p:spPr>
          <a:xfrm>
            <a:off x="184150" y="30366"/>
            <a:ext cx="8851900" cy="647700"/>
          </a:xfrm>
        </p:spPr>
        <p:txBody>
          <a:bodyPr/>
          <a:lstStyle/>
          <a:p>
            <a:r>
              <a:rPr lang="en-US" altLang="en-AU" b="0" smtClean="0"/>
              <a:t>Sample Size for Clinical Outcomes</a:t>
            </a:r>
            <a:r>
              <a:rPr lang="en-AU" altLang="en-AU" b="0" smtClean="0"/>
              <a:t>: </a:t>
            </a:r>
            <a:r>
              <a:rPr lang="en-AU" altLang="en-AU" smtClean="0"/>
              <a:t>How It Works</a:t>
            </a:r>
            <a:endParaRPr lang="en-US" altLang="en-AU" smtClean="0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92088" y="5123857"/>
            <a:ext cx="8842375" cy="866775"/>
            <a:chOff x="121" y="3181"/>
            <a:chExt cx="5570" cy="546"/>
          </a:xfrm>
        </p:grpSpPr>
        <p:sp>
          <p:nvSpPr>
            <p:cNvPr id="15397" name="Text Box 15"/>
            <p:cNvSpPr txBox="1">
              <a:spLocks noChangeArrowheads="1"/>
            </p:cNvSpPr>
            <p:nvPr/>
          </p:nvSpPr>
          <p:spPr bwMode="auto">
            <a:xfrm>
              <a:off x="1897" y="3477"/>
              <a:ext cx="17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value of effect statistic</a:t>
              </a:r>
            </a:p>
          </p:txBody>
        </p:sp>
        <p:sp>
          <p:nvSpPr>
            <p:cNvPr id="15398" name="Text Box 16"/>
            <p:cNvSpPr txBox="1">
              <a:spLocks noChangeArrowheads="1"/>
            </p:cNvSpPr>
            <p:nvPr/>
          </p:nvSpPr>
          <p:spPr bwMode="auto">
            <a:xfrm>
              <a:off x="2683" y="3223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0</a:t>
              </a:r>
            </a:p>
          </p:txBody>
        </p:sp>
        <p:sp>
          <p:nvSpPr>
            <p:cNvPr id="15399" name="Line 17"/>
            <p:cNvSpPr>
              <a:spLocks noChangeShapeType="1"/>
            </p:cNvSpPr>
            <p:nvPr/>
          </p:nvSpPr>
          <p:spPr bwMode="auto">
            <a:xfrm>
              <a:off x="2906" y="3343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400" name="Line 18"/>
            <p:cNvSpPr>
              <a:spLocks noChangeShapeType="1"/>
            </p:cNvSpPr>
            <p:nvPr/>
          </p:nvSpPr>
          <p:spPr bwMode="auto">
            <a:xfrm flipH="1">
              <a:off x="1701" y="3343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401" name="Text Box 19"/>
            <p:cNvSpPr txBox="1">
              <a:spLocks noChangeArrowheads="1"/>
            </p:cNvSpPr>
            <p:nvPr/>
          </p:nvSpPr>
          <p:spPr bwMode="auto">
            <a:xfrm>
              <a:off x="2991" y="3247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positive</a:t>
              </a:r>
            </a:p>
          </p:txBody>
        </p:sp>
        <p:sp>
          <p:nvSpPr>
            <p:cNvPr id="15402" name="Text Box 20"/>
            <p:cNvSpPr txBox="1">
              <a:spLocks noChangeArrowheads="1"/>
            </p:cNvSpPr>
            <p:nvPr/>
          </p:nvSpPr>
          <p:spPr bwMode="auto">
            <a:xfrm>
              <a:off x="1912" y="3247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negative</a:t>
              </a:r>
            </a:p>
          </p:txBody>
        </p:sp>
        <p:sp>
          <p:nvSpPr>
            <p:cNvPr id="15403" name="Line 21"/>
            <p:cNvSpPr>
              <a:spLocks noChangeShapeType="1"/>
            </p:cNvSpPr>
            <p:nvPr/>
          </p:nvSpPr>
          <p:spPr bwMode="auto">
            <a:xfrm>
              <a:off x="121" y="3181"/>
              <a:ext cx="557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60788" y="2868019"/>
            <a:ext cx="1368425" cy="2255838"/>
            <a:chOff x="2369" y="1760"/>
            <a:chExt cx="862" cy="1421"/>
          </a:xfrm>
        </p:grpSpPr>
        <p:sp>
          <p:nvSpPr>
            <p:cNvPr id="15395" name="Text Box 23"/>
            <p:cNvSpPr txBox="1">
              <a:spLocks noChangeArrowheads="1"/>
            </p:cNvSpPr>
            <p:nvPr/>
          </p:nvSpPr>
          <p:spPr bwMode="auto">
            <a:xfrm>
              <a:off x="2369" y="1760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probability</a:t>
              </a:r>
            </a:p>
          </p:txBody>
        </p:sp>
        <p:sp>
          <p:nvSpPr>
            <p:cNvPr id="15396" name="Line 24"/>
            <p:cNvSpPr>
              <a:spLocks noChangeShapeType="1"/>
            </p:cNvSpPr>
            <p:nvPr/>
          </p:nvSpPr>
          <p:spPr bwMode="auto">
            <a:xfrm>
              <a:off x="2789" y="1981"/>
              <a:ext cx="0" cy="1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099050" y="3880844"/>
            <a:ext cx="2522538" cy="1239838"/>
            <a:chOff x="3212" y="2398"/>
            <a:chExt cx="1589" cy="781"/>
          </a:xfrm>
        </p:grpSpPr>
        <p:sp>
          <p:nvSpPr>
            <p:cNvPr id="15390" name="Text Box 26"/>
            <p:cNvSpPr txBox="1">
              <a:spLocks noChangeArrowheads="1"/>
            </p:cNvSpPr>
            <p:nvPr/>
          </p:nvSpPr>
          <p:spPr bwMode="auto">
            <a:xfrm>
              <a:off x="3841" y="2827"/>
              <a:ext cx="96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25%</a:t>
              </a:r>
              <a:endParaRPr lang="en-US" altLang="en-US" sz="2100"/>
            </a:p>
          </p:txBody>
        </p:sp>
        <p:grpSp>
          <p:nvGrpSpPr>
            <p:cNvPr id="15391" name="Group 27"/>
            <p:cNvGrpSpPr>
              <a:grpSpLocks/>
            </p:cNvGrpSpPr>
            <p:nvPr/>
          </p:nvGrpSpPr>
          <p:grpSpPr bwMode="auto">
            <a:xfrm flipH="1">
              <a:off x="3212" y="2398"/>
              <a:ext cx="786" cy="781"/>
              <a:chOff x="2231" y="2169"/>
              <a:chExt cx="786" cy="781"/>
            </a:xfrm>
          </p:grpSpPr>
          <p:sp>
            <p:nvSpPr>
              <p:cNvPr id="15393" name="Freeform 28"/>
              <p:cNvSpPr>
                <a:spLocks/>
              </p:cNvSpPr>
              <p:nvPr/>
            </p:nvSpPr>
            <p:spPr bwMode="auto">
              <a:xfrm>
                <a:off x="2231" y="2169"/>
                <a:ext cx="783" cy="781"/>
              </a:xfrm>
              <a:custGeom>
                <a:avLst/>
                <a:gdLst>
                  <a:gd name="T0" fmla="*/ 783 w 783"/>
                  <a:gd name="T1" fmla="*/ 781 h 781"/>
                  <a:gd name="T2" fmla="*/ 783 w 783"/>
                  <a:gd name="T3" fmla="*/ 0 h 781"/>
                  <a:gd name="T4" fmla="*/ 633 w 783"/>
                  <a:gd name="T5" fmla="*/ 443 h 781"/>
                  <a:gd name="T6" fmla="*/ 570 w 783"/>
                  <a:gd name="T7" fmla="*/ 575 h 781"/>
                  <a:gd name="T8" fmla="*/ 516 w 783"/>
                  <a:gd name="T9" fmla="*/ 659 h 781"/>
                  <a:gd name="T10" fmla="*/ 453 w 783"/>
                  <a:gd name="T11" fmla="*/ 719 h 781"/>
                  <a:gd name="T12" fmla="*/ 360 w 783"/>
                  <a:gd name="T13" fmla="*/ 758 h 781"/>
                  <a:gd name="T14" fmla="*/ 228 w 783"/>
                  <a:gd name="T15" fmla="*/ 773 h 781"/>
                  <a:gd name="T16" fmla="*/ 105 w 783"/>
                  <a:gd name="T17" fmla="*/ 776 h 781"/>
                  <a:gd name="T18" fmla="*/ 0 w 783"/>
                  <a:gd name="T19" fmla="*/ 779 h 781"/>
                  <a:gd name="T20" fmla="*/ 783 w 783"/>
                  <a:gd name="T21" fmla="*/ 781 h 78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83"/>
                  <a:gd name="T34" fmla="*/ 0 h 781"/>
                  <a:gd name="T35" fmla="*/ 783 w 783"/>
                  <a:gd name="T36" fmla="*/ 781 h 78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83" h="781">
                    <a:moveTo>
                      <a:pt x="783" y="781"/>
                    </a:moveTo>
                    <a:lnTo>
                      <a:pt x="783" y="0"/>
                    </a:lnTo>
                    <a:lnTo>
                      <a:pt x="633" y="443"/>
                    </a:lnTo>
                    <a:lnTo>
                      <a:pt x="570" y="575"/>
                    </a:lnTo>
                    <a:lnTo>
                      <a:pt x="516" y="659"/>
                    </a:lnTo>
                    <a:lnTo>
                      <a:pt x="453" y="719"/>
                    </a:lnTo>
                    <a:lnTo>
                      <a:pt x="360" y="758"/>
                    </a:lnTo>
                    <a:lnTo>
                      <a:pt x="228" y="773"/>
                    </a:lnTo>
                    <a:lnTo>
                      <a:pt x="105" y="776"/>
                    </a:lnTo>
                    <a:lnTo>
                      <a:pt x="0" y="779"/>
                    </a:lnTo>
                    <a:lnTo>
                      <a:pt x="783" y="781"/>
                    </a:lnTo>
                    <a:close/>
                  </a:path>
                </a:pathLst>
              </a:custGeom>
              <a:solidFill>
                <a:srgbClr val="FF00FF">
                  <a:alpha val="5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5394" name="Line 29"/>
              <p:cNvSpPr>
                <a:spLocks noChangeShapeType="1"/>
              </p:cNvSpPr>
              <p:nvPr/>
            </p:nvSpPr>
            <p:spPr bwMode="auto">
              <a:xfrm flipV="1">
                <a:off x="3017" y="2183"/>
                <a:ext cx="0" cy="763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5392" name="Freeform 30"/>
            <p:cNvSpPr>
              <a:spLocks/>
            </p:cNvSpPr>
            <p:nvPr/>
          </p:nvSpPr>
          <p:spPr bwMode="auto">
            <a:xfrm>
              <a:off x="3352" y="3000"/>
              <a:ext cx="440" cy="67"/>
            </a:xfrm>
            <a:custGeom>
              <a:avLst/>
              <a:gdLst>
                <a:gd name="T0" fmla="*/ 0 w 440"/>
                <a:gd name="T1" fmla="*/ 67 h 67"/>
                <a:gd name="T2" fmla="*/ 80 w 440"/>
                <a:gd name="T3" fmla="*/ 22 h 67"/>
                <a:gd name="T4" fmla="*/ 440 w 440"/>
                <a:gd name="T5" fmla="*/ 0 h 67"/>
                <a:gd name="T6" fmla="*/ 0 60000 65536"/>
                <a:gd name="T7" fmla="*/ 0 60000 65536"/>
                <a:gd name="T8" fmla="*/ 0 60000 65536"/>
                <a:gd name="T9" fmla="*/ 0 w 440"/>
                <a:gd name="T10" fmla="*/ 0 h 67"/>
                <a:gd name="T11" fmla="*/ 440 w 440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0" h="67">
                  <a:moveTo>
                    <a:pt x="0" y="67"/>
                  </a:moveTo>
                  <a:cubicBezTo>
                    <a:pt x="13" y="57"/>
                    <a:pt x="7" y="33"/>
                    <a:pt x="80" y="22"/>
                  </a:cubicBezTo>
                  <a:cubicBezTo>
                    <a:pt x="153" y="11"/>
                    <a:pt x="365" y="5"/>
                    <a:pt x="44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395288" y="3075982"/>
            <a:ext cx="5988050" cy="2038350"/>
            <a:chOff x="249" y="1662"/>
            <a:chExt cx="3772" cy="1284"/>
          </a:xfrm>
        </p:grpSpPr>
        <p:sp>
          <p:nvSpPr>
            <p:cNvPr id="15386" name="Text Box 32"/>
            <p:cNvSpPr txBox="1">
              <a:spLocks noChangeArrowheads="1"/>
            </p:cNvSpPr>
            <p:nvPr/>
          </p:nvSpPr>
          <p:spPr bwMode="auto">
            <a:xfrm>
              <a:off x="249" y="1662"/>
              <a:ext cx="199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distribution of true values if observed value = decision value</a:t>
              </a:r>
            </a:p>
          </p:txBody>
        </p:sp>
        <p:sp>
          <p:nvSpPr>
            <p:cNvPr id="15387" name="Line 33"/>
            <p:cNvSpPr>
              <a:spLocks noChangeShapeType="1"/>
            </p:cNvSpPr>
            <p:nvPr/>
          </p:nvSpPr>
          <p:spPr bwMode="auto">
            <a:xfrm>
              <a:off x="2290" y="2024"/>
              <a:ext cx="409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388" name="Freeform 34"/>
            <p:cNvSpPr>
              <a:spLocks/>
            </p:cNvSpPr>
            <p:nvPr/>
          </p:nvSpPr>
          <p:spPr bwMode="auto">
            <a:xfrm flipH="1">
              <a:off x="1837" y="1779"/>
              <a:ext cx="2184" cy="1165"/>
            </a:xfrm>
            <a:custGeom>
              <a:avLst/>
              <a:gdLst>
                <a:gd name="T0" fmla="*/ 0 w 2184"/>
                <a:gd name="T1" fmla="*/ 1165 h 1165"/>
                <a:gd name="T2" fmla="*/ 364 w 2184"/>
                <a:gd name="T3" fmla="*/ 1147 h 1165"/>
                <a:gd name="T4" fmla="*/ 520 w 2184"/>
                <a:gd name="T5" fmla="*/ 1063 h 1165"/>
                <a:gd name="T6" fmla="*/ 640 w 2184"/>
                <a:gd name="T7" fmla="*/ 859 h 1165"/>
                <a:gd name="T8" fmla="*/ 808 w 2184"/>
                <a:gd name="T9" fmla="*/ 412 h 1165"/>
                <a:gd name="T10" fmla="*/ 934 w 2184"/>
                <a:gd name="T11" fmla="*/ 67 h 1165"/>
                <a:gd name="T12" fmla="*/ 1013 w 2184"/>
                <a:gd name="T13" fmla="*/ 7 h 1165"/>
                <a:gd name="T14" fmla="*/ 1096 w 2184"/>
                <a:gd name="T15" fmla="*/ 67 h 1165"/>
                <a:gd name="T16" fmla="*/ 1234 w 2184"/>
                <a:gd name="T17" fmla="*/ 391 h 1165"/>
                <a:gd name="T18" fmla="*/ 1438 w 2184"/>
                <a:gd name="T19" fmla="*/ 895 h 1165"/>
                <a:gd name="T20" fmla="*/ 1564 w 2184"/>
                <a:gd name="T21" fmla="*/ 1075 h 1165"/>
                <a:gd name="T22" fmla="*/ 1732 w 2184"/>
                <a:gd name="T23" fmla="*/ 1147 h 1165"/>
                <a:gd name="T24" fmla="*/ 2184 w 2184"/>
                <a:gd name="T25" fmla="*/ 1165 h 116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84"/>
                <a:gd name="T40" fmla="*/ 0 h 1165"/>
                <a:gd name="T41" fmla="*/ 2184 w 2184"/>
                <a:gd name="T42" fmla="*/ 1165 h 116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84" h="1165">
                  <a:moveTo>
                    <a:pt x="0" y="1165"/>
                  </a:moveTo>
                  <a:cubicBezTo>
                    <a:pt x="61" y="1163"/>
                    <a:pt x="277" y="1164"/>
                    <a:pt x="364" y="1147"/>
                  </a:cubicBezTo>
                  <a:cubicBezTo>
                    <a:pt x="451" y="1130"/>
                    <a:pt x="474" y="1111"/>
                    <a:pt x="520" y="1063"/>
                  </a:cubicBezTo>
                  <a:cubicBezTo>
                    <a:pt x="566" y="1015"/>
                    <a:pt x="592" y="967"/>
                    <a:pt x="640" y="859"/>
                  </a:cubicBezTo>
                  <a:cubicBezTo>
                    <a:pt x="688" y="751"/>
                    <a:pt x="759" y="544"/>
                    <a:pt x="808" y="412"/>
                  </a:cubicBezTo>
                  <a:cubicBezTo>
                    <a:pt x="857" y="280"/>
                    <a:pt x="900" y="134"/>
                    <a:pt x="934" y="67"/>
                  </a:cubicBezTo>
                  <a:cubicBezTo>
                    <a:pt x="968" y="0"/>
                    <a:pt x="1006" y="7"/>
                    <a:pt x="1013" y="7"/>
                  </a:cubicBezTo>
                  <a:cubicBezTo>
                    <a:pt x="1020" y="7"/>
                    <a:pt x="1059" y="3"/>
                    <a:pt x="1096" y="67"/>
                  </a:cubicBezTo>
                  <a:cubicBezTo>
                    <a:pt x="1133" y="131"/>
                    <a:pt x="1177" y="253"/>
                    <a:pt x="1234" y="391"/>
                  </a:cubicBezTo>
                  <a:cubicBezTo>
                    <a:pt x="1291" y="529"/>
                    <a:pt x="1383" y="781"/>
                    <a:pt x="1438" y="895"/>
                  </a:cubicBezTo>
                  <a:cubicBezTo>
                    <a:pt x="1493" y="1009"/>
                    <a:pt x="1515" y="1033"/>
                    <a:pt x="1564" y="1075"/>
                  </a:cubicBezTo>
                  <a:cubicBezTo>
                    <a:pt x="1613" y="1117"/>
                    <a:pt x="1629" y="1132"/>
                    <a:pt x="1732" y="1147"/>
                  </a:cubicBezTo>
                  <a:cubicBezTo>
                    <a:pt x="1835" y="1162"/>
                    <a:pt x="2090" y="1161"/>
                    <a:pt x="2184" y="1165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389" name="Line 35"/>
            <p:cNvSpPr>
              <a:spLocks noChangeShapeType="1"/>
            </p:cNvSpPr>
            <p:nvPr/>
          </p:nvSpPr>
          <p:spPr bwMode="auto">
            <a:xfrm flipH="1" flipV="1">
              <a:off x="3000" y="1775"/>
              <a:ext cx="0" cy="117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99050" y="4231682"/>
            <a:ext cx="4008438" cy="884237"/>
            <a:chOff x="3212" y="2619"/>
            <a:chExt cx="2525" cy="557"/>
          </a:xfrm>
        </p:grpSpPr>
        <p:sp>
          <p:nvSpPr>
            <p:cNvPr id="15384" name="Text Box 37"/>
            <p:cNvSpPr txBox="1">
              <a:spLocks noChangeArrowheads="1"/>
            </p:cNvSpPr>
            <p:nvPr/>
          </p:nvSpPr>
          <p:spPr bwMode="auto">
            <a:xfrm>
              <a:off x="3831" y="2619"/>
              <a:ext cx="19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beneficial value</a:t>
              </a:r>
            </a:p>
          </p:txBody>
        </p:sp>
        <p:sp>
          <p:nvSpPr>
            <p:cNvPr id="15385" name="Freeform 38"/>
            <p:cNvSpPr>
              <a:spLocks/>
            </p:cNvSpPr>
            <p:nvPr/>
          </p:nvSpPr>
          <p:spPr bwMode="auto">
            <a:xfrm>
              <a:off x="3212" y="2750"/>
              <a:ext cx="602" cy="426"/>
            </a:xfrm>
            <a:custGeom>
              <a:avLst/>
              <a:gdLst>
                <a:gd name="T0" fmla="*/ 0 w 602"/>
                <a:gd name="T1" fmla="*/ 426 h 426"/>
                <a:gd name="T2" fmla="*/ 108 w 602"/>
                <a:gd name="T3" fmla="*/ 194 h 426"/>
                <a:gd name="T4" fmla="*/ 602 w 602"/>
                <a:gd name="T5" fmla="*/ 0 h 426"/>
                <a:gd name="T6" fmla="*/ 0 60000 65536"/>
                <a:gd name="T7" fmla="*/ 0 60000 65536"/>
                <a:gd name="T8" fmla="*/ 0 60000 65536"/>
                <a:gd name="T9" fmla="*/ 0 w 602"/>
                <a:gd name="T10" fmla="*/ 0 h 426"/>
                <a:gd name="T11" fmla="*/ 602 w 602"/>
                <a:gd name="T12" fmla="*/ 426 h 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2" h="426">
                  <a:moveTo>
                    <a:pt x="0" y="426"/>
                  </a:moveTo>
                  <a:cubicBezTo>
                    <a:pt x="18" y="388"/>
                    <a:pt x="8" y="265"/>
                    <a:pt x="108" y="194"/>
                  </a:cubicBezTo>
                  <a:cubicBezTo>
                    <a:pt x="208" y="123"/>
                    <a:pt x="499" y="40"/>
                    <a:pt x="602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787900" y="3766544"/>
            <a:ext cx="3135313" cy="1346200"/>
            <a:chOff x="3016" y="1893"/>
            <a:chExt cx="1868" cy="848"/>
          </a:xfrm>
        </p:grpSpPr>
        <p:sp>
          <p:nvSpPr>
            <p:cNvPr id="15382" name="Text Box 40"/>
            <p:cNvSpPr txBox="1">
              <a:spLocks noChangeArrowheads="1"/>
            </p:cNvSpPr>
            <p:nvPr/>
          </p:nvSpPr>
          <p:spPr bwMode="auto">
            <a:xfrm>
              <a:off x="3793" y="1893"/>
              <a:ext cx="109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decision value</a:t>
              </a:r>
            </a:p>
          </p:txBody>
        </p:sp>
        <p:sp>
          <p:nvSpPr>
            <p:cNvPr id="15383" name="Freeform 41"/>
            <p:cNvSpPr>
              <a:spLocks/>
            </p:cNvSpPr>
            <p:nvPr/>
          </p:nvSpPr>
          <p:spPr bwMode="auto">
            <a:xfrm>
              <a:off x="3016" y="2070"/>
              <a:ext cx="796" cy="671"/>
            </a:xfrm>
            <a:custGeom>
              <a:avLst/>
              <a:gdLst>
                <a:gd name="T0" fmla="*/ 0 w 796"/>
                <a:gd name="T1" fmla="*/ 671 h 671"/>
                <a:gd name="T2" fmla="*/ 89 w 796"/>
                <a:gd name="T3" fmla="*/ 421 h 671"/>
                <a:gd name="T4" fmla="*/ 385 w 796"/>
                <a:gd name="T5" fmla="*/ 205 h 671"/>
                <a:gd name="T6" fmla="*/ 796 w 796"/>
                <a:gd name="T7" fmla="*/ 0 h 6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6"/>
                <a:gd name="T13" fmla="*/ 0 h 671"/>
                <a:gd name="T14" fmla="*/ 796 w 796"/>
                <a:gd name="T15" fmla="*/ 671 h 6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6" h="671">
                  <a:moveTo>
                    <a:pt x="0" y="671"/>
                  </a:moveTo>
                  <a:cubicBezTo>
                    <a:pt x="15" y="629"/>
                    <a:pt x="25" y="498"/>
                    <a:pt x="89" y="421"/>
                  </a:cubicBezTo>
                  <a:cubicBezTo>
                    <a:pt x="153" y="344"/>
                    <a:pt x="267" y="275"/>
                    <a:pt x="385" y="205"/>
                  </a:cubicBezTo>
                  <a:cubicBezTo>
                    <a:pt x="503" y="135"/>
                    <a:pt x="711" y="43"/>
                    <a:pt x="796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2" name="Group 42"/>
          <p:cNvGrpSpPr>
            <a:grpSpLocks/>
          </p:cNvGrpSpPr>
          <p:nvPr/>
        </p:nvGrpSpPr>
        <p:grpSpPr bwMode="auto">
          <a:xfrm>
            <a:off x="1225550" y="4622207"/>
            <a:ext cx="2536825" cy="496887"/>
            <a:chOff x="772" y="2636"/>
            <a:chExt cx="1598" cy="313"/>
          </a:xfrm>
        </p:grpSpPr>
        <p:sp>
          <p:nvSpPr>
            <p:cNvPr id="15379" name="Text Box 43"/>
            <p:cNvSpPr txBox="1">
              <a:spLocks noChangeArrowheads="1"/>
            </p:cNvSpPr>
            <p:nvPr/>
          </p:nvSpPr>
          <p:spPr bwMode="auto">
            <a:xfrm>
              <a:off x="772" y="2636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0.5% </a:t>
              </a:r>
            </a:p>
          </p:txBody>
        </p:sp>
        <p:sp>
          <p:nvSpPr>
            <p:cNvPr id="15380" name="Freeform 44"/>
            <p:cNvSpPr>
              <a:spLocks/>
            </p:cNvSpPr>
            <p:nvPr/>
          </p:nvSpPr>
          <p:spPr bwMode="auto">
            <a:xfrm flipH="1">
              <a:off x="2085" y="2912"/>
              <a:ext cx="285" cy="37"/>
            </a:xfrm>
            <a:custGeom>
              <a:avLst/>
              <a:gdLst>
                <a:gd name="T0" fmla="*/ 16 w 285"/>
                <a:gd name="T1" fmla="*/ 36 h 37"/>
                <a:gd name="T2" fmla="*/ 12 w 285"/>
                <a:gd name="T3" fmla="*/ 0 h 37"/>
                <a:gd name="T4" fmla="*/ 88 w 285"/>
                <a:gd name="T5" fmla="*/ 12 h 37"/>
                <a:gd name="T6" fmla="*/ 172 w 285"/>
                <a:gd name="T7" fmla="*/ 24 h 37"/>
                <a:gd name="T8" fmla="*/ 285 w 285"/>
                <a:gd name="T9" fmla="*/ 37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37"/>
                <a:gd name="T17" fmla="*/ 285 w 285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37">
                  <a:moveTo>
                    <a:pt x="16" y="36"/>
                  </a:moveTo>
                  <a:cubicBezTo>
                    <a:pt x="15" y="30"/>
                    <a:pt x="0" y="4"/>
                    <a:pt x="12" y="0"/>
                  </a:cubicBezTo>
                  <a:lnTo>
                    <a:pt x="88" y="12"/>
                  </a:lnTo>
                  <a:lnTo>
                    <a:pt x="172" y="24"/>
                  </a:lnTo>
                  <a:lnTo>
                    <a:pt x="285" y="37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5381" name="Freeform 45"/>
            <p:cNvSpPr>
              <a:spLocks/>
            </p:cNvSpPr>
            <p:nvPr/>
          </p:nvSpPr>
          <p:spPr bwMode="auto">
            <a:xfrm>
              <a:off x="1882" y="2750"/>
              <a:ext cx="412" cy="178"/>
            </a:xfrm>
            <a:custGeom>
              <a:avLst/>
              <a:gdLst>
                <a:gd name="T0" fmla="*/ 2 w 548"/>
                <a:gd name="T1" fmla="*/ 2 h 224"/>
                <a:gd name="T2" fmla="*/ 2 w 548"/>
                <a:gd name="T3" fmla="*/ 2 h 224"/>
                <a:gd name="T4" fmla="*/ 0 w 548"/>
                <a:gd name="T5" fmla="*/ 0 h 224"/>
                <a:gd name="T6" fmla="*/ 0 60000 65536"/>
                <a:gd name="T7" fmla="*/ 0 60000 65536"/>
                <a:gd name="T8" fmla="*/ 0 60000 65536"/>
                <a:gd name="T9" fmla="*/ 0 w 548"/>
                <a:gd name="T10" fmla="*/ 0 h 224"/>
                <a:gd name="T11" fmla="*/ 548 w 548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224">
                  <a:moveTo>
                    <a:pt x="548" y="224"/>
                  </a:moveTo>
                  <a:cubicBezTo>
                    <a:pt x="531" y="197"/>
                    <a:pt x="539" y="101"/>
                    <a:pt x="448" y="64"/>
                  </a:cubicBezTo>
                  <a:cubicBezTo>
                    <a:pt x="357" y="27"/>
                    <a:pt x="93" y="13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179388" y="4226919"/>
            <a:ext cx="3568700" cy="882650"/>
            <a:chOff x="113" y="2387"/>
            <a:chExt cx="2248" cy="556"/>
          </a:xfrm>
        </p:grpSpPr>
        <p:sp>
          <p:nvSpPr>
            <p:cNvPr id="15377" name="Text Box 47"/>
            <p:cNvSpPr txBox="1">
              <a:spLocks noChangeArrowheads="1"/>
            </p:cNvSpPr>
            <p:nvPr/>
          </p:nvSpPr>
          <p:spPr bwMode="auto">
            <a:xfrm>
              <a:off x="113" y="2387"/>
              <a:ext cx="17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harmful value</a:t>
              </a:r>
            </a:p>
          </p:txBody>
        </p:sp>
        <p:sp>
          <p:nvSpPr>
            <p:cNvPr id="15378" name="Freeform 48"/>
            <p:cNvSpPr>
              <a:spLocks/>
            </p:cNvSpPr>
            <p:nvPr/>
          </p:nvSpPr>
          <p:spPr bwMode="auto">
            <a:xfrm>
              <a:off x="1882" y="2524"/>
              <a:ext cx="479" cy="419"/>
            </a:xfrm>
            <a:custGeom>
              <a:avLst/>
              <a:gdLst>
                <a:gd name="T0" fmla="*/ 9 w 548"/>
                <a:gd name="T1" fmla="*/ 2147483646 h 224"/>
                <a:gd name="T2" fmla="*/ 8 w 548"/>
                <a:gd name="T3" fmla="*/ 2147483646 h 224"/>
                <a:gd name="T4" fmla="*/ 0 w 548"/>
                <a:gd name="T5" fmla="*/ 0 h 224"/>
                <a:gd name="T6" fmla="*/ 0 60000 65536"/>
                <a:gd name="T7" fmla="*/ 0 60000 65536"/>
                <a:gd name="T8" fmla="*/ 0 60000 65536"/>
                <a:gd name="T9" fmla="*/ 0 w 548"/>
                <a:gd name="T10" fmla="*/ 0 h 224"/>
                <a:gd name="T11" fmla="*/ 548 w 548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224">
                  <a:moveTo>
                    <a:pt x="548" y="224"/>
                  </a:moveTo>
                  <a:cubicBezTo>
                    <a:pt x="531" y="197"/>
                    <a:pt x="539" y="101"/>
                    <a:pt x="448" y="64"/>
                  </a:cubicBezTo>
                  <a:cubicBezTo>
                    <a:pt x="357" y="27"/>
                    <a:pt x="93" y="13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0" name="Action Button: Home 49">
            <a:hlinkClick r:id="rId3" action="ppaction://hlinksldjump" highlightClick="1"/>
          </p:cNvPr>
          <p:cNvSpPr/>
          <p:nvPr/>
        </p:nvSpPr>
        <p:spPr bwMode="auto">
          <a:xfrm>
            <a:off x="8460432" y="6298609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682625"/>
            <a:ext cx="8848725" cy="6059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AU" smtClean="0"/>
              <a:t>The </a:t>
            </a:r>
            <a:r>
              <a:rPr lang="en-AU" altLang="en-AU" smtClean="0"/>
              <a:t>decision value is such that chance of observing a smaller value, given the true value, is the Type 2 error rate (25%)…</a:t>
            </a:r>
          </a:p>
          <a:p>
            <a:pPr>
              <a:lnSpc>
                <a:spcPct val="90000"/>
              </a:lnSpc>
            </a:pPr>
            <a:r>
              <a:rPr lang="en-AU" altLang="en-AU" smtClean="0"/>
              <a:t>…and if you observe the decision value, there has to be a chance of harm equal to the Type 1 error rate (0.5%).</a:t>
            </a:r>
          </a:p>
        </p:txBody>
      </p:sp>
      <p:sp>
        <p:nvSpPr>
          <p:cNvPr id="17411" name="Rectangle 12"/>
          <p:cNvSpPr>
            <a:spLocks noGrp="1" noChangeArrowheads="1"/>
          </p:cNvSpPr>
          <p:nvPr>
            <p:ph type="title"/>
          </p:nvPr>
        </p:nvSpPr>
        <p:spPr>
          <a:xfrm>
            <a:off x="184150" y="73025"/>
            <a:ext cx="8851900" cy="647700"/>
          </a:xfrm>
        </p:spPr>
        <p:txBody>
          <a:bodyPr/>
          <a:lstStyle/>
          <a:p>
            <a:r>
              <a:rPr lang="en-US" altLang="en-AU" smtClean="0"/>
              <a:t>Sample </a:t>
            </a:r>
            <a:r>
              <a:rPr lang="en-AU" altLang="en-AU" smtClean="0"/>
              <a:t>Size for Suspected Large True Effects</a:t>
            </a:r>
            <a:endParaRPr lang="en-US" altLang="en-AU" smtClean="0"/>
          </a:p>
        </p:txBody>
      </p:sp>
      <p:sp>
        <p:nvSpPr>
          <p:cNvPr id="157709" name="Rectangle 13"/>
          <p:cNvSpPr>
            <a:spLocks noChangeArrowheads="1"/>
          </p:cNvSpPr>
          <p:nvPr/>
        </p:nvSpPr>
        <p:spPr bwMode="auto">
          <a:xfrm>
            <a:off x="192088" y="6086475"/>
            <a:ext cx="884872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82800"/>
          <a:lstStyle>
            <a:lvl1pPr marL="342900" indent="-342900"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</a:pPr>
            <a:r>
              <a:rPr lang="en-AU" altLang="en-AU"/>
              <a:t>Now solve for the sample size (and the decision value).</a:t>
            </a:r>
            <a:endParaRPr lang="en-US" altLang="en-AU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192088" y="2474913"/>
            <a:ext cx="8842375" cy="3711575"/>
            <a:chOff x="121" y="1559"/>
            <a:chExt cx="5570" cy="2338"/>
          </a:xfrm>
        </p:grpSpPr>
        <p:sp>
          <p:nvSpPr>
            <p:cNvPr id="17439" name="Rectangle 4"/>
            <p:cNvSpPr>
              <a:spLocks noChangeArrowheads="1"/>
            </p:cNvSpPr>
            <p:nvPr/>
          </p:nvSpPr>
          <p:spPr bwMode="auto">
            <a:xfrm>
              <a:off x="134" y="1559"/>
              <a:ext cx="2249" cy="1797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7440" name="Rectangle 7"/>
            <p:cNvSpPr>
              <a:spLocks noChangeArrowheads="1"/>
            </p:cNvSpPr>
            <p:nvPr/>
          </p:nvSpPr>
          <p:spPr bwMode="auto">
            <a:xfrm>
              <a:off x="2366" y="1559"/>
              <a:ext cx="851" cy="17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7441" name="Rectangle 10"/>
            <p:cNvSpPr>
              <a:spLocks noChangeArrowheads="1"/>
            </p:cNvSpPr>
            <p:nvPr/>
          </p:nvSpPr>
          <p:spPr bwMode="auto">
            <a:xfrm>
              <a:off x="3219" y="1559"/>
              <a:ext cx="2461" cy="1797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600">
                <a:latin typeface="Times New Roman" panose="02020603050405020304" pitchFamily="18" charset="0"/>
              </a:endParaRPr>
            </a:p>
          </p:txBody>
        </p:sp>
        <p:sp>
          <p:nvSpPr>
            <p:cNvPr id="17442" name="Text Box 15"/>
            <p:cNvSpPr txBox="1">
              <a:spLocks noChangeArrowheads="1"/>
            </p:cNvSpPr>
            <p:nvPr/>
          </p:nvSpPr>
          <p:spPr bwMode="auto">
            <a:xfrm>
              <a:off x="1897" y="3647"/>
              <a:ext cx="17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value of effect statistic</a:t>
              </a:r>
            </a:p>
          </p:txBody>
        </p:sp>
        <p:sp>
          <p:nvSpPr>
            <p:cNvPr id="17443" name="Text Box 16"/>
            <p:cNvSpPr txBox="1">
              <a:spLocks noChangeArrowheads="1"/>
            </p:cNvSpPr>
            <p:nvPr/>
          </p:nvSpPr>
          <p:spPr bwMode="auto">
            <a:xfrm>
              <a:off x="2683" y="3393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0</a:t>
              </a:r>
            </a:p>
          </p:txBody>
        </p:sp>
        <p:sp>
          <p:nvSpPr>
            <p:cNvPr id="17444" name="Line 17"/>
            <p:cNvSpPr>
              <a:spLocks noChangeShapeType="1"/>
            </p:cNvSpPr>
            <p:nvPr/>
          </p:nvSpPr>
          <p:spPr bwMode="auto">
            <a:xfrm>
              <a:off x="2906" y="3513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45" name="Line 18"/>
            <p:cNvSpPr>
              <a:spLocks noChangeShapeType="1"/>
            </p:cNvSpPr>
            <p:nvPr/>
          </p:nvSpPr>
          <p:spPr bwMode="auto">
            <a:xfrm flipH="1">
              <a:off x="1701" y="3513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46" name="Text Box 19"/>
            <p:cNvSpPr txBox="1">
              <a:spLocks noChangeArrowheads="1"/>
            </p:cNvSpPr>
            <p:nvPr/>
          </p:nvSpPr>
          <p:spPr bwMode="auto">
            <a:xfrm>
              <a:off x="2991" y="3417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positive</a:t>
              </a:r>
            </a:p>
          </p:txBody>
        </p:sp>
        <p:sp>
          <p:nvSpPr>
            <p:cNvPr id="17447" name="Text Box 20"/>
            <p:cNvSpPr txBox="1">
              <a:spLocks noChangeArrowheads="1"/>
            </p:cNvSpPr>
            <p:nvPr/>
          </p:nvSpPr>
          <p:spPr bwMode="auto">
            <a:xfrm>
              <a:off x="1912" y="3417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negative</a:t>
              </a:r>
            </a:p>
          </p:txBody>
        </p:sp>
        <p:sp>
          <p:nvSpPr>
            <p:cNvPr id="17448" name="Line 21"/>
            <p:cNvSpPr>
              <a:spLocks noChangeShapeType="1"/>
            </p:cNvSpPr>
            <p:nvPr/>
          </p:nvSpPr>
          <p:spPr bwMode="auto">
            <a:xfrm>
              <a:off x="121" y="3351"/>
              <a:ext cx="557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7449" name="Text Box 23"/>
            <p:cNvSpPr txBox="1">
              <a:spLocks noChangeArrowheads="1"/>
            </p:cNvSpPr>
            <p:nvPr/>
          </p:nvSpPr>
          <p:spPr bwMode="auto">
            <a:xfrm>
              <a:off x="2369" y="1831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probability</a:t>
              </a:r>
            </a:p>
          </p:txBody>
        </p:sp>
        <p:sp>
          <p:nvSpPr>
            <p:cNvPr id="17450" name="Line 24"/>
            <p:cNvSpPr>
              <a:spLocks noChangeShapeType="1"/>
            </p:cNvSpPr>
            <p:nvPr/>
          </p:nvSpPr>
          <p:spPr bwMode="auto">
            <a:xfrm>
              <a:off x="2789" y="2103"/>
              <a:ext cx="0" cy="12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57701" name="Text Box 5"/>
            <p:cNvSpPr txBox="1">
              <a:spLocks noChangeArrowheads="1"/>
            </p:cNvSpPr>
            <p:nvPr/>
          </p:nvSpPr>
          <p:spPr bwMode="auto">
            <a:xfrm>
              <a:off x="1487" y="1604"/>
              <a:ext cx="867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NZ" sz="2400" b="1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HARMFUL  </a:t>
              </a:r>
              <a:endParaRPr lang="en-AU" sz="2400" b="1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  <p:sp>
          <p:nvSpPr>
            <p:cNvPr id="157704" name="Text Box 8"/>
            <p:cNvSpPr txBox="1">
              <a:spLocks noChangeArrowheads="1"/>
            </p:cNvSpPr>
            <p:nvPr/>
          </p:nvSpPr>
          <p:spPr bwMode="auto">
            <a:xfrm>
              <a:off x="2481" y="1604"/>
              <a:ext cx="6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NZ" sz="2400" b="1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TRIVIAL</a:t>
              </a:r>
              <a:endParaRPr lang="en-AU" sz="2400" b="1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  <p:sp>
          <p:nvSpPr>
            <p:cNvPr id="157707" name="Text Box 11"/>
            <p:cNvSpPr txBox="1">
              <a:spLocks noChangeArrowheads="1"/>
            </p:cNvSpPr>
            <p:nvPr/>
          </p:nvSpPr>
          <p:spPr bwMode="auto">
            <a:xfrm>
              <a:off x="3241" y="1604"/>
              <a:ext cx="990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NZ" sz="2400" b="1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BENEFICIAL</a:t>
              </a:r>
              <a:endParaRPr lang="en-AU" sz="2400" b="1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2227263" y="2978150"/>
            <a:ext cx="6805612" cy="2338388"/>
            <a:chOff x="1403" y="1876"/>
            <a:chExt cx="4287" cy="1473"/>
          </a:xfrm>
        </p:grpSpPr>
        <p:sp>
          <p:nvSpPr>
            <p:cNvPr id="17426" name="Text Box 65"/>
            <p:cNvSpPr txBox="1">
              <a:spLocks noChangeArrowheads="1"/>
            </p:cNvSpPr>
            <p:nvPr/>
          </p:nvSpPr>
          <p:spPr bwMode="auto">
            <a:xfrm>
              <a:off x="4394" y="2483"/>
              <a:ext cx="115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decision value</a:t>
              </a:r>
            </a:p>
          </p:txBody>
        </p:sp>
        <p:sp>
          <p:nvSpPr>
            <p:cNvPr id="17427" name="Freeform 66"/>
            <p:cNvSpPr>
              <a:spLocks/>
            </p:cNvSpPr>
            <p:nvPr/>
          </p:nvSpPr>
          <p:spPr bwMode="auto">
            <a:xfrm>
              <a:off x="3461" y="2648"/>
              <a:ext cx="952" cy="691"/>
            </a:xfrm>
            <a:custGeom>
              <a:avLst/>
              <a:gdLst>
                <a:gd name="T0" fmla="*/ 0 w 602"/>
                <a:gd name="T1" fmla="*/ 324535368 h 426"/>
                <a:gd name="T2" fmla="*/ 40367085 w 602"/>
                <a:gd name="T3" fmla="*/ 148033123 h 426"/>
                <a:gd name="T4" fmla="*/ 225191348 w 602"/>
                <a:gd name="T5" fmla="*/ 0 h 426"/>
                <a:gd name="T6" fmla="*/ 0 60000 65536"/>
                <a:gd name="T7" fmla="*/ 0 60000 65536"/>
                <a:gd name="T8" fmla="*/ 0 60000 65536"/>
                <a:gd name="T9" fmla="*/ 0 w 602"/>
                <a:gd name="T10" fmla="*/ 0 h 426"/>
                <a:gd name="T11" fmla="*/ 602 w 602"/>
                <a:gd name="T12" fmla="*/ 426 h 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2" h="426">
                  <a:moveTo>
                    <a:pt x="0" y="426"/>
                  </a:moveTo>
                  <a:cubicBezTo>
                    <a:pt x="18" y="388"/>
                    <a:pt x="8" y="265"/>
                    <a:pt x="108" y="194"/>
                  </a:cubicBezTo>
                  <a:cubicBezTo>
                    <a:pt x="208" y="123"/>
                    <a:pt x="499" y="40"/>
                    <a:pt x="602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8" name="Text Box 40"/>
            <p:cNvSpPr txBox="1">
              <a:spLocks noChangeArrowheads="1"/>
            </p:cNvSpPr>
            <p:nvPr/>
          </p:nvSpPr>
          <p:spPr bwMode="auto">
            <a:xfrm>
              <a:off x="4606" y="2708"/>
              <a:ext cx="83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true value</a:t>
              </a:r>
            </a:p>
          </p:txBody>
        </p:sp>
        <p:grpSp>
          <p:nvGrpSpPr>
            <p:cNvPr id="17429" name="Group 27"/>
            <p:cNvGrpSpPr>
              <a:grpSpLocks/>
            </p:cNvGrpSpPr>
            <p:nvPr/>
          </p:nvGrpSpPr>
          <p:grpSpPr bwMode="auto">
            <a:xfrm>
              <a:off x="1927" y="2702"/>
              <a:ext cx="1523" cy="647"/>
              <a:chOff x="2231" y="2169"/>
              <a:chExt cx="786" cy="781"/>
            </a:xfrm>
          </p:grpSpPr>
          <p:sp>
            <p:nvSpPr>
              <p:cNvPr id="17437" name="Freeform 28"/>
              <p:cNvSpPr>
                <a:spLocks/>
              </p:cNvSpPr>
              <p:nvPr/>
            </p:nvSpPr>
            <p:spPr bwMode="auto">
              <a:xfrm>
                <a:off x="2231" y="2169"/>
                <a:ext cx="783" cy="781"/>
              </a:xfrm>
              <a:custGeom>
                <a:avLst/>
                <a:gdLst>
                  <a:gd name="T0" fmla="*/ 783 w 783"/>
                  <a:gd name="T1" fmla="*/ 781 h 781"/>
                  <a:gd name="T2" fmla="*/ 783 w 783"/>
                  <a:gd name="T3" fmla="*/ 0 h 781"/>
                  <a:gd name="T4" fmla="*/ 633 w 783"/>
                  <a:gd name="T5" fmla="*/ 443 h 781"/>
                  <a:gd name="T6" fmla="*/ 570 w 783"/>
                  <a:gd name="T7" fmla="*/ 575 h 781"/>
                  <a:gd name="T8" fmla="*/ 516 w 783"/>
                  <a:gd name="T9" fmla="*/ 659 h 781"/>
                  <a:gd name="T10" fmla="*/ 453 w 783"/>
                  <a:gd name="T11" fmla="*/ 719 h 781"/>
                  <a:gd name="T12" fmla="*/ 360 w 783"/>
                  <a:gd name="T13" fmla="*/ 758 h 781"/>
                  <a:gd name="T14" fmla="*/ 228 w 783"/>
                  <a:gd name="T15" fmla="*/ 773 h 781"/>
                  <a:gd name="T16" fmla="*/ 105 w 783"/>
                  <a:gd name="T17" fmla="*/ 776 h 781"/>
                  <a:gd name="T18" fmla="*/ 0 w 783"/>
                  <a:gd name="T19" fmla="*/ 779 h 781"/>
                  <a:gd name="T20" fmla="*/ 783 w 783"/>
                  <a:gd name="T21" fmla="*/ 781 h 78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83"/>
                  <a:gd name="T34" fmla="*/ 0 h 781"/>
                  <a:gd name="T35" fmla="*/ 783 w 783"/>
                  <a:gd name="T36" fmla="*/ 781 h 78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83" h="781">
                    <a:moveTo>
                      <a:pt x="783" y="781"/>
                    </a:moveTo>
                    <a:lnTo>
                      <a:pt x="783" y="0"/>
                    </a:lnTo>
                    <a:lnTo>
                      <a:pt x="633" y="443"/>
                    </a:lnTo>
                    <a:lnTo>
                      <a:pt x="570" y="575"/>
                    </a:lnTo>
                    <a:lnTo>
                      <a:pt x="516" y="659"/>
                    </a:lnTo>
                    <a:lnTo>
                      <a:pt x="453" y="719"/>
                    </a:lnTo>
                    <a:lnTo>
                      <a:pt x="360" y="758"/>
                    </a:lnTo>
                    <a:lnTo>
                      <a:pt x="228" y="773"/>
                    </a:lnTo>
                    <a:lnTo>
                      <a:pt x="105" y="776"/>
                    </a:lnTo>
                    <a:lnTo>
                      <a:pt x="0" y="779"/>
                    </a:lnTo>
                    <a:lnTo>
                      <a:pt x="783" y="781"/>
                    </a:lnTo>
                    <a:close/>
                  </a:path>
                </a:pathLst>
              </a:custGeom>
              <a:solidFill>
                <a:srgbClr val="FF00FF">
                  <a:alpha val="5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7438" name="Line 29"/>
              <p:cNvSpPr>
                <a:spLocks noChangeShapeType="1"/>
              </p:cNvSpPr>
              <p:nvPr/>
            </p:nvSpPr>
            <p:spPr bwMode="auto">
              <a:xfrm flipV="1">
                <a:off x="3017" y="2183"/>
                <a:ext cx="0" cy="763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7430" name="Freeform 38"/>
            <p:cNvSpPr>
              <a:spLocks/>
            </p:cNvSpPr>
            <p:nvPr/>
          </p:nvSpPr>
          <p:spPr bwMode="auto">
            <a:xfrm>
              <a:off x="3824" y="2875"/>
              <a:ext cx="790" cy="472"/>
            </a:xfrm>
            <a:custGeom>
              <a:avLst/>
              <a:gdLst>
                <a:gd name="T0" fmla="*/ 0 w 602"/>
                <a:gd name="T1" fmla="*/ 7513 h 426"/>
                <a:gd name="T2" fmla="*/ 217675 w 602"/>
                <a:gd name="T3" fmla="*/ 3442 h 426"/>
                <a:gd name="T4" fmla="*/ 1215412 w 602"/>
                <a:gd name="T5" fmla="*/ 0 h 426"/>
                <a:gd name="T6" fmla="*/ 0 60000 65536"/>
                <a:gd name="T7" fmla="*/ 0 60000 65536"/>
                <a:gd name="T8" fmla="*/ 0 60000 65536"/>
                <a:gd name="T9" fmla="*/ 0 w 602"/>
                <a:gd name="T10" fmla="*/ 0 h 426"/>
                <a:gd name="T11" fmla="*/ 602 w 602"/>
                <a:gd name="T12" fmla="*/ 426 h 4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2" h="426">
                  <a:moveTo>
                    <a:pt x="0" y="426"/>
                  </a:moveTo>
                  <a:cubicBezTo>
                    <a:pt x="18" y="388"/>
                    <a:pt x="8" y="265"/>
                    <a:pt x="108" y="194"/>
                  </a:cubicBezTo>
                  <a:cubicBezTo>
                    <a:pt x="208" y="123"/>
                    <a:pt x="499" y="40"/>
                    <a:pt x="602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31" name="Text Box 26"/>
            <p:cNvSpPr txBox="1">
              <a:spLocks noChangeArrowheads="1"/>
            </p:cNvSpPr>
            <p:nvPr/>
          </p:nvSpPr>
          <p:spPr bwMode="auto">
            <a:xfrm>
              <a:off x="1403" y="2484"/>
              <a:ext cx="96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25%</a:t>
              </a:r>
              <a:endParaRPr lang="en-US" altLang="en-US" sz="2100"/>
            </a:p>
          </p:txBody>
        </p:sp>
        <p:sp>
          <p:nvSpPr>
            <p:cNvPr id="17432" name="Freeform 30"/>
            <p:cNvSpPr>
              <a:spLocks/>
            </p:cNvSpPr>
            <p:nvPr/>
          </p:nvSpPr>
          <p:spPr bwMode="auto">
            <a:xfrm>
              <a:off x="2336" y="2659"/>
              <a:ext cx="918" cy="503"/>
            </a:xfrm>
            <a:custGeom>
              <a:avLst/>
              <a:gdLst>
                <a:gd name="T0" fmla="*/ 918 w 918"/>
                <a:gd name="T1" fmla="*/ 503 h 503"/>
                <a:gd name="T2" fmla="*/ 742 w 918"/>
                <a:gd name="T3" fmla="*/ 239 h 503"/>
                <a:gd name="T4" fmla="*/ 0 w 918"/>
                <a:gd name="T5" fmla="*/ 0 h 503"/>
                <a:gd name="T6" fmla="*/ 0 60000 65536"/>
                <a:gd name="T7" fmla="*/ 0 60000 65536"/>
                <a:gd name="T8" fmla="*/ 0 60000 65536"/>
                <a:gd name="T9" fmla="*/ 0 w 918"/>
                <a:gd name="T10" fmla="*/ 0 h 503"/>
                <a:gd name="T11" fmla="*/ 918 w 918"/>
                <a:gd name="T12" fmla="*/ 503 h 5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8" h="503">
                  <a:moveTo>
                    <a:pt x="918" y="503"/>
                  </a:moveTo>
                  <a:cubicBezTo>
                    <a:pt x="889" y="459"/>
                    <a:pt x="895" y="323"/>
                    <a:pt x="742" y="239"/>
                  </a:cubicBezTo>
                  <a:cubicBezTo>
                    <a:pt x="589" y="155"/>
                    <a:pt x="155" y="50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33" name="Text Box 37"/>
            <p:cNvSpPr txBox="1">
              <a:spLocks noChangeArrowheads="1"/>
            </p:cNvSpPr>
            <p:nvPr/>
          </p:nvSpPr>
          <p:spPr bwMode="auto">
            <a:xfrm>
              <a:off x="3198" y="1876"/>
              <a:ext cx="244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distribution of observed values, given the true value</a:t>
              </a:r>
            </a:p>
          </p:txBody>
        </p:sp>
        <p:sp>
          <p:nvSpPr>
            <p:cNvPr id="17434" name="Freeform 56"/>
            <p:cNvSpPr>
              <a:spLocks/>
            </p:cNvSpPr>
            <p:nvPr/>
          </p:nvSpPr>
          <p:spPr bwMode="auto">
            <a:xfrm>
              <a:off x="1877" y="2378"/>
              <a:ext cx="3813" cy="966"/>
            </a:xfrm>
            <a:custGeom>
              <a:avLst/>
              <a:gdLst>
                <a:gd name="T0" fmla="*/ 0 w 3813"/>
                <a:gd name="T1" fmla="*/ 966 h 966"/>
                <a:gd name="T2" fmla="*/ 706 w 3813"/>
                <a:gd name="T3" fmla="*/ 951 h 966"/>
                <a:gd name="T4" fmla="*/ 1008 w 3813"/>
                <a:gd name="T5" fmla="*/ 881 h 966"/>
                <a:gd name="T6" fmla="*/ 1240 w 3813"/>
                <a:gd name="T7" fmla="*/ 712 h 966"/>
                <a:gd name="T8" fmla="*/ 1566 w 3813"/>
                <a:gd name="T9" fmla="*/ 342 h 966"/>
                <a:gd name="T10" fmla="*/ 1810 w 3813"/>
                <a:gd name="T11" fmla="*/ 56 h 966"/>
                <a:gd name="T12" fmla="*/ 1963 w 3813"/>
                <a:gd name="T13" fmla="*/ 6 h 966"/>
                <a:gd name="T14" fmla="*/ 2124 w 3813"/>
                <a:gd name="T15" fmla="*/ 56 h 966"/>
                <a:gd name="T16" fmla="*/ 2392 w 3813"/>
                <a:gd name="T17" fmla="*/ 324 h 966"/>
                <a:gd name="T18" fmla="*/ 2787 w 3813"/>
                <a:gd name="T19" fmla="*/ 742 h 966"/>
                <a:gd name="T20" fmla="*/ 3031 w 3813"/>
                <a:gd name="T21" fmla="*/ 891 h 966"/>
                <a:gd name="T22" fmla="*/ 3357 w 3813"/>
                <a:gd name="T23" fmla="*/ 951 h 966"/>
                <a:gd name="T24" fmla="*/ 3813 w 3813"/>
                <a:gd name="T25" fmla="*/ 959 h 9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13"/>
                <a:gd name="T40" fmla="*/ 0 h 966"/>
                <a:gd name="T41" fmla="*/ 3813 w 3813"/>
                <a:gd name="T42" fmla="*/ 966 h 9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13" h="966">
                  <a:moveTo>
                    <a:pt x="0" y="966"/>
                  </a:moveTo>
                  <a:cubicBezTo>
                    <a:pt x="118" y="964"/>
                    <a:pt x="537" y="965"/>
                    <a:pt x="706" y="951"/>
                  </a:cubicBezTo>
                  <a:cubicBezTo>
                    <a:pt x="874" y="937"/>
                    <a:pt x="919" y="921"/>
                    <a:pt x="1008" y="881"/>
                  </a:cubicBezTo>
                  <a:cubicBezTo>
                    <a:pt x="1097" y="842"/>
                    <a:pt x="1147" y="802"/>
                    <a:pt x="1240" y="712"/>
                  </a:cubicBezTo>
                  <a:cubicBezTo>
                    <a:pt x="1333" y="623"/>
                    <a:pt x="1471" y="451"/>
                    <a:pt x="1566" y="342"/>
                  </a:cubicBezTo>
                  <a:cubicBezTo>
                    <a:pt x="1661" y="232"/>
                    <a:pt x="1744" y="111"/>
                    <a:pt x="1810" y="56"/>
                  </a:cubicBezTo>
                  <a:cubicBezTo>
                    <a:pt x="1876" y="0"/>
                    <a:pt x="1950" y="6"/>
                    <a:pt x="1963" y="6"/>
                  </a:cubicBezTo>
                  <a:cubicBezTo>
                    <a:pt x="1977" y="6"/>
                    <a:pt x="2053" y="2"/>
                    <a:pt x="2124" y="56"/>
                  </a:cubicBezTo>
                  <a:cubicBezTo>
                    <a:pt x="2196" y="109"/>
                    <a:pt x="2281" y="210"/>
                    <a:pt x="2392" y="324"/>
                  </a:cubicBezTo>
                  <a:cubicBezTo>
                    <a:pt x="2502" y="439"/>
                    <a:pt x="2681" y="648"/>
                    <a:pt x="2787" y="742"/>
                  </a:cubicBezTo>
                  <a:cubicBezTo>
                    <a:pt x="2894" y="837"/>
                    <a:pt x="2936" y="857"/>
                    <a:pt x="3031" y="891"/>
                  </a:cubicBezTo>
                  <a:cubicBezTo>
                    <a:pt x="3126" y="926"/>
                    <a:pt x="3227" y="940"/>
                    <a:pt x="3357" y="951"/>
                  </a:cubicBezTo>
                  <a:cubicBezTo>
                    <a:pt x="3487" y="962"/>
                    <a:pt x="3718" y="957"/>
                    <a:pt x="3813" y="959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35" name="Line 57"/>
            <p:cNvSpPr>
              <a:spLocks noChangeShapeType="1"/>
            </p:cNvSpPr>
            <p:nvPr/>
          </p:nvSpPr>
          <p:spPr bwMode="auto">
            <a:xfrm flipH="1" flipV="1">
              <a:off x="3823" y="2375"/>
              <a:ext cx="0" cy="97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7436" name="Line 63"/>
            <p:cNvSpPr>
              <a:spLocks noChangeShapeType="1"/>
            </p:cNvSpPr>
            <p:nvPr/>
          </p:nvSpPr>
          <p:spPr bwMode="auto">
            <a:xfrm flipH="1">
              <a:off x="4183" y="2296"/>
              <a:ext cx="421" cy="2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169863" y="2987675"/>
            <a:ext cx="8443912" cy="2327275"/>
            <a:chOff x="107" y="1882"/>
            <a:chExt cx="5319" cy="1466"/>
          </a:xfrm>
        </p:grpSpPr>
        <p:sp>
          <p:nvSpPr>
            <p:cNvPr id="17417" name="Text Box 32"/>
            <p:cNvSpPr txBox="1">
              <a:spLocks noChangeArrowheads="1"/>
            </p:cNvSpPr>
            <p:nvPr/>
          </p:nvSpPr>
          <p:spPr bwMode="auto">
            <a:xfrm>
              <a:off x="156" y="1882"/>
              <a:ext cx="204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distribution of true values, when observed value</a:t>
              </a:r>
              <a:br>
                <a:rPr lang="en-US" altLang="en-US" sz="2500"/>
              </a:br>
              <a:r>
                <a:rPr lang="en-US" altLang="en-US" sz="2500"/>
                <a:t>= decision value</a:t>
              </a:r>
            </a:p>
          </p:txBody>
        </p:sp>
        <p:sp>
          <p:nvSpPr>
            <p:cNvPr id="17418" name="Freeform 34"/>
            <p:cNvSpPr>
              <a:spLocks/>
            </p:cNvSpPr>
            <p:nvPr/>
          </p:nvSpPr>
          <p:spPr bwMode="auto">
            <a:xfrm flipH="1">
              <a:off x="1193" y="2378"/>
              <a:ext cx="4233" cy="966"/>
            </a:xfrm>
            <a:custGeom>
              <a:avLst/>
              <a:gdLst>
                <a:gd name="T0" fmla="*/ 0 w 2184"/>
                <a:gd name="T1" fmla="*/ 6 h 1165"/>
                <a:gd name="T2" fmla="*/ 2147483646 w 2184"/>
                <a:gd name="T3" fmla="*/ 6 h 1165"/>
                <a:gd name="T4" fmla="*/ 2147483646 w 2184"/>
                <a:gd name="T5" fmla="*/ 6 h 1165"/>
                <a:gd name="T6" fmla="*/ 2147483646 w 2184"/>
                <a:gd name="T7" fmla="*/ 5 h 1165"/>
                <a:gd name="T8" fmla="*/ 2147483646 w 2184"/>
                <a:gd name="T9" fmla="*/ 2 h 1165"/>
                <a:gd name="T10" fmla="*/ 2147483646 w 2184"/>
                <a:gd name="T11" fmla="*/ 2 h 1165"/>
                <a:gd name="T12" fmla="*/ 2147483646 w 2184"/>
                <a:gd name="T13" fmla="*/ 2 h 1165"/>
                <a:gd name="T14" fmla="*/ 2147483646 w 2184"/>
                <a:gd name="T15" fmla="*/ 2 h 1165"/>
                <a:gd name="T16" fmla="*/ 2147483646 w 2184"/>
                <a:gd name="T17" fmla="*/ 2 h 1165"/>
                <a:gd name="T18" fmla="*/ 2147483646 w 2184"/>
                <a:gd name="T19" fmla="*/ 5 h 1165"/>
                <a:gd name="T20" fmla="*/ 2147483646 w 2184"/>
                <a:gd name="T21" fmla="*/ 6 h 1165"/>
                <a:gd name="T22" fmla="*/ 2147483646 w 2184"/>
                <a:gd name="T23" fmla="*/ 6 h 1165"/>
                <a:gd name="T24" fmla="*/ 2147483646 w 2184"/>
                <a:gd name="T25" fmla="*/ 6 h 116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84"/>
                <a:gd name="T40" fmla="*/ 0 h 1165"/>
                <a:gd name="T41" fmla="*/ 2184 w 2184"/>
                <a:gd name="T42" fmla="*/ 1165 h 116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84" h="1165">
                  <a:moveTo>
                    <a:pt x="0" y="1165"/>
                  </a:moveTo>
                  <a:cubicBezTo>
                    <a:pt x="61" y="1163"/>
                    <a:pt x="277" y="1164"/>
                    <a:pt x="364" y="1147"/>
                  </a:cubicBezTo>
                  <a:cubicBezTo>
                    <a:pt x="451" y="1130"/>
                    <a:pt x="474" y="1111"/>
                    <a:pt x="520" y="1063"/>
                  </a:cubicBezTo>
                  <a:cubicBezTo>
                    <a:pt x="566" y="1015"/>
                    <a:pt x="592" y="967"/>
                    <a:pt x="640" y="859"/>
                  </a:cubicBezTo>
                  <a:cubicBezTo>
                    <a:pt x="688" y="751"/>
                    <a:pt x="759" y="544"/>
                    <a:pt x="808" y="412"/>
                  </a:cubicBezTo>
                  <a:cubicBezTo>
                    <a:pt x="857" y="280"/>
                    <a:pt x="900" y="134"/>
                    <a:pt x="934" y="67"/>
                  </a:cubicBezTo>
                  <a:cubicBezTo>
                    <a:pt x="968" y="0"/>
                    <a:pt x="1006" y="7"/>
                    <a:pt x="1013" y="7"/>
                  </a:cubicBezTo>
                  <a:cubicBezTo>
                    <a:pt x="1020" y="7"/>
                    <a:pt x="1059" y="3"/>
                    <a:pt x="1096" y="67"/>
                  </a:cubicBezTo>
                  <a:cubicBezTo>
                    <a:pt x="1133" y="131"/>
                    <a:pt x="1177" y="253"/>
                    <a:pt x="1234" y="391"/>
                  </a:cubicBezTo>
                  <a:cubicBezTo>
                    <a:pt x="1291" y="529"/>
                    <a:pt x="1383" y="781"/>
                    <a:pt x="1438" y="895"/>
                  </a:cubicBezTo>
                  <a:cubicBezTo>
                    <a:pt x="1493" y="1009"/>
                    <a:pt x="1515" y="1033"/>
                    <a:pt x="1564" y="1075"/>
                  </a:cubicBezTo>
                  <a:cubicBezTo>
                    <a:pt x="1613" y="1117"/>
                    <a:pt x="1629" y="1132"/>
                    <a:pt x="1732" y="1147"/>
                  </a:cubicBezTo>
                  <a:cubicBezTo>
                    <a:pt x="1835" y="1162"/>
                    <a:pt x="2090" y="1161"/>
                    <a:pt x="2184" y="1165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19" name="Line 35"/>
            <p:cNvSpPr>
              <a:spLocks noChangeShapeType="1"/>
            </p:cNvSpPr>
            <p:nvPr/>
          </p:nvSpPr>
          <p:spPr bwMode="auto">
            <a:xfrm flipH="1" flipV="1">
              <a:off x="3447" y="2375"/>
              <a:ext cx="0" cy="97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7420" name="Line 55"/>
            <p:cNvSpPr>
              <a:spLocks noChangeShapeType="1"/>
            </p:cNvSpPr>
            <p:nvPr/>
          </p:nvSpPr>
          <p:spPr bwMode="auto">
            <a:xfrm>
              <a:off x="2245" y="2205"/>
              <a:ext cx="726" cy="4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1" name="Text Box 43"/>
            <p:cNvSpPr txBox="1">
              <a:spLocks noChangeArrowheads="1"/>
            </p:cNvSpPr>
            <p:nvPr/>
          </p:nvSpPr>
          <p:spPr bwMode="auto">
            <a:xfrm>
              <a:off x="774" y="3054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area = 0.5% </a:t>
              </a:r>
            </a:p>
          </p:txBody>
        </p:sp>
        <p:sp>
          <p:nvSpPr>
            <p:cNvPr id="17422" name="Text Box 47"/>
            <p:cNvSpPr txBox="1">
              <a:spLocks noChangeArrowheads="1"/>
            </p:cNvSpPr>
            <p:nvPr/>
          </p:nvSpPr>
          <p:spPr bwMode="auto">
            <a:xfrm>
              <a:off x="107" y="2798"/>
              <a:ext cx="17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500"/>
                <a:t>smallest harmful value</a:t>
              </a:r>
            </a:p>
          </p:txBody>
        </p:sp>
        <p:sp>
          <p:nvSpPr>
            <p:cNvPr id="17423" name="Freeform 60"/>
            <p:cNvSpPr>
              <a:spLocks/>
            </p:cNvSpPr>
            <p:nvPr/>
          </p:nvSpPr>
          <p:spPr bwMode="auto">
            <a:xfrm>
              <a:off x="1837" y="3285"/>
              <a:ext cx="552" cy="63"/>
            </a:xfrm>
            <a:custGeom>
              <a:avLst/>
              <a:gdLst>
                <a:gd name="T0" fmla="*/ 529 w 552"/>
                <a:gd name="T1" fmla="*/ 62 h 63"/>
                <a:gd name="T2" fmla="*/ 533 w 552"/>
                <a:gd name="T3" fmla="*/ 0 h 63"/>
                <a:gd name="T4" fmla="*/ 413 w 552"/>
                <a:gd name="T5" fmla="*/ 30 h 63"/>
                <a:gd name="T6" fmla="*/ 219 w 552"/>
                <a:gd name="T7" fmla="*/ 52 h 63"/>
                <a:gd name="T8" fmla="*/ 0 w 552"/>
                <a:gd name="T9" fmla="*/ 6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2"/>
                <a:gd name="T16" fmla="*/ 0 h 63"/>
                <a:gd name="T17" fmla="*/ 552 w 552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2" h="63">
                  <a:moveTo>
                    <a:pt x="529" y="62"/>
                  </a:moveTo>
                  <a:cubicBezTo>
                    <a:pt x="530" y="52"/>
                    <a:pt x="552" y="5"/>
                    <a:pt x="533" y="0"/>
                  </a:cubicBezTo>
                  <a:lnTo>
                    <a:pt x="413" y="30"/>
                  </a:lnTo>
                  <a:lnTo>
                    <a:pt x="219" y="52"/>
                  </a:lnTo>
                  <a:lnTo>
                    <a:pt x="0" y="63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4" name="Freeform 61"/>
            <p:cNvSpPr>
              <a:spLocks/>
            </p:cNvSpPr>
            <p:nvPr/>
          </p:nvSpPr>
          <p:spPr bwMode="auto">
            <a:xfrm>
              <a:off x="1882" y="3171"/>
              <a:ext cx="411" cy="148"/>
            </a:xfrm>
            <a:custGeom>
              <a:avLst/>
              <a:gdLst>
                <a:gd name="T0" fmla="*/ 2 w 548"/>
                <a:gd name="T1" fmla="*/ 1 h 224"/>
                <a:gd name="T2" fmla="*/ 2 w 548"/>
                <a:gd name="T3" fmla="*/ 1 h 224"/>
                <a:gd name="T4" fmla="*/ 0 w 548"/>
                <a:gd name="T5" fmla="*/ 0 h 224"/>
                <a:gd name="T6" fmla="*/ 0 60000 65536"/>
                <a:gd name="T7" fmla="*/ 0 60000 65536"/>
                <a:gd name="T8" fmla="*/ 0 60000 65536"/>
                <a:gd name="T9" fmla="*/ 0 w 548"/>
                <a:gd name="T10" fmla="*/ 0 h 224"/>
                <a:gd name="T11" fmla="*/ 548 w 548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224">
                  <a:moveTo>
                    <a:pt x="548" y="224"/>
                  </a:moveTo>
                  <a:cubicBezTo>
                    <a:pt x="531" y="197"/>
                    <a:pt x="539" y="101"/>
                    <a:pt x="448" y="64"/>
                  </a:cubicBezTo>
                  <a:cubicBezTo>
                    <a:pt x="357" y="27"/>
                    <a:pt x="93" y="13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5" name="Freeform 48"/>
            <p:cNvSpPr>
              <a:spLocks/>
            </p:cNvSpPr>
            <p:nvPr/>
          </p:nvSpPr>
          <p:spPr bwMode="auto">
            <a:xfrm>
              <a:off x="1882" y="2920"/>
              <a:ext cx="499" cy="423"/>
            </a:xfrm>
            <a:custGeom>
              <a:avLst/>
              <a:gdLst>
                <a:gd name="T0" fmla="*/ 40 w 548"/>
                <a:gd name="T1" fmla="*/ 2147483646 h 224"/>
                <a:gd name="T2" fmla="*/ 33 w 548"/>
                <a:gd name="T3" fmla="*/ 2147483646 h 224"/>
                <a:gd name="T4" fmla="*/ 0 w 548"/>
                <a:gd name="T5" fmla="*/ 0 h 224"/>
                <a:gd name="T6" fmla="*/ 0 60000 65536"/>
                <a:gd name="T7" fmla="*/ 0 60000 65536"/>
                <a:gd name="T8" fmla="*/ 0 60000 65536"/>
                <a:gd name="T9" fmla="*/ 0 w 548"/>
                <a:gd name="T10" fmla="*/ 0 h 224"/>
                <a:gd name="T11" fmla="*/ 548 w 548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224">
                  <a:moveTo>
                    <a:pt x="548" y="224"/>
                  </a:moveTo>
                  <a:cubicBezTo>
                    <a:pt x="531" y="197"/>
                    <a:pt x="539" y="101"/>
                    <a:pt x="448" y="64"/>
                  </a:cubicBezTo>
                  <a:cubicBezTo>
                    <a:pt x="357" y="27"/>
                    <a:pt x="93" y="13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6" name="Action Button: Home 45">
            <a:hlinkClick r:id="rId3" action="ppaction://hlinksldjump" highlightClick="1"/>
          </p:cNvPr>
          <p:cNvSpPr/>
          <p:nvPr/>
        </p:nvSpPr>
        <p:spPr bwMode="auto">
          <a:xfrm>
            <a:off x="8478838" y="6257925"/>
            <a:ext cx="500062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9714" y="103188"/>
            <a:ext cx="9046160" cy="685800"/>
          </a:xfrm>
        </p:spPr>
        <p:txBody>
          <a:bodyPr/>
          <a:lstStyle/>
          <a:p>
            <a:r>
              <a:rPr lang="en-US" altLang="en-US" dirty="0" smtClean="0"/>
              <a:t>Sample Size for Superiority Testing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8126" y="788988"/>
            <a:ext cx="9047748" cy="5880372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dirty="0" smtClean="0"/>
              <a:t>superiority testing, the </a:t>
            </a:r>
            <a:r>
              <a:rPr lang="en-US" dirty="0"/>
              <a:t>researcher wants a high </a:t>
            </a:r>
            <a:r>
              <a:rPr lang="en-US" dirty="0" smtClean="0"/>
              <a:t>chance </a:t>
            </a:r>
            <a:r>
              <a:rPr lang="en-US" dirty="0"/>
              <a:t>of deciding </a:t>
            </a:r>
            <a:r>
              <a:rPr lang="en-US" dirty="0" smtClean="0"/>
              <a:t>an </a:t>
            </a:r>
            <a:r>
              <a:rPr lang="en-US" dirty="0"/>
              <a:t>effect is </a:t>
            </a:r>
            <a:r>
              <a:rPr lang="en-US" dirty="0" smtClean="0"/>
              <a:t>substantial (+</a:t>
            </a:r>
            <a:r>
              <a:rPr lang="en-US" dirty="0" err="1" smtClean="0"/>
              <a:t>ive</a:t>
            </a:r>
            <a:r>
              <a:rPr lang="en-US" dirty="0" smtClean="0"/>
              <a:t>, say), </a:t>
            </a:r>
            <a:r>
              <a:rPr lang="en-US" dirty="0"/>
              <a:t>when the true </a:t>
            </a:r>
            <a:r>
              <a:rPr lang="en-US" dirty="0" smtClean="0"/>
              <a:t>effect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substantial expected value greater than the smallest </a:t>
            </a:r>
            <a:r>
              <a:rPr lang="en-US" dirty="0" smtClean="0"/>
              <a:t>important.</a:t>
            </a:r>
          </a:p>
          <a:p>
            <a:pPr lvl="1"/>
            <a:r>
              <a:rPr lang="en-US" dirty="0" smtClean="0"/>
              <a:t>So the calculation for a suspected true large effect applies.</a:t>
            </a:r>
          </a:p>
          <a:p>
            <a:pPr lvl="1"/>
            <a:r>
              <a:rPr lang="en-US" dirty="0" smtClean="0"/>
              <a:t>But when you do the study, you want </a:t>
            </a:r>
            <a:r>
              <a:rPr lang="en-US" i="1" dirty="0" smtClean="0"/>
              <a:t>this</a:t>
            </a:r>
            <a:r>
              <a:rPr lang="en-US" dirty="0" smtClean="0"/>
              <a:t> outcome: the chance that the effect is substantially +</a:t>
            </a:r>
            <a:r>
              <a:rPr lang="en-US" dirty="0" err="1" smtClean="0"/>
              <a:t>ive</a:t>
            </a:r>
            <a:r>
              <a:rPr lang="en-US" dirty="0" smtClean="0"/>
              <a:t> is &gt;95% (very likely).</a:t>
            </a:r>
          </a:p>
          <a:p>
            <a:pPr lvl="1"/>
            <a:r>
              <a:rPr lang="en-US" dirty="0" smtClean="0"/>
              <a:t>That is, you want the chance that the effect is </a:t>
            </a:r>
            <a:r>
              <a:rPr lang="en-US" b="1" dirty="0" smtClean="0"/>
              <a:t>not</a:t>
            </a:r>
            <a:r>
              <a:rPr lang="en-US" dirty="0" smtClean="0"/>
              <a:t> substantially +</a:t>
            </a:r>
            <a:r>
              <a:rPr lang="en-US" dirty="0" err="1" smtClean="0"/>
              <a:t>ive</a:t>
            </a:r>
            <a:r>
              <a:rPr lang="en-US" dirty="0" smtClean="0"/>
              <a:t> to be &lt;5%.</a:t>
            </a:r>
          </a:p>
          <a:p>
            <a:pPr lvl="1"/>
            <a:r>
              <a:rPr lang="en-US" dirty="0" smtClean="0"/>
              <a:t>You can achieve that by replacing the smallest harmful value with the smallest important +</a:t>
            </a:r>
            <a:r>
              <a:rPr lang="en-US" dirty="0" err="1" smtClean="0"/>
              <a:t>ive</a:t>
            </a:r>
            <a:r>
              <a:rPr lang="en-US" dirty="0" smtClean="0"/>
              <a:t> value in the calculation for sample size,…</a:t>
            </a:r>
          </a:p>
          <a:p>
            <a:pPr lvl="1"/>
            <a:r>
              <a:rPr lang="en-US" dirty="0" smtClean="0"/>
              <a:t>…and by setting the Type-1 and Type-2 error rates to 5%.</a:t>
            </a:r>
          </a:p>
          <a:p>
            <a:r>
              <a:rPr lang="en-US" dirty="0" smtClean="0"/>
              <a:t>If the suspected true substantial effect is borderline small-moderate, the sample size is the same as for MBD.</a:t>
            </a:r>
          </a:p>
          <a:p>
            <a:pPr lvl="1"/>
            <a:r>
              <a:rPr lang="en-US" dirty="0" smtClean="0"/>
              <a:t>So MBD should satisfy the proponents of superiority testing.</a:t>
            </a:r>
            <a:endParaRPr lang="en-US" altLang="en-US" dirty="0" smtClean="0"/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 bwMode="auto">
          <a:xfrm>
            <a:off x="8532440" y="6165304"/>
            <a:ext cx="500063" cy="428625"/>
          </a:xfrm>
          <a:prstGeom prst="actionButtonHome">
            <a:avLst/>
          </a:prstGeom>
          <a:solidFill>
            <a:srgbClr val="FFFF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3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ull primarie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FFC000"/>
      </a:accent2>
      <a:accent3>
        <a:srgbClr val="FFFF00"/>
      </a:accent3>
      <a:accent4>
        <a:srgbClr val="00FF00"/>
      </a:accent4>
      <a:accent5>
        <a:srgbClr val="0000FF"/>
      </a:accent5>
      <a:accent6>
        <a:srgbClr val="FF00FF"/>
      </a:accent6>
      <a:hlink>
        <a:srgbClr val="0000FF"/>
      </a:hlink>
      <a:folHlink>
        <a:srgbClr val="80008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28064</TotalTime>
  <Words>3780</Words>
  <Application>Microsoft Office PowerPoint</Application>
  <PresentationFormat>On-screen Show (4:3)</PresentationFormat>
  <Paragraphs>348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Symbol</vt:lpstr>
      <vt:lpstr>Times</vt:lpstr>
      <vt:lpstr>Times New Roman</vt:lpstr>
      <vt:lpstr>Default Design</vt:lpstr>
      <vt:lpstr>PowerPoint Presentation</vt:lpstr>
      <vt:lpstr>Sample-size Estimation: Theory and Specific Issues  </vt:lpstr>
      <vt:lpstr>Background</vt:lpstr>
      <vt:lpstr>Sample Size for Statistical Significance</vt:lpstr>
      <vt:lpstr>Sample Size for Statistical Significance: How It Works</vt:lpstr>
      <vt:lpstr>Sample Size for Clinical Outcomes</vt:lpstr>
      <vt:lpstr>Sample Size for Clinical Outcomes: How It Works</vt:lpstr>
      <vt:lpstr>Sample Size for Suspected Large True Effects</vt:lpstr>
      <vt:lpstr>Sample Size for Superiority Testing</vt:lpstr>
      <vt:lpstr>Sample Size for Equivalence Testing</vt:lpstr>
      <vt:lpstr>Sample Size for Precise Estimates</vt:lpstr>
      <vt:lpstr>Sample Size for Precise Estimates: How It Works</vt:lpstr>
      <vt:lpstr>Specific Issues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Sample-size Estimation</dc:title>
  <dc:creator>W G Hopkins</dc:creator>
  <cp:lastModifiedBy>Will</cp:lastModifiedBy>
  <cp:revision>322</cp:revision>
  <cp:lastPrinted>2001-02-09T23:30:28Z</cp:lastPrinted>
  <dcterms:created xsi:type="dcterms:W3CDTF">2000-10-24T19:26:03Z</dcterms:created>
  <dcterms:modified xsi:type="dcterms:W3CDTF">2020-07-26T00:16:05Z</dcterms:modified>
</cp:coreProperties>
</file>