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84" r:id="rId2"/>
  </p:sldMasterIdLst>
  <p:notesMasterIdLst>
    <p:notesMasterId r:id="rId10"/>
  </p:notesMasterIdLst>
  <p:handoutMasterIdLst>
    <p:handoutMasterId r:id="rId11"/>
  </p:handoutMasterIdLst>
  <p:sldIdLst>
    <p:sldId id="455" r:id="rId3"/>
    <p:sldId id="479" r:id="rId4"/>
    <p:sldId id="474" r:id="rId5"/>
    <p:sldId id="473" r:id="rId6"/>
    <p:sldId id="476" r:id="rId7"/>
    <p:sldId id="478" r:id="rId8"/>
    <p:sldId id="475" r:id="rId9"/>
  </p:sldIdLst>
  <p:sldSz cx="17610138" cy="99060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063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127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19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253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5317" algn="l" defTabSz="914127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2380" algn="l" defTabSz="914127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199443" algn="l" defTabSz="914127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6508" algn="l" defTabSz="914127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55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E1BCEA"/>
    <a:srgbClr val="FFECAF"/>
    <a:srgbClr val="E0FFC1"/>
    <a:srgbClr val="CCCCFF"/>
    <a:srgbClr val="CCECFF"/>
    <a:srgbClr val="CCFFCC"/>
    <a:srgbClr val="99FF99"/>
    <a:srgbClr val="C9E5CA"/>
    <a:srgbClr val="B40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5" autoAdjust="0"/>
    <p:restoredTop sz="95260" autoAdjust="0"/>
  </p:normalViewPr>
  <p:slideViewPr>
    <p:cSldViewPr>
      <p:cViewPr varScale="1">
        <p:scale>
          <a:sx n="67" d="100"/>
          <a:sy n="67" d="100"/>
        </p:scale>
        <p:origin x="402" y="60"/>
      </p:cViewPr>
      <p:guideLst>
        <p:guide orient="horz" pos="3120"/>
        <p:guide pos="55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fld id="{6F6D8A27-D439-4C4B-ACB0-ABB3EBB0B9F6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739282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EEAF9-080A-4BB5-A32D-684A963306C8}" type="datetimeFigureOut">
              <a:rPr lang="en-AU" smtClean="0"/>
              <a:t>11/11/2020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21AAC-ECC1-4FBD-91B0-B40EEA1333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019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21AAC-ECC1-4FBD-91B0-B40EEA13330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085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684838" y="440267"/>
            <a:ext cx="16292436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42667" anchor="ctr"/>
          <a:lstStyle/>
          <a:p>
            <a:pPr eaLnBrk="0" hangingPunct="0"/>
            <a:endParaRPr lang="en-US" sz="5393" b="1" u="none">
              <a:latin typeface="Arial Narrow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684838" y="1430871"/>
            <a:ext cx="16289378" cy="80348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59467"/>
          <a:lstStyle/>
          <a:p>
            <a:pPr marL="660295" indent="-660295" eaLnBrk="0" hangingPunct="0">
              <a:spcBef>
                <a:spcPct val="5000"/>
              </a:spcBef>
              <a:buClr>
                <a:srgbClr val="FF0000"/>
              </a:buClr>
              <a:buFont typeface="Symbol" pitchFamily="18" charset="2"/>
              <a:buChar char="·"/>
            </a:pPr>
            <a:endParaRPr lang="en-US" sz="5393" u="non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6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4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04941" y="440270"/>
            <a:ext cx="4072346" cy="9025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845" y="440270"/>
            <a:ext cx="11926589" cy="9025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7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684840" y="440267"/>
            <a:ext cx="16292436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42667" anchor="ctr"/>
          <a:lstStyle/>
          <a:p>
            <a:pPr eaLnBrk="0" hangingPunct="0"/>
            <a:endParaRPr lang="en-US" sz="5393" b="1" u="none">
              <a:latin typeface="Arial Narrow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684838" y="1430869"/>
            <a:ext cx="16289378" cy="80348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59467"/>
          <a:lstStyle/>
          <a:p>
            <a:pPr marL="660391" indent="-660391" eaLnBrk="0" hangingPunct="0">
              <a:spcBef>
                <a:spcPct val="5000"/>
              </a:spcBef>
              <a:buClr>
                <a:srgbClr val="FF0000"/>
              </a:buClr>
              <a:buFont typeface="Symbol" pitchFamily="18" charset="2"/>
              <a:buChar char="·"/>
            </a:pPr>
            <a:endParaRPr lang="en-US" sz="5393" u="non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66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lnSpc>
                <a:spcPct val="110000"/>
              </a:lnSpc>
              <a:buClr>
                <a:srgbClr val="0000FF"/>
              </a:buClr>
              <a:defRPr sz="3000"/>
            </a:lvl1pPr>
            <a:lvl2pPr marL="723900" indent="-368300">
              <a:lnSpc>
                <a:spcPct val="110000"/>
              </a:lnSpc>
              <a:buClr>
                <a:srgbClr val="FF33CC"/>
              </a:buClr>
              <a:defRPr sz="2800"/>
            </a:lvl2pPr>
            <a:lvl3pPr marL="990600" indent="-246063">
              <a:lnSpc>
                <a:spcPct val="110000"/>
              </a:lnSpc>
              <a:defRPr sz="2600"/>
            </a:lvl3pPr>
            <a:lvl4pPr>
              <a:lnSpc>
                <a:spcPct val="110000"/>
              </a:lnSpc>
              <a:defRPr sz="2400"/>
            </a:lvl4pPr>
            <a:lvl5pPr>
              <a:lnSpc>
                <a:spcPct val="110000"/>
              </a:lnSpc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080" y="6365526"/>
            <a:ext cx="14968617" cy="1967442"/>
          </a:xfrm>
        </p:spPr>
        <p:txBody>
          <a:bodyPr anchor="t"/>
          <a:lstStyle>
            <a:lvl1pPr algn="l">
              <a:defRPr sz="770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080" y="4198591"/>
            <a:ext cx="14968617" cy="2166937"/>
          </a:xfrm>
        </p:spPr>
        <p:txBody>
          <a:bodyPr anchor="b"/>
          <a:lstStyle>
            <a:lvl1pPr marL="0" indent="0">
              <a:buNone/>
              <a:defRPr sz="3852"/>
            </a:lvl1pPr>
            <a:lvl2pPr marL="880521" indent="0">
              <a:buNone/>
              <a:defRPr sz="3467"/>
            </a:lvl2pPr>
            <a:lvl3pPr marL="1761043" indent="0">
              <a:buNone/>
              <a:defRPr sz="3081"/>
            </a:lvl3pPr>
            <a:lvl4pPr marL="2641564" indent="0">
              <a:buNone/>
              <a:defRPr sz="2696"/>
            </a:lvl4pPr>
            <a:lvl5pPr marL="3522086" indent="0">
              <a:buNone/>
              <a:defRPr sz="2696"/>
            </a:lvl5pPr>
            <a:lvl6pPr marL="4402607" indent="0">
              <a:buNone/>
              <a:defRPr sz="2696"/>
            </a:lvl6pPr>
            <a:lvl7pPr marL="5283129" indent="0">
              <a:buNone/>
              <a:defRPr sz="2696"/>
            </a:lvl7pPr>
            <a:lvl8pPr marL="6163650" indent="0">
              <a:buNone/>
              <a:defRPr sz="2696"/>
            </a:lvl8pPr>
            <a:lvl9pPr marL="7044172" indent="0">
              <a:buNone/>
              <a:defRPr sz="269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398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843" y="1430869"/>
            <a:ext cx="7997937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6283" y="1430869"/>
            <a:ext cx="7997937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15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07" y="396699"/>
            <a:ext cx="15849124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512" y="2217387"/>
            <a:ext cx="7780869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0512" y="3141486"/>
            <a:ext cx="7780869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45709" y="2217387"/>
            <a:ext cx="7783928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45709" y="3141486"/>
            <a:ext cx="7783928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6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19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9256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12" y="394407"/>
            <a:ext cx="5793614" cy="1678517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5079" y="394412"/>
            <a:ext cx="9844555" cy="8454497"/>
          </a:xfrm>
        </p:spPr>
        <p:txBody>
          <a:bodyPr/>
          <a:lstStyle>
            <a:lvl1pPr>
              <a:defRPr sz="6163"/>
            </a:lvl1pPr>
            <a:lvl2pPr>
              <a:defRPr sz="5393"/>
            </a:lvl2pPr>
            <a:lvl3pPr>
              <a:defRPr sz="4622"/>
            </a:lvl3pPr>
            <a:lvl4pPr>
              <a:defRPr sz="3852"/>
            </a:lvl4pPr>
            <a:lvl5pPr>
              <a:defRPr sz="3852"/>
            </a:lvl5pPr>
            <a:lvl6pPr>
              <a:defRPr sz="3852"/>
            </a:lvl6pPr>
            <a:lvl7pPr>
              <a:defRPr sz="3852"/>
            </a:lvl7pPr>
            <a:lvl8pPr>
              <a:defRPr sz="3852"/>
            </a:lvl8pPr>
            <a:lvl9pPr>
              <a:defRPr sz="385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0512" y="2072926"/>
            <a:ext cx="5793614" cy="6775980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832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550" indent="-355550">
              <a:lnSpc>
                <a:spcPct val="110000"/>
              </a:lnSpc>
              <a:buClr>
                <a:srgbClr val="0000FF"/>
              </a:buClr>
              <a:defRPr sz="3001"/>
            </a:lvl1pPr>
            <a:lvl2pPr marL="723796" indent="-368246">
              <a:lnSpc>
                <a:spcPct val="110000"/>
              </a:lnSpc>
              <a:buClr>
                <a:srgbClr val="FF33CC"/>
              </a:buClr>
              <a:defRPr sz="2800"/>
            </a:lvl2pPr>
            <a:lvl3pPr marL="990458" indent="-246028">
              <a:lnSpc>
                <a:spcPct val="110000"/>
              </a:lnSpc>
              <a:defRPr sz="2600"/>
            </a:lvl3pPr>
            <a:lvl4pPr>
              <a:lnSpc>
                <a:spcPct val="110000"/>
              </a:lnSpc>
              <a:defRPr sz="2400"/>
            </a:lvl4pPr>
            <a:lvl5pPr>
              <a:lnSpc>
                <a:spcPct val="110000"/>
              </a:lnSpc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66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710" y="6934200"/>
            <a:ext cx="10566083" cy="818622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51710" y="885119"/>
            <a:ext cx="10566083" cy="5943600"/>
          </a:xfrm>
        </p:spPr>
        <p:txBody>
          <a:bodyPr/>
          <a:lstStyle>
            <a:lvl1pPr marL="0" indent="0">
              <a:buNone/>
              <a:defRPr sz="6163"/>
            </a:lvl1pPr>
            <a:lvl2pPr marL="880521" indent="0">
              <a:buNone/>
              <a:defRPr sz="5393"/>
            </a:lvl2pPr>
            <a:lvl3pPr marL="1761043" indent="0">
              <a:buNone/>
              <a:defRPr sz="4622"/>
            </a:lvl3pPr>
            <a:lvl4pPr marL="2641564" indent="0">
              <a:buNone/>
              <a:defRPr sz="3852"/>
            </a:lvl4pPr>
            <a:lvl5pPr marL="3522086" indent="0">
              <a:buNone/>
              <a:defRPr sz="3852"/>
            </a:lvl5pPr>
            <a:lvl6pPr marL="4402607" indent="0">
              <a:buNone/>
              <a:defRPr sz="3852"/>
            </a:lvl6pPr>
            <a:lvl7pPr marL="5283129" indent="0">
              <a:buNone/>
              <a:defRPr sz="3852"/>
            </a:lvl7pPr>
            <a:lvl8pPr marL="6163650" indent="0">
              <a:buNone/>
              <a:defRPr sz="3852"/>
            </a:lvl8pPr>
            <a:lvl9pPr marL="7044172" indent="0">
              <a:buNone/>
              <a:defRPr sz="3852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1710" y="7752822"/>
            <a:ext cx="10566083" cy="1162578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39773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73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04936" y="440270"/>
            <a:ext cx="4072346" cy="9025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844" y="440270"/>
            <a:ext cx="11926590" cy="9025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2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080" y="6365527"/>
            <a:ext cx="14968617" cy="1967441"/>
          </a:xfrm>
        </p:spPr>
        <p:txBody>
          <a:bodyPr anchor="t"/>
          <a:lstStyle>
            <a:lvl1pPr algn="l">
              <a:defRPr sz="770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080" y="4198592"/>
            <a:ext cx="14968617" cy="2166936"/>
          </a:xfrm>
        </p:spPr>
        <p:txBody>
          <a:bodyPr anchor="b"/>
          <a:lstStyle>
            <a:lvl1pPr marL="0" indent="0">
              <a:buNone/>
              <a:defRPr sz="3852"/>
            </a:lvl1pPr>
            <a:lvl2pPr marL="880394" indent="0">
              <a:buNone/>
              <a:defRPr sz="3467"/>
            </a:lvl2pPr>
            <a:lvl3pPr marL="1760789" indent="0">
              <a:buNone/>
              <a:defRPr sz="3081"/>
            </a:lvl3pPr>
            <a:lvl4pPr marL="2641179" indent="0">
              <a:buNone/>
              <a:defRPr sz="2696"/>
            </a:lvl4pPr>
            <a:lvl5pPr marL="3521574" indent="0">
              <a:buNone/>
              <a:defRPr sz="2696"/>
            </a:lvl5pPr>
            <a:lvl6pPr marL="4401968" indent="0">
              <a:buNone/>
              <a:defRPr sz="2696"/>
            </a:lvl6pPr>
            <a:lvl7pPr marL="5282362" indent="0">
              <a:buNone/>
              <a:defRPr sz="2696"/>
            </a:lvl7pPr>
            <a:lvl8pPr marL="6162753" indent="0">
              <a:buNone/>
              <a:defRPr sz="2696"/>
            </a:lvl8pPr>
            <a:lvl9pPr marL="7043147" indent="0">
              <a:buNone/>
              <a:defRPr sz="269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31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843" y="1430871"/>
            <a:ext cx="7997937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6283" y="1430871"/>
            <a:ext cx="7997937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07" y="396698"/>
            <a:ext cx="15849124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512" y="2217386"/>
            <a:ext cx="7780869" cy="924102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394" indent="0">
              <a:buNone/>
              <a:defRPr sz="3852" b="1"/>
            </a:lvl2pPr>
            <a:lvl3pPr marL="1760789" indent="0">
              <a:buNone/>
              <a:defRPr sz="3467" b="1"/>
            </a:lvl3pPr>
            <a:lvl4pPr marL="2641179" indent="0">
              <a:buNone/>
              <a:defRPr sz="3081" b="1"/>
            </a:lvl4pPr>
            <a:lvl5pPr marL="3521574" indent="0">
              <a:buNone/>
              <a:defRPr sz="3081" b="1"/>
            </a:lvl5pPr>
            <a:lvl6pPr marL="4401968" indent="0">
              <a:buNone/>
              <a:defRPr sz="3081" b="1"/>
            </a:lvl6pPr>
            <a:lvl7pPr marL="5282362" indent="0">
              <a:buNone/>
              <a:defRPr sz="3081" b="1"/>
            </a:lvl7pPr>
            <a:lvl8pPr marL="6162753" indent="0">
              <a:buNone/>
              <a:defRPr sz="3081" b="1"/>
            </a:lvl8pPr>
            <a:lvl9pPr marL="7043147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0512" y="3141486"/>
            <a:ext cx="7780869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45709" y="2217386"/>
            <a:ext cx="7783928" cy="924102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394" indent="0">
              <a:buNone/>
              <a:defRPr sz="3852" b="1"/>
            </a:lvl2pPr>
            <a:lvl3pPr marL="1760789" indent="0">
              <a:buNone/>
              <a:defRPr sz="3467" b="1"/>
            </a:lvl3pPr>
            <a:lvl4pPr marL="2641179" indent="0">
              <a:buNone/>
              <a:defRPr sz="3081" b="1"/>
            </a:lvl4pPr>
            <a:lvl5pPr marL="3521574" indent="0">
              <a:buNone/>
              <a:defRPr sz="3081" b="1"/>
            </a:lvl5pPr>
            <a:lvl6pPr marL="4401968" indent="0">
              <a:buNone/>
              <a:defRPr sz="3081" b="1"/>
            </a:lvl6pPr>
            <a:lvl7pPr marL="5282362" indent="0">
              <a:buNone/>
              <a:defRPr sz="3081" b="1"/>
            </a:lvl7pPr>
            <a:lvl8pPr marL="6162753" indent="0">
              <a:buNone/>
              <a:defRPr sz="3081" b="1"/>
            </a:lvl8pPr>
            <a:lvl9pPr marL="7043147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45709" y="3141486"/>
            <a:ext cx="7783928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6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76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17" y="394406"/>
            <a:ext cx="5793614" cy="1678518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5085" y="394418"/>
            <a:ext cx="9844554" cy="8454497"/>
          </a:xfrm>
        </p:spPr>
        <p:txBody>
          <a:bodyPr/>
          <a:lstStyle>
            <a:lvl1pPr>
              <a:defRPr sz="6163"/>
            </a:lvl1pPr>
            <a:lvl2pPr>
              <a:defRPr sz="5393"/>
            </a:lvl2pPr>
            <a:lvl3pPr>
              <a:defRPr sz="4622"/>
            </a:lvl3pPr>
            <a:lvl4pPr>
              <a:defRPr sz="3852"/>
            </a:lvl4pPr>
            <a:lvl5pPr>
              <a:defRPr sz="3852"/>
            </a:lvl5pPr>
            <a:lvl6pPr>
              <a:defRPr sz="3852"/>
            </a:lvl6pPr>
            <a:lvl7pPr>
              <a:defRPr sz="3852"/>
            </a:lvl7pPr>
            <a:lvl8pPr>
              <a:defRPr sz="3852"/>
            </a:lvl8pPr>
            <a:lvl9pPr>
              <a:defRPr sz="385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0517" y="2072932"/>
            <a:ext cx="5793614" cy="6775979"/>
          </a:xfrm>
        </p:spPr>
        <p:txBody>
          <a:bodyPr/>
          <a:lstStyle>
            <a:lvl1pPr marL="0" indent="0">
              <a:buNone/>
              <a:defRPr sz="2696"/>
            </a:lvl1pPr>
            <a:lvl2pPr marL="880394" indent="0">
              <a:buNone/>
              <a:defRPr sz="2311"/>
            </a:lvl2pPr>
            <a:lvl3pPr marL="1760789" indent="0">
              <a:buNone/>
              <a:defRPr sz="1926"/>
            </a:lvl3pPr>
            <a:lvl4pPr marL="2641179" indent="0">
              <a:buNone/>
              <a:defRPr sz="1733"/>
            </a:lvl4pPr>
            <a:lvl5pPr marL="3521574" indent="0">
              <a:buNone/>
              <a:defRPr sz="1733"/>
            </a:lvl5pPr>
            <a:lvl6pPr marL="4401968" indent="0">
              <a:buNone/>
              <a:defRPr sz="1733"/>
            </a:lvl6pPr>
            <a:lvl7pPr marL="5282362" indent="0">
              <a:buNone/>
              <a:defRPr sz="1733"/>
            </a:lvl7pPr>
            <a:lvl8pPr marL="6162753" indent="0">
              <a:buNone/>
              <a:defRPr sz="1733"/>
            </a:lvl8pPr>
            <a:lvl9pPr marL="7043147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53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710" y="6934201"/>
            <a:ext cx="10566083" cy="818623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51710" y="885119"/>
            <a:ext cx="10566083" cy="5943600"/>
          </a:xfrm>
        </p:spPr>
        <p:txBody>
          <a:bodyPr/>
          <a:lstStyle>
            <a:lvl1pPr marL="0" indent="0">
              <a:buNone/>
              <a:defRPr sz="6163"/>
            </a:lvl1pPr>
            <a:lvl2pPr marL="880394" indent="0">
              <a:buNone/>
              <a:defRPr sz="5393"/>
            </a:lvl2pPr>
            <a:lvl3pPr marL="1760789" indent="0">
              <a:buNone/>
              <a:defRPr sz="4622"/>
            </a:lvl3pPr>
            <a:lvl4pPr marL="2641179" indent="0">
              <a:buNone/>
              <a:defRPr sz="3852"/>
            </a:lvl4pPr>
            <a:lvl5pPr marL="3521574" indent="0">
              <a:buNone/>
              <a:defRPr sz="3852"/>
            </a:lvl5pPr>
            <a:lvl6pPr marL="4401968" indent="0">
              <a:buNone/>
              <a:defRPr sz="3852"/>
            </a:lvl6pPr>
            <a:lvl7pPr marL="5282362" indent="0">
              <a:buNone/>
              <a:defRPr sz="3852"/>
            </a:lvl7pPr>
            <a:lvl8pPr marL="6162753" indent="0">
              <a:buNone/>
              <a:defRPr sz="3852"/>
            </a:lvl8pPr>
            <a:lvl9pPr marL="7043147" indent="0">
              <a:buNone/>
              <a:defRPr sz="3852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1710" y="7752824"/>
            <a:ext cx="10566083" cy="1162577"/>
          </a:xfrm>
        </p:spPr>
        <p:txBody>
          <a:bodyPr/>
          <a:lstStyle>
            <a:lvl1pPr marL="0" indent="0">
              <a:buNone/>
              <a:defRPr sz="2696"/>
            </a:lvl1pPr>
            <a:lvl2pPr marL="880394" indent="0">
              <a:buNone/>
              <a:defRPr sz="2311"/>
            </a:lvl2pPr>
            <a:lvl3pPr marL="1760789" indent="0">
              <a:buNone/>
              <a:defRPr sz="1926"/>
            </a:lvl3pPr>
            <a:lvl4pPr marL="2641179" indent="0">
              <a:buNone/>
              <a:defRPr sz="1733"/>
            </a:lvl4pPr>
            <a:lvl5pPr marL="3521574" indent="0">
              <a:buNone/>
              <a:defRPr sz="1733"/>
            </a:lvl5pPr>
            <a:lvl6pPr marL="4401968" indent="0">
              <a:buNone/>
              <a:defRPr sz="1733"/>
            </a:lvl6pPr>
            <a:lvl7pPr marL="5282362" indent="0">
              <a:buNone/>
              <a:defRPr sz="1733"/>
            </a:lvl7pPr>
            <a:lvl8pPr marL="6162753" indent="0">
              <a:buNone/>
              <a:defRPr sz="1733"/>
            </a:lvl8pPr>
            <a:lvl9pPr marL="7043147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166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838" y="1430871"/>
            <a:ext cx="16289378" cy="80348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4838" y="440267"/>
            <a:ext cx="16292436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5pPr>
      <a:lvl6pPr marL="880394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6pPr>
      <a:lvl7pPr marL="1760789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7pPr>
      <a:lvl8pPr marL="2641179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8pPr>
      <a:lvl9pPr marL="3521574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9pPr>
    </p:titleStyle>
    <p:bodyStyle>
      <a:lvl1pPr marL="660295" indent="-660295" algn="l" rtl="0" eaLnBrk="0" fontAlgn="base" hangingPunct="0">
        <a:spcBef>
          <a:spcPct val="5000"/>
        </a:spcBef>
        <a:spcAft>
          <a:spcPct val="0"/>
        </a:spcAft>
        <a:buClr>
          <a:srgbClr val="FF0000"/>
        </a:buClr>
        <a:buFont typeface="Symbol" pitchFamily="18" charset="2"/>
        <a:buChar char="·"/>
        <a:defRPr sz="5393">
          <a:solidFill>
            <a:schemeClr val="tx1"/>
          </a:solidFill>
          <a:latin typeface="+mn-lt"/>
          <a:ea typeface="+mn-ea"/>
          <a:cs typeface="+mn-cs"/>
        </a:defRPr>
      </a:lvl1pPr>
      <a:lvl2pPr marL="1271679" indent="-608328" algn="l" rtl="0" eaLnBrk="0" fontAlgn="base" hangingPunct="0">
        <a:spcBef>
          <a:spcPct val="5000"/>
        </a:spcBef>
        <a:spcAft>
          <a:spcPct val="0"/>
        </a:spcAft>
        <a:buClr>
          <a:srgbClr val="0066FF"/>
        </a:buClr>
        <a:buFont typeface="Symbol" pitchFamily="18" charset="2"/>
        <a:buChar char="·"/>
        <a:defRPr sz="5007">
          <a:solidFill>
            <a:schemeClr val="tx1"/>
          </a:solidFill>
          <a:latin typeface="+mn-lt"/>
        </a:defRPr>
      </a:lvl2pPr>
      <a:lvl3pPr marL="1834154" indent="-51356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CC33"/>
        </a:buClr>
        <a:buChar char="•"/>
        <a:defRPr sz="4815">
          <a:solidFill>
            <a:schemeClr val="tx1"/>
          </a:solidFill>
          <a:latin typeface="+mn-lt"/>
        </a:defRPr>
      </a:lvl3pPr>
      <a:lvl4pPr marL="2469994" indent="-58693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4237">
          <a:solidFill>
            <a:schemeClr val="tx1"/>
          </a:solidFill>
          <a:latin typeface="+mn-lt"/>
        </a:defRPr>
      </a:lvl4pPr>
      <a:lvl5pPr marL="3081378" indent="-58693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5pPr>
      <a:lvl6pPr marL="3961773" indent="-58693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6pPr>
      <a:lvl7pPr marL="4842163" indent="-58693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7pPr>
      <a:lvl8pPr marL="5722558" indent="-58693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8pPr>
      <a:lvl9pPr marL="6602952" indent="-58693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394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0789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179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1574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1968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2362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2753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3147" algn="l" defTabSz="176078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838" y="1430869"/>
            <a:ext cx="16289378" cy="80348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4840" y="440267"/>
            <a:ext cx="16292436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735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5pPr>
      <a:lvl6pPr marL="880521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6pPr>
      <a:lvl7pPr marL="1761043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7pPr>
      <a:lvl8pPr marL="2641564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8pPr>
      <a:lvl9pPr marL="3522086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9pPr>
    </p:titleStyle>
    <p:bodyStyle>
      <a:lvl1pPr marL="660391" indent="-660391" algn="l" rtl="0" eaLnBrk="0" fontAlgn="base" hangingPunct="0">
        <a:spcBef>
          <a:spcPct val="5000"/>
        </a:spcBef>
        <a:spcAft>
          <a:spcPct val="0"/>
        </a:spcAft>
        <a:buClr>
          <a:srgbClr val="FF0000"/>
        </a:buClr>
        <a:buFont typeface="Symbol" pitchFamily="18" charset="2"/>
        <a:buChar char="·"/>
        <a:defRPr sz="5393">
          <a:solidFill>
            <a:schemeClr val="tx1"/>
          </a:solidFill>
          <a:latin typeface="+mn-lt"/>
          <a:ea typeface="+mn-ea"/>
          <a:cs typeface="+mn-cs"/>
        </a:defRPr>
      </a:lvl1pPr>
      <a:lvl2pPr marL="1271864" indent="-608417" algn="l" rtl="0" eaLnBrk="0" fontAlgn="base" hangingPunct="0">
        <a:spcBef>
          <a:spcPct val="5000"/>
        </a:spcBef>
        <a:spcAft>
          <a:spcPct val="0"/>
        </a:spcAft>
        <a:buClr>
          <a:srgbClr val="0066FF"/>
        </a:buClr>
        <a:buFont typeface="Symbol" pitchFamily="18" charset="2"/>
        <a:buChar char="·"/>
        <a:defRPr sz="5007">
          <a:solidFill>
            <a:schemeClr val="tx1"/>
          </a:solidFill>
          <a:latin typeface="+mn-lt"/>
        </a:defRPr>
      </a:lvl2pPr>
      <a:lvl3pPr marL="1834420" indent="-51363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CC33"/>
        </a:buClr>
        <a:buChar char="•"/>
        <a:defRPr sz="4815">
          <a:solidFill>
            <a:schemeClr val="tx1"/>
          </a:solidFill>
          <a:latin typeface="+mn-lt"/>
        </a:defRPr>
      </a:lvl3pPr>
      <a:lvl4pPr marL="2470352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4237">
          <a:solidFill>
            <a:schemeClr val="tx1"/>
          </a:solidFill>
          <a:latin typeface="+mn-lt"/>
        </a:defRPr>
      </a:lvl4pPr>
      <a:lvl5pPr marL="3081825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5pPr>
      <a:lvl6pPr marL="3962347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6pPr>
      <a:lvl7pPr marL="4842868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7pPr>
      <a:lvl8pPr marL="5723390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8pPr>
      <a:lvl9pPr marL="6603911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521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1043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564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2086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607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3129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65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4172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173" y="1836237"/>
            <a:ext cx="12961576" cy="5853067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39" tIns="82799" rIns="91439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dirty="0" smtClean="0"/>
              <a:t>Magnitude-based decisions (MBD) is a method for making a decision about the magnitude of an effect, taking into account sampling uncertainty.</a:t>
            </a:r>
          </a:p>
          <a:p>
            <a:r>
              <a:rPr lang="en-US" dirty="0" smtClean="0"/>
              <a:t>MBD </a:t>
            </a:r>
            <a:r>
              <a:rPr lang="en-US" dirty="0"/>
              <a:t>has been criticized for lack of a theoretical basis, </a:t>
            </a:r>
            <a:r>
              <a:rPr lang="en-US" dirty="0" smtClean="0"/>
              <a:t>for </a:t>
            </a:r>
            <a:r>
              <a:rPr lang="en-US" dirty="0"/>
              <a:t>high error rates,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for being misused.</a:t>
            </a:r>
          </a:p>
          <a:p>
            <a:r>
              <a:rPr lang="en-US" dirty="0" smtClean="0"/>
              <a:t>I show here </a:t>
            </a:r>
            <a:r>
              <a:rPr lang="en-US" dirty="0"/>
              <a:t>that MBD has </a:t>
            </a:r>
            <a:r>
              <a:rPr lang="en-US" i="1" dirty="0"/>
              <a:t>two</a:t>
            </a:r>
            <a:r>
              <a:rPr lang="en-US" dirty="0"/>
              <a:t> valid theoretical bases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details and references, see Sportscience.</a:t>
            </a:r>
          </a:p>
          <a:p>
            <a:r>
              <a:rPr lang="en-US" dirty="0" smtClean="0"/>
              <a:t>The error rates are acceptable, when MBD is used properly.</a:t>
            </a:r>
          </a:p>
          <a:p>
            <a:pPr lvl="1"/>
            <a:r>
              <a:rPr lang="en-US" dirty="0" smtClean="0"/>
              <a:t>I present the error rates here but I don't explain them.</a:t>
            </a:r>
            <a:endParaRPr lang="en-AU" dirty="0" smtClean="0"/>
          </a:p>
          <a:p>
            <a:r>
              <a:rPr lang="en-US" dirty="0" smtClean="0"/>
              <a:t>The </a:t>
            </a:r>
            <a:r>
              <a:rPr lang="en-US" dirty="0"/>
              <a:t>misuse has turned out to be minor.</a:t>
            </a:r>
          </a:p>
          <a:p>
            <a:pPr lvl="1"/>
            <a:r>
              <a:rPr lang="en-US" dirty="0" smtClean="0"/>
              <a:t>Mainly researchers using non-clinical MBD when they should have used clinical.</a:t>
            </a:r>
          </a:p>
          <a:p>
            <a:pPr lvl="1"/>
            <a:r>
              <a:rPr lang="en-US" dirty="0" smtClean="0"/>
              <a:t>See Janet </a:t>
            </a:r>
            <a:r>
              <a:rPr lang="en-US" dirty="0" err="1" smtClean="0"/>
              <a:t>Aisbett's</a:t>
            </a:r>
            <a:r>
              <a:rPr lang="en-US" dirty="0" smtClean="0"/>
              <a:t> response to the Lohse et al. </a:t>
            </a:r>
            <a:r>
              <a:rPr lang="en-US" smtClean="0"/>
              <a:t>review of MBI </a:t>
            </a:r>
            <a:r>
              <a:rPr lang="en-US" dirty="0" smtClean="0"/>
              <a:t>in </a:t>
            </a:r>
            <a:r>
              <a:rPr lang="en-US" dirty="0" err="1" smtClean="0"/>
              <a:t>PLoS</a:t>
            </a:r>
            <a:r>
              <a:rPr lang="en-US" dirty="0" smtClean="0"/>
              <a:t> One.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72" y="344488"/>
            <a:ext cx="12964012" cy="1541090"/>
          </a:xfrm>
          <a:solidFill>
            <a:srgbClr val="CCECFF"/>
          </a:solidFill>
        </p:spPr>
        <p:txBody>
          <a:bodyPr anchor="t" anchorCtr="0"/>
          <a:lstStyle/>
          <a:p>
            <a:r>
              <a:rPr lang="en-US" sz="3001" dirty="0"/>
              <a:t>Magnitude-Based Decisions Have a Valid Bayesian and Frequentist Basis</a:t>
            </a:r>
            <a:br>
              <a:rPr lang="en-US" sz="3001" dirty="0"/>
            </a:br>
            <a:r>
              <a:rPr lang="en-US" sz="3001" b="0" dirty="0"/>
              <a:t>Will Hopkins, Victoria University, Melbourne, Australia</a:t>
            </a:r>
            <a:br>
              <a:rPr lang="en-US" sz="3001" b="0" dirty="0"/>
            </a:br>
            <a:r>
              <a:rPr lang="en-US" sz="3001" b="0" dirty="0"/>
              <a:t>Presented at the ECSS Annual Conference, 2020</a:t>
            </a:r>
            <a:endParaRPr lang="en-AU" sz="3001" b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590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8325" y="359918"/>
            <a:ext cx="13594779" cy="820891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39" tIns="82799" rIns="91439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b="1" dirty="0" smtClean="0"/>
              <a:t>MBD is a Valid Bayesian </a:t>
            </a:r>
            <a:r>
              <a:rPr lang="en-US" b="1" dirty="0"/>
              <a:t>M</a:t>
            </a:r>
            <a:r>
              <a:rPr lang="en-US" b="1" dirty="0" smtClean="0"/>
              <a:t>ethod</a:t>
            </a:r>
          </a:p>
          <a:p>
            <a:r>
              <a:rPr lang="en-US" dirty="0" smtClean="0"/>
              <a:t>The sample data can be used to construct a </a:t>
            </a:r>
            <a:r>
              <a:rPr lang="en-US" b="1" dirty="0" smtClean="0"/>
              <a:t>sampling distribution</a:t>
            </a:r>
            <a:r>
              <a:rPr lang="en-US" dirty="0" smtClean="0"/>
              <a:t> centered on the observed value of the effect.</a:t>
            </a:r>
          </a:p>
          <a:p>
            <a:pPr lvl="1"/>
            <a:r>
              <a:rPr lang="en-US" dirty="0" smtClean="0"/>
              <a:t>The distribution is usually normal (a t or z distribution).</a:t>
            </a:r>
          </a:p>
          <a:p>
            <a:r>
              <a:rPr lang="en-US" dirty="0" smtClean="0"/>
              <a:t>This distribution represents the probability of values</a:t>
            </a:r>
            <a:br>
              <a:rPr lang="en-US" dirty="0" smtClean="0"/>
            </a:br>
            <a:r>
              <a:rPr lang="en-US" dirty="0" smtClean="0"/>
              <a:t>of the effect that are compatible with the data </a:t>
            </a:r>
            <a:br>
              <a:rPr lang="en-US" dirty="0" smtClean="0"/>
            </a:br>
            <a:r>
              <a:rPr lang="en-US" dirty="0" smtClean="0"/>
              <a:t>and with the model used to derive the effect.</a:t>
            </a:r>
          </a:p>
          <a:p>
            <a:pPr lvl="1"/>
            <a:r>
              <a:rPr lang="en-US" dirty="0" smtClean="0"/>
              <a:t>Note: there is no mention of the true value of the effect!</a:t>
            </a:r>
          </a:p>
          <a:p>
            <a:r>
              <a:rPr lang="en-US" dirty="0" smtClean="0"/>
              <a:t>The most likely values can be summarized as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b="1" dirty="0" smtClean="0"/>
              <a:t>compatibility interval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a 95%CI encloses the most likely 95% of values.</a:t>
            </a:r>
          </a:p>
          <a:p>
            <a:pPr lvl="2"/>
            <a:r>
              <a:rPr lang="en-US" dirty="0" smtClean="0"/>
              <a:t>The CI is bounded by the lower and upper compatibility limits.</a:t>
            </a:r>
          </a:p>
          <a:p>
            <a:pPr lvl="1"/>
            <a:r>
              <a:rPr lang="en-US" i="1" dirty="0" smtClean="0"/>
              <a:t>Now</a:t>
            </a:r>
            <a:r>
              <a:rPr lang="en-US" dirty="0" smtClean="0"/>
              <a:t> I can mention the true value: it falls below the lower compatibility limit for 2.5% of samples.</a:t>
            </a:r>
          </a:p>
          <a:p>
            <a:pPr lvl="1"/>
            <a:r>
              <a:rPr lang="en-US" dirty="0" smtClean="0"/>
              <a:t>So the probability that the true value is less than the lower 95% limit is 0.025.</a:t>
            </a:r>
          </a:p>
          <a:p>
            <a:pPr lvl="1"/>
            <a:r>
              <a:rPr lang="en-US" dirty="0" smtClean="0"/>
              <a:t>But MBD provides the probability that the true effect is </a:t>
            </a:r>
            <a:r>
              <a:rPr lang="en-US" i="1" dirty="0" smtClean="0"/>
              <a:t>harmful</a:t>
            </a:r>
            <a:r>
              <a:rPr lang="en-US" dirty="0" smtClean="0"/>
              <a:t> (and trivial and beneficial).</a:t>
            </a:r>
          </a:p>
          <a:p>
            <a:pPr lvl="1"/>
            <a:r>
              <a:rPr lang="en-US" dirty="0" smtClean="0"/>
              <a:t>And so…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518529" y="1584052"/>
            <a:ext cx="3907730" cy="3942853"/>
            <a:chOff x="10677277" y="1424610"/>
            <a:chExt cx="3907730" cy="3942853"/>
          </a:xfrm>
        </p:grpSpPr>
        <p:grpSp>
          <p:nvGrpSpPr>
            <p:cNvPr id="3" name="Group 2"/>
            <p:cNvGrpSpPr/>
            <p:nvPr/>
          </p:nvGrpSpPr>
          <p:grpSpPr>
            <a:xfrm>
              <a:off x="10677277" y="1424610"/>
              <a:ext cx="3907730" cy="3942853"/>
              <a:chOff x="10677277" y="1424610"/>
              <a:chExt cx="3907730" cy="3942853"/>
            </a:xfrm>
          </p:grpSpPr>
          <p:sp>
            <p:nvSpPr>
              <p:cNvPr id="38" name="Rectangle 179"/>
              <p:cNvSpPr>
                <a:spLocks noChangeArrowheads="1"/>
              </p:cNvSpPr>
              <p:nvPr/>
            </p:nvSpPr>
            <p:spPr bwMode="auto">
              <a:xfrm>
                <a:off x="12090693" y="4727288"/>
                <a:ext cx="1125308" cy="64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333" rtl="0" eaLnBrk="0" fontAlgn="base" latinLnBrk="0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observed</a:t>
                </a:r>
                <a:br>
                  <a:rPr kumimoji="0" lang="en-US" altLang="en-US" sz="2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</a:br>
                <a:r>
                  <a:rPr kumimoji="0" lang="en-US" altLang="en-US" sz="2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value </a:t>
                </a:r>
                <a:endParaRPr kumimoji="0" lang="en-US" altLang="en-US" sz="1801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charset="0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77277" y="1424610"/>
                <a:ext cx="3907730" cy="2965033"/>
                <a:chOff x="10677277" y="1424610"/>
                <a:chExt cx="3907730" cy="2965033"/>
              </a:xfrm>
            </p:grpSpPr>
            <p:sp>
              <p:nvSpPr>
                <p:cNvPr id="29" name="Freeform 169"/>
                <p:cNvSpPr>
                  <a:spLocks/>
                </p:cNvSpPr>
                <p:nvPr/>
              </p:nvSpPr>
              <p:spPr bwMode="auto">
                <a:xfrm>
                  <a:off x="10776510" y="1944207"/>
                  <a:ext cx="3797189" cy="2432606"/>
                </a:xfrm>
                <a:custGeom>
                  <a:avLst/>
                  <a:gdLst>
                    <a:gd name="T0" fmla="*/ 0 w 6688"/>
                    <a:gd name="T1" fmla="*/ 3721 h 3721"/>
                    <a:gd name="T2" fmla="*/ 1164 w 6688"/>
                    <a:gd name="T3" fmla="*/ 3664 h 3721"/>
                    <a:gd name="T4" fmla="*/ 1662 w 6688"/>
                    <a:gd name="T5" fmla="*/ 3396 h 3721"/>
                    <a:gd name="T6" fmla="*/ 2045 w 6688"/>
                    <a:gd name="T7" fmla="*/ 2745 h 3721"/>
                    <a:gd name="T8" fmla="*/ 2592 w 6688"/>
                    <a:gd name="T9" fmla="*/ 1321 h 3721"/>
                    <a:gd name="T10" fmla="*/ 2985 w 6688"/>
                    <a:gd name="T11" fmla="*/ 217 h 3721"/>
                    <a:gd name="T12" fmla="*/ 3232 w 6688"/>
                    <a:gd name="T13" fmla="*/ 10 h 3721"/>
                    <a:gd name="T14" fmla="*/ 3503 w 6688"/>
                    <a:gd name="T15" fmla="*/ 217 h 3721"/>
                    <a:gd name="T16" fmla="*/ 3943 w 6688"/>
                    <a:gd name="T17" fmla="*/ 1251 h 3721"/>
                    <a:gd name="T18" fmla="*/ 4596 w 6688"/>
                    <a:gd name="T19" fmla="*/ 2860 h 3721"/>
                    <a:gd name="T20" fmla="*/ 4999 w 6688"/>
                    <a:gd name="T21" fmla="*/ 3434 h 3721"/>
                    <a:gd name="T22" fmla="*/ 5535 w 6688"/>
                    <a:gd name="T23" fmla="*/ 3664 h 3721"/>
                    <a:gd name="T24" fmla="*/ 6688 w 6688"/>
                    <a:gd name="T25" fmla="*/ 3712 h 3721"/>
                    <a:gd name="connsiteX0" fmla="*/ 0 w 9339"/>
                    <a:gd name="connsiteY0" fmla="*/ 9974 h 10068"/>
                    <a:gd name="connsiteX1" fmla="*/ 1740 w 9339"/>
                    <a:gd name="connsiteY1" fmla="*/ 9821 h 10068"/>
                    <a:gd name="connsiteX2" fmla="*/ 2485 w 9339"/>
                    <a:gd name="connsiteY2" fmla="*/ 9101 h 10068"/>
                    <a:gd name="connsiteX3" fmla="*/ 3058 w 9339"/>
                    <a:gd name="connsiteY3" fmla="*/ 7351 h 10068"/>
                    <a:gd name="connsiteX4" fmla="*/ 3876 w 9339"/>
                    <a:gd name="connsiteY4" fmla="*/ 3524 h 10068"/>
                    <a:gd name="connsiteX5" fmla="*/ 4463 w 9339"/>
                    <a:gd name="connsiteY5" fmla="*/ 557 h 10068"/>
                    <a:gd name="connsiteX6" fmla="*/ 4833 w 9339"/>
                    <a:gd name="connsiteY6" fmla="*/ 1 h 10068"/>
                    <a:gd name="connsiteX7" fmla="*/ 5238 w 9339"/>
                    <a:gd name="connsiteY7" fmla="*/ 557 h 10068"/>
                    <a:gd name="connsiteX8" fmla="*/ 5896 w 9339"/>
                    <a:gd name="connsiteY8" fmla="*/ 3336 h 10068"/>
                    <a:gd name="connsiteX9" fmla="*/ 6872 w 9339"/>
                    <a:gd name="connsiteY9" fmla="*/ 7660 h 10068"/>
                    <a:gd name="connsiteX10" fmla="*/ 7475 w 9339"/>
                    <a:gd name="connsiteY10" fmla="*/ 9203 h 10068"/>
                    <a:gd name="connsiteX11" fmla="*/ 8276 w 9339"/>
                    <a:gd name="connsiteY11" fmla="*/ 9821 h 10068"/>
                    <a:gd name="connsiteX12" fmla="*/ 9339 w 9339"/>
                    <a:gd name="connsiteY12" fmla="*/ 10068 h 10068"/>
                    <a:gd name="connsiteX0" fmla="*/ 0 w 9399"/>
                    <a:gd name="connsiteY0" fmla="*/ 9966 h 10000"/>
                    <a:gd name="connsiteX1" fmla="*/ 1262 w 9399"/>
                    <a:gd name="connsiteY1" fmla="*/ 9755 h 10000"/>
                    <a:gd name="connsiteX2" fmla="*/ 2060 w 9399"/>
                    <a:gd name="connsiteY2" fmla="*/ 9040 h 10000"/>
                    <a:gd name="connsiteX3" fmla="*/ 2673 w 9399"/>
                    <a:gd name="connsiteY3" fmla="*/ 7301 h 10000"/>
                    <a:gd name="connsiteX4" fmla="*/ 3549 w 9399"/>
                    <a:gd name="connsiteY4" fmla="*/ 3500 h 10000"/>
                    <a:gd name="connsiteX5" fmla="*/ 4178 w 9399"/>
                    <a:gd name="connsiteY5" fmla="*/ 553 h 10000"/>
                    <a:gd name="connsiteX6" fmla="*/ 4574 w 9399"/>
                    <a:gd name="connsiteY6" fmla="*/ 1 h 10000"/>
                    <a:gd name="connsiteX7" fmla="*/ 5008 w 9399"/>
                    <a:gd name="connsiteY7" fmla="*/ 553 h 10000"/>
                    <a:gd name="connsiteX8" fmla="*/ 5712 w 9399"/>
                    <a:gd name="connsiteY8" fmla="*/ 3313 h 10000"/>
                    <a:gd name="connsiteX9" fmla="*/ 6757 w 9399"/>
                    <a:gd name="connsiteY9" fmla="*/ 7608 h 10000"/>
                    <a:gd name="connsiteX10" fmla="*/ 7403 w 9399"/>
                    <a:gd name="connsiteY10" fmla="*/ 9141 h 10000"/>
                    <a:gd name="connsiteX11" fmla="*/ 8261 w 9399"/>
                    <a:gd name="connsiteY11" fmla="*/ 9755 h 10000"/>
                    <a:gd name="connsiteX12" fmla="*/ 9399 w 9399"/>
                    <a:gd name="connsiteY12" fmla="*/ 1000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9399" h="10000">
                      <a:moveTo>
                        <a:pt x="0" y="9966"/>
                      </a:moveTo>
                      <a:cubicBezTo>
                        <a:pt x="313" y="9950"/>
                        <a:pt x="919" y="9909"/>
                        <a:pt x="1262" y="9755"/>
                      </a:cubicBezTo>
                      <a:cubicBezTo>
                        <a:pt x="1605" y="9601"/>
                        <a:pt x="1823" y="9448"/>
                        <a:pt x="2060" y="9040"/>
                      </a:cubicBezTo>
                      <a:cubicBezTo>
                        <a:pt x="2295" y="8630"/>
                        <a:pt x="2428" y="8222"/>
                        <a:pt x="2673" y="7301"/>
                      </a:cubicBezTo>
                      <a:cubicBezTo>
                        <a:pt x="2920" y="6381"/>
                        <a:pt x="3298" y="4627"/>
                        <a:pt x="3549" y="3500"/>
                      </a:cubicBezTo>
                      <a:cubicBezTo>
                        <a:pt x="3799" y="2377"/>
                        <a:pt x="4010" y="1132"/>
                        <a:pt x="4178" y="553"/>
                      </a:cubicBezTo>
                      <a:cubicBezTo>
                        <a:pt x="4346" y="-26"/>
                        <a:pt x="4511" y="1"/>
                        <a:pt x="4574" y="1"/>
                      </a:cubicBezTo>
                      <a:cubicBezTo>
                        <a:pt x="4634" y="1"/>
                        <a:pt x="4818" y="1"/>
                        <a:pt x="5008" y="553"/>
                      </a:cubicBezTo>
                      <a:cubicBezTo>
                        <a:pt x="5196" y="1108"/>
                        <a:pt x="5422" y="2139"/>
                        <a:pt x="5712" y="3313"/>
                      </a:cubicBezTo>
                      <a:cubicBezTo>
                        <a:pt x="6007" y="4487"/>
                        <a:pt x="6476" y="6637"/>
                        <a:pt x="6757" y="7608"/>
                      </a:cubicBezTo>
                      <a:cubicBezTo>
                        <a:pt x="7038" y="8580"/>
                        <a:pt x="7149" y="8783"/>
                        <a:pt x="7403" y="9141"/>
                      </a:cubicBezTo>
                      <a:cubicBezTo>
                        <a:pt x="7653" y="9498"/>
                        <a:pt x="7812" y="9637"/>
                        <a:pt x="8261" y="9755"/>
                      </a:cubicBezTo>
                      <a:cubicBezTo>
                        <a:pt x="8713" y="9875"/>
                        <a:pt x="8749" y="9970"/>
                        <a:pt x="9399" y="10000"/>
                      </a:cubicBezTo>
                    </a:path>
                  </a:pathLst>
                </a:custGeom>
                <a:solidFill>
                  <a:srgbClr val="C9E5CA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39" tIns="45720" rIns="91439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U" sz="1606" b="0" i="0" u="sng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33" name="Freeform 173"/>
                <p:cNvSpPr>
                  <a:spLocks/>
                </p:cNvSpPr>
                <p:nvPr/>
              </p:nvSpPr>
              <p:spPr bwMode="auto">
                <a:xfrm>
                  <a:off x="10833878" y="1930741"/>
                  <a:ext cx="3696814" cy="2457885"/>
                </a:xfrm>
                <a:custGeom>
                  <a:avLst/>
                  <a:gdLst>
                    <a:gd name="T0" fmla="*/ 0 w 2725"/>
                    <a:gd name="T1" fmla="*/ 1529 h 1529"/>
                    <a:gd name="T2" fmla="*/ 474 w 2725"/>
                    <a:gd name="T3" fmla="*/ 1506 h 1529"/>
                    <a:gd name="T4" fmla="*/ 677 w 2725"/>
                    <a:gd name="T5" fmla="*/ 1396 h 1529"/>
                    <a:gd name="T6" fmla="*/ 833 w 2725"/>
                    <a:gd name="T7" fmla="*/ 1128 h 1529"/>
                    <a:gd name="T8" fmla="*/ 1056 w 2725"/>
                    <a:gd name="T9" fmla="*/ 543 h 1529"/>
                    <a:gd name="T10" fmla="*/ 1216 w 2725"/>
                    <a:gd name="T11" fmla="*/ 90 h 1529"/>
                    <a:gd name="T12" fmla="*/ 1317 w 2725"/>
                    <a:gd name="T13" fmla="*/ 4 h 1529"/>
                    <a:gd name="T14" fmla="*/ 1427 w 2725"/>
                    <a:gd name="T15" fmla="*/ 90 h 1529"/>
                    <a:gd name="T16" fmla="*/ 1606 w 2725"/>
                    <a:gd name="T17" fmla="*/ 514 h 1529"/>
                    <a:gd name="T18" fmla="*/ 1873 w 2725"/>
                    <a:gd name="T19" fmla="*/ 1175 h 1529"/>
                    <a:gd name="T20" fmla="*/ 2037 w 2725"/>
                    <a:gd name="T21" fmla="*/ 1411 h 1529"/>
                    <a:gd name="T22" fmla="*/ 2255 w 2725"/>
                    <a:gd name="T23" fmla="*/ 1506 h 1529"/>
                    <a:gd name="T24" fmla="*/ 2725 w 2725"/>
                    <a:gd name="T25" fmla="*/ 1525 h 1529"/>
                    <a:gd name="connsiteX0" fmla="*/ 0 w 9339"/>
                    <a:gd name="connsiteY0" fmla="*/ 9975 h 10008"/>
                    <a:gd name="connsiteX1" fmla="*/ 1739 w 9339"/>
                    <a:gd name="connsiteY1" fmla="*/ 9825 h 10008"/>
                    <a:gd name="connsiteX2" fmla="*/ 2484 w 9339"/>
                    <a:gd name="connsiteY2" fmla="*/ 9105 h 10008"/>
                    <a:gd name="connsiteX3" fmla="*/ 3057 w 9339"/>
                    <a:gd name="connsiteY3" fmla="*/ 7352 h 10008"/>
                    <a:gd name="connsiteX4" fmla="*/ 3875 w 9339"/>
                    <a:gd name="connsiteY4" fmla="*/ 3526 h 10008"/>
                    <a:gd name="connsiteX5" fmla="*/ 4462 w 9339"/>
                    <a:gd name="connsiteY5" fmla="*/ 564 h 10008"/>
                    <a:gd name="connsiteX6" fmla="*/ 4833 w 9339"/>
                    <a:gd name="connsiteY6" fmla="*/ 1 h 10008"/>
                    <a:gd name="connsiteX7" fmla="*/ 5237 w 9339"/>
                    <a:gd name="connsiteY7" fmla="*/ 564 h 10008"/>
                    <a:gd name="connsiteX8" fmla="*/ 5894 w 9339"/>
                    <a:gd name="connsiteY8" fmla="*/ 3337 h 10008"/>
                    <a:gd name="connsiteX9" fmla="*/ 6873 w 9339"/>
                    <a:gd name="connsiteY9" fmla="*/ 7660 h 10008"/>
                    <a:gd name="connsiteX10" fmla="*/ 7475 w 9339"/>
                    <a:gd name="connsiteY10" fmla="*/ 9203 h 10008"/>
                    <a:gd name="connsiteX11" fmla="*/ 8275 w 9339"/>
                    <a:gd name="connsiteY11" fmla="*/ 9825 h 10008"/>
                    <a:gd name="connsiteX12" fmla="*/ 9339 w 9339"/>
                    <a:gd name="connsiteY12" fmla="*/ 10008 h 10008"/>
                    <a:gd name="connsiteX0" fmla="*/ 0 w 9257"/>
                    <a:gd name="connsiteY0" fmla="*/ 9967 h 10000"/>
                    <a:gd name="connsiteX1" fmla="*/ 1119 w 9257"/>
                    <a:gd name="connsiteY1" fmla="*/ 9817 h 10000"/>
                    <a:gd name="connsiteX2" fmla="*/ 1917 w 9257"/>
                    <a:gd name="connsiteY2" fmla="*/ 9098 h 10000"/>
                    <a:gd name="connsiteX3" fmla="*/ 2530 w 9257"/>
                    <a:gd name="connsiteY3" fmla="*/ 7346 h 10000"/>
                    <a:gd name="connsiteX4" fmla="*/ 3406 w 9257"/>
                    <a:gd name="connsiteY4" fmla="*/ 3523 h 10000"/>
                    <a:gd name="connsiteX5" fmla="*/ 4035 w 9257"/>
                    <a:gd name="connsiteY5" fmla="*/ 564 h 10000"/>
                    <a:gd name="connsiteX6" fmla="*/ 4432 w 9257"/>
                    <a:gd name="connsiteY6" fmla="*/ 1 h 10000"/>
                    <a:gd name="connsiteX7" fmla="*/ 4865 w 9257"/>
                    <a:gd name="connsiteY7" fmla="*/ 564 h 10000"/>
                    <a:gd name="connsiteX8" fmla="*/ 5568 w 9257"/>
                    <a:gd name="connsiteY8" fmla="*/ 3334 h 10000"/>
                    <a:gd name="connsiteX9" fmla="*/ 6616 w 9257"/>
                    <a:gd name="connsiteY9" fmla="*/ 7654 h 10000"/>
                    <a:gd name="connsiteX10" fmla="*/ 7261 w 9257"/>
                    <a:gd name="connsiteY10" fmla="*/ 9196 h 10000"/>
                    <a:gd name="connsiteX11" fmla="*/ 8118 w 9257"/>
                    <a:gd name="connsiteY11" fmla="*/ 9817 h 10000"/>
                    <a:gd name="connsiteX12" fmla="*/ 9257 w 9257"/>
                    <a:gd name="connsiteY12" fmla="*/ 10000 h 10000"/>
                    <a:gd name="connsiteX0" fmla="*/ 0 w 9885"/>
                    <a:gd name="connsiteY0" fmla="*/ 9967 h 10176"/>
                    <a:gd name="connsiteX1" fmla="*/ 1209 w 9885"/>
                    <a:gd name="connsiteY1" fmla="*/ 9817 h 10176"/>
                    <a:gd name="connsiteX2" fmla="*/ 2071 w 9885"/>
                    <a:gd name="connsiteY2" fmla="*/ 9098 h 10176"/>
                    <a:gd name="connsiteX3" fmla="*/ 2733 w 9885"/>
                    <a:gd name="connsiteY3" fmla="*/ 7346 h 10176"/>
                    <a:gd name="connsiteX4" fmla="*/ 3679 w 9885"/>
                    <a:gd name="connsiteY4" fmla="*/ 3523 h 10176"/>
                    <a:gd name="connsiteX5" fmla="*/ 4359 w 9885"/>
                    <a:gd name="connsiteY5" fmla="*/ 564 h 10176"/>
                    <a:gd name="connsiteX6" fmla="*/ 4788 w 9885"/>
                    <a:gd name="connsiteY6" fmla="*/ 1 h 10176"/>
                    <a:gd name="connsiteX7" fmla="*/ 5255 w 9885"/>
                    <a:gd name="connsiteY7" fmla="*/ 564 h 10176"/>
                    <a:gd name="connsiteX8" fmla="*/ 6015 w 9885"/>
                    <a:gd name="connsiteY8" fmla="*/ 3334 h 10176"/>
                    <a:gd name="connsiteX9" fmla="*/ 7147 w 9885"/>
                    <a:gd name="connsiteY9" fmla="*/ 7654 h 10176"/>
                    <a:gd name="connsiteX10" fmla="*/ 7844 w 9885"/>
                    <a:gd name="connsiteY10" fmla="*/ 9196 h 10176"/>
                    <a:gd name="connsiteX11" fmla="*/ 8770 w 9885"/>
                    <a:gd name="connsiteY11" fmla="*/ 9817 h 10176"/>
                    <a:gd name="connsiteX12" fmla="*/ 9885 w 9885"/>
                    <a:gd name="connsiteY12" fmla="*/ 10176 h 10176"/>
                    <a:gd name="connsiteX0" fmla="*/ 0 w 10000"/>
                    <a:gd name="connsiteY0" fmla="*/ 9795 h 9827"/>
                    <a:gd name="connsiteX1" fmla="*/ 1223 w 10000"/>
                    <a:gd name="connsiteY1" fmla="*/ 9647 h 9827"/>
                    <a:gd name="connsiteX2" fmla="*/ 2095 w 10000"/>
                    <a:gd name="connsiteY2" fmla="*/ 8941 h 9827"/>
                    <a:gd name="connsiteX3" fmla="*/ 2765 w 10000"/>
                    <a:gd name="connsiteY3" fmla="*/ 7219 h 9827"/>
                    <a:gd name="connsiteX4" fmla="*/ 3722 w 10000"/>
                    <a:gd name="connsiteY4" fmla="*/ 3462 h 9827"/>
                    <a:gd name="connsiteX5" fmla="*/ 4410 w 10000"/>
                    <a:gd name="connsiteY5" fmla="*/ 554 h 9827"/>
                    <a:gd name="connsiteX6" fmla="*/ 4844 w 10000"/>
                    <a:gd name="connsiteY6" fmla="*/ 1 h 9827"/>
                    <a:gd name="connsiteX7" fmla="*/ 5316 w 10000"/>
                    <a:gd name="connsiteY7" fmla="*/ 554 h 9827"/>
                    <a:gd name="connsiteX8" fmla="*/ 6085 w 10000"/>
                    <a:gd name="connsiteY8" fmla="*/ 3276 h 9827"/>
                    <a:gd name="connsiteX9" fmla="*/ 7230 w 10000"/>
                    <a:gd name="connsiteY9" fmla="*/ 7522 h 9827"/>
                    <a:gd name="connsiteX10" fmla="*/ 7935 w 10000"/>
                    <a:gd name="connsiteY10" fmla="*/ 9037 h 9827"/>
                    <a:gd name="connsiteX11" fmla="*/ 8872 w 10000"/>
                    <a:gd name="connsiteY11" fmla="*/ 9647 h 9827"/>
                    <a:gd name="connsiteX12" fmla="*/ 10000 w 10000"/>
                    <a:gd name="connsiteY12" fmla="*/ 9827 h 9827"/>
                    <a:gd name="connsiteX0" fmla="*/ 0 w 10000"/>
                    <a:gd name="connsiteY0" fmla="*/ 9967 h 10118"/>
                    <a:gd name="connsiteX1" fmla="*/ 1223 w 10000"/>
                    <a:gd name="connsiteY1" fmla="*/ 9817 h 10118"/>
                    <a:gd name="connsiteX2" fmla="*/ 2095 w 10000"/>
                    <a:gd name="connsiteY2" fmla="*/ 9098 h 10118"/>
                    <a:gd name="connsiteX3" fmla="*/ 2765 w 10000"/>
                    <a:gd name="connsiteY3" fmla="*/ 7346 h 10118"/>
                    <a:gd name="connsiteX4" fmla="*/ 3722 w 10000"/>
                    <a:gd name="connsiteY4" fmla="*/ 3523 h 10118"/>
                    <a:gd name="connsiteX5" fmla="*/ 4410 w 10000"/>
                    <a:gd name="connsiteY5" fmla="*/ 564 h 10118"/>
                    <a:gd name="connsiteX6" fmla="*/ 4844 w 10000"/>
                    <a:gd name="connsiteY6" fmla="*/ 1 h 10118"/>
                    <a:gd name="connsiteX7" fmla="*/ 5316 w 10000"/>
                    <a:gd name="connsiteY7" fmla="*/ 564 h 10118"/>
                    <a:gd name="connsiteX8" fmla="*/ 6085 w 10000"/>
                    <a:gd name="connsiteY8" fmla="*/ 3334 h 10118"/>
                    <a:gd name="connsiteX9" fmla="*/ 7230 w 10000"/>
                    <a:gd name="connsiteY9" fmla="*/ 7654 h 10118"/>
                    <a:gd name="connsiteX10" fmla="*/ 7935 w 10000"/>
                    <a:gd name="connsiteY10" fmla="*/ 9196 h 10118"/>
                    <a:gd name="connsiteX11" fmla="*/ 8872 w 10000"/>
                    <a:gd name="connsiteY11" fmla="*/ 9817 h 10118"/>
                    <a:gd name="connsiteX12" fmla="*/ 10000 w 10000"/>
                    <a:gd name="connsiteY12" fmla="*/ 10118 h 101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0000" h="10118">
                      <a:moveTo>
                        <a:pt x="0" y="9967"/>
                      </a:moveTo>
                      <a:cubicBezTo>
                        <a:pt x="340" y="9954"/>
                        <a:pt x="874" y="9962"/>
                        <a:pt x="1223" y="9817"/>
                      </a:cubicBezTo>
                      <a:cubicBezTo>
                        <a:pt x="1571" y="9672"/>
                        <a:pt x="1837" y="9503"/>
                        <a:pt x="2095" y="9098"/>
                      </a:cubicBezTo>
                      <a:cubicBezTo>
                        <a:pt x="2353" y="8680"/>
                        <a:pt x="2498" y="8274"/>
                        <a:pt x="2765" y="7346"/>
                      </a:cubicBezTo>
                      <a:cubicBezTo>
                        <a:pt x="3036" y="6425"/>
                        <a:pt x="3448" y="4655"/>
                        <a:pt x="3722" y="3523"/>
                      </a:cubicBezTo>
                      <a:cubicBezTo>
                        <a:pt x="3998" y="2393"/>
                        <a:pt x="4226" y="1145"/>
                        <a:pt x="4410" y="564"/>
                      </a:cubicBezTo>
                      <a:cubicBezTo>
                        <a:pt x="4594" y="-25"/>
                        <a:pt x="4775" y="1"/>
                        <a:pt x="4844" y="1"/>
                      </a:cubicBezTo>
                      <a:cubicBezTo>
                        <a:pt x="4907" y="1"/>
                        <a:pt x="5110" y="1"/>
                        <a:pt x="5316" y="564"/>
                      </a:cubicBezTo>
                      <a:cubicBezTo>
                        <a:pt x="5523" y="1119"/>
                        <a:pt x="5771" y="2151"/>
                        <a:pt x="6085" y="3334"/>
                      </a:cubicBezTo>
                      <a:cubicBezTo>
                        <a:pt x="6408" y="4516"/>
                        <a:pt x="6922" y="6680"/>
                        <a:pt x="7230" y="7654"/>
                      </a:cubicBezTo>
                      <a:cubicBezTo>
                        <a:pt x="7536" y="8634"/>
                        <a:pt x="7656" y="8837"/>
                        <a:pt x="7935" y="9196"/>
                      </a:cubicBezTo>
                      <a:cubicBezTo>
                        <a:pt x="8205" y="9555"/>
                        <a:pt x="8382" y="9692"/>
                        <a:pt x="8872" y="9817"/>
                      </a:cubicBezTo>
                      <a:cubicBezTo>
                        <a:pt x="9366" y="9934"/>
                        <a:pt x="9288" y="10092"/>
                        <a:pt x="10000" y="10118"/>
                      </a:cubicBezTo>
                    </a:path>
                  </a:pathLst>
                </a:custGeom>
                <a:noFill/>
                <a:ln w="20638" cap="flat">
                  <a:solidFill>
                    <a:srgbClr val="868686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39" tIns="45720" rIns="91439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U" sz="1606" b="0" i="0" u="sng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34" name="Line 174"/>
                <p:cNvSpPr>
                  <a:spLocks noChangeShapeType="1"/>
                </p:cNvSpPr>
                <p:nvPr/>
              </p:nvSpPr>
              <p:spPr bwMode="auto">
                <a:xfrm>
                  <a:off x="10792470" y="4375220"/>
                  <a:ext cx="3792537" cy="14423"/>
                </a:xfrm>
                <a:prstGeom prst="line">
                  <a:avLst/>
                </a:prstGeom>
                <a:noFill/>
                <a:ln w="206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39" tIns="45720" rIns="91439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U" sz="1606" b="0" i="0" u="sng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41" name="Line 183"/>
                <p:cNvSpPr>
                  <a:spLocks noChangeShapeType="1"/>
                </p:cNvSpPr>
                <p:nvPr/>
              </p:nvSpPr>
              <p:spPr bwMode="auto">
                <a:xfrm>
                  <a:off x="10677277" y="1515098"/>
                  <a:ext cx="0" cy="2857501"/>
                </a:xfrm>
                <a:prstGeom prst="line">
                  <a:avLst/>
                </a:prstGeom>
                <a:noFill/>
                <a:ln w="20638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39" tIns="45720" rIns="91439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U" sz="1606" b="0" i="0" u="sng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Arial" charset="0"/>
                  </a:endParaRPr>
                </a:p>
              </p:txBody>
            </p:sp>
            <p:sp>
              <p:nvSpPr>
                <p:cNvPr id="54" name="Rectangle 238"/>
                <p:cNvSpPr>
                  <a:spLocks noChangeArrowheads="1"/>
                </p:cNvSpPr>
                <p:nvPr/>
              </p:nvSpPr>
              <p:spPr bwMode="auto">
                <a:xfrm>
                  <a:off x="10794752" y="1424610"/>
                  <a:ext cx="1247136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33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6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 Narrow" panose="020B0606020202030204" pitchFamily="34" charset="0"/>
                      <a:ea typeface="+mn-ea"/>
                      <a:cs typeface="Arial" charset="0"/>
                    </a:rPr>
                    <a:t>probability</a:t>
                  </a:r>
                  <a:endParaRPr kumimoji="0" lang="en-US" altLang="en-US" sz="1801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charset="0"/>
                  </a:endParaRPr>
                </a:p>
              </p:txBody>
            </p:sp>
          </p:grpSp>
          <p:cxnSp>
            <p:nvCxnSpPr>
              <p:cNvPr id="25" name="Straight Arrow Connector 24"/>
              <p:cNvCxnSpPr/>
              <p:nvPr/>
            </p:nvCxnSpPr>
            <p:spPr bwMode="auto">
              <a:xfrm flipV="1">
                <a:off x="12621493" y="4450112"/>
                <a:ext cx="0" cy="251694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0" name="Freeform 170"/>
            <p:cNvSpPr>
              <a:spLocks/>
            </p:cNvSpPr>
            <p:nvPr/>
          </p:nvSpPr>
          <p:spPr bwMode="auto">
            <a:xfrm>
              <a:off x="10805194" y="1930713"/>
              <a:ext cx="3768505" cy="2433815"/>
            </a:xfrm>
            <a:custGeom>
              <a:avLst/>
              <a:gdLst>
                <a:gd name="T0" fmla="*/ 0 w 2725"/>
                <a:gd name="T1" fmla="*/ 1522 h 1522"/>
                <a:gd name="T2" fmla="*/ 474 w 2725"/>
                <a:gd name="T3" fmla="*/ 1499 h 1522"/>
                <a:gd name="T4" fmla="*/ 677 w 2725"/>
                <a:gd name="T5" fmla="*/ 1389 h 1522"/>
                <a:gd name="T6" fmla="*/ 833 w 2725"/>
                <a:gd name="T7" fmla="*/ 1123 h 1522"/>
                <a:gd name="T8" fmla="*/ 1056 w 2725"/>
                <a:gd name="T9" fmla="*/ 541 h 1522"/>
                <a:gd name="T10" fmla="*/ 1216 w 2725"/>
                <a:gd name="T11" fmla="*/ 89 h 1522"/>
                <a:gd name="T12" fmla="*/ 1317 w 2725"/>
                <a:gd name="T13" fmla="*/ 4 h 1522"/>
                <a:gd name="T14" fmla="*/ 1427 w 2725"/>
                <a:gd name="T15" fmla="*/ 89 h 1522"/>
                <a:gd name="T16" fmla="*/ 1606 w 2725"/>
                <a:gd name="T17" fmla="*/ 512 h 1522"/>
                <a:gd name="T18" fmla="*/ 1873 w 2725"/>
                <a:gd name="T19" fmla="*/ 1170 h 1522"/>
                <a:gd name="T20" fmla="*/ 2037 w 2725"/>
                <a:gd name="T21" fmla="*/ 1405 h 1522"/>
                <a:gd name="T22" fmla="*/ 2255 w 2725"/>
                <a:gd name="T23" fmla="*/ 1499 h 1522"/>
                <a:gd name="T24" fmla="*/ 2725 w 2725"/>
                <a:gd name="T25" fmla="*/ 1519 h 1522"/>
                <a:gd name="connsiteX0" fmla="*/ 0 w 9339"/>
                <a:gd name="connsiteY0" fmla="*/ 9975 h 10073"/>
                <a:gd name="connsiteX1" fmla="*/ 1739 w 9339"/>
                <a:gd name="connsiteY1" fmla="*/ 9824 h 10073"/>
                <a:gd name="connsiteX2" fmla="*/ 2484 w 9339"/>
                <a:gd name="connsiteY2" fmla="*/ 9101 h 10073"/>
                <a:gd name="connsiteX3" fmla="*/ 3057 w 9339"/>
                <a:gd name="connsiteY3" fmla="*/ 7353 h 10073"/>
                <a:gd name="connsiteX4" fmla="*/ 3875 w 9339"/>
                <a:gd name="connsiteY4" fmla="*/ 3530 h 10073"/>
                <a:gd name="connsiteX5" fmla="*/ 4462 w 9339"/>
                <a:gd name="connsiteY5" fmla="*/ 560 h 10073"/>
                <a:gd name="connsiteX6" fmla="*/ 4833 w 9339"/>
                <a:gd name="connsiteY6" fmla="*/ 1 h 10073"/>
                <a:gd name="connsiteX7" fmla="*/ 5237 w 9339"/>
                <a:gd name="connsiteY7" fmla="*/ 560 h 10073"/>
                <a:gd name="connsiteX8" fmla="*/ 5894 w 9339"/>
                <a:gd name="connsiteY8" fmla="*/ 3339 h 10073"/>
                <a:gd name="connsiteX9" fmla="*/ 6873 w 9339"/>
                <a:gd name="connsiteY9" fmla="*/ 7662 h 10073"/>
                <a:gd name="connsiteX10" fmla="*/ 7475 w 9339"/>
                <a:gd name="connsiteY10" fmla="*/ 9206 h 10073"/>
                <a:gd name="connsiteX11" fmla="*/ 8275 w 9339"/>
                <a:gd name="connsiteY11" fmla="*/ 9824 h 10073"/>
                <a:gd name="connsiteX12" fmla="*/ 9339 w 9339"/>
                <a:gd name="connsiteY12" fmla="*/ 10073 h 10073"/>
                <a:gd name="connsiteX0" fmla="*/ 0 w 9328"/>
                <a:gd name="connsiteY0" fmla="*/ 9962 h 10000"/>
                <a:gd name="connsiteX1" fmla="*/ 1190 w 9328"/>
                <a:gd name="connsiteY1" fmla="*/ 9753 h 10000"/>
                <a:gd name="connsiteX2" fmla="*/ 1988 w 9328"/>
                <a:gd name="connsiteY2" fmla="*/ 9035 h 10000"/>
                <a:gd name="connsiteX3" fmla="*/ 2601 w 9328"/>
                <a:gd name="connsiteY3" fmla="*/ 7300 h 10000"/>
                <a:gd name="connsiteX4" fmla="*/ 3477 w 9328"/>
                <a:gd name="connsiteY4" fmla="*/ 3504 h 10000"/>
                <a:gd name="connsiteX5" fmla="*/ 4106 w 9328"/>
                <a:gd name="connsiteY5" fmla="*/ 556 h 10000"/>
                <a:gd name="connsiteX6" fmla="*/ 4503 w 9328"/>
                <a:gd name="connsiteY6" fmla="*/ 1 h 10000"/>
                <a:gd name="connsiteX7" fmla="*/ 4936 w 9328"/>
                <a:gd name="connsiteY7" fmla="*/ 556 h 10000"/>
                <a:gd name="connsiteX8" fmla="*/ 5639 w 9328"/>
                <a:gd name="connsiteY8" fmla="*/ 3315 h 10000"/>
                <a:gd name="connsiteX9" fmla="*/ 6687 w 9328"/>
                <a:gd name="connsiteY9" fmla="*/ 7606 h 10000"/>
                <a:gd name="connsiteX10" fmla="*/ 7332 w 9328"/>
                <a:gd name="connsiteY10" fmla="*/ 9139 h 10000"/>
                <a:gd name="connsiteX11" fmla="*/ 8189 w 9328"/>
                <a:gd name="connsiteY11" fmla="*/ 9753 h 10000"/>
                <a:gd name="connsiteX12" fmla="*/ 9328 w 9328"/>
                <a:gd name="connsiteY1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28" h="10000">
                  <a:moveTo>
                    <a:pt x="0" y="9962"/>
                  </a:moveTo>
                  <a:cubicBezTo>
                    <a:pt x="311" y="9949"/>
                    <a:pt x="859" y="9907"/>
                    <a:pt x="1190" y="9753"/>
                  </a:cubicBezTo>
                  <a:cubicBezTo>
                    <a:pt x="1521" y="9599"/>
                    <a:pt x="1752" y="9446"/>
                    <a:pt x="1988" y="9035"/>
                  </a:cubicBezTo>
                  <a:cubicBezTo>
                    <a:pt x="2224" y="8631"/>
                    <a:pt x="2357" y="8220"/>
                    <a:pt x="2601" y="7300"/>
                  </a:cubicBezTo>
                  <a:cubicBezTo>
                    <a:pt x="2849" y="6380"/>
                    <a:pt x="3226" y="4626"/>
                    <a:pt x="3477" y="3504"/>
                  </a:cubicBezTo>
                  <a:cubicBezTo>
                    <a:pt x="3729" y="2382"/>
                    <a:pt x="3938" y="1137"/>
                    <a:pt x="4106" y="556"/>
                  </a:cubicBezTo>
                  <a:cubicBezTo>
                    <a:pt x="4275" y="-25"/>
                    <a:pt x="4440" y="1"/>
                    <a:pt x="4503" y="1"/>
                  </a:cubicBezTo>
                  <a:cubicBezTo>
                    <a:pt x="4562" y="1"/>
                    <a:pt x="4747" y="1"/>
                    <a:pt x="4936" y="556"/>
                  </a:cubicBezTo>
                  <a:cubicBezTo>
                    <a:pt x="5124" y="1110"/>
                    <a:pt x="5352" y="2140"/>
                    <a:pt x="5639" y="3315"/>
                  </a:cubicBezTo>
                  <a:cubicBezTo>
                    <a:pt x="5934" y="4489"/>
                    <a:pt x="6405" y="6635"/>
                    <a:pt x="6687" y="7606"/>
                  </a:cubicBezTo>
                  <a:cubicBezTo>
                    <a:pt x="6967" y="8578"/>
                    <a:pt x="7077" y="8781"/>
                    <a:pt x="7332" y="9139"/>
                  </a:cubicBezTo>
                  <a:cubicBezTo>
                    <a:pt x="7579" y="9499"/>
                    <a:pt x="7741" y="9636"/>
                    <a:pt x="8189" y="9753"/>
                  </a:cubicBezTo>
                  <a:cubicBezTo>
                    <a:pt x="8641" y="9877"/>
                    <a:pt x="8676" y="9967"/>
                    <a:pt x="9328" y="10000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39" tIns="45720" rIns="91439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06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611624" y="2747688"/>
            <a:ext cx="2706688" cy="400110"/>
            <a:chOff x="1583904" y="2740026"/>
            <a:chExt cx="2706687" cy="400109"/>
          </a:xfrm>
        </p:grpSpPr>
        <p:sp>
          <p:nvSpPr>
            <p:cNvPr id="57" name="Line 175"/>
            <p:cNvSpPr>
              <a:spLocks noChangeShapeType="1"/>
            </p:cNvSpPr>
            <p:nvPr/>
          </p:nvSpPr>
          <p:spPr bwMode="auto">
            <a:xfrm>
              <a:off x="1583904" y="2919413"/>
              <a:ext cx="1798638" cy="0"/>
            </a:xfrm>
            <a:prstGeom prst="line">
              <a:avLst/>
            </a:prstGeom>
            <a:noFill/>
            <a:ln w="523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39" tIns="45720" rIns="91439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06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58" name="Rectangle 233"/>
            <p:cNvSpPr>
              <a:spLocks noChangeArrowheads="1"/>
            </p:cNvSpPr>
            <p:nvPr/>
          </p:nvSpPr>
          <p:spPr bwMode="auto">
            <a:xfrm>
              <a:off x="3469853" y="2740026"/>
              <a:ext cx="820738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33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95%CI</a:t>
              </a:r>
              <a:endParaRPr kumimoji="0" lang="en-US" altLang="en-US" sz="180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47844" y="4600715"/>
            <a:ext cx="5738648" cy="927195"/>
            <a:chOff x="9806592" y="4441273"/>
            <a:chExt cx="5738648" cy="927195"/>
          </a:xfrm>
        </p:grpSpPr>
        <p:sp>
          <p:nvSpPr>
            <p:cNvPr id="27" name="Rectangle 179"/>
            <p:cNvSpPr>
              <a:spLocks noChangeArrowheads="1"/>
            </p:cNvSpPr>
            <p:nvPr/>
          </p:nvSpPr>
          <p:spPr bwMode="auto">
            <a:xfrm>
              <a:off x="9806592" y="4718449"/>
              <a:ext cx="2140009" cy="64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333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lower</a:t>
              </a:r>
              <a:b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</a:br>
              <a:r>
                <a:rPr kumimoji="0" lang="en-US" altLang="en-US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compatibility limit </a:t>
              </a:r>
              <a:endParaRPr kumimoji="0" lang="en-US" altLang="en-US" sz="180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11768924" y="4441273"/>
              <a:ext cx="0" cy="2516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Rectangle 179"/>
            <p:cNvSpPr>
              <a:spLocks noChangeArrowheads="1"/>
            </p:cNvSpPr>
            <p:nvPr/>
          </p:nvSpPr>
          <p:spPr bwMode="auto">
            <a:xfrm>
              <a:off x="13405231" y="4728293"/>
              <a:ext cx="2140009" cy="64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333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upper</a:t>
              </a:r>
              <a:br>
                <a:rPr kumimoji="0" lang="en-US" altLang="en-US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</a:br>
              <a:r>
                <a:rPr kumimoji="0" lang="en-US" altLang="en-US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compatibility limit </a:t>
              </a:r>
              <a:endParaRPr kumimoji="0" lang="en-US" altLang="en-US" sz="180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13559622" y="4451117"/>
              <a:ext cx="0" cy="2516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Group 7"/>
          <p:cNvGrpSpPr/>
          <p:nvPr/>
        </p:nvGrpSpPr>
        <p:grpSpPr>
          <a:xfrm>
            <a:off x="10633722" y="2134230"/>
            <a:ext cx="3701709" cy="2413838"/>
            <a:chOff x="10792470" y="1974788"/>
            <a:chExt cx="3701709" cy="2413838"/>
          </a:xfrm>
        </p:grpSpPr>
        <p:sp>
          <p:nvSpPr>
            <p:cNvPr id="31" name="Freeform 171"/>
            <p:cNvSpPr>
              <a:spLocks/>
            </p:cNvSpPr>
            <p:nvPr/>
          </p:nvSpPr>
          <p:spPr bwMode="auto">
            <a:xfrm>
              <a:off x="10792470" y="3905874"/>
              <a:ext cx="973138" cy="464972"/>
            </a:xfrm>
            <a:custGeom>
              <a:avLst/>
              <a:gdLst>
                <a:gd name="T0" fmla="*/ 1504 w 1504"/>
                <a:gd name="T1" fmla="*/ 704 h 704"/>
                <a:gd name="T2" fmla="*/ 1504 w 1504"/>
                <a:gd name="T3" fmla="*/ 0 h 704"/>
                <a:gd name="T4" fmla="*/ 1318 w 1504"/>
                <a:gd name="T5" fmla="*/ 295 h 704"/>
                <a:gd name="T6" fmla="*/ 1076 w 1504"/>
                <a:gd name="T7" fmla="*/ 492 h 704"/>
                <a:gd name="T8" fmla="*/ 784 w 1504"/>
                <a:gd name="T9" fmla="*/ 606 h 704"/>
                <a:gd name="T10" fmla="*/ 0 w 1504"/>
                <a:gd name="T11" fmla="*/ 672 h 704"/>
                <a:gd name="connsiteX0" fmla="*/ 10000 w 10000"/>
                <a:gd name="connsiteY0" fmla="*/ 10000 h 10170"/>
                <a:gd name="connsiteX1" fmla="*/ 10000 w 10000"/>
                <a:gd name="connsiteY1" fmla="*/ 0 h 10170"/>
                <a:gd name="connsiteX2" fmla="*/ 8763 w 10000"/>
                <a:gd name="connsiteY2" fmla="*/ 4190 h 10170"/>
                <a:gd name="connsiteX3" fmla="*/ 7154 w 10000"/>
                <a:gd name="connsiteY3" fmla="*/ 6989 h 10170"/>
                <a:gd name="connsiteX4" fmla="*/ 5213 w 10000"/>
                <a:gd name="connsiteY4" fmla="*/ 8608 h 10170"/>
                <a:gd name="connsiteX5" fmla="*/ 0 w 10000"/>
                <a:gd name="connsiteY5" fmla="*/ 10170 h 10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170">
                  <a:moveTo>
                    <a:pt x="10000" y="10000"/>
                  </a:moveTo>
                  <a:lnTo>
                    <a:pt x="10000" y="0"/>
                  </a:lnTo>
                  <a:lnTo>
                    <a:pt x="8763" y="4190"/>
                  </a:lnTo>
                  <a:lnTo>
                    <a:pt x="7154" y="6989"/>
                  </a:lnTo>
                  <a:lnTo>
                    <a:pt x="5213" y="8608"/>
                  </a:lnTo>
                  <a:cubicBezTo>
                    <a:pt x="3475" y="8920"/>
                    <a:pt x="1738" y="9858"/>
                    <a:pt x="0" y="10170"/>
                  </a:cubicBez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39" tIns="45720" rIns="91439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06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32" name="Freeform 172"/>
            <p:cNvSpPr>
              <a:spLocks/>
            </p:cNvSpPr>
            <p:nvPr/>
          </p:nvSpPr>
          <p:spPr bwMode="auto">
            <a:xfrm>
              <a:off x="13556306" y="3905874"/>
              <a:ext cx="914403" cy="473885"/>
            </a:xfrm>
            <a:custGeom>
              <a:avLst/>
              <a:gdLst>
                <a:gd name="T0" fmla="*/ 0 w 1504"/>
                <a:gd name="T1" fmla="*/ 720 h 720"/>
                <a:gd name="T2" fmla="*/ 0 w 1504"/>
                <a:gd name="T3" fmla="*/ 0 h 720"/>
                <a:gd name="T4" fmla="*/ 187 w 1504"/>
                <a:gd name="T5" fmla="*/ 302 h 720"/>
                <a:gd name="T6" fmla="*/ 429 w 1504"/>
                <a:gd name="T7" fmla="*/ 503 h 720"/>
                <a:gd name="T8" fmla="*/ 721 w 1504"/>
                <a:gd name="T9" fmla="*/ 620 h 720"/>
                <a:gd name="T10" fmla="*/ 1504 w 1504"/>
                <a:gd name="T11" fmla="*/ 687 h 720"/>
                <a:gd name="connsiteX0" fmla="*/ 0 w 9559"/>
                <a:gd name="connsiteY0" fmla="*/ 10000 h 10766"/>
                <a:gd name="connsiteX1" fmla="*/ 0 w 9559"/>
                <a:gd name="connsiteY1" fmla="*/ 0 h 10766"/>
                <a:gd name="connsiteX2" fmla="*/ 1243 w 9559"/>
                <a:gd name="connsiteY2" fmla="*/ 4194 h 10766"/>
                <a:gd name="connsiteX3" fmla="*/ 2852 w 9559"/>
                <a:gd name="connsiteY3" fmla="*/ 6986 h 10766"/>
                <a:gd name="connsiteX4" fmla="*/ 4794 w 9559"/>
                <a:gd name="connsiteY4" fmla="*/ 8611 h 10766"/>
                <a:gd name="connsiteX5" fmla="*/ 9559 w 9559"/>
                <a:gd name="connsiteY5" fmla="*/ 10766 h 10766"/>
                <a:gd name="connsiteX0" fmla="*/ 0 w 9846"/>
                <a:gd name="connsiteY0" fmla="*/ 9289 h 9431"/>
                <a:gd name="connsiteX1" fmla="*/ 0 w 9846"/>
                <a:gd name="connsiteY1" fmla="*/ 0 h 9431"/>
                <a:gd name="connsiteX2" fmla="*/ 1300 w 9846"/>
                <a:gd name="connsiteY2" fmla="*/ 3896 h 9431"/>
                <a:gd name="connsiteX3" fmla="*/ 2984 w 9846"/>
                <a:gd name="connsiteY3" fmla="*/ 6489 h 9431"/>
                <a:gd name="connsiteX4" fmla="*/ 5015 w 9846"/>
                <a:gd name="connsiteY4" fmla="*/ 7998 h 9431"/>
                <a:gd name="connsiteX5" fmla="*/ 9846 w 9846"/>
                <a:gd name="connsiteY5" fmla="*/ 9431 h 9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46" h="9431">
                  <a:moveTo>
                    <a:pt x="0" y="9289"/>
                  </a:moveTo>
                  <a:lnTo>
                    <a:pt x="0" y="0"/>
                  </a:lnTo>
                  <a:lnTo>
                    <a:pt x="1300" y="3896"/>
                  </a:lnTo>
                  <a:lnTo>
                    <a:pt x="2984" y="6489"/>
                  </a:lnTo>
                  <a:lnTo>
                    <a:pt x="5015" y="7998"/>
                  </a:lnTo>
                  <a:cubicBezTo>
                    <a:pt x="6830" y="8286"/>
                    <a:pt x="8031" y="9143"/>
                    <a:pt x="9846" y="9431"/>
                  </a:cubicBez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39" tIns="45720" rIns="91439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606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0827881" y="1974788"/>
              <a:ext cx="3666298" cy="2413838"/>
              <a:chOff x="10827881" y="1974788"/>
              <a:chExt cx="3666298" cy="2413838"/>
            </a:xfrm>
          </p:grpSpPr>
          <p:sp>
            <p:nvSpPr>
              <p:cNvPr id="37" name="Freeform 178"/>
              <p:cNvSpPr>
                <a:spLocks noEditPoints="1"/>
              </p:cNvSpPr>
              <p:nvPr/>
            </p:nvSpPr>
            <p:spPr bwMode="auto">
              <a:xfrm>
                <a:off x="13622982" y="3910636"/>
                <a:ext cx="273050" cy="384175"/>
              </a:xfrm>
              <a:custGeom>
                <a:avLst/>
                <a:gdLst>
                  <a:gd name="T0" fmla="*/ 101 w 421"/>
                  <a:gd name="T1" fmla="*/ 513 h 592"/>
                  <a:gd name="T2" fmla="*/ 421 w 421"/>
                  <a:gd name="T3" fmla="*/ 17 h 592"/>
                  <a:gd name="T4" fmla="*/ 394 w 421"/>
                  <a:gd name="T5" fmla="*/ 0 h 592"/>
                  <a:gd name="T6" fmla="*/ 74 w 421"/>
                  <a:gd name="T7" fmla="*/ 496 h 592"/>
                  <a:gd name="T8" fmla="*/ 101 w 421"/>
                  <a:gd name="T9" fmla="*/ 513 h 592"/>
                  <a:gd name="T10" fmla="*/ 23 w 421"/>
                  <a:gd name="T11" fmla="*/ 463 h 592"/>
                  <a:gd name="T12" fmla="*/ 46 w 421"/>
                  <a:gd name="T13" fmla="*/ 569 h 592"/>
                  <a:gd name="T14" fmla="*/ 152 w 421"/>
                  <a:gd name="T15" fmla="*/ 546 h 592"/>
                  <a:gd name="T16" fmla="*/ 129 w 421"/>
                  <a:gd name="T17" fmla="*/ 440 h 592"/>
                  <a:gd name="T18" fmla="*/ 23 w 421"/>
                  <a:gd name="T19" fmla="*/ 463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1" h="592">
                    <a:moveTo>
                      <a:pt x="101" y="513"/>
                    </a:moveTo>
                    <a:lnTo>
                      <a:pt x="421" y="17"/>
                    </a:lnTo>
                    <a:lnTo>
                      <a:pt x="394" y="0"/>
                    </a:lnTo>
                    <a:lnTo>
                      <a:pt x="74" y="496"/>
                    </a:lnTo>
                    <a:lnTo>
                      <a:pt x="101" y="513"/>
                    </a:lnTo>
                    <a:close/>
                    <a:moveTo>
                      <a:pt x="23" y="463"/>
                    </a:moveTo>
                    <a:cubicBezTo>
                      <a:pt x="0" y="498"/>
                      <a:pt x="10" y="546"/>
                      <a:pt x="46" y="569"/>
                    </a:cubicBezTo>
                    <a:cubicBezTo>
                      <a:pt x="81" y="592"/>
                      <a:pt x="129" y="582"/>
                      <a:pt x="152" y="546"/>
                    </a:cubicBezTo>
                    <a:cubicBezTo>
                      <a:pt x="175" y="510"/>
                      <a:pt x="165" y="463"/>
                      <a:pt x="129" y="440"/>
                    </a:cubicBezTo>
                    <a:cubicBezTo>
                      <a:pt x="93" y="417"/>
                      <a:pt x="46" y="427"/>
                      <a:pt x="23" y="463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39" tIns="45720" rIns="91439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606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42" name="Rectangle 184"/>
              <p:cNvSpPr>
                <a:spLocks noChangeArrowheads="1"/>
              </p:cNvSpPr>
              <p:nvPr/>
            </p:nvSpPr>
            <p:spPr bwMode="auto">
              <a:xfrm>
                <a:off x="10827881" y="3073030"/>
                <a:ext cx="859211" cy="800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33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area</a:t>
                </a:r>
                <a:b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</a:b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= </a:t>
                </a:r>
                <a:r>
                  <a:rPr kumimoji="0" lang="en-US" altLang="en-US" sz="2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2.5</a:t>
                </a: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%</a:t>
                </a:r>
              </a:p>
            </p:txBody>
          </p:sp>
          <p:sp>
            <p:nvSpPr>
              <p:cNvPr id="44" name="Freeform 186"/>
              <p:cNvSpPr>
                <a:spLocks noEditPoints="1"/>
              </p:cNvSpPr>
              <p:nvPr/>
            </p:nvSpPr>
            <p:spPr bwMode="auto">
              <a:xfrm>
                <a:off x="11431987" y="3899524"/>
                <a:ext cx="271463" cy="384175"/>
              </a:xfrm>
              <a:custGeom>
                <a:avLst/>
                <a:gdLst>
                  <a:gd name="T0" fmla="*/ 320 w 421"/>
                  <a:gd name="T1" fmla="*/ 513 h 592"/>
                  <a:gd name="T2" fmla="*/ 0 w 421"/>
                  <a:gd name="T3" fmla="*/ 17 h 592"/>
                  <a:gd name="T4" fmla="*/ 27 w 421"/>
                  <a:gd name="T5" fmla="*/ 0 h 592"/>
                  <a:gd name="T6" fmla="*/ 347 w 421"/>
                  <a:gd name="T7" fmla="*/ 496 h 592"/>
                  <a:gd name="T8" fmla="*/ 320 w 421"/>
                  <a:gd name="T9" fmla="*/ 513 h 592"/>
                  <a:gd name="T10" fmla="*/ 398 w 421"/>
                  <a:gd name="T11" fmla="*/ 463 h 592"/>
                  <a:gd name="T12" fmla="*/ 375 w 421"/>
                  <a:gd name="T13" fmla="*/ 569 h 592"/>
                  <a:gd name="T14" fmla="*/ 269 w 421"/>
                  <a:gd name="T15" fmla="*/ 546 h 592"/>
                  <a:gd name="T16" fmla="*/ 292 w 421"/>
                  <a:gd name="T17" fmla="*/ 440 h 592"/>
                  <a:gd name="T18" fmla="*/ 398 w 421"/>
                  <a:gd name="T19" fmla="*/ 463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1" h="592">
                    <a:moveTo>
                      <a:pt x="320" y="513"/>
                    </a:moveTo>
                    <a:lnTo>
                      <a:pt x="0" y="17"/>
                    </a:lnTo>
                    <a:lnTo>
                      <a:pt x="27" y="0"/>
                    </a:lnTo>
                    <a:lnTo>
                      <a:pt x="347" y="496"/>
                    </a:lnTo>
                    <a:lnTo>
                      <a:pt x="320" y="513"/>
                    </a:lnTo>
                    <a:close/>
                    <a:moveTo>
                      <a:pt x="398" y="463"/>
                    </a:moveTo>
                    <a:cubicBezTo>
                      <a:pt x="421" y="498"/>
                      <a:pt x="411" y="546"/>
                      <a:pt x="375" y="569"/>
                    </a:cubicBezTo>
                    <a:cubicBezTo>
                      <a:pt x="339" y="592"/>
                      <a:pt x="292" y="582"/>
                      <a:pt x="269" y="546"/>
                    </a:cubicBezTo>
                    <a:cubicBezTo>
                      <a:pt x="246" y="510"/>
                      <a:pt x="256" y="463"/>
                      <a:pt x="292" y="440"/>
                    </a:cubicBezTo>
                    <a:cubicBezTo>
                      <a:pt x="327" y="417"/>
                      <a:pt x="375" y="427"/>
                      <a:pt x="398" y="463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39" tIns="45720" rIns="91439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1606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59" name="Rectangle 176"/>
              <p:cNvSpPr>
                <a:spLocks noChangeArrowheads="1"/>
              </p:cNvSpPr>
              <p:nvPr/>
            </p:nvSpPr>
            <p:spPr bwMode="auto">
              <a:xfrm>
                <a:off x="12248933" y="3073030"/>
                <a:ext cx="783869" cy="800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33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area</a:t>
                </a:r>
                <a:b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</a:b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= </a:t>
                </a:r>
                <a:r>
                  <a:rPr kumimoji="0" lang="en-US" altLang="en-US" sz="2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95%</a:t>
                </a:r>
                <a:endParaRPr kumimoji="0" lang="en-US" altLang="en-US" sz="1801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1765608" y="1974788"/>
                <a:ext cx="0" cy="240794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3556306" y="1980678"/>
                <a:ext cx="0" cy="240794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9" name="Rectangle 184"/>
              <p:cNvSpPr>
                <a:spLocks noChangeArrowheads="1"/>
              </p:cNvSpPr>
              <p:nvPr/>
            </p:nvSpPr>
            <p:spPr bwMode="auto">
              <a:xfrm>
                <a:off x="13634968" y="3073030"/>
                <a:ext cx="859211" cy="800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33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area</a:t>
                </a:r>
                <a:b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</a:b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= </a:t>
                </a:r>
                <a:r>
                  <a:rPr kumimoji="0" lang="en-US" altLang="en-US" sz="2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2.5</a:t>
                </a:r>
                <a:r>
                  <a:rPr kumimoji="0" lang="en-US" altLang="en-US" sz="2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Arial" charset="0"/>
                  </a:rPr>
                  <a:t>%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57594705"/>
      </p:ext>
    </p:extLst>
  </p:cSld>
  <p:clrMapOvr>
    <a:masterClrMapping/>
  </p:clrMapOvr>
  <p:transition spd="slow" advTm="68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4109" y="106364"/>
            <a:ext cx="17292702" cy="9512422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</a:pPr>
            <a:r>
              <a:rPr lang="en-US" dirty="0" smtClean="0"/>
              <a:t>I have to </a:t>
            </a:r>
            <a:r>
              <a:rPr lang="en-US" dirty="0"/>
              <a:t>introduce a threshold for harmful values of the effect.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What does the area of the sampling distribution falling in harmful values represent?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In MBD, by analogy with the lower compatibility limit,</a:t>
            </a:r>
            <a:br>
              <a:rPr lang="en-US" dirty="0" smtClean="0"/>
            </a:br>
            <a:r>
              <a:rPr lang="en-US" dirty="0" smtClean="0"/>
              <a:t>it is the probability that the true effect is harmful.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But the smallest harmful value is fixed, whereas the</a:t>
            </a:r>
            <a:br>
              <a:rPr lang="en-US" dirty="0" smtClean="0"/>
            </a:br>
            <a:r>
              <a:rPr lang="en-US" dirty="0" smtClean="0"/>
              <a:t>lower compatibility limit varies from sample to sample.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So to calculate the probability that the true effect is harmful, it turns out that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b="1" dirty="0" smtClean="0"/>
              <a:t>prior probability distribution</a:t>
            </a:r>
            <a:r>
              <a:rPr lang="en-US" dirty="0" smtClean="0"/>
              <a:t> for the true effect is required: it represents</a:t>
            </a:r>
            <a:br>
              <a:rPr lang="en-US" dirty="0" smtClean="0"/>
            </a:br>
            <a:r>
              <a:rPr lang="en-US" dirty="0" smtClean="0"/>
              <a:t>how big (in a negative and positive sense) the researcher believes the effect could be.</a:t>
            </a:r>
          </a:p>
          <a:p>
            <a:pPr lvl="1">
              <a:lnSpc>
                <a:spcPct val="105000"/>
              </a:lnSpc>
            </a:pPr>
            <a:r>
              <a:rPr lang="en-US" dirty="0"/>
              <a:t>It is reasonable to assume a </a:t>
            </a:r>
            <a:r>
              <a:rPr lang="en-US" dirty="0" smtClean="0"/>
              <a:t>normal distribution for the </a:t>
            </a:r>
            <a:r>
              <a:rPr lang="en-US" dirty="0"/>
              <a:t>prior.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And it can </a:t>
            </a:r>
            <a:r>
              <a:rPr lang="en-US" dirty="0"/>
              <a:t>be represented by a </a:t>
            </a:r>
            <a:r>
              <a:rPr lang="en-US" dirty="0" smtClean="0"/>
              <a:t>compatibility (or credibility) </a:t>
            </a:r>
            <a:r>
              <a:rPr lang="en-US" dirty="0"/>
              <a:t>interval: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range of </a:t>
            </a:r>
            <a:r>
              <a:rPr lang="en-US" dirty="0" smtClean="0"/>
              <a:t>values </a:t>
            </a:r>
            <a:r>
              <a:rPr lang="en-US" dirty="0"/>
              <a:t>of the true </a:t>
            </a:r>
            <a:r>
              <a:rPr lang="en-US" dirty="0" smtClean="0"/>
              <a:t>effect that the researcher believes to be likely.</a:t>
            </a:r>
            <a:endParaRPr lang="en-US" dirty="0"/>
          </a:p>
          <a:p>
            <a:pPr lvl="1">
              <a:lnSpc>
                <a:spcPct val="105000"/>
              </a:lnSpc>
            </a:pPr>
            <a:r>
              <a:rPr lang="en-US" dirty="0" smtClean="0"/>
              <a:t>I will now add trivial and beneficial values, plus moderate and large thresholds.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Here is a prior implying large </a:t>
            </a:r>
            <a:r>
              <a:rPr lang="en-US" dirty="0"/>
              <a:t>negative and </a:t>
            </a:r>
            <a:r>
              <a:rPr lang="en-US" dirty="0" smtClean="0"/>
              <a:t>positive effects are very unlikely.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Here are data from a typical small study (e.g., a controlled trial with sample size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10</a:t>
            </a:r>
            <a:r>
              <a:rPr lang="en-US" dirty="0" smtClean="0"/>
              <a:t>th the minimum desirable for MBD and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30</a:t>
            </a:r>
            <a:r>
              <a:rPr lang="en-US" dirty="0" smtClean="0"/>
              <a:t>th for classic NHST).</a:t>
            </a:r>
            <a:endParaRPr lang="en-US" dirty="0"/>
          </a:p>
          <a:p>
            <a:pPr lvl="1">
              <a:lnSpc>
                <a:spcPct val="105000"/>
              </a:lnSpc>
            </a:pPr>
            <a:r>
              <a:rPr lang="en-US" dirty="0" smtClean="0"/>
              <a:t>The prior and data combine to produce a </a:t>
            </a:r>
            <a:r>
              <a:rPr lang="en-US" b="1" dirty="0" smtClean="0"/>
              <a:t>posterior distribution</a:t>
            </a:r>
            <a:r>
              <a:rPr lang="en-US" dirty="0" smtClean="0"/>
              <a:t>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The posterior distribution is then used to calculate probabilities of harm, trivial and benefit.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This</a:t>
            </a:r>
            <a:r>
              <a:rPr lang="en-US" b="1" dirty="0" smtClean="0"/>
              <a:t> Bayesian analysis</a:t>
            </a:r>
            <a:r>
              <a:rPr lang="en-US" dirty="0" smtClean="0"/>
              <a:t> can be performed with a spreadsheet that implements a method devised by Sander Greenland.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The next slide shows the spreadsheet with this prior and data, and with less informative priors.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2517948" y="645485"/>
            <a:ext cx="1438275" cy="2403747"/>
            <a:chOff x="12516804" y="539122"/>
            <a:chExt cx="1438275" cy="2403747"/>
          </a:xfrm>
        </p:grpSpPr>
        <p:sp>
          <p:nvSpPr>
            <p:cNvPr id="167" name="Rectangle 94"/>
            <p:cNvSpPr>
              <a:spLocks noChangeArrowheads="1"/>
            </p:cNvSpPr>
            <p:nvPr/>
          </p:nvSpPr>
          <p:spPr bwMode="auto">
            <a:xfrm>
              <a:off x="12516804" y="539122"/>
              <a:ext cx="1438275" cy="2403747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180" name="Rectangle 102"/>
            <p:cNvSpPr>
              <a:spLocks noChangeArrowheads="1"/>
            </p:cNvSpPr>
            <p:nvPr/>
          </p:nvSpPr>
          <p:spPr bwMode="auto">
            <a:xfrm>
              <a:off x="12820148" y="671529"/>
              <a:ext cx="876843" cy="61555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b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5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values</a:t>
              </a:r>
              <a:endParaRPr lang="en-US" altLang="en-US" sz="25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78" name="Straight Arrow Connector 77"/>
            <p:cNvCxnSpPr/>
            <p:nvPr/>
          </p:nvCxnSpPr>
          <p:spPr bwMode="auto">
            <a:xfrm flipH="1">
              <a:off x="12526329" y="1337295"/>
              <a:ext cx="1364362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" name="Group 10"/>
          <p:cNvGrpSpPr/>
          <p:nvPr/>
        </p:nvGrpSpPr>
        <p:grpSpPr>
          <a:xfrm>
            <a:off x="11360115" y="4880992"/>
            <a:ext cx="5893213" cy="2604062"/>
            <a:chOff x="11570224" y="5152838"/>
            <a:chExt cx="5893213" cy="2604062"/>
          </a:xfrm>
        </p:grpSpPr>
        <p:sp>
          <p:nvSpPr>
            <p:cNvPr id="55" name="Rectangle 94"/>
            <p:cNvSpPr>
              <a:spLocks noChangeArrowheads="1"/>
            </p:cNvSpPr>
            <p:nvPr/>
          </p:nvSpPr>
          <p:spPr bwMode="auto">
            <a:xfrm>
              <a:off x="11570224" y="5152838"/>
              <a:ext cx="2559893" cy="2596736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 bwMode="auto">
            <a:xfrm flipH="1">
              <a:off x="11595616" y="5855863"/>
              <a:ext cx="249994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Rectangle 102"/>
            <p:cNvSpPr>
              <a:spLocks noChangeArrowheads="1"/>
            </p:cNvSpPr>
            <p:nvPr/>
          </p:nvSpPr>
          <p:spPr bwMode="auto">
            <a:xfrm>
              <a:off x="12621493" y="5199834"/>
              <a:ext cx="876843" cy="615553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b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5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values</a:t>
              </a:r>
              <a:endParaRPr lang="en-US" altLang="en-US" sz="25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4" name="Line 109"/>
            <p:cNvSpPr>
              <a:spLocks noChangeShapeType="1"/>
            </p:cNvSpPr>
            <p:nvPr/>
          </p:nvSpPr>
          <p:spPr bwMode="auto">
            <a:xfrm>
              <a:off x="11570224" y="7756900"/>
              <a:ext cx="5893213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>
              <a:off x="14133661" y="5152838"/>
              <a:ext cx="0" cy="260093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13938207" y="4880992"/>
            <a:ext cx="3340099" cy="2591931"/>
            <a:chOff x="14148316" y="5161843"/>
            <a:chExt cx="3340099" cy="2591931"/>
          </a:xfrm>
        </p:grpSpPr>
        <p:sp>
          <p:nvSpPr>
            <p:cNvPr id="53" name="Rectangle 94"/>
            <p:cNvSpPr>
              <a:spLocks noChangeArrowheads="1"/>
            </p:cNvSpPr>
            <p:nvPr/>
          </p:nvSpPr>
          <p:spPr bwMode="auto">
            <a:xfrm>
              <a:off x="14665714" y="5161844"/>
              <a:ext cx="2822701" cy="2587730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58" name="Rectangle 94"/>
            <p:cNvSpPr>
              <a:spLocks noChangeArrowheads="1"/>
            </p:cNvSpPr>
            <p:nvPr/>
          </p:nvSpPr>
          <p:spPr bwMode="auto">
            <a:xfrm>
              <a:off x="14148316" y="5161843"/>
              <a:ext cx="773889" cy="2582357"/>
            </a:xfrm>
            <a:prstGeom prst="rect">
              <a:avLst/>
            </a:prstGeom>
            <a:solidFill>
              <a:srgbClr val="E0FFC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14977241" y="5872337"/>
              <a:ext cx="248619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Rectangle 102"/>
            <p:cNvSpPr>
              <a:spLocks noChangeArrowheads="1"/>
            </p:cNvSpPr>
            <p:nvPr/>
          </p:nvSpPr>
          <p:spPr bwMode="auto">
            <a:xfrm>
              <a:off x="14163986" y="5216308"/>
              <a:ext cx="758220" cy="61555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5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/>
              </a:r>
              <a:b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5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values</a:t>
              </a:r>
              <a:endParaRPr lang="en-US" altLang="en-US" sz="25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66" name="Straight Arrow Connector 65"/>
            <p:cNvCxnSpPr/>
            <p:nvPr/>
          </p:nvCxnSpPr>
          <p:spPr bwMode="auto">
            <a:xfrm flipH="1">
              <a:off x="14163986" y="5872337"/>
              <a:ext cx="758221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14925749" y="5161843"/>
              <a:ext cx="0" cy="259193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Rectangle 102"/>
            <p:cNvSpPr>
              <a:spLocks noChangeArrowheads="1"/>
            </p:cNvSpPr>
            <p:nvPr/>
          </p:nvSpPr>
          <p:spPr bwMode="auto">
            <a:xfrm>
              <a:off x="15546265" y="5216308"/>
              <a:ext cx="1107676" cy="615553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5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beneficial</a:t>
              </a:r>
              <a: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/>
              </a:r>
              <a:b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5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values</a:t>
              </a:r>
              <a:endParaRPr lang="en-US" altLang="en-US" sz="25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1107390" y="5972886"/>
            <a:ext cx="5568234" cy="400110"/>
            <a:chOff x="1358162" y="3020245"/>
            <a:chExt cx="2099876" cy="400110"/>
          </a:xfrm>
        </p:grpSpPr>
        <p:sp>
          <p:nvSpPr>
            <p:cNvPr id="37" name="Rectangle 110"/>
            <p:cNvSpPr>
              <a:spLocks noChangeArrowheads="1"/>
            </p:cNvSpPr>
            <p:nvPr/>
          </p:nvSpPr>
          <p:spPr bwMode="auto">
            <a:xfrm>
              <a:off x="1358162" y="3020245"/>
              <a:ext cx="2451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prior</a:t>
              </a:r>
              <a:endParaRPr lang="en-US" altLang="en-US" sz="1800" b="1" u="none" dirty="0">
                <a:solidFill>
                  <a:srgbClr val="000000"/>
                </a:solidFill>
              </a:endParaRPr>
            </a:p>
          </p:txBody>
        </p:sp>
        <p:sp>
          <p:nvSpPr>
            <p:cNvPr id="38" name="Line 114"/>
            <p:cNvSpPr>
              <a:spLocks noChangeShapeType="1"/>
            </p:cNvSpPr>
            <p:nvPr/>
          </p:nvSpPr>
          <p:spPr bwMode="auto">
            <a:xfrm>
              <a:off x="1694921" y="3239233"/>
              <a:ext cx="1763117" cy="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2765217" y="6445410"/>
            <a:ext cx="3678615" cy="400110"/>
            <a:chOff x="833623" y="3036011"/>
            <a:chExt cx="3678615" cy="400110"/>
          </a:xfrm>
        </p:grpSpPr>
        <p:sp>
          <p:nvSpPr>
            <p:cNvPr id="50" name="Line 114"/>
            <p:cNvSpPr>
              <a:spLocks noChangeShapeType="1"/>
            </p:cNvSpPr>
            <p:nvPr/>
          </p:nvSpPr>
          <p:spPr bwMode="auto">
            <a:xfrm>
              <a:off x="1781992" y="3239233"/>
              <a:ext cx="2730246" cy="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49" name="Rectangle 110"/>
            <p:cNvSpPr>
              <a:spLocks noChangeArrowheads="1"/>
            </p:cNvSpPr>
            <p:nvPr/>
          </p:nvSpPr>
          <p:spPr bwMode="auto">
            <a:xfrm>
              <a:off x="833623" y="3036011"/>
              <a:ext cx="798295" cy="400110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+ data</a:t>
              </a:r>
              <a:endParaRPr lang="en-US" altLang="en-US" sz="1800" b="1" u="none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2032319" y="6886402"/>
            <a:ext cx="4051473" cy="400110"/>
            <a:chOff x="-56783" y="3020245"/>
            <a:chExt cx="4051473" cy="400110"/>
          </a:xfrm>
        </p:grpSpPr>
        <p:sp>
          <p:nvSpPr>
            <p:cNvPr id="46" name="Rectangle 110"/>
            <p:cNvSpPr>
              <a:spLocks noChangeArrowheads="1"/>
            </p:cNvSpPr>
            <p:nvPr/>
          </p:nvSpPr>
          <p:spPr bwMode="auto">
            <a:xfrm>
              <a:off x="-56783" y="3020245"/>
              <a:ext cx="1548568" cy="400110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= posterior</a:t>
              </a:r>
              <a:endParaRPr lang="en-US" altLang="en-US" sz="1800" b="1" u="none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114"/>
            <p:cNvSpPr>
              <a:spLocks noChangeShapeType="1"/>
            </p:cNvSpPr>
            <p:nvPr/>
          </p:nvSpPr>
          <p:spPr bwMode="auto">
            <a:xfrm>
              <a:off x="1649194" y="3239233"/>
              <a:ext cx="2345496" cy="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2405469" y="645485"/>
            <a:ext cx="4366979" cy="3075352"/>
            <a:chOff x="12404325" y="539122"/>
            <a:chExt cx="4366979" cy="3075352"/>
          </a:xfrm>
        </p:grpSpPr>
        <p:sp>
          <p:nvSpPr>
            <p:cNvPr id="168" name="Freeform 95"/>
            <p:cNvSpPr>
              <a:spLocks/>
            </p:cNvSpPr>
            <p:nvPr/>
          </p:nvSpPr>
          <p:spPr bwMode="auto">
            <a:xfrm>
              <a:off x="12621493" y="580476"/>
              <a:ext cx="4140286" cy="2362363"/>
            </a:xfrm>
            <a:custGeom>
              <a:avLst/>
              <a:gdLst>
                <a:gd name="T0" fmla="*/ 0 w 6688"/>
                <a:gd name="T1" fmla="*/ 3721 h 3721"/>
                <a:gd name="T2" fmla="*/ 1164 w 6688"/>
                <a:gd name="T3" fmla="*/ 3664 h 3721"/>
                <a:gd name="T4" fmla="*/ 1662 w 6688"/>
                <a:gd name="T5" fmla="*/ 3396 h 3721"/>
                <a:gd name="T6" fmla="*/ 2045 w 6688"/>
                <a:gd name="T7" fmla="*/ 2745 h 3721"/>
                <a:gd name="T8" fmla="*/ 2592 w 6688"/>
                <a:gd name="T9" fmla="*/ 1321 h 3721"/>
                <a:gd name="T10" fmla="*/ 2985 w 6688"/>
                <a:gd name="T11" fmla="*/ 217 h 3721"/>
                <a:gd name="T12" fmla="*/ 3232 w 6688"/>
                <a:gd name="T13" fmla="*/ 10 h 3721"/>
                <a:gd name="T14" fmla="*/ 3503 w 6688"/>
                <a:gd name="T15" fmla="*/ 217 h 3721"/>
                <a:gd name="T16" fmla="*/ 3943 w 6688"/>
                <a:gd name="T17" fmla="*/ 1251 h 3721"/>
                <a:gd name="T18" fmla="*/ 4596 w 6688"/>
                <a:gd name="T19" fmla="*/ 2860 h 3721"/>
                <a:gd name="T20" fmla="*/ 4999 w 6688"/>
                <a:gd name="T21" fmla="*/ 3434 h 3721"/>
                <a:gd name="T22" fmla="*/ 5535 w 6688"/>
                <a:gd name="T23" fmla="*/ 3664 h 3721"/>
                <a:gd name="T24" fmla="*/ 6688 w 6688"/>
                <a:gd name="T25" fmla="*/ 3712 h 3721"/>
                <a:gd name="connsiteX0" fmla="*/ 0 w 9790"/>
                <a:gd name="connsiteY0" fmla="*/ 9920 h 9950"/>
                <a:gd name="connsiteX1" fmla="*/ 1530 w 9790"/>
                <a:gd name="connsiteY1" fmla="*/ 9821 h 9950"/>
                <a:gd name="connsiteX2" fmla="*/ 2275 w 9790"/>
                <a:gd name="connsiteY2" fmla="*/ 9101 h 9950"/>
                <a:gd name="connsiteX3" fmla="*/ 2848 w 9790"/>
                <a:gd name="connsiteY3" fmla="*/ 7351 h 9950"/>
                <a:gd name="connsiteX4" fmla="*/ 3666 w 9790"/>
                <a:gd name="connsiteY4" fmla="*/ 3524 h 9950"/>
                <a:gd name="connsiteX5" fmla="*/ 4253 w 9790"/>
                <a:gd name="connsiteY5" fmla="*/ 557 h 9950"/>
                <a:gd name="connsiteX6" fmla="*/ 4623 w 9790"/>
                <a:gd name="connsiteY6" fmla="*/ 1 h 9950"/>
                <a:gd name="connsiteX7" fmla="*/ 5028 w 9790"/>
                <a:gd name="connsiteY7" fmla="*/ 557 h 9950"/>
                <a:gd name="connsiteX8" fmla="*/ 5686 w 9790"/>
                <a:gd name="connsiteY8" fmla="*/ 3336 h 9950"/>
                <a:gd name="connsiteX9" fmla="*/ 6662 w 9790"/>
                <a:gd name="connsiteY9" fmla="*/ 7660 h 9950"/>
                <a:gd name="connsiteX10" fmla="*/ 7265 w 9790"/>
                <a:gd name="connsiteY10" fmla="*/ 9203 h 9950"/>
                <a:gd name="connsiteX11" fmla="*/ 8066 w 9790"/>
                <a:gd name="connsiteY11" fmla="*/ 9821 h 9950"/>
                <a:gd name="connsiteX12" fmla="*/ 9790 w 9790"/>
                <a:gd name="connsiteY12" fmla="*/ 9950 h 9950"/>
                <a:gd name="connsiteX0" fmla="*/ 0 w 9985"/>
                <a:gd name="connsiteY0" fmla="*/ 10024 h 10024"/>
                <a:gd name="connsiteX1" fmla="*/ 1548 w 9985"/>
                <a:gd name="connsiteY1" fmla="*/ 9870 h 10024"/>
                <a:gd name="connsiteX2" fmla="*/ 2309 w 9985"/>
                <a:gd name="connsiteY2" fmla="*/ 9147 h 10024"/>
                <a:gd name="connsiteX3" fmla="*/ 2894 w 9985"/>
                <a:gd name="connsiteY3" fmla="*/ 7388 h 10024"/>
                <a:gd name="connsiteX4" fmla="*/ 3730 w 9985"/>
                <a:gd name="connsiteY4" fmla="*/ 3542 h 10024"/>
                <a:gd name="connsiteX5" fmla="*/ 4329 w 9985"/>
                <a:gd name="connsiteY5" fmla="*/ 560 h 10024"/>
                <a:gd name="connsiteX6" fmla="*/ 4707 w 9985"/>
                <a:gd name="connsiteY6" fmla="*/ 1 h 10024"/>
                <a:gd name="connsiteX7" fmla="*/ 5121 w 9985"/>
                <a:gd name="connsiteY7" fmla="*/ 560 h 10024"/>
                <a:gd name="connsiteX8" fmla="*/ 5793 w 9985"/>
                <a:gd name="connsiteY8" fmla="*/ 3353 h 10024"/>
                <a:gd name="connsiteX9" fmla="*/ 6790 w 9985"/>
                <a:gd name="connsiteY9" fmla="*/ 7698 h 10024"/>
                <a:gd name="connsiteX10" fmla="*/ 7406 w 9985"/>
                <a:gd name="connsiteY10" fmla="*/ 9249 h 10024"/>
                <a:gd name="connsiteX11" fmla="*/ 8224 w 9985"/>
                <a:gd name="connsiteY11" fmla="*/ 9870 h 10024"/>
                <a:gd name="connsiteX12" fmla="*/ 9985 w 9985"/>
                <a:gd name="connsiteY12" fmla="*/ 10000 h 10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985" h="10024">
                  <a:moveTo>
                    <a:pt x="0" y="10024"/>
                  </a:moveTo>
                  <a:cubicBezTo>
                    <a:pt x="298" y="10008"/>
                    <a:pt x="1163" y="10016"/>
                    <a:pt x="1548" y="9870"/>
                  </a:cubicBezTo>
                  <a:cubicBezTo>
                    <a:pt x="1933" y="9724"/>
                    <a:pt x="2083" y="9560"/>
                    <a:pt x="2309" y="9147"/>
                  </a:cubicBezTo>
                  <a:cubicBezTo>
                    <a:pt x="2534" y="8733"/>
                    <a:pt x="2660" y="8320"/>
                    <a:pt x="2894" y="7388"/>
                  </a:cubicBezTo>
                  <a:cubicBezTo>
                    <a:pt x="3129" y="6456"/>
                    <a:pt x="3490" y="4681"/>
                    <a:pt x="3730" y="3542"/>
                  </a:cubicBezTo>
                  <a:cubicBezTo>
                    <a:pt x="3968" y="2405"/>
                    <a:pt x="4169" y="1146"/>
                    <a:pt x="4329" y="560"/>
                  </a:cubicBezTo>
                  <a:cubicBezTo>
                    <a:pt x="4490" y="-26"/>
                    <a:pt x="4647" y="1"/>
                    <a:pt x="4707" y="1"/>
                  </a:cubicBezTo>
                  <a:cubicBezTo>
                    <a:pt x="4764" y="1"/>
                    <a:pt x="4940" y="1"/>
                    <a:pt x="5121" y="560"/>
                  </a:cubicBezTo>
                  <a:cubicBezTo>
                    <a:pt x="5301" y="1122"/>
                    <a:pt x="5516" y="2165"/>
                    <a:pt x="5793" y="3353"/>
                  </a:cubicBezTo>
                  <a:cubicBezTo>
                    <a:pt x="6074" y="4541"/>
                    <a:pt x="6521" y="6716"/>
                    <a:pt x="6790" y="7698"/>
                  </a:cubicBezTo>
                  <a:cubicBezTo>
                    <a:pt x="7058" y="8681"/>
                    <a:pt x="7164" y="8887"/>
                    <a:pt x="7406" y="9249"/>
                  </a:cubicBezTo>
                  <a:cubicBezTo>
                    <a:pt x="7644" y="9611"/>
                    <a:pt x="7796" y="9752"/>
                    <a:pt x="8224" y="9870"/>
                  </a:cubicBezTo>
                  <a:cubicBezTo>
                    <a:pt x="8655" y="9992"/>
                    <a:pt x="9365" y="9970"/>
                    <a:pt x="9985" y="10000"/>
                  </a:cubicBezTo>
                </a:path>
              </a:pathLst>
            </a:custGeom>
            <a:solidFill>
              <a:srgbClr val="C9E5C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171" name="Freeform 96"/>
            <p:cNvSpPr>
              <a:spLocks/>
            </p:cNvSpPr>
            <p:nvPr/>
          </p:nvSpPr>
          <p:spPr bwMode="auto">
            <a:xfrm>
              <a:off x="12526329" y="564793"/>
              <a:ext cx="4235450" cy="2368550"/>
            </a:xfrm>
            <a:custGeom>
              <a:avLst/>
              <a:gdLst>
                <a:gd name="T0" fmla="*/ 0 w 2668"/>
                <a:gd name="T1" fmla="*/ 1492 h 1492"/>
                <a:gd name="T2" fmla="*/ 464 w 2668"/>
                <a:gd name="T3" fmla="*/ 1469 h 1492"/>
                <a:gd name="T4" fmla="*/ 663 w 2668"/>
                <a:gd name="T5" fmla="*/ 1361 h 1492"/>
                <a:gd name="T6" fmla="*/ 815 w 2668"/>
                <a:gd name="T7" fmla="*/ 1100 h 1492"/>
                <a:gd name="T8" fmla="*/ 1034 w 2668"/>
                <a:gd name="T9" fmla="*/ 530 h 1492"/>
                <a:gd name="T10" fmla="*/ 1190 w 2668"/>
                <a:gd name="T11" fmla="*/ 87 h 1492"/>
                <a:gd name="T12" fmla="*/ 1289 w 2668"/>
                <a:gd name="T13" fmla="*/ 4 h 1492"/>
                <a:gd name="T14" fmla="*/ 1397 w 2668"/>
                <a:gd name="T15" fmla="*/ 87 h 1492"/>
                <a:gd name="T16" fmla="*/ 1573 w 2668"/>
                <a:gd name="T17" fmla="*/ 502 h 1492"/>
                <a:gd name="T18" fmla="*/ 1833 w 2668"/>
                <a:gd name="T19" fmla="*/ 1146 h 1492"/>
                <a:gd name="T20" fmla="*/ 1994 w 2668"/>
                <a:gd name="T21" fmla="*/ 1377 h 1492"/>
                <a:gd name="T22" fmla="*/ 2208 w 2668"/>
                <a:gd name="T23" fmla="*/ 1469 h 1492"/>
                <a:gd name="T24" fmla="*/ 2668 w 2668"/>
                <a:gd name="T25" fmla="*/ 1488 h 1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68" h="1492">
                  <a:moveTo>
                    <a:pt x="0" y="1492"/>
                  </a:moveTo>
                  <a:cubicBezTo>
                    <a:pt x="77" y="1489"/>
                    <a:pt x="353" y="1490"/>
                    <a:pt x="464" y="1469"/>
                  </a:cubicBezTo>
                  <a:cubicBezTo>
                    <a:pt x="575" y="1447"/>
                    <a:pt x="604" y="1423"/>
                    <a:pt x="663" y="1361"/>
                  </a:cubicBezTo>
                  <a:cubicBezTo>
                    <a:pt x="721" y="1300"/>
                    <a:pt x="754" y="1239"/>
                    <a:pt x="815" y="1100"/>
                  </a:cubicBezTo>
                  <a:cubicBezTo>
                    <a:pt x="877" y="962"/>
                    <a:pt x="971" y="699"/>
                    <a:pt x="1034" y="530"/>
                  </a:cubicBezTo>
                  <a:cubicBezTo>
                    <a:pt x="1096" y="361"/>
                    <a:pt x="1149" y="174"/>
                    <a:pt x="1190" y="87"/>
                  </a:cubicBezTo>
                  <a:cubicBezTo>
                    <a:pt x="1232" y="0"/>
                    <a:pt x="1273" y="4"/>
                    <a:pt x="1289" y="4"/>
                  </a:cubicBezTo>
                  <a:cubicBezTo>
                    <a:pt x="1304" y="4"/>
                    <a:pt x="1350" y="4"/>
                    <a:pt x="1397" y="87"/>
                  </a:cubicBezTo>
                  <a:cubicBezTo>
                    <a:pt x="1444" y="171"/>
                    <a:pt x="1500" y="325"/>
                    <a:pt x="1573" y="502"/>
                  </a:cubicBezTo>
                  <a:cubicBezTo>
                    <a:pt x="1646" y="678"/>
                    <a:pt x="1763" y="1001"/>
                    <a:pt x="1833" y="1146"/>
                  </a:cubicBezTo>
                  <a:cubicBezTo>
                    <a:pt x="1903" y="1292"/>
                    <a:pt x="1931" y="1323"/>
                    <a:pt x="1994" y="1377"/>
                  </a:cubicBezTo>
                  <a:cubicBezTo>
                    <a:pt x="2056" y="1430"/>
                    <a:pt x="2096" y="1451"/>
                    <a:pt x="2208" y="1469"/>
                  </a:cubicBezTo>
                  <a:cubicBezTo>
                    <a:pt x="2320" y="1487"/>
                    <a:pt x="2506" y="1484"/>
                    <a:pt x="2668" y="1488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5131" name="Rectangle 124"/>
            <p:cNvSpPr>
              <a:spLocks noChangeArrowheads="1"/>
            </p:cNvSpPr>
            <p:nvPr/>
          </p:nvSpPr>
          <p:spPr bwMode="auto">
            <a:xfrm>
              <a:off x="12404325" y="3294386"/>
              <a:ext cx="2953472" cy="32008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smallest harmful value</a:t>
              </a:r>
            </a:p>
          </p:txBody>
        </p:sp>
        <p:sp>
          <p:nvSpPr>
            <p:cNvPr id="187" name="Line 109"/>
            <p:cNvSpPr>
              <a:spLocks noChangeShapeType="1"/>
            </p:cNvSpPr>
            <p:nvPr/>
          </p:nvSpPr>
          <p:spPr bwMode="auto">
            <a:xfrm>
              <a:off x="12516804" y="2944456"/>
              <a:ext cx="4254500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175" name="Freeform 99"/>
            <p:cNvSpPr>
              <a:spLocks/>
            </p:cNvSpPr>
            <p:nvPr/>
          </p:nvSpPr>
          <p:spPr bwMode="auto">
            <a:xfrm>
              <a:off x="12615150" y="570952"/>
              <a:ext cx="4146630" cy="2368787"/>
            </a:xfrm>
            <a:custGeom>
              <a:avLst/>
              <a:gdLst>
                <a:gd name="T0" fmla="*/ 0 w 2668"/>
                <a:gd name="T1" fmla="*/ 1492 h 1492"/>
                <a:gd name="T2" fmla="*/ 464 w 2668"/>
                <a:gd name="T3" fmla="*/ 1469 h 1492"/>
                <a:gd name="T4" fmla="*/ 663 w 2668"/>
                <a:gd name="T5" fmla="*/ 1361 h 1492"/>
                <a:gd name="T6" fmla="*/ 815 w 2668"/>
                <a:gd name="T7" fmla="*/ 1100 h 1492"/>
                <a:gd name="T8" fmla="*/ 1034 w 2668"/>
                <a:gd name="T9" fmla="*/ 530 h 1492"/>
                <a:gd name="T10" fmla="*/ 1190 w 2668"/>
                <a:gd name="T11" fmla="*/ 87 h 1492"/>
                <a:gd name="T12" fmla="*/ 1289 w 2668"/>
                <a:gd name="T13" fmla="*/ 4 h 1492"/>
                <a:gd name="T14" fmla="*/ 1397 w 2668"/>
                <a:gd name="T15" fmla="*/ 87 h 1492"/>
                <a:gd name="T16" fmla="*/ 1573 w 2668"/>
                <a:gd name="T17" fmla="*/ 502 h 1492"/>
                <a:gd name="T18" fmla="*/ 1833 w 2668"/>
                <a:gd name="T19" fmla="*/ 1146 h 1492"/>
                <a:gd name="T20" fmla="*/ 1994 w 2668"/>
                <a:gd name="T21" fmla="*/ 1377 h 1492"/>
                <a:gd name="T22" fmla="*/ 2208 w 2668"/>
                <a:gd name="T23" fmla="*/ 1469 h 1492"/>
                <a:gd name="T24" fmla="*/ 2668 w 2668"/>
                <a:gd name="T25" fmla="*/ 1488 h 1492"/>
                <a:gd name="connsiteX0" fmla="*/ 0 w 9985"/>
                <a:gd name="connsiteY0" fmla="*/ 10001 h 10001"/>
                <a:gd name="connsiteX1" fmla="*/ 1724 w 9985"/>
                <a:gd name="connsiteY1" fmla="*/ 9820 h 10001"/>
                <a:gd name="connsiteX2" fmla="*/ 2470 w 9985"/>
                <a:gd name="connsiteY2" fmla="*/ 9096 h 10001"/>
                <a:gd name="connsiteX3" fmla="*/ 3040 w 9985"/>
                <a:gd name="connsiteY3" fmla="*/ 7347 h 10001"/>
                <a:gd name="connsiteX4" fmla="*/ 3861 w 9985"/>
                <a:gd name="connsiteY4" fmla="*/ 3526 h 10001"/>
                <a:gd name="connsiteX5" fmla="*/ 4445 w 9985"/>
                <a:gd name="connsiteY5" fmla="*/ 557 h 10001"/>
                <a:gd name="connsiteX6" fmla="*/ 4816 w 9985"/>
                <a:gd name="connsiteY6" fmla="*/ 1 h 10001"/>
                <a:gd name="connsiteX7" fmla="*/ 5221 w 9985"/>
                <a:gd name="connsiteY7" fmla="*/ 557 h 10001"/>
                <a:gd name="connsiteX8" fmla="*/ 5881 w 9985"/>
                <a:gd name="connsiteY8" fmla="*/ 3339 h 10001"/>
                <a:gd name="connsiteX9" fmla="*/ 6855 w 9985"/>
                <a:gd name="connsiteY9" fmla="*/ 7655 h 10001"/>
                <a:gd name="connsiteX10" fmla="*/ 7459 w 9985"/>
                <a:gd name="connsiteY10" fmla="*/ 9203 h 10001"/>
                <a:gd name="connsiteX11" fmla="*/ 8261 w 9985"/>
                <a:gd name="connsiteY11" fmla="*/ 9820 h 10001"/>
                <a:gd name="connsiteX12" fmla="*/ 9985 w 9985"/>
                <a:gd name="connsiteY12" fmla="*/ 9947 h 10001"/>
                <a:gd name="connsiteX0" fmla="*/ 0 w 9805"/>
                <a:gd name="connsiteY0" fmla="*/ 10000 h 10000"/>
                <a:gd name="connsiteX1" fmla="*/ 1532 w 9805"/>
                <a:gd name="connsiteY1" fmla="*/ 9819 h 10000"/>
                <a:gd name="connsiteX2" fmla="*/ 2279 w 9805"/>
                <a:gd name="connsiteY2" fmla="*/ 9095 h 10000"/>
                <a:gd name="connsiteX3" fmla="*/ 2850 w 9805"/>
                <a:gd name="connsiteY3" fmla="*/ 7346 h 10000"/>
                <a:gd name="connsiteX4" fmla="*/ 3672 w 9805"/>
                <a:gd name="connsiteY4" fmla="*/ 3526 h 10000"/>
                <a:gd name="connsiteX5" fmla="*/ 4257 w 9805"/>
                <a:gd name="connsiteY5" fmla="*/ 557 h 10000"/>
                <a:gd name="connsiteX6" fmla="*/ 4628 w 9805"/>
                <a:gd name="connsiteY6" fmla="*/ 1 h 10000"/>
                <a:gd name="connsiteX7" fmla="*/ 5034 w 9805"/>
                <a:gd name="connsiteY7" fmla="*/ 557 h 10000"/>
                <a:gd name="connsiteX8" fmla="*/ 5695 w 9805"/>
                <a:gd name="connsiteY8" fmla="*/ 3339 h 10000"/>
                <a:gd name="connsiteX9" fmla="*/ 6670 w 9805"/>
                <a:gd name="connsiteY9" fmla="*/ 7654 h 10000"/>
                <a:gd name="connsiteX10" fmla="*/ 7275 w 9805"/>
                <a:gd name="connsiteY10" fmla="*/ 9202 h 10000"/>
                <a:gd name="connsiteX11" fmla="*/ 8078 w 9805"/>
                <a:gd name="connsiteY11" fmla="*/ 9819 h 10000"/>
                <a:gd name="connsiteX12" fmla="*/ 9805 w 9805"/>
                <a:gd name="connsiteY12" fmla="*/ 9946 h 10000"/>
                <a:gd name="connsiteX0" fmla="*/ 0 w 10000"/>
                <a:gd name="connsiteY0" fmla="*/ 10000 h 10000"/>
                <a:gd name="connsiteX1" fmla="*/ 1562 w 10000"/>
                <a:gd name="connsiteY1" fmla="*/ 9819 h 10000"/>
                <a:gd name="connsiteX2" fmla="*/ 2324 w 10000"/>
                <a:gd name="connsiteY2" fmla="*/ 9095 h 10000"/>
                <a:gd name="connsiteX3" fmla="*/ 2907 w 10000"/>
                <a:gd name="connsiteY3" fmla="*/ 7346 h 10000"/>
                <a:gd name="connsiteX4" fmla="*/ 3745 w 10000"/>
                <a:gd name="connsiteY4" fmla="*/ 3526 h 10000"/>
                <a:gd name="connsiteX5" fmla="*/ 4342 w 10000"/>
                <a:gd name="connsiteY5" fmla="*/ 557 h 10000"/>
                <a:gd name="connsiteX6" fmla="*/ 4720 w 10000"/>
                <a:gd name="connsiteY6" fmla="*/ 1 h 10000"/>
                <a:gd name="connsiteX7" fmla="*/ 5134 w 10000"/>
                <a:gd name="connsiteY7" fmla="*/ 557 h 10000"/>
                <a:gd name="connsiteX8" fmla="*/ 5808 w 10000"/>
                <a:gd name="connsiteY8" fmla="*/ 3339 h 10000"/>
                <a:gd name="connsiteX9" fmla="*/ 6803 w 10000"/>
                <a:gd name="connsiteY9" fmla="*/ 7654 h 10000"/>
                <a:gd name="connsiteX10" fmla="*/ 7420 w 10000"/>
                <a:gd name="connsiteY10" fmla="*/ 9202 h 10000"/>
                <a:gd name="connsiteX11" fmla="*/ 8239 w 10000"/>
                <a:gd name="connsiteY11" fmla="*/ 9819 h 10000"/>
                <a:gd name="connsiteX12" fmla="*/ 10000 w 10000"/>
                <a:gd name="connsiteY12" fmla="*/ 994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295" y="9980"/>
                    <a:pt x="1175" y="9970"/>
                    <a:pt x="1562" y="9819"/>
                  </a:cubicBezTo>
                  <a:cubicBezTo>
                    <a:pt x="1949" y="9668"/>
                    <a:pt x="2098" y="9511"/>
                    <a:pt x="2324" y="9095"/>
                  </a:cubicBezTo>
                  <a:cubicBezTo>
                    <a:pt x="2546" y="8686"/>
                    <a:pt x="2672" y="8277"/>
                    <a:pt x="2907" y="7346"/>
                  </a:cubicBezTo>
                  <a:cubicBezTo>
                    <a:pt x="3143" y="6421"/>
                    <a:pt x="3502" y="4659"/>
                    <a:pt x="3745" y="3526"/>
                  </a:cubicBezTo>
                  <a:cubicBezTo>
                    <a:pt x="3982" y="2394"/>
                    <a:pt x="4185" y="1140"/>
                    <a:pt x="4342" y="557"/>
                  </a:cubicBezTo>
                  <a:cubicBezTo>
                    <a:pt x="4503" y="-26"/>
                    <a:pt x="4659" y="1"/>
                    <a:pt x="4720" y="1"/>
                  </a:cubicBezTo>
                  <a:cubicBezTo>
                    <a:pt x="4778" y="1"/>
                    <a:pt x="4955" y="1"/>
                    <a:pt x="5134" y="557"/>
                  </a:cubicBezTo>
                  <a:cubicBezTo>
                    <a:pt x="5314" y="1120"/>
                    <a:pt x="5528" y="2152"/>
                    <a:pt x="5808" y="3339"/>
                  </a:cubicBezTo>
                  <a:cubicBezTo>
                    <a:pt x="6087" y="4518"/>
                    <a:pt x="6535" y="6682"/>
                    <a:pt x="6803" y="7654"/>
                  </a:cubicBezTo>
                  <a:cubicBezTo>
                    <a:pt x="7072" y="8633"/>
                    <a:pt x="7179" y="8840"/>
                    <a:pt x="7420" y="9202"/>
                  </a:cubicBezTo>
                  <a:cubicBezTo>
                    <a:pt x="7657" y="9557"/>
                    <a:pt x="7810" y="9698"/>
                    <a:pt x="8239" y="9819"/>
                  </a:cubicBezTo>
                  <a:cubicBezTo>
                    <a:pt x="8668" y="9939"/>
                    <a:pt x="9380" y="9919"/>
                    <a:pt x="10000" y="9946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>
              <a:off x="13958343" y="539122"/>
              <a:ext cx="0" cy="240794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13954213" y="3004592"/>
              <a:ext cx="0" cy="2516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" name="Group 5"/>
          <p:cNvGrpSpPr/>
          <p:nvPr/>
        </p:nvGrpSpPr>
        <p:grpSpPr>
          <a:xfrm>
            <a:off x="12751341" y="2020917"/>
            <a:ext cx="1204872" cy="1019519"/>
            <a:chOff x="638677" y="3656900"/>
            <a:chExt cx="1204872" cy="1019519"/>
          </a:xfrm>
        </p:grpSpPr>
        <p:sp>
          <p:nvSpPr>
            <p:cNvPr id="172" name="Freeform 97"/>
            <p:cNvSpPr>
              <a:spLocks/>
            </p:cNvSpPr>
            <p:nvPr/>
          </p:nvSpPr>
          <p:spPr bwMode="auto">
            <a:xfrm>
              <a:off x="638677" y="3720675"/>
              <a:ext cx="1204872" cy="955744"/>
            </a:xfrm>
            <a:custGeom>
              <a:avLst/>
              <a:gdLst>
                <a:gd name="T0" fmla="*/ 1846 w 1861"/>
                <a:gd name="T1" fmla="*/ 1612 h 1612"/>
                <a:gd name="T2" fmla="*/ 1856 w 1861"/>
                <a:gd name="T3" fmla="*/ 136 h 1612"/>
                <a:gd name="T4" fmla="*/ 1574 w 1861"/>
                <a:gd name="T5" fmla="*/ 720 h 1612"/>
                <a:gd name="T6" fmla="*/ 1307 w 1861"/>
                <a:gd name="T7" fmla="*/ 1212 h 1612"/>
                <a:gd name="T8" fmla="*/ 1068 w 1861"/>
                <a:gd name="T9" fmla="*/ 1409 h 1612"/>
                <a:gd name="T10" fmla="*/ 777 w 1861"/>
                <a:gd name="T11" fmla="*/ 1524 h 1612"/>
                <a:gd name="T12" fmla="*/ 0 w 1861"/>
                <a:gd name="T13" fmla="*/ 1590 h 1612"/>
                <a:gd name="connsiteX0" fmla="*/ 10161 w 10215"/>
                <a:gd name="connsiteY0" fmla="*/ 9330 h 9334"/>
                <a:gd name="connsiteX1" fmla="*/ 10215 w 10215"/>
                <a:gd name="connsiteY1" fmla="*/ 174 h 9334"/>
                <a:gd name="connsiteX2" fmla="*/ 8700 w 10215"/>
                <a:gd name="connsiteY2" fmla="*/ 3797 h 9334"/>
                <a:gd name="connsiteX3" fmla="*/ 7265 w 10215"/>
                <a:gd name="connsiteY3" fmla="*/ 6849 h 9334"/>
                <a:gd name="connsiteX4" fmla="*/ 5981 w 10215"/>
                <a:gd name="connsiteY4" fmla="*/ 8071 h 9334"/>
                <a:gd name="connsiteX5" fmla="*/ 4417 w 10215"/>
                <a:gd name="connsiteY5" fmla="*/ 8784 h 9334"/>
                <a:gd name="connsiteX6" fmla="*/ 0 w 10215"/>
                <a:gd name="connsiteY6" fmla="*/ 9334 h 9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15" h="9334">
                  <a:moveTo>
                    <a:pt x="10161" y="9330"/>
                  </a:moveTo>
                  <a:cubicBezTo>
                    <a:pt x="10161" y="7872"/>
                    <a:pt x="10215" y="1638"/>
                    <a:pt x="10215" y="174"/>
                  </a:cubicBezTo>
                  <a:cubicBezTo>
                    <a:pt x="10242" y="-670"/>
                    <a:pt x="9565" y="1731"/>
                    <a:pt x="8700" y="3797"/>
                  </a:cubicBezTo>
                  <a:cubicBezTo>
                    <a:pt x="8238" y="4926"/>
                    <a:pt x="7673" y="6222"/>
                    <a:pt x="7265" y="6849"/>
                  </a:cubicBezTo>
                  <a:lnTo>
                    <a:pt x="5981" y="8071"/>
                  </a:lnTo>
                  <a:lnTo>
                    <a:pt x="4417" y="8784"/>
                  </a:lnTo>
                  <a:cubicBezTo>
                    <a:pt x="3025" y="8921"/>
                    <a:pt x="1392" y="9197"/>
                    <a:pt x="0" y="9334"/>
                  </a:cubicBez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5122" name="Rectangle 116"/>
            <p:cNvSpPr>
              <a:spLocks noChangeArrowheads="1"/>
            </p:cNvSpPr>
            <p:nvPr/>
          </p:nvSpPr>
          <p:spPr bwMode="auto">
            <a:xfrm>
              <a:off x="1265522" y="3656900"/>
              <a:ext cx="1667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?</a:t>
              </a:r>
              <a:endParaRPr lang="en-US" altLang="en-US" sz="1800" b="1" u="none" dirty="0">
                <a:solidFill>
                  <a:srgbClr val="000000"/>
                </a:solidFill>
              </a:endParaRPr>
            </a:p>
          </p:txBody>
        </p:sp>
        <p:sp>
          <p:nvSpPr>
            <p:cNvPr id="5124" name="Freeform 117"/>
            <p:cNvSpPr>
              <a:spLocks noEditPoints="1"/>
            </p:cNvSpPr>
            <p:nvPr/>
          </p:nvSpPr>
          <p:spPr bwMode="auto">
            <a:xfrm>
              <a:off x="1438746" y="4031483"/>
              <a:ext cx="298450" cy="477837"/>
            </a:xfrm>
            <a:custGeom>
              <a:avLst/>
              <a:gdLst>
                <a:gd name="T0" fmla="*/ 368 w 469"/>
                <a:gd name="T1" fmla="*/ 671 h 751"/>
                <a:gd name="T2" fmla="*/ 0 w 469"/>
                <a:gd name="T3" fmla="*/ 15 h 751"/>
                <a:gd name="T4" fmla="*/ 27 w 469"/>
                <a:gd name="T5" fmla="*/ 0 h 751"/>
                <a:gd name="T6" fmla="*/ 395 w 469"/>
                <a:gd name="T7" fmla="*/ 656 h 751"/>
                <a:gd name="T8" fmla="*/ 368 w 469"/>
                <a:gd name="T9" fmla="*/ 671 h 751"/>
                <a:gd name="T10" fmla="*/ 448 w 469"/>
                <a:gd name="T11" fmla="*/ 626 h 751"/>
                <a:gd name="T12" fmla="*/ 419 w 469"/>
                <a:gd name="T13" fmla="*/ 730 h 751"/>
                <a:gd name="T14" fmla="*/ 315 w 469"/>
                <a:gd name="T15" fmla="*/ 701 h 751"/>
                <a:gd name="T16" fmla="*/ 344 w 469"/>
                <a:gd name="T17" fmla="*/ 597 h 751"/>
                <a:gd name="T18" fmla="*/ 448 w 469"/>
                <a:gd name="T19" fmla="*/ 626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9" h="751">
                  <a:moveTo>
                    <a:pt x="368" y="671"/>
                  </a:moveTo>
                  <a:lnTo>
                    <a:pt x="0" y="15"/>
                  </a:lnTo>
                  <a:lnTo>
                    <a:pt x="27" y="0"/>
                  </a:lnTo>
                  <a:lnTo>
                    <a:pt x="395" y="656"/>
                  </a:lnTo>
                  <a:lnTo>
                    <a:pt x="368" y="671"/>
                  </a:lnTo>
                  <a:close/>
                  <a:moveTo>
                    <a:pt x="448" y="626"/>
                  </a:moveTo>
                  <a:cubicBezTo>
                    <a:pt x="469" y="663"/>
                    <a:pt x="456" y="710"/>
                    <a:pt x="419" y="730"/>
                  </a:cubicBezTo>
                  <a:cubicBezTo>
                    <a:pt x="382" y="751"/>
                    <a:pt x="335" y="738"/>
                    <a:pt x="315" y="701"/>
                  </a:cubicBezTo>
                  <a:cubicBezTo>
                    <a:pt x="294" y="664"/>
                    <a:pt x="307" y="617"/>
                    <a:pt x="344" y="597"/>
                  </a:cubicBezTo>
                  <a:cubicBezTo>
                    <a:pt x="381" y="576"/>
                    <a:pt x="428" y="589"/>
                    <a:pt x="448" y="62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456658" y="4880992"/>
            <a:ext cx="5796670" cy="3472570"/>
            <a:chOff x="11577351" y="5365483"/>
            <a:chExt cx="5796670" cy="3472570"/>
          </a:xfrm>
        </p:grpSpPr>
        <p:grpSp>
          <p:nvGrpSpPr>
            <p:cNvPr id="13" name="Group 12"/>
            <p:cNvGrpSpPr/>
            <p:nvPr/>
          </p:nvGrpSpPr>
          <p:grpSpPr>
            <a:xfrm>
              <a:off x="11885256" y="5365483"/>
              <a:ext cx="5116780" cy="3472570"/>
              <a:chOff x="11974672" y="5152838"/>
              <a:chExt cx="5116780" cy="3472570"/>
            </a:xfrm>
          </p:grpSpPr>
          <p:sp>
            <p:nvSpPr>
              <p:cNvPr id="71" name="Rectangle 124"/>
              <p:cNvSpPr>
                <a:spLocks noChangeArrowheads="1"/>
              </p:cNvSpPr>
              <p:nvPr/>
            </p:nvSpPr>
            <p:spPr bwMode="auto">
              <a:xfrm>
                <a:off x="13890691" y="7897600"/>
                <a:ext cx="471283" cy="32008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-0.2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2" name="Rectangle 124"/>
              <p:cNvSpPr>
                <a:spLocks noChangeArrowheads="1"/>
              </p:cNvSpPr>
              <p:nvPr/>
            </p:nvSpPr>
            <p:spPr bwMode="auto">
              <a:xfrm>
                <a:off x="13132756" y="7897600"/>
                <a:ext cx="471284" cy="32008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-0.6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3" name="Rectangle 124"/>
              <p:cNvSpPr>
                <a:spLocks noChangeArrowheads="1"/>
              </p:cNvSpPr>
              <p:nvPr/>
            </p:nvSpPr>
            <p:spPr bwMode="auto">
              <a:xfrm>
                <a:off x="11974672" y="7897600"/>
                <a:ext cx="471284" cy="32008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-1.2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4" name="Rectangle 124"/>
              <p:cNvSpPr>
                <a:spLocks noChangeArrowheads="1"/>
              </p:cNvSpPr>
              <p:nvPr/>
            </p:nvSpPr>
            <p:spPr bwMode="auto">
              <a:xfrm>
                <a:off x="14741609" y="7897600"/>
                <a:ext cx="379911" cy="32008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0.2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5" name="Rectangle 124"/>
              <p:cNvSpPr>
                <a:spLocks noChangeArrowheads="1"/>
              </p:cNvSpPr>
              <p:nvPr/>
            </p:nvSpPr>
            <p:spPr bwMode="auto">
              <a:xfrm>
                <a:off x="15531075" y="7897600"/>
                <a:ext cx="379911" cy="32008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0.6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6" name="Rectangle 124"/>
              <p:cNvSpPr>
                <a:spLocks noChangeArrowheads="1"/>
              </p:cNvSpPr>
              <p:nvPr/>
            </p:nvSpPr>
            <p:spPr bwMode="auto">
              <a:xfrm>
                <a:off x="16711540" y="7897600"/>
                <a:ext cx="379912" cy="32008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1</a:t>
                </a: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.2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7" name="Rectangle 124"/>
              <p:cNvSpPr>
                <a:spLocks noChangeArrowheads="1"/>
              </p:cNvSpPr>
              <p:nvPr/>
            </p:nvSpPr>
            <p:spPr bwMode="auto">
              <a:xfrm>
                <a:off x="13080566" y="8305320"/>
                <a:ext cx="3063404" cy="32008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standardized mean effect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>
                <a:off x="13362210" y="5784295"/>
                <a:ext cx="0" cy="196527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2194715" y="5152838"/>
                <a:ext cx="0" cy="259673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>
                <a:off x="15717837" y="5784295"/>
                <a:ext cx="0" cy="195267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>
                <a:off x="16905969" y="5152838"/>
                <a:ext cx="0" cy="257152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81" name="Rectangle 124"/>
            <p:cNvSpPr>
              <a:spLocks noChangeArrowheads="1"/>
            </p:cNvSpPr>
            <p:nvPr/>
          </p:nvSpPr>
          <p:spPr bwMode="auto">
            <a:xfrm>
              <a:off x="13414887" y="6179131"/>
              <a:ext cx="490519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0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small</a:t>
              </a:r>
              <a:endParaRPr lang="en-US" altLang="en-US" sz="20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2" name="Rectangle 124"/>
            <p:cNvSpPr>
              <a:spLocks noChangeArrowheads="1"/>
            </p:cNvSpPr>
            <p:nvPr/>
          </p:nvSpPr>
          <p:spPr bwMode="auto">
            <a:xfrm>
              <a:off x="15027904" y="6160247"/>
              <a:ext cx="490519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0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small</a:t>
              </a:r>
              <a:endParaRPr lang="en-US" altLang="en-US" sz="20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3" name="Rectangle 124"/>
            <p:cNvSpPr>
              <a:spLocks noChangeArrowheads="1"/>
            </p:cNvSpPr>
            <p:nvPr/>
          </p:nvSpPr>
          <p:spPr bwMode="auto">
            <a:xfrm>
              <a:off x="15803099" y="6160247"/>
              <a:ext cx="888064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0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moderate</a:t>
              </a:r>
              <a:endParaRPr lang="en-US" altLang="en-US" sz="20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4" name="Rectangle 124"/>
            <p:cNvSpPr>
              <a:spLocks noChangeArrowheads="1"/>
            </p:cNvSpPr>
            <p:nvPr/>
          </p:nvSpPr>
          <p:spPr bwMode="auto">
            <a:xfrm>
              <a:off x="12261868" y="6179131"/>
              <a:ext cx="888064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altLang="en-US" sz="20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moderate</a:t>
              </a:r>
              <a:endParaRPr lang="en-US" altLang="en-US" sz="20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93" name="Rectangle 124"/>
            <p:cNvSpPr>
              <a:spLocks noChangeArrowheads="1"/>
            </p:cNvSpPr>
            <p:nvPr/>
          </p:nvSpPr>
          <p:spPr bwMode="auto">
            <a:xfrm>
              <a:off x="11577351" y="6175503"/>
              <a:ext cx="468078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r" eaLnBrk="0" hangingPunct="0">
                <a:lnSpc>
                  <a:spcPct val="80000"/>
                </a:lnSpc>
              </a:pPr>
              <a:r>
                <a:rPr lang="en-US" altLang="en-US" sz="20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large</a:t>
              </a:r>
              <a:endParaRPr lang="en-US" altLang="en-US" sz="20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94" name="Rectangle 124"/>
            <p:cNvSpPr>
              <a:spLocks noChangeArrowheads="1"/>
            </p:cNvSpPr>
            <p:nvPr/>
          </p:nvSpPr>
          <p:spPr bwMode="auto">
            <a:xfrm>
              <a:off x="16905943" y="6160247"/>
              <a:ext cx="468078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en-US" altLang="en-US" sz="20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large</a:t>
              </a:r>
              <a:endParaRPr lang="en-US" altLang="en-US" sz="20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722037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327" y="49214"/>
            <a:ext cx="17292702" cy="9788469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Here's the example. The prior is </a:t>
            </a:r>
            <a:r>
              <a:rPr lang="en-US" b="1" dirty="0" smtClean="0"/>
              <a:t>reasonably informative</a:t>
            </a:r>
            <a:r>
              <a:rPr lang="en-US" dirty="0" smtClean="0"/>
              <a:t>: mean=0.00, 90% compatibility limits ±1.20 (±borderline large).</a:t>
            </a:r>
          </a:p>
          <a:p>
            <a:pPr marL="355600" lvl="1" indent="0">
              <a:spcBef>
                <a:spcPts val="0"/>
              </a:spcBef>
              <a:buNone/>
            </a:pPr>
            <a:r>
              <a:rPr lang="en-US" sz="3000" dirty="0" smtClean="0"/>
              <a:t>The observed effect is 0.40 (arbitrary), and the 90%CI of ±0.70 (consistent with the small sample size).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The posterior mean and the compatibility limits are "shrunk" to 0.31, ±0.60.</a:t>
            </a:r>
          </a:p>
          <a:p>
            <a:pPr lvl="1"/>
            <a:r>
              <a:rPr lang="en-US" dirty="0" smtClean="0"/>
              <a:t>Add the smallest harmful and beneficial values </a:t>
            </a:r>
          </a:p>
          <a:p>
            <a:r>
              <a:rPr lang="en-US" dirty="0" smtClean="0"/>
              <a:t>Here's the effect of a </a:t>
            </a:r>
            <a:r>
              <a:rPr lang="en-US" b="1" dirty="0" smtClean="0"/>
              <a:t>weakly informative</a:t>
            </a:r>
            <a:r>
              <a:rPr lang="en-US" dirty="0" smtClean="0"/>
              <a:t> prior, mean=0.00, compatibility limits ±4.00 (±borderline extremely large)…</a:t>
            </a:r>
          </a:p>
          <a:p>
            <a:pPr marL="3556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dirty="0" smtClean="0"/>
              <a:t>…and with a </a:t>
            </a:r>
            <a:r>
              <a:rPr lang="en-US" sz="3000" b="1" dirty="0" smtClean="0"/>
              <a:t>minimally informative</a:t>
            </a:r>
            <a:r>
              <a:rPr lang="en-US" sz="3000" dirty="0" smtClean="0"/>
              <a:t> prior, mean=0.00, compatibility limits ±100.00 (effectively ±infinity).</a:t>
            </a: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pPr lvl="1"/>
            <a:endParaRPr lang="en-US" sz="4000" dirty="0" smtClean="0"/>
          </a:p>
          <a:p>
            <a:pPr lvl="1"/>
            <a:r>
              <a:rPr lang="en-US" dirty="0" smtClean="0"/>
              <a:t>There is very slight shrinkage with the weakly informative prior,</a:t>
            </a:r>
          </a:p>
          <a:p>
            <a:pPr lvl="1"/>
            <a:r>
              <a:rPr lang="en-US" dirty="0" smtClean="0"/>
              <a:t>And of course the probabilities are practically the </a:t>
            </a:r>
            <a:r>
              <a:rPr lang="en-US" dirty="0" smtClean="0"/>
              <a:t>same, </a:t>
            </a:r>
            <a:r>
              <a:rPr lang="en-US" dirty="0" smtClean="0"/>
              <a:t>and the same as the MBD probabilities</a:t>
            </a:r>
          </a:p>
          <a:p>
            <a:r>
              <a:rPr lang="en-US" dirty="0" smtClean="0"/>
              <a:t>So, a realistic weakly informative prior has no practical effect on the posterior with this small sample size.</a:t>
            </a:r>
          </a:p>
          <a:p>
            <a:r>
              <a:rPr lang="en-US" dirty="0" smtClean="0"/>
              <a:t>And so, MBD has a valid Bayesian interpretation, consistent with a minimally informative prior for all sample sizes and with a weakly informative prior for all but very small sample sizes.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r="71886"/>
          <a:stretch/>
        </p:blipFill>
        <p:spPr>
          <a:xfrm>
            <a:off x="10377230" y="1156700"/>
            <a:ext cx="1963469" cy="15725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1" r="34878"/>
          <a:stretch/>
        </p:blipFill>
        <p:spPr>
          <a:xfrm>
            <a:off x="213985" y="1149068"/>
            <a:ext cx="6628250" cy="15601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887" y="4780409"/>
            <a:ext cx="17162145" cy="15478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7983" y="6371227"/>
            <a:ext cx="17186910" cy="7677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/>
          <a:srcRect l="64862" r="1"/>
          <a:stretch/>
        </p:blipFill>
        <p:spPr>
          <a:xfrm>
            <a:off x="6815014" y="1154804"/>
            <a:ext cx="3576440" cy="156019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4412581" y="1944929"/>
            <a:ext cx="742743" cy="38886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100214" y="1944929"/>
            <a:ext cx="815672" cy="388867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412580" y="2303201"/>
            <a:ext cx="742743" cy="38886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100213" y="2303201"/>
            <a:ext cx="815672" cy="388867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5261" y="1944929"/>
            <a:ext cx="1017939" cy="726607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669165" y="1950948"/>
            <a:ext cx="708549" cy="72660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412579" y="5554315"/>
            <a:ext cx="742743" cy="38886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412579" y="6356713"/>
            <a:ext cx="742743" cy="38886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2352714" y="5579878"/>
            <a:ext cx="1708939" cy="1517956"/>
          </a:xfrm>
          <a:prstGeom prst="rect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l="28007"/>
          <a:stretch/>
        </p:blipFill>
        <p:spPr>
          <a:xfrm>
            <a:off x="12333079" y="1156700"/>
            <a:ext cx="5027837" cy="157257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998791" y="7167336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kern="0" dirty="0">
                <a:solidFill>
                  <a:srgbClr val="000000"/>
                </a:solidFill>
                <a:latin typeface="Arial Narrow"/>
                <a:cs typeface="+mn-cs"/>
              </a:rPr>
              <a:t> and no shrinkage with the minimally informative prior.</a:t>
            </a:r>
            <a:endParaRPr lang="en-AU" sz="28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9674433" y="5573034"/>
            <a:ext cx="708549" cy="72660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410765" y="5910092"/>
            <a:ext cx="742743" cy="38886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812343" y="5567015"/>
            <a:ext cx="1017939" cy="726607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101573" y="5919617"/>
            <a:ext cx="815672" cy="388867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1062" y="6373707"/>
            <a:ext cx="1017939" cy="726607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087117" y="6716784"/>
            <a:ext cx="815672" cy="388867"/>
          </a:xfrm>
          <a:prstGeom prst="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682711" y="6364238"/>
            <a:ext cx="708549" cy="72660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409518" y="6701296"/>
            <a:ext cx="742743" cy="388867"/>
          </a:xfrm>
          <a:prstGeom prst="rect">
            <a:avLst/>
          </a:prstGeom>
          <a:noFill/>
          <a:ln w="444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4069941" y="5583807"/>
            <a:ext cx="1708939" cy="1517956"/>
          </a:xfrm>
          <a:prstGeom prst="rect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5761768" y="5575036"/>
            <a:ext cx="1613125" cy="1517956"/>
          </a:xfrm>
          <a:prstGeom prst="rect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36138" y="3201646"/>
            <a:ext cx="10424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none" kern="0" dirty="0">
                <a:solidFill>
                  <a:srgbClr val="000000"/>
                </a:solidFill>
                <a:latin typeface="Arial Narrow"/>
                <a:cs typeface="+mn-cs"/>
              </a:rPr>
              <a:t> and you get the probability the true effect is </a:t>
            </a:r>
            <a:r>
              <a:rPr lang="en-US" sz="2800" u="none" kern="0" dirty="0" smtClean="0">
                <a:solidFill>
                  <a:srgbClr val="000000"/>
                </a:solidFill>
                <a:latin typeface="Arial Narrow"/>
                <a:cs typeface="+mn-cs"/>
              </a:rPr>
              <a:t>harmful, </a:t>
            </a:r>
            <a:r>
              <a:rPr lang="en-US" sz="2800" u="none" kern="0" dirty="0">
                <a:solidFill>
                  <a:srgbClr val="000000"/>
                </a:solidFill>
                <a:latin typeface="Arial Narrow"/>
                <a:cs typeface="+mn-cs"/>
              </a:rPr>
              <a:t>trivial and </a:t>
            </a:r>
            <a:r>
              <a:rPr lang="en-US" sz="2800" u="none" kern="0" dirty="0" smtClean="0">
                <a:solidFill>
                  <a:srgbClr val="000000"/>
                </a:solidFill>
                <a:latin typeface="Arial Narrow"/>
                <a:cs typeface="+mn-cs"/>
              </a:rPr>
              <a:t>beneficial.</a:t>
            </a:r>
            <a:endParaRPr lang="en-AU" sz="28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12331537" y="1950285"/>
            <a:ext cx="5013613" cy="741783"/>
          </a:xfrm>
          <a:prstGeom prst="rect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6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34806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12" grpId="0" animBg="1"/>
      <p:bldP spid="12" grpId="1" animBg="1"/>
      <p:bldP spid="15" grpId="1" animBg="1"/>
      <p:bldP spid="15" grpId="2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6" grpId="0" animBg="1"/>
      <p:bldP spid="14" grpId="0"/>
      <p:bldP spid="23" grpId="0" animBg="1"/>
      <p:bldP spid="29" grpId="0" animBg="1"/>
      <p:bldP spid="22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1791" y="37406"/>
            <a:ext cx="16536206" cy="983503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AU" b="1" dirty="0" smtClean="0"/>
              <a:t>MBD is a valid Frequentist method</a:t>
            </a:r>
          </a:p>
          <a:p>
            <a:r>
              <a:rPr lang="en-US" dirty="0" smtClean="0"/>
              <a:t>Frequentist methods involve </a:t>
            </a:r>
            <a:r>
              <a:rPr lang="en-US" b="1" dirty="0" smtClean="0"/>
              <a:t>hypothesis testing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compatibility interval can be used to perform an hypothesis test.</a:t>
            </a:r>
          </a:p>
          <a:p>
            <a:r>
              <a:rPr lang="en-US" dirty="0" smtClean="0"/>
              <a:t>Let's test the hypothesis (H</a:t>
            </a:r>
            <a:r>
              <a:rPr lang="en-US" baseline="-25000" dirty="0" smtClean="0"/>
              <a:t>0</a:t>
            </a:r>
            <a:r>
              <a:rPr lang="en-US" dirty="0" smtClean="0"/>
              <a:t>) that the effect is harmful (a </a:t>
            </a:r>
            <a:r>
              <a:rPr lang="en-US" b="1" dirty="0" smtClean="0"/>
              <a:t>non-inferiority test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purple region defines H</a:t>
            </a:r>
            <a:r>
              <a:rPr lang="en-US" baseline="-25000" dirty="0" smtClean="0"/>
              <a:t>0</a:t>
            </a:r>
            <a:r>
              <a:rPr lang="en-US" dirty="0" smtClean="0"/>
              <a:t>: all values to the left of the smallest harmful value.</a:t>
            </a:r>
          </a:p>
          <a:p>
            <a:r>
              <a:rPr lang="en-US" dirty="0" smtClean="0"/>
              <a:t>If </a:t>
            </a:r>
            <a:r>
              <a:rPr lang="en-US" dirty="0"/>
              <a:t>the compatibility interval includes harmful </a:t>
            </a:r>
            <a:r>
              <a:rPr lang="en-US" dirty="0" smtClean="0"/>
              <a:t>values,</a:t>
            </a:r>
            <a:br>
              <a:rPr lang="en-US" dirty="0" smtClean="0"/>
            </a:br>
            <a:r>
              <a:rPr lang="en-US" dirty="0" smtClean="0"/>
              <a:t>some harmful values </a:t>
            </a:r>
            <a:r>
              <a:rPr lang="en-US" dirty="0"/>
              <a:t>are compatible with the </a:t>
            </a:r>
            <a:r>
              <a:rPr lang="en-US" dirty="0" smtClean="0"/>
              <a:t>sample data and the model.</a:t>
            </a:r>
          </a:p>
          <a:p>
            <a:pPr lvl="1"/>
            <a:r>
              <a:rPr lang="en-US" dirty="0" smtClean="0"/>
              <a:t>The hypothesis </a:t>
            </a:r>
            <a:r>
              <a:rPr lang="en-US" dirty="0"/>
              <a:t>of harm is </a:t>
            </a:r>
            <a:r>
              <a:rPr lang="en-US" dirty="0" smtClean="0"/>
              <a:t>therefore not rejected in this example. </a:t>
            </a:r>
          </a:p>
          <a:p>
            <a:pPr lvl="1"/>
            <a:r>
              <a:rPr lang="en-US" dirty="0" smtClean="0"/>
              <a:t>The p value for the test (p</a:t>
            </a:r>
            <a:r>
              <a:rPr lang="en-US" baseline="-25000" dirty="0" smtClean="0"/>
              <a:t>H</a:t>
            </a:r>
            <a:r>
              <a:rPr lang="en-US" dirty="0" smtClean="0"/>
              <a:t>) is the area of the sampling distribution in harmful values.</a:t>
            </a:r>
          </a:p>
          <a:p>
            <a:pPr lvl="2"/>
            <a:r>
              <a:rPr lang="en-US" dirty="0" smtClean="0"/>
              <a:t>The area in the example is 6%, so p</a:t>
            </a:r>
            <a:r>
              <a:rPr lang="en-US" baseline="-25000" dirty="0" smtClean="0"/>
              <a:t>H</a:t>
            </a:r>
            <a:r>
              <a:rPr lang="en-US" dirty="0" smtClean="0"/>
              <a:t> = 0.06.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If </a:t>
            </a:r>
            <a:r>
              <a:rPr lang="en-US" dirty="0"/>
              <a:t>a 95% compatibility interval is used for the </a:t>
            </a:r>
            <a:r>
              <a:rPr lang="en-US" dirty="0" smtClean="0"/>
              <a:t>test, the threshold value for p</a:t>
            </a:r>
            <a:r>
              <a:rPr lang="en-US" baseline="-25000" dirty="0" smtClean="0"/>
              <a:t>H</a:t>
            </a:r>
            <a:r>
              <a:rPr lang="en-US" dirty="0" smtClean="0"/>
              <a:t> is 0.025. </a:t>
            </a:r>
          </a:p>
          <a:p>
            <a:pPr lvl="2"/>
            <a:r>
              <a:rPr lang="en-US" dirty="0" smtClean="0"/>
              <a:t>Here p</a:t>
            </a:r>
            <a:r>
              <a:rPr lang="en-US" baseline="-25000" dirty="0" smtClean="0"/>
              <a:t>H</a:t>
            </a:r>
            <a:r>
              <a:rPr lang="en-US" dirty="0" smtClean="0"/>
              <a:t>&gt;0.025, so the hypothesis of harm is not rejected: the true effect "could be" harmful.</a:t>
            </a:r>
          </a:p>
          <a:p>
            <a:r>
              <a:rPr lang="en-US" dirty="0" smtClean="0"/>
              <a:t>With a 99% compatibility interval, the threshold p</a:t>
            </a:r>
            <a:r>
              <a:rPr lang="en-US" baseline="-25000" dirty="0" smtClean="0"/>
              <a:t>H</a:t>
            </a:r>
            <a:r>
              <a:rPr lang="en-US" dirty="0" smtClean="0"/>
              <a:t> is 0.005 or 0.5%.</a:t>
            </a:r>
          </a:p>
          <a:p>
            <a:r>
              <a:rPr lang="en-US" dirty="0" smtClean="0"/>
              <a:t>Here is an example of rejection with a 99% interval: </a:t>
            </a:r>
            <a:r>
              <a:rPr lang="en-US" dirty="0"/>
              <a:t>p</a:t>
            </a:r>
            <a:r>
              <a:rPr lang="en-US" baseline="-25000" dirty="0"/>
              <a:t>H</a:t>
            </a:r>
            <a:r>
              <a:rPr lang="en-US" dirty="0"/>
              <a:t> = </a:t>
            </a:r>
            <a:r>
              <a:rPr lang="en-US" dirty="0" smtClean="0"/>
              <a:t>0.004, i.e., </a:t>
            </a:r>
            <a:r>
              <a:rPr lang="en-US" dirty="0"/>
              <a:t>p</a:t>
            </a:r>
            <a:r>
              <a:rPr lang="en-US" baseline="-25000" dirty="0"/>
              <a:t>H</a:t>
            </a:r>
            <a:r>
              <a:rPr lang="en-US" dirty="0"/>
              <a:t>&lt;0.005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 harmful </a:t>
            </a:r>
            <a:r>
              <a:rPr lang="en-US" dirty="0"/>
              <a:t>values are </a:t>
            </a:r>
            <a:r>
              <a:rPr lang="en-US" dirty="0" smtClean="0"/>
              <a:t>NOT compatible </a:t>
            </a:r>
            <a:r>
              <a:rPr lang="en-US" dirty="0"/>
              <a:t>with the sample and model.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H</a:t>
            </a:r>
            <a:r>
              <a:rPr lang="en-US" dirty="0" smtClean="0"/>
              <a:t> </a:t>
            </a:r>
            <a:r>
              <a:rPr lang="en-US" dirty="0"/>
              <a:t>is, of course, the </a:t>
            </a:r>
            <a:r>
              <a:rPr lang="en-US" dirty="0" smtClean="0"/>
              <a:t>same as the MBD </a:t>
            </a:r>
            <a:r>
              <a:rPr lang="en-US" dirty="0"/>
              <a:t>probability that the true effect is </a:t>
            </a:r>
            <a:r>
              <a:rPr lang="en-US" dirty="0" smtClean="0"/>
              <a:t>harmful.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b="1" dirty="0" smtClean="0"/>
              <a:t>clinical MBD</a:t>
            </a:r>
            <a:r>
              <a:rPr lang="en-US" dirty="0" smtClean="0"/>
              <a:t>, an effect is considered for implementation if the true effect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i="1" dirty="0" smtClean="0"/>
              <a:t>most unlikely</a:t>
            </a:r>
            <a:r>
              <a:rPr lang="en-US" dirty="0" smtClean="0"/>
              <a:t> harmful; that is, the probability of harm is &lt;0.5%, i.e., p</a:t>
            </a:r>
            <a:r>
              <a:rPr lang="en-US" baseline="-25000" dirty="0" smtClean="0"/>
              <a:t>H</a:t>
            </a:r>
            <a:r>
              <a:rPr lang="en-US" dirty="0" smtClean="0"/>
              <a:t>&lt;0.005. </a:t>
            </a:r>
          </a:p>
          <a:p>
            <a:r>
              <a:rPr lang="en-US" dirty="0" smtClean="0"/>
              <a:t>So the requirement for most unlikely harmful in MBD is the same as rejection of the </a:t>
            </a:r>
            <a:r>
              <a:rPr lang="en-US" dirty="0"/>
              <a:t>harmful hypothesis </a:t>
            </a:r>
            <a:r>
              <a:rPr lang="en-US" dirty="0" smtClean="0"/>
              <a:t>(p</a:t>
            </a:r>
            <a:r>
              <a:rPr lang="en-US" baseline="-25000" dirty="0" smtClean="0"/>
              <a:t>H</a:t>
            </a:r>
            <a:r>
              <a:rPr lang="en-US" dirty="0" smtClean="0"/>
              <a:t>&lt;0.005).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059943" y="1055488"/>
            <a:ext cx="4387850" cy="3087523"/>
            <a:chOff x="271934" y="2270037"/>
            <a:chExt cx="4387850" cy="3087523"/>
          </a:xfrm>
        </p:grpSpPr>
        <p:sp>
          <p:nvSpPr>
            <p:cNvPr id="5130" name="Freeform 123"/>
            <p:cNvSpPr>
              <a:spLocks noEditPoints="1"/>
            </p:cNvSpPr>
            <p:nvPr/>
          </p:nvSpPr>
          <p:spPr bwMode="auto">
            <a:xfrm>
              <a:off x="1784821" y="4718870"/>
              <a:ext cx="96838" cy="252000"/>
            </a:xfrm>
            <a:custGeom>
              <a:avLst/>
              <a:gdLst>
                <a:gd name="T0" fmla="*/ 37 w 61"/>
                <a:gd name="T1" fmla="*/ 230 h 230"/>
                <a:gd name="T2" fmla="*/ 37 w 61"/>
                <a:gd name="T3" fmla="*/ 51 h 230"/>
                <a:gd name="T4" fmla="*/ 24 w 61"/>
                <a:gd name="T5" fmla="*/ 51 h 230"/>
                <a:gd name="T6" fmla="*/ 24 w 61"/>
                <a:gd name="T7" fmla="*/ 230 h 230"/>
                <a:gd name="T8" fmla="*/ 37 w 61"/>
                <a:gd name="T9" fmla="*/ 230 h 230"/>
                <a:gd name="T10" fmla="*/ 61 w 61"/>
                <a:gd name="T11" fmla="*/ 61 h 230"/>
                <a:gd name="T12" fmla="*/ 30 w 61"/>
                <a:gd name="T13" fmla="*/ 0 h 230"/>
                <a:gd name="T14" fmla="*/ 0 w 61"/>
                <a:gd name="T15" fmla="*/ 61 h 230"/>
                <a:gd name="T16" fmla="*/ 61 w 61"/>
                <a:gd name="T17" fmla="*/ 61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230">
                  <a:moveTo>
                    <a:pt x="37" y="230"/>
                  </a:moveTo>
                  <a:lnTo>
                    <a:pt x="37" y="51"/>
                  </a:lnTo>
                  <a:lnTo>
                    <a:pt x="24" y="51"/>
                  </a:lnTo>
                  <a:lnTo>
                    <a:pt x="24" y="230"/>
                  </a:lnTo>
                  <a:lnTo>
                    <a:pt x="37" y="230"/>
                  </a:lnTo>
                  <a:close/>
                  <a:moveTo>
                    <a:pt x="61" y="61"/>
                  </a:moveTo>
                  <a:lnTo>
                    <a:pt x="30" y="0"/>
                  </a:lnTo>
                  <a:lnTo>
                    <a:pt x="0" y="61"/>
                  </a:lnTo>
                  <a:lnTo>
                    <a:pt x="61" y="6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167" name="Rectangle 94"/>
            <p:cNvSpPr>
              <a:spLocks noChangeArrowheads="1"/>
            </p:cNvSpPr>
            <p:nvPr/>
          </p:nvSpPr>
          <p:spPr bwMode="auto">
            <a:xfrm>
              <a:off x="505296" y="2277294"/>
              <a:ext cx="1338263" cy="2390775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178" name="Freeform 100"/>
            <p:cNvSpPr>
              <a:spLocks noEditPoints="1"/>
            </p:cNvSpPr>
            <p:nvPr/>
          </p:nvSpPr>
          <p:spPr bwMode="auto">
            <a:xfrm>
              <a:off x="560859" y="2648770"/>
              <a:ext cx="1225550" cy="98425"/>
            </a:xfrm>
            <a:custGeom>
              <a:avLst/>
              <a:gdLst>
                <a:gd name="T0" fmla="*/ 772 w 772"/>
                <a:gd name="T1" fmla="*/ 34 h 62"/>
                <a:gd name="T2" fmla="*/ 51 w 772"/>
                <a:gd name="T3" fmla="*/ 34 h 62"/>
                <a:gd name="T4" fmla="*/ 51 w 772"/>
                <a:gd name="T5" fmla="*/ 27 h 62"/>
                <a:gd name="T6" fmla="*/ 772 w 772"/>
                <a:gd name="T7" fmla="*/ 27 h 62"/>
                <a:gd name="T8" fmla="*/ 772 w 772"/>
                <a:gd name="T9" fmla="*/ 34 h 62"/>
                <a:gd name="T10" fmla="*/ 62 w 772"/>
                <a:gd name="T11" fmla="*/ 62 h 62"/>
                <a:gd name="T12" fmla="*/ 0 w 772"/>
                <a:gd name="T13" fmla="*/ 31 h 62"/>
                <a:gd name="T14" fmla="*/ 62 w 772"/>
                <a:gd name="T15" fmla="*/ 0 h 62"/>
                <a:gd name="T16" fmla="*/ 62 w 772"/>
                <a:gd name="T1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2" h="62">
                  <a:moveTo>
                    <a:pt x="772" y="34"/>
                  </a:moveTo>
                  <a:lnTo>
                    <a:pt x="51" y="34"/>
                  </a:lnTo>
                  <a:lnTo>
                    <a:pt x="51" y="27"/>
                  </a:lnTo>
                  <a:lnTo>
                    <a:pt x="772" y="27"/>
                  </a:lnTo>
                  <a:lnTo>
                    <a:pt x="772" y="34"/>
                  </a:lnTo>
                  <a:close/>
                  <a:moveTo>
                    <a:pt x="62" y="62"/>
                  </a:moveTo>
                  <a:lnTo>
                    <a:pt x="0" y="31"/>
                  </a:lnTo>
                  <a:lnTo>
                    <a:pt x="62" y="0"/>
                  </a:lnTo>
                  <a:lnTo>
                    <a:pt x="62" y="6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191" name="Freeform 113"/>
            <p:cNvSpPr>
              <a:spLocks noEditPoints="1"/>
            </p:cNvSpPr>
            <p:nvPr/>
          </p:nvSpPr>
          <p:spPr bwMode="auto">
            <a:xfrm>
              <a:off x="1832446" y="2270037"/>
              <a:ext cx="20638" cy="2412000"/>
            </a:xfrm>
            <a:custGeom>
              <a:avLst/>
              <a:gdLst>
                <a:gd name="T0" fmla="*/ 13 w 13"/>
                <a:gd name="T1" fmla="*/ 51 h 1758"/>
                <a:gd name="T2" fmla="*/ 0 w 13"/>
                <a:gd name="T3" fmla="*/ 0 h 1758"/>
                <a:gd name="T4" fmla="*/ 13 w 13"/>
                <a:gd name="T5" fmla="*/ 90 h 1758"/>
                <a:gd name="T6" fmla="*/ 0 w 13"/>
                <a:gd name="T7" fmla="*/ 141 h 1758"/>
                <a:gd name="T8" fmla="*/ 13 w 13"/>
                <a:gd name="T9" fmla="*/ 90 h 1758"/>
                <a:gd name="T10" fmla="*/ 13 w 13"/>
                <a:gd name="T11" fmla="*/ 231 h 1758"/>
                <a:gd name="T12" fmla="*/ 0 w 13"/>
                <a:gd name="T13" fmla="*/ 180 h 1758"/>
                <a:gd name="T14" fmla="*/ 13 w 13"/>
                <a:gd name="T15" fmla="*/ 269 h 1758"/>
                <a:gd name="T16" fmla="*/ 0 w 13"/>
                <a:gd name="T17" fmla="*/ 321 h 1758"/>
                <a:gd name="T18" fmla="*/ 13 w 13"/>
                <a:gd name="T19" fmla="*/ 269 h 1758"/>
                <a:gd name="T20" fmla="*/ 13 w 13"/>
                <a:gd name="T21" fmla="*/ 410 h 1758"/>
                <a:gd name="T22" fmla="*/ 0 w 13"/>
                <a:gd name="T23" fmla="*/ 359 h 1758"/>
                <a:gd name="T24" fmla="*/ 13 w 13"/>
                <a:gd name="T25" fmla="*/ 449 h 1758"/>
                <a:gd name="T26" fmla="*/ 0 w 13"/>
                <a:gd name="T27" fmla="*/ 500 h 1758"/>
                <a:gd name="T28" fmla="*/ 13 w 13"/>
                <a:gd name="T29" fmla="*/ 449 h 1758"/>
                <a:gd name="T30" fmla="*/ 13 w 13"/>
                <a:gd name="T31" fmla="*/ 590 h 1758"/>
                <a:gd name="T32" fmla="*/ 0 w 13"/>
                <a:gd name="T33" fmla="*/ 539 h 1758"/>
                <a:gd name="T34" fmla="*/ 13 w 13"/>
                <a:gd name="T35" fmla="*/ 629 h 1758"/>
                <a:gd name="T36" fmla="*/ 0 w 13"/>
                <a:gd name="T37" fmla="*/ 680 h 1758"/>
                <a:gd name="T38" fmla="*/ 13 w 13"/>
                <a:gd name="T39" fmla="*/ 629 h 1758"/>
                <a:gd name="T40" fmla="*/ 13 w 13"/>
                <a:gd name="T41" fmla="*/ 770 h 1758"/>
                <a:gd name="T42" fmla="*/ 0 w 13"/>
                <a:gd name="T43" fmla="*/ 719 h 1758"/>
                <a:gd name="T44" fmla="*/ 13 w 13"/>
                <a:gd name="T45" fmla="*/ 808 h 1758"/>
                <a:gd name="T46" fmla="*/ 0 w 13"/>
                <a:gd name="T47" fmla="*/ 860 h 1758"/>
                <a:gd name="T48" fmla="*/ 13 w 13"/>
                <a:gd name="T49" fmla="*/ 808 h 1758"/>
                <a:gd name="T50" fmla="*/ 13 w 13"/>
                <a:gd name="T51" fmla="*/ 950 h 1758"/>
                <a:gd name="T52" fmla="*/ 0 w 13"/>
                <a:gd name="T53" fmla="*/ 898 h 1758"/>
                <a:gd name="T54" fmla="*/ 13 w 13"/>
                <a:gd name="T55" fmla="*/ 988 h 1758"/>
                <a:gd name="T56" fmla="*/ 0 w 13"/>
                <a:gd name="T57" fmla="*/ 1039 h 1758"/>
                <a:gd name="T58" fmla="*/ 13 w 13"/>
                <a:gd name="T59" fmla="*/ 988 h 1758"/>
                <a:gd name="T60" fmla="*/ 13 w 13"/>
                <a:gd name="T61" fmla="*/ 1129 h 1758"/>
                <a:gd name="T62" fmla="*/ 0 w 13"/>
                <a:gd name="T63" fmla="*/ 1078 h 1758"/>
                <a:gd name="T64" fmla="*/ 13 w 13"/>
                <a:gd name="T65" fmla="*/ 1168 h 1758"/>
                <a:gd name="T66" fmla="*/ 0 w 13"/>
                <a:gd name="T67" fmla="*/ 1219 h 1758"/>
                <a:gd name="T68" fmla="*/ 13 w 13"/>
                <a:gd name="T69" fmla="*/ 1168 h 1758"/>
                <a:gd name="T70" fmla="*/ 13 w 13"/>
                <a:gd name="T71" fmla="*/ 1309 h 1758"/>
                <a:gd name="T72" fmla="*/ 0 w 13"/>
                <a:gd name="T73" fmla="*/ 1257 h 1758"/>
                <a:gd name="T74" fmla="*/ 13 w 13"/>
                <a:gd name="T75" fmla="*/ 1347 h 1758"/>
                <a:gd name="T76" fmla="*/ 0 w 13"/>
                <a:gd name="T77" fmla="*/ 1398 h 1758"/>
                <a:gd name="T78" fmla="*/ 13 w 13"/>
                <a:gd name="T79" fmla="*/ 1347 h 1758"/>
                <a:gd name="T80" fmla="*/ 13 w 13"/>
                <a:gd name="T81" fmla="*/ 1488 h 1758"/>
                <a:gd name="T82" fmla="*/ 0 w 13"/>
                <a:gd name="T83" fmla="*/ 1437 h 1758"/>
                <a:gd name="T84" fmla="*/ 13 w 13"/>
                <a:gd name="T85" fmla="*/ 1527 h 1758"/>
                <a:gd name="T86" fmla="*/ 0 w 13"/>
                <a:gd name="T87" fmla="*/ 1578 h 1758"/>
                <a:gd name="T88" fmla="*/ 13 w 13"/>
                <a:gd name="T89" fmla="*/ 1527 h 1758"/>
                <a:gd name="T90" fmla="*/ 13 w 13"/>
                <a:gd name="T91" fmla="*/ 1668 h 1758"/>
                <a:gd name="T92" fmla="*/ 0 w 13"/>
                <a:gd name="T93" fmla="*/ 1616 h 1758"/>
                <a:gd name="T94" fmla="*/ 13 w 13"/>
                <a:gd name="T95" fmla="*/ 1706 h 1758"/>
                <a:gd name="T96" fmla="*/ 0 w 13"/>
                <a:gd name="T97" fmla="*/ 1758 h 1758"/>
                <a:gd name="T98" fmla="*/ 13 w 13"/>
                <a:gd name="T99" fmla="*/ 1706 h 1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" h="1758">
                  <a:moveTo>
                    <a:pt x="13" y="0"/>
                  </a:moveTo>
                  <a:lnTo>
                    <a:pt x="13" y="51"/>
                  </a:lnTo>
                  <a:lnTo>
                    <a:pt x="0" y="51"/>
                  </a:lnTo>
                  <a:lnTo>
                    <a:pt x="0" y="0"/>
                  </a:lnTo>
                  <a:lnTo>
                    <a:pt x="13" y="0"/>
                  </a:lnTo>
                  <a:close/>
                  <a:moveTo>
                    <a:pt x="13" y="90"/>
                  </a:moveTo>
                  <a:lnTo>
                    <a:pt x="13" y="141"/>
                  </a:lnTo>
                  <a:lnTo>
                    <a:pt x="0" y="141"/>
                  </a:lnTo>
                  <a:lnTo>
                    <a:pt x="0" y="90"/>
                  </a:lnTo>
                  <a:lnTo>
                    <a:pt x="13" y="90"/>
                  </a:lnTo>
                  <a:close/>
                  <a:moveTo>
                    <a:pt x="13" y="180"/>
                  </a:moveTo>
                  <a:lnTo>
                    <a:pt x="13" y="231"/>
                  </a:lnTo>
                  <a:lnTo>
                    <a:pt x="0" y="231"/>
                  </a:lnTo>
                  <a:lnTo>
                    <a:pt x="0" y="180"/>
                  </a:lnTo>
                  <a:lnTo>
                    <a:pt x="13" y="180"/>
                  </a:lnTo>
                  <a:close/>
                  <a:moveTo>
                    <a:pt x="13" y="269"/>
                  </a:moveTo>
                  <a:lnTo>
                    <a:pt x="13" y="321"/>
                  </a:lnTo>
                  <a:lnTo>
                    <a:pt x="0" y="321"/>
                  </a:lnTo>
                  <a:lnTo>
                    <a:pt x="0" y="269"/>
                  </a:lnTo>
                  <a:lnTo>
                    <a:pt x="13" y="269"/>
                  </a:lnTo>
                  <a:close/>
                  <a:moveTo>
                    <a:pt x="13" y="359"/>
                  </a:moveTo>
                  <a:lnTo>
                    <a:pt x="13" y="410"/>
                  </a:lnTo>
                  <a:lnTo>
                    <a:pt x="0" y="410"/>
                  </a:lnTo>
                  <a:lnTo>
                    <a:pt x="0" y="359"/>
                  </a:lnTo>
                  <a:lnTo>
                    <a:pt x="13" y="359"/>
                  </a:lnTo>
                  <a:close/>
                  <a:moveTo>
                    <a:pt x="13" y="449"/>
                  </a:moveTo>
                  <a:lnTo>
                    <a:pt x="13" y="500"/>
                  </a:lnTo>
                  <a:lnTo>
                    <a:pt x="0" y="500"/>
                  </a:lnTo>
                  <a:lnTo>
                    <a:pt x="0" y="449"/>
                  </a:lnTo>
                  <a:lnTo>
                    <a:pt x="13" y="449"/>
                  </a:lnTo>
                  <a:close/>
                  <a:moveTo>
                    <a:pt x="13" y="539"/>
                  </a:moveTo>
                  <a:lnTo>
                    <a:pt x="13" y="590"/>
                  </a:lnTo>
                  <a:lnTo>
                    <a:pt x="0" y="590"/>
                  </a:lnTo>
                  <a:lnTo>
                    <a:pt x="0" y="539"/>
                  </a:lnTo>
                  <a:lnTo>
                    <a:pt x="13" y="539"/>
                  </a:lnTo>
                  <a:close/>
                  <a:moveTo>
                    <a:pt x="13" y="629"/>
                  </a:moveTo>
                  <a:lnTo>
                    <a:pt x="13" y="680"/>
                  </a:lnTo>
                  <a:lnTo>
                    <a:pt x="0" y="680"/>
                  </a:lnTo>
                  <a:lnTo>
                    <a:pt x="0" y="629"/>
                  </a:lnTo>
                  <a:lnTo>
                    <a:pt x="13" y="629"/>
                  </a:lnTo>
                  <a:close/>
                  <a:moveTo>
                    <a:pt x="13" y="719"/>
                  </a:moveTo>
                  <a:lnTo>
                    <a:pt x="13" y="770"/>
                  </a:lnTo>
                  <a:lnTo>
                    <a:pt x="0" y="770"/>
                  </a:lnTo>
                  <a:lnTo>
                    <a:pt x="0" y="719"/>
                  </a:lnTo>
                  <a:lnTo>
                    <a:pt x="13" y="719"/>
                  </a:lnTo>
                  <a:close/>
                  <a:moveTo>
                    <a:pt x="13" y="808"/>
                  </a:moveTo>
                  <a:lnTo>
                    <a:pt x="13" y="860"/>
                  </a:lnTo>
                  <a:lnTo>
                    <a:pt x="0" y="860"/>
                  </a:lnTo>
                  <a:lnTo>
                    <a:pt x="0" y="808"/>
                  </a:lnTo>
                  <a:lnTo>
                    <a:pt x="13" y="808"/>
                  </a:lnTo>
                  <a:close/>
                  <a:moveTo>
                    <a:pt x="13" y="898"/>
                  </a:moveTo>
                  <a:lnTo>
                    <a:pt x="13" y="950"/>
                  </a:lnTo>
                  <a:lnTo>
                    <a:pt x="0" y="950"/>
                  </a:lnTo>
                  <a:lnTo>
                    <a:pt x="0" y="898"/>
                  </a:lnTo>
                  <a:lnTo>
                    <a:pt x="13" y="898"/>
                  </a:lnTo>
                  <a:close/>
                  <a:moveTo>
                    <a:pt x="13" y="988"/>
                  </a:moveTo>
                  <a:lnTo>
                    <a:pt x="13" y="1039"/>
                  </a:lnTo>
                  <a:lnTo>
                    <a:pt x="0" y="1039"/>
                  </a:lnTo>
                  <a:lnTo>
                    <a:pt x="0" y="988"/>
                  </a:lnTo>
                  <a:lnTo>
                    <a:pt x="13" y="988"/>
                  </a:lnTo>
                  <a:close/>
                  <a:moveTo>
                    <a:pt x="13" y="1078"/>
                  </a:moveTo>
                  <a:lnTo>
                    <a:pt x="13" y="1129"/>
                  </a:lnTo>
                  <a:lnTo>
                    <a:pt x="0" y="1129"/>
                  </a:lnTo>
                  <a:lnTo>
                    <a:pt x="0" y="1078"/>
                  </a:lnTo>
                  <a:lnTo>
                    <a:pt x="13" y="1078"/>
                  </a:lnTo>
                  <a:close/>
                  <a:moveTo>
                    <a:pt x="13" y="1168"/>
                  </a:moveTo>
                  <a:lnTo>
                    <a:pt x="13" y="1219"/>
                  </a:lnTo>
                  <a:lnTo>
                    <a:pt x="0" y="1219"/>
                  </a:lnTo>
                  <a:lnTo>
                    <a:pt x="0" y="1168"/>
                  </a:lnTo>
                  <a:lnTo>
                    <a:pt x="13" y="1168"/>
                  </a:lnTo>
                  <a:close/>
                  <a:moveTo>
                    <a:pt x="13" y="1257"/>
                  </a:moveTo>
                  <a:lnTo>
                    <a:pt x="13" y="1309"/>
                  </a:lnTo>
                  <a:lnTo>
                    <a:pt x="0" y="1309"/>
                  </a:lnTo>
                  <a:lnTo>
                    <a:pt x="0" y="1257"/>
                  </a:lnTo>
                  <a:lnTo>
                    <a:pt x="13" y="1257"/>
                  </a:lnTo>
                  <a:close/>
                  <a:moveTo>
                    <a:pt x="13" y="1347"/>
                  </a:moveTo>
                  <a:lnTo>
                    <a:pt x="13" y="1398"/>
                  </a:lnTo>
                  <a:lnTo>
                    <a:pt x="0" y="1398"/>
                  </a:lnTo>
                  <a:lnTo>
                    <a:pt x="0" y="1347"/>
                  </a:lnTo>
                  <a:lnTo>
                    <a:pt x="13" y="1347"/>
                  </a:lnTo>
                  <a:close/>
                  <a:moveTo>
                    <a:pt x="13" y="1437"/>
                  </a:moveTo>
                  <a:lnTo>
                    <a:pt x="13" y="1488"/>
                  </a:lnTo>
                  <a:lnTo>
                    <a:pt x="0" y="1488"/>
                  </a:lnTo>
                  <a:lnTo>
                    <a:pt x="0" y="1437"/>
                  </a:lnTo>
                  <a:lnTo>
                    <a:pt x="13" y="1437"/>
                  </a:lnTo>
                  <a:close/>
                  <a:moveTo>
                    <a:pt x="13" y="1527"/>
                  </a:moveTo>
                  <a:lnTo>
                    <a:pt x="13" y="1578"/>
                  </a:lnTo>
                  <a:lnTo>
                    <a:pt x="0" y="1578"/>
                  </a:lnTo>
                  <a:lnTo>
                    <a:pt x="0" y="1527"/>
                  </a:lnTo>
                  <a:lnTo>
                    <a:pt x="13" y="1527"/>
                  </a:lnTo>
                  <a:close/>
                  <a:moveTo>
                    <a:pt x="13" y="1616"/>
                  </a:moveTo>
                  <a:lnTo>
                    <a:pt x="13" y="1668"/>
                  </a:lnTo>
                  <a:lnTo>
                    <a:pt x="0" y="1668"/>
                  </a:lnTo>
                  <a:lnTo>
                    <a:pt x="0" y="1616"/>
                  </a:lnTo>
                  <a:lnTo>
                    <a:pt x="13" y="1616"/>
                  </a:lnTo>
                  <a:close/>
                  <a:moveTo>
                    <a:pt x="13" y="1706"/>
                  </a:moveTo>
                  <a:lnTo>
                    <a:pt x="13" y="1758"/>
                  </a:lnTo>
                  <a:lnTo>
                    <a:pt x="0" y="1758"/>
                  </a:lnTo>
                  <a:lnTo>
                    <a:pt x="0" y="1706"/>
                  </a:lnTo>
                  <a:lnTo>
                    <a:pt x="13" y="17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5131" name="Rectangle 124"/>
            <p:cNvSpPr>
              <a:spLocks noChangeArrowheads="1"/>
            </p:cNvSpPr>
            <p:nvPr/>
          </p:nvSpPr>
          <p:spPr bwMode="auto">
            <a:xfrm>
              <a:off x="851095" y="4957450"/>
              <a:ext cx="271869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smallest harmful value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  <p:sp>
          <p:nvSpPr>
            <p:cNvPr id="69" name="Rectangle 101"/>
            <p:cNvSpPr>
              <a:spLocks noChangeArrowheads="1"/>
            </p:cNvSpPr>
            <p:nvPr/>
          </p:nvSpPr>
          <p:spPr bwMode="auto">
            <a:xfrm>
              <a:off x="991071" y="2467795"/>
              <a:ext cx="508000" cy="438150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70" name="Rectangle 103"/>
            <p:cNvSpPr>
              <a:spLocks noChangeArrowheads="1"/>
            </p:cNvSpPr>
            <p:nvPr/>
          </p:nvSpPr>
          <p:spPr bwMode="auto">
            <a:xfrm>
              <a:off x="1291109" y="2656708"/>
              <a:ext cx="9938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700" u="none">
                  <a:solidFill>
                    <a:srgbClr val="000000"/>
                  </a:solidFill>
                  <a:latin typeface="Arial Narrow" panose="020B0606020202030204" pitchFamily="34" charset="0"/>
                </a:rPr>
                <a:t>0</a:t>
              </a:r>
              <a:endParaRPr lang="en-US" altLang="en-US" sz="1800" u="none">
                <a:solidFill>
                  <a:srgbClr val="000000"/>
                </a:solidFill>
              </a:endParaRPr>
            </a:p>
          </p:txBody>
        </p:sp>
        <p:sp>
          <p:nvSpPr>
            <p:cNvPr id="180" name="Rectangle 102"/>
            <p:cNvSpPr>
              <a:spLocks noChangeArrowheads="1"/>
            </p:cNvSpPr>
            <p:nvPr/>
          </p:nvSpPr>
          <p:spPr bwMode="auto">
            <a:xfrm>
              <a:off x="1087667" y="2463585"/>
              <a:ext cx="1971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  <p:sp>
          <p:nvSpPr>
            <p:cNvPr id="187" name="Line 109"/>
            <p:cNvSpPr>
              <a:spLocks noChangeShapeType="1"/>
            </p:cNvSpPr>
            <p:nvPr/>
          </p:nvSpPr>
          <p:spPr bwMode="auto">
            <a:xfrm>
              <a:off x="271934" y="4687120"/>
              <a:ext cx="4387850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</p:grpSp>
      <p:sp>
        <p:nvSpPr>
          <p:cNvPr id="189" name="Rectangle 111"/>
          <p:cNvSpPr>
            <a:spLocks noChangeArrowheads="1"/>
          </p:cNvSpPr>
          <p:nvPr/>
        </p:nvSpPr>
        <p:spPr bwMode="auto">
          <a:xfrm>
            <a:off x="12056769" y="3163008"/>
            <a:ext cx="241299" cy="417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202818" y="511396"/>
            <a:ext cx="4235450" cy="2951649"/>
            <a:chOff x="10605269" y="193437"/>
            <a:chExt cx="4235450" cy="2951649"/>
          </a:xfrm>
        </p:grpSpPr>
        <p:grpSp>
          <p:nvGrpSpPr>
            <p:cNvPr id="2" name="Group 1"/>
            <p:cNvGrpSpPr/>
            <p:nvPr/>
          </p:nvGrpSpPr>
          <p:grpSpPr>
            <a:xfrm>
              <a:off x="10605269" y="767011"/>
              <a:ext cx="4235450" cy="2378075"/>
              <a:chOff x="10605269" y="767011"/>
              <a:chExt cx="4235450" cy="2378075"/>
            </a:xfrm>
          </p:grpSpPr>
          <p:sp>
            <p:nvSpPr>
              <p:cNvPr id="168" name="Freeform 95"/>
              <p:cNvSpPr>
                <a:spLocks/>
              </p:cNvSpPr>
              <p:nvPr/>
            </p:nvSpPr>
            <p:spPr bwMode="auto">
              <a:xfrm>
                <a:off x="10605269" y="776536"/>
                <a:ext cx="4235450" cy="2368550"/>
              </a:xfrm>
              <a:custGeom>
                <a:avLst/>
                <a:gdLst>
                  <a:gd name="T0" fmla="*/ 0 w 6688"/>
                  <a:gd name="T1" fmla="*/ 3721 h 3721"/>
                  <a:gd name="T2" fmla="*/ 1164 w 6688"/>
                  <a:gd name="T3" fmla="*/ 3664 h 3721"/>
                  <a:gd name="T4" fmla="*/ 1662 w 6688"/>
                  <a:gd name="T5" fmla="*/ 3396 h 3721"/>
                  <a:gd name="T6" fmla="*/ 2045 w 6688"/>
                  <a:gd name="T7" fmla="*/ 2745 h 3721"/>
                  <a:gd name="T8" fmla="*/ 2592 w 6688"/>
                  <a:gd name="T9" fmla="*/ 1321 h 3721"/>
                  <a:gd name="T10" fmla="*/ 2985 w 6688"/>
                  <a:gd name="T11" fmla="*/ 217 h 3721"/>
                  <a:gd name="T12" fmla="*/ 3232 w 6688"/>
                  <a:gd name="T13" fmla="*/ 10 h 3721"/>
                  <a:gd name="T14" fmla="*/ 3503 w 6688"/>
                  <a:gd name="T15" fmla="*/ 217 h 3721"/>
                  <a:gd name="T16" fmla="*/ 3943 w 6688"/>
                  <a:gd name="T17" fmla="*/ 1251 h 3721"/>
                  <a:gd name="T18" fmla="*/ 4596 w 6688"/>
                  <a:gd name="T19" fmla="*/ 2860 h 3721"/>
                  <a:gd name="T20" fmla="*/ 4999 w 6688"/>
                  <a:gd name="T21" fmla="*/ 3434 h 3721"/>
                  <a:gd name="T22" fmla="*/ 5535 w 6688"/>
                  <a:gd name="T23" fmla="*/ 3664 h 3721"/>
                  <a:gd name="T24" fmla="*/ 6688 w 6688"/>
                  <a:gd name="T25" fmla="*/ 3712 h 3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88" h="3721">
                    <a:moveTo>
                      <a:pt x="0" y="3721"/>
                    </a:moveTo>
                    <a:cubicBezTo>
                      <a:pt x="195" y="3715"/>
                      <a:pt x="886" y="3718"/>
                      <a:pt x="1164" y="3664"/>
                    </a:cubicBezTo>
                    <a:cubicBezTo>
                      <a:pt x="1442" y="3609"/>
                      <a:pt x="1514" y="3549"/>
                      <a:pt x="1662" y="3396"/>
                    </a:cubicBezTo>
                    <a:cubicBezTo>
                      <a:pt x="1809" y="3243"/>
                      <a:pt x="1892" y="3090"/>
                      <a:pt x="2045" y="2745"/>
                    </a:cubicBezTo>
                    <a:cubicBezTo>
                      <a:pt x="2199" y="2400"/>
                      <a:pt x="2435" y="1743"/>
                      <a:pt x="2592" y="1321"/>
                    </a:cubicBezTo>
                    <a:cubicBezTo>
                      <a:pt x="2748" y="900"/>
                      <a:pt x="2880" y="434"/>
                      <a:pt x="2985" y="217"/>
                    </a:cubicBezTo>
                    <a:cubicBezTo>
                      <a:pt x="3090" y="0"/>
                      <a:pt x="3193" y="10"/>
                      <a:pt x="3232" y="10"/>
                    </a:cubicBezTo>
                    <a:cubicBezTo>
                      <a:pt x="3270" y="10"/>
                      <a:pt x="3385" y="10"/>
                      <a:pt x="3503" y="217"/>
                    </a:cubicBezTo>
                    <a:cubicBezTo>
                      <a:pt x="3621" y="425"/>
                      <a:pt x="3762" y="811"/>
                      <a:pt x="3943" y="1251"/>
                    </a:cubicBezTo>
                    <a:cubicBezTo>
                      <a:pt x="4127" y="1691"/>
                      <a:pt x="4420" y="2496"/>
                      <a:pt x="4596" y="2860"/>
                    </a:cubicBezTo>
                    <a:cubicBezTo>
                      <a:pt x="4771" y="3224"/>
                      <a:pt x="4841" y="3300"/>
                      <a:pt x="4999" y="3434"/>
                    </a:cubicBezTo>
                    <a:cubicBezTo>
                      <a:pt x="5155" y="3568"/>
                      <a:pt x="5255" y="3620"/>
                      <a:pt x="5535" y="3664"/>
                    </a:cubicBezTo>
                    <a:cubicBezTo>
                      <a:pt x="5817" y="3709"/>
                      <a:pt x="6282" y="3701"/>
                      <a:pt x="6688" y="3712"/>
                    </a:cubicBezTo>
                  </a:path>
                </a:pathLst>
              </a:custGeom>
              <a:solidFill>
                <a:srgbClr val="C9E5CA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AU">
                  <a:solidFill>
                    <a:srgbClr val="000000"/>
                  </a:solidFill>
                </a:endParaRPr>
              </a:p>
            </p:txBody>
          </p:sp>
          <p:sp>
            <p:nvSpPr>
              <p:cNvPr id="171" name="Freeform 96"/>
              <p:cNvSpPr>
                <a:spLocks/>
              </p:cNvSpPr>
              <p:nvPr/>
            </p:nvSpPr>
            <p:spPr bwMode="auto">
              <a:xfrm>
                <a:off x="10605269" y="767011"/>
                <a:ext cx="4235450" cy="2368550"/>
              </a:xfrm>
              <a:custGeom>
                <a:avLst/>
                <a:gdLst>
                  <a:gd name="T0" fmla="*/ 0 w 2668"/>
                  <a:gd name="T1" fmla="*/ 1492 h 1492"/>
                  <a:gd name="T2" fmla="*/ 464 w 2668"/>
                  <a:gd name="T3" fmla="*/ 1469 h 1492"/>
                  <a:gd name="T4" fmla="*/ 663 w 2668"/>
                  <a:gd name="T5" fmla="*/ 1361 h 1492"/>
                  <a:gd name="T6" fmla="*/ 815 w 2668"/>
                  <a:gd name="T7" fmla="*/ 1100 h 1492"/>
                  <a:gd name="T8" fmla="*/ 1034 w 2668"/>
                  <a:gd name="T9" fmla="*/ 530 h 1492"/>
                  <a:gd name="T10" fmla="*/ 1190 w 2668"/>
                  <a:gd name="T11" fmla="*/ 87 h 1492"/>
                  <a:gd name="T12" fmla="*/ 1289 w 2668"/>
                  <a:gd name="T13" fmla="*/ 4 h 1492"/>
                  <a:gd name="T14" fmla="*/ 1397 w 2668"/>
                  <a:gd name="T15" fmla="*/ 87 h 1492"/>
                  <a:gd name="T16" fmla="*/ 1573 w 2668"/>
                  <a:gd name="T17" fmla="*/ 502 h 1492"/>
                  <a:gd name="T18" fmla="*/ 1833 w 2668"/>
                  <a:gd name="T19" fmla="*/ 1146 h 1492"/>
                  <a:gd name="T20" fmla="*/ 1994 w 2668"/>
                  <a:gd name="T21" fmla="*/ 1377 h 1492"/>
                  <a:gd name="T22" fmla="*/ 2208 w 2668"/>
                  <a:gd name="T23" fmla="*/ 1469 h 1492"/>
                  <a:gd name="T24" fmla="*/ 2668 w 2668"/>
                  <a:gd name="T25" fmla="*/ 1488 h 1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68" h="1492">
                    <a:moveTo>
                      <a:pt x="0" y="1492"/>
                    </a:moveTo>
                    <a:cubicBezTo>
                      <a:pt x="77" y="1489"/>
                      <a:pt x="353" y="1490"/>
                      <a:pt x="464" y="1469"/>
                    </a:cubicBezTo>
                    <a:cubicBezTo>
                      <a:pt x="575" y="1447"/>
                      <a:pt x="604" y="1423"/>
                      <a:pt x="663" y="1361"/>
                    </a:cubicBezTo>
                    <a:cubicBezTo>
                      <a:pt x="721" y="1300"/>
                      <a:pt x="754" y="1239"/>
                      <a:pt x="815" y="1100"/>
                    </a:cubicBezTo>
                    <a:cubicBezTo>
                      <a:pt x="877" y="962"/>
                      <a:pt x="971" y="699"/>
                      <a:pt x="1034" y="530"/>
                    </a:cubicBezTo>
                    <a:cubicBezTo>
                      <a:pt x="1096" y="361"/>
                      <a:pt x="1149" y="174"/>
                      <a:pt x="1190" y="87"/>
                    </a:cubicBezTo>
                    <a:cubicBezTo>
                      <a:pt x="1232" y="0"/>
                      <a:pt x="1273" y="4"/>
                      <a:pt x="1289" y="4"/>
                    </a:cubicBezTo>
                    <a:cubicBezTo>
                      <a:pt x="1304" y="4"/>
                      <a:pt x="1350" y="4"/>
                      <a:pt x="1397" y="87"/>
                    </a:cubicBezTo>
                    <a:cubicBezTo>
                      <a:pt x="1444" y="171"/>
                      <a:pt x="1500" y="325"/>
                      <a:pt x="1573" y="502"/>
                    </a:cubicBezTo>
                    <a:cubicBezTo>
                      <a:pt x="1646" y="678"/>
                      <a:pt x="1763" y="1001"/>
                      <a:pt x="1833" y="1146"/>
                    </a:cubicBezTo>
                    <a:cubicBezTo>
                      <a:pt x="1903" y="1292"/>
                      <a:pt x="1931" y="1323"/>
                      <a:pt x="1994" y="1377"/>
                    </a:cubicBezTo>
                    <a:cubicBezTo>
                      <a:pt x="2056" y="1430"/>
                      <a:pt x="2096" y="1451"/>
                      <a:pt x="2208" y="1469"/>
                    </a:cubicBezTo>
                    <a:cubicBezTo>
                      <a:pt x="2320" y="1487"/>
                      <a:pt x="2506" y="1484"/>
                      <a:pt x="2668" y="1488"/>
                    </a:cubicBezTo>
                  </a:path>
                </a:pathLst>
              </a:custGeom>
              <a:noFill/>
              <a:ln w="20638" cap="flat">
                <a:solidFill>
                  <a:srgbClr val="86868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AU">
                  <a:solidFill>
                    <a:srgbClr val="000000"/>
                  </a:solidFill>
                </a:endParaRPr>
              </a:p>
            </p:txBody>
          </p:sp>
          <p:sp>
            <p:nvSpPr>
              <p:cNvPr id="175" name="Freeform 99"/>
              <p:cNvSpPr>
                <a:spLocks/>
              </p:cNvSpPr>
              <p:nvPr/>
            </p:nvSpPr>
            <p:spPr bwMode="auto">
              <a:xfrm>
                <a:off x="10605269" y="767011"/>
                <a:ext cx="4235450" cy="2368550"/>
              </a:xfrm>
              <a:custGeom>
                <a:avLst/>
                <a:gdLst>
                  <a:gd name="T0" fmla="*/ 0 w 2668"/>
                  <a:gd name="T1" fmla="*/ 1492 h 1492"/>
                  <a:gd name="T2" fmla="*/ 464 w 2668"/>
                  <a:gd name="T3" fmla="*/ 1469 h 1492"/>
                  <a:gd name="T4" fmla="*/ 663 w 2668"/>
                  <a:gd name="T5" fmla="*/ 1361 h 1492"/>
                  <a:gd name="T6" fmla="*/ 815 w 2668"/>
                  <a:gd name="T7" fmla="*/ 1100 h 1492"/>
                  <a:gd name="T8" fmla="*/ 1034 w 2668"/>
                  <a:gd name="T9" fmla="*/ 530 h 1492"/>
                  <a:gd name="T10" fmla="*/ 1190 w 2668"/>
                  <a:gd name="T11" fmla="*/ 87 h 1492"/>
                  <a:gd name="T12" fmla="*/ 1289 w 2668"/>
                  <a:gd name="T13" fmla="*/ 4 h 1492"/>
                  <a:gd name="T14" fmla="*/ 1397 w 2668"/>
                  <a:gd name="T15" fmla="*/ 87 h 1492"/>
                  <a:gd name="T16" fmla="*/ 1573 w 2668"/>
                  <a:gd name="T17" fmla="*/ 502 h 1492"/>
                  <a:gd name="T18" fmla="*/ 1833 w 2668"/>
                  <a:gd name="T19" fmla="*/ 1146 h 1492"/>
                  <a:gd name="T20" fmla="*/ 1994 w 2668"/>
                  <a:gd name="T21" fmla="*/ 1377 h 1492"/>
                  <a:gd name="T22" fmla="*/ 2208 w 2668"/>
                  <a:gd name="T23" fmla="*/ 1469 h 1492"/>
                  <a:gd name="T24" fmla="*/ 2668 w 2668"/>
                  <a:gd name="T25" fmla="*/ 1488 h 1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68" h="1492">
                    <a:moveTo>
                      <a:pt x="0" y="1492"/>
                    </a:moveTo>
                    <a:cubicBezTo>
                      <a:pt x="77" y="1489"/>
                      <a:pt x="353" y="1490"/>
                      <a:pt x="464" y="1469"/>
                    </a:cubicBezTo>
                    <a:cubicBezTo>
                      <a:pt x="575" y="1447"/>
                      <a:pt x="604" y="1423"/>
                      <a:pt x="663" y="1361"/>
                    </a:cubicBezTo>
                    <a:cubicBezTo>
                      <a:pt x="721" y="1300"/>
                      <a:pt x="754" y="1239"/>
                      <a:pt x="815" y="1100"/>
                    </a:cubicBezTo>
                    <a:cubicBezTo>
                      <a:pt x="877" y="962"/>
                      <a:pt x="971" y="699"/>
                      <a:pt x="1034" y="530"/>
                    </a:cubicBezTo>
                    <a:cubicBezTo>
                      <a:pt x="1096" y="361"/>
                      <a:pt x="1149" y="174"/>
                      <a:pt x="1190" y="87"/>
                    </a:cubicBezTo>
                    <a:cubicBezTo>
                      <a:pt x="1232" y="0"/>
                      <a:pt x="1273" y="4"/>
                      <a:pt x="1289" y="4"/>
                    </a:cubicBezTo>
                    <a:cubicBezTo>
                      <a:pt x="1304" y="4"/>
                      <a:pt x="1350" y="4"/>
                      <a:pt x="1397" y="87"/>
                    </a:cubicBezTo>
                    <a:cubicBezTo>
                      <a:pt x="1444" y="171"/>
                      <a:pt x="1500" y="325"/>
                      <a:pt x="1573" y="502"/>
                    </a:cubicBezTo>
                    <a:cubicBezTo>
                      <a:pt x="1646" y="678"/>
                      <a:pt x="1763" y="1001"/>
                      <a:pt x="1833" y="1146"/>
                    </a:cubicBezTo>
                    <a:cubicBezTo>
                      <a:pt x="1903" y="1292"/>
                      <a:pt x="1931" y="1323"/>
                      <a:pt x="1994" y="1377"/>
                    </a:cubicBezTo>
                    <a:cubicBezTo>
                      <a:pt x="2056" y="1430"/>
                      <a:pt x="2096" y="1451"/>
                      <a:pt x="2208" y="1469"/>
                    </a:cubicBezTo>
                    <a:cubicBezTo>
                      <a:pt x="2320" y="1487"/>
                      <a:pt x="2506" y="1484"/>
                      <a:pt x="2668" y="1488"/>
                    </a:cubicBezTo>
                  </a:path>
                </a:pathLst>
              </a:custGeom>
              <a:noFill/>
              <a:ln w="20638" cap="flat">
                <a:solidFill>
                  <a:srgbClr val="86868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A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2127905" y="2199700"/>
                <a:ext cx="1125308" cy="863009"/>
                <a:chOff x="1937445" y="3732209"/>
                <a:chExt cx="1125308" cy="863009"/>
              </a:xfrm>
            </p:grpSpPr>
            <p:sp>
              <p:nvSpPr>
                <p:cNvPr id="79" name="Rectangle 179"/>
                <p:cNvSpPr>
                  <a:spLocks noChangeArrowheads="1"/>
                </p:cNvSpPr>
                <p:nvPr/>
              </p:nvSpPr>
              <p:spPr bwMode="auto">
                <a:xfrm>
                  <a:off x="1937445" y="3732209"/>
                  <a:ext cx="1125308" cy="640175"/>
                </a:xfrm>
                <a:prstGeom prst="rect">
                  <a:avLst/>
                </a:prstGeom>
                <a:solidFill>
                  <a:srgbClr val="C9E5CA"/>
                </a:solidFill>
                <a:ln>
                  <a:noFill/>
                </a:ln>
                <a:extLst/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80000"/>
                    </a:lnSpc>
                    <a:defRPr/>
                  </a:pPr>
                  <a:r>
                    <a:rPr lang="en-US" altLang="en-US" u="none" dirty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  <a:t>observed</a:t>
                  </a:r>
                  <a:br>
                    <a:rPr lang="en-US" altLang="en-US" u="none" dirty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</a:br>
                  <a:r>
                    <a:rPr lang="en-US" altLang="en-US" u="none" dirty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  <a:t>value </a:t>
                  </a:r>
                  <a:endParaRPr lang="en-US" altLang="en-US" sz="1800" u="none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0" name="Freeform 181"/>
                <p:cNvSpPr>
                  <a:spLocks noEditPoints="1"/>
                </p:cNvSpPr>
                <p:nvPr/>
              </p:nvSpPr>
              <p:spPr bwMode="auto">
                <a:xfrm flipV="1">
                  <a:off x="2388766" y="4366127"/>
                  <a:ext cx="98425" cy="229091"/>
                </a:xfrm>
                <a:custGeom>
                  <a:avLst/>
                  <a:gdLst>
                    <a:gd name="T0" fmla="*/ 37 w 62"/>
                    <a:gd name="T1" fmla="*/ 190 h 190"/>
                    <a:gd name="T2" fmla="*/ 37 w 62"/>
                    <a:gd name="T3" fmla="*/ 53 h 190"/>
                    <a:gd name="T4" fmla="*/ 24 w 62"/>
                    <a:gd name="T5" fmla="*/ 53 h 190"/>
                    <a:gd name="T6" fmla="*/ 24 w 62"/>
                    <a:gd name="T7" fmla="*/ 190 h 190"/>
                    <a:gd name="T8" fmla="*/ 37 w 62"/>
                    <a:gd name="T9" fmla="*/ 190 h 190"/>
                    <a:gd name="T10" fmla="*/ 62 w 62"/>
                    <a:gd name="T11" fmla="*/ 63 h 190"/>
                    <a:gd name="T12" fmla="*/ 31 w 62"/>
                    <a:gd name="T13" fmla="*/ 0 h 190"/>
                    <a:gd name="T14" fmla="*/ 0 w 62"/>
                    <a:gd name="T15" fmla="*/ 63 h 190"/>
                    <a:gd name="T16" fmla="*/ 62 w 62"/>
                    <a:gd name="T17" fmla="*/ 63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2" h="190">
                      <a:moveTo>
                        <a:pt x="37" y="190"/>
                      </a:moveTo>
                      <a:lnTo>
                        <a:pt x="37" y="53"/>
                      </a:lnTo>
                      <a:lnTo>
                        <a:pt x="24" y="53"/>
                      </a:lnTo>
                      <a:lnTo>
                        <a:pt x="24" y="190"/>
                      </a:lnTo>
                      <a:lnTo>
                        <a:pt x="37" y="190"/>
                      </a:lnTo>
                      <a:close/>
                      <a:moveTo>
                        <a:pt x="62" y="63"/>
                      </a:moveTo>
                      <a:lnTo>
                        <a:pt x="31" y="0"/>
                      </a:lnTo>
                      <a:lnTo>
                        <a:pt x="0" y="63"/>
                      </a:lnTo>
                      <a:lnTo>
                        <a:pt x="62" y="6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AU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68" name="Rectangle 98"/>
            <p:cNvSpPr>
              <a:spLocks noChangeArrowheads="1"/>
            </p:cNvSpPr>
            <p:nvPr/>
          </p:nvSpPr>
          <p:spPr bwMode="auto">
            <a:xfrm>
              <a:off x="10732088" y="193437"/>
              <a:ext cx="12471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probability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  <p:sp>
          <p:nvSpPr>
            <p:cNvPr id="71" name="Line 108"/>
            <p:cNvSpPr>
              <a:spLocks noChangeShapeType="1"/>
            </p:cNvSpPr>
            <p:nvPr/>
          </p:nvSpPr>
          <p:spPr bwMode="auto">
            <a:xfrm>
              <a:off x="10622551" y="331000"/>
              <a:ext cx="0" cy="280035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55231" y="2058109"/>
            <a:ext cx="1179513" cy="1400176"/>
            <a:chOff x="667221" y="3285358"/>
            <a:chExt cx="1179513" cy="1400176"/>
          </a:xfrm>
        </p:grpSpPr>
        <p:grpSp>
          <p:nvGrpSpPr>
            <p:cNvPr id="6" name="Group 5"/>
            <p:cNvGrpSpPr/>
            <p:nvPr/>
          </p:nvGrpSpPr>
          <p:grpSpPr>
            <a:xfrm>
              <a:off x="667221" y="3661595"/>
              <a:ext cx="1179513" cy="1023939"/>
              <a:chOff x="667221" y="3661595"/>
              <a:chExt cx="1179513" cy="1023939"/>
            </a:xfrm>
          </p:grpSpPr>
          <p:sp>
            <p:nvSpPr>
              <p:cNvPr id="172" name="Freeform 97"/>
              <p:cNvSpPr>
                <a:spLocks/>
              </p:cNvSpPr>
              <p:nvPr/>
            </p:nvSpPr>
            <p:spPr bwMode="auto">
              <a:xfrm>
                <a:off x="667221" y="3661596"/>
                <a:ext cx="1179513" cy="1023938"/>
              </a:xfrm>
              <a:custGeom>
                <a:avLst/>
                <a:gdLst>
                  <a:gd name="T0" fmla="*/ 1846 w 1861"/>
                  <a:gd name="T1" fmla="*/ 1612 h 1612"/>
                  <a:gd name="T2" fmla="*/ 1856 w 1861"/>
                  <a:gd name="T3" fmla="*/ 136 h 1612"/>
                  <a:gd name="T4" fmla="*/ 1574 w 1861"/>
                  <a:gd name="T5" fmla="*/ 720 h 1612"/>
                  <a:gd name="T6" fmla="*/ 1307 w 1861"/>
                  <a:gd name="T7" fmla="*/ 1212 h 1612"/>
                  <a:gd name="T8" fmla="*/ 1068 w 1861"/>
                  <a:gd name="T9" fmla="*/ 1409 h 1612"/>
                  <a:gd name="T10" fmla="*/ 777 w 1861"/>
                  <a:gd name="T11" fmla="*/ 1524 h 1612"/>
                  <a:gd name="T12" fmla="*/ 0 w 1861"/>
                  <a:gd name="T13" fmla="*/ 1590 h 1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1" h="1612">
                    <a:moveTo>
                      <a:pt x="1846" y="1612"/>
                    </a:moveTo>
                    <a:cubicBezTo>
                      <a:pt x="1846" y="1377"/>
                      <a:pt x="1856" y="372"/>
                      <a:pt x="1856" y="136"/>
                    </a:cubicBezTo>
                    <a:cubicBezTo>
                      <a:pt x="1861" y="0"/>
                      <a:pt x="1735" y="387"/>
                      <a:pt x="1574" y="720"/>
                    </a:cubicBezTo>
                    <a:cubicBezTo>
                      <a:pt x="1488" y="902"/>
                      <a:pt x="1383" y="1111"/>
                      <a:pt x="1307" y="1212"/>
                    </a:cubicBezTo>
                    <a:lnTo>
                      <a:pt x="1068" y="1409"/>
                    </a:lnTo>
                    <a:lnTo>
                      <a:pt x="777" y="1524"/>
                    </a:lnTo>
                    <a:lnTo>
                      <a:pt x="0" y="1590"/>
                    </a:lnTo>
                  </a:path>
                </a:pathLst>
              </a:custGeom>
              <a:solidFill>
                <a:srgbClr val="FF66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AU">
                  <a:solidFill>
                    <a:srgbClr val="000000"/>
                  </a:solidFill>
                </a:endParaRPr>
              </a:p>
            </p:txBody>
          </p:sp>
          <p:sp>
            <p:nvSpPr>
              <p:cNvPr id="5122" name="Rectangle 116"/>
              <p:cNvSpPr>
                <a:spLocks noChangeArrowheads="1"/>
              </p:cNvSpPr>
              <p:nvPr/>
            </p:nvSpPr>
            <p:spPr bwMode="auto">
              <a:xfrm>
                <a:off x="1113361" y="3661595"/>
                <a:ext cx="532197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0.06</a:t>
                </a:r>
                <a:endParaRPr lang="en-US" altLang="en-US" sz="1800" u="none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24" name="Freeform 117"/>
              <p:cNvSpPr>
                <a:spLocks noEditPoints="1"/>
              </p:cNvSpPr>
              <p:nvPr/>
            </p:nvSpPr>
            <p:spPr bwMode="auto">
              <a:xfrm>
                <a:off x="1438746" y="4031483"/>
                <a:ext cx="298450" cy="477837"/>
              </a:xfrm>
              <a:custGeom>
                <a:avLst/>
                <a:gdLst>
                  <a:gd name="T0" fmla="*/ 368 w 469"/>
                  <a:gd name="T1" fmla="*/ 671 h 751"/>
                  <a:gd name="T2" fmla="*/ 0 w 469"/>
                  <a:gd name="T3" fmla="*/ 15 h 751"/>
                  <a:gd name="T4" fmla="*/ 27 w 469"/>
                  <a:gd name="T5" fmla="*/ 0 h 751"/>
                  <a:gd name="T6" fmla="*/ 395 w 469"/>
                  <a:gd name="T7" fmla="*/ 656 h 751"/>
                  <a:gd name="T8" fmla="*/ 368 w 469"/>
                  <a:gd name="T9" fmla="*/ 671 h 751"/>
                  <a:gd name="T10" fmla="*/ 448 w 469"/>
                  <a:gd name="T11" fmla="*/ 626 h 751"/>
                  <a:gd name="T12" fmla="*/ 419 w 469"/>
                  <a:gd name="T13" fmla="*/ 730 h 751"/>
                  <a:gd name="T14" fmla="*/ 315 w 469"/>
                  <a:gd name="T15" fmla="*/ 701 h 751"/>
                  <a:gd name="T16" fmla="*/ 344 w 469"/>
                  <a:gd name="T17" fmla="*/ 597 h 751"/>
                  <a:gd name="T18" fmla="*/ 448 w 469"/>
                  <a:gd name="T19" fmla="*/ 626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9" h="751">
                    <a:moveTo>
                      <a:pt x="368" y="671"/>
                    </a:moveTo>
                    <a:lnTo>
                      <a:pt x="0" y="15"/>
                    </a:lnTo>
                    <a:lnTo>
                      <a:pt x="27" y="0"/>
                    </a:lnTo>
                    <a:lnTo>
                      <a:pt x="395" y="656"/>
                    </a:lnTo>
                    <a:lnTo>
                      <a:pt x="368" y="671"/>
                    </a:lnTo>
                    <a:close/>
                    <a:moveTo>
                      <a:pt x="448" y="626"/>
                    </a:moveTo>
                    <a:cubicBezTo>
                      <a:pt x="469" y="663"/>
                      <a:pt x="456" y="710"/>
                      <a:pt x="419" y="730"/>
                    </a:cubicBezTo>
                    <a:cubicBezTo>
                      <a:pt x="382" y="751"/>
                      <a:pt x="335" y="738"/>
                      <a:pt x="315" y="701"/>
                    </a:cubicBezTo>
                    <a:cubicBezTo>
                      <a:pt x="294" y="664"/>
                      <a:pt x="307" y="617"/>
                      <a:pt x="344" y="597"/>
                    </a:cubicBezTo>
                    <a:cubicBezTo>
                      <a:pt x="381" y="576"/>
                      <a:pt x="428" y="589"/>
                      <a:pt x="448" y="626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A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21" name="Rectangle 115"/>
            <p:cNvSpPr>
              <a:spLocks noChangeArrowheads="1"/>
            </p:cNvSpPr>
            <p:nvPr/>
          </p:nvSpPr>
          <p:spPr bwMode="auto">
            <a:xfrm>
              <a:off x="1119773" y="3285358"/>
              <a:ext cx="51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</a:t>
              </a:r>
              <a:r>
                <a:rPr lang="en-US" altLang="en-US" u="none" baseline="-250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=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412494" y="1805695"/>
            <a:ext cx="2646363" cy="400110"/>
            <a:chOff x="1624484" y="3020245"/>
            <a:chExt cx="2646363" cy="400110"/>
          </a:xfrm>
        </p:grpSpPr>
        <p:sp>
          <p:nvSpPr>
            <p:cNvPr id="188" name="Rectangle 110"/>
            <p:cNvSpPr>
              <a:spLocks noChangeArrowheads="1"/>
            </p:cNvSpPr>
            <p:nvPr/>
          </p:nvSpPr>
          <p:spPr bwMode="auto">
            <a:xfrm>
              <a:off x="3450109" y="3020245"/>
              <a:ext cx="8207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95%CI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  <p:sp>
          <p:nvSpPr>
            <p:cNvPr id="5120" name="Line 114"/>
            <p:cNvSpPr>
              <a:spLocks noChangeShapeType="1"/>
            </p:cNvSpPr>
            <p:nvPr/>
          </p:nvSpPr>
          <p:spPr bwMode="auto">
            <a:xfrm>
              <a:off x="1624484" y="3205983"/>
              <a:ext cx="1760538" cy="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12293305" y="6208525"/>
            <a:ext cx="4504652" cy="2560899"/>
            <a:chOff x="8308062" y="2212962"/>
            <a:chExt cx="4504652" cy="2560899"/>
          </a:xfrm>
        </p:grpSpPr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8308062" y="2222487"/>
              <a:ext cx="1337589" cy="2390400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9169401" y="2227511"/>
              <a:ext cx="3465513" cy="2368550"/>
            </a:xfrm>
            <a:custGeom>
              <a:avLst/>
              <a:gdLst>
                <a:gd name="T0" fmla="*/ 0 w 5472"/>
                <a:gd name="T1" fmla="*/ 3715 h 3721"/>
                <a:gd name="T2" fmla="*/ 491 w 5472"/>
                <a:gd name="T3" fmla="*/ 3658 h 3721"/>
                <a:gd name="T4" fmla="*/ 989 w 5472"/>
                <a:gd name="T5" fmla="*/ 3391 h 3721"/>
                <a:gd name="T6" fmla="*/ 1372 w 5472"/>
                <a:gd name="T7" fmla="*/ 2740 h 3721"/>
                <a:gd name="T8" fmla="*/ 1919 w 5472"/>
                <a:gd name="T9" fmla="*/ 1319 h 3721"/>
                <a:gd name="T10" fmla="*/ 2311 w 5472"/>
                <a:gd name="T11" fmla="*/ 217 h 3721"/>
                <a:gd name="T12" fmla="*/ 2558 w 5472"/>
                <a:gd name="T13" fmla="*/ 10 h 3721"/>
                <a:gd name="T14" fmla="*/ 2828 w 5472"/>
                <a:gd name="T15" fmla="*/ 217 h 3721"/>
                <a:gd name="T16" fmla="*/ 3269 w 5472"/>
                <a:gd name="T17" fmla="*/ 1248 h 3721"/>
                <a:gd name="T18" fmla="*/ 3921 w 5472"/>
                <a:gd name="T19" fmla="*/ 2855 h 3721"/>
                <a:gd name="T20" fmla="*/ 4323 w 5472"/>
                <a:gd name="T21" fmla="*/ 3428 h 3721"/>
                <a:gd name="T22" fmla="*/ 4859 w 5472"/>
                <a:gd name="T23" fmla="*/ 3658 h 3721"/>
                <a:gd name="T24" fmla="*/ 5472 w 5472"/>
                <a:gd name="T25" fmla="*/ 3721 h 3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72" h="3721">
                  <a:moveTo>
                    <a:pt x="0" y="3715"/>
                  </a:moveTo>
                  <a:cubicBezTo>
                    <a:pt x="195" y="3709"/>
                    <a:pt x="326" y="3712"/>
                    <a:pt x="491" y="3658"/>
                  </a:cubicBezTo>
                  <a:cubicBezTo>
                    <a:pt x="656" y="3604"/>
                    <a:pt x="840" y="3543"/>
                    <a:pt x="989" y="3391"/>
                  </a:cubicBezTo>
                  <a:cubicBezTo>
                    <a:pt x="1136" y="3237"/>
                    <a:pt x="1219" y="3085"/>
                    <a:pt x="1372" y="2740"/>
                  </a:cubicBezTo>
                  <a:cubicBezTo>
                    <a:pt x="1526" y="2396"/>
                    <a:pt x="1761" y="1740"/>
                    <a:pt x="1919" y="1319"/>
                  </a:cubicBezTo>
                  <a:cubicBezTo>
                    <a:pt x="2074" y="899"/>
                    <a:pt x="2206" y="433"/>
                    <a:pt x="2311" y="217"/>
                  </a:cubicBezTo>
                  <a:cubicBezTo>
                    <a:pt x="2416" y="0"/>
                    <a:pt x="2519" y="10"/>
                    <a:pt x="2558" y="10"/>
                  </a:cubicBezTo>
                  <a:cubicBezTo>
                    <a:pt x="2595" y="10"/>
                    <a:pt x="2711" y="10"/>
                    <a:pt x="2828" y="217"/>
                  </a:cubicBezTo>
                  <a:cubicBezTo>
                    <a:pt x="2947" y="424"/>
                    <a:pt x="3087" y="809"/>
                    <a:pt x="3269" y="1248"/>
                  </a:cubicBezTo>
                  <a:cubicBezTo>
                    <a:pt x="3452" y="1688"/>
                    <a:pt x="3746" y="2492"/>
                    <a:pt x="3921" y="2855"/>
                  </a:cubicBezTo>
                  <a:cubicBezTo>
                    <a:pt x="4096" y="3219"/>
                    <a:pt x="4166" y="3295"/>
                    <a:pt x="4323" y="3428"/>
                  </a:cubicBezTo>
                  <a:cubicBezTo>
                    <a:pt x="4480" y="3562"/>
                    <a:pt x="4668" y="3609"/>
                    <a:pt x="4859" y="3658"/>
                  </a:cubicBezTo>
                  <a:cubicBezTo>
                    <a:pt x="5051" y="3707"/>
                    <a:pt x="5066" y="3710"/>
                    <a:pt x="5472" y="3721"/>
                  </a:cubicBezTo>
                </a:path>
              </a:pathLst>
            </a:custGeom>
            <a:solidFill>
              <a:srgbClr val="C9E5C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75" name="Freeform 80"/>
            <p:cNvSpPr>
              <a:spLocks/>
            </p:cNvSpPr>
            <p:nvPr/>
          </p:nvSpPr>
          <p:spPr bwMode="auto">
            <a:xfrm>
              <a:off x="9169401" y="2227511"/>
              <a:ext cx="3465513" cy="2368550"/>
            </a:xfrm>
            <a:custGeom>
              <a:avLst/>
              <a:gdLst>
                <a:gd name="T0" fmla="*/ 0 w 2183"/>
                <a:gd name="T1" fmla="*/ 1489 h 1492"/>
                <a:gd name="T2" fmla="*/ 195 w 2183"/>
                <a:gd name="T3" fmla="*/ 1466 h 1492"/>
                <a:gd name="T4" fmla="*/ 394 w 2183"/>
                <a:gd name="T5" fmla="*/ 1359 h 1492"/>
                <a:gd name="T6" fmla="*/ 547 w 2183"/>
                <a:gd name="T7" fmla="*/ 1098 h 1492"/>
                <a:gd name="T8" fmla="*/ 765 w 2183"/>
                <a:gd name="T9" fmla="*/ 529 h 1492"/>
                <a:gd name="T10" fmla="*/ 922 w 2183"/>
                <a:gd name="T11" fmla="*/ 87 h 1492"/>
                <a:gd name="T12" fmla="*/ 1020 w 2183"/>
                <a:gd name="T13" fmla="*/ 4 h 1492"/>
                <a:gd name="T14" fmla="*/ 1128 w 2183"/>
                <a:gd name="T15" fmla="*/ 87 h 1492"/>
                <a:gd name="T16" fmla="*/ 1304 w 2183"/>
                <a:gd name="T17" fmla="*/ 500 h 1492"/>
                <a:gd name="T18" fmla="*/ 1564 w 2183"/>
                <a:gd name="T19" fmla="*/ 1144 h 1492"/>
                <a:gd name="T20" fmla="*/ 1724 w 2183"/>
                <a:gd name="T21" fmla="*/ 1374 h 1492"/>
                <a:gd name="T22" fmla="*/ 1938 w 2183"/>
                <a:gd name="T23" fmla="*/ 1466 h 1492"/>
                <a:gd name="T24" fmla="*/ 2183 w 2183"/>
                <a:gd name="T25" fmla="*/ 1492 h 1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83" h="1492">
                  <a:moveTo>
                    <a:pt x="0" y="1489"/>
                  </a:moveTo>
                  <a:cubicBezTo>
                    <a:pt x="77" y="1487"/>
                    <a:pt x="130" y="1488"/>
                    <a:pt x="195" y="1466"/>
                  </a:cubicBezTo>
                  <a:cubicBezTo>
                    <a:pt x="261" y="1445"/>
                    <a:pt x="335" y="1420"/>
                    <a:pt x="394" y="1359"/>
                  </a:cubicBezTo>
                  <a:cubicBezTo>
                    <a:pt x="453" y="1298"/>
                    <a:pt x="486" y="1237"/>
                    <a:pt x="547" y="1098"/>
                  </a:cubicBezTo>
                  <a:cubicBezTo>
                    <a:pt x="608" y="960"/>
                    <a:pt x="702" y="698"/>
                    <a:pt x="765" y="529"/>
                  </a:cubicBezTo>
                  <a:cubicBezTo>
                    <a:pt x="827" y="361"/>
                    <a:pt x="880" y="174"/>
                    <a:pt x="922" y="87"/>
                  </a:cubicBezTo>
                  <a:cubicBezTo>
                    <a:pt x="963" y="0"/>
                    <a:pt x="1004" y="4"/>
                    <a:pt x="1020" y="4"/>
                  </a:cubicBezTo>
                  <a:cubicBezTo>
                    <a:pt x="1035" y="4"/>
                    <a:pt x="1081" y="4"/>
                    <a:pt x="1128" y="87"/>
                  </a:cubicBezTo>
                  <a:cubicBezTo>
                    <a:pt x="1175" y="170"/>
                    <a:pt x="1231" y="324"/>
                    <a:pt x="1304" y="500"/>
                  </a:cubicBezTo>
                  <a:cubicBezTo>
                    <a:pt x="1377" y="677"/>
                    <a:pt x="1494" y="999"/>
                    <a:pt x="1564" y="1144"/>
                  </a:cubicBezTo>
                  <a:cubicBezTo>
                    <a:pt x="1634" y="1290"/>
                    <a:pt x="1662" y="1321"/>
                    <a:pt x="1724" y="1374"/>
                  </a:cubicBezTo>
                  <a:cubicBezTo>
                    <a:pt x="1787" y="1428"/>
                    <a:pt x="1862" y="1447"/>
                    <a:pt x="1938" y="1466"/>
                  </a:cubicBezTo>
                  <a:cubicBezTo>
                    <a:pt x="2015" y="1486"/>
                    <a:pt x="2021" y="1487"/>
                    <a:pt x="2183" y="1492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76" name="Freeform 81"/>
            <p:cNvSpPr>
              <a:spLocks/>
            </p:cNvSpPr>
            <p:nvPr/>
          </p:nvSpPr>
          <p:spPr bwMode="auto">
            <a:xfrm>
              <a:off x="9097963" y="4503986"/>
              <a:ext cx="552450" cy="111125"/>
            </a:xfrm>
            <a:custGeom>
              <a:avLst/>
              <a:gdLst>
                <a:gd name="T0" fmla="*/ 859 w 872"/>
                <a:gd name="T1" fmla="*/ 156 h 176"/>
                <a:gd name="T2" fmla="*/ 862 w 872"/>
                <a:gd name="T3" fmla="*/ 0 h 176"/>
                <a:gd name="T4" fmla="*/ 537 w 872"/>
                <a:gd name="T5" fmla="*/ 101 h 176"/>
                <a:gd name="T6" fmla="*/ 0 w 872"/>
                <a:gd name="T7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2" h="176">
                  <a:moveTo>
                    <a:pt x="859" y="156"/>
                  </a:moveTo>
                  <a:cubicBezTo>
                    <a:pt x="849" y="3"/>
                    <a:pt x="872" y="154"/>
                    <a:pt x="862" y="0"/>
                  </a:cubicBezTo>
                  <a:lnTo>
                    <a:pt x="537" y="101"/>
                  </a:lnTo>
                  <a:cubicBezTo>
                    <a:pt x="228" y="149"/>
                    <a:pt x="257" y="156"/>
                    <a:pt x="0" y="176"/>
                  </a:cubicBez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77" name="Freeform 82"/>
            <p:cNvSpPr>
              <a:spLocks/>
            </p:cNvSpPr>
            <p:nvPr/>
          </p:nvSpPr>
          <p:spPr bwMode="auto">
            <a:xfrm>
              <a:off x="8924926" y="2227511"/>
              <a:ext cx="3729038" cy="2387600"/>
            </a:xfrm>
            <a:custGeom>
              <a:avLst/>
              <a:gdLst>
                <a:gd name="T0" fmla="*/ 0 w 2349"/>
                <a:gd name="T1" fmla="*/ 1502 h 1504"/>
                <a:gd name="T2" fmla="*/ 349 w 2349"/>
                <a:gd name="T3" fmla="*/ 1473 h 1504"/>
                <a:gd name="T4" fmla="*/ 548 w 2349"/>
                <a:gd name="T5" fmla="*/ 1365 h 1504"/>
                <a:gd name="T6" fmla="*/ 700 w 2349"/>
                <a:gd name="T7" fmla="*/ 1103 h 1504"/>
                <a:gd name="T8" fmla="*/ 919 w 2349"/>
                <a:gd name="T9" fmla="*/ 531 h 1504"/>
                <a:gd name="T10" fmla="*/ 1075 w 2349"/>
                <a:gd name="T11" fmla="*/ 88 h 1504"/>
                <a:gd name="T12" fmla="*/ 1174 w 2349"/>
                <a:gd name="T13" fmla="*/ 4 h 1504"/>
                <a:gd name="T14" fmla="*/ 1282 w 2349"/>
                <a:gd name="T15" fmla="*/ 88 h 1504"/>
                <a:gd name="T16" fmla="*/ 1458 w 2349"/>
                <a:gd name="T17" fmla="*/ 503 h 1504"/>
                <a:gd name="T18" fmla="*/ 1717 w 2349"/>
                <a:gd name="T19" fmla="*/ 1149 h 1504"/>
                <a:gd name="T20" fmla="*/ 1878 w 2349"/>
                <a:gd name="T21" fmla="*/ 1380 h 1504"/>
                <a:gd name="T22" fmla="*/ 2092 w 2349"/>
                <a:gd name="T23" fmla="*/ 1473 h 1504"/>
                <a:gd name="T24" fmla="*/ 2349 w 2349"/>
                <a:gd name="T25" fmla="*/ 1504 h 1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49" h="1504">
                  <a:moveTo>
                    <a:pt x="0" y="1502"/>
                  </a:moveTo>
                  <a:cubicBezTo>
                    <a:pt x="78" y="1500"/>
                    <a:pt x="258" y="1496"/>
                    <a:pt x="349" y="1473"/>
                  </a:cubicBezTo>
                  <a:cubicBezTo>
                    <a:pt x="441" y="1450"/>
                    <a:pt x="489" y="1426"/>
                    <a:pt x="548" y="1365"/>
                  </a:cubicBezTo>
                  <a:cubicBezTo>
                    <a:pt x="607" y="1303"/>
                    <a:pt x="640" y="1242"/>
                    <a:pt x="700" y="1103"/>
                  </a:cubicBezTo>
                  <a:cubicBezTo>
                    <a:pt x="762" y="965"/>
                    <a:pt x="856" y="700"/>
                    <a:pt x="919" y="531"/>
                  </a:cubicBezTo>
                  <a:cubicBezTo>
                    <a:pt x="981" y="362"/>
                    <a:pt x="1034" y="175"/>
                    <a:pt x="1075" y="88"/>
                  </a:cubicBezTo>
                  <a:cubicBezTo>
                    <a:pt x="1117" y="0"/>
                    <a:pt x="1158" y="4"/>
                    <a:pt x="1174" y="4"/>
                  </a:cubicBezTo>
                  <a:cubicBezTo>
                    <a:pt x="1189" y="4"/>
                    <a:pt x="1235" y="4"/>
                    <a:pt x="1282" y="88"/>
                  </a:cubicBezTo>
                  <a:cubicBezTo>
                    <a:pt x="1329" y="171"/>
                    <a:pt x="1385" y="326"/>
                    <a:pt x="1458" y="503"/>
                  </a:cubicBezTo>
                  <a:cubicBezTo>
                    <a:pt x="1531" y="680"/>
                    <a:pt x="1648" y="1003"/>
                    <a:pt x="1717" y="1149"/>
                  </a:cubicBezTo>
                  <a:cubicBezTo>
                    <a:pt x="1788" y="1296"/>
                    <a:pt x="1815" y="1326"/>
                    <a:pt x="1878" y="1380"/>
                  </a:cubicBezTo>
                  <a:cubicBezTo>
                    <a:pt x="1940" y="1434"/>
                    <a:pt x="2014" y="1452"/>
                    <a:pt x="2092" y="1473"/>
                  </a:cubicBezTo>
                  <a:cubicBezTo>
                    <a:pt x="2171" y="1493"/>
                    <a:pt x="2187" y="1500"/>
                    <a:pt x="2349" y="1504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78" name="Line 83"/>
            <p:cNvSpPr>
              <a:spLocks noChangeShapeType="1"/>
            </p:cNvSpPr>
            <p:nvPr/>
          </p:nvSpPr>
          <p:spPr bwMode="auto">
            <a:xfrm>
              <a:off x="8308062" y="4605586"/>
              <a:ext cx="4114127" cy="0"/>
            </a:xfrm>
            <a:prstGeom prst="line">
              <a:avLst/>
            </a:prstGeom>
            <a:noFill/>
            <a:ln w="2063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83" name="Rectangle 89"/>
            <p:cNvSpPr>
              <a:spLocks noChangeArrowheads="1"/>
            </p:cNvSpPr>
            <p:nvPr/>
          </p:nvSpPr>
          <p:spPr bwMode="auto">
            <a:xfrm>
              <a:off x="12426951" y="4356349"/>
              <a:ext cx="293688" cy="4175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84" name="Rectangle 90"/>
            <p:cNvSpPr>
              <a:spLocks noChangeArrowheads="1"/>
            </p:cNvSpPr>
            <p:nvPr/>
          </p:nvSpPr>
          <p:spPr bwMode="auto">
            <a:xfrm>
              <a:off x="12426951" y="4356349"/>
              <a:ext cx="293688" cy="417512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85" name="Rectangle 91"/>
            <p:cNvSpPr>
              <a:spLocks noChangeArrowheads="1"/>
            </p:cNvSpPr>
            <p:nvPr/>
          </p:nvSpPr>
          <p:spPr bwMode="auto">
            <a:xfrm>
              <a:off x="9026963" y="3213349"/>
              <a:ext cx="51937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</a:t>
              </a:r>
              <a:r>
                <a:rPr lang="en-US" altLang="en-US" u="none" baseline="-250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=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  <p:sp>
          <p:nvSpPr>
            <p:cNvPr id="86" name="Rectangle 92"/>
            <p:cNvSpPr>
              <a:spLocks noChangeArrowheads="1"/>
            </p:cNvSpPr>
            <p:nvPr/>
          </p:nvSpPr>
          <p:spPr bwMode="auto">
            <a:xfrm>
              <a:off x="8944408" y="3589586"/>
              <a:ext cx="68448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0.004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  <p:sp>
          <p:nvSpPr>
            <p:cNvPr id="87" name="Freeform 93"/>
            <p:cNvSpPr>
              <a:spLocks noEditPoints="1"/>
            </p:cNvSpPr>
            <p:nvPr/>
          </p:nvSpPr>
          <p:spPr bwMode="auto">
            <a:xfrm>
              <a:off x="9368271" y="3972174"/>
              <a:ext cx="246063" cy="627062"/>
            </a:xfrm>
            <a:custGeom>
              <a:avLst/>
              <a:gdLst>
                <a:gd name="T0" fmla="*/ 288 w 389"/>
                <a:gd name="T1" fmla="*/ 905 h 986"/>
                <a:gd name="T2" fmla="*/ 0 w 389"/>
                <a:gd name="T3" fmla="*/ 9 h 986"/>
                <a:gd name="T4" fmla="*/ 31 w 389"/>
                <a:gd name="T5" fmla="*/ 0 h 986"/>
                <a:gd name="T6" fmla="*/ 319 w 389"/>
                <a:gd name="T7" fmla="*/ 896 h 986"/>
                <a:gd name="T8" fmla="*/ 288 w 389"/>
                <a:gd name="T9" fmla="*/ 905 h 986"/>
                <a:gd name="T10" fmla="*/ 376 w 389"/>
                <a:gd name="T11" fmla="*/ 877 h 986"/>
                <a:gd name="T12" fmla="*/ 327 w 389"/>
                <a:gd name="T13" fmla="*/ 973 h 986"/>
                <a:gd name="T14" fmla="*/ 230 w 389"/>
                <a:gd name="T15" fmla="*/ 924 h 986"/>
                <a:gd name="T16" fmla="*/ 280 w 389"/>
                <a:gd name="T17" fmla="*/ 827 h 986"/>
                <a:gd name="T18" fmla="*/ 376 w 389"/>
                <a:gd name="T19" fmla="*/ 877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9" h="986">
                  <a:moveTo>
                    <a:pt x="288" y="905"/>
                  </a:moveTo>
                  <a:lnTo>
                    <a:pt x="0" y="9"/>
                  </a:lnTo>
                  <a:lnTo>
                    <a:pt x="31" y="0"/>
                  </a:lnTo>
                  <a:lnTo>
                    <a:pt x="319" y="896"/>
                  </a:lnTo>
                  <a:lnTo>
                    <a:pt x="288" y="905"/>
                  </a:lnTo>
                  <a:close/>
                  <a:moveTo>
                    <a:pt x="376" y="877"/>
                  </a:moveTo>
                  <a:cubicBezTo>
                    <a:pt x="389" y="917"/>
                    <a:pt x="367" y="960"/>
                    <a:pt x="327" y="973"/>
                  </a:cubicBezTo>
                  <a:cubicBezTo>
                    <a:pt x="287" y="986"/>
                    <a:pt x="243" y="964"/>
                    <a:pt x="230" y="924"/>
                  </a:cubicBezTo>
                  <a:cubicBezTo>
                    <a:pt x="218" y="884"/>
                    <a:pt x="240" y="840"/>
                    <a:pt x="280" y="827"/>
                  </a:cubicBezTo>
                  <a:cubicBezTo>
                    <a:pt x="320" y="815"/>
                    <a:pt x="363" y="837"/>
                    <a:pt x="376" y="87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88" name="Freeform 121"/>
            <p:cNvSpPr>
              <a:spLocks noEditPoints="1"/>
            </p:cNvSpPr>
            <p:nvPr/>
          </p:nvSpPr>
          <p:spPr bwMode="auto">
            <a:xfrm>
              <a:off x="9634538" y="2212962"/>
              <a:ext cx="20638" cy="2390400"/>
            </a:xfrm>
            <a:custGeom>
              <a:avLst/>
              <a:gdLst>
                <a:gd name="T0" fmla="*/ 13 w 13"/>
                <a:gd name="T1" fmla="*/ 51 h 1758"/>
                <a:gd name="T2" fmla="*/ 0 w 13"/>
                <a:gd name="T3" fmla="*/ 0 h 1758"/>
                <a:gd name="T4" fmla="*/ 13 w 13"/>
                <a:gd name="T5" fmla="*/ 90 h 1758"/>
                <a:gd name="T6" fmla="*/ 0 w 13"/>
                <a:gd name="T7" fmla="*/ 141 h 1758"/>
                <a:gd name="T8" fmla="*/ 13 w 13"/>
                <a:gd name="T9" fmla="*/ 90 h 1758"/>
                <a:gd name="T10" fmla="*/ 13 w 13"/>
                <a:gd name="T11" fmla="*/ 231 h 1758"/>
                <a:gd name="T12" fmla="*/ 0 w 13"/>
                <a:gd name="T13" fmla="*/ 180 h 1758"/>
                <a:gd name="T14" fmla="*/ 13 w 13"/>
                <a:gd name="T15" fmla="*/ 269 h 1758"/>
                <a:gd name="T16" fmla="*/ 0 w 13"/>
                <a:gd name="T17" fmla="*/ 321 h 1758"/>
                <a:gd name="T18" fmla="*/ 13 w 13"/>
                <a:gd name="T19" fmla="*/ 269 h 1758"/>
                <a:gd name="T20" fmla="*/ 13 w 13"/>
                <a:gd name="T21" fmla="*/ 410 h 1758"/>
                <a:gd name="T22" fmla="*/ 0 w 13"/>
                <a:gd name="T23" fmla="*/ 359 h 1758"/>
                <a:gd name="T24" fmla="*/ 13 w 13"/>
                <a:gd name="T25" fmla="*/ 449 h 1758"/>
                <a:gd name="T26" fmla="*/ 0 w 13"/>
                <a:gd name="T27" fmla="*/ 500 h 1758"/>
                <a:gd name="T28" fmla="*/ 13 w 13"/>
                <a:gd name="T29" fmla="*/ 449 h 1758"/>
                <a:gd name="T30" fmla="*/ 13 w 13"/>
                <a:gd name="T31" fmla="*/ 590 h 1758"/>
                <a:gd name="T32" fmla="*/ 0 w 13"/>
                <a:gd name="T33" fmla="*/ 539 h 1758"/>
                <a:gd name="T34" fmla="*/ 13 w 13"/>
                <a:gd name="T35" fmla="*/ 629 h 1758"/>
                <a:gd name="T36" fmla="*/ 0 w 13"/>
                <a:gd name="T37" fmla="*/ 680 h 1758"/>
                <a:gd name="T38" fmla="*/ 13 w 13"/>
                <a:gd name="T39" fmla="*/ 629 h 1758"/>
                <a:gd name="T40" fmla="*/ 13 w 13"/>
                <a:gd name="T41" fmla="*/ 770 h 1758"/>
                <a:gd name="T42" fmla="*/ 0 w 13"/>
                <a:gd name="T43" fmla="*/ 719 h 1758"/>
                <a:gd name="T44" fmla="*/ 13 w 13"/>
                <a:gd name="T45" fmla="*/ 808 h 1758"/>
                <a:gd name="T46" fmla="*/ 0 w 13"/>
                <a:gd name="T47" fmla="*/ 860 h 1758"/>
                <a:gd name="T48" fmla="*/ 13 w 13"/>
                <a:gd name="T49" fmla="*/ 808 h 1758"/>
                <a:gd name="T50" fmla="*/ 13 w 13"/>
                <a:gd name="T51" fmla="*/ 950 h 1758"/>
                <a:gd name="T52" fmla="*/ 0 w 13"/>
                <a:gd name="T53" fmla="*/ 898 h 1758"/>
                <a:gd name="T54" fmla="*/ 13 w 13"/>
                <a:gd name="T55" fmla="*/ 988 h 1758"/>
                <a:gd name="T56" fmla="*/ 0 w 13"/>
                <a:gd name="T57" fmla="*/ 1039 h 1758"/>
                <a:gd name="T58" fmla="*/ 13 w 13"/>
                <a:gd name="T59" fmla="*/ 988 h 1758"/>
                <a:gd name="T60" fmla="*/ 13 w 13"/>
                <a:gd name="T61" fmla="*/ 1129 h 1758"/>
                <a:gd name="T62" fmla="*/ 0 w 13"/>
                <a:gd name="T63" fmla="*/ 1078 h 1758"/>
                <a:gd name="T64" fmla="*/ 13 w 13"/>
                <a:gd name="T65" fmla="*/ 1168 h 1758"/>
                <a:gd name="T66" fmla="*/ 0 w 13"/>
                <a:gd name="T67" fmla="*/ 1219 h 1758"/>
                <a:gd name="T68" fmla="*/ 13 w 13"/>
                <a:gd name="T69" fmla="*/ 1168 h 1758"/>
                <a:gd name="T70" fmla="*/ 13 w 13"/>
                <a:gd name="T71" fmla="*/ 1309 h 1758"/>
                <a:gd name="T72" fmla="*/ 0 w 13"/>
                <a:gd name="T73" fmla="*/ 1257 h 1758"/>
                <a:gd name="T74" fmla="*/ 13 w 13"/>
                <a:gd name="T75" fmla="*/ 1347 h 1758"/>
                <a:gd name="T76" fmla="*/ 0 w 13"/>
                <a:gd name="T77" fmla="*/ 1398 h 1758"/>
                <a:gd name="T78" fmla="*/ 13 w 13"/>
                <a:gd name="T79" fmla="*/ 1347 h 1758"/>
                <a:gd name="T80" fmla="*/ 13 w 13"/>
                <a:gd name="T81" fmla="*/ 1488 h 1758"/>
                <a:gd name="T82" fmla="*/ 0 w 13"/>
                <a:gd name="T83" fmla="*/ 1437 h 1758"/>
                <a:gd name="T84" fmla="*/ 13 w 13"/>
                <a:gd name="T85" fmla="*/ 1527 h 1758"/>
                <a:gd name="T86" fmla="*/ 0 w 13"/>
                <a:gd name="T87" fmla="*/ 1578 h 1758"/>
                <a:gd name="T88" fmla="*/ 13 w 13"/>
                <a:gd name="T89" fmla="*/ 1527 h 1758"/>
                <a:gd name="T90" fmla="*/ 13 w 13"/>
                <a:gd name="T91" fmla="*/ 1668 h 1758"/>
                <a:gd name="T92" fmla="*/ 0 w 13"/>
                <a:gd name="T93" fmla="*/ 1616 h 1758"/>
                <a:gd name="T94" fmla="*/ 13 w 13"/>
                <a:gd name="T95" fmla="*/ 1706 h 1758"/>
                <a:gd name="T96" fmla="*/ 0 w 13"/>
                <a:gd name="T97" fmla="*/ 1758 h 1758"/>
                <a:gd name="T98" fmla="*/ 13 w 13"/>
                <a:gd name="T99" fmla="*/ 1706 h 1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" h="1758">
                  <a:moveTo>
                    <a:pt x="13" y="0"/>
                  </a:moveTo>
                  <a:lnTo>
                    <a:pt x="13" y="51"/>
                  </a:lnTo>
                  <a:lnTo>
                    <a:pt x="0" y="51"/>
                  </a:lnTo>
                  <a:lnTo>
                    <a:pt x="0" y="0"/>
                  </a:lnTo>
                  <a:lnTo>
                    <a:pt x="13" y="0"/>
                  </a:lnTo>
                  <a:close/>
                  <a:moveTo>
                    <a:pt x="13" y="90"/>
                  </a:moveTo>
                  <a:lnTo>
                    <a:pt x="13" y="141"/>
                  </a:lnTo>
                  <a:lnTo>
                    <a:pt x="0" y="141"/>
                  </a:lnTo>
                  <a:lnTo>
                    <a:pt x="0" y="90"/>
                  </a:lnTo>
                  <a:lnTo>
                    <a:pt x="13" y="90"/>
                  </a:lnTo>
                  <a:close/>
                  <a:moveTo>
                    <a:pt x="13" y="180"/>
                  </a:moveTo>
                  <a:lnTo>
                    <a:pt x="13" y="231"/>
                  </a:lnTo>
                  <a:lnTo>
                    <a:pt x="0" y="231"/>
                  </a:lnTo>
                  <a:lnTo>
                    <a:pt x="0" y="180"/>
                  </a:lnTo>
                  <a:lnTo>
                    <a:pt x="13" y="180"/>
                  </a:lnTo>
                  <a:close/>
                  <a:moveTo>
                    <a:pt x="13" y="269"/>
                  </a:moveTo>
                  <a:lnTo>
                    <a:pt x="13" y="321"/>
                  </a:lnTo>
                  <a:lnTo>
                    <a:pt x="0" y="321"/>
                  </a:lnTo>
                  <a:lnTo>
                    <a:pt x="0" y="269"/>
                  </a:lnTo>
                  <a:lnTo>
                    <a:pt x="13" y="269"/>
                  </a:lnTo>
                  <a:close/>
                  <a:moveTo>
                    <a:pt x="13" y="359"/>
                  </a:moveTo>
                  <a:lnTo>
                    <a:pt x="13" y="410"/>
                  </a:lnTo>
                  <a:lnTo>
                    <a:pt x="0" y="410"/>
                  </a:lnTo>
                  <a:lnTo>
                    <a:pt x="0" y="359"/>
                  </a:lnTo>
                  <a:lnTo>
                    <a:pt x="13" y="359"/>
                  </a:lnTo>
                  <a:close/>
                  <a:moveTo>
                    <a:pt x="13" y="449"/>
                  </a:moveTo>
                  <a:lnTo>
                    <a:pt x="13" y="500"/>
                  </a:lnTo>
                  <a:lnTo>
                    <a:pt x="0" y="500"/>
                  </a:lnTo>
                  <a:lnTo>
                    <a:pt x="0" y="449"/>
                  </a:lnTo>
                  <a:lnTo>
                    <a:pt x="13" y="449"/>
                  </a:lnTo>
                  <a:close/>
                  <a:moveTo>
                    <a:pt x="13" y="539"/>
                  </a:moveTo>
                  <a:lnTo>
                    <a:pt x="13" y="590"/>
                  </a:lnTo>
                  <a:lnTo>
                    <a:pt x="0" y="590"/>
                  </a:lnTo>
                  <a:lnTo>
                    <a:pt x="0" y="539"/>
                  </a:lnTo>
                  <a:lnTo>
                    <a:pt x="13" y="539"/>
                  </a:lnTo>
                  <a:close/>
                  <a:moveTo>
                    <a:pt x="13" y="629"/>
                  </a:moveTo>
                  <a:lnTo>
                    <a:pt x="13" y="680"/>
                  </a:lnTo>
                  <a:lnTo>
                    <a:pt x="0" y="680"/>
                  </a:lnTo>
                  <a:lnTo>
                    <a:pt x="0" y="629"/>
                  </a:lnTo>
                  <a:lnTo>
                    <a:pt x="13" y="629"/>
                  </a:lnTo>
                  <a:close/>
                  <a:moveTo>
                    <a:pt x="13" y="719"/>
                  </a:moveTo>
                  <a:lnTo>
                    <a:pt x="13" y="770"/>
                  </a:lnTo>
                  <a:lnTo>
                    <a:pt x="0" y="770"/>
                  </a:lnTo>
                  <a:lnTo>
                    <a:pt x="0" y="719"/>
                  </a:lnTo>
                  <a:lnTo>
                    <a:pt x="13" y="719"/>
                  </a:lnTo>
                  <a:close/>
                  <a:moveTo>
                    <a:pt x="13" y="808"/>
                  </a:moveTo>
                  <a:lnTo>
                    <a:pt x="13" y="860"/>
                  </a:lnTo>
                  <a:lnTo>
                    <a:pt x="0" y="860"/>
                  </a:lnTo>
                  <a:lnTo>
                    <a:pt x="0" y="808"/>
                  </a:lnTo>
                  <a:lnTo>
                    <a:pt x="13" y="808"/>
                  </a:lnTo>
                  <a:close/>
                  <a:moveTo>
                    <a:pt x="13" y="898"/>
                  </a:moveTo>
                  <a:lnTo>
                    <a:pt x="13" y="950"/>
                  </a:lnTo>
                  <a:lnTo>
                    <a:pt x="0" y="950"/>
                  </a:lnTo>
                  <a:lnTo>
                    <a:pt x="0" y="898"/>
                  </a:lnTo>
                  <a:lnTo>
                    <a:pt x="13" y="898"/>
                  </a:lnTo>
                  <a:close/>
                  <a:moveTo>
                    <a:pt x="13" y="988"/>
                  </a:moveTo>
                  <a:lnTo>
                    <a:pt x="13" y="1039"/>
                  </a:lnTo>
                  <a:lnTo>
                    <a:pt x="0" y="1039"/>
                  </a:lnTo>
                  <a:lnTo>
                    <a:pt x="0" y="988"/>
                  </a:lnTo>
                  <a:lnTo>
                    <a:pt x="13" y="988"/>
                  </a:lnTo>
                  <a:close/>
                  <a:moveTo>
                    <a:pt x="13" y="1078"/>
                  </a:moveTo>
                  <a:lnTo>
                    <a:pt x="13" y="1129"/>
                  </a:lnTo>
                  <a:lnTo>
                    <a:pt x="0" y="1129"/>
                  </a:lnTo>
                  <a:lnTo>
                    <a:pt x="0" y="1078"/>
                  </a:lnTo>
                  <a:lnTo>
                    <a:pt x="13" y="1078"/>
                  </a:lnTo>
                  <a:close/>
                  <a:moveTo>
                    <a:pt x="13" y="1168"/>
                  </a:moveTo>
                  <a:lnTo>
                    <a:pt x="13" y="1219"/>
                  </a:lnTo>
                  <a:lnTo>
                    <a:pt x="0" y="1219"/>
                  </a:lnTo>
                  <a:lnTo>
                    <a:pt x="0" y="1168"/>
                  </a:lnTo>
                  <a:lnTo>
                    <a:pt x="13" y="1168"/>
                  </a:lnTo>
                  <a:close/>
                  <a:moveTo>
                    <a:pt x="13" y="1257"/>
                  </a:moveTo>
                  <a:lnTo>
                    <a:pt x="13" y="1309"/>
                  </a:lnTo>
                  <a:lnTo>
                    <a:pt x="0" y="1309"/>
                  </a:lnTo>
                  <a:lnTo>
                    <a:pt x="0" y="1257"/>
                  </a:lnTo>
                  <a:lnTo>
                    <a:pt x="13" y="1257"/>
                  </a:lnTo>
                  <a:close/>
                  <a:moveTo>
                    <a:pt x="13" y="1347"/>
                  </a:moveTo>
                  <a:lnTo>
                    <a:pt x="13" y="1398"/>
                  </a:lnTo>
                  <a:lnTo>
                    <a:pt x="0" y="1398"/>
                  </a:lnTo>
                  <a:lnTo>
                    <a:pt x="0" y="1347"/>
                  </a:lnTo>
                  <a:lnTo>
                    <a:pt x="13" y="1347"/>
                  </a:lnTo>
                  <a:close/>
                  <a:moveTo>
                    <a:pt x="13" y="1437"/>
                  </a:moveTo>
                  <a:lnTo>
                    <a:pt x="13" y="1488"/>
                  </a:lnTo>
                  <a:lnTo>
                    <a:pt x="0" y="1488"/>
                  </a:lnTo>
                  <a:lnTo>
                    <a:pt x="0" y="1437"/>
                  </a:lnTo>
                  <a:lnTo>
                    <a:pt x="13" y="1437"/>
                  </a:lnTo>
                  <a:close/>
                  <a:moveTo>
                    <a:pt x="13" y="1527"/>
                  </a:moveTo>
                  <a:lnTo>
                    <a:pt x="13" y="1578"/>
                  </a:lnTo>
                  <a:lnTo>
                    <a:pt x="0" y="1578"/>
                  </a:lnTo>
                  <a:lnTo>
                    <a:pt x="0" y="1527"/>
                  </a:lnTo>
                  <a:lnTo>
                    <a:pt x="13" y="1527"/>
                  </a:lnTo>
                  <a:close/>
                  <a:moveTo>
                    <a:pt x="13" y="1616"/>
                  </a:moveTo>
                  <a:lnTo>
                    <a:pt x="13" y="1668"/>
                  </a:lnTo>
                  <a:lnTo>
                    <a:pt x="0" y="1668"/>
                  </a:lnTo>
                  <a:lnTo>
                    <a:pt x="0" y="1616"/>
                  </a:lnTo>
                  <a:lnTo>
                    <a:pt x="13" y="1616"/>
                  </a:lnTo>
                  <a:close/>
                  <a:moveTo>
                    <a:pt x="13" y="1706"/>
                  </a:moveTo>
                  <a:lnTo>
                    <a:pt x="13" y="1758"/>
                  </a:lnTo>
                  <a:lnTo>
                    <a:pt x="0" y="1758"/>
                  </a:lnTo>
                  <a:lnTo>
                    <a:pt x="0" y="1706"/>
                  </a:lnTo>
                  <a:lnTo>
                    <a:pt x="13" y="17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89" name="Rectangle 125"/>
            <p:cNvSpPr>
              <a:spLocks noChangeArrowheads="1"/>
            </p:cNvSpPr>
            <p:nvPr/>
          </p:nvSpPr>
          <p:spPr bwMode="auto">
            <a:xfrm>
              <a:off x="11991976" y="2945636"/>
              <a:ext cx="8207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u="none">
                  <a:solidFill>
                    <a:srgbClr val="000000"/>
                  </a:solidFill>
                  <a:latin typeface="Arial Narrow" panose="020B0606020202030204" pitchFamily="34" charset="0"/>
                </a:rPr>
                <a:t>99%CI</a:t>
              </a:r>
              <a:endParaRPr lang="en-US" altLang="en-US" sz="1800" u="none">
                <a:solidFill>
                  <a:srgbClr val="000000"/>
                </a:solidFill>
              </a:endParaRPr>
            </a:p>
          </p:txBody>
        </p:sp>
        <p:sp>
          <p:nvSpPr>
            <p:cNvPr id="90" name="Line 126"/>
            <p:cNvSpPr>
              <a:spLocks noChangeShapeType="1"/>
            </p:cNvSpPr>
            <p:nvPr/>
          </p:nvSpPr>
          <p:spPr bwMode="auto">
            <a:xfrm>
              <a:off x="9701213" y="3137724"/>
              <a:ext cx="2243138" cy="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</p:grpSp>
      <p:cxnSp>
        <p:nvCxnSpPr>
          <p:cNvPr id="48" name="Straight Connector 47"/>
          <p:cNvCxnSpPr>
            <a:endCxn id="88" idx="3"/>
          </p:cNvCxnSpPr>
          <p:nvPr/>
        </p:nvCxnSpPr>
        <p:spPr bwMode="auto">
          <a:xfrm flipH="1">
            <a:off x="13619781" y="3440832"/>
            <a:ext cx="20638" cy="2959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1499345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899" y="56456"/>
            <a:ext cx="16824238" cy="9701336"/>
          </a:xfrm>
          <a:solidFill>
            <a:schemeClr val="bg1"/>
          </a:solidFill>
          <a:ln w="38100" cap="rnd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Also in clinical MBD</a:t>
            </a:r>
            <a:r>
              <a:rPr lang="en-US" dirty="0"/>
              <a:t>, </a:t>
            </a:r>
            <a:r>
              <a:rPr lang="en-US" dirty="0" smtClean="0"/>
              <a:t>an </a:t>
            </a:r>
            <a:r>
              <a:rPr lang="en-US" dirty="0"/>
              <a:t>effect is considered for </a:t>
            </a:r>
            <a:r>
              <a:rPr lang="en-US" dirty="0" smtClean="0"/>
              <a:t>implementation, </a:t>
            </a:r>
            <a:r>
              <a:rPr lang="en-US" dirty="0"/>
              <a:t>if the true </a:t>
            </a:r>
            <a:r>
              <a:rPr lang="en-US" dirty="0" smtClean="0"/>
              <a:t>effect "could be" beneficial.</a:t>
            </a:r>
          </a:p>
          <a:p>
            <a:pPr lvl="1"/>
            <a:r>
              <a:rPr lang="en-US" dirty="0" smtClean="0"/>
              <a:t>This is equivalent to failure to reject the hypothesis of benefit (in a </a:t>
            </a:r>
            <a:r>
              <a:rPr lang="en-US" b="1" dirty="0" smtClean="0"/>
              <a:t>non-superiority test</a:t>
            </a:r>
            <a:r>
              <a:rPr lang="en-US" dirty="0" smtClean="0"/>
              <a:t>). Example:</a:t>
            </a:r>
          </a:p>
          <a:p>
            <a:pPr lvl="1"/>
            <a:r>
              <a:rPr lang="en-US" dirty="0" smtClean="0"/>
              <a:t>"Could be" is interpreted as "possibly", or &gt;25% chance of benefit. </a:t>
            </a:r>
            <a:endParaRPr lang="en-US" dirty="0"/>
          </a:p>
          <a:p>
            <a:pPr lvl="1"/>
            <a:r>
              <a:rPr lang="en-US" dirty="0"/>
              <a:t>So it's a 50% </a:t>
            </a:r>
            <a:r>
              <a:rPr lang="en-US" dirty="0" smtClean="0"/>
              <a:t>CI, and </a:t>
            </a:r>
            <a:r>
              <a:rPr lang="en-US" dirty="0"/>
              <a:t>the p value for the test of the hypothesis of benefit (</a:t>
            </a:r>
            <a:r>
              <a:rPr lang="en-US" dirty="0" err="1"/>
              <a:t>p</a:t>
            </a:r>
            <a:r>
              <a:rPr lang="en-US" baseline="-25000" dirty="0" err="1"/>
              <a:t>B</a:t>
            </a:r>
            <a:r>
              <a:rPr lang="en-US" dirty="0"/>
              <a:t>) has a threshold of 0.25.</a:t>
            </a:r>
          </a:p>
          <a:p>
            <a:pPr lvl="1"/>
            <a:r>
              <a:rPr lang="en-US" dirty="0"/>
              <a:t>Rejection of the hypothesis of harm (the effect could not be harmful) </a:t>
            </a:r>
            <a:br>
              <a:rPr lang="en-US" dirty="0"/>
            </a:br>
            <a:r>
              <a:rPr lang="en-US" dirty="0"/>
              <a:t>and failure to reject the hypothesis of benefit (the effect could be beneficial) </a:t>
            </a:r>
            <a:br>
              <a:rPr lang="en-US" dirty="0"/>
            </a:br>
            <a:r>
              <a:rPr lang="en-US" dirty="0"/>
              <a:t>are both necessary for the effect to be considered for implementation.</a:t>
            </a:r>
          </a:p>
          <a:p>
            <a:pPr lvl="1"/>
            <a:r>
              <a:rPr lang="en-US" dirty="0"/>
              <a:t>The threshold value for p</a:t>
            </a:r>
            <a:r>
              <a:rPr lang="en-US" baseline="-25000" dirty="0"/>
              <a:t>H</a:t>
            </a:r>
            <a:r>
              <a:rPr lang="en-US" dirty="0"/>
              <a:t> (0.005) is really </a:t>
            </a:r>
            <a:r>
              <a:rPr lang="en-US" dirty="0" smtClean="0"/>
              <a:t>low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it is really important not to implement a harmful effect.</a:t>
            </a:r>
          </a:p>
          <a:p>
            <a:pPr lvl="1"/>
            <a:r>
              <a:rPr lang="en-US" dirty="0"/>
              <a:t>The threshold value for </a:t>
            </a:r>
            <a:r>
              <a:rPr lang="en-US" dirty="0" err="1"/>
              <a:t>p</a:t>
            </a:r>
            <a:r>
              <a:rPr lang="en-US" baseline="-25000" dirty="0" err="1"/>
              <a:t>B</a:t>
            </a:r>
            <a:r>
              <a:rPr lang="en-US" dirty="0"/>
              <a:t> (0.25) is relatively </a:t>
            </a:r>
            <a:r>
              <a:rPr lang="en-US" dirty="0" smtClean="0"/>
              <a:t>high: </a:t>
            </a:r>
            <a:r>
              <a:rPr lang="en-US" dirty="0"/>
              <a:t>it is </a:t>
            </a:r>
            <a:r>
              <a:rPr lang="en-US" dirty="0" smtClean="0"/>
              <a:t>important not to implement too many trivial effects.</a:t>
            </a:r>
            <a:endParaRPr lang="en-US" dirty="0"/>
          </a:p>
          <a:p>
            <a:r>
              <a:rPr lang="en-US" b="1" dirty="0"/>
              <a:t>Non-clinical MBD</a:t>
            </a:r>
            <a:r>
              <a:rPr lang="en-US" dirty="0"/>
              <a:t> is used for decisions about effects that aren't implementable (e.g., females vs males).</a:t>
            </a:r>
          </a:p>
          <a:p>
            <a:pPr lvl="1"/>
            <a:r>
              <a:rPr lang="en-US" dirty="0"/>
              <a:t>The p-value thresholds for the hypotheses of substantial negative and substantial positive are both 0.05.</a:t>
            </a:r>
          </a:p>
          <a:p>
            <a:pPr lvl="1"/>
            <a:r>
              <a:rPr lang="en-US" dirty="0" smtClean="0"/>
              <a:t>Example: rejection </a:t>
            </a:r>
            <a:r>
              <a:rPr lang="en-US" dirty="0"/>
              <a:t>of the substantial negative hypothesis (p</a:t>
            </a:r>
            <a:r>
              <a:rPr lang="en-US" baseline="-25000" dirty="0"/>
              <a:t>–</a:t>
            </a:r>
            <a:r>
              <a:rPr lang="en-US" dirty="0"/>
              <a:t>&lt;0.05) corresponds to very unlikely substantial negative.</a:t>
            </a:r>
          </a:p>
          <a:p>
            <a:r>
              <a:rPr lang="en-US" dirty="0"/>
              <a:t>When the 90%CI includes </a:t>
            </a:r>
            <a:r>
              <a:rPr lang="en-US" i="1" dirty="0"/>
              <a:t>only</a:t>
            </a:r>
            <a:r>
              <a:rPr lang="en-US" dirty="0"/>
              <a:t> </a:t>
            </a:r>
            <a:r>
              <a:rPr lang="en-US" i="1" dirty="0"/>
              <a:t>trivial</a:t>
            </a:r>
            <a:r>
              <a:rPr lang="en-US" dirty="0"/>
              <a:t> values, the effect is decisively trivial.</a:t>
            </a:r>
          </a:p>
          <a:p>
            <a:pPr lvl="1"/>
            <a:r>
              <a:rPr lang="en-US" dirty="0"/>
              <a:t>You have rejected </a:t>
            </a:r>
            <a:r>
              <a:rPr lang="en-US" i="1" dirty="0"/>
              <a:t>both</a:t>
            </a:r>
            <a:r>
              <a:rPr lang="en-US" dirty="0"/>
              <a:t> substantial hypotheses (in an </a:t>
            </a:r>
            <a:r>
              <a:rPr lang="en-US" b="1" dirty="0"/>
              <a:t>equivalence test</a:t>
            </a:r>
            <a:r>
              <a:rPr lang="en-US" dirty="0"/>
              <a:t>).</a:t>
            </a:r>
          </a:p>
          <a:p>
            <a:r>
              <a:rPr lang="en-US" dirty="0"/>
              <a:t>When the 90%CI includes </a:t>
            </a:r>
            <a:r>
              <a:rPr lang="en-US" i="1" dirty="0"/>
              <a:t>only</a:t>
            </a:r>
            <a:r>
              <a:rPr lang="en-US" dirty="0"/>
              <a:t> </a:t>
            </a:r>
            <a:r>
              <a:rPr lang="en-US" i="1" dirty="0"/>
              <a:t>substantial</a:t>
            </a:r>
            <a:r>
              <a:rPr lang="en-US" dirty="0"/>
              <a:t> values, the effect is very likely or clearly substantial positive (or negative).</a:t>
            </a:r>
          </a:p>
          <a:p>
            <a:pPr lvl="1"/>
            <a:r>
              <a:rPr lang="en-US" dirty="0"/>
              <a:t>This is equivalent to rejecting a non-substantial hypothesis (in an </a:t>
            </a:r>
            <a:r>
              <a:rPr lang="en-US" b="1" dirty="0"/>
              <a:t>inferiority</a:t>
            </a:r>
            <a:r>
              <a:rPr lang="en-US" dirty="0"/>
              <a:t>, </a:t>
            </a:r>
            <a:r>
              <a:rPr lang="en-US" b="1" dirty="0"/>
              <a:t>superiority</a:t>
            </a:r>
            <a:r>
              <a:rPr lang="en-US" dirty="0"/>
              <a:t> or </a:t>
            </a:r>
            <a:r>
              <a:rPr lang="en-US" b="1" dirty="0"/>
              <a:t>minimum-effects test</a:t>
            </a:r>
            <a:r>
              <a:rPr lang="en-US" dirty="0" smtClean="0"/>
              <a:t>).</a:t>
            </a:r>
          </a:p>
          <a:p>
            <a:r>
              <a:rPr lang="en-US" dirty="0"/>
              <a:t>In </a:t>
            </a:r>
            <a:r>
              <a:rPr lang="en-US" b="1" dirty="0"/>
              <a:t>both forms of MBD</a:t>
            </a:r>
            <a:r>
              <a:rPr lang="en-US" dirty="0"/>
              <a:t>, an </a:t>
            </a:r>
            <a:r>
              <a:rPr lang="en-US" i="1" dirty="0"/>
              <a:t>unclear</a:t>
            </a:r>
            <a:r>
              <a:rPr lang="en-US" dirty="0"/>
              <a:t> or </a:t>
            </a:r>
            <a:r>
              <a:rPr lang="en-US" i="1" dirty="0"/>
              <a:t>indecisive</a:t>
            </a:r>
            <a:r>
              <a:rPr lang="en-US" dirty="0"/>
              <a:t> outcome corresponds to failure to reject </a:t>
            </a:r>
            <a:r>
              <a:rPr lang="en-US" i="1" dirty="0"/>
              <a:t>any</a:t>
            </a:r>
            <a:r>
              <a:rPr lang="en-US" dirty="0"/>
              <a:t> hypothesis.</a:t>
            </a:r>
          </a:p>
          <a:p>
            <a:pPr lvl="1"/>
            <a:r>
              <a:rPr lang="en-US" dirty="0"/>
              <a:t>Bayesian interpretation: the effect could be harmful and beneficial (or substantially negative and positive).</a:t>
            </a:r>
          </a:p>
          <a:p>
            <a:pPr lvl="1"/>
            <a:r>
              <a:rPr lang="en-US" dirty="0"/>
              <a:t>Frequentist interpretation: to say anything about an effect, you have to reject at least one hypothesis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12658655" y="3008784"/>
            <a:ext cx="576685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grpSp>
        <p:nvGrpSpPr>
          <p:cNvPr id="5129" name="Group 5128"/>
          <p:cNvGrpSpPr/>
          <p:nvPr/>
        </p:nvGrpSpPr>
        <p:grpSpPr>
          <a:xfrm>
            <a:off x="12892164" y="182514"/>
            <a:ext cx="4255965" cy="4145303"/>
            <a:chOff x="12858599" y="182514"/>
            <a:chExt cx="4255965" cy="4145303"/>
          </a:xfrm>
        </p:grpSpPr>
        <p:grpSp>
          <p:nvGrpSpPr>
            <p:cNvPr id="5128" name="Group 5127"/>
            <p:cNvGrpSpPr/>
            <p:nvPr/>
          </p:nvGrpSpPr>
          <p:grpSpPr>
            <a:xfrm>
              <a:off x="12858599" y="182514"/>
              <a:ext cx="4255965" cy="4145303"/>
              <a:chOff x="12858599" y="182514"/>
              <a:chExt cx="4255965" cy="4145303"/>
            </a:xfrm>
          </p:grpSpPr>
          <p:sp>
            <p:nvSpPr>
              <p:cNvPr id="5" name="Rectangle 6"/>
              <p:cNvSpPr>
                <a:spLocks noChangeArrowheads="1"/>
              </p:cNvSpPr>
              <p:nvPr/>
            </p:nvSpPr>
            <p:spPr bwMode="auto">
              <a:xfrm>
                <a:off x="15234555" y="182514"/>
                <a:ext cx="1476293" cy="313809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AU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 flipH="1">
                <a:off x="12858599" y="3330129"/>
                <a:ext cx="4169807" cy="0"/>
              </a:xfrm>
              <a:prstGeom prst="line">
                <a:avLst/>
              </a:prstGeom>
              <a:noFill/>
              <a:ln w="20638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AU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Rectangle 102"/>
              <p:cNvSpPr>
                <a:spLocks noChangeArrowheads="1"/>
              </p:cNvSpPr>
              <p:nvPr/>
            </p:nvSpPr>
            <p:spPr bwMode="auto">
              <a:xfrm>
                <a:off x="15418863" y="258714"/>
                <a:ext cx="1107676" cy="615553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>
                  <a:lnSpc>
                    <a:spcPct val="80000"/>
                  </a:lnSpc>
                </a:pPr>
                <a:r>
                  <a:rPr lang="en-US" altLang="en-US" sz="25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beneficial</a:t>
                </a:r>
                <a:r>
                  <a:rPr lang="en-US" altLang="en-US" sz="2500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/>
                </a:r>
                <a:br>
                  <a:rPr lang="en-US" altLang="en-US" sz="2500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</a:br>
                <a:r>
                  <a:rPr lang="en-US" altLang="en-US" sz="2500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values</a:t>
                </a:r>
                <a:endPara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24" name="Straight Arrow Connector 23"/>
              <p:cNvCxnSpPr/>
              <p:nvPr/>
            </p:nvCxnSpPr>
            <p:spPr bwMode="auto">
              <a:xfrm>
                <a:off x="15290520" y="924480"/>
                <a:ext cx="1364362" cy="0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Rectangle 124"/>
              <p:cNvSpPr>
                <a:spLocks noChangeArrowheads="1"/>
              </p:cNvSpPr>
              <p:nvPr/>
            </p:nvSpPr>
            <p:spPr bwMode="auto">
              <a:xfrm>
                <a:off x="14799587" y="3687642"/>
                <a:ext cx="2314977" cy="640175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lnSpc>
                    <a:spcPct val="80000"/>
                  </a:lnSpc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smallest </a:t>
                </a: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beneficial</a:t>
                </a:r>
                <a:b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</a:b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value</a:t>
                </a:r>
                <a:endPara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 bwMode="auto">
              <a:xfrm flipV="1">
                <a:off x="15231255" y="3397848"/>
                <a:ext cx="0" cy="251694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8" name="Straight Connector 37"/>
            <p:cNvCxnSpPr/>
            <p:nvPr/>
          </p:nvCxnSpPr>
          <p:spPr bwMode="auto">
            <a:xfrm>
              <a:off x="15234503" y="182514"/>
              <a:ext cx="0" cy="31380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32" name="Group 5131"/>
          <p:cNvGrpSpPr/>
          <p:nvPr/>
        </p:nvGrpSpPr>
        <p:grpSpPr>
          <a:xfrm>
            <a:off x="12893942" y="185232"/>
            <a:ext cx="4158694" cy="3145070"/>
            <a:chOff x="12860377" y="185232"/>
            <a:chExt cx="4158694" cy="3145070"/>
          </a:xfrm>
        </p:grpSpPr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2860377" y="926776"/>
              <a:ext cx="4158694" cy="2403526"/>
            </a:xfrm>
            <a:custGeom>
              <a:avLst/>
              <a:gdLst>
                <a:gd name="T0" fmla="*/ 6688 w 6688"/>
                <a:gd name="T1" fmla="*/ 3721 h 3721"/>
                <a:gd name="T2" fmla="*/ 5525 w 6688"/>
                <a:gd name="T3" fmla="*/ 3664 h 3721"/>
                <a:gd name="T4" fmla="*/ 5027 w 6688"/>
                <a:gd name="T5" fmla="*/ 3396 h 3721"/>
                <a:gd name="T6" fmla="*/ 4644 w 6688"/>
                <a:gd name="T7" fmla="*/ 2745 h 3721"/>
                <a:gd name="T8" fmla="*/ 4097 w 6688"/>
                <a:gd name="T9" fmla="*/ 1321 h 3721"/>
                <a:gd name="T10" fmla="*/ 3704 w 6688"/>
                <a:gd name="T11" fmla="*/ 217 h 3721"/>
                <a:gd name="T12" fmla="*/ 3457 w 6688"/>
                <a:gd name="T13" fmla="*/ 10 h 3721"/>
                <a:gd name="T14" fmla="*/ 3186 w 6688"/>
                <a:gd name="T15" fmla="*/ 217 h 3721"/>
                <a:gd name="T16" fmla="*/ 2746 w 6688"/>
                <a:gd name="T17" fmla="*/ 1251 h 3721"/>
                <a:gd name="T18" fmla="*/ 2093 w 6688"/>
                <a:gd name="T19" fmla="*/ 2860 h 3721"/>
                <a:gd name="T20" fmla="*/ 1690 w 6688"/>
                <a:gd name="T21" fmla="*/ 3434 h 3721"/>
                <a:gd name="T22" fmla="*/ 1154 w 6688"/>
                <a:gd name="T23" fmla="*/ 3664 h 3721"/>
                <a:gd name="T24" fmla="*/ 0 w 6688"/>
                <a:gd name="T25" fmla="*/ 3712 h 3721"/>
                <a:gd name="connsiteX0" fmla="*/ 9706 w 9706"/>
                <a:gd name="connsiteY0" fmla="*/ 10040 h 10040"/>
                <a:gd name="connsiteX1" fmla="*/ 8261 w 9706"/>
                <a:gd name="connsiteY1" fmla="*/ 9821 h 10040"/>
                <a:gd name="connsiteX2" fmla="*/ 7516 w 9706"/>
                <a:gd name="connsiteY2" fmla="*/ 9101 h 10040"/>
                <a:gd name="connsiteX3" fmla="*/ 6944 w 9706"/>
                <a:gd name="connsiteY3" fmla="*/ 7351 h 10040"/>
                <a:gd name="connsiteX4" fmla="*/ 6126 w 9706"/>
                <a:gd name="connsiteY4" fmla="*/ 3524 h 10040"/>
                <a:gd name="connsiteX5" fmla="*/ 5538 w 9706"/>
                <a:gd name="connsiteY5" fmla="*/ 557 h 10040"/>
                <a:gd name="connsiteX6" fmla="*/ 5169 w 9706"/>
                <a:gd name="connsiteY6" fmla="*/ 1 h 10040"/>
                <a:gd name="connsiteX7" fmla="*/ 4764 w 9706"/>
                <a:gd name="connsiteY7" fmla="*/ 557 h 10040"/>
                <a:gd name="connsiteX8" fmla="*/ 4106 w 9706"/>
                <a:gd name="connsiteY8" fmla="*/ 3336 h 10040"/>
                <a:gd name="connsiteX9" fmla="*/ 3129 w 9706"/>
                <a:gd name="connsiteY9" fmla="*/ 7660 h 10040"/>
                <a:gd name="connsiteX10" fmla="*/ 2527 w 9706"/>
                <a:gd name="connsiteY10" fmla="*/ 9203 h 10040"/>
                <a:gd name="connsiteX11" fmla="*/ 1725 w 9706"/>
                <a:gd name="connsiteY11" fmla="*/ 9821 h 10040"/>
                <a:gd name="connsiteX12" fmla="*/ 0 w 9706"/>
                <a:gd name="connsiteY12" fmla="*/ 9950 h 1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" h="10040">
                  <a:moveTo>
                    <a:pt x="9706" y="10040"/>
                  </a:moveTo>
                  <a:cubicBezTo>
                    <a:pt x="9416" y="10024"/>
                    <a:pt x="8626" y="9977"/>
                    <a:pt x="8261" y="9821"/>
                  </a:cubicBezTo>
                  <a:cubicBezTo>
                    <a:pt x="7896" y="9665"/>
                    <a:pt x="7738" y="9512"/>
                    <a:pt x="7516" y="9101"/>
                  </a:cubicBezTo>
                  <a:cubicBezTo>
                    <a:pt x="7297" y="8689"/>
                    <a:pt x="7173" y="8278"/>
                    <a:pt x="6944" y="7351"/>
                  </a:cubicBezTo>
                  <a:cubicBezTo>
                    <a:pt x="6714" y="6424"/>
                    <a:pt x="6361" y="4658"/>
                    <a:pt x="6126" y="3524"/>
                  </a:cubicBezTo>
                  <a:cubicBezTo>
                    <a:pt x="5893" y="2393"/>
                    <a:pt x="5695" y="1140"/>
                    <a:pt x="5538" y="557"/>
                  </a:cubicBezTo>
                  <a:cubicBezTo>
                    <a:pt x="5381" y="-26"/>
                    <a:pt x="5227" y="1"/>
                    <a:pt x="5169" y="1"/>
                  </a:cubicBezTo>
                  <a:cubicBezTo>
                    <a:pt x="5112" y="1"/>
                    <a:pt x="4940" y="1"/>
                    <a:pt x="4764" y="557"/>
                  </a:cubicBezTo>
                  <a:cubicBezTo>
                    <a:pt x="4587" y="1116"/>
                    <a:pt x="4376" y="2154"/>
                    <a:pt x="4106" y="3336"/>
                  </a:cubicBezTo>
                  <a:cubicBezTo>
                    <a:pt x="3831" y="4518"/>
                    <a:pt x="3393" y="6682"/>
                    <a:pt x="3129" y="7660"/>
                  </a:cubicBezTo>
                  <a:cubicBezTo>
                    <a:pt x="2868" y="8638"/>
                    <a:pt x="2763" y="8843"/>
                    <a:pt x="2527" y="9203"/>
                  </a:cubicBezTo>
                  <a:cubicBezTo>
                    <a:pt x="2294" y="9563"/>
                    <a:pt x="2144" y="9703"/>
                    <a:pt x="1725" y="9821"/>
                  </a:cubicBezTo>
                  <a:cubicBezTo>
                    <a:pt x="1304" y="9942"/>
                    <a:pt x="609" y="9920"/>
                    <a:pt x="0" y="9950"/>
                  </a:cubicBezTo>
                </a:path>
              </a:pathLst>
            </a:custGeom>
            <a:solidFill>
              <a:srgbClr val="C9E5C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12869713" y="926776"/>
              <a:ext cx="4111134" cy="2387726"/>
            </a:xfrm>
            <a:custGeom>
              <a:avLst/>
              <a:gdLst>
                <a:gd name="T0" fmla="*/ 2699 w 2699"/>
                <a:gd name="T1" fmla="*/ 1508 h 1508"/>
                <a:gd name="T2" fmla="*/ 2229 w 2699"/>
                <a:gd name="T3" fmla="*/ 1485 h 1508"/>
                <a:gd name="T4" fmla="*/ 2028 w 2699"/>
                <a:gd name="T5" fmla="*/ 1376 h 1508"/>
                <a:gd name="T6" fmla="*/ 1874 w 2699"/>
                <a:gd name="T7" fmla="*/ 1112 h 1508"/>
                <a:gd name="T8" fmla="*/ 1653 w 2699"/>
                <a:gd name="T9" fmla="*/ 535 h 1508"/>
                <a:gd name="T10" fmla="*/ 1495 w 2699"/>
                <a:gd name="T11" fmla="*/ 88 h 1508"/>
                <a:gd name="T12" fmla="*/ 1395 w 2699"/>
                <a:gd name="T13" fmla="*/ 4 h 1508"/>
                <a:gd name="T14" fmla="*/ 1285 w 2699"/>
                <a:gd name="T15" fmla="*/ 88 h 1508"/>
                <a:gd name="T16" fmla="*/ 1108 w 2699"/>
                <a:gd name="T17" fmla="*/ 507 h 1508"/>
                <a:gd name="T18" fmla="*/ 844 w 2699"/>
                <a:gd name="T19" fmla="*/ 1159 h 1508"/>
                <a:gd name="T20" fmla="*/ 682 w 2699"/>
                <a:gd name="T21" fmla="*/ 1392 h 1508"/>
                <a:gd name="T22" fmla="*/ 465 w 2699"/>
                <a:gd name="T23" fmla="*/ 1485 h 1508"/>
                <a:gd name="T24" fmla="*/ 0 w 2699"/>
                <a:gd name="T25" fmla="*/ 1504 h 1508"/>
                <a:gd name="connsiteX0" fmla="*/ 9595 w 9595"/>
                <a:gd name="connsiteY0" fmla="*/ 9974 h 9974"/>
                <a:gd name="connsiteX1" fmla="*/ 8259 w 9595"/>
                <a:gd name="connsiteY1" fmla="*/ 9821 h 9974"/>
                <a:gd name="connsiteX2" fmla="*/ 7514 w 9595"/>
                <a:gd name="connsiteY2" fmla="*/ 9099 h 9974"/>
                <a:gd name="connsiteX3" fmla="*/ 6943 w 9595"/>
                <a:gd name="connsiteY3" fmla="*/ 7348 h 9974"/>
                <a:gd name="connsiteX4" fmla="*/ 6124 w 9595"/>
                <a:gd name="connsiteY4" fmla="*/ 3522 h 9974"/>
                <a:gd name="connsiteX5" fmla="*/ 5539 w 9595"/>
                <a:gd name="connsiteY5" fmla="*/ 558 h 9974"/>
                <a:gd name="connsiteX6" fmla="*/ 5169 w 9595"/>
                <a:gd name="connsiteY6" fmla="*/ 1 h 9974"/>
                <a:gd name="connsiteX7" fmla="*/ 4761 w 9595"/>
                <a:gd name="connsiteY7" fmla="*/ 558 h 9974"/>
                <a:gd name="connsiteX8" fmla="*/ 4105 w 9595"/>
                <a:gd name="connsiteY8" fmla="*/ 3336 h 9974"/>
                <a:gd name="connsiteX9" fmla="*/ 3127 w 9595"/>
                <a:gd name="connsiteY9" fmla="*/ 7660 h 9974"/>
                <a:gd name="connsiteX10" fmla="*/ 2527 w 9595"/>
                <a:gd name="connsiteY10" fmla="*/ 9205 h 9974"/>
                <a:gd name="connsiteX11" fmla="*/ 1723 w 9595"/>
                <a:gd name="connsiteY11" fmla="*/ 9821 h 9974"/>
                <a:gd name="connsiteX12" fmla="*/ 0 w 9595"/>
                <a:gd name="connsiteY12" fmla="*/ 9947 h 9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595" h="9974">
                  <a:moveTo>
                    <a:pt x="9595" y="9974"/>
                  </a:moveTo>
                  <a:cubicBezTo>
                    <a:pt x="9302" y="9961"/>
                    <a:pt x="8606" y="9967"/>
                    <a:pt x="8259" y="9821"/>
                  </a:cubicBezTo>
                  <a:cubicBezTo>
                    <a:pt x="7912" y="9675"/>
                    <a:pt x="7736" y="9510"/>
                    <a:pt x="7514" y="9099"/>
                  </a:cubicBezTo>
                  <a:cubicBezTo>
                    <a:pt x="7295" y="8688"/>
                    <a:pt x="7173" y="8276"/>
                    <a:pt x="6943" y="7348"/>
                  </a:cubicBezTo>
                  <a:cubicBezTo>
                    <a:pt x="6714" y="6426"/>
                    <a:pt x="6358" y="4656"/>
                    <a:pt x="6124" y="3522"/>
                  </a:cubicBezTo>
                  <a:cubicBezTo>
                    <a:pt x="5891" y="2394"/>
                    <a:pt x="5695" y="1141"/>
                    <a:pt x="5539" y="558"/>
                  </a:cubicBezTo>
                  <a:cubicBezTo>
                    <a:pt x="5380" y="-26"/>
                    <a:pt x="5228" y="1"/>
                    <a:pt x="5169" y="1"/>
                  </a:cubicBezTo>
                  <a:cubicBezTo>
                    <a:pt x="5113" y="1"/>
                    <a:pt x="4939" y="1"/>
                    <a:pt x="4761" y="558"/>
                  </a:cubicBezTo>
                  <a:cubicBezTo>
                    <a:pt x="4587" y="1115"/>
                    <a:pt x="4376" y="2149"/>
                    <a:pt x="4105" y="3336"/>
                  </a:cubicBezTo>
                  <a:cubicBezTo>
                    <a:pt x="3831" y="4516"/>
                    <a:pt x="3390" y="6678"/>
                    <a:pt x="3127" y="7660"/>
                  </a:cubicBezTo>
                  <a:cubicBezTo>
                    <a:pt x="2868" y="8641"/>
                    <a:pt x="2764" y="8840"/>
                    <a:pt x="2527" y="9205"/>
                  </a:cubicBezTo>
                  <a:cubicBezTo>
                    <a:pt x="2293" y="9563"/>
                    <a:pt x="2142" y="9702"/>
                    <a:pt x="1723" y="9821"/>
                  </a:cubicBezTo>
                  <a:cubicBezTo>
                    <a:pt x="1304" y="9941"/>
                    <a:pt x="608" y="9921"/>
                    <a:pt x="0" y="9947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5241721" y="185232"/>
              <a:ext cx="0" cy="31380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27" name="Group 5126"/>
          <p:cNvGrpSpPr/>
          <p:nvPr/>
        </p:nvGrpSpPr>
        <p:grpSpPr>
          <a:xfrm>
            <a:off x="15265616" y="1069839"/>
            <a:ext cx="1655626" cy="2252222"/>
            <a:chOff x="15232051" y="1069839"/>
            <a:chExt cx="1655626" cy="2252222"/>
          </a:xfrm>
        </p:grpSpPr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15232051" y="1069839"/>
              <a:ext cx="1655626" cy="2252222"/>
            </a:xfrm>
            <a:custGeom>
              <a:avLst/>
              <a:gdLst>
                <a:gd name="T0" fmla="*/ 15 w 1860"/>
                <a:gd name="T1" fmla="*/ 1612 h 1612"/>
                <a:gd name="T2" fmla="*/ 4 w 1860"/>
                <a:gd name="T3" fmla="*/ 136 h 1612"/>
                <a:gd name="T4" fmla="*/ 287 w 1860"/>
                <a:gd name="T5" fmla="*/ 720 h 1612"/>
                <a:gd name="T6" fmla="*/ 553 w 1860"/>
                <a:gd name="T7" fmla="*/ 1212 h 1612"/>
                <a:gd name="T8" fmla="*/ 793 w 1860"/>
                <a:gd name="T9" fmla="*/ 1409 h 1612"/>
                <a:gd name="T10" fmla="*/ 1083 w 1860"/>
                <a:gd name="T11" fmla="*/ 1524 h 1612"/>
                <a:gd name="T12" fmla="*/ 1860 w 1860"/>
                <a:gd name="T13" fmla="*/ 1590 h 1612"/>
                <a:gd name="connsiteX0" fmla="*/ 3574 w 13493"/>
                <a:gd name="connsiteY0" fmla="*/ 22033 h 22033"/>
                <a:gd name="connsiteX1" fmla="*/ 0 w 13493"/>
                <a:gd name="connsiteY1" fmla="*/ 33 h 22033"/>
                <a:gd name="connsiteX2" fmla="*/ 5036 w 13493"/>
                <a:gd name="connsiteY2" fmla="*/ 16500 h 22033"/>
                <a:gd name="connsiteX3" fmla="*/ 6466 w 13493"/>
                <a:gd name="connsiteY3" fmla="*/ 19552 h 22033"/>
                <a:gd name="connsiteX4" fmla="*/ 7756 w 13493"/>
                <a:gd name="connsiteY4" fmla="*/ 20774 h 22033"/>
                <a:gd name="connsiteX5" fmla="*/ 9316 w 13493"/>
                <a:gd name="connsiteY5" fmla="*/ 21487 h 22033"/>
                <a:gd name="connsiteX6" fmla="*/ 13493 w 13493"/>
                <a:gd name="connsiteY6" fmla="*/ 21897 h 22033"/>
                <a:gd name="connsiteX0" fmla="*/ 59 w 13493"/>
                <a:gd name="connsiteY0" fmla="*/ 22950 h 22950"/>
                <a:gd name="connsiteX1" fmla="*/ 0 w 13493"/>
                <a:gd name="connsiteY1" fmla="*/ 33 h 22950"/>
                <a:gd name="connsiteX2" fmla="*/ 5036 w 13493"/>
                <a:gd name="connsiteY2" fmla="*/ 16500 h 22950"/>
                <a:gd name="connsiteX3" fmla="*/ 6466 w 13493"/>
                <a:gd name="connsiteY3" fmla="*/ 19552 h 22950"/>
                <a:gd name="connsiteX4" fmla="*/ 7756 w 13493"/>
                <a:gd name="connsiteY4" fmla="*/ 20774 h 22950"/>
                <a:gd name="connsiteX5" fmla="*/ 9316 w 13493"/>
                <a:gd name="connsiteY5" fmla="*/ 21487 h 22950"/>
                <a:gd name="connsiteX6" fmla="*/ 13493 w 13493"/>
                <a:gd name="connsiteY6" fmla="*/ 21897 h 22950"/>
                <a:gd name="connsiteX0" fmla="*/ 219 w 13493"/>
                <a:gd name="connsiteY0" fmla="*/ 20198 h 21897"/>
                <a:gd name="connsiteX1" fmla="*/ 0 w 13493"/>
                <a:gd name="connsiteY1" fmla="*/ 33 h 21897"/>
                <a:gd name="connsiteX2" fmla="*/ 5036 w 13493"/>
                <a:gd name="connsiteY2" fmla="*/ 16500 h 21897"/>
                <a:gd name="connsiteX3" fmla="*/ 6466 w 13493"/>
                <a:gd name="connsiteY3" fmla="*/ 19552 h 21897"/>
                <a:gd name="connsiteX4" fmla="*/ 7756 w 13493"/>
                <a:gd name="connsiteY4" fmla="*/ 20774 h 21897"/>
                <a:gd name="connsiteX5" fmla="*/ 9316 w 13493"/>
                <a:gd name="connsiteY5" fmla="*/ 21487 h 21897"/>
                <a:gd name="connsiteX6" fmla="*/ 13493 w 13493"/>
                <a:gd name="connsiteY6" fmla="*/ 21897 h 21897"/>
                <a:gd name="connsiteX0" fmla="*/ 379 w 13493"/>
                <a:gd name="connsiteY0" fmla="*/ 20748 h 21897"/>
                <a:gd name="connsiteX1" fmla="*/ 0 w 13493"/>
                <a:gd name="connsiteY1" fmla="*/ 33 h 21897"/>
                <a:gd name="connsiteX2" fmla="*/ 5036 w 13493"/>
                <a:gd name="connsiteY2" fmla="*/ 16500 h 21897"/>
                <a:gd name="connsiteX3" fmla="*/ 6466 w 13493"/>
                <a:gd name="connsiteY3" fmla="*/ 19552 h 21897"/>
                <a:gd name="connsiteX4" fmla="*/ 7756 w 13493"/>
                <a:gd name="connsiteY4" fmla="*/ 20774 h 21897"/>
                <a:gd name="connsiteX5" fmla="*/ 9316 w 13493"/>
                <a:gd name="connsiteY5" fmla="*/ 21487 h 21897"/>
                <a:gd name="connsiteX6" fmla="*/ 13493 w 13493"/>
                <a:gd name="connsiteY6" fmla="*/ 21897 h 21897"/>
                <a:gd name="connsiteX0" fmla="*/ 379 w 13493"/>
                <a:gd name="connsiteY0" fmla="*/ 20748 h 21897"/>
                <a:gd name="connsiteX1" fmla="*/ 0 w 13493"/>
                <a:gd name="connsiteY1" fmla="*/ 33 h 21897"/>
                <a:gd name="connsiteX2" fmla="*/ 5036 w 13493"/>
                <a:gd name="connsiteY2" fmla="*/ 16500 h 21897"/>
                <a:gd name="connsiteX3" fmla="*/ 6466 w 13493"/>
                <a:gd name="connsiteY3" fmla="*/ 19552 h 21897"/>
                <a:gd name="connsiteX4" fmla="*/ 7756 w 13493"/>
                <a:gd name="connsiteY4" fmla="*/ 20774 h 21897"/>
                <a:gd name="connsiteX5" fmla="*/ 9316 w 13493"/>
                <a:gd name="connsiteY5" fmla="*/ 21487 h 21897"/>
                <a:gd name="connsiteX6" fmla="*/ 13493 w 13493"/>
                <a:gd name="connsiteY6" fmla="*/ 21897 h 21897"/>
                <a:gd name="connsiteX0" fmla="*/ 59 w 13493"/>
                <a:gd name="connsiteY0" fmla="*/ 19831 h 21897"/>
                <a:gd name="connsiteX1" fmla="*/ 0 w 13493"/>
                <a:gd name="connsiteY1" fmla="*/ 33 h 21897"/>
                <a:gd name="connsiteX2" fmla="*/ 5036 w 13493"/>
                <a:gd name="connsiteY2" fmla="*/ 16500 h 21897"/>
                <a:gd name="connsiteX3" fmla="*/ 6466 w 13493"/>
                <a:gd name="connsiteY3" fmla="*/ 19552 h 21897"/>
                <a:gd name="connsiteX4" fmla="*/ 7756 w 13493"/>
                <a:gd name="connsiteY4" fmla="*/ 20774 h 21897"/>
                <a:gd name="connsiteX5" fmla="*/ 9316 w 13493"/>
                <a:gd name="connsiteY5" fmla="*/ 21487 h 21897"/>
                <a:gd name="connsiteX6" fmla="*/ 13493 w 13493"/>
                <a:gd name="connsiteY6" fmla="*/ 21897 h 21897"/>
                <a:gd name="connsiteX0" fmla="*/ 59 w 13493"/>
                <a:gd name="connsiteY0" fmla="*/ 19831 h 21897"/>
                <a:gd name="connsiteX1" fmla="*/ 0 w 13493"/>
                <a:gd name="connsiteY1" fmla="*/ 33 h 21897"/>
                <a:gd name="connsiteX2" fmla="*/ 5036 w 13493"/>
                <a:gd name="connsiteY2" fmla="*/ 16500 h 21897"/>
                <a:gd name="connsiteX3" fmla="*/ 6466 w 13493"/>
                <a:gd name="connsiteY3" fmla="*/ 19552 h 21897"/>
                <a:gd name="connsiteX4" fmla="*/ 7756 w 13493"/>
                <a:gd name="connsiteY4" fmla="*/ 20774 h 21897"/>
                <a:gd name="connsiteX5" fmla="*/ 9316 w 13493"/>
                <a:gd name="connsiteY5" fmla="*/ 21487 h 21897"/>
                <a:gd name="connsiteX6" fmla="*/ 13493 w 13493"/>
                <a:gd name="connsiteY6" fmla="*/ 21897 h 21897"/>
                <a:gd name="connsiteX0" fmla="*/ 59 w 13493"/>
                <a:gd name="connsiteY0" fmla="*/ 19831 h 21897"/>
                <a:gd name="connsiteX1" fmla="*/ 0 w 13493"/>
                <a:gd name="connsiteY1" fmla="*/ 33 h 21897"/>
                <a:gd name="connsiteX2" fmla="*/ 5036 w 13493"/>
                <a:gd name="connsiteY2" fmla="*/ 16500 h 21897"/>
                <a:gd name="connsiteX3" fmla="*/ 820 w 13493"/>
                <a:gd name="connsiteY3" fmla="*/ 20592 h 21897"/>
                <a:gd name="connsiteX4" fmla="*/ 7756 w 13493"/>
                <a:gd name="connsiteY4" fmla="*/ 20774 h 21897"/>
                <a:gd name="connsiteX5" fmla="*/ 9316 w 13493"/>
                <a:gd name="connsiteY5" fmla="*/ 21487 h 21897"/>
                <a:gd name="connsiteX6" fmla="*/ 13493 w 13493"/>
                <a:gd name="connsiteY6" fmla="*/ 21897 h 21897"/>
                <a:gd name="connsiteX0" fmla="*/ 59 w 13493"/>
                <a:gd name="connsiteY0" fmla="*/ 19831 h 21897"/>
                <a:gd name="connsiteX1" fmla="*/ 0 w 13493"/>
                <a:gd name="connsiteY1" fmla="*/ 33 h 21897"/>
                <a:gd name="connsiteX2" fmla="*/ 5036 w 13493"/>
                <a:gd name="connsiteY2" fmla="*/ 16500 h 21897"/>
                <a:gd name="connsiteX3" fmla="*/ 7756 w 13493"/>
                <a:gd name="connsiteY3" fmla="*/ 20774 h 21897"/>
                <a:gd name="connsiteX4" fmla="*/ 9316 w 13493"/>
                <a:gd name="connsiteY4" fmla="*/ 21487 h 21897"/>
                <a:gd name="connsiteX5" fmla="*/ 13493 w 13493"/>
                <a:gd name="connsiteY5" fmla="*/ 21897 h 21897"/>
                <a:gd name="connsiteX0" fmla="*/ 166 w 13493"/>
                <a:gd name="connsiteY0" fmla="*/ 21911 h 21911"/>
                <a:gd name="connsiteX1" fmla="*/ 0 w 13493"/>
                <a:gd name="connsiteY1" fmla="*/ 33 h 21911"/>
                <a:gd name="connsiteX2" fmla="*/ 5036 w 13493"/>
                <a:gd name="connsiteY2" fmla="*/ 16500 h 21911"/>
                <a:gd name="connsiteX3" fmla="*/ 7756 w 13493"/>
                <a:gd name="connsiteY3" fmla="*/ 20774 h 21911"/>
                <a:gd name="connsiteX4" fmla="*/ 9316 w 13493"/>
                <a:gd name="connsiteY4" fmla="*/ 21487 h 21911"/>
                <a:gd name="connsiteX5" fmla="*/ 13493 w 13493"/>
                <a:gd name="connsiteY5" fmla="*/ 21897 h 21911"/>
                <a:gd name="connsiteX0" fmla="*/ 379 w 13706"/>
                <a:gd name="connsiteY0" fmla="*/ 22156 h 22156"/>
                <a:gd name="connsiteX1" fmla="*/ 0 w 13706"/>
                <a:gd name="connsiteY1" fmla="*/ 33 h 22156"/>
                <a:gd name="connsiteX2" fmla="*/ 5249 w 13706"/>
                <a:gd name="connsiteY2" fmla="*/ 16745 h 22156"/>
                <a:gd name="connsiteX3" fmla="*/ 7969 w 13706"/>
                <a:gd name="connsiteY3" fmla="*/ 21019 h 22156"/>
                <a:gd name="connsiteX4" fmla="*/ 9529 w 13706"/>
                <a:gd name="connsiteY4" fmla="*/ 21732 h 22156"/>
                <a:gd name="connsiteX5" fmla="*/ 13706 w 13706"/>
                <a:gd name="connsiteY5" fmla="*/ 22142 h 22156"/>
                <a:gd name="connsiteX0" fmla="*/ 379 w 13706"/>
                <a:gd name="connsiteY0" fmla="*/ 22156 h 22156"/>
                <a:gd name="connsiteX1" fmla="*/ 0 w 13706"/>
                <a:gd name="connsiteY1" fmla="*/ 33 h 22156"/>
                <a:gd name="connsiteX2" fmla="*/ 5249 w 13706"/>
                <a:gd name="connsiteY2" fmla="*/ 16745 h 22156"/>
                <a:gd name="connsiteX3" fmla="*/ 7969 w 13706"/>
                <a:gd name="connsiteY3" fmla="*/ 21019 h 22156"/>
                <a:gd name="connsiteX4" fmla="*/ 9529 w 13706"/>
                <a:gd name="connsiteY4" fmla="*/ 21732 h 22156"/>
                <a:gd name="connsiteX5" fmla="*/ 13706 w 13706"/>
                <a:gd name="connsiteY5" fmla="*/ 22142 h 22156"/>
                <a:gd name="connsiteX0" fmla="*/ 272 w 13706"/>
                <a:gd name="connsiteY0" fmla="*/ 22156 h 22156"/>
                <a:gd name="connsiteX1" fmla="*/ 0 w 13706"/>
                <a:gd name="connsiteY1" fmla="*/ 33 h 22156"/>
                <a:gd name="connsiteX2" fmla="*/ 5249 w 13706"/>
                <a:gd name="connsiteY2" fmla="*/ 16745 h 22156"/>
                <a:gd name="connsiteX3" fmla="*/ 7969 w 13706"/>
                <a:gd name="connsiteY3" fmla="*/ 21019 h 22156"/>
                <a:gd name="connsiteX4" fmla="*/ 9529 w 13706"/>
                <a:gd name="connsiteY4" fmla="*/ 21732 h 22156"/>
                <a:gd name="connsiteX5" fmla="*/ 13706 w 13706"/>
                <a:gd name="connsiteY5" fmla="*/ 22142 h 22156"/>
                <a:gd name="connsiteX0" fmla="*/ 0 w 13860"/>
                <a:gd name="connsiteY0" fmla="*/ 22156 h 22156"/>
                <a:gd name="connsiteX1" fmla="*/ 154 w 13860"/>
                <a:gd name="connsiteY1" fmla="*/ 33 h 22156"/>
                <a:gd name="connsiteX2" fmla="*/ 5403 w 13860"/>
                <a:gd name="connsiteY2" fmla="*/ 16745 h 22156"/>
                <a:gd name="connsiteX3" fmla="*/ 8123 w 13860"/>
                <a:gd name="connsiteY3" fmla="*/ 21019 h 22156"/>
                <a:gd name="connsiteX4" fmla="*/ 9683 w 13860"/>
                <a:gd name="connsiteY4" fmla="*/ 21732 h 22156"/>
                <a:gd name="connsiteX5" fmla="*/ 13860 w 13860"/>
                <a:gd name="connsiteY5" fmla="*/ 22142 h 22156"/>
                <a:gd name="connsiteX0" fmla="*/ 60 w 13707"/>
                <a:gd name="connsiteY0" fmla="*/ 22768 h 22768"/>
                <a:gd name="connsiteX1" fmla="*/ 1 w 13707"/>
                <a:gd name="connsiteY1" fmla="*/ 33 h 22768"/>
                <a:gd name="connsiteX2" fmla="*/ 5250 w 13707"/>
                <a:gd name="connsiteY2" fmla="*/ 16745 h 22768"/>
                <a:gd name="connsiteX3" fmla="*/ 7970 w 13707"/>
                <a:gd name="connsiteY3" fmla="*/ 21019 h 22768"/>
                <a:gd name="connsiteX4" fmla="*/ 9530 w 13707"/>
                <a:gd name="connsiteY4" fmla="*/ 21732 h 22768"/>
                <a:gd name="connsiteX5" fmla="*/ 13707 w 13707"/>
                <a:gd name="connsiteY5" fmla="*/ 22142 h 22768"/>
                <a:gd name="connsiteX0" fmla="*/ 59 w 13706"/>
                <a:gd name="connsiteY0" fmla="*/ 22939 h 22939"/>
                <a:gd name="connsiteX1" fmla="*/ 0 w 13706"/>
                <a:gd name="connsiteY1" fmla="*/ 204 h 22939"/>
                <a:gd name="connsiteX2" fmla="*/ 3401 w 13706"/>
                <a:gd name="connsiteY2" fmla="*/ 12010 h 22939"/>
                <a:gd name="connsiteX3" fmla="*/ 5249 w 13706"/>
                <a:gd name="connsiteY3" fmla="*/ 16916 h 22939"/>
                <a:gd name="connsiteX4" fmla="*/ 7969 w 13706"/>
                <a:gd name="connsiteY4" fmla="*/ 21190 h 22939"/>
                <a:gd name="connsiteX5" fmla="*/ 9529 w 13706"/>
                <a:gd name="connsiteY5" fmla="*/ 21903 h 22939"/>
                <a:gd name="connsiteX6" fmla="*/ 13706 w 13706"/>
                <a:gd name="connsiteY6" fmla="*/ 22313 h 22939"/>
                <a:gd name="connsiteX0" fmla="*/ 59 w 13706"/>
                <a:gd name="connsiteY0" fmla="*/ 23629 h 23629"/>
                <a:gd name="connsiteX1" fmla="*/ 0 w 13706"/>
                <a:gd name="connsiteY1" fmla="*/ 894 h 23629"/>
                <a:gd name="connsiteX2" fmla="*/ 1484 w 13706"/>
                <a:gd name="connsiteY2" fmla="*/ 5360 h 23629"/>
                <a:gd name="connsiteX3" fmla="*/ 3401 w 13706"/>
                <a:gd name="connsiteY3" fmla="*/ 12700 h 23629"/>
                <a:gd name="connsiteX4" fmla="*/ 5249 w 13706"/>
                <a:gd name="connsiteY4" fmla="*/ 17606 h 23629"/>
                <a:gd name="connsiteX5" fmla="*/ 7969 w 13706"/>
                <a:gd name="connsiteY5" fmla="*/ 21880 h 23629"/>
                <a:gd name="connsiteX6" fmla="*/ 9529 w 13706"/>
                <a:gd name="connsiteY6" fmla="*/ 22593 h 23629"/>
                <a:gd name="connsiteX7" fmla="*/ 13706 w 13706"/>
                <a:gd name="connsiteY7" fmla="*/ 23003 h 23629"/>
                <a:gd name="connsiteX0" fmla="*/ 59 w 13706"/>
                <a:gd name="connsiteY0" fmla="*/ 23618 h 23618"/>
                <a:gd name="connsiteX1" fmla="*/ 0 w 13706"/>
                <a:gd name="connsiteY1" fmla="*/ 883 h 23618"/>
                <a:gd name="connsiteX2" fmla="*/ 1484 w 13706"/>
                <a:gd name="connsiteY2" fmla="*/ 5349 h 23618"/>
                <a:gd name="connsiteX3" fmla="*/ 3401 w 13706"/>
                <a:gd name="connsiteY3" fmla="*/ 12689 h 23618"/>
                <a:gd name="connsiteX4" fmla="*/ 5249 w 13706"/>
                <a:gd name="connsiteY4" fmla="*/ 17595 h 23618"/>
                <a:gd name="connsiteX5" fmla="*/ 7969 w 13706"/>
                <a:gd name="connsiteY5" fmla="*/ 21869 h 23618"/>
                <a:gd name="connsiteX6" fmla="*/ 9529 w 13706"/>
                <a:gd name="connsiteY6" fmla="*/ 22582 h 23618"/>
                <a:gd name="connsiteX7" fmla="*/ 13706 w 13706"/>
                <a:gd name="connsiteY7" fmla="*/ 22992 h 23618"/>
                <a:gd name="connsiteX0" fmla="*/ 59 w 13706"/>
                <a:gd name="connsiteY0" fmla="*/ 22735 h 22735"/>
                <a:gd name="connsiteX1" fmla="*/ 0 w 13706"/>
                <a:gd name="connsiteY1" fmla="*/ 0 h 22735"/>
                <a:gd name="connsiteX2" fmla="*/ 1484 w 13706"/>
                <a:gd name="connsiteY2" fmla="*/ 4466 h 22735"/>
                <a:gd name="connsiteX3" fmla="*/ 3401 w 13706"/>
                <a:gd name="connsiteY3" fmla="*/ 11806 h 22735"/>
                <a:gd name="connsiteX4" fmla="*/ 5249 w 13706"/>
                <a:gd name="connsiteY4" fmla="*/ 16712 h 22735"/>
                <a:gd name="connsiteX5" fmla="*/ 7969 w 13706"/>
                <a:gd name="connsiteY5" fmla="*/ 20986 h 22735"/>
                <a:gd name="connsiteX6" fmla="*/ 9529 w 13706"/>
                <a:gd name="connsiteY6" fmla="*/ 21699 h 22735"/>
                <a:gd name="connsiteX7" fmla="*/ 13706 w 13706"/>
                <a:gd name="connsiteY7" fmla="*/ 22109 h 22735"/>
                <a:gd name="connsiteX0" fmla="*/ 59 w 13706"/>
                <a:gd name="connsiteY0" fmla="*/ 21879 h 22109"/>
                <a:gd name="connsiteX1" fmla="*/ 0 w 13706"/>
                <a:gd name="connsiteY1" fmla="*/ 0 h 22109"/>
                <a:gd name="connsiteX2" fmla="*/ 1484 w 13706"/>
                <a:gd name="connsiteY2" fmla="*/ 4466 h 22109"/>
                <a:gd name="connsiteX3" fmla="*/ 3401 w 13706"/>
                <a:gd name="connsiteY3" fmla="*/ 11806 h 22109"/>
                <a:gd name="connsiteX4" fmla="*/ 5249 w 13706"/>
                <a:gd name="connsiteY4" fmla="*/ 16712 h 22109"/>
                <a:gd name="connsiteX5" fmla="*/ 7969 w 13706"/>
                <a:gd name="connsiteY5" fmla="*/ 20986 h 22109"/>
                <a:gd name="connsiteX6" fmla="*/ 9529 w 13706"/>
                <a:gd name="connsiteY6" fmla="*/ 21699 h 22109"/>
                <a:gd name="connsiteX7" fmla="*/ 13706 w 13706"/>
                <a:gd name="connsiteY7" fmla="*/ 22109 h 22109"/>
                <a:gd name="connsiteX0" fmla="*/ 219 w 13706"/>
                <a:gd name="connsiteY0" fmla="*/ 22062 h 22109"/>
                <a:gd name="connsiteX1" fmla="*/ 0 w 13706"/>
                <a:gd name="connsiteY1" fmla="*/ 0 h 22109"/>
                <a:gd name="connsiteX2" fmla="*/ 1484 w 13706"/>
                <a:gd name="connsiteY2" fmla="*/ 4466 h 22109"/>
                <a:gd name="connsiteX3" fmla="*/ 3401 w 13706"/>
                <a:gd name="connsiteY3" fmla="*/ 11806 h 22109"/>
                <a:gd name="connsiteX4" fmla="*/ 5249 w 13706"/>
                <a:gd name="connsiteY4" fmla="*/ 16712 h 22109"/>
                <a:gd name="connsiteX5" fmla="*/ 7969 w 13706"/>
                <a:gd name="connsiteY5" fmla="*/ 20986 h 22109"/>
                <a:gd name="connsiteX6" fmla="*/ 9529 w 13706"/>
                <a:gd name="connsiteY6" fmla="*/ 21699 h 22109"/>
                <a:gd name="connsiteX7" fmla="*/ 13706 w 13706"/>
                <a:gd name="connsiteY7" fmla="*/ 22109 h 22109"/>
                <a:gd name="connsiteX0" fmla="*/ 219 w 13706"/>
                <a:gd name="connsiteY0" fmla="*/ 22245 h 22245"/>
                <a:gd name="connsiteX1" fmla="*/ 0 w 13706"/>
                <a:gd name="connsiteY1" fmla="*/ 0 h 22245"/>
                <a:gd name="connsiteX2" fmla="*/ 1484 w 13706"/>
                <a:gd name="connsiteY2" fmla="*/ 4466 h 22245"/>
                <a:gd name="connsiteX3" fmla="*/ 3401 w 13706"/>
                <a:gd name="connsiteY3" fmla="*/ 11806 h 22245"/>
                <a:gd name="connsiteX4" fmla="*/ 5249 w 13706"/>
                <a:gd name="connsiteY4" fmla="*/ 16712 h 22245"/>
                <a:gd name="connsiteX5" fmla="*/ 7969 w 13706"/>
                <a:gd name="connsiteY5" fmla="*/ 20986 h 22245"/>
                <a:gd name="connsiteX6" fmla="*/ 9529 w 13706"/>
                <a:gd name="connsiteY6" fmla="*/ 21699 h 22245"/>
                <a:gd name="connsiteX7" fmla="*/ 13706 w 13706"/>
                <a:gd name="connsiteY7" fmla="*/ 22109 h 22245"/>
                <a:gd name="connsiteX0" fmla="*/ 219 w 13706"/>
                <a:gd name="connsiteY0" fmla="*/ 22245 h 22245"/>
                <a:gd name="connsiteX1" fmla="*/ 0 w 13706"/>
                <a:gd name="connsiteY1" fmla="*/ 0 h 22245"/>
                <a:gd name="connsiteX2" fmla="*/ 1404 w 13706"/>
                <a:gd name="connsiteY2" fmla="*/ 5200 h 22245"/>
                <a:gd name="connsiteX3" fmla="*/ 3401 w 13706"/>
                <a:gd name="connsiteY3" fmla="*/ 11806 h 22245"/>
                <a:gd name="connsiteX4" fmla="*/ 5249 w 13706"/>
                <a:gd name="connsiteY4" fmla="*/ 16712 h 22245"/>
                <a:gd name="connsiteX5" fmla="*/ 7969 w 13706"/>
                <a:gd name="connsiteY5" fmla="*/ 20986 h 22245"/>
                <a:gd name="connsiteX6" fmla="*/ 9529 w 13706"/>
                <a:gd name="connsiteY6" fmla="*/ 21699 h 22245"/>
                <a:gd name="connsiteX7" fmla="*/ 13706 w 13706"/>
                <a:gd name="connsiteY7" fmla="*/ 22109 h 22245"/>
                <a:gd name="connsiteX0" fmla="*/ 379 w 13866"/>
                <a:gd name="connsiteY0" fmla="*/ 22245 h 22245"/>
                <a:gd name="connsiteX1" fmla="*/ 0 w 13866"/>
                <a:gd name="connsiteY1" fmla="*/ 0 h 22245"/>
                <a:gd name="connsiteX2" fmla="*/ 1564 w 13866"/>
                <a:gd name="connsiteY2" fmla="*/ 5200 h 22245"/>
                <a:gd name="connsiteX3" fmla="*/ 3561 w 13866"/>
                <a:gd name="connsiteY3" fmla="*/ 11806 h 22245"/>
                <a:gd name="connsiteX4" fmla="*/ 5409 w 13866"/>
                <a:gd name="connsiteY4" fmla="*/ 16712 h 22245"/>
                <a:gd name="connsiteX5" fmla="*/ 8129 w 13866"/>
                <a:gd name="connsiteY5" fmla="*/ 20986 h 22245"/>
                <a:gd name="connsiteX6" fmla="*/ 9689 w 13866"/>
                <a:gd name="connsiteY6" fmla="*/ 21699 h 22245"/>
                <a:gd name="connsiteX7" fmla="*/ 13866 w 13866"/>
                <a:gd name="connsiteY7" fmla="*/ 22109 h 22245"/>
                <a:gd name="connsiteX0" fmla="*/ 219 w 13866"/>
                <a:gd name="connsiteY0" fmla="*/ 22153 h 22153"/>
                <a:gd name="connsiteX1" fmla="*/ 0 w 13866"/>
                <a:gd name="connsiteY1" fmla="*/ 0 h 22153"/>
                <a:gd name="connsiteX2" fmla="*/ 1564 w 13866"/>
                <a:gd name="connsiteY2" fmla="*/ 5200 h 22153"/>
                <a:gd name="connsiteX3" fmla="*/ 3561 w 13866"/>
                <a:gd name="connsiteY3" fmla="*/ 11806 h 22153"/>
                <a:gd name="connsiteX4" fmla="*/ 5409 w 13866"/>
                <a:gd name="connsiteY4" fmla="*/ 16712 h 22153"/>
                <a:gd name="connsiteX5" fmla="*/ 8129 w 13866"/>
                <a:gd name="connsiteY5" fmla="*/ 20986 h 22153"/>
                <a:gd name="connsiteX6" fmla="*/ 9689 w 13866"/>
                <a:gd name="connsiteY6" fmla="*/ 21699 h 22153"/>
                <a:gd name="connsiteX7" fmla="*/ 13866 w 13866"/>
                <a:gd name="connsiteY7" fmla="*/ 22109 h 22153"/>
                <a:gd name="connsiteX0" fmla="*/ 0 w 13887"/>
                <a:gd name="connsiteY0" fmla="*/ 22336 h 22336"/>
                <a:gd name="connsiteX1" fmla="*/ 21 w 13887"/>
                <a:gd name="connsiteY1" fmla="*/ 0 h 22336"/>
                <a:gd name="connsiteX2" fmla="*/ 1585 w 13887"/>
                <a:gd name="connsiteY2" fmla="*/ 5200 h 22336"/>
                <a:gd name="connsiteX3" fmla="*/ 3582 w 13887"/>
                <a:gd name="connsiteY3" fmla="*/ 11806 h 22336"/>
                <a:gd name="connsiteX4" fmla="*/ 5430 w 13887"/>
                <a:gd name="connsiteY4" fmla="*/ 16712 h 22336"/>
                <a:gd name="connsiteX5" fmla="*/ 8150 w 13887"/>
                <a:gd name="connsiteY5" fmla="*/ 20986 h 22336"/>
                <a:gd name="connsiteX6" fmla="*/ 9710 w 13887"/>
                <a:gd name="connsiteY6" fmla="*/ 21699 h 22336"/>
                <a:gd name="connsiteX7" fmla="*/ 13887 w 13887"/>
                <a:gd name="connsiteY7" fmla="*/ 22109 h 22336"/>
                <a:gd name="connsiteX0" fmla="*/ 0 w 13967"/>
                <a:gd name="connsiteY0" fmla="*/ 22244 h 22244"/>
                <a:gd name="connsiteX1" fmla="*/ 101 w 13967"/>
                <a:gd name="connsiteY1" fmla="*/ 0 h 22244"/>
                <a:gd name="connsiteX2" fmla="*/ 1665 w 13967"/>
                <a:gd name="connsiteY2" fmla="*/ 5200 h 22244"/>
                <a:gd name="connsiteX3" fmla="*/ 3662 w 13967"/>
                <a:gd name="connsiteY3" fmla="*/ 11806 h 22244"/>
                <a:gd name="connsiteX4" fmla="*/ 5510 w 13967"/>
                <a:gd name="connsiteY4" fmla="*/ 16712 h 22244"/>
                <a:gd name="connsiteX5" fmla="*/ 8230 w 13967"/>
                <a:gd name="connsiteY5" fmla="*/ 20986 h 22244"/>
                <a:gd name="connsiteX6" fmla="*/ 9790 w 13967"/>
                <a:gd name="connsiteY6" fmla="*/ 21699 h 22244"/>
                <a:gd name="connsiteX7" fmla="*/ 13967 w 13967"/>
                <a:gd name="connsiteY7" fmla="*/ 22109 h 22244"/>
                <a:gd name="connsiteX0" fmla="*/ 0 w 13967"/>
                <a:gd name="connsiteY0" fmla="*/ 21785 h 21785"/>
                <a:gd name="connsiteX1" fmla="*/ 21 w 13967"/>
                <a:gd name="connsiteY1" fmla="*/ 0 h 21785"/>
                <a:gd name="connsiteX2" fmla="*/ 1665 w 13967"/>
                <a:gd name="connsiteY2" fmla="*/ 4741 h 21785"/>
                <a:gd name="connsiteX3" fmla="*/ 3662 w 13967"/>
                <a:gd name="connsiteY3" fmla="*/ 11347 h 21785"/>
                <a:gd name="connsiteX4" fmla="*/ 5510 w 13967"/>
                <a:gd name="connsiteY4" fmla="*/ 16253 h 21785"/>
                <a:gd name="connsiteX5" fmla="*/ 8230 w 13967"/>
                <a:gd name="connsiteY5" fmla="*/ 20527 h 21785"/>
                <a:gd name="connsiteX6" fmla="*/ 9790 w 13967"/>
                <a:gd name="connsiteY6" fmla="*/ 21240 h 21785"/>
                <a:gd name="connsiteX7" fmla="*/ 13967 w 13967"/>
                <a:gd name="connsiteY7" fmla="*/ 21650 h 21785"/>
                <a:gd name="connsiteX0" fmla="*/ 0 w 13967"/>
                <a:gd name="connsiteY0" fmla="*/ 21785 h 21785"/>
                <a:gd name="connsiteX1" fmla="*/ 101 w 13967"/>
                <a:gd name="connsiteY1" fmla="*/ 0 h 21785"/>
                <a:gd name="connsiteX2" fmla="*/ 1665 w 13967"/>
                <a:gd name="connsiteY2" fmla="*/ 4741 h 21785"/>
                <a:gd name="connsiteX3" fmla="*/ 3662 w 13967"/>
                <a:gd name="connsiteY3" fmla="*/ 11347 h 21785"/>
                <a:gd name="connsiteX4" fmla="*/ 5510 w 13967"/>
                <a:gd name="connsiteY4" fmla="*/ 16253 h 21785"/>
                <a:gd name="connsiteX5" fmla="*/ 8230 w 13967"/>
                <a:gd name="connsiteY5" fmla="*/ 20527 h 21785"/>
                <a:gd name="connsiteX6" fmla="*/ 9790 w 13967"/>
                <a:gd name="connsiteY6" fmla="*/ 21240 h 21785"/>
                <a:gd name="connsiteX7" fmla="*/ 13967 w 13967"/>
                <a:gd name="connsiteY7" fmla="*/ 21650 h 21785"/>
                <a:gd name="connsiteX0" fmla="*/ 0 w 13967"/>
                <a:gd name="connsiteY0" fmla="*/ 21785 h 21785"/>
                <a:gd name="connsiteX1" fmla="*/ 101 w 13967"/>
                <a:gd name="connsiteY1" fmla="*/ 0 h 21785"/>
                <a:gd name="connsiteX2" fmla="*/ 1665 w 13967"/>
                <a:gd name="connsiteY2" fmla="*/ 4741 h 21785"/>
                <a:gd name="connsiteX3" fmla="*/ 3662 w 13967"/>
                <a:gd name="connsiteY3" fmla="*/ 11347 h 21785"/>
                <a:gd name="connsiteX4" fmla="*/ 5510 w 13967"/>
                <a:gd name="connsiteY4" fmla="*/ 16253 h 21785"/>
                <a:gd name="connsiteX5" fmla="*/ 8230 w 13967"/>
                <a:gd name="connsiteY5" fmla="*/ 20527 h 21785"/>
                <a:gd name="connsiteX6" fmla="*/ 9790 w 13967"/>
                <a:gd name="connsiteY6" fmla="*/ 21240 h 21785"/>
                <a:gd name="connsiteX7" fmla="*/ 13967 w 13967"/>
                <a:gd name="connsiteY7" fmla="*/ 21650 h 21785"/>
                <a:gd name="connsiteX0" fmla="*/ 0 w 13887"/>
                <a:gd name="connsiteY0" fmla="*/ 21693 h 21693"/>
                <a:gd name="connsiteX1" fmla="*/ 21 w 13887"/>
                <a:gd name="connsiteY1" fmla="*/ 0 h 21693"/>
                <a:gd name="connsiteX2" fmla="*/ 1585 w 13887"/>
                <a:gd name="connsiteY2" fmla="*/ 4741 h 21693"/>
                <a:gd name="connsiteX3" fmla="*/ 3582 w 13887"/>
                <a:gd name="connsiteY3" fmla="*/ 11347 h 21693"/>
                <a:gd name="connsiteX4" fmla="*/ 5430 w 13887"/>
                <a:gd name="connsiteY4" fmla="*/ 16253 h 21693"/>
                <a:gd name="connsiteX5" fmla="*/ 8150 w 13887"/>
                <a:gd name="connsiteY5" fmla="*/ 20527 h 21693"/>
                <a:gd name="connsiteX6" fmla="*/ 9710 w 13887"/>
                <a:gd name="connsiteY6" fmla="*/ 21240 h 21693"/>
                <a:gd name="connsiteX7" fmla="*/ 13887 w 13887"/>
                <a:gd name="connsiteY7" fmla="*/ 21650 h 21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887" h="21693">
                  <a:moveTo>
                    <a:pt x="0" y="21693"/>
                  </a:moveTo>
                  <a:cubicBezTo>
                    <a:pt x="0" y="20235"/>
                    <a:pt x="21" y="1464"/>
                    <a:pt x="21" y="0"/>
                  </a:cubicBezTo>
                  <a:cubicBezTo>
                    <a:pt x="1323" y="3683"/>
                    <a:pt x="1018" y="2895"/>
                    <a:pt x="1585" y="4741"/>
                  </a:cubicBezTo>
                  <a:cubicBezTo>
                    <a:pt x="2152" y="6709"/>
                    <a:pt x="2955" y="9306"/>
                    <a:pt x="3582" y="11347"/>
                  </a:cubicBezTo>
                  <a:cubicBezTo>
                    <a:pt x="4209" y="13388"/>
                    <a:pt x="4669" y="14723"/>
                    <a:pt x="5430" y="16253"/>
                  </a:cubicBezTo>
                  <a:cubicBezTo>
                    <a:pt x="6723" y="19710"/>
                    <a:pt x="7437" y="19696"/>
                    <a:pt x="8150" y="20527"/>
                  </a:cubicBezTo>
                  <a:lnTo>
                    <a:pt x="9710" y="21240"/>
                  </a:lnTo>
                  <a:lnTo>
                    <a:pt x="13887" y="21650"/>
                  </a:ln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AU">
                <a:solidFill>
                  <a:srgbClr val="000000"/>
                </a:solidFill>
              </a:endParaRPr>
            </a:p>
          </p:txBody>
        </p:sp>
        <p:sp>
          <p:nvSpPr>
            <p:cNvPr id="29" name="Rectangle 41"/>
            <p:cNvSpPr>
              <a:spLocks noChangeArrowheads="1"/>
            </p:cNvSpPr>
            <p:nvPr/>
          </p:nvSpPr>
          <p:spPr bwMode="auto">
            <a:xfrm>
              <a:off x="16000971" y="1732575"/>
              <a:ext cx="4857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u="none" dirty="0" err="1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</a:t>
              </a:r>
              <a:r>
                <a:rPr lang="en-US" altLang="en-US" u="none" baseline="-25000" dirty="0" err="1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B</a:t>
              </a:r>
              <a:r>
                <a:rPr lang="en-US" altLang="en-US" u="none" baseline="-250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=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  <p:cxnSp>
          <p:nvCxnSpPr>
            <p:cNvPr id="5120" name="Straight Connector 5119"/>
            <p:cNvCxnSpPr/>
            <p:nvPr/>
          </p:nvCxnSpPr>
          <p:spPr bwMode="auto">
            <a:xfrm flipH="1">
              <a:off x="15622725" y="2511011"/>
              <a:ext cx="316734" cy="425765"/>
            </a:xfrm>
            <a:prstGeom prst="line">
              <a:avLst/>
            </a:prstGeom>
            <a:solidFill>
              <a:schemeClr val="accent1"/>
            </a:solidFill>
            <a:ln w="19050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15977728" y="2104618"/>
              <a:ext cx="53219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0.40</a:t>
              </a:r>
              <a:endParaRPr lang="en-US" altLang="en-US" sz="1800" u="none" dirty="0">
                <a:solidFill>
                  <a:srgbClr val="000000"/>
                </a:solidFill>
              </a:endParaRPr>
            </a:p>
          </p:txBody>
        </p:sp>
      </p:grpSp>
      <p:sp>
        <p:nvSpPr>
          <p:cNvPr id="17" name="Rectangle 110"/>
          <p:cNvSpPr>
            <a:spLocks noChangeArrowheads="1"/>
          </p:cNvSpPr>
          <p:nvPr/>
        </p:nvSpPr>
        <p:spPr bwMode="auto">
          <a:xfrm>
            <a:off x="13747815" y="1208584"/>
            <a:ext cx="820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50%CI</a:t>
            </a:r>
            <a:endParaRPr lang="en-US" altLang="en-US" sz="1800" u="none" dirty="0">
              <a:solidFill>
                <a:srgbClr val="000000"/>
              </a:solidFill>
            </a:endParaRPr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 flipH="1">
            <a:off x="14654440" y="1408639"/>
            <a:ext cx="866775" cy="0"/>
          </a:xfrm>
          <a:prstGeom prst="line">
            <a:avLst/>
          </a:prstGeom>
          <a:noFill/>
          <a:ln w="508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6759513" y="3026916"/>
            <a:ext cx="308223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AU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0422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17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1791" y="200472"/>
            <a:ext cx="16536206" cy="9217024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b="1" dirty="0" smtClean="0"/>
              <a:t>Error rates in MBD</a:t>
            </a:r>
            <a:endParaRPr lang="en-US" b="1" dirty="0"/>
          </a:p>
          <a:p>
            <a:r>
              <a:rPr lang="en-US" dirty="0"/>
              <a:t>Maximum Type-2 error rates (false negatives or failed discoveries) are given by the </a:t>
            </a:r>
            <a:r>
              <a:rPr lang="en-US" b="1" dirty="0"/>
              <a:t>p-value thresholds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These are acceptable: clinical MBD, 25%; non-clinical MBD, 5%. Compare classic NHST, 20%.</a:t>
            </a:r>
          </a:p>
          <a:p>
            <a:r>
              <a:rPr lang="en-US" dirty="0"/>
              <a:t>Maximum Type-1 error rates (false positives or false discoveries) occur with </a:t>
            </a:r>
            <a:r>
              <a:rPr lang="en-US" b="1" dirty="0"/>
              <a:t>marginally trivia</a:t>
            </a:r>
            <a:r>
              <a:rPr lang="en-US" dirty="0"/>
              <a:t>l effects.</a:t>
            </a:r>
          </a:p>
          <a:p>
            <a:pPr lvl="1"/>
            <a:r>
              <a:rPr lang="en-US" dirty="0"/>
              <a:t>Also acceptable: clinical MBD, 75%; non-clinical MBD, 5%. Compare classic NHST, 80</a:t>
            </a:r>
            <a:r>
              <a:rPr lang="en-US" dirty="0" smtClean="0"/>
              <a:t>%.</a:t>
            </a:r>
          </a:p>
          <a:p>
            <a:r>
              <a:rPr lang="en-US" dirty="0" smtClean="0"/>
              <a:t>Type-1 error rates for a true </a:t>
            </a:r>
            <a:r>
              <a:rPr lang="en-US" b="1" dirty="0" smtClean="0"/>
              <a:t>zero</a:t>
            </a:r>
            <a:r>
              <a:rPr lang="en-US" dirty="0" smtClean="0"/>
              <a:t> effect are always 5% for NHST, but depend on sample size for MBD.</a:t>
            </a:r>
          </a:p>
          <a:p>
            <a:pPr lvl="1"/>
            <a:r>
              <a:rPr lang="en-US" dirty="0" smtClean="0"/>
              <a:t>Also acceptable: clinical MBD, typically 1 to &lt;17%; non-clinical MBD, typically 0.1 to &lt;3%.</a:t>
            </a:r>
          </a:p>
          <a:p>
            <a:r>
              <a:rPr lang="en-US" dirty="0" smtClean="0"/>
              <a:t>Errors with decisions in Bayesian MBD are "softened" by the terms </a:t>
            </a:r>
            <a:r>
              <a:rPr lang="en-US" i="1" dirty="0" smtClean="0"/>
              <a:t>possibly, likely, very likely, most likely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you know you could be making an error either way, when you find that "the effect is possibly beneficial".</a:t>
            </a:r>
          </a:p>
          <a:p>
            <a:pPr lvl="2"/>
            <a:r>
              <a:rPr lang="en-US" dirty="0" smtClean="0"/>
              <a:t>Because it </a:t>
            </a:r>
            <a:r>
              <a:rPr lang="en-US" dirty="0" smtClean="0"/>
              <a:t>is also </a:t>
            </a:r>
            <a:r>
              <a:rPr lang="en-US" dirty="0" smtClean="0"/>
              <a:t>possibly </a:t>
            </a:r>
            <a:r>
              <a:rPr lang="en-US" i="1" dirty="0" smtClean="0"/>
              <a:t>not</a:t>
            </a:r>
            <a:r>
              <a:rPr lang="en-US" dirty="0" smtClean="0"/>
              <a:t> beneficial, but at least it's most unlikely to be harmful.</a:t>
            </a:r>
          </a:p>
          <a:p>
            <a:pPr lvl="1"/>
            <a:r>
              <a:rPr lang="en-US" dirty="0" smtClean="0"/>
              <a:t>Hypothesis testing entails "dichotomization": outcomes are black or white.</a:t>
            </a:r>
          </a:p>
          <a:p>
            <a:pPr lvl="2"/>
            <a:r>
              <a:rPr lang="en-US" dirty="0" smtClean="0"/>
              <a:t>You're not allowed to use Bayesian probabilistic terms.</a:t>
            </a:r>
          </a:p>
          <a:p>
            <a:pPr marL="0" indent="0">
              <a:buNone/>
            </a:pPr>
            <a:r>
              <a:rPr lang="en-US" b="1" dirty="0" smtClean="0"/>
              <a:t>Conclusion</a:t>
            </a:r>
          </a:p>
          <a:p>
            <a:r>
              <a:rPr lang="en-US" dirty="0" smtClean="0"/>
              <a:t>Which of these gives researchers, practitioners and end-users a better sense of uncertainty in an effect?</a:t>
            </a:r>
          </a:p>
          <a:p>
            <a:pPr lvl="1"/>
            <a:r>
              <a:rPr lang="en-US" dirty="0" smtClean="0"/>
              <a:t>Bayesian: the effect is possibly beneficial and most unlikely harmful.</a:t>
            </a:r>
          </a:p>
          <a:p>
            <a:pPr lvl="1"/>
            <a:r>
              <a:rPr lang="en-US" dirty="0" smtClean="0"/>
              <a:t>Frequentist: the hypothesis of benefit cannot be rejected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</a:t>
            </a:r>
            <a:r>
              <a:rPr lang="en-US" dirty="0" smtClean="0"/>
              <a:t>&gt;0.25) and the hypothesis of harm is rejected (p</a:t>
            </a:r>
            <a:r>
              <a:rPr lang="en-US" baseline="-25000" dirty="0" smtClean="0"/>
              <a:t>H</a:t>
            </a:r>
            <a:r>
              <a:rPr lang="en-US" dirty="0" smtClean="0"/>
              <a:t>&lt;0.005).</a:t>
            </a:r>
          </a:p>
          <a:p>
            <a:pPr lvl="1"/>
            <a:r>
              <a:rPr lang="en-US" dirty="0" smtClean="0"/>
              <a:t>I prefer the Bayesian. </a:t>
            </a:r>
          </a:p>
          <a:p>
            <a:pPr lvl="1"/>
            <a:r>
              <a:rPr lang="en-US" dirty="0" smtClean="0"/>
              <a:t>Hypothesis testers should be satisfied with the Bayesian, knowing that it is equivalent to the Frequentis</a:t>
            </a:r>
            <a:r>
              <a:rPr lang="en-US" dirty="0"/>
              <a:t>t</a:t>
            </a:r>
            <a:r>
              <a:rPr lang="en-US" dirty="0" smtClean="0"/>
              <a:t>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34936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4.7|2|1|1.8|1.6|0.2|0.2|0.2|0.2|0.2|0.2|0.2|0.2|0.2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6.9|1.8|3.6|8|4.5|3.5|3.7|2.3|1.4|4.4|1.2|8|6.9|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4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|3.3|8.5|3|3.3|7.9|4.5|7|5.6|2.4"/>
</p:tagLst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156146</TotalTime>
  <Words>1852</Words>
  <Application>Microsoft Office PowerPoint</Application>
  <PresentationFormat>Custom</PresentationFormat>
  <Paragraphs>154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Symbol</vt:lpstr>
      <vt:lpstr>Times New Roman</vt:lpstr>
      <vt:lpstr>Default Design</vt:lpstr>
      <vt:lpstr>1_Default Design</vt:lpstr>
      <vt:lpstr>Magnitude-Based Decisions Have a Valid Bayesian and Frequentist Basis Will Hopkins, Victoria University, Melbourne, Australia Presented at the ECSS Annual Conference,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MBD is Bayesian &amp; Frequentist</dc:title>
  <dc:creator>Will Hopkins</dc:creator>
  <cp:lastModifiedBy>Will</cp:lastModifiedBy>
  <cp:revision>1716</cp:revision>
  <cp:lastPrinted>2001-02-09T23:28:35Z</cp:lastPrinted>
  <dcterms:created xsi:type="dcterms:W3CDTF">2000-10-24T19:26:03Z</dcterms:created>
  <dcterms:modified xsi:type="dcterms:W3CDTF">2020-11-12T23:36:14Z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e7b5bc8-4a79-44ba-b8ca-7bdfc58e533a_Enabled">
    <vt:lpwstr>true</vt:lpwstr>
  </property>
  <property fmtid="{D5CDD505-2E9C-101B-9397-08002B2CF9AE}" pid="3" name="MSIP_Label_6e7b5bc8-4a79-44ba-b8ca-7bdfc58e533a_SetDate">
    <vt:lpwstr>2020-09-21T23:56:54Z</vt:lpwstr>
  </property>
  <property fmtid="{D5CDD505-2E9C-101B-9397-08002B2CF9AE}" pid="4" name="MSIP_Label_6e7b5bc8-4a79-44ba-b8ca-7bdfc58e533a_Method">
    <vt:lpwstr>Privileged</vt:lpwstr>
  </property>
  <property fmtid="{D5CDD505-2E9C-101B-9397-08002B2CF9AE}" pid="5" name="MSIP_Label_6e7b5bc8-4a79-44ba-b8ca-7bdfc58e533a_Name">
    <vt:lpwstr>Public</vt:lpwstr>
  </property>
  <property fmtid="{D5CDD505-2E9C-101B-9397-08002B2CF9AE}" pid="6" name="MSIP_Label_6e7b5bc8-4a79-44ba-b8ca-7bdfc58e533a_SiteId">
    <vt:lpwstr>d51ba343-9258-4ea6-9907-426d8c84ec12</vt:lpwstr>
  </property>
  <property fmtid="{D5CDD505-2E9C-101B-9397-08002B2CF9AE}" pid="7" name="MSIP_Label_6e7b5bc8-4a79-44ba-b8ca-7bdfc58e533a_ActionId">
    <vt:lpwstr>3c46deee-f9f9-4756-b1f3-ace600d2af13</vt:lpwstr>
  </property>
  <property fmtid="{D5CDD505-2E9C-101B-9397-08002B2CF9AE}" pid="8" name="MSIP_Label_6e7b5bc8-4a79-44ba-b8ca-7bdfc58e533a_ContentBits">
    <vt:lpwstr>0</vt:lpwstr>
  </property>
</Properties>
</file>