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84" r:id="rId2"/>
  </p:sldMasterIdLst>
  <p:handoutMasterIdLst>
    <p:handoutMasterId r:id="rId25"/>
  </p:handoutMasterIdLst>
  <p:sldIdLst>
    <p:sldId id="455" r:id="rId3"/>
    <p:sldId id="457" r:id="rId4"/>
    <p:sldId id="456" r:id="rId5"/>
    <p:sldId id="441" r:id="rId6"/>
    <p:sldId id="439" r:id="rId7"/>
    <p:sldId id="442" r:id="rId8"/>
    <p:sldId id="467" r:id="rId9"/>
    <p:sldId id="453" r:id="rId10"/>
    <p:sldId id="445" r:id="rId11"/>
    <p:sldId id="448" r:id="rId12"/>
    <p:sldId id="449" r:id="rId13"/>
    <p:sldId id="450" r:id="rId14"/>
    <p:sldId id="458" r:id="rId15"/>
    <p:sldId id="451" r:id="rId16"/>
    <p:sldId id="459" r:id="rId17"/>
    <p:sldId id="460" r:id="rId18"/>
    <p:sldId id="452" r:id="rId19"/>
    <p:sldId id="454" r:id="rId20"/>
    <p:sldId id="447" r:id="rId21"/>
    <p:sldId id="463" r:id="rId22"/>
    <p:sldId id="465" r:id="rId23"/>
    <p:sldId id="462" r:id="rId24"/>
  </p:sldIdLst>
  <p:sldSz cx="13208000" cy="9906000"/>
  <p:notesSz cx="7099300" cy="10234613"/>
  <p:defaultTextStyle>
    <a:defPPr>
      <a:defRPr lang="en-US"/>
    </a:defPPr>
    <a:lvl1pPr algn="l" rtl="0" fontAlgn="base">
      <a:spcBef>
        <a:spcPct val="0"/>
      </a:spcBef>
      <a:spcAft>
        <a:spcPct val="0"/>
      </a:spcAft>
      <a:defRPr sz="2600" u="sng" kern="1200">
        <a:solidFill>
          <a:schemeClr val="tx1"/>
        </a:solidFill>
        <a:latin typeface="Times New Roman" pitchFamily="18" charset="0"/>
        <a:ea typeface="+mn-ea"/>
        <a:cs typeface="Arial" charset="0"/>
      </a:defRPr>
    </a:lvl1pPr>
    <a:lvl2pPr marL="457200" algn="l" rtl="0" fontAlgn="base">
      <a:spcBef>
        <a:spcPct val="0"/>
      </a:spcBef>
      <a:spcAft>
        <a:spcPct val="0"/>
      </a:spcAft>
      <a:defRPr sz="2600" u="sng" kern="1200">
        <a:solidFill>
          <a:schemeClr val="tx1"/>
        </a:solidFill>
        <a:latin typeface="Times New Roman" pitchFamily="18" charset="0"/>
        <a:ea typeface="+mn-ea"/>
        <a:cs typeface="Arial" charset="0"/>
      </a:defRPr>
    </a:lvl2pPr>
    <a:lvl3pPr marL="914400" algn="l" rtl="0" fontAlgn="base">
      <a:spcBef>
        <a:spcPct val="0"/>
      </a:spcBef>
      <a:spcAft>
        <a:spcPct val="0"/>
      </a:spcAft>
      <a:defRPr sz="2600" u="sng" kern="1200">
        <a:solidFill>
          <a:schemeClr val="tx1"/>
        </a:solidFill>
        <a:latin typeface="Times New Roman" pitchFamily="18" charset="0"/>
        <a:ea typeface="+mn-ea"/>
        <a:cs typeface="Arial" charset="0"/>
      </a:defRPr>
    </a:lvl3pPr>
    <a:lvl4pPr marL="1371600" algn="l" rtl="0" fontAlgn="base">
      <a:spcBef>
        <a:spcPct val="0"/>
      </a:spcBef>
      <a:spcAft>
        <a:spcPct val="0"/>
      </a:spcAft>
      <a:defRPr sz="2600" u="sng" kern="1200">
        <a:solidFill>
          <a:schemeClr val="tx1"/>
        </a:solidFill>
        <a:latin typeface="Times New Roman" pitchFamily="18" charset="0"/>
        <a:ea typeface="+mn-ea"/>
        <a:cs typeface="Arial" charset="0"/>
      </a:defRPr>
    </a:lvl4pPr>
    <a:lvl5pPr marL="1828800" algn="l" rtl="0" fontAlgn="base">
      <a:spcBef>
        <a:spcPct val="0"/>
      </a:spcBef>
      <a:spcAft>
        <a:spcPct val="0"/>
      </a:spcAft>
      <a:defRPr sz="2600" u="sng" kern="1200">
        <a:solidFill>
          <a:schemeClr val="tx1"/>
        </a:solidFill>
        <a:latin typeface="Times New Roman" pitchFamily="18" charset="0"/>
        <a:ea typeface="+mn-ea"/>
        <a:cs typeface="Arial" charset="0"/>
      </a:defRPr>
    </a:lvl5pPr>
    <a:lvl6pPr marL="2286000" algn="l" defTabSz="914400" rtl="0" eaLnBrk="1" latinLnBrk="0" hangingPunct="1">
      <a:defRPr sz="2600" u="sng" kern="1200">
        <a:solidFill>
          <a:schemeClr val="tx1"/>
        </a:solidFill>
        <a:latin typeface="Times New Roman" pitchFamily="18" charset="0"/>
        <a:ea typeface="+mn-ea"/>
        <a:cs typeface="Arial" charset="0"/>
      </a:defRPr>
    </a:lvl6pPr>
    <a:lvl7pPr marL="2743200" algn="l" defTabSz="914400" rtl="0" eaLnBrk="1" latinLnBrk="0" hangingPunct="1">
      <a:defRPr sz="2600" u="sng" kern="1200">
        <a:solidFill>
          <a:schemeClr val="tx1"/>
        </a:solidFill>
        <a:latin typeface="Times New Roman" pitchFamily="18" charset="0"/>
        <a:ea typeface="+mn-ea"/>
        <a:cs typeface="Arial" charset="0"/>
      </a:defRPr>
    </a:lvl7pPr>
    <a:lvl8pPr marL="3200400" algn="l" defTabSz="914400" rtl="0" eaLnBrk="1" latinLnBrk="0" hangingPunct="1">
      <a:defRPr sz="2600" u="sng" kern="1200">
        <a:solidFill>
          <a:schemeClr val="tx1"/>
        </a:solidFill>
        <a:latin typeface="Times New Roman" pitchFamily="18" charset="0"/>
        <a:ea typeface="+mn-ea"/>
        <a:cs typeface="Arial" charset="0"/>
      </a:defRPr>
    </a:lvl8pPr>
    <a:lvl9pPr marL="3657600" algn="l" defTabSz="914400" rtl="0" eaLnBrk="1" latinLnBrk="0" hangingPunct="1">
      <a:defRPr sz="2600" u="sng"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3120" userDrawn="1">
          <p15:clr>
            <a:srgbClr val="A4A3A4"/>
          </p15:clr>
        </p15:guide>
        <p15:guide id="2" pos="4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CCFF"/>
    <a:srgbClr val="CCECFF"/>
    <a:srgbClr val="CCFFCC"/>
    <a:srgbClr val="99FF99"/>
    <a:srgbClr val="C9E5CA"/>
    <a:srgbClr val="B400B4"/>
    <a:srgbClr val="CC00CC"/>
    <a:srgbClr val="BA64CE"/>
    <a:srgbClr val="EAD0F0"/>
    <a:srgbClr val="FEC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53" autoAdjust="0"/>
    <p:restoredTop sz="94660" autoAdjust="0"/>
  </p:normalViewPr>
  <p:slideViewPr>
    <p:cSldViewPr>
      <p:cViewPr varScale="1">
        <p:scale>
          <a:sx n="69" d="100"/>
          <a:sy n="69" d="100"/>
        </p:scale>
        <p:origin x="1308" y="84"/>
      </p:cViewPr>
      <p:guideLst>
        <p:guide orient="horz" pos="3120"/>
        <p:guide pos="4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61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076575" cy="511175"/>
          </a:xfrm>
          <a:prstGeom prst="rect">
            <a:avLst/>
          </a:prstGeom>
          <a:noFill/>
          <a:ln>
            <a:noFill/>
          </a:ln>
          <a:effectLst/>
          <a:extLst/>
        </p:spPr>
        <p:txBody>
          <a:bodyPr vert="horz" wrap="square" lIns="99048" tIns="49524" rIns="99048" bIns="49524" numCol="1" anchor="t" anchorCtr="0" compatLnSpc="1">
            <a:prstTxWarp prst="textNoShape">
              <a:avLst/>
            </a:prstTxWarp>
          </a:bodyPr>
          <a:lstStyle>
            <a:lvl1pPr defTabSz="990600" eaLnBrk="0" hangingPunct="0">
              <a:defRPr sz="1300" u="none">
                <a:cs typeface="+mn-cs"/>
              </a:defRPr>
            </a:lvl1pPr>
          </a:lstStyle>
          <a:p>
            <a:pPr>
              <a:defRPr/>
            </a:pPr>
            <a:endParaRPr lang="en-AU" altLang="en-AU"/>
          </a:p>
        </p:txBody>
      </p:sp>
      <p:sp>
        <p:nvSpPr>
          <p:cNvPr id="79875" name="Rectangle 3"/>
          <p:cNvSpPr>
            <a:spLocks noGrp="1" noChangeArrowheads="1"/>
          </p:cNvSpPr>
          <p:nvPr>
            <p:ph type="dt" sz="quarter" idx="1"/>
          </p:nvPr>
        </p:nvSpPr>
        <p:spPr bwMode="auto">
          <a:xfrm>
            <a:off x="4022725" y="0"/>
            <a:ext cx="3076575" cy="511175"/>
          </a:xfrm>
          <a:prstGeom prst="rect">
            <a:avLst/>
          </a:prstGeom>
          <a:noFill/>
          <a:ln>
            <a:noFill/>
          </a:ln>
          <a:effectLst/>
          <a:extLst/>
        </p:spPr>
        <p:txBody>
          <a:bodyPr vert="horz" wrap="square" lIns="99048" tIns="49524" rIns="99048" bIns="49524" numCol="1" anchor="t" anchorCtr="0" compatLnSpc="1">
            <a:prstTxWarp prst="textNoShape">
              <a:avLst/>
            </a:prstTxWarp>
          </a:bodyPr>
          <a:lstStyle>
            <a:lvl1pPr algn="r" defTabSz="990600" eaLnBrk="0" hangingPunct="0">
              <a:defRPr sz="1300" u="none">
                <a:cs typeface="+mn-cs"/>
              </a:defRPr>
            </a:lvl1pPr>
          </a:lstStyle>
          <a:p>
            <a:pPr>
              <a:defRPr/>
            </a:pPr>
            <a:endParaRPr lang="en-AU" altLang="en-AU"/>
          </a:p>
        </p:txBody>
      </p:sp>
      <p:sp>
        <p:nvSpPr>
          <p:cNvPr id="79876" name="Rectangle 4"/>
          <p:cNvSpPr>
            <a:spLocks noGrp="1" noChangeArrowheads="1"/>
          </p:cNvSpPr>
          <p:nvPr>
            <p:ph type="ftr" sz="quarter" idx="2"/>
          </p:nvPr>
        </p:nvSpPr>
        <p:spPr bwMode="auto">
          <a:xfrm>
            <a:off x="0" y="9723438"/>
            <a:ext cx="3076575" cy="511175"/>
          </a:xfrm>
          <a:prstGeom prst="rect">
            <a:avLst/>
          </a:prstGeom>
          <a:noFill/>
          <a:ln>
            <a:noFill/>
          </a:ln>
          <a:effectLst/>
          <a:extLst/>
        </p:spPr>
        <p:txBody>
          <a:bodyPr vert="horz" wrap="square" lIns="99048" tIns="49524" rIns="99048" bIns="49524" numCol="1" anchor="b" anchorCtr="0" compatLnSpc="1">
            <a:prstTxWarp prst="textNoShape">
              <a:avLst/>
            </a:prstTxWarp>
          </a:bodyPr>
          <a:lstStyle>
            <a:lvl1pPr defTabSz="990600" eaLnBrk="0" hangingPunct="0">
              <a:defRPr sz="1300" u="none">
                <a:cs typeface="+mn-cs"/>
              </a:defRPr>
            </a:lvl1pPr>
          </a:lstStyle>
          <a:p>
            <a:pPr>
              <a:defRPr/>
            </a:pPr>
            <a:endParaRPr lang="en-AU" altLang="en-AU"/>
          </a:p>
        </p:txBody>
      </p:sp>
      <p:sp>
        <p:nvSpPr>
          <p:cNvPr id="79877" name="Rectangle 5"/>
          <p:cNvSpPr>
            <a:spLocks noGrp="1" noChangeArrowheads="1"/>
          </p:cNvSpPr>
          <p:nvPr>
            <p:ph type="sldNum" sz="quarter" idx="3"/>
          </p:nvPr>
        </p:nvSpPr>
        <p:spPr bwMode="auto">
          <a:xfrm>
            <a:off x="4022725" y="9723438"/>
            <a:ext cx="3076575" cy="511175"/>
          </a:xfrm>
          <a:prstGeom prst="rect">
            <a:avLst/>
          </a:prstGeom>
          <a:noFill/>
          <a:ln>
            <a:noFill/>
          </a:ln>
          <a:effectLst/>
          <a:extLst/>
        </p:spPr>
        <p:txBody>
          <a:bodyPr vert="horz" wrap="square" lIns="99048" tIns="49524" rIns="99048" bIns="49524" numCol="1" anchor="b" anchorCtr="0" compatLnSpc="1">
            <a:prstTxWarp prst="textNoShape">
              <a:avLst/>
            </a:prstTxWarp>
          </a:bodyPr>
          <a:lstStyle>
            <a:lvl1pPr algn="r" defTabSz="990600" eaLnBrk="0" hangingPunct="0">
              <a:defRPr sz="1300" u="none">
                <a:cs typeface="+mn-cs"/>
              </a:defRPr>
            </a:lvl1pPr>
          </a:lstStyle>
          <a:p>
            <a:pPr>
              <a:defRPr/>
            </a:pPr>
            <a:fld id="{6F6D8A27-D439-4C4B-ACB0-ABB3EBB0B9F6}" type="slidenum">
              <a:rPr lang="en-AU" altLang="en-AU"/>
              <a:pPr>
                <a:defRPr/>
              </a:pPr>
              <a:t>‹#›</a:t>
            </a:fld>
            <a:endParaRPr lang="en-AU" altLang="en-AU"/>
          </a:p>
        </p:txBody>
      </p:sp>
    </p:spTree>
    <p:extLst>
      <p:ext uri="{BB962C8B-B14F-4D97-AF65-F5344CB8AC3E}">
        <p14:creationId xmlns:p14="http://schemas.microsoft.com/office/powerpoint/2010/main" val="17392824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513645" y="440267"/>
            <a:ext cx="12219694" cy="990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242667" anchor="ctr"/>
          <a:lstStyle/>
          <a:p>
            <a:pPr eaLnBrk="0" hangingPunct="0"/>
            <a:endParaRPr lang="en-US" sz="5393" b="1" u="none">
              <a:latin typeface="Arial Narrow" pitchFamily="34" charset="0"/>
            </a:endParaRPr>
          </a:p>
        </p:txBody>
      </p:sp>
      <p:sp>
        <p:nvSpPr>
          <p:cNvPr id="3" name="Rectangle 3"/>
          <p:cNvSpPr>
            <a:spLocks noGrp="1" noChangeArrowheads="1"/>
          </p:cNvSpPr>
          <p:nvPr/>
        </p:nvSpPr>
        <p:spPr bwMode="auto">
          <a:xfrm>
            <a:off x="513644" y="1430869"/>
            <a:ext cx="12217400" cy="803486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tIns="159467"/>
          <a:lstStyle/>
          <a:p>
            <a:pPr marL="660391" indent="-660391" eaLnBrk="0" hangingPunct="0">
              <a:spcBef>
                <a:spcPct val="5000"/>
              </a:spcBef>
              <a:buClr>
                <a:srgbClr val="FF0000"/>
              </a:buClr>
              <a:buFont typeface="Symbol" pitchFamily="18" charset="2"/>
              <a:buChar char="·"/>
            </a:pPr>
            <a:endParaRPr lang="en-US" sz="5393" u="none">
              <a:latin typeface="Arial Narrow" pitchFamily="34" charset="0"/>
            </a:endParaRPr>
          </a:p>
        </p:txBody>
      </p:sp>
    </p:spTree>
    <p:extLst>
      <p:ext uri="{BB962C8B-B14F-4D97-AF65-F5344CB8AC3E}">
        <p14:creationId xmlns:p14="http://schemas.microsoft.com/office/powerpoint/2010/main" val="37486659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01049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678992" y="440269"/>
            <a:ext cx="3054351" cy="902546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3648" y="440269"/>
            <a:ext cx="8945211" cy="90254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6057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3083" name="Rectangle 11"/>
          <p:cNvSpPr>
            <a:spLocks noGrp="1" noChangeArrowheads="1"/>
          </p:cNvSpPr>
          <p:nvPr>
            <p:ph type="ctrTitle"/>
          </p:nvPr>
        </p:nvSpPr>
        <p:spPr>
          <a:xfrm>
            <a:off x="990600" y="2421467"/>
            <a:ext cx="11226800" cy="165100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40"/>
          <a:lstStyle>
            <a:lvl1pPr>
              <a:defRPr/>
            </a:lvl1pPr>
          </a:lstStyle>
          <a:p>
            <a:pPr lvl="0"/>
            <a:r>
              <a:rPr lang="en-US" altLang="en-US" noProof="0" smtClean="0"/>
              <a:t>Click to edit Master title style</a:t>
            </a:r>
          </a:p>
        </p:txBody>
      </p:sp>
      <p:sp>
        <p:nvSpPr>
          <p:cNvPr id="3084" name="Rectangle 12"/>
          <p:cNvSpPr>
            <a:spLocks noGrp="1" noChangeArrowheads="1"/>
          </p:cNvSpPr>
          <p:nvPr>
            <p:ph type="subTitle" idx="1"/>
          </p:nvPr>
        </p:nvSpPr>
        <p:spPr>
          <a:xfrm>
            <a:off x="1981200" y="4512735"/>
            <a:ext cx="9245600" cy="253153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tIns="45720"/>
          <a:lstStyle>
            <a:lvl1pPr marL="0" indent="0" algn="ctr">
              <a:buFont typeface="Symbol" pitchFamily="18" charset="2"/>
              <a:buNone/>
              <a:defRPr/>
            </a:lvl1pPr>
          </a:lstStyle>
          <a:p>
            <a:pPr lvl="0"/>
            <a:r>
              <a:rPr lang="en-US" altLang="en-US" noProof="0" smtClean="0"/>
              <a:t>Click to edit Master subtitle style</a:t>
            </a:r>
          </a:p>
        </p:txBody>
      </p:sp>
      <p:sp>
        <p:nvSpPr>
          <p:cNvPr id="4" name="Rectangle 13"/>
          <p:cNvSpPr>
            <a:spLocks noGrp="1" noChangeArrowheads="1"/>
          </p:cNvSpPr>
          <p:nvPr>
            <p:ph type="dt" sz="half" idx="10"/>
          </p:nvPr>
        </p:nvSpPr>
        <p:spPr bwMode="auto">
          <a:xfrm>
            <a:off x="990600" y="9025467"/>
            <a:ext cx="2751667" cy="660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2022">
                <a:cs typeface="+mn-cs"/>
              </a:defRPr>
            </a:lvl1pPr>
          </a:lstStyle>
          <a:p>
            <a:pPr>
              <a:defRPr/>
            </a:pPr>
            <a:endParaRPr lang="en-US" altLang="en-US"/>
          </a:p>
        </p:txBody>
      </p:sp>
      <p:sp>
        <p:nvSpPr>
          <p:cNvPr id="5" name="Rectangle 14"/>
          <p:cNvSpPr>
            <a:spLocks noGrp="1" noChangeArrowheads="1"/>
          </p:cNvSpPr>
          <p:nvPr>
            <p:ph type="ftr" sz="quarter" idx="11"/>
          </p:nvPr>
        </p:nvSpPr>
        <p:spPr bwMode="auto">
          <a:xfrm>
            <a:off x="4512734" y="9025467"/>
            <a:ext cx="4182533" cy="660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2022">
                <a:cs typeface="+mn-cs"/>
              </a:defRPr>
            </a:lvl1pPr>
          </a:lstStyle>
          <a:p>
            <a:pPr>
              <a:defRPr/>
            </a:pPr>
            <a:endParaRPr lang="en-US" altLang="en-US"/>
          </a:p>
        </p:txBody>
      </p:sp>
      <p:sp>
        <p:nvSpPr>
          <p:cNvPr id="6" name="Rectangle 15"/>
          <p:cNvSpPr>
            <a:spLocks noGrp="1" noChangeArrowheads="1"/>
          </p:cNvSpPr>
          <p:nvPr>
            <p:ph type="sldNum" sz="quarter" idx="12"/>
          </p:nvPr>
        </p:nvSpPr>
        <p:spPr bwMode="auto">
          <a:xfrm>
            <a:off x="9465733" y="9025467"/>
            <a:ext cx="2751667" cy="660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2022">
                <a:cs typeface="+mn-cs"/>
              </a:defRPr>
            </a:lvl1pPr>
          </a:lstStyle>
          <a:p>
            <a:pPr>
              <a:defRPr/>
            </a:pPr>
            <a:fld id="{29CD25EB-ED53-4E07-806E-C4A4BC47E4EF}" type="slidenum">
              <a:rPr lang="en-US" altLang="en-US"/>
              <a:pPr>
                <a:defRPr/>
              </a:pPr>
              <a:t>‹#›</a:t>
            </a:fld>
            <a:endParaRPr lang="en-US" altLang="en-US"/>
          </a:p>
        </p:txBody>
      </p:sp>
    </p:spTree>
    <p:extLst>
      <p:ext uri="{BB962C8B-B14F-4D97-AF65-F5344CB8AC3E}">
        <p14:creationId xmlns:p14="http://schemas.microsoft.com/office/powerpoint/2010/main" val="41739620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9351" y="64460"/>
            <a:ext cx="12938933" cy="846137"/>
          </a:xfrm>
        </p:spPr>
        <p:txBody>
          <a:bodyPr/>
          <a:lstStyle/>
          <a:p>
            <a:r>
              <a:rPr lang="en-US" smtClean="0"/>
              <a:t>Click to edit Master title style</a:t>
            </a:r>
            <a:endParaRPr lang="en-US"/>
          </a:p>
        </p:txBody>
      </p:sp>
      <p:sp>
        <p:nvSpPr>
          <p:cNvPr id="3" name="Content Placeholder 2"/>
          <p:cNvSpPr>
            <a:spLocks noGrp="1"/>
          </p:cNvSpPr>
          <p:nvPr>
            <p:ph idx="1"/>
          </p:nvPr>
        </p:nvSpPr>
        <p:spPr>
          <a:xfrm>
            <a:off x="139418" y="910594"/>
            <a:ext cx="12936502" cy="8826938"/>
          </a:xfrm>
        </p:spPr>
        <p:txBody>
          <a:bodyPr/>
          <a:lstStyle>
            <a:lvl1pPr>
              <a:buClr>
                <a:srgbClr val="FF3399"/>
              </a:buCl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2756501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43341" y="6365524"/>
            <a:ext cx="11226800" cy="1967442"/>
          </a:xfrm>
        </p:spPr>
        <p:txBody>
          <a:bodyPr anchor="t"/>
          <a:lstStyle>
            <a:lvl1pPr algn="l">
              <a:defRPr sz="5778" b="1" cap="all"/>
            </a:lvl1pPr>
          </a:lstStyle>
          <a:p>
            <a:r>
              <a:rPr lang="en-US" smtClean="0"/>
              <a:t>Click to edit Master title style</a:t>
            </a:r>
            <a:endParaRPr lang="en-US"/>
          </a:p>
        </p:txBody>
      </p:sp>
      <p:sp>
        <p:nvSpPr>
          <p:cNvPr id="3" name="Text Placeholder 2"/>
          <p:cNvSpPr>
            <a:spLocks noGrp="1"/>
          </p:cNvSpPr>
          <p:nvPr>
            <p:ph type="body" idx="1"/>
          </p:nvPr>
        </p:nvSpPr>
        <p:spPr>
          <a:xfrm>
            <a:off x="1043341" y="4198589"/>
            <a:ext cx="11226800" cy="2166937"/>
          </a:xfrm>
        </p:spPr>
        <p:txBody>
          <a:bodyPr anchor="b"/>
          <a:lstStyle>
            <a:lvl1pPr marL="0" indent="0">
              <a:buNone/>
              <a:defRPr sz="2889"/>
            </a:lvl1pPr>
            <a:lvl2pPr marL="660380" indent="0">
              <a:buNone/>
              <a:defRPr sz="2600"/>
            </a:lvl2pPr>
            <a:lvl3pPr marL="1320759" indent="0">
              <a:buNone/>
              <a:defRPr sz="2311"/>
            </a:lvl3pPr>
            <a:lvl4pPr marL="1981139" indent="0">
              <a:buNone/>
              <a:defRPr sz="2022"/>
            </a:lvl4pPr>
            <a:lvl5pPr marL="2641519" indent="0">
              <a:buNone/>
              <a:defRPr sz="2022"/>
            </a:lvl5pPr>
            <a:lvl6pPr marL="3301898" indent="0">
              <a:buNone/>
              <a:defRPr sz="2022"/>
            </a:lvl6pPr>
            <a:lvl7pPr marL="3962278" indent="0">
              <a:buNone/>
              <a:defRPr sz="2022"/>
            </a:lvl7pPr>
            <a:lvl8pPr marL="4622658" indent="0">
              <a:buNone/>
              <a:defRPr sz="2022"/>
            </a:lvl8pPr>
            <a:lvl9pPr marL="5283037" indent="0">
              <a:buNone/>
              <a:defRPr sz="2022"/>
            </a:lvl9pPr>
          </a:lstStyle>
          <a:p>
            <a:pPr lvl="0"/>
            <a:r>
              <a:rPr lang="en-US" smtClean="0"/>
              <a:t>Click to edit Master text styles</a:t>
            </a:r>
          </a:p>
        </p:txBody>
      </p:sp>
    </p:spTree>
    <p:extLst>
      <p:ext uri="{BB962C8B-B14F-4D97-AF65-F5344CB8AC3E}">
        <p14:creationId xmlns:p14="http://schemas.microsoft.com/office/powerpoint/2010/main" val="16731274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3647" y="1430868"/>
            <a:ext cx="5998633" cy="8034867"/>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732414" y="1430868"/>
            <a:ext cx="5998633" cy="8034867"/>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770620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0400" y="396699"/>
            <a:ext cx="11887200" cy="1651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60403" y="2217385"/>
            <a:ext cx="5835827"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en-US" smtClean="0"/>
              <a:t>Click to edit Master text styles</a:t>
            </a:r>
          </a:p>
        </p:txBody>
      </p:sp>
      <p:sp>
        <p:nvSpPr>
          <p:cNvPr id="4" name="Content Placeholder 3"/>
          <p:cNvSpPr>
            <a:spLocks noGrp="1"/>
          </p:cNvSpPr>
          <p:nvPr>
            <p:ph sz="half" idx="2"/>
          </p:nvPr>
        </p:nvSpPr>
        <p:spPr>
          <a:xfrm>
            <a:off x="660403" y="3141486"/>
            <a:ext cx="5835827"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709484" y="2217385"/>
            <a:ext cx="5838119"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en-US" smtClean="0"/>
              <a:t>Click to edit Master text styles</a:t>
            </a:r>
          </a:p>
        </p:txBody>
      </p:sp>
      <p:sp>
        <p:nvSpPr>
          <p:cNvPr id="6" name="Content Placeholder 5"/>
          <p:cNvSpPr>
            <a:spLocks noGrp="1"/>
          </p:cNvSpPr>
          <p:nvPr>
            <p:ph sz="quarter" idx="4"/>
          </p:nvPr>
        </p:nvSpPr>
        <p:spPr>
          <a:xfrm>
            <a:off x="6709484" y="3141486"/>
            <a:ext cx="5838119"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077923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443614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924893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404" y="394405"/>
            <a:ext cx="4345341" cy="1678517"/>
          </a:xfrm>
        </p:spPr>
        <p:txBody>
          <a:bodyPr anchor="b"/>
          <a:lstStyle>
            <a:lvl1pPr algn="l">
              <a:defRPr sz="2889" b="1"/>
            </a:lvl1pPr>
          </a:lstStyle>
          <a:p>
            <a:r>
              <a:rPr lang="en-US" smtClean="0"/>
              <a:t>Click to edit Master title style</a:t>
            </a:r>
            <a:endParaRPr lang="en-US"/>
          </a:p>
        </p:txBody>
      </p:sp>
      <p:sp>
        <p:nvSpPr>
          <p:cNvPr id="3" name="Content Placeholder 2"/>
          <p:cNvSpPr>
            <a:spLocks noGrp="1"/>
          </p:cNvSpPr>
          <p:nvPr>
            <p:ph idx="1"/>
          </p:nvPr>
        </p:nvSpPr>
        <p:spPr>
          <a:xfrm>
            <a:off x="5163963" y="394409"/>
            <a:ext cx="7383640"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60404" y="2072924"/>
            <a:ext cx="4345341"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en-US" smtClean="0"/>
              <a:t>Click to edit Master text styles</a:t>
            </a:r>
          </a:p>
        </p:txBody>
      </p:sp>
    </p:spTree>
    <p:extLst>
      <p:ext uri="{BB962C8B-B14F-4D97-AF65-F5344CB8AC3E}">
        <p14:creationId xmlns:p14="http://schemas.microsoft.com/office/powerpoint/2010/main" val="2434016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p:txBody>
          <a:bodyPr/>
          <a:lstStyle>
            <a:lvl1pPr marL="355600" indent="-355600">
              <a:lnSpc>
                <a:spcPct val="110000"/>
              </a:lnSpc>
              <a:buClr>
                <a:srgbClr val="0000FF"/>
              </a:buClr>
              <a:defRPr sz="3000"/>
            </a:lvl1pPr>
            <a:lvl2pPr marL="723900" indent="-368300">
              <a:lnSpc>
                <a:spcPct val="110000"/>
              </a:lnSpc>
              <a:buClr>
                <a:srgbClr val="FF33CC"/>
              </a:buClr>
              <a:defRPr sz="2800"/>
            </a:lvl2pPr>
            <a:lvl3pPr marL="990600" indent="-246063">
              <a:lnSpc>
                <a:spcPct val="110000"/>
              </a:lnSpc>
              <a:defRPr sz="2600"/>
            </a:lvl3pPr>
            <a:lvl4pPr>
              <a:lnSpc>
                <a:spcPct val="110000"/>
              </a:lnSpc>
              <a:defRPr sz="2400"/>
            </a:lvl4pPr>
            <a:lvl5pPr>
              <a:lnSpc>
                <a:spcPct val="110000"/>
              </a:lnSpc>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3196698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860" y="6934200"/>
            <a:ext cx="7924800" cy="818622"/>
          </a:xfrm>
        </p:spPr>
        <p:txBody>
          <a:bodyPr anchor="b"/>
          <a:lstStyle>
            <a:lvl1pPr algn="l">
              <a:defRPr sz="2889" b="1"/>
            </a:lvl1pPr>
          </a:lstStyle>
          <a:p>
            <a:r>
              <a:rPr lang="en-US" smtClean="0"/>
              <a:t>Click to edit Master title style</a:t>
            </a:r>
            <a:endParaRPr lang="en-US"/>
          </a:p>
        </p:txBody>
      </p:sp>
      <p:sp>
        <p:nvSpPr>
          <p:cNvPr id="3" name="Picture Placeholder 2"/>
          <p:cNvSpPr>
            <a:spLocks noGrp="1"/>
          </p:cNvSpPr>
          <p:nvPr>
            <p:ph type="pic" idx="1"/>
          </p:nvPr>
        </p:nvSpPr>
        <p:spPr>
          <a:xfrm>
            <a:off x="2588860" y="885119"/>
            <a:ext cx="792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pPr lvl="0"/>
            <a:endParaRPr lang="en-US" noProof="0" smtClean="0"/>
          </a:p>
        </p:txBody>
      </p:sp>
      <p:sp>
        <p:nvSpPr>
          <p:cNvPr id="4" name="Text Placeholder 3"/>
          <p:cNvSpPr>
            <a:spLocks noGrp="1"/>
          </p:cNvSpPr>
          <p:nvPr>
            <p:ph type="body" sz="half" idx="2"/>
          </p:nvPr>
        </p:nvSpPr>
        <p:spPr>
          <a:xfrm>
            <a:off x="2588860" y="7752822"/>
            <a:ext cx="792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en-US" smtClean="0"/>
              <a:t>Click to edit Master text styles</a:t>
            </a:r>
          </a:p>
        </p:txBody>
      </p:sp>
    </p:spTree>
    <p:extLst>
      <p:ext uri="{BB962C8B-B14F-4D97-AF65-F5344CB8AC3E}">
        <p14:creationId xmlns:p14="http://schemas.microsoft.com/office/powerpoint/2010/main" val="11975883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576776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678991" y="584734"/>
            <a:ext cx="3054351" cy="888100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3648" y="584734"/>
            <a:ext cx="8945212" cy="88810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19763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43341" y="6365526"/>
            <a:ext cx="11226800" cy="1967442"/>
          </a:xfrm>
        </p:spPr>
        <p:txBody>
          <a:bodyPr anchor="t"/>
          <a:lstStyle>
            <a:lvl1pPr algn="l">
              <a:defRPr sz="7704" b="1" cap="all"/>
            </a:lvl1pPr>
          </a:lstStyle>
          <a:p>
            <a:r>
              <a:rPr lang="en-US" smtClean="0"/>
              <a:t>Click to edit Master title style</a:t>
            </a:r>
            <a:endParaRPr lang="en-US"/>
          </a:p>
        </p:txBody>
      </p:sp>
      <p:sp>
        <p:nvSpPr>
          <p:cNvPr id="3" name="Text Placeholder 2"/>
          <p:cNvSpPr>
            <a:spLocks noGrp="1"/>
          </p:cNvSpPr>
          <p:nvPr>
            <p:ph type="body" idx="1"/>
          </p:nvPr>
        </p:nvSpPr>
        <p:spPr>
          <a:xfrm>
            <a:off x="1043341" y="4198590"/>
            <a:ext cx="11226800" cy="2166937"/>
          </a:xfrm>
        </p:spPr>
        <p:txBody>
          <a:bodyPr anchor="b"/>
          <a:lstStyle>
            <a:lvl1pPr marL="0" indent="0">
              <a:buNone/>
              <a:defRPr sz="3852"/>
            </a:lvl1pPr>
            <a:lvl2pPr marL="880521" indent="0">
              <a:buNone/>
              <a:defRPr sz="3467"/>
            </a:lvl2pPr>
            <a:lvl3pPr marL="1761043" indent="0">
              <a:buNone/>
              <a:defRPr sz="3081"/>
            </a:lvl3pPr>
            <a:lvl4pPr marL="2641564" indent="0">
              <a:buNone/>
              <a:defRPr sz="2696"/>
            </a:lvl4pPr>
            <a:lvl5pPr marL="3522086" indent="0">
              <a:buNone/>
              <a:defRPr sz="2696"/>
            </a:lvl5pPr>
            <a:lvl6pPr marL="4402607" indent="0">
              <a:buNone/>
              <a:defRPr sz="2696"/>
            </a:lvl6pPr>
            <a:lvl7pPr marL="5283129" indent="0">
              <a:buNone/>
              <a:defRPr sz="2696"/>
            </a:lvl7pPr>
            <a:lvl8pPr marL="6163650" indent="0">
              <a:buNone/>
              <a:defRPr sz="2696"/>
            </a:lvl8pPr>
            <a:lvl9pPr marL="7044172" indent="0">
              <a:buNone/>
              <a:defRPr sz="2696"/>
            </a:lvl9pPr>
          </a:lstStyle>
          <a:p>
            <a:pPr lvl="0"/>
            <a:r>
              <a:rPr lang="en-US" smtClean="0"/>
              <a:t>Click to edit Master text styles</a:t>
            </a:r>
          </a:p>
        </p:txBody>
      </p:sp>
    </p:spTree>
    <p:extLst>
      <p:ext uri="{BB962C8B-B14F-4D97-AF65-F5344CB8AC3E}">
        <p14:creationId xmlns:p14="http://schemas.microsoft.com/office/powerpoint/2010/main" val="1538318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3647" y="1430869"/>
            <a:ext cx="5998633" cy="8034867"/>
          </a:xfrm>
        </p:spPr>
        <p:txBody>
          <a:bodyPr/>
          <a:lstStyle>
            <a:lvl1pPr>
              <a:defRPr sz="5393"/>
            </a:lvl1pPr>
            <a:lvl2pPr>
              <a:defRPr sz="4622"/>
            </a:lvl2pPr>
            <a:lvl3pPr>
              <a:defRPr sz="3852"/>
            </a:lvl3pPr>
            <a:lvl4pPr>
              <a:defRPr sz="3467"/>
            </a:lvl4pPr>
            <a:lvl5pPr>
              <a:defRPr sz="3467"/>
            </a:lvl5pPr>
            <a:lvl6pPr>
              <a:defRPr sz="3467"/>
            </a:lvl6pPr>
            <a:lvl7pPr>
              <a:defRPr sz="3467"/>
            </a:lvl7pPr>
            <a:lvl8pPr>
              <a:defRPr sz="3467"/>
            </a:lvl8pPr>
            <a:lvl9pPr>
              <a:defRPr sz="34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732414" y="1430869"/>
            <a:ext cx="5998633" cy="8034867"/>
          </a:xfrm>
        </p:spPr>
        <p:txBody>
          <a:bodyPr/>
          <a:lstStyle>
            <a:lvl1pPr>
              <a:defRPr sz="5393"/>
            </a:lvl1pPr>
            <a:lvl2pPr>
              <a:defRPr sz="4622"/>
            </a:lvl2pPr>
            <a:lvl3pPr>
              <a:defRPr sz="3852"/>
            </a:lvl3pPr>
            <a:lvl4pPr>
              <a:defRPr sz="3467"/>
            </a:lvl4pPr>
            <a:lvl5pPr>
              <a:defRPr sz="3467"/>
            </a:lvl5pPr>
            <a:lvl6pPr>
              <a:defRPr sz="3467"/>
            </a:lvl6pPr>
            <a:lvl7pPr>
              <a:defRPr sz="3467"/>
            </a:lvl7pPr>
            <a:lvl8pPr>
              <a:defRPr sz="3467"/>
            </a:lvl8pPr>
            <a:lvl9pPr>
              <a:defRPr sz="34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0189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0400" y="396699"/>
            <a:ext cx="11887200" cy="1651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60403" y="2217386"/>
            <a:ext cx="5835827" cy="924101"/>
          </a:xfrm>
        </p:spPr>
        <p:txBody>
          <a:bodyPr anchor="b"/>
          <a:lstStyle>
            <a:lvl1pPr marL="0" indent="0">
              <a:buNone/>
              <a:defRPr sz="4622" b="1"/>
            </a:lvl1pPr>
            <a:lvl2pPr marL="880521" indent="0">
              <a:buNone/>
              <a:defRPr sz="3852" b="1"/>
            </a:lvl2pPr>
            <a:lvl3pPr marL="1761043" indent="0">
              <a:buNone/>
              <a:defRPr sz="3467" b="1"/>
            </a:lvl3pPr>
            <a:lvl4pPr marL="2641564" indent="0">
              <a:buNone/>
              <a:defRPr sz="3081" b="1"/>
            </a:lvl4pPr>
            <a:lvl5pPr marL="3522086" indent="0">
              <a:buNone/>
              <a:defRPr sz="3081" b="1"/>
            </a:lvl5pPr>
            <a:lvl6pPr marL="4402607" indent="0">
              <a:buNone/>
              <a:defRPr sz="3081" b="1"/>
            </a:lvl6pPr>
            <a:lvl7pPr marL="5283129" indent="0">
              <a:buNone/>
              <a:defRPr sz="3081" b="1"/>
            </a:lvl7pPr>
            <a:lvl8pPr marL="6163650" indent="0">
              <a:buNone/>
              <a:defRPr sz="3081" b="1"/>
            </a:lvl8pPr>
            <a:lvl9pPr marL="7044172" indent="0">
              <a:buNone/>
              <a:defRPr sz="3081" b="1"/>
            </a:lvl9pPr>
          </a:lstStyle>
          <a:p>
            <a:pPr lvl="0"/>
            <a:r>
              <a:rPr lang="en-US" smtClean="0"/>
              <a:t>Click to edit Master text styles</a:t>
            </a:r>
          </a:p>
        </p:txBody>
      </p:sp>
      <p:sp>
        <p:nvSpPr>
          <p:cNvPr id="4" name="Content Placeholder 3"/>
          <p:cNvSpPr>
            <a:spLocks noGrp="1"/>
          </p:cNvSpPr>
          <p:nvPr>
            <p:ph sz="half" idx="2"/>
          </p:nvPr>
        </p:nvSpPr>
        <p:spPr>
          <a:xfrm>
            <a:off x="660403" y="3141486"/>
            <a:ext cx="5835827" cy="5707416"/>
          </a:xfrm>
        </p:spPr>
        <p:txBody>
          <a:bodyPr/>
          <a:lstStyle>
            <a:lvl1pPr>
              <a:defRPr sz="4622"/>
            </a:lvl1pPr>
            <a:lvl2pPr>
              <a:defRPr sz="3852"/>
            </a:lvl2pPr>
            <a:lvl3pPr>
              <a:defRPr sz="3467"/>
            </a:lvl3pPr>
            <a:lvl4pPr>
              <a:defRPr sz="3081"/>
            </a:lvl4pPr>
            <a:lvl5pPr>
              <a:defRPr sz="3081"/>
            </a:lvl5pPr>
            <a:lvl6pPr>
              <a:defRPr sz="3081"/>
            </a:lvl6pPr>
            <a:lvl7pPr>
              <a:defRPr sz="3081"/>
            </a:lvl7pPr>
            <a:lvl8pPr>
              <a:defRPr sz="3081"/>
            </a:lvl8pPr>
            <a:lvl9pPr>
              <a:defRPr sz="308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709483" y="2217386"/>
            <a:ext cx="5838121" cy="924101"/>
          </a:xfrm>
        </p:spPr>
        <p:txBody>
          <a:bodyPr anchor="b"/>
          <a:lstStyle>
            <a:lvl1pPr marL="0" indent="0">
              <a:buNone/>
              <a:defRPr sz="4622" b="1"/>
            </a:lvl1pPr>
            <a:lvl2pPr marL="880521" indent="0">
              <a:buNone/>
              <a:defRPr sz="3852" b="1"/>
            </a:lvl2pPr>
            <a:lvl3pPr marL="1761043" indent="0">
              <a:buNone/>
              <a:defRPr sz="3467" b="1"/>
            </a:lvl3pPr>
            <a:lvl4pPr marL="2641564" indent="0">
              <a:buNone/>
              <a:defRPr sz="3081" b="1"/>
            </a:lvl4pPr>
            <a:lvl5pPr marL="3522086" indent="0">
              <a:buNone/>
              <a:defRPr sz="3081" b="1"/>
            </a:lvl5pPr>
            <a:lvl6pPr marL="4402607" indent="0">
              <a:buNone/>
              <a:defRPr sz="3081" b="1"/>
            </a:lvl6pPr>
            <a:lvl7pPr marL="5283129" indent="0">
              <a:buNone/>
              <a:defRPr sz="3081" b="1"/>
            </a:lvl7pPr>
            <a:lvl8pPr marL="6163650" indent="0">
              <a:buNone/>
              <a:defRPr sz="3081" b="1"/>
            </a:lvl8pPr>
            <a:lvl9pPr marL="7044172" indent="0">
              <a:buNone/>
              <a:defRPr sz="3081" b="1"/>
            </a:lvl9pPr>
          </a:lstStyle>
          <a:p>
            <a:pPr lvl="0"/>
            <a:r>
              <a:rPr lang="en-US" smtClean="0"/>
              <a:t>Click to edit Master text styles</a:t>
            </a:r>
          </a:p>
        </p:txBody>
      </p:sp>
      <p:sp>
        <p:nvSpPr>
          <p:cNvPr id="6" name="Content Placeholder 5"/>
          <p:cNvSpPr>
            <a:spLocks noGrp="1"/>
          </p:cNvSpPr>
          <p:nvPr>
            <p:ph sz="quarter" idx="4"/>
          </p:nvPr>
        </p:nvSpPr>
        <p:spPr>
          <a:xfrm>
            <a:off x="6709483" y="3141486"/>
            <a:ext cx="5838121" cy="5707416"/>
          </a:xfrm>
        </p:spPr>
        <p:txBody>
          <a:bodyPr/>
          <a:lstStyle>
            <a:lvl1pPr>
              <a:defRPr sz="4622"/>
            </a:lvl1pPr>
            <a:lvl2pPr>
              <a:defRPr sz="3852"/>
            </a:lvl2pPr>
            <a:lvl3pPr>
              <a:defRPr sz="3467"/>
            </a:lvl3pPr>
            <a:lvl4pPr>
              <a:defRPr sz="3081"/>
            </a:lvl4pPr>
            <a:lvl5pPr>
              <a:defRPr sz="3081"/>
            </a:lvl5pPr>
            <a:lvl6pPr>
              <a:defRPr sz="3081"/>
            </a:lvl6pPr>
            <a:lvl7pPr>
              <a:defRPr sz="3081"/>
            </a:lvl7pPr>
            <a:lvl8pPr>
              <a:defRPr sz="3081"/>
            </a:lvl8pPr>
            <a:lvl9pPr>
              <a:defRPr sz="308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2646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05638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7761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403" y="394406"/>
            <a:ext cx="4345341" cy="1678517"/>
          </a:xfrm>
        </p:spPr>
        <p:txBody>
          <a:bodyPr anchor="b"/>
          <a:lstStyle>
            <a:lvl1pPr algn="l">
              <a:defRPr sz="3852" b="1"/>
            </a:lvl1pPr>
          </a:lstStyle>
          <a:p>
            <a:r>
              <a:rPr lang="en-US" smtClean="0"/>
              <a:t>Click to edit Master title style</a:t>
            </a:r>
            <a:endParaRPr lang="en-US"/>
          </a:p>
        </p:txBody>
      </p:sp>
      <p:sp>
        <p:nvSpPr>
          <p:cNvPr id="3" name="Content Placeholder 2"/>
          <p:cNvSpPr>
            <a:spLocks noGrp="1"/>
          </p:cNvSpPr>
          <p:nvPr>
            <p:ph idx="1"/>
          </p:nvPr>
        </p:nvSpPr>
        <p:spPr>
          <a:xfrm>
            <a:off x="5163964" y="394411"/>
            <a:ext cx="7383638" cy="8454497"/>
          </a:xfrm>
        </p:spPr>
        <p:txBody>
          <a:bodyPr/>
          <a:lstStyle>
            <a:lvl1pPr>
              <a:defRPr sz="6163"/>
            </a:lvl1pPr>
            <a:lvl2pPr>
              <a:defRPr sz="5393"/>
            </a:lvl2pPr>
            <a:lvl3pPr>
              <a:defRPr sz="4622"/>
            </a:lvl3pPr>
            <a:lvl4pPr>
              <a:defRPr sz="3852"/>
            </a:lvl4pPr>
            <a:lvl5pPr>
              <a:defRPr sz="3852"/>
            </a:lvl5pPr>
            <a:lvl6pPr>
              <a:defRPr sz="3852"/>
            </a:lvl6pPr>
            <a:lvl7pPr>
              <a:defRPr sz="3852"/>
            </a:lvl7pPr>
            <a:lvl8pPr>
              <a:defRPr sz="3852"/>
            </a:lvl8pPr>
            <a:lvl9pPr>
              <a:defRPr sz="385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60403" y="2072926"/>
            <a:ext cx="4345341" cy="6775980"/>
          </a:xfrm>
        </p:spPr>
        <p:txBody>
          <a:bodyPr/>
          <a:lstStyle>
            <a:lvl1pPr marL="0" indent="0">
              <a:buNone/>
              <a:defRPr sz="2696"/>
            </a:lvl1pPr>
            <a:lvl2pPr marL="880521" indent="0">
              <a:buNone/>
              <a:defRPr sz="2311"/>
            </a:lvl2pPr>
            <a:lvl3pPr marL="1761043" indent="0">
              <a:buNone/>
              <a:defRPr sz="1926"/>
            </a:lvl3pPr>
            <a:lvl4pPr marL="2641564" indent="0">
              <a:buNone/>
              <a:defRPr sz="1733"/>
            </a:lvl4pPr>
            <a:lvl5pPr marL="3522086" indent="0">
              <a:buNone/>
              <a:defRPr sz="1733"/>
            </a:lvl5pPr>
            <a:lvl6pPr marL="4402607" indent="0">
              <a:buNone/>
              <a:defRPr sz="1733"/>
            </a:lvl6pPr>
            <a:lvl7pPr marL="5283129" indent="0">
              <a:buNone/>
              <a:defRPr sz="1733"/>
            </a:lvl7pPr>
            <a:lvl8pPr marL="6163650" indent="0">
              <a:buNone/>
              <a:defRPr sz="1733"/>
            </a:lvl8pPr>
            <a:lvl9pPr marL="7044172" indent="0">
              <a:buNone/>
              <a:defRPr sz="1733"/>
            </a:lvl9pPr>
          </a:lstStyle>
          <a:p>
            <a:pPr lvl="0"/>
            <a:r>
              <a:rPr lang="en-US" smtClean="0"/>
              <a:t>Click to edit Master text styles</a:t>
            </a:r>
          </a:p>
        </p:txBody>
      </p:sp>
    </p:spTree>
    <p:extLst>
      <p:ext uri="{BB962C8B-B14F-4D97-AF65-F5344CB8AC3E}">
        <p14:creationId xmlns:p14="http://schemas.microsoft.com/office/powerpoint/2010/main" val="381536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860" y="6934200"/>
            <a:ext cx="7924800" cy="818622"/>
          </a:xfrm>
        </p:spPr>
        <p:txBody>
          <a:bodyPr anchor="b"/>
          <a:lstStyle>
            <a:lvl1pPr algn="l">
              <a:defRPr sz="3852" b="1"/>
            </a:lvl1pPr>
          </a:lstStyle>
          <a:p>
            <a:r>
              <a:rPr lang="en-US" smtClean="0"/>
              <a:t>Click to edit Master title style</a:t>
            </a:r>
            <a:endParaRPr lang="en-US"/>
          </a:p>
        </p:txBody>
      </p:sp>
      <p:sp>
        <p:nvSpPr>
          <p:cNvPr id="3" name="Picture Placeholder 2"/>
          <p:cNvSpPr>
            <a:spLocks noGrp="1"/>
          </p:cNvSpPr>
          <p:nvPr>
            <p:ph type="pic" idx="1"/>
          </p:nvPr>
        </p:nvSpPr>
        <p:spPr>
          <a:xfrm>
            <a:off x="2588860" y="885119"/>
            <a:ext cx="7924800" cy="5943600"/>
          </a:xfrm>
        </p:spPr>
        <p:txBody>
          <a:bodyPr/>
          <a:lstStyle>
            <a:lvl1pPr marL="0" indent="0">
              <a:buNone/>
              <a:defRPr sz="6163"/>
            </a:lvl1pPr>
            <a:lvl2pPr marL="880521" indent="0">
              <a:buNone/>
              <a:defRPr sz="5393"/>
            </a:lvl2pPr>
            <a:lvl3pPr marL="1761043" indent="0">
              <a:buNone/>
              <a:defRPr sz="4622"/>
            </a:lvl3pPr>
            <a:lvl4pPr marL="2641564" indent="0">
              <a:buNone/>
              <a:defRPr sz="3852"/>
            </a:lvl4pPr>
            <a:lvl5pPr marL="3522086" indent="0">
              <a:buNone/>
              <a:defRPr sz="3852"/>
            </a:lvl5pPr>
            <a:lvl6pPr marL="4402607" indent="0">
              <a:buNone/>
              <a:defRPr sz="3852"/>
            </a:lvl6pPr>
            <a:lvl7pPr marL="5283129" indent="0">
              <a:buNone/>
              <a:defRPr sz="3852"/>
            </a:lvl7pPr>
            <a:lvl8pPr marL="6163650" indent="0">
              <a:buNone/>
              <a:defRPr sz="3852"/>
            </a:lvl8pPr>
            <a:lvl9pPr marL="7044172" indent="0">
              <a:buNone/>
              <a:defRPr sz="3852"/>
            </a:lvl9pPr>
          </a:lstStyle>
          <a:p>
            <a:pPr lvl="0"/>
            <a:endParaRPr lang="en-US" noProof="0" smtClean="0"/>
          </a:p>
        </p:txBody>
      </p:sp>
      <p:sp>
        <p:nvSpPr>
          <p:cNvPr id="4" name="Text Placeholder 3"/>
          <p:cNvSpPr>
            <a:spLocks noGrp="1"/>
          </p:cNvSpPr>
          <p:nvPr>
            <p:ph type="body" sz="half" idx="2"/>
          </p:nvPr>
        </p:nvSpPr>
        <p:spPr>
          <a:xfrm>
            <a:off x="2588860" y="7752822"/>
            <a:ext cx="7924800" cy="1162578"/>
          </a:xfrm>
        </p:spPr>
        <p:txBody>
          <a:bodyPr/>
          <a:lstStyle>
            <a:lvl1pPr marL="0" indent="0">
              <a:buNone/>
              <a:defRPr sz="2696"/>
            </a:lvl1pPr>
            <a:lvl2pPr marL="880521" indent="0">
              <a:buNone/>
              <a:defRPr sz="2311"/>
            </a:lvl2pPr>
            <a:lvl3pPr marL="1761043" indent="0">
              <a:buNone/>
              <a:defRPr sz="1926"/>
            </a:lvl3pPr>
            <a:lvl4pPr marL="2641564" indent="0">
              <a:buNone/>
              <a:defRPr sz="1733"/>
            </a:lvl4pPr>
            <a:lvl5pPr marL="3522086" indent="0">
              <a:buNone/>
              <a:defRPr sz="1733"/>
            </a:lvl5pPr>
            <a:lvl6pPr marL="4402607" indent="0">
              <a:buNone/>
              <a:defRPr sz="1733"/>
            </a:lvl6pPr>
            <a:lvl7pPr marL="5283129" indent="0">
              <a:buNone/>
              <a:defRPr sz="1733"/>
            </a:lvl7pPr>
            <a:lvl8pPr marL="6163650" indent="0">
              <a:buNone/>
              <a:defRPr sz="1733"/>
            </a:lvl8pPr>
            <a:lvl9pPr marL="7044172" indent="0">
              <a:buNone/>
              <a:defRPr sz="1733"/>
            </a:lvl9pPr>
          </a:lstStyle>
          <a:p>
            <a:pPr lvl="0"/>
            <a:r>
              <a:rPr lang="en-US" smtClean="0"/>
              <a:t>Click to edit Master text styles</a:t>
            </a:r>
          </a:p>
        </p:txBody>
      </p:sp>
    </p:spTree>
    <p:extLst>
      <p:ext uri="{BB962C8B-B14F-4D97-AF65-F5344CB8AC3E}">
        <p14:creationId xmlns:p14="http://schemas.microsoft.com/office/powerpoint/2010/main" val="2121663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solidFill>
          <a:schemeClr val="bg1"/>
        </a:solidFill>
        <a:effectLst/>
      </p:bgPr>
    </p:bg>
    <p:spTree>
      <p:nvGrpSpPr>
        <p:cNvPr id="1" name=""/>
        <p:cNvGrpSpPr/>
        <p:nvPr/>
      </p:nvGrpSpPr>
      <p:grpSpPr>
        <a:xfrm>
          <a:off x="0" y="0"/>
          <a:ext cx="0" cy="0"/>
          <a:chOff x="0" y="0"/>
          <a:chExt cx="0" cy="0"/>
        </a:xfrm>
      </p:grpSpPr>
      <p:sp>
        <p:nvSpPr>
          <p:cNvPr id="2060" name="Rectangle 12"/>
          <p:cNvSpPr>
            <a:spLocks noGrp="1" noChangeArrowheads="1"/>
          </p:cNvSpPr>
          <p:nvPr>
            <p:ph type="body" idx="1"/>
          </p:nvPr>
        </p:nvSpPr>
        <p:spPr bwMode="auto">
          <a:xfrm>
            <a:off x="513644" y="1430869"/>
            <a:ext cx="12217400" cy="8034867"/>
          </a:xfrm>
          <a:prstGeom prst="rect">
            <a:avLst/>
          </a:prstGeo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Rectangle 11"/>
          <p:cNvSpPr>
            <a:spLocks noGrp="1" noChangeArrowheads="1"/>
          </p:cNvSpPr>
          <p:nvPr>
            <p:ph type="title"/>
          </p:nvPr>
        </p:nvSpPr>
        <p:spPr bwMode="auto">
          <a:xfrm>
            <a:off x="513645" y="440267"/>
            <a:ext cx="12219694" cy="990600"/>
          </a:xfrm>
          <a:prstGeom prst="rect">
            <a:avLst/>
          </a:prstGeom>
          <a:solidFill>
            <a:schemeClr val="bg2"/>
          </a:solidFill>
          <a:ln w="9525">
            <a:solidFill>
              <a:schemeClr val="tx1"/>
            </a:solidFill>
            <a:miter lim="800000"/>
            <a:headEnd/>
            <a:tailEnd/>
          </a:ln>
        </p:spPr>
        <p:txBody>
          <a:bodyPr vert="horz" wrap="square" lIns="126000" tIns="45720" rIns="91440" bIns="45720" numCol="1" anchor="ctr"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6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6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60">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060">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06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build="p" bldLvl="3" autoUpdateAnimBg="0">
        <p:tmplLst>
          <p:tmpl lvl="1">
            <p:tnLst>
              <p:par>
                <p:cTn presetID="1" presetClass="entr" presetSubtype="0" fill="hold" nodeType="click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5393" b="1">
          <a:solidFill>
            <a:schemeClr val="tx1"/>
          </a:solidFill>
          <a:latin typeface="+mj-lt"/>
          <a:ea typeface="+mj-ea"/>
          <a:cs typeface="+mj-cs"/>
        </a:defRPr>
      </a:lvl1pPr>
      <a:lvl2pPr algn="l" rtl="0" eaLnBrk="0" fontAlgn="base" hangingPunct="0">
        <a:spcBef>
          <a:spcPct val="0"/>
        </a:spcBef>
        <a:spcAft>
          <a:spcPct val="0"/>
        </a:spcAft>
        <a:defRPr sz="5393" b="1">
          <a:solidFill>
            <a:schemeClr val="tx1"/>
          </a:solidFill>
          <a:latin typeface="Arial Narrow" pitchFamily="34" charset="0"/>
        </a:defRPr>
      </a:lvl2pPr>
      <a:lvl3pPr algn="l" rtl="0" eaLnBrk="0" fontAlgn="base" hangingPunct="0">
        <a:spcBef>
          <a:spcPct val="0"/>
        </a:spcBef>
        <a:spcAft>
          <a:spcPct val="0"/>
        </a:spcAft>
        <a:defRPr sz="5393" b="1">
          <a:solidFill>
            <a:schemeClr val="tx1"/>
          </a:solidFill>
          <a:latin typeface="Arial Narrow" pitchFamily="34" charset="0"/>
        </a:defRPr>
      </a:lvl3pPr>
      <a:lvl4pPr algn="l" rtl="0" eaLnBrk="0" fontAlgn="base" hangingPunct="0">
        <a:spcBef>
          <a:spcPct val="0"/>
        </a:spcBef>
        <a:spcAft>
          <a:spcPct val="0"/>
        </a:spcAft>
        <a:defRPr sz="5393" b="1">
          <a:solidFill>
            <a:schemeClr val="tx1"/>
          </a:solidFill>
          <a:latin typeface="Arial Narrow" pitchFamily="34" charset="0"/>
        </a:defRPr>
      </a:lvl4pPr>
      <a:lvl5pPr algn="l" rtl="0" eaLnBrk="0" fontAlgn="base" hangingPunct="0">
        <a:spcBef>
          <a:spcPct val="0"/>
        </a:spcBef>
        <a:spcAft>
          <a:spcPct val="0"/>
        </a:spcAft>
        <a:defRPr sz="5393" b="1">
          <a:solidFill>
            <a:schemeClr val="tx1"/>
          </a:solidFill>
          <a:latin typeface="Arial Narrow" pitchFamily="34" charset="0"/>
        </a:defRPr>
      </a:lvl5pPr>
      <a:lvl6pPr marL="880521" algn="l" rtl="0" eaLnBrk="0" fontAlgn="base" hangingPunct="0">
        <a:spcBef>
          <a:spcPct val="0"/>
        </a:spcBef>
        <a:spcAft>
          <a:spcPct val="0"/>
        </a:spcAft>
        <a:defRPr sz="5393" b="1">
          <a:solidFill>
            <a:schemeClr val="tx1"/>
          </a:solidFill>
          <a:latin typeface="Arial Narrow" pitchFamily="34" charset="0"/>
        </a:defRPr>
      </a:lvl6pPr>
      <a:lvl7pPr marL="1761043" algn="l" rtl="0" eaLnBrk="0" fontAlgn="base" hangingPunct="0">
        <a:spcBef>
          <a:spcPct val="0"/>
        </a:spcBef>
        <a:spcAft>
          <a:spcPct val="0"/>
        </a:spcAft>
        <a:defRPr sz="5393" b="1">
          <a:solidFill>
            <a:schemeClr val="tx1"/>
          </a:solidFill>
          <a:latin typeface="Arial Narrow" pitchFamily="34" charset="0"/>
        </a:defRPr>
      </a:lvl7pPr>
      <a:lvl8pPr marL="2641564" algn="l" rtl="0" eaLnBrk="0" fontAlgn="base" hangingPunct="0">
        <a:spcBef>
          <a:spcPct val="0"/>
        </a:spcBef>
        <a:spcAft>
          <a:spcPct val="0"/>
        </a:spcAft>
        <a:defRPr sz="5393" b="1">
          <a:solidFill>
            <a:schemeClr val="tx1"/>
          </a:solidFill>
          <a:latin typeface="Arial Narrow" pitchFamily="34" charset="0"/>
        </a:defRPr>
      </a:lvl8pPr>
      <a:lvl9pPr marL="3522086" algn="l" rtl="0" eaLnBrk="0" fontAlgn="base" hangingPunct="0">
        <a:spcBef>
          <a:spcPct val="0"/>
        </a:spcBef>
        <a:spcAft>
          <a:spcPct val="0"/>
        </a:spcAft>
        <a:defRPr sz="5393" b="1">
          <a:solidFill>
            <a:schemeClr val="tx1"/>
          </a:solidFill>
          <a:latin typeface="Arial Narrow" pitchFamily="34" charset="0"/>
        </a:defRPr>
      </a:lvl9pPr>
    </p:titleStyle>
    <p:bodyStyle>
      <a:lvl1pPr marL="660391" indent="-660391" algn="l" rtl="0" eaLnBrk="0" fontAlgn="base" hangingPunct="0">
        <a:spcBef>
          <a:spcPct val="5000"/>
        </a:spcBef>
        <a:spcAft>
          <a:spcPct val="0"/>
        </a:spcAft>
        <a:buClr>
          <a:srgbClr val="FF0000"/>
        </a:buClr>
        <a:buFont typeface="Symbol" pitchFamily="18" charset="2"/>
        <a:buChar char="·"/>
        <a:defRPr sz="5393">
          <a:solidFill>
            <a:schemeClr val="tx1"/>
          </a:solidFill>
          <a:latin typeface="+mn-lt"/>
          <a:ea typeface="+mn-ea"/>
          <a:cs typeface="+mn-cs"/>
        </a:defRPr>
      </a:lvl1pPr>
      <a:lvl2pPr marL="1271864" indent="-608417" algn="l" rtl="0" eaLnBrk="0" fontAlgn="base" hangingPunct="0">
        <a:spcBef>
          <a:spcPct val="5000"/>
        </a:spcBef>
        <a:spcAft>
          <a:spcPct val="0"/>
        </a:spcAft>
        <a:buClr>
          <a:srgbClr val="0066FF"/>
        </a:buClr>
        <a:buFont typeface="Symbol" pitchFamily="18" charset="2"/>
        <a:buChar char="·"/>
        <a:defRPr sz="5007">
          <a:solidFill>
            <a:schemeClr val="tx1"/>
          </a:solidFill>
          <a:latin typeface="+mn-lt"/>
        </a:defRPr>
      </a:lvl2pPr>
      <a:lvl3pPr marL="1834420" indent="-513638" algn="l" rtl="0" eaLnBrk="0" fontAlgn="base" hangingPunct="0">
        <a:lnSpc>
          <a:spcPct val="95000"/>
        </a:lnSpc>
        <a:spcBef>
          <a:spcPct val="5000"/>
        </a:spcBef>
        <a:spcAft>
          <a:spcPct val="0"/>
        </a:spcAft>
        <a:buClr>
          <a:srgbClr val="33CC33"/>
        </a:buClr>
        <a:buChar char="•"/>
        <a:defRPr sz="4815">
          <a:solidFill>
            <a:schemeClr val="tx1"/>
          </a:solidFill>
          <a:latin typeface="+mn-lt"/>
        </a:defRPr>
      </a:lvl3pPr>
      <a:lvl4pPr marL="2470352" indent="-587014" algn="l" rtl="0" eaLnBrk="0" fontAlgn="base" hangingPunct="0">
        <a:lnSpc>
          <a:spcPct val="95000"/>
        </a:lnSpc>
        <a:spcBef>
          <a:spcPct val="5000"/>
        </a:spcBef>
        <a:spcAft>
          <a:spcPct val="0"/>
        </a:spcAft>
        <a:buChar char="–"/>
        <a:defRPr sz="4237">
          <a:solidFill>
            <a:schemeClr val="tx1"/>
          </a:solidFill>
          <a:latin typeface="+mn-lt"/>
        </a:defRPr>
      </a:lvl4pPr>
      <a:lvl5pPr marL="3081825" indent="-587014" algn="l" rtl="0" eaLnBrk="0" fontAlgn="base" hangingPunct="0">
        <a:lnSpc>
          <a:spcPct val="95000"/>
        </a:lnSpc>
        <a:spcBef>
          <a:spcPct val="5000"/>
        </a:spcBef>
        <a:spcAft>
          <a:spcPct val="0"/>
        </a:spcAft>
        <a:buChar char="»"/>
        <a:defRPr sz="4237">
          <a:solidFill>
            <a:schemeClr val="tx1"/>
          </a:solidFill>
          <a:latin typeface="+mn-lt"/>
        </a:defRPr>
      </a:lvl5pPr>
      <a:lvl6pPr marL="3962347" indent="-587014" algn="l" rtl="0" eaLnBrk="0" fontAlgn="base" hangingPunct="0">
        <a:lnSpc>
          <a:spcPct val="95000"/>
        </a:lnSpc>
        <a:spcBef>
          <a:spcPct val="5000"/>
        </a:spcBef>
        <a:spcAft>
          <a:spcPct val="0"/>
        </a:spcAft>
        <a:buChar char="»"/>
        <a:defRPr sz="4237">
          <a:solidFill>
            <a:schemeClr val="tx1"/>
          </a:solidFill>
          <a:latin typeface="+mn-lt"/>
        </a:defRPr>
      </a:lvl6pPr>
      <a:lvl7pPr marL="4842868" indent="-587014" algn="l" rtl="0" eaLnBrk="0" fontAlgn="base" hangingPunct="0">
        <a:lnSpc>
          <a:spcPct val="95000"/>
        </a:lnSpc>
        <a:spcBef>
          <a:spcPct val="5000"/>
        </a:spcBef>
        <a:spcAft>
          <a:spcPct val="0"/>
        </a:spcAft>
        <a:buChar char="»"/>
        <a:defRPr sz="4237">
          <a:solidFill>
            <a:schemeClr val="tx1"/>
          </a:solidFill>
          <a:latin typeface="+mn-lt"/>
        </a:defRPr>
      </a:lvl7pPr>
      <a:lvl8pPr marL="5723390" indent="-587014" algn="l" rtl="0" eaLnBrk="0" fontAlgn="base" hangingPunct="0">
        <a:lnSpc>
          <a:spcPct val="95000"/>
        </a:lnSpc>
        <a:spcBef>
          <a:spcPct val="5000"/>
        </a:spcBef>
        <a:spcAft>
          <a:spcPct val="0"/>
        </a:spcAft>
        <a:buChar char="»"/>
        <a:defRPr sz="4237">
          <a:solidFill>
            <a:schemeClr val="tx1"/>
          </a:solidFill>
          <a:latin typeface="+mn-lt"/>
        </a:defRPr>
      </a:lvl8pPr>
      <a:lvl9pPr marL="6603911" indent="-587014" algn="l" rtl="0" eaLnBrk="0" fontAlgn="base" hangingPunct="0">
        <a:lnSpc>
          <a:spcPct val="95000"/>
        </a:lnSpc>
        <a:spcBef>
          <a:spcPct val="5000"/>
        </a:spcBef>
        <a:spcAft>
          <a:spcPct val="0"/>
        </a:spcAft>
        <a:buChar char="»"/>
        <a:defRPr sz="4237">
          <a:solidFill>
            <a:schemeClr val="tx1"/>
          </a:solidFill>
          <a:latin typeface="+mn-lt"/>
        </a:defRPr>
      </a:lvl9pPr>
    </p:bodyStyle>
    <p:otherStyle>
      <a:defPPr>
        <a:defRPr lang="en-US"/>
      </a:defPPr>
      <a:lvl1pPr marL="0" algn="l" defTabSz="1761043" rtl="0" eaLnBrk="1" latinLnBrk="0" hangingPunct="1">
        <a:defRPr sz="3467" kern="1200">
          <a:solidFill>
            <a:schemeClr val="tx1"/>
          </a:solidFill>
          <a:latin typeface="+mn-lt"/>
          <a:ea typeface="+mn-ea"/>
          <a:cs typeface="+mn-cs"/>
        </a:defRPr>
      </a:lvl1pPr>
      <a:lvl2pPr marL="880521" algn="l" defTabSz="1761043" rtl="0" eaLnBrk="1" latinLnBrk="0" hangingPunct="1">
        <a:defRPr sz="3467" kern="1200">
          <a:solidFill>
            <a:schemeClr val="tx1"/>
          </a:solidFill>
          <a:latin typeface="+mn-lt"/>
          <a:ea typeface="+mn-ea"/>
          <a:cs typeface="+mn-cs"/>
        </a:defRPr>
      </a:lvl2pPr>
      <a:lvl3pPr marL="1761043" algn="l" defTabSz="1761043" rtl="0" eaLnBrk="1" latinLnBrk="0" hangingPunct="1">
        <a:defRPr sz="3467" kern="1200">
          <a:solidFill>
            <a:schemeClr val="tx1"/>
          </a:solidFill>
          <a:latin typeface="+mn-lt"/>
          <a:ea typeface="+mn-ea"/>
          <a:cs typeface="+mn-cs"/>
        </a:defRPr>
      </a:lvl3pPr>
      <a:lvl4pPr marL="2641564" algn="l" defTabSz="1761043" rtl="0" eaLnBrk="1" latinLnBrk="0" hangingPunct="1">
        <a:defRPr sz="3467" kern="1200">
          <a:solidFill>
            <a:schemeClr val="tx1"/>
          </a:solidFill>
          <a:latin typeface="+mn-lt"/>
          <a:ea typeface="+mn-ea"/>
          <a:cs typeface="+mn-cs"/>
        </a:defRPr>
      </a:lvl4pPr>
      <a:lvl5pPr marL="3522086" algn="l" defTabSz="1761043" rtl="0" eaLnBrk="1" latinLnBrk="0" hangingPunct="1">
        <a:defRPr sz="3467" kern="1200">
          <a:solidFill>
            <a:schemeClr val="tx1"/>
          </a:solidFill>
          <a:latin typeface="+mn-lt"/>
          <a:ea typeface="+mn-ea"/>
          <a:cs typeface="+mn-cs"/>
        </a:defRPr>
      </a:lvl5pPr>
      <a:lvl6pPr marL="4402607" algn="l" defTabSz="1761043" rtl="0" eaLnBrk="1" latinLnBrk="0" hangingPunct="1">
        <a:defRPr sz="3467" kern="1200">
          <a:solidFill>
            <a:schemeClr val="tx1"/>
          </a:solidFill>
          <a:latin typeface="+mn-lt"/>
          <a:ea typeface="+mn-ea"/>
          <a:cs typeface="+mn-cs"/>
        </a:defRPr>
      </a:lvl6pPr>
      <a:lvl7pPr marL="5283129" algn="l" defTabSz="1761043" rtl="0" eaLnBrk="1" latinLnBrk="0" hangingPunct="1">
        <a:defRPr sz="3467" kern="1200">
          <a:solidFill>
            <a:schemeClr val="tx1"/>
          </a:solidFill>
          <a:latin typeface="+mn-lt"/>
          <a:ea typeface="+mn-ea"/>
          <a:cs typeface="+mn-cs"/>
        </a:defRPr>
      </a:lvl7pPr>
      <a:lvl8pPr marL="6163650" algn="l" defTabSz="1761043" rtl="0" eaLnBrk="1" latinLnBrk="0" hangingPunct="1">
        <a:defRPr sz="3467" kern="1200">
          <a:solidFill>
            <a:schemeClr val="tx1"/>
          </a:solidFill>
          <a:latin typeface="+mn-lt"/>
          <a:ea typeface="+mn-ea"/>
          <a:cs typeface="+mn-cs"/>
        </a:defRPr>
      </a:lvl8pPr>
      <a:lvl9pPr marL="7044172" algn="l" defTabSz="1761043" rtl="0" eaLnBrk="1" latinLnBrk="0" hangingPunct="1">
        <a:defRPr sz="346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invGray">
      <p:bgPr>
        <a:solidFill>
          <a:schemeClr val="tx1"/>
        </a:solidFill>
        <a:effectLst/>
      </p:bgPr>
    </p:bg>
    <p:spTree>
      <p:nvGrpSpPr>
        <p:cNvPr id="1" name=""/>
        <p:cNvGrpSpPr/>
        <p:nvPr/>
      </p:nvGrpSpPr>
      <p:grpSpPr>
        <a:xfrm>
          <a:off x="0" y="0"/>
          <a:ext cx="0" cy="0"/>
          <a:chOff x="0" y="0"/>
          <a:chExt cx="0" cy="0"/>
        </a:xfrm>
      </p:grpSpPr>
      <p:sp>
        <p:nvSpPr>
          <p:cNvPr id="2060" name="Rectangle 12"/>
          <p:cNvSpPr>
            <a:spLocks noGrp="1" noChangeArrowheads="1"/>
          </p:cNvSpPr>
          <p:nvPr>
            <p:ph type="body" idx="1"/>
          </p:nvPr>
        </p:nvSpPr>
        <p:spPr bwMode="auto">
          <a:xfrm>
            <a:off x="513644" y="1430868"/>
            <a:ext cx="12217400" cy="803486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8280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Rectangle 11"/>
          <p:cNvSpPr>
            <a:spLocks noGrp="1" noChangeArrowheads="1"/>
          </p:cNvSpPr>
          <p:nvPr>
            <p:ph type="title"/>
          </p:nvPr>
        </p:nvSpPr>
        <p:spPr bwMode="auto">
          <a:xfrm>
            <a:off x="513647" y="584733"/>
            <a:ext cx="12219694" cy="846137"/>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6000" tIns="45720" rIns="91440" bIns="45720" numCol="1" anchor="ctr" anchorCtr="0" compatLnSpc="1">
            <a:prstTxWarp prst="textNoShape">
              <a:avLst/>
            </a:prstTxWarp>
          </a:bodyPr>
          <a:lstStyle/>
          <a:p>
            <a:pPr lvl="0"/>
            <a:r>
              <a:rPr lang="en-US" altLang="en-US" smtClean="0"/>
              <a:t>Click to edit Master title style</a:t>
            </a:r>
          </a:p>
        </p:txBody>
      </p:sp>
    </p:spTree>
    <p:extLst>
      <p:ext uri="{BB962C8B-B14F-4D97-AF65-F5344CB8AC3E}">
        <p14:creationId xmlns:p14="http://schemas.microsoft.com/office/powerpoint/2010/main" val="42189136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300"/>
                                  </p:stCondLst>
                                  <p:childTnLst>
                                    <p:set>
                                      <p:cBhvr>
                                        <p:cTn id="6" dur="1" fill="hold">
                                          <p:stCondLst>
                                            <p:cond delay="499"/>
                                          </p:stCondLst>
                                        </p:cTn>
                                        <p:tgtEl>
                                          <p:spTgt spid="206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6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60">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060">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06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build="p" bldLvl="3" autoUpdateAnimBg="0">
        <p:tmplLst>
          <p:tmpl lvl="1">
            <p:tnLst>
              <p:par>
                <p:cTn presetID="1" presetClass="entr" presetSubtype="0" fill="hold" nodeType="clickEffect">
                  <p:stCondLst>
                    <p:cond delay="300"/>
                  </p:stCondLst>
                  <p:childTnLst>
                    <p:set>
                      <p:cBhvr>
                        <p:cTn dur="1" fill="hold">
                          <p:stCondLst>
                            <p:cond delay="499"/>
                          </p:stCondLst>
                        </p:cTn>
                        <p:tgtEl>
                          <p:spTgt spid="2060"/>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044" b="1">
          <a:solidFill>
            <a:schemeClr val="tx1"/>
          </a:solidFill>
          <a:latin typeface="+mj-lt"/>
          <a:ea typeface="+mj-ea"/>
          <a:cs typeface="+mj-cs"/>
        </a:defRPr>
      </a:lvl1pPr>
      <a:lvl2pPr algn="l" rtl="0" eaLnBrk="0" fontAlgn="base" hangingPunct="0">
        <a:spcBef>
          <a:spcPct val="0"/>
        </a:spcBef>
        <a:spcAft>
          <a:spcPct val="0"/>
        </a:spcAft>
        <a:defRPr sz="4044" b="1">
          <a:solidFill>
            <a:schemeClr val="tx1"/>
          </a:solidFill>
          <a:latin typeface="Arial Narrow" pitchFamily="34" charset="0"/>
        </a:defRPr>
      </a:lvl2pPr>
      <a:lvl3pPr algn="l" rtl="0" eaLnBrk="0" fontAlgn="base" hangingPunct="0">
        <a:spcBef>
          <a:spcPct val="0"/>
        </a:spcBef>
        <a:spcAft>
          <a:spcPct val="0"/>
        </a:spcAft>
        <a:defRPr sz="4044" b="1">
          <a:solidFill>
            <a:schemeClr val="tx1"/>
          </a:solidFill>
          <a:latin typeface="Arial Narrow" pitchFamily="34" charset="0"/>
        </a:defRPr>
      </a:lvl3pPr>
      <a:lvl4pPr algn="l" rtl="0" eaLnBrk="0" fontAlgn="base" hangingPunct="0">
        <a:spcBef>
          <a:spcPct val="0"/>
        </a:spcBef>
        <a:spcAft>
          <a:spcPct val="0"/>
        </a:spcAft>
        <a:defRPr sz="4044" b="1">
          <a:solidFill>
            <a:schemeClr val="tx1"/>
          </a:solidFill>
          <a:latin typeface="Arial Narrow" pitchFamily="34" charset="0"/>
        </a:defRPr>
      </a:lvl4pPr>
      <a:lvl5pPr algn="l" rtl="0" eaLnBrk="0" fontAlgn="base" hangingPunct="0">
        <a:spcBef>
          <a:spcPct val="0"/>
        </a:spcBef>
        <a:spcAft>
          <a:spcPct val="0"/>
        </a:spcAft>
        <a:defRPr sz="4044" b="1">
          <a:solidFill>
            <a:schemeClr val="tx1"/>
          </a:solidFill>
          <a:latin typeface="Arial Narrow" pitchFamily="34" charset="0"/>
        </a:defRPr>
      </a:lvl5pPr>
      <a:lvl6pPr marL="660380" algn="l" rtl="0" eaLnBrk="0" fontAlgn="base" hangingPunct="0">
        <a:spcBef>
          <a:spcPct val="0"/>
        </a:spcBef>
        <a:spcAft>
          <a:spcPct val="0"/>
        </a:spcAft>
        <a:defRPr sz="4044" b="1">
          <a:solidFill>
            <a:schemeClr val="tx1"/>
          </a:solidFill>
          <a:latin typeface="Arial Narrow" pitchFamily="34" charset="0"/>
        </a:defRPr>
      </a:lvl6pPr>
      <a:lvl7pPr marL="1320759" algn="l" rtl="0" eaLnBrk="0" fontAlgn="base" hangingPunct="0">
        <a:spcBef>
          <a:spcPct val="0"/>
        </a:spcBef>
        <a:spcAft>
          <a:spcPct val="0"/>
        </a:spcAft>
        <a:defRPr sz="4044" b="1">
          <a:solidFill>
            <a:schemeClr val="tx1"/>
          </a:solidFill>
          <a:latin typeface="Arial Narrow" pitchFamily="34" charset="0"/>
        </a:defRPr>
      </a:lvl7pPr>
      <a:lvl8pPr marL="1981139" algn="l" rtl="0" eaLnBrk="0" fontAlgn="base" hangingPunct="0">
        <a:spcBef>
          <a:spcPct val="0"/>
        </a:spcBef>
        <a:spcAft>
          <a:spcPct val="0"/>
        </a:spcAft>
        <a:defRPr sz="4044" b="1">
          <a:solidFill>
            <a:schemeClr val="tx1"/>
          </a:solidFill>
          <a:latin typeface="Arial Narrow" pitchFamily="34" charset="0"/>
        </a:defRPr>
      </a:lvl8pPr>
      <a:lvl9pPr marL="2641519" algn="l" rtl="0" eaLnBrk="0" fontAlgn="base" hangingPunct="0">
        <a:spcBef>
          <a:spcPct val="0"/>
        </a:spcBef>
        <a:spcAft>
          <a:spcPct val="0"/>
        </a:spcAft>
        <a:defRPr sz="4044" b="1">
          <a:solidFill>
            <a:schemeClr val="tx1"/>
          </a:solidFill>
          <a:latin typeface="Arial Narrow" pitchFamily="34" charset="0"/>
        </a:defRPr>
      </a:lvl9pPr>
    </p:titleStyle>
    <p:bodyStyle>
      <a:lvl1pPr marL="495285" indent="-495285" algn="l" rtl="0" eaLnBrk="0" fontAlgn="base" hangingPunct="0">
        <a:lnSpc>
          <a:spcPct val="95000"/>
        </a:lnSpc>
        <a:spcBef>
          <a:spcPct val="5000"/>
        </a:spcBef>
        <a:spcAft>
          <a:spcPct val="0"/>
        </a:spcAft>
        <a:buClr>
          <a:srgbClr val="FF0066"/>
        </a:buClr>
        <a:buFont typeface="Symbol" pitchFamily="18" charset="2"/>
        <a:buChar char="·"/>
        <a:defRPr sz="4044">
          <a:solidFill>
            <a:schemeClr val="tx1"/>
          </a:solidFill>
          <a:latin typeface="+mn-lt"/>
          <a:ea typeface="+mn-ea"/>
          <a:cs typeface="+mn-cs"/>
        </a:defRPr>
      </a:lvl1pPr>
      <a:lvl2pPr marL="953882" indent="-456305" algn="l" rtl="0" eaLnBrk="0" fontAlgn="base" hangingPunct="0">
        <a:lnSpc>
          <a:spcPct val="95000"/>
        </a:lnSpc>
        <a:spcBef>
          <a:spcPct val="5000"/>
        </a:spcBef>
        <a:spcAft>
          <a:spcPct val="0"/>
        </a:spcAft>
        <a:buClr>
          <a:srgbClr val="3333FF"/>
        </a:buClr>
        <a:buFont typeface="Symbol" pitchFamily="18" charset="2"/>
        <a:buChar char="·"/>
        <a:defRPr sz="3755">
          <a:solidFill>
            <a:schemeClr val="tx1"/>
          </a:solidFill>
          <a:latin typeface="+mn-lt"/>
        </a:defRPr>
      </a:lvl2pPr>
      <a:lvl3pPr marL="1375791" indent="-385221" algn="l" rtl="0" eaLnBrk="0" fontAlgn="base" hangingPunct="0">
        <a:lnSpc>
          <a:spcPct val="95000"/>
        </a:lnSpc>
        <a:spcBef>
          <a:spcPct val="5000"/>
        </a:spcBef>
        <a:spcAft>
          <a:spcPct val="0"/>
        </a:spcAft>
        <a:buClr>
          <a:srgbClr val="009900"/>
        </a:buClr>
        <a:buChar char="•"/>
        <a:defRPr sz="3611">
          <a:solidFill>
            <a:schemeClr val="tx1"/>
          </a:solidFill>
          <a:latin typeface="+mn-lt"/>
        </a:defRPr>
      </a:lvl3pPr>
      <a:lvl4pPr marL="1852732" indent="-440253" algn="l" rtl="0" eaLnBrk="0" fontAlgn="base" hangingPunct="0">
        <a:lnSpc>
          <a:spcPct val="95000"/>
        </a:lnSpc>
        <a:spcBef>
          <a:spcPct val="5000"/>
        </a:spcBef>
        <a:spcAft>
          <a:spcPct val="0"/>
        </a:spcAft>
        <a:buChar char="–"/>
        <a:defRPr sz="3178">
          <a:solidFill>
            <a:schemeClr val="tx1"/>
          </a:solidFill>
          <a:latin typeface="+mn-lt"/>
        </a:defRPr>
      </a:lvl4pPr>
      <a:lvl5pPr marL="2311329" indent="-440253" algn="l" rtl="0" eaLnBrk="0" fontAlgn="base" hangingPunct="0">
        <a:lnSpc>
          <a:spcPct val="95000"/>
        </a:lnSpc>
        <a:spcBef>
          <a:spcPct val="5000"/>
        </a:spcBef>
        <a:spcAft>
          <a:spcPct val="0"/>
        </a:spcAft>
        <a:buChar char="»"/>
        <a:defRPr sz="3178">
          <a:solidFill>
            <a:schemeClr val="tx1"/>
          </a:solidFill>
          <a:latin typeface="+mn-lt"/>
        </a:defRPr>
      </a:lvl5pPr>
      <a:lvl6pPr marL="2971709" indent="-440253" algn="l" rtl="0" eaLnBrk="0" fontAlgn="base" hangingPunct="0">
        <a:lnSpc>
          <a:spcPct val="95000"/>
        </a:lnSpc>
        <a:spcBef>
          <a:spcPct val="5000"/>
        </a:spcBef>
        <a:spcAft>
          <a:spcPct val="0"/>
        </a:spcAft>
        <a:buChar char="»"/>
        <a:defRPr sz="3178">
          <a:solidFill>
            <a:schemeClr val="tx1"/>
          </a:solidFill>
          <a:latin typeface="+mn-lt"/>
        </a:defRPr>
      </a:lvl6pPr>
      <a:lvl7pPr marL="3632088" indent="-440253" algn="l" rtl="0" eaLnBrk="0" fontAlgn="base" hangingPunct="0">
        <a:lnSpc>
          <a:spcPct val="95000"/>
        </a:lnSpc>
        <a:spcBef>
          <a:spcPct val="5000"/>
        </a:spcBef>
        <a:spcAft>
          <a:spcPct val="0"/>
        </a:spcAft>
        <a:buChar char="»"/>
        <a:defRPr sz="3178">
          <a:solidFill>
            <a:schemeClr val="tx1"/>
          </a:solidFill>
          <a:latin typeface="+mn-lt"/>
        </a:defRPr>
      </a:lvl7pPr>
      <a:lvl8pPr marL="4292468" indent="-440253" algn="l" rtl="0" eaLnBrk="0" fontAlgn="base" hangingPunct="0">
        <a:lnSpc>
          <a:spcPct val="95000"/>
        </a:lnSpc>
        <a:spcBef>
          <a:spcPct val="5000"/>
        </a:spcBef>
        <a:spcAft>
          <a:spcPct val="0"/>
        </a:spcAft>
        <a:buChar char="»"/>
        <a:defRPr sz="3178">
          <a:solidFill>
            <a:schemeClr val="tx1"/>
          </a:solidFill>
          <a:latin typeface="+mn-lt"/>
        </a:defRPr>
      </a:lvl8pPr>
      <a:lvl9pPr marL="4952848" indent="-440253" algn="l" rtl="0" eaLnBrk="0" fontAlgn="base" hangingPunct="0">
        <a:lnSpc>
          <a:spcPct val="95000"/>
        </a:lnSpc>
        <a:spcBef>
          <a:spcPct val="5000"/>
        </a:spcBef>
        <a:spcAft>
          <a:spcPct val="0"/>
        </a:spcAft>
        <a:buChar char="»"/>
        <a:defRPr sz="3178">
          <a:solidFill>
            <a:schemeClr val="tx1"/>
          </a:solidFill>
          <a:latin typeface="+mn-lt"/>
        </a:defRPr>
      </a:lvl9pPr>
    </p:bodyStyle>
    <p:otherStyle>
      <a:defPPr>
        <a:defRPr lang="en-US"/>
      </a:defPPr>
      <a:lvl1pPr marL="0" algn="l" defTabSz="1320759" rtl="0" eaLnBrk="1" latinLnBrk="0" hangingPunct="1">
        <a:defRPr sz="2600" kern="1200">
          <a:solidFill>
            <a:schemeClr val="tx1"/>
          </a:solidFill>
          <a:latin typeface="+mn-lt"/>
          <a:ea typeface="+mn-ea"/>
          <a:cs typeface="+mn-cs"/>
        </a:defRPr>
      </a:lvl1pPr>
      <a:lvl2pPr marL="660380" algn="l" defTabSz="1320759" rtl="0" eaLnBrk="1" latinLnBrk="0" hangingPunct="1">
        <a:defRPr sz="2600" kern="1200">
          <a:solidFill>
            <a:schemeClr val="tx1"/>
          </a:solidFill>
          <a:latin typeface="+mn-lt"/>
          <a:ea typeface="+mn-ea"/>
          <a:cs typeface="+mn-cs"/>
        </a:defRPr>
      </a:lvl2pPr>
      <a:lvl3pPr marL="1320759" algn="l" defTabSz="1320759" rtl="0" eaLnBrk="1" latinLnBrk="0" hangingPunct="1">
        <a:defRPr sz="2600" kern="1200">
          <a:solidFill>
            <a:schemeClr val="tx1"/>
          </a:solidFill>
          <a:latin typeface="+mn-lt"/>
          <a:ea typeface="+mn-ea"/>
          <a:cs typeface="+mn-cs"/>
        </a:defRPr>
      </a:lvl3pPr>
      <a:lvl4pPr marL="1981139" algn="l" defTabSz="1320759" rtl="0" eaLnBrk="1" latinLnBrk="0" hangingPunct="1">
        <a:defRPr sz="2600" kern="1200">
          <a:solidFill>
            <a:schemeClr val="tx1"/>
          </a:solidFill>
          <a:latin typeface="+mn-lt"/>
          <a:ea typeface="+mn-ea"/>
          <a:cs typeface="+mn-cs"/>
        </a:defRPr>
      </a:lvl4pPr>
      <a:lvl5pPr marL="2641519" algn="l" defTabSz="1320759" rtl="0" eaLnBrk="1" latinLnBrk="0" hangingPunct="1">
        <a:defRPr sz="2600" kern="1200">
          <a:solidFill>
            <a:schemeClr val="tx1"/>
          </a:solidFill>
          <a:latin typeface="+mn-lt"/>
          <a:ea typeface="+mn-ea"/>
          <a:cs typeface="+mn-cs"/>
        </a:defRPr>
      </a:lvl5pPr>
      <a:lvl6pPr marL="3301898" algn="l" defTabSz="1320759" rtl="0" eaLnBrk="1" latinLnBrk="0" hangingPunct="1">
        <a:defRPr sz="2600" kern="1200">
          <a:solidFill>
            <a:schemeClr val="tx1"/>
          </a:solidFill>
          <a:latin typeface="+mn-lt"/>
          <a:ea typeface="+mn-ea"/>
          <a:cs typeface="+mn-cs"/>
        </a:defRPr>
      </a:lvl6pPr>
      <a:lvl7pPr marL="3962278" algn="l" defTabSz="1320759" rtl="0" eaLnBrk="1" latinLnBrk="0" hangingPunct="1">
        <a:defRPr sz="2600" kern="1200">
          <a:solidFill>
            <a:schemeClr val="tx1"/>
          </a:solidFill>
          <a:latin typeface="+mn-lt"/>
          <a:ea typeface="+mn-ea"/>
          <a:cs typeface="+mn-cs"/>
        </a:defRPr>
      </a:lvl7pPr>
      <a:lvl8pPr marL="4622658" algn="l" defTabSz="1320759" rtl="0" eaLnBrk="1" latinLnBrk="0" hangingPunct="1">
        <a:defRPr sz="2600" kern="1200">
          <a:solidFill>
            <a:schemeClr val="tx1"/>
          </a:solidFill>
          <a:latin typeface="+mn-lt"/>
          <a:ea typeface="+mn-ea"/>
          <a:cs typeface="+mn-cs"/>
        </a:defRPr>
      </a:lvl8pPr>
      <a:lvl9pPr marL="5283037" algn="l" defTabSz="1320759"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103" y="1548204"/>
            <a:ext cx="12961576" cy="7725276"/>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r>
              <a:rPr lang="en-AU" dirty="0" smtClean="0"/>
              <a:t>A finite sample provides only an approximate estimate of the true (very large sample) value of an effect statistic.</a:t>
            </a:r>
          </a:p>
          <a:p>
            <a:pPr lvl="1"/>
            <a:r>
              <a:rPr lang="en-US" dirty="0" smtClean="0"/>
              <a:t>Example of an effect statistic: the mean change in performance after training.</a:t>
            </a:r>
            <a:endParaRPr lang="en-AU" dirty="0"/>
          </a:p>
          <a:p>
            <a:r>
              <a:rPr lang="en-AU" dirty="0" smtClean="0"/>
              <a:t>Magnitude-based inference (MBI) is a method for making a probabilistic assertion about the true value of the effect.</a:t>
            </a:r>
          </a:p>
          <a:p>
            <a:pPr lvl="1"/>
            <a:r>
              <a:rPr lang="en-US" dirty="0" smtClean="0"/>
              <a:t>Example of MBI: the training is most unlikely to be harmful and is likely beneficial.</a:t>
            </a:r>
          </a:p>
          <a:p>
            <a:pPr lvl="1"/>
            <a:r>
              <a:rPr lang="en-US" dirty="0" smtClean="0"/>
              <a:t>This kind of assertion is called </a:t>
            </a:r>
            <a:r>
              <a:rPr lang="en-US" b="1" dirty="0" smtClean="0"/>
              <a:t>Bayesian</a:t>
            </a:r>
            <a:r>
              <a:rPr lang="en-US" dirty="0" smtClean="0"/>
              <a:t>.</a:t>
            </a:r>
            <a:endParaRPr lang="en-AU" dirty="0" smtClean="0"/>
          </a:p>
          <a:p>
            <a:r>
              <a:rPr lang="en-AU" dirty="0" smtClean="0"/>
              <a:t>MBI was developed to address shortcomings in the traditional approach to statistical inference, the null-hypothesis significance test (NHST).</a:t>
            </a:r>
          </a:p>
          <a:p>
            <a:pPr lvl="1"/>
            <a:r>
              <a:rPr lang="en-US" dirty="0" smtClean="0"/>
              <a:t>Example of NHST: the effect of training is statistically significant (or non-significant).</a:t>
            </a:r>
          </a:p>
          <a:p>
            <a:pPr lvl="1"/>
            <a:r>
              <a:rPr lang="en-US" dirty="0" smtClean="0"/>
              <a:t>This kind of assertion is called </a:t>
            </a:r>
            <a:r>
              <a:rPr lang="en-US" b="1" dirty="0" smtClean="0"/>
              <a:t>frequentist</a:t>
            </a:r>
            <a:r>
              <a:rPr lang="en-US" dirty="0" smtClean="0"/>
              <a:t>.</a:t>
            </a:r>
          </a:p>
          <a:p>
            <a:r>
              <a:rPr lang="en-US" dirty="0"/>
              <a:t>But MBI has been criticized </a:t>
            </a:r>
            <a:r>
              <a:rPr lang="en-US" dirty="0" smtClean="0"/>
              <a:t>for lack of a </a:t>
            </a:r>
            <a:r>
              <a:rPr lang="en-US" dirty="0"/>
              <a:t>theoretical basis</a:t>
            </a:r>
            <a:r>
              <a:rPr lang="en-US" dirty="0" smtClean="0"/>
              <a:t> and apparently </a:t>
            </a:r>
            <a:r>
              <a:rPr lang="en-US" dirty="0"/>
              <a:t>high error </a:t>
            </a:r>
            <a:r>
              <a:rPr lang="en-US" dirty="0" smtClean="0"/>
              <a:t>rates. </a:t>
            </a:r>
            <a:endParaRPr lang="en-US" dirty="0"/>
          </a:p>
          <a:p>
            <a:pPr lvl="1"/>
            <a:r>
              <a:rPr lang="en-US" dirty="0" smtClean="0"/>
              <a:t>My colleague Alan Batterham and I have addressed these concerns.</a:t>
            </a:r>
          </a:p>
          <a:p>
            <a:pPr lvl="1"/>
            <a:r>
              <a:rPr lang="en-US" dirty="0"/>
              <a:t>We used simulation to show that the error rates are usually lower than those of NHST.</a:t>
            </a:r>
          </a:p>
          <a:p>
            <a:pPr lvl="1"/>
            <a:r>
              <a:rPr lang="en-US" dirty="0" smtClean="0"/>
              <a:t>I have shown that MBI is a valid Bayesian form of inference…</a:t>
            </a:r>
          </a:p>
        </p:txBody>
      </p:sp>
      <p:sp>
        <p:nvSpPr>
          <p:cNvPr id="2" name="Title 1"/>
          <p:cNvSpPr>
            <a:spLocks noGrp="1"/>
          </p:cNvSpPr>
          <p:nvPr>
            <p:ph type="title"/>
          </p:nvPr>
        </p:nvSpPr>
        <p:spPr>
          <a:xfrm>
            <a:off x="123103" y="56456"/>
            <a:ext cx="12964012" cy="1512168"/>
          </a:xfrm>
          <a:solidFill>
            <a:srgbClr val="CCECFF"/>
          </a:solidFill>
        </p:spPr>
        <p:txBody>
          <a:bodyPr anchor="t" anchorCtr="0"/>
          <a:lstStyle/>
          <a:p>
            <a:r>
              <a:rPr lang="en-US" sz="3000" dirty="0" smtClean="0"/>
              <a:t>Magnitude-Based Decisions as Hypothesis Tests</a:t>
            </a:r>
            <a:br>
              <a:rPr lang="en-US" sz="3000" dirty="0" smtClean="0"/>
            </a:br>
            <a:r>
              <a:rPr lang="en-US" sz="3000" b="0" dirty="0" smtClean="0"/>
              <a:t>Will Hopkins</a:t>
            </a:r>
            <a:br>
              <a:rPr lang="en-US" sz="3000" b="0" dirty="0" smtClean="0"/>
            </a:br>
            <a:r>
              <a:rPr lang="en-US" sz="3000" b="0" dirty="0" smtClean="0"/>
              <a:t>Victoria University, Melbourne, Australia</a:t>
            </a:r>
            <a:endParaRPr lang="en-AU" sz="3000" b="0" dirty="0"/>
          </a:p>
        </p:txBody>
      </p:sp>
      <p:sp>
        <p:nvSpPr>
          <p:cNvPr id="4" name="Rectangle 42"/>
          <p:cNvSpPr>
            <a:spLocks noChangeArrowheads="1"/>
          </p:cNvSpPr>
          <p:nvPr/>
        </p:nvSpPr>
        <p:spPr bwMode="auto">
          <a:xfrm>
            <a:off x="8836248" y="346114"/>
            <a:ext cx="4032448" cy="934478"/>
          </a:xfrm>
          <a:prstGeom prst="rect">
            <a:avLst/>
          </a:prstGeom>
          <a:solidFill>
            <a:schemeClr val="bg1"/>
          </a:solidFill>
          <a:ln w="9525">
            <a:solidFill>
              <a:srgbClr val="000000"/>
            </a:solidFill>
            <a:miter lim="800000"/>
            <a:headEnd/>
            <a:tailEnd/>
          </a:ln>
          <a:extLst/>
        </p:spPr>
        <p:txBody>
          <a:bodyPr vert="horz" wrap="square" lIns="54000" tIns="36000" rIns="36000" bIns="3600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kumimoji="0" lang="en-US" altLang="en-US" sz="2800" b="0" i="0" u="none" strike="noStrike" cap="none" normalizeH="0" baseline="0" dirty="0" smtClean="0">
                <a:ln>
                  <a:noFill/>
                </a:ln>
                <a:solidFill>
                  <a:srgbClr val="FF0000"/>
                </a:solidFill>
                <a:effectLst/>
                <a:latin typeface="Arial Narrow" panose="020B0606020202030204" pitchFamily="34" charset="0"/>
              </a:rPr>
              <a:t>View as a slide show to better understand the figures.  </a:t>
            </a:r>
            <a:endParaRPr kumimoji="0" lang="en-US" altLang="en-US" sz="1800" b="0" i="0" u="none" strike="noStrike" cap="none" normalizeH="0" baseline="0" dirty="0" smtClean="0">
              <a:ln>
                <a:noFill/>
              </a:ln>
              <a:solidFill>
                <a:srgbClr val="FF0000"/>
              </a:solidFill>
              <a:effectLst/>
            </a:endParaRPr>
          </a:p>
        </p:txBody>
      </p:sp>
    </p:spTree>
    <p:extLst>
      <p:ext uri="{BB962C8B-B14F-4D97-AF65-F5344CB8AC3E}">
        <p14:creationId xmlns:p14="http://schemas.microsoft.com/office/powerpoint/2010/main" val="4155906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220922" y="128465"/>
            <a:ext cx="12791790" cy="7776863"/>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spcBef>
                <a:spcPts val="600"/>
              </a:spcBef>
              <a:buNone/>
            </a:pPr>
            <a:r>
              <a:rPr lang="en-AU" b="1" dirty="0" smtClean="0"/>
              <a:t>The </a:t>
            </a:r>
            <a:r>
              <a:rPr lang="en-AU" b="1" dirty="0"/>
              <a:t>Hypothesis that the True Effect is Beneficial</a:t>
            </a:r>
            <a:endParaRPr lang="en-US" dirty="0"/>
          </a:p>
          <a:p>
            <a:r>
              <a:rPr lang="en-US" dirty="0"/>
              <a:t>Making a decision about implementation of a treatment is more than just using a powerful test for rejecting the hypothesis of harm.</a:t>
            </a:r>
          </a:p>
          <a:p>
            <a:pPr lvl="1"/>
            <a:r>
              <a:rPr lang="en-US" dirty="0"/>
              <a:t>Bayesian interpretation: ensuring a low risk of implementing a harmful effect. </a:t>
            </a:r>
          </a:p>
          <a:p>
            <a:r>
              <a:rPr lang="en-US" dirty="0"/>
              <a:t>There also needs to be consideration that the treatment could be beneficial.  </a:t>
            </a:r>
          </a:p>
          <a:p>
            <a:r>
              <a:rPr lang="en-US" dirty="0" smtClean="0"/>
              <a:t>Another </a:t>
            </a:r>
            <a:r>
              <a:rPr lang="en-US" dirty="0"/>
              <a:t>one-sided </a:t>
            </a:r>
            <a:r>
              <a:rPr lang="en-US" dirty="0" smtClean="0"/>
              <a:t>test </a:t>
            </a:r>
            <a:r>
              <a:rPr lang="en-US" dirty="0"/>
              <a:t>is </a:t>
            </a:r>
            <a:r>
              <a:rPr lang="en-US" dirty="0" smtClean="0"/>
              <a:t>involved. </a:t>
            </a:r>
            <a:r>
              <a:rPr lang="en-US" dirty="0"/>
              <a:t> </a:t>
            </a:r>
          </a:p>
          <a:p>
            <a:r>
              <a:rPr lang="en-US" dirty="0"/>
              <a:t>Here are </a:t>
            </a:r>
            <a:r>
              <a:rPr lang="en-US" dirty="0" smtClean="0"/>
              <a:t>two examples. I have deliberately omitted the level of the compatibility interval.</a:t>
            </a:r>
          </a:p>
        </p:txBody>
      </p:sp>
      <p:grpSp>
        <p:nvGrpSpPr>
          <p:cNvPr id="4" name="Group 3"/>
          <p:cNvGrpSpPr/>
          <p:nvPr/>
        </p:nvGrpSpPr>
        <p:grpSpPr>
          <a:xfrm>
            <a:off x="6099944" y="4153992"/>
            <a:ext cx="4443412" cy="3300413"/>
            <a:chOff x="4457701" y="4484316"/>
            <a:chExt cx="4443412" cy="3300413"/>
          </a:xfrm>
        </p:grpSpPr>
        <p:sp>
          <p:nvSpPr>
            <p:cNvPr id="67" name="Rectangle 6"/>
            <p:cNvSpPr>
              <a:spLocks noChangeArrowheads="1"/>
            </p:cNvSpPr>
            <p:nvPr/>
          </p:nvSpPr>
          <p:spPr bwMode="auto">
            <a:xfrm>
              <a:off x="7297738" y="4484316"/>
              <a:ext cx="1352550" cy="2832100"/>
            </a:xfrm>
            <a:prstGeom prst="rect">
              <a:avLst/>
            </a:prstGeom>
            <a:solidFill>
              <a:srgbClr val="FFEC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7"/>
            <p:cNvSpPr>
              <a:spLocks/>
            </p:cNvSpPr>
            <p:nvPr/>
          </p:nvSpPr>
          <p:spPr bwMode="auto">
            <a:xfrm>
              <a:off x="4468813" y="4922466"/>
              <a:ext cx="4284663" cy="2393950"/>
            </a:xfrm>
            <a:custGeom>
              <a:avLst/>
              <a:gdLst>
                <a:gd name="T0" fmla="*/ 6688 w 6688"/>
                <a:gd name="T1" fmla="*/ 3721 h 3721"/>
                <a:gd name="T2" fmla="*/ 5525 w 6688"/>
                <a:gd name="T3" fmla="*/ 3664 h 3721"/>
                <a:gd name="T4" fmla="*/ 5027 w 6688"/>
                <a:gd name="T5" fmla="*/ 3396 h 3721"/>
                <a:gd name="T6" fmla="*/ 4644 w 6688"/>
                <a:gd name="T7" fmla="*/ 2745 h 3721"/>
                <a:gd name="T8" fmla="*/ 4097 w 6688"/>
                <a:gd name="T9" fmla="*/ 1321 h 3721"/>
                <a:gd name="T10" fmla="*/ 3704 w 6688"/>
                <a:gd name="T11" fmla="*/ 217 h 3721"/>
                <a:gd name="T12" fmla="*/ 3457 w 6688"/>
                <a:gd name="T13" fmla="*/ 10 h 3721"/>
                <a:gd name="T14" fmla="*/ 3186 w 6688"/>
                <a:gd name="T15" fmla="*/ 217 h 3721"/>
                <a:gd name="T16" fmla="*/ 2746 w 6688"/>
                <a:gd name="T17" fmla="*/ 1251 h 3721"/>
                <a:gd name="T18" fmla="*/ 2093 w 6688"/>
                <a:gd name="T19" fmla="*/ 2860 h 3721"/>
                <a:gd name="T20" fmla="*/ 1690 w 6688"/>
                <a:gd name="T21" fmla="*/ 3434 h 3721"/>
                <a:gd name="T22" fmla="*/ 1154 w 6688"/>
                <a:gd name="T23" fmla="*/ 3664 h 3721"/>
                <a:gd name="T24" fmla="*/ 0 w 6688"/>
                <a:gd name="T25" fmla="*/ 3712 h 3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88" h="3721">
                  <a:moveTo>
                    <a:pt x="6688" y="3721"/>
                  </a:moveTo>
                  <a:cubicBezTo>
                    <a:pt x="6494" y="3715"/>
                    <a:pt x="5803" y="3718"/>
                    <a:pt x="5525" y="3664"/>
                  </a:cubicBezTo>
                  <a:cubicBezTo>
                    <a:pt x="5247" y="3609"/>
                    <a:pt x="5175" y="3549"/>
                    <a:pt x="5027" y="3396"/>
                  </a:cubicBezTo>
                  <a:cubicBezTo>
                    <a:pt x="4880" y="3243"/>
                    <a:pt x="4797" y="3090"/>
                    <a:pt x="4644" y="2745"/>
                  </a:cubicBezTo>
                  <a:cubicBezTo>
                    <a:pt x="4490" y="2400"/>
                    <a:pt x="4254" y="1743"/>
                    <a:pt x="4097" y="1321"/>
                  </a:cubicBezTo>
                  <a:cubicBezTo>
                    <a:pt x="3941" y="900"/>
                    <a:pt x="3809" y="434"/>
                    <a:pt x="3704" y="217"/>
                  </a:cubicBezTo>
                  <a:cubicBezTo>
                    <a:pt x="3599" y="0"/>
                    <a:pt x="3496" y="10"/>
                    <a:pt x="3457" y="10"/>
                  </a:cubicBezTo>
                  <a:cubicBezTo>
                    <a:pt x="3419" y="10"/>
                    <a:pt x="3304" y="10"/>
                    <a:pt x="3186" y="217"/>
                  </a:cubicBezTo>
                  <a:cubicBezTo>
                    <a:pt x="3068" y="425"/>
                    <a:pt x="2927" y="811"/>
                    <a:pt x="2746" y="1251"/>
                  </a:cubicBezTo>
                  <a:cubicBezTo>
                    <a:pt x="2562" y="1691"/>
                    <a:pt x="2269" y="2496"/>
                    <a:pt x="2093" y="2860"/>
                  </a:cubicBezTo>
                  <a:cubicBezTo>
                    <a:pt x="1918" y="3224"/>
                    <a:pt x="1848" y="3300"/>
                    <a:pt x="1690" y="3434"/>
                  </a:cubicBezTo>
                  <a:cubicBezTo>
                    <a:pt x="1534" y="3568"/>
                    <a:pt x="1434" y="3620"/>
                    <a:pt x="1154" y="3664"/>
                  </a:cubicBezTo>
                  <a:cubicBezTo>
                    <a:pt x="872" y="3709"/>
                    <a:pt x="407" y="3701"/>
                    <a:pt x="0" y="3712"/>
                  </a:cubicBezTo>
                </a:path>
              </a:pathLst>
            </a:custGeom>
            <a:solidFill>
              <a:srgbClr val="C9E5C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69" name="Freeform 8"/>
            <p:cNvSpPr>
              <a:spLocks/>
            </p:cNvSpPr>
            <p:nvPr/>
          </p:nvSpPr>
          <p:spPr bwMode="auto">
            <a:xfrm>
              <a:off x="4468813" y="4922466"/>
              <a:ext cx="4284663" cy="2393950"/>
            </a:xfrm>
            <a:custGeom>
              <a:avLst/>
              <a:gdLst>
                <a:gd name="T0" fmla="*/ 2699 w 2699"/>
                <a:gd name="T1" fmla="*/ 1508 h 1508"/>
                <a:gd name="T2" fmla="*/ 2229 w 2699"/>
                <a:gd name="T3" fmla="*/ 1485 h 1508"/>
                <a:gd name="T4" fmla="*/ 2028 w 2699"/>
                <a:gd name="T5" fmla="*/ 1376 h 1508"/>
                <a:gd name="T6" fmla="*/ 1874 w 2699"/>
                <a:gd name="T7" fmla="*/ 1112 h 1508"/>
                <a:gd name="T8" fmla="*/ 1653 w 2699"/>
                <a:gd name="T9" fmla="*/ 535 h 1508"/>
                <a:gd name="T10" fmla="*/ 1495 w 2699"/>
                <a:gd name="T11" fmla="*/ 88 h 1508"/>
                <a:gd name="T12" fmla="*/ 1395 w 2699"/>
                <a:gd name="T13" fmla="*/ 4 h 1508"/>
                <a:gd name="T14" fmla="*/ 1285 w 2699"/>
                <a:gd name="T15" fmla="*/ 88 h 1508"/>
                <a:gd name="T16" fmla="*/ 1108 w 2699"/>
                <a:gd name="T17" fmla="*/ 507 h 1508"/>
                <a:gd name="T18" fmla="*/ 844 w 2699"/>
                <a:gd name="T19" fmla="*/ 1159 h 1508"/>
                <a:gd name="T20" fmla="*/ 682 w 2699"/>
                <a:gd name="T21" fmla="*/ 1392 h 1508"/>
                <a:gd name="T22" fmla="*/ 465 w 2699"/>
                <a:gd name="T23" fmla="*/ 1485 h 1508"/>
                <a:gd name="T24" fmla="*/ 0 w 2699"/>
                <a:gd name="T25" fmla="*/ 1504 h 1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99" h="1508">
                  <a:moveTo>
                    <a:pt x="2699" y="1508"/>
                  </a:moveTo>
                  <a:cubicBezTo>
                    <a:pt x="2620" y="1506"/>
                    <a:pt x="2342" y="1507"/>
                    <a:pt x="2229" y="1485"/>
                  </a:cubicBezTo>
                  <a:cubicBezTo>
                    <a:pt x="2117" y="1463"/>
                    <a:pt x="2088" y="1438"/>
                    <a:pt x="2028" y="1376"/>
                  </a:cubicBezTo>
                  <a:cubicBezTo>
                    <a:pt x="1969" y="1314"/>
                    <a:pt x="1936" y="1252"/>
                    <a:pt x="1874" y="1112"/>
                  </a:cubicBezTo>
                  <a:cubicBezTo>
                    <a:pt x="1812" y="973"/>
                    <a:pt x="1716" y="706"/>
                    <a:pt x="1653" y="535"/>
                  </a:cubicBezTo>
                  <a:cubicBezTo>
                    <a:pt x="1590" y="365"/>
                    <a:pt x="1537" y="176"/>
                    <a:pt x="1495" y="88"/>
                  </a:cubicBezTo>
                  <a:cubicBezTo>
                    <a:pt x="1452" y="0"/>
                    <a:pt x="1411" y="4"/>
                    <a:pt x="1395" y="4"/>
                  </a:cubicBezTo>
                  <a:cubicBezTo>
                    <a:pt x="1380" y="4"/>
                    <a:pt x="1333" y="4"/>
                    <a:pt x="1285" y="88"/>
                  </a:cubicBezTo>
                  <a:cubicBezTo>
                    <a:pt x="1238" y="172"/>
                    <a:pt x="1181" y="328"/>
                    <a:pt x="1108" y="507"/>
                  </a:cubicBezTo>
                  <a:cubicBezTo>
                    <a:pt x="1034" y="685"/>
                    <a:pt x="915" y="1011"/>
                    <a:pt x="844" y="1159"/>
                  </a:cubicBezTo>
                  <a:cubicBezTo>
                    <a:pt x="774" y="1307"/>
                    <a:pt x="746" y="1337"/>
                    <a:pt x="682" y="1392"/>
                  </a:cubicBezTo>
                  <a:cubicBezTo>
                    <a:pt x="619" y="1446"/>
                    <a:pt x="578" y="1467"/>
                    <a:pt x="465" y="1485"/>
                  </a:cubicBezTo>
                  <a:cubicBezTo>
                    <a:pt x="352" y="1503"/>
                    <a:pt x="164" y="1500"/>
                    <a:pt x="0" y="1504"/>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70" name="Freeform 9"/>
            <p:cNvSpPr>
              <a:spLocks/>
            </p:cNvSpPr>
            <p:nvPr/>
          </p:nvSpPr>
          <p:spPr bwMode="auto">
            <a:xfrm>
              <a:off x="7294563" y="6289303"/>
              <a:ext cx="1192213" cy="1038225"/>
            </a:xfrm>
            <a:custGeom>
              <a:avLst/>
              <a:gdLst>
                <a:gd name="T0" fmla="*/ 15 w 1860"/>
                <a:gd name="T1" fmla="*/ 1612 h 1612"/>
                <a:gd name="T2" fmla="*/ 4 w 1860"/>
                <a:gd name="T3" fmla="*/ 136 h 1612"/>
                <a:gd name="T4" fmla="*/ 287 w 1860"/>
                <a:gd name="T5" fmla="*/ 720 h 1612"/>
                <a:gd name="T6" fmla="*/ 553 w 1860"/>
                <a:gd name="T7" fmla="*/ 1212 h 1612"/>
                <a:gd name="T8" fmla="*/ 793 w 1860"/>
                <a:gd name="T9" fmla="*/ 1409 h 1612"/>
                <a:gd name="T10" fmla="*/ 1083 w 1860"/>
                <a:gd name="T11" fmla="*/ 1524 h 1612"/>
                <a:gd name="T12" fmla="*/ 1860 w 1860"/>
                <a:gd name="T13" fmla="*/ 1590 h 1612"/>
              </a:gdLst>
              <a:ahLst/>
              <a:cxnLst>
                <a:cxn ang="0">
                  <a:pos x="T0" y="T1"/>
                </a:cxn>
                <a:cxn ang="0">
                  <a:pos x="T2" y="T3"/>
                </a:cxn>
                <a:cxn ang="0">
                  <a:pos x="T4" y="T5"/>
                </a:cxn>
                <a:cxn ang="0">
                  <a:pos x="T6" y="T7"/>
                </a:cxn>
                <a:cxn ang="0">
                  <a:pos x="T8" y="T9"/>
                </a:cxn>
                <a:cxn ang="0">
                  <a:pos x="T10" y="T11"/>
                </a:cxn>
                <a:cxn ang="0">
                  <a:pos x="T12" y="T13"/>
                </a:cxn>
              </a:cxnLst>
              <a:rect l="0" t="0" r="r" b="b"/>
              <a:pathLst>
                <a:path w="1860" h="1612">
                  <a:moveTo>
                    <a:pt x="15" y="1612"/>
                  </a:moveTo>
                  <a:cubicBezTo>
                    <a:pt x="15" y="1377"/>
                    <a:pt x="4" y="372"/>
                    <a:pt x="4" y="136"/>
                  </a:cubicBezTo>
                  <a:cubicBezTo>
                    <a:pt x="0" y="0"/>
                    <a:pt x="126" y="387"/>
                    <a:pt x="287" y="720"/>
                  </a:cubicBezTo>
                  <a:cubicBezTo>
                    <a:pt x="373" y="902"/>
                    <a:pt x="478" y="1111"/>
                    <a:pt x="553" y="1212"/>
                  </a:cubicBezTo>
                  <a:lnTo>
                    <a:pt x="793" y="1409"/>
                  </a:lnTo>
                  <a:lnTo>
                    <a:pt x="1083" y="1524"/>
                  </a:lnTo>
                  <a:lnTo>
                    <a:pt x="1860" y="1590"/>
                  </a:ln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71" name="Freeform 10"/>
            <p:cNvSpPr>
              <a:spLocks/>
            </p:cNvSpPr>
            <p:nvPr/>
          </p:nvSpPr>
          <p:spPr bwMode="auto">
            <a:xfrm>
              <a:off x="4468813" y="4922466"/>
              <a:ext cx="4284663" cy="2393950"/>
            </a:xfrm>
            <a:custGeom>
              <a:avLst/>
              <a:gdLst>
                <a:gd name="T0" fmla="*/ 2699 w 2699"/>
                <a:gd name="T1" fmla="*/ 1508 h 1508"/>
                <a:gd name="T2" fmla="*/ 2229 w 2699"/>
                <a:gd name="T3" fmla="*/ 1485 h 1508"/>
                <a:gd name="T4" fmla="*/ 2028 w 2699"/>
                <a:gd name="T5" fmla="*/ 1376 h 1508"/>
                <a:gd name="T6" fmla="*/ 1874 w 2699"/>
                <a:gd name="T7" fmla="*/ 1112 h 1508"/>
                <a:gd name="T8" fmla="*/ 1653 w 2699"/>
                <a:gd name="T9" fmla="*/ 535 h 1508"/>
                <a:gd name="T10" fmla="*/ 1495 w 2699"/>
                <a:gd name="T11" fmla="*/ 88 h 1508"/>
                <a:gd name="T12" fmla="*/ 1395 w 2699"/>
                <a:gd name="T13" fmla="*/ 4 h 1508"/>
                <a:gd name="T14" fmla="*/ 1285 w 2699"/>
                <a:gd name="T15" fmla="*/ 88 h 1508"/>
                <a:gd name="T16" fmla="*/ 1108 w 2699"/>
                <a:gd name="T17" fmla="*/ 507 h 1508"/>
                <a:gd name="T18" fmla="*/ 844 w 2699"/>
                <a:gd name="T19" fmla="*/ 1159 h 1508"/>
                <a:gd name="T20" fmla="*/ 682 w 2699"/>
                <a:gd name="T21" fmla="*/ 1392 h 1508"/>
                <a:gd name="T22" fmla="*/ 465 w 2699"/>
                <a:gd name="T23" fmla="*/ 1485 h 1508"/>
                <a:gd name="T24" fmla="*/ 0 w 2699"/>
                <a:gd name="T25" fmla="*/ 1504 h 1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99" h="1508">
                  <a:moveTo>
                    <a:pt x="2699" y="1508"/>
                  </a:moveTo>
                  <a:cubicBezTo>
                    <a:pt x="2620" y="1506"/>
                    <a:pt x="2342" y="1507"/>
                    <a:pt x="2229" y="1485"/>
                  </a:cubicBezTo>
                  <a:cubicBezTo>
                    <a:pt x="2117" y="1463"/>
                    <a:pt x="2088" y="1438"/>
                    <a:pt x="2028" y="1376"/>
                  </a:cubicBezTo>
                  <a:cubicBezTo>
                    <a:pt x="1969" y="1314"/>
                    <a:pt x="1936" y="1252"/>
                    <a:pt x="1874" y="1112"/>
                  </a:cubicBezTo>
                  <a:cubicBezTo>
                    <a:pt x="1812" y="973"/>
                    <a:pt x="1716" y="706"/>
                    <a:pt x="1653" y="535"/>
                  </a:cubicBezTo>
                  <a:cubicBezTo>
                    <a:pt x="1590" y="365"/>
                    <a:pt x="1537" y="176"/>
                    <a:pt x="1495" y="88"/>
                  </a:cubicBezTo>
                  <a:cubicBezTo>
                    <a:pt x="1452" y="0"/>
                    <a:pt x="1411" y="4"/>
                    <a:pt x="1395" y="4"/>
                  </a:cubicBezTo>
                  <a:cubicBezTo>
                    <a:pt x="1380" y="4"/>
                    <a:pt x="1333" y="4"/>
                    <a:pt x="1285" y="88"/>
                  </a:cubicBezTo>
                  <a:cubicBezTo>
                    <a:pt x="1238" y="172"/>
                    <a:pt x="1181" y="328"/>
                    <a:pt x="1108" y="507"/>
                  </a:cubicBezTo>
                  <a:cubicBezTo>
                    <a:pt x="1034" y="685"/>
                    <a:pt x="915" y="1011"/>
                    <a:pt x="844" y="1159"/>
                  </a:cubicBezTo>
                  <a:cubicBezTo>
                    <a:pt x="774" y="1307"/>
                    <a:pt x="746" y="1337"/>
                    <a:pt x="682" y="1392"/>
                  </a:cubicBezTo>
                  <a:cubicBezTo>
                    <a:pt x="619" y="1446"/>
                    <a:pt x="578" y="1467"/>
                    <a:pt x="465" y="1485"/>
                  </a:cubicBezTo>
                  <a:cubicBezTo>
                    <a:pt x="352" y="1503"/>
                    <a:pt x="164" y="1500"/>
                    <a:pt x="0" y="1504"/>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72" name="Line 11"/>
            <p:cNvSpPr>
              <a:spLocks noChangeShapeType="1"/>
            </p:cNvSpPr>
            <p:nvPr/>
          </p:nvSpPr>
          <p:spPr bwMode="auto">
            <a:xfrm flipH="1">
              <a:off x="4457701" y="7325941"/>
              <a:ext cx="4429125"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73" name="Rectangle 12"/>
            <p:cNvSpPr>
              <a:spLocks noChangeArrowheads="1"/>
            </p:cNvSpPr>
            <p:nvPr/>
          </p:nvSpPr>
          <p:spPr bwMode="auto">
            <a:xfrm>
              <a:off x="8666163" y="7022728"/>
              <a:ext cx="234950" cy="4222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Rectangle 13"/>
            <p:cNvSpPr>
              <a:spLocks noChangeArrowheads="1"/>
            </p:cNvSpPr>
            <p:nvPr/>
          </p:nvSpPr>
          <p:spPr bwMode="auto">
            <a:xfrm>
              <a:off x="8666163" y="7022728"/>
              <a:ext cx="234950" cy="422275"/>
            </a:xfrm>
            <a:prstGeom prst="rect">
              <a:avLst/>
            </a:prstGeom>
            <a:noFill/>
            <a:ln w="9525" cap="flat">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75" name="Freeform 14"/>
            <p:cNvSpPr>
              <a:spLocks noEditPoints="1"/>
            </p:cNvSpPr>
            <p:nvPr/>
          </p:nvSpPr>
          <p:spPr bwMode="auto">
            <a:xfrm>
              <a:off x="7286626" y="4484316"/>
              <a:ext cx="20638" cy="2822575"/>
            </a:xfrm>
            <a:custGeom>
              <a:avLst/>
              <a:gdLst>
                <a:gd name="T0" fmla="*/ 0 w 13"/>
                <a:gd name="T1" fmla="*/ 52 h 1778"/>
                <a:gd name="T2" fmla="*/ 13 w 13"/>
                <a:gd name="T3" fmla="*/ 0 h 1778"/>
                <a:gd name="T4" fmla="*/ 0 w 13"/>
                <a:gd name="T5" fmla="*/ 91 h 1778"/>
                <a:gd name="T6" fmla="*/ 13 w 13"/>
                <a:gd name="T7" fmla="*/ 143 h 1778"/>
                <a:gd name="T8" fmla="*/ 0 w 13"/>
                <a:gd name="T9" fmla="*/ 91 h 1778"/>
                <a:gd name="T10" fmla="*/ 0 w 13"/>
                <a:gd name="T11" fmla="*/ 234 h 1778"/>
                <a:gd name="T12" fmla="*/ 13 w 13"/>
                <a:gd name="T13" fmla="*/ 182 h 1778"/>
                <a:gd name="T14" fmla="*/ 0 w 13"/>
                <a:gd name="T15" fmla="*/ 273 h 1778"/>
                <a:gd name="T16" fmla="*/ 13 w 13"/>
                <a:gd name="T17" fmla="*/ 325 h 1778"/>
                <a:gd name="T18" fmla="*/ 0 w 13"/>
                <a:gd name="T19" fmla="*/ 273 h 1778"/>
                <a:gd name="T20" fmla="*/ 0 w 13"/>
                <a:gd name="T21" fmla="*/ 416 h 1778"/>
                <a:gd name="T22" fmla="*/ 13 w 13"/>
                <a:gd name="T23" fmla="*/ 364 h 1778"/>
                <a:gd name="T24" fmla="*/ 0 w 13"/>
                <a:gd name="T25" fmla="*/ 454 h 1778"/>
                <a:gd name="T26" fmla="*/ 13 w 13"/>
                <a:gd name="T27" fmla="*/ 506 h 1778"/>
                <a:gd name="T28" fmla="*/ 0 w 13"/>
                <a:gd name="T29" fmla="*/ 454 h 1778"/>
                <a:gd name="T30" fmla="*/ 0 w 13"/>
                <a:gd name="T31" fmla="*/ 598 h 1778"/>
                <a:gd name="T32" fmla="*/ 13 w 13"/>
                <a:gd name="T33" fmla="*/ 546 h 1778"/>
                <a:gd name="T34" fmla="*/ 0 w 13"/>
                <a:gd name="T35" fmla="*/ 636 h 1778"/>
                <a:gd name="T36" fmla="*/ 13 w 13"/>
                <a:gd name="T37" fmla="*/ 688 h 1778"/>
                <a:gd name="T38" fmla="*/ 0 w 13"/>
                <a:gd name="T39" fmla="*/ 636 h 1778"/>
                <a:gd name="T40" fmla="*/ 0 w 13"/>
                <a:gd name="T41" fmla="*/ 779 h 1778"/>
                <a:gd name="T42" fmla="*/ 13 w 13"/>
                <a:gd name="T43" fmla="*/ 727 h 1778"/>
                <a:gd name="T44" fmla="*/ 0 w 13"/>
                <a:gd name="T45" fmla="*/ 818 h 1778"/>
                <a:gd name="T46" fmla="*/ 13 w 13"/>
                <a:gd name="T47" fmla="*/ 870 h 1778"/>
                <a:gd name="T48" fmla="*/ 0 w 13"/>
                <a:gd name="T49" fmla="*/ 818 h 1778"/>
                <a:gd name="T50" fmla="*/ 0 w 13"/>
                <a:gd name="T51" fmla="*/ 961 h 1778"/>
                <a:gd name="T52" fmla="*/ 13 w 13"/>
                <a:gd name="T53" fmla="*/ 909 h 1778"/>
                <a:gd name="T54" fmla="*/ 0 w 13"/>
                <a:gd name="T55" fmla="*/ 1000 h 1778"/>
                <a:gd name="T56" fmla="*/ 13 w 13"/>
                <a:gd name="T57" fmla="*/ 1052 h 1778"/>
                <a:gd name="T58" fmla="*/ 0 w 13"/>
                <a:gd name="T59" fmla="*/ 1000 h 1778"/>
                <a:gd name="T60" fmla="*/ 0 w 13"/>
                <a:gd name="T61" fmla="*/ 1142 h 1778"/>
                <a:gd name="T62" fmla="*/ 13 w 13"/>
                <a:gd name="T63" fmla="*/ 1090 h 1778"/>
                <a:gd name="T64" fmla="*/ 0 w 13"/>
                <a:gd name="T65" fmla="*/ 1181 h 1778"/>
                <a:gd name="T66" fmla="*/ 13 w 13"/>
                <a:gd name="T67" fmla="*/ 1233 h 1778"/>
                <a:gd name="T68" fmla="*/ 0 w 13"/>
                <a:gd name="T69" fmla="*/ 1181 h 1778"/>
                <a:gd name="T70" fmla="*/ 0 w 13"/>
                <a:gd name="T71" fmla="*/ 1324 h 1778"/>
                <a:gd name="T72" fmla="*/ 13 w 13"/>
                <a:gd name="T73" fmla="*/ 1272 h 1778"/>
                <a:gd name="T74" fmla="*/ 0 w 13"/>
                <a:gd name="T75" fmla="*/ 1363 h 1778"/>
                <a:gd name="T76" fmla="*/ 13 w 13"/>
                <a:gd name="T77" fmla="*/ 1415 h 1778"/>
                <a:gd name="T78" fmla="*/ 0 w 13"/>
                <a:gd name="T79" fmla="*/ 1363 h 1778"/>
                <a:gd name="T80" fmla="*/ 0 w 13"/>
                <a:gd name="T81" fmla="*/ 1506 h 1778"/>
                <a:gd name="T82" fmla="*/ 13 w 13"/>
                <a:gd name="T83" fmla="*/ 1454 h 1778"/>
                <a:gd name="T84" fmla="*/ 0 w 13"/>
                <a:gd name="T85" fmla="*/ 1544 h 1778"/>
                <a:gd name="T86" fmla="*/ 13 w 13"/>
                <a:gd name="T87" fmla="*/ 1596 h 1778"/>
                <a:gd name="T88" fmla="*/ 0 w 13"/>
                <a:gd name="T89" fmla="*/ 1544 h 1778"/>
                <a:gd name="T90" fmla="*/ 0 w 13"/>
                <a:gd name="T91" fmla="*/ 1687 h 1778"/>
                <a:gd name="T92" fmla="*/ 13 w 13"/>
                <a:gd name="T93" fmla="*/ 1635 h 1778"/>
                <a:gd name="T94" fmla="*/ 0 w 13"/>
                <a:gd name="T95" fmla="*/ 1726 h 1778"/>
                <a:gd name="T96" fmla="*/ 13 w 13"/>
                <a:gd name="T97" fmla="*/ 1778 h 1778"/>
                <a:gd name="T98" fmla="*/ 0 w 13"/>
                <a:gd name="T99" fmla="*/ 1726 h 1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3" h="1778">
                  <a:moveTo>
                    <a:pt x="0" y="0"/>
                  </a:moveTo>
                  <a:lnTo>
                    <a:pt x="0" y="52"/>
                  </a:lnTo>
                  <a:lnTo>
                    <a:pt x="13" y="52"/>
                  </a:lnTo>
                  <a:lnTo>
                    <a:pt x="13" y="0"/>
                  </a:lnTo>
                  <a:lnTo>
                    <a:pt x="0" y="0"/>
                  </a:lnTo>
                  <a:close/>
                  <a:moveTo>
                    <a:pt x="0" y="91"/>
                  </a:moveTo>
                  <a:lnTo>
                    <a:pt x="0" y="143"/>
                  </a:lnTo>
                  <a:lnTo>
                    <a:pt x="13" y="143"/>
                  </a:lnTo>
                  <a:lnTo>
                    <a:pt x="13" y="91"/>
                  </a:lnTo>
                  <a:lnTo>
                    <a:pt x="0" y="91"/>
                  </a:lnTo>
                  <a:close/>
                  <a:moveTo>
                    <a:pt x="0" y="182"/>
                  </a:moveTo>
                  <a:lnTo>
                    <a:pt x="0" y="234"/>
                  </a:lnTo>
                  <a:lnTo>
                    <a:pt x="13" y="234"/>
                  </a:lnTo>
                  <a:lnTo>
                    <a:pt x="13" y="182"/>
                  </a:lnTo>
                  <a:lnTo>
                    <a:pt x="0" y="182"/>
                  </a:lnTo>
                  <a:close/>
                  <a:moveTo>
                    <a:pt x="0" y="273"/>
                  </a:moveTo>
                  <a:lnTo>
                    <a:pt x="0" y="325"/>
                  </a:lnTo>
                  <a:lnTo>
                    <a:pt x="13" y="325"/>
                  </a:lnTo>
                  <a:lnTo>
                    <a:pt x="13" y="273"/>
                  </a:lnTo>
                  <a:lnTo>
                    <a:pt x="0" y="273"/>
                  </a:lnTo>
                  <a:close/>
                  <a:moveTo>
                    <a:pt x="0" y="364"/>
                  </a:moveTo>
                  <a:lnTo>
                    <a:pt x="0" y="416"/>
                  </a:lnTo>
                  <a:lnTo>
                    <a:pt x="13" y="416"/>
                  </a:lnTo>
                  <a:lnTo>
                    <a:pt x="13" y="364"/>
                  </a:lnTo>
                  <a:lnTo>
                    <a:pt x="0" y="364"/>
                  </a:lnTo>
                  <a:close/>
                  <a:moveTo>
                    <a:pt x="0" y="454"/>
                  </a:moveTo>
                  <a:lnTo>
                    <a:pt x="0" y="506"/>
                  </a:lnTo>
                  <a:lnTo>
                    <a:pt x="13" y="506"/>
                  </a:lnTo>
                  <a:lnTo>
                    <a:pt x="13" y="454"/>
                  </a:lnTo>
                  <a:lnTo>
                    <a:pt x="0" y="454"/>
                  </a:lnTo>
                  <a:close/>
                  <a:moveTo>
                    <a:pt x="0" y="546"/>
                  </a:moveTo>
                  <a:lnTo>
                    <a:pt x="0" y="598"/>
                  </a:lnTo>
                  <a:lnTo>
                    <a:pt x="13" y="598"/>
                  </a:lnTo>
                  <a:lnTo>
                    <a:pt x="13" y="546"/>
                  </a:lnTo>
                  <a:lnTo>
                    <a:pt x="0" y="546"/>
                  </a:lnTo>
                  <a:close/>
                  <a:moveTo>
                    <a:pt x="0" y="636"/>
                  </a:moveTo>
                  <a:lnTo>
                    <a:pt x="0" y="688"/>
                  </a:lnTo>
                  <a:lnTo>
                    <a:pt x="13" y="688"/>
                  </a:lnTo>
                  <a:lnTo>
                    <a:pt x="13" y="636"/>
                  </a:lnTo>
                  <a:lnTo>
                    <a:pt x="0" y="636"/>
                  </a:lnTo>
                  <a:close/>
                  <a:moveTo>
                    <a:pt x="0" y="727"/>
                  </a:moveTo>
                  <a:lnTo>
                    <a:pt x="0" y="779"/>
                  </a:lnTo>
                  <a:lnTo>
                    <a:pt x="13" y="779"/>
                  </a:lnTo>
                  <a:lnTo>
                    <a:pt x="13" y="727"/>
                  </a:lnTo>
                  <a:lnTo>
                    <a:pt x="0" y="727"/>
                  </a:lnTo>
                  <a:close/>
                  <a:moveTo>
                    <a:pt x="0" y="818"/>
                  </a:moveTo>
                  <a:lnTo>
                    <a:pt x="0" y="870"/>
                  </a:lnTo>
                  <a:lnTo>
                    <a:pt x="13" y="870"/>
                  </a:lnTo>
                  <a:lnTo>
                    <a:pt x="13" y="818"/>
                  </a:lnTo>
                  <a:lnTo>
                    <a:pt x="0" y="818"/>
                  </a:lnTo>
                  <a:close/>
                  <a:moveTo>
                    <a:pt x="0" y="909"/>
                  </a:moveTo>
                  <a:lnTo>
                    <a:pt x="0" y="961"/>
                  </a:lnTo>
                  <a:lnTo>
                    <a:pt x="13" y="961"/>
                  </a:lnTo>
                  <a:lnTo>
                    <a:pt x="13" y="909"/>
                  </a:lnTo>
                  <a:lnTo>
                    <a:pt x="0" y="909"/>
                  </a:lnTo>
                  <a:close/>
                  <a:moveTo>
                    <a:pt x="0" y="1000"/>
                  </a:moveTo>
                  <a:lnTo>
                    <a:pt x="0" y="1052"/>
                  </a:lnTo>
                  <a:lnTo>
                    <a:pt x="13" y="1052"/>
                  </a:lnTo>
                  <a:lnTo>
                    <a:pt x="13" y="1000"/>
                  </a:lnTo>
                  <a:lnTo>
                    <a:pt x="0" y="1000"/>
                  </a:lnTo>
                  <a:close/>
                  <a:moveTo>
                    <a:pt x="0" y="1090"/>
                  </a:moveTo>
                  <a:lnTo>
                    <a:pt x="0" y="1142"/>
                  </a:lnTo>
                  <a:lnTo>
                    <a:pt x="13" y="1142"/>
                  </a:lnTo>
                  <a:lnTo>
                    <a:pt x="13" y="1090"/>
                  </a:lnTo>
                  <a:lnTo>
                    <a:pt x="0" y="1090"/>
                  </a:lnTo>
                  <a:close/>
                  <a:moveTo>
                    <a:pt x="0" y="1181"/>
                  </a:moveTo>
                  <a:lnTo>
                    <a:pt x="0" y="1233"/>
                  </a:lnTo>
                  <a:lnTo>
                    <a:pt x="13" y="1233"/>
                  </a:lnTo>
                  <a:lnTo>
                    <a:pt x="13" y="1181"/>
                  </a:lnTo>
                  <a:lnTo>
                    <a:pt x="0" y="1181"/>
                  </a:lnTo>
                  <a:close/>
                  <a:moveTo>
                    <a:pt x="0" y="1272"/>
                  </a:moveTo>
                  <a:lnTo>
                    <a:pt x="0" y="1324"/>
                  </a:lnTo>
                  <a:lnTo>
                    <a:pt x="13" y="1324"/>
                  </a:lnTo>
                  <a:lnTo>
                    <a:pt x="13" y="1272"/>
                  </a:lnTo>
                  <a:lnTo>
                    <a:pt x="0" y="1272"/>
                  </a:lnTo>
                  <a:close/>
                  <a:moveTo>
                    <a:pt x="0" y="1363"/>
                  </a:moveTo>
                  <a:lnTo>
                    <a:pt x="0" y="1415"/>
                  </a:lnTo>
                  <a:lnTo>
                    <a:pt x="13" y="1415"/>
                  </a:lnTo>
                  <a:lnTo>
                    <a:pt x="13" y="1363"/>
                  </a:lnTo>
                  <a:lnTo>
                    <a:pt x="0" y="1363"/>
                  </a:lnTo>
                  <a:close/>
                  <a:moveTo>
                    <a:pt x="0" y="1454"/>
                  </a:moveTo>
                  <a:lnTo>
                    <a:pt x="0" y="1506"/>
                  </a:lnTo>
                  <a:lnTo>
                    <a:pt x="13" y="1506"/>
                  </a:lnTo>
                  <a:lnTo>
                    <a:pt x="13" y="1454"/>
                  </a:lnTo>
                  <a:lnTo>
                    <a:pt x="0" y="1454"/>
                  </a:lnTo>
                  <a:close/>
                  <a:moveTo>
                    <a:pt x="0" y="1544"/>
                  </a:moveTo>
                  <a:lnTo>
                    <a:pt x="0" y="1596"/>
                  </a:lnTo>
                  <a:lnTo>
                    <a:pt x="13" y="1596"/>
                  </a:lnTo>
                  <a:lnTo>
                    <a:pt x="13" y="1544"/>
                  </a:lnTo>
                  <a:lnTo>
                    <a:pt x="0" y="1544"/>
                  </a:lnTo>
                  <a:close/>
                  <a:moveTo>
                    <a:pt x="0" y="1635"/>
                  </a:moveTo>
                  <a:lnTo>
                    <a:pt x="0" y="1687"/>
                  </a:lnTo>
                  <a:lnTo>
                    <a:pt x="13" y="1687"/>
                  </a:lnTo>
                  <a:lnTo>
                    <a:pt x="13" y="1635"/>
                  </a:lnTo>
                  <a:lnTo>
                    <a:pt x="0" y="1635"/>
                  </a:lnTo>
                  <a:close/>
                  <a:moveTo>
                    <a:pt x="0" y="1726"/>
                  </a:moveTo>
                  <a:lnTo>
                    <a:pt x="0" y="1778"/>
                  </a:lnTo>
                  <a:lnTo>
                    <a:pt x="13" y="1778"/>
                  </a:lnTo>
                  <a:lnTo>
                    <a:pt x="13" y="1726"/>
                  </a:lnTo>
                  <a:lnTo>
                    <a:pt x="0" y="1726"/>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0" name="Line 39"/>
            <p:cNvSpPr>
              <a:spLocks noChangeShapeType="1"/>
            </p:cNvSpPr>
            <p:nvPr/>
          </p:nvSpPr>
          <p:spPr bwMode="auto">
            <a:xfrm flipH="1">
              <a:off x="5878513" y="5838453"/>
              <a:ext cx="1539875" cy="0"/>
            </a:xfrm>
            <a:prstGeom prst="line">
              <a:avLst/>
            </a:prstGeom>
            <a:noFill/>
            <a:ln w="508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19" name="Rectangle 45"/>
            <p:cNvSpPr>
              <a:spLocks noChangeArrowheads="1"/>
            </p:cNvSpPr>
            <p:nvPr/>
          </p:nvSpPr>
          <p:spPr bwMode="auto">
            <a:xfrm>
              <a:off x="6427788" y="7332291"/>
              <a:ext cx="27781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0" name="Line 46"/>
            <p:cNvSpPr>
              <a:spLocks noChangeShapeType="1"/>
            </p:cNvSpPr>
            <p:nvPr/>
          </p:nvSpPr>
          <p:spPr bwMode="auto">
            <a:xfrm>
              <a:off x="6488113" y="4516066"/>
              <a:ext cx="0" cy="2820988"/>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2" name="Group 1"/>
          <p:cNvGrpSpPr/>
          <p:nvPr/>
        </p:nvGrpSpPr>
        <p:grpSpPr>
          <a:xfrm>
            <a:off x="1927994" y="4088904"/>
            <a:ext cx="4359275" cy="3695701"/>
            <a:chOff x="285751" y="4419228"/>
            <a:chExt cx="4359275" cy="3695701"/>
          </a:xfrm>
        </p:grpSpPr>
        <p:sp>
          <p:nvSpPr>
            <p:cNvPr id="76" name="Freeform 15"/>
            <p:cNvSpPr>
              <a:spLocks noEditPoints="1"/>
            </p:cNvSpPr>
            <p:nvPr/>
          </p:nvSpPr>
          <p:spPr bwMode="auto">
            <a:xfrm>
              <a:off x="2974976" y="7367216"/>
              <a:ext cx="96838" cy="371475"/>
            </a:xfrm>
            <a:custGeom>
              <a:avLst/>
              <a:gdLst>
                <a:gd name="T0" fmla="*/ 24 w 61"/>
                <a:gd name="T1" fmla="*/ 234 h 234"/>
                <a:gd name="T2" fmla="*/ 24 w 61"/>
                <a:gd name="T3" fmla="*/ 52 h 234"/>
                <a:gd name="T4" fmla="*/ 37 w 61"/>
                <a:gd name="T5" fmla="*/ 52 h 234"/>
                <a:gd name="T6" fmla="*/ 37 w 61"/>
                <a:gd name="T7" fmla="*/ 234 h 234"/>
                <a:gd name="T8" fmla="*/ 24 w 61"/>
                <a:gd name="T9" fmla="*/ 234 h 234"/>
                <a:gd name="T10" fmla="*/ 0 w 61"/>
                <a:gd name="T11" fmla="*/ 63 h 234"/>
                <a:gd name="T12" fmla="*/ 30 w 61"/>
                <a:gd name="T13" fmla="*/ 0 h 234"/>
                <a:gd name="T14" fmla="*/ 61 w 61"/>
                <a:gd name="T15" fmla="*/ 63 h 234"/>
                <a:gd name="T16" fmla="*/ 0 w 61"/>
                <a:gd name="T17" fmla="*/ 6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234">
                  <a:moveTo>
                    <a:pt x="24" y="234"/>
                  </a:moveTo>
                  <a:lnTo>
                    <a:pt x="24" y="52"/>
                  </a:lnTo>
                  <a:lnTo>
                    <a:pt x="37" y="52"/>
                  </a:lnTo>
                  <a:lnTo>
                    <a:pt x="37" y="234"/>
                  </a:lnTo>
                  <a:lnTo>
                    <a:pt x="24" y="234"/>
                  </a:lnTo>
                  <a:close/>
                  <a:moveTo>
                    <a:pt x="0" y="63"/>
                  </a:moveTo>
                  <a:lnTo>
                    <a:pt x="30" y="0"/>
                  </a:lnTo>
                  <a:lnTo>
                    <a:pt x="61" y="63"/>
                  </a:lnTo>
                  <a:lnTo>
                    <a:pt x="0" y="63"/>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77" name="Rectangle 16"/>
            <p:cNvSpPr>
              <a:spLocks noChangeArrowheads="1"/>
            </p:cNvSpPr>
            <p:nvPr/>
          </p:nvSpPr>
          <p:spPr bwMode="auto">
            <a:xfrm>
              <a:off x="1590676" y="7662491"/>
              <a:ext cx="3054350"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smallest beneficial value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0" name="Rectangle 19"/>
            <p:cNvSpPr>
              <a:spLocks noChangeArrowheads="1"/>
            </p:cNvSpPr>
            <p:nvPr/>
          </p:nvSpPr>
          <p:spPr bwMode="auto">
            <a:xfrm>
              <a:off x="3022601" y="4504953"/>
              <a:ext cx="1025525" cy="2832100"/>
            </a:xfrm>
            <a:prstGeom prst="rect">
              <a:avLst/>
            </a:prstGeom>
            <a:solidFill>
              <a:srgbClr val="FFEC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20"/>
            <p:cNvSpPr>
              <a:spLocks/>
            </p:cNvSpPr>
            <p:nvPr/>
          </p:nvSpPr>
          <p:spPr bwMode="auto">
            <a:xfrm>
              <a:off x="338138" y="4922466"/>
              <a:ext cx="3709988" cy="2393950"/>
            </a:xfrm>
            <a:custGeom>
              <a:avLst/>
              <a:gdLst>
                <a:gd name="T0" fmla="*/ 5792 w 5792"/>
                <a:gd name="T1" fmla="*/ 3715 h 3721"/>
                <a:gd name="T2" fmla="*/ 4934 w 5792"/>
                <a:gd name="T3" fmla="*/ 3658 h 3721"/>
                <a:gd name="T4" fmla="*/ 4436 w 5792"/>
                <a:gd name="T5" fmla="*/ 3391 h 3721"/>
                <a:gd name="T6" fmla="*/ 4053 w 5792"/>
                <a:gd name="T7" fmla="*/ 2740 h 3721"/>
                <a:gd name="T8" fmla="*/ 3506 w 5792"/>
                <a:gd name="T9" fmla="*/ 1319 h 3721"/>
                <a:gd name="T10" fmla="*/ 3113 w 5792"/>
                <a:gd name="T11" fmla="*/ 217 h 3721"/>
                <a:gd name="T12" fmla="*/ 2867 w 5792"/>
                <a:gd name="T13" fmla="*/ 10 h 3721"/>
                <a:gd name="T14" fmla="*/ 2596 w 5792"/>
                <a:gd name="T15" fmla="*/ 217 h 3721"/>
                <a:gd name="T16" fmla="*/ 2156 w 5792"/>
                <a:gd name="T17" fmla="*/ 1249 h 3721"/>
                <a:gd name="T18" fmla="*/ 1503 w 5792"/>
                <a:gd name="T19" fmla="*/ 2855 h 3721"/>
                <a:gd name="T20" fmla="*/ 1101 w 5792"/>
                <a:gd name="T21" fmla="*/ 3428 h 3721"/>
                <a:gd name="T22" fmla="*/ 565 w 5792"/>
                <a:gd name="T23" fmla="*/ 3658 h 3721"/>
                <a:gd name="T24" fmla="*/ 0 w 5792"/>
                <a:gd name="T25" fmla="*/ 3721 h 3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92" h="3721">
                  <a:moveTo>
                    <a:pt x="5792" y="3715"/>
                  </a:moveTo>
                  <a:cubicBezTo>
                    <a:pt x="5599" y="3709"/>
                    <a:pt x="5160" y="3712"/>
                    <a:pt x="4934" y="3658"/>
                  </a:cubicBezTo>
                  <a:cubicBezTo>
                    <a:pt x="4707" y="3604"/>
                    <a:pt x="4584" y="3543"/>
                    <a:pt x="4436" y="3391"/>
                  </a:cubicBezTo>
                  <a:cubicBezTo>
                    <a:pt x="4288" y="3237"/>
                    <a:pt x="4206" y="3085"/>
                    <a:pt x="4053" y="2740"/>
                  </a:cubicBezTo>
                  <a:cubicBezTo>
                    <a:pt x="3899" y="2396"/>
                    <a:pt x="3663" y="1740"/>
                    <a:pt x="3506" y="1319"/>
                  </a:cubicBezTo>
                  <a:cubicBezTo>
                    <a:pt x="3350" y="899"/>
                    <a:pt x="3219" y="433"/>
                    <a:pt x="3113" y="217"/>
                  </a:cubicBezTo>
                  <a:cubicBezTo>
                    <a:pt x="3009" y="0"/>
                    <a:pt x="2906" y="10"/>
                    <a:pt x="2867" y="10"/>
                  </a:cubicBezTo>
                  <a:cubicBezTo>
                    <a:pt x="2829" y="10"/>
                    <a:pt x="2714" y="10"/>
                    <a:pt x="2596" y="217"/>
                  </a:cubicBezTo>
                  <a:cubicBezTo>
                    <a:pt x="2478" y="424"/>
                    <a:pt x="2337" y="809"/>
                    <a:pt x="2156" y="1249"/>
                  </a:cubicBezTo>
                  <a:cubicBezTo>
                    <a:pt x="1972" y="1688"/>
                    <a:pt x="1679" y="2492"/>
                    <a:pt x="1503" y="2855"/>
                  </a:cubicBezTo>
                  <a:cubicBezTo>
                    <a:pt x="1329" y="3218"/>
                    <a:pt x="1259" y="3295"/>
                    <a:pt x="1101" y="3428"/>
                  </a:cubicBezTo>
                  <a:cubicBezTo>
                    <a:pt x="944" y="3562"/>
                    <a:pt x="756" y="3609"/>
                    <a:pt x="565" y="3658"/>
                  </a:cubicBezTo>
                  <a:cubicBezTo>
                    <a:pt x="373" y="3707"/>
                    <a:pt x="408" y="3710"/>
                    <a:pt x="0" y="3721"/>
                  </a:cubicBezTo>
                </a:path>
              </a:pathLst>
            </a:custGeom>
            <a:solidFill>
              <a:srgbClr val="C9E5C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2" name="Freeform 21"/>
            <p:cNvSpPr>
              <a:spLocks/>
            </p:cNvSpPr>
            <p:nvPr/>
          </p:nvSpPr>
          <p:spPr bwMode="auto">
            <a:xfrm>
              <a:off x="338138" y="4922466"/>
              <a:ext cx="3709988" cy="2393950"/>
            </a:xfrm>
            <a:custGeom>
              <a:avLst/>
              <a:gdLst>
                <a:gd name="T0" fmla="*/ 2337 w 2337"/>
                <a:gd name="T1" fmla="*/ 1506 h 1508"/>
                <a:gd name="T2" fmla="*/ 1991 w 2337"/>
                <a:gd name="T3" fmla="*/ 1482 h 1508"/>
                <a:gd name="T4" fmla="*/ 1790 w 2337"/>
                <a:gd name="T5" fmla="*/ 1374 h 1508"/>
                <a:gd name="T6" fmla="*/ 1635 w 2337"/>
                <a:gd name="T7" fmla="*/ 1110 h 1508"/>
                <a:gd name="T8" fmla="*/ 1414 w 2337"/>
                <a:gd name="T9" fmla="*/ 534 h 1508"/>
                <a:gd name="T10" fmla="*/ 1256 w 2337"/>
                <a:gd name="T11" fmla="*/ 88 h 1508"/>
                <a:gd name="T12" fmla="*/ 1157 w 2337"/>
                <a:gd name="T13" fmla="*/ 4 h 1508"/>
                <a:gd name="T14" fmla="*/ 1047 w 2337"/>
                <a:gd name="T15" fmla="*/ 88 h 1508"/>
                <a:gd name="T16" fmla="*/ 870 w 2337"/>
                <a:gd name="T17" fmla="*/ 506 h 1508"/>
                <a:gd name="T18" fmla="*/ 606 w 2337"/>
                <a:gd name="T19" fmla="*/ 1157 h 1508"/>
                <a:gd name="T20" fmla="*/ 444 w 2337"/>
                <a:gd name="T21" fmla="*/ 1389 h 1508"/>
                <a:gd name="T22" fmla="*/ 228 w 2337"/>
                <a:gd name="T23" fmla="*/ 1482 h 1508"/>
                <a:gd name="T24" fmla="*/ 0 w 2337"/>
                <a:gd name="T25" fmla="*/ 1508 h 1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37" h="1508">
                  <a:moveTo>
                    <a:pt x="2337" y="1506"/>
                  </a:moveTo>
                  <a:cubicBezTo>
                    <a:pt x="2259" y="1503"/>
                    <a:pt x="2082" y="1504"/>
                    <a:pt x="1991" y="1482"/>
                  </a:cubicBezTo>
                  <a:cubicBezTo>
                    <a:pt x="1899" y="1461"/>
                    <a:pt x="1849" y="1436"/>
                    <a:pt x="1790" y="1374"/>
                  </a:cubicBezTo>
                  <a:cubicBezTo>
                    <a:pt x="1730" y="1312"/>
                    <a:pt x="1697" y="1250"/>
                    <a:pt x="1635" y="1110"/>
                  </a:cubicBezTo>
                  <a:cubicBezTo>
                    <a:pt x="1573" y="971"/>
                    <a:pt x="1478" y="705"/>
                    <a:pt x="1414" y="534"/>
                  </a:cubicBezTo>
                  <a:cubicBezTo>
                    <a:pt x="1351" y="364"/>
                    <a:pt x="1299" y="175"/>
                    <a:pt x="1256" y="88"/>
                  </a:cubicBezTo>
                  <a:cubicBezTo>
                    <a:pt x="1214" y="0"/>
                    <a:pt x="1172" y="4"/>
                    <a:pt x="1157" y="4"/>
                  </a:cubicBezTo>
                  <a:cubicBezTo>
                    <a:pt x="1141" y="4"/>
                    <a:pt x="1095" y="4"/>
                    <a:pt x="1047" y="88"/>
                  </a:cubicBezTo>
                  <a:cubicBezTo>
                    <a:pt x="1000" y="172"/>
                    <a:pt x="943" y="328"/>
                    <a:pt x="870" y="506"/>
                  </a:cubicBezTo>
                  <a:cubicBezTo>
                    <a:pt x="795" y="684"/>
                    <a:pt x="677" y="1010"/>
                    <a:pt x="606" y="1157"/>
                  </a:cubicBezTo>
                  <a:cubicBezTo>
                    <a:pt x="536" y="1304"/>
                    <a:pt x="508" y="1335"/>
                    <a:pt x="444" y="1389"/>
                  </a:cubicBezTo>
                  <a:cubicBezTo>
                    <a:pt x="380" y="1444"/>
                    <a:pt x="305" y="1463"/>
                    <a:pt x="228" y="1482"/>
                  </a:cubicBezTo>
                  <a:cubicBezTo>
                    <a:pt x="150" y="1502"/>
                    <a:pt x="164" y="1504"/>
                    <a:pt x="0" y="1508"/>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83" name="Freeform 22"/>
            <p:cNvSpPr>
              <a:spLocks/>
            </p:cNvSpPr>
            <p:nvPr/>
          </p:nvSpPr>
          <p:spPr bwMode="auto">
            <a:xfrm>
              <a:off x="3022601" y="6884616"/>
              <a:ext cx="954088" cy="452438"/>
            </a:xfrm>
            <a:custGeom>
              <a:avLst/>
              <a:gdLst>
                <a:gd name="T0" fmla="*/ 0 w 1488"/>
                <a:gd name="T1" fmla="*/ 704 h 704"/>
                <a:gd name="T2" fmla="*/ 0 w 1488"/>
                <a:gd name="T3" fmla="*/ 0 h 704"/>
                <a:gd name="T4" fmla="*/ 185 w 1488"/>
                <a:gd name="T5" fmla="*/ 295 h 704"/>
                <a:gd name="T6" fmla="*/ 400 w 1488"/>
                <a:gd name="T7" fmla="*/ 500 h 704"/>
                <a:gd name="T8" fmla="*/ 714 w 1488"/>
                <a:gd name="T9" fmla="*/ 606 h 704"/>
                <a:gd name="T10" fmla="*/ 1488 w 1488"/>
                <a:gd name="T11" fmla="*/ 672 h 704"/>
              </a:gdLst>
              <a:ahLst/>
              <a:cxnLst>
                <a:cxn ang="0">
                  <a:pos x="T0" y="T1"/>
                </a:cxn>
                <a:cxn ang="0">
                  <a:pos x="T2" y="T3"/>
                </a:cxn>
                <a:cxn ang="0">
                  <a:pos x="T4" y="T5"/>
                </a:cxn>
                <a:cxn ang="0">
                  <a:pos x="T6" y="T7"/>
                </a:cxn>
                <a:cxn ang="0">
                  <a:pos x="T8" y="T9"/>
                </a:cxn>
                <a:cxn ang="0">
                  <a:pos x="T10" y="T11"/>
                </a:cxn>
              </a:cxnLst>
              <a:rect l="0" t="0" r="r" b="b"/>
              <a:pathLst>
                <a:path w="1488" h="704">
                  <a:moveTo>
                    <a:pt x="0" y="704"/>
                  </a:moveTo>
                  <a:lnTo>
                    <a:pt x="0" y="0"/>
                  </a:lnTo>
                  <a:cubicBezTo>
                    <a:pt x="78" y="162"/>
                    <a:pt x="124" y="197"/>
                    <a:pt x="185" y="295"/>
                  </a:cubicBezTo>
                  <a:cubicBezTo>
                    <a:pt x="257" y="363"/>
                    <a:pt x="265" y="384"/>
                    <a:pt x="400" y="500"/>
                  </a:cubicBezTo>
                  <a:cubicBezTo>
                    <a:pt x="537" y="575"/>
                    <a:pt x="513" y="571"/>
                    <a:pt x="714" y="606"/>
                  </a:cubicBezTo>
                  <a:cubicBezTo>
                    <a:pt x="988" y="636"/>
                    <a:pt x="1230" y="650"/>
                    <a:pt x="1488" y="672"/>
                  </a:cubicBez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4" name="Freeform 23"/>
            <p:cNvSpPr>
              <a:spLocks/>
            </p:cNvSpPr>
            <p:nvPr/>
          </p:nvSpPr>
          <p:spPr bwMode="auto">
            <a:xfrm>
              <a:off x="285751" y="4922466"/>
              <a:ext cx="3762375" cy="2414588"/>
            </a:xfrm>
            <a:custGeom>
              <a:avLst/>
              <a:gdLst>
                <a:gd name="T0" fmla="*/ 2370 w 2370"/>
                <a:gd name="T1" fmla="*/ 1512 h 1521"/>
                <a:gd name="T2" fmla="*/ 2023 w 2370"/>
                <a:gd name="T3" fmla="*/ 1489 h 1521"/>
                <a:gd name="T4" fmla="*/ 1823 w 2370"/>
                <a:gd name="T5" fmla="*/ 1380 h 1521"/>
                <a:gd name="T6" fmla="*/ 1668 w 2370"/>
                <a:gd name="T7" fmla="*/ 1115 h 1521"/>
                <a:gd name="T8" fmla="*/ 1447 w 2370"/>
                <a:gd name="T9" fmla="*/ 537 h 1521"/>
                <a:gd name="T10" fmla="*/ 1290 w 2370"/>
                <a:gd name="T11" fmla="*/ 88 h 1521"/>
                <a:gd name="T12" fmla="*/ 1190 w 2370"/>
                <a:gd name="T13" fmla="*/ 4 h 1521"/>
                <a:gd name="T14" fmla="*/ 1080 w 2370"/>
                <a:gd name="T15" fmla="*/ 88 h 1521"/>
                <a:gd name="T16" fmla="*/ 903 w 2370"/>
                <a:gd name="T17" fmla="*/ 508 h 1521"/>
                <a:gd name="T18" fmla="*/ 640 w 2370"/>
                <a:gd name="T19" fmla="*/ 1162 h 1521"/>
                <a:gd name="T20" fmla="*/ 477 w 2370"/>
                <a:gd name="T21" fmla="*/ 1395 h 1521"/>
                <a:gd name="T22" fmla="*/ 261 w 2370"/>
                <a:gd name="T23" fmla="*/ 1489 h 1521"/>
                <a:gd name="T24" fmla="*/ 0 w 2370"/>
                <a:gd name="T25" fmla="*/ 1521 h 1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70" h="1521">
                  <a:moveTo>
                    <a:pt x="2370" y="1512"/>
                  </a:moveTo>
                  <a:cubicBezTo>
                    <a:pt x="2292" y="1510"/>
                    <a:pt x="2115" y="1511"/>
                    <a:pt x="2023" y="1489"/>
                  </a:cubicBezTo>
                  <a:cubicBezTo>
                    <a:pt x="1932" y="1467"/>
                    <a:pt x="1882" y="1442"/>
                    <a:pt x="1823" y="1380"/>
                  </a:cubicBezTo>
                  <a:cubicBezTo>
                    <a:pt x="1763" y="1317"/>
                    <a:pt x="1730" y="1255"/>
                    <a:pt x="1668" y="1115"/>
                  </a:cubicBezTo>
                  <a:cubicBezTo>
                    <a:pt x="1606" y="975"/>
                    <a:pt x="1511" y="708"/>
                    <a:pt x="1447" y="537"/>
                  </a:cubicBezTo>
                  <a:cubicBezTo>
                    <a:pt x="1385" y="366"/>
                    <a:pt x="1332" y="176"/>
                    <a:pt x="1290" y="88"/>
                  </a:cubicBezTo>
                  <a:cubicBezTo>
                    <a:pt x="1247" y="0"/>
                    <a:pt x="1205" y="4"/>
                    <a:pt x="1190" y="4"/>
                  </a:cubicBezTo>
                  <a:cubicBezTo>
                    <a:pt x="1175" y="4"/>
                    <a:pt x="1128" y="4"/>
                    <a:pt x="1080" y="88"/>
                  </a:cubicBezTo>
                  <a:cubicBezTo>
                    <a:pt x="1033" y="172"/>
                    <a:pt x="976" y="329"/>
                    <a:pt x="903" y="508"/>
                  </a:cubicBezTo>
                  <a:cubicBezTo>
                    <a:pt x="829" y="687"/>
                    <a:pt x="710" y="1014"/>
                    <a:pt x="640" y="1162"/>
                  </a:cubicBezTo>
                  <a:cubicBezTo>
                    <a:pt x="569" y="1310"/>
                    <a:pt x="541" y="1341"/>
                    <a:pt x="477" y="1395"/>
                  </a:cubicBezTo>
                  <a:cubicBezTo>
                    <a:pt x="414" y="1450"/>
                    <a:pt x="340" y="1468"/>
                    <a:pt x="261" y="1489"/>
                  </a:cubicBezTo>
                  <a:cubicBezTo>
                    <a:pt x="181" y="1510"/>
                    <a:pt x="164" y="1517"/>
                    <a:pt x="0" y="1521"/>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85" name="Line 24"/>
            <p:cNvSpPr>
              <a:spLocks noChangeShapeType="1"/>
            </p:cNvSpPr>
            <p:nvPr/>
          </p:nvSpPr>
          <p:spPr bwMode="auto">
            <a:xfrm flipH="1">
              <a:off x="285751" y="7325941"/>
              <a:ext cx="3762375"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86" name="Freeform 25"/>
            <p:cNvSpPr>
              <a:spLocks noEditPoints="1"/>
            </p:cNvSpPr>
            <p:nvPr/>
          </p:nvSpPr>
          <p:spPr bwMode="auto">
            <a:xfrm>
              <a:off x="3013076" y="4484316"/>
              <a:ext cx="20638" cy="2822575"/>
            </a:xfrm>
            <a:custGeom>
              <a:avLst/>
              <a:gdLst>
                <a:gd name="T0" fmla="*/ 0 w 13"/>
                <a:gd name="T1" fmla="*/ 52 h 1778"/>
                <a:gd name="T2" fmla="*/ 13 w 13"/>
                <a:gd name="T3" fmla="*/ 0 h 1778"/>
                <a:gd name="T4" fmla="*/ 0 w 13"/>
                <a:gd name="T5" fmla="*/ 91 h 1778"/>
                <a:gd name="T6" fmla="*/ 13 w 13"/>
                <a:gd name="T7" fmla="*/ 143 h 1778"/>
                <a:gd name="T8" fmla="*/ 0 w 13"/>
                <a:gd name="T9" fmla="*/ 91 h 1778"/>
                <a:gd name="T10" fmla="*/ 0 w 13"/>
                <a:gd name="T11" fmla="*/ 234 h 1778"/>
                <a:gd name="T12" fmla="*/ 13 w 13"/>
                <a:gd name="T13" fmla="*/ 182 h 1778"/>
                <a:gd name="T14" fmla="*/ 0 w 13"/>
                <a:gd name="T15" fmla="*/ 273 h 1778"/>
                <a:gd name="T16" fmla="*/ 13 w 13"/>
                <a:gd name="T17" fmla="*/ 325 h 1778"/>
                <a:gd name="T18" fmla="*/ 0 w 13"/>
                <a:gd name="T19" fmla="*/ 273 h 1778"/>
                <a:gd name="T20" fmla="*/ 0 w 13"/>
                <a:gd name="T21" fmla="*/ 416 h 1778"/>
                <a:gd name="T22" fmla="*/ 13 w 13"/>
                <a:gd name="T23" fmla="*/ 364 h 1778"/>
                <a:gd name="T24" fmla="*/ 0 w 13"/>
                <a:gd name="T25" fmla="*/ 454 h 1778"/>
                <a:gd name="T26" fmla="*/ 13 w 13"/>
                <a:gd name="T27" fmla="*/ 506 h 1778"/>
                <a:gd name="T28" fmla="*/ 0 w 13"/>
                <a:gd name="T29" fmla="*/ 454 h 1778"/>
                <a:gd name="T30" fmla="*/ 0 w 13"/>
                <a:gd name="T31" fmla="*/ 598 h 1778"/>
                <a:gd name="T32" fmla="*/ 13 w 13"/>
                <a:gd name="T33" fmla="*/ 546 h 1778"/>
                <a:gd name="T34" fmla="*/ 0 w 13"/>
                <a:gd name="T35" fmla="*/ 636 h 1778"/>
                <a:gd name="T36" fmla="*/ 13 w 13"/>
                <a:gd name="T37" fmla="*/ 688 h 1778"/>
                <a:gd name="T38" fmla="*/ 0 w 13"/>
                <a:gd name="T39" fmla="*/ 636 h 1778"/>
                <a:gd name="T40" fmla="*/ 0 w 13"/>
                <a:gd name="T41" fmla="*/ 779 h 1778"/>
                <a:gd name="T42" fmla="*/ 13 w 13"/>
                <a:gd name="T43" fmla="*/ 727 h 1778"/>
                <a:gd name="T44" fmla="*/ 0 w 13"/>
                <a:gd name="T45" fmla="*/ 818 h 1778"/>
                <a:gd name="T46" fmla="*/ 13 w 13"/>
                <a:gd name="T47" fmla="*/ 870 h 1778"/>
                <a:gd name="T48" fmla="*/ 0 w 13"/>
                <a:gd name="T49" fmla="*/ 818 h 1778"/>
                <a:gd name="T50" fmla="*/ 0 w 13"/>
                <a:gd name="T51" fmla="*/ 961 h 1778"/>
                <a:gd name="T52" fmla="*/ 13 w 13"/>
                <a:gd name="T53" fmla="*/ 909 h 1778"/>
                <a:gd name="T54" fmla="*/ 0 w 13"/>
                <a:gd name="T55" fmla="*/ 1000 h 1778"/>
                <a:gd name="T56" fmla="*/ 13 w 13"/>
                <a:gd name="T57" fmla="*/ 1052 h 1778"/>
                <a:gd name="T58" fmla="*/ 0 w 13"/>
                <a:gd name="T59" fmla="*/ 1000 h 1778"/>
                <a:gd name="T60" fmla="*/ 0 w 13"/>
                <a:gd name="T61" fmla="*/ 1142 h 1778"/>
                <a:gd name="T62" fmla="*/ 13 w 13"/>
                <a:gd name="T63" fmla="*/ 1090 h 1778"/>
                <a:gd name="T64" fmla="*/ 0 w 13"/>
                <a:gd name="T65" fmla="*/ 1181 h 1778"/>
                <a:gd name="T66" fmla="*/ 13 w 13"/>
                <a:gd name="T67" fmla="*/ 1233 h 1778"/>
                <a:gd name="T68" fmla="*/ 0 w 13"/>
                <a:gd name="T69" fmla="*/ 1181 h 1778"/>
                <a:gd name="T70" fmla="*/ 0 w 13"/>
                <a:gd name="T71" fmla="*/ 1324 h 1778"/>
                <a:gd name="T72" fmla="*/ 13 w 13"/>
                <a:gd name="T73" fmla="*/ 1272 h 1778"/>
                <a:gd name="T74" fmla="*/ 0 w 13"/>
                <a:gd name="T75" fmla="*/ 1363 h 1778"/>
                <a:gd name="T76" fmla="*/ 13 w 13"/>
                <a:gd name="T77" fmla="*/ 1415 h 1778"/>
                <a:gd name="T78" fmla="*/ 0 w 13"/>
                <a:gd name="T79" fmla="*/ 1363 h 1778"/>
                <a:gd name="T80" fmla="*/ 0 w 13"/>
                <a:gd name="T81" fmla="*/ 1506 h 1778"/>
                <a:gd name="T82" fmla="*/ 13 w 13"/>
                <a:gd name="T83" fmla="*/ 1454 h 1778"/>
                <a:gd name="T84" fmla="*/ 0 w 13"/>
                <a:gd name="T85" fmla="*/ 1544 h 1778"/>
                <a:gd name="T86" fmla="*/ 13 w 13"/>
                <a:gd name="T87" fmla="*/ 1596 h 1778"/>
                <a:gd name="T88" fmla="*/ 0 w 13"/>
                <a:gd name="T89" fmla="*/ 1544 h 1778"/>
                <a:gd name="T90" fmla="*/ 0 w 13"/>
                <a:gd name="T91" fmla="*/ 1687 h 1778"/>
                <a:gd name="T92" fmla="*/ 13 w 13"/>
                <a:gd name="T93" fmla="*/ 1635 h 1778"/>
                <a:gd name="T94" fmla="*/ 0 w 13"/>
                <a:gd name="T95" fmla="*/ 1726 h 1778"/>
                <a:gd name="T96" fmla="*/ 13 w 13"/>
                <a:gd name="T97" fmla="*/ 1778 h 1778"/>
                <a:gd name="T98" fmla="*/ 0 w 13"/>
                <a:gd name="T99" fmla="*/ 1726 h 1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3" h="1778">
                  <a:moveTo>
                    <a:pt x="0" y="0"/>
                  </a:moveTo>
                  <a:lnTo>
                    <a:pt x="0" y="52"/>
                  </a:lnTo>
                  <a:lnTo>
                    <a:pt x="13" y="52"/>
                  </a:lnTo>
                  <a:lnTo>
                    <a:pt x="13" y="0"/>
                  </a:lnTo>
                  <a:lnTo>
                    <a:pt x="0" y="0"/>
                  </a:lnTo>
                  <a:close/>
                  <a:moveTo>
                    <a:pt x="0" y="91"/>
                  </a:moveTo>
                  <a:lnTo>
                    <a:pt x="0" y="143"/>
                  </a:lnTo>
                  <a:lnTo>
                    <a:pt x="13" y="143"/>
                  </a:lnTo>
                  <a:lnTo>
                    <a:pt x="13" y="91"/>
                  </a:lnTo>
                  <a:lnTo>
                    <a:pt x="0" y="91"/>
                  </a:lnTo>
                  <a:close/>
                  <a:moveTo>
                    <a:pt x="0" y="182"/>
                  </a:moveTo>
                  <a:lnTo>
                    <a:pt x="0" y="234"/>
                  </a:lnTo>
                  <a:lnTo>
                    <a:pt x="13" y="234"/>
                  </a:lnTo>
                  <a:lnTo>
                    <a:pt x="13" y="182"/>
                  </a:lnTo>
                  <a:lnTo>
                    <a:pt x="0" y="182"/>
                  </a:lnTo>
                  <a:close/>
                  <a:moveTo>
                    <a:pt x="0" y="273"/>
                  </a:moveTo>
                  <a:lnTo>
                    <a:pt x="0" y="325"/>
                  </a:lnTo>
                  <a:lnTo>
                    <a:pt x="13" y="325"/>
                  </a:lnTo>
                  <a:lnTo>
                    <a:pt x="13" y="273"/>
                  </a:lnTo>
                  <a:lnTo>
                    <a:pt x="0" y="273"/>
                  </a:lnTo>
                  <a:close/>
                  <a:moveTo>
                    <a:pt x="0" y="364"/>
                  </a:moveTo>
                  <a:lnTo>
                    <a:pt x="0" y="416"/>
                  </a:lnTo>
                  <a:lnTo>
                    <a:pt x="13" y="416"/>
                  </a:lnTo>
                  <a:lnTo>
                    <a:pt x="13" y="364"/>
                  </a:lnTo>
                  <a:lnTo>
                    <a:pt x="0" y="364"/>
                  </a:lnTo>
                  <a:close/>
                  <a:moveTo>
                    <a:pt x="0" y="454"/>
                  </a:moveTo>
                  <a:lnTo>
                    <a:pt x="0" y="506"/>
                  </a:lnTo>
                  <a:lnTo>
                    <a:pt x="13" y="506"/>
                  </a:lnTo>
                  <a:lnTo>
                    <a:pt x="13" y="454"/>
                  </a:lnTo>
                  <a:lnTo>
                    <a:pt x="0" y="454"/>
                  </a:lnTo>
                  <a:close/>
                  <a:moveTo>
                    <a:pt x="0" y="546"/>
                  </a:moveTo>
                  <a:lnTo>
                    <a:pt x="0" y="598"/>
                  </a:lnTo>
                  <a:lnTo>
                    <a:pt x="13" y="598"/>
                  </a:lnTo>
                  <a:lnTo>
                    <a:pt x="13" y="546"/>
                  </a:lnTo>
                  <a:lnTo>
                    <a:pt x="0" y="546"/>
                  </a:lnTo>
                  <a:close/>
                  <a:moveTo>
                    <a:pt x="0" y="636"/>
                  </a:moveTo>
                  <a:lnTo>
                    <a:pt x="0" y="688"/>
                  </a:lnTo>
                  <a:lnTo>
                    <a:pt x="13" y="688"/>
                  </a:lnTo>
                  <a:lnTo>
                    <a:pt x="13" y="636"/>
                  </a:lnTo>
                  <a:lnTo>
                    <a:pt x="0" y="636"/>
                  </a:lnTo>
                  <a:close/>
                  <a:moveTo>
                    <a:pt x="0" y="727"/>
                  </a:moveTo>
                  <a:lnTo>
                    <a:pt x="0" y="779"/>
                  </a:lnTo>
                  <a:lnTo>
                    <a:pt x="13" y="779"/>
                  </a:lnTo>
                  <a:lnTo>
                    <a:pt x="13" y="727"/>
                  </a:lnTo>
                  <a:lnTo>
                    <a:pt x="0" y="727"/>
                  </a:lnTo>
                  <a:close/>
                  <a:moveTo>
                    <a:pt x="0" y="818"/>
                  </a:moveTo>
                  <a:lnTo>
                    <a:pt x="0" y="870"/>
                  </a:lnTo>
                  <a:lnTo>
                    <a:pt x="13" y="870"/>
                  </a:lnTo>
                  <a:lnTo>
                    <a:pt x="13" y="818"/>
                  </a:lnTo>
                  <a:lnTo>
                    <a:pt x="0" y="818"/>
                  </a:lnTo>
                  <a:close/>
                  <a:moveTo>
                    <a:pt x="0" y="909"/>
                  </a:moveTo>
                  <a:lnTo>
                    <a:pt x="0" y="961"/>
                  </a:lnTo>
                  <a:lnTo>
                    <a:pt x="13" y="961"/>
                  </a:lnTo>
                  <a:lnTo>
                    <a:pt x="13" y="909"/>
                  </a:lnTo>
                  <a:lnTo>
                    <a:pt x="0" y="909"/>
                  </a:lnTo>
                  <a:close/>
                  <a:moveTo>
                    <a:pt x="0" y="1000"/>
                  </a:moveTo>
                  <a:lnTo>
                    <a:pt x="0" y="1052"/>
                  </a:lnTo>
                  <a:lnTo>
                    <a:pt x="13" y="1052"/>
                  </a:lnTo>
                  <a:lnTo>
                    <a:pt x="13" y="1000"/>
                  </a:lnTo>
                  <a:lnTo>
                    <a:pt x="0" y="1000"/>
                  </a:lnTo>
                  <a:close/>
                  <a:moveTo>
                    <a:pt x="0" y="1090"/>
                  </a:moveTo>
                  <a:lnTo>
                    <a:pt x="0" y="1142"/>
                  </a:lnTo>
                  <a:lnTo>
                    <a:pt x="13" y="1142"/>
                  </a:lnTo>
                  <a:lnTo>
                    <a:pt x="13" y="1090"/>
                  </a:lnTo>
                  <a:lnTo>
                    <a:pt x="0" y="1090"/>
                  </a:lnTo>
                  <a:close/>
                  <a:moveTo>
                    <a:pt x="0" y="1181"/>
                  </a:moveTo>
                  <a:lnTo>
                    <a:pt x="0" y="1233"/>
                  </a:lnTo>
                  <a:lnTo>
                    <a:pt x="13" y="1233"/>
                  </a:lnTo>
                  <a:lnTo>
                    <a:pt x="13" y="1181"/>
                  </a:lnTo>
                  <a:lnTo>
                    <a:pt x="0" y="1181"/>
                  </a:lnTo>
                  <a:close/>
                  <a:moveTo>
                    <a:pt x="0" y="1272"/>
                  </a:moveTo>
                  <a:lnTo>
                    <a:pt x="0" y="1324"/>
                  </a:lnTo>
                  <a:lnTo>
                    <a:pt x="13" y="1324"/>
                  </a:lnTo>
                  <a:lnTo>
                    <a:pt x="13" y="1272"/>
                  </a:lnTo>
                  <a:lnTo>
                    <a:pt x="0" y="1272"/>
                  </a:lnTo>
                  <a:close/>
                  <a:moveTo>
                    <a:pt x="0" y="1363"/>
                  </a:moveTo>
                  <a:lnTo>
                    <a:pt x="0" y="1415"/>
                  </a:lnTo>
                  <a:lnTo>
                    <a:pt x="13" y="1415"/>
                  </a:lnTo>
                  <a:lnTo>
                    <a:pt x="13" y="1363"/>
                  </a:lnTo>
                  <a:lnTo>
                    <a:pt x="0" y="1363"/>
                  </a:lnTo>
                  <a:close/>
                  <a:moveTo>
                    <a:pt x="0" y="1454"/>
                  </a:moveTo>
                  <a:lnTo>
                    <a:pt x="0" y="1506"/>
                  </a:lnTo>
                  <a:lnTo>
                    <a:pt x="13" y="1506"/>
                  </a:lnTo>
                  <a:lnTo>
                    <a:pt x="13" y="1454"/>
                  </a:lnTo>
                  <a:lnTo>
                    <a:pt x="0" y="1454"/>
                  </a:lnTo>
                  <a:close/>
                  <a:moveTo>
                    <a:pt x="0" y="1544"/>
                  </a:moveTo>
                  <a:lnTo>
                    <a:pt x="0" y="1596"/>
                  </a:lnTo>
                  <a:lnTo>
                    <a:pt x="13" y="1596"/>
                  </a:lnTo>
                  <a:lnTo>
                    <a:pt x="13" y="1544"/>
                  </a:lnTo>
                  <a:lnTo>
                    <a:pt x="0" y="1544"/>
                  </a:lnTo>
                  <a:close/>
                  <a:moveTo>
                    <a:pt x="0" y="1635"/>
                  </a:moveTo>
                  <a:lnTo>
                    <a:pt x="0" y="1687"/>
                  </a:lnTo>
                  <a:lnTo>
                    <a:pt x="13" y="1687"/>
                  </a:lnTo>
                  <a:lnTo>
                    <a:pt x="13" y="1635"/>
                  </a:lnTo>
                  <a:lnTo>
                    <a:pt x="0" y="1635"/>
                  </a:lnTo>
                  <a:close/>
                  <a:moveTo>
                    <a:pt x="0" y="1726"/>
                  </a:moveTo>
                  <a:lnTo>
                    <a:pt x="0" y="1778"/>
                  </a:lnTo>
                  <a:lnTo>
                    <a:pt x="13" y="1778"/>
                  </a:lnTo>
                  <a:lnTo>
                    <a:pt x="13" y="1726"/>
                  </a:lnTo>
                  <a:lnTo>
                    <a:pt x="0" y="1726"/>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4" name="Freeform 33"/>
            <p:cNvSpPr>
              <a:spLocks noEditPoints="1"/>
            </p:cNvSpPr>
            <p:nvPr/>
          </p:nvSpPr>
          <p:spPr bwMode="auto">
            <a:xfrm>
              <a:off x="3089276" y="5274891"/>
              <a:ext cx="963613" cy="98425"/>
            </a:xfrm>
            <a:custGeom>
              <a:avLst/>
              <a:gdLst>
                <a:gd name="T0" fmla="*/ 0 w 607"/>
                <a:gd name="T1" fmla="*/ 34 h 62"/>
                <a:gd name="T2" fmla="*/ 556 w 607"/>
                <a:gd name="T3" fmla="*/ 34 h 62"/>
                <a:gd name="T4" fmla="*/ 556 w 607"/>
                <a:gd name="T5" fmla="*/ 28 h 62"/>
                <a:gd name="T6" fmla="*/ 0 w 607"/>
                <a:gd name="T7" fmla="*/ 28 h 62"/>
                <a:gd name="T8" fmla="*/ 0 w 607"/>
                <a:gd name="T9" fmla="*/ 34 h 62"/>
                <a:gd name="T10" fmla="*/ 545 w 607"/>
                <a:gd name="T11" fmla="*/ 62 h 62"/>
                <a:gd name="T12" fmla="*/ 607 w 607"/>
                <a:gd name="T13" fmla="*/ 31 h 62"/>
                <a:gd name="T14" fmla="*/ 545 w 607"/>
                <a:gd name="T15" fmla="*/ 0 h 62"/>
                <a:gd name="T16" fmla="*/ 545 w 607"/>
                <a:gd name="T17" fmla="*/ 6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7" h="62">
                  <a:moveTo>
                    <a:pt x="0" y="34"/>
                  </a:moveTo>
                  <a:lnTo>
                    <a:pt x="556" y="34"/>
                  </a:lnTo>
                  <a:lnTo>
                    <a:pt x="556" y="28"/>
                  </a:lnTo>
                  <a:lnTo>
                    <a:pt x="0" y="28"/>
                  </a:lnTo>
                  <a:lnTo>
                    <a:pt x="0" y="34"/>
                  </a:lnTo>
                  <a:close/>
                  <a:moveTo>
                    <a:pt x="545" y="62"/>
                  </a:moveTo>
                  <a:lnTo>
                    <a:pt x="607" y="31"/>
                  </a:lnTo>
                  <a:lnTo>
                    <a:pt x="545" y="0"/>
                  </a:lnTo>
                  <a:lnTo>
                    <a:pt x="545" y="62"/>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5" name="Rectangle 34"/>
            <p:cNvSpPr>
              <a:spLocks noChangeArrowheads="1"/>
            </p:cNvSpPr>
            <p:nvPr/>
          </p:nvSpPr>
          <p:spPr bwMode="auto">
            <a:xfrm>
              <a:off x="3289301" y="5124078"/>
              <a:ext cx="512763" cy="441325"/>
            </a:xfrm>
            <a:prstGeom prst="rect">
              <a:avLst/>
            </a:prstGeom>
            <a:solidFill>
              <a:srgbClr val="FFEC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6" name="Rectangle 35"/>
            <p:cNvSpPr>
              <a:spLocks noChangeArrowheads="1"/>
            </p:cNvSpPr>
            <p:nvPr/>
          </p:nvSpPr>
          <p:spPr bwMode="auto">
            <a:xfrm>
              <a:off x="3405188" y="5128841"/>
              <a:ext cx="317500"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H</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7" name="Rectangle 36"/>
            <p:cNvSpPr>
              <a:spLocks noChangeArrowheads="1"/>
            </p:cNvSpPr>
            <p:nvPr/>
          </p:nvSpPr>
          <p:spPr bwMode="auto">
            <a:xfrm>
              <a:off x="3600451" y="5312991"/>
              <a:ext cx="184150"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9" name="Line 38"/>
            <p:cNvSpPr>
              <a:spLocks noChangeShapeType="1"/>
            </p:cNvSpPr>
            <p:nvPr/>
          </p:nvSpPr>
          <p:spPr bwMode="auto">
            <a:xfrm flipH="1">
              <a:off x="1366838" y="5838453"/>
              <a:ext cx="1541463" cy="0"/>
            </a:xfrm>
            <a:prstGeom prst="line">
              <a:avLst/>
            </a:prstGeom>
            <a:noFill/>
            <a:ln w="508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02" name="Rectangle 41"/>
            <p:cNvSpPr>
              <a:spLocks noChangeArrowheads="1"/>
            </p:cNvSpPr>
            <p:nvPr/>
          </p:nvSpPr>
          <p:spPr bwMode="auto">
            <a:xfrm>
              <a:off x="3382963" y="6228978"/>
              <a:ext cx="276225"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p</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3" name="Freeform 42"/>
            <p:cNvSpPr>
              <a:spLocks noEditPoints="1"/>
            </p:cNvSpPr>
            <p:nvPr/>
          </p:nvSpPr>
          <p:spPr bwMode="auto">
            <a:xfrm>
              <a:off x="3070226" y="6673478"/>
              <a:ext cx="290513" cy="596900"/>
            </a:xfrm>
            <a:custGeom>
              <a:avLst/>
              <a:gdLst>
                <a:gd name="T0" fmla="*/ 102 w 454"/>
                <a:gd name="T1" fmla="*/ 845 h 926"/>
                <a:gd name="T2" fmla="*/ 454 w 454"/>
                <a:gd name="T3" fmla="*/ 13 h 926"/>
                <a:gd name="T4" fmla="*/ 425 w 454"/>
                <a:gd name="T5" fmla="*/ 0 h 926"/>
                <a:gd name="T6" fmla="*/ 73 w 454"/>
                <a:gd name="T7" fmla="*/ 832 h 926"/>
                <a:gd name="T8" fmla="*/ 102 w 454"/>
                <a:gd name="T9" fmla="*/ 845 h 926"/>
                <a:gd name="T10" fmla="*/ 17 w 454"/>
                <a:gd name="T11" fmla="*/ 809 h 926"/>
                <a:gd name="T12" fmla="*/ 58 w 454"/>
                <a:gd name="T13" fmla="*/ 909 h 926"/>
                <a:gd name="T14" fmla="*/ 158 w 454"/>
                <a:gd name="T15" fmla="*/ 868 h 926"/>
                <a:gd name="T16" fmla="*/ 117 w 454"/>
                <a:gd name="T17" fmla="*/ 768 h 926"/>
                <a:gd name="T18" fmla="*/ 17 w 454"/>
                <a:gd name="T19" fmla="*/ 809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4" h="926">
                  <a:moveTo>
                    <a:pt x="102" y="845"/>
                  </a:moveTo>
                  <a:lnTo>
                    <a:pt x="454" y="13"/>
                  </a:lnTo>
                  <a:lnTo>
                    <a:pt x="425" y="0"/>
                  </a:lnTo>
                  <a:lnTo>
                    <a:pt x="73" y="832"/>
                  </a:lnTo>
                  <a:lnTo>
                    <a:pt x="102" y="845"/>
                  </a:lnTo>
                  <a:close/>
                  <a:moveTo>
                    <a:pt x="17" y="809"/>
                  </a:moveTo>
                  <a:cubicBezTo>
                    <a:pt x="0" y="848"/>
                    <a:pt x="19" y="893"/>
                    <a:pt x="58" y="909"/>
                  </a:cubicBezTo>
                  <a:cubicBezTo>
                    <a:pt x="97" y="926"/>
                    <a:pt x="142" y="907"/>
                    <a:pt x="158" y="868"/>
                  </a:cubicBezTo>
                  <a:cubicBezTo>
                    <a:pt x="175" y="829"/>
                    <a:pt x="156" y="784"/>
                    <a:pt x="117" y="768"/>
                  </a:cubicBezTo>
                  <a:cubicBezTo>
                    <a:pt x="78" y="751"/>
                    <a:pt x="33" y="770"/>
                    <a:pt x="17" y="809"/>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 name="Rectangle 43"/>
            <p:cNvSpPr>
              <a:spLocks noChangeArrowheads="1"/>
            </p:cNvSpPr>
            <p:nvPr/>
          </p:nvSpPr>
          <p:spPr bwMode="auto">
            <a:xfrm>
              <a:off x="2155826" y="7332291"/>
              <a:ext cx="276225"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8" name="Line 44"/>
            <p:cNvSpPr>
              <a:spLocks noChangeShapeType="1"/>
            </p:cNvSpPr>
            <p:nvPr/>
          </p:nvSpPr>
          <p:spPr bwMode="auto">
            <a:xfrm>
              <a:off x="2224088" y="4484316"/>
              <a:ext cx="0" cy="283210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28" name="Rectangle 49"/>
            <p:cNvSpPr>
              <a:spLocks noChangeArrowheads="1"/>
            </p:cNvSpPr>
            <p:nvPr/>
          </p:nvSpPr>
          <p:spPr bwMode="auto">
            <a:xfrm>
              <a:off x="1382713" y="5144716"/>
              <a:ext cx="369888" cy="2984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31" name="Rectangle 52"/>
            <p:cNvSpPr>
              <a:spLocks noChangeArrowheads="1"/>
            </p:cNvSpPr>
            <p:nvPr/>
          </p:nvSpPr>
          <p:spPr bwMode="auto">
            <a:xfrm>
              <a:off x="927101" y="4419228"/>
              <a:ext cx="1354138"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probability</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spTree>
    <p:custDataLst>
      <p:tags r:id="rId1"/>
    </p:custDataLst>
    <p:extLst>
      <p:ext uri="{BB962C8B-B14F-4D97-AF65-F5344CB8AC3E}">
        <p14:creationId xmlns:p14="http://schemas.microsoft.com/office/powerpoint/2010/main" val="184943158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wipe(left)">
                                      <p:cBhvr>
                                        <p:cTn id="31" dur="500"/>
                                        <p:tgtEl>
                                          <p:spTgt spid="2"/>
                                        </p:tgtEl>
                                      </p:cBhvr>
                                    </p:animEffect>
                                  </p:childTnLst>
                                </p:cTn>
                              </p:par>
                            </p:childTnLst>
                          </p:cTn>
                        </p:par>
                        <p:par>
                          <p:cTn id="32" fill="hold">
                            <p:stCondLst>
                              <p:cond delay="500"/>
                            </p:stCondLst>
                            <p:childTnLst>
                              <p:par>
                                <p:cTn id="33" presetID="22" presetClass="entr" presetSubtype="8" fill="hold"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left)">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220922" y="49907"/>
            <a:ext cx="12791790" cy="9223573"/>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105000"/>
              </a:lnSpc>
            </a:pPr>
            <a:endParaRPr lang="en-US" dirty="0"/>
          </a:p>
          <a:p>
            <a:pPr>
              <a:lnSpc>
                <a:spcPct val="105000"/>
              </a:lnSpc>
            </a:pPr>
            <a:endParaRPr lang="en-US" dirty="0" smtClean="0"/>
          </a:p>
          <a:p>
            <a:pPr>
              <a:lnSpc>
                <a:spcPct val="105000"/>
              </a:lnSpc>
            </a:pPr>
            <a:endParaRPr lang="en-US" sz="3200" dirty="0"/>
          </a:p>
          <a:p>
            <a:pPr>
              <a:lnSpc>
                <a:spcPct val="105000"/>
              </a:lnSpc>
            </a:pPr>
            <a:endParaRPr lang="en-US" sz="3200" dirty="0" smtClean="0"/>
          </a:p>
          <a:p>
            <a:pPr>
              <a:lnSpc>
                <a:spcPct val="105000"/>
              </a:lnSpc>
            </a:pPr>
            <a:endParaRPr lang="en-US" sz="3200" dirty="0"/>
          </a:p>
          <a:p>
            <a:pPr>
              <a:lnSpc>
                <a:spcPct val="105000"/>
              </a:lnSpc>
            </a:pPr>
            <a:endParaRPr lang="en-US" sz="3200" dirty="0" smtClean="0"/>
          </a:p>
          <a:p>
            <a:pPr>
              <a:lnSpc>
                <a:spcPct val="105000"/>
              </a:lnSpc>
            </a:pPr>
            <a:endParaRPr lang="en-US" sz="3200" dirty="0"/>
          </a:p>
          <a:p>
            <a:pPr>
              <a:lnSpc>
                <a:spcPct val="105000"/>
              </a:lnSpc>
            </a:pPr>
            <a:endParaRPr lang="en-US" sz="3200" dirty="0" smtClean="0"/>
          </a:p>
          <a:p>
            <a:pPr>
              <a:lnSpc>
                <a:spcPct val="105000"/>
              </a:lnSpc>
            </a:pPr>
            <a:r>
              <a:rPr lang="en-US" dirty="0" smtClean="0"/>
              <a:t>In the first example, the </a:t>
            </a:r>
            <a:r>
              <a:rPr lang="en-US" dirty="0"/>
              <a:t>compatibility interval </a:t>
            </a:r>
            <a:r>
              <a:rPr lang="en-US" dirty="0" smtClean="0"/>
              <a:t>falls </a:t>
            </a:r>
            <a:r>
              <a:rPr lang="en-US" dirty="0"/>
              <a:t>short of the smallest beneficial </a:t>
            </a:r>
            <a:r>
              <a:rPr lang="en-US" dirty="0" smtClean="0"/>
              <a:t>value.</a:t>
            </a:r>
          </a:p>
          <a:p>
            <a:pPr lvl="1">
              <a:lnSpc>
                <a:spcPct val="105000"/>
              </a:lnSpc>
            </a:pPr>
            <a:r>
              <a:rPr lang="en-US" dirty="0" smtClean="0"/>
              <a:t>No </a:t>
            </a:r>
            <a:r>
              <a:rPr lang="en-US" dirty="0"/>
              <a:t>beneficial values are consistent with the data and </a:t>
            </a:r>
            <a:r>
              <a:rPr lang="en-US" dirty="0" smtClean="0"/>
              <a:t>model.</a:t>
            </a:r>
          </a:p>
          <a:p>
            <a:pPr lvl="1">
              <a:lnSpc>
                <a:spcPct val="105000"/>
              </a:lnSpc>
            </a:pPr>
            <a:r>
              <a:rPr lang="en-US" dirty="0" smtClean="0"/>
              <a:t>So you reject the hypothesis that the effect is beneficial, and you would not implement it.</a:t>
            </a:r>
          </a:p>
          <a:p>
            <a:pPr lvl="1">
              <a:lnSpc>
                <a:spcPct val="105000"/>
              </a:lnSpc>
            </a:pPr>
            <a:r>
              <a:rPr lang="en-US" dirty="0" smtClean="0"/>
              <a:t>Bayesian interpretation: </a:t>
            </a:r>
            <a:r>
              <a:rPr lang="en-US" dirty="0"/>
              <a:t>the </a:t>
            </a:r>
            <a:r>
              <a:rPr lang="en-US" dirty="0" smtClean="0"/>
              <a:t>p value is the chance </a:t>
            </a:r>
            <a:r>
              <a:rPr lang="en-US" dirty="0"/>
              <a:t>that the true effect is </a:t>
            </a:r>
            <a:r>
              <a:rPr lang="en-US" dirty="0" smtClean="0"/>
              <a:t>beneficial, and it </a:t>
            </a:r>
            <a:r>
              <a:rPr lang="en-US" dirty="0"/>
              <a:t>is </a:t>
            </a:r>
            <a:r>
              <a:rPr lang="en-US" dirty="0" smtClean="0"/>
              <a:t>too low to </a:t>
            </a:r>
            <a:r>
              <a:rPr lang="en-US" dirty="0"/>
              <a:t>implement </a:t>
            </a:r>
            <a:r>
              <a:rPr lang="en-US" dirty="0" smtClean="0"/>
              <a:t>it.</a:t>
            </a:r>
          </a:p>
          <a:p>
            <a:pPr>
              <a:lnSpc>
                <a:spcPct val="105000"/>
              </a:lnSpc>
            </a:pPr>
            <a:r>
              <a:rPr lang="en-US" dirty="0" smtClean="0"/>
              <a:t>In the second example, the </a:t>
            </a:r>
            <a:r>
              <a:rPr lang="en-US" dirty="0"/>
              <a:t>compatibility interval </a:t>
            </a:r>
            <a:r>
              <a:rPr lang="en-US" dirty="0" smtClean="0"/>
              <a:t>overlaps </a:t>
            </a:r>
            <a:r>
              <a:rPr lang="en-US" dirty="0"/>
              <a:t>beneficial </a:t>
            </a:r>
            <a:r>
              <a:rPr lang="en-US" dirty="0" smtClean="0"/>
              <a:t>values.</a:t>
            </a:r>
          </a:p>
          <a:p>
            <a:pPr lvl="1">
              <a:lnSpc>
                <a:spcPct val="105000"/>
              </a:lnSpc>
            </a:pPr>
            <a:r>
              <a:rPr lang="en-US" dirty="0" smtClean="0"/>
              <a:t>Beneficial values are </a:t>
            </a:r>
            <a:r>
              <a:rPr lang="en-US" dirty="0"/>
              <a:t>compatible with the sample and </a:t>
            </a:r>
            <a:r>
              <a:rPr lang="en-US" dirty="0" smtClean="0"/>
              <a:t>model.</a:t>
            </a:r>
          </a:p>
          <a:p>
            <a:pPr lvl="1">
              <a:lnSpc>
                <a:spcPct val="105000"/>
              </a:lnSpc>
            </a:pPr>
            <a:r>
              <a:rPr lang="en-US" dirty="0" smtClean="0"/>
              <a:t>So you cannot reject the hypothesis that the effect is beneficial; you could implement it.</a:t>
            </a:r>
          </a:p>
          <a:p>
            <a:pPr lvl="1">
              <a:lnSpc>
                <a:spcPct val="105000"/>
              </a:lnSpc>
            </a:pPr>
            <a:r>
              <a:rPr lang="en-US" dirty="0" smtClean="0"/>
              <a:t>Bayesian interpretation: there is a reasonable chance </a:t>
            </a:r>
            <a:r>
              <a:rPr lang="en-US" dirty="0"/>
              <a:t>that the true effect is </a:t>
            </a:r>
            <a:r>
              <a:rPr lang="en-US" dirty="0" smtClean="0"/>
              <a:t>beneficial, so you could implement it.</a:t>
            </a:r>
          </a:p>
        </p:txBody>
      </p:sp>
      <p:grpSp>
        <p:nvGrpSpPr>
          <p:cNvPr id="4" name="Group 3"/>
          <p:cNvGrpSpPr/>
          <p:nvPr/>
        </p:nvGrpSpPr>
        <p:grpSpPr>
          <a:xfrm>
            <a:off x="5760988" y="386283"/>
            <a:ext cx="4443412" cy="3300413"/>
            <a:chOff x="4457701" y="4484316"/>
            <a:chExt cx="4443412" cy="3300413"/>
          </a:xfrm>
        </p:grpSpPr>
        <p:sp>
          <p:nvSpPr>
            <p:cNvPr id="67" name="Rectangle 6"/>
            <p:cNvSpPr>
              <a:spLocks noChangeArrowheads="1"/>
            </p:cNvSpPr>
            <p:nvPr/>
          </p:nvSpPr>
          <p:spPr bwMode="auto">
            <a:xfrm>
              <a:off x="7297738" y="4484316"/>
              <a:ext cx="1352550" cy="2832100"/>
            </a:xfrm>
            <a:prstGeom prst="rect">
              <a:avLst/>
            </a:prstGeom>
            <a:solidFill>
              <a:srgbClr val="FFEC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7"/>
            <p:cNvSpPr>
              <a:spLocks/>
            </p:cNvSpPr>
            <p:nvPr/>
          </p:nvSpPr>
          <p:spPr bwMode="auto">
            <a:xfrm>
              <a:off x="4468813" y="4922466"/>
              <a:ext cx="4284663" cy="2393950"/>
            </a:xfrm>
            <a:custGeom>
              <a:avLst/>
              <a:gdLst>
                <a:gd name="T0" fmla="*/ 6688 w 6688"/>
                <a:gd name="T1" fmla="*/ 3721 h 3721"/>
                <a:gd name="T2" fmla="*/ 5525 w 6688"/>
                <a:gd name="T3" fmla="*/ 3664 h 3721"/>
                <a:gd name="T4" fmla="*/ 5027 w 6688"/>
                <a:gd name="T5" fmla="*/ 3396 h 3721"/>
                <a:gd name="T6" fmla="*/ 4644 w 6688"/>
                <a:gd name="T7" fmla="*/ 2745 h 3721"/>
                <a:gd name="T8" fmla="*/ 4097 w 6688"/>
                <a:gd name="T9" fmla="*/ 1321 h 3721"/>
                <a:gd name="T10" fmla="*/ 3704 w 6688"/>
                <a:gd name="T11" fmla="*/ 217 h 3721"/>
                <a:gd name="T12" fmla="*/ 3457 w 6688"/>
                <a:gd name="T13" fmla="*/ 10 h 3721"/>
                <a:gd name="T14" fmla="*/ 3186 w 6688"/>
                <a:gd name="T15" fmla="*/ 217 h 3721"/>
                <a:gd name="T16" fmla="*/ 2746 w 6688"/>
                <a:gd name="T17" fmla="*/ 1251 h 3721"/>
                <a:gd name="T18" fmla="*/ 2093 w 6688"/>
                <a:gd name="T19" fmla="*/ 2860 h 3721"/>
                <a:gd name="T20" fmla="*/ 1690 w 6688"/>
                <a:gd name="T21" fmla="*/ 3434 h 3721"/>
                <a:gd name="T22" fmla="*/ 1154 w 6688"/>
                <a:gd name="T23" fmla="*/ 3664 h 3721"/>
                <a:gd name="T24" fmla="*/ 0 w 6688"/>
                <a:gd name="T25" fmla="*/ 3712 h 3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88" h="3721">
                  <a:moveTo>
                    <a:pt x="6688" y="3721"/>
                  </a:moveTo>
                  <a:cubicBezTo>
                    <a:pt x="6494" y="3715"/>
                    <a:pt x="5803" y="3718"/>
                    <a:pt x="5525" y="3664"/>
                  </a:cubicBezTo>
                  <a:cubicBezTo>
                    <a:pt x="5247" y="3609"/>
                    <a:pt x="5175" y="3549"/>
                    <a:pt x="5027" y="3396"/>
                  </a:cubicBezTo>
                  <a:cubicBezTo>
                    <a:pt x="4880" y="3243"/>
                    <a:pt x="4797" y="3090"/>
                    <a:pt x="4644" y="2745"/>
                  </a:cubicBezTo>
                  <a:cubicBezTo>
                    <a:pt x="4490" y="2400"/>
                    <a:pt x="4254" y="1743"/>
                    <a:pt x="4097" y="1321"/>
                  </a:cubicBezTo>
                  <a:cubicBezTo>
                    <a:pt x="3941" y="900"/>
                    <a:pt x="3809" y="434"/>
                    <a:pt x="3704" y="217"/>
                  </a:cubicBezTo>
                  <a:cubicBezTo>
                    <a:pt x="3599" y="0"/>
                    <a:pt x="3496" y="10"/>
                    <a:pt x="3457" y="10"/>
                  </a:cubicBezTo>
                  <a:cubicBezTo>
                    <a:pt x="3419" y="10"/>
                    <a:pt x="3304" y="10"/>
                    <a:pt x="3186" y="217"/>
                  </a:cubicBezTo>
                  <a:cubicBezTo>
                    <a:pt x="3068" y="425"/>
                    <a:pt x="2927" y="811"/>
                    <a:pt x="2746" y="1251"/>
                  </a:cubicBezTo>
                  <a:cubicBezTo>
                    <a:pt x="2562" y="1691"/>
                    <a:pt x="2269" y="2496"/>
                    <a:pt x="2093" y="2860"/>
                  </a:cubicBezTo>
                  <a:cubicBezTo>
                    <a:pt x="1918" y="3224"/>
                    <a:pt x="1848" y="3300"/>
                    <a:pt x="1690" y="3434"/>
                  </a:cubicBezTo>
                  <a:cubicBezTo>
                    <a:pt x="1534" y="3568"/>
                    <a:pt x="1434" y="3620"/>
                    <a:pt x="1154" y="3664"/>
                  </a:cubicBezTo>
                  <a:cubicBezTo>
                    <a:pt x="872" y="3709"/>
                    <a:pt x="407" y="3701"/>
                    <a:pt x="0" y="3712"/>
                  </a:cubicBezTo>
                </a:path>
              </a:pathLst>
            </a:custGeom>
            <a:solidFill>
              <a:srgbClr val="C9E5C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69" name="Freeform 8"/>
            <p:cNvSpPr>
              <a:spLocks/>
            </p:cNvSpPr>
            <p:nvPr/>
          </p:nvSpPr>
          <p:spPr bwMode="auto">
            <a:xfrm>
              <a:off x="4468813" y="4922466"/>
              <a:ext cx="4284663" cy="2393950"/>
            </a:xfrm>
            <a:custGeom>
              <a:avLst/>
              <a:gdLst>
                <a:gd name="T0" fmla="*/ 2699 w 2699"/>
                <a:gd name="T1" fmla="*/ 1508 h 1508"/>
                <a:gd name="T2" fmla="*/ 2229 w 2699"/>
                <a:gd name="T3" fmla="*/ 1485 h 1508"/>
                <a:gd name="T4" fmla="*/ 2028 w 2699"/>
                <a:gd name="T5" fmla="*/ 1376 h 1508"/>
                <a:gd name="T6" fmla="*/ 1874 w 2699"/>
                <a:gd name="T7" fmla="*/ 1112 h 1508"/>
                <a:gd name="T8" fmla="*/ 1653 w 2699"/>
                <a:gd name="T9" fmla="*/ 535 h 1508"/>
                <a:gd name="T10" fmla="*/ 1495 w 2699"/>
                <a:gd name="T11" fmla="*/ 88 h 1508"/>
                <a:gd name="T12" fmla="*/ 1395 w 2699"/>
                <a:gd name="T13" fmla="*/ 4 h 1508"/>
                <a:gd name="T14" fmla="*/ 1285 w 2699"/>
                <a:gd name="T15" fmla="*/ 88 h 1508"/>
                <a:gd name="T16" fmla="*/ 1108 w 2699"/>
                <a:gd name="T17" fmla="*/ 507 h 1508"/>
                <a:gd name="T18" fmla="*/ 844 w 2699"/>
                <a:gd name="T19" fmla="*/ 1159 h 1508"/>
                <a:gd name="T20" fmla="*/ 682 w 2699"/>
                <a:gd name="T21" fmla="*/ 1392 h 1508"/>
                <a:gd name="T22" fmla="*/ 465 w 2699"/>
                <a:gd name="T23" fmla="*/ 1485 h 1508"/>
                <a:gd name="T24" fmla="*/ 0 w 2699"/>
                <a:gd name="T25" fmla="*/ 1504 h 1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99" h="1508">
                  <a:moveTo>
                    <a:pt x="2699" y="1508"/>
                  </a:moveTo>
                  <a:cubicBezTo>
                    <a:pt x="2620" y="1506"/>
                    <a:pt x="2342" y="1507"/>
                    <a:pt x="2229" y="1485"/>
                  </a:cubicBezTo>
                  <a:cubicBezTo>
                    <a:pt x="2117" y="1463"/>
                    <a:pt x="2088" y="1438"/>
                    <a:pt x="2028" y="1376"/>
                  </a:cubicBezTo>
                  <a:cubicBezTo>
                    <a:pt x="1969" y="1314"/>
                    <a:pt x="1936" y="1252"/>
                    <a:pt x="1874" y="1112"/>
                  </a:cubicBezTo>
                  <a:cubicBezTo>
                    <a:pt x="1812" y="973"/>
                    <a:pt x="1716" y="706"/>
                    <a:pt x="1653" y="535"/>
                  </a:cubicBezTo>
                  <a:cubicBezTo>
                    <a:pt x="1590" y="365"/>
                    <a:pt x="1537" y="176"/>
                    <a:pt x="1495" y="88"/>
                  </a:cubicBezTo>
                  <a:cubicBezTo>
                    <a:pt x="1452" y="0"/>
                    <a:pt x="1411" y="4"/>
                    <a:pt x="1395" y="4"/>
                  </a:cubicBezTo>
                  <a:cubicBezTo>
                    <a:pt x="1380" y="4"/>
                    <a:pt x="1333" y="4"/>
                    <a:pt x="1285" y="88"/>
                  </a:cubicBezTo>
                  <a:cubicBezTo>
                    <a:pt x="1238" y="172"/>
                    <a:pt x="1181" y="328"/>
                    <a:pt x="1108" y="507"/>
                  </a:cubicBezTo>
                  <a:cubicBezTo>
                    <a:pt x="1034" y="685"/>
                    <a:pt x="915" y="1011"/>
                    <a:pt x="844" y="1159"/>
                  </a:cubicBezTo>
                  <a:cubicBezTo>
                    <a:pt x="774" y="1307"/>
                    <a:pt x="746" y="1337"/>
                    <a:pt x="682" y="1392"/>
                  </a:cubicBezTo>
                  <a:cubicBezTo>
                    <a:pt x="619" y="1446"/>
                    <a:pt x="578" y="1467"/>
                    <a:pt x="465" y="1485"/>
                  </a:cubicBezTo>
                  <a:cubicBezTo>
                    <a:pt x="352" y="1503"/>
                    <a:pt x="164" y="1500"/>
                    <a:pt x="0" y="1504"/>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70" name="Freeform 9"/>
            <p:cNvSpPr>
              <a:spLocks/>
            </p:cNvSpPr>
            <p:nvPr/>
          </p:nvSpPr>
          <p:spPr bwMode="auto">
            <a:xfrm>
              <a:off x="7294563" y="6289303"/>
              <a:ext cx="1192213" cy="1038225"/>
            </a:xfrm>
            <a:custGeom>
              <a:avLst/>
              <a:gdLst>
                <a:gd name="T0" fmla="*/ 15 w 1860"/>
                <a:gd name="T1" fmla="*/ 1612 h 1612"/>
                <a:gd name="T2" fmla="*/ 4 w 1860"/>
                <a:gd name="T3" fmla="*/ 136 h 1612"/>
                <a:gd name="T4" fmla="*/ 287 w 1860"/>
                <a:gd name="T5" fmla="*/ 720 h 1612"/>
                <a:gd name="T6" fmla="*/ 553 w 1860"/>
                <a:gd name="T7" fmla="*/ 1212 h 1612"/>
                <a:gd name="T8" fmla="*/ 793 w 1860"/>
                <a:gd name="T9" fmla="*/ 1409 h 1612"/>
                <a:gd name="T10" fmla="*/ 1083 w 1860"/>
                <a:gd name="T11" fmla="*/ 1524 h 1612"/>
                <a:gd name="T12" fmla="*/ 1860 w 1860"/>
                <a:gd name="T13" fmla="*/ 1590 h 1612"/>
              </a:gdLst>
              <a:ahLst/>
              <a:cxnLst>
                <a:cxn ang="0">
                  <a:pos x="T0" y="T1"/>
                </a:cxn>
                <a:cxn ang="0">
                  <a:pos x="T2" y="T3"/>
                </a:cxn>
                <a:cxn ang="0">
                  <a:pos x="T4" y="T5"/>
                </a:cxn>
                <a:cxn ang="0">
                  <a:pos x="T6" y="T7"/>
                </a:cxn>
                <a:cxn ang="0">
                  <a:pos x="T8" y="T9"/>
                </a:cxn>
                <a:cxn ang="0">
                  <a:pos x="T10" y="T11"/>
                </a:cxn>
                <a:cxn ang="0">
                  <a:pos x="T12" y="T13"/>
                </a:cxn>
              </a:cxnLst>
              <a:rect l="0" t="0" r="r" b="b"/>
              <a:pathLst>
                <a:path w="1860" h="1612">
                  <a:moveTo>
                    <a:pt x="15" y="1612"/>
                  </a:moveTo>
                  <a:cubicBezTo>
                    <a:pt x="15" y="1377"/>
                    <a:pt x="4" y="372"/>
                    <a:pt x="4" y="136"/>
                  </a:cubicBezTo>
                  <a:cubicBezTo>
                    <a:pt x="0" y="0"/>
                    <a:pt x="126" y="387"/>
                    <a:pt x="287" y="720"/>
                  </a:cubicBezTo>
                  <a:cubicBezTo>
                    <a:pt x="373" y="902"/>
                    <a:pt x="478" y="1111"/>
                    <a:pt x="553" y="1212"/>
                  </a:cubicBezTo>
                  <a:lnTo>
                    <a:pt x="793" y="1409"/>
                  </a:lnTo>
                  <a:lnTo>
                    <a:pt x="1083" y="1524"/>
                  </a:lnTo>
                  <a:lnTo>
                    <a:pt x="1860" y="1590"/>
                  </a:ln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71" name="Freeform 10"/>
            <p:cNvSpPr>
              <a:spLocks/>
            </p:cNvSpPr>
            <p:nvPr/>
          </p:nvSpPr>
          <p:spPr bwMode="auto">
            <a:xfrm>
              <a:off x="4468813" y="4922466"/>
              <a:ext cx="4284663" cy="2393950"/>
            </a:xfrm>
            <a:custGeom>
              <a:avLst/>
              <a:gdLst>
                <a:gd name="T0" fmla="*/ 2699 w 2699"/>
                <a:gd name="T1" fmla="*/ 1508 h 1508"/>
                <a:gd name="T2" fmla="*/ 2229 w 2699"/>
                <a:gd name="T3" fmla="*/ 1485 h 1508"/>
                <a:gd name="T4" fmla="*/ 2028 w 2699"/>
                <a:gd name="T5" fmla="*/ 1376 h 1508"/>
                <a:gd name="T6" fmla="*/ 1874 w 2699"/>
                <a:gd name="T7" fmla="*/ 1112 h 1508"/>
                <a:gd name="T8" fmla="*/ 1653 w 2699"/>
                <a:gd name="T9" fmla="*/ 535 h 1508"/>
                <a:gd name="T10" fmla="*/ 1495 w 2699"/>
                <a:gd name="T11" fmla="*/ 88 h 1508"/>
                <a:gd name="T12" fmla="*/ 1395 w 2699"/>
                <a:gd name="T13" fmla="*/ 4 h 1508"/>
                <a:gd name="T14" fmla="*/ 1285 w 2699"/>
                <a:gd name="T15" fmla="*/ 88 h 1508"/>
                <a:gd name="T16" fmla="*/ 1108 w 2699"/>
                <a:gd name="T17" fmla="*/ 507 h 1508"/>
                <a:gd name="T18" fmla="*/ 844 w 2699"/>
                <a:gd name="T19" fmla="*/ 1159 h 1508"/>
                <a:gd name="T20" fmla="*/ 682 w 2699"/>
                <a:gd name="T21" fmla="*/ 1392 h 1508"/>
                <a:gd name="T22" fmla="*/ 465 w 2699"/>
                <a:gd name="T23" fmla="*/ 1485 h 1508"/>
                <a:gd name="T24" fmla="*/ 0 w 2699"/>
                <a:gd name="T25" fmla="*/ 1504 h 1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99" h="1508">
                  <a:moveTo>
                    <a:pt x="2699" y="1508"/>
                  </a:moveTo>
                  <a:cubicBezTo>
                    <a:pt x="2620" y="1506"/>
                    <a:pt x="2342" y="1507"/>
                    <a:pt x="2229" y="1485"/>
                  </a:cubicBezTo>
                  <a:cubicBezTo>
                    <a:pt x="2117" y="1463"/>
                    <a:pt x="2088" y="1438"/>
                    <a:pt x="2028" y="1376"/>
                  </a:cubicBezTo>
                  <a:cubicBezTo>
                    <a:pt x="1969" y="1314"/>
                    <a:pt x="1936" y="1252"/>
                    <a:pt x="1874" y="1112"/>
                  </a:cubicBezTo>
                  <a:cubicBezTo>
                    <a:pt x="1812" y="973"/>
                    <a:pt x="1716" y="706"/>
                    <a:pt x="1653" y="535"/>
                  </a:cubicBezTo>
                  <a:cubicBezTo>
                    <a:pt x="1590" y="365"/>
                    <a:pt x="1537" y="176"/>
                    <a:pt x="1495" y="88"/>
                  </a:cubicBezTo>
                  <a:cubicBezTo>
                    <a:pt x="1452" y="0"/>
                    <a:pt x="1411" y="4"/>
                    <a:pt x="1395" y="4"/>
                  </a:cubicBezTo>
                  <a:cubicBezTo>
                    <a:pt x="1380" y="4"/>
                    <a:pt x="1333" y="4"/>
                    <a:pt x="1285" y="88"/>
                  </a:cubicBezTo>
                  <a:cubicBezTo>
                    <a:pt x="1238" y="172"/>
                    <a:pt x="1181" y="328"/>
                    <a:pt x="1108" y="507"/>
                  </a:cubicBezTo>
                  <a:cubicBezTo>
                    <a:pt x="1034" y="685"/>
                    <a:pt x="915" y="1011"/>
                    <a:pt x="844" y="1159"/>
                  </a:cubicBezTo>
                  <a:cubicBezTo>
                    <a:pt x="774" y="1307"/>
                    <a:pt x="746" y="1337"/>
                    <a:pt x="682" y="1392"/>
                  </a:cubicBezTo>
                  <a:cubicBezTo>
                    <a:pt x="619" y="1446"/>
                    <a:pt x="578" y="1467"/>
                    <a:pt x="465" y="1485"/>
                  </a:cubicBezTo>
                  <a:cubicBezTo>
                    <a:pt x="352" y="1503"/>
                    <a:pt x="164" y="1500"/>
                    <a:pt x="0" y="1504"/>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72" name="Line 11"/>
            <p:cNvSpPr>
              <a:spLocks noChangeShapeType="1"/>
            </p:cNvSpPr>
            <p:nvPr/>
          </p:nvSpPr>
          <p:spPr bwMode="auto">
            <a:xfrm flipH="1">
              <a:off x="4457701" y="7325941"/>
              <a:ext cx="4429125"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73" name="Rectangle 12"/>
            <p:cNvSpPr>
              <a:spLocks noChangeArrowheads="1"/>
            </p:cNvSpPr>
            <p:nvPr/>
          </p:nvSpPr>
          <p:spPr bwMode="auto">
            <a:xfrm>
              <a:off x="8666163" y="7022728"/>
              <a:ext cx="234950" cy="4222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Rectangle 13"/>
            <p:cNvSpPr>
              <a:spLocks noChangeArrowheads="1"/>
            </p:cNvSpPr>
            <p:nvPr/>
          </p:nvSpPr>
          <p:spPr bwMode="auto">
            <a:xfrm>
              <a:off x="8666163" y="7022728"/>
              <a:ext cx="234950" cy="422275"/>
            </a:xfrm>
            <a:prstGeom prst="rect">
              <a:avLst/>
            </a:prstGeom>
            <a:noFill/>
            <a:ln w="9525" cap="flat">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75" name="Freeform 14"/>
            <p:cNvSpPr>
              <a:spLocks noEditPoints="1"/>
            </p:cNvSpPr>
            <p:nvPr/>
          </p:nvSpPr>
          <p:spPr bwMode="auto">
            <a:xfrm>
              <a:off x="7286626" y="4484316"/>
              <a:ext cx="20638" cy="2822575"/>
            </a:xfrm>
            <a:custGeom>
              <a:avLst/>
              <a:gdLst>
                <a:gd name="T0" fmla="*/ 0 w 13"/>
                <a:gd name="T1" fmla="*/ 52 h 1778"/>
                <a:gd name="T2" fmla="*/ 13 w 13"/>
                <a:gd name="T3" fmla="*/ 0 h 1778"/>
                <a:gd name="T4" fmla="*/ 0 w 13"/>
                <a:gd name="T5" fmla="*/ 91 h 1778"/>
                <a:gd name="T6" fmla="*/ 13 w 13"/>
                <a:gd name="T7" fmla="*/ 143 h 1778"/>
                <a:gd name="T8" fmla="*/ 0 w 13"/>
                <a:gd name="T9" fmla="*/ 91 h 1778"/>
                <a:gd name="T10" fmla="*/ 0 w 13"/>
                <a:gd name="T11" fmla="*/ 234 h 1778"/>
                <a:gd name="T12" fmla="*/ 13 w 13"/>
                <a:gd name="T13" fmla="*/ 182 h 1778"/>
                <a:gd name="T14" fmla="*/ 0 w 13"/>
                <a:gd name="T15" fmla="*/ 273 h 1778"/>
                <a:gd name="T16" fmla="*/ 13 w 13"/>
                <a:gd name="T17" fmla="*/ 325 h 1778"/>
                <a:gd name="T18" fmla="*/ 0 w 13"/>
                <a:gd name="T19" fmla="*/ 273 h 1778"/>
                <a:gd name="T20" fmla="*/ 0 w 13"/>
                <a:gd name="T21" fmla="*/ 416 h 1778"/>
                <a:gd name="T22" fmla="*/ 13 w 13"/>
                <a:gd name="T23" fmla="*/ 364 h 1778"/>
                <a:gd name="T24" fmla="*/ 0 w 13"/>
                <a:gd name="T25" fmla="*/ 454 h 1778"/>
                <a:gd name="T26" fmla="*/ 13 w 13"/>
                <a:gd name="T27" fmla="*/ 506 h 1778"/>
                <a:gd name="T28" fmla="*/ 0 w 13"/>
                <a:gd name="T29" fmla="*/ 454 h 1778"/>
                <a:gd name="T30" fmla="*/ 0 w 13"/>
                <a:gd name="T31" fmla="*/ 598 h 1778"/>
                <a:gd name="T32" fmla="*/ 13 w 13"/>
                <a:gd name="T33" fmla="*/ 546 h 1778"/>
                <a:gd name="T34" fmla="*/ 0 w 13"/>
                <a:gd name="T35" fmla="*/ 636 h 1778"/>
                <a:gd name="T36" fmla="*/ 13 w 13"/>
                <a:gd name="T37" fmla="*/ 688 h 1778"/>
                <a:gd name="T38" fmla="*/ 0 w 13"/>
                <a:gd name="T39" fmla="*/ 636 h 1778"/>
                <a:gd name="T40" fmla="*/ 0 w 13"/>
                <a:gd name="T41" fmla="*/ 779 h 1778"/>
                <a:gd name="T42" fmla="*/ 13 w 13"/>
                <a:gd name="T43" fmla="*/ 727 h 1778"/>
                <a:gd name="T44" fmla="*/ 0 w 13"/>
                <a:gd name="T45" fmla="*/ 818 h 1778"/>
                <a:gd name="T46" fmla="*/ 13 w 13"/>
                <a:gd name="T47" fmla="*/ 870 h 1778"/>
                <a:gd name="T48" fmla="*/ 0 w 13"/>
                <a:gd name="T49" fmla="*/ 818 h 1778"/>
                <a:gd name="T50" fmla="*/ 0 w 13"/>
                <a:gd name="T51" fmla="*/ 961 h 1778"/>
                <a:gd name="T52" fmla="*/ 13 w 13"/>
                <a:gd name="T53" fmla="*/ 909 h 1778"/>
                <a:gd name="T54" fmla="*/ 0 w 13"/>
                <a:gd name="T55" fmla="*/ 1000 h 1778"/>
                <a:gd name="T56" fmla="*/ 13 w 13"/>
                <a:gd name="T57" fmla="*/ 1052 h 1778"/>
                <a:gd name="T58" fmla="*/ 0 w 13"/>
                <a:gd name="T59" fmla="*/ 1000 h 1778"/>
                <a:gd name="T60" fmla="*/ 0 w 13"/>
                <a:gd name="T61" fmla="*/ 1142 h 1778"/>
                <a:gd name="T62" fmla="*/ 13 w 13"/>
                <a:gd name="T63" fmla="*/ 1090 h 1778"/>
                <a:gd name="T64" fmla="*/ 0 w 13"/>
                <a:gd name="T65" fmla="*/ 1181 h 1778"/>
                <a:gd name="T66" fmla="*/ 13 w 13"/>
                <a:gd name="T67" fmla="*/ 1233 h 1778"/>
                <a:gd name="T68" fmla="*/ 0 w 13"/>
                <a:gd name="T69" fmla="*/ 1181 h 1778"/>
                <a:gd name="T70" fmla="*/ 0 w 13"/>
                <a:gd name="T71" fmla="*/ 1324 h 1778"/>
                <a:gd name="T72" fmla="*/ 13 w 13"/>
                <a:gd name="T73" fmla="*/ 1272 h 1778"/>
                <a:gd name="T74" fmla="*/ 0 w 13"/>
                <a:gd name="T75" fmla="*/ 1363 h 1778"/>
                <a:gd name="T76" fmla="*/ 13 w 13"/>
                <a:gd name="T77" fmla="*/ 1415 h 1778"/>
                <a:gd name="T78" fmla="*/ 0 w 13"/>
                <a:gd name="T79" fmla="*/ 1363 h 1778"/>
                <a:gd name="T80" fmla="*/ 0 w 13"/>
                <a:gd name="T81" fmla="*/ 1506 h 1778"/>
                <a:gd name="T82" fmla="*/ 13 w 13"/>
                <a:gd name="T83" fmla="*/ 1454 h 1778"/>
                <a:gd name="T84" fmla="*/ 0 w 13"/>
                <a:gd name="T85" fmla="*/ 1544 h 1778"/>
                <a:gd name="T86" fmla="*/ 13 w 13"/>
                <a:gd name="T87" fmla="*/ 1596 h 1778"/>
                <a:gd name="T88" fmla="*/ 0 w 13"/>
                <a:gd name="T89" fmla="*/ 1544 h 1778"/>
                <a:gd name="T90" fmla="*/ 0 w 13"/>
                <a:gd name="T91" fmla="*/ 1687 h 1778"/>
                <a:gd name="T92" fmla="*/ 13 w 13"/>
                <a:gd name="T93" fmla="*/ 1635 h 1778"/>
                <a:gd name="T94" fmla="*/ 0 w 13"/>
                <a:gd name="T95" fmla="*/ 1726 h 1778"/>
                <a:gd name="T96" fmla="*/ 13 w 13"/>
                <a:gd name="T97" fmla="*/ 1778 h 1778"/>
                <a:gd name="T98" fmla="*/ 0 w 13"/>
                <a:gd name="T99" fmla="*/ 1726 h 1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3" h="1778">
                  <a:moveTo>
                    <a:pt x="0" y="0"/>
                  </a:moveTo>
                  <a:lnTo>
                    <a:pt x="0" y="52"/>
                  </a:lnTo>
                  <a:lnTo>
                    <a:pt x="13" y="52"/>
                  </a:lnTo>
                  <a:lnTo>
                    <a:pt x="13" y="0"/>
                  </a:lnTo>
                  <a:lnTo>
                    <a:pt x="0" y="0"/>
                  </a:lnTo>
                  <a:close/>
                  <a:moveTo>
                    <a:pt x="0" y="91"/>
                  </a:moveTo>
                  <a:lnTo>
                    <a:pt x="0" y="143"/>
                  </a:lnTo>
                  <a:lnTo>
                    <a:pt x="13" y="143"/>
                  </a:lnTo>
                  <a:lnTo>
                    <a:pt x="13" y="91"/>
                  </a:lnTo>
                  <a:lnTo>
                    <a:pt x="0" y="91"/>
                  </a:lnTo>
                  <a:close/>
                  <a:moveTo>
                    <a:pt x="0" y="182"/>
                  </a:moveTo>
                  <a:lnTo>
                    <a:pt x="0" y="234"/>
                  </a:lnTo>
                  <a:lnTo>
                    <a:pt x="13" y="234"/>
                  </a:lnTo>
                  <a:lnTo>
                    <a:pt x="13" y="182"/>
                  </a:lnTo>
                  <a:lnTo>
                    <a:pt x="0" y="182"/>
                  </a:lnTo>
                  <a:close/>
                  <a:moveTo>
                    <a:pt x="0" y="273"/>
                  </a:moveTo>
                  <a:lnTo>
                    <a:pt x="0" y="325"/>
                  </a:lnTo>
                  <a:lnTo>
                    <a:pt x="13" y="325"/>
                  </a:lnTo>
                  <a:lnTo>
                    <a:pt x="13" y="273"/>
                  </a:lnTo>
                  <a:lnTo>
                    <a:pt x="0" y="273"/>
                  </a:lnTo>
                  <a:close/>
                  <a:moveTo>
                    <a:pt x="0" y="364"/>
                  </a:moveTo>
                  <a:lnTo>
                    <a:pt x="0" y="416"/>
                  </a:lnTo>
                  <a:lnTo>
                    <a:pt x="13" y="416"/>
                  </a:lnTo>
                  <a:lnTo>
                    <a:pt x="13" y="364"/>
                  </a:lnTo>
                  <a:lnTo>
                    <a:pt x="0" y="364"/>
                  </a:lnTo>
                  <a:close/>
                  <a:moveTo>
                    <a:pt x="0" y="454"/>
                  </a:moveTo>
                  <a:lnTo>
                    <a:pt x="0" y="506"/>
                  </a:lnTo>
                  <a:lnTo>
                    <a:pt x="13" y="506"/>
                  </a:lnTo>
                  <a:lnTo>
                    <a:pt x="13" y="454"/>
                  </a:lnTo>
                  <a:lnTo>
                    <a:pt x="0" y="454"/>
                  </a:lnTo>
                  <a:close/>
                  <a:moveTo>
                    <a:pt x="0" y="546"/>
                  </a:moveTo>
                  <a:lnTo>
                    <a:pt x="0" y="598"/>
                  </a:lnTo>
                  <a:lnTo>
                    <a:pt x="13" y="598"/>
                  </a:lnTo>
                  <a:lnTo>
                    <a:pt x="13" y="546"/>
                  </a:lnTo>
                  <a:lnTo>
                    <a:pt x="0" y="546"/>
                  </a:lnTo>
                  <a:close/>
                  <a:moveTo>
                    <a:pt x="0" y="636"/>
                  </a:moveTo>
                  <a:lnTo>
                    <a:pt x="0" y="688"/>
                  </a:lnTo>
                  <a:lnTo>
                    <a:pt x="13" y="688"/>
                  </a:lnTo>
                  <a:lnTo>
                    <a:pt x="13" y="636"/>
                  </a:lnTo>
                  <a:lnTo>
                    <a:pt x="0" y="636"/>
                  </a:lnTo>
                  <a:close/>
                  <a:moveTo>
                    <a:pt x="0" y="727"/>
                  </a:moveTo>
                  <a:lnTo>
                    <a:pt x="0" y="779"/>
                  </a:lnTo>
                  <a:lnTo>
                    <a:pt x="13" y="779"/>
                  </a:lnTo>
                  <a:lnTo>
                    <a:pt x="13" y="727"/>
                  </a:lnTo>
                  <a:lnTo>
                    <a:pt x="0" y="727"/>
                  </a:lnTo>
                  <a:close/>
                  <a:moveTo>
                    <a:pt x="0" y="818"/>
                  </a:moveTo>
                  <a:lnTo>
                    <a:pt x="0" y="870"/>
                  </a:lnTo>
                  <a:lnTo>
                    <a:pt x="13" y="870"/>
                  </a:lnTo>
                  <a:lnTo>
                    <a:pt x="13" y="818"/>
                  </a:lnTo>
                  <a:lnTo>
                    <a:pt x="0" y="818"/>
                  </a:lnTo>
                  <a:close/>
                  <a:moveTo>
                    <a:pt x="0" y="909"/>
                  </a:moveTo>
                  <a:lnTo>
                    <a:pt x="0" y="961"/>
                  </a:lnTo>
                  <a:lnTo>
                    <a:pt x="13" y="961"/>
                  </a:lnTo>
                  <a:lnTo>
                    <a:pt x="13" y="909"/>
                  </a:lnTo>
                  <a:lnTo>
                    <a:pt x="0" y="909"/>
                  </a:lnTo>
                  <a:close/>
                  <a:moveTo>
                    <a:pt x="0" y="1000"/>
                  </a:moveTo>
                  <a:lnTo>
                    <a:pt x="0" y="1052"/>
                  </a:lnTo>
                  <a:lnTo>
                    <a:pt x="13" y="1052"/>
                  </a:lnTo>
                  <a:lnTo>
                    <a:pt x="13" y="1000"/>
                  </a:lnTo>
                  <a:lnTo>
                    <a:pt x="0" y="1000"/>
                  </a:lnTo>
                  <a:close/>
                  <a:moveTo>
                    <a:pt x="0" y="1090"/>
                  </a:moveTo>
                  <a:lnTo>
                    <a:pt x="0" y="1142"/>
                  </a:lnTo>
                  <a:lnTo>
                    <a:pt x="13" y="1142"/>
                  </a:lnTo>
                  <a:lnTo>
                    <a:pt x="13" y="1090"/>
                  </a:lnTo>
                  <a:lnTo>
                    <a:pt x="0" y="1090"/>
                  </a:lnTo>
                  <a:close/>
                  <a:moveTo>
                    <a:pt x="0" y="1181"/>
                  </a:moveTo>
                  <a:lnTo>
                    <a:pt x="0" y="1233"/>
                  </a:lnTo>
                  <a:lnTo>
                    <a:pt x="13" y="1233"/>
                  </a:lnTo>
                  <a:lnTo>
                    <a:pt x="13" y="1181"/>
                  </a:lnTo>
                  <a:lnTo>
                    <a:pt x="0" y="1181"/>
                  </a:lnTo>
                  <a:close/>
                  <a:moveTo>
                    <a:pt x="0" y="1272"/>
                  </a:moveTo>
                  <a:lnTo>
                    <a:pt x="0" y="1324"/>
                  </a:lnTo>
                  <a:lnTo>
                    <a:pt x="13" y="1324"/>
                  </a:lnTo>
                  <a:lnTo>
                    <a:pt x="13" y="1272"/>
                  </a:lnTo>
                  <a:lnTo>
                    <a:pt x="0" y="1272"/>
                  </a:lnTo>
                  <a:close/>
                  <a:moveTo>
                    <a:pt x="0" y="1363"/>
                  </a:moveTo>
                  <a:lnTo>
                    <a:pt x="0" y="1415"/>
                  </a:lnTo>
                  <a:lnTo>
                    <a:pt x="13" y="1415"/>
                  </a:lnTo>
                  <a:lnTo>
                    <a:pt x="13" y="1363"/>
                  </a:lnTo>
                  <a:lnTo>
                    <a:pt x="0" y="1363"/>
                  </a:lnTo>
                  <a:close/>
                  <a:moveTo>
                    <a:pt x="0" y="1454"/>
                  </a:moveTo>
                  <a:lnTo>
                    <a:pt x="0" y="1506"/>
                  </a:lnTo>
                  <a:lnTo>
                    <a:pt x="13" y="1506"/>
                  </a:lnTo>
                  <a:lnTo>
                    <a:pt x="13" y="1454"/>
                  </a:lnTo>
                  <a:lnTo>
                    <a:pt x="0" y="1454"/>
                  </a:lnTo>
                  <a:close/>
                  <a:moveTo>
                    <a:pt x="0" y="1544"/>
                  </a:moveTo>
                  <a:lnTo>
                    <a:pt x="0" y="1596"/>
                  </a:lnTo>
                  <a:lnTo>
                    <a:pt x="13" y="1596"/>
                  </a:lnTo>
                  <a:lnTo>
                    <a:pt x="13" y="1544"/>
                  </a:lnTo>
                  <a:lnTo>
                    <a:pt x="0" y="1544"/>
                  </a:lnTo>
                  <a:close/>
                  <a:moveTo>
                    <a:pt x="0" y="1635"/>
                  </a:moveTo>
                  <a:lnTo>
                    <a:pt x="0" y="1687"/>
                  </a:lnTo>
                  <a:lnTo>
                    <a:pt x="13" y="1687"/>
                  </a:lnTo>
                  <a:lnTo>
                    <a:pt x="13" y="1635"/>
                  </a:lnTo>
                  <a:lnTo>
                    <a:pt x="0" y="1635"/>
                  </a:lnTo>
                  <a:close/>
                  <a:moveTo>
                    <a:pt x="0" y="1726"/>
                  </a:moveTo>
                  <a:lnTo>
                    <a:pt x="0" y="1778"/>
                  </a:lnTo>
                  <a:lnTo>
                    <a:pt x="13" y="1778"/>
                  </a:lnTo>
                  <a:lnTo>
                    <a:pt x="13" y="1726"/>
                  </a:lnTo>
                  <a:lnTo>
                    <a:pt x="0" y="1726"/>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0" name="Line 39"/>
            <p:cNvSpPr>
              <a:spLocks noChangeShapeType="1"/>
            </p:cNvSpPr>
            <p:nvPr/>
          </p:nvSpPr>
          <p:spPr bwMode="auto">
            <a:xfrm flipH="1">
              <a:off x="5878513" y="5838453"/>
              <a:ext cx="1539875" cy="0"/>
            </a:xfrm>
            <a:prstGeom prst="line">
              <a:avLst/>
            </a:prstGeom>
            <a:noFill/>
            <a:ln w="508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19" name="Rectangle 45"/>
            <p:cNvSpPr>
              <a:spLocks noChangeArrowheads="1"/>
            </p:cNvSpPr>
            <p:nvPr/>
          </p:nvSpPr>
          <p:spPr bwMode="auto">
            <a:xfrm>
              <a:off x="6427788" y="7332291"/>
              <a:ext cx="27781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0" name="Line 46"/>
            <p:cNvSpPr>
              <a:spLocks noChangeShapeType="1"/>
            </p:cNvSpPr>
            <p:nvPr/>
          </p:nvSpPr>
          <p:spPr bwMode="auto">
            <a:xfrm>
              <a:off x="6488113" y="4516066"/>
              <a:ext cx="0" cy="2820988"/>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2" name="Group 1"/>
          <p:cNvGrpSpPr/>
          <p:nvPr/>
        </p:nvGrpSpPr>
        <p:grpSpPr>
          <a:xfrm>
            <a:off x="1589038" y="321195"/>
            <a:ext cx="4359275" cy="3695701"/>
            <a:chOff x="285751" y="4419228"/>
            <a:chExt cx="4359275" cy="3695701"/>
          </a:xfrm>
        </p:grpSpPr>
        <p:sp>
          <p:nvSpPr>
            <p:cNvPr id="76" name="Freeform 15"/>
            <p:cNvSpPr>
              <a:spLocks noEditPoints="1"/>
            </p:cNvSpPr>
            <p:nvPr/>
          </p:nvSpPr>
          <p:spPr bwMode="auto">
            <a:xfrm>
              <a:off x="2974976" y="7367216"/>
              <a:ext cx="96838" cy="371475"/>
            </a:xfrm>
            <a:custGeom>
              <a:avLst/>
              <a:gdLst>
                <a:gd name="T0" fmla="*/ 24 w 61"/>
                <a:gd name="T1" fmla="*/ 234 h 234"/>
                <a:gd name="T2" fmla="*/ 24 w 61"/>
                <a:gd name="T3" fmla="*/ 52 h 234"/>
                <a:gd name="T4" fmla="*/ 37 w 61"/>
                <a:gd name="T5" fmla="*/ 52 h 234"/>
                <a:gd name="T6" fmla="*/ 37 w 61"/>
                <a:gd name="T7" fmla="*/ 234 h 234"/>
                <a:gd name="T8" fmla="*/ 24 w 61"/>
                <a:gd name="T9" fmla="*/ 234 h 234"/>
                <a:gd name="T10" fmla="*/ 0 w 61"/>
                <a:gd name="T11" fmla="*/ 63 h 234"/>
                <a:gd name="T12" fmla="*/ 30 w 61"/>
                <a:gd name="T13" fmla="*/ 0 h 234"/>
                <a:gd name="T14" fmla="*/ 61 w 61"/>
                <a:gd name="T15" fmla="*/ 63 h 234"/>
                <a:gd name="T16" fmla="*/ 0 w 61"/>
                <a:gd name="T17" fmla="*/ 6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234">
                  <a:moveTo>
                    <a:pt x="24" y="234"/>
                  </a:moveTo>
                  <a:lnTo>
                    <a:pt x="24" y="52"/>
                  </a:lnTo>
                  <a:lnTo>
                    <a:pt x="37" y="52"/>
                  </a:lnTo>
                  <a:lnTo>
                    <a:pt x="37" y="234"/>
                  </a:lnTo>
                  <a:lnTo>
                    <a:pt x="24" y="234"/>
                  </a:lnTo>
                  <a:close/>
                  <a:moveTo>
                    <a:pt x="0" y="63"/>
                  </a:moveTo>
                  <a:lnTo>
                    <a:pt x="30" y="0"/>
                  </a:lnTo>
                  <a:lnTo>
                    <a:pt x="61" y="63"/>
                  </a:lnTo>
                  <a:lnTo>
                    <a:pt x="0" y="63"/>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77" name="Rectangle 16"/>
            <p:cNvSpPr>
              <a:spLocks noChangeArrowheads="1"/>
            </p:cNvSpPr>
            <p:nvPr/>
          </p:nvSpPr>
          <p:spPr bwMode="auto">
            <a:xfrm>
              <a:off x="1590676" y="7662491"/>
              <a:ext cx="3054350"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smallest beneficial value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0" name="Rectangle 19"/>
            <p:cNvSpPr>
              <a:spLocks noChangeArrowheads="1"/>
            </p:cNvSpPr>
            <p:nvPr/>
          </p:nvSpPr>
          <p:spPr bwMode="auto">
            <a:xfrm>
              <a:off x="3022601" y="4504953"/>
              <a:ext cx="1025525" cy="2832100"/>
            </a:xfrm>
            <a:prstGeom prst="rect">
              <a:avLst/>
            </a:prstGeom>
            <a:solidFill>
              <a:srgbClr val="FFEC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20"/>
            <p:cNvSpPr>
              <a:spLocks/>
            </p:cNvSpPr>
            <p:nvPr/>
          </p:nvSpPr>
          <p:spPr bwMode="auto">
            <a:xfrm>
              <a:off x="338138" y="4922466"/>
              <a:ext cx="3709988" cy="2393950"/>
            </a:xfrm>
            <a:custGeom>
              <a:avLst/>
              <a:gdLst>
                <a:gd name="T0" fmla="*/ 5792 w 5792"/>
                <a:gd name="T1" fmla="*/ 3715 h 3721"/>
                <a:gd name="T2" fmla="*/ 4934 w 5792"/>
                <a:gd name="T3" fmla="*/ 3658 h 3721"/>
                <a:gd name="T4" fmla="*/ 4436 w 5792"/>
                <a:gd name="T5" fmla="*/ 3391 h 3721"/>
                <a:gd name="T6" fmla="*/ 4053 w 5792"/>
                <a:gd name="T7" fmla="*/ 2740 h 3721"/>
                <a:gd name="T8" fmla="*/ 3506 w 5792"/>
                <a:gd name="T9" fmla="*/ 1319 h 3721"/>
                <a:gd name="T10" fmla="*/ 3113 w 5792"/>
                <a:gd name="T11" fmla="*/ 217 h 3721"/>
                <a:gd name="T12" fmla="*/ 2867 w 5792"/>
                <a:gd name="T13" fmla="*/ 10 h 3721"/>
                <a:gd name="T14" fmla="*/ 2596 w 5792"/>
                <a:gd name="T15" fmla="*/ 217 h 3721"/>
                <a:gd name="T16" fmla="*/ 2156 w 5792"/>
                <a:gd name="T17" fmla="*/ 1249 h 3721"/>
                <a:gd name="T18" fmla="*/ 1503 w 5792"/>
                <a:gd name="T19" fmla="*/ 2855 h 3721"/>
                <a:gd name="T20" fmla="*/ 1101 w 5792"/>
                <a:gd name="T21" fmla="*/ 3428 h 3721"/>
                <a:gd name="T22" fmla="*/ 565 w 5792"/>
                <a:gd name="T23" fmla="*/ 3658 h 3721"/>
                <a:gd name="T24" fmla="*/ 0 w 5792"/>
                <a:gd name="T25" fmla="*/ 3721 h 3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92" h="3721">
                  <a:moveTo>
                    <a:pt x="5792" y="3715"/>
                  </a:moveTo>
                  <a:cubicBezTo>
                    <a:pt x="5599" y="3709"/>
                    <a:pt x="5160" y="3712"/>
                    <a:pt x="4934" y="3658"/>
                  </a:cubicBezTo>
                  <a:cubicBezTo>
                    <a:pt x="4707" y="3604"/>
                    <a:pt x="4584" y="3543"/>
                    <a:pt x="4436" y="3391"/>
                  </a:cubicBezTo>
                  <a:cubicBezTo>
                    <a:pt x="4288" y="3237"/>
                    <a:pt x="4206" y="3085"/>
                    <a:pt x="4053" y="2740"/>
                  </a:cubicBezTo>
                  <a:cubicBezTo>
                    <a:pt x="3899" y="2396"/>
                    <a:pt x="3663" y="1740"/>
                    <a:pt x="3506" y="1319"/>
                  </a:cubicBezTo>
                  <a:cubicBezTo>
                    <a:pt x="3350" y="899"/>
                    <a:pt x="3219" y="433"/>
                    <a:pt x="3113" y="217"/>
                  </a:cubicBezTo>
                  <a:cubicBezTo>
                    <a:pt x="3009" y="0"/>
                    <a:pt x="2906" y="10"/>
                    <a:pt x="2867" y="10"/>
                  </a:cubicBezTo>
                  <a:cubicBezTo>
                    <a:pt x="2829" y="10"/>
                    <a:pt x="2714" y="10"/>
                    <a:pt x="2596" y="217"/>
                  </a:cubicBezTo>
                  <a:cubicBezTo>
                    <a:pt x="2478" y="424"/>
                    <a:pt x="2337" y="809"/>
                    <a:pt x="2156" y="1249"/>
                  </a:cubicBezTo>
                  <a:cubicBezTo>
                    <a:pt x="1972" y="1688"/>
                    <a:pt x="1679" y="2492"/>
                    <a:pt x="1503" y="2855"/>
                  </a:cubicBezTo>
                  <a:cubicBezTo>
                    <a:pt x="1329" y="3218"/>
                    <a:pt x="1259" y="3295"/>
                    <a:pt x="1101" y="3428"/>
                  </a:cubicBezTo>
                  <a:cubicBezTo>
                    <a:pt x="944" y="3562"/>
                    <a:pt x="756" y="3609"/>
                    <a:pt x="565" y="3658"/>
                  </a:cubicBezTo>
                  <a:cubicBezTo>
                    <a:pt x="373" y="3707"/>
                    <a:pt x="408" y="3710"/>
                    <a:pt x="0" y="3721"/>
                  </a:cubicBezTo>
                </a:path>
              </a:pathLst>
            </a:custGeom>
            <a:solidFill>
              <a:srgbClr val="C9E5C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2" name="Freeform 21"/>
            <p:cNvSpPr>
              <a:spLocks/>
            </p:cNvSpPr>
            <p:nvPr/>
          </p:nvSpPr>
          <p:spPr bwMode="auto">
            <a:xfrm>
              <a:off x="338138" y="4922466"/>
              <a:ext cx="3709988" cy="2393950"/>
            </a:xfrm>
            <a:custGeom>
              <a:avLst/>
              <a:gdLst>
                <a:gd name="T0" fmla="*/ 2337 w 2337"/>
                <a:gd name="T1" fmla="*/ 1506 h 1508"/>
                <a:gd name="T2" fmla="*/ 1991 w 2337"/>
                <a:gd name="T3" fmla="*/ 1482 h 1508"/>
                <a:gd name="T4" fmla="*/ 1790 w 2337"/>
                <a:gd name="T5" fmla="*/ 1374 h 1508"/>
                <a:gd name="T6" fmla="*/ 1635 w 2337"/>
                <a:gd name="T7" fmla="*/ 1110 h 1508"/>
                <a:gd name="T8" fmla="*/ 1414 w 2337"/>
                <a:gd name="T9" fmla="*/ 534 h 1508"/>
                <a:gd name="T10" fmla="*/ 1256 w 2337"/>
                <a:gd name="T11" fmla="*/ 88 h 1508"/>
                <a:gd name="T12" fmla="*/ 1157 w 2337"/>
                <a:gd name="T13" fmla="*/ 4 h 1508"/>
                <a:gd name="T14" fmla="*/ 1047 w 2337"/>
                <a:gd name="T15" fmla="*/ 88 h 1508"/>
                <a:gd name="T16" fmla="*/ 870 w 2337"/>
                <a:gd name="T17" fmla="*/ 506 h 1508"/>
                <a:gd name="T18" fmla="*/ 606 w 2337"/>
                <a:gd name="T19" fmla="*/ 1157 h 1508"/>
                <a:gd name="T20" fmla="*/ 444 w 2337"/>
                <a:gd name="T21" fmla="*/ 1389 h 1508"/>
                <a:gd name="T22" fmla="*/ 228 w 2337"/>
                <a:gd name="T23" fmla="*/ 1482 h 1508"/>
                <a:gd name="T24" fmla="*/ 0 w 2337"/>
                <a:gd name="T25" fmla="*/ 1508 h 1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37" h="1508">
                  <a:moveTo>
                    <a:pt x="2337" y="1506"/>
                  </a:moveTo>
                  <a:cubicBezTo>
                    <a:pt x="2259" y="1503"/>
                    <a:pt x="2082" y="1504"/>
                    <a:pt x="1991" y="1482"/>
                  </a:cubicBezTo>
                  <a:cubicBezTo>
                    <a:pt x="1899" y="1461"/>
                    <a:pt x="1849" y="1436"/>
                    <a:pt x="1790" y="1374"/>
                  </a:cubicBezTo>
                  <a:cubicBezTo>
                    <a:pt x="1730" y="1312"/>
                    <a:pt x="1697" y="1250"/>
                    <a:pt x="1635" y="1110"/>
                  </a:cubicBezTo>
                  <a:cubicBezTo>
                    <a:pt x="1573" y="971"/>
                    <a:pt x="1478" y="705"/>
                    <a:pt x="1414" y="534"/>
                  </a:cubicBezTo>
                  <a:cubicBezTo>
                    <a:pt x="1351" y="364"/>
                    <a:pt x="1299" y="175"/>
                    <a:pt x="1256" y="88"/>
                  </a:cubicBezTo>
                  <a:cubicBezTo>
                    <a:pt x="1214" y="0"/>
                    <a:pt x="1172" y="4"/>
                    <a:pt x="1157" y="4"/>
                  </a:cubicBezTo>
                  <a:cubicBezTo>
                    <a:pt x="1141" y="4"/>
                    <a:pt x="1095" y="4"/>
                    <a:pt x="1047" y="88"/>
                  </a:cubicBezTo>
                  <a:cubicBezTo>
                    <a:pt x="1000" y="172"/>
                    <a:pt x="943" y="328"/>
                    <a:pt x="870" y="506"/>
                  </a:cubicBezTo>
                  <a:cubicBezTo>
                    <a:pt x="795" y="684"/>
                    <a:pt x="677" y="1010"/>
                    <a:pt x="606" y="1157"/>
                  </a:cubicBezTo>
                  <a:cubicBezTo>
                    <a:pt x="536" y="1304"/>
                    <a:pt x="508" y="1335"/>
                    <a:pt x="444" y="1389"/>
                  </a:cubicBezTo>
                  <a:cubicBezTo>
                    <a:pt x="380" y="1444"/>
                    <a:pt x="305" y="1463"/>
                    <a:pt x="228" y="1482"/>
                  </a:cubicBezTo>
                  <a:cubicBezTo>
                    <a:pt x="150" y="1502"/>
                    <a:pt x="164" y="1504"/>
                    <a:pt x="0" y="1508"/>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83" name="Freeform 22"/>
            <p:cNvSpPr>
              <a:spLocks/>
            </p:cNvSpPr>
            <p:nvPr/>
          </p:nvSpPr>
          <p:spPr bwMode="auto">
            <a:xfrm>
              <a:off x="3022601" y="6884616"/>
              <a:ext cx="954088" cy="452438"/>
            </a:xfrm>
            <a:custGeom>
              <a:avLst/>
              <a:gdLst>
                <a:gd name="T0" fmla="*/ 0 w 1488"/>
                <a:gd name="T1" fmla="*/ 704 h 704"/>
                <a:gd name="T2" fmla="*/ 0 w 1488"/>
                <a:gd name="T3" fmla="*/ 0 h 704"/>
                <a:gd name="T4" fmla="*/ 185 w 1488"/>
                <a:gd name="T5" fmla="*/ 295 h 704"/>
                <a:gd name="T6" fmla="*/ 400 w 1488"/>
                <a:gd name="T7" fmla="*/ 500 h 704"/>
                <a:gd name="T8" fmla="*/ 714 w 1488"/>
                <a:gd name="T9" fmla="*/ 606 h 704"/>
                <a:gd name="T10" fmla="*/ 1488 w 1488"/>
                <a:gd name="T11" fmla="*/ 672 h 704"/>
              </a:gdLst>
              <a:ahLst/>
              <a:cxnLst>
                <a:cxn ang="0">
                  <a:pos x="T0" y="T1"/>
                </a:cxn>
                <a:cxn ang="0">
                  <a:pos x="T2" y="T3"/>
                </a:cxn>
                <a:cxn ang="0">
                  <a:pos x="T4" y="T5"/>
                </a:cxn>
                <a:cxn ang="0">
                  <a:pos x="T6" y="T7"/>
                </a:cxn>
                <a:cxn ang="0">
                  <a:pos x="T8" y="T9"/>
                </a:cxn>
                <a:cxn ang="0">
                  <a:pos x="T10" y="T11"/>
                </a:cxn>
              </a:cxnLst>
              <a:rect l="0" t="0" r="r" b="b"/>
              <a:pathLst>
                <a:path w="1488" h="704">
                  <a:moveTo>
                    <a:pt x="0" y="704"/>
                  </a:moveTo>
                  <a:lnTo>
                    <a:pt x="0" y="0"/>
                  </a:lnTo>
                  <a:cubicBezTo>
                    <a:pt x="78" y="162"/>
                    <a:pt x="124" y="197"/>
                    <a:pt x="185" y="295"/>
                  </a:cubicBezTo>
                  <a:cubicBezTo>
                    <a:pt x="257" y="363"/>
                    <a:pt x="265" y="384"/>
                    <a:pt x="400" y="500"/>
                  </a:cubicBezTo>
                  <a:cubicBezTo>
                    <a:pt x="537" y="575"/>
                    <a:pt x="513" y="571"/>
                    <a:pt x="714" y="606"/>
                  </a:cubicBezTo>
                  <a:cubicBezTo>
                    <a:pt x="988" y="636"/>
                    <a:pt x="1230" y="650"/>
                    <a:pt x="1488" y="672"/>
                  </a:cubicBez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4" name="Freeform 23"/>
            <p:cNvSpPr>
              <a:spLocks/>
            </p:cNvSpPr>
            <p:nvPr/>
          </p:nvSpPr>
          <p:spPr bwMode="auto">
            <a:xfrm>
              <a:off x="285751" y="4922466"/>
              <a:ext cx="3762375" cy="2414588"/>
            </a:xfrm>
            <a:custGeom>
              <a:avLst/>
              <a:gdLst>
                <a:gd name="T0" fmla="*/ 2370 w 2370"/>
                <a:gd name="T1" fmla="*/ 1512 h 1521"/>
                <a:gd name="T2" fmla="*/ 2023 w 2370"/>
                <a:gd name="T3" fmla="*/ 1489 h 1521"/>
                <a:gd name="T4" fmla="*/ 1823 w 2370"/>
                <a:gd name="T5" fmla="*/ 1380 h 1521"/>
                <a:gd name="T6" fmla="*/ 1668 w 2370"/>
                <a:gd name="T7" fmla="*/ 1115 h 1521"/>
                <a:gd name="T8" fmla="*/ 1447 w 2370"/>
                <a:gd name="T9" fmla="*/ 537 h 1521"/>
                <a:gd name="T10" fmla="*/ 1290 w 2370"/>
                <a:gd name="T11" fmla="*/ 88 h 1521"/>
                <a:gd name="T12" fmla="*/ 1190 w 2370"/>
                <a:gd name="T13" fmla="*/ 4 h 1521"/>
                <a:gd name="T14" fmla="*/ 1080 w 2370"/>
                <a:gd name="T15" fmla="*/ 88 h 1521"/>
                <a:gd name="T16" fmla="*/ 903 w 2370"/>
                <a:gd name="T17" fmla="*/ 508 h 1521"/>
                <a:gd name="T18" fmla="*/ 640 w 2370"/>
                <a:gd name="T19" fmla="*/ 1162 h 1521"/>
                <a:gd name="T20" fmla="*/ 477 w 2370"/>
                <a:gd name="T21" fmla="*/ 1395 h 1521"/>
                <a:gd name="T22" fmla="*/ 261 w 2370"/>
                <a:gd name="T23" fmla="*/ 1489 h 1521"/>
                <a:gd name="T24" fmla="*/ 0 w 2370"/>
                <a:gd name="T25" fmla="*/ 1521 h 1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70" h="1521">
                  <a:moveTo>
                    <a:pt x="2370" y="1512"/>
                  </a:moveTo>
                  <a:cubicBezTo>
                    <a:pt x="2292" y="1510"/>
                    <a:pt x="2115" y="1511"/>
                    <a:pt x="2023" y="1489"/>
                  </a:cubicBezTo>
                  <a:cubicBezTo>
                    <a:pt x="1932" y="1467"/>
                    <a:pt x="1882" y="1442"/>
                    <a:pt x="1823" y="1380"/>
                  </a:cubicBezTo>
                  <a:cubicBezTo>
                    <a:pt x="1763" y="1317"/>
                    <a:pt x="1730" y="1255"/>
                    <a:pt x="1668" y="1115"/>
                  </a:cubicBezTo>
                  <a:cubicBezTo>
                    <a:pt x="1606" y="975"/>
                    <a:pt x="1511" y="708"/>
                    <a:pt x="1447" y="537"/>
                  </a:cubicBezTo>
                  <a:cubicBezTo>
                    <a:pt x="1385" y="366"/>
                    <a:pt x="1332" y="176"/>
                    <a:pt x="1290" y="88"/>
                  </a:cubicBezTo>
                  <a:cubicBezTo>
                    <a:pt x="1247" y="0"/>
                    <a:pt x="1205" y="4"/>
                    <a:pt x="1190" y="4"/>
                  </a:cubicBezTo>
                  <a:cubicBezTo>
                    <a:pt x="1175" y="4"/>
                    <a:pt x="1128" y="4"/>
                    <a:pt x="1080" y="88"/>
                  </a:cubicBezTo>
                  <a:cubicBezTo>
                    <a:pt x="1033" y="172"/>
                    <a:pt x="976" y="329"/>
                    <a:pt x="903" y="508"/>
                  </a:cubicBezTo>
                  <a:cubicBezTo>
                    <a:pt x="829" y="687"/>
                    <a:pt x="710" y="1014"/>
                    <a:pt x="640" y="1162"/>
                  </a:cubicBezTo>
                  <a:cubicBezTo>
                    <a:pt x="569" y="1310"/>
                    <a:pt x="541" y="1341"/>
                    <a:pt x="477" y="1395"/>
                  </a:cubicBezTo>
                  <a:cubicBezTo>
                    <a:pt x="414" y="1450"/>
                    <a:pt x="340" y="1468"/>
                    <a:pt x="261" y="1489"/>
                  </a:cubicBezTo>
                  <a:cubicBezTo>
                    <a:pt x="181" y="1510"/>
                    <a:pt x="164" y="1517"/>
                    <a:pt x="0" y="1521"/>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85" name="Line 24"/>
            <p:cNvSpPr>
              <a:spLocks noChangeShapeType="1"/>
            </p:cNvSpPr>
            <p:nvPr/>
          </p:nvSpPr>
          <p:spPr bwMode="auto">
            <a:xfrm flipH="1">
              <a:off x="285751" y="7325941"/>
              <a:ext cx="3762375"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86" name="Freeform 25"/>
            <p:cNvSpPr>
              <a:spLocks noEditPoints="1"/>
            </p:cNvSpPr>
            <p:nvPr/>
          </p:nvSpPr>
          <p:spPr bwMode="auto">
            <a:xfrm>
              <a:off x="3013076" y="4484316"/>
              <a:ext cx="20638" cy="2822575"/>
            </a:xfrm>
            <a:custGeom>
              <a:avLst/>
              <a:gdLst>
                <a:gd name="T0" fmla="*/ 0 w 13"/>
                <a:gd name="T1" fmla="*/ 52 h 1778"/>
                <a:gd name="T2" fmla="*/ 13 w 13"/>
                <a:gd name="T3" fmla="*/ 0 h 1778"/>
                <a:gd name="T4" fmla="*/ 0 w 13"/>
                <a:gd name="T5" fmla="*/ 91 h 1778"/>
                <a:gd name="T6" fmla="*/ 13 w 13"/>
                <a:gd name="T7" fmla="*/ 143 h 1778"/>
                <a:gd name="T8" fmla="*/ 0 w 13"/>
                <a:gd name="T9" fmla="*/ 91 h 1778"/>
                <a:gd name="T10" fmla="*/ 0 w 13"/>
                <a:gd name="T11" fmla="*/ 234 h 1778"/>
                <a:gd name="T12" fmla="*/ 13 w 13"/>
                <a:gd name="T13" fmla="*/ 182 h 1778"/>
                <a:gd name="T14" fmla="*/ 0 w 13"/>
                <a:gd name="T15" fmla="*/ 273 h 1778"/>
                <a:gd name="T16" fmla="*/ 13 w 13"/>
                <a:gd name="T17" fmla="*/ 325 h 1778"/>
                <a:gd name="T18" fmla="*/ 0 w 13"/>
                <a:gd name="T19" fmla="*/ 273 h 1778"/>
                <a:gd name="T20" fmla="*/ 0 w 13"/>
                <a:gd name="T21" fmla="*/ 416 h 1778"/>
                <a:gd name="T22" fmla="*/ 13 w 13"/>
                <a:gd name="T23" fmla="*/ 364 h 1778"/>
                <a:gd name="T24" fmla="*/ 0 w 13"/>
                <a:gd name="T25" fmla="*/ 454 h 1778"/>
                <a:gd name="T26" fmla="*/ 13 w 13"/>
                <a:gd name="T27" fmla="*/ 506 h 1778"/>
                <a:gd name="T28" fmla="*/ 0 w 13"/>
                <a:gd name="T29" fmla="*/ 454 h 1778"/>
                <a:gd name="T30" fmla="*/ 0 w 13"/>
                <a:gd name="T31" fmla="*/ 598 h 1778"/>
                <a:gd name="T32" fmla="*/ 13 w 13"/>
                <a:gd name="T33" fmla="*/ 546 h 1778"/>
                <a:gd name="T34" fmla="*/ 0 w 13"/>
                <a:gd name="T35" fmla="*/ 636 h 1778"/>
                <a:gd name="T36" fmla="*/ 13 w 13"/>
                <a:gd name="T37" fmla="*/ 688 h 1778"/>
                <a:gd name="T38" fmla="*/ 0 w 13"/>
                <a:gd name="T39" fmla="*/ 636 h 1778"/>
                <a:gd name="T40" fmla="*/ 0 w 13"/>
                <a:gd name="T41" fmla="*/ 779 h 1778"/>
                <a:gd name="T42" fmla="*/ 13 w 13"/>
                <a:gd name="T43" fmla="*/ 727 h 1778"/>
                <a:gd name="T44" fmla="*/ 0 w 13"/>
                <a:gd name="T45" fmla="*/ 818 h 1778"/>
                <a:gd name="T46" fmla="*/ 13 w 13"/>
                <a:gd name="T47" fmla="*/ 870 h 1778"/>
                <a:gd name="T48" fmla="*/ 0 w 13"/>
                <a:gd name="T49" fmla="*/ 818 h 1778"/>
                <a:gd name="T50" fmla="*/ 0 w 13"/>
                <a:gd name="T51" fmla="*/ 961 h 1778"/>
                <a:gd name="T52" fmla="*/ 13 w 13"/>
                <a:gd name="T53" fmla="*/ 909 h 1778"/>
                <a:gd name="T54" fmla="*/ 0 w 13"/>
                <a:gd name="T55" fmla="*/ 1000 h 1778"/>
                <a:gd name="T56" fmla="*/ 13 w 13"/>
                <a:gd name="T57" fmla="*/ 1052 h 1778"/>
                <a:gd name="T58" fmla="*/ 0 w 13"/>
                <a:gd name="T59" fmla="*/ 1000 h 1778"/>
                <a:gd name="T60" fmla="*/ 0 w 13"/>
                <a:gd name="T61" fmla="*/ 1142 h 1778"/>
                <a:gd name="T62" fmla="*/ 13 w 13"/>
                <a:gd name="T63" fmla="*/ 1090 h 1778"/>
                <a:gd name="T64" fmla="*/ 0 w 13"/>
                <a:gd name="T65" fmla="*/ 1181 h 1778"/>
                <a:gd name="T66" fmla="*/ 13 w 13"/>
                <a:gd name="T67" fmla="*/ 1233 h 1778"/>
                <a:gd name="T68" fmla="*/ 0 w 13"/>
                <a:gd name="T69" fmla="*/ 1181 h 1778"/>
                <a:gd name="T70" fmla="*/ 0 w 13"/>
                <a:gd name="T71" fmla="*/ 1324 h 1778"/>
                <a:gd name="T72" fmla="*/ 13 w 13"/>
                <a:gd name="T73" fmla="*/ 1272 h 1778"/>
                <a:gd name="T74" fmla="*/ 0 w 13"/>
                <a:gd name="T75" fmla="*/ 1363 h 1778"/>
                <a:gd name="T76" fmla="*/ 13 w 13"/>
                <a:gd name="T77" fmla="*/ 1415 h 1778"/>
                <a:gd name="T78" fmla="*/ 0 w 13"/>
                <a:gd name="T79" fmla="*/ 1363 h 1778"/>
                <a:gd name="T80" fmla="*/ 0 w 13"/>
                <a:gd name="T81" fmla="*/ 1506 h 1778"/>
                <a:gd name="T82" fmla="*/ 13 w 13"/>
                <a:gd name="T83" fmla="*/ 1454 h 1778"/>
                <a:gd name="T84" fmla="*/ 0 w 13"/>
                <a:gd name="T85" fmla="*/ 1544 h 1778"/>
                <a:gd name="T86" fmla="*/ 13 w 13"/>
                <a:gd name="T87" fmla="*/ 1596 h 1778"/>
                <a:gd name="T88" fmla="*/ 0 w 13"/>
                <a:gd name="T89" fmla="*/ 1544 h 1778"/>
                <a:gd name="T90" fmla="*/ 0 w 13"/>
                <a:gd name="T91" fmla="*/ 1687 h 1778"/>
                <a:gd name="T92" fmla="*/ 13 w 13"/>
                <a:gd name="T93" fmla="*/ 1635 h 1778"/>
                <a:gd name="T94" fmla="*/ 0 w 13"/>
                <a:gd name="T95" fmla="*/ 1726 h 1778"/>
                <a:gd name="T96" fmla="*/ 13 w 13"/>
                <a:gd name="T97" fmla="*/ 1778 h 1778"/>
                <a:gd name="T98" fmla="*/ 0 w 13"/>
                <a:gd name="T99" fmla="*/ 1726 h 1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3" h="1778">
                  <a:moveTo>
                    <a:pt x="0" y="0"/>
                  </a:moveTo>
                  <a:lnTo>
                    <a:pt x="0" y="52"/>
                  </a:lnTo>
                  <a:lnTo>
                    <a:pt x="13" y="52"/>
                  </a:lnTo>
                  <a:lnTo>
                    <a:pt x="13" y="0"/>
                  </a:lnTo>
                  <a:lnTo>
                    <a:pt x="0" y="0"/>
                  </a:lnTo>
                  <a:close/>
                  <a:moveTo>
                    <a:pt x="0" y="91"/>
                  </a:moveTo>
                  <a:lnTo>
                    <a:pt x="0" y="143"/>
                  </a:lnTo>
                  <a:lnTo>
                    <a:pt x="13" y="143"/>
                  </a:lnTo>
                  <a:lnTo>
                    <a:pt x="13" y="91"/>
                  </a:lnTo>
                  <a:lnTo>
                    <a:pt x="0" y="91"/>
                  </a:lnTo>
                  <a:close/>
                  <a:moveTo>
                    <a:pt x="0" y="182"/>
                  </a:moveTo>
                  <a:lnTo>
                    <a:pt x="0" y="234"/>
                  </a:lnTo>
                  <a:lnTo>
                    <a:pt x="13" y="234"/>
                  </a:lnTo>
                  <a:lnTo>
                    <a:pt x="13" y="182"/>
                  </a:lnTo>
                  <a:lnTo>
                    <a:pt x="0" y="182"/>
                  </a:lnTo>
                  <a:close/>
                  <a:moveTo>
                    <a:pt x="0" y="273"/>
                  </a:moveTo>
                  <a:lnTo>
                    <a:pt x="0" y="325"/>
                  </a:lnTo>
                  <a:lnTo>
                    <a:pt x="13" y="325"/>
                  </a:lnTo>
                  <a:lnTo>
                    <a:pt x="13" y="273"/>
                  </a:lnTo>
                  <a:lnTo>
                    <a:pt x="0" y="273"/>
                  </a:lnTo>
                  <a:close/>
                  <a:moveTo>
                    <a:pt x="0" y="364"/>
                  </a:moveTo>
                  <a:lnTo>
                    <a:pt x="0" y="416"/>
                  </a:lnTo>
                  <a:lnTo>
                    <a:pt x="13" y="416"/>
                  </a:lnTo>
                  <a:lnTo>
                    <a:pt x="13" y="364"/>
                  </a:lnTo>
                  <a:lnTo>
                    <a:pt x="0" y="364"/>
                  </a:lnTo>
                  <a:close/>
                  <a:moveTo>
                    <a:pt x="0" y="454"/>
                  </a:moveTo>
                  <a:lnTo>
                    <a:pt x="0" y="506"/>
                  </a:lnTo>
                  <a:lnTo>
                    <a:pt x="13" y="506"/>
                  </a:lnTo>
                  <a:lnTo>
                    <a:pt x="13" y="454"/>
                  </a:lnTo>
                  <a:lnTo>
                    <a:pt x="0" y="454"/>
                  </a:lnTo>
                  <a:close/>
                  <a:moveTo>
                    <a:pt x="0" y="546"/>
                  </a:moveTo>
                  <a:lnTo>
                    <a:pt x="0" y="598"/>
                  </a:lnTo>
                  <a:lnTo>
                    <a:pt x="13" y="598"/>
                  </a:lnTo>
                  <a:lnTo>
                    <a:pt x="13" y="546"/>
                  </a:lnTo>
                  <a:lnTo>
                    <a:pt x="0" y="546"/>
                  </a:lnTo>
                  <a:close/>
                  <a:moveTo>
                    <a:pt x="0" y="636"/>
                  </a:moveTo>
                  <a:lnTo>
                    <a:pt x="0" y="688"/>
                  </a:lnTo>
                  <a:lnTo>
                    <a:pt x="13" y="688"/>
                  </a:lnTo>
                  <a:lnTo>
                    <a:pt x="13" y="636"/>
                  </a:lnTo>
                  <a:lnTo>
                    <a:pt x="0" y="636"/>
                  </a:lnTo>
                  <a:close/>
                  <a:moveTo>
                    <a:pt x="0" y="727"/>
                  </a:moveTo>
                  <a:lnTo>
                    <a:pt x="0" y="779"/>
                  </a:lnTo>
                  <a:lnTo>
                    <a:pt x="13" y="779"/>
                  </a:lnTo>
                  <a:lnTo>
                    <a:pt x="13" y="727"/>
                  </a:lnTo>
                  <a:lnTo>
                    <a:pt x="0" y="727"/>
                  </a:lnTo>
                  <a:close/>
                  <a:moveTo>
                    <a:pt x="0" y="818"/>
                  </a:moveTo>
                  <a:lnTo>
                    <a:pt x="0" y="870"/>
                  </a:lnTo>
                  <a:lnTo>
                    <a:pt x="13" y="870"/>
                  </a:lnTo>
                  <a:lnTo>
                    <a:pt x="13" y="818"/>
                  </a:lnTo>
                  <a:lnTo>
                    <a:pt x="0" y="818"/>
                  </a:lnTo>
                  <a:close/>
                  <a:moveTo>
                    <a:pt x="0" y="909"/>
                  </a:moveTo>
                  <a:lnTo>
                    <a:pt x="0" y="961"/>
                  </a:lnTo>
                  <a:lnTo>
                    <a:pt x="13" y="961"/>
                  </a:lnTo>
                  <a:lnTo>
                    <a:pt x="13" y="909"/>
                  </a:lnTo>
                  <a:lnTo>
                    <a:pt x="0" y="909"/>
                  </a:lnTo>
                  <a:close/>
                  <a:moveTo>
                    <a:pt x="0" y="1000"/>
                  </a:moveTo>
                  <a:lnTo>
                    <a:pt x="0" y="1052"/>
                  </a:lnTo>
                  <a:lnTo>
                    <a:pt x="13" y="1052"/>
                  </a:lnTo>
                  <a:lnTo>
                    <a:pt x="13" y="1000"/>
                  </a:lnTo>
                  <a:lnTo>
                    <a:pt x="0" y="1000"/>
                  </a:lnTo>
                  <a:close/>
                  <a:moveTo>
                    <a:pt x="0" y="1090"/>
                  </a:moveTo>
                  <a:lnTo>
                    <a:pt x="0" y="1142"/>
                  </a:lnTo>
                  <a:lnTo>
                    <a:pt x="13" y="1142"/>
                  </a:lnTo>
                  <a:lnTo>
                    <a:pt x="13" y="1090"/>
                  </a:lnTo>
                  <a:lnTo>
                    <a:pt x="0" y="1090"/>
                  </a:lnTo>
                  <a:close/>
                  <a:moveTo>
                    <a:pt x="0" y="1181"/>
                  </a:moveTo>
                  <a:lnTo>
                    <a:pt x="0" y="1233"/>
                  </a:lnTo>
                  <a:lnTo>
                    <a:pt x="13" y="1233"/>
                  </a:lnTo>
                  <a:lnTo>
                    <a:pt x="13" y="1181"/>
                  </a:lnTo>
                  <a:lnTo>
                    <a:pt x="0" y="1181"/>
                  </a:lnTo>
                  <a:close/>
                  <a:moveTo>
                    <a:pt x="0" y="1272"/>
                  </a:moveTo>
                  <a:lnTo>
                    <a:pt x="0" y="1324"/>
                  </a:lnTo>
                  <a:lnTo>
                    <a:pt x="13" y="1324"/>
                  </a:lnTo>
                  <a:lnTo>
                    <a:pt x="13" y="1272"/>
                  </a:lnTo>
                  <a:lnTo>
                    <a:pt x="0" y="1272"/>
                  </a:lnTo>
                  <a:close/>
                  <a:moveTo>
                    <a:pt x="0" y="1363"/>
                  </a:moveTo>
                  <a:lnTo>
                    <a:pt x="0" y="1415"/>
                  </a:lnTo>
                  <a:lnTo>
                    <a:pt x="13" y="1415"/>
                  </a:lnTo>
                  <a:lnTo>
                    <a:pt x="13" y="1363"/>
                  </a:lnTo>
                  <a:lnTo>
                    <a:pt x="0" y="1363"/>
                  </a:lnTo>
                  <a:close/>
                  <a:moveTo>
                    <a:pt x="0" y="1454"/>
                  </a:moveTo>
                  <a:lnTo>
                    <a:pt x="0" y="1506"/>
                  </a:lnTo>
                  <a:lnTo>
                    <a:pt x="13" y="1506"/>
                  </a:lnTo>
                  <a:lnTo>
                    <a:pt x="13" y="1454"/>
                  </a:lnTo>
                  <a:lnTo>
                    <a:pt x="0" y="1454"/>
                  </a:lnTo>
                  <a:close/>
                  <a:moveTo>
                    <a:pt x="0" y="1544"/>
                  </a:moveTo>
                  <a:lnTo>
                    <a:pt x="0" y="1596"/>
                  </a:lnTo>
                  <a:lnTo>
                    <a:pt x="13" y="1596"/>
                  </a:lnTo>
                  <a:lnTo>
                    <a:pt x="13" y="1544"/>
                  </a:lnTo>
                  <a:lnTo>
                    <a:pt x="0" y="1544"/>
                  </a:lnTo>
                  <a:close/>
                  <a:moveTo>
                    <a:pt x="0" y="1635"/>
                  </a:moveTo>
                  <a:lnTo>
                    <a:pt x="0" y="1687"/>
                  </a:lnTo>
                  <a:lnTo>
                    <a:pt x="13" y="1687"/>
                  </a:lnTo>
                  <a:lnTo>
                    <a:pt x="13" y="1635"/>
                  </a:lnTo>
                  <a:lnTo>
                    <a:pt x="0" y="1635"/>
                  </a:lnTo>
                  <a:close/>
                  <a:moveTo>
                    <a:pt x="0" y="1726"/>
                  </a:moveTo>
                  <a:lnTo>
                    <a:pt x="0" y="1778"/>
                  </a:lnTo>
                  <a:lnTo>
                    <a:pt x="13" y="1778"/>
                  </a:lnTo>
                  <a:lnTo>
                    <a:pt x="13" y="1726"/>
                  </a:lnTo>
                  <a:lnTo>
                    <a:pt x="0" y="1726"/>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4" name="Freeform 33"/>
            <p:cNvSpPr>
              <a:spLocks noEditPoints="1"/>
            </p:cNvSpPr>
            <p:nvPr/>
          </p:nvSpPr>
          <p:spPr bwMode="auto">
            <a:xfrm>
              <a:off x="3089276" y="5274891"/>
              <a:ext cx="963613" cy="98425"/>
            </a:xfrm>
            <a:custGeom>
              <a:avLst/>
              <a:gdLst>
                <a:gd name="T0" fmla="*/ 0 w 607"/>
                <a:gd name="T1" fmla="*/ 34 h 62"/>
                <a:gd name="T2" fmla="*/ 556 w 607"/>
                <a:gd name="T3" fmla="*/ 34 h 62"/>
                <a:gd name="T4" fmla="*/ 556 w 607"/>
                <a:gd name="T5" fmla="*/ 28 h 62"/>
                <a:gd name="T6" fmla="*/ 0 w 607"/>
                <a:gd name="T7" fmla="*/ 28 h 62"/>
                <a:gd name="T8" fmla="*/ 0 w 607"/>
                <a:gd name="T9" fmla="*/ 34 h 62"/>
                <a:gd name="T10" fmla="*/ 545 w 607"/>
                <a:gd name="T11" fmla="*/ 62 h 62"/>
                <a:gd name="T12" fmla="*/ 607 w 607"/>
                <a:gd name="T13" fmla="*/ 31 h 62"/>
                <a:gd name="T14" fmla="*/ 545 w 607"/>
                <a:gd name="T15" fmla="*/ 0 h 62"/>
                <a:gd name="T16" fmla="*/ 545 w 607"/>
                <a:gd name="T17" fmla="*/ 6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7" h="62">
                  <a:moveTo>
                    <a:pt x="0" y="34"/>
                  </a:moveTo>
                  <a:lnTo>
                    <a:pt x="556" y="34"/>
                  </a:lnTo>
                  <a:lnTo>
                    <a:pt x="556" y="28"/>
                  </a:lnTo>
                  <a:lnTo>
                    <a:pt x="0" y="28"/>
                  </a:lnTo>
                  <a:lnTo>
                    <a:pt x="0" y="34"/>
                  </a:lnTo>
                  <a:close/>
                  <a:moveTo>
                    <a:pt x="545" y="62"/>
                  </a:moveTo>
                  <a:lnTo>
                    <a:pt x="607" y="31"/>
                  </a:lnTo>
                  <a:lnTo>
                    <a:pt x="545" y="0"/>
                  </a:lnTo>
                  <a:lnTo>
                    <a:pt x="545" y="62"/>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5" name="Rectangle 34"/>
            <p:cNvSpPr>
              <a:spLocks noChangeArrowheads="1"/>
            </p:cNvSpPr>
            <p:nvPr/>
          </p:nvSpPr>
          <p:spPr bwMode="auto">
            <a:xfrm>
              <a:off x="3289301" y="5124078"/>
              <a:ext cx="512763" cy="441325"/>
            </a:xfrm>
            <a:prstGeom prst="rect">
              <a:avLst/>
            </a:prstGeom>
            <a:solidFill>
              <a:srgbClr val="FFEC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6" name="Rectangle 35"/>
            <p:cNvSpPr>
              <a:spLocks noChangeArrowheads="1"/>
            </p:cNvSpPr>
            <p:nvPr/>
          </p:nvSpPr>
          <p:spPr bwMode="auto">
            <a:xfrm>
              <a:off x="3405188" y="5128841"/>
              <a:ext cx="317500"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H</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7" name="Rectangle 36"/>
            <p:cNvSpPr>
              <a:spLocks noChangeArrowheads="1"/>
            </p:cNvSpPr>
            <p:nvPr/>
          </p:nvSpPr>
          <p:spPr bwMode="auto">
            <a:xfrm>
              <a:off x="3600451" y="5312991"/>
              <a:ext cx="184150"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9" name="Line 38"/>
            <p:cNvSpPr>
              <a:spLocks noChangeShapeType="1"/>
            </p:cNvSpPr>
            <p:nvPr/>
          </p:nvSpPr>
          <p:spPr bwMode="auto">
            <a:xfrm flipH="1">
              <a:off x="1366838" y="5838453"/>
              <a:ext cx="1541463" cy="0"/>
            </a:xfrm>
            <a:prstGeom prst="line">
              <a:avLst/>
            </a:prstGeom>
            <a:noFill/>
            <a:ln w="508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02" name="Rectangle 41"/>
            <p:cNvSpPr>
              <a:spLocks noChangeArrowheads="1"/>
            </p:cNvSpPr>
            <p:nvPr/>
          </p:nvSpPr>
          <p:spPr bwMode="auto">
            <a:xfrm>
              <a:off x="3382963" y="6228978"/>
              <a:ext cx="276225"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p</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3" name="Freeform 42"/>
            <p:cNvSpPr>
              <a:spLocks noEditPoints="1"/>
            </p:cNvSpPr>
            <p:nvPr/>
          </p:nvSpPr>
          <p:spPr bwMode="auto">
            <a:xfrm>
              <a:off x="3070226" y="6673478"/>
              <a:ext cx="290513" cy="596900"/>
            </a:xfrm>
            <a:custGeom>
              <a:avLst/>
              <a:gdLst>
                <a:gd name="T0" fmla="*/ 102 w 454"/>
                <a:gd name="T1" fmla="*/ 845 h 926"/>
                <a:gd name="T2" fmla="*/ 454 w 454"/>
                <a:gd name="T3" fmla="*/ 13 h 926"/>
                <a:gd name="T4" fmla="*/ 425 w 454"/>
                <a:gd name="T5" fmla="*/ 0 h 926"/>
                <a:gd name="T6" fmla="*/ 73 w 454"/>
                <a:gd name="T7" fmla="*/ 832 h 926"/>
                <a:gd name="T8" fmla="*/ 102 w 454"/>
                <a:gd name="T9" fmla="*/ 845 h 926"/>
                <a:gd name="T10" fmla="*/ 17 w 454"/>
                <a:gd name="T11" fmla="*/ 809 h 926"/>
                <a:gd name="T12" fmla="*/ 58 w 454"/>
                <a:gd name="T13" fmla="*/ 909 h 926"/>
                <a:gd name="T14" fmla="*/ 158 w 454"/>
                <a:gd name="T15" fmla="*/ 868 h 926"/>
                <a:gd name="T16" fmla="*/ 117 w 454"/>
                <a:gd name="T17" fmla="*/ 768 h 926"/>
                <a:gd name="T18" fmla="*/ 17 w 454"/>
                <a:gd name="T19" fmla="*/ 809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4" h="926">
                  <a:moveTo>
                    <a:pt x="102" y="845"/>
                  </a:moveTo>
                  <a:lnTo>
                    <a:pt x="454" y="13"/>
                  </a:lnTo>
                  <a:lnTo>
                    <a:pt x="425" y="0"/>
                  </a:lnTo>
                  <a:lnTo>
                    <a:pt x="73" y="832"/>
                  </a:lnTo>
                  <a:lnTo>
                    <a:pt x="102" y="845"/>
                  </a:lnTo>
                  <a:close/>
                  <a:moveTo>
                    <a:pt x="17" y="809"/>
                  </a:moveTo>
                  <a:cubicBezTo>
                    <a:pt x="0" y="848"/>
                    <a:pt x="19" y="893"/>
                    <a:pt x="58" y="909"/>
                  </a:cubicBezTo>
                  <a:cubicBezTo>
                    <a:pt x="97" y="926"/>
                    <a:pt x="142" y="907"/>
                    <a:pt x="158" y="868"/>
                  </a:cubicBezTo>
                  <a:cubicBezTo>
                    <a:pt x="175" y="829"/>
                    <a:pt x="156" y="784"/>
                    <a:pt x="117" y="768"/>
                  </a:cubicBezTo>
                  <a:cubicBezTo>
                    <a:pt x="78" y="751"/>
                    <a:pt x="33" y="770"/>
                    <a:pt x="17" y="809"/>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 name="Rectangle 43"/>
            <p:cNvSpPr>
              <a:spLocks noChangeArrowheads="1"/>
            </p:cNvSpPr>
            <p:nvPr/>
          </p:nvSpPr>
          <p:spPr bwMode="auto">
            <a:xfrm>
              <a:off x="2155826" y="7332291"/>
              <a:ext cx="276225"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8" name="Line 44"/>
            <p:cNvSpPr>
              <a:spLocks noChangeShapeType="1"/>
            </p:cNvSpPr>
            <p:nvPr/>
          </p:nvSpPr>
          <p:spPr bwMode="auto">
            <a:xfrm>
              <a:off x="2224088" y="4484316"/>
              <a:ext cx="0" cy="283210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28" name="Rectangle 49"/>
            <p:cNvSpPr>
              <a:spLocks noChangeArrowheads="1"/>
            </p:cNvSpPr>
            <p:nvPr/>
          </p:nvSpPr>
          <p:spPr bwMode="auto">
            <a:xfrm>
              <a:off x="1382713" y="5144716"/>
              <a:ext cx="369888" cy="2984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31" name="Rectangle 52"/>
            <p:cNvSpPr>
              <a:spLocks noChangeArrowheads="1"/>
            </p:cNvSpPr>
            <p:nvPr/>
          </p:nvSpPr>
          <p:spPr bwMode="auto">
            <a:xfrm>
              <a:off x="927101" y="4419228"/>
              <a:ext cx="1354138"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probability</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spTree>
    <p:custDataLst>
      <p:tags r:id="rId1"/>
    </p:custDataLst>
    <p:extLst>
      <p:ext uri="{BB962C8B-B14F-4D97-AF65-F5344CB8AC3E}">
        <p14:creationId xmlns:p14="http://schemas.microsoft.com/office/powerpoint/2010/main" val="213328662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left)">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5123">
                                            <p:txEl>
                                              <p:pRg st="12" end="12"/>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499"/>
                                          </p:stCondLst>
                                        </p:cTn>
                                        <p:tgtEl>
                                          <p:spTgt spid="5123">
                                            <p:txEl>
                                              <p:pRg st="13" end="13"/>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499"/>
                                          </p:stCondLst>
                                        </p:cTn>
                                        <p:tgtEl>
                                          <p:spTgt spid="5123">
                                            <p:txEl>
                                              <p:pRg st="14" end="14"/>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499"/>
                                          </p:stCondLst>
                                        </p:cTn>
                                        <p:tgtEl>
                                          <p:spTgt spid="512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220922" y="56456"/>
            <a:ext cx="12791790" cy="9798744"/>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102000"/>
              </a:lnSpc>
            </a:pPr>
            <a:r>
              <a:rPr lang="en-US" dirty="0"/>
              <a:t>But what level should the researcher choose for the compatibility interval and the associated threshold p value? </a:t>
            </a:r>
          </a:p>
          <a:p>
            <a:pPr lvl="1">
              <a:lnSpc>
                <a:spcPct val="102000"/>
              </a:lnSpc>
            </a:pPr>
            <a:r>
              <a:rPr lang="en-US" dirty="0" smtClean="0"/>
              <a:t>In </a:t>
            </a:r>
            <a:r>
              <a:rPr lang="en-US" dirty="0"/>
              <a:t>the calculation of sample size </a:t>
            </a:r>
            <a:r>
              <a:rPr lang="en-US" dirty="0" smtClean="0"/>
              <a:t>for NHST </a:t>
            </a:r>
            <a:r>
              <a:rPr lang="en-US" dirty="0"/>
              <a:t>with 80% power, it is a 60% confidence </a:t>
            </a:r>
            <a:r>
              <a:rPr lang="en-US" dirty="0" smtClean="0"/>
              <a:t>interval.</a:t>
            </a:r>
          </a:p>
          <a:p>
            <a:pPr lvl="1">
              <a:lnSpc>
                <a:spcPct val="102000"/>
              </a:lnSpc>
            </a:pPr>
            <a:r>
              <a:rPr lang="en-US" dirty="0"/>
              <a:t>T</a:t>
            </a:r>
            <a:r>
              <a:rPr lang="en-US" dirty="0" smtClean="0"/>
              <a:t>he </a:t>
            </a:r>
            <a:r>
              <a:rPr lang="en-US" dirty="0"/>
              <a:t>probability distribution of the effect when the observed value is marginally significant has </a:t>
            </a:r>
            <a:r>
              <a:rPr lang="en-US" dirty="0" smtClean="0"/>
              <a:t>a </a:t>
            </a:r>
            <a:r>
              <a:rPr lang="en-US" dirty="0"/>
              <a:t>right-hand tail overlapping the smallest beneficial effect with a probability of </a:t>
            </a:r>
            <a:r>
              <a:rPr lang="en-US" dirty="0" smtClean="0"/>
              <a:t>0.20.</a:t>
            </a:r>
          </a:p>
          <a:p>
            <a:pPr lvl="1">
              <a:lnSpc>
                <a:spcPct val="102000"/>
              </a:lnSpc>
            </a:pPr>
            <a:r>
              <a:rPr lang="en-US" dirty="0" smtClean="0"/>
              <a:t>Equivalently</a:t>
            </a:r>
            <a:r>
              <a:rPr lang="en-US" dirty="0"/>
              <a:t>, there is 80% power or a probability of 0.80 of getting significance when the true effect is the smallest </a:t>
            </a:r>
            <a:r>
              <a:rPr lang="en-US" dirty="0" smtClean="0"/>
              <a:t>beneficial. </a:t>
            </a:r>
          </a:p>
          <a:p>
            <a:pPr>
              <a:lnSpc>
                <a:spcPct val="102000"/>
              </a:lnSpc>
            </a:pPr>
            <a:r>
              <a:rPr lang="en-US" dirty="0" smtClean="0"/>
              <a:t>Partly </a:t>
            </a:r>
            <a:r>
              <a:rPr lang="en-US" dirty="0"/>
              <a:t>for this reason, the level of the compatibility interval for MBD is similar, 50%. </a:t>
            </a:r>
            <a:endParaRPr lang="en-US" dirty="0" smtClean="0"/>
          </a:p>
          <a:p>
            <a:pPr lvl="1">
              <a:lnSpc>
                <a:spcPct val="102000"/>
              </a:lnSpc>
            </a:pPr>
            <a:r>
              <a:rPr lang="en-US" dirty="0" smtClean="0"/>
              <a:t>This </a:t>
            </a:r>
            <a:r>
              <a:rPr lang="en-US" dirty="0"/>
              <a:t>value was </a:t>
            </a:r>
            <a:r>
              <a:rPr lang="en-US" dirty="0" smtClean="0"/>
              <a:t>chosen originally via </a:t>
            </a:r>
            <a:r>
              <a:rPr lang="en-US" dirty="0"/>
              <a:t>the Bayesian </a:t>
            </a:r>
            <a:r>
              <a:rPr lang="en-US" dirty="0" smtClean="0"/>
              <a:t>interpretation: the p value represents the chance that the true effect is beneficial.</a:t>
            </a:r>
          </a:p>
          <a:p>
            <a:pPr lvl="1">
              <a:lnSpc>
                <a:spcPct val="102000"/>
              </a:lnSpc>
            </a:pPr>
            <a:r>
              <a:rPr lang="en-US" dirty="0"/>
              <a:t>W</a:t>
            </a:r>
            <a:r>
              <a:rPr lang="en-US" dirty="0" smtClean="0"/>
              <a:t>ith a 50</a:t>
            </a:r>
            <a:r>
              <a:rPr lang="en-US" dirty="0"/>
              <a:t>% </a:t>
            </a:r>
            <a:r>
              <a:rPr lang="en-US" dirty="0" smtClean="0"/>
              <a:t>interval, the tail is 25%, </a:t>
            </a:r>
            <a:r>
              <a:rPr lang="en-US" dirty="0"/>
              <a:t>which </a:t>
            </a:r>
            <a:r>
              <a:rPr lang="en-US" dirty="0" smtClean="0"/>
              <a:t>is interpreted as </a:t>
            </a:r>
            <a:r>
              <a:rPr lang="en-US" i="1" dirty="0"/>
              <a:t>possibly</a:t>
            </a:r>
            <a:r>
              <a:rPr lang="en-US" dirty="0"/>
              <a:t> beneficial.</a:t>
            </a:r>
            <a:r>
              <a:rPr lang="en-US" dirty="0" smtClean="0"/>
              <a:t> </a:t>
            </a:r>
          </a:p>
          <a:p>
            <a:pPr lvl="1">
              <a:lnSpc>
                <a:spcPct val="102000"/>
              </a:lnSpc>
            </a:pPr>
            <a:r>
              <a:rPr lang="en-US" dirty="0" smtClean="0"/>
              <a:t>That is, you </a:t>
            </a:r>
            <a:r>
              <a:rPr lang="en-US" dirty="0"/>
              <a:t>would consider implementing an effect that is possibly beneficial, provided there is a sufficiently low risk of harm. </a:t>
            </a:r>
            <a:endParaRPr lang="en-US" dirty="0" smtClean="0"/>
          </a:p>
          <a:p>
            <a:pPr>
              <a:lnSpc>
                <a:spcPct val="102000"/>
              </a:lnSpc>
            </a:pPr>
            <a:r>
              <a:rPr lang="en-US" dirty="0"/>
              <a:t>Feel free to specify </a:t>
            </a:r>
            <a:r>
              <a:rPr lang="en-US" dirty="0" smtClean="0"/>
              <a:t>a higher level </a:t>
            </a:r>
            <a:r>
              <a:rPr lang="en-US" dirty="0"/>
              <a:t>for the compatibility interval for benefit, to reduce the error rate for rejecting the beneficial hypothesis, when the true effect is beneficial. </a:t>
            </a:r>
          </a:p>
          <a:p>
            <a:pPr lvl="1">
              <a:lnSpc>
                <a:spcPct val="102000"/>
              </a:lnSpc>
            </a:pPr>
            <a:r>
              <a:rPr lang="en-US" dirty="0"/>
              <a:t>But beware! For example, if a 90% interval is chosen, a tail overlapping into the beneficial region with an area of only 6% is regarded as failure to reject the beneficial hypotheses.</a:t>
            </a:r>
          </a:p>
          <a:p>
            <a:pPr lvl="1">
              <a:lnSpc>
                <a:spcPct val="102000"/>
              </a:lnSpc>
            </a:pPr>
            <a:r>
              <a:rPr lang="en-US" dirty="0"/>
              <a:t>Or from the Bayesian perspective, an observed quite trivial effect with a chance of benefit of only 6% would be considered potentially implementable! </a:t>
            </a:r>
            <a:endParaRPr lang="en-US" dirty="0" smtClean="0"/>
          </a:p>
          <a:p>
            <a:pPr lvl="1">
              <a:lnSpc>
                <a:spcPct val="102000"/>
              </a:lnSpc>
            </a:pPr>
            <a:r>
              <a:rPr lang="en-US" dirty="0"/>
              <a:t>And if the true effect is actually marginally </a:t>
            </a:r>
            <a:r>
              <a:rPr lang="en-US" i="1" dirty="0"/>
              <a:t>trivial</a:t>
            </a:r>
            <a:r>
              <a:rPr lang="en-US" dirty="0"/>
              <a:t>, there is automatically a high </a:t>
            </a:r>
            <a:r>
              <a:rPr lang="en-US" dirty="0" smtClean="0"/>
              <a:t>error </a:t>
            </a:r>
            <a:r>
              <a:rPr lang="en-US" dirty="0"/>
              <a:t>rate </a:t>
            </a:r>
            <a:r>
              <a:rPr lang="en-US" dirty="0" smtClean="0"/>
              <a:t>of just </a:t>
            </a:r>
            <a:r>
              <a:rPr lang="en-US" dirty="0"/>
              <a:t>under </a:t>
            </a:r>
            <a:r>
              <a:rPr lang="en-US" dirty="0" smtClean="0"/>
              <a:t>95% for implementing a treatment that is not beneficial.</a:t>
            </a:r>
            <a:endParaRPr lang="en-US" dirty="0"/>
          </a:p>
        </p:txBody>
      </p:sp>
    </p:spTree>
    <p:custDataLst>
      <p:tags r:id="rId1"/>
    </p:custDataLst>
    <p:extLst>
      <p:ext uri="{BB962C8B-B14F-4D97-AF65-F5344CB8AC3E}">
        <p14:creationId xmlns:p14="http://schemas.microsoft.com/office/powerpoint/2010/main" val="84878999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87055" y="171345"/>
            <a:ext cx="12791790" cy="8382055"/>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101000"/>
              </a:lnSpc>
            </a:pPr>
            <a:r>
              <a:rPr lang="en-US" dirty="0" smtClean="0"/>
              <a:t>There </a:t>
            </a:r>
            <a:r>
              <a:rPr lang="en-US" dirty="0"/>
              <a:t>is also a problem with requiring a </a:t>
            </a:r>
            <a:r>
              <a:rPr lang="en-US" i="1" dirty="0"/>
              <a:t>high</a:t>
            </a:r>
            <a:r>
              <a:rPr lang="en-US" dirty="0"/>
              <a:t> chance of benefit for </a:t>
            </a:r>
            <a:r>
              <a:rPr lang="en-US" dirty="0" smtClean="0"/>
              <a:t>implementation.</a:t>
            </a:r>
          </a:p>
          <a:p>
            <a:pPr lvl="1">
              <a:lnSpc>
                <a:spcPct val="101000"/>
              </a:lnSpc>
            </a:pPr>
            <a:r>
              <a:rPr lang="en-US" dirty="0" smtClean="0"/>
              <a:t>Consider this example, a </a:t>
            </a:r>
            <a:r>
              <a:rPr lang="en-US" dirty="0"/>
              <a:t>test </a:t>
            </a:r>
            <a:r>
              <a:rPr lang="en-US" dirty="0" smtClean="0"/>
              <a:t>resulting in </a:t>
            </a:r>
            <a:r>
              <a:rPr lang="en-US" dirty="0"/>
              <a:t>rejection </a:t>
            </a:r>
            <a:r>
              <a:rPr lang="en-US" dirty="0" smtClean="0"/>
              <a:t/>
            </a:r>
            <a:br>
              <a:rPr lang="en-US" dirty="0" smtClean="0"/>
            </a:br>
            <a:r>
              <a:rPr lang="en-US" dirty="0" smtClean="0"/>
              <a:t>of </a:t>
            </a:r>
            <a:r>
              <a:rPr lang="en-US" dirty="0"/>
              <a:t>the hypothesis that the effect </a:t>
            </a:r>
            <a:r>
              <a:rPr lang="en-US" dirty="0" smtClean="0"/>
              <a:t>is </a:t>
            </a:r>
            <a:r>
              <a:rPr lang="en-US" i="1" dirty="0"/>
              <a:t>not</a:t>
            </a:r>
            <a:r>
              <a:rPr lang="en-US" dirty="0"/>
              <a:t> beneficial. </a:t>
            </a:r>
            <a:endParaRPr lang="en-US" dirty="0" smtClean="0"/>
          </a:p>
          <a:p>
            <a:pPr lvl="1">
              <a:lnSpc>
                <a:spcPct val="101000"/>
              </a:lnSpc>
            </a:pPr>
            <a:r>
              <a:rPr lang="en-US" dirty="0" smtClean="0"/>
              <a:t>If </a:t>
            </a:r>
            <a:r>
              <a:rPr lang="en-US" dirty="0"/>
              <a:t>the p value for this test is the same as for the test </a:t>
            </a:r>
            <a:r>
              <a:rPr lang="en-US" dirty="0" smtClean="0"/>
              <a:t/>
            </a:r>
            <a:br>
              <a:rPr lang="en-US" dirty="0" smtClean="0"/>
            </a:br>
            <a:r>
              <a:rPr lang="en-US" dirty="0" smtClean="0"/>
              <a:t>for </a:t>
            </a:r>
            <a:r>
              <a:rPr lang="en-US" dirty="0"/>
              <a:t>benefit, </a:t>
            </a:r>
            <a:r>
              <a:rPr lang="en-US" dirty="0" smtClean="0"/>
              <a:t>0.05 </a:t>
            </a:r>
            <a:r>
              <a:rPr lang="en-US" dirty="0"/>
              <a:t>say (for a one-sided 90% interval), </a:t>
            </a:r>
            <a:r>
              <a:rPr lang="en-US" dirty="0" smtClean="0"/>
              <a:t/>
            </a:r>
            <a:br>
              <a:rPr lang="en-US" dirty="0" smtClean="0"/>
            </a:br>
            <a:r>
              <a:rPr lang="en-US" dirty="0" smtClean="0"/>
              <a:t>then </a:t>
            </a:r>
            <a:r>
              <a:rPr lang="en-US" dirty="0"/>
              <a:t>a marginally </a:t>
            </a:r>
            <a:r>
              <a:rPr lang="en-US" dirty="0" smtClean="0"/>
              <a:t>beneficial </a:t>
            </a:r>
            <a:r>
              <a:rPr lang="en-US" dirty="0"/>
              <a:t>effect would be implemented </a:t>
            </a:r>
            <a:r>
              <a:rPr lang="en-US" dirty="0" smtClean="0"/>
              <a:t/>
            </a:r>
            <a:br>
              <a:rPr lang="en-US" dirty="0" smtClean="0"/>
            </a:br>
            <a:r>
              <a:rPr lang="en-US" dirty="0" smtClean="0"/>
              <a:t>only </a:t>
            </a:r>
            <a:r>
              <a:rPr lang="en-US" dirty="0"/>
              <a:t>5% of the time, </a:t>
            </a:r>
            <a:r>
              <a:rPr lang="en-US" dirty="0" smtClean="0"/>
              <a:t>regardless </a:t>
            </a:r>
            <a:r>
              <a:rPr lang="en-US" dirty="0"/>
              <a:t>of the sample size</a:t>
            </a:r>
            <a:r>
              <a:rPr lang="en-US" dirty="0" smtClean="0"/>
              <a:t>!</a:t>
            </a:r>
          </a:p>
          <a:p>
            <a:pPr>
              <a:lnSpc>
                <a:spcPct val="101000"/>
              </a:lnSpc>
            </a:pPr>
            <a:r>
              <a:rPr lang="en-US" dirty="0" smtClean="0"/>
              <a:t>So the MBD default of 0.25 (25%) is about right.</a:t>
            </a:r>
            <a:endParaRPr lang="en-US" dirty="0"/>
          </a:p>
          <a:p>
            <a:pPr>
              <a:lnSpc>
                <a:spcPct val="101000"/>
              </a:lnSpc>
            </a:pPr>
            <a:r>
              <a:rPr lang="en-US" dirty="0" smtClean="0"/>
              <a:t>There is a </a:t>
            </a:r>
            <a:r>
              <a:rPr lang="en-US" dirty="0"/>
              <a:t>less conservative </a:t>
            </a:r>
            <a:r>
              <a:rPr lang="en-US" dirty="0" smtClean="0"/>
              <a:t>version </a:t>
            </a:r>
            <a:r>
              <a:rPr lang="en-US" dirty="0"/>
              <a:t>of clinical </a:t>
            </a:r>
            <a:r>
              <a:rPr lang="en-US" dirty="0" smtClean="0"/>
              <a:t>MBD,</a:t>
            </a:r>
            <a:br>
              <a:rPr lang="en-US" dirty="0" smtClean="0"/>
            </a:br>
            <a:r>
              <a:rPr lang="en-US" dirty="0" smtClean="0"/>
              <a:t>in which an </a:t>
            </a:r>
            <a:r>
              <a:rPr lang="en-US" dirty="0"/>
              <a:t>effect with a risk of harm &gt;0.5% (or p value for the test of harm &gt;0.005) </a:t>
            </a:r>
            <a:r>
              <a:rPr lang="en-US" dirty="0" smtClean="0"/>
              <a:t>is </a:t>
            </a:r>
            <a:r>
              <a:rPr lang="en-US" dirty="0"/>
              <a:t>considered potentially </a:t>
            </a:r>
            <a:r>
              <a:rPr lang="en-US" dirty="0" smtClean="0"/>
              <a:t>implementable, if the chance of benefit is high enough.</a:t>
            </a:r>
          </a:p>
          <a:p>
            <a:pPr lvl="1">
              <a:lnSpc>
                <a:spcPct val="101000"/>
              </a:lnSpc>
            </a:pPr>
            <a:r>
              <a:rPr lang="en-US" dirty="0" smtClean="0"/>
              <a:t>The idea is that the </a:t>
            </a:r>
            <a:r>
              <a:rPr lang="en-US" dirty="0"/>
              <a:t>chance of benefit </a:t>
            </a:r>
            <a:r>
              <a:rPr lang="en-US" dirty="0" smtClean="0"/>
              <a:t>outweighs the risk of harm.</a:t>
            </a:r>
          </a:p>
          <a:p>
            <a:pPr lvl="1">
              <a:lnSpc>
                <a:spcPct val="101000"/>
              </a:lnSpc>
            </a:pPr>
            <a:r>
              <a:rPr lang="en-US" dirty="0" smtClean="0"/>
              <a:t>"High enough" is determined with an odds ratio: (odds of benefit)/(odds of harm), </a:t>
            </a:r>
            <a:br>
              <a:rPr lang="en-US" dirty="0" smtClean="0"/>
            </a:br>
            <a:r>
              <a:rPr lang="en-US" dirty="0" smtClean="0"/>
              <a:t>where </a:t>
            </a:r>
            <a:r>
              <a:rPr lang="en-US" dirty="0"/>
              <a:t>o</a:t>
            </a:r>
            <a:r>
              <a:rPr lang="en-US" dirty="0" smtClean="0"/>
              <a:t>dds = p/(1-p) or 100*p/(100-100*p).</a:t>
            </a:r>
          </a:p>
          <a:p>
            <a:pPr lvl="1">
              <a:lnSpc>
                <a:spcPct val="101000"/>
              </a:lnSpc>
            </a:pPr>
            <a:r>
              <a:rPr lang="en-US" dirty="0" smtClean="0"/>
              <a:t>The threshold odds ratio corresponds to the marginally implementable finding of 25% chance of benefit and 0.5% risk of harm: 25/(100-25)/(0.5/99.5) = 66.3.</a:t>
            </a:r>
          </a:p>
          <a:p>
            <a:pPr lvl="1">
              <a:lnSpc>
                <a:spcPct val="101000"/>
              </a:lnSpc>
            </a:pPr>
            <a:r>
              <a:rPr lang="en-US" dirty="0" smtClean="0"/>
              <a:t>So an unclear effect with odds ratio &gt;66.3 can be considered for implementation.</a:t>
            </a:r>
          </a:p>
          <a:p>
            <a:pPr lvl="1">
              <a:lnSpc>
                <a:spcPct val="101000"/>
              </a:lnSpc>
            </a:pPr>
            <a:r>
              <a:rPr lang="en-US" dirty="0" smtClean="0"/>
              <a:t>It has higher error rates. The strict frequentist statisticians hate it.</a:t>
            </a:r>
            <a:endParaRPr lang="en-US" dirty="0"/>
          </a:p>
        </p:txBody>
      </p:sp>
      <p:grpSp>
        <p:nvGrpSpPr>
          <p:cNvPr id="5" name="Group 4"/>
          <p:cNvGrpSpPr/>
          <p:nvPr/>
        </p:nvGrpSpPr>
        <p:grpSpPr>
          <a:xfrm>
            <a:off x="8836248" y="920552"/>
            <a:ext cx="3771900" cy="3300413"/>
            <a:chOff x="9029701" y="4484316"/>
            <a:chExt cx="3771900" cy="3300413"/>
          </a:xfrm>
        </p:grpSpPr>
        <p:sp>
          <p:nvSpPr>
            <p:cNvPr id="87" name="Rectangle 26"/>
            <p:cNvSpPr>
              <a:spLocks noChangeArrowheads="1"/>
            </p:cNvSpPr>
            <p:nvPr/>
          </p:nvSpPr>
          <p:spPr bwMode="auto">
            <a:xfrm>
              <a:off x="10055226" y="4504953"/>
              <a:ext cx="2746375" cy="2832100"/>
            </a:xfrm>
            <a:prstGeom prst="rect">
              <a:avLst/>
            </a:prstGeom>
            <a:solidFill>
              <a:srgbClr val="FFEC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27"/>
            <p:cNvSpPr>
              <a:spLocks/>
            </p:cNvSpPr>
            <p:nvPr/>
          </p:nvSpPr>
          <p:spPr bwMode="auto">
            <a:xfrm>
              <a:off x="9029701" y="4922466"/>
              <a:ext cx="3741738" cy="2393950"/>
            </a:xfrm>
            <a:custGeom>
              <a:avLst/>
              <a:gdLst>
                <a:gd name="T0" fmla="*/ 0 w 5840"/>
                <a:gd name="T1" fmla="*/ 3715 h 3721"/>
                <a:gd name="T2" fmla="*/ 859 w 5840"/>
                <a:gd name="T3" fmla="*/ 3658 h 3721"/>
                <a:gd name="T4" fmla="*/ 1356 w 5840"/>
                <a:gd name="T5" fmla="*/ 3391 h 3721"/>
                <a:gd name="T6" fmla="*/ 1739 w 5840"/>
                <a:gd name="T7" fmla="*/ 2740 h 3721"/>
                <a:gd name="T8" fmla="*/ 2287 w 5840"/>
                <a:gd name="T9" fmla="*/ 1319 h 3721"/>
                <a:gd name="T10" fmla="*/ 2679 w 5840"/>
                <a:gd name="T11" fmla="*/ 217 h 3721"/>
                <a:gd name="T12" fmla="*/ 2926 w 5840"/>
                <a:gd name="T13" fmla="*/ 10 h 3721"/>
                <a:gd name="T14" fmla="*/ 3196 w 5840"/>
                <a:gd name="T15" fmla="*/ 217 h 3721"/>
                <a:gd name="T16" fmla="*/ 3636 w 5840"/>
                <a:gd name="T17" fmla="*/ 1249 h 3721"/>
                <a:gd name="T18" fmla="*/ 4289 w 5840"/>
                <a:gd name="T19" fmla="*/ 2855 h 3721"/>
                <a:gd name="T20" fmla="*/ 4691 w 5840"/>
                <a:gd name="T21" fmla="*/ 3428 h 3721"/>
                <a:gd name="T22" fmla="*/ 5227 w 5840"/>
                <a:gd name="T23" fmla="*/ 3658 h 3721"/>
                <a:gd name="T24" fmla="*/ 5840 w 5840"/>
                <a:gd name="T25" fmla="*/ 3721 h 3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40" h="3721">
                  <a:moveTo>
                    <a:pt x="0" y="3715"/>
                  </a:moveTo>
                  <a:cubicBezTo>
                    <a:pt x="194" y="3709"/>
                    <a:pt x="633" y="3712"/>
                    <a:pt x="859" y="3658"/>
                  </a:cubicBezTo>
                  <a:cubicBezTo>
                    <a:pt x="1085" y="3604"/>
                    <a:pt x="1209" y="3543"/>
                    <a:pt x="1356" y="3391"/>
                  </a:cubicBezTo>
                  <a:cubicBezTo>
                    <a:pt x="1504" y="3237"/>
                    <a:pt x="1587" y="3085"/>
                    <a:pt x="1739" y="2740"/>
                  </a:cubicBezTo>
                  <a:cubicBezTo>
                    <a:pt x="1894" y="2396"/>
                    <a:pt x="2130" y="1740"/>
                    <a:pt x="2287" y="1319"/>
                  </a:cubicBezTo>
                  <a:cubicBezTo>
                    <a:pt x="2442" y="899"/>
                    <a:pt x="2574" y="433"/>
                    <a:pt x="2679" y="217"/>
                  </a:cubicBezTo>
                  <a:cubicBezTo>
                    <a:pt x="2784" y="0"/>
                    <a:pt x="2887" y="10"/>
                    <a:pt x="2926" y="10"/>
                  </a:cubicBezTo>
                  <a:cubicBezTo>
                    <a:pt x="2963" y="10"/>
                    <a:pt x="3079" y="10"/>
                    <a:pt x="3196" y="217"/>
                  </a:cubicBezTo>
                  <a:cubicBezTo>
                    <a:pt x="3315" y="424"/>
                    <a:pt x="3455" y="809"/>
                    <a:pt x="3636" y="1249"/>
                  </a:cubicBezTo>
                  <a:cubicBezTo>
                    <a:pt x="3820" y="1688"/>
                    <a:pt x="4113" y="2492"/>
                    <a:pt x="4289" y="2855"/>
                  </a:cubicBezTo>
                  <a:cubicBezTo>
                    <a:pt x="4464" y="3218"/>
                    <a:pt x="4534" y="3295"/>
                    <a:pt x="4691" y="3428"/>
                  </a:cubicBezTo>
                  <a:cubicBezTo>
                    <a:pt x="4848" y="3562"/>
                    <a:pt x="5036" y="3609"/>
                    <a:pt x="5227" y="3658"/>
                  </a:cubicBezTo>
                  <a:cubicBezTo>
                    <a:pt x="5419" y="3707"/>
                    <a:pt x="5434" y="3710"/>
                    <a:pt x="5840" y="3721"/>
                  </a:cubicBezTo>
                </a:path>
              </a:pathLst>
            </a:custGeom>
            <a:solidFill>
              <a:srgbClr val="C9E5C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9" name="Freeform 28"/>
            <p:cNvSpPr>
              <a:spLocks/>
            </p:cNvSpPr>
            <p:nvPr/>
          </p:nvSpPr>
          <p:spPr bwMode="auto">
            <a:xfrm>
              <a:off x="9029701" y="4922466"/>
              <a:ext cx="3741738" cy="2393950"/>
            </a:xfrm>
            <a:custGeom>
              <a:avLst/>
              <a:gdLst>
                <a:gd name="T0" fmla="*/ 0 w 2357"/>
                <a:gd name="T1" fmla="*/ 1506 h 1508"/>
                <a:gd name="T2" fmla="*/ 347 w 2357"/>
                <a:gd name="T3" fmla="*/ 1482 h 1508"/>
                <a:gd name="T4" fmla="*/ 547 w 2357"/>
                <a:gd name="T5" fmla="*/ 1374 h 1508"/>
                <a:gd name="T6" fmla="*/ 702 w 2357"/>
                <a:gd name="T7" fmla="*/ 1110 h 1508"/>
                <a:gd name="T8" fmla="*/ 923 w 2357"/>
                <a:gd name="T9" fmla="*/ 534 h 1508"/>
                <a:gd name="T10" fmla="*/ 1081 w 2357"/>
                <a:gd name="T11" fmla="*/ 88 h 1508"/>
                <a:gd name="T12" fmla="*/ 1181 w 2357"/>
                <a:gd name="T13" fmla="*/ 4 h 1508"/>
                <a:gd name="T14" fmla="*/ 1290 w 2357"/>
                <a:gd name="T15" fmla="*/ 88 h 1508"/>
                <a:gd name="T16" fmla="*/ 1467 w 2357"/>
                <a:gd name="T17" fmla="*/ 506 h 1508"/>
                <a:gd name="T18" fmla="*/ 1731 w 2357"/>
                <a:gd name="T19" fmla="*/ 1157 h 1508"/>
                <a:gd name="T20" fmla="*/ 1893 w 2357"/>
                <a:gd name="T21" fmla="*/ 1389 h 1508"/>
                <a:gd name="T22" fmla="*/ 2110 w 2357"/>
                <a:gd name="T23" fmla="*/ 1482 h 1508"/>
                <a:gd name="T24" fmla="*/ 2357 w 2357"/>
                <a:gd name="T25" fmla="*/ 1508 h 1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57" h="1508">
                  <a:moveTo>
                    <a:pt x="0" y="1506"/>
                  </a:moveTo>
                  <a:cubicBezTo>
                    <a:pt x="78" y="1503"/>
                    <a:pt x="256" y="1504"/>
                    <a:pt x="347" y="1482"/>
                  </a:cubicBezTo>
                  <a:cubicBezTo>
                    <a:pt x="438" y="1461"/>
                    <a:pt x="488" y="1436"/>
                    <a:pt x="547" y="1374"/>
                  </a:cubicBezTo>
                  <a:cubicBezTo>
                    <a:pt x="607" y="1312"/>
                    <a:pt x="641" y="1250"/>
                    <a:pt x="702" y="1110"/>
                  </a:cubicBezTo>
                  <a:cubicBezTo>
                    <a:pt x="764" y="971"/>
                    <a:pt x="860" y="705"/>
                    <a:pt x="923" y="534"/>
                  </a:cubicBezTo>
                  <a:cubicBezTo>
                    <a:pt x="986" y="364"/>
                    <a:pt x="1039" y="175"/>
                    <a:pt x="1081" y="88"/>
                  </a:cubicBezTo>
                  <a:cubicBezTo>
                    <a:pt x="1124" y="0"/>
                    <a:pt x="1165" y="4"/>
                    <a:pt x="1181" y="4"/>
                  </a:cubicBezTo>
                  <a:cubicBezTo>
                    <a:pt x="1196" y="4"/>
                    <a:pt x="1243" y="4"/>
                    <a:pt x="1290" y="88"/>
                  </a:cubicBezTo>
                  <a:cubicBezTo>
                    <a:pt x="1338" y="172"/>
                    <a:pt x="1394" y="328"/>
                    <a:pt x="1467" y="506"/>
                  </a:cubicBezTo>
                  <a:cubicBezTo>
                    <a:pt x="1542" y="684"/>
                    <a:pt x="1660" y="1010"/>
                    <a:pt x="1731" y="1157"/>
                  </a:cubicBezTo>
                  <a:cubicBezTo>
                    <a:pt x="1802" y="1304"/>
                    <a:pt x="1830" y="1335"/>
                    <a:pt x="1893" y="1389"/>
                  </a:cubicBezTo>
                  <a:cubicBezTo>
                    <a:pt x="1957" y="1444"/>
                    <a:pt x="2032" y="1463"/>
                    <a:pt x="2110" y="1482"/>
                  </a:cubicBezTo>
                  <a:cubicBezTo>
                    <a:pt x="2187" y="1502"/>
                    <a:pt x="2193" y="1504"/>
                    <a:pt x="2357" y="1508"/>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90" name="Freeform 29"/>
            <p:cNvSpPr>
              <a:spLocks/>
            </p:cNvSpPr>
            <p:nvPr/>
          </p:nvSpPr>
          <p:spPr bwMode="auto">
            <a:xfrm>
              <a:off x="9101138" y="6884616"/>
              <a:ext cx="954088" cy="452438"/>
            </a:xfrm>
            <a:custGeom>
              <a:avLst/>
              <a:gdLst>
                <a:gd name="T0" fmla="*/ 1488 w 1488"/>
                <a:gd name="T1" fmla="*/ 704 h 704"/>
                <a:gd name="T2" fmla="*/ 1488 w 1488"/>
                <a:gd name="T3" fmla="*/ 0 h 704"/>
                <a:gd name="T4" fmla="*/ 1304 w 1488"/>
                <a:gd name="T5" fmla="*/ 295 h 704"/>
                <a:gd name="T6" fmla="*/ 1089 w 1488"/>
                <a:gd name="T7" fmla="*/ 500 h 704"/>
                <a:gd name="T8" fmla="*/ 775 w 1488"/>
                <a:gd name="T9" fmla="*/ 606 h 704"/>
                <a:gd name="T10" fmla="*/ 0 w 1488"/>
                <a:gd name="T11" fmla="*/ 672 h 704"/>
              </a:gdLst>
              <a:ahLst/>
              <a:cxnLst>
                <a:cxn ang="0">
                  <a:pos x="T0" y="T1"/>
                </a:cxn>
                <a:cxn ang="0">
                  <a:pos x="T2" y="T3"/>
                </a:cxn>
                <a:cxn ang="0">
                  <a:pos x="T4" y="T5"/>
                </a:cxn>
                <a:cxn ang="0">
                  <a:pos x="T6" y="T7"/>
                </a:cxn>
                <a:cxn ang="0">
                  <a:pos x="T8" y="T9"/>
                </a:cxn>
                <a:cxn ang="0">
                  <a:pos x="T10" y="T11"/>
                </a:cxn>
              </a:cxnLst>
              <a:rect l="0" t="0" r="r" b="b"/>
              <a:pathLst>
                <a:path w="1488" h="704">
                  <a:moveTo>
                    <a:pt x="1488" y="704"/>
                  </a:moveTo>
                  <a:lnTo>
                    <a:pt x="1488" y="0"/>
                  </a:lnTo>
                  <a:cubicBezTo>
                    <a:pt x="1411" y="162"/>
                    <a:pt x="1365" y="197"/>
                    <a:pt x="1304" y="295"/>
                  </a:cubicBezTo>
                  <a:cubicBezTo>
                    <a:pt x="1232" y="363"/>
                    <a:pt x="1224" y="384"/>
                    <a:pt x="1089" y="500"/>
                  </a:cubicBezTo>
                  <a:cubicBezTo>
                    <a:pt x="952" y="575"/>
                    <a:pt x="976" y="571"/>
                    <a:pt x="775" y="606"/>
                  </a:cubicBezTo>
                  <a:cubicBezTo>
                    <a:pt x="501" y="636"/>
                    <a:pt x="259" y="650"/>
                    <a:pt x="0" y="672"/>
                  </a:cubicBez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1" name="Freeform 30"/>
            <p:cNvSpPr>
              <a:spLocks/>
            </p:cNvSpPr>
            <p:nvPr/>
          </p:nvSpPr>
          <p:spPr bwMode="auto">
            <a:xfrm>
              <a:off x="9029701" y="4922466"/>
              <a:ext cx="3762375" cy="2414588"/>
            </a:xfrm>
            <a:custGeom>
              <a:avLst/>
              <a:gdLst>
                <a:gd name="T0" fmla="*/ 0 w 2370"/>
                <a:gd name="T1" fmla="*/ 1512 h 1521"/>
                <a:gd name="T2" fmla="*/ 347 w 2370"/>
                <a:gd name="T3" fmla="*/ 1489 h 1521"/>
                <a:gd name="T4" fmla="*/ 548 w 2370"/>
                <a:gd name="T5" fmla="*/ 1380 h 1521"/>
                <a:gd name="T6" fmla="*/ 702 w 2370"/>
                <a:gd name="T7" fmla="*/ 1115 h 1521"/>
                <a:gd name="T8" fmla="*/ 923 w 2370"/>
                <a:gd name="T9" fmla="*/ 537 h 1521"/>
                <a:gd name="T10" fmla="*/ 1081 w 2370"/>
                <a:gd name="T11" fmla="*/ 88 h 1521"/>
                <a:gd name="T12" fmla="*/ 1181 w 2370"/>
                <a:gd name="T13" fmla="*/ 4 h 1521"/>
                <a:gd name="T14" fmla="*/ 1290 w 2370"/>
                <a:gd name="T15" fmla="*/ 88 h 1521"/>
                <a:gd name="T16" fmla="*/ 1468 w 2370"/>
                <a:gd name="T17" fmla="*/ 508 h 1521"/>
                <a:gd name="T18" fmla="*/ 1731 w 2370"/>
                <a:gd name="T19" fmla="*/ 1162 h 1521"/>
                <a:gd name="T20" fmla="*/ 1893 w 2370"/>
                <a:gd name="T21" fmla="*/ 1395 h 1521"/>
                <a:gd name="T22" fmla="*/ 2110 w 2370"/>
                <a:gd name="T23" fmla="*/ 1489 h 1521"/>
                <a:gd name="T24" fmla="*/ 2370 w 2370"/>
                <a:gd name="T25" fmla="*/ 1521 h 1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70" h="1521">
                  <a:moveTo>
                    <a:pt x="0" y="1512"/>
                  </a:moveTo>
                  <a:cubicBezTo>
                    <a:pt x="79" y="1510"/>
                    <a:pt x="256" y="1511"/>
                    <a:pt x="347" y="1489"/>
                  </a:cubicBezTo>
                  <a:cubicBezTo>
                    <a:pt x="438" y="1467"/>
                    <a:pt x="488" y="1442"/>
                    <a:pt x="548" y="1380"/>
                  </a:cubicBezTo>
                  <a:cubicBezTo>
                    <a:pt x="607" y="1317"/>
                    <a:pt x="641" y="1255"/>
                    <a:pt x="702" y="1115"/>
                  </a:cubicBezTo>
                  <a:cubicBezTo>
                    <a:pt x="764" y="975"/>
                    <a:pt x="860" y="708"/>
                    <a:pt x="923" y="537"/>
                  </a:cubicBezTo>
                  <a:cubicBezTo>
                    <a:pt x="986" y="366"/>
                    <a:pt x="1039" y="176"/>
                    <a:pt x="1081" y="88"/>
                  </a:cubicBezTo>
                  <a:cubicBezTo>
                    <a:pt x="1124" y="0"/>
                    <a:pt x="1165" y="4"/>
                    <a:pt x="1181" y="4"/>
                  </a:cubicBezTo>
                  <a:cubicBezTo>
                    <a:pt x="1196" y="4"/>
                    <a:pt x="1243" y="4"/>
                    <a:pt x="1290" y="88"/>
                  </a:cubicBezTo>
                  <a:cubicBezTo>
                    <a:pt x="1338" y="172"/>
                    <a:pt x="1394" y="329"/>
                    <a:pt x="1468" y="508"/>
                  </a:cubicBezTo>
                  <a:cubicBezTo>
                    <a:pt x="1542" y="687"/>
                    <a:pt x="1660" y="1014"/>
                    <a:pt x="1731" y="1162"/>
                  </a:cubicBezTo>
                  <a:cubicBezTo>
                    <a:pt x="1802" y="1310"/>
                    <a:pt x="1830" y="1341"/>
                    <a:pt x="1893" y="1395"/>
                  </a:cubicBezTo>
                  <a:cubicBezTo>
                    <a:pt x="1956" y="1450"/>
                    <a:pt x="2030" y="1468"/>
                    <a:pt x="2110" y="1489"/>
                  </a:cubicBezTo>
                  <a:cubicBezTo>
                    <a:pt x="2189" y="1510"/>
                    <a:pt x="2206" y="1517"/>
                    <a:pt x="2370" y="1521"/>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92" name="Line 31"/>
            <p:cNvSpPr>
              <a:spLocks noChangeShapeType="1"/>
            </p:cNvSpPr>
            <p:nvPr/>
          </p:nvSpPr>
          <p:spPr bwMode="auto">
            <a:xfrm>
              <a:off x="9029701" y="7325941"/>
              <a:ext cx="3762375"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93" name="Freeform 32"/>
            <p:cNvSpPr>
              <a:spLocks noEditPoints="1"/>
            </p:cNvSpPr>
            <p:nvPr/>
          </p:nvSpPr>
          <p:spPr bwMode="auto">
            <a:xfrm>
              <a:off x="10044113" y="4484316"/>
              <a:ext cx="20638" cy="2822575"/>
            </a:xfrm>
            <a:custGeom>
              <a:avLst/>
              <a:gdLst>
                <a:gd name="T0" fmla="*/ 13 w 13"/>
                <a:gd name="T1" fmla="*/ 52 h 1778"/>
                <a:gd name="T2" fmla="*/ 0 w 13"/>
                <a:gd name="T3" fmla="*/ 0 h 1778"/>
                <a:gd name="T4" fmla="*/ 13 w 13"/>
                <a:gd name="T5" fmla="*/ 91 h 1778"/>
                <a:gd name="T6" fmla="*/ 0 w 13"/>
                <a:gd name="T7" fmla="*/ 143 h 1778"/>
                <a:gd name="T8" fmla="*/ 13 w 13"/>
                <a:gd name="T9" fmla="*/ 91 h 1778"/>
                <a:gd name="T10" fmla="*/ 13 w 13"/>
                <a:gd name="T11" fmla="*/ 234 h 1778"/>
                <a:gd name="T12" fmla="*/ 0 w 13"/>
                <a:gd name="T13" fmla="*/ 182 h 1778"/>
                <a:gd name="T14" fmla="*/ 13 w 13"/>
                <a:gd name="T15" fmla="*/ 273 h 1778"/>
                <a:gd name="T16" fmla="*/ 0 w 13"/>
                <a:gd name="T17" fmla="*/ 325 h 1778"/>
                <a:gd name="T18" fmla="*/ 13 w 13"/>
                <a:gd name="T19" fmla="*/ 273 h 1778"/>
                <a:gd name="T20" fmla="*/ 13 w 13"/>
                <a:gd name="T21" fmla="*/ 416 h 1778"/>
                <a:gd name="T22" fmla="*/ 0 w 13"/>
                <a:gd name="T23" fmla="*/ 364 h 1778"/>
                <a:gd name="T24" fmla="*/ 13 w 13"/>
                <a:gd name="T25" fmla="*/ 454 h 1778"/>
                <a:gd name="T26" fmla="*/ 0 w 13"/>
                <a:gd name="T27" fmla="*/ 506 h 1778"/>
                <a:gd name="T28" fmla="*/ 13 w 13"/>
                <a:gd name="T29" fmla="*/ 454 h 1778"/>
                <a:gd name="T30" fmla="*/ 13 w 13"/>
                <a:gd name="T31" fmla="*/ 598 h 1778"/>
                <a:gd name="T32" fmla="*/ 0 w 13"/>
                <a:gd name="T33" fmla="*/ 546 h 1778"/>
                <a:gd name="T34" fmla="*/ 13 w 13"/>
                <a:gd name="T35" fmla="*/ 636 h 1778"/>
                <a:gd name="T36" fmla="*/ 0 w 13"/>
                <a:gd name="T37" fmla="*/ 688 h 1778"/>
                <a:gd name="T38" fmla="*/ 13 w 13"/>
                <a:gd name="T39" fmla="*/ 636 h 1778"/>
                <a:gd name="T40" fmla="*/ 13 w 13"/>
                <a:gd name="T41" fmla="*/ 779 h 1778"/>
                <a:gd name="T42" fmla="*/ 0 w 13"/>
                <a:gd name="T43" fmla="*/ 727 h 1778"/>
                <a:gd name="T44" fmla="*/ 13 w 13"/>
                <a:gd name="T45" fmla="*/ 818 h 1778"/>
                <a:gd name="T46" fmla="*/ 0 w 13"/>
                <a:gd name="T47" fmla="*/ 870 h 1778"/>
                <a:gd name="T48" fmla="*/ 13 w 13"/>
                <a:gd name="T49" fmla="*/ 818 h 1778"/>
                <a:gd name="T50" fmla="*/ 13 w 13"/>
                <a:gd name="T51" fmla="*/ 961 h 1778"/>
                <a:gd name="T52" fmla="*/ 0 w 13"/>
                <a:gd name="T53" fmla="*/ 909 h 1778"/>
                <a:gd name="T54" fmla="*/ 13 w 13"/>
                <a:gd name="T55" fmla="*/ 1000 h 1778"/>
                <a:gd name="T56" fmla="*/ 0 w 13"/>
                <a:gd name="T57" fmla="*/ 1052 h 1778"/>
                <a:gd name="T58" fmla="*/ 13 w 13"/>
                <a:gd name="T59" fmla="*/ 1000 h 1778"/>
                <a:gd name="T60" fmla="*/ 13 w 13"/>
                <a:gd name="T61" fmla="*/ 1142 h 1778"/>
                <a:gd name="T62" fmla="*/ 0 w 13"/>
                <a:gd name="T63" fmla="*/ 1090 h 1778"/>
                <a:gd name="T64" fmla="*/ 13 w 13"/>
                <a:gd name="T65" fmla="*/ 1181 h 1778"/>
                <a:gd name="T66" fmla="*/ 0 w 13"/>
                <a:gd name="T67" fmla="*/ 1233 h 1778"/>
                <a:gd name="T68" fmla="*/ 13 w 13"/>
                <a:gd name="T69" fmla="*/ 1181 h 1778"/>
                <a:gd name="T70" fmla="*/ 13 w 13"/>
                <a:gd name="T71" fmla="*/ 1324 h 1778"/>
                <a:gd name="T72" fmla="*/ 0 w 13"/>
                <a:gd name="T73" fmla="*/ 1272 h 1778"/>
                <a:gd name="T74" fmla="*/ 13 w 13"/>
                <a:gd name="T75" fmla="*/ 1363 h 1778"/>
                <a:gd name="T76" fmla="*/ 0 w 13"/>
                <a:gd name="T77" fmla="*/ 1415 h 1778"/>
                <a:gd name="T78" fmla="*/ 13 w 13"/>
                <a:gd name="T79" fmla="*/ 1363 h 1778"/>
                <a:gd name="T80" fmla="*/ 13 w 13"/>
                <a:gd name="T81" fmla="*/ 1506 h 1778"/>
                <a:gd name="T82" fmla="*/ 0 w 13"/>
                <a:gd name="T83" fmla="*/ 1454 h 1778"/>
                <a:gd name="T84" fmla="*/ 13 w 13"/>
                <a:gd name="T85" fmla="*/ 1544 h 1778"/>
                <a:gd name="T86" fmla="*/ 0 w 13"/>
                <a:gd name="T87" fmla="*/ 1596 h 1778"/>
                <a:gd name="T88" fmla="*/ 13 w 13"/>
                <a:gd name="T89" fmla="*/ 1544 h 1778"/>
                <a:gd name="T90" fmla="*/ 13 w 13"/>
                <a:gd name="T91" fmla="*/ 1687 h 1778"/>
                <a:gd name="T92" fmla="*/ 0 w 13"/>
                <a:gd name="T93" fmla="*/ 1635 h 1778"/>
                <a:gd name="T94" fmla="*/ 13 w 13"/>
                <a:gd name="T95" fmla="*/ 1726 h 1778"/>
                <a:gd name="T96" fmla="*/ 0 w 13"/>
                <a:gd name="T97" fmla="*/ 1778 h 1778"/>
                <a:gd name="T98" fmla="*/ 13 w 13"/>
                <a:gd name="T99" fmla="*/ 1726 h 1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3" h="1778">
                  <a:moveTo>
                    <a:pt x="13" y="0"/>
                  </a:moveTo>
                  <a:lnTo>
                    <a:pt x="13" y="52"/>
                  </a:lnTo>
                  <a:lnTo>
                    <a:pt x="0" y="52"/>
                  </a:lnTo>
                  <a:lnTo>
                    <a:pt x="0" y="0"/>
                  </a:lnTo>
                  <a:lnTo>
                    <a:pt x="13" y="0"/>
                  </a:lnTo>
                  <a:close/>
                  <a:moveTo>
                    <a:pt x="13" y="91"/>
                  </a:moveTo>
                  <a:lnTo>
                    <a:pt x="13" y="143"/>
                  </a:lnTo>
                  <a:lnTo>
                    <a:pt x="0" y="143"/>
                  </a:lnTo>
                  <a:lnTo>
                    <a:pt x="0" y="91"/>
                  </a:lnTo>
                  <a:lnTo>
                    <a:pt x="13" y="91"/>
                  </a:lnTo>
                  <a:close/>
                  <a:moveTo>
                    <a:pt x="13" y="182"/>
                  </a:moveTo>
                  <a:lnTo>
                    <a:pt x="13" y="234"/>
                  </a:lnTo>
                  <a:lnTo>
                    <a:pt x="0" y="234"/>
                  </a:lnTo>
                  <a:lnTo>
                    <a:pt x="0" y="182"/>
                  </a:lnTo>
                  <a:lnTo>
                    <a:pt x="13" y="182"/>
                  </a:lnTo>
                  <a:close/>
                  <a:moveTo>
                    <a:pt x="13" y="273"/>
                  </a:moveTo>
                  <a:lnTo>
                    <a:pt x="13" y="325"/>
                  </a:lnTo>
                  <a:lnTo>
                    <a:pt x="0" y="325"/>
                  </a:lnTo>
                  <a:lnTo>
                    <a:pt x="0" y="273"/>
                  </a:lnTo>
                  <a:lnTo>
                    <a:pt x="13" y="273"/>
                  </a:lnTo>
                  <a:close/>
                  <a:moveTo>
                    <a:pt x="13" y="364"/>
                  </a:moveTo>
                  <a:lnTo>
                    <a:pt x="13" y="416"/>
                  </a:lnTo>
                  <a:lnTo>
                    <a:pt x="0" y="416"/>
                  </a:lnTo>
                  <a:lnTo>
                    <a:pt x="0" y="364"/>
                  </a:lnTo>
                  <a:lnTo>
                    <a:pt x="13" y="364"/>
                  </a:lnTo>
                  <a:close/>
                  <a:moveTo>
                    <a:pt x="13" y="454"/>
                  </a:moveTo>
                  <a:lnTo>
                    <a:pt x="13" y="506"/>
                  </a:lnTo>
                  <a:lnTo>
                    <a:pt x="0" y="506"/>
                  </a:lnTo>
                  <a:lnTo>
                    <a:pt x="0" y="454"/>
                  </a:lnTo>
                  <a:lnTo>
                    <a:pt x="13" y="454"/>
                  </a:lnTo>
                  <a:close/>
                  <a:moveTo>
                    <a:pt x="13" y="546"/>
                  </a:moveTo>
                  <a:lnTo>
                    <a:pt x="13" y="598"/>
                  </a:lnTo>
                  <a:lnTo>
                    <a:pt x="0" y="598"/>
                  </a:lnTo>
                  <a:lnTo>
                    <a:pt x="0" y="546"/>
                  </a:lnTo>
                  <a:lnTo>
                    <a:pt x="13" y="546"/>
                  </a:lnTo>
                  <a:close/>
                  <a:moveTo>
                    <a:pt x="13" y="636"/>
                  </a:moveTo>
                  <a:lnTo>
                    <a:pt x="13" y="688"/>
                  </a:lnTo>
                  <a:lnTo>
                    <a:pt x="0" y="688"/>
                  </a:lnTo>
                  <a:lnTo>
                    <a:pt x="0" y="636"/>
                  </a:lnTo>
                  <a:lnTo>
                    <a:pt x="13" y="636"/>
                  </a:lnTo>
                  <a:close/>
                  <a:moveTo>
                    <a:pt x="13" y="727"/>
                  </a:moveTo>
                  <a:lnTo>
                    <a:pt x="13" y="779"/>
                  </a:lnTo>
                  <a:lnTo>
                    <a:pt x="0" y="779"/>
                  </a:lnTo>
                  <a:lnTo>
                    <a:pt x="0" y="727"/>
                  </a:lnTo>
                  <a:lnTo>
                    <a:pt x="13" y="727"/>
                  </a:lnTo>
                  <a:close/>
                  <a:moveTo>
                    <a:pt x="13" y="818"/>
                  </a:moveTo>
                  <a:lnTo>
                    <a:pt x="13" y="870"/>
                  </a:lnTo>
                  <a:lnTo>
                    <a:pt x="0" y="870"/>
                  </a:lnTo>
                  <a:lnTo>
                    <a:pt x="0" y="818"/>
                  </a:lnTo>
                  <a:lnTo>
                    <a:pt x="13" y="818"/>
                  </a:lnTo>
                  <a:close/>
                  <a:moveTo>
                    <a:pt x="13" y="909"/>
                  </a:moveTo>
                  <a:lnTo>
                    <a:pt x="13" y="961"/>
                  </a:lnTo>
                  <a:lnTo>
                    <a:pt x="0" y="961"/>
                  </a:lnTo>
                  <a:lnTo>
                    <a:pt x="0" y="909"/>
                  </a:lnTo>
                  <a:lnTo>
                    <a:pt x="13" y="909"/>
                  </a:lnTo>
                  <a:close/>
                  <a:moveTo>
                    <a:pt x="13" y="1000"/>
                  </a:moveTo>
                  <a:lnTo>
                    <a:pt x="13" y="1052"/>
                  </a:lnTo>
                  <a:lnTo>
                    <a:pt x="0" y="1052"/>
                  </a:lnTo>
                  <a:lnTo>
                    <a:pt x="0" y="1000"/>
                  </a:lnTo>
                  <a:lnTo>
                    <a:pt x="13" y="1000"/>
                  </a:lnTo>
                  <a:close/>
                  <a:moveTo>
                    <a:pt x="13" y="1090"/>
                  </a:moveTo>
                  <a:lnTo>
                    <a:pt x="13" y="1142"/>
                  </a:lnTo>
                  <a:lnTo>
                    <a:pt x="0" y="1142"/>
                  </a:lnTo>
                  <a:lnTo>
                    <a:pt x="0" y="1090"/>
                  </a:lnTo>
                  <a:lnTo>
                    <a:pt x="13" y="1090"/>
                  </a:lnTo>
                  <a:close/>
                  <a:moveTo>
                    <a:pt x="13" y="1181"/>
                  </a:moveTo>
                  <a:lnTo>
                    <a:pt x="13" y="1233"/>
                  </a:lnTo>
                  <a:lnTo>
                    <a:pt x="0" y="1233"/>
                  </a:lnTo>
                  <a:lnTo>
                    <a:pt x="0" y="1181"/>
                  </a:lnTo>
                  <a:lnTo>
                    <a:pt x="13" y="1181"/>
                  </a:lnTo>
                  <a:close/>
                  <a:moveTo>
                    <a:pt x="13" y="1272"/>
                  </a:moveTo>
                  <a:lnTo>
                    <a:pt x="13" y="1324"/>
                  </a:lnTo>
                  <a:lnTo>
                    <a:pt x="0" y="1324"/>
                  </a:lnTo>
                  <a:lnTo>
                    <a:pt x="0" y="1272"/>
                  </a:lnTo>
                  <a:lnTo>
                    <a:pt x="13" y="1272"/>
                  </a:lnTo>
                  <a:close/>
                  <a:moveTo>
                    <a:pt x="13" y="1363"/>
                  </a:moveTo>
                  <a:lnTo>
                    <a:pt x="13" y="1415"/>
                  </a:lnTo>
                  <a:lnTo>
                    <a:pt x="0" y="1415"/>
                  </a:lnTo>
                  <a:lnTo>
                    <a:pt x="0" y="1363"/>
                  </a:lnTo>
                  <a:lnTo>
                    <a:pt x="13" y="1363"/>
                  </a:lnTo>
                  <a:close/>
                  <a:moveTo>
                    <a:pt x="13" y="1454"/>
                  </a:moveTo>
                  <a:lnTo>
                    <a:pt x="13" y="1506"/>
                  </a:lnTo>
                  <a:lnTo>
                    <a:pt x="0" y="1506"/>
                  </a:lnTo>
                  <a:lnTo>
                    <a:pt x="0" y="1454"/>
                  </a:lnTo>
                  <a:lnTo>
                    <a:pt x="13" y="1454"/>
                  </a:lnTo>
                  <a:close/>
                  <a:moveTo>
                    <a:pt x="13" y="1544"/>
                  </a:moveTo>
                  <a:lnTo>
                    <a:pt x="13" y="1596"/>
                  </a:lnTo>
                  <a:lnTo>
                    <a:pt x="0" y="1596"/>
                  </a:lnTo>
                  <a:lnTo>
                    <a:pt x="0" y="1544"/>
                  </a:lnTo>
                  <a:lnTo>
                    <a:pt x="13" y="1544"/>
                  </a:lnTo>
                  <a:close/>
                  <a:moveTo>
                    <a:pt x="13" y="1635"/>
                  </a:moveTo>
                  <a:lnTo>
                    <a:pt x="13" y="1687"/>
                  </a:lnTo>
                  <a:lnTo>
                    <a:pt x="0" y="1687"/>
                  </a:lnTo>
                  <a:lnTo>
                    <a:pt x="0" y="1635"/>
                  </a:lnTo>
                  <a:lnTo>
                    <a:pt x="13" y="1635"/>
                  </a:lnTo>
                  <a:close/>
                  <a:moveTo>
                    <a:pt x="13" y="1726"/>
                  </a:moveTo>
                  <a:lnTo>
                    <a:pt x="13" y="1778"/>
                  </a:lnTo>
                  <a:lnTo>
                    <a:pt x="0" y="1778"/>
                  </a:lnTo>
                  <a:lnTo>
                    <a:pt x="0" y="1726"/>
                  </a:lnTo>
                  <a:lnTo>
                    <a:pt x="13" y="1726"/>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1" name="Line 40"/>
            <p:cNvSpPr>
              <a:spLocks noChangeShapeType="1"/>
            </p:cNvSpPr>
            <p:nvPr/>
          </p:nvSpPr>
          <p:spPr bwMode="auto">
            <a:xfrm flipH="1">
              <a:off x="10183813" y="5838453"/>
              <a:ext cx="1539875" cy="0"/>
            </a:xfrm>
            <a:prstGeom prst="line">
              <a:avLst/>
            </a:prstGeom>
            <a:noFill/>
            <a:ln w="508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21" name="Rectangle 47"/>
            <p:cNvSpPr>
              <a:spLocks noChangeArrowheads="1"/>
            </p:cNvSpPr>
            <p:nvPr/>
          </p:nvSpPr>
          <p:spPr bwMode="auto">
            <a:xfrm>
              <a:off x="9186863" y="7332291"/>
              <a:ext cx="276225"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2" name="Line 48"/>
            <p:cNvSpPr>
              <a:spLocks noChangeShapeType="1"/>
            </p:cNvSpPr>
            <p:nvPr/>
          </p:nvSpPr>
          <p:spPr bwMode="auto">
            <a:xfrm>
              <a:off x="9245601" y="4495428"/>
              <a:ext cx="0" cy="2830513"/>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grpSp>
    </p:spTree>
    <p:custDataLst>
      <p:tags r:id="rId1"/>
    </p:custDataLst>
    <p:extLst>
      <p:ext uri="{BB962C8B-B14F-4D97-AF65-F5344CB8AC3E}">
        <p14:creationId xmlns:p14="http://schemas.microsoft.com/office/powerpoint/2010/main" val="267700337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17557" y="27329"/>
            <a:ext cx="12930786" cy="7877999"/>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101000"/>
              </a:lnSpc>
              <a:buNone/>
            </a:pPr>
            <a:r>
              <a:rPr lang="en-AU" b="1" dirty="0" smtClean="0"/>
              <a:t>Non-clinical </a:t>
            </a:r>
            <a:r>
              <a:rPr lang="en-AU" b="1" dirty="0"/>
              <a:t>MBD as Hypothesis Tests</a:t>
            </a:r>
            <a:endParaRPr lang="en-US" dirty="0"/>
          </a:p>
          <a:p>
            <a:pPr>
              <a:lnSpc>
                <a:spcPct val="101000"/>
              </a:lnSpc>
            </a:pPr>
            <a:r>
              <a:rPr lang="en-US" dirty="0" smtClean="0"/>
              <a:t>Clinical MBD is used when an effect could result in a recommendation to implement a treatment.</a:t>
            </a:r>
          </a:p>
          <a:p>
            <a:pPr lvl="1">
              <a:lnSpc>
                <a:spcPct val="101000"/>
              </a:lnSpc>
            </a:pPr>
            <a:r>
              <a:rPr lang="en-US" dirty="0" smtClean="0"/>
              <a:t>Example: a new training strategy, which might impair rather than enhance performance compared with current best practice.</a:t>
            </a:r>
          </a:p>
          <a:p>
            <a:pPr lvl="1">
              <a:lnSpc>
                <a:spcPct val="101000"/>
              </a:lnSpc>
            </a:pPr>
            <a:r>
              <a:rPr lang="en-US" dirty="0" smtClean="0"/>
              <a:t>Implementing </a:t>
            </a:r>
            <a:r>
              <a:rPr lang="en-US" dirty="0"/>
              <a:t>a harmful effect </a:t>
            </a:r>
            <a:r>
              <a:rPr lang="en-US" dirty="0" smtClean="0"/>
              <a:t>is more serious than failing </a:t>
            </a:r>
            <a:r>
              <a:rPr lang="en-US" dirty="0"/>
              <a:t>to implement a beneficial effect. </a:t>
            </a:r>
          </a:p>
          <a:p>
            <a:pPr lvl="1">
              <a:lnSpc>
                <a:spcPct val="101000"/>
              </a:lnSpc>
            </a:pPr>
            <a:r>
              <a:rPr lang="en-US" dirty="0" smtClean="0"/>
              <a:t>Hence, with clinical MBD, the two one-sided tests differ in their threshold p values.</a:t>
            </a:r>
          </a:p>
          <a:p>
            <a:pPr>
              <a:lnSpc>
                <a:spcPct val="101000"/>
              </a:lnSpc>
            </a:pPr>
            <a:r>
              <a:rPr lang="en-US" dirty="0"/>
              <a:t>Non-clinical </a:t>
            </a:r>
            <a:r>
              <a:rPr lang="en-US" dirty="0" smtClean="0"/>
              <a:t>MBD is used when an effect could not result in implementation of a treatment.</a:t>
            </a:r>
          </a:p>
          <a:p>
            <a:pPr lvl="1">
              <a:lnSpc>
                <a:spcPct val="101000"/>
              </a:lnSpc>
            </a:pPr>
            <a:r>
              <a:rPr lang="en-US" dirty="0" smtClean="0"/>
              <a:t>Example: mean performance of girls vs boys. If you find a substantial difference, you are not going to recommend a sex change.</a:t>
            </a:r>
          </a:p>
          <a:p>
            <a:pPr lvl="1">
              <a:lnSpc>
                <a:spcPct val="101000"/>
              </a:lnSpc>
            </a:pPr>
            <a:r>
              <a:rPr lang="en-US" dirty="0" smtClean="0"/>
              <a:t>Non-clinical (or mechanistic) MBD is equivalent to </a:t>
            </a:r>
            <a:r>
              <a:rPr lang="en-US" dirty="0"/>
              <a:t>two one-sided tests with the same threshold p values</a:t>
            </a:r>
            <a:r>
              <a:rPr lang="en-US" dirty="0" smtClean="0"/>
              <a:t>.</a:t>
            </a:r>
          </a:p>
          <a:p>
            <a:pPr lvl="1">
              <a:lnSpc>
                <a:spcPct val="101000"/>
              </a:lnSpc>
            </a:pPr>
            <a:r>
              <a:rPr lang="en-US" dirty="0"/>
              <a:t>A p value of 0.05, corresponding to one tail of a 90% compatibility interval, was chosen originally for its Bayesian interpretation: </a:t>
            </a:r>
          </a:p>
          <a:p>
            <a:pPr marL="711200" lvl="1" indent="-7938">
              <a:lnSpc>
                <a:spcPct val="101000"/>
              </a:lnSpc>
              <a:buNone/>
            </a:pPr>
            <a:r>
              <a:rPr lang="en-US" dirty="0" smtClean="0"/>
              <a:t>rejection </a:t>
            </a:r>
            <a:r>
              <a:rPr lang="en-US" dirty="0"/>
              <a:t>of the hypothesis of one of the substantial magnitudes corresponds to a chance of &lt;5% that the true effect has that substantial magnitude, which is interpreted as </a:t>
            </a:r>
            <a:r>
              <a:rPr lang="en-US" i="1" dirty="0"/>
              <a:t>very unlikely</a:t>
            </a:r>
            <a:r>
              <a:rPr lang="en-US" dirty="0" smtClean="0"/>
              <a:t>.</a:t>
            </a:r>
            <a:endParaRPr lang="en-US" dirty="0"/>
          </a:p>
        </p:txBody>
      </p:sp>
    </p:spTree>
    <p:custDataLst>
      <p:tags r:id="rId1"/>
    </p:custDataLst>
    <p:extLst>
      <p:ext uri="{BB962C8B-B14F-4D97-AF65-F5344CB8AC3E}">
        <p14:creationId xmlns:p14="http://schemas.microsoft.com/office/powerpoint/2010/main" val="224401051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14150" y="128464"/>
            <a:ext cx="13042578" cy="8424936"/>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105000"/>
              </a:lnSpc>
              <a:buNone/>
            </a:pPr>
            <a:r>
              <a:rPr lang="en-US" b="1" dirty="0" smtClean="0"/>
              <a:t>Combining the Two Hypothesis Tests</a:t>
            </a:r>
          </a:p>
          <a:p>
            <a:pPr>
              <a:lnSpc>
                <a:spcPct val="105000"/>
              </a:lnSpc>
            </a:pPr>
            <a:r>
              <a:rPr lang="en-US" dirty="0" smtClean="0"/>
              <a:t>Failure to reject both hypotheses results in an </a:t>
            </a:r>
            <a:r>
              <a:rPr lang="en-US" i="1" dirty="0" smtClean="0"/>
              <a:t>unclear</a:t>
            </a:r>
            <a:r>
              <a:rPr lang="en-US" dirty="0" smtClean="0"/>
              <a:t> (indecisive, inconclusive) outcome.</a:t>
            </a:r>
          </a:p>
          <a:p>
            <a:pPr lvl="1">
              <a:lnSpc>
                <a:spcPct val="105000"/>
              </a:lnSpc>
            </a:pPr>
            <a:r>
              <a:rPr lang="en-US" dirty="0" smtClean="0"/>
              <a:t>The CI spans both smallest important thresholds, so the effect "could" be beneficial and harmful, or substantially +</a:t>
            </a:r>
            <a:r>
              <a:rPr lang="en-US" dirty="0" err="1" smtClean="0"/>
              <a:t>ive</a:t>
            </a:r>
            <a:r>
              <a:rPr lang="en-US" dirty="0" smtClean="0"/>
              <a:t> and –</a:t>
            </a:r>
            <a:r>
              <a:rPr lang="en-US" dirty="0" err="1" smtClean="0"/>
              <a:t>ive</a:t>
            </a:r>
            <a:r>
              <a:rPr lang="en-US" dirty="0" smtClean="0"/>
              <a:t>:</a:t>
            </a:r>
          </a:p>
          <a:p>
            <a:pPr lvl="1">
              <a:lnSpc>
                <a:spcPct val="105000"/>
              </a:lnSpc>
            </a:pPr>
            <a:endParaRPr lang="en-US" dirty="0"/>
          </a:p>
          <a:p>
            <a:pPr lvl="1">
              <a:lnSpc>
                <a:spcPct val="105000"/>
              </a:lnSpc>
            </a:pPr>
            <a:endParaRPr lang="en-US" sz="3200" dirty="0" smtClean="0"/>
          </a:p>
          <a:p>
            <a:pPr lvl="1">
              <a:lnSpc>
                <a:spcPct val="105000"/>
              </a:lnSpc>
            </a:pPr>
            <a:endParaRPr lang="en-US" sz="3600" dirty="0" smtClean="0"/>
          </a:p>
          <a:p>
            <a:pPr marL="355600" lvl="1" indent="0">
              <a:lnSpc>
                <a:spcPct val="105000"/>
              </a:lnSpc>
              <a:buNone/>
            </a:pPr>
            <a:endParaRPr lang="en-US" dirty="0" smtClean="0"/>
          </a:p>
          <a:p>
            <a:pPr lvl="1">
              <a:lnSpc>
                <a:spcPct val="105000"/>
              </a:lnSpc>
            </a:pPr>
            <a:r>
              <a:rPr lang="en-US" dirty="0" smtClean="0"/>
              <a:t>(For a clinical effect, the CI is 99% on the harm side and 50% on the benefit side.)</a:t>
            </a:r>
            <a:endParaRPr lang="en-US" dirty="0"/>
          </a:p>
          <a:p>
            <a:pPr lvl="1">
              <a:lnSpc>
                <a:spcPct val="105000"/>
              </a:lnSpc>
            </a:pPr>
            <a:r>
              <a:rPr lang="en-US" dirty="0" smtClean="0"/>
              <a:t>Unclear outcomes occur more often with smaller sample sizes, because the compatibility intervals are wider.</a:t>
            </a:r>
          </a:p>
          <a:p>
            <a:pPr lvl="1">
              <a:lnSpc>
                <a:spcPct val="105000"/>
              </a:lnSpc>
            </a:pPr>
            <a:r>
              <a:rPr lang="en-US" dirty="0" smtClean="0"/>
              <a:t>Unclear outcomes do not contribute to error rates; they have their own indecisive rate.</a:t>
            </a:r>
          </a:p>
          <a:p>
            <a:pPr lvl="1">
              <a:lnSpc>
                <a:spcPct val="105000"/>
              </a:lnSpc>
            </a:pPr>
            <a:r>
              <a:rPr lang="en-US" dirty="0" smtClean="0"/>
              <a:t>A study will be difficult to publish if the main outcome is unclear.</a:t>
            </a:r>
          </a:p>
          <a:p>
            <a:pPr lvl="1">
              <a:lnSpc>
                <a:spcPct val="105000"/>
              </a:lnSpc>
            </a:pPr>
            <a:r>
              <a:rPr lang="en-US" dirty="0"/>
              <a:t>Sample size is estimated for the worst-case scenario of marginal rejection of both </a:t>
            </a:r>
            <a:r>
              <a:rPr lang="en-US" dirty="0" smtClean="0"/>
              <a:t>hypotheses, to avoid any unclear outcomes, whatever the true effect.</a:t>
            </a:r>
            <a:endParaRPr lang="en-US" dirty="0"/>
          </a:p>
          <a:p>
            <a:pPr lvl="1">
              <a:lnSpc>
                <a:spcPct val="105000"/>
              </a:lnSpc>
            </a:pPr>
            <a:r>
              <a:rPr lang="en-US" dirty="0" smtClean="0"/>
              <a:t>The resulting </a:t>
            </a:r>
            <a:r>
              <a:rPr lang="en-US" i="1" dirty="0" smtClean="0"/>
              <a:t>minimum desirable</a:t>
            </a:r>
            <a:r>
              <a:rPr lang="en-US" dirty="0" smtClean="0"/>
              <a:t> sample </a:t>
            </a:r>
            <a:r>
              <a:rPr lang="en-US" dirty="0"/>
              <a:t>size is practically identical for clinical and non-clinical effects.</a:t>
            </a:r>
          </a:p>
          <a:p>
            <a:pPr lvl="1">
              <a:lnSpc>
                <a:spcPct val="105000"/>
              </a:lnSpc>
            </a:pPr>
            <a:endParaRPr lang="en-US" dirty="0" smtClean="0"/>
          </a:p>
        </p:txBody>
      </p:sp>
      <p:grpSp>
        <p:nvGrpSpPr>
          <p:cNvPr id="51" name="Group 50"/>
          <p:cNvGrpSpPr/>
          <p:nvPr/>
        </p:nvGrpSpPr>
        <p:grpSpPr>
          <a:xfrm>
            <a:off x="2413472" y="2288704"/>
            <a:ext cx="6908800" cy="1723183"/>
            <a:chOff x="2413472" y="2293713"/>
            <a:chExt cx="6908800" cy="2083223"/>
          </a:xfrm>
        </p:grpSpPr>
        <p:sp>
          <p:nvSpPr>
            <p:cNvPr id="18" name="Rectangle 56"/>
            <p:cNvSpPr>
              <a:spLocks noChangeArrowheads="1"/>
            </p:cNvSpPr>
            <p:nvPr/>
          </p:nvSpPr>
          <p:spPr bwMode="auto">
            <a:xfrm>
              <a:off x="4659784" y="3949898"/>
              <a:ext cx="2789238"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Value of effect statistic</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 name="Freeform 58"/>
            <p:cNvSpPr>
              <a:spLocks noEditPoints="1"/>
            </p:cNvSpPr>
            <p:nvPr/>
          </p:nvSpPr>
          <p:spPr bwMode="auto">
            <a:xfrm>
              <a:off x="6988349" y="3443288"/>
              <a:ext cx="2262188" cy="98425"/>
            </a:xfrm>
            <a:custGeom>
              <a:avLst/>
              <a:gdLst>
                <a:gd name="T0" fmla="*/ 0 w 1425"/>
                <a:gd name="T1" fmla="*/ 28 h 62"/>
                <a:gd name="T2" fmla="*/ 1374 w 1425"/>
                <a:gd name="T3" fmla="*/ 28 h 62"/>
                <a:gd name="T4" fmla="*/ 1374 w 1425"/>
                <a:gd name="T5" fmla="*/ 34 h 62"/>
                <a:gd name="T6" fmla="*/ 0 w 1425"/>
                <a:gd name="T7" fmla="*/ 34 h 62"/>
                <a:gd name="T8" fmla="*/ 0 w 1425"/>
                <a:gd name="T9" fmla="*/ 28 h 62"/>
                <a:gd name="T10" fmla="*/ 1364 w 1425"/>
                <a:gd name="T11" fmla="*/ 0 h 62"/>
                <a:gd name="T12" fmla="*/ 1425 w 1425"/>
                <a:gd name="T13" fmla="*/ 31 h 62"/>
                <a:gd name="T14" fmla="*/ 1364 w 1425"/>
                <a:gd name="T15" fmla="*/ 62 h 62"/>
                <a:gd name="T16" fmla="*/ 1364 w 1425"/>
                <a:gd name="T17"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5" h="62">
                  <a:moveTo>
                    <a:pt x="0" y="28"/>
                  </a:moveTo>
                  <a:lnTo>
                    <a:pt x="1374" y="28"/>
                  </a:lnTo>
                  <a:lnTo>
                    <a:pt x="1374" y="34"/>
                  </a:lnTo>
                  <a:lnTo>
                    <a:pt x="0" y="34"/>
                  </a:lnTo>
                  <a:lnTo>
                    <a:pt x="0" y="28"/>
                  </a:lnTo>
                  <a:close/>
                  <a:moveTo>
                    <a:pt x="1364" y="0"/>
                  </a:moveTo>
                  <a:lnTo>
                    <a:pt x="1425" y="31"/>
                  </a:lnTo>
                  <a:lnTo>
                    <a:pt x="1364" y="62"/>
                  </a:lnTo>
                  <a:lnTo>
                    <a:pt x="1364"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 name="Freeform 59"/>
            <p:cNvSpPr>
              <a:spLocks noEditPoints="1"/>
            </p:cNvSpPr>
            <p:nvPr/>
          </p:nvSpPr>
          <p:spPr bwMode="auto">
            <a:xfrm>
              <a:off x="2530947" y="3443288"/>
              <a:ext cx="2362200" cy="98425"/>
            </a:xfrm>
            <a:custGeom>
              <a:avLst/>
              <a:gdLst>
                <a:gd name="T0" fmla="*/ 1488 w 1488"/>
                <a:gd name="T1" fmla="*/ 28 h 62"/>
                <a:gd name="T2" fmla="*/ 51 w 1488"/>
                <a:gd name="T3" fmla="*/ 28 h 62"/>
                <a:gd name="T4" fmla="*/ 51 w 1488"/>
                <a:gd name="T5" fmla="*/ 34 h 62"/>
                <a:gd name="T6" fmla="*/ 1488 w 1488"/>
                <a:gd name="T7" fmla="*/ 34 h 62"/>
                <a:gd name="T8" fmla="*/ 1488 w 1488"/>
                <a:gd name="T9" fmla="*/ 28 h 62"/>
                <a:gd name="T10" fmla="*/ 61 w 1488"/>
                <a:gd name="T11" fmla="*/ 0 h 62"/>
                <a:gd name="T12" fmla="*/ 0 w 1488"/>
                <a:gd name="T13" fmla="*/ 31 h 62"/>
                <a:gd name="T14" fmla="*/ 61 w 1488"/>
                <a:gd name="T15" fmla="*/ 62 h 62"/>
                <a:gd name="T16" fmla="*/ 61 w 1488"/>
                <a:gd name="T17"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88" h="62">
                  <a:moveTo>
                    <a:pt x="1488" y="28"/>
                  </a:moveTo>
                  <a:lnTo>
                    <a:pt x="51" y="28"/>
                  </a:lnTo>
                  <a:lnTo>
                    <a:pt x="51" y="34"/>
                  </a:lnTo>
                  <a:lnTo>
                    <a:pt x="1488" y="34"/>
                  </a:lnTo>
                  <a:lnTo>
                    <a:pt x="1488" y="28"/>
                  </a:lnTo>
                  <a:close/>
                  <a:moveTo>
                    <a:pt x="61" y="0"/>
                  </a:moveTo>
                  <a:lnTo>
                    <a:pt x="0" y="31"/>
                  </a:lnTo>
                  <a:lnTo>
                    <a:pt x="61" y="62"/>
                  </a:lnTo>
                  <a:lnTo>
                    <a:pt x="61"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1" name="Rectangle 60"/>
            <p:cNvSpPr>
              <a:spLocks noChangeArrowheads="1"/>
            </p:cNvSpPr>
            <p:nvPr/>
          </p:nvSpPr>
          <p:spPr bwMode="auto">
            <a:xfrm>
              <a:off x="6855297" y="3589338"/>
              <a:ext cx="2444750" cy="3159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2" name="Rectangle 61"/>
            <p:cNvSpPr>
              <a:spLocks noChangeArrowheads="1"/>
            </p:cNvSpPr>
            <p:nvPr/>
          </p:nvSpPr>
          <p:spPr bwMode="auto">
            <a:xfrm>
              <a:off x="6948959" y="3535363"/>
              <a:ext cx="237331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substantial positive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3" name="Rectangle 62"/>
            <p:cNvSpPr>
              <a:spLocks noChangeArrowheads="1"/>
            </p:cNvSpPr>
            <p:nvPr/>
          </p:nvSpPr>
          <p:spPr bwMode="auto">
            <a:xfrm>
              <a:off x="2413472" y="3589338"/>
              <a:ext cx="2546350" cy="3159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4" name="Rectangle 63"/>
            <p:cNvSpPr>
              <a:spLocks noChangeArrowheads="1"/>
            </p:cNvSpPr>
            <p:nvPr/>
          </p:nvSpPr>
          <p:spPr bwMode="auto">
            <a:xfrm>
              <a:off x="2508722" y="3535363"/>
              <a:ext cx="247491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substantial negative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5" name="Freeform 64"/>
            <p:cNvSpPr>
              <a:spLocks noEditPoints="1"/>
            </p:cNvSpPr>
            <p:nvPr/>
          </p:nvSpPr>
          <p:spPr bwMode="auto">
            <a:xfrm>
              <a:off x="4974109" y="3443288"/>
              <a:ext cx="1938338" cy="98425"/>
            </a:xfrm>
            <a:custGeom>
              <a:avLst/>
              <a:gdLst>
                <a:gd name="T0" fmla="*/ 1170 w 1221"/>
                <a:gd name="T1" fmla="*/ 28 h 62"/>
                <a:gd name="T2" fmla="*/ 51 w 1221"/>
                <a:gd name="T3" fmla="*/ 28 h 62"/>
                <a:gd name="T4" fmla="*/ 51 w 1221"/>
                <a:gd name="T5" fmla="*/ 34 h 62"/>
                <a:gd name="T6" fmla="*/ 1170 w 1221"/>
                <a:gd name="T7" fmla="*/ 34 h 62"/>
                <a:gd name="T8" fmla="*/ 1170 w 1221"/>
                <a:gd name="T9" fmla="*/ 28 h 62"/>
                <a:gd name="T10" fmla="*/ 1160 w 1221"/>
                <a:gd name="T11" fmla="*/ 62 h 62"/>
                <a:gd name="T12" fmla="*/ 1221 w 1221"/>
                <a:gd name="T13" fmla="*/ 31 h 62"/>
                <a:gd name="T14" fmla="*/ 1160 w 1221"/>
                <a:gd name="T15" fmla="*/ 0 h 62"/>
                <a:gd name="T16" fmla="*/ 1160 w 1221"/>
                <a:gd name="T17" fmla="*/ 62 h 62"/>
                <a:gd name="T18" fmla="*/ 62 w 1221"/>
                <a:gd name="T19" fmla="*/ 0 h 62"/>
                <a:gd name="T20" fmla="*/ 0 w 1221"/>
                <a:gd name="T21" fmla="*/ 31 h 62"/>
                <a:gd name="T22" fmla="*/ 62 w 1221"/>
                <a:gd name="T23" fmla="*/ 62 h 62"/>
                <a:gd name="T24" fmla="*/ 62 w 1221"/>
                <a:gd name="T25"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1" h="62">
                  <a:moveTo>
                    <a:pt x="1170" y="28"/>
                  </a:moveTo>
                  <a:lnTo>
                    <a:pt x="51" y="28"/>
                  </a:lnTo>
                  <a:lnTo>
                    <a:pt x="51" y="34"/>
                  </a:lnTo>
                  <a:lnTo>
                    <a:pt x="1170" y="34"/>
                  </a:lnTo>
                  <a:lnTo>
                    <a:pt x="1170" y="28"/>
                  </a:lnTo>
                  <a:close/>
                  <a:moveTo>
                    <a:pt x="1160" y="62"/>
                  </a:moveTo>
                  <a:lnTo>
                    <a:pt x="1221" y="31"/>
                  </a:lnTo>
                  <a:lnTo>
                    <a:pt x="1160" y="0"/>
                  </a:lnTo>
                  <a:lnTo>
                    <a:pt x="1160" y="62"/>
                  </a:lnTo>
                  <a:close/>
                  <a:moveTo>
                    <a:pt x="62" y="0"/>
                  </a:moveTo>
                  <a:lnTo>
                    <a:pt x="0" y="31"/>
                  </a:lnTo>
                  <a:lnTo>
                    <a:pt x="62" y="62"/>
                  </a:lnTo>
                  <a:lnTo>
                    <a:pt x="62"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6" name="Rectangle 65"/>
            <p:cNvSpPr>
              <a:spLocks noChangeArrowheads="1"/>
            </p:cNvSpPr>
            <p:nvPr/>
          </p:nvSpPr>
          <p:spPr bwMode="auto">
            <a:xfrm>
              <a:off x="5558309" y="3589338"/>
              <a:ext cx="811213" cy="3159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7" name="Rectangle 66"/>
            <p:cNvSpPr>
              <a:spLocks noChangeArrowheads="1"/>
            </p:cNvSpPr>
            <p:nvPr/>
          </p:nvSpPr>
          <p:spPr bwMode="auto">
            <a:xfrm>
              <a:off x="5655147" y="3535363"/>
              <a:ext cx="74136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trivial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Rectangle 50"/>
            <p:cNvSpPr>
              <a:spLocks noChangeArrowheads="1"/>
            </p:cNvSpPr>
            <p:nvPr/>
          </p:nvSpPr>
          <p:spPr bwMode="auto">
            <a:xfrm>
              <a:off x="6653684" y="2293713"/>
              <a:ext cx="2616200" cy="1044127"/>
            </a:xfrm>
            <a:prstGeom prst="rect">
              <a:avLst/>
            </a:prstGeom>
            <a:solidFill>
              <a:srgbClr val="FFECAF"/>
            </a:solidFill>
            <a:ln>
              <a:noFill/>
            </a:ln>
          </p:spPr>
          <p:txBody>
            <a:bodyPr vert="horz" wrap="square" lIns="91440" tIns="45720" rIns="91440" bIns="45720" numCol="1" anchor="t" anchorCtr="0" compatLnSpc="1">
              <a:prstTxWarp prst="textNoShape">
                <a:avLst/>
              </a:prstTxWarp>
            </a:bodyPr>
            <a:lstStyle/>
            <a:p>
              <a:endParaRPr lang="en-AU"/>
            </a:p>
          </p:txBody>
        </p:sp>
        <p:sp>
          <p:nvSpPr>
            <p:cNvPr id="14" name="Rectangle 51"/>
            <p:cNvSpPr>
              <a:spLocks noChangeArrowheads="1"/>
            </p:cNvSpPr>
            <p:nvPr/>
          </p:nvSpPr>
          <p:spPr bwMode="auto">
            <a:xfrm>
              <a:off x="2524597" y="2293713"/>
              <a:ext cx="2719388" cy="1044127"/>
            </a:xfrm>
            <a:prstGeom prst="rect">
              <a:avLst/>
            </a:prstGeom>
            <a:solidFill>
              <a:srgbClr val="EAD0F0"/>
            </a:solidFill>
            <a:ln>
              <a:noFill/>
            </a:ln>
          </p:spPr>
          <p:txBody>
            <a:bodyPr vert="horz" wrap="square" lIns="91440" tIns="45720" rIns="91440" bIns="45720" numCol="1" anchor="t" anchorCtr="0" compatLnSpc="1">
              <a:prstTxWarp prst="textNoShape">
                <a:avLst/>
              </a:prstTxWarp>
            </a:bodyPr>
            <a:lstStyle/>
            <a:p>
              <a:endParaRPr lang="en-AU"/>
            </a:p>
          </p:txBody>
        </p:sp>
        <p:sp>
          <p:nvSpPr>
            <p:cNvPr id="15" name="Rectangle 52"/>
            <p:cNvSpPr>
              <a:spLocks noChangeArrowheads="1"/>
            </p:cNvSpPr>
            <p:nvPr/>
          </p:nvSpPr>
          <p:spPr bwMode="auto">
            <a:xfrm>
              <a:off x="5005330" y="2293713"/>
              <a:ext cx="1957388" cy="1044127"/>
            </a:xfrm>
            <a:prstGeom prst="rect">
              <a:avLst/>
            </a:prstGeom>
            <a:solidFill>
              <a:srgbClr val="E0FFC1"/>
            </a:solidFill>
            <a:ln>
              <a:noFill/>
            </a:ln>
          </p:spPr>
          <p:txBody>
            <a:bodyPr vert="horz" wrap="square" lIns="91440" tIns="45720" rIns="91440" bIns="45720" numCol="1" anchor="t" anchorCtr="0" compatLnSpc="1">
              <a:prstTxWarp prst="textNoShape">
                <a:avLst/>
              </a:prstTxWarp>
            </a:bodyPr>
            <a:lstStyle/>
            <a:p>
              <a:endParaRPr lang="en-AU"/>
            </a:p>
          </p:txBody>
        </p:sp>
        <p:sp>
          <p:nvSpPr>
            <p:cNvPr id="17" name="Line 55"/>
            <p:cNvSpPr>
              <a:spLocks noChangeShapeType="1"/>
            </p:cNvSpPr>
            <p:nvPr/>
          </p:nvSpPr>
          <p:spPr bwMode="auto">
            <a:xfrm>
              <a:off x="2530947" y="3340100"/>
              <a:ext cx="6738938" cy="0"/>
            </a:xfrm>
            <a:prstGeom prst="line">
              <a:avLst/>
            </a:prstGeom>
            <a:noFill/>
            <a:ln w="95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5" name="Line 76"/>
            <p:cNvSpPr>
              <a:spLocks noChangeShapeType="1"/>
            </p:cNvSpPr>
            <p:nvPr/>
          </p:nvSpPr>
          <p:spPr bwMode="auto">
            <a:xfrm flipH="1">
              <a:off x="4778588" y="2797770"/>
              <a:ext cx="2689508" cy="0"/>
            </a:xfrm>
            <a:prstGeom prst="line">
              <a:avLst/>
            </a:prstGeom>
            <a:noFill/>
            <a:ln w="762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cxnSp>
          <p:nvCxnSpPr>
            <p:cNvPr id="50" name="Straight Connector 49"/>
            <p:cNvCxnSpPr/>
            <p:nvPr/>
          </p:nvCxnSpPr>
          <p:spPr bwMode="auto">
            <a:xfrm>
              <a:off x="4974109" y="2293713"/>
              <a:ext cx="0" cy="1046387"/>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5960419" y="2293713"/>
              <a:ext cx="0" cy="1046387"/>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6946728" y="2293713"/>
              <a:ext cx="0" cy="1046387"/>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custDataLst>
      <p:tags r:id="rId1"/>
    </p:custDataLst>
    <p:extLst>
      <p:ext uri="{BB962C8B-B14F-4D97-AF65-F5344CB8AC3E}">
        <p14:creationId xmlns:p14="http://schemas.microsoft.com/office/powerpoint/2010/main" val="352411826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51"/>
                                        </p:tgtEl>
                                        <p:attrNameLst>
                                          <p:attrName>style.visibility</p:attrName>
                                        </p:attrNameLst>
                                      </p:cBhvr>
                                      <p:to>
                                        <p:strVal val="visible"/>
                                      </p:to>
                                    </p:set>
                                    <p:animEffect transition="in" filter="wipe(left)">
                                      <p:cBhvr>
                                        <p:cTn id="19" dur="500"/>
                                        <p:tgtEl>
                                          <p:spTgt spid="51"/>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499"/>
                                          </p:stCondLst>
                                        </p:cTn>
                                        <p:tgtEl>
                                          <p:spTgt spid="51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14150" y="28746"/>
            <a:ext cx="13042578" cy="9748790"/>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105000"/>
              </a:lnSpc>
            </a:pPr>
            <a:r>
              <a:rPr lang="en-US" dirty="0" smtClean="0"/>
              <a:t>Only one hypothesis needs to be rejected for publishability.</a:t>
            </a:r>
          </a:p>
          <a:p>
            <a:pPr lvl="1">
              <a:lnSpc>
                <a:spcPct val="105000"/>
              </a:lnSpc>
            </a:pPr>
            <a:r>
              <a:rPr lang="en-US" dirty="0"/>
              <a:t>Example: this effect "could be" positive or trivial (cannot reject hypothesis of positive), but it can't be negative (reject hypothesis of negative):</a:t>
            </a:r>
          </a:p>
          <a:p>
            <a:pPr lvl="1">
              <a:lnSpc>
                <a:spcPct val="105000"/>
              </a:lnSpc>
            </a:pPr>
            <a:endParaRPr lang="en-US" dirty="0"/>
          </a:p>
          <a:p>
            <a:pPr lvl="1">
              <a:lnSpc>
                <a:spcPct val="105000"/>
              </a:lnSpc>
            </a:pPr>
            <a:endParaRPr lang="en-US" sz="3600" dirty="0"/>
          </a:p>
          <a:p>
            <a:pPr lvl="1">
              <a:lnSpc>
                <a:spcPct val="105000"/>
              </a:lnSpc>
            </a:pPr>
            <a:endParaRPr lang="en-US" sz="3200" dirty="0"/>
          </a:p>
          <a:p>
            <a:pPr lvl="1">
              <a:lnSpc>
                <a:spcPct val="105000"/>
              </a:lnSpc>
            </a:pPr>
            <a:endParaRPr lang="en-US" dirty="0"/>
          </a:p>
          <a:p>
            <a:pPr lvl="1">
              <a:lnSpc>
                <a:spcPct val="105000"/>
              </a:lnSpc>
            </a:pPr>
            <a:r>
              <a:rPr lang="en-US" dirty="0" smtClean="0"/>
              <a:t>The </a:t>
            </a:r>
            <a:r>
              <a:rPr lang="en-US" dirty="0"/>
              <a:t>effect has</a:t>
            </a:r>
            <a:r>
              <a:rPr lang="en-US" i="1" dirty="0"/>
              <a:t> adequate precision</a:t>
            </a:r>
            <a:r>
              <a:rPr lang="en-US" dirty="0"/>
              <a:t> or </a:t>
            </a:r>
            <a:r>
              <a:rPr lang="en-US" i="1" dirty="0"/>
              <a:t>acceptable </a:t>
            </a:r>
            <a:r>
              <a:rPr lang="en-US" i="1" dirty="0" smtClean="0"/>
              <a:t>uncertainty</a:t>
            </a:r>
            <a:r>
              <a:rPr lang="en-US" dirty="0"/>
              <a:t> </a:t>
            </a:r>
            <a:r>
              <a:rPr lang="en-US" dirty="0" smtClean="0"/>
              <a:t>(formerly a </a:t>
            </a:r>
            <a:r>
              <a:rPr lang="en-US" i="1" dirty="0" smtClean="0"/>
              <a:t>clear </a:t>
            </a:r>
            <a:r>
              <a:rPr lang="en-US" dirty="0" smtClean="0"/>
              <a:t>effect).</a:t>
            </a:r>
            <a:endParaRPr lang="en-US" dirty="0"/>
          </a:p>
          <a:p>
            <a:pPr lvl="1">
              <a:lnSpc>
                <a:spcPct val="105000"/>
              </a:lnSpc>
            </a:pPr>
            <a:r>
              <a:rPr lang="en-US" dirty="0" smtClean="0"/>
              <a:t>Simulations show that publishing such findings does not result in substantial upward publication bias in magnitudes, even with quite small sample sizes.</a:t>
            </a:r>
          </a:p>
          <a:p>
            <a:pPr lvl="1">
              <a:lnSpc>
                <a:spcPct val="105000"/>
              </a:lnSpc>
            </a:pPr>
            <a:r>
              <a:rPr lang="en-US" dirty="0" smtClean="0"/>
              <a:t>Publication of statistically significant effects with small sample sizes </a:t>
            </a:r>
            <a:r>
              <a:rPr lang="en-US" i="1" dirty="0" smtClean="0"/>
              <a:t>does</a:t>
            </a:r>
            <a:r>
              <a:rPr lang="en-US" dirty="0" smtClean="0"/>
              <a:t> result in bias.</a:t>
            </a:r>
          </a:p>
          <a:p>
            <a:pPr>
              <a:lnSpc>
                <a:spcPct val="105000"/>
              </a:lnSpc>
            </a:pPr>
            <a:r>
              <a:rPr lang="en-US" dirty="0" smtClean="0"/>
              <a:t>An effect is decisively substantial if the 90%CI falls entirely in substantial values.</a:t>
            </a:r>
          </a:p>
          <a:p>
            <a:pPr lvl="1">
              <a:lnSpc>
                <a:spcPct val="105000"/>
              </a:lnSpc>
            </a:pPr>
            <a:r>
              <a:rPr lang="en-US" dirty="0" smtClean="0"/>
              <a:t>Example: this effect cannot be negative or trivial (reject hypotheses of negative and trivial); it can only be positive:</a:t>
            </a:r>
          </a:p>
          <a:p>
            <a:pPr lvl="1">
              <a:lnSpc>
                <a:spcPct val="105000"/>
              </a:lnSpc>
            </a:pPr>
            <a:endParaRPr lang="en-US" sz="2400" dirty="0" smtClean="0"/>
          </a:p>
          <a:p>
            <a:pPr lvl="1">
              <a:lnSpc>
                <a:spcPct val="105000"/>
              </a:lnSpc>
            </a:pPr>
            <a:endParaRPr lang="en-US" dirty="0" smtClean="0"/>
          </a:p>
          <a:p>
            <a:pPr lvl="1">
              <a:lnSpc>
                <a:spcPct val="105000"/>
              </a:lnSpc>
            </a:pPr>
            <a:endParaRPr lang="en-US" sz="3200" dirty="0"/>
          </a:p>
          <a:p>
            <a:pPr lvl="1">
              <a:lnSpc>
                <a:spcPct val="105000"/>
              </a:lnSpc>
            </a:pPr>
            <a:endParaRPr lang="en-US" dirty="0" smtClean="0"/>
          </a:p>
          <a:p>
            <a:pPr lvl="1">
              <a:lnSpc>
                <a:spcPct val="105000"/>
              </a:lnSpc>
            </a:pPr>
            <a:r>
              <a:rPr lang="en-US" dirty="0" smtClean="0"/>
              <a:t>This effect is </a:t>
            </a:r>
            <a:r>
              <a:rPr lang="en-US" i="1" dirty="0" smtClean="0"/>
              <a:t>clearly</a:t>
            </a:r>
            <a:r>
              <a:rPr lang="en-US" dirty="0" smtClean="0"/>
              <a:t> (decisively, conclusively) positive, or very likely positive, or moderately compatible with substantial positive values.</a:t>
            </a:r>
          </a:p>
        </p:txBody>
      </p:sp>
      <p:grpSp>
        <p:nvGrpSpPr>
          <p:cNvPr id="51" name="Group 50"/>
          <p:cNvGrpSpPr/>
          <p:nvPr/>
        </p:nvGrpSpPr>
        <p:grpSpPr>
          <a:xfrm>
            <a:off x="2283520" y="1743083"/>
            <a:ext cx="6908800" cy="1728192"/>
            <a:chOff x="2413472" y="2293713"/>
            <a:chExt cx="6908800" cy="2083223"/>
          </a:xfrm>
        </p:grpSpPr>
        <p:sp>
          <p:nvSpPr>
            <p:cNvPr id="18" name="Rectangle 56"/>
            <p:cNvSpPr>
              <a:spLocks noChangeArrowheads="1"/>
            </p:cNvSpPr>
            <p:nvPr/>
          </p:nvSpPr>
          <p:spPr bwMode="auto">
            <a:xfrm>
              <a:off x="4659784" y="3949898"/>
              <a:ext cx="2789238"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Value of effect statistic</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 name="Freeform 58"/>
            <p:cNvSpPr>
              <a:spLocks noEditPoints="1"/>
            </p:cNvSpPr>
            <p:nvPr/>
          </p:nvSpPr>
          <p:spPr bwMode="auto">
            <a:xfrm>
              <a:off x="6988349" y="3443288"/>
              <a:ext cx="2262188" cy="98425"/>
            </a:xfrm>
            <a:custGeom>
              <a:avLst/>
              <a:gdLst>
                <a:gd name="T0" fmla="*/ 0 w 1425"/>
                <a:gd name="T1" fmla="*/ 28 h 62"/>
                <a:gd name="T2" fmla="*/ 1374 w 1425"/>
                <a:gd name="T3" fmla="*/ 28 h 62"/>
                <a:gd name="T4" fmla="*/ 1374 w 1425"/>
                <a:gd name="T5" fmla="*/ 34 h 62"/>
                <a:gd name="T6" fmla="*/ 0 w 1425"/>
                <a:gd name="T7" fmla="*/ 34 h 62"/>
                <a:gd name="T8" fmla="*/ 0 w 1425"/>
                <a:gd name="T9" fmla="*/ 28 h 62"/>
                <a:gd name="T10" fmla="*/ 1364 w 1425"/>
                <a:gd name="T11" fmla="*/ 0 h 62"/>
                <a:gd name="T12" fmla="*/ 1425 w 1425"/>
                <a:gd name="T13" fmla="*/ 31 h 62"/>
                <a:gd name="T14" fmla="*/ 1364 w 1425"/>
                <a:gd name="T15" fmla="*/ 62 h 62"/>
                <a:gd name="T16" fmla="*/ 1364 w 1425"/>
                <a:gd name="T17"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5" h="62">
                  <a:moveTo>
                    <a:pt x="0" y="28"/>
                  </a:moveTo>
                  <a:lnTo>
                    <a:pt x="1374" y="28"/>
                  </a:lnTo>
                  <a:lnTo>
                    <a:pt x="1374" y="34"/>
                  </a:lnTo>
                  <a:lnTo>
                    <a:pt x="0" y="34"/>
                  </a:lnTo>
                  <a:lnTo>
                    <a:pt x="0" y="28"/>
                  </a:lnTo>
                  <a:close/>
                  <a:moveTo>
                    <a:pt x="1364" y="0"/>
                  </a:moveTo>
                  <a:lnTo>
                    <a:pt x="1425" y="31"/>
                  </a:lnTo>
                  <a:lnTo>
                    <a:pt x="1364" y="62"/>
                  </a:lnTo>
                  <a:lnTo>
                    <a:pt x="1364"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 name="Freeform 59"/>
            <p:cNvSpPr>
              <a:spLocks noEditPoints="1"/>
            </p:cNvSpPr>
            <p:nvPr/>
          </p:nvSpPr>
          <p:spPr bwMode="auto">
            <a:xfrm>
              <a:off x="2530947" y="3443288"/>
              <a:ext cx="2362200" cy="98425"/>
            </a:xfrm>
            <a:custGeom>
              <a:avLst/>
              <a:gdLst>
                <a:gd name="T0" fmla="*/ 1488 w 1488"/>
                <a:gd name="T1" fmla="*/ 28 h 62"/>
                <a:gd name="T2" fmla="*/ 51 w 1488"/>
                <a:gd name="T3" fmla="*/ 28 h 62"/>
                <a:gd name="T4" fmla="*/ 51 w 1488"/>
                <a:gd name="T5" fmla="*/ 34 h 62"/>
                <a:gd name="T6" fmla="*/ 1488 w 1488"/>
                <a:gd name="T7" fmla="*/ 34 h 62"/>
                <a:gd name="T8" fmla="*/ 1488 w 1488"/>
                <a:gd name="T9" fmla="*/ 28 h 62"/>
                <a:gd name="T10" fmla="*/ 61 w 1488"/>
                <a:gd name="T11" fmla="*/ 0 h 62"/>
                <a:gd name="T12" fmla="*/ 0 w 1488"/>
                <a:gd name="T13" fmla="*/ 31 h 62"/>
                <a:gd name="T14" fmla="*/ 61 w 1488"/>
                <a:gd name="T15" fmla="*/ 62 h 62"/>
                <a:gd name="T16" fmla="*/ 61 w 1488"/>
                <a:gd name="T17"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88" h="62">
                  <a:moveTo>
                    <a:pt x="1488" y="28"/>
                  </a:moveTo>
                  <a:lnTo>
                    <a:pt x="51" y="28"/>
                  </a:lnTo>
                  <a:lnTo>
                    <a:pt x="51" y="34"/>
                  </a:lnTo>
                  <a:lnTo>
                    <a:pt x="1488" y="34"/>
                  </a:lnTo>
                  <a:lnTo>
                    <a:pt x="1488" y="28"/>
                  </a:lnTo>
                  <a:close/>
                  <a:moveTo>
                    <a:pt x="61" y="0"/>
                  </a:moveTo>
                  <a:lnTo>
                    <a:pt x="0" y="31"/>
                  </a:lnTo>
                  <a:lnTo>
                    <a:pt x="61" y="62"/>
                  </a:lnTo>
                  <a:lnTo>
                    <a:pt x="61"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1" name="Rectangle 60"/>
            <p:cNvSpPr>
              <a:spLocks noChangeArrowheads="1"/>
            </p:cNvSpPr>
            <p:nvPr/>
          </p:nvSpPr>
          <p:spPr bwMode="auto">
            <a:xfrm>
              <a:off x="6855297" y="3589338"/>
              <a:ext cx="2444750" cy="3159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2" name="Rectangle 61"/>
            <p:cNvSpPr>
              <a:spLocks noChangeArrowheads="1"/>
            </p:cNvSpPr>
            <p:nvPr/>
          </p:nvSpPr>
          <p:spPr bwMode="auto">
            <a:xfrm>
              <a:off x="6948959" y="3535363"/>
              <a:ext cx="237331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substantial positive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3" name="Rectangle 62"/>
            <p:cNvSpPr>
              <a:spLocks noChangeArrowheads="1"/>
            </p:cNvSpPr>
            <p:nvPr/>
          </p:nvSpPr>
          <p:spPr bwMode="auto">
            <a:xfrm>
              <a:off x="2413472" y="3589338"/>
              <a:ext cx="2546350" cy="3159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4" name="Rectangle 63"/>
            <p:cNvSpPr>
              <a:spLocks noChangeArrowheads="1"/>
            </p:cNvSpPr>
            <p:nvPr/>
          </p:nvSpPr>
          <p:spPr bwMode="auto">
            <a:xfrm>
              <a:off x="2508722" y="3535363"/>
              <a:ext cx="247491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substantial negative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5" name="Freeform 64"/>
            <p:cNvSpPr>
              <a:spLocks noEditPoints="1"/>
            </p:cNvSpPr>
            <p:nvPr/>
          </p:nvSpPr>
          <p:spPr bwMode="auto">
            <a:xfrm>
              <a:off x="4974109" y="3443288"/>
              <a:ext cx="1938338" cy="98425"/>
            </a:xfrm>
            <a:custGeom>
              <a:avLst/>
              <a:gdLst>
                <a:gd name="T0" fmla="*/ 1170 w 1221"/>
                <a:gd name="T1" fmla="*/ 28 h 62"/>
                <a:gd name="T2" fmla="*/ 51 w 1221"/>
                <a:gd name="T3" fmla="*/ 28 h 62"/>
                <a:gd name="T4" fmla="*/ 51 w 1221"/>
                <a:gd name="T5" fmla="*/ 34 h 62"/>
                <a:gd name="T6" fmla="*/ 1170 w 1221"/>
                <a:gd name="T7" fmla="*/ 34 h 62"/>
                <a:gd name="T8" fmla="*/ 1170 w 1221"/>
                <a:gd name="T9" fmla="*/ 28 h 62"/>
                <a:gd name="T10" fmla="*/ 1160 w 1221"/>
                <a:gd name="T11" fmla="*/ 62 h 62"/>
                <a:gd name="T12" fmla="*/ 1221 w 1221"/>
                <a:gd name="T13" fmla="*/ 31 h 62"/>
                <a:gd name="T14" fmla="*/ 1160 w 1221"/>
                <a:gd name="T15" fmla="*/ 0 h 62"/>
                <a:gd name="T16" fmla="*/ 1160 w 1221"/>
                <a:gd name="T17" fmla="*/ 62 h 62"/>
                <a:gd name="T18" fmla="*/ 62 w 1221"/>
                <a:gd name="T19" fmla="*/ 0 h 62"/>
                <a:gd name="T20" fmla="*/ 0 w 1221"/>
                <a:gd name="T21" fmla="*/ 31 h 62"/>
                <a:gd name="T22" fmla="*/ 62 w 1221"/>
                <a:gd name="T23" fmla="*/ 62 h 62"/>
                <a:gd name="T24" fmla="*/ 62 w 1221"/>
                <a:gd name="T25"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1" h="62">
                  <a:moveTo>
                    <a:pt x="1170" y="28"/>
                  </a:moveTo>
                  <a:lnTo>
                    <a:pt x="51" y="28"/>
                  </a:lnTo>
                  <a:lnTo>
                    <a:pt x="51" y="34"/>
                  </a:lnTo>
                  <a:lnTo>
                    <a:pt x="1170" y="34"/>
                  </a:lnTo>
                  <a:lnTo>
                    <a:pt x="1170" y="28"/>
                  </a:lnTo>
                  <a:close/>
                  <a:moveTo>
                    <a:pt x="1160" y="62"/>
                  </a:moveTo>
                  <a:lnTo>
                    <a:pt x="1221" y="31"/>
                  </a:lnTo>
                  <a:lnTo>
                    <a:pt x="1160" y="0"/>
                  </a:lnTo>
                  <a:lnTo>
                    <a:pt x="1160" y="62"/>
                  </a:lnTo>
                  <a:close/>
                  <a:moveTo>
                    <a:pt x="62" y="0"/>
                  </a:moveTo>
                  <a:lnTo>
                    <a:pt x="0" y="31"/>
                  </a:lnTo>
                  <a:lnTo>
                    <a:pt x="62" y="62"/>
                  </a:lnTo>
                  <a:lnTo>
                    <a:pt x="62"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6" name="Rectangle 65"/>
            <p:cNvSpPr>
              <a:spLocks noChangeArrowheads="1"/>
            </p:cNvSpPr>
            <p:nvPr/>
          </p:nvSpPr>
          <p:spPr bwMode="auto">
            <a:xfrm>
              <a:off x="5558309" y="3589338"/>
              <a:ext cx="811213" cy="3159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7" name="Rectangle 66"/>
            <p:cNvSpPr>
              <a:spLocks noChangeArrowheads="1"/>
            </p:cNvSpPr>
            <p:nvPr/>
          </p:nvSpPr>
          <p:spPr bwMode="auto">
            <a:xfrm>
              <a:off x="5655147" y="3535363"/>
              <a:ext cx="74136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trivial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Rectangle 50"/>
            <p:cNvSpPr>
              <a:spLocks noChangeArrowheads="1"/>
            </p:cNvSpPr>
            <p:nvPr/>
          </p:nvSpPr>
          <p:spPr bwMode="auto">
            <a:xfrm>
              <a:off x="6653684" y="2293713"/>
              <a:ext cx="2616200" cy="1044127"/>
            </a:xfrm>
            <a:prstGeom prst="rect">
              <a:avLst/>
            </a:prstGeom>
            <a:solidFill>
              <a:srgbClr val="FFECAF"/>
            </a:solidFill>
            <a:ln>
              <a:noFill/>
            </a:ln>
          </p:spPr>
          <p:txBody>
            <a:bodyPr vert="horz" wrap="square" lIns="91440" tIns="45720" rIns="91440" bIns="45720" numCol="1" anchor="t" anchorCtr="0" compatLnSpc="1">
              <a:prstTxWarp prst="textNoShape">
                <a:avLst/>
              </a:prstTxWarp>
            </a:bodyPr>
            <a:lstStyle/>
            <a:p>
              <a:endParaRPr lang="en-AU"/>
            </a:p>
          </p:txBody>
        </p:sp>
        <p:sp>
          <p:nvSpPr>
            <p:cNvPr id="14" name="Rectangle 51"/>
            <p:cNvSpPr>
              <a:spLocks noChangeArrowheads="1"/>
            </p:cNvSpPr>
            <p:nvPr/>
          </p:nvSpPr>
          <p:spPr bwMode="auto">
            <a:xfrm>
              <a:off x="2524597" y="2293713"/>
              <a:ext cx="2719388" cy="1044127"/>
            </a:xfrm>
            <a:prstGeom prst="rect">
              <a:avLst/>
            </a:prstGeom>
            <a:solidFill>
              <a:srgbClr val="EAD0F0"/>
            </a:solidFill>
            <a:ln>
              <a:noFill/>
            </a:ln>
          </p:spPr>
          <p:txBody>
            <a:bodyPr vert="horz" wrap="square" lIns="91440" tIns="45720" rIns="91440" bIns="45720" numCol="1" anchor="t" anchorCtr="0" compatLnSpc="1">
              <a:prstTxWarp prst="textNoShape">
                <a:avLst/>
              </a:prstTxWarp>
            </a:bodyPr>
            <a:lstStyle/>
            <a:p>
              <a:endParaRPr lang="en-AU"/>
            </a:p>
          </p:txBody>
        </p:sp>
        <p:sp>
          <p:nvSpPr>
            <p:cNvPr id="15" name="Rectangle 52"/>
            <p:cNvSpPr>
              <a:spLocks noChangeArrowheads="1"/>
            </p:cNvSpPr>
            <p:nvPr/>
          </p:nvSpPr>
          <p:spPr bwMode="auto">
            <a:xfrm>
              <a:off x="5005330" y="2293713"/>
              <a:ext cx="1957388" cy="1044127"/>
            </a:xfrm>
            <a:prstGeom prst="rect">
              <a:avLst/>
            </a:prstGeom>
            <a:solidFill>
              <a:srgbClr val="E0FFC1"/>
            </a:solidFill>
            <a:ln>
              <a:noFill/>
            </a:ln>
          </p:spPr>
          <p:txBody>
            <a:bodyPr vert="horz" wrap="square" lIns="91440" tIns="45720" rIns="91440" bIns="45720" numCol="1" anchor="t" anchorCtr="0" compatLnSpc="1">
              <a:prstTxWarp prst="textNoShape">
                <a:avLst/>
              </a:prstTxWarp>
            </a:bodyPr>
            <a:lstStyle/>
            <a:p>
              <a:endParaRPr lang="en-AU"/>
            </a:p>
          </p:txBody>
        </p:sp>
        <p:sp>
          <p:nvSpPr>
            <p:cNvPr id="17" name="Line 55"/>
            <p:cNvSpPr>
              <a:spLocks noChangeShapeType="1"/>
            </p:cNvSpPr>
            <p:nvPr/>
          </p:nvSpPr>
          <p:spPr bwMode="auto">
            <a:xfrm>
              <a:off x="2530947" y="3340100"/>
              <a:ext cx="6738938" cy="0"/>
            </a:xfrm>
            <a:prstGeom prst="line">
              <a:avLst/>
            </a:prstGeom>
            <a:noFill/>
            <a:ln w="95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5" name="Line 76"/>
            <p:cNvSpPr>
              <a:spLocks noChangeShapeType="1"/>
            </p:cNvSpPr>
            <p:nvPr/>
          </p:nvSpPr>
          <p:spPr bwMode="auto">
            <a:xfrm flipH="1">
              <a:off x="5498668" y="2797770"/>
              <a:ext cx="2689508" cy="0"/>
            </a:xfrm>
            <a:prstGeom prst="line">
              <a:avLst/>
            </a:prstGeom>
            <a:noFill/>
            <a:ln w="762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cxnSp>
          <p:nvCxnSpPr>
            <p:cNvPr id="50" name="Straight Connector 49"/>
            <p:cNvCxnSpPr/>
            <p:nvPr/>
          </p:nvCxnSpPr>
          <p:spPr bwMode="auto">
            <a:xfrm>
              <a:off x="4974109" y="2293713"/>
              <a:ext cx="0" cy="1046387"/>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5960419" y="2293713"/>
              <a:ext cx="0" cy="1046387"/>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6946728" y="2293713"/>
              <a:ext cx="0" cy="1046387"/>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8" name="Group 47"/>
          <p:cNvGrpSpPr/>
          <p:nvPr/>
        </p:nvGrpSpPr>
        <p:grpSpPr>
          <a:xfrm>
            <a:off x="2231132" y="6969224"/>
            <a:ext cx="6908800" cy="1728192"/>
            <a:chOff x="2413472" y="2293713"/>
            <a:chExt cx="6908800" cy="2083223"/>
          </a:xfrm>
        </p:grpSpPr>
        <p:sp>
          <p:nvSpPr>
            <p:cNvPr id="49" name="Rectangle 56"/>
            <p:cNvSpPr>
              <a:spLocks noChangeArrowheads="1"/>
            </p:cNvSpPr>
            <p:nvPr/>
          </p:nvSpPr>
          <p:spPr bwMode="auto">
            <a:xfrm>
              <a:off x="4659784" y="3949898"/>
              <a:ext cx="2789238"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Value of effect statistic</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4" name="Freeform 58"/>
            <p:cNvSpPr>
              <a:spLocks noEditPoints="1"/>
            </p:cNvSpPr>
            <p:nvPr/>
          </p:nvSpPr>
          <p:spPr bwMode="auto">
            <a:xfrm>
              <a:off x="6988349" y="3443288"/>
              <a:ext cx="2262188" cy="98425"/>
            </a:xfrm>
            <a:custGeom>
              <a:avLst/>
              <a:gdLst>
                <a:gd name="T0" fmla="*/ 0 w 1425"/>
                <a:gd name="T1" fmla="*/ 28 h 62"/>
                <a:gd name="T2" fmla="*/ 1374 w 1425"/>
                <a:gd name="T3" fmla="*/ 28 h 62"/>
                <a:gd name="T4" fmla="*/ 1374 w 1425"/>
                <a:gd name="T5" fmla="*/ 34 h 62"/>
                <a:gd name="T6" fmla="*/ 0 w 1425"/>
                <a:gd name="T7" fmla="*/ 34 h 62"/>
                <a:gd name="T8" fmla="*/ 0 w 1425"/>
                <a:gd name="T9" fmla="*/ 28 h 62"/>
                <a:gd name="T10" fmla="*/ 1364 w 1425"/>
                <a:gd name="T11" fmla="*/ 0 h 62"/>
                <a:gd name="T12" fmla="*/ 1425 w 1425"/>
                <a:gd name="T13" fmla="*/ 31 h 62"/>
                <a:gd name="T14" fmla="*/ 1364 w 1425"/>
                <a:gd name="T15" fmla="*/ 62 h 62"/>
                <a:gd name="T16" fmla="*/ 1364 w 1425"/>
                <a:gd name="T17"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5" h="62">
                  <a:moveTo>
                    <a:pt x="0" y="28"/>
                  </a:moveTo>
                  <a:lnTo>
                    <a:pt x="1374" y="28"/>
                  </a:lnTo>
                  <a:lnTo>
                    <a:pt x="1374" y="34"/>
                  </a:lnTo>
                  <a:lnTo>
                    <a:pt x="0" y="34"/>
                  </a:lnTo>
                  <a:lnTo>
                    <a:pt x="0" y="28"/>
                  </a:lnTo>
                  <a:close/>
                  <a:moveTo>
                    <a:pt x="1364" y="0"/>
                  </a:moveTo>
                  <a:lnTo>
                    <a:pt x="1425" y="31"/>
                  </a:lnTo>
                  <a:lnTo>
                    <a:pt x="1364" y="62"/>
                  </a:lnTo>
                  <a:lnTo>
                    <a:pt x="1364"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5" name="Freeform 59"/>
            <p:cNvSpPr>
              <a:spLocks noEditPoints="1"/>
            </p:cNvSpPr>
            <p:nvPr/>
          </p:nvSpPr>
          <p:spPr bwMode="auto">
            <a:xfrm>
              <a:off x="2530947" y="3443288"/>
              <a:ext cx="2362200" cy="98425"/>
            </a:xfrm>
            <a:custGeom>
              <a:avLst/>
              <a:gdLst>
                <a:gd name="T0" fmla="*/ 1488 w 1488"/>
                <a:gd name="T1" fmla="*/ 28 h 62"/>
                <a:gd name="T2" fmla="*/ 51 w 1488"/>
                <a:gd name="T3" fmla="*/ 28 h 62"/>
                <a:gd name="T4" fmla="*/ 51 w 1488"/>
                <a:gd name="T5" fmla="*/ 34 h 62"/>
                <a:gd name="T6" fmla="*/ 1488 w 1488"/>
                <a:gd name="T7" fmla="*/ 34 h 62"/>
                <a:gd name="T8" fmla="*/ 1488 w 1488"/>
                <a:gd name="T9" fmla="*/ 28 h 62"/>
                <a:gd name="T10" fmla="*/ 61 w 1488"/>
                <a:gd name="T11" fmla="*/ 0 h 62"/>
                <a:gd name="T12" fmla="*/ 0 w 1488"/>
                <a:gd name="T13" fmla="*/ 31 h 62"/>
                <a:gd name="T14" fmla="*/ 61 w 1488"/>
                <a:gd name="T15" fmla="*/ 62 h 62"/>
                <a:gd name="T16" fmla="*/ 61 w 1488"/>
                <a:gd name="T17"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88" h="62">
                  <a:moveTo>
                    <a:pt x="1488" y="28"/>
                  </a:moveTo>
                  <a:lnTo>
                    <a:pt x="51" y="28"/>
                  </a:lnTo>
                  <a:lnTo>
                    <a:pt x="51" y="34"/>
                  </a:lnTo>
                  <a:lnTo>
                    <a:pt x="1488" y="34"/>
                  </a:lnTo>
                  <a:lnTo>
                    <a:pt x="1488" y="28"/>
                  </a:lnTo>
                  <a:close/>
                  <a:moveTo>
                    <a:pt x="61" y="0"/>
                  </a:moveTo>
                  <a:lnTo>
                    <a:pt x="0" y="31"/>
                  </a:lnTo>
                  <a:lnTo>
                    <a:pt x="61" y="62"/>
                  </a:lnTo>
                  <a:lnTo>
                    <a:pt x="61"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6" name="Rectangle 60"/>
            <p:cNvSpPr>
              <a:spLocks noChangeArrowheads="1"/>
            </p:cNvSpPr>
            <p:nvPr/>
          </p:nvSpPr>
          <p:spPr bwMode="auto">
            <a:xfrm>
              <a:off x="6855297" y="3589338"/>
              <a:ext cx="2444750" cy="3159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Rectangle 61"/>
            <p:cNvSpPr>
              <a:spLocks noChangeArrowheads="1"/>
            </p:cNvSpPr>
            <p:nvPr/>
          </p:nvSpPr>
          <p:spPr bwMode="auto">
            <a:xfrm>
              <a:off x="6948959" y="3535363"/>
              <a:ext cx="237331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substantial positive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8" name="Rectangle 62"/>
            <p:cNvSpPr>
              <a:spLocks noChangeArrowheads="1"/>
            </p:cNvSpPr>
            <p:nvPr/>
          </p:nvSpPr>
          <p:spPr bwMode="auto">
            <a:xfrm>
              <a:off x="2413472" y="3589338"/>
              <a:ext cx="2546350" cy="3159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Rectangle 63"/>
            <p:cNvSpPr>
              <a:spLocks noChangeArrowheads="1"/>
            </p:cNvSpPr>
            <p:nvPr/>
          </p:nvSpPr>
          <p:spPr bwMode="auto">
            <a:xfrm>
              <a:off x="2508722" y="3535363"/>
              <a:ext cx="247491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substantial negative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0" name="Freeform 64"/>
            <p:cNvSpPr>
              <a:spLocks noEditPoints="1"/>
            </p:cNvSpPr>
            <p:nvPr/>
          </p:nvSpPr>
          <p:spPr bwMode="auto">
            <a:xfrm>
              <a:off x="4974109" y="3443288"/>
              <a:ext cx="1938338" cy="98425"/>
            </a:xfrm>
            <a:custGeom>
              <a:avLst/>
              <a:gdLst>
                <a:gd name="T0" fmla="*/ 1170 w 1221"/>
                <a:gd name="T1" fmla="*/ 28 h 62"/>
                <a:gd name="T2" fmla="*/ 51 w 1221"/>
                <a:gd name="T3" fmla="*/ 28 h 62"/>
                <a:gd name="T4" fmla="*/ 51 w 1221"/>
                <a:gd name="T5" fmla="*/ 34 h 62"/>
                <a:gd name="T6" fmla="*/ 1170 w 1221"/>
                <a:gd name="T7" fmla="*/ 34 h 62"/>
                <a:gd name="T8" fmla="*/ 1170 w 1221"/>
                <a:gd name="T9" fmla="*/ 28 h 62"/>
                <a:gd name="T10" fmla="*/ 1160 w 1221"/>
                <a:gd name="T11" fmla="*/ 62 h 62"/>
                <a:gd name="T12" fmla="*/ 1221 w 1221"/>
                <a:gd name="T13" fmla="*/ 31 h 62"/>
                <a:gd name="T14" fmla="*/ 1160 w 1221"/>
                <a:gd name="T15" fmla="*/ 0 h 62"/>
                <a:gd name="T16" fmla="*/ 1160 w 1221"/>
                <a:gd name="T17" fmla="*/ 62 h 62"/>
                <a:gd name="T18" fmla="*/ 62 w 1221"/>
                <a:gd name="T19" fmla="*/ 0 h 62"/>
                <a:gd name="T20" fmla="*/ 0 w 1221"/>
                <a:gd name="T21" fmla="*/ 31 h 62"/>
                <a:gd name="T22" fmla="*/ 62 w 1221"/>
                <a:gd name="T23" fmla="*/ 62 h 62"/>
                <a:gd name="T24" fmla="*/ 62 w 1221"/>
                <a:gd name="T25"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1" h="62">
                  <a:moveTo>
                    <a:pt x="1170" y="28"/>
                  </a:moveTo>
                  <a:lnTo>
                    <a:pt x="51" y="28"/>
                  </a:lnTo>
                  <a:lnTo>
                    <a:pt x="51" y="34"/>
                  </a:lnTo>
                  <a:lnTo>
                    <a:pt x="1170" y="34"/>
                  </a:lnTo>
                  <a:lnTo>
                    <a:pt x="1170" y="28"/>
                  </a:lnTo>
                  <a:close/>
                  <a:moveTo>
                    <a:pt x="1160" y="62"/>
                  </a:moveTo>
                  <a:lnTo>
                    <a:pt x="1221" y="31"/>
                  </a:lnTo>
                  <a:lnTo>
                    <a:pt x="1160" y="0"/>
                  </a:lnTo>
                  <a:lnTo>
                    <a:pt x="1160" y="62"/>
                  </a:lnTo>
                  <a:close/>
                  <a:moveTo>
                    <a:pt x="62" y="0"/>
                  </a:moveTo>
                  <a:lnTo>
                    <a:pt x="0" y="31"/>
                  </a:lnTo>
                  <a:lnTo>
                    <a:pt x="62" y="62"/>
                  </a:lnTo>
                  <a:lnTo>
                    <a:pt x="62"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61" name="Rectangle 65"/>
            <p:cNvSpPr>
              <a:spLocks noChangeArrowheads="1"/>
            </p:cNvSpPr>
            <p:nvPr/>
          </p:nvSpPr>
          <p:spPr bwMode="auto">
            <a:xfrm>
              <a:off x="5558309" y="3589338"/>
              <a:ext cx="811213" cy="3159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Rectangle 66"/>
            <p:cNvSpPr>
              <a:spLocks noChangeArrowheads="1"/>
            </p:cNvSpPr>
            <p:nvPr/>
          </p:nvSpPr>
          <p:spPr bwMode="auto">
            <a:xfrm>
              <a:off x="5655147" y="3535363"/>
              <a:ext cx="74136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trivial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3" name="Rectangle 50"/>
            <p:cNvSpPr>
              <a:spLocks noChangeArrowheads="1"/>
            </p:cNvSpPr>
            <p:nvPr/>
          </p:nvSpPr>
          <p:spPr bwMode="auto">
            <a:xfrm>
              <a:off x="6653684" y="2293713"/>
              <a:ext cx="2616200" cy="1044127"/>
            </a:xfrm>
            <a:prstGeom prst="rect">
              <a:avLst/>
            </a:prstGeom>
            <a:solidFill>
              <a:srgbClr val="FFECAF"/>
            </a:solidFill>
            <a:ln>
              <a:noFill/>
            </a:ln>
          </p:spPr>
          <p:txBody>
            <a:bodyPr vert="horz" wrap="square" lIns="91440" tIns="45720" rIns="91440" bIns="45720" numCol="1" anchor="t" anchorCtr="0" compatLnSpc="1">
              <a:prstTxWarp prst="textNoShape">
                <a:avLst/>
              </a:prstTxWarp>
            </a:bodyPr>
            <a:lstStyle/>
            <a:p>
              <a:endParaRPr lang="en-AU"/>
            </a:p>
          </p:txBody>
        </p:sp>
        <p:sp>
          <p:nvSpPr>
            <p:cNvPr id="64" name="Rectangle 51"/>
            <p:cNvSpPr>
              <a:spLocks noChangeArrowheads="1"/>
            </p:cNvSpPr>
            <p:nvPr/>
          </p:nvSpPr>
          <p:spPr bwMode="auto">
            <a:xfrm>
              <a:off x="2524597" y="2293713"/>
              <a:ext cx="2719388" cy="1044127"/>
            </a:xfrm>
            <a:prstGeom prst="rect">
              <a:avLst/>
            </a:prstGeom>
            <a:solidFill>
              <a:srgbClr val="EAD0F0"/>
            </a:solidFill>
            <a:ln>
              <a:noFill/>
            </a:ln>
          </p:spPr>
          <p:txBody>
            <a:bodyPr vert="horz" wrap="square" lIns="91440" tIns="45720" rIns="91440" bIns="45720" numCol="1" anchor="t" anchorCtr="0" compatLnSpc="1">
              <a:prstTxWarp prst="textNoShape">
                <a:avLst/>
              </a:prstTxWarp>
            </a:bodyPr>
            <a:lstStyle/>
            <a:p>
              <a:endParaRPr lang="en-AU"/>
            </a:p>
          </p:txBody>
        </p:sp>
        <p:sp>
          <p:nvSpPr>
            <p:cNvPr id="65" name="Rectangle 52"/>
            <p:cNvSpPr>
              <a:spLocks noChangeArrowheads="1"/>
            </p:cNvSpPr>
            <p:nvPr/>
          </p:nvSpPr>
          <p:spPr bwMode="auto">
            <a:xfrm>
              <a:off x="5005330" y="2293713"/>
              <a:ext cx="1957388" cy="1044127"/>
            </a:xfrm>
            <a:prstGeom prst="rect">
              <a:avLst/>
            </a:prstGeom>
            <a:solidFill>
              <a:srgbClr val="E0FFC1"/>
            </a:solidFill>
            <a:ln>
              <a:noFill/>
            </a:ln>
          </p:spPr>
          <p:txBody>
            <a:bodyPr vert="horz" wrap="square" lIns="91440" tIns="45720" rIns="91440" bIns="45720" numCol="1" anchor="t" anchorCtr="0" compatLnSpc="1">
              <a:prstTxWarp prst="textNoShape">
                <a:avLst/>
              </a:prstTxWarp>
            </a:bodyPr>
            <a:lstStyle/>
            <a:p>
              <a:endParaRPr lang="en-AU"/>
            </a:p>
          </p:txBody>
        </p:sp>
        <p:sp>
          <p:nvSpPr>
            <p:cNvPr id="66" name="Line 55"/>
            <p:cNvSpPr>
              <a:spLocks noChangeShapeType="1"/>
            </p:cNvSpPr>
            <p:nvPr/>
          </p:nvSpPr>
          <p:spPr bwMode="auto">
            <a:xfrm>
              <a:off x="2530947" y="3340100"/>
              <a:ext cx="6738938" cy="0"/>
            </a:xfrm>
            <a:prstGeom prst="line">
              <a:avLst/>
            </a:prstGeom>
            <a:noFill/>
            <a:ln w="95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67" name="Line 76"/>
            <p:cNvSpPr>
              <a:spLocks noChangeShapeType="1"/>
            </p:cNvSpPr>
            <p:nvPr/>
          </p:nvSpPr>
          <p:spPr bwMode="auto">
            <a:xfrm flipH="1">
              <a:off x="7040736" y="2797770"/>
              <a:ext cx="1977851" cy="0"/>
            </a:xfrm>
            <a:prstGeom prst="line">
              <a:avLst/>
            </a:prstGeom>
            <a:noFill/>
            <a:ln w="762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cxnSp>
          <p:nvCxnSpPr>
            <p:cNvPr id="68" name="Straight Connector 67"/>
            <p:cNvCxnSpPr/>
            <p:nvPr/>
          </p:nvCxnSpPr>
          <p:spPr bwMode="auto">
            <a:xfrm>
              <a:off x="4974109" y="2293713"/>
              <a:ext cx="0" cy="1046387"/>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Straight Connector 68"/>
            <p:cNvCxnSpPr/>
            <p:nvPr/>
          </p:nvCxnSpPr>
          <p:spPr bwMode="auto">
            <a:xfrm>
              <a:off x="5960419" y="2293713"/>
              <a:ext cx="0" cy="1046387"/>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a:off x="6946728" y="2293713"/>
              <a:ext cx="0" cy="1046387"/>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custDataLst>
      <p:tags r:id="rId1"/>
    </p:custDataLst>
    <p:extLst>
      <p:ext uri="{BB962C8B-B14F-4D97-AF65-F5344CB8AC3E}">
        <p14:creationId xmlns:p14="http://schemas.microsoft.com/office/powerpoint/2010/main" val="337182075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51"/>
                                        </p:tgtEl>
                                        <p:attrNameLst>
                                          <p:attrName>style.visibility</p:attrName>
                                        </p:attrNameLst>
                                      </p:cBhvr>
                                      <p:to>
                                        <p:strVal val="visible"/>
                                      </p:to>
                                    </p:set>
                                    <p:animEffect transition="in" filter="wipe(left)">
                                      <p:cBhvr>
                                        <p:cTn id="14" dur="500"/>
                                        <p:tgtEl>
                                          <p:spTgt spid="51"/>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10" end="10"/>
                                            </p:txEl>
                                          </p:spTgt>
                                        </p:tgtEl>
                                        <p:attrNameLst>
                                          <p:attrName>style.visibility</p:attrName>
                                        </p:attrNameLst>
                                      </p:cBhvr>
                                      <p:to>
                                        <p:strVal val="visible"/>
                                      </p:to>
                                    </p:set>
                                  </p:childTnLst>
                                </p:cTn>
                              </p:par>
                            </p:childTnLst>
                          </p:cTn>
                        </p:par>
                        <p:par>
                          <p:cTn id="35" fill="hold">
                            <p:stCondLst>
                              <p:cond delay="500"/>
                            </p:stCondLst>
                            <p:childTnLst>
                              <p:par>
                                <p:cTn id="36" presetID="22" presetClass="entr" presetSubtype="8" fill="hold" nodeType="afterEffect">
                                  <p:stCondLst>
                                    <p:cond delay="0"/>
                                  </p:stCondLst>
                                  <p:childTnLst>
                                    <p:set>
                                      <p:cBhvr>
                                        <p:cTn id="37" dur="1" fill="hold">
                                          <p:stCondLst>
                                            <p:cond delay="0"/>
                                          </p:stCondLst>
                                        </p:cTn>
                                        <p:tgtEl>
                                          <p:spTgt spid="48"/>
                                        </p:tgtEl>
                                        <p:attrNameLst>
                                          <p:attrName>style.visibility</p:attrName>
                                        </p:attrNameLst>
                                      </p:cBhvr>
                                      <p:to>
                                        <p:strVal val="visible"/>
                                      </p:to>
                                    </p:set>
                                    <p:animEffect transition="in" filter="wipe(left)">
                                      <p:cBhvr>
                                        <p:cTn id="38" dur="500"/>
                                        <p:tgtEl>
                                          <p:spTgt spid="48"/>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14150" y="128464"/>
            <a:ext cx="13042578" cy="5688632"/>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105000"/>
              </a:lnSpc>
            </a:pPr>
            <a:r>
              <a:rPr lang="en-US" dirty="0" smtClean="0"/>
              <a:t>Rejection of both hypotheses (benefit and harm, or substantial +ive and –ive) implies that the effect could only be </a:t>
            </a:r>
            <a:r>
              <a:rPr lang="en-US" dirty="0"/>
              <a:t>trivial, </a:t>
            </a:r>
            <a:r>
              <a:rPr lang="en-US" dirty="0" smtClean="0"/>
              <a:t>inconsequential, unimportant or insignificant:</a:t>
            </a:r>
          </a:p>
          <a:p>
            <a:pPr lvl="1">
              <a:lnSpc>
                <a:spcPct val="105000"/>
              </a:lnSpc>
            </a:pPr>
            <a:endParaRPr lang="en-US" dirty="0" smtClean="0"/>
          </a:p>
          <a:p>
            <a:pPr lvl="1">
              <a:lnSpc>
                <a:spcPct val="105000"/>
              </a:lnSpc>
            </a:pPr>
            <a:endParaRPr lang="en-US" sz="3600" dirty="0"/>
          </a:p>
          <a:p>
            <a:pPr lvl="1">
              <a:lnSpc>
                <a:spcPct val="105000"/>
              </a:lnSpc>
            </a:pPr>
            <a:endParaRPr lang="en-US" sz="3600" dirty="0" smtClean="0"/>
          </a:p>
          <a:p>
            <a:pPr lvl="1">
              <a:lnSpc>
                <a:spcPct val="105000"/>
              </a:lnSpc>
            </a:pPr>
            <a:endParaRPr lang="en-US" dirty="0"/>
          </a:p>
          <a:p>
            <a:pPr lvl="1">
              <a:lnSpc>
                <a:spcPct val="105000"/>
              </a:lnSpc>
            </a:pPr>
            <a:r>
              <a:rPr lang="en-US" dirty="0" smtClean="0"/>
              <a:t>But with a 90%CI that just fits in the trivial region, the effect is only </a:t>
            </a:r>
            <a:r>
              <a:rPr lang="en-US" i="1" dirty="0" smtClean="0"/>
              <a:t>likely</a:t>
            </a:r>
            <a:r>
              <a:rPr lang="en-US" dirty="0" smtClean="0"/>
              <a:t> trivial.</a:t>
            </a:r>
          </a:p>
          <a:p>
            <a:pPr lvl="1">
              <a:lnSpc>
                <a:spcPct val="105000"/>
              </a:lnSpc>
            </a:pPr>
            <a:r>
              <a:rPr lang="en-US" dirty="0" smtClean="0"/>
              <a:t>For consistency with </a:t>
            </a:r>
            <a:r>
              <a:rPr lang="en-US" i="1" dirty="0" smtClean="0"/>
              <a:t>clearly positive</a:t>
            </a:r>
            <a:r>
              <a:rPr lang="en-US" dirty="0" smtClean="0"/>
              <a:t> meaning </a:t>
            </a:r>
            <a:r>
              <a:rPr lang="en-US" i="1" dirty="0" smtClean="0"/>
              <a:t>very likely positive</a:t>
            </a:r>
            <a:r>
              <a:rPr lang="en-US" dirty="0" smtClean="0"/>
              <a:t>, </a:t>
            </a:r>
            <a:r>
              <a:rPr lang="en-US" i="1" dirty="0" smtClean="0"/>
              <a:t>clearly trivial</a:t>
            </a:r>
            <a:r>
              <a:rPr lang="en-US" dirty="0" smtClean="0"/>
              <a:t> needs to be equivalent to </a:t>
            </a:r>
            <a:r>
              <a:rPr lang="en-US" i="1" dirty="0" smtClean="0"/>
              <a:t>very likely trivial</a:t>
            </a:r>
            <a:r>
              <a:rPr lang="en-US" dirty="0" smtClean="0"/>
              <a:t>.</a:t>
            </a:r>
          </a:p>
          <a:p>
            <a:pPr lvl="1">
              <a:lnSpc>
                <a:spcPct val="105000"/>
              </a:lnSpc>
            </a:pPr>
            <a:r>
              <a:rPr lang="en-US" dirty="0" smtClean="0"/>
              <a:t>This corresponds to rejection of the non-trivial hypothesis using a 95%CI, not a 90%CI.</a:t>
            </a:r>
          </a:p>
          <a:p>
            <a:pPr lvl="1">
              <a:lnSpc>
                <a:spcPct val="105000"/>
              </a:lnSpc>
            </a:pPr>
            <a:r>
              <a:rPr lang="en-US" dirty="0" smtClean="0"/>
              <a:t>A technical point not worth worrying about!</a:t>
            </a:r>
          </a:p>
        </p:txBody>
      </p:sp>
      <p:grpSp>
        <p:nvGrpSpPr>
          <p:cNvPr id="51" name="Group 50"/>
          <p:cNvGrpSpPr/>
          <p:nvPr/>
        </p:nvGrpSpPr>
        <p:grpSpPr>
          <a:xfrm>
            <a:off x="2283520" y="1424608"/>
            <a:ext cx="6908800" cy="1728192"/>
            <a:chOff x="2413472" y="2293713"/>
            <a:chExt cx="6908800" cy="2083223"/>
          </a:xfrm>
        </p:grpSpPr>
        <p:sp>
          <p:nvSpPr>
            <p:cNvPr id="18" name="Rectangle 56"/>
            <p:cNvSpPr>
              <a:spLocks noChangeArrowheads="1"/>
            </p:cNvSpPr>
            <p:nvPr/>
          </p:nvSpPr>
          <p:spPr bwMode="auto">
            <a:xfrm>
              <a:off x="4659784" y="3949898"/>
              <a:ext cx="2789238"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Value of effect statistic</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 name="Freeform 58"/>
            <p:cNvSpPr>
              <a:spLocks noEditPoints="1"/>
            </p:cNvSpPr>
            <p:nvPr/>
          </p:nvSpPr>
          <p:spPr bwMode="auto">
            <a:xfrm>
              <a:off x="6988349" y="3443288"/>
              <a:ext cx="2262188" cy="98425"/>
            </a:xfrm>
            <a:custGeom>
              <a:avLst/>
              <a:gdLst>
                <a:gd name="T0" fmla="*/ 0 w 1425"/>
                <a:gd name="T1" fmla="*/ 28 h 62"/>
                <a:gd name="T2" fmla="*/ 1374 w 1425"/>
                <a:gd name="T3" fmla="*/ 28 h 62"/>
                <a:gd name="T4" fmla="*/ 1374 w 1425"/>
                <a:gd name="T5" fmla="*/ 34 h 62"/>
                <a:gd name="T6" fmla="*/ 0 w 1425"/>
                <a:gd name="T7" fmla="*/ 34 h 62"/>
                <a:gd name="T8" fmla="*/ 0 w 1425"/>
                <a:gd name="T9" fmla="*/ 28 h 62"/>
                <a:gd name="T10" fmla="*/ 1364 w 1425"/>
                <a:gd name="T11" fmla="*/ 0 h 62"/>
                <a:gd name="T12" fmla="*/ 1425 w 1425"/>
                <a:gd name="T13" fmla="*/ 31 h 62"/>
                <a:gd name="T14" fmla="*/ 1364 w 1425"/>
                <a:gd name="T15" fmla="*/ 62 h 62"/>
                <a:gd name="T16" fmla="*/ 1364 w 1425"/>
                <a:gd name="T17"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5" h="62">
                  <a:moveTo>
                    <a:pt x="0" y="28"/>
                  </a:moveTo>
                  <a:lnTo>
                    <a:pt x="1374" y="28"/>
                  </a:lnTo>
                  <a:lnTo>
                    <a:pt x="1374" y="34"/>
                  </a:lnTo>
                  <a:lnTo>
                    <a:pt x="0" y="34"/>
                  </a:lnTo>
                  <a:lnTo>
                    <a:pt x="0" y="28"/>
                  </a:lnTo>
                  <a:close/>
                  <a:moveTo>
                    <a:pt x="1364" y="0"/>
                  </a:moveTo>
                  <a:lnTo>
                    <a:pt x="1425" y="31"/>
                  </a:lnTo>
                  <a:lnTo>
                    <a:pt x="1364" y="62"/>
                  </a:lnTo>
                  <a:lnTo>
                    <a:pt x="1364"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 name="Freeform 59"/>
            <p:cNvSpPr>
              <a:spLocks noEditPoints="1"/>
            </p:cNvSpPr>
            <p:nvPr/>
          </p:nvSpPr>
          <p:spPr bwMode="auto">
            <a:xfrm>
              <a:off x="2530947" y="3443288"/>
              <a:ext cx="2362200" cy="98425"/>
            </a:xfrm>
            <a:custGeom>
              <a:avLst/>
              <a:gdLst>
                <a:gd name="T0" fmla="*/ 1488 w 1488"/>
                <a:gd name="T1" fmla="*/ 28 h 62"/>
                <a:gd name="T2" fmla="*/ 51 w 1488"/>
                <a:gd name="T3" fmla="*/ 28 h 62"/>
                <a:gd name="T4" fmla="*/ 51 w 1488"/>
                <a:gd name="T5" fmla="*/ 34 h 62"/>
                <a:gd name="T6" fmla="*/ 1488 w 1488"/>
                <a:gd name="T7" fmla="*/ 34 h 62"/>
                <a:gd name="T8" fmla="*/ 1488 w 1488"/>
                <a:gd name="T9" fmla="*/ 28 h 62"/>
                <a:gd name="T10" fmla="*/ 61 w 1488"/>
                <a:gd name="T11" fmla="*/ 0 h 62"/>
                <a:gd name="T12" fmla="*/ 0 w 1488"/>
                <a:gd name="T13" fmla="*/ 31 h 62"/>
                <a:gd name="T14" fmla="*/ 61 w 1488"/>
                <a:gd name="T15" fmla="*/ 62 h 62"/>
                <a:gd name="T16" fmla="*/ 61 w 1488"/>
                <a:gd name="T17"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88" h="62">
                  <a:moveTo>
                    <a:pt x="1488" y="28"/>
                  </a:moveTo>
                  <a:lnTo>
                    <a:pt x="51" y="28"/>
                  </a:lnTo>
                  <a:lnTo>
                    <a:pt x="51" y="34"/>
                  </a:lnTo>
                  <a:lnTo>
                    <a:pt x="1488" y="34"/>
                  </a:lnTo>
                  <a:lnTo>
                    <a:pt x="1488" y="28"/>
                  </a:lnTo>
                  <a:close/>
                  <a:moveTo>
                    <a:pt x="61" y="0"/>
                  </a:moveTo>
                  <a:lnTo>
                    <a:pt x="0" y="31"/>
                  </a:lnTo>
                  <a:lnTo>
                    <a:pt x="61" y="62"/>
                  </a:lnTo>
                  <a:lnTo>
                    <a:pt x="61"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1" name="Rectangle 60"/>
            <p:cNvSpPr>
              <a:spLocks noChangeArrowheads="1"/>
            </p:cNvSpPr>
            <p:nvPr/>
          </p:nvSpPr>
          <p:spPr bwMode="auto">
            <a:xfrm>
              <a:off x="6855297" y="3589338"/>
              <a:ext cx="2444750" cy="3159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2" name="Rectangle 61"/>
            <p:cNvSpPr>
              <a:spLocks noChangeArrowheads="1"/>
            </p:cNvSpPr>
            <p:nvPr/>
          </p:nvSpPr>
          <p:spPr bwMode="auto">
            <a:xfrm>
              <a:off x="6948959" y="3535363"/>
              <a:ext cx="237331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substantial positive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3" name="Rectangle 62"/>
            <p:cNvSpPr>
              <a:spLocks noChangeArrowheads="1"/>
            </p:cNvSpPr>
            <p:nvPr/>
          </p:nvSpPr>
          <p:spPr bwMode="auto">
            <a:xfrm>
              <a:off x="2413472" y="3589338"/>
              <a:ext cx="2546350" cy="3159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4" name="Rectangle 63"/>
            <p:cNvSpPr>
              <a:spLocks noChangeArrowheads="1"/>
            </p:cNvSpPr>
            <p:nvPr/>
          </p:nvSpPr>
          <p:spPr bwMode="auto">
            <a:xfrm>
              <a:off x="2508722" y="3535363"/>
              <a:ext cx="247491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substantial negative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5" name="Freeform 64"/>
            <p:cNvSpPr>
              <a:spLocks noEditPoints="1"/>
            </p:cNvSpPr>
            <p:nvPr/>
          </p:nvSpPr>
          <p:spPr bwMode="auto">
            <a:xfrm>
              <a:off x="4974109" y="3443288"/>
              <a:ext cx="1938338" cy="98425"/>
            </a:xfrm>
            <a:custGeom>
              <a:avLst/>
              <a:gdLst>
                <a:gd name="T0" fmla="*/ 1170 w 1221"/>
                <a:gd name="T1" fmla="*/ 28 h 62"/>
                <a:gd name="T2" fmla="*/ 51 w 1221"/>
                <a:gd name="T3" fmla="*/ 28 h 62"/>
                <a:gd name="T4" fmla="*/ 51 w 1221"/>
                <a:gd name="T5" fmla="*/ 34 h 62"/>
                <a:gd name="T6" fmla="*/ 1170 w 1221"/>
                <a:gd name="T7" fmla="*/ 34 h 62"/>
                <a:gd name="T8" fmla="*/ 1170 w 1221"/>
                <a:gd name="T9" fmla="*/ 28 h 62"/>
                <a:gd name="T10" fmla="*/ 1160 w 1221"/>
                <a:gd name="T11" fmla="*/ 62 h 62"/>
                <a:gd name="T12" fmla="*/ 1221 w 1221"/>
                <a:gd name="T13" fmla="*/ 31 h 62"/>
                <a:gd name="T14" fmla="*/ 1160 w 1221"/>
                <a:gd name="T15" fmla="*/ 0 h 62"/>
                <a:gd name="T16" fmla="*/ 1160 w 1221"/>
                <a:gd name="T17" fmla="*/ 62 h 62"/>
                <a:gd name="T18" fmla="*/ 62 w 1221"/>
                <a:gd name="T19" fmla="*/ 0 h 62"/>
                <a:gd name="T20" fmla="*/ 0 w 1221"/>
                <a:gd name="T21" fmla="*/ 31 h 62"/>
                <a:gd name="T22" fmla="*/ 62 w 1221"/>
                <a:gd name="T23" fmla="*/ 62 h 62"/>
                <a:gd name="T24" fmla="*/ 62 w 1221"/>
                <a:gd name="T25"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1" h="62">
                  <a:moveTo>
                    <a:pt x="1170" y="28"/>
                  </a:moveTo>
                  <a:lnTo>
                    <a:pt x="51" y="28"/>
                  </a:lnTo>
                  <a:lnTo>
                    <a:pt x="51" y="34"/>
                  </a:lnTo>
                  <a:lnTo>
                    <a:pt x="1170" y="34"/>
                  </a:lnTo>
                  <a:lnTo>
                    <a:pt x="1170" y="28"/>
                  </a:lnTo>
                  <a:close/>
                  <a:moveTo>
                    <a:pt x="1160" y="62"/>
                  </a:moveTo>
                  <a:lnTo>
                    <a:pt x="1221" y="31"/>
                  </a:lnTo>
                  <a:lnTo>
                    <a:pt x="1160" y="0"/>
                  </a:lnTo>
                  <a:lnTo>
                    <a:pt x="1160" y="62"/>
                  </a:lnTo>
                  <a:close/>
                  <a:moveTo>
                    <a:pt x="62" y="0"/>
                  </a:moveTo>
                  <a:lnTo>
                    <a:pt x="0" y="31"/>
                  </a:lnTo>
                  <a:lnTo>
                    <a:pt x="62" y="62"/>
                  </a:lnTo>
                  <a:lnTo>
                    <a:pt x="62"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6" name="Rectangle 65"/>
            <p:cNvSpPr>
              <a:spLocks noChangeArrowheads="1"/>
            </p:cNvSpPr>
            <p:nvPr/>
          </p:nvSpPr>
          <p:spPr bwMode="auto">
            <a:xfrm>
              <a:off x="5558309" y="3589338"/>
              <a:ext cx="811213" cy="3159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7" name="Rectangle 66"/>
            <p:cNvSpPr>
              <a:spLocks noChangeArrowheads="1"/>
            </p:cNvSpPr>
            <p:nvPr/>
          </p:nvSpPr>
          <p:spPr bwMode="auto">
            <a:xfrm>
              <a:off x="5655147" y="3535363"/>
              <a:ext cx="74136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trivial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Rectangle 50"/>
            <p:cNvSpPr>
              <a:spLocks noChangeArrowheads="1"/>
            </p:cNvSpPr>
            <p:nvPr/>
          </p:nvSpPr>
          <p:spPr bwMode="auto">
            <a:xfrm>
              <a:off x="6653684" y="2293713"/>
              <a:ext cx="2616200" cy="1044127"/>
            </a:xfrm>
            <a:prstGeom prst="rect">
              <a:avLst/>
            </a:prstGeom>
            <a:solidFill>
              <a:srgbClr val="FFECAF"/>
            </a:solidFill>
            <a:ln>
              <a:noFill/>
            </a:ln>
          </p:spPr>
          <p:txBody>
            <a:bodyPr vert="horz" wrap="square" lIns="91440" tIns="45720" rIns="91440" bIns="45720" numCol="1" anchor="t" anchorCtr="0" compatLnSpc="1">
              <a:prstTxWarp prst="textNoShape">
                <a:avLst/>
              </a:prstTxWarp>
            </a:bodyPr>
            <a:lstStyle/>
            <a:p>
              <a:endParaRPr lang="en-AU"/>
            </a:p>
          </p:txBody>
        </p:sp>
        <p:sp>
          <p:nvSpPr>
            <p:cNvPr id="14" name="Rectangle 51"/>
            <p:cNvSpPr>
              <a:spLocks noChangeArrowheads="1"/>
            </p:cNvSpPr>
            <p:nvPr/>
          </p:nvSpPr>
          <p:spPr bwMode="auto">
            <a:xfrm>
              <a:off x="2524597" y="2293713"/>
              <a:ext cx="2719388" cy="1044127"/>
            </a:xfrm>
            <a:prstGeom prst="rect">
              <a:avLst/>
            </a:prstGeom>
            <a:solidFill>
              <a:srgbClr val="EAD0F0"/>
            </a:solidFill>
            <a:ln>
              <a:noFill/>
            </a:ln>
          </p:spPr>
          <p:txBody>
            <a:bodyPr vert="horz" wrap="square" lIns="91440" tIns="45720" rIns="91440" bIns="45720" numCol="1" anchor="t" anchorCtr="0" compatLnSpc="1">
              <a:prstTxWarp prst="textNoShape">
                <a:avLst/>
              </a:prstTxWarp>
            </a:bodyPr>
            <a:lstStyle/>
            <a:p>
              <a:endParaRPr lang="en-AU"/>
            </a:p>
          </p:txBody>
        </p:sp>
        <p:sp>
          <p:nvSpPr>
            <p:cNvPr id="15" name="Rectangle 52"/>
            <p:cNvSpPr>
              <a:spLocks noChangeArrowheads="1"/>
            </p:cNvSpPr>
            <p:nvPr/>
          </p:nvSpPr>
          <p:spPr bwMode="auto">
            <a:xfrm>
              <a:off x="5005330" y="2293713"/>
              <a:ext cx="1957388" cy="1044127"/>
            </a:xfrm>
            <a:prstGeom prst="rect">
              <a:avLst/>
            </a:prstGeom>
            <a:solidFill>
              <a:srgbClr val="E0FFC1"/>
            </a:solidFill>
            <a:ln>
              <a:noFill/>
            </a:ln>
          </p:spPr>
          <p:txBody>
            <a:bodyPr vert="horz" wrap="square" lIns="91440" tIns="45720" rIns="91440" bIns="45720" numCol="1" anchor="t" anchorCtr="0" compatLnSpc="1">
              <a:prstTxWarp prst="textNoShape">
                <a:avLst/>
              </a:prstTxWarp>
            </a:bodyPr>
            <a:lstStyle/>
            <a:p>
              <a:endParaRPr lang="en-AU"/>
            </a:p>
          </p:txBody>
        </p:sp>
        <p:sp>
          <p:nvSpPr>
            <p:cNvPr id="17" name="Line 55"/>
            <p:cNvSpPr>
              <a:spLocks noChangeShapeType="1"/>
            </p:cNvSpPr>
            <p:nvPr/>
          </p:nvSpPr>
          <p:spPr bwMode="auto">
            <a:xfrm>
              <a:off x="2530947" y="3340100"/>
              <a:ext cx="6738938" cy="0"/>
            </a:xfrm>
            <a:prstGeom prst="line">
              <a:avLst/>
            </a:prstGeom>
            <a:noFill/>
            <a:ln w="95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5" name="Line 76"/>
            <p:cNvSpPr>
              <a:spLocks noChangeShapeType="1"/>
            </p:cNvSpPr>
            <p:nvPr/>
          </p:nvSpPr>
          <p:spPr bwMode="auto">
            <a:xfrm flipH="1">
              <a:off x="5034225" y="2797770"/>
              <a:ext cx="1777529" cy="0"/>
            </a:xfrm>
            <a:prstGeom prst="line">
              <a:avLst/>
            </a:prstGeom>
            <a:noFill/>
            <a:ln w="762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cxnSp>
          <p:nvCxnSpPr>
            <p:cNvPr id="50" name="Straight Connector 49"/>
            <p:cNvCxnSpPr/>
            <p:nvPr/>
          </p:nvCxnSpPr>
          <p:spPr bwMode="auto">
            <a:xfrm>
              <a:off x="4974109" y="2293713"/>
              <a:ext cx="0" cy="1046387"/>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5960419" y="2293713"/>
              <a:ext cx="0" cy="1046387"/>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6946728" y="2293713"/>
              <a:ext cx="0" cy="1046387"/>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custDataLst>
      <p:tags r:id="rId1"/>
    </p:custDataLst>
    <p:extLst>
      <p:ext uri="{BB962C8B-B14F-4D97-AF65-F5344CB8AC3E}">
        <p14:creationId xmlns:p14="http://schemas.microsoft.com/office/powerpoint/2010/main" val="366955351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par>
                          <p:cTn id="7" fill="hold">
                            <p:stCondLst>
                              <p:cond delay="500"/>
                            </p:stCondLst>
                            <p:childTnLst>
                              <p:par>
                                <p:cTn id="8" presetID="22" presetClass="entr" presetSubtype="8" fill="hold" nodeType="after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wipe(left)">
                                      <p:cBhvr>
                                        <p:cTn id="10" dur="500"/>
                                        <p:tgtEl>
                                          <p:spTgt spid="51"/>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48914" y="56457"/>
            <a:ext cx="12935806" cy="8712968"/>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105000"/>
              </a:lnSpc>
              <a:buNone/>
            </a:pPr>
            <a:r>
              <a:rPr lang="en-US" b="1" dirty="0" smtClean="0"/>
              <a:t>Type-1 Errors in MBD</a:t>
            </a:r>
            <a:endParaRPr lang="en-US" b="1" dirty="0"/>
          </a:p>
          <a:p>
            <a:pPr>
              <a:lnSpc>
                <a:spcPct val="105000"/>
              </a:lnSpc>
            </a:pPr>
            <a:r>
              <a:rPr lang="en-US" dirty="0"/>
              <a:t>A Type-1 error is a</a:t>
            </a:r>
            <a:r>
              <a:rPr lang="en-US" i="1" dirty="0"/>
              <a:t> false positive</a:t>
            </a:r>
            <a:r>
              <a:rPr lang="en-US" dirty="0"/>
              <a:t> or </a:t>
            </a:r>
            <a:r>
              <a:rPr lang="en-US" i="1" dirty="0"/>
              <a:t>false discovery</a:t>
            </a:r>
            <a:r>
              <a:rPr lang="en-US" dirty="0"/>
              <a:t>: a </a:t>
            </a:r>
            <a:r>
              <a:rPr lang="en-US" dirty="0" smtClean="0"/>
              <a:t>true trivial </a:t>
            </a:r>
            <a:r>
              <a:rPr lang="en-US" dirty="0"/>
              <a:t>effect is </a:t>
            </a:r>
            <a:r>
              <a:rPr lang="en-US" dirty="0" smtClean="0"/>
              <a:t>deemed to be decisively </a:t>
            </a:r>
            <a:r>
              <a:rPr lang="en-US" dirty="0"/>
              <a:t>non-trivial. </a:t>
            </a:r>
            <a:endParaRPr lang="en-US" dirty="0" smtClean="0"/>
          </a:p>
          <a:p>
            <a:pPr lvl="1">
              <a:lnSpc>
                <a:spcPct val="105000"/>
              </a:lnSpc>
            </a:pPr>
            <a:r>
              <a:rPr lang="en-US" dirty="0" smtClean="0"/>
              <a:t>In NHST, a significant effect is usually assumed to be substantial, so the Type-1 error rate for a truly zero effect is set to 5% by the p value for statistical significance.</a:t>
            </a:r>
          </a:p>
          <a:p>
            <a:pPr lvl="1">
              <a:lnSpc>
                <a:spcPct val="105000"/>
              </a:lnSpc>
            </a:pPr>
            <a:r>
              <a:rPr lang="en-US" dirty="0" smtClean="0"/>
              <a:t>But the error rate approaches 80% for a marginally </a:t>
            </a:r>
            <a:r>
              <a:rPr lang="en-US" dirty="0"/>
              <a:t>trivial true </a:t>
            </a:r>
            <a:r>
              <a:rPr lang="en-US" dirty="0" smtClean="0"/>
              <a:t>effect, </a:t>
            </a:r>
            <a:r>
              <a:rPr lang="en-US" dirty="0"/>
              <a:t>depending on sample size.</a:t>
            </a:r>
            <a:endParaRPr lang="en-US" dirty="0" smtClean="0"/>
          </a:p>
          <a:p>
            <a:pPr>
              <a:lnSpc>
                <a:spcPct val="105000"/>
              </a:lnSpc>
            </a:pPr>
            <a:r>
              <a:rPr lang="en-US" dirty="0" smtClean="0"/>
              <a:t>In clinical MBD, failure to reject the hypothesis of benefit is regarded as sufficient evidence to implement the effect.</a:t>
            </a:r>
          </a:p>
          <a:p>
            <a:pPr lvl="1">
              <a:lnSpc>
                <a:spcPct val="105000"/>
              </a:lnSpc>
            </a:pPr>
            <a:r>
              <a:rPr lang="en-US" dirty="0" smtClean="0"/>
              <a:t>Therefore a Type-1 error occurs, if the true magnitude of the effect is trivial.</a:t>
            </a:r>
          </a:p>
          <a:p>
            <a:pPr lvl="1">
              <a:lnSpc>
                <a:spcPct val="105000"/>
              </a:lnSpc>
            </a:pPr>
            <a:r>
              <a:rPr lang="en-US" dirty="0" smtClean="0"/>
              <a:t>With a threshold p value of 0.25, Type-1 error rates approach 25% for a true </a:t>
            </a:r>
            <a:r>
              <a:rPr lang="en-US" dirty="0"/>
              <a:t>zero effect and  75% for marginally trivial true </a:t>
            </a:r>
            <a:r>
              <a:rPr lang="en-US" dirty="0" smtClean="0"/>
              <a:t>effects, depending on sample size.</a:t>
            </a:r>
          </a:p>
          <a:p>
            <a:pPr lvl="1">
              <a:lnSpc>
                <a:spcPct val="105000"/>
              </a:lnSpc>
            </a:pPr>
            <a:r>
              <a:rPr lang="en-US" dirty="0" smtClean="0"/>
              <a:t>Most of these errors occur with effects that are presented as </a:t>
            </a:r>
            <a:r>
              <a:rPr lang="en-US" i="1" dirty="0" smtClean="0"/>
              <a:t>possibly</a:t>
            </a:r>
            <a:r>
              <a:rPr lang="en-US" dirty="0" smtClean="0"/>
              <a:t> or </a:t>
            </a:r>
            <a:r>
              <a:rPr lang="en-US" i="1" dirty="0" smtClean="0"/>
              <a:t>likely beneficial</a:t>
            </a:r>
            <a:r>
              <a:rPr lang="en-US" dirty="0" smtClean="0"/>
              <a:t>, so the practitioner should </a:t>
            </a:r>
            <a:r>
              <a:rPr lang="en-US" dirty="0"/>
              <a:t>be in no doubt about the modest level of evidence for the effect being </a:t>
            </a:r>
            <a:r>
              <a:rPr lang="en-US" dirty="0" smtClean="0"/>
              <a:t>beneficial.</a:t>
            </a:r>
          </a:p>
          <a:p>
            <a:pPr>
              <a:lnSpc>
                <a:spcPct val="105000"/>
              </a:lnSpc>
            </a:pPr>
            <a:r>
              <a:rPr lang="en-US" dirty="0" smtClean="0"/>
              <a:t>In non-clinical MBD, erroneous rejection of the trivial hypothesis is a Type-1 error.</a:t>
            </a:r>
          </a:p>
          <a:p>
            <a:pPr lvl="1">
              <a:lnSpc>
                <a:spcPct val="105000"/>
              </a:lnSpc>
            </a:pPr>
            <a:r>
              <a:rPr lang="en-US" dirty="0" smtClean="0"/>
              <a:t>That is, the 90%CI has to fall entirely in substantial values.</a:t>
            </a:r>
          </a:p>
          <a:p>
            <a:pPr lvl="1">
              <a:lnSpc>
                <a:spcPct val="105000"/>
              </a:lnSpc>
            </a:pPr>
            <a:r>
              <a:rPr lang="en-US" dirty="0" smtClean="0"/>
              <a:t>The resulting Type-1 error rate seldom exceeds 5% and never exceeds 10%.</a:t>
            </a:r>
          </a:p>
        </p:txBody>
      </p:sp>
    </p:spTree>
    <p:custDataLst>
      <p:tags r:id="rId1"/>
    </p:custDataLst>
    <p:extLst>
      <p:ext uri="{BB962C8B-B14F-4D97-AF65-F5344CB8AC3E}">
        <p14:creationId xmlns:p14="http://schemas.microsoft.com/office/powerpoint/2010/main" val="303824846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48914" y="56456"/>
            <a:ext cx="12935806" cy="9753588"/>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105000"/>
              </a:lnSpc>
              <a:buNone/>
            </a:pPr>
            <a:r>
              <a:rPr lang="en-US" b="1" dirty="0" smtClean="0"/>
              <a:t>More-Conservative P-value Thresholds?</a:t>
            </a:r>
            <a:endParaRPr lang="en-US" b="1" dirty="0"/>
          </a:p>
          <a:p>
            <a:pPr>
              <a:lnSpc>
                <a:spcPct val="105000"/>
              </a:lnSpc>
            </a:pPr>
            <a:r>
              <a:rPr lang="en-US" dirty="0" smtClean="0"/>
              <a:t>The non-clinical threshold of 0.05 seems reasonable, expressed as one event in 20 trials. </a:t>
            </a:r>
          </a:p>
          <a:p>
            <a:pPr>
              <a:lnSpc>
                <a:spcPct val="105000"/>
              </a:lnSpc>
            </a:pPr>
            <a:r>
              <a:rPr lang="en-US" dirty="0" smtClean="0"/>
              <a:t>But expressed as an S value, it represents </a:t>
            </a:r>
            <a:r>
              <a:rPr lang="en-US" dirty="0"/>
              <a:t>only a little more than four heads in a </a:t>
            </a:r>
            <a:r>
              <a:rPr lang="en-US" dirty="0" smtClean="0"/>
              <a:t>row. </a:t>
            </a:r>
          </a:p>
          <a:p>
            <a:pPr>
              <a:lnSpc>
                <a:spcPct val="105000"/>
              </a:lnSpc>
            </a:pPr>
            <a:r>
              <a:rPr lang="en-US" dirty="0" smtClean="0"/>
              <a:t>An advantage of 0.05 is approximately the same sample size as for clinical MBD. </a:t>
            </a:r>
          </a:p>
          <a:p>
            <a:pPr lvl="1">
              <a:lnSpc>
                <a:spcPct val="105000"/>
              </a:lnSpc>
            </a:pPr>
            <a:r>
              <a:rPr lang="en-US" dirty="0" smtClean="0"/>
              <a:t>If this threshold were revised downward, non-clinical sample size would be greater than that for clinical, which seems unreasonable.</a:t>
            </a:r>
          </a:p>
          <a:p>
            <a:pPr lvl="1">
              <a:lnSpc>
                <a:spcPct val="105000"/>
              </a:lnSpc>
            </a:pPr>
            <a:r>
              <a:rPr lang="en-US" dirty="0" smtClean="0"/>
              <a:t>So the </a:t>
            </a:r>
            <a:r>
              <a:rPr lang="en-US" dirty="0"/>
              <a:t>probability thresholds in </a:t>
            </a:r>
            <a:r>
              <a:rPr lang="en-US" dirty="0" smtClean="0"/>
              <a:t>clinical MBD would also need revising downwards.</a:t>
            </a:r>
          </a:p>
          <a:p>
            <a:pPr>
              <a:lnSpc>
                <a:spcPct val="105000"/>
              </a:lnSpc>
            </a:pPr>
            <a:r>
              <a:rPr lang="en-US" dirty="0" smtClean="0"/>
              <a:t>For example, halve all the p-value thresholds?</a:t>
            </a:r>
          </a:p>
          <a:p>
            <a:pPr lvl="1">
              <a:lnSpc>
                <a:spcPct val="105000"/>
              </a:lnSpc>
            </a:pPr>
            <a:r>
              <a:rPr lang="en-US" dirty="0" smtClean="0"/>
              <a:t>For non-clinical MBD, </a:t>
            </a:r>
            <a:r>
              <a:rPr lang="en-US" i="1" dirty="0" smtClean="0"/>
              <a:t>very unlikely</a:t>
            </a:r>
            <a:r>
              <a:rPr lang="en-US" dirty="0" smtClean="0"/>
              <a:t> (0.05 or 5%) would become 0.025 or 2.5%, and the S value would move up by one coin toss to 5.3.</a:t>
            </a:r>
          </a:p>
          <a:p>
            <a:pPr lvl="1">
              <a:lnSpc>
                <a:spcPct val="105000"/>
              </a:lnSpc>
            </a:pPr>
            <a:r>
              <a:rPr lang="en-US" dirty="0" smtClean="0"/>
              <a:t>For clinical MBD,</a:t>
            </a:r>
            <a:r>
              <a:rPr lang="en-US" i="1" dirty="0" smtClean="0"/>
              <a:t> most unlikely</a:t>
            </a:r>
            <a:r>
              <a:rPr lang="en-US" dirty="0" smtClean="0"/>
              <a:t> (0.005 or 0.5%) would become 0.0025 or 0.25%, and </a:t>
            </a:r>
            <a:r>
              <a:rPr lang="en-US" i="1" dirty="0"/>
              <a:t>possibly</a:t>
            </a:r>
            <a:r>
              <a:rPr lang="en-US" dirty="0"/>
              <a:t> (0.25 or 25</a:t>
            </a:r>
            <a:r>
              <a:rPr lang="en-US" dirty="0" smtClean="0"/>
              <a:t>%) would become 0.125 or 12.5%. </a:t>
            </a:r>
            <a:r>
              <a:rPr lang="en-US" dirty="0"/>
              <a:t>The S values would </a:t>
            </a:r>
            <a:r>
              <a:rPr lang="en-US" dirty="0" smtClean="0"/>
              <a:t>increase to 8.6 and </a:t>
            </a:r>
            <a:r>
              <a:rPr lang="en-US" dirty="0"/>
              <a:t>3.0 heads in a row. </a:t>
            </a:r>
            <a:endParaRPr lang="en-US" dirty="0" smtClean="0"/>
          </a:p>
          <a:p>
            <a:pPr lvl="1">
              <a:lnSpc>
                <a:spcPct val="105000"/>
              </a:lnSpc>
            </a:pPr>
            <a:r>
              <a:rPr lang="en-US" dirty="0" smtClean="0"/>
              <a:t>Sample size for clinical and non-clinical MBD would still be practically the same and almost exactly one-half (instead of one-third) those of NHST for 5% significance and 80% power. </a:t>
            </a:r>
          </a:p>
          <a:p>
            <a:pPr>
              <a:lnSpc>
                <a:spcPct val="105000"/>
              </a:lnSpc>
            </a:pPr>
            <a:r>
              <a:rPr lang="en-US" dirty="0" smtClean="0"/>
              <a:t>But smaller </a:t>
            </a:r>
            <a:r>
              <a:rPr lang="en-US" dirty="0"/>
              <a:t>p values require bigger effects for a given sample size, so there could be a risk of substantial bias with smaller threshold p </a:t>
            </a:r>
            <a:r>
              <a:rPr lang="en-US" dirty="0" smtClean="0"/>
              <a:t>values when the sample size is small. </a:t>
            </a:r>
          </a:p>
          <a:p>
            <a:pPr>
              <a:lnSpc>
                <a:spcPct val="105000"/>
              </a:lnSpc>
            </a:pPr>
            <a:r>
              <a:rPr lang="en-US" dirty="0" smtClean="0"/>
              <a:t>Sport </a:t>
            </a:r>
            <a:r>
              <a:rPr lang="en-US" dirty="0"/>
              <a:t>scientists would also have </a:t>
            </a:r>
            <a:r>
              <a:rPr lang="en-US" dirty="0" smtClean="0"/>
              <a:t>fewer </a:t>
            </a:r>
            <a:r>
              <a:rPr lang="en-US" dirty="0"/>
              <a:t>publishable outcomes with some of their unavoidably small sample sizes. </a:t>
            </a:r>
            <a:endParaRPr lang="en-US" dirty="0" smtClean="0"/>
          </a:p>
          <a:p>
            <a:pPr>
              <a:lnSpc>
                <a:spcPct val="105000"/>
              </a:lnSpc>
            </a:pPr>
            <a:r>
              <a:rPr lang="en-US" dirty="0" smtClean="0"/>
              <a:t>You </a:t>
            </a:r>
            <a:r>
              <a:rPr lang="en-US" dirty="0"/>
              <a:t>have been warned!</a:t>
            </a:r>
            <a:endParaRPr lang="en-US" dirty="0" smtClean="0"/>
          </a:p>
        </p:txBody>
      </p:sp>
    </p:spTree>
    <p:custDataLst>
      <p:tags r:id="rId1"/>
    </p:custDataLst>
    <p:extLst>
      <p:ext uri="{BB962C8B-B14F-4D97-AF65-F5344CB8AC3E}">
        <p14:creationId xmlns:p14="http://schemas.microsoft.com/office/powerpoint/2010/main" val="408765094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51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144" y="200472"/>
            <a:ext cx="12961576" cy="9289032"/>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lvl="2"/>
            <a:r>
              <a:rPr lang="en-US" dirty="0"/>
              <a:t>Bayesian analyses require inclusion of a prior belief or information about the uncertainty in the magnitude of the effect</a:t>
            </a:r>
            <a:r>
              <a:rPr lang="en-US" dirty="0" smtClean="0"/>
              <a:t>.</a:t>
            </a:r>
          </a:p>
          <a:p>
            <a:pPr lvl="2"/>
            <a:r>
              <a:rPr lang="en-US" dirty="0" smtClean="0"/>
              <a:t>The assertions in MBI are equivalent to those of a Bayesian analysis in which the prior is practically uninformative.</a:t>
            </a:r>
            <a:endParaRPr lang="en-US" dirty="0"/>
          </a:p>
          <a:p>
            <a:r>
              <a:rPr lang="en-US" dirty="0" smtClean="0"/>
              <a:t>Some </a:t>
            </a:r>
            <a:r>
              <a:rPr lang="en-US" dirty="0"/>
              <a:t>vociferous frequentist statisticians </a:t>
            </a:r>
            <a:r>
              <a:rPr lang="en-US" dirty="0" smtClean="0"/>
              <a:t>were still not convinced about MBI.</a:t>
            </a:r>
            <a:endParaRPr lang="en-US" dirty="0"/>
          </a:p>
          <a:p>
            <a:r>
              <a:rPr lang="en-US" dirty="0" smtClean="0"/>
              <a:t>The </a:t>
            </a:r>
            <a:r>
              <a:rPr lang="en-US" dirty="0"/>
              <a:t>statistician Sander Greenland </a:t>
            </a:r>
            <a:r>
              <a:rPr lang="en-US" dirty="0" smtClean="0"/>
              <a:t>therefore </a:t>
            </a:r>
            <a:r>
              <a:rPr lang="en-US" dirty="0"/>
              <a:t>advised </a:t>
            </a:r>
            <a:r>
              <a:rPr lang="en-US" dirty="0" smtClean="0"/>
              <a:t>showing that </a:t>
            </a:r>
            <a:r>
              <a:rPr lang="en-US" dirty="0"/>
              <a:t>MBI </a:t>
            </a:r>
            <a:r>
              <a:rPr lang="en-US" dirty="0" smtClean="0"/>
              <a:t>is equivalent to </a:t>
            </a:r>
            <a:r>
              <a:rPr lang="en-US" dirty="0"/>
              <a:t>hypothesis </a:t>
            </a:r>
            <a:r>
              <a:rPr lang="en-US" dirty="0" smtClean="0"/>
              <a:t>testing. </a:t>
            </a:r>
            <a:endParaRPr lang="en-US" dirty="0"/>
          </a:p>
          <a:p>
            <a:pPr lvl="1"/>
            <a:r>
              <a:rPr lang="en-US" dirty="0"/>
              <a:t>In the hypothesis-testing view, having an hypothesis to reject is fundamental to the scientific method.</a:t>
            </a:r>
            <a:endParaRPr lang="en-AU" dirty="0"/>
          </a:p>
          <a:p>
            <a:pPr lvl="1"/>
            <a:r>
              <a:rPr lang="en-AU" dirty="0"/>
              <a:t>And hypothesis testing </a:t>
            </a:r>
            <a:r>
              <a:rPr lang="en-AU" dirty="0" smtClean="0"/>
              <a:t>has </a:t>
            </a:r>
            <a:r>
              <a:rPr lang="en-AU" dirty="0"/>
              <a:t>well-defined error rates.</a:t>
            </a:r>
          </a:p>
          <a:p>
            <a:pPr lvl="1"/>
            <a:r>
              <a:rPr lang="en-AU" smtClean="0"/>
              <a:t>Greenland </a:t>
            </a:r>
            <a:r>
              <a:rPr lang="en-AU" dirty="0" smtClean="0"/>
              <a:t>also thinks </a:t>
            </a:r>
            <a:r>
              <a:rPr lang="en-AU" i="1" dirty="0"/>
              <a:t>inference</a:t>
            </a:r>
            <a:r>
              <a:rPr lang="en-AU" dirty="0"/>
              <a:t> should be reserved for a conclusion about an effect that takes into account </a:t>
            </a:r>
            <a:r>
              <a:rPr lang="en-AU" dirty="0" smtClean="0"/>
              <a:t>all sources of uncertainty, not just sampling variation (uncertainty arising from the finite size of a sample).</a:t>
            </a:r>
          </a:p>
          <a:p>
            <a:pPr lvl="2"/>
            <a:r>
              <a:rPr lang="en-AU" dirty="0" smtClean="0"/>
              <a:t>Example: the sample may not be representative of a population.</a:t>
            </a:r>
          </a:p>
          <a:p>
            <a:pPr lvl="2"/>
            <a:r>
              <a:rPr lang="en-AU" dirty="0" smtClean="0"/>
              <a:t>Example: the model (equations or formulae) you use to derive the effect may be unrealistic.</a:t>
            </a:r>
          </a:p>
          <a:p>
            <a:pPr lvl="1"/>
            <a:r>
              <a:rPr lang="en-US" dirty="0" smtClean="0"/>
              <a:t>MBI and NHST deal only with sampling variation.</a:t>
            </a:r>
            <a:endParaRPr lang="en-AU" dirty="0" smtClean="0"/>
          </a:p>
          <a:p>
            <a:r>
              <a:rPr lang="en-AU" dirty="0"/>
              <a:t>MBI has </a:t>
            </a:r>
            <a:r>
              <a:rPr lang="en-AU" dirty="0" smtClean="0"/>
              <a:t>therefore </a:t>
            </a:r>
            <a:r>
              <a:rPr lang="en-AU" dirty="0"/>
              <a:t>been rebranded as magnitude-based decisions (MBD).</a:t>
            </a:r>
          </a:p>
          <a:p>
            <a:pPr lvl="1"/>
            <a:r>
              <a:rPr lang="en-AU" dirty="0"/>
              <a:t>I show here that the decision process and errors in MBD are equivalent to those of several hypothesis tests</a:t>
            </a:r>
            <a:r>
              <a:rPr lang="en-AU" dirty="0" smtClean="0"/>
              <a:t>.</a:t>
            </a:r>
            <a:endParaRPr lang="en-AU" dirty="0"/>
          </a:p>
        </p:txBody>
      </p:sp>
    </p:spTree>
    <p:extLst>
      <p:ext uri="{BB962C8B-B14F-4D97-AF65-F5344CB8AC3E}">
        <p14:creationId xmlns:p14="http://schemas.microsoft.com/office/powerpoint/2010/main" val="2393239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23280" y="26012"/>
            <a:ext cx="12935806" cy="9823532"/>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105000"/>
              </a:lnSpc>
              <a:buNone/>
            </a:pPr>
            <a:r>
              <a:rPr lang="en-US" b="1" dirty="0" smtClean="0"/>
              <a:t>Reporting MBD Outcomes </a:t>
            </a:r>
            <a:endParaRPr lang="en-US" b="1" dirty="0"/>
          </a:p>
          <a:p>
            <a:pPr>
              <a:lnSpc>
                <a:spcPct val="105000"/>
              </a:lnSpc>
            </a:pPr>
            <a:r>
              <a:rPr lang="en-US" dirty="0" smtClean="0"/>
              <a:t>Some journals will be happy with Bayesian terms to describe of the uncertainty in the magnitude of an effect as uncertainty in the true value.</a:t>
            </a:r>
          </a:p>
          <a:p>
            <a:pPr lvl="1">
              <a:lnSpc>
                <a:spcPct val="105000"/>
              </a:lnSpc>
            </a:pPr>
            <a:r>
              <a:rPr lang="en-US" dirty="0" smtClean="0"/>
              <a:t>Example: the effect of the treatment </a:t>
            </a:r>
            <a:r>
              <a:rPr lang="en-US" dirty="0"/>
              <a:t>is likely beneficial (and </a:t>
            </a:r>
            <a:r>
              <a:rPr lang="en-US" dirty="0" smtClean="0"/>
              <a:t>most </a:t>
            </a:r>
            <a:r>
              <a:rPr lang="en-US" dirty="0"/>
              <a:t>unlikely </a:t>
            </a:r>
            <a:r>
              <a:rPr lang="en-US" dirty="0" smtClean="0"/>
              <a:t>harmful).</a:t>
            </a:r>
          </a:p>
          <a:p>
            <a:pPr>
              <a:lnSpc>
                <a:spcPct val="105000"/>
              </a:lnSpc>
            </a:pPr>
            <a:r>
              <a:rPr lang="en-US" dirty="0" smtClean="0"/>
              <a:t>Others will prefer frequentist descriptions of the uncertainty that reflect the underlying hypothesis tests.</a:t>
            </a:r>
          </a:p>
          <a:p>
            <a:pPr lvl="1">
              <a:lnSpc>
                <a:spcPct val="105000"/>
              </a:lnSpc>
            </a:pPr>
            <a:r>
              <a:rPr lang="en-US" dirty="0" smtClean="0"/>
              <a:t>Example: the effect of the treatment is weakly compatible with benefit (and harm is </a:t>
            </a:r>
            <a:r>
              <a:rPr lang="en-US" dirty="0"/>
              <a:t>strongly </a:t>
            </a:r>
            <a:r>
              <a:rPr lang="en-US" dirty="0" smtClean="0"/>
              <a:t>rejected).</a:t>
            </a:r>
          </a:p>
          <a:p>
            <a:pPr>
              <a:lnSpc>
                <a:spcPct val="105000"/>
              </a:lnSpc>
            </a:pPr>
            <a:r>
              <a:rPr lang="en-US" dirty="0" smtClean="0"/>
              <a:t>This table summarizes the correspondence of the terms:</a:t>
            </a:r>
          </a:p>
          <a:p>
            <a:pPr>
              <a:lnSpc>
                <a:spcPct val="105000"/>
              </a:lnSpc>
            </a:pPr>
            <a:endParaRPr lang="en-US" dirty="0"/>
          </a:p>
          <a:p>
            <a:pPr>
              <a:lnSpc>
                <a:spcPct val="105000"/>
              </a:lnSpc>
            </a:pPr>
            <a:endParaRPr lang="en-US" dirty="0" smtClean="0"/>
          </a:p>
          <a:p>
            <a:pPr>
              <a:lnSpc>
                <a:spcPct val="105000"/>
              </a:lnSpc>
            </a:pPr>
            <a:endParaRPr lang="en-US" dirty="0"/>
          </a:p>
          <a:p>
            <a:pPr>
              <a:lnSpc>
                <a:spcPct val="105000"/>
              </a:lnSpc>
            </a:pPr>
            <a:endParaRPr lang="en-US" sz="2400" dirty="0" smtClean="0"/>
          </a:p>
          <a:p>
            <a:pPr>
              <a:lnSpc>
                <a:spcPct val="105000"/>
              </a:lnSpc>
            </a:pPr>
            <a:endParaRPr lang="en-US" sz="2400" dirty="0"/>
          </a:p>
          <a:p>
            <a:pPr>
              <a:lnSpc>
                <a:spcPct val="105000"/>
              </a:lnSpc>
            </a:pPr>
            <a:endParaRPr lang="en-US" dirty="0" smtClean="0"/>
          </a:p>
          <a:p>
            <a:pPr>
              <a:lnSpc>
                <a:spcPct val="105000"/>
              </a:lnSpc>
            </a:pPr>
            <a:endParaRPr lang="en-US" dirty="0"/>
          </a:p>
          <a:p>
            <a:pPr>
              <a:lnSpc>
                <a:spcPct val="105000"/>
              </a:lnSpc>
            </a:pPr>
            <a:endParaRPr lang="en-US" dirty="0" smtClean="0"/>
          </a:p>
          <a:p>
            <a:pPr>
              <a:lnSpc>
                <a:spcPct val="105000"/>
              </a:lnSpc>
            </a:pPr>
            <a:endParaRPr lang="en-US" dirty="0"/>
          </a:p>
          <a:p>
            <a:pPr>
              <a:lnSpc>
                <a:spcPct val="105000"/>
              </a:lnSpc>
            </a:pPr>
            <a:r>
              <a:rPr lang="en-US" dirty="0" smtClean="0"/>
              <a:t>Some journals may require presentation of </a:t>
            </a:r>
            <a:r>
              <a:rPr lang="en-US" dirty="0" err="1" smtClean="0"/>
              <a:t>p</a:t>
            </a:r>
            <a:r>
              <a:rPr lang="en-US" baseline="-25000" dirty="0" err="1" smtClean="0"/>
              <a:t>B</a:t>
            </a:r>
            <a:r>
              <a:rPr lang="en-US" dirty="0"/>
              <a:t> </a:t>
            </a:r>
            <a:r>
              <a:rPr lang="en-US" dirty="0" smtClean="0"/>
              <a:t>and p</a:t>
            </a:r>
            <a:r>
              <a:rPr lang="en-US" baseline="-25000" dirty="0" smtClean="0"/>
              <a:t>H</a:t>
            </a:r>
            <a:r>
              <a:rPr lang="en-US" dirty="0" smtClean="0"/>
              <a:t>, p</a:t>
            </a:r>
            <a:r>
              <a:rPr lang="en-US" baseline="-25000" dirty="0" smtClean="0"/>
              <a:t>+</a:t>
            </a:r>
            <a:r>
              <a:rPr lang="en-US" dirty="0"/>
              <a:t> </a:t>
            </a:r>
            <a:r>
              <a:rPr lang="en-US" dirty="0" smtClean="0"/>
              <a:t>and p</a:t>
            </a:r>
            <a:r>
              <a:rPr lang="en-US" baseline="-25000" dirty="0" smtClean="0"/>
              <a:t>–</a:t>
            </a:r>
            <a:r>
              <a:rPr lang="en-US" dirty="0" smtClean="0"/>
              <a:t>, and </a:t>
            </a:r>
            <a:r>
              <a:rPr lang="en-US" dirty="0" err="1" smtClean="0"/>
              <a:t>p</a:t>
            </a:r>
            <a:r>
              <a:rPr lang="en-US" baseline="-25000" dirty="0" err="1" smtClean="0"/>
              <a:t>T</a:t>
            </a:r>
            <a:r>
              <a:rPr lang="en-US" dirty="0" err="1" smtClean="0"/>
              <a:t>.</a:t>
            </a:r>
            <a:endParaRPr lang="en-US" baseline="-25000" dirty="0" smtClean="0"/>
          </a:p>
          <a:p>
            <a:pPr>
              <a:lnSpc>
                <a:spcPct val="105000"/>
              </a:lnSpc>
            </a:pPr>
            <a:r>
              <a:rPr lang="en-US" dirty="0" smtClean="0"/>
              <a:t>All journals should require presentation of compatibility limits, preferably 90%.</a:t>
            </a:r>
          </a:p>
        </p:txBody>
      </p:sp>
      <p:grpSp>
        <p:nvGrpSpPr>
          <p:cNvPr id="75" name="Group 74"/>
          <p:cNvGrpSpPr/>
          <p:nvPr/>
        </p:nvGrpSpPr>
        <p:grpSpPr>
          <a:xfrm>
            <a:off x="2057883" y="4524754"/>
            <a:ext cx="3615862" cy="1006392"/>
            <a:chOff x="2057883" y="4672816"/>
            <a:chExt cx="3615862" cy="1006392"/>
          </a:xfrm>
        </p:grpSpPr>
        <p:sp>
          <p:nvSpPr>
            <p:cNvPr id="7" name="TextBox 6"/>
            <p:cNvSpPr txBox="1"/>
            <p:nvPr/>
          </p:nvSpPr>
          <p:spPr>
            <a:xfrm>
              <a:off x="2057883" y="4672816"/>
              <a:ext cx="1623780" cy="504056"/>
            </a:xfrm>
            <a:prstGeom prst="rect">
              <a:avLst/>
            </a:prstGeom>
            <a:solidFill>
              <a:srgbClr val="99FF99"/>
            </a:solidFill>
            <a:ln w="12700">
              <a:solidFill>
                <a:schemeClr val="accent1"/>
              </a:solidFill>
            </a:ln>
          </p:spPr>
          <p:txBody>
            <a:bodyPr wrap="square" rtlCol="0">
              <a:spAutoFit/>
            </a:bodyPr>
            <a:lstStyle>
              <a:defPPr>
                <a:defRPr lang="en-US"/>
              </a:defPPr>
              <a:lvl1pPr algn="ctr">
                <a:defRPr u="none">
                  <a:latin typeface="+mn-lt"/>
                </a:defRPr>
              </a:lvl1pPr>
            </a:lstStyle>
            <a:p>
              <a:r>
                <a:rPr lang="en-US" b="1" dirty="0"/>
                <a:t>Chances</a:t>
              </a:r>
              <a:endParaRPr lang="en-AU" b="1" dirty="0"/>
            </a:p>
          </p:txBody>
        </p:sp>
        <p:sp>
          <p:nvSpPr>
            <p:cNvPr id="11" name="TextBox 10"/>
            <p:cNvSpPr txBox="1"/>
            <p:nvPr/>
          </p:nvSpPr>
          <p:spPr>
            <a:xfrm>
              <a:off x="2057883" y="5175152"/>
              <a:ext cx="1623780" cy="504056"/>
            </a:xfrm>
            <a:prstGeom prst="rect">
              <a:avLst/>
            </a:prstGeom>
            <a:solidFill>
              <a:srgbClr val="CCFFCC"/>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&lt;0.5%</a:t>
              </a:r>
              <a:endParaRPr lang="en-AU" dirty="0"/>
            </a:p>
          </p:txBody>
        </p:sp>
        <p:sp>
          <p:nvSpPr>
            <p:cNvPr id="8" name="TextBox 7"/>
            <p:cNvSpPr txBox="1"/>
            <p:nvPr/>
          </p:nvSpPr>
          <p:spPr>
            <a:xfrm>
              <a:off x="3515305" y="4672816"/>
              <a:ext cx="2158440" cy="504056"/>
            </a:xfrm>
            <a:prstGeom prst="rect">
              <a:avLst/>
            </a:prstGeom>
            <a:solidFill>
              <a:srgbClr val="99FF99"/>
            </a:solidFill>
            <a:ln w="12700">
              <a:solidFill>
                <a:schemeClr val="accent1"/>
              </a:solidFill>
            </a:ln>
          </p:spPr>
          <p:txBody>
            <a:bodyPr wrap="square" rtlCol="0">
              <a:spAutoFit/>
            </a:bodyPr>
            <a:lstStyle>
              <a:defPPr>
                <a:defRPr lang="en-US"/>
              </a:defPPr>
              <a:lvl1pPr algn="ctr">
                <a:defRPr u="none">
                  <a:latin typeface="+mn-lt"/>
                </a:defRPr>
              </a:lvl1pPr>
            </a:lstStyle>
            <a:p>
              <a:r>
                <a:rPr lang="en-US" b="1" dirty="0" smtClean="0"/>
                <a:t>Bayesian term</a:t>
              </a:r>
              <a:endParaRPr lang="en-AU" b="1" dirty="0"/>
            </a:p>
          </p:txBody>
        </p:sp>
        <p:sp>
          <p:nvSpPr>
            <p:cNvPr id="12" name="TextBox 11"/>
            <p:cNvSpPr txBox="1"/>
            <p:nvPr/>
          </p:nvSpPr>
          <p:spPr>
            <a:xfrm>
              <a:off x="3515305" y="5175152"/>
              <a:ext cx="2158440" cy="504056"/>
            </a:xfrm>
            <a:prstGeom prst="rect">
              <a:avLst/>
            </a:prstGeom>
            <a:solidFill>
              <a:srgbClr val="CCFFCC"/>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most unlikely</a:t>
              </a:r>
              <a:endParaRPr lang="en-AU" dirty="0"/>
            </a:p>
          </p:txBody>
        </p:sp>
      </p:grpSp>
      <p:grpSp>
        <p:nvGrpSpPr>
          <p:cNvPr id="77" name="Group 76"/>
          <p:cNvGrpSpPr/>
          <p:nvPr/>
        </p:nvGrpSpPr>
        <p:grpSpPr>
          <a:xfrm>
            <a:off x="2057883" y="5542126"/>
            <a:ext cx="3615862" cy="504056"/>
            <a:chOff x="2057883" y="5690188"/>
            <a:chExt cx="3615862" cy="504056"/>
          </a:xfrm>
        </p:grpSpPr>
        <p:sp>
          <p:nvSpPr>
            <p:cNvPr id="15" name="TextBox 14"/>
            <p:cNvSpPr txBox="1"/>
            <p:nvPr/>
          </p:nvSpPr>
          <p:spPr>
            <a:xfrm>
              <a:off x="2057883" y="5690188"/>
              <a:ext cx="1623780" cy="504056"/>
            </a:xfrm>
            <a:prstGeom prst="rect">
              <a:avLst/>
            </a:prstGeom>
            <a:solidFill>
              <a:srgbClr val="CCFFCC"/>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0.5-5%</a:t>
              </a:r>
              <a:endParaRPr lang="en-AU" dirty="0"/>
            </a:p>
          </p:txBody>
        </p:sp>
        <p:sp>
          <p:nvSpPr>
            <p:cNvPr id="16" name="TextBox 15"/>
            <p:cNvSpPr txBox="1"/>
            <p:nvPr/>
          </p:nvSpPr>
          <p:spPr>
            <a:xfrm>
              <a:off x="3515305" y="5690188"/>
              <a:ext cx="2158440" cy="504056"/>
            </a:xfrm>
            <a:prstGeom prst="rect">
              <a:avLst/>
            </a:prstGeom>
            <a:solidFill>
              <a:srgbClr val="CCFFCC"/>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very unlikely</a:t>
              </a:r>
              <a:endParaRPr lang="en-AU" dirty="0"/>
            </a:p>
          </p:txBody>
        </p:sp>
      </p:grpSp>
      <p:grpSp>
        <p:nvGrpSpPr>
          <p:cNvPr id="76" name="Group 75"/>
          <p:cNvGrpSpPr/>
          <p:nvPr/>
        </p:nvGrpSpPr>
        <p:grpSpPr>
          <a:xfrm>
            <a:off x="5674871" y="4524754"/>
            <a:ext cx="4727551" cy="1009412"/>
            <a:chOff x="5674871" y="4672816"/>
            <a:chExt cx="4727551" cy="1009412"/>
          </a:xfrm>
        </p:grpSpPr>
        <p:sp>
          <p:nvSpPr>
            <p:cNvPr id="4" name="TextBox 3"/>
            <p:cNvSpPr txBox="1"/>
            <p:nvPr/>
          </p:nvSpPr>
          <p:spPr>
            <a:xfrm>
              <a:off x="5674871" y="4672816"/>
              <a:ext cx="1584176" cy="504056"/>
            </a:xfrm>
            <a:prstGeom prst="rect">
              <a:avLst/>
            </a:prstGeom>
            <a:solidFill>
              <a:srgbClr val="CCCCFF"/>
            </a:solidFill>
            <a:ln w="12700">
              <a:solidFill>
                <a:schemeClr val="accent1"/>
              </a:solidFill>
            </a:ln>
          </p:spPr>
          <p:txBody>
            <a:bodyPr wrap="square" rtlCol="0">
              <a:spAutoFit/>
            </a:bodyPr>
            <a:lstStyle/>
            <a:p>
              <a:pPr algn="ctr"/>
              <a:r>
                <a:rPr lang="en-US" b="1" u="none" dirty="0" smtClean="0">
                  <a:latin typeface="+mn-lt"/>
                </a:rPr>
                <a:t>P value</a:t>
              </a:r>
              <a:endParaRPr lang="en-AU" b="1" u="none" dirty="0">
                <a:latin typeface="+mn-lt"/>
              </a:endParaRPr>
            </a:p>
          </p:txBody>
        </p:sp>
        <p:sp>
          <p:nvSpPr>
            <p:cNvPr id="9" name="TextBox 8"/>
            <p:cNvSpPr txBox="1"/>
            <p:nvPr/>
          </p:nvSpPr>
          <p:spPr>
            <a:xfrm>
              <a:off x="5674871" y="5175152"/>
              <a:ext cx="1584176" cy="504056"/>
            </a:xfrm>
            <a:prstGeom prst="rect">
              <a:avLst/>
            </a:prstGeom>
            <a:solidFill>
              <a:srgbClr val="CCECFF"/>
            </a:solidFill>
            <a:ln w="12700">
              <a:solidFill>
                <a:schemeClr val="accent1"/>
              </a:solidFill>
            </a:ln>
          </p:spPr>
          <p:txBody>
            <a:bodyPr wrap="square" rtlCol="0">
              <a:spAutoFit/>
            </a:bodyPr>
            <a:lstStyle/>
            <a:p>
              <a:pPr algn="ctr"/>
              <a:r>
                <a:rPr lang="en-US" u="none" dirty="0" smtClean="0">
                  <a:latin typeface="+mn-lt"/>
                </a:rPr>
                <a:t>&lt;0.005</a:t>
              </a:r>
              <a:endParaRPr lang="en-AU" u="none" dirty="0">
                <a:latin typeface="+mn-lt"/>
              </a:endParaRPr>
            </a:p>
          </p:txBody>
        </p:sp>
        <p:sp>
          <p:nvSpPr>
            <p:cNvPr id="10" name="TextBox 9"/>
            <p:cNvSpPr txBox="1"/>
            <p:nvPr/>
          </p:nvSpPr>
          <p:spPr>
            <a:xfrm>
              <a:off x="7252072" y="5189785"/>
              <a:ext cx="3150350" cy="492443"/>
            </a:xfrm>
            <a:prstGeom prst="rect">
              <a:avLst/>
            </a:prstGeom>
            <a:solidFill>
              <a:srgbClr val="CCECFF"/>
            </a:solidFill>
            <a:ln w="12700">
              <a:solidFill>
                <a:schemeClr val="accent1"/>
              </a:solidFill>
            </a:ln>
          </p:spPr>
          <p:txBody>
            <a:bodyPr wrap="square" rtlCol="0">
              <a:spAutoFit/>
            </a:bodyPr>
            <a:lstStyle>
              <a:defPPr>
                <a:defRPr lang="en-US"/>
              </a:defPPr>
              <a:lvl1pPr algn="ctr">
                <a:defRPr u="none">
                  <a:latin typeface="+mn-lt"/>
                </a:defRPr>
              </a:lvl1pPr>
            </a:lstStyle>
            <a:p>
              <a:r>
                <a:rPr lang="en-US" dirty="0"/>
                <a:t>strongly reject</a:t>
              </a:r>
              <a:endParaRPr lang="en-AU" dirty="0"/>
            </a:p>
          </p:txBody>
        </p:sp>
        <p:sp>
          <p:nvSpPr>
            <p:cNvPr id="6" name="TextBox 5"/>
            <p:cNvSpPr txBox="1"/>
            <p:nvPr/>
          </p:nvSpPr>
          <p:spPr>
            <a:xfrm>
              <a:off x="7252072" y="4677924"/>
              <a:ext cx="3150350" cy="504000"/>
            </a:xfrm>
            <a:prstGeom prst="rect">
              <a:avLst/>
            </a:prstGeom>
            <a:solidFill>
              <a:srgbClr val="CCCCFF"/>
            </a:solidFill>
            <a:ln w="12700">
              <a:solidFill>
                <a:schemeClr val="accent1"/>
              </a:solidFill>
            </a:ln>
          </p:spPr>
          <p:txBody>
            <a:bodyPr wrap="square" rtlCol="0">
              <a:spAutoFit/>
            </a:bodyPr>
            <a:lstStyle>
              <a:defPPr>
                <a:defRPr lang="en-US"/>
              </a:defPPr>
              <a:lvl1pPr algn="ctr">
                <a:defRPr u="none">
                  <a:latin typeface="+mn-lt"/>
                </a:defRPr>
              </a:lvl1pPr>
            </a:lstStyle>
            <a:p>
              <a:r>
                <a:rPr lang="en-US" b="1" dirty="0" smtClean="0"/>
                <a:t>Frequentist term</a:t>
              </a:r>
              <a:endParaRPr lang="en-AU" b="1" dirty="0"/>
            </a:p>
          </p:txBody>
        </p:sp>
      </p:grpSp>
      <p:grpSp>
        <p:nvGrpSpPr>
          <p:cNvPr id="78" name="Group 77"/>
          <p:cNvGrpSpPr/>
          <p:nvPr/>
        </p:nvGrpSpPr>
        <p:grpSpPr>
          <a:xfrm>
            <a:off x="5674871" y="5542126"/>
            <a:ext cx="4727551" cy="504056"/>
            <a:chOff x="5674871" y="5690188"/>
            <a:chExt cx="4727551" cy="504056"/>
          </a:xfrm>
        </p:grpSpPr>
        <p:sp>
          <p:nvSpPr>
            <p:cNvPr id="13" name="TextBox 12"/>
            <p:cNvSpPr txBox="1"/>
            <p:nvPr/>
          </p:nvSpPr>
          <p:spPr>
            <a:xfrm>
              <a:off x="5674871" y="5690188"/>
              <a:ext cx="1584176" cy="504056"/>
            </a:xfrm>
            <a:prstGeom prst="rect">
              <a:avLst/>
            </a:prstGeom>
            <a:solidFill>
              <a:srgbClr val="CCECFF"/>
            </a:solidFill>
            <a:ln w="12700">
              <a:solidFill>
                <a:schemeClr val="accent1"/>
              </a:solidFill>
            </a:ln>
          </p:spPr>
          <p:txBody>
            <a:bodyPr wrap="square" rtlCol="0">
              <a:spAutoFit/>
            </a:bodyPr>
            <a:lstStyle/>
            <a:p>
              <a:pPr algn="ctr"/>
              <a:r>
                <a:rPr lang="en-US" u="none" dirty="0" smtClean="0">
                  <a:latin typeface="+mn-lt"/>
                </a:rPr>
                <a:t>0.005-0.05</a:t>
              </a:r>
              <a:endParaRPr lang="en-AU" u="none" dirty="0">
                <a:latin typeface="+mn-lt"/>
              </a:endParaRPr>
            </a:p>
          </p:txBody>
        </p:sp>
        <p:sp>
          <p:nvSpPr>
            <p:cNvPr id="14" name="TextBox 13"/>
            <p:cNvSpPr txBox="1"/>
            <p:nvPr/>
          </p:nvSpPr>
          <p:spPr>
            <a:xfrm>
              <a:off x="7252072" y="5690216"/>
              <a:ext cx="3150350" cy="504000"/>
            </a:xfrm>
            <a:prstGeom prst="rect">
              <a:avLst/>
            </a:prstGeom>
            <a:solidFill>
              <a:srgbClr val="CCECFF"/>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moderately reject</a:t>
              </a:r>
              <a:endParaRPr lang="en-AU" dirty="0"/>
            </a:p>
          </p:txBody>
        </p:sp>
      </p:grpSp>
      <p:grpSp>
        <p:nvGrpSpPr>
          <p:cNvPr id="79" name="Group 78"/>
          <p:cNvGrpSpPr/>
          <p:nvPr/>
        </p:nvGrpSpPr>
        <p:grpSpPr>
          <a:xfrm>
            <a:off x="2057883" y="6057162"/>
            <a:ext cx="8344539" cy="504056"/>
            <a:chOff x="2057883" y="6205224"/>
            <a:chExt cx="8344539" cy="504056"/>
          </a:xfrm>
        </p:grpSpPr>
        <p:sp>
          <p:nvSpPr>
            <p:cNvPr id="17" name="TextBox 16"/>
            <p:cNvSpPr txBox="1"/>
            <p:nvPr/>
          </p:nvSpPr>
          <p:spPr>
            <a:xfrm>
              <a:off x="5674871" y="6205224"/>
              <a:ext cx="1584176" cy="504056"/>
            </a:xfrm>
            <a:prstGeom prst="rect">
              <a:avLst/>
            </a:prstGeom>
            <a:solidFill>
              <a:srgbClr val="CCECFF"/>
            </a:solidFill>
            <a:ln w="12700">
              <a:solidFill>
                <a:schemeClr val="accent1"/>
              </a:solidFill>
            </a:ln>
          </p:spPr>
          <p:txBody>
            <a:bodyPr wrap="square" rtlCol="0">
              <a:spAutoFit/>
            </a:bodyPr>
            <a:lstStyle/>
            <a:p>
              <a:pPr algn="ctr"/>
              <a:r>
                <a:rPr lang="en-US" u="none" dirty="0" smtClean="0">
                  <a:latin typeface="+mn-lt"/>
                </a:rPr>
                <a:t>0.05-0.25</a:t>
              </a:r>
              <a:endParaRPr lang="en-AU" u="none" dirty="0">
                <a:latin typeface="+mn-lt"/>
              </a:endParaRPr>
            </a:p>
          </p:txBody>
        </p:sp>
        <p:sp>
          <p:nvSpPr>
            <p:cNvPr id="19" name="TextBox 18"/>
            <p:cNvSpPr txBox="1"/>
            <p:nvPr/>
          </p:nvSpPr>
          <p:spPr>
            <a:xfrm>
              <a:off x="2057883" y="6205224"/>
              <a:ext cx="1623780" cy="504056"/>
            </a:xfrm>
            <a:prstGeom prst="rect">
              <a:avLst/>
            </a:prstGeom>
            <a:solidFill>
              <a:srgbClr val="CCFFCC"/>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5-25%</a:t>
              </a:r>
              <a:endParaRPr lang="en-AU" dirty="0"/>
            </a:p>
          </p:txBody>
        </p:sp>
        <p:sp>
          <p:nvSpPr>
            <p:cNvPr id="20" name="TextBox 19"/>
            <p:cNvSpPr txBox="1"/>
            <p:nvPr/>
          </p:nvSpPr>
          <p:spPr>
            <a:xfrm>
              <a:off x="3515305" y="6205224"/>
              <a:ext cx="2158440" cy="504056"/>
            </a:xfrm>
            <a:prstGeom prst="rect">
              <a:avLst/>
            </a:prstGeom>
            <a:solidFill>
              <a:srgbClr val="CCFFCC"/>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unlikely</a:t>
              </a:r>
              <a:endParaRPr lang="en-AU" dirty="0"/>
            </a:p>
          </p:txBody>
        </p:sp>
        <p:sp>
          <p:nvSpPr>
            <p:cNvPr id="18" name="TextBox 17"/>
            <p:cNvSpPr txBox="1"/>
            <p:nvPr/>
          </p:nvSpPr>
          <p:spPr>
            <a:xfrm>
              <a:off x="7252072" y="6205252"/>
              <a:ext cx="3150350" cy="504000"/>
            </a:xfrm>
            <a:prstGeom prst="rect">
              <a:avLst/>
            </a:prstGeom>
            <a:solidFill>
              <a:srgbClr val="CCECFF"/>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weakly reject</a:t>
              </a:r>
              <a:endParaRPr lang="en-AU" dirty="0"/>
            </a:p>
          </p:txBody>
        </p:sp>
      </p:grpSp>
      <p:grpSp>
        <p:nvGrpSpPr>
          <p:cNvPr id="80" name="Group 79"/>
          <p:cNvGrpSpPr/>
          <p:nvPr/>
        </p:nvGrpSpPr>
        <p:grpSpPr>
          <a:xfrm>
            <a:off x="2057883" y="6572198"/>
            <a:ext cx="8344539" cy="504056"/>
            <a:chOff x="2057883" y="6720260"/>
            <a:chExt cx="8344539" cy="504056"/>
          </a:xfrm>
        </p:grpSpPr>
        <p:sp>
          <p:nvSpPr>
            <p:cNvPr id="21" name="TextBox 20"/>
            <p:cNvSpPr txBox="1"/>
            <p:nvPr/>
          </p:nvSpPr>
          <p:spPr>
            <a:xfrm>
              <a:off x="5674871" y="6720260"/>
              <a:ext cx="1584176" cy="504056"/>
            </a:xfrm>
            <a:prstGeom prst="rect">
              <a:avLst/>
            </a:prstGeom>
            <a:solidFill>
              <a:srgbClr val="CCECFF"/>
            </a:solidFill>
            <a:ln w="12700">
              <a:solidFill>
                <a:schemeClr val="accent1"/>
              </a:solidFill>
            </a:ln>
          </p:spPr>
          <p:txBody>
            <a:bodyPr wrap="square" rtlCol="0">
              <a:spAutoFit/>
            </a:bodyPr>
            <a:lstStyle/>
            <a:p>
              <a:pPr algn="ctr"/>
              <a:r>
                <a:rPr lang="en-US" u="none" dirty="0" smtClean="0">
                  <a:latin typeface="+mn-lt"/>
                </a:rPr>
                <a:t>0.25-0.75</a:t>
              </a:r>
              <a:endParaRPr lang="en-AU" u="none" dirty="0">
                <a:latin typeface="+mn-lt"/>
              </a:endParaRPr>
            </a:p>
          </p:txBody>
        </p:sp>
        <p:sp>
          <p:nvSpPr>
            <p:cNvPr id="23" name="TextBox 22"/>
            <p:cNvSpPr txBox="1"/>
            <p:nvPr/>
          </p:nvSpPr>
          <p:spPr>
            <a:xfrm>
              <a:off x="2057883" y="6720260"/>
              <a:ext cx="1623780" cy="504056"/>
            </a:xfrm>
            <a:prstGeom prst="rect">
              <a:avLst/>
            </a:prstGeom>
            <a:solidFill>
              <a:srgbClr val="CCFFCC"/>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25-75%</a:t>
              </a:r>
              <a:endParaRPr lang="en-AU" dirty="0"/>
            </a:p>
          </p:txBody>
        </p:sp>
        <p:sp>
          <p:nvSpPr>
            <p:cNvPr id="24" name="TextBox 23"/>
            <p:cNvSpPr txBox="1"/>
            <p:nvPr/>
          </p:nvSpPr>
          <p:spPr>
            <a:xfrm>
              <a:off x="3515305" y="6720260"/>
              <a:ext cx="2158440" cy="504056"/>
            </a:xfrm>
            <a:prstGeom prst="rect">
              <a:avLst/>
            </a:prstGeom>
            <a:solidFill>
              <a:srgbClr val="CCFFCC"/>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possibly</a:t>
              </a:r>
              <a:endParaRPr lang="en-AU" dirty="0"/>
            </a:p>
          </p:txBody>
        </p:sp>
        <p:sp>
          <p:nvSpPr>
            <p:cNvPr id="22" name="TextBox 21"/>
            <p:cNvSpPr txBox="1"/>
            <p:nvPr/>
          </p:nvSpPr>
          <p:spPr>
            <a:xfrm>
              <a:off x="7252072" y="6720288"/>
              <a:ext cx="3150350" cy="504000"/>
            </a:xfrm>
            <a:prstGeom prst="rect">
              <a:avLst/>
            </a:prstGeom>
            <a:solidFill>
              <a:srgbClr val="CCECFF"/>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ambiguously compatible</a:t>
              </a:r>
              <a:endParaRPr lang="en-AU" dirty="0"/>
            </a:p>
          </p:txBody>
        </p:sp>
      </p:grpSp>
      <p:grpSp>
        <p:nvGrpSpPr>
          <p:cNvPr id="81" name="Group 80"/>
          <p:cNvGrpSpPr/>
          <p:nvPr/>
        </p:nvGrpSpPr>
        <p:grpSpPr>
          <a:xfrm>
            <a:off x="2057883" y="7087234"/>
            <a:ext cx="8344539" cy="504056"/>
            <a:chOff x="2057883" y="7235296"/>
            <a:chExt cx="8344539" cy="504056"/>
          </a:xfrm>
        </p:grpSpPr>
        <p:sp>
          <p:nvSpPr>
            <p:cNvPr id="25" name="TextBox 24"/>
            <p:cNvSpPr txBox="1"/>
            <p:nvPr/>
          </p:nvSpPr>
          <p:spPr>
            <a:xfrm>
              <a:off x="5674871" y="7235296"/>
              <a:ext cx="1584176" cy="504056"/>
            </a:xfrm>
            <a:prstGeom prst="rect">
              <a:avLst/>
            </a:prstGeom>
            <a:solidFill>
              <a:srgbClr val="CCECFF"/>
            </a:solidFill>
            <a:ln w="12700">
              <a:solidFill>
                <a:schemeClr val="accent1"/>
              </a:solidFill>
            </a:ln>
          </p:spPr>
          <p:txBody>
            <a:bodyPr wrap="square" rtlCol="0">
              <a:spAutoFit/>
            </a:bodyPr>
            <a:lstStyle/>
            <a:p>
              <a:pPr algn="ctr"/>
              <a:r>
                <a:rPr lang="en-US" u="none" dirty="0" smtClean="0">
                  <a:latin typeface="+mn-lt"/>
                </a:rPr>
                <a:t>0.75-0.95</a:t>
              </a:r>
              <a:endParaRPr lang="en-AU" u="none" dirty="0">
                <a:latin typeface="+mn-lt"/>
              </a:endParaRPr>
            </a:p>
          </p:txBody>
        </p:sp>
        <p:sp>
          <p:nvSpPr>
            <p:cNvPr id="27" name="TextBox 26"/>
            <p:cNvSpPr txBox="1"/>
            <p:nvPr/>
          </p:nvSpPr>
          <p:spPr>
            <a:xfrm>
              <a:off x="2057883" y="7235296"/>
              <a:ext cx="1623780" cy="504056"/>
            </a:xfrm>
            <a:prstGeom prst="rect">
              <a:avLst/>
            </a:prstGeom>
            <a:solidFill>
              <a:srgbClr val="CCFFCC"/>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75-95%</a:t>
              </a:r>
              <a:endParaRPr lang="en-AU" dirty="0"/>
            </a:p>
          </p:txBody>
        </p:sp>
        <p:sp>
          <p:nvSpPr>
            <p:cNvPr id="28" name="TextBox 27"/>
            <p:cNvSpPr txBox="1"/>
            <p:nvPr/>
          </p:nvSpPr>
          <p:spPr>
            <a:xfrm>
              <a:off x="3515305" y="7235296"/>
              <a:ext cx="2158440" cy="504056"/>
            </a:xfrm>
            <a:prstGeom prst="rect">
              <a:avLst/>
            </a:prstGeom>
            <a:solidFill>
              <a:srgbClr val="CCFFCC"/>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likely</a:t>
              </a:r>
              <a:endParaRPr lang="en-AU" dirty="0"/>
            </a:p>
          </p:txBody>
        </p:sp>
        <p:sp>
          <p:nvSpPr>
            <p:cNvPr id="26" name="TextBox 25"/>
            <p:cNvSpPr txBox="1"/>
            <p:nvPr/>
          </p:nvSpPr>
          <p:spPr>
            <a:xfrm>
              <a:off x="7252072" y="7239769"/>
              <a:ext cx="3150350" cy="492443"/>
            </a:xfrm>
            <a:prstGeom prst="rect">
              <a:avLst/>
            </a:prstGeom>
            <a:solidFill>
              <a:srgbClr val="CCECFF"/>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weakly compatible</a:t>
              </a:r>
              <a:endParaRPr lang="en-AU" dirty="0"/>
            </a:p>
          </p:txBody>
        </p:sp>
      </p:grpSp>
      <p:grpSp>
        <p:nvGrpSpPr>
          <p:cNvPr id="83" name="Group 82"/>
          <p:cNvGrpSpPr/>
          <p:nvPr/>
        </p:nvGrpSpPr>
        <p:grpSpPr>
          <a:xfrm>
            <a:off x="2057883" y="7597218"/>
            <a:ext cx="8344539" cy="1024144"/>
            <a:chOff x="2057883" y="7745280"/>
            <a:chExt cx="8344539" cy="1024144"/>
          </a:xfrm>
        </p:grpSpPr>
        <p:sp>
          <p:nvSpPr>
            <p:cNvPr id="33" name="TextBox 32"/>
            <p:cNvSpPr txBox="1"/>
            <p:nvPr/>
          </p:nvSpPr>
          <p:spPr>
            <a:xfrm>
              <a:off x="5674871" y="8265368"/>
              <a:ext cx="1584176" cy="504056"/>
            </a:xfrm>
            <a:prstGeom prst="rect">
              <a:avLst/>
            </a:prstGeom>
            <a:solidFill>
              <a:srgbClr val="CCECFF"/>
            </a:solidFill>
            <a:ln w="12700">
              <a:solidFill>
                <a:schemeClr val="accent1"/>
              </a:solidFill>
            </a:ln>
          </p:spPr>
          <p:txBody>
            <a:bodyPr wrap="square" rtlCol="0">
              <a:spAutoFit/>
            </a:bodyPr>
            <a:lstStyle/>
            <a:p>
              <a:pPr algn="ctr"/>
              <a:r>
                <a:rPr lang="en-US" u="none" dirty="0" smtClean="0">
                  <a:latin typeface="+mn-lt"/>
                </a:rPr>
                <a:t>&gt;0.995</a:t>
              </a:r>
              <a:endParaRPr lang="en-AU" u="none" dirty="0">
                <a:latin typeface="+mn-lt"/>
              </a:endParaRPr>
            </a:p>
          </p:txBody>
        </p:sp>
        <p:sp>
          <p:nvSpPr>
            <p:cNvPr id="35" name="TextBox 34"/>
            <p:cNvSpPr txBox="1"/>
            <p:nvPr/>
          </p:nvSpPr>
          <p:spPr>
            <a:xfrm>
              <a:off x="2057883" y="8265368"/>
              <a:ext cx="1623780" cy="504056"/>
            </a:xfrm>
            <a:prstGeom prst="rect">
              <a:avLst/>
            </a:prstGeom>
            <a:solidFill>
              <a:srgbClr val="CCFFCC"/>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&gt;99.5%</a:t>
              </a:r>
              <a:endParaRPr lang="en-AU" dirty="0"/>
            </a:p>
          </p:txBody>
        </p:sp>
        <p:sp>
          <p:nvSpPr>
            <p:cNvPr id="36" name="TextBox 35"/>
            <p:cNvSpPr txBox="1"/>
            <p:nvPr/>
          </p:nvSpPr>
          <p:spPr>
            <a:xfrm>
              <a:off x="3515305" y="8265368"/>
              <a:ext cx="2158440" cy="504056"/>
            </a:xfrm>
            <a:prstGeom prst="rect">
              <a:avLst/>
            </a:prstGeom>
            <a:solidFill>
              <a:srgbClr val="CCFFCC"/>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most likely</a:t>
              </a:r>
              <a:endParaRPr lang="en-AU" dirty="0"/>
            </a:p>
          </p:txBody>
        </p:sp>
        <p:grpSp>
          <p:nvGrpSpPr>
            <p:cNvPr id="82" name="Group 81"/>
            <p:cNvGrpSpPr/>
            <p:nvPr/>
          </p:nvGrpSpPr>
          <p:grpSpPr>
            <a:xfrm>
              <a:off x="2057883" y="7745280"/>
              <a:ext cx="8344539" cy="509108"/>
              <a:chOff x="2057883" y="7745280"/>
              <a:chExt cx="8344539" cy="509108"/>
            </a:xfrm>
          </p:grpSpPr>
          <p:sp>
            <p:nvSpPr>
              <p:cNvPr id="29" name="TextBox 28"/>
              <p:cNvSpPr txBox="1"/>
              <p:nvPr/>
            </p:nvSpPr>
            <p:spPr>
              <a:xfrm>
                <a:off x="5674871" y="7750332"/>
                <a:ext cx="1584176" cy="504056"/>
              </a:xfrm>
              <a:prstGeom prst="rect">
                <a:avLst/>
              </a:prstGeom>
              <a:solidFill>
                <a:srgbClr val="CCECFF"/>
              </a:solidFill>
              <a:ln w="12700">
                <a:solidFill>
                  <a:schemeClr val="accent1"/>
                </a:solidFill>
              </a:ln>
            </p:spPr>
            <p:txBody>
              <a:bodyPr wrap="square" rtlCol="0">
                <a:spAutoFit/>
              </a:bodyPr>
              <a:lstStyle/>
              <a:p>
                <a:pPr algn="ctr"/>
                <a:r>
                  <a:rPr lang="en-US" u="none" dirty="0" smtClean="0">
                    <a:latin typeface="+mn-lt"/>
                  </a:rPr>
                  <a:t>0.95-0.995</a:t>
                </a:r>
                <a:endParaRPr lang="en-AU" u="none" dirty="0">
                  <a:latin typeface="+mn-lt"/>
                </a:endParaRPr>
              </a:p>
            </p:txBody>
          </p:sp>
          <p:sp>
            <p:nvSpPr>
              <p:cNvPr id="31" name="TextBox 30"/>
              <p:cNvSpPr txBox="1"/>
              <p:nvPr/>
            </p:nvSpPr>
            <p:spPr>
              <a:xfrm>
                <a:off x="2057883" y="7750332"/>
                <a:ext cx="1623780" cy="504056"/>
              </a:xfrm>
              <a:prstGeom prst="rect">
                <a:avLst/>
              </a:prstGeom>
              <a:solidFill>
                <a:srgbClr val="CCFFCC"/>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95-99.5%</a:t>
                </a:r>
                <a:endParaRPr lang="en-AU" dirty="0"/>
              </a:p>
            </p:txBody>
          </p:sp>
          <p:sp>
            <p:nvSpPr>
              <p:cNvPr id="32" name="TextBox 31"/>
              <p:cNvSpPr txBox="1"/>
              <p:nvPr/>
            </p:nvSpPr>
            <p:spPr>
              <a:xfrm>
                <a:off x="3515305" y="7750332"/>
                <a:ext cx="2158440" cy="504056"/>
              </a:xfrm>
              <a:prstGeom prst="rect">
                <a:avLst/>
              </a:prstGeom>
              <a:solidFill>
                <a:srgbClr val="CCFFCC"/>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very likely</a:t>
                </a:r>
                <a:endParaRPr lang="en-AU" dirty="0"/>
              </a:p>
            </p:txBody>
          </p:sp>
          <p:sp>
            <p:nvSpPr>
              <p:cNvPr id="30" name="TextBox 29"/>
              <p:cNvSpPr txBox="1"/>
              <p:nvPr/>
            </p:nvSpPr>
            <p:spPr>
              <a:xfrm>
                <a:off x="7252072" y="7745280"/>
                <a:ext cx="3150350" cy="504000"/>
              </a:xfrm>
              <a:prstGeom prst="rect">
                <a:avLst/>
              </a:prstGeom>
              <a:solidFill>
                <a:srgbClr val="CCECFF"/>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moderately compatible</a:t>
                </a:r>
                <a:endParaRPr lang="en-AU" dirty="0"/>
              </a:p>
            </p:txBody>
          </p:sp>
        </p:grpSp>
        <p:sp>
          <p:nvSpPr>
            <p:cNvPr id="34" name="TextBox 33"/>
            <p:cNvSpPr txBox="1"/>
            <p:nvPr/>
          </p:nvSpPr>
          <p:spPr>
            <a:xfrm>
              <a:off x="7252072" y="8265396"/>
              <a:ext cx="3150350" cy="504000"/>
            </a:xfrm>
            <a:prstGeom prst="rect">
              <a:avLst/>
            </a:prstGeom>
            <a:solidFill>
              <a:srgbClr val="CCECFF"/>
            </a:solidFill>
            <a:ln w="12700">
              <a:solidFill>
                <a:schemeClr val="accent1"/>
              </a:solidFill>
            </a:ln>
          </p:spPr>
          <p:txBody>
            <a:bodyPr wrap="square" rtlCol="0">
              <a:spAutoFit/>
            </a:bodyPr>
            <a:lstStyle>
              <a:defPPr>
                <a:defRPr lang="en-US"/>
              </a:defPPr>
              <a:lvl1pPr algn="ctr">
                <a:defRPr u="none">
                  <a:latin typeface="+mn-lt"/>
                </a:defRPr>
              </a:lvl1pPr>
            </a:lstStyle>
            <a:p>
              <a:r>
                <a:rPr lang="en-US" dirty="0" smtClean="0"/>
                <a:t>strongly compatible</a:t>
              </a:r>
              <a:endParaRPr lang="en-AU" dirty="0"/>
            </a:p>
          </p:txBody>
        </p:sp>
      </p:grpSp>
    </p:spTree>
    <p:custDataLst>
      <p:tags r:id="rId1"/>
    </p:custDataLst>
    <p:extLst>
      <p:ext uri="{BB962C8B-B14F-4D97-AF65-F5344CB8AC3E}">
        <p14:creationId xmlns:p14="http://schemas.microsoft.com/office/powerpoint/2010/main" val="328991205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75"/>
                                        </p:tgtEl>
                                        <p:attrNameLst>
                                          <p:attrName>style.visibility</p:attrName>
                                        </p:attrNameLst>
                                      </p:cBhvr>
                                      <p:to>
                                        <p:strVal val="visible"/>
                                      </p:to>
                                    </p:set>
                                    <p:animEffect transition="in" filter="wipe(left)">
                                      <p:cBhvr>
                                        <p:cTn id="31" dur="500"/>
                                        <p:tgtEl>
                                          <p:spTgt spid="75"/>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76"/>
                                        </p:tgtEl>
                                        <p:attrNameLst>
                                          <p:attrName>style.visibility</p:attrName>
                                        </p:attrNameLst>
                                      </p:cBhvr>
                                      <p:to>
                                        <p:strVal val="visible"/>
                                      </p:to>
                                    </p:set>
                                    <p:animEffect transition="in" filter="wipe(left)">
                                      <p:cBhvr>
                                        <p:cTn id="36" dur="500"/>
                                        <p:tgtEl>
                                          <p:spTgt spid="7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77"/>
                                        </p:tgtEl>
                                        <p:attrNameLst>
                                          <p:attrName>style.visibility</p:attrName>
                                        </p:attrNameLst>
                                      </p:cBhvr>
                                      <p:to>
                                        <p:strVal val="visible"/>
                                      </p:to>
                                    </p:set>
                                    <p:animEffect transition="in" filter="wipe(left)">
                                      <p:cBhvr>
                                        <p:cTn id="41" dur="500"/>
                                        <p:tgtEl>
                                          <p:spTgt spid="77"/>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78"/>
                                        </p:tgtEl>
                                        <p:attrNameLst>
                                          <p:attrName>style.visibility</p:attrName>
                                        </p:attrNameLst>
                                      </p:cBhvr>
                                      <p:to>
                                        <p:strVal val="visible"/>
                                      </p:to>
                                    </p:set>
                                    <p:animEffect transition="in" filter="wipe(left)">
                                      <p:cBhvr>
                                        <p:cTn id="46" dur="500"/>
                                        <p:tgtEl>
                                          <p:spTgt spid="78"/>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79"/>
                                        </p:tgtEl>
                                        <p:attrNameLst>
                                          <p:attrName>style.visibility</p:attrName>
                                        </p:attrNameLst>
                                      </p:cBhvr>
                                      <p:to>
                                        <p:strVal val="visible"/>
                                      </p:to>
                                    </p:set>
                                    <p:animEffect transition="in" filter="wipe(left)">
                                      <p:cBhvr>
                                        <p:cTn id="51" dur="500"/>
                                        <p:tgtEl>
                                          <p:spTgt spid="79"/>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80"/>
                                        </p:tgtEl>
                                        <p:attrNameLst>
                                          <p:attrName>style.visibility</p:attrName>
                                        </p:attrNameLst>
                                      </p:cBhvr>
                                      <p:to>
                                        <p:strVal val="visible"/>
                                      </p:to>
                                    </p:set>
                                    <p:animEffect transition="in" filter="wipe(left)">
                                      <p:cBhvr>
                                        <p:cTn id="56" dur="500"/>
                                        <p:tgtEl>
                                          <p:spTgt spid="80"/>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81"/>
                                        </p:tgtEl>
                                        <p:attrNameLst>
                                          <p:attrName>style.visibility</p:attrName>
                                        </p:attrNameLst>
                                      </p:cBhvr>
                                      <p:to>
                                        <p:strVal val="visible"/>
                                      </p:to>
                                    </p:set>
                                    <p:animEffect transition="in" filter="wipe(left)">
                                      <p:cBhvr>
                                        <p:cTn id="61" dur="500"/>
                                        <p:tgtEl>
                                          <p:spTgt spid="81"/>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83"/>
                                        </p:tgtEl>
                                        <p:attrNameLst>
                                          <p:attrName>style.visibility</p:attrName>
                                        </p:attrNameLst>
                                      </p:cBhvr>
                                      <p:to>
                                        <p:strVal val="visible"/>
                                      </p:to>
                                    </p:set>
                                    <p:animEffect transition="in" filter="wipe(left)">
                                      <p:cBhvr>
                                        <p:cTn id="66" dur="500"/>
                                        <p:tgtEl>
                                          <p:spTgt spid="83"/>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5123">
                                            <p:txEl>
                                              <p:pRg st="15" end="15"/>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512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0757" y="38827"/>
            <a:ext cx="13033823" cy="9738709"/>
          </a:xfrm>
        </p:spPr>
        <p:txBody>
          <a:bodyPr/>
          <a:lstStyle/>
          <a:p>
            <a:pPr marL="0" indent="0">
              <a:lnSpc>
                <a:spcPct val="98000"/>
              </a:lnSpc>
              <a:buNone/>
            </a:pPr>
            <a:r>
              <a:rPr lang="en-US" sz="2800" dirty="0"/>
              <a:t>The following two slides introduce two relevant Sportscience spreadsheets</a:t>
            </a:r>
            <a:r>
              <a:rPr lang="en-US" sz="2800" dirty="0" smtClean="0"/>
              <a:t>.</a:t>
            </a:r>
          </a:p>
          <a:p>
            <a:pPr marL="0" indent="0">
              <a:lnSpc>
                <a:spcPct val="98000"/>
              </a:lnSpc>
              <a:buNone/>
            </a:pPr>
            <a:r>
              <a:rPr lang="en-US" sz="3200" b="1" dirty="0" smtClean="0">
                <a:solidFill>
                  <a:srgbClr val="FF3399"/>
                </a:solidFill>
              </a:rPr>
              <a:t>Converting P </a:t>
            </a:r>
            <a:r>
              <a:rPr lang="en-US" sz="3200" b="1" dirty="0">
                <a:solidFill>
                  <a:srgbClr val="FF3399"/>
                </a:solidFill>
              </a:rPr>
              <a:t>V</a:t>
            </a:r>
            <a:r>
              <a:rPr lang="en-US" sz="3200" b="1" dirty="0" smtClean="0">
                <a:solidFill>
                  <a:srgbClr val="FF3399"/>
                </a:solidFill>
              </a:rPr>
              <a:t>alues </a:t>
            </a:r>
            <a:r>
              <a:rPr lang="en-US" sz="3200" b="1" dirty="0">
                <a:solidFill>
                  <a:srgbClr val="FF3399"/>
                </a:solidFill>
              </a:rPr>
              <a:t>to </a:t>
            </a:r>
            <a:r>
              <a:rPr lang="en-US" sz="3200" b="1" dirty="0" smtClean="0">
                <a:solidFill>
                  <a:srgbClr val="FF3399"/>
                </a:solidFill>
              </a:rPr>
              <a:t>Magnitude-Based Decisions</a:t>
            </a:r>
            <a:endParaRPr lang="en-US" sz="3200" b="1" dirty="0">
              <a:solidFill>
                <a:srgbClr val="FF3399"/>
              </a:solidFill>
            </a:endParaRPr>
          </a:p>
          <a:p>
            <a:pPr>
              <a:lnSpc>
                <a:spcPct val="98000"/>
              </a:lnSpc>
            </a:pPr>
            <a:r>
              <a:rPr lang="en-US" sz="3000" dirty="0" smtClean="0"/>
              <a:t>Statistical significance is on the way out, but the associated classic p values will be around for years to come.</a:t>
            </a:r>
          </a:p>
          <a:p>
            <a:pPr>
              <a:lnSpc>
                <a:spcPct val="98000"/>
              </a:lnSpc>
            </a:pPr>
            <a:r>
              <a:rPr lang="en-US" sz="3000" dirty="0" smtClean="0"/>
              <a:t>The p value alone does not provide enough information about the uncertainty in the true magnitude of the effect.</a:t>
            </a:r>
          </a:p>
          <a:p>
            <a:pPr>
              <a:lnSpc>
                <a:spcPct val="98000"/>
              </a:lnSpc>
            </a:pPr>
            <a:r>
              <a:rPr lang="en-US" sz="3000" dirty="0" smtClean="0"/>
              <a:t>To get the uncertainty expressed as compatibility limits or interval, you </a:t>
            </a:r>
            <a:r>
              <a:rPr lang="en-US" sz="3000" dirty="0"/>
              <a:t>need also the sample value of the effect</a:t>
            </a:r>
            <a:r>
              <a:rPr lang="en-US" sz="3000" dirty="0" smtClean="0"/>
              <a:t>.</a:t>
            </a:r>
          </a:p>
          <a:p>
            <a:pPr lvl="1">
              <a:lnSpc>
                <a:spcPct val="98000"/>
              </a:lnSpc>
            </a:pPr>
            <a:r>
              <a:rPr lang="en-US" sz="2800" dirty="0" smtClean="0"/>
              <a:t>Put the p value and sample value into the spreadsheet </a:t>
            </a:r>
            <a:r>
              <a:rPr lang="en-US" sz="2800" b="1" dirty="0" smtClean="0"/>
              <a:t>Convert p values to MBD</a:t>
            </a:r>
            <a:r>
              <a:rPr lang="en-US" sz="2800" dirty="0" smtClean="0"/>
              <a:t>.</a:t>
            </a:r>
          </a:p>
          <a:p>
            <a:pPr>
              <a:lnSpc>
                <a:spcPct val="98000"/>
              </a:lnSpc>
            </a:pPr>
            <a:r>
              <a:rPr lang="en-US" sz="3000" dirty="0" smtClean="0"/>
              <a:t>The upper and lower limits of the compatibility interval tell you how big or small the true effect could be, numerically.</a:t>
            </a:r>
          </a:p>
          <a:p>
            <a:pPr>
              <a:lnSpc>
                <a:spcPct val="98000"/>
              </a:lnSpc>
            </a:pPr>
            <a:r>
              <a:rPr lang="en-US" sz="3000" dirty="0" smtClean="0"/>
              <a:t>But are those limits important? To answer that, you need to know the smallest important value of the effect. </a:t>
            </a:r>
          </a:p>
          <a:p>
            <a:pPr lvl="1">
              <a:lnSpc>
                <a:spcPct val="98000"/>
              </a:lnSpc>
            </a:pPr>
            <a:r>
              <a:rPr lang="en-US" sz="2800" dirty="0" smtClean="0"/>
              <a:t>You can then see whether the compatibility limits are important to decide how important the effect could be.</a:t>
            </a:r>
          </a:p>
          <a:p>
            <a:pPr>
              <a:lnSpc>
                <a:spcPct val="98000"/>
              </a:lnSpc>
            </a:pPr>
            <a:r>
              <a:rPr lang="en-US" sz="3000" dirty="0"/>
              <a:t>That’s OK for non-clinical effects, but if the effect represents a treatment or strategy that could be beneficial or harmful, you have to be really careful about avoiding harm.</a:t>
            </a:r>
          </a:p>
          <a:p>
            <a:pPr lvl="1">
              <a:lnSpc>
                <a:spcPct val="98000"/>
              </a:lnSpc>
            </a:pPr>
            <a:r>
              <a:rPr lang="en-US" sz="2800" dirty="0"/>
              <a:t>For such clinical effects, it’s better to work out the </a:t>
            </a:r>
            <a:r>
              <a:rPr lang="en-US" sz="2800" dirty="0" smtClean="0"/>
              <a:t>chances </a:t>
            </a:r>
            <a:r>
              <a:rPr lang="en-US" sz="2800" dirty="0"/>
              <a:t>of harm and benefit before you make a decision about using the effect</a:t>
            </a:r>
            <a:r>
              <a:rPr lang="en-US" sz="2800" dirty="0" smtClean="0"/>
              <a:t>.</a:t>
            </a:r>
          </a:p>
          <a:p>
            <a:pPr>
              <a:lnSpc>
                <a:spcPct val="98000"/>
              </a:lnSpc>
            </a:pPr>
            <a:r>
              <a:rPr lang="en-US" sz="3089" dirty="0"/>
              <a:t>Even for non-clinical effects, it’s important to know the chances that the effect is substantial (and trivial).</a:t>
            </a:r>
          </a:p>
          <a:p>
            <a:pPr lvl="1">
              <a:lnSpc>
                <a:spcPct val="98000"/>
              </a:lnSpc>
            </a:pPr>
            <a:endParaRPr lang="en-US" sz="2800" dirty="0"/>
          </a:p>
          <a:p>
            <a:pPr>
              <a:lnSpc>
                <a:spcPct val="98000"/>
              </a:lnSpc>
            </a:pPr>
            <a:endParaRPr lang="en-US" sz="3089" dirty="0"/>
          </a:p>
        </p:txBody>
      </p:sp>
    </p:spTree>
    <p:extLst>
      <p:ext uri="{BB962C8B-B14F-4D97-AF65-F5344CB8AC3E}">
        <p14:creationId xmlns:p14="http://schemas.microsoft.com/office/powerpoint/2010/main" val="3070388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300"/>
                                  </p:stCondLst>
                                  <p:childTnLst>
                                    <p:set>
                                      <p:cBhvr>
                                        <p:cTn id="6"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300"/>
                                  </p:stCondLst>
                                  <p:childTnLst>
                                    <p:set>
                                      <p:cBhvr>
                                        <p:cTn id="10"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300"/>
                                  </p:stCondLst>
                                  <p:childTnLst>
                                    <p:set>
                                      <p:cBhvr>
                                        <p:cTn id="14" dur="1" fill="hold">
                                          <p:stCondLst>
                                            <p:cond delay="499"/>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300"/>
                                  </p:stCondLst>
                                  <p:childTnLst>
                                    <p:set>
                                      <p:cBhvr>
                                        <p:cTn id="18" dur="1" fill="hold">
                                          <p:stCondLst>
                                            <p:cond delay="499"/>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300"/>
                                  </p:stCondLst>
                                  <p:childTnLst>
                                    <p:set>
                                      <p:cBhvr>
                                        <p:cTn id="26" dur="1" fill="hold">
                                          <p:stCondLst>
                                            <p:cond delay="499"/>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300"/>
                                  </p:stCondLst>
                                  <p:childTnLst>
                                    <p:set>
                                      <p:cBhvr>
                                        <p:cTn id="30" dur="1" fill="hold">
                                          <p:stCondLst>
                                            <p:cond delay="499"/>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300"/>
                                  </p:stCondLst>
                                  <p:childTnLst>
                                    <p:set>
                                      <p:cBhvr>
                                        <p:cTn id="38" dur="1" fill="hold">
                                          <p:stCondLst>
                                            <p:cond delay="499"/>
                                          </p:stCondLst>
                                        </p:cTn>
                                        <p:tgtEl>
                                          <p:spTgt spid="5">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300"/>
                                  </p:stCondLst>
                                  <p:childTnLst>
                                    <p:set>
                                      <p:cBhvr>
                                        <p:cTn id="46" dur="1" fill="hold">
                                          <p:stCondLst>
                                            <p:cond delay="499"/>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3"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0757" y="12158"/>
            <a:ext cx="13033823" cy="9850581"/>
          </a:xfrm>
        </p:spPr>
        <p:txBody>
          <a:bodyPr/>
          <a:lstStyle/>
          <a:p>
            <a:pPr>
              <a:lnSpc>
                <a:spcPct val="94000"/>
              </a:lnSpc>
            </a:pPr>
            <a:r>
              <a:rPr lang="en-US" sz="3000" dirty="0" smtClean="0"/>
              <a:t>And if there is too much uncertainty, you have to decide that the effect is </a:t>
            </a:r>
            <a:r>
              <a:rPr lang="en-US" sz="3000" i="1" dirty="0" smtClean="0"/>
              <a:t>unclear</a:t>
            </a:r>
            <a:r>
              <a:rPr lang="en-US" sz="3000" dirty="0" smtClean="0"/>
              <a:t>.</a:t>
            </a:r>
          </a:p>
          <a:p>
            <a:pPr lvl="1">
              <a:lnSpc>
                <a:spcPct val="94000"/>
              </a:lnSpc>
            </a:pPr>
            <a:r>
              <a:rPr lang="en-US" sz="2800" dirty="0"/>
              <a:t>M</a:t>
            </a:r>
            <a:r>
              <a:rPr lang="en-US" sz="2800" dirty="0" smtClean="0"/>
              <a:t>ore data are needed to reduce the uncertainty.</a:t>
            </a:r>
          </a:p>
          <a:p>
            <a:pPr>
              <a:lnSpc>
                <a:spcPct val="94000"/>
              </a:lnSpc>
            </a:pPr>
            <a:r>
              <a:rPr lang="en-US" sz="3000" dirty="0" smtClean="0"/>
              <a:t>The spreadsheet works out the likelihoods from the p value, the sample value of the effect, and the smallest important effect. </a:t>
            </a:r>
          </a:p>
          <a:p>
            <a:pPr lvl="1">
              <a:lnSpc>
                <a:spcPct val="94000"/>
              </a:lnSpc>
              <a:spcAft>
                <a:spcPts val="300"/>
              </a:spcAft>
            </a:pPr>
            <a:r>
              <a:rPr lang="en-US" sz="2800" dirty="0" smtClean="0"/>
              <a:t>Deciding on the smallest important is not easy. See Lectures 4, 5 and 10.</a:t>
            </a:r>
          </a:p>
          <a:p>
            <a:pPr>
              <a:lnSpc>
                <a:spcPct val="94000"/>
              </a:lnSpc>
              <a:spcBef>
                <a:spcPts val="0"/>
              </a:spcBef>
              <a:spcAft>
                <a:spcPts val="600"/>
              </a:spcAft>
            </a:pPr>
            <a:r>
              <a:rPr lang="en-US" sz="3089" dirty="0" smtClean="0"/>
              <a:t>The spreadsheet has frequentist and Bayesian versions.</a:t>
            </a:r>
          </a:p>
          <a:p>
            <a:pPr marL="0" indent="0">
              <a:lnSpc>
                <a:spcPct val="94000"/>
              </a:lnSpc>
              <a:spcBef>
                <a:spcPts val="0"/>
              </a:spcBef>
              <a:buNone/>
            </a:pPr>
            <a:r>
              <a:rPr lang="en-US" sz="3200" b="1" dirty="0">
                <a:solidFill>
                  <a:srgbClr val="FF3399"/>
                </a:solidFill>
              </a:rPr>
              <a:t>Converting </a:t>
            </a:r>
            <a:r>
              <a:rPr lang="en-US" sz="3200" b="1" dirty="0" smtClean="0">
                <a:solidFill>
                  <a:srgbClr val="FF3399"/>
                </a:solidFill>
              </a:rPr>
              <a:t>Compatibility Intervals into Magnitude-Based Decisions</a:t>
            </a:r>
            <a:endParaRPr lang="en-US" sz="3200" b="1" dirty="0">
              <a:solidFill>
                <a:srgbClr val="FF3399"/>
              </a:solidFill>
            </a:endParaRPr>
          </a:p>
          <a:p>
            <a:pPr>
              <a:lnSpc>
                <a:spcPct val="94000"/>
              </a:lnSpc>
            </a:pPr>
            <a:r>
              <a:rPr lang="en-US" sz="3000" dirty="0"/>
              <a:t>Some authors no longer provide p values, or they may provide only an unusable p-value inequality: p&gt;0.05.</a:t>
            </a:r>
          </a:p>
          <a:p>
            <a:pPr lvl="1">
              <a:lnSpc>
                <a:spcPct val="94000"/>
              </a:lnSpc>
            </a:pPr>
            <a:r>
              <a:rPr lang="en-US" sz="2800" dirty="0"/>
              <a:t>If they provide p&lt;0.05, you can do </a:t>
            </a:r>
            <a:r>
              <a:rPr lang="en-US" sz="2800" dirty="0" smtClean="0"/>
              <a:t>MBD </a:t>
            </a:r>
            <a:r>
              <a:rPr lang="en-US" sz="2800" dirty="0"/>
              <a:t>by assuming p=0.05.</a:t>
            </a:r>
          </a:p>
          <a:p>
            <a:pPr>
              <a:lnSpc>
                <a:spcPct val="94000"/>
              </a:lnSpc>
            </a:pPr>
            <a:r>
              <a:rPr lang="en-US" sz="3000" dirty="0"/>
              <a:t>But if they provide </a:t>
            </a:r>
            <a:r>
              <a:rPr lang="en-US" sz="3000" dirty="0" smtClean="0"/>
              <a:t>compatibility </a:t>
            </a:r>
            <a:r>
              <a:rPr lang="en-US" sz="3000" dirty="0"/>
              <a:t>intervals or limits, you can do </a:t>
            </a:r>
            <a:r>
              <a:rPr lang="en-US" sz="3000" dirty="0" smtClean="0"/>
              <a:t>MBD.</a:t>
            </a:r>
            <a:endParaRPr lang="en-US" sz="3000" dirty="0"/>
          </a:p>
          <a:p>
            <a:pPr>
              <a:lnSpc>
                <a:spcPct val="94000"/>
              </a:lnSpc>
            </a:pPr>
            <a:r>
              <a:rPr lang="en-US" sz="3000" dirty="0"/>
              <a:t>Once again you need the smallest important value of the effect.</a:t>
            </a:r>
          </a:p>
          <a:p>
            <a:pPr>
              <a:lnSpc>
                <a:spcPct val="94000"/>
              </a:lnSpc>
            </a:pPr>
            <a:r>
              <a:rPr lang="en-US" sz="3000" dirty="0"/>
              <a:t>You could use the previous spreadsheet, by trying different p values to home in on the same </a:t>
            </a:r>
            <a:r>
              <a:rPr lang="en-US" sz="3000" dirty="0" smtClean="0"/>
              <a:t>compatibility </a:t>
            </a:r>
            <a:r>
              <a:rPr lang="en-US" sz="3000" dirty="0"/>
              <a:t>limits.</a:t>
            </a:r>
          </a:p>
          <a:p>
            <a:pPr>
              <a:lnSpc>
                <a:spcPct val="94000"/>
              </a:lnSpc>
            </a:pPr>
            <a:r>
              <a:rPr lang="en-US" sz="3000" dirty="0"/>
              <a:t>Or </a:t>
            </a:r>
            <a:r>
              <a:rPr lang="en-US" sz="3000" dirty="0" smtClean="0"/>
              <a:t>a </a:t>
            </a:r>
            <a:r>
              <a:rPr lang="en-US" sz="3000" dirty="0"/>
              <a:t>spreadsheet designed </a:t>
            </a:r>
            <a:r>
              <a:rPr lang="en-US" sz="3000" dirty="0" smtClean="0"/>
              <a:t>to </a:t>
            </a:r>
            <a:r>
              <a:rPr lang="en-US" sz="3000" b="1" dirty="0" smtClean="0"/>
              <a:t>Combine/compare </a:t>
            </a:r>
            <a:r>
              <a:rPr lang="en-US" sz="3000" b="1" dirty="0"/>
              <a:t>effects</a:t>
            </a:r>
            <a:r>
              <a:rPr lang="en-US" sz="3000" dirty="0"/>
              <a:t> can be used to derive the magnitude-based </a:t>
            </a:r>
            <a:r>
              <a:rPr lang="en-US" sz="3000" dirty="0" smtClean="0"/>
              <a:t>decision </a:t>
            </a:r>
            <a:r>
              <a:rPr lang="en-US" sz="3000" dirty="0"/>
              <a:t>for a single effect</a:t>
            </a:r>
            <a:r>
              <a:rPr lang="en-US" sz="3000" dirty="0" smtClean="0"/>
              <a:t>.</a:t>
            </a:r>
          </a:p>
          <a:p>
            <a:pPr>
              <a:lnSpc>
                <a:spcPct val="94000"/>
              </a:lnSpc>
            </a:pPr>
            <a:r>
              <a:rPr lang="en-US" sz="3000" dirty="0" smtClean="0"/>
              <a:t>A spreadsheet in this workbook also does a Bayesian analysis with an informative prior.</a:t>
            </a:r>
          </a:p>
          <a:p>
            <a:pPr lvl="1">
              <a:lnSpc>
                <a:spcPct val="94000"/>
              </a:lnSpc>
            </a:pPr>
            <a:r>
              <a:rPr lang="en-US" sz="2711" dirty="0" smtClean="0"/>
              <a:t>You have to provide prior information/belief about the effect as a mean and compatibility limits.</a:t>
            </a:r>
          </a:p>
          <a:p>
            <a:pPr lvl="1">
              <a:lnSpc>
                <a:spcPct val="94000"/>
              </a:lnSpc>
            </a:pPr>
            <a:r>
              <a:rPr lang="en-US" sz="2711" dirty="0" smtClean="0"/>
              <a:t>The spreadsheet shows that realistic weakly informative priors produce a posterior compatibility interval that is practically the same as the original, for effects with the kind of CI you get with the usual small samples in sport research. </a:t>
            </a:r>
          </a:p>
          <a:p>
            <a:pPr lvl="1">
              <a:lnSpc>
                <a:spcPct val="94000"/>
              </a:lnSpc>
            </a:pPr>
            <a:r>
              <a:rPr lang="en-US" sz="2711" dirty="0" smtClean="0"/>
              <a:t>Read the article on the </a:t>
            </a:r>
            <a:r>
              <a:rPr lang="en-US" sz="2711" b="1" dirty="0" smtClean="0"/>
              <a:t>Bayesian analysis</a:t>
            </a:r>
            <a:r>
              <a:rPr lang="en-US" sz="2711" dirty="0" smtClean="0"/>
              <a:t> link for more.</a:t>
            </a:r>
            <a:endParaRPr lang="en-US" sz="2711" dirty="0"/>
          </a:p>
        </p:txBody>
      </p:sp>
    </p:spTree>
    <p:extLst>
      <p:ext uri="{BB962C8B-B14F-4D97-AF65-F5344CB8AC3E}">
        <p14:creationId xmlns:p14="http://schemas.microsoft.com/office/powerpoint/2010/main" val="3763439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23280" y="56456"/>
            <a:ext cx="12961440" cy="9721080"/>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buNone/>
            </a:pPr>
            <a:r>
              <a:rPr lang="en-AU" b="1" dirty="0" smtClean="0"/>
              <a:t>Hypothesis Tests</a:t>
            </a:r>
          </a:p>
          <a:p>
            <a:r>
              <a:rPr lang="en-US" dirty="0"/>
              <a:t>An hypothesis test is conducted by calculating a probability (p) value representing evidence against the hypothesis. </a:t>
            </a:r>
            <a:endParaRPr lang="en-US" dirty="0" smtClean="0"/>
          </a:p>
          <a:p>
            <a:r>
              <a:rPr lang="en-US" dirty="0" smtClean="0"/>
              <a:t>The </a:t>
            </a:r>
            <a:r>
              <a:rPr lang="en-US" dirty="0"/>
              <a:t>smaller the p value, the more unlikely the hypothesis, so the better the evidence against the hypothesis. </a:t>
            </a:r>
            <a:endParaRPr lang="en-US" dirty="0" smtClean="0"/>
          </a:p>
          <a:p>
            <a:r>
              <a:rPr lang="en-US" dirty="0" smtClean="0"/>
              <a:t>With </a:t>
            </a:r>
            <a:r>
              <a:rPr lang="en-US" dirty="0"/>
              <a:t>a sufficiently small p value, you reject the hypothesis.  </a:t>
            </a:r>
            <a:endParaRPr lang="en-US" dirty="0" smtClean="0"/>
          </a:p>
          <a:p>
            <a:r>
              <a:rPr lang="en-US" dirty="0" smtClean="0"/>
              <a:t>Example: the </a:t>
            </a:r>
            <a:r>
              <a:rPr lang="en-US" dirty="0"/>
              <a:t>classic p value used in </a:t>
            </a:r>
            <a:r>
              <a:rPr lang="en-US" dirty="0" smtClean="0"/>
              <a:t>NHST.</a:t>
            </a:r>
          </a:p>
          <a:p>
            <a:r>
              <a:rPr lang="en-US" dirty="0" smtClean="0"/>
              <a:t>NHST </a:t>
            </a:r>
            <a:r>
              <a:rPr lang="en-US" dirty="0"/>
              <a:t>is </a:t>
            </a:r>
            <a:r>
              <a:rPr lang="en-US" dirty="0" smtClean="0"/>
              <a:t>a </a:t>
            </a:r>
            <a:r>
              <a:rPr lang="en-US" dirty="0"/>
              <a:t>way of determining whether the value of </a:t>
            </a:r>
            <a:r>
              <a:rPr lang="en-US" dirty="0" smtClean="0"/>
              <a:t>an </a:t>
            </a:r>
            <a:r>
              <a:rPr lang="en-US" dirty="0"/>
              <a:t>effect </a:t>
            </a:r>
            <a:r>
              <a:rPr lang="en-US" dirty="0" smtClean="0"/>
              <a:t>in a </a:t>
            </a:r>
            <a:r>
              <a:rPr lang="en-US" dirty="0"/>
              <a:t>sample is so unlikely, given the hypothesis of no effect (the null </a:t>
            </a:r>
            <a:r>
              <a:rPr lang="en-US" dirty="0" smtClean="0"/>
              <a:t>hypothesis, H</a:t>
            </a:r>
            <a:r>
              <a:rPr lang="en-US" baseline="-25000" dirty="0" smtClean="0"/>
              <a:t>0</a:t>
            </a:r>
            <a:r>
              <a:rPr lang="en-US" dirty="0" smtClean="0"/>
              <a:t>), you </a:t>
            </a:r>
            <a:r>
              <a:rPr lang="en-US" dirty="0"/>
              <a:t>can conclude the effect is </a:t>
            </a:r>
            <a:r>
              <a:rPr lang="en-US" i="1" dirty="0"/>
              <a:t>not</a:t>
            </a:r>
            <a:r>
              <a:rPr lang="en-US" dirty="0"/>
              <a:t> null; that is, you can reject the null hypothesis. </a:t>
            </a:r>
            <a:endParaRPr lang="en-US" dirty="0" smtClean="0"/>
          </a:p>
          <a:p>
            <a:pPr lvl="1"/>
            <a:r>
              <a:rPr lang="en-US" dirty="0" smtClean="0"/>
              <a:t>The differences between the individual values in the sample can be used to derive </a:t>
            </a:r>
            <a:br>
              <a:rPr lang="en-US" dirty="0" smtClean="0"/>
            </a:br>
            <a:r>
              <a:rPr lang="en-US" dirty="0" smtClean="0"/>
              <a:t>the distribution representing the expected variation in the mean</a:t>
            </a:r>
            <a:br>
              <a:rPr lang="en-US" dirty="0" smtClean="0"/>
            </a:br>
            <a:r>
              <a:rPr lang="en-US" dirty="0" smtClean="0"/>
              <a:t>with repeated sampling, if H</a:t>
            </a:r>
            <a:r>
              <a:rPr lang="en-US" baseline="-25000" dirty="0" smtClean="0"/>
              <a:t>0</a:t>
            </a:r>
            <a:r>
              <a:rPr lang="en-US" dirty="0" smtClean="0"/>
              <a:t> is true.</a:t>
            </a:r>
          </a:p>
          <a:p>
            <a:pPr lvl="1"/>
            <a:r>
              <a:rPr lang="en-US" dirty="0" smtClean="0"/>
              <a:t>If the sample mean falls in the region of extreme values</a:t>
            </a:r>
            <a:br>
              <a:rPr lang="en-US" dirty="0" smtClean="0"/>
            </a:br>
            <a:r>
              <a:rPr lang="en-US" dirty="0" smtClean="0"/>
              <a:t>that have a low probability (p=0.05), </a:t>
            </a:r>
            <a:br>
              <a:rPr lang="en-US" dirty="0" smtClean="0"/>
            </a:br>
            <a:r>
              <a:rPr lang="en-US" dirty="0" smtClean="0"/>
              <a:t>there is sufficient </a:t>
            </a:r>
            <a:r>
              <a:rPr lang="en-US" dirty="0"/>
              <a:t>evidence </a:t>
            </a:r>
            <a:r>
              <a:rPr lang="en-US" dirty="0" smtClean="0"/>
              <a:t>against </a:t>
            </a:r>
            <a:r>
              <a:rPr lang="en-US" dirty="0"/>
              <a:t>the null</a:t>
            </a:r>
            <a:r>
              <a:rPr lang="en-US" dirty="0" smtClean="0"/>
              <a:t>.</a:t>
            </a:r>
          </a:p>
          <a:p>
            <a:pPr lvl="1"/>
            <a:r>
              <a:rPr lang="en-US" dirty="0" smtClean="0"/>
              <a:t>That is, H</a:t>
            </a:r>
            <a:r>
              <a:rPr lang="en-US" baseline="-25000" dirty="0" smtClean="0"/>
              <a:t>0</a:t>
            </a:r>
            <a:r>
              <a:rPr lang="en-US" dirty="0"/>
              <a:t> </a:t>
            </a:r>
            <a:r>
              <a:rPr lang="en-US" dirty="0" smtClean="0"/>
              <a:t>is rejected, and the effect is said to be</a:t>
            </a:r>
            <a:br>
              <a:rPr lang="en-US" dirty="0" smtClean="0"/>
            </a:br>
            <a:r>
              <a:rPr lang="en-US" dirty="0" smtClean="0"/>
              <a:t>statistically significant.</a:t>
            </a:r>
          </a:p>
        </p:txBody>
      </p:sp>
      <p:sp>
        <p:nvSpPr>
          <p:cNvPr id="81" name="Rectangle 61"/>
          <p:cNvSpPr>
            <a:spLocks noChangeArrowheads="1"/>
          </p:cNvSpPr>
          <p:nvPr/>
        </p:nvSpPr>
        <p:spPr bwMode="auto">
          <a:xfrm>
            <a:off x="8111405" y="8465492"/>
            <a:ext cx="261938" cy="4492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Rectangle 62"/>
          <p:cNvSpPr>
            <a:spLocks noChangeArrowheads="1"/>
          </p:cNvSpPr>
          <p:nvPr/>
        </p:nvSpPr>
        <p:spPr bwMode="auto">
          <a:xfrm>
            <a:off x="8111405" y="8465492"/>
            <a:ext cx="261938" cy="449263"/>
          </a:xfrm>
          <a:prstGeom prst="rect">
            <a:avLst/>
          </a:prstGeom>
          <a:noFill/>
          <a:ln w="11113" cap="flat">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64" name="Freeform 44"/>
          <p:cNvSpPr>
            <a:spLocks/>
          </p:cNvSpPr>
          <p:nvPr/>
        </p:nvSpPr>
        <p:spPr bwMode="auto">
          <a:xfrm>
            <a:off x="8270155" y="6227117"/>
            <a:ext cx="4568825" cy="2551113"/>
          </a:xfrm>
          <a:custGeom>
            <a:avLst/>
            <a:gdLst>
              <a:gd name="T0" fmla="*/ 0 w 6688"/>
              <a:gd name="T1" fmla="*/ 3721 h 3721"/>
              <a:gd name="T2" fmla="*/ 1164 w 6688"/>
              <a:gd name="T3" fmla="*/ 3664 h 3721"/>
              <a:gd name="T4" fmla="*/ 1662 w 6688"/>
              <a:gd name="T5" fmla="*/ 3396 h 3721"/>
              <a:gd name="T6" fmla="*/ 2045 w 6688"/>
              <a:gd name="T7" fmla="*/ 2745 h 3721"/>
              <a:gd name="T8" fmla="*/ 2592 w 6688"/>
              <a:gd name="T9" fmla="*/ 1321 h 3721"/>
              <a:gd name="T10" fmla="*/ 2985 w 6688"/>
              <a:gd name="T11" fmla="*/ 217 h 3721"/>
              <a:gd name="T12" fmla="*/ 3232 w 6688"/>
              <a:gd name="T13" fmla="*/ 10 h 3721"/>
              <a:gd name="T14" fmla="*/ 3503 w 6688"/>
              <a:gd name="T15" fmla="*/ 217 h 3721"/>
              <a:gd name="T16" fmla="*/ 3943 w 6688"/>
              <a:gd name="T17" fmla="*/ 1251 h 3721"/>
              <a:gd name="T18" fmla="*/ 4596 w 6688"/>
              <a:gd name="T19" fmla="*/ 2860 h 3721"/>
              <a:gd name="T20" fmla="*/ 4999 w 6688"/>
              <a:gd name="T21" fmla="*/ 3434 h 3721"/>
              <a:gd name="T22" fmla="*/ 5535 w 6688"/>
              <a:gd name="T23" fmla="*/ 3664 h 3721"/>
              <a:gd name="T24" fmla="*/ 6688 w 6688"/>
              <a:gd name="T25" fmla="*/ 3712 h 3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88" h="3721">
                <a:moveTo>
                  <a:pt x="0" y="3721"/>
                </a:moveTo>
                <a:cubicBezTo>
                  <a:pt x="195" y="3715"/>
                  <a:pt x="886" y="3718"/>
                  <a:pt x="1164" y="3664"/>
                </a:cubicBezTo>
                <a:cubicBezTo>
                  <a:pt x="1442" y="3609"/>
                  <a:pt x="1514" y="3549"/>
                  <a:pt x="1662" y="3396"/>
                </a:cubicBezTo>
                <a:cubicBezTo>
                  <a:pt x="1809" y="3243"/>
                  <a:pt x="1892" y="3090"/>
                  <a:pt x="2045" y="2745"/>
                </a:cubicBezTo>
                <a:cubicBezTo>
                  <a:pt x="2199" y="2400"/>
                  <a:pt x="2435" y="1743"/>
                  <a:pt x="2592" y="1321"/>
                </a:cubicBezTo>
                <a:cubicBezTo>
                  <a:pt x="2748" y="900"/>
                  <a:pt x="2880" y="434"/>
                  <a:pt x="2985" y="217"/>
                </a:cubicBezTo>
                <a:cubicBezTo>
                  <a:pt x="3090" y="0"/>
                  <a:pt x="3193" y="10"/>
                  <a:pt x="3232" y="10"/>
                </a:cubicBezTo>
                <a:cubicBezTo>
                  <a:pt x="3270" y="10"/>
                  <a:pt x="3385" y="10"/>
                  <a:pt x="3503" y="217"/>
                </a:cubicBezTo>
                <a:cubicBezTo>
                  <a:pt x="3621" y="425"/>
                  <a:pt x="3762" y="811"/>
                  <a:pt x="3943" y="1251"/>
                </a:cubicBezTo>
                <a:cubicBezTo>
                  <a:pt x="4127" y="1691"/>
                  <a:pt x="4420" y="2496"/>
                  <a:pt x="4596" y="2860"/>
                </a:cubicBezTo>
                <a:cubicBezTo>
                  <a:pt x="4771" y="3224"/>
                  <a:pt x="4841" y="3300"/>
                  <a:pt x="4999" y="3434"/>
                </a:cubicBezTo>
                <a:cubicBezTo>
                  <a:pt x="5155" y="3568"/>
                  <a:pt x="5255" y="3620"/>
                  <a:pt x="5535" y="3664"/>
                </a:cubicBezTo>
                <a:cubicBezTo>
                  <a:pt x="5817" y="3709"/>
                  <a:pt x="6282" y="3701"/>
                  <a:pt x="6688" y="3712"/>
                </a:cubicBezTo>
              </a:path>
            </a:pathLst>
          </a:custGeom>
          <a:solidFill>
            <a:srgbClr val="C9E5C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nvGrpSpPr>
          <p:cNvPr id="5175" name="Group 5174"/>
          <p:cNvGrpSpPr/>
          <p:nvPr/>
        </p:nvGrpSpPr>
        <p:grpSpPr>
          <a:xfrm>
            <a:off x="3116008" y="8766559"/>
            <a:ext cx="9738874" cy="861774"/>
            <a:chOff x="1464587" y="8549592"/>
            <a:chExt cx="9738874" cy="861774"/>
          </a:xfrm>
        </p:grpSpPr>
        <p:sp>
          <p:nvSpPr>
            <p:cNvPr id="170" name="Rectangle 42"/>
            <p:cNvSpPr>
              <a:spLocks noChangeArrowheads="1"/>
            </p:cNvSpPr>
            <p:nvPr/>
          </p:nvSpPr>
          <p:spPr bwMode="auto">
            <a:xfrm>
              <a:off x="1464587" y="8549592"/>
              <a:ext cx="4692305"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r"/>
              <a:r>
                <a:rPr lang="en-US" altLang="en-US" sz="2800" u="none" dirty="0">
                  <a:solidFill>
                    <a:srgbClr val="000000"/>
                  </a:solidFill>
                  <a:latin typeface="Arial Narrow" panose="020B0606020202030204" pitchFamily="34" charset="0"/>
                </a:rPr>
                <a:t>e</a:t>
              </a:r>
              <a:r>
                <a:rPr lang="en-US" altLang="en-US" sz="2800" u="none" dirty="0" smtClean="0">
                  <a:solidFill>
                    <a:srgbClr val="000000"/>
                  </a:solidFill>
                  <a:latin typeface="Arial Narrow" panose="020B0606020202030204" pitchFamily="34" charset="0"/>
                </a:rPr>
                <a:t>xtreme values with </a:t>
              </a:r>
              <a:br>
                <a:rPr lang="en-US" altLang="en-US" sz="2800" u="none" dirty="0" smtClean="0">
                  <a:solidFill>
                    <a:srgbClr val="000000"/>
                  </a:solidFill>
                  <a:latin typeface="Arial Narrow" panose="020B0606020202030204" pitchFamily="34" charset="0"/>
                </a:rPr>
              </a:br>
              <a:r>
                <a:rPr lang="en-US" altLang="en-US" sz="2800" u="none" dirty="0" smtClean="0">
                  <a:solidFill>
                    <a:srgbClr val="000000"/>
                  </a:solidFill>
                  <a:latin typeface="Arial Narrow" panose="020B0606020202030204" pitchFamily="34" charset="0"/>
                </a:rPr>
                <a:t>low </a:t>
              </a:r>
              <a:r>
                <a:rPr lang="en-US" altLang="en-US" sz="2800" u="none" dirty="0">
                  <a:solidFill>
                    <a:srgbClr val="000000"/>
                  </a:solidFill>
                  <a:latin typeface="Arial Narrow" panose="020B0606020202030204" pitchFamily="34" charset="0"/>
                </a:rPr>
                <a:t>probability (p=0.05</a:t>
              </a:r>
              <a:r>
                <a:rPr lang="en-US" altLang="en-US" sz="2800" u="none" dirty="0" smtClean="0">
                  <a:solidFill>
                    <a:srgbClr val="000000"/>
                  </a:solidFill>
                  <a:latin typeface="Arial Narrow" panose="020B060602020203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nvGrpSpPr>
            <p:cNvPr id="5173" name="Group 5172"/>
            <p:cNvGrpSpPr/>
            <p:nvPr/>
          </p:nvGrpSpPr>
          <p:grpSpPr>
            <a:xfrm>
              <a:off x="6243203" y="8712979"/>
              <a:ext cx="4960258" cy="282522"/>
              <a:chOff x="6243203" y="8712979"/>
              <a:chExt cx="4960258" cy="282522"/>
            </a:xfrm>
          </p:grpSpPr>
          <p:cxnSp>
            <p:nvCxnSpPr>
              <p:cNvPr id="5160" name="Straight Arrow Connector 5159"/>
              <p:cNvCxnSpPr/>
              <p:nvPr/>
            </p:nvCxnSpPr>
            <p:spPr bwMode="auto">
              <a:xfrm flipH="1">
                <a:off x="6469455" y="8712979"/>
                <a:ext cx="1431940" cy="0"/>
              </a:xfrm>
              <a:prstGeom prst="straightConnector1">
                <a:avLst/>
              </a:prstGeom>
              <a:solidFill>
                <a:schemeClr val="accent1"/>
              </a:solidFill>
              <a:ln w="28575" cap="flat" cmpd="sng" algn="ctr">
                <a:solidFill>
                  <a:schemeClr val="tx1"/>
                </a:solidFill>
                <a:prstDash val="solid"/>
                <a:round/>
                <a:headEnd type="none" w="med" len="med"/>
                <a:tailEnd type="triangl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 name="Straight Arrow Connector 173"/>
              <p:cNvCxnSpPr/>
              <p:nvPr/>
            </p:nvCxnSpPr>
            <p:spPr bwMode="auto">
              <a:xfrm>
                <a:off x="9816516" y="8712979"/>
                <a:ext cx="1386945" cy="0"/>
              </a:xfrm>
              <a:prstGeom prst="straightConnector1">
                <a:avLst/>
              </a:prstGeom>
              <a:solidFill>
                <a:schemeClr val="accent1"/>
              </a:solidFill>
              <a:ln w="28575" cap="flat" cmpd="sng" algn="ctr">
                <a:solidFill>
                  <a:schemeClr val="tx1"/>
                </a:solidFill>
                <a:prstDash val="solid"/>
                <a:round/>
                <a:headEnd type="none" w="med" len="med"/>
                <a:tailEnd type="triangl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6" name="Freeform 175"/>
              <p:cNvSpPr/>
              <p:nvPr/>
            </p:nvSpPr>
            <p:spPr bwMode="auto">
              <a:xfrm flipV="1">
                <a:off x="6243203" y="8774015"/>
                <a:ext cx="1425086" cy="218293"/>
              </a:xfrm>
              <a:custGeom>
                <a:avLst/>
                <a:gdLst>
                  <a:gd name="connsiteX0" fmla="*/ 0 w 1444977"/>
                  <a:gd name="connsiteY0" fmla="*/ 0 h 338667"/>
                  <a:gd name="connsiteX1" fmla="*/ 903111 w 1444977"/>
                  <a:gd name="connsiteY1" fmla="*/ 101600 h 338667"/>
                  <a:gd name="connsiteX2" fmla="*/ 1444977 w 1444977"/>
                  <a:gd name="connsiteY2" fmla="*/ 338667 h 338667"/>
                  <a:gd name="connsiteX0" fmla="*/ 0 w 1444977"/>
                  <a:gd name="connsiteY0" fmla="*/ 0 h 338667"/>
                  <a:gd name="connsiteX1" fmla="*/ 903111 w 1444977"/>
                  <a:gd name="connsiteY1" fmla="*/ 101600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1444977 w 1444977"/>
                  <a:gd name="connsiteY1" fmla="*/ 338667 h 338667"/>
                  <a:gd name="connsiteX0" fmla="*/ 0 w 1444977"/>
                  <a:gd name="connsiteY0" fmla="*/ 0 h 338667"/>
                  <a:gd name="connsiteX1" fmla="*/ 1444977 w 1444977"/>
                  <a:gd name="connsiteY1" fmla="*/ 338667 h 338667"/>
                  <a:gd name="connsiteX0" fmla="*/ 0 w 1444977"/>
                  <a:gd name="connsiteY0" fmla="*/ 0 h 338667"/>
                  <a:gd name="connsiteX1" fmla="*/ 1444977 w 1444977"/>
                  <a:gd name="connsiteY1" fmla="*/ 338667 h 338667"/>
                  <a:gd name="connsiteX0" fmla="*/ 0 w 1444978"/>
                  <a:gd name="connsiteY0" fmla="*/ 91223 h 429890"/>
                  <a:gd name="connsiteX1" fmla="*/ 1444977 w 1444978"/>
                  <a:gd name="connsiteY1" fmla="*/ 429890 h 429890"/>
                  <a:gd name="connsiteX0" fmla="*/ 0 w 1444977"/>
                  <a:gd name="connsiteY0" fmla="*/ 106979 h 445646"/>
                  <a:gd name="connsiteX1" fmla="*/ 1444977 w 1444977"/>
                  <a:gd name="connsiteY1" fmla="*/ 445646 h 445646"/>
                  <a:gd name="connsiteX0" fmla="*/ 0 w 1444977"/>
                  <a:gd name="connsiteY0" fmla="*/ 118134 h 456801"/>
                  <a:gd name="connsiteX1" fmla="*/ 1020024 w 1444977"/>
                  <a:gd name="connsiteY1" fmla="*/ 31681 h 456801"/>
                  <a:gd name="connsiteX2" fmla="*/ 1444977 w 1444977"/>
                  <a:gd name="connsiteY2" fmla="*/ 456801 h 456801"/>
                  <a:gd name="connsiteX0" fmla="*/ 0 w 1444980"/>
                  <a:gd name="connsiteY0" fmla="*/ 162142 h 500809"/>
                  <a:gd name="connsiteX1" fmla="*/ 1020024 w 1444980"/>
                  <a:gd name="connsiteY1" fmla="*/ 75689 h 500809"/>
                  <a:gd name="connsiteX2" fmla="*/ 1444977 w 1444980"/>
                  <a:gd name="connsiteY2" fmla="*/ 500809 h 500809"/>
                  <a:gd name="connsiteX0" fmla="*/ 0 w 1444980"/>
                  <a:gd name="connsiteY0" fmla="*/ 144247 h 482914"/>
                  <a:gd name="connsiteX1" fmla="*/ 1020024 w 1444980"/>
                  <a:gd name="connsiteY1" fmla="*/ 57794 h 482914"/>
                  <a:gd name="connsiteX2" fmla="*/ 1444977 w 1444980"/>
                  <a:gd name="connsiteY2" fmla="*/ 482914 h 482914"/>
                  <a:gd name="connsiteX0" fmla="*/ 0 w 1444977"/>
                  <a:gd name="connsiteY0" fmla="*/ 86453 h 425120"/>
                  <a:gd name="connsiteX1" fmla="*/ 1020024 w 1444977"/>
                  <a:gd name="connsiteY1" fmla="*/ 0 h 425120"/>
                  <a:gd name="connsiteX2" fmla="*/ 1444977 w 1444977"/>
                  <a:gd name="connsiteY2" fmla="*/ 425120 h 425120"/>
                  <a:gd name="connsiteX0" fmla="*/ 0 w 1444977"/>
                  <a:gd name="connsiteY0" fmla="*/ 48641 h 387308"/>
                  <a:gd name="connsiteX1" fmla="*/ 1009972 w 1444977"/>
                  <a:gd name="connsiteY1" fmla="*/ 5806 h 387308"/>
                  <a:gd name="connsiteX2" fmla="*/ 1444977 w 1444977"/>
                  <a:gd name="connsiteY2" fmla="*/ 387308 h 387308"/>
                  <a:gd name="connsiteX0" fmla="*/ 0 w 1444977"/>
                  <a:gd name="connsiteY0" fmla="*/ 0 h 508903"/>
                  <a:gd name="connsiteX1" fmla="*/ 1009972 w 1444977"/>
                  <a:gd name="connsiteY1" fmla="*/ 127401 h 508903"/>
                  <a:gd name="connsiteX2" fmla="*/ 1444977 w 1444977"/>
                  <a:gd name="connsiteY2" fmla="*/ 508903 h 508903"/>
                  <a:gd name="connsiteX0" fmla="*/ 0 w 1504569"/>
                  <a:gd name="connsiteY0" fmla="*/ 0 h 402507"/>
                  <a:gd name="connsiteX1" fmla="*/ 1069564 w 1504569"/>
                  <a:gd name="connsiteY1" fmla="*/ 21005 h 402507"/>
                  <a:gd name="connsiteX2" fmla="*/ 1504569 w 1504569"/>
                  <a:gd name="connsiteY2" fmla="*/ 402507 h 402507"/>
                  <a:gd name="connsiteX0" fmla="*/ 0 w 1504569"/>
                  <a:gd name="connsiteY0" fmla="*/ 0 h 402507"/>
                  <a:gd name="connsiteX1" fmla="*/ 1069564 w 1504569"/>
                  <a:gd name="connsiteY1" fmla="*/ 21005 h 402507"/>
                  <a:gd name="connsiteX2" fmla="*/ 1504569 w 1504569"/>
                  <a:gd name="connsiteY2" fmla="*/ 402507 h 402507"/>
                  <a:gd name="connsiteX0" fmla="*/ 0 w 1504569"/>
                  <a:gd name="connsiteY0" fmla="*/ 8973 h 411480"/>
                  <a:gd name="connsiteX1" fmla="*/ 1077958 w 1504569"/>
                  <a:gd name="connsiteY1" fmla="*/ 0 h 411480"/>
                  <a:gd name="connsiteX2" fmla="*/ 1504569 w 1504569"/>
                  <a:gd name="connsiteY2" fmla="*/ 411480 h 411480"/>
                  <a:gd name="connsiteX0" fmla="*/ 0 w 1504569"/>
                  <a:gd name="connsiteY0" fmla="*/ 8973 h 411480"/>
                  <a:gd name="connsiteX1" fmla="*/ 1077958 w 1504569"/>
                  <a:gd name="connsiteY1" fmla="*/ 0 h 411480"/>
                  <a:gd name="connsiteX2" fmla="*/ 1504569 w 1504569"/>
                  <a:gd name="connsiteY2" fmla="*/ 411480 h 411480"/>
                </a:gdLst>
                <a:ahLst/>
                <a:cxnLst>
                  <a:cxn ang="0">
                    <a:pos x="connsiteX0" y="connsiteY0"/>
                  </a:cxn>
                  <a:cxn ang="0">
                    <a:pos x="connsiteX1" y="connsiteY1"/>
                  </a:cxn>
                  <a:cxn ang="0">
                    <a:pos x="connsiteX2" y="connsiteY2"/>
                  </a:cxn>
                </a:cxnLst>
                <a:rect l="l" t="t" r="r" b="b"/>
                <a:pathLst>
                  <a:path w="1504569" h="411480">
                    <a:moveTo>
                      <a:pt x="0" y="8973"/>
                    </a:moveTo>
                    <a:lnTo>
                      <a:pt x="1077958" y="0"/>
                    </a:lnTo>
                    <a:cubicBezTo>
                      <a:pt x="1324227" y="16914"/>
                      <a:pt x="1495331" y="-70854"/>
                      <a:pt x="1504569" y="411480"/>
                    </a:cubicBezTo>
                  </a:path>
                </a:pathLst>
              </a:custGeom>
              <a:no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600" b="0" i="0" u="sng" strike="noStrike" cap="none" normalizeH="0" baseline="0" smtClean="0">
                  <a:ln>
                    <a:noFill/>
                  </a:ln>
                  <a:solidFill>
                    <a:schemeClr val="tx1"/>
                  </a:solidFill>
                  <a:effectLst/>
                  <a:latin typeface="Times New Roman" pitchFamily="18" charset="0"/>
                </a:endParaRPr>
              </a:p>
            </p:txBody>
          </p:sp>
          <p:sp>
            <p:nvSpPr>
              <p:cNvPr id="177" name="Freeform 176"/>
              <p:cNvSpPr/>
              <p:nvPr/>
            </p:nvSpPr>
            <p:spPr bwMode="auto">
              <a:xfrm flipV="1">
                <a:off x="6257923" y="8774016"/>
                <a:ext cx="3794574" cy="221485"/>
              </a:xfrm>
              <a:custGeom>
                <a:avLst/>
                <a:gdLst>
                  <a:gd name="connsiteX0" fmla="*/ 0 w 1444977"/>
                  <a:gd name="connsiteY0" fmla="*/ 0 h 338667"/>
                  <a:gd name="connsiteX1" fmla="*/ 903111 w 1444977"/>
                  <a:gd name="connsiteY1" fmla="*/ 101600 h 338667"/>
                  <a:gd name="connsiteX2" fmla="*/ 1444977 w 1444977"/>
                  <a:gd name="connsiteY2" fmla="*/ 338667 h 338667"/>
                  <a:gd name="connsiteX0" fmla="*/ 0 w 1444977"/>
                  <a:gd name="connsiteY0" fmla="*/ 0 h 338667"/>
                  <a:gd name="connsiteX1" fmla="*/ 903111 w 1444977"/>
                  <a:gd name="connsiteY1" fmla="*/ 101600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903111 w 1444977"/>
                  <a:gd name="connsiteY1" fmla="*/ 45891 h 338667"/>
                  <a:gd name="connsiteX2" fmla="*/ 1444977 w 1444977"/>
                  <a:gd name="connsiteY2" fmla="*/ 338667 h 338667"/>
                  <a:gd name="connsiteX0" fmla="*/ 0 w 1444977"/>
                  <a:gd name="connsiteY0" fmla="*/ 0 h 338667"/>
                  <a:gd name="connsiteX1" fmla="*/ 1444977 w 1444977"/>
                  <a:gd name="connsiteY1" fmla="*/ 338667 h 338667"/>
                  <a:gd name="connsiteX0" fmla="*/ 0 w 1444977"/>
                  <a:gd name="connsiteY0" fmla="*/ 0 h 338667"/>
                  <a:gd name="connsiteX1" fmla="*/ 1444977 w 1444977"/>
                  <a:gd name="connsiteY1" fmla="*/ 338667 h 338667"/>
                  <a:gd name="connsiteX0" fmla="*/ 0 w 1444977"/>
                  <a:gd name="connsiteY0" fmla="*/ 0 h 338667"/>
                  <a:gd name="connsiteX1" fmla="*/ 1444977 w 1444977"/>
                  <a:gd name="connsiteY1" fmla="*/ 338667 h 338667"/>
                  <a:gd name="connsiteX0" fmla="*/ 0 w 1444978"/>
                  <a:gd name="connsiteY0" fmla="*/ 91223 h 429890"/>
                  <a:gd name="connsiteX1" fmla="*/ 1444977 w 1444978"/>
                  <a:gd name="connsiteY1" fmla="*/ 429890 h 429890"/>
                  <a:gd name="connsiteX0" fmla="*/ 0 w 1444977"/>
                  <a:gd name="connsiteY0" fmla="*/ 106979 h 445646"/>
                  <a:gd name="connsiteX1" fmla="*/ 1444977 w 1444977"/>
                  <a:gd name="connsiteY1" fmla="*/ 445646 h 445646"/>
                  <a:gd name="connsiteX0" fmla="*/ 0 w 1444977"/>
                  <a:gd name="connsiteY0" fmla="*/ 118134 h 456801"/>
                  <a:gd name="connsiteX1" fmla="*/ 1020024 w 1444977"/>
                  <a:gd name="connsiteY1" fmla="*/ 31681 h 456801"/>
                  <a:gd name="connsiteX2" fmla="*/ 1444977 w 1444977"/>
                  <a:gd name="connsiteY2" fmla="*/ 456801 h 456801"/>
                  <a:gd name="connsiteX0" fmla="*/ 0 w 1444980"/>
                  <a:gd name="connsiteY0" fmla="*/ 162142 h 500809"/>
                  <a:gd name="connsiteX1" fmla="*/ 1020024 w 1444980"/>
                  <a:gd name="connsiteY1" fmla="*/ 75689 h 500809"/>
                  <a:gd name="connsiteX2" fmla="*/ 1444977 w 1444980"/>
                  <a:gd name="connsiteY2" fmla="*/ 500809 h 500809"/>
                  <a:gd name="connsiteX0" fmla="*/ 0 w 1444980"/>
                  <a:gd name="connsiteY0" fmla="*/ 144247 h 482914"/>
                  <a:gd name="connsiteX1" fmla="*/ 1020024 w 1444980"/>
                  <a:gd name="connsiteY1" fmla="*/ 57794 h 482914"/>
                  <a:gd name="connsiteX2" fmla="*/ 1444977 w 1444980"/>
                  <a:gd name="connsiteY2" fmla="*/ 482914 h 482914"/>
                  <a:gd name="connsiteX0" fmla="*/ 0 w 1444977"/>
                  <a:gd name="connsiteY0" fmla="*/ 86453 h 425120"/>
                  <a:gd name="connsiteX1" fmla="*/ 1020024 w 1444977"/>
                  <a:gd name="connsiteY1" fmla="*/ 0 h 425120"/>
                  <a:gd name="connsiteX2" fmla="*/ 1444977 w 1444977"/>
                  <a:gd name="connsiteY2" fmla="*/ 425120 h 425120"/>
                  <a:gd name="connsiteX0" fmla="*/ 0 w 1444977"/>
                  <a:gd name="connsiteY0" fmla="*/ 48641 h 387308"/>
                  <a:gd name="connsiteX1" fmla="*/ 1009972 w 1444977"/>
                  <a:gd name="connsiteY1" fmla="*/ 5806 h 387308"/>
                  <a:gd name="connsiteX2" fmla="*/ 1444977 w 1444977"/>
                  <a:gd name="connsiteY2" fmla="*/ 387308 h 387308"/>
                  <a:gd name="connsiteX0" fmla="*/ 0 w 1444977"/>
                  <a:gd name="connsiteY0" fmla="*/ 0 h 508903"/>
                  <a:gd name="connsiteX1" fmla="*/ 1009972 w 1444977"/>
                  <a:gd name="connsiteY1" fmla="*/ 127401 h 508903"/>
                  <a:gd name="connsiteX2" fmla="*/ 1444977 w 1444977"/>
                  <a:gd name="connsiteY2" fmla="*/ 508903 h 508903"/>
                  <a:gd name="connsiteX0" fmla="*/ 0 w 1504569"/>
                  <a:gd name="connsiteY0" fmla="*/ 0 h 402507"/>
                  <a:gd name="connsiteX1" fmla="*/ 1069564 w 1504569"/>
                  <a:gd name="connsiteY1" fmla="*/ 21005 h 402507"/>
                  <a:gd name="connsiteX2" fmla="*/ 1504569 w 1504569"/>
                  <a:gd name="connsiteY2" fmla="*/ 402507 h 402507"/>
                  <a:gd name="connsiteX0" fmla="*/ 0 w 1504569"/>
                  <a:gd name="connsiteY0" fmla="*/ 0 h 402507"/>
                  <a:gd name="connsiteX1" fmla="*/ 1069564 w 1504569"/>
                  <a:gd name="connsiteY1" fmla="*/ 21005 h 402507"/>
                  <a:gd name="connsiteX2" fmla="*/ 1504569 w 1504569"/>
                  <a:gd name="connsiteY2" fmla="*/ 402507 h 402507"/>
                  <a:gd name="connsiteX0" fmla="*/ 0 w 1504569"/>
                  <a:gd name="connsiteY0" fmla="*/ 8973 h 411480"/>
                  <a:gd name="connsiteX1" fmla="*/ 1077958 w 1504569"/>
                  <a:gd name="connsiteY1" fmla="*/ 0 h 411480"/>
                  <a:gd name="connsiteX2" fmla="*/ 1504569 w 1504569"/>
                  <a:gd name="connsiteY2" fmla="*/ 411480 h 411480"/>
                  <a:gd name="connsiteX0" fmla="*/ 0 w 1504569"/>
                  <a:gd name="connsiteY0" fmla="*/ 8973 h 411480"/>
                  <a:gd name="connsiteX1" fmla="*/ 1077958 w 1504569"/>
                  <a:gd name="connsiteY1" fmla="*/ 0 h 411480"/>
                  <a:gd name="connsiteX2" fmla="*/ 1504569 w 1504569"/>
                  <a:gd name="connsiteY2" fmla="*/ 411480 h 411480"/>
                  <a:gd name="connsiteX0" fmla="*/ 0 w 4023003"/>
                  <a:gd name="connsiteY0" fmla="*/ 0 h 432484"/>
                  <a:gd name="connsiteX1" fmla="*/ 3596392 w 4023003"/>
                  <a:gd name="connsiteY1" fmla="*/ 21004 h 432484"/>
                  <a:gd name="connsiteX2" fmla="*/ 4023003 w 4023003"/>
                  <a:gd name="connsiteY2" fmla="*/ 432484 h 432484"/>
                  <a:gd name="connsiteX0" fmla="*/ 0 w 3930660"/>
                  <a:gd name="connsiteY0" fmla="*/ 0 h 762223"/>
                  <a:gd name="connsiteX1" fmla="*/ 3504049 w 3930660"/>
                  <a:gd name="connsiteY1" fmla="*/ 350743 h 762223"/>
                  <a:gd name="connsiteX2" fmla="*/ 3930660 w 3930660"/>
                  <a:gd name="connsiteY2" fmla="*/ 762223 h 762223"/>
                  <a:gd name="connsiteX0" fmla="*/ 0 w 4006213"/>
                  <a:gd name="connsiteY0" fmla="*/ 0 h 417496"/>
                  <a:gd name="connsiteX1" fmla="*/ 3579602 w 4006213"/>
                  <a:gd name="connsiteY1" fmla="*/ 6016 h 417496"/>
                  <a:gd name="connsiteX2" fmla="*/ 4006213 w 4006213"/>
                  <a:gd name="connsiteY2" fmla="*/ 417496 h 417496"/>
                </a:gdLst>
                <a:ahLst/>
                <a:cxnLst>
                  <a:cxn ang="0">
                    <a:pos x="connsiteX0" y="connsiteY0"/>
                  </a:cxn>
                  <a:cxn ang="0">
                    <a:pos x="connsiteX1" y="connsiteY1"/>
                  </a:cxn>
                  <a:cxn ang="0">
                    <a:pos x="connsiteX2" y="connsiteY2"/>
                  </a:cxn>
                </a:cxnLst>
                <a:rect l="l" t="t" r="r" b="b"/>
                <a:pathLst>
                  <a:path w="4006213" h="417496">
                    <a:moveTo>
                      <a:pt x="0" y="0"/>
                    </a:moveTo>
                    <a:lnTo>
                      <a:pt x="3579602" y="6016"/>
                    </a:lnTo>
                    <a:cubicBezTo>
                      <a:pt x="3825871" y="22930"/>
                      <a:pt x="3996975" y="-64838"/>
                      <a:pt x="4006213" y="417496"/>
                    </a:cubicBezTo>
                  </a:path>
                </a:pathLst>
              </a:custGeom>
              <a:no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600" b="0" i="0" u="sng" strike="noStrike" cap="none" normalizeH="0" baseline="0" smtClean="0">
                  <a:ln>
                    <a:noFill/>
                  </a:ln>
                  <a:solidFill>
                    <a:schemeClr val="tx1"/>
                  </a:solidFill>
                  <a:effectLst/>
                  <a:latin typeface="Times New Roman" pitchFamily="18" charset="0"/>
                </a:endParaRPr>
              </a:p>
            </p:txBody>
          </p:sp>
        </p:grpSp>
      </p:grpSp>
      <p:grpSp>
        <p:nvGrpSpPr>
          <p:cNvPr id="5176" name="Group 5175"/>
          <p:cNvGrpSpPr/>
          <p:nvPr/>
        </p:nvGrpSpPr>
        <p:grpSpPr>
          <a:xfrm>
            <a:off x="8270155" y="6227117"/>
            <a:ext cx="4568825" cy="2558356"/>
            <a:chOff x="6618734" y="6010150"/>
            <a:chExt cx="4568825" cy="2558356"/>
          </a:xfrm>
        </p:grpSpPr>
        <p:grpSp>
          <p:nvGrpSpPr>
            <p:cNvPr id="5164" name="Group 5163"/>
            <p:cNvGrpSpPr/>
            <p:nvPr/>
          </p:nvGrpSpPr>
          <p:grpSpPr>
            <a:xfrm>
              <a:off x="6856859" y="7297613"/>
              <a:ext cx="4164013" cy="1270893"/>
              <a:chOff x="6856859" y="7297613"/>
              <a:chExt cx="4164013" cy="1270893"/>
            </a:xfrm>
          </p:grpSpPr>
          <p:sp>
            <p:nvSpPr>
              <p:cNvPr id="66" name="Freeform 46"/>
              <p:cNvSpPr>
                <a:spLocks/>
              </p:cNvSpPr>
              <p:nvPr/>
            </p:nvSpPr>
            <p:spPr bwMode="auto">
              <a:xfrm>
                <a:off x="6891784" y="8100887"/>
                <a:ext cx="1027113" cy="467619"/>
              </a:xfrm>
              <a:custGeom>
                <a:avLst/>
                <a:gdLst>
                  <a:gd name="T0" fmla="*/ 1504 w 1504"/>
                  <a:gd name="T1" fmla="*/ 704 h 704"/>
                  <a:gd name="T2" fmla="*/ 1504 w 1504"/>
                  <a:gd name="T3" fmla="*/ 0 h 704"/>
                  <a:gd name="T4" fmla="*/ 1318 w 1504"/>
                  <a:gd name="T5" fmla="*/ 295 h 704"/>
                  <a:gd name="T6" fmla="*/ 1076 w 1504"/>
                  <a:gd name="T7" fmla="*/ 492 h 704"/>
                  <a:gd name="T8" fmla="*/ 784 w 1504"/>
                  <a:gd name="T9" fmla="*/ 606 h 704"/>
                  <a:gd name="T10" fmla="*/ 0 w 1504"/>
                  <a:gd name="T11" fmla="*/ 672 h 704"/>
                  <a:gd name="connsiteX0" fmla="*/ 10062 w 10062"/>
                  <a:gd name="connsiteY0" fmla="*/ 10000 h 10000"/>
                  <a:gd name="connsiteX1" fmla="*/ 10000 w 10062"/>
                  <a:gd name="connsiteY1" fmla="*/ 0 h 10000"/>
                  <a:gd name="connsiteX2" fmla="*/ 8763 w 10062"/>
                  <a:gd name="connsiteY2" fmla="*/ 4190 h 10000"/>
                  <a:gd name="connsiteX3" fmla="*/ 7154 w 10062"/>
                  <a:gd name="connsiteY3" fmla="*/ 6989 h 10000"/>
                  <a:gd name="connsiteX4" fmla="*/ 5213 w 10062"/>
                  <a:gd name="connsiteY4" fmla="*/ 8608 h 10000"/>
                  <a:gd name="connsiteX5" fmla="*/ 0 w 10062"/>
                  <a:gd name="connsiteY5" fmla="*/ 9545 h 10000"/>
                  <a:gd name="connsiteX0" fmla="*/ 10000 w 10000"/>
                  <a:gd name="connsiteY0" fmla="*/ 9606 h 9606"/>
                  <a:gd name="connsiteX1" fmla="*/ 10000 w 10000"/>
                  <a:gd name="connsiteY1" fmla="*/ 0 h 9606"/>
                  <a:gd name="connsiteX2" fmla="*/ 8763 w 10000"/>
                  <a:gd name="connsiteY2" fmla="*/ 4190 h 9606"/>
                  <a:gd name="connsiteX3" fmla="*/ 7154 w 10000"/>
                  <a:gd name="connsiteY3" fmla="*/ 6989 h 9606"/>
                  <a:gd name="connsiteX4" fmla="*/ 5213 w 10000"/>
                  <a:gd name="connsiteY4" fmla="*/ 8608 h 9606"/>
                  <a:gd name="connsiteX5" fmla="*/ 0 w 10000"/>
                  <a:gd name="connsiteY5" fmla="*/ 9545 h 9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606">
                    <a:moveTo>
                      <a:pt x="10000" y="9606"/>
                    </a:moveTo>
                    <a:lnTo>
                      <a:pt x="10000" y="0"/>
                    </a:lnTo>
                    <a:lnTo>
                      <a:pt x="8763" y="4190"/>
                    </a:lnTo>
                    <a:lnTo>
                      <a:pt x="7154" y="6989"/>
                    </a:lnTo>
                    <a:lnTo>
                      <a:pt x="5213" y="8608"/>
                    </a:lnTo>
                    <a:lnTo>
                      <a:pt x="0" y="9545"/>
                    </a:ln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67" name="Freeform 47"/>
              <p:cNvSpPr>
                <a:spLocks/>
              </p:cNvSpPr>
              <p:nvPr/>
            </p:nvSpPr>
            <p:spPr bwMode="auto">
              <a:xfrm>
                <a:off x="9817591" y="8100888"/>
                <a:ext cx="1027113" cy="460642"/>
              </a:xfrm>
              <a:custGeom>
                <a:avLst/>
                <a:gdLst>
                  <a:gd name="T0" fmla="*/ 0 w 1504"/>
                  <a:gd name="T1" fmla="*/ 704 h 704"/>
                  <a:gd name="T2" fmla="*/ 0 w 1504"/>
                  <a:gd name="T3" fmla="*/ 0 h 704"/>
                  <a:gd name="T4" fmla="*/ 187 w 1504"/>
                  <a:gd name="T5" fmla="*/ 295 h 704"/>
                  <a:gd name="T6" fmla="*/ 429 w 1504"/>
                  <a:gd name="T7" fmla="*/ 492 h 704"/>
                  <a:gd name="T8" fmla="*/ 721 w 1504"/>
                  <a:gd name="T9" fmla="*/ 606 h 704"/>
                  <a:gd name="T10" fmla="*/ 1504 w 1504"/>
                  <a:gd name="T11" fmla="*/ 672 h 704"/>
                  <a:gd name="connsiteX0" fmla="*/ 0 w 10000"/>
                  <a:gd name="connsiteY0" fmla="*/ 9470 h 9545"/>
                  <a:gd name="connsiteX1" fmla="*/ 0 w 10000"/>
                  <a:gd name="connsiteY1" fmla="*/ 0 h 9545"/>
                  <a:gd name="connsiteX2" fmla="*/ 1243 w 10000"/>
                  <a:gd name="connsiteY2" fmla="*/ 4190 h 9545"/>
                  <a:gd name="connsiteX3" fmla="*/ 2852 w 10000"/>
                  <a:gd name="connsiteY3" fmla="*/ 6989 h 9545"/>
                  <a:gd name="connsiteX4" fmla="*/ 4794 w 10000"/>
                  <a:gd name="connsiteY4" fmla="*/ 8608 h 9545"/>
                  <a:gd name="connsiteX5" fmla="*/ 10000 w 10000"/>
                  <a:gd name="connsiteY5" fmla="*/ 9545 h 9545"/>
                  <a:gd name="connsiteX0" fmla="*/ 0 w 10000"/>
                  <a:gd name="connsiteY0" fmla="*/ 9921 h 10000"/>
                  <a:gd name="connsiteX1" fmla="*/ 0 w 10000"/>
                  <a:gd name="connsiteY1" fmla="*/ 0 h 10000"/>
                  <a:gd name="connsiteX2" fmla="*/ 1243 w 10000"/>
                  <a:gd name="connsiteY2" fmla="*/ 4390 h 10000"/>
                  <a:gd name="connsiteX3" fmla="*/ 2852 w 10000"/>
                  <a:gd name="connsiteY3" fmla="*/ 7322 h 10000"/>
                  <a:gd name="connsiteX4" fmla="*/ 4794 w 10000"/>
                  <a:gd name="connsiteY4" fmla="*/ 9018 h 10000"/>
                  <a:gd name="connsiteX5" fmla="*/ 10000 w 10000"/>
                  <a:gd name="connsiteY5"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9921"/>
                    </a:moveTo>
                    <a:lnTo>
                      <a:pt x="0" y="0"/>
                    </a:lnTo>
                    <a:lnTo>
                      <a:pt x="1243" y="4390"/>
                    </a:lnTo>
                    <a:lnTo>
                      <a:pt x="2852" y="7322"/>
                    </a:lnTo>
                    <a:lnTo>
                      <a:pt x="4794" y="9018"/>
                    </a:lnTo>
                    <a:lnTo>
                      <a:pt x="10000" y="10000"/>
                    </a:ln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5" name="Rectangle 65"/>
              <p:cNvSpPr>
                <a:spLocks noChangeArrowheads="1"/>
              </p:cNvSpPr>
              <p:nvPr/>
            </p:nvSpPr>
            <p:spPr bwMode="auto">
              <a:xfrm>
                <a:off x="7009259" y="7297613"/>
                <a:ext cx="5349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smtClean="0">
                    <a:ln>
                      <a:noFill/>
                    </a:ln>
                    <a:solidFill>
                      <a:srgbClr val="000000"/>
                    </a:solidFill>
                    <a:effectLst/>
                    <a:latin typeface="Arial Narrow" panose="020B0606020202030204" pitchFamily="34" charset="0"/>
                  </a:rPr>
                  <a:t>p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6" name="Rectangle 66"/>
              <p:cNvSpPr>
                <a:spLocks noChangeArrowheads="1"/>
              </p:cNvSpPr>
              <p:nvPr/>
            </p:nvSpPr>
            <p:spPr bwMode="auto">
              <a:xfrm>
                <a:off x="6856859" y="7700838"/>
                <a:ext cx="8524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000000"/>
                    </a:solidFill>
                    <a:effectLst/>
                    <a:latin typeface="Arial Narrow" panose="020B0606020202030204" pitchFamily="34" charset="0"/>
                  </a:rPr>
                  <a:t>0.025</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7" name="Freeform 67"/>
              <p:cNvSpPr>
                <a:spLocks noEditPoints="1"/>
              </p:cNvSpPr>
              <p:nvPr/>
            </p:nvSpPr>
            <p:spPr bwMode="auto">
              <a:xfrm>
                <a:off x="7571234" y="8094538"/>
                <a:ext cx="277813" cy="406400"/>
              </a:xfrm>
              <a:custGeom>
                <a:avLst/>
                <a:gdLst>
                  <a:gd name="T0" fmla="*/ 304 w 405"/>
                  <a:gd name="T1" fmla="*/ 513 h 592"/>
                  <a:gd name="T2" fmla="*/ 0 w 405"/>
                  <a:gd name="T3" fmla="*/ 17 h 592"/>
                  <a:gd name="T4" fmla="*/ 27 w 405"/>
                  <a:gd name="T5" fmla="*/ 0 h 592"/>
                  <a:gd name="T6" fmla="*/ 331 w 405"/>
                  <a:gd name="T7" fmla="*/ 496 h 592"/>
                  <a:gd name="T8" fmla="*/ 304 w 405"/>
                  <a:gd name="T9" fmla="*/ 513 h 592"/>
                  <a:gd name="T10" fmla="*/ 383 w 405"/>
                  <a:gd name="T11" fmla="*/ 464 h 592"/>
                  <a:gd name="T12" fmla="*/ 358 w 405"/>
                  <a:gd name="T13" fmla="*/ 570 h 592"/>
                  <a:gd name="T14" fmla="*/ 252 w 405"/>
                  <a:gd name="T15" fmla="*/ 545 h 592"/>
                  <a:gd name="T16" fmla="*/ 277 w 405"/>
                  <a:gd name="T17" fmla="*/ 439 h 592"/>
                  <a:gd name="T18" fmla="*/ 383 w 405"/>
                  <a:gd name="T19" fmla="*/ 464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5" h="592">
                    <a:moveTo>
                      <a:pt x="304" y="513"/>
                    </a:moveTo>
                    <a:lnTo>
                      <a:pt x="0" y="17"/>
                    </a:lnTo>
                    <a:lnTo>
                      <a:pt x="27" y="0"/>
                    </a:lnTo>
                    <a:lnTo>
                      <a:pt x="331" y="496"/>
                    </a:lnTo>
                    <a:lnTo>
                      <a:pt x="304" y="513"/>
                    </a:lnTo>
                    <a:close/>
                    <a:moveTo>
                      <a:pt x="383" y="464"/>
                    </a:moveTo>
                    <a:cubicBezTo>
                      <a:pt x="405" y="501"/>
                      <a:pt x="394" y="548"/>
                      <a:pt x="358" y="570"/>
                    </a:cubicBezTo>
                    <a:cubicBezTo>
                      <a:pt x="321" y="592"/>
                      <a:pt x="274" y="581"/>
                      <a:pt x="252" y="545"/>
                    </a:cubicBezTo>
                    <a:cubicBezTo>
                      <a:pt x="230" y="508"/>
                      <a:pt x="241" y="461"/>
                      <a:pt x="277" y="439"/>
                    </a:cubicBezTo>
                    <a:cubicBezTo>
                      <a:pt x="314" y="417"/>
                      <a:pt x="361" y="428"/>
                      <a:pt x="383" y="46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8" name="Rectangle 68"/>
              <p:cNvSpPr>
                <a:spLocks noChangeArrowheads="1"/>
              </p:cNvSpPr>
              <p:nvPr/>
            </p:nvSpPr>
            <p:spPr bwMode="auto">
              <a:xfrm>
                <a:off x="10322372" y="7297613"/>
                <a:ext cx="5349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smtClean="0">
                    <a:ln>
                      <a:noFill/>
                    </a:ln>
                    <a:solidFill>
                      <a:srgbClr val="000000"/>
                    </a:solidFill>
                    <a:effectLst/>
                    <a:latin typeface="Arial Narrow" panose="020B0606020202030204" pitchFamily="34" charset="0"/>
                  </a:rPr>
                  <a:t>p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9" name="Rectangle 69"/>
              <p:cNvSpPr>
                <a:spLocks noChangeArrowheads="1"/>
              </p:cNvSpPr>
              <p:nvPr/>
            </p:nvSpPr>
            <p:spPr bwMode="auto">
              <a:xfrm>
                <a:off x="10168384" y="7700838"/>
                <a:ext cx="8524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smtClean="0">
                    <a:ln>
                      <a:noFill/>
                    </a:ln>
                    <a:solidFill>
                      <a:srgbClr val="000000"/>
                    </a:solidFill>
                    <a:effectLst/>
                    <a:latin typeface="Arial Narrow" panose="020B0606020202030204" pitchFamily="34" charset="0"/>
                  </a:rPr>
                  <a:t>0.025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2" name="Freeform 70"/>
              <p:cNvSpPr>
                <a:spLocks noEditPoints="1"/>
              </p:cNvSpPr>
              <p:nvPr/>
            </p:nvSpPr>
            <p:spPr bwMode="auto">
              <a:xfrm>
                <a:off x="9893747" y="8094538"/>
                <a:ext cx="276225" cy="406400"/>
              </a:xfrm>
              <a:custGeom>
                <a:avLst/>
                <a:gdLst>
                  <a:gd name="T0" fmla="*/ 101 w 405"/>
                  <a:gd name="T1" fmla="*/ 513 h 592"/>
                  <a:gd name="T2" fmla="*/ 405 w 405"/>
                  <a:gd name="T3" fmla="*/ 17 h 592"/>
                  <a:gd name="T4" fmla="*/ 378 w 405"/>
                  <a:gd name="T5" fmla="*/ 0 h 592"/>
                  <a:gd name="T6" fmla="*/ 74 w 405"/>
                  <a:gd name="T7" fmla="*/ 496 h 592"/>
                  <a:gd name="T8" fmla="*/ 101 w 405"/>
                  <a:gd name="T9" fmla="*/ 513 h 592"/>
                  <a:gd name="T10" fmla="*/ 22 w 405"/>
                  <a:gd name="T11" fmla="*/ 464 h 592"/>
                  <a:gd name="T12" fmla="*/ 47 w 405"/>
                  <a:gd name="T13" fmla="*/ 570 h 592"/>
                  <a:gd name="T14" fmla="*/ 153 w 405"/>
                  <a:gd name="T15" fmla="*/ 545 h 592"/>
                  <a:gd name="T16" fmla="*/ 128 w 405"/>
                  <a:gd name="T17" fmla="*/ 439 h 592"/>
                  <a:gd name="T18" fmla="*/ 22 w 405"/>
                  <a:gd name="T19" fmla="*/ 464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5" h="592">
                    <a:moveTo>
                      <a:pt x="101" y="513"/>
                    </a:moveTo>
                    <a:lnTo>
                      <a:pt x="405" y="17"/>
                    </a:lnTo>
                    <a:lnTo>
                      <a:pt x="378" y="0"/>
                    </a:lnTo>
                    <a:lnTo>
                      <a:pt x="74" y="496"/>
                    </a:lnTo>
                    <a:lnTo>
                      <a:pt x="101" y="513"/>
                    </a:lnTo>
                    <a:close/>
                    <a:moveTo>
                      <a:pt x="22" y="464"/>
                    </a:moveTo>
                    <a:cubicBezTo>
                      <a:pt x="0" y="501"/>
                      <a:pt x="11" y="548"/>
                      <a:pt x="47" y="570"/>
                    </a:cubicBezTo>
                    <a:cubicBezTo>
                      <a:pt x="84" y="592"/>
                      <a:pt x="131" y="581"/>
                      <a:pt x="153" y="545"/>
                    </a:cubicBezTo>
                    <a:cubicBezTo>
                      <a:pt x="175" y="508"/>
                      <a:pt x="164" y="461"/>
                      <a:pt x="128" y="439"/>
                    </a:cubicBezTo>
                    <a:cubicBezTo>
                      <a:pt x="91" y="417"/>
                      <a:pt x="44" y="428"/>
                      <a:pt x="22" y="46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sp>
          <p:nvSpPr>
            <p:cNvPr id="65" name="Freeform 45"/>
            <p:cNvSpPr>
              <a:spLocks/>
            </p:cNvSpPr>
            <p:nvPr/>
          </p:nvSpPr>
          <p:spPr bwMode="auto">
            <a:xfrm>
              <a:off x="6618734" y="6010150"/>
              <a:ext cx="4568825" cy="2551113"/>
            </a:xfrm>
            <a:custGeom>
              <a:avLst/>
              <a:gdLst>
                <a:gd name="T0" fmla="*/ 0 w 2878"/>
                <a:gd name="T1" fmla="*/ 1607 h 1607"/>
                <a:gd name="T2" fmla="*/ 501 w 2878"/>
                <a:gd name="T3" fmla="*/ 1582 h 1607"/>
                <a:gd name="T4" fmla="*/ 715 w 2878"/>
                <a:gd name="T5" fmla="*/ 1467 h 1607"/>
                <a:gd name="T6" fmla="*/ 880 w 2878"/>
                <a:gd name="T7" fmla="*/ 1186 h 1607"/>
                <a:gd name="T8" fmla="*/ 1115 w 2878"/>
                <a:gd name="T9" fmla="*/ 571 h 1607"/>
                <a:gd name="T10" fmla="*/ 1285 w 2878"/>
                <a:gd name="T11" fmla="*/ 94 h 1607"/>
                <a:gd name="T12" fmla="*/ 1391 w 2878"/>
                <a:gd name="T13" fmla="*/ 4 h 1607"/>
                <a:gd name="T14" fmla="*/ 1508 w 2878"/>
                <a:gd name="T15" fmla="*/ 94 h 1607"/>
                <a:gd name="T16" fmla="*/ 1697 w 2878"/>
                <a:gd name="T17" fmla="*/ 540 h 1607"/>
                <a:gd name="T18" fmla="*/ 1978 w 2878"/>
                <a:gd name="T19" fmla="*/ 1235 h 1607"/>
                <a:gd name="T20" fmla="*/ 2151 w 2878"/>
                <a:gd name="T21" fmla="*/ 1483 h 1607"/>
                <a:gd name="T22" fmla="*/ 2382 w 2878"/>
                <a:gd name="T23" fmla="*/ 1582 h 1607"/>
                <a:gd name="T24" fmla="*/ 2878 w 2878"/>
                <a:gd name="T25" fmla="*/ 1603 h 16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78" h="1607">
                  <a:moveTo>
                    <a:pt x="0" y="1607"/>
                  </a:moveTo>
                  <a:cubicBezTo>
                    <a:pt x="84" y="1604"/>
                    <a:pt x="381" y="1606"/>
                    <a:pt x="501" y="1582"/>
                  </a:cubicBezTo>
                  <a:cubicBezTo>
                    <a:pt x="621" y="1559"/>
                    <a:pt x="651" y="1533"/>
                    <a:pt x="715" y="1467"/>
                  </a:cubicBezTo>
                  <a:cubicBezTo>
                    <a:pt x="778" y="1401"/>
                    <a:pt x="814" y="1335"/>
                    <a:pt x="880" y="1186"/>
                  </a:cubicBezTo>
                  <a:cubicBezTo>
                    <a:pt x="946" y="1037"/>
                    <a:pt x="1048" y="753"/>
                    <a:pt x="1115" y="571"/>
                  </a:cubicBezTo>
                  <a:cubicBezTo>
                    <a:pt x="1183" y="389"/>
                    <a:pt x="1239" y="187"/>
                    <a:pt x="1285" y="94"/>
                  </a:cubicBezTo>
                  <a:cubicBezTo>
                    <a:pt x="1330" y="0"/>
                    <a:pt x="1374" y="4"/>
                    <a:pt x="1391" y="4"/>
                  </a:cubicBezTo>
                  <a:cubicBezTo>
                    <a:pt x="1407" y="4"/>
                    <a:pt x="1457" y="4"/>
                    <a:pt x="1508" y="94"/>
                  </a:cubicBezTo>
                  <a:cubicBezTo>
                    <a:pt x="1558" y="184"/>
                    <a:pt x="1619" y="350"/>
                    <a:pt x="1697" y="540"/>
                  </a:cubicBezTo>
                  <a:cubicBezTo>
                    <a:pt x="1776" y="730"/>
                    <a:pt x="1902" y="1078"/>
                    <a:pt x="1978" y="1235"/>
                  </a:cubicBezTo>
                  <a:cubicBezTo>
                    <a:pt x="2053" y="1392"/>
                    <a:pt x="2083" y="1425"/>
                    <a:pt x="2151" y="1483"/>
                  </a:cubicBezTo>
                  <a:cubicBezTo>
                    <a:pt x="2219" y="1541"/>
                    <a:pt x="2262" y="1563"/>
                    <a:pt x="2382" y="1582"/>
                  </a:cubicBezTo>
                  <a:cubicBezTo>
                    <a:pt x="2504" y="1602"/>
                    <a:pt x="2704" y="1598"/>
                    <a:pt x="2878" y="1603"/>
                  </a:cubicBezTo>
                </a:path>
              </a:pathLst>
            </a:custGeom>
            <a:noFill/>
            <a:ln w="22225"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5171" name="Group 5170"/>
          <p:cNvGrpSpPr/>
          <p:nvPr/>
        </p:nvGrpSpPr>
        <p:grpSpPr>
          <a:xfrm>
            <a:off x="8116168" y="5726088"/>
            <a:ext cx="4733925" cy="3913240"/>
            <a:chOff x="6464747" y="5509121"/>
            <a:chExt cx="4733925" cy="3913240"/>
          </a:xfrm>
        </p:grpSpPr>
        <p:sp>
          <p:nvSpPr>
            <p:cNvPr id="5150" name="Rectangle 42"/>
            <p:cNvSpPr>
              <a:spLocks noChangeArrowheads="1"/>
            </p:cNvSpPr>
            <p:nvPr/>
          </p:nvSpPr>
          <p:spPr bwMode="auto">
            <a:xfrm>
              <a:off x="7774434" y="8991474"/>
              <a:ext cx="239943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en-US" altLang="en-US" sz="2800" b="0" i="0" u="none" strike="noStrike" cap="none" normalizeH="0" baseline="0" dirty="0" smtClean="0">
                  <a:ln>
                    <a:noFill/>
                  </a:ln>
                  <a:solidFill>
                    <a:srgbClr val="000000"/>
                  </a:solidFill>
                  <a:effectLst/>
                  <a:latin typeface="Arial Narrow" panose="020B0606020202030204" pitchFamily="34" charset="0"/>
                </a:rPr>
                <a:t>value </a:t>
              </a:r>
              <a:r>
                <a:rPr lang="en-US" altLang="en-US" sz="2800" u="none" dirty="0">
                  <a:solidFill>
                    <a:srgbClr val="000000"/>
                  </a:solidFill>
                  <a:latin typeface="Arial Narrow" panose="020B0606020202030204" pitchFamily="34" charset="0"/>
                </a:rPr>
                <a:t>of the </a:t>
              </a:r>
              <a:r>
                <a:rPr lang="en-US" altLang="en-US" sz="2800" u="none" dirty="0" smtClean="0">
                  <a:solidFill>
                    <a:srgbClr val="000000"/>
                  </a:solidFill>
                  <a:latin typeface="Arial Narrow" panose="020B0606020202030204" pitchFamily="34" charset="0"/>
                </a:rPr>
                <a:t>effect</a:t>
              </a:r>
              <a:r>
                <a:rPr kumimoji="0" lang="en-US" altLang="en-US" sz="2800" b="0" i="0" u="none" strike="noStrike" cap="none" normalizeH="0" baseline="0" dirty="0" smtClean="0">
                  <a:ln>
                    <a:noFill/>
                  </a:ln>
                  <a:solidFill>
                    <a:srgbClr val="000000"/>
                  </a:solidFill>
                  <a:effectLst/>
                  <a:latin typeface="Arial Narrow" panose="020B0606020202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9" name="Rectangle 49"/>
            <p:cNvSpPr>
              <a:spLocks noChangeArrowheads="1"/>
            </p:cNvSpPr>
            <p:nvPr/>
          </p:nvSpPr>
          <p:spPr bwMode="auto">
            <a:xfrm>
              <a:off x="8741222" y="8596188"/>
              <a:ext cx="2952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0" name="Line 60"/>
            <p:cNvSpPr>
              <a:spLocks noChangeShapeType="1"/>
            </p:cNvSpPr>
            <p:nvPr/>
          </p:nvSpPr>
          <p:spPr bwMode="auto">
            <a:xfrm>
              <a:off x="6464747" y="8564424"/>
              <a:ext cx="4733925" cy="0"/>
            </a:xfrm>
            <a:prstGeom prst="line">
              <a:avLst/>
            </a:prstGeom>
            <a:noFill/>
            <a:ln w="222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68" name="Rectangle 48"/>
            <p:cNvSpPr>
              <a:spLocks noChangeArrowheads="1"/>
            </p:cNvSpPr>
            <p:nvPr/>
          </p:nvSpPr>
          <p:spPr bwMode="auto">
            <a:xfrm>
              <a:off x="8925372" y="5509121"/>
              <a:ext cx="14430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000000"/>
                  </a:solidFill>
                  <a:effectLst/>
                  <a:latin typeface="Arial Narrow" panose="020B0606020202030204" pitchFamily="34" charset="0"/>
                </a:rPr>
                <a:t>probability</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9" name="Line 59"/>
            <p:cNvSpPr>
              <a:spLocks noChangeShapeType="1"/>
            </p:cNvSpPr>
            <p:nvPr/>
          </p:nvSpPr>
          <p:spPr bwMode="auto">
            <a:xfrm>
              <a:off x="8815834" y="5672136"/>
              <a:ext cx="0" cy="2895449"/>
            </a:xfrm>
            <a:prstGeom prst="line">
              <a:avLst/>
            </a:prstGeom>
            <a:noFill/>
            <a:ln w="222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5167" name="Group 5166"/>
          <p:cNvGrpSpPr/>
          <p:nvPr/>
        </p:nvGrpSpPr>
        <p:grpSpPr>
          <a:xfrm>
            <a:off x="10262590" y="7533630"/>
            <a:ext cx="458665" cy="1173163"/>
            <a:chOff x="8611169" y="7316663"/>
            <a:chExt cx="458665" cy="1173163"/>
          </a:xfrm>
        </p:grpSpPr>
        <p:sp>
          <p:nvSpPr>
            <p:cNvPr id="118" name="Freeform 71"/>
            <p:cNvSpPr>
              <a:spLocks noEditPoints="1"/>
            </p:cNvSpPr>
            <p:nvPr/>
          </p:nvSpPr>
          <p:spPr bwMode="auto">
            <a:xfrm>
              <a:off x="8769797" y="7611938"/>
              <a:ext cx="104775" cy="877888"/>
            </a:xfrm>
            <a:custGeom>
              <a:avLst/>
              <a:gdLst>
                <a:gd name="T0" fmla="*/ 43 w 66"/>
                <a:gd name="T1" fmla="*/ 0 h 553"/>
                <a:gd name="T2" fmla="*/ 43 w 66"/>
                <a:gd name="T3" fmla="*/ 498 h 553"/>
                <a:gd name="T4" fmla="*/ 22 w 66"/>
                <a:gd name="T5" fmla="*/ 498 h 553"/>
                <a:gd name="T6" fmla="*/ 22 w 66"/>
                <a:gd name="T7" fmla="*/ 0 h 553"/>
                <a:gd name="T8" fmla="*/ 43 w 66"/>
                <a:gd name="T9" fmla="*/ 0 h 553"/>
                <a:gd name="T10" fmla="*/ 66 w 66"/>
                <a:gd name="T11" fmla="*/ 487 h 553"/>
                <a:gd name="T12" fmla="*/ 32 w 66"/>
                <a:gd name="T13" fmla="*/ 553 h 553"/>
                <a:gd name="T14" fmla="*/ 0 w 66"/>
                <a:gd name="T15" fmla="*/ 487 h 553"/>
                <a:gd name="T16" fmla="*/ 66 w 66"/>
                <a:gd name="T17" fmla="*/ 487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6" h="553">
                  <a:moveTo>
                    <a:pt x="43" y="0"/>
                  </a:moveTo>
                  <a:lnTo>
                    <a:pt x="43" y="498"/>
                  </a:lnTo>
                  <a:lnTo>
                    <a:pt x="22" y="498"/>
                  </a:lnTo>
                  <a:lnTo>
                    <a:pt x="22" y="0"/>
                  </a:lnTo>
                  <a:lnTo>
                    <a:pt x="43" y="0"/>
                  </a:lnTo>
                  <a:close/>
                  <a:moveTo>
                    <a:pt x="66" y="487"/>
                  </a:moveTo>
                  <a:lnTo>
                    <a:pt x="32" y="553"/>
                  </a:lnTo>
                  <a:lnTo>
                    <a:pt x="0" y="487"/>
                  </a:lnTo>
                  <a:lnTo>
                    <a:pt x="66" y="487"/>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9" name="Rectangle 72"/>
            <p:cNvSpPr>
              <a:spLocks noChangeArrowheads="1"/>
            </p:cNvSpPr>
            <p:nvPr/>
          </p:nvSpPr>
          <p:spPr bwMode="auto">
            <a:xfrm>
              <a:off x="8611169" y="7400779"/>
              <a:ext cx="391990" cy="411978"/>
            </a:xfrm>
            <a:prstGeom prst="rect">
              <a:avLst/>
            </a:prstGeom>
            <a:solidFill>
              <a:srgbClr val="C9E5C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20" name="Rectangle 73"/>
            <p:cNvSpPr>
              <a:spLocks noChangeArrowheads="1"/>
            </p:cNvSpPr>
            <p:nvPr/>
          </p:nvSpPr>
          <p:spPr bwMode="auto">
            <a:xfrm>
              <a:off x="8690422" y="7316663"/>
              <a:ext cx="261938" cy="449263"/>
            </a:xfrm>
            <a:prstGeom prst="rect">
              <a:avLst/>
            </a:prstGeom>
            <a:noFill/>
            <a:ln w="11113" cap="flat">
              <a:solidFill>
                <a:srgbClr val="C9E5C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21" name="Rectangle 74"/>
            <p:cNvSpPr>
              <a:spLocks noChangeArrowheads="1"/>
            </p:cNvSpPr>
            <p:nvPr/>
          </p:nvSpPr>
          <p:spPr bwMode="auto">
            <a:xfrm>
              <a:off x="8665022" y="7384925"/>
              <a:ext cx="3397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000000"/>
                  </a:solidFill>
                  <a:effectLst/>
                  <a:latin typeface="Arial Narrow" panose="020B0606020202030204" pitchFamily="34" charset="0"/>
                </a:rPr>
                <a:t>H</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2" name="Rectangle 75"/>
            <p:cNvSpPr>
              <a:spLocks noChangeArrowheads="1"/>
            </p:cNvSpPr>
            <p:nvPr/>
          </p:nvSpPr>
          <p:spPr bwMode="auto">
            <a:xfrm>
              <a:off x="8872984" y="7581775"/>
              <a:ext cx="196850"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Arial Narrow" panose="020B0606020202030204" pitchFamily="34" charset="0"/>
                </a:rPr>
                <a:t>0</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spTree>
    <p:custDataLst>
      <p:tags r:id="rId1"/>
    </p:custDataLst>
    <p:extLst>
      <p:ext uri="{BB962C8B-B14F-4D97-AF65-F5344CB8AC3E}">
        <p14:creationId xmlns:p14="http://schemas.microsoft.com/office/powerpoint/2010/main" val="9671196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5171"/>
                                        </p:tgtEl>
                                        <p:attrNameLst>
                                          <p:attrName>style.visibility</p:attrName>
                                        </p:attrNameLst>
                                      </p:cBhvr>
                                      <p:to>
                                        <p:strVal val="visible"/>
                                      </p:to>
                                    </p:set>
                                    <p:animEffect transition="in" filter="wipe(left)">
                                      <p:cBhvr>
                                        <p:cTn id="35" dur="500"/>
                                        <p:tgtEl>
                                          <p:spTgt spid="517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5167"/>
                                        </p:tgtEl>
                                        <p:attrNameLst>
                                          <p:attrName>style.visibility</p:attrName>
                                        </p:attrNameLst>
                                      </p:cBhvr>
                                      <p:to>
                                        <p:strVal val="visible"/>
                                      </p:to>
                                    </p:set>
                                    <p:animEffect transition="in" filter="wipe(up)">
                                      <p:cBhvr>
                                        <p:cTn id="40" dur="500"/>
                                        <p:tgtEl>
                                          <p:spTgt spid="5167"/>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64"/>
                                        </p:tgtEl>
                                        <p:attrNameLst>
                                          <p:attrName>style.visibility</p:attrName>
                                        </p:attrNameLst>
                                      </p:cBhvr>
                                      <p:to>
                                        <p:strVal val="visible"/>
                                      </p:to>
                                    </p:set>
                                    <p:animEffect transition="in" filter="wipe(left)">
                                      <p:cBhvr>
                                        <p:cTn id="45" dur="500"/>
                                        <p:tgtEl>
                                          <p:spTgt spid="64"/>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6" presetClass="entr" presetSubtype="37" fill="hold" nodeType="clickEffect">
                                  <p:stCondLst>
                                    <p:cond delay="0"/>
                                  </p:stCondLst>
                                  <p:childTnLst>
                                    <p:set>
                                      <p:cBhvr>
                                        <p:cTn id="53" dur="1" fill="hold">
                                          <p:stCondLst>
                                            <p:cond delay="0"/>
                                          </p:stCondLst>
                                        </p:cTn>
                                        <p:tgtEl>
                                          <p:spTgt spid="5176"/>
                                        </p:tgtEl>
                                        <p:attrNameLst>
                                          <p:attrName>style.visibility</p:attrName>
                                        </p:attrNameLst>
                                      </p:cBhvr>
                                      <p:to>
                                        <p:strVal val="visible"/>
                                      </p:to>
                                    </p:set>
                                    <p:animEffect transition="in" filter="barn(outVertical)">
                                      <p:cBhvr>
                                        <p:cTn id="54" dur="500"/>
                                        <p:tgtEl>
                                          <p:spTgt spid="5176"/>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5175"/>
                                        </p:tgtEl>
                                        <p:attrNameLst>
                                          <p:attrName>style.visibility</p:attrName>
                                        </p:attrNameLst>
                                      </p:cBhvr>
                                      <p:to>
                                        <p:strVal val="visible"/>
                                      </p:to>
                                    </p:set>
                                    <p:animEffect transition="in" filter="wipe(left)">
                                      <p:cBhvr>
                                        <p:cTn id="59" dur="500"/>
                                        <p:tgtEl>
                                          <p:spTgt spid="5175"/>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P spid="64"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282030" y="56455"/>
            <a:ext cx="12514658" cy="9750153"/>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r>
              <a:rPr lang="en-US" dirty="0" smtClean="0"/>
              <a:t>But statisticians can perform the null-hypothesis test in a different manner.</a:t>
            </a:r>
          </a:p>
          <a:p>
            <a:r>
              <a:rPr lang="en-US" dirty="0" smtClean="0"/>
              <a:t>They draw a probability distribution centered on the </a:t>
            </a:r>
            <a:r>
              <a:rPr lang="en-US" i="1" dirty="0" smtClean="0"/>
              <a:t>observed</a:t>
            </a:r>
            <a:r>
              <a:rPr lang="en-US" dirty="0" smtClean="0"/>
              <a:t> sample value:</a:t>
            </a:r>
          </a:p>
          <a:p>
            <a:endParaRPr lang="en-US" dirty="0"/>
          </a:p>
          <a:p>
            <a:endParaRPr lang="en-US" sz="3200" dirty="0" smtClean="0"/>
          </a:p>
          <a:p>
            <a:endParaRPr lang="en-US" sz="3200" dirty="0"/>
          </a:p>
          <a:p>
            <a:endParaRPr lang="en-US" sz="2800" dirty="0" smtClean="0"/>
          </a:p>
          <a:p>
            <a:endParaRPr lang="en-US" sz="2800" dirty="0"/>
          </a:p>
          <a:p>
            <a:endParaRPr lang="en-US" sz="2400" dirty="0" smtClean="0"/>
          </a:p>
          <a:p>
            <a:pPr marL="0" indent="0">
              <a:buNone/>
            </a:pPr>
            <a:endParaRPr lang="en-US" sz="2400" dirty="0" smtClean="0"/>
          </a:p>
          <a:p>
            <a:r>
              <a:rPr lang="en-US" dirty="0" smtClean="0"/>
              <a:t>The distribution represents effect values that are compatible with the data and model.</a:t>
            </a:r>
          </a:p>
          <a:p>
            <a:r>
              <a:rPr lang="en-US" dirty="0" smtClean="0"/>
              <a:t>The 95% compatibility interval (formerly, 95% </a:t>
            </a:r>
            <a:r>
              <a:rPr lang="en-US" i="1" dirty="0" smtClean="0"/>
              <a:t>confidence</a:t>
            </a:r>
            <a:r>
              <a:rPr lang="en-US" dirty="0" smtClean="0"/>
              <a:t> interval) represents the 95% of values that are most compatible with the data and the model.</a:t>
            </a:r>
          </a:p>
          <a:p>
            <a:r>
              <a:rPr lang="en-US" dirty="0" smtClean="0"/>
              <a:t>The interval here </a:t>
            </a:r>
            <a:r>
              <a:rPr lang="en-US" dirty="0"/>
              <a:t>includes zero, </a:t>
            </a:r>
            <a:r>
              <a:rPr lang="en-US" dirty="0" smtClean="0"/>
              <a:t>so </a:t>
            </a:r>
            <a:r>
              <a:rPr lang="en-US" dirty="0"/>
              <a:t>the data and model are compatible with a true effect of zero, so the null hypothesis H</a:t>
            </a:r>
            <a:r>
              <a:rPr lang="en-US" baseline="-25000" dirty="0"/>
              <a:t>0</a:t>
            </a:r>
            <a:r>
              <a:rPr lang="en-US" dirty="0"/>
              <a:t> cannot be </a:t>
            </a:r>
            <a:r>
              <a:rPr lang="en-US" dirty="0" smtClean="0"/>
              <a:t>rejected.</a:t>
            </a:r>
          </a:p>
          <a:p>
            <a:pPr lvl="1"/>
            <a:r>
              <a:rPr lang="en-US" dirty="0" smtClean="0"/>
              <a:t>Here are the same data illustrating how the classic p value is calculated.</a:t>
            </a:r>
          </a:p>
          <a:p>
            <a:pPr lvl="1"/>
            <a:r>
              <a:rPr lang="en-US" dirty="0" smtClean="0"/>
              <a:t>The p value for the test is 0.04 + 0.04 = 0.08, as shown.</a:t>
            </a:r>
          </a:p>
          <a:p>
            <a:pPr lvl="1"/>
            <a:r>
              <a:rPr lang="en-US" dirty="0" smtClean="0"/>
              <a:t>P is &gt;0.05, so the data and model do not support rejection of H</a:t>
            </a:r>
            <a:r>
              <a:rPr lang="en-US" baseline="-25000" dirty="0" smtClean="0"/>
              <a:t>0</a:t>
            </a:r>
            <a:r>
              <a:rPr lang="en-US" dirty="0" smtClean="0"/>
              <a:t>.</a:t>
            </a:r>
          </a:p>
          <a:p>
            <a:r>
              <a:rPr lang="en-US" dirty="0" smtClean="0"/>
              <a:t>In the third figure, </a:t>
            </a:r>
            <a:r>
              <a:rPr lang="en-US" dirty="0"/>
              <a:t>the data and model are </a:t>
            </a:r>
            <a:r>
              <a:rPr lang="en-US" i="1" dirty="0"/>
              <a:t>not</a:t>
            </a:r>
            <a:r>
              <a:rPr lang="en-US" dirty="0"/>
              <a:t> compatible </a:t>
            </a:r>
            <a:r>
              <a:rPr lang="en-US" dirty="0" smtClean="0"/>
              <a:t>with H</a:t>
            </a:r>
            <a:r>
              <a:rPr lang="en-US" baseline="-25000" dirty="0" smtClean="0"/>
              <a:t>0</a:t>
            </a:r>
            <a:r>
              <a:rPr lang="en-US" dirty="0" smtClean="0"/>
              <a:t>: </a:t>
            </a:r>
            <a:r>
              <a:rPr lang="en-US" dirty="0"/>
              <a:t>the 95%CI </a:t>
            </a:r>
            <a:r>
              <a:rPr lang="en-US" dirty="0" smtClean="0"/>
              <a:t>does not include 0; </a:t>
            </a:r>
            <a:r>
              <a:rPr lang="en-US" dirty="0"/>
              <a:t>equivalently the p value is &lt;0.05 (0.01 + 0.01 = 0.02), so H</a:t>
            </a:r>
            <a:r>
              <a:rPr lang="en-US" baseline="-25000" dirty="0"/>
              <a:t>0</a:t>
            </a:r>
            <a:r>
              <a:rPr lang="en-US" dirty="0"/>
              <a:t> is rejected.</a:t>
            </a:r>
            <a:endParaRPr lang="en-US" dirty="0" smtClean="0"/>
          </a:p>
        </p:txBody>
      </p:sp>
      <p:grpSp>
        <p:nvGrpSpPr>
          <p:cNvPr id="5314" name="Group 5313"/>
          <p:cNvGrpSpPr/>
          <p:nvPr/>
        </p:nvGrpSpPr>
        <p:grpSpPr>
          <a:xfrm>
            <a:off x="8813800" y="1227064"/>
            <a:ext cx="3767138" cy="3365500"/>
            <a:chOff x="8813800" y="1666876"/>
            <a:chExt cx="3767138" cy="3365500"/>
          </a:xfrm>
        </p:grpSpPr>
        <p:sp>
          <p:nvSpPr>
            <p:cNvPr id="5282" name="Freeform 216"/>
            <p:cNvSpPr>
              <a:spLocks/>
            </p:cNvSpPr>
            <p:nvPr/>
          </p:nvSpPr>
          <p:spPr bwMode="auto">
            <a:xfrm>
              <a:off x="9010650" y="2087563"/>
              <a:ext cx="3538538" cy="2416175"/>
            </a:xfrm>
            <a:custGeom>
              <a:avLst/>
              <a:gdLst>
                <a:gd name="T0" fmla="*/ 0 w 5472"/>
                <a:gd name="T1" fmla="*/ 3715 h 3721"/>
                <a:gd name="T2" fmla="*/ 491 w 5472"/>
                <a:gd name="T3" fmla="*/ 3658 h 3721"/>
                <a:gd name="T4" fmla="*/ 989 w 5472"/>
                <a:gd name="T5" fmla="*/ 3391 h 3721"/>
                <a:gd name="T6" fmla="*/ 1372 w 5472"/>
                <a:gd name="T7" fmla="*/ 2740 h 3721"/>
                <a:gd name="T8" fmla="*/ 1919 w 5472"/>
                <a:gd name="T9" fmla="*/ 1319 h 3721"/>
                <a:gd name="T10" fmla="*/ 2311 w 5472"/>
                <a:gd name="T11" fmla="*/ 217 h 3721"/>
                <a:gd name="T12" fmla="*/ 2558 w 5472"/>
                <a:gd name="T13" fmla="*/ 10 h 3721"/>
                <a:gd name="T14" fmla="*/ 2828 w 5472"/>
                <a:gd name="T15" fmla="*/ 217 h 3721"/>
                <a:gd name="T16" fmla="*/ 3269 w 5472"/>
                <a:gd name="T17" fmla="*/ 1248 h 3721"/>
                <a:gd name="T18" fmla="*/ 3921 w 5472"/>
                <a:gd name="T19" fmla="*/ 2855 h 3721"/>
                <a:gd name="T20" fmla="*/ 4323 w 5472"/>
                <a:gd name="T21" fmla="*/ 3428 h 3721"/>
                <a:gd name="T22" fmla="*/ 4859 w 5472"/>
                <a:gd name="T23" fmla="*/ 3658 h 3721"/>
                <a:gd name="T24" fmla="*/ 5472 w 5472"/>
                <a:gd name="T25" fmla="*/ 3721 h 3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72" h="3721">
                  <a:moveTo>
                    <a:pt x="0" y="3715"/>
                  </a:moveTo>
                  <a:cubicBezTo>
                    <a:pt x="195" y="3709"/>
                    <a:pt x="326" y="3712"/>
                    <a:pt x="491" y="3658"/>
                  </a:cubicBezTo>
                  <a:cubicBezTo>
                    <a:pt x="656" y="3604"/>
                    <a:pt x="840" y="3543"/>
                    <a:pt x="989" y="3391"/>
                  </a:cubicBezTo>
                  <a:cubicBezTo>
                    <a:pt x="1136" y="3237"/>
                    <a:pt x="1219" y="3085"/>
                    <a:pt x="1372" y="2740"/>
                  </a:cubicBezTo>
                  <a:cubicBezTo>
                    <a:pt x="1526" y="2396"/>
                    <a:pt x="1761" y="1740"/>
                    <a:pt x="1919" y="1319"/>
                  </a:cubicBezTo>
                  <a:cubicBezTo>
                    <a:pt x="2074" y="899"/>
                    <a:pt x="2206" y="433"/>
                    <a:pt x="2311" y="217"/>
                  </a:cubicBezTo>
                  <a:cubicBezTo>
                    <a:pt x="2416" y="0"/>
                    <a:pt x="2519" y="10"/>
                    <a:pt x="2558" y="10"/>
                  </a:cubicBezTo>
                  <a:cubicBezTo>
                    <a:pt x="2595" y="10"/>
                    <a:pt x="2711" y="10"/>
                    <a:pt x="2828" y="217"/>
                  </a:cubicBezTo>
                  <a:cubicBezTo>
                    <a:pt x="2947" y="424"/>
                    <a:pt x="3087" y="809"/>
                    <a:pt x="3269" y="1248"/>
                  </a:cubicBezTo>
                  <a:cubicBezTo>
                    <a:pt x="3452" y="1688"/>
                    <a:pt x="3746" y="2492"/>
                    <a:pt x="3921" y="2855"/>
                  </a:cubicBezTo>
                  <a:cubicBezTo>
                    <a:pt x="4096" y="3219"/>
                    <a:pt x="4166" y="3295"/>
                    <a:pt x="4323" y="3428"/>
                  </a:cubicBezTo>
                  <a:cubicBezTo>
                    <a:pt x="4480" y="3562"/>
                    <a:pt x="4668" y="3609"/>
                    <a:pt x="4859" y="3658"/>
                  </a:cubicBezTo>
                  <a:cubicBezTo>
                    <a:pt x="5051" y="3707"/>
                    <a:pt x="5066" y="3710"/>
                    <a:pt x="5472" y="3721"/>
                  </a:cubicBezTo>
                </a:path>
              </a:pathLst>
            </a:custGeom>
            <a:solidFill>
              <a:srgbClr val="C9E5C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83" name="Freeform 217"/>
            <p:cNvSpPr>
              <a:spLocks/>
            </p:cNvSpPr>
            <p:nvPr/>
          </p:nvSpPr>
          <p:spPr bwMode="auto">
            <a:xfrm>
              <a:off x="9010650" y="2087563"/>
              <a:ext cx="3538538" cy="2416175"/>
            </a:xfrm>
            <a:custGeom>
              <a:avLst/>
              <a:gdLst>
                <a:gd name="T0" fmla="*/ 0 w 2229"/>
                <a:gd name="T1" fmla="*/ 1520 h 1522"/>
                <a:gd name="T2" fmla="*/ 200 w 2229"/>
                <a:gd name="T3" fmla="*/ 1496 h 1522"/>
                <a:gd name="T4" fmla="*/ 403 w 2229"/>
                <a:gd name="T5" fmla="*/ 1387 h 1522"/>
                <a:gd name="T6" fmla="*/ 559 w 2229"/>
                <a:gd name="T7" fmla="*/ 1121 h 1522"/>
                <a:gd name="T8" fmla="*/ 782 w 2229"/>
                <a:gd name="T9" fmla="*/ 539 h 1522"/>
                <a:gd name="T10" fmla="*/ 941 w 2229"/>
                <a:gd name="T11" fmla="*/ 89 h 1522"/>
                <a:gd name="T12" fmla="*/ 1042 w 2229"/>
                <a:gd name="T13" fmla="*/ 4 h 1522"/>
                <a:gd name="T14" fmla="*/ 1152 w 2229"/>
                <a:gd name="T15" fmla="*/ 89 h 1522"/>
                <a:gd name="T16" fmla="*/ 1332 w 2229"/>
                <a:gd name="T17" fmla="*/ 510 h 1522"/>
                <a:gd name="T18" fmla="*/ 1597 w 2229"/>
                <a:gd name="T19" fmla="*/ 1168 h 1522"/>
                <a:gd name="T20" fmla="*/ 1761 w 2229"/>
                <a:gd name="T21" fmla="*/ 1402 h 1522"/>
                <a:gd name="T22" fmla="*/ 1979 w 2229"/>
                <a:gd name="T23" fmla="*/ 1496 h 1522"/>
                <a:gd name="T24" fmla="*/ 2229 w 2229"/>
                <a:gd name="T25" fmla="*/ 1522 h 1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29" h="1522">
                  <a:moveTo>
                    <a:pt x="0" y="1520"/>
                  </a:moveTo>
                  <a:cubicBezTo>
                    <a:pt x="79" y="1517"/>
                    <a:pt x="133" y="1518"/>
                    <a:pt x="200" y="1496"/>
                  </a:cubicBezTo>
                  <a:cubicBezTo>
                    <a:pt x="267" y="1474"/>
                    <a:pt x="342" y="1449"/>
                    <a:pt x="403" y="1387"/>
                  </a:cubicBezTo>
                  <a:cubicBezTo>
                    <a:pt x="463" y="1324"/>
                    <a:pt x="496" y="1262"/>
                    <a:pt x="559" y="1121"/>
                  </a:cubicBezTo>
                  <a:cubicBezTo>
                    <a:pt x="622" y="980"/>
                    <a:pt x="717" y="712"/>
                    <a:pt x="782" y="539"/>
                  </a:cubicBezTo>
                  <a:cubicBezTo>
                    <a:pt x="845" y="368"/>
                    <a:pt x="899" y="177"/>
                    <a:pt x="941" y="89"/>
                  </a:cubicBezTo>
                  <a:cubicBezTo>
                    <a:pt x="984" y="0"/>
                    <a:pt x="1026" y="4"/>
                    <a:pt x="1042" y="4"/>
                  </a:cubicBezTo>
                  <a:cubicBezTo>
                    <a:pt x="1057" y="4"/>
                    <a:pt x="1104" y="4"/>
                    <a:pt x="1152" y="89"/>
                  </a:cubicBezTo>
                  <a:cubicBezTo>
                    <a:pt x="1200" y="173"/>
                    <a:pt x="1258" y="331"/>
                    <a:pt x="1332" y="510"/>
                  </a:cubicBezTo>
                  <a:cubicBezTo>
                    <a:pt x="1406" y="690"/>
                    <a:pt x="1526" y="1019"/>
                    <a:pt x="1597" y="1168"/>
                  </a:cubicBezTo>
                  <a:cubicBezTo>
                    <a:pt x="1669" y="1317"/>
                    <a:pt x="1697" y="1348"/>
                    <a:pt x="1761" y="1402"/>
                  </a:cubicBezTo>
                  <a:cubicBezTo>
                    <a:pt x="1825" y="1457"/>
                    <a:pt x="1902" y="1476"/>
                    <a:pt x="1979" y="1496"/>
                  </a:cubicBezTo>
                  <a:cubicBezTo>
                    <a:pt x="2058" y="1516"/>
                    <a:pt x="2064" y="1517"/>
                    <a:pt x="2229" y="1522"/>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84" name="Freeform 218"/>
            <p:cNvSpPr>
              <a:spLocks/>
            </p:cNvSpPr>
            <p:nvPr/>
          </p:nvSpPr>
          <p:spPr bwMode="auto">
            <a:xfrm>
              <a:off x="9013781" y="4286251"/>
              <a:ext cx="655638" cy="238125"/>
            </a:xfrm>
            <a:custGeom>
              <a:avLst/>
              <a:gdLst>
                <a:gd name="T0" fmla="*/ 1008 w 1014"/>
                <a:gd name="T1" fmla="*/ 357 h 368"/>
                <a:gd name="T2" fmla="*/ 1004 w 1014"/>
                <a:gd name="T3" fmla="*/ 0 h 368"/>
                <a:gd name="T4" fmla="*/ 823 w 1014"/>
                <a:gd name="T5" fmla="*/ 174 h 368"/>
                <a:gd name="T6" fmla="*/ 502 w 1014"/>
                <a:gd name="T7" fmla="*/ 277 h 368"/>
                <a:gd name="T8" fmla="*/ 0 w 1014"/>
                <a:gd name="T9" fmla="*/ 368 h 368"/>
              </a:gdLst>
              <a:ahLst/>
              <a:cxnLst>
                <a:cxn ang="0">
                  <a:pos x="T0" y="T1"/>
                </a:cxn>
                <a:cxn ang="0">
                  <a:pos x="T2" y="T3"/>
                </a:cxn>
                <a:cxn ang="0">
                  <a:pos x="T4" y="T5"/>
                </a:cxn>
                <a:cxn ang="0">
                  <a:pos x="T6" y="T7"/>
                </a:cxn>
                <a:cxn ang="0">
                  <a:pos x="T8" y="T9"/>
                </a:cxn>
              </a:cxnLst>
              <a:rect l="0" t="0" r="r" b="b"/>
              <a:pathLst>
                <a:path w="1014" h="368">
                  <a:moveTo>
                    <a:pt x="1008" y="357"/>
                  </a:moveTo>
                  <a:cubicBezTo>
                    <a:pt x="998" y="208"/>
                    <a:pt x="1014" y="149"/>
                    <a:pt x="1004" y="0"/>
                  </a:cubicBezTo>
                  <a:lnTo>
                    <a:pt x="823" y="174"/>
                  </a:lnTo>
                  <a:cubicBezTo>
                    <a:pt x="716" y="208"/>
                    <a:pt x="662" y="248"/>
                    <a:pt x="502" y="277"/>
                  </a:cubicBezTo>
                  <a:cubicBezTo>
                    <a:pt x="213" y="323"/>
                    <a:pt x="258" y="349"/>
                    <a:pt x="0" y="368"/>
                  </a:cubicBez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85" name="Freeform 219"/>
            <p:cNvSpPr>
              <a:spLocks/>
            </p:cNvSpPr>
            <p:nvPr/>
          </p:nvSpPr>
          <p:spPr bwMode="auto">
            <a:xfrm>
              <a:off x="11749087" y="4275138"/>
              <a:ext cx="749300" cy="249238"/>
            </a:xfrm>
            <a:custGeom>
              <a:avLst/>
              <a:gdLst>
                <a:gd name="T0" fmla="*/ 5 w 1157"/>
                <a:gd name="T1" fmla="*/ 384 h 384"/>
                <a:gd name="T2" fmla="*/ 10 w 1157"/>
                <a:gd name="T3" fmla="*/ 0 h 384"/>
                <a:gd name="T4" fmla="*/ 223 w 1157"/>
                <a:gd name="T5" fmla="*/ 165 h 384"/>
                <a:gd name="T6" fmla="*/ 539 w 1157"/>
                <a:gd name="T7" fmla="*/ 290 h 384"/>
                <a:gd name="T8" fmla="*/ 1157 w 1157"/>
                <a:gd name="T9" fmla="*/ 369 h 384"/>
              </a:gdLst>
              <a:ahLst/>
              <a:cxnLst>
                <a:cxn ang="0">
                  <a:pos x="T0" y="T1"/>
                </a:cxn>
                <a:cxn ang="0">
                  <a:pos x="T2" y="T3"/>
                </a:cxn>
                <a:cxn ang="0">
                  <a:pos x="T4" y="T5"/>
                </a:cxn>
                <a:cxn ang="0">
                  <a:pos x="T6" y="T7"/>
                </a:cxn>
                <a:cxn ang="0">
                  <a:pos x="T8" y="T9"/>
                </a:cxn>
              </a:cxnLst>
              <a:rect l="0" t="0" r="r" b="b"/>
              <a:pathLst>
                <a:path w="1157" h="384">
                  <a:moveTo>
                    <a:pt x="5" y="384"/>
                  </a:moveTo>
                  <a:cubicBezTo>
                    <a:pt x="16" y="229"/>
                    <a:pt x="0" y="156"/>
                    <a:pt x="10" y="0"/>
                  </a:cubicBezTo>
                  <a:lnTo>
                    <a:pt x="223" y="165"/>
                  </a:lnTo>
                  <a:cubicBezTo>
                    <a:pt x="330" y="201"/>
                    <a:pt x="379" y="248"/>
                    <a:pt x="539" y="290"/>
                  </a:cubicBezTo>
                  <a:cubicBezTo>
                    <a:pt x="828" y="338"/>
                    <a:pt x="863" y="381"/>
                    <a:pt x="1157" y="369"/>
                  </a:cubicBez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86" name="Freeform 220"/>
            <p:cNvSpPr>
              <a:spLocks/>
            </p:cNvSpPr>
            <p:nvPr/>
          </p:nvSpPr>
          <p:spPr bwMode="auto">
            <a:xfrm>
              <a:off x="8813800" y="2087563"/>
              <a:ext cx="3767138" cy="2436813"/>
            </a:xfrm>
            <a:custGeom>
              <a:avLst/>
              <a:gdLst>
                <a:gd name="T0" fmla="*/ 0 w 2373"/>
                <a:gd name="T1" fmla="*/ 1526 h 1535"/>
                <a:gd name="T2" fmla="*/ 328 w 2373"/>
                <a:gd name="T3" fmla="*/ 1503 h 1535"/>
                <a:gd name="T4" fmla="*/ 530 w 2373"/>
                <a:gd name="T5" fmla="*/ 1393 h 1535"/>
                <a:gd name="T6" fmla="*/ 687 w 2373"/>
                <a:gd name="T7" fmla="*/ 1126 h 1535"/>
                <a:gd name="T8" fmla="*/ 910 w 2373"/>
                <a:gd name="T9" fmla="*/ 542 h 1535"/>
                <a:gd name="T10" fmla="*/ 1070 w 2373"/>
                <a:gd name="T11" fmla="*/ 89 h 1535"/>
                <a:gd name="T12" fmla="*/ 1171 w 2373"/>
                <a:gd name="T13" fmla="*/ 4 h 1535"/>
                <a:gd name="T14" fmla="*/ 1281 w 2373"/>
                <a:gd name="T15" fmla="*/ 89 h 1535"/>
                <a:gd name="T16" fmla="*/ 1461 w 2373"/>
                <a:gd name="T17" fmla="*/ 513 h 1535"/>
                <a:gd name="T18" fmla="*/ 1727 w 2373"/>
                <a:gd name="T19" fmla="*/ 1173 h 1535"/>
                <a:gd name="T20" fmla="*/ 1891 w 2373"/>
                <a:gd name="T21" fmla="*/ 1408 h 1535"/>
                <a:gd name="T22" fmla="*/ 2110 w 2373"/>
                <a:gd name="T23" fmla="*/ 1503 h 1535"/>
                <a:gd name="T24" fmla="*/ 2373 w 2373"/>
                <a:gd name="T25" fmla="*/ 1535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73" h="1535">
                  <a:moveTo>
                    <a:pt x="0" y="1526"/>
                  </a:moveTo>
                  <a:cubicBezTo>
                    <a:pt x="145" y="1527"/>
                    <a:pt x="239" y="1525"/>
                    <a:pt x="328" y="1503"/>
                  </a:cubicBezTo>
                  <a:cubicBezTo>
                    <a:pt x="416" y="1480"/>
                    <a:pt x="470" y="1455"/>
                    <a:pt x="530" y="1393"/>
                  </a:cubicBezTo>
                  <a:cubicBezTo>
                    <a:pt x="591" y="1330"/>
                    <a:pt x="624" y="1267"/>
                    <a:pt x="687" y="1126"/>
                  </a:cubicBezTo>
                  <a:cubicBezTo>
                    <a:pt x="750" y="984"/>
                    <a:pt x="846" y="715"/>
                    <a:pt x="910" y="542"/>
                  </a:cubicBezTo>
                  <a:cubicBezTo>
                    <a:pt x="973" y="369"/>
                    <a:pt x="1027" y="178"/>
                    <a:pt x="1070" y="89"/>
                  </a:cubicBezTo>
                  <a:cubicBezTo>
                    <a:pt x="1113" y="0"/>
                    <a:pt x="1155" y="4"/>
                    <a:pt x="1171" y="4"/>
                  </a:cubicBezTo>
                  <a:cubicBezTo>
                    <a:pt x="1186" y="4"/>
                    <a:pt x="1233" y="4"/>
                    <a:pt x="1281" y="89"/>
                  </a:cubicBezTo>
                  <a:cubicBezTo>
                    <a:pt x="1329" y="174"/>
                    <a:pt x="1387" y="332"/>
                    <a:pt x="1461" y="513"/>
                  </a:cubicBezTo>
                  <a:cubicBezTo>
                    <a:pt x="1536" y="694"/>
                    <a:pt x="1655" y="1024"/>
                    <a:pt x="1727" y="1173"/>
                  </a:cubicBezTo>
                  <a:cubicBezTo>
                    <a:pt x="1798" y="1322"/>
                    <a:pt x="1827" y="1353"/>
                    <a:pt x="1891" y="1408"/>
                  </a:cubicBezTo>
                  <a:cubicBezTo>
                    <a:pt x="1955" y="1463"/>
                    <a:pt x="2030" y="1481"/>
                    <a:pt x="2110" y="1503"/>
                  </a:cubicBezTo>
                  <a:cubicBezTo>
                    <a:pt x="2190" y="1524"/>
                    <a:pt x="2207" y="1531"/>
                    <a:pt x="2373" y="1535"/>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87" name="Line 221"/>
            <p:cNvSpPr>
              <a:spLocks noChangeShapeType="1"/>
            </p:cNvSpPr>
            <p:nvPr/>
          </p:nvSpPr>
          <p:spPr bwMode="auto">
            <a:xfrm>
              <a:off x="8834437" y="4514851"/>
              <a:ext cx="3746500"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88" name="Line 222"/>
            <p:cNvSpPr>
              <a:spLocks noChangeShapeType="1"/>
            </p:cNvSpPr>
            <p:nvPr/>
          </p:nvSpPr>
          <p:spPr bwMode="auto">
            <a:xfrm>
              <a:off x="9812337" y="2919413"/>
              <a:ext cx="1798638" cy="0"/>
            </a:xfrm>
            <a:prstGeom prst="line">
              <a:avLst/>
            </a:prstGeom>
            <a:noFill/>
            <a:ln w="5238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89" name="Line 223"/>
            <p:cNvSpPr>
              <a:spLocks noChangeShapeType="1"/>
            </p:cNvSpPr>
            <p:nvPr/>
          </p:nvSpPr>
          <p:spPr bwMode="auto">
            <a:xfrm>
              <a:off x="9661525" y="1666876"/>
              <a:ext cx="0" cy="285750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90" name="Rectangle 224"/>
            <p:cNvSpPr>
              <a:spLocks noChangeArrowheads="1"/>
            </p:cNvSpPr>
            <p:nvPr/>
          </p:nvSpPr>
          <p:spPr bwMode="auto">
            <a:xfrm>
              <a:off x="9598025" y="4575176"/>
              <a:ext cx="27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91" name="Rectangle 225"/>
            <p:cNvSpPr>
              <a:spLocks noChangeArrowheads="1"/>
            </p:cNvSpPr>
            <p:nvPr/>
          </p:nvSpPr>
          <p:spPr bwMode="auto">
            <a:xfrm>
              <a:off x="9144000" y="3117851"/>
              <a:ext cx="527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p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92" name="Rectangle 226"/>
            <p:cNvSpPr>
              <a:spLocks noChangeArrowheads="1"/>
            </p:cNvSpPr>
            <p:nvPr/>
          </p:nvSpPr>
          <p:spPr bwMode="auto">
            <a:xfrm>
              <a:off x="9070975" y="3502026"/>
              <a:ext cx="67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0.01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93" name="Freeform 227"/>
            <p:cNvSpPr>
              <a:spLocks noEditPoints="1"/>
            </p:cNvSpPr>
            <p:nvPr/>
          </p:nvSpPr>
          <p:spPr bwMode="auto">
            <a:xfrm>
              <a:off x="9507537" y="3900488"/>
              <a:ext cx="122238" cy="592138"/>
            </a:xfrm>
            <a:custGeom>
              <a:avLst/>
              <a:gdLst>
                <a:gd name="T0" fmla="*/ 95 w 189"/>
                <a:gd name="T1" fmla="*/ 835 h 912"/>
                <a:gd name="T2" fmla="*/ 93 w 189"/>
                <a:gd name="T3" fmla="*/ 734 h 912"/>
                <a:gd name="T4" fmla="*/ 92 w 189"/>
                <a:gd name="T5" fmla="*/ 687 h 912"/>
                <a:gd name="T6" fmla="*/ 88 w 189"/>
                <a:gd name="T7" fmla="*/ 585 h 912"/>
                <a:gd name="T8" fmla="*/ 80 w 189"/>
                <a:gd name="T9" fmla="*/ 480 h 912"/>
                <a:gd name="T10" fmla="*/ 73 w 189"/>
                <a:gd name="T11" fmla="*/ 424 h 912"/>
                <a:gd name="T12" fmla="*/ 63 w 189"/>
                <a:gd name="T13" fmla="*/ 362 h 912"/>
                <a:gd name="T14" fmla="*/ 40 w 189"/>
                <a:gd name="T15" fmla="*/ 229 h 912"/>
                <a:gd name="T16" fmla="*/ 29 w 189"/>
                <a:gd name="T17" fmla="*/ 163 h 912"/>
                <a:gd name="T18" fmla="*/ 17 w 189"/>
                <a:gd name="T19" fmla="*/ 103 h 912"/>
                <a:gd name="T20" fmla="*/ 8 w 189"/>
                <a:gd name="T21" fmla="*/ 49 h 912"/>
                <a:gd name="T22" fmla="*/ 0 w 189"/>
                <a:gd name="T23" fmla="*/ 5 h 912"/>
                <a:gd name="T24" fmla="*/ 31 w 189"/>
                <a:gd name="T25" fmla="*/ 0 h 912"/>
                <a:gd name="T26" fmla="*/ 39 w 189"/>
                <a:gd name="T27" fmla="*/ 44 h 912"/>
                <a:gd name="T28" fmla="*/ 48 w 189"/>
                <a:gd name="T29" fmla="*/ 96 h 912"/>
                <a:gd name="T30" fmla="*/ 60 w 189"/>
                <a:gd name="T31" fmla="*/ 158 h 912"/>
                <a:gd name="T32" fmla="*/ 71 w 189"/>
                <a:gd name="T33" fmla="*/ 224 h 912"/>
                <a:gd name="T34" fmla="*/ 94 w 189"/>
                <a:gd name="T35" fmla="*/ 357 h 912"/>
                <a:gd name="T36" fmla="*/ 104 w 189"/>
                <a:gd name="T37" fmla="*/ 420 h 912"/>
                <a:gd name="T38" fmla="*/ 111 w 189"/>
                <a:gd name="T39" fmla="*/ 477 h 912"/>
                <a:gd name="T40" fmla="*/ 120 w 189"/>
                <a:gd name="T41" fmla="*/ 584 h 912"/>
                <a:gd name="T42" fmla="*/ 124 w 189"/>
                <a:gd name="T43" fmla="*/ 686 h 912"/>
                <a:gd name="T44" fmla="*/ 125 w 189"/>
                <a:gd name="T45" fmla="*/ 733 h 912"/>
                <a:gd name="T46" fmla="*/ 127 w 189"/>
                <a:gd name="T47" fmla="*/ 834 h 912"/>
                <a:gd name="T48" fmla="*/ 95 w 189"/>
                <a:gd name="T49" fmla="*/ 835 h 912"/>
                <a:gd name="T50" fmla="*/ 188 w 189"/>
                <a:gd name="T51" fmla="*/ 832 h 912"/>
                <a:gd name="T52" fmla="*/ 113 w 189"/>
                <a:gd name="T53" fmla="*/ 911 h 912"/>
                <a:gd name="T54" fmla="*/ 35 w 189"/>
                <a:gd name="T55" fmla="*/ 836 h 912"/>
                <a:gd name="T56" fmla="*/ 109 w 189"/>
                <a:gd name="T57" fmla="*/ 758 h 912"/>
                <a:gd name="T58" fmla="*/ 188 w 189"/>
                <a:gd name="T59" fmla="*/ 832 h 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89" h="912">
                  <a:moveTo>
                    <a:pt x="95" y="835"/>
                  </a:moveTo>
                  <a:lnTo>
                    <a:pt x="93" y="734"/>
                  </a:lnTo>
                  <a:lnTo>
                    <a:pt x="92" y="687"/>
                  </a:lnTo>
                  <a:lnTo>
                    <a:pt x="88" y="585"/>
                  </a:lnTo>
                  <a:lnTo>
                    <a:pt x="80" y="480"/>
                  </a:lnTo>
                  <a:lnTo>
                    <a:pt x="73" y="424"/>
                  </a:lnTo>
                  <a:lnTo>
                    <a:pt x="63" y="362"/>
                  </a:lnTo>
                  <a:lnTo>
                    <a:pt x="40" y="229"/>
                  </a:lnTo>
                  <a:lnTo>
                    <a:pt x="29" y="163"/>
                  </a:lnTo>
                  <a:lnTo>
                    <a:pt x="17" y="103"/>
                  </a:lnTo>
                  <a:lnTo>
                    <a:pt x="8" y="49"/>
                  </a:lnTo>
                  <a:lnTo>
                    <a:pt x="0" y="5"/>
                  </a:lnTo>
                  <a:lnTo>
                    <a:pt x="31" y="0"/>
                  </a:lnTo>
                  <a:lnTo>
                    <a:pt x="39" y="44"/>
                  </a:lnTo>
                  <a:lnTo>
                    <a:pt x="48" y="96"/>
                  </a:lnTo>
                  <a:lnTo>
                    <a:pt x="60" y="158"/>
                  </a:lnTo>
                  <a:lnTo>
                    <a:pt x="71" y="224"/>
                  </a:lnTo>
                  <a:lnTo>
                    <a:pt x="94" y="357"/>
                  </a:lnTo>
                  <a:lnTo>
                    <a:pt x="104" y="420"/>
                  </a:lnTo>
                  <a:lnTo>
                    <a:pt x="111" y="477"/>
                  </a:lnTo>
                  <a:lnTo>
                    <a:pt x="120" y="584"/>
                  </a:lnTo>
                  <a:lnTo>
                    <a:pt x="124" y="686"/>
                  </a:lnTo>
                  <a:lnTo>
                    <a:pt x="125" y="733"/>
                  </a:lnTo>
                  <a:lnTo>
                    <a:pt x="127" y="834"/>
                  </a:lnTo>
                  <a:lnTo>
                    <a:pt x="95" y="835"/>
                  </a:lnTo>
                  <a:close/>
                  <a:moveTo>
                    <a:pt x="188" y="832"/>
                  </a:moveTo>
                  <a:cubicBezTo>
                    <a:pt x="189" y="875"/>
                    <a:pt x="156" y="910"/>
                    <a:pt x="113" y="911"/>
                  </a:cubicBezTo>
                  <a:cubicBezTo>
                    <a:pt x="71" y="912"/>
                    <a:pt x="36" y="879"/>
                    <a:pt x="35" y="836"/>
                  </a:cubicBezTo>
                  <a:cubicBezTo>
                    <a:pt x="34" y="794"/>
                    <a:pt x="67" y="759"/>
                    <a:pt x="109" y="758"/>
                  </a:cubicBezTo>
                  <a:cubicBezTo>
                    <a:pt x="152" y="757"/>
                    <a:pt x="187" y="790"/>
                    <a:pt x="188" y="832"/>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94" name="Freeform 228"/>
            <p:cNvSpPr>
              <a:spLocks noEditPoints="1"/>
            </p:cNvSpPr>
            <p:nvPr/>
          </p:nvSpPr>
          <p:spPr bwMode="auto">
            <a:xfrm>
              <a:off x="11799887" y="3900488"/>
              <a:ext cx="119063" cy="590550"/>
            </a:xfrm>
            <a:custGeom>
              <a:avLst/>
              <a:gdLst>
                <a:gd name="T0" fmla="*/ 60 w 184"/>
                <a:gd name="T1" fmla="*/ 834 h 911"/>
                <a:gd name="T2" fmla="*/ 60 w 184"/>
                <a:gd name="T3" fmla="*/ 723 h 911"/>
                <a:gd name="T4" fmla="*/ 61 w 184"/>
                <a:gd name="T5" fmla="*/ 673 h 911"/>
                <a:gd name="T6" fmla="*/ 64 w 184"/>
                <a:gd name="T7" fmla="*/ 563 h 911"/>
                <a:gd name="T8" fmla="*/ 73 w 184"/>
                <a:gd name="T9" fmla="*/ 453 h 911"/>
                <a:gd name="T10" fmla="*/ 80 w 184"/>
                <a:gd name="T11" fmla="*/ 397 h 911"/>
                <a:gd name="T12" fmla="*/ 90 w 184"/>
                <a:gd name="T13" fmla="*/ 336 h 911"/>
                <a:gd name="T14" fmla="*/ 113 w 184"/>
                <a:gd name="T15" fmla="*/ 210 h 911"/>
                <a:gd name="T16" fmla="*/ 125 w 184"/>
                <a:gd name="T17" fmla="*/ 147 h 911"/>
                <a:gd name="T18" fmla="*/ 136 w 184"/>
                <a:gd name="T19" fmla="*/ 90 h 911"/>
                <a:gd name="T20" fmla="*/ 146 w 184"/>
                <a:gd name="T21" fmla="*/ 40 h 911"/>
                <a:gd name="T22" fmla="*/ 153 w 184"/>
                <a:gd name="T23" fmla="*/ 0 h 911"/>
                <a:gd name="T24" fmla="*/ 184 w 184"/>
                <a:gd name="T25" fmla="*/ 5 h 911"/>
                <a:gd name="T26" fmla="*/ 177 w 184"/>
                <a:gd name="T27" fmla="*/ 47 h 911"/>
                <a:gd name="T28" fmla="*/ 167 w 184"/>
                <a:gd name="T29" fmla="*/ 96 h 911"/>
                <a:gd name="T30" fmla="*/ 156 w 184"/>
                <a:gd name="T31" fmla="*/ 154 h 911"/>
                <a:gd name="T32" fmla="*/ 144 w 184"/>
                <a:gd name="T33" fmla="*/ 215 h 911"/>
                <a:gd name="T34" fmla="*/ 121 w 184"/>
                <a:gd name="T35" fmla="*/ 341 h 911"/>
                <a:gd name="T36" fmla="*/ 111 w 184"/>
                <a:gd name="T37" fmla="*/ 401 h 911"/>
                <a:gd name="T38" fmla="*/ 104 w 184"/>
                <a:gd name="T39" fmla="*/ 456 h 911"/>
                <a:gd name="T40" fmla="*/ 96 w 184"/>
                <a:gd name="T41" fmla="*/ 564 h 911"/>
                <a:gd name="T42" fmla="*/ 93 w 184"/>
                <a:gd name="T43" fmla="*/ 674 h 911"/>
                <a:gd name="T44" fmla="*/ 92 w 184"/>
                <a:gd name="T45" fmla="*/ 723 h 911"/>
                <a:gd name="T46" fmla="*/ 92 w 184"/>
                <a:gd name="T47" fmla="*/ 834 h 911"/>
                <a:gd name="T48" fmla="*/ 60 w 184"/>
                <a:gd name="T49" fmla="*/ 834 h 911"/>
                <a:gd name="T50" fmla="*/ 153 w 184"/>
                <a:gd name="T51" fmla="*/ 834 h 911"/>
                <a:gd name="T52" fmla="*/ 76 w 184"/>
                <a:gd name="T53" fmla="*/ 911 h 911"/>
                <a:gd name="T54" fmla="*/ 0 w 184"/>
                <a:gd name="T55" fmla="*/ 834 h 911"/>
                <a:gd name="T56" fmla="*/ 76 w 184"/>
                <a:gd name="T57" fmla="*/ 758 h 911"/>
                <a:gd name="T58" fmla="*/ 153 w 184"/>
                <a:gd name="T59" fmla="*/ 834 h 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84" h="911">
                  <a:moveTo>
                    <a:pt x="60" y="834"/>
                  </a:moveTo>
                  <a:lnTo>
                    <a:pt x="60" y="723"/>
                  </a:lnTo>
                  <a:lnTo>
                    <a:pt x="61" y="673"/>
                  </a:lnTo>
                  <a:lnTo>
                    <a:pt x="64" y="563"/>
                  </a:lnTo>
                  <a:lnTo>
                    <a:pt x="73" y="453"/>
                  </a:lnTo>
                  <a:lnTo>
                    <a:pt x="80" y="397"/>
                  </a:lnTo>
                  <a:lnTo>
                    <a:pt x="90" y="336"/>
                  </a:lnTo>
                  <a:lnTo>
                    <a:pt x="113" y="210"/>
                  </a:lnTo>
                  <a:lnTo>
                    <a:pt x="125" y="147"/>
                  </a:lnTo>
                  <a:lnTo>
                    <a:pt x="136" y="90"/>
                  </a:lnTo>
                  <a:lnTo>
                    <a:pt x="146" y="40"/>
                  </a:lnTo>
                  <a:lnTo>
                    <a:pt x="153" y="0"/>
                  </a:lnTo>
                  <a:lnTo>
                    <a:pt x="184" y="5"/>
                  </a:lnTo>
                  <a:lnTo>
                    <a:pt x="177" y="47"/>
                  </a:lnTo>
                  <a:lnTo>
                    <a:pt x="167" y="96"/>
                  </a:lnTo>
                  <a:lnTo>
                    <a:pt x="156" y="154"/>
                  </a:lnTo>
                  <a:lnTo>
                    <a:pt x="144" y="215"/>
                  </a:lnTo>
                  <a:lnTo>
                    <a:pt x="121" y="341"/>
                  </a:lnTo>
                  <a:lnTo>
                    <a:pt x="111" y="401"/>
                  </a:lnTo>
                  <a:lnTo>
                    <a:pt x="104" y="456"/>
                  </a:lnTo>
                  <a:lnTo>
                    <a:pt x="96" y="564"/>
                  </a:lnTo>
                  <a:lnTo>
                    <a:pt x="93" y="674"/>
                  </a:lnTo>
                  <a:lnTo>
                    <a:pt x="92" y="723"/>
                  </a:lnTo>
                  <a:lnTo>
                    <a:pt x="92" y="834"/>
                  </a:lnTo>
                  <a:lnTo>
                    <a:pt x="60" y="834"/>
                  </a:lnTo>
                  <a:close/>
                  <a:moveTo>
                    <a:pt x="153" y="834"/>
                  </a:moveTo>
                  <a:cubicBezTo>
                    <a:pt x="153" y="877"/>
                    <a:pt x="119" y="911"/>
                    <a:pt x="76" y="911"/>
                  </a:cubicBezTo>
                  <a:cubicBezTo>
                    <a:pt x="34" y="911"/>
                    <a:pt x="0" y="877"/>
                    <a:pt x="0" y="834"/>
                  </a:cubicBezTo>
                  <a:cubicBezTo>
                    <a:pt x="0" y="792"/>
                    <a:pt x="34" y="758"/>
                    <a:pt x="76" y="758"/>
                  </a:cubicBezTo>
                  <a:cubicBezTo>
                    <a:pt x="119" y="758"/>
                    <a:pt x="153" y="792"/>
                    <a:pt x="153" y="83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95" name="Rectangle 229"/>
            <p:cNvSpPr>
              <a:spLocks noChangeArrowheads="1"/>
            </p:cNvSpPr>
            <p:nvPr/>
          </p:nvSpPr>
          <p:spPr bwMode="auto">
            <a:xfrm>
              <a:off x="11917362" y="3117851"/>
              <a:ext cx="528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p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96" name="Rectangle 230"/>
            <p:cNvSpPr>
              <a:spLocks noChangeArrowheads="1"/>
            </p:cNvSpPr>
            <p:nvPr/>
          </p:nvSpPr>
          <p:spPr bwMode="auto">
            <a:xfrm>
              <a:off x="11834812" y="3502026"/>
              <a:ext cx="67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0.01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grpSp>
        <p:nvGrpSpPr>
          <p:cNvPr id="5313" name="Group 5312"/>
          <p:cNvGrpSpPr/>
          <p:nvPr/>
        </p:nvGrpSpPr>
        <p:grpSpPr>
          <a:xfrm>
            <a:off x="4425950" y="1227064"/>
            <a:ext cx="4371975" cy="3349625"/>
            <a:chOff x="4425950" y="1666876"/>
            <a:chExt cx="4371975" cy="3349625"/>
          </a:xfrm>
        </p:grpSpPr>
        <p:sp>
          <p:nvSpPr>
            <p:cNvPr id="5253" name="Freeform 187"/>
            <p:cNvSpPr>
              <a:spLocks/>
            </p:cNvSpPr>
            <p:nvPr/>
          </p:nvSpPr>
          <p:spPr bwMode="auto">
            <a:xfrm>
              <a:off x="4519612" y="2087563"/>
              <a:ext cx="3900488" cy="2427288"/>
            </a:xfrm>
            <a:custGeom>
              <a:avLst/>
              <a:gdLst>
                <a:gd name="T0" fmla="*/ 0 w 6032"/>
                <a:gd name="T1" fmla="*/ 3721 h 3737"/>
                <a:gd name="T2" fmla="*/ 1164 w 6032"/>
                <a:gd name="T3" fmla="*/ 3664 h 3737"/>
                <a:gd name="T4" fmla="*/ 1662 w 6032"/>
                <a:gd name="T5" fmla="*/ 3396 h 3737"/>
                <a:gd name="T6" fmla="*/ 2045 w 6032"/>
                <a:gd name="T7" fmla="*/ 2744 h 3737"/>
                <a:gd name="T8" fmla="*/ 2593 w 6032"/>
                <a:gd name="T9" fmla="*/ 1321 h 3737"/>
                <a:gd name="T10" fmla="*/ 2985 w 6032"/>
                <a:gd name="T11" fmla="*/ 217 h 3737"/>
                <a:gd name="T12" fmla="*/ 3232 w 6032"/>
                <a:gd name="T13" fmla="*/ 10 h 3737"/>
                <a:gd name="T14" fmla="*/ 3503 w 6032"/>
                <a:gd name="T15" fmla="*/ 217 h 3737"/>
                <a:gd name="T16" fmla="*/ 3944 w 6032"/>
                <a:gd name="T17" fmla="*/ 1251 h 3737"/>
                <a:gd name="T18" fmla="*/ 4596 w 6032"/>
                <a:gd name="T19" fmla="*/ 2860 h 3737"/>
                <a:gd name="T20" fmla="*/ 4999 w 6032"/>
                <a:gd name="T21" fmla="*/ 3434 h 3737"/>
                <a:gd name="T22" fmla="*/ 5433 w 6032"/>
                <a:gd name="T23" fmla="*/ 3651 h 3737"/>
                <a:gd name="T24" fmla="*/ 6032 w 6032"/>
                <a:gd name="T25" fmla="*/ 3737 h 3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032" h="3737">
                  <a:moveTo>
                    <a:pt x="0" y="3721"/>
                  </a:moveTo>
                  <a:cubicBezTo>
                    <a:pt x="195" y="3715"/>
                    <a:pt x="886" y="3718"/>
                    <a:pt x="1164" y="3664"/>
                  </a:cubicBezTo>
                  <a:cubicBezTo>
                    <a:pt x="1443" y="3609"/>
                    <a:pt x="1514" y="3549"/>
                    <a:pt x="1662" y="3396"/>
                  </a:cubicBezTo>
                  <a:cubicBezTo>
                    <a:pt x="1810" y="3242"/>
                    <a:pt x="1893" y="3090"/>
                    <a:pt x="2045" y="2744"/>
                  </a:cubicBezTo>
                  <a:cubicBezTo>
                    <a:pt x="2200" y="2400"/>
                    <a:pt x="2436" y="1743"/>
                    <a:pt x="2593" y="1321"/>
                  </a:cubicBezTo>
                  <a:cubicBezTo>
                    <a:pt x="2748" y="900"/>
                    <a:pt x="2880" y="434"/>
                    <a:pt x="2985" y="217"/>
                  </a:cubicBezTo>
                  <a:cubicBezTo>
                    <a:pt x="3091" y="0"/>
                    <a:pt x="3193" y="10"/>
                    <a:pt x="3232" y="10"/>
                  </a:cubicBezTo>
                  <a:cubicBezTo>
                    <a:pt x="3270" y="10"/>
                    <a:pt x="3386" y="10"/>
                    <a:pt x="3503" y="217"/>
                  </a:cubicBezTo>
                  <a:cubicBezTo>
                    <a:pt x="3622" y="425"/>
                    <a:pt x="3762" y="811"/>
                    <a:pt x="3944" y="1251"/>
                  </a:cubicBezTo>
                  <a:cubicBezTo>
                    <a:pt x="4128" y="1691"/>
                    <a:pt x="4421" y="2496"/>
                    <a:pt x="4596" y="2860"/>
                  </a:cubicBezTo>
                  <a:cubicBezTo>
                    <a:pt x="4772" y="3224"/>
                    <a:pt x="4860" y="3302"/>
                    <a:pt x="4999" y="3434"/>
                  </a:cubicBezTo>
                  <a:cubicBezTo>
                    <a:pt x="5139" y="3566"/>
                    <a:pt x="5152" y="3606"/>
                    <a:pt x="5433" y="3651"/>
                  </a:cubicBezTo>
                  <a:cubicBezTo>
                    <a:pt x="5715" y="3696"/>
                    <a:pt x="5626" y="3726"/>
                    <a:pt x="6032" y="3737"/>
                  </a:cubicBezTo>
                </a:path>
              </a:pathLst>
            </a:custGeom>
            <a:solidFill>
              <a:srgbClr val="C9E5C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54" name="Freeform 188"/>
            <p:cNvSpPr>
              <a:spLocks/>
            </p:cNvSpPr>
            <p:nvPr/>
          </p:nvSpPr>
          <p:spPr bwMode="auto">
            <a:xfrm>
              <a:off x="4518025" y="2087563"/>
              <a:ext cx="3902075" cy="2427288"/>
            </a:xfrm>
            <a:custGeom>
              <a:avLst/>
              <a:gdLst>
                <a:gd name="T0" fmla="*/ 0 w 2458"/>
                <a:gd name="T1" fmla="*/ 1522 h 1529"/>
                <a:gd name="T2" fmla="*/ 475 w 2458"/>
                <a:gd name="T3" fmla="*/ 1499 h 1529"/>
                <a:gd name="T4" fmla="*/ 678 w 2458"/>
                <a:gd name="T5" fmla="*/ 1389 h 1529"/>
                <a:gd name="T6" fmla="*/ 834 w 2458"/>
                <a:gd name="T7" fmla="*/ 1122 h 1529"/>
                <a:gd name="T8" fmla="*/ 1057 w 2458"/>
                <a:gd name="T9" fmla="*/ 540 h 1529"/>
                <a:gd name="T10" fmla="*/ 1217 w 2458"/>
                <a:gd name="T11" fmla="*/ 89 h 1529"/>
                <a:gd name="T12" fmla="*/ 1317 w 2458"/>
                <a:gd name="T13" fmla="*/ 4 h 1529"/>
                <a:gd name="T14" fmla="*/ 1428 w 2458"/>
                <a:gd name="T15" fmla="*/ 89 h 1529"/>
                <a:gd name="T16" fmla="*/ 1607 w 2458"/>
                <a:gd name="T17" fmla="*/ 512 h 1529"/>
                <a:gd name="T18" fmla="*/ 1873 w 2458"/>
                <a:gd name="T19" fmla="*/ 1170 h 1529"/>
                <a:gd name="T20" fmla="*/ 2037 w 2458"/>
                <a:gd name="T21" fmla="*/ 1405 h 1529"/>
                <a:gd name="T22" fmla="*/ 2214 w 2458"/>
                <a:gd name="T23" fmla="*/ 1493 h 1529"/>
                <a:gd name="T24" fmla="*/ 2458 w 2458"/>
                <a:gd name="T25" fmla="*/ 1529 h 1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58" h="1529">
                  <a:moveTo>
                    <a:pt x="0" y="1522"/>
                  </a:moveTo>
                  <a:cubicBezTo>
                    <a:pt x="80" y="1520"/>
                    <a:pt x="361" y="1521"/>
                    <a:pt x="475" y="1499"/>
                  </a:cubicBezTo>
                  <a:cubicBezTo>
                    <a:pt x="588" y="1476"/>
                    <a:pt x="617" y="1452"/>
                    <a:pt x="678" y="1389"/>
                  </a:cubicBezTo>
                  <a:cubicBezTo>
                    <a:pt x="738" y="1326"/>
                    <a:pt x="772" y="1264"/>
                    <a:pt x="834" y="1122"/>
                  </a:cubicBezTo>
                  <a:cubicBezTo>
                    <a:pt x="897" y="982"/>
                    <a:pt x="993" y="713"/>
                    <a:pt x="1057" y="540"/>
                  </a:cubicBezTo>
                  <a:cubicBezTo>
                    <a:pt x="1120" y="368"/>
                    <a:pt x="1174" y="177"/>
                    <a:pt x="1217" y="89"/>
                  </a:cubicBezTo>
                  <a:cubicBezTo>
                    <a:pt x="1260" y="0"/>
                    <a:pt x="1301" y="4"/>
                    <a:pt x="1317" y="4"/>
                  </a:cubicBezTo>
                  <a:cubicBezTo>
                    <a:pt x="1333" y="4"/>
                    <a:pt x="1380" y="4"/>
                    <a:pt x="1428" y="89"/>
                  </a:cubicBezTo>
                  <a:cubicBezTo>
                    <a:pt x="1476" y="174"/>
                    <a:pt x="1533" y="332"/>
                    <a:pt x="1607" y="512"/>
                  </a:cubicBezTo>
                  <a:cubicBezTo>
                    <a:pt x="1682" y="692"/>
                    <a:pt x="1802" y="1021"/>
                    <a:pt x="1873" y="1170"/>
                  </a:cubicBezTo>
                  <a:cubicBezTo>
                    <a:pt x="1945" y="1319"/>
                    <a:pt x="1981" y="1351"/>
                    <a:pt x="2037" y="1405"/>
                  </a:cubicBezTo>
                  <a:cubicBezTo>
                    <a:pt x="2094" y="1459"/>
                    <a:pt x="2100" y="1475"/>
                    <a:pt x="2214" y="1493"/>
                  </a:cubicBezTo>
                  <a:cubicBezTo>
                    <a:pt x="2329" y="1512"/>
                    <a:pt x="2293" y="1524"/>
                    <a:pt x="2458" y="1529"/>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55" name="Freeform 189"/>
            <p:cNvSpPr>
              <a:spLocks/>
            </p:cNvSpPr>
            <p:nvPr/>
          </p:nvSpPr>
          <p:spPr bwMode="auto">
            <a:xfrm>
              <a:off x="4778375" y="3730626"/>
              <a:ext cx="1120775" cy="777875"/>
            </a:xfrm>
            <a:custGeom>
              <a:avLst/>
              <a:gdLst>
                <a:gd name="T0" fmla="*/ 1694 w 1735"/>
                <a:gd name="T1" fmla="*/ 1190 h 1199"/>
                <a:gd name="T2" fmla="*/ 1688 w 1735"/>
                <a:gd name="T3" fmla="*/ 135 h 1199"/>
                <a:gd name="T4" fmla="*/ 1574 w 1735"/>
                <a:gd name="T5" fmla="*/ 347 h 1199"/>
                <a:gd name="T6" fmla="*/ 1315 w 1735"/>
                <a:gd name="T7" fmla="*/ 813 h 1199"/>
                <a:gd name="T8" fmla="*/ 1116 w 1735"/>
                <a:gd name="T9" fmla="*/ 1017 h 1199"/>
                <a:gd name="T10" fmla="*/ 785 w 1735"/>
                <a:gd name="T11" fmla="*/ 1124 h 1199"/>
                <a:gd name="T12" fmla="*/ 0 w 1735"/>
                <a:gd name="T13" fmla="*/ 1189 h 1199"/>
              </a:gdLst>
              <a:ahLst/>
              <a:cxnLst>
                <a:cxn ang="0">
                  <a:pos x="T0" y="T1"/>
                </a:cxn>
                <a:cxn ang="0">
                  <a:pos x="T2" y="T3"/>
                </a:cxn>
                <a:cxn ang="0">
                  <a:pos x="T4" y="T5"/>
                </a:cxn>
                <a:cxn ang="0">
                  <a:pos x="T6" y="T7"/>
                </a:cxn>
                <a:cxn ang="0">
                  <a:pos x="T8" y="T9"/>
                </a:cxn>
                <a:cxn ang="0">
                  <a:pos x="T10" y="T11"/>
                </a:cxn>
                <a:cxn ang="0">
                  <a:pos x="T12" y="T13"/>
                </a:cxn>
              </a:cxnLst>
              <a:rect l="0" t="0" r="r" b="b"/>
              <a:pathLst>
                <a:path w="1735" h="1199">
                  <a:moveTo>
                    <a:pt x="1694" y="1190"/>
                  </a:moveTo>
                  <a:cubicBezTo>
                    <a:pt x="1694" y="956"/>
                    <a:pt x="1688" y="370"/>
                    <a:pt x="1688" y="135"/>
                  </a:cubicBezTo>
                  <a:cubicBezTo>
                    <a:pt x="1693" y="0"/>
                    <a:pt x="1735" y="17"/>
                    <a:pt x="1574" y="347"/>
                  </a:cubicBezTo>
                  <a:cubicBezTo>
                    <a:pt x="1488" y="529"/>
                    <a:pt x="1391" y="713"/>
                    <a:pt x="1315" y="813"/>
                  </a:cubicBezTo>
                  <a:cubicBezTo>
                    <a:pt x="1249" y="881"/>
                    <a:pt x="1230" y="925"/>
                    <a:pt x="1116" y="1017"/>
                  </a:cubicBezTo>
                  <a:cubicBezTo>
                    <a:pt x="966" y="1092"/>
                    <a:pt x="896" y="1088"/>
                    <a:pt x="785" y="1124"/>
                  </a:cubicBezTo>
                  <a:cubicBezTo>
                    <a:pt x="454" y="1177"/>
                    <a:pt x="348" y="1199"/>
                    <a:pt x="0" y="1189"/>
                  </a:cubicBez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56" name="Freeform 190"/>
            <p:cNvSpPr>
              <a:spLocks/>
            </p:cNvSpPr>
            <p:nvPr/>
          </p:nvSpPr>
          <p:spPr bwMode="auto">
            <a:xfrm>
              <a:off x="7416800" y="3810001"/>
              <a:ext cx="1065213" cy="704850"/>
            </a:xfrm>
            <a:custGeom>
              <a:avLst/>
              <a:gdLst>
                <a:gd name="T0" fmla="*/ 0 w 1648"/>
                <a:gd name="T1" fmla="*/ 1084 h 1084"/>
                <a:gd name="T2" fmla="*/ 0 w 1648"/>
                <a:gd name="T3" fmla="*/ 14 h 1084"/>
                <a:gd name="T4" fmla="*/ 101 w 1648"/>
                <a:gd name="T5" fmla="*/ 172 h 1084"/>
                <a:gd name="T6" fmla="*/ 355 w 1648"/>
                <a:gd name="T7" fmla="*/ 615 h 1084"/>
                <a:gd name="T8" fmla="*/ 607 w 1648"/>
                <a:gd name="T9" fmla="*/ 864 h 1084"/>
                <a:gd name="T10" fmla="*/ 910 w 1648"/>
                <a:gd name="T11" fmla="*/ 1006 h 1084"/>
                <a:gd name="T12" fmla="*/ 1648 w 1648"/>
                <a:gd name="T13" fmla="*/ 1084 h 1084"/>
              </a:gdLst>
              <a:ahLst/>
              <a:cxnLst>
                <a:cxn ang="0">
                  <a:pos x="T0" y="T1"/>
                </a:cxn>
                <a:cxn ang="0">
                  <a:pos x="T2" y="T3"/>
                </a:cxn>
                <a:cxn ang="0">
                  <a:pos x="T4" y="T5"/>
                </a:cxn>
                <a:cxn ang="0">
                  <a:pos x="T6" y="T7"/>
                </a:cxn>
                <a:cxn ang="0">
                  <a:pos x="T8" y="T9"/>
                </a:cxn>
                <a:cxn ang="0">
                  <a:pos x="T10" y="T11"/>
                </a:cxn>
                <a:cxn ang="0">
                  <a:pos x="T12" y="T13"/>
                </a:cxn>
              </a:cxnLst>
              <a:rect l="0" t="0" r="r" b="b"/>
              <a:pathLst>
                <a:path w="1648" h="1084">
                  <a:moveTo>
                    <a:pt x="0" y="1084"/>
                  </a:moveTo>
                  <a:lnTo>
                    <a:pt x="0" y="14"/>
                  </a:lnTo>
                  <a:cubicBezTo>
                    <a:pt x="1" y="0"/>
                    <a:pt x="58" y="63"/>
                    <a:pt x="101" y="172"/>
                  </a:cubicBezTo>
                  <a:cubicBezTo>
                    <a:pt x="187" y="356"/>
                    <a:pt x="189" y="372"/>
                    <a:pt x="355" y="615"/>
                  </a:cubicBezTo>
                  <a:cubicBezTo>
                    <a:pt x="529" y="775"/>
                    <a:pt x="523" y="781"/>
                    <a:pt x="607" y="864"/>
                  </a:cubicBezTo>
                  <a:cubicBezTo>
                    <a:pt x="708" y="911"/>
                    <a:pt x="737" y="942"/>
                    <a:pt x="910" y="1006"/>
                  </a:cubicBezTo>
                  <a:cubicBezTo>
                    <a:pt x="1221" y="1066"/>
                    <a:pt x="1390" y="1062"/>
                    <a:pt x="1648" y="1084"/>
                  </a:cubicBez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57" name="Rectangle 191"/>
            <p:cNvSpPr>
              <a:spLocks noChangeArrowheads="1"/>
            </p:cNvSpPr>
            <p:nvPr/>
          </p:nvSpPr>
          <p:spPr bwMode="auto">
            <a:xfrm>
              <a:off x="5807075" y="4559301"/>
              <a:ext cx="27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58" name="Line 192"/>
            <p:cNvSpPr>
              <a:spLocks noChangeShapeType="1"/>
            </p:cNvSpPr>
            <p:nvPr/>
          </p:nvSpPr>
          <p:spPr bwMode="auto">
            <a:xfrm>
              <a:off x="5873750" y="1666876"/>
              <a:ext cx="0" cy="285750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59" name="Line 193"/>
            <p:cNvSpPr>
              <a:spLocks noChangeShapeType="1"/>
            </p:cNvSpPr>
            <p:nvPr/>
          </p:nvSpPr>
          <p:spPr bwMode="auto">
            <a:xfrm>
              <a:off x="4425950" y="4514851"/>
              <a:ext cx="3984625"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60" name="Freeform 194"/>
            <p:cNvSpPr>
              <a:spLocks/>
            </p:cNvSpPr>
            <p:nvPr/>
          </p:nvSpPr>
          <p:spPr bwMode="auto">
            <a:xfrm>
              <a:off x="4518025" y="2087563"/>
              <a:ext cx="3892550" cy="2416175"/>
            </a:xfrm>
            <a:custGeom>
              <a:avLst/>
              <a:gdLst>
                <a:gd name="T0" fmla="*/ 0 w 2452"/>
                <a:gd name="T1" fmla="*/ 1522 h 1522"/>
                <a:gd name="T2" fmla="*/ 475 w 2452"/>
                <a:gd name="T3" fmla="*/ 1499 h 1522"/>
                <a:gd name="T4" fmla="*/ 678 w 2452"/>
                <a:gd name="T5" fmla="*/ 1389 h 1522"/>
                <a:gd name="T6" fmla="*/ 834 w 2452"/>
                <a:gd name="T7" fmla="*/ 1122 h 1522"/>
                <a:gd name="T8" fmla="*/ 1057 w 2452"/>
                <a:gd name="T9" fmla="*/ 541 h 1522"/>
                <a:gd name="T10" fmla="*/ 1217 w 2452"/>
                <a:gd name="T11" fmla="*/ 89 h 1522"/>
                <a:gd name="T12" fmla="*/ 1317 w 2452"/>
                <a:gd name="T13" fmla="*/ 4 h 1522"/>
                <a:gd name="T14" fmla="*/ 1428 w 2452"/>
                <a:gd name="T15" fmla="*/ 89 h 1522"/>
                <a:gd name="T16" fmla="*/ 1607 w 2452"/>
                <a:gd name="T17" fmla="*/ 512 h 1522"/>
                <a:gd name="T18" fmla="*/ 1873 w 2452"/>
                <a:gd name="T19" fmla="*/ 1170 h 1522"/>
                <a:gd name="T20" fmla="*/ 2037 w 2452"/>
                <a:gd name="T21" fmla="*/ 1405 h 1522"/>
                <a:gd name="T22" fmla="*/ 2256 w 2452"/>
                <a:gd name="T23" fmla="*/ 1499 h 1522"/>
                <a:gd name="T24" fmla="*/ 2452 w 2452"/>
                <a:gd name="T25" fmla="*/ 1518 h 1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52" h="1522">
                  <a:moveTo>
                    <a:pt x="0" y="1522"/>
                  </a:moveTo>
                  <a:cubicBezTo>
                    <a:pt x="80" y="1520"/>
                    <a:pt x="361" y="1521"/>
                    <a:pt x="475" y="1499"/>
                  </a:cubicBezTo>
                  <a:cubicBezTo>
                    <a:pt x="588" y="1477"/>
                    <a:pt x="617" y="1452"/>
                    <a:pt x="678" y="1389"/>
                  </a:cubicBezTo>
                  <a:cubicBezTo>
                    <a:pt x="738" y="1326"/>
                    <a:pt x="772" y="1264"/>
                    <a:pt x="834" y="1122"/>
                  </a:cubicBezTo>
                  <a:cubicBezTo>
                    <a:pt x="897" y="982"/>
                    <a:pt x="993" y="713"/>
                    <a:pt x="1057" y="541"/>
                  </a:cubicBezTo>
                  <a:cubicBezTo>
                    <a:pt x="1120" y="368"/>
                    <a:pt x="1174" y="177"/>
                    <a:pt x="1217" y="89"/>
                  </a:cubicBezTo>
                  <a:cubicBezTo>
                    <a:pt x="1260" y="0"/>
                    <a:pt x="1301" y="4"/>
                    <a:pt x="1317" y="4"/>
                  </a:cubicBezTo>
                  <a:cubicBezTo>
                    <a:pt x="1333" y="4"/>
                    <a:pt x="1380" y="4"/>
                    <a:pt x="1428" y="89"/>
                  </a:cubicBezTo>
                  <a:cubicBezTo>
                    <a:pt x="1476" y="174"/>
                    <a:pt x="1533" y="332"/>
                    <a:pt x="1607" y="512"/>
                  </a:cubicBezTo>
                  <a:cubicBezTo>
                    <a:pt x="1682" y="692"/>
                    <a:pt x="1802" y="1021"/>
                    <a:pt x="1873" y="1170"/>
                  </a:cubicBezTo>
                  <a:cubicBezTo>
                    <a:pt x="1944" y="1319"/>
                    <a:pt x="1973" y="1350"/>
                    <a:pt x="2037" y="1405"/>
                  </a:cubicBezTo>
                  <a:cubicBezTo>
                    <a:pt x="2101" y="1459"/>
                    <a:pt x="2142" y="1480"/>
                    <a:pt x="2256" y="1499"/>
                  </a:cubicBezTo>
                  <a:cubicBezTo>
                    <a:pt x="2371" y="1517"/>
                    <a:pt x="2317" y="1508"/>
                    <a:pt x="2452" y="1518"/>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61" name="Line 195"/>
            <p:cNvSpPr>
              <a:spLocks noChangeShapeType="1"/>
            </p:cNvSpPr>
            <p:nvPr/>
          </p:nvSpPr>
          <p:spPr bwMode="auto">
            <a:xfrm>
              <a:off x="5756275" y="2919413"/>
              <a:ext cx="1797050" cy="0"/>
            </a:xfrm>
            <a:prstGeom prst="line">
              <a:avLst/>
            </a:prstGeom>
            <a:noFill/>
            <a:ln w="5238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62" name="Rectangle 196"/>
            <p:cNvSpPr>
              <a:spLocks noChangeArrowheads="1"/>
            </p:cNvSpPr>
            <p:nvPr/>
          </p:nvSpPr>
          <p:spPr bwMode="auto">
            <a:xfrm>
              <a:off x="7967662" y="3303588"/>
              <a:ext cx="528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p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63" name="Rectangle 197"/>
            <p:cNvSpPr>
              <a:spLocks noChangeArrowheads="1"/>
            </p:cNvSpPr>
            <p:nvPr/>
          </p:nvSpPr>
          <p:spPr bwMode="auto">
            <a:xfrm>
              <a:off x="7896225" y="3687763"/>
              <a:ext cx="6715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0.04</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64" name="Freeform 198"/>
            <p:cNvSpPr>
              <a:spLocks noEditPoints="1"/>
            </p:cNvSpPr>
            <p:nvPr/>
          </p:nvSpPr>
          <p:spPr bwMode="auto">
            <a:xfrm>
              <a:off x="7556500" y="4051301"/>
              <a:ext cx="261938" cy="384175"/>
            </a:xfrm>
            <a:custGeom>
              <a:avLst/>
              <a:gdLst>
                <a:gd name="T0" fmla="*/ 101 w 405"/>
                <a:gd name="T1" fmla="*/ 513 h 592"/>
                <a:gd name="T2" fmla="*/ 405 w 405"/>
                <a:gd name="T3" fmla="*/ 17 h 592"/>
                <a:gd name="T4" fmla="*/ 378 w 405"/>
                <a:gd name="T5" fmla="*/ 0 h 592"/>
                <a:gd name="T6" fmla="*/ 74 w 405"/>
                <a:gd name="T7" fmla="*/ 496 h 592"/>
                <a:gd name="T8" fmla="*/ 101 w 405"/>
                <a:gd name="T9" fmla="*/ 513 h 592"/>
                <a:gd name="T10" fmla="*/ 22 w 405"/>
                <a:gd name="T11" fmla="*/ 464 h 592"/>
                <a:gd name="T12" fmla="*/ 47 w 405"/>
                <a:gd name="T13" fmla="*/ 570 h 592"/>
                <a:gd name="T14" fmla="*/ 153 w 405"/>
                <a:gd name="T15" fmla="*/ 545 h 592"/>
                <a:gd name="T16" fmla="*/ 128 w 405"/>
                <a:gd name="T17" fmla="*/ 439 h 592"/>
                <a:gd name="T18" fmla="*/ 22 w 405"/>
                <a:gd name="T19" fmla="*/ 464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5" h="592">
                  <a:moveTo>
                    <a:pt x="101" y="513"/>
                  </a:moveTo>
                  <a:lnTo>
                    <a:pt x="405" y="17"/>
                  </a:lnTo>
                  <a:lnTo>
                    <a:pt x="378" y="0"/>
                  </a:lnTo>
                  <a:lnTo>
                    <a:pt x="74" y="496"/>
                  </a:lnTo>
                  <a:lnTo>
                    <a:pt x="101" y="513"/>
                  </a:lnTo>
                  <a:close/>
                  <a:moveTo>
                    <a:pt x="22" y="464"/>
                  </a:moveTo>
                  <a:cubicBezTo>
                    <a:pt x="0" y="501"/>
                    <a:pt x="11" y="548"/>
                    <a:pt x="47" y="570"/>
                  </a:cubicBezTo>
                  <a:cubicBezTo>
                    <a:pt x="84" y="592"/>
                    <a:pt x="131" y="581"/>
                    <a:pt x="153" y="545"/>
                  </a:cubicBezTo>
                  <a:cubicBezTo>
                    <a:pt x="175" y="508"/>
                    <a:pt x="164" y="461"/>
                    <a:pt x="128" y="439"/>
                  </a:cubicBezTo>
                  <a:cubicBezTo>
                    <a:pt x="91" y="417"/>
                    <a:pt x="44" y="428"/>
                    <a:pt x="22" y="46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65" name="Rectangle 199"/>
            <p:cNvSpPr>
              <a:spLocks noChangeArrowheads="1"/>
            </p:cNvSpPr>
            <p:nvPr/>
          </p:nvSpPr>
          <p:spPr bwMode="auto">
            <a:xfrm>
              <a:off x="4943475" y="3295651"/>
              <a:ext cx="527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p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66" name="Rectangle 200"/>
            <p:cNvSpPr>
              <a:spLocks noChangeArrowheads="1"/>
            </p:cNvSpPr>
            <p:nvPr/>
          </p:nvSpPr>
          <p:spPr bwMode="auto">
            <a:xfrm>
              <a:off x="4870450" y="3679826"/>
              <a:ext cx="67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0.04</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67" name="Freeform 201"/>
            <p:cNvSpPr>
              <a:spLocks noEditPoints="1"/>
            </p:cNvSpPr>
            <p:nvPr/>
          </p:nvSpPr>
          <p:spPr bwMode="auto">
            <a:xfrm>
              <a:off x="5462587" y="4041776"/>
              <a:ext cx="271463" cy="384175"/>
            </a:xfrm>
            <a:custGeom>
              <a:avLst/>
              <a:gdLst>
                <a:gd name="T0" fmla="*/ 320 w 421"/>
                <a:gd name="T1" fmla="*/ 513 h 592"/>
                <a:gd name="T2" fmla="*/ 0 w 421"/>
                <a:gd name="T3" fmla="*/ 17 h 592"/>
                <a:gd name="T4" fmla="*/ 27 w 421"/>
                <a:gd name="T5" fmla="*/ 0 h 592"/>
                <a:gd name="T6" fmla="*/ 347 w 421"/>
                <a:gd name="T7" fmla="*/ 496 h 592"/>
                <a:gd name="T8" fmla="*/ 320 w 421"/>
                <a:gd name="T9" fmla="*/ 513 h 592"/>
                <a:gd name="T10" fmla="*/ 398 w 421"/>
                <a:gd name="T11" fmla="*/ 463 h 592"/>
                <a:gd name="T12" fmla="*/ 375 w 421"/>
                <a:gd name="T13" fmla="*/ 569 h 592"/>
                <a:gd name="T14" fmla="*/ 269 w 421"/>
                <a:gd name="T15" fmla="*/ 546 h 592"/>
                <a:gd name="T16" fmla="*/ 292 w 421"/>
                <a:gd name="T17" fmla="*/ 440 h 592"/>
                <a:gd name="T18" fmla="*/ 398 w 421"/>
                <a:gd name="T19" fmla="*/ 463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1" h="592">
                  <a:moveTo>
                    <a:pt x="320" y="513"/>
                  </a:moveTo>
                  <a:lnTo>
                    <a:pt x="0" y="17"/>
                  </a:lnTo>
                  <a:lnTo>
                    <a:pt x="27" y="0"/>
                  </a:lnTo>
                  <a:lnTo>
                    <a:pt x="347" y="496"/>
                  </a:lnTo>
                  <a:lnTo>
                    <a:pt x="320" y="513"/>
                  </a:lnTo>
                  <a:close/>
                  <a:moveTo>
                    <a:pt x="398" y="463"/>
                  </a:moveTo>
                  <a:cubicBezTo>
                    <a:pt x="421" y="498"/>
                    <a:pt x="411" y="546"/>
                    <a:pt x="375" y="569"/>
                  </a:cubicBezTo>
                  <a:cubicBezTo>
                    <a:pt x="339" y="592"/>
                    <a:pt x="292" y="582"/>
                    <a:pt x="269" y="546"/>
                  </a:cubicBezTo>
                  <a:cubicBezTo>
                    <a:pt x="246" y="510"/>
                    <a:pt x="256" y="463"/>
                    <a:pt x="292" y="440"/>
                  </a:cubicBezTo>
                  <a:cubicBezTo>
                    <a:pt x="327" y="417"/>
                    <a:pt x="375" y="427"/>
                    <a:pt x="398" y="463"/>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68" name="Freeform 202"/>
            <p:cNvSpPr>
              <a:spLocks noEditPoints="1"/>
            </p:cNvSpPr>
            <p:nvPr/>
          </p:nvSpPr>
          <p:spPr bwMode="auto">
            <a:xfrm>
              <a:off x="5830887" y="3605213"/>
              <a:ext cx="98425" cy="841375"/>
            </a:xfrm>
            <a:custGeom>
              <a:avLst/>
              <a:gdLst>
                <a:gd name="T0" fmla="*/ 41 w 62"/>
                <a:gd name="T1" fmla="*/ 0 h 530"/>
                <a:gd name="T2" fmla="*/ 41 w 62"/>
                <a:gd name="T3" fmla="*/ 478 h 530"/>
                <a:gd name="T4" fmla="*/ 21 w 62"/>
                <a:gd name="T5" fmla="*/ 478 h 530"/>
                <a:gd name="T6" fmla="*/ 21 w 62"/>
                <a:gd name="T7" fmla="*/ 0 h 530"/>
                <a:gd name="T8" fmla="*/ 41 w 62"/>
                <a:gd name="T9" fmla="*/ 0 h 530"/>
                <a:gd name="T10" fmla="*/ 62 w 62"/>
                <a:gd name="T11" fmla="*/ 467 h 530"/>
                <a:gd name="T12" fmla="*/ 31 w 62"/>
                <a:gd name="T13" fmla="*/ 530 h 530"/>
                <a:gd name="T14" fmla="*/ 0 w 62"/>
                <a:gd name="T15" fmla="*/ 467 h 530"/>
                <a:gd name="T16" fmla="*/ 62 w 62"/>
                <a:gd name="T17" fmla="*/ 467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530">
                  <a:moveTo>
                    <a:pt x="41" y="0"/>
                  </a:moveTo>
                  <a:lnTo>
                    <a:pt x="41" y="478"/>
                  </a:lnTo>
                  <a:lnTo>
                    <a:pt x="21" y="478"/>
                  </a:lnTo>
                  <a:lnTo>
                    <a:pt x="21" y="0"/>
                  </a:lnTo>
                  <a:lnTo>
                    <a:pt x="41" y="0"/>
                  </a:lnTo>
                  <a:close/>
                  <a:moveTo>
                    <a:pt x="62" y="467"/>
                  </a:moveTo>
                  <a:lnTo>
                    <a:pt x="31" y="530"/>
                  </a:lnTo>
                  <a:lnTo>
                    <a:pt x="0" y="467"/>
                  </a:lnTo>
                  <a:lnTo>
                    <a:pt x="62" y="467"/>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69" name="Rectangle 203"/>
            <p:cNvSpPr>
              <a:spLocks noChangeArrowheads="1"/>
            </p:cNvSpPr>
            <p:nvPr/>
          </p:nvSpPr>
          <p:spPr bwMode="auto">
            <a:xfrm>
              <a:off x="5745162" y="3408363"/>
              <a:ext cx="185738" cy="3524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270" name="Rectangle 204"/>
            <p:cNvSpPr>
              <a:spLocks noChangeArrowheads="1"/>
            </p:cNvSpPr>
            <p:nvPr/>
          </p:nvSpPr>
          <p:spPr bwMode="auto">
            <a:xfrm>
              <a:off x="5745162" y="3408363"/>
              <a:ext cx="185738" cy="352425"/>
            </a:xfrm>
            <a:prstGeom prst="rect">
              <a:avLst/>
            </a:prstGeom>
            <a:noFill/>
            <a:ln w="11113" cap="flat">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71" name="Freeform 205"/>
            <p:cNvSpPr>
              <a:spLocks/>
            </p:cNvSpPr>
            <p:nvPr/>
          </p:nvSpPr>
          <p:spPr bwMode="auto">
            <a:xfrm>
              <a:off x="5888037" y="3587751"/>
              <a:ext cx="358775" cy="290513"/>
            </a:xfrm>
            <a:custGeom>
              <a:avLst/>
              <a:gdLst>
                <a:gd name="T0" fmla="*/ 44 w 226"/>
                <a:gd name="T1" fmla="*/ 0 h 183"/>
                <a:gd name="T2" fmla="*/ 226 w 226"/>
                <a:gd name="T3" fmla="*/ 73 h 183"/>
                <a:gd name="T4" fmla="*/ 182 w 226"/>
                <a:gd name="T5" fmla="*/ 183 h 183"/>
                <a:gd name="T6" fmla="*/ 0 w 226"/>
                <a:gd name="T7" fmla="*/ 111 h 183"/>
                <a:gd name="T8" fmla="*/ 44 w 226"/>
                <a:gd name="T9" fmla="*/ 0 h 183"/>
              </a:gdLst>
              <a:ahLst/>
              <a:cxnLst>
                <a:cxn ang="0">
                  <a:pos x="T0" y="T1"/>
                </a:cxn>
                <a:cxn ang="0">
                  <a:pos x="T2" y="T3"/>
                </a:cxn>
                <a:cxn ang="0">
                  <a:pos x="T4" y="T5"/>
                </a:cxn>
                <a:cxn ang="0">
                  <a:pos x="T6" y="T7"/>
                </a:cxn>
                <a:cxn ang="0">
                  <a:pos x="T8" y="T9"/>
                </a:cxn>
              </a:cxnLst>
              <a:rect l="0" t="0" r="r" b="b"/>
              <a:pathLst>
                <a:path w="226" h="183">
                  <a:moveTo>
                    <a:pt x="44" y="0"/>
                  </a:moveTo>
                  <a:lnTo>
                    <a:pt x="226" y="73"/>
                  </a:lnTo>
                  <a:lnTo>
                    <a:pt x="182" y="183"/>
                  </a:lnTo>
                  <a:lnTo>
                    <a:pt x="0" y="111"/>
                  </a:lnTo>
                  <a:lnTo>
                    <a:pt x="44" y="0"/>
                  </a:lnTo>
                  <a:close/>
                </a:path>
              </a:pathLst>
            </a:custGeom>
            <a:solidFill>
              <a:srgbClr val="C9E5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272" name="Freeform 206"/>
            <p:cNvSpPr>
              <a:spLocks/>
            </p:cNvSpPr>
            <p:nvPr/>
          </p:nvSpPr>
          <p:spPr bwMode="auto">
            <a:xfrm>
              <a:off x="5888037" y="3587751"/>
              <a:ext cx="358775" cy="290513"/>
            </a:xfrm>
            <a:custGeom>
              <a:avLst/>
              <a:gdLst>
                <a:gd name="T0" fmla="*/ 44 w 226"/>
                <a:gd name="T1" fmla="*/ 0 h 183"/>
                <a:gd name="T2" fmla="*/ 226 w 226"/>
                <a:gd name="T3" fmla="*/ 73 h 183"/>
                <a:gd name="T4" fmla="*/ 182 w 226"/>
                <a:gd name="T5" fmla="*/ 183 h 183"/>
                <a:gd name="T6" fmla="*/ 0 w 226"/>
                <a:gd name="T7" fmla="*/ 111 h 183"/>
                <a:gd name="T8" fmla="*/ 44 w 226"/>
                <a:gd name="T9" fmla="*/ 0 h 183"/>
              </a:gdLst>
              <a:ahLst/>
              <a:cxnLst>
                <a:cxn ang="0">
                  <a:pos x="T0" y="T1"/>
                </a:cxn>
                <a:cxn ang="0">
                  <a:pos x="T2" y="T3"/>
                </a:cxn>
                <a:cxn ang="0">
                  <a:pos x="T4" y="T5"/>
                </a:cxn>
                <a:cxn ang="0">
                  <a:pos x="T6" y="T7"/>
                </a:cxn>
                <a:cxn ang="0">
                  <a:pos x="T8" y="T9"/>
                </a:cxn>
              </a:cxnLst>
              <a:rect l="0" t="0" r="r" b="b"/>
              <a:pathLst>
                <a:path w="226" h="183">
                  <a:moveTo>
                    <a:pt x="44" y="0"/>
                  </a:moveTo>
                  <a:lnTo>
                    <a:pt x="226" y="73"/>
                  </a:lnTo>
                  <a:lnTo>
                    <a:pt x="182" y="183"/>
                  </a:lnTo>
                  <a:lnTo>
                    <a:pt x="0" y="111"/>
                  </a:lnTo>
                  <a:lnTo>
                    <a:pt x="44" y="0"/>
                  </a:lnTo>
                  <a:close/>
                </a:path>
              </a:pathLst>
            </a:custGeom>
            <a:noFill/>
            <a:ln w="12700" cap="flat">
              <a:solidFill>
                <a:srgbClr val="C9E5C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73" name="Rectangle 207"/>
            <p:cNvSpPr>
              <a:spLocks noChangeArrowheads="1"/>
            </p:cNvSpPr>
            <p:nvPr/>
          </p:nvSpPr>
          <p:spPr bwMode="auto">
            <a:xfrm>
              <a:off x="5726112" y="3400426"/>
              <a:ext cx="331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H</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74" name="Rectangle 208"/>
            <p:cNvSpPr>
              <a:spLocks noChangeArrowheads="1"/>
            </p:cNvSpPr>
            <p:nvPr/>
          </p:nvSpPr>
          <p:spPr bwMode="auto">
            <a:xfrm>
              <a:off x="5922962" y="3578226"/>
              <a:ext cx="187325"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302" name="Rectangle 236"/>
            <p:cNvSpPr>
              <a:spLocks noChangeArrowheads="1"/>
            </p:cNvSpPr>
            <p:nvPr/>
          </p:nvSpPr>
          <p:spPr bwMode="auto">
            <a:xfrm>
              <a:off x="8435975" y="4300538"/>
              <a:ext cx="361950" cy="4270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303" name="Rectangle 237"/>
            <p:cNvSpPr>
              <a:spLocks noChangeArrowheads="1"/>
            </p:cNvSpPr>
            <p:nvPr/>
          </p:nvSpPr>
          <p:spPr bwMode="auto">
            <a:xfrm>
              <a:off x="8435975" y="4300538"/>
              <a:ext cx="361950" cy="427038"/>
            </a:xfrm>
            <a:prstGeom prst="rect">
              <a:avLst/>
            </a:prstGeom>
            <a:noFill/>
            <a:ln w="11113" cap="flat">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5312" name="Group 5311"/>
          <p:cNvGrpSpPr/>
          <p:nvPr/>
        </p:nvGrpSpPr>
        <p:grpSpPr>
          <a:xfrm>
            <a:off x="202779" y="1136576"/>
            <a:ext cx="4745037" cy="3525482"/>
            <a:chOff x="202779" y="1576388"/>
            <a:chExt cx="4745037" cy="3525482"/>
          </a:xfrm>
        </p:grpSpPr>
        <p:sp>
          <p:nvSpPr>
            <p:cNvPr id="5235" name="Freeform 169"/>
            <p:cNvSpPr>
              <a:spLocks/>
            </p:cNvSpPr>
            <p:nvPr/>
          </p:nvSpPr>
          <p:spPr bwMode="auto">
            <a:xfrm>
              <a:off x="347241" y="2089703"/>
              <a:ext cx="4325938" cy="2416175"/>
            </a:xfrm>
            <a:custGeom>
              <a:avLst/>
              <a:gdLst>
                <a:gd name="T0" fmla="*/ 0 w 6688"/>
                <a:gd name="T1" fmla="*/ 3721 h 3721"/>
                <a:gd name="T2" fmla="*/ 1164 w 6688"/>
                <a:gd name="T3" fmla="*/ 3664 h 3721"/>
                <a:gd name="T4" fmla="*/ 1662 w 6688"/>
                <a:gd name="T5" fmla="*/ 3396 h 3721"/>
                <a:gd name="T6" fmla="*/ 2045 w 6688"/>
                <a:gd name="T7" fmla="*/ 2745 h 3721"/>
                <a:gd name="T8" fmla="*/ 2592 w 6688"/>
                <a:gd name="T9" fmla="*/ 1321 h 3721"/>
                <a:gd name="T10" fmla="*/ 2985 w 6688"/>
                <a:gd name="T11" fmla="*/ 217 h 3721"/>
                <a:gd name="T12" fmla="*/ 3232 w 6688"/>
                <a:gd name="T13" fmla="*/ 10 h 3721"/>
                <a:gd name="T14" fmla="*/ 3503 w 6688"/>
                <a:gd name="T15" fmla="*/ 217 h 3721"/>
                <a:gd name="T16" fmla="*/ 3943 w 6688"/>
                <a:gd name="T17" fmla="*/ 1251 h 3721"/>
                <a:gd name="T18" fmla="*/ 4596 w 6688"/>
                <a:gd name="T19" fmla="*/ 2860 h 3721"/>
                <a:gd name="T20" fmla="*/ 4999 w 6688"/>
                <a:gd name="T21" fmla="*/ 3434 h 3721"/>
                <a:gd name="T22" fmla="*/ 5535 w 6688"/>
                <a:gd name="T23" fmla="*/ 3664 h 3721"/>
                <a:gd name="T24" fmla="*/ 6688 w 6688"/>
                <a:gd name="T25" fmla="*/ 3712 h 3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88" h="3721">
                  <a:moveTo>
                    <a:pt x="0" y="3721"/>
                  </a:moveTo>
                  <a:cubicBezTo>
                    <a:pt x="195" y="3715"/>
                    <a:pt x="886" y="3718"/>
                    <a:pt x="1164" y="3664"/>
                  </a:cubicBezTo>
                  <a:cubicBezTo>
                    <a:pt x="1442" y="3609"/>
                    <a:pt x="1514" y="3549"/>
                    <a:pt x="1662" y="3396"/>
                  </a:cubicBezTo>
                  <a:cubicBezTo>
                    <a:pt x="1809" y="3243"/>
                    <a:pt x="1892" y="3090"/>
                    <a:pt x="2045" y="2745"/>
                  </a:cubicBezTo>
                  <a:cubicBezTo>
                    <a:pt x="2199" y="2400"/>
                    <a:pt x="2435" y="1743"/>
                    <a:pt x="2592" y="1321"/>
                  </a:cubicBezTo>
                  <a:cubicBezTo>
                    <a:pt x="2748" y="900"/>
                    <a:pt x="2880" y="434"/>
                    <a:pt x="2985" y="217"/>
                  </a:cubicBezTo>
                  <a:cubicBezTo>
                    <a:pt x="3090" y="0"/>
                    <a:pt x="3193" y="10"/>
                    <a:pt x="3232" y="10"/>
                  </a:cubicBezTo>
                  <a:cubicBezTo>
                    <a:pt x="3270" y="10"/>
                    <a:pt x="3385" y="10"/>
                    <a:pt x="3503" y="217"/>
                  </a:cubicBezTo>
                  <a:cubicBezTo>
                    <a:pt x="3621" y="425"/>
                    <a:pt x="3762" y="811"/>
                    <a:pt x="3943" y="1251"/>
                  </a:cubicBezTo>
                  <a:cubicBezTo>
                    <a:pt x="4127" y="1691"/>
                    <a:pt x="4420" y="2496"/>
                    <a:pt x="4596" y="2860"/>
                  </a:cubicBezTo>
                  <a:cubicBezTo>
                    <a:pt x="4771" y="3224"/>
                    <a:pt x="4841" y="3300"/>
                    <a:pt x="4999" y="3434"/>
                  </a:cubicBezTo>
                  <a:cubicBezTo>
                    <a:pt x="5155" y="3568"/>
                    <a:pt x="5255" y="3620"/>
                    <a:pt x="5535" y="3664"/>
                  </a:cubicBezTo>
                  <a:cubicBezTo>
                    <a:pt x="5817" y="3709"/>
                    <a:pt x="6282" y="3701"/>
                    <a:pt x="6688" y="3712"/>
                  </a:cubicBezTo>
                </a:path>
              </a:pathLst>
            </a:custGeom>
            <a:solidFill>
              <a:srgbClr val="C9E5C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36" name="Freeform 170"/>
            <p:cNvSpPr>
              <a:spLocks/>
            </p:cNvSpPr>
            <p:nvPr/>
          </p:nvSpPr>
          <p:spPr bwMode="auto">
            <a:xfrm>
              <a:off x="347241" y="2076451"/>
              <a:ext cx="4325938" cy="2416175"/>
            </a:xfrm>
            <a:custGeom>
              <a:avLst/>
              <a:gdLst>
                <a:gd name="T0" fmla="*/ 0 w 2725"/>
                <a:gd name="T1" fmla="*/ 1522 h 1522"/>
                <a:gd name="T2" fmla="*/ 474 w 2725"/>
                <a:gd name="T3" fmla="*/ 1499 h 1522"/>
                <a:gd name="T4" fmla="*/ 677 w 2725"/>
                <a:gd name="T5" fmla="*/ 1389 h 1522"/>
                <a:gd name="T6" fmla="*/ 833 w 2725"/>
                <a:gd name="T7" fmla="*/ 1123 h 1522"/>
                <a:gd name="T8" fmla="*/ 1056 w 2725"/>
                <a:gd name="T9" fmla="*/ 541 h 1522"/>
                <a:gd name="T10" fmla="*/ 1216 w 2725"/>
                <a:gd name="T11" fmla="*/ 89 h 1522"/>
                <a:gd name="T12" fmla="*/ 1317 w 2725"/>
                <a:gd name="T13" fmla="*/ 4 h 1522"/>
                <a:gd name="T14" fmla="*/ 1427 w 2725"/>
                <a:gd name="T15" fmla="*/ 89 h 1522"/>
                <a:gd name="T16" fmla="*/ 1606 w 2725"/>
                <a:gd name="T17" fmla="*/ 512 h 1522"/>
                <a:gd name="T18" fmla="*/ 1873 w 2725"/>
                <a:gd name="T19" fmla="*/ 1170 h 1522"/>
                <a:gd name="T20" fmla="*/ 2037 w 2725"/>
                <a:gd name="T21" fmla="*/ 1405 h 1522"/>
                <a:gd name="T22" fmla="*/ 2255 w 2725"/>
                <a:gd name="T23" fmla="*/ 1499 h 1522"/>
                <a:gd name="T24" fmla="*/ 2725 w 2725"/>
                <a:gd name="T25" fmla="*/ 1519 h 1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25" h="1522">
                  <a:moveTo>
                    <a:pt x="0" y="1522"/>
                  </a:moveTo>
                  <a:cubicBezTo>
                    <a:pt x="79" y="1520"/>
                    <a:pt x="361" y="1521"/>
                    <a:pt x="474" y="1499"/>
                  </a:cubicBezTo>
                  <a:cubicBezTo>
                    <a:pt x="587" y="1477"/>
                    <a:pt x="617" y="1452"/>
                    <a:pt x="677" y="1389"/>
                  </a:cubicBezTo>
                  <a:cubicBezTo>
                    <a:pt x="737" y="1327"/>
                    <a:pt x="771" y="1264"/>
                    <a:pt x="833" y="1123"/>
                  </a:cubicBezTo>
                  <a:cubicBezTo>
                    <a:pt x="896" y="982"/>
                    <a:pt x="992" y="713"/>
                    <a:pt x="1056" y="541"/>
                  </a:cubicBezTo>
                  <a:cubicBezTo>
                    <a:pt x="1120" y="369"/>
                    <a:pt x="1173" y="178"/>
                    <a:pt x="1216" y="89"/>
                  </a:cubicBezTo>
                  <a:cubicBezTo>
                    <a:pt x="1259" y="0"/>
                    <a:pt x="1301" y="4"/>
                    <a:pt x="1317" y="4"/>
                  </a:cubicBezTo>
                  <a:cubicBezTo>
                    <a:pt x="1332" y="4"/>
                    <a:pt x="1379" y="4"/>
                    <a:pt x="1427" y="89"/>
                  </a:cubicBezTo>
                  <a:cubicBezTo>
                    <a:pt x="1475" y="174"/>
                    <a:pt x="1533" y="332"/>
                    <a:pt x="1606" y="512"/>
                  </a:cubicBezTo>
                  <a:cubicBezTo>
                    <a:pt x="1681" y="692"/>
                    <a:pt x="1801" y="1021"/>
                    <a:pt x="1873" y="1170"/>
                  </a:cubicBezTo>
                  <a:cubicBezTo>
                    <a:pt x="1944" y="1319"/>
                    <a:pt x="1972" y="1350"/>
                    <a:pt x="2037" y="1405"/>
                  </a:cubicBezTo>
                  <a:cubicBezTo>
                    <a:pt x="2100" y="1460"/>
                    <a:pt x="2141" y="1481"/>
                    <a:pt x="2255" y="1499"/>
                  </a:cubicBezTo>
                  <a:cubicBezTo>
                    <a:pt x="2370" y="1518"/>
                    <a:pt x="2559" y="1514"/>
                    <a:pt x="2725" y="1519"/>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37" name="Freeform 171"/>
            <p:cNvSpPr>
              <a:spLocks/>
            </p:cNvSpPr>
            <p:nvPr/>
          </p:nvSpPr>
          <p:spPr bwMode="auto">
            <a:xfrm>
              <a:off x="606004" y="4057651"/>
              <a:ext cx="973138" cy="457200"/>
            </a:xfrm>
            <a:custGeom>
              <a:avLst/>
              <a:gdLst>
                <a:gd name="T0" fmla="*/ 1504 w 1504"/>
                <a:gd name="T1" fmla="*/ 704 h 704"/>
                <a:gd name="T2" fmla="*/ 1504 w 1504"/>
                <a:gd name="T3" fmla="*/ 0 h 704"/>
                <a:gd name="T4" fmla="*/ 1318 w 1504"/>
                <a:gd name="T5" fmla="*/ 295 h 704"/>
                <a:gd name="T6" fmla="*/ 1076 w 1504"/>
                <a:gd name="T7" fmla="*/ 492 h 704"/>
                <a:gd name="T8" fmla="*/ 784 w 1504"/>
                <a:gd name="T9" fmla="*/ 606 h 704"/>
                <a:gd name="T10" fmla="*/ 0 w 1504"/>
                <a:gd name="T11" fmla="*/ 672 h 704"/>
              </a:gdLst>
              <a:ahLst/>
              <a:cxnLst>
                <a:cxn ang="0">
                  <a:pos x="T0" y="T1"/>
                </a:cxn>
                <a:cxn ang="0">
                  <a:pos x="T2" y="T3"/>
                </a:cxn>
                <a:cxn ang="0">
                  <a:pos x="T4" y="T5"/>
                </a:cxn>
                <a:cxn ang="0">
                  <a:pos x="T6" y="T7"/>
                </a:cxn>
                <a:cxn ang="0">
                  <a:pos x="T8" y="T9"/>
                </a:cxn>
                <a:cxn ang="0">
                  <a:pos x="T10" y="T11"/>
                </a:cxn>
              </a:cxnLst>
              <a:rect l="0" t="0" r="r" b="b"/>
              <a:pathLst>
                <a:path w="1504" h="704">
                  <a:moveTo>
                    <a:pt x="1504" y="704"/>
                  </a:moveTo>
                  <a:cubicBezTo>
                    <a:pt x="1504" y="470"/>
                    <a:pt x="1504" y="235"/>
                    <a:pt x="1504" y="0"/>
                  </a:cubicBezTo>
                  <a:lnTo>
                    <a:pt x="1318" y="295"/>
                  </a:lnTo>
                  <a:lnTo>
                    <a:pt x="1076" y="492"/>
                  </a:lnTo>
                  <a:lnTo>
                    <a:pt x="784" y="606"/>
                  </a:lnTo>
                  <a:lnTo>
                    <a:pt x="0" y="672"/>
                  </a:ln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38" name="Freeform 172"/>
            <p:cNvSpPr>
              <a:spLocks/>
            </p:cNvSpPr>
            <p:nvPr/>
          </p:nvSpPr>
          <p:spPr bwMode="auto">
            <a:xfrm>
              <a:off x="3369841" y="4057651"/>
              <a:ext cx="971550" cy="466725"/>
            </a:xfrm>
            <a:custGeom>
              <a:avLst/>
              <a:gdLst>
                <a:gd name="T0" fmla="*/ 0 w 1504"/>
                <a:gd name="T1" fmla="*/ 720 h 720"/>
                <a:gd name="T2" fmla="*/ 0 w 1504"/>
                <a:gd name="T3" fmla="*/ 0 h 720"/>
                <a:gd name="T4" fmla="*/ 187 w 1504"/>
                <a:gd name="T5" fmla="*/ 302 h 720"/>
                <a:gd name="T6" fmla="*/ 429 w 1504"/>
                <a:gd name="T7" fmla="*/ 503 h 720"/>
                <a:gd name="T8" fmla="*/ 721 w 1504"/>
                <a:gd name="T9" fmla="*/ 620 h 720"/>
                <a:gd name="T10" fmla="*/ 1504 w 1504"/>
                <a:gd name="T11" fmla="*/ 687 h 720"/>
              </a:gdLst>
              <a:ahLst/>
              <a:cxnLst>
                <a:cxn ang="0">
                  <a:pos x="T0" y="T1"/>
                </a:cxn>
                <a:cxn ang="0">
                  <a:pos x="T2" y="T3"/>
                </a:cxn>
                <a:cxn ang="0">
                  <a:pos x="T4" y="T5"/>
                </a:cxn>
                <a:cxn ang="0">
                  <a:pos x="T6" y="T7"/>
                </a:cxn>
                <a:cxn ang="0">
                  <a:pos x="T8" y="T9"/>
                </a:cxn>
                <a:cxn ang="0">
                  <a:pos x="T10" y="T11"/>
                </a:cxn>
              </a:cxnLst>
              <a:rect l="0" t="0" r="r" b="b"/>
              <a:pathLst>
                <a:path w="1504" h="720">
                  <a:moveTo>
                    <a:pt x="0" y="720"/>
                  </a:moveTo>
                  <a:cubicBezTo>
                    <a:pt x="0" y="480"/>
                    <a:pt x="0" y="240"/>
                    <a:pt x="0" y="0"/>
                  </a:cubicBezTo>
                  <a:lnTo>
                    <a:pt x="187" y="302"/>
                  </a:lnTo>
                  <a:lnTo>
                    <a:pt x="429" y="503"/>
                  </a:lnTo>
                  <a:lnTo>
                    <a:pt x="721" y="620"/>
                  </a:lnTo>
                  <a:lnTo>
                    <a:pt x="1504" y="687"/>
                  </a:ln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39" name="Freeform 173"/>
            <p:cNvSpPr>
              <a:spLocks/>
            </p:cNvSpPr>
            <p:nvPr/>
          </p:nvSpPr>
          <p:spPr bwMode="auto">
            <a:xfrm>
              <a:off x="347241" y="2076451"/>
              <a:ext cx="4325938" cy="2427288"/>
            </a:xfrm>
            <a:custGeom>
              <a:avLst/>
              <a:gdLst>
                <a:gd name="T0" fmla="*/ 0 w 2725"/>
                <a:gd name="T1" fmla="*/ 1529 h 1529"/>
                <a:gd name="T2" fmla="*/ 474 w 2725"/>
                <a:gd name="T3" fmla="*/ 1506 h 1529"/>
                <a:gd name="T4" fmla="*/ 677 w 2725"/>
                <a:gd name="T5" fmla="*/ 1396 h 1529"/>
                <a:gd name="T6" fmla="*/ 833 w 2725"/>
                <a:gd name="T7" fmla="*/ 1128 h 1529"/>
                <a:gd name="T8" fmla="*/ 1056 w 2725"/>
                <a:gd name="T9" fmla="*/ 543 h 1529"/>
                <a:gd name="T10" fmla="*/ 1216 w 2725"/>
                <a:gd name="T11" fmla="*/ 90 h 1529"/>
                <a:gd name="T12" fmla="*/ 1317 w 2725"/>
                <a:gd name="T13" fmla="*/ 4 h 1529"/>
                <a:gd name="T14" fmla="*/ 1427 w 2725"/>
                <a:gd name="T15" fmla="*/ 90 h 1529"/>
                <a:gd name="T16" fmla="*/ 1606 w 2725"/>
                <a:gd name="T17" fmla="*/ 514 h 1529"/>
                <a:gd name="T18" fmla="*/ 1873 w 2725"/>
                <a:gd name="T19" fmla="*/ 1175 h 1529"/>
                <a:gd name="T20" fmla="*/ 2037 w 2725"/>
                <a:gd name="T21" fmla="*/ 1411 h 1529"/>
                <a:gd name="T22" fmla="*/ 2255 w 2725"/>
                <a:gd name="T23" fmla="*/ 1506 h 1529"/>
                <a:gd name="T24" fmla="*/ 2725 w 2725"/>
                <a:gd name="T25" fmla="*/ 1525 h 1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25" h="1529">
                  <a:moveTo>
                    <a:pt x="0" y="1529"/>
                  </a:moveTo>
                  <a:cubicBezTo>
                    <a:pt x="79" y="1527"/>
                    <a:pt x="361" y="1528"/>
                    <a:pt x="474" y="1506"/>
                  </a:cubicBezTo>
                  <a:cubicBezTo>
                    <a:pt x="587" y="1483"/>
                    <a:pt x="617" y="1458"/>
                    <a:pt x="677" y="1396"/>
                  </a:cubicBezTo>
                  <a:cubicBezTo>
                    <a:pt x="737" y="1332"/>
                    <a:pt x="771" y="1270"/>
                    <a:pt x="833" y="1128"/>
                  </a:cubicBezTo>
                  <a:cubicBezTo>
                    <a:pt x="896" y="987"/>
                    <a:pt x="992" y="716"/>
                    <a:pt x="1056" y="543"/>
                  </a:cubicBezTo>
                  <a:cubicBezTo>
                    <a:pt x="1120" y="370"/>
                    <a:pt x="1173" y="179"/>
                    <a:pt x="1216" y="90"/>
                  </a:cubicBezTo>
                  <a:cubicBezTo>
                    <a:pt x="1259" y="0"/>
                    <a:pt x="1301" y="4"/>
                    <a:pt x="1317" y="4"/>
                  </a:cubicBezTo>
                  <a:cubicBezTo>
                    <a:pt x="1332" y="4"/>
                    <a:pt x="1379" y="4"/>
                    <a:pt x="1427" y="90"/>
                  </a:cubicBezTo>
                  <a:cubicBezTo>
                    <a:pt x="1475" y="175"/>
                    <a:pt x="1533" y="333"/>
                    <a:pt x="1606" y="514"/>
                  </a:cubicBezTo>
                  <a:cubicBezTo>
                    <a:pt x="1681" y="695"/>
                    <a:pt x="1801" y="1026"/>
                    <a:pt x="1873" y="1175"/>
                  </a:cubicBezTo>
                  <a:cubicBezTo>
                    <a:pt x="1944" y="1325"/>
                    <a:pt x="1972" y="1356"/>
                    <a:pt x="2037" y="1411"/>
                  </a:cubicBezTo>
                  <a:cubicBezTo>
                    <a:pt x="2100" y="1466"/>
                    <a:pt x="2141" y="1487"/>
                    <a:pt x="2255" y="1506"/>
                  </a:cubicBezTo>
                  <a:cubicBezTo>
                    <a:pt x="2370" y="1524"/>
                    <a:pt x="2559" y="1521"/>
                    <a:pt x="2725" y="1525"/>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40" name="Line 174"/>
            <p:cNvSpPr>
              <a:spLocks noChangeShapeType="1"/>
            </p:cNvSpPr>
            <p:nvPr/>
          </p:nvSpPr>
          <p:spPr bwMode="auto">
            <a:xfrm>
              <a:off x="202779" y="4516990"/>
              <a:ext cx="4479925"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42" name="Rectangle 176"/>
            <p:cNvSpPr>
              <a:spLocks noChangeArrowheads="1"/>
            </p:cNvSpPr>
            <p:nvPr/>
          </p:nvSpPr>
          <p:spPr bwMode="auto">
            <a:xfrm>
              <a:off x="3849266" y="3317876"/>
              <a:ext cx="527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p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243" name="Rectangle 177"/>
            <p:cNvSpPr>
              <a:spLocks noChangeArrowheads="1"/>
            </p:cNvSpPr>
            <p:nvPr/>
          </p:nvSpPr>
          <p:spPr bwMode="auto">
            <a:xfrm>
              <a:off x="3704804" y="3702051"/>
              <a:ext cx="827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0.025</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244" name="Freeform 178"/>
            <p:cNvSpPr>
              <a:spLocks noEditPoints="1"/>
            </p:cNvSpPr>
            <p:nvPr/>
          </p:nvSpPr>
          <p:spPr bwMode="auto">
            <a:xfrm>
              <a:off x="3436516" y="4062413"/>
              <a:ext cx="273050" cy="384175"/>
            </a:xfrm>
            <a:custGeom>
              <a:avLst/>
              <a:gdLst>
                <a:gd name="T0" fmla="*/ 101 w 421"/>
                <a:gd name="T1" fmla="*/ 513 h 592"/>
                <a:gd name="T2" fmla="*/ 421 w 421"/>
                <a:gd name="T3" fmla="*/ 17 h 592"/>
                <a:gd name="T4" fmla="*/ 394 w 421"/>
                <a:gd name="T5" fmla="*/ 0 h 592"/>
                <a:gd name="T6" fmla="*/ 74 w 421"/>
                <a:gd name="T7" fmla="*/ 496 h 592"/>
                <a:gd name="T8" fmla="*/ 101 w 421"/>
                <a:gd name="T9" fmla="*/ 513 h 592"/>
                <a:gd name="T10" fmla="*/ 23 w 421"/>
                <a:gd name="T11" fmla="*/ 463 h 592"/>
                <a:gd name="T12" fmla="*/ 46 w 421"/>
                <a:gd name="T13" fmla="*/ 569 h 592"/>
                <a:gd name="T14" fmla="*/ 152 w 421"/>
                <a:gd name="T15" fmla="*/ 546 h 592"/>
                <a:gd name="T16" fmla="*/ 129 w 421"/>
                <a:gd name="T17" fmla="*/ 440 h 592"/>
                <a:gd name="T18" fmla="*/ 23 w 421"/>
                <a:gd name="T19" fmla="*/ 463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1" h="592">
                  <a:moveTo>
                    <a:pt x="101" y="513"/>
                  </a:moveTo>
                  <a:lnTo>
                    <a:pt x="421" y="17"/>
                  </a:lnTo>
                  <a:lnTo>
                    <a:pt x="394" y="0"/>
                  </a:lnTo>
                  <a:lnTo>
                    <a:pt x="74" y="496"/>
                  </a:lnTo>
                  <a:lnTo>
                    <a:pt x="101" y="513"/>
                  </a:lnTo>
                  <a:close/>
                  <a:moveTo>
                    <a:pt x="23" y="463"/>
                  </a:moveTo>
                  <a:cubicBezTo>
                    <a:pt x="0" y="498"/>
                    <a:pt x="10" y="546"/>
                    <a:pt x="46" y="569"/>
                  </a:cubicBezTo>
                  <a:cubicBezTo>
                    <a:pt x="81" y="592"/>
                    <a:pt x="129" y="582"/>
                    <a:pt x="152" y="546"/>
                  </a:cubicBezTo>
                  <a:cubicBezTo>
                    <a:pt x="175" y="510"/>
                    <a:pt x="165" y="463"/>
                    <a:pt x="129" y="440"/>
                  </a:cubicBezTo>
                  <a:cubicBezTo>
                    <a:pt x="93" y="417"/>
                    <a:pt x="46" y="427"/>
                    <a:pt x="23" y="463"/>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45" name="Rectangle 179"/>
            <p:cNvSpPr>
              <a:spLocks noChangeArrowheads="1"/>
            </p:cNvSpPr>
            <p:nvPr/>
          </p:nvSpPr>
          <p:spPr bwMode="auto">
            <a:xfrm>
              <a:off x="1851472" y="4701760"/>
              <a:ext cx="193001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observed value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247" name="Freeform 181"/>
            <p:cNvSpPr>
              <a:spLocks noEditPoints="1"/>
            </p:cNvSpPr>
            <p:nvPr/>
          </p:nvSpPr>
          <p:spPr bwMode="auto">
            <a:xfrm>
              <a:off x="2388766" y="4606926"/>
              <a:ext cx="98425" cy="180000"/>
            </a:xfrm>
            <a:custGeom>
              <a:avLst/>
              <a:gdLst>
                <a:gd name="T0" fmla="*/ 37 w 62"/>
                <a:gd name="T1" fmla="*/ 190 h 190"/>
                <a:gd name="T2" fmla="*/ 37 w 62"/>
                <a:gd name="T3" fmla="*/ 53 h 190"/>
                <a:gd name="T4" fmla="*/ 24 w 62"/>
                <a:gd name="T5" fmla="*/ 53 h 190"/>
                <a:gd name="T6" fmla="*/ 24 w 62"/>
                <a:gd name="T7" fmla="*/ 190 h 190"/>
                <a:gd name="T8" fmla="*/ 37 w 62"/>
                <a:gd name="T9" fmla="*/ 190 h 190"/>
                <a:gd name="T10" fmla="*/ 62 w 62"/>
                <a:gd name="T11" fmla="*/ 63 h 190"/>
                <a:gd name="T12" fmla="*/ 31 w 62"/>
                <a:gd name="T13" fmla="*/ 0 h 190"/>
                <a:gd name="T14" fmla="*/ 0 w 62"/>
                <a:gd name="T15" fmla="*/ 63 h 190"/>
                <a:gd name="T16" fmla="*/ 62 w 62"/>
                <a:gd name="T17" fmla="*/ 63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90">
                  <a:moveTo>
                    <a:pt x="37" y="190"/>
                  </a:moveTo>
                  <a:lnTo>
                    <a:pt x="37" y="53"/>
                  </a:lnTo>
                  <a:lnTo>
                    <a:pt x="24" y="53"/>
                  </a:lnTo>
                  <a:lnTo>
                    <a:pt x="24" y="190"/>
                  </a:lnTo>
                  <a:lnTo>
                    <a:pt x="37" y="190"/>
                  </a:lnTo>
                  <a:close/>
                  <a:moveTo>
                    <a:pt x="62" y="63"/>
                  </a:moveTo>
                  <a:lnTo>
                    <a:pt x="31" y="0"/>
                  </a:lnTo>
                  <a:lnTo>
                    <a:pt x="0" y="63"/>
                  </a:lnTo>
                  <a:lnTo>
                    <a:pt x="62" y="63"/>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48" name="Rectangle 182"/>
            <p:cNvSpPr>
              <a:spLocks noChangeArrowheads="1"/>
            </p:cNvSpPr>
            <p:nvPr/>
          </p:nvSpPr>
          <p:spPr bwMode="auto">
            <a:xfrm>
              <a:off x="1637879" y="4573588"/>
              <a:ext cx="27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49" name="Line 183"/>
            <p:cNvSpPr>
              <a:spLocks noChangeShapeType="1"/>
            </p:cNvSpPr>
            <p:nvPr/>
          </p:nvSpPr>
          <p:spPr bwMode="auto">
            <a:xfrm>
              <a:off x="1702966" y="1666876"/>
              <a:ext cx="0" cy="285750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50" name="Rectangle 184"/>
            <p:cNvSpPr>
              <a:spLocks noChangeArrowheads="1"/>
            </p:cNvSpPr>
            <p:nvPr/>
          </p:nvSpPr>
          <p:spPr bwMode="auto">
            <a:xfrm>
              <a:off x="755229" y="3309938"/>
              <a:ext cx="527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p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51" name="Rectangle 185"/>
            <p:cNvSpPr>
              <a:spLocks noChangeArrowheads="1"/>
            </p:cNvSpPr>
            <p:nvPr/>
          </p:nvSpPr>
          <p:spPr bwMode="auto">
            <a:xfrm>
              <a:off x="609179" y="3697288"/>
              <a:ext cx="828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0.025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52" name="Freeform 186"/>
            <p:cNvSpPr>
              <a:spLocks noEditPoints="1"/>
            </p:cNvSpPr>
            <p:nvPr/>
          </p:nvSpPr>
          <p:spPr bwMode="auto">
            <a:xfrm>
              <a:off x="1280691" y="4051301"/>
              <a:ext cx="271463" cy="384175"/>
            </a:xfrm>
            <a:custGeom>
              <a:avLst/>
              <a:gdLst>
                <a:gd name="T0" fmla="*/ 320 w 421"/>
                <a:gd name="T1" fmla="*/ 513 h 592"/>
                <a:gd name="T2" fmla="*/ 0 w 421"/>
                <a:gd name="T3" fmla="*/ 17 h 592"/>
                <a:gd name="T4" fmla="*/ 27 w 421"/>
                <a:gd name="T5" fmla="*/ 0 h 592"/>
                <a:gd name="T6" fmla="*/ 347 w 421"/>
                <a:gd name="T7" fmla="*/ 496 h 592"/>
                <a:gd name="T8" fmla="*/ 320 w 421"/>
                <a:gd name="T9" fmla="*/ 513 h 592"/>
                <a:gd name="T10" fmla="*/ 398 w 421"/>
                <a:gd name="T11" fmla="*/ 463 h 592"/>
                <a:gd name="T12" fmla="*/ 375 w 421"/>
                <a:gd name="T13" fmla="*/ 569 h 592"/>
                <a:gd name="T14" fmla="*/ 269 w 421"/>
                <a:gd name="T15" fmla="*/ 546 h 592"/>
                <a:gd name="T16" fmla="*/ 292 w 421"/>
                <a:gd name="T17" fmla="*/ 440 h 592"/>
                <a:gd name="T18" fmla="*/ 398 w 421"/>
                <a:gd name="T19" fmla="*/ 463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1" h="592">
                  <a:moveTo>
                    <a:pt x="320" y="513"/>
                  </a:moveTo>
                  <a:lnTo>
                    <a:pt x="0" y="17"/>
                  </a:lnTo>
                  <a:lnTo>
                    <a:pt x="27" y="0"/>
                  </a:lnTo>
                  <a:lnTo>
                    <a:pt x="347" y="496"/>
                  </a:lnTo>
                  <a:lnTo>
                    <a:pt x="320" y="513"/>
                  </a:lnTo>
                  <a:close/>
                  <a:moveTo>
                    <a:pt x="398" y="463"/>
                  </a:moveTo>
                  <a:cubicBezTo>
                    <a:pt x="421" y="498"/>
                    <a:pt x="411" y="546"/>
                    <a:pt x="375" y="569"/>
                  </a:cubicBezTo>
                  <a:cubicBezTo>
                    <a:pt x="339" y="592"/>
                    <a:pt x="292" y="582"/>
                    <a:pt x="269" y="546"/>
                  </a:cubicBezTo>
                  <a:cubicBezTo>
                    <a:pt x="246" y="510"/>
                    <a:pt x="256" y="463"/>
                    <a:pt x="292" y="440"/>
                  </a:cubicBezTo>
                  <a:cubicBezTo>
                    <a:pt x="327" y="417"/>
                    <a:pt x="375" y="427"/>
                    <a:pt x="398" y="463"/>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75" name="Freeform 209"/>
            <p:cNvSpPr>
              <a:spLocks noEditPoints="1"/>
            </p:cNvSpPr>
            <p:nvPr/>
          </p:nvSpPr>
          <p:spPr bwMode="auto">
            <a:xfrm>
              <a:off x="1648991" y="3605213"/>
              <a:ext cx="98425" cy="841375"/>
            </a:xfrm>
            <a:custGeom>
              <a:avLst/>
              <a:gdLst>
                <a:gd name="T0" fmla="*/ 40 w 62"/>
                <a:gd name="T1" fmla="*/ 0 h 530"/>
                <a:gd name="T2" fmla="*/ 40 w 62"/>
                <a:gd name="T3" fmla="*/ 478 h 530"/>
                <a:gd name="T4" fmla="*/ 21 w 62"/>
                <a:gd name="T5" fmla="*/ 478 h 530"/>
                <a:gd name="T6" fmla="*/ 21 w 62"/>
                <a:gd name="T7" fmla="*/ 0 h 530"/>
                <a:gd name="T8" fmla="*/ 40 w 62"/>
                <a:gd name="T9" fmla="*/ 0 h 530"/>
                <a:gd name="T10" fmla="*/ 62 w 62"/>
                <a:gd name="T11" fmla="*/ 467 h 530"/>
                <a:gd name="T12" fmla="*/ 31 w 62"/>
                <a:gd name="T13" fmla="*/ 530 h 530"/>
                <a:gd name="T14" fmla="*/ 0 w 62"/>
                <a:gd name="T15" fmla="*/ 467 h 530"/>
                <a:gd name="T16" fmla="*/ 62 w 62"/>
                <a:gd name="T17" fmla="*/ 467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530">
                  <a:moveTo>
                    <a:pt x="40" y="0"/>
                  </a:moveTo>
                  <a:lnTo>
                    <a:pt x="40" y="478"/>
                  </a:lnTo>
                  <a:lnTo>
                    <a:pt x="21" y="478"/>
                  </a:lnTo>
                  <a:lnTo>
                    <a:pt x="21" y="0"/>
                  </a:lnTo>
                  <a:lnTo>
                    <a:pt x="40" y="0"/>
                  </a:lnTo>
                  <a:close/>
                  <a:moveTo>
                    <a:pt x="62" y="467"/>
                  </a:moveTo>
                  <a:lnTo>
                    <a:pt x="31" y="530"/>
                  </a:lnTo>
                  <a:lnTo>
                    <a:pt x="0" y="467"/>
                  </a:lnTo>
                  <a:lnTo>
                    <a:pt x="62" y="467"/>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276" name="Rectangle 210"/>
            <p:cNvSpPr>
              <a:spLocks noChangeArrowheads="1"/>
            </p:cNvSpPr>
            <p:nvPr/>
          </p:nvSpPr>
          <p:spPr bwMode="auto">
            <a:xfrm>
              <a:off x="1563266" y="3408363"/>
              <a:ext cx="185738" cy="3524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277" name="Rectangle 211"/>
            <p:cNvSpPr>
              <a:spLocks noChangeArrowheads="1"/>
            </p:cNvSpPr>
            <p:nvPr/>
          </p:nvSpPr>
          <p:spPr bwMode="auto">
            <a:xfrm>
              <a:off x="1563266" y="3408363"/>
              <a:ext cx="185738" cy="352425"/>
            </a:xfrm>
            <a:prstGeom prst="rect">
              <a:avLst/>
            </a:prstGeom>
            <a:noFill/>
            <a:ln w="11113" cap="flat">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78" name="Freeform 212"/>
            <p:cNvSpPr>
              <a:spLocks/>
            </p:cNvSpPr>
            <p:nvPr/>
          </p:nvSpPr>
          <p:spPr bwMode="auto">
            <a:xfrm>
              <a:off x="1712491" y="3587751"/>
              <a:ext cx="357188" cy="290513"/>
            </a:xfrm>
            <a:custGeom>
              <a:avLst/>
              <a:gdLst>
                <a:gd name="T0" fmla="*/ 43 w 225"/>
                <a:gd name="T1" fmla="*/ 0 h 183"/>
                <a:gd name="T2" fmla="*/ 225 w 225"/>
                <a:gd name="T3" fmla="*/ 73 h 183"/>
                <a:gd name="T4" fmla="*/ 182 w 225"/>
                <a:gd name="T5" fmla="*/ 183 h 183"/>
                <a:gd name="T6" fmla="*/ 0 w 225"/>
                <a:gd name="T7" fmla="*/ 111 h 183"/>
                <a:gd name="T8" fmla="*/ 43 w 225"/>
                <a:gd name="T9" fmla="*/ 0 h 183"/>
              </a:gdLst>
              <a:ahLst/>
              <a:cxnLst>
                <a:cxn ang="0">
                  <a:pos x="T0" y="T1"/>
                </a:cxn>
                <a:cxn ang="0">
                  <a:pos x="T2" y="T3"/>
                </a:cxn>
                <a:cxn ang="0">
                  <a:pos x="T4" y="T5"/>
                </a:cxn>
                <a:cxn ang="0">
                  <a:pos x="T6" y="T7"/>
                </a:cxn>
                <a:cxn ang="0">
                  <a:pos x="T8" y="T9"/>
                </a:cxn>
              </a:cxnLst>
              <a:rect l="0" t="0" r="r" b="b"/>
              <a:pathLst>
                <a:path w="225" h="183">
                  <a:moveTo>
                    <a:pt x="43" y="0"/>
                  </a:moveTo>
                  <a:lnTo>
                    <a:pt x="225" y="73"/>
                  </a:lnTo>
                  <a:lnTo>
                    <a:pt x="182" y="183"/>
                  </a:lnTo>
                  <a:lnTo>
                    <a:pt x="0" y="111"/>
                  </a:lnTo>
                  <a:lnTo>
                    <a:pt x="43" y="0"/>
                  </a:lnTo>
                  <a:close/>
                </a:path>
              </a:pathLst>
            </a:custGeom>
            <a:solidFill>
              <a:srgbClr val="C9E5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279" name="Freeform 213"/>
            <p:cNvSpPr>
              <a:spLocks/>
            </p:cNvSpPr>
            <p:nvPr/>
          </p:nvSpPr>
          <p:spPr bwMode="auto">
            <a:xfrm>
              <a:off x="1712491" y="3587751"/>
              <a:ext cx="357188" cy="290513"/>
            </a:xfrm>
            <a:custGeom>
              <a:avLst/>
              <a:gdLst>
                <a:gd name="T0" fmla="*/ 43 w 225"/>
                <a:gd name="T1" fmla="*/ 0 h 183"/>
                <a:gd name="T2" fmla="*/ 225 w 225"/>
                <a:gd name="T3" fmla="*/ 73 h 183"/>
                <a:gd name="T4" fmla="*/ 182 w 225"/>
                <a:gd name="T5" fmla="*/ 183 h 183"/>
                <a:gd name="T6" fmla="*/ 0 w 225"/>
                <a:gd name="T7" fmla="*/ 111 h 183"/>
                <a:gd name="T8" fmla="*/ 43 w 225"/>
                <a:gd name="T9" fmla="*/ 0 h 183"/>
              </a:gdLst>
              <a:ahLst/>
              <a:cxnLst>
                <a:cxn ang="0">
                  <a:pos x="T0" y="T1"/>
                </a:cxn>
                <a:cxn ang="0">
                  <a:pos x="T2" y="T3"/>
                </a:cxn>
                <a:cxn ang="0">
                  <a:pos x="T4" y="T5"/>
                </a:cxn>
                <a:cxn ang="0">
                  <a:pos x="T6" y="T7"/>
                </a:cxn>
                <a:cxn ang="0">
                  <a:pos x="T8" y="T9"/>
                </a:cxn>
              </a:cxnLst>
              <a:rect l="0" t="0" r="r" b="b"/>
              <a:pathLst>
                <a:path w="225" h="183">
                  <a:moveTo>
                    <a:pt x="43" y="0"/>
                  </a:moveTo>
                  <a:lnTo>
                    <a:pt x="225" y="73"/>
                  </a:lnTo>
                  <a:lnTo>
                    <a:pt x="182" y="183"/>
                  </a:lnTo>
                  <a:lnTo>
                    <a:pt x="0" y="111"/>
                  </a:lnTo>
                  <a:lnTo>
                    <a:pt x="43" y="0"/>
                  </a:lnTo>
                  <a:close/>
                </a:path>
              </a:pathLst>
            </a:custGeom>
            <a:noFill/>
            <a:ln w="12700" cap="flat">
              <a:solidFill>
                <a:srgbClr val="C9E5C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80" name="Rectangle 214"/>
            <p:cNvSpPr>
              <a:spLocks noChangeArrowheads="1"/>
            </p:cNvSpPr>
            <p:nvPr/>
          </p:nvSpPr>
          <p:spPr bwMode="auto">
            <a:xfrm>
              <a:off x="1550566" y="3400426"/>
              <a:ext cx="33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H</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81" name="Rectangle 215"/>
            <p:cNvSpPr>
              <a:spLocks noChangeArrowheads="1"/>
            </p:cNvSpPr>
            <p:nvPr/>
          </p:nvSpPr>
          <p:spPr bwMode="auto">
            <a:xfrm>
              <a:off x="1747416" y="3578226"/>
              <a:ext cx="185738"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97" name="Rectangle 231"/>
            <p:cNvSpPr>
              <a:spLocks noChangeArrowheads="1"/>
            </p:cNvSpPr>
            <p:nvPr/>
          </p:nvSpPr>
          <p:spPr bwMode="auto">
            <a:xfrm>
              <a:off x="4398541" y="4291013"/>
              <a:ext cx="549275" cy="4254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298" name="Rectangle 232"/>
            <p:cNvSpPr>
              <a:spLocks noChangeArrowheads="1"/>
            </p:cNvSpPr>
            <p:nvPr/>
          </p:nvSpPr>
          <p:spPr bwMode="auto">
            <a:xfrm>
              <a:off x="4398541" y="4291013"/>
              <a:ext cx="549275" cy="425450"/>
            </a:xfrm>
            <a:prstGeom prst="rect">
              <a:avLst/>
            </a:prstGeom>
            <a:noFill/>
            <a:ln w="11113" cap="flat">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304" name="Rectangle 238"/>
            <p:cNvSpPr>
              <a:spLocks noChangeArrowheads="1"/>
            </p:cNvSpPr>
            <p:nvPr/>
          </p:nvSpPr>
          <p:spPr bwMode="auto">
            <a:xfrm>
              <a:off x="1820441" y="1576388"/>
              <a:ext cx="1406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probability</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55" name="Rectangle 231"/>
            <p:cNvSpPr>
              <a:spLocks noChangeArrowheads="1"/>
            </p:cNvSpPr>
            <p:nvPr/>
          </p:nvSpPr>
          <p:spPr bwMode="auto">
            <a:xfrm>
              <a:off x="294856" y="4207670"/>
              <a:ext cx="315912" cy="4254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2" name="Group 1"/>
          <p:cNvGrpSpPr/>
          <p:nvPr/>
        </p:nvGrpSpPr>
        <p:grpSpPr>
          <a:xfrm>
            <a:off x="1583904" y="2300214"/>
            <a:ext cx="2859088" cy="457200"/>
            <a:chOff x="1583904" y="2740026"/>
            <a:chExt cx="2859088" cy="457200"/>
          </a:xfrm>
        </p:grpSpPr>
        <p:sp>
          <p:nvSpPr>
            <p:cNvPr id="74" name="Line 175"/>
            <p:cNvSpPr>
              <a:spLocks noChangeShapeType="1"/>
            </p:cNvSpPr>
            <p:nvPr/>
          </p:nvSpPr>
          <p:spPr bwMode="auto">
            <a:xfrm>
              <a:off x="1583904" y="2919413"/>
              <a:ext cx="1798638" cy="0"/>
            </a:xfrm>
            <a:prstGeom prst="line">
              <a:avLst/>
            </a:prstGeom>
            <a:noFill/>
            <a:ln w="5238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75" name="Rectangle 233"/>
            <p:cNvSpPr>
              <a:spLocks noChangeArrowheads="1"/>
            </p:cNvSpPr>
            <p:nvPr/>
          </p:nvSpPr>
          <p:spPr bwMode="auto">
            <a:xfrm>
              <a:off x="3469854" y="2740026"/>
              <a:ext cx="9731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95%CI</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sp>
        <p:nvSpPr>
          <p:cNvPr id="78" name="Rectangle 176"/>
          <p:cNvSpPr>
            <a:spLocks noChangeArrowheads="1"/>
          </p:cNvSpPr>
          <p:nvPr/>
        </p:nvSpPr>
        <p:spPr bwMode="auto">
          <a:xfrm>
            <a:off x="2062463" y="2784996"/>
            <a:ext cx="783869"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area</a:t>
            </a:r>
            <a:br>
              <a:rPr kumimoji="0" lang="en-US" altLang="en-US" sz="2600" b="0" i="0" u="none" strike="noStrike" cap="none" normalizeH="0" baseline="0" dirty="0" smtClean="0">
                <a:ln>
                  <a:noFill/>
                </a:ln>
                <a:solidFill>
                  <a:srgbClr val="000000"/>
                </a:solidFill>
                <a:effectLst/>
                <a:latin typeface="Arial Narrow" panose="020B0606020202030204" pitchFamily="34" charset="0"/>
              </a:rPr>
            </a:br>
            <a:r>
              <a:rPr kumimoji="0" lang="en-US" altLang="en-US" sz="2600" b="0" i="0" u="none" strike="noStrike" cap="none" normalizeH="0" baseline="0" dirty="0" smtClean="0">
                <a:ln>
                  <a:noFill/>
                </a:ln>
                <a:solidFill>
                  <a:srgbClr val="000000"/>
                </a:solidFill>
                <a:effectLst/>
                <a:latin typeface="Arial Narrow" panose="020B0606020202030204" pitchFamily="34" charset="0"/>
              </a:rPr>
              <a:t>= 95%</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339114138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5312"/>
                                        </p:tgtEl>
                                        <p:attrNameLst>
                                          <p:attrName>style.visibility</p:attrName>
                                        </p:attrNameLst>
                                      </p:cBhvr>
                                      <p:to>
                                        <p:strVal val="visible"/>
                                      </p:to>
                                    </p:set>
                                    <p:animEffect transition="in" filter="wipe(left)">
                                      <p:cBhvr>
                                        <p:cTn id="15" dur="500"/>
                                        <p:tgtEl>
                                          <p:spTgt spid="531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78"/>
                                        </p:tgtEl>
                                        <p:attrNameLst>
                                          <p:attrName>style.visibility</p:attrName>
                                        </p:attrNameLst>
                                      </p:cBhvr>
                                      <p:to>
                                        <p:strVal val="visible"/>
                                      </p:to>
                                    </p:set>
                                    <p:animEffect transition="in" filter="wipe(left)">
                                      <p:cBhvr>
                                        <p:cTn id="28" dur="500"/>
                                        <p:tgtEl>
                                          <p:spTgt spid="7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left)">
                                      <p:cBhvr>
                                        <p:cTn id="33" dur="500"/>
                                        <p:tgtEl>
                                          <p:spTgt spid="2"/>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5313"/>
                                        </p:tgtEl>
                                        <p:attrNameLst>
                                          <p:attrName>style.visibility</p:attrName>
                                        </p:attrNameLst>
                                      </p:cBhvr>
                                      <p:to>
                                        <p:strVal val="visible"/>
                                      </p:to>
                                    </p:set>
                                    <p:animEffect transition="in" filter="wipe(left)">
                                      <p:cBhvr>
                                        <p:cTn id="42" dur="500"/>
                                        <p:tgtEl>
                                          <p:spTgt spid="5313"/>
                                        </p:tgtEl>
                                      </p:cBhvr>
                                    </p:animEffect>
                                  </p:childTnLst>
                                </p:cTn>
                              </p:par>
                              <p:par>
                                <p:cTn id="43" presetID="1" presetClass="entr" presetSubtype="0" fill="hold" grpId="0" nodeType="withEffect">
                                  <p:stCondLst>
                                    <p:cond delay="0"/>
                                  </p:stCondLst>
                                  <p:childTnLst>
                                    <p:set>
                                      <p:cBhvr>
                                        <p:cTn id="44" dur="1" fill="hold">
                                          <p:stCondLst>
                                            <p:cond delay="499"/>
                                          </p:stCondLst>
                                        </p:cTn>
                                        <p:tgtEl>
                                          <p:spTgt spid="5123">
                                            <p:txEl>
                                              <p:pRg st="12" end="12"/>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5123">
                                            <p:txEl>
                                              <p:pRg st="13" end="13"/>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499"/>
                                          </p:stCondLst>
                                        </p:cTn>
                                        <p:tgtEl>
                                          <p:spTgt spid="5123">
                                            <p:txEl>
                                              <p:pRg st="14" end="14"/>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5314"/>
                                        </p:tgtEl>
                                        <p:attrNameLst>
                                          <p:attrName>style.visibility</p:attrName>
                                        </p:attrNameLst>
                                      </p:cBhvr>
                                      <p:to>
                                        <p:strVal val="visible"/>
                                      </p:to>
                                    </p:set>
                                    <p:animEffect transition="in" filter="wipe(left)">
                                      <p:cBhvr>
                                        <p:cTn id="57" dur="500"/>
                                        <p:tgtEl>
                                          <p:spTgt spid="5314"/>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499"/>
                                          </p:stCondLst>
                                        </p:cTn>
                                        <p:tgtEl>
                                          <p:spTgt spid="512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P spid="78"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282030" y="56456"/>
            <a:ext cx="12514658" cy="8136904"/>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r>
              <a:rPr lang="en-US" dirty="0" smtClean="0"/>
              <a:t>The Bayesian interpretation of the 95%CI is the </a:t>
            </a:r>
            <a:r>
              <a:rPr lang="en-US" dirty="0"/>
              <a:t>range in which the true effect is 95% likely to </a:t>
            </a:r>
            <a:r>
              <a:rPr lang="en-US" dirty="0" smtClean="0"/>
              <a:t>fall.</a:t>
            </a:r>
          </a:p>
          <a:p>
            <a:pPr lvl="1"/>
            <a:r>
              <a:rPr lang="en-US" dirty="0" smtClean="0"/>
              <a:t>If </a:t>
            </a:r>
            <a:r>
              <a:rPr lang="en-US" dirty="0"/>
              <a:t>the range includes zero, the true effect </a:t>
            </a:r>
            <a:r>
              <a:rPr lang="en-US" dirty="0" smtClean="0"/>
              <a:t>"could be" </a:t>
            </a:r>
            <a:r>
              <a:rPr lang="en-US" dirty="0"/>
              <a:t>zero. </a:t>
            </a:r>
            <a:endParaRPr lang="en-US" dirty="0" smtClean="0"/>
          </a:p>
          <a:p>
            <a:pPr lvl="1"/>
            <a:r>
              <a:rPr lang="en-US" dirty="0" smtClean="0"/>
              <a:t>Of </a:t>
            </a:r>
            <a:r>
              <a:rPr lang="en-US" dirty="0"/>
              <a:t>course, no effect can be exactly any value, so it is incorrect to say that the true effect could be zero. </a:t>
            </a:r>
            <a:endParaRPr lang="en-US" dirty="0" smtClean="0"/>
          </a:p>
          <a:p>
            <a:pPr lvl="1"/>
            <a:r>
              <a:rPr lang="en-US" dirty="0" smtClean="0"/>
              <a:t>However</a:t>
            </a:r>
            <a:r>
              <a:rPr lang="en-US" dirty="0"/>
              <a:t>, it is equally incorrect to state an hypothesis that the true effect is zero, because no effect can ever have a true value of exactly zero. </a:t>
            </a:r>
            <a:endParaRPr lang="en-US" dirty="0" smtClean="0"/>
          </a:p>
          <a:p>
            <a:pPr lvl="1"/>
            <a:r>
              <a:rPr lang="en-US" dirty="0" smtClean="0"/>
              <a:t>So </a:t>
            </a:r>
            <a:r>
              <a:rPr lang="en-US" dirty="0"/>
              <a:t>a point value for </a:t>
            </a:r>
            <a:r>
              <a:rPr lang="en-US" dirty="0" smtClean="0"/>
              <a:t>an </a:t>
            </a:r>
            <a:r>
              <a:rPr lang="en-US" dirty="0"/>
              <a:t>hypothesis is unrealistic</a:t>
            </a:r>
            <a:r>
              <a:rPr lang="en-US" dirty="0" smtClean="0"/>
              <a:t>.</a:t>
            </a:r>
          </a:p>
          <a:p>
            <a:r>
              <a:rPr lang="en-US" dirty="0"/>
              <a:t>For an effect that is relevant in a clinical or practical setting, it is important </a:t>
            </a:r>
            <a:r>
              <a:rPr lang="en-US" dirty="0" smtClean="0"/>
              <a:t>to avoid implementing a harmful effect.</a:t>
            </a:r>
          </a:p>
          <a:p>
            <a:pPr lvl="1"/>
            <a:r>
              <a:rPr lang="en-US" i="1" dirty="0" smtClean="0"/>
              <a:t>Harmful</a:t>
            </a:r>
            <a:r>
              <a:rPr lang="en-US" dirty="0" smtClean="0"/>
              <a:t> means the opposite of beneficial, not side effects. </a:t>
            </a:r>
          </a:p>
          <a:p>
            <a:r>
              <a:rPr lang="en-US" dirty="0" smtClean="0"/>
              <a:t>The </a:t>
            </a:r>
            <a:r>
              <a:rPr lang="en-US" dirty="0"/>
              <a:t>hypothesis that the true effect could be harmful is therefore a more relevant hypothesis to reject than the null. </a:t>
            </a:r>
            <a:endParaRPr lang="en-US" dirty="0" smtClean="0"/>
          </a:p>
          <a:p>
            <a:pPr lvl="1"/>
            <a:r>
              <a:rPr lang="en-US" dirty="0" smtClean="0"/>
              <a:t>A </a:t>
            </a:r>
            <a:r>
              <a:rPr lang="en-US" dirty="0"/>
              <a:t>test of this </a:t>
            </a:r>
            <a:r>
              <a:rPr lang="en-US" dirty="0" smtClean="0"/>
              <a:t>kind </a:t>
            </a:r>
            <a:r>
              <a:rPr lang="en-US" dirty="0"/>
              <a:t>belongs to the class of </a:t>
            </a:r>
            <a:r>
              <a:rPr lang="en-US" i="1" dirty="0"/>
              <a:t>one-sided </a:t>
            </a:r>
            <a:r>
              <a:rPr lang="en-US" i="1" dirty="0" smtClean="0"/>
              <a:t>interval-hypothesis tests</a:t>
            </a:r>
          </a:p>
          <a:p>
            <a:pPr lvl="1"/>
            <a:r>
              <a:rPr lang="en-US" dirty="0" smtClean="0"/>
              <a:t>Rejection </a:t>
            </a:r>
            <a:r>
              <a:rPr lang="en-US" dirty="0"/>
              <a:t>of this </a:t>
            </a:r>
            <a:r>
              <a:rPr lang="en-US" dirty="0" smtClean="0"/>
              <a:t>hypothesis allows </a:t>
            </a:r>
            <a:r>
              <a:rPr lang="en-US" dirty="0"/>
              <a:t>the researcher to move toward an understanding and a decision about the effect</a:t>
            </a:r>
            <a:r>
              <a:rPr lang="en-US" dirty="0" smtClean="0"/>
              <a:t>.</a:t>
            </a:r>
            <a:endParaRPr lang="en-US" dirty="0"/>
          </a:p>
        </p:txBody>
      </p:sp>
    </p:spTree>
    <p:custDataLst>
      <p:tags r:id="rId1"/>
    </p:custDataLst>
    <p:extLst>
      <p:ext uri="{BB962C8B-B14F-4D97-AF65-F5344CB8AC3E}">
        <p14:creationId xmlns:p14="http://schemas.microsoft.com/office/powerpoint/2010/main" val="33005312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220922" y="106363"/>
            <a:ext cx="12791790" cy="9599165"/>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buNone/>
            </a:pPr>
            <a:r>
              <a:rPr lang="en-AU" b="1" dirty="0" smtClean="0"/>
              <a:t>The Hypothesis that the True Effect is Harmful</a:t>
            </a:r>
          </a:p>
          <a:p>
            <a:r>
              <a:rPr lang="en-US" dirty="0" smtClean="0"/>
              <a:t>Here are examples of </a:t>
            </a:r>
            <a:r>
              <a:rPr lang="en-US" dirty="0"/>
              <a:t>distributions, compatibility intervals and p </a:t>
            </a:r>
            <a:r>
              <a:rPr lang="en-US" dirty="0" smtClean="0"/>
              <a:t>values that </a:t>
            </a:r>
            <a:r>
              <a:rPr lang="en-US" dirty="0"/>
              <a:t>could occur with samples</a:t>
            </a:r>
            <a:r>
              <a:rPr lang="en-US" dirty="0" smtClean="0"/>
              <a:t>.</a:t>
            </a:r>
          </a:p>
          <a:p>
            <a:endParaRPr lang="en-US" dirty="0"/>
          </a:p>
          <a:p>
            <a:endParaRPr lang="en-US" dirty="0" smtClean="0"/>
          </a:p>
          <a:p>
            <a:endParaRPr lang="en-US" dirty="0"/>
          </a:p>
          <a:p>
            <a:endParaRPr lang="en-US" dirty="0" smtClean="0"/>
          </a:p>
          <a:p>
            <a:endParaRPr lang="en-US" sz="3200" dirty="0"/>
          </a:p>
          <a:p>
            <a:endParaRPr lang="en-US" sz="3200" dirty="0" smtClean="0"/>
          </a:p>
          <a:p>
            <a:endParaRPr lang="en-US" sz="3200" dirty="0"/>
          </a:p>
          <a:p>
            <a:r>
              <a:rPr lang="en-US" dirty="0" smtClean="0"/>
              <a:t>The purple region defines H</a:t>
            </a:r>
            <a:r>
              <a:rPr lang="en-US" baseline="-25000" dirty="0" smtClean="0"/>
              <a:t>0</a:t>
            </a:r>
            <a:r>
              <a:rPr lang="en-US" dirty="0" smtClean="0"/>
              <a:t>: all values to the left of the smallest harmful value.</a:t>
            </a:r>
          </a:p>
          <a:p>
            <a:r>
              <a:rPr lang="en-US" dirty="0" smtClean="0"/>
              <a:t>Harmful values </a:t>
            </a:r>
            <a:r>
              <a:rPr lang="en-US" dirty="0"/>
              <a:t>are compatible with the sample </a:t>
            </a:r>
            <a:r>
              <a:rPr lang="en-US" dirty="0" smtClean="0"/>
              <a:t>and model, </a:t>
            </a:r>
            <a:r>
              <a:rPr lang="en-US" dirty="0"/>
              <a:t>if the compatibility interval includes harmful </a:t>
            </a:r>
            <a:r>
              <a:rPr lang="en-US" dirty="0" smtClean="0"/>
              <a:t>values</a:t>
            </a:r>
            <a:r>
              <a:rPr lang="en-US" dirty="0"/>
              <a:t>.</a:t>
            </a:r>
            <a:endParaRPr lang="en-US" dirty="0" smtClean="0"/>
          </a:p>
          <a:p>
            <a:pPr lvl="1"/>
            <a:r>
              <a:rPr lang="en-US" dirty="0" smtClean="0"/>
              <a:t>The hypothesis </a:t>
            </a:r>
            <a:r>
              <a:rPr lang="en-US" dirty="0"/>
              <a:t>of harm is </a:t>
            </a:r>
            <a:r>
              <a:rPr lang="en-US" dirty="0" smtClean="0"/>
              <a:t>therefore not rejected in the first example. </a:t>
            </a:r>
          </a:p>
          <a:p>
            <a:pPr lvl="1"/>
            <a:r>
              <a:rPr lang="en-US" dirty="0" smtClean="0"/>
              <a:t>The p value for the test is 0.06.</a:t>
            </a:r>
          </a:p>
          <a:p>
            <a:pPr lvl="1"/>
            <a:r>
              <a:rPr lang="en-US" dirty="0" smtClean="0"/>
              <a:t>The threshold p value is 0.025, if a 95% compatibility interval is used for the test.</a:t>
            </a:r>
          </a:p>
          <a:p>
            <a:r>
              <a:rPr lang="en-US" dirty="0" smtClean="0"/>
              <a:t>The second example allows rejection with a 95% interval: p=0.02, which is &lt;0.025.</a:t>
            </a:r>
          </a:p>
          <a:p>
            <a:r>
              <a:rPr lang="en-US" dirty="0" smtClean="0"/>
              <a:t>The third example allows rejection with a 99% interval: p=0.004, which is &lt;0.005.</a:t>
            </a:r>
          </a:p>
        </p:txBody>
      </p:sp>
      <p:sp>
        <p:nvSpPr>
          <p:cNvPr id="168" name="Freeform 95"/>
          <p:cNvSpPr>
            <a:spLocks/>
          </p:cNvSpPr>
          <p:nvPr/>
        </p:nvSpPr>
        <p:spPr bwMode="auto">
          <a:xfrm>
            <a:off x="414809" y="2309045"/>
            <a:ext cx="4235450" cy="2368550"/>
          </a:xfrm>
          <a:custGeom>
            <a:avLst/>
            <a:gdLst>
              <a:gd name="T0" fmla="*/ 0 w 6688"/>
              <a:gd name="T1" fmla="*/ 3721 h 3721"/>
              <a:gd name="T2" fmla="*/ 1164 w 6688"/>
              <a:gd name="T3" fmla="*/ 3664 h 3721"/>
              <a:gd name="T4" fmla="*/ 1662 w 6688"/>
              <a:gd name="T5" fmla="*/ 3396 h 3721"/>
              <a:gd name="T6" fmla="*/ 2045 w 6688"/>
              <a:gd name="T7" fmla="*/ 2745 h 3721"/>
              <a:gd name="T8" fmla="*/ 2592 w 6688"/>
              <a:gd name="T9" fmla="*/ 1321 h 3721"/>
              <a:gd name="T10" fmla="*/ 2985 w 6688"/>
              <a:gd name="T11" fmla="*/ 217 h 3721"/>
              <a:gd name="T12" fmla="*/ 3232 w 6688"/>
              <a:gd name="T13" fmla="*/ 10 h 3721"/>
              <a:gd name="T14" fmla="*/ 3503 w 6688"/>
              <a:gd name="T15" fmla="*/ 217 h 3721"/>
              <a:gd name="T16" fmla="*/ 3943 w 6688"/>
              <a:gd name="T17" fmla="*/ 1251 h 3721"/>
              <a:gd name="T18" fmla="*/ 4596 w 6688"/>
              <a:gd name="T19" fmla="*/ 2860 h 3721"/>
              <a:gd name="T20" fmla="*/ 4999 w 6688"/>
              <a:gd name="T21" fmla="*/ 3434 h 3721"/>
              <a:gd name="T22" fmla="*/ 5535 w 6688"/>
              <a:gd name="T23" fmla="*/ 3664 h 3721"/>
              <a:gd name="T24" fmla="*/ 6688 w 6688"/>
              <a:gd name="T25" fmla="*/ 3712 h 3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88" h="3721">
                <a:moveTo>
                  <a:pt x="0" y="3721"/>
                </a:moveTo>
                <a:cubicBezTo>
                  <a:pt x="195" y="3715"/>
                  <a:pt x="886" y="3718"/>
                  <a:pt x="1164" y="3664"/>
                </a:cubicBezTo>
                <a:cubicBezTo>
                  <a:pt x="1442" y="3609"/>
                  <a:pt x="1514" y="3549"/>
                  <a:pt x="1662" y="3396"/>
                </a:cubicBezTo>
                <a:cubicBezTo>
                  <a:pt x="1809" y="3243"/>
                  <a:pt x="1892" y="3090"/>
                  <a:pt x="2045" y="2745"/>
                </a:cubicBezTo>
                <a:cubicBezTo>
                  <a:pt x="2199" y="2400"/>
                  <a:pt x="2435" y="1743"/>
                  <a:pt x="2592" y="1321"/>
                </a:cubicBezTo>
                <a:cubicBezTo>
                  <a:pt x="2748" y="900"/>
                  <a:pt x="2880" y="434"/>
                  <a:pt x="2985" y="217"/>
                </a:cubicBezTo>
                <a:cubicBezTo>
                  <a:pt x="3090" y="0"/>
                  <a:pt x="3193" y="10"/>
                  <a:pt x="3232" y="10"/>
                </a:cubicBezTo>
                <a:cubicBezTo>
                  <a:pt x="3270" y="10"/>
                  <a:pt x="3385" y="10"/>
                  <a:pt x="3503" y="217"/>
                </a:cubicBezTo>
                <a:cubicBezTo>
                  <a:pt x="3621" y="425"/>
                  <a:pt x="3762" y="811"/>
                  <a:pt x="3943" y="1251"/>
                </a:cubicBezTo>
                <a:cubicBezTo>
                  <a:pt x="4127" y="1691"/>
                  <a:pt x="4420" y="2496"/>
                  <a:pt x="4596" y="2860"/>
                </a:cubicBezTo>
                <a:cubicBezTo>
                  <a:pt x="4771" y="3224"/>
                  <a:pt x="4841" y="3300"/>
                  <a:pt x="4999" y="3434"/>
                </a:cubicBezTo>
                <a:cubicBezTo>
                  <a:pt x="5155" y="3568"/>
                  <a:pt x="5255" y="3620"/>
                  <a:pt x="5535" y="3664"/>
                </a:cubicBezTo>
                <a:cubicBezTo>
                  <a:pt x="5817" y="3709"/>
                  <a:pt x="6282" y="3701"/>
                  <a:pt x="6688" y="3712"/>
                </a:cubicBezTo>
              </a:path>
            </a:pathLst>
          </a:custGeom>
          <a:solidFill>
            <a:srgbClr val="C9E5C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1" name="Freeform 96"/>
          <p:cNvSpPr>
            <a:spLocks/>
          </p:cNvSpPr>
          <p:nvPr/>
        </p:nvSpPr>
        <p:spPr bwMode="auto">
          <a:xfrm>
            <a:off x="414809" y="2299520"/>
            <a:ext cx="4235450" cy="2368550"/>
          </a:xfrm>
          <a:custGeom>
            <a:avLst/>
            <a:gdLst>
              <a:gd name="T0" fmla="*/ 0 w 2668"/>
              <a:gd name="T1" fmla="*/ 1492 h 1492"/>
              <a:gd name="T2" fmla="*/ 464 w 2668"/>
              <a:gd name="T3" fmla="*/ 1469 h 1492"/>
              <a:gd name="T4" fmla="*/ 663 w 2668"/>
              <a:gd name="T5" fmla="*/ 1361 h 1492"/>
              <a:gd name="T6" fmla="*/ 815 w 2668"/>
              <a:gd name="T7" fmla="*/ 1100 h 1492"/>
              <a:gd name="T8" fmla="*/ 1034 w 2668"/>
              <a:gd name="T9" fmla="*/ 530 h 1492"/>
              <a:gd name="T10" fmla="*/ 1190 w 2668"/>
              <a:gd name="T11" fmla="*/ 87 h 1492"/>
              <a:gd name="T12" fmla="*/ 1289 w 2668"/>
              <a:gd name="T13" fmla="*/ 4 h 1492"/>
              <a:gd name="T14" fmla="*/ 1397 w 2668"/>
              <a:gd name="T15" fmla="*/ 87 h 1492"/>
              <a:gd name="T16" fmla="*/ 1573 w 2668"/>
              <a:gd name="T17" fmla="*/ 502 h 1492"/>
              <a:gd name="T18" fmla="*/ 1833 w 2668"/>
              <a:gd name="T19" fmla="*/ 1146 h 1492"/>
              <a:gd name="T20" fmla="*/ 1994 w 2668"/>
              <a:gd name="T21" fmla="*/ 1377 h 1492"/>
              <a:gd name="T22" fmla="*/ 2208 w 2668"/>
              <a:gd name="T23" fmla="*/ 1469 h 1492"/>
              <a:gd name="T24" fmla="*/ 2668 w 2668"/>
              <a:gd name="T25" fmla="*/ 1488 h 1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68" h="1492">
                <a:moveTo>
                  <a:pt x="0" y="1492"/>
                </a:moveTo>
                <a:cubicBezTo>
                  <a:pt x="77" y="1489"/>
                  <a:pt x="353" y="1490"/>
                  <a:pt x="464" y="1469"/>
                </a:cubicBezTo>
                <a:cubicBezTo>
                  <a:pt x="575" y="1447"/>
                  <a:pt x="604" y="1423"/>
                  <a:pt x="663" y="1361"/>
                </a:cubicBezTo>
                <a:cubicBezTo>
                  <a:pt x="721" y="1300"/>
                  <a:pt x="754" y="1239"/>
                  <a:pt x="815" y="1100"/>
                </a:cubicBezTo>
                <a:cubicBezTo>
                  <a:pt x="877" y="962"/>
                  <a:pt x="971" y="699"/>
                  <a:pt x="1034" y="530"/>
                </a:cubicBezTo>
                <a:cubicBezTo>
                  <a:pt x="1096" y="361"/>
                  <a:pt x="1149" y="174"/>
                  <a:pt x="1190" y="87"/>
                </a:cubicBezTo>
                <a:cubicBezTo>
                  <a:pt x="1232" y="0"/>
                  <a:pt x="1273" y="4"/>
                  <a:pt x="1289" y="4"/>
                </a:cubicBezTo>
                <a:cubicBezTo>
                  <a:pt x="1304" y="4"/>
                  <a:pt x="1350" y="4"/>
                  <a:pt x="1397" y="87"/>
                </a:cubicBezTo>
                <a:cubicBezTo>
                  <a:pt x="1444" y="171"/>
                  <a:pt x="1500" y="325"/>
                  <a:pt x="1573" y="502"/>
                </a:cubicBezTo>
                <a:cubicBezTo>
                  <a:pt x="1646" y="678"/>
                  <a:pt x="1763" y="1001"/>
                  <a:pt x="1833" y="1146"/>
                </a:cubicBezTo>
                <a:cubicBezTo>
                  <a:pt x="1903" y="1292"/>
                  <a:pt x="1931" y="1323"/>
                  <a:pt x="1994" y="1377"/>
                </a:cubicBezTo>
                <a:cubicBezTo>
                  <a:pt x="2056" y="1430"/>
                  <a:pt x="2096" y="1451"/>
                  <a:pt x="2208" y="1469"/>
                </a:cubicBezTo>
                <a:cubicBezTo>
                  <a:pt x="2320" y="1487"/>
                  <a:pt x="2506" y="1484"/>
                  <a:pt x="2668" y="1488"/>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nvGrpSpPr>
          <p:cNvPr id="5138" name="Group 5137"/>
          <p:cNvGrpSpPr/>
          <p:nvPr/>
        </p:nvGrpSpPr>
        <p:grpSpPr>
          <a:xfrm>
            <a:off x="4944533" y="1867720"/>
            <a:ext cx="4035731" cy="3254375"/>
            <a:chOff x="4944533" y="1795711"/>
            <a:chExt cx="4035731" cy="3254375"/>
          </a:xfrm>
        </p:grpSpPr>
        <p:sp>
          <p:nvSpPr>
            <p:cNvPr id="106" name="Rectangle 70"/>
            <p:cNvSpPr>
              <a:spLocks noChangeArrowheads="1"/>
            </p:cNvSpPr>
            <p:nvPr/>
          </p:nvSpPr>
          <p:spPr bwMode="auto">
            <a:xfrm>
              <a:off x="4944533" y="1816349"/>
              <a:ext cx="990907" cy="2798762"/>
            </a:xfrm>
            <a:prstGeom prst="rect">
              <a:avLst/>
            </a:prstGeom>
            <a:solidFill>
              <a:srgbClr val="E1BCE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8" name="Freeform 72"/>
            <p:cNvSpPr>
              <a:spLocks/>
            </p:cNvSpPr>
            <p:nvPr/>
          </p:nvSpPr>
          <p:spPr bwMode="auto">
            <a:xfrm>
              <a:off x="4973414" y="2227511"/>
              <a:ext cx="3708400" cy="2368550"/>
            </a:xfrm>
            <a:custGeom>
              <a:avLst/>
              <a:gdLst>
                <a:gd name="T0" fmla="*/ 0 w 5856"/>
                <a:gd name="T1" fmla="*/ 3715 h 3721"/>
                <a:gd name="T2" fmla="*/ 862 w 5856"/>
                <a:gd name="T3" fmla="*/ 3658 h 3721"/>
                <a:gd name="T4" fmla="*/ 1360 w 5856"/>
                <a:gd name="T5" fmla="*/ 3391 h 3721"/>
                <a:gd name="T6" fmla="*/ 1744 w 5856"/>
                <a:gd name="T7" fmla="*/ 2740 h 3721"/>
                <a:gd name="T8" fmla="*/ 2293 w 5856"/>
                <a:gd name="T9" fmla="*/ 1319 h 3721"/>
                <a:gd name="T10" fmla="*/ 2686 w 5856"/>
                <a:gd name="T11" fmla="*/ 217 h 3721"/>
                <a:gd name="T12" fmla="*/ 2934 w 5856"/>
                <a:gd name="T13" fmla="*/ 10 h 3721"/>
                <a:gd name="T14" fmla="*/ 3205 w 5856"/>
                <a:gd name="T15" fmla="*/ 217 h 3721"/>
                <a:gd name="T16" fmla="*/ 3646 w 5856"/>
                <a:gd name="T17" fmla="*/ 1249 h 3721"/>
                <a:gd name="T18" fmla="*/ 4301 w 5856"/>
                <a:gd name="T19" fmla="*/ 2855 h 3721"/>
                <a:gd name="T20" fmla="*/ 4704 w 5856"/>
                <a:gd name="T21" fmla="*/ 3428 h 3721"/>
                <a:gd name="T22" fmla="*/ 5241 w 5856"/>
                <a:gd name="T23" fmla="*/ 3658 h 3721"/>
                <a:gd name="T24" fmla="*/ 5856 w 5856"/>
                <a:gd name="T25" fmla="*/ 3721 h 3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56" h="3721">
                  <a:moveTo>
                    <a:pt x="0" y="3715"/>
                  </a:moveTo>
                  <a:cubicBezTo>
                    <a:pt x="195" y="3709"/>
                    <a:pt x="635" y="3712"/>
                    <a:pt x="862" y="3658"/>
                  </a:cubicBezTo>
                  <a:cubicBezTo>
                    <a:pt x="1088" y="3604"/>
                    <a:pt x="1212" y="3543"/>
                    <a:pt x="1360" y="3391"/>
                  </a:cubicBezTo>
                  <a:cubicBezTo>
                    <a:pt x="1508" y="3237"/>
                    <a:pt x="1591" y="3085"/>
                    <a:pt x="1744" y="2740"/>
                  </a:cubicBezTo>
                  <a:cubicBezTo>
                    <a:pt x="1899" y="2396"/>
                    <a:pt x="2135" y="1740"/>
                    <a:pt x="2293" y="1319"/>
                  </a:cubicBezTo>
                  <a:cubicBezTo>
                    <a:pt x="2449" y="899"/>
                    <a:pt x="2581" y="433"/>
                    <a:pt x="2686" y="217"/>
                  </a:cubicBezTo>
                  <a:cubicBezTo>
                    <a:pt x="2791" y="0"/>
                    <a:pt x="2895" y="10"/>
                    <a:pt x="2934" y="10"/>
                  </a:cubicBezTo>
                  <a:cubicBezTo>
                    <a:pt x="2971" y="10"/>
                    <a:pt x="3087" y="10"/>
                    <a:pt x="3205" y="217"/>
                  </a:cubicBezTo>
                  <a:cubicBezTo>
                    <a:pt x="3324" y="424"/>
                    <a:pt x="3464" y="809"/>
                    <a:pt x="3646" y="1249"/>
                  </a:cubicBezTo>
                  <a:cubicBezTo>
                    <a:pt x="3830" y="1688"/>
                    <a:pt x="4125" y="2492"/>
                    <a:pt x="4301" y="2855"/>
                  </a:cubicBezTo>
                  <a:cubicBezTo>
                    <a:pt x="4476" y="3218"/>
                    <a:pt x="4546" y="3295"/>
                    <a:pt x="4704" y="3428"/>
                  </a:cubicBezTo>
                  <a:cubicBezTo>
                    <a:pt x="4861" y="3562"/>
                    <a:pt x="5049" y="3609"/>
                    <a:pt x="5241" y="3658"/>
                  </a:cubicBezTo>
                  <a:cubicBezTo>
                    <a:pt x="5434" y="3707"/>
                    <a:pt x="5448" y="3710"/>
                    <a:pt x="5856" y="3721"/>
                  </a:cubicBezTo>
                </a:path>
              </a:pathLst>
            </a:custGeom>
            <a:solidFill>
              <a:srgbClr val="C9E5C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9" name="Freeform 73"/>
            <p:cNvSpPr>
              <a:spLocks/>
            </p:cNvSpPr>
            <p:nvPr/>
          </p:nvSpPr>
          <p:spPr bwMode="auto">
            <a:xfrm>
              <a:off x="4971826" y="2227511"/>
              <a:ext cx="3709988" cy="2368550"/>
            </a:xfrm>
            <a:custGeom>
              <a:avLst/>
              <a:gdLst>
                <a:gd name="T0" fmla="*/ 0 w 2337"/>
                <a:gd name="T1" fmla="*/ 1489 h 1492"/>
                <a:gd name="T2" fmla="*/ 344 w 2337"/>
                <a:gd name="T3" fmla="*/ 1466 h 1492"/>
                <a:gd name="T4" fmla="*/ 543 w 2337"/>
                <a:gd name="T5" fmla="*/ 1359 h 1492"/>
                <a:gd name="T6" fmla="*/ 696 w 2337"/>
                <a:gd name="T7" fmla="*/ 1098 h 1492"/>
                <a:gd name="T8" fmla="*/ 915 w 2337"/>
                <a:gd name="T9" fmla="*/ 529 h 1492"/>
                <a:gd name="T10" fmla="*/ 1072 w 2337"/>
                <a:gd name="T11" fmla="*/ 87 h 1492"/>
                <a:gd name="T12" fmla="*/ 1171 w 2337"/>
                <a:gd name="T13" fmla="*/ 4 h 1492"/>
                <a:gd name="T14" fmla="*/ 1279 w 2337"/>
                <a:gd name="T15" fmla="*/ 87 h 1492"/>
                <a:gd name="T16" fmla="*/ 1455 w 2337"/>
                <a:gd name="T17" fmla="*/ 501 h 1492"/>
                <a:gd name="T18" fmla="*/ 1716 w 2337"/>
                <a:gd name="T19" fmla="*/ 1144 h 1492"/>
                <a:gd name="T20" fmla="*/ 1877 w 2337"/>
                <a:gd name="T21" fmla="*/ 1374 h 1492"/>
                <a:gd name="T22" fmla="*/ 2091 w 2337"/>
                <a:gd name="T23" fmla="*/ 1466 h 1492"/>
                <a:gd name="T24" fmla="*/ 2337 w 2337"/>
                <a:gd name="T25" fmla="*/ 1492 h 1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37" h="1492">
                  <a:moveTo>
                    <a:pt x="0" y="1489"/>
                  </a:moveTo>
                  <a:cubicBezTo>
                    <a:pt x="78" y="1487"/>
                    <a:pt x="254" y="1488"/>
                    <a:pt x="344" y="1466"/>
                  </a:cubicBezTo>
                  <a:cubicBezTo>
                    <a:pt x="435" y="1445"/>
                    <a:pt x="484" y="1420"/>
                    <a:pt x="543" y="1359"/>
                  </a:cubicBezTo>
                  <a:cubicBezTo>
                    <a:pt x="602" y="1298"/>
                    <a:pt x="635" y="1237"/>
                    <a:pt x="696" y="1098"/>
                  </a:cubicBezTo>
                  <a:cubicBezTo>
                    <a:pt x="758" y="960"/>
                    <a:pt x="852" y="698"/>
                    <a:pt x="915" y="529"/>
                  </a:cubicBezTo>
                  <a:cubicBezTo>
                    <a:pt x="978" y="361"/>
                    <a:pt x="1030" y="174"/>
                    <a:pt x="1072" y="87"/>
                  </a:cubicBezTo>
                  <a:cubicBezTo>
                    <a:pt x="1114" y="0"/>
                    <a:pt x="1155" y="4"/>
                    <a:pt x="1171" y="4"/>
                  </a:cubicBezTo>
                  <a:cubicBezTo>
                    <a:pt x="1186" y="4"/>
                    <a:pt x="1232" y="4"/>
                    <a:pt x="1279" y="87"/>
                  </a:cubicBezTo>
                  <a:cubicBezTo>
                    <a:pt x="1327" y="170"/>
                    <a:pt x="1382" y="324"/>
                    <a:pt x="1455" y="501"/>
                  </a:cubicBezTo>
                  <a:cubicBezTo>
                    <a:pt x="1528" y="677"/>
                    <a:pt x="1646" y="999"/>
                    <a:pt x="1716" y="1144"/>
                  </a:cubicBezTo>
                  <a:cubicBezTo>
                    <a:pt x="1786" y="1290"/>
                    <a:pt x="1814" y="1321"/>
                    <a:pt x="1877" y="1374"/>
                  </a:cubicBezTo>
                  <a:cubicBezTo>
                    <a:pt x="1940" y="1428"/>
                    <a:pt x="2015" y="1447"/>
                    <a:pt x="2091" y="1466"/>
                  </a:cubicBezTo>
                  <a:cubicBezTo>
                    <a:pt x="2168" y="1486"/>
                    <a:pt x="2174" y="1487"/>
                    <a:pt x="2337" y="1492"/>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10" name="Freeform 74"/>
            <p:cNvSpPr>
              <a:spLocks/>
            </p:cNvSpPr>
            <p:nvPr/>
          </p:nvSpPr>
          <p:spPr bwMode="auto">
            <a:xfrm>
              <a:off x="5043264" y="4249986"/>
              <a:ext cx="901700" cy="346075"/>
            </a:xfrm>
            <a:custGeom>
              <a:avLst/>
              <a:gdLst>
                <a:gd name="T0" fmla="*/ 1414 w 1424"/>
                <a:gd name="T1" fmla="*/ 544 h 544"/>
                <a:gd name="T2" fmla="*/ 1424 w 1424"/>
                <a:gd name="T3" fmla="*/ 0 h 544"/>
                <a:gd name="T4" fmla="*/ 1304 w 1424"/>
                <a:gd name="T5" fmla="*/ 160 h 544"/>
                <a:gd name="T6" fmla="*/ 1089 w 1424"/>
                <a:gd name="T7" fmla="*/ 368 h 544"/>
                <a:gd name="T8" fmla="*/ 775 w 1424"/>
                <a:gd name="T9" fmla="*/ 477 h 544"/>
                <a:gd name="T10" fmla="*/ 0 w 1424"/>
                <a:gd name="T11" fmla="*/ 543 h 544"/>
              </a:gdLst>
              <a:ahLst/>
              <a:cxnLst>
                <a:cxn ang="0">
                  <a:pos x="T0" y="T1"/>
                </a:cxn>
                <a:cxn ang="0">
                  <a:pos x="T2" y="T3"/>
                </a:cxn>
                <a:cxn ang="0">
                  <a:pos x="T4" y="T5"/>
                </a:cxn>
                <a:cxn ang="0">
                  <a:pos x="T6" y="T7"/>
                </a:cxn>
                <a:cxn ang="0">
                  <a:pos x="T8" y="T9"/>
                </a:cxn>
                <a:cxn ang="0">
                  <a:pos x="T10" y="T11"/>
                </a:cxn>
              </a:cxnLst>
              <a:rect l="0" t="0" r="r" b="b"/>
              <a:pathLst>
                <a:path w="1424" h="544">
                  <a:moveTo>
                    <a:pt x="1414" y="544"/>
                  </a:moveTo>
                  <a:cubicBezTo>
                    <a:pt x="1414" y="306"/>
                    <a:pt x="1424" y="239"/>
                    <a:pt x="1424" y="0"/>
                  </a:cubicBezTo>
                  <a:cubicBezTo>
                    <a:pt x="1347" y="165"/>
                    <a:pt x="1365" y="60"/>
                    <a:pt x="1304" y="160"/>
                  </a:cubicBezTo>
                  <a:cubicBezTo>
                    <a:pt x="1232" y="230"/>
                    <a:pt x="1224" y="250"/>
                    <a:pt x="1089" y="368"/>
                  </a:cubicBezTo>
                  <a:cubicBezTo>
                    <a:pt x="952" y="445"/>
                    <a:pt x="975" y="441"/>
                    <a:pt x="775" y="477"/>
                  </a:cubicBezTo>
                  <a:cubicBezTo>
                    <a:pt x="501" y="507"/>
                    <a:pt x="259" y="521"/>
                    <a:pt x="0" y="543"/>
                  </a:cubicBez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1" name="Freeform 75"/>
            <p:cNvSpPr>
              <a:spLocks/>
            </p:cNvSpPr>
            <p:nvPr/>
          </p:nvSpPr>
          <p:spPr bwMode="auto">
            <a:xfrm>
              <a:off x="4982939" y="2227511"/>
              <a:ext cx="3719513" cy="2387600"/>
            </a:xfrm>
            <a:custGeom>
              <a:avLst/>
              <a:gdLst>
                <a:gd name="T0" fmla="*/ 0 w 2343"/>
                <a:gd name="T1" fmla="*/ 1496 h 1504"/>
                <a:gd name="T2" fmla="*/ 343 w 2343"/>
                <a:gd name="T3" fmla="*/ 1473 h 1504"/>
                <a:gd name="T4" fmla="*/ 541 w 2343"/>
                <a:gd name="T5" fmla="*/ 1365 h 1504"/>
                <a:gd name="T6" fmla="*/ 694 w 2343"/>
                <a:gd name="T7" fmla="*/ 1103 h 1504"/>
                <a:gd name="T8" fmla="*/ 912 w 2343"/>
                <a:gd name="T9" fmla="*/ 531 h 1504"/>
                <a:gd name="T10" fmla="*/ 1068 w 2343"/>
                <a:gd name="T11" fmla="*/ 88 h 1504"/>
                <a:gd name="T12" fmla="*/ 1167 w 2343"/>
                <a:gd name="T13" fmla="*/ 4 h 1504"/>
                <a:gd name="T14" fmla="*/ 1275 w 2343"/>
                <a:gd name="T15" fmla="*/ 88 h 1504"/>
                <a:gd name="T16" fmla="*/ 1451 w 2343"/>
                <a:gd name="T17" fmla="*/ 503 h 1504"/>
                <a:gd name="T18" fmla="*/ 1711 w 2343"/>
                <a:gd name="T19" fmla="*/ 1149 h 1504"/>
                <a:gd name="T20" fmla="*/ 1871 w 2343"/>
                <a:gd name="T21" fmla="*/ 1380 h 1504"/>
                <a:gd name="T22" fmla="*/ 2086 w 2343"/>
                <a:gd name="T23" fmla="*/ 1473 h 1504"/>
                <a:gd name="T24" fmla="*/ 2343 w 2343"/>
                <a:gd name="T25" fmla="*/ 1504 h 1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43" h="1504">
                  <a:moveTo>
                    <a:pt x="0" y="1496"/>
                  </a:moveTo>
                  <a:cubicBezTo>
                    <a:pt x="78" y="1493"/>
                    <a:pt x="252" y="1494"/>
                    <a:pt x="343" y="1473"/>
                  </a:cubicBezTo>
                  <a:cubicBezTo>
                    <a:pt x="433" y="1451"/>
                    <a:pt x="482" y="1426"/>
                    <a:pt x="541" y="1365"/>
                  </a:cubicBezTo>
                  <a:cubicBezTo>
                    <a:pt x="600" y="1303"/>
                    <a:pt x="633" y="1242"/>
                    <a:pt x="694" y="1103"/>
                  </a:cubicBezTo>
                  <a:cubicBezTo>
                    <a:pt x="755" y="965"/>
                    <a:pt x="850" y="700"/>
                    <a:pt x="912" y="531"/>
                  </a:cubicBezTo>
                  <a:cubicBezTo>
                    <a:pt x="974" y="362"/>
                    <a:pt x="1027" y="175"/>
                    <a:pt x="1068" y="88"/>
                  </a:cubicBezTo>
                  <a:cubicBezTo>
                    <a:pt x="1111" y="0"/>
                    <a:pt x="1151" y="4"/>
                    <a:pt x="1167" y="4"/>
                  </a:cubicBezTo>
                  <a:cubicBezTo>
                    <a:pt x="1182" y="4"/>
                    <a:pt x="1228" y="4"/>
                    <a:pt x="1275" y="88"/>
                  </a:cubicBezTo>
                  <a:cubicBezTo>
                    <a:pt x="1322" y="171"/>
                    <a:pt x="1378" y="326"/>
                    <a:pt x="1451" y="503"/>
                  </a:cubicBezTo>
                  <a:cubicBezTo>
                    <a:pt x="1524" y="680"/>
                    <a:pt x="1641" y="1003"/>
                    <a:pt x="1711" y="1149"/>
                  </a:cubicBezTo>
                  <a:cubicBezTo>
                    <a:pt x="1781" y="1296"/>
                    <a:pt x="1809" y="1326"/>
                    <a:pt x="1871" y="1380"/>
                  </a:cubicBezTo>
                  <a:cubicBezTo>
                    <a:pt x="1934" y="1434"/>
                    <a:pt x="2007" y="1452"/>
                    <a:pt x="2086" y="1473"/>
                  </a:cubicBezTo>
                  <a:cubicBezTo>
                    <a:pt x="2164" y="1493"/>
                    <a:pt x="2181" y="1500"/>
                    <a:pt x="2343" y="1504"/>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12" name="Line 76"/>
            <p:cNvSpPr>
              <a:spLocks noChangeShapeType="1"/>
            </p:cNvSpPr>
            <p:nvPr/>
          </p:nvSpPr>
          <p:spPr bwMode="auto">
            <a:xfrm>
              <a:off x="5981476" y="3133974"/>
              <a:ext cx="1735138" cy="0"/>
            </a:xfrm>
            <a:prstGeom prst="line">
              <a:avLst/>
            </a:prstGeom>
            <a:noFill/>
            <a:ln w="508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13" name="Line 77"/>
            <p:cNvSpPr>
              <a:spLocks noChangeShapeType="1"/>
            </p:cNvSpPr>
            <p:nvPr/>
          </p:nvSpPr>
          <p:spPr bwMode="auto">
            <a:xfrm>
              <a:off x="4982939" y="4605586"/>
              <a:ext cx="3708400"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14" name="Line 78"/>
            <p:cNvSpPr>
              <a:spLocks noChangeShapeType="1"/>
            </p:cNvSpPr>
            <p:nvPr/>
          </p:nvSpPr>
          <p:spPr bwMode="auto">
            <a:xfrm>
              <a:off x="6695851" y="1795711"/>
              <a:ext cx="0" cy="280035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26" name="Rectangle 85"/>
            <p:cNvSpPr>
              <a:spLocks noChangeArrowheads="1"/>
            </p:cNvSpPr>
            <p:nvPr/>
          </p:nvSpPr>
          <p:spPr bwMode="auto">
            <a:xfrm>
              <a:off x="6632351" y="4623049"/>
              <a:ext cx="274638"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125" name="Rectangle 118"/>
            <p:cNvSpPr>
              <a:spLocks noChangeArrowheads="1"/>
            </p:cNvSpPr>
            <p:nvPr/>
          </p:nvSpPr>
          <p:spPr bwMode="auto">
            <a:xfrm>
              <a:off x="5289326" y="3213349"/>
              <a:ext cx="496888"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p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126" name="Rectangle 119"/>
            <p:cNvSpPr>
              <a:spLocks noChangeArrowheads="1"/>
            </p:cNvSpPr>
            <p:nvPr/>
          </p:nvSpPr>
          <p:spPr bwMode="auto">
            <a:xfrm>
              <a:off x="5217889" y="3589586"/>
              <a:ext cx="63817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0.02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127" name="Freeform 120"/>
            <p:cNvSpPr>
              <a:spLocks noEditPoints="1"/>
            </p:cNvSpPr>
            <p:nvPr/>
          </p:nvSpPr>
          <p:spPr bwMode="auto">
            <a:xfrm>
              <a:off x="5602064" y="3961061"/>
              <a:ext cx="298450" cy="588962"/>
            </a:xfrm>
            <a:custGeom>
              <a:avLst/>
              <a:gdLst>
                <a:gd name="T0" fmla="*/ 368 w 470"/>
                <a:gd name="T1" fmla="*/ 845 h 926"/>
                <a:gd name="T2" fmla="*/ 0 w 470"/>
                <a:gd name="T3" fmla="*/ 13 h 926"/>
                <a:gd name="T4" fmla="*/ 29 w 470"/>
                <a:gd name="T5" fmla="*/ 0 h 926"/>
                <a:gd name="T6" fmla="*/ 397 w 470"/>
                <a:gd name="T7" fmla="*/ 832 h 926"/>
                <a:gd name="T8" fmla="*/ 368 w 470"/>
                <a:gd name="T9" fmla="*/ 845 h 926"/>
                <a:gd name="T10" fmla="*/ 453 w 470"/>
                <a:gd name="T11" fmla="*/ 807 h 926"/>
                <a:gd name="T12" fmla="*/ 413 w 470"/>
                <a:gd name="T13" fmla="*/ 909 h 926"/>
                <a:gd name="T14" fmla="*/ 312 w 470"/>
                <a:gd name="T15" fmla="*/ 869 h 926"/>
                <a:gd name="T16" fmla="*/ 351 w 470"/>
                <a:gd name="T17" fmla="*/ 768 h 926"/>
                <a:gd name="T18" fmla="*/ 453 w 470"/>
                <a:gd name="T19" fmla="*/ 807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0" h="926">
                  <a:moveTo>
                    <a:pt x="368" y="845"/>
                  </a:moveTo>
                  <a:lnTo>
                    <a:pt x="0" y="13"/>
                  </a:lnTo>
                  <a:lnTo>
                    <a:pt x="29" y="0"/>
                  </a:lnTo>
                  <a:lnTo>
                    <a:pt x="397" y="832"/>
                  </a:lnTo>
                  <a:lnTo>
                    <a:pt x="368" y="845"/>
                  </a:lnTo>
                  <a:close/>
                  <a:moveTo>
                    <a:pt x="453" y="807"/>
                  </a:moveTo>
                  <a:cubicBezTo>
                    <a:pt x="470" y="846"/>
                    <a:pt x="452" y="891"/>
                    <a:pt x="413" y="909"/>
                  </a:cubicBezTo>
                  <a:cubicBezTo>
                    <a:pt x="375" y="926"/>
                    <a:pt x="329" y="908"/>
                    <a:pt x="312" y="869"/>
                  </a:cubicBezTo>
                  <a:cubicBezTo>
                    <a:pt x="295" y="831"/>
                    <a:pt x="313" y="785"/>
                    <a:pt x="351" y="768"/>
                  </a:cubicBezTo>
                  <a:cubicBezTo>
                    <a:pt x="390" y="751"/>
                    <a:pt x="435" y="769"/>
                    <a:pt x="453" y="807"/>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129" name="Freeform 122"/>
            <p:cNvSpPr>
              <a:spLocks noEditPoints="1"/>
            </p:cNvSpPr>
            <p:nvPr/>
          </p:nvSpPr>
          <p:spPr bwMode="auto">
            <a:xfrm>
              <a:off x="5925914" y="1795711"/>
              <a:ext cx="19050" cy="2790825"/>
            </a:xfrm>
            <a:custGeom>
              <a:avLst/>
              <a:gdLst>
                <a:gd name="T0" fmla="*/ 12 w 12"/>
                <a:gd name="T1" fmla="*/ 51 h 1758"/>
                <a:gd name="T2" fmla="*/ 0 w 12"/>
                <a:gd name="T3" fmla="*/ 0 h 1758"/>
                <a:gd name="T4" fmla="*/ 12 w 12"/>
                <a:gd name="T5" fmla="*/ 90 h 1758"/>
                <a:gd name="T6" fmla="*/ 0 w 12"/>
                <a:gd name="T7" fmla="*/ 141 h 1758"/>
                <a:gd name="T8" fmla="*/ 12 w 12"/>
                <a:gd name="T9" fmla="*/ 90 h 1758"/>
                <a:gd name="T10" fmla="*/ 12 w 12"/>
                <a:gd name="T11" fmla="*/ 231 h 1758"/>
                <a:gd name="T12" fmla="*/ 0 w 12"/>
                <a:gd name="T13" fmla="*/ 180 h 1758"/>
                <a:gd name="T14" fmla="*/ 12 w 12"/>
                <a:gd name="T15" fmla="*/ 269 h 1758"/>
                <a:gd name="T16" fmla="*/ 0 w 12"/>
                <a:gd name="T17" fmla="*/ 321 h 1758"/>
                <a:gd name="T18" fmla="*/ 12 w 12"/>
                <a:gd name="T19" fmla="*/ 269 h 1758"/>
                <a:gd name="T20" fmla="*/ 12 w 12"/>
                <a:gd name="T21" fmla="*/ 410 h 1758"/>
                <a:gd name="T22" fmla="*/ 0 w 12"/>
                <a:gd name="T23" fmla="*/ 359 h 1758"/>
                <a:gd name="T24" fmla="*/ 12 w 12"/>
                <a:gd name="T25" fmla="*/ 449 h 1758"/>
                <a:gd name="T26" fmla="*/ 0 w 12"/>
                <a:gd name="T27" fmla="*/ 500 h 1758"/>
                <a:gd name="T28" fmla="*/ 12 w 12"/>
                <a:gd name="T29" fmla="*/ 449 h 1758"/>
                <a:gd name="T30" fmla="*/ 12 w 12"/>
                <a:gd name="T31" fmla="*/ 590 h 1758"/>
                <a:gd name="T32" fmla="*/ 0 w 12"/>
                <a:gd name="T33" fmla="*/ 539 h 1758"/>
                <a:gd name="T34" fmla="*/ 12 w 12"/>
                <a:gd name="T35" fmla="*/ 629 h 1758"/>
                <a:gd name="T36" fmla="*/ 0 w 12"/>
                <a:gd name="T37" fmla="*/ 680 h 1758"/>
                <a:gd name="T38" fmla="*/ 12 w 12"/>
                <a:gd name="T39" fmla="*/ 629 h 1758"/>
                <a:gd name="T40" fmla="*/ 12 w 12"/>
                <a:gd name="T41" fmla="*/ 770 h 1758"/>
                <a:gd name="T42" fmla="*/ 0 w 12"/>
                <a:gd name="T43" fmla="*/ 719 h 1758"/>
                <a:gd name="T44" fmla="*/ 12 w 12"/>
                <a:gd name="T45" fmla="*/ 808 h 1758"/>
                <a:gd name="T46" fmla="*/ 0 w 12"/>
                <a:gd name="T47" fmla="*/ 860 h 1758"/>
                <a:gd name="T48" fmla="*/ 12 w 12"/>
                <a:gd name="T49" fmla="*/ 808 h 1758"/>
                <a:gd name="T50" fmla="*/ 12 w 12"/>
                <a:gd name="T51" fmla="*/ 950 h 1758"/>
                <a:gd name="T52" fmla="*/ 0 w 12"/>
                <a:gd name="T53" fmla="*/ 898 h 1758"/>
                <a:gd name="T54" fmla="*/ 12 w 12"/>
                <a:gd name="T55" fmla="*/ 988 h 1758"/>
                <a:gd name="T56" fmla="*/ 0 w 12"/>
                <a:gd name="T57" fmla="*/ 1039 h 1758"/>
                <a:gd name="T58" fmla="*/ 12 w 12"/>
                <a:gd name="T59" fmla="*/ 988 h 1758"/>
                <a:gd name="T60" fmla="*/ 12 w 12"/>
                <a:gd name="T61" fmla="*/ 1129 h 1758"/>
                <a:gd name="T62" fmla="*/ 0 w 12"/>
                <a:gd name="T63" fmla="*/ 1078 h 1758"/>
                <a:gd name="T64" fmla="*/ 12 w 12"/>
                <a:gd name="T65" fmla="*/ 1168 h 1758"/>
                <a:gd name="T66" fmla="*/ 0 w 12"/>
                <a:gd name="T67" fmla="*/ 1219 h 1758"/>
                <a:gd name="T68" fmla="*/ 12 w 12"/>
                <a:gd name="T69" fmla="*/ 1168 h 1758"/>
                <a:gd name="T70" fmla="*/ 12 w 12"/>
                <a:gd name="T71" fmla="*/ 1309 h 1758"/>
                <a:gd name="T72" fmla="*/ 0 w 12"/>
                <a:gd name="T73" fmla="*/ 1257 h 1758"/>
                <a:gd name="T74" fmla="*/ 12 w 12"/>
                <a:gd name="T75" fmla="*/ 1347 h 1758"/>
                <a:gd name="T76" fmla="*/ 0 w 12"/>
                <a:gd name="T77" fmla="*/ 1398 h 1758"/>
                <a:gd name="T78" fmla="*/ 12 w 12"/>
                <a:gd name="T79" fmla="*/ 1347 h 1758"/>
                <a:gd name="T80" fmla="*/ 12 w 12"/>
                <a:gd name="T81" fmla="*/ 1488 h 1758"/>
                <a:gd name="T82" fmla="*/ 0 w 12"/>
                <a:gd name="T83" fmla="*/ 1437 h 1758"/>
                <a:gd name="T84" fmla="*/ 12 w 12"/>
                <a:gd name="T85" fmla="*/ 1527 h 1758"/>
                <a:gd name="T86" fmla="*/ 0 w 12"/>
                <a:gd name="T87" fmla="*/ 1578 h 1758"/>
                <a:gd name="T88" fmla="*/ 12 w 12"/>
                <a:gd name="T89" fmla="*/ 1527 h 1758"/>
                <a:gd name="T90" fmla="*/ 12 w 12"/>
                <a:gd name="T91" fmla="*/ 1668 h 1758"/>
                <a:gd name="T92" fmla="*/ 0 w 12"/>
                <a:gd name="T93" fmla="*/ 1616 h 1758"/>
                <a:gd name="T94" fmla="*/ 12 w 12"/>
                <a:gd name="T95" fmla="*/ 1706 h 1758"/>
                <a:gd name="T96" fmla="*/ 0 w 12"/>
                <a:gd name="T97" fmla="*/ 1758 h 1758"/>
                <a:gd name="T98" fmla="*/ 12 w 12"/>
                <a:gd name="T99" fmla="*/ 1706 h 1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 h="1758">
                  <a:moveTo>
                    <a:pt x="12" y="0"/>
                  </a:moveTo>
                  <a:lnTo>
                    <a:pt x="12" y="51"/>
                  </a:lnTo>
                  <a:lnTo>
                    <a:pt x="0" y="51"/>
                  </a:lnTo>
                  <a:lnTo>
                    <a:pt x="0" y="0"/>
                  </a:lnTo>
                  <a:lnTo>
                    <a:pt x="12" y="0"/>
                  </a:lnTo>
                  <a:close/>
                  <a:moveTo>
                    <a:pt x="12" y="90"/>
                  </a:moveTo>
                  <a:lnTo>
                    <a:pt x="12" y="141"/>
                  </a:lnTo>
                  <a:lnTo>
                    <a:pt x="0" y="141"/>
                  </a:lnTo>
                  <a:lnTo>
                    <a:pt x="0" y="90"/>
                  </a:lnTo>
                  <a:lnTo>
                    <a:pt x="12" y="90"/>
                  </a:lnTo>
                  <a:close/>
                  <a:moveTo>
                    <a:pt x="12" y="180"/>
                  </a:moveTo>
                  <a:lnTo>
                    <a:pt x="12" y="231"/>
                  </a:lnTo>
                  <a:lnTo>
                    <a:pt x="0" y="231"/>
                  </a:lnTo>
                  <a:lnTo>
                    <a:pt x="0" y="180"/>
                  </a:lnTo>
                  <a:lnTo>
                    <a:pt x="12" y="180"/>
                  </a:lnTo>
                  <a:close/>
                  <a:moveTo>
                    <a:pt x="12" y="269"/>
                  </a:moveTo>
                  <a:lnTo>
                    <a:pt x="12" y="321"/>
                  </a:lnTo>
                  <a:lnTo>
                    <a:pt x="0" y="321"/>
                  </a:lnTo>
                  <a:lnTo>
                    <a:pt x="0" y="269"/>
                  </a:lnTo>
                  <a:lnTo>
                    <a:pt x="12" y="269"/>
                  </a:lnTo>
                  <a:close/>
                  <a:moveTo>
                    <a:pt x="12" y="359"/>
                  </a:moveTo>
                  <a:lnTo>
                    <a:pt x="12" y="410"/>
                  </a:lnTo>
                  <a:lnTo>
                    <a:pt x="0" y="410"/>
                  </a:lnTo>
                  <a:lnTo>
                    <a:pt x="0" y="359"/>
                  </a:lnTo>
                  <a:lnTo>
                    <a:pt x="12" y="359"/>
                  </a:lnTo>
                  <a:close/>
                  <a:moveTo>
                    <a:pt x="12" y="449"/>
                  </a:moveTo>
                  <a:lnTo>
                    <a:pt x="12" y="500"/>
                  </a:lnTo>
                  <a:lnTo>
                    <a:pt x="0" y="500"/>
                  </a:lnTo>
                  <a:lnTo>
                    <a:pt x="0" y="449"/>
                  </a:lnTo>
                  <a:lnTo>
                    <a:pt x="12" y="449"/>
                  </a:lnTo>
                  <a:close/>
                  <a:moveTo>
                    <a:pt x="12" y="539"/>
                  </a:moveTo>
                  <a:lnTo>
                    <a:pt x="12" y="590"/>
                  </a:lnTo>
                  <a:lnTo>
                    <a:pt x="0" y="590"/>
                  </a:lnTo>
                  <a:lnTo>
                    <a:pt x="0" y="539"/>
                  </a:lnTo>
                  <a:lnTo>
                    <a:pt x="12" y="539"/>
                  </a:lnTo>
                  <a:close/>
                  <a:moveTo>
                    <a:pt x="12" y="629"/>
                  </a:moveTo>
                  <a:lnTo>
                    <a:pt x="12" y="680"/>
                  </a:lnTo>
                  <a:lnTo>
                    <a:pt x="0" y="680"/>
                  </a:lnTo>
                  <a:lnTo>
                    <a:pt x="0" y="629"/>
                  </a:lnTo>
                  <a:lnTo>
                    <a:pt x="12" y="629"/>
                  </a:lnTo>
                  <a:close/>
                  <a:moveTo>
                    <a:pt x="12" y="719"/>
                  </a:moveTo>
                  <a:lnTo>
                    <a:pt x="12" y="770"/>
                  </a:lnTo>
                  <a:lnTo>
                    <a:pt x="0" y="770"/>
                  </a:lnTo>
                  <a:lnTo>
                    <a:pt x="0" y="719"/>
                  </a:lnTo>
                  <a:lnTo>
                    <a:pt x="12" y="719"/>
                  </a:lnTo>
                  <a:close/>
                  <a:moveTo>
                    <a:pt x="12" y="808"/>
                  </a:moveTo>
                  <a:lnTo>
                    <a:pt x="12" y="860"/>
                  </a:lnTo>
                  <a:lnTo>
                    <a:pt x="0" y="860"/>
                  </a:lnTo>
                  <a:lnTo>
                    <a:pt x="0" y="808"/>
                  </a:lnTo>
                  <a:lnTo>
                    <a:pt x="12" y="808"/>
                  </a:lnTo>
                  <a:close/>
                  <a:moveTo>
                    <a:pt x="12" y="898"/>
                  </a:moveTo>
                  <a:lnTo>
                    <a:pt x="12" y="950"/>
                  </a:lnTo>
                  <a:lnTo>
                    <a:pt x="0" y="950"/>
                  </a:lnTo>
                  <a:lnTo>
                    <a:pt x="0" y="898"/>
                  </a:lnTo>
                  <a:lnTo>
                    <a:pt x="12" y="898"/>
                  </a:lnTo>
                  <a:close/>
                  <a:moveTo>
                    <a:pt x="12" y="988"/>
                  </a:moveTo>
                  <a:lnTo>
                    <a:pt x="12" y="1039"/>
                  </a:lnTo>
                  <a:lnTo>
                    <a:pt x="0" y="1039"/>
                  </a:lnTo>
                  <a:lnTo>
                    <a:pt x="0" y="988"/>
                  </a:lnTo>
                  <a:lnTo>
                    <a:pt x="12" y="988"/>
                  </a:lnTo>
                  <a:close/>
                  <a:moveTo>
                    <a:pt x="12" y="1078"/>
                  </a:moveTo>
                  <a:lnTo>
                    <a:pt x="12" y="1129"/>
                  </a:lnTo>
                  <a:lnTo>
                    <a:pt x="0" y="1129"/>
                  </a:lnTo>
                  <a:lnTo>
                    <a:pt x="0" y="1078"/>
                  </a:lnTo>
                  <a:lnTo>
                    <a:pt x="12" y="1078"/>
                  </a:lnTo>
                  <a:close/>
                  <a:moveTo>
                    <a:pt x="12" y="1168"/>
                  </a:moveTo>
                  <a:lnTo>
                    <a:pt x="12" y="1219"/>
                  </a:lnTo>
                  <a:lnTo>
                    <a:pt x="0" y="1219"/>
                  </a:lnTo>
                  <a:lnTo>
                    <a:pt x="0" y="1168"/>
                  </a:lnTo>
                  <a:lnTo>
                    <a:pt x="12" y="1168"/>
                  </a:lnTo>
                  <a:close/>
                  <a:moveTo>
                    <a:pt x="12" y="1257"/>
                  </a:moveTo>
                  <a:lnTo>
                    <a:pt x="12" y="1309"/>
                  </a:lnTo>
                  <a:lnTo>
                    <a:pt x="0" y="1309"/>
                  </a:lnTo>
                  <a:lnTo>
                    <a:pt x="0" y="1257"/>
                  </a:lnTo>
                  <a:lnTo>
                    <a:pt x="12" y="1257"/>
                  </a:lnTo>
                  <a:close/>
                  <a:moveTo>
                    <a:pt x="12" y="1347"/>
                  </a:moveTo>
                  <a:lnTo>
                    <a:pt x="12" y="1398"/>
                  </a:lnTo>
                  <a:lnTo>
                    <a:pt x="0" y="1398"/>
                  </a:lnTo>
                  <a:lnTo>
                    <a:pt x="0" y="1347"/>
                  </a:lnTo>
                  <a:lnTo>
                    <a:pt x="12" y="1347"/>
                  </a:lnTo>
                  <a:close/>
                  <a:moveTo>
                    <a:pt x="12" y="1437"/>
                  </a:moveTo>
                  <a:lnTo>
                    <a:pt x="12" y="1488"/>
                  </a:lnTo>
                  <a:lnTo>
                    <a:pt x="0" y="1488"/>
                  </a:lnTo>
                  <a:lnTo>
                    <a:pt x="0" y="1437"/>
                  </a:lnTo>
                  <a:lnTo>
                    <a:pt x="12" y="1437"/>
                  </a:lnTo>
                  <a:close/>
                  <a:moveTo>
                    <a:pt x="12" y="1527"/>
                  </a:moveTo>
                  <a:lnTo>
                    <a:pt x="12" y="1578"/>
                  </a:lnTo>
                  <a:lnTo>
                    <a:pt x="0" y="1578"/>
                  </a:lnTo>
                  <a:lnTo>
                    <a:pt x="0" y="1527"/>
                  </a:lnTo>
                  <a:lnTo>
                    <a:pt x="12" y="1527"/>
                  </a:lnTo>
                  <a:close/>
                  <a:moveTo>
                    <a:pt x="12" y="1616"/>
                  </a:moveTo>
                  <a:lnTo>
                    <a:pt x="12" y="1668"/>
                  </a:lnTo>
                  <a:lnTo>
                    <a:pt x="0" y="1668"/>
                  </a:lnTo>
                  <a:lnTo>
                    <a:pt x="0" y="1616"/>
                  </a:lnTo>
                  <a:lnTo>
                    <a:pt x="12" y="1616"/>
                  </a:lnTo>
                  <a:close/>
                  <a:moveTo>
                    <a:pt x="12" y="1706"/>
                  </a:moveTo>
                  <a:lnTo>
                    <a:pt x="12" y="1758"/>
                  </a:lnTo>
                  <a:lnTo>
                    <a:pt x="0" y="1758"/>
                  </a:lnTo>
                  <a:lnTo>
                    <a:pt x="0" y="1706"/>
                  </a:lnTo>
                  <a:lnTo>
                    <a:pt x="12" y="1706"/>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134" name="Rectangle 127"/>
            <p:cNvSpPr>
              <a:spLocks noChangeArrowheads="1"/>
            </p:cNvSpPr>
            <p:nvPr/>
          </p:nvSpPr>
          <p:spPr bwMode="auto">
            <a:xfrm>
              <a:off x="7802339" y="2940299"/>
              <a:ext cx="922338"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95%CI</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0" name="Rectangle 87"/>
            <p:cNvSpPr>
              <a:spLocks noChangeArrowheads="1"/>
            </p:cNvSpPr>
            <p:nvPr/>
          </p:nvSpPr>
          <p:spPr bwMode="auto">
            <a:xfrm>
              <a:off x="8605614" y="4254749"/>
              <a:ext cx="374650" cy="4175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61" name="Rectangle 88"/>
            <p:cNvSpPr>
              <a:spLocks noChangeArrowheads="1"/>
            </p:cNvSpPr>
            <p:nvPr/>
          </p:nvSpPr>
          <p:spPr bwMode="auto">
            <a:xfrm>
              <a:off x="8605614" y="4254749"/>
              <a:ext cx="374650" cy="417512"/>
            </a:xfrm>
            <a:prstGeom prst="rect">
              <a:avLst/>
            </a:prstGeom>
            <a:noFill/>
            <a:ln w="9525" cap="flat">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5139" name="Group 5138"/>
          <p:cNvGrpSpPr/>
          <p:nvPr/>
        </p:nvGrpSpPr>
        <p:grpSpPr>
          <a:xfrm>
            <a:off x="8924926" y="1867720"/>
            <a:ext cx="3989388" cy="3254375"/>
            <a:chOff x="8924926" y="1795711"/>
            <a:chExt cx="3989388" cy="3254375"/>
          </a:xfrm>
        </p:grpSpPr>
        <p:sp>
          <p:nvSpPr>
            <p:cNvPr id="105" name="Rectangle 69"/>
            <p:cNvSpPr>
              <a:spLocks noChangeArrowheads="1"/>
            </p:cNvSpPr>
            <p:nvPr/>
          </p:nvSpPr>
          <p:spPr bwMode="auto">
            <a:xfrm>
              <a:off x="8924926" y="1805236"/>
              <a:ext cx="720725" cy="2800350"/>
            </a:xfrm>
            <a:prstGeom prst="rect">
              <a:avLst/>
            </a:prstGeom>
            <a:solidFill>
              <a:srgbClr val="E1BCE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15" name="Freeform 79"/>
            <p:cNvSpPr>
              <a:spLocks/>
            </p:cNvSpPr>
            <p:nvPr/>
          </p:nvSpPr>
          <p:spPr bwMode="auto">
            <a:xfrm>
              <a:off x="9169401" y="2227511"/>
              <a:ext cx="3465513" cy="2368550"/>
            </a:xfrm>
            <a:custGeom>
              <a:avLst/>
              <a:gdLst>
                <a:gd name="T0" fmla="*/ 0 w 5472"/>
                <a:gd name="T1" fmla="*/ 3715 h 3721"/>
                <a:gd name="T2" fmla="*/ 491 w 5472"/>
                <a:gd name="T3" fmla="*/ 3658 h 3721"/>
                <a:gd name="T4" fmla="*/ 989 w 5472"/>
                <a:gd name="T5" fmla="*/ 3391 h 3721"/>
                <a:gd name="T6" fmla="*/ 1372 w 5472"/>
                <a:gd name="T7" fmla="*/ 2740 h 3721"/>
                <a:gd name="T8" fmla="*/ 1919 w 5472"/>
                <a:gd name="T9" fmla="*/ 1319 h 3721"/>
                <a:gd name="T10" fmla="*/ 2311 w 5472"/>
                <a:gd name="T11" fmla="*/ 217 h 3721"/>
                <a:gd name="T12" fmla="*/ 2558 w 5472"/>
                <a:gd name="T13" fmla="*/ 10 h 3721"/>
                <a:gd name="T14" fmla="*/ 2828 w 5472"/>
                <a:gd name="T15" fmla="*/ 217 h 3721"/>
                <a:gd name="T16" fmla="*/ 3269 w 5472"/>
                <a:gd name="T17" fmla="*/ 1248 h 3721"/>
                <a:gd name="T18" fmla="*/ 3921 w 5472"/>
                <a:gd name="T19" fmla="*/ 2855 h 3721"/>
                <a:gd name="T20" fmla="*/ 4323 w 5472"/>
                <a:gd name="T21" fmla="*/ 3428 h 3721"/>
                <a:gd name="T22" fmla="*/ 4859 w 5472"/>
                <a:gd name="T23" fmla="*/ 3658 h 3721"/>
                <a:gd name="T24" fmla="*/ 5472 w 5472"/>
                <a:gd name="T25" fmla="*/ 3721 h 3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72" h="3721">
                  <a:moveTo>
                    <a:pt x="0" y="3715"/>
                  </a:moveTo>
                  <a:cubicBezTo>
                    <a:pt x="195" y="3709"/>
                    <a:pt x="326" y="3712"/>
                    <a:pt x="491" y="3658"/>
                  </a:cubicBezTo>
                  <a:cubicBezTo>
                    <a:pt x="656" y="3604"/>
                    <a:pt x="840" y="3543"/>
                    <a:pt x="989" y="3391"/>
                  </a:cubicBezTo>
                  <a:cubicBezTo>
                    <a:pt x="1136" y="3237"/>
                    <a:pt x="1219" y="3085"/>
                    <a:pt x="1372" y="2740"/>
                  </a:cubicBezTo>
                  <a:cubicBezTo>
                    <a:pt x="1526" y="2396"/>
                    <a:pt x="1761" y="1740"/>
                    <a:pt x="1919" y="1319"/>
                  </a:cubicBezTo>
                  <a:cubicBezTo>
                    <a:pt x="2074" y="899"/>
                    <a:pt x="2206" y="433"/>
                    <a:pt x="2311" y="217"/>
                  </a:cubicBezTo>
                  <a:cubicBezTo>
                    <a:pt x="2416" y="0"/>
                    <a:pt x="2519" y="10"/>
                    <a:pt x="2558" y="10"/>
                  </a:cubicBezTo>
                  <a:cubicBezTo>
                    <a:pt x="2595" y="10"/>
                    <a:pt x="2711" y="10"/>
                    <a:pt x="2828" y="217"/>
                  </a:cubicBezTo>
                  <a:cubicBezTo>
                    <a:pt x="2947" y="424"/>
                    <a:pt x="3087" y="809"/>
                    <a:pt x="3269" y="1248"/>
                  </a:cubicBezTo>
                  <a:cubicBezTo>
                    <a:pt x="3452" y="1688"/>
                    <a:pt x="3746" y="2492"/>
                    <a:pt x="3921" y="2855"/>
                  </a:cubicBezTo>
                  <a:cubicBezTo>
                    <a:pt x="4096" y="3219"/>
                    <a:pt x="4166" y="3295"/>
                    <a:pt x="4323" y="3428"/>
                  </a:cubicBezTo>
                  <a:cubicBezTo>
                    <a:pt x="4480" y="3562"/>
                    <a:pt x="4668" y="3609"/>
                    <a:pt x="4859" y="3658"/>
                  </a:cubicBezTo>
                  <a:cubicBezTo>
                    <a:pt x="5051" y="3707"/>
                    <a:pt x="5066" y="3710"/>
                    <a:pt x="5472" y="3721"/>
                  </a:cubicBezTo>
                </a:path>
              </a:pathLst>
            </a:custGeom>
            <a:solidFill>
              <a:srgbClr val="C9E5C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6" name="Freeform 80"/>
            <p:cNvSpPr>
              <a:spLocks/>
            </p:cNvSpPr>
            <p:nvPr/>
          </p:nvSpPr>
          <p:spPr bwMode="auto">
            <a:xfrm>
              <a:off x="9169401" y="2227511"/>
              <a:ext cx="3465513" cy="2368550"/>
            </a:xfrm>
            <a:custGeom>
              <a:avLst/>
              <a:gdLst>
                <a:gd name="T0" fmla="*/ 0 w 2183"/>
                <a:gd name="T1" fmla="*/ 1489 h 1492"/>
                <a:gd name="T2" fmla="*/ 195 w 2183"/>
                <a:gd name="T3" fmla="*/ 1466 h 1492"/>
                <a:gd name="T4" fmla="*/ 394 w 2183"/>
                <a:gd name="T5" fmla="*/ 1359 h 1492"/>
                <a:gd name="T6" fmla="*/ 547 w 2183"/>
                <a:gd name="T7" fmla="*/ 1098 h 1492"/>
                <a:gd name="T8" fmla="*/ 765 w 2183"/>
                <a:gd name="T9" fmla="*/ 529 h 1492"/>
                <a:gd name="T10" fmla="*/ 922 w 2183"/>
                <a:gd name="T11" fmla="*/ 87 h 1492"/>
                <a:gd name="T12" fmla="*/ 1020 w 2183"/>
                <a:gd name="T13" fmla="*/ 4 h 1492"/>
                <a:gd name="T14" fmla="*/ 1128 w 2183"/>
                <a:gd name="T15" fmla="*/ 87 h 1492"/>
                <a:gd name="T16" fmla="*/ 1304 w 2183"/>
                <a:gd name="T17" fmla="*/ 500 h 1492"/>
                <a:gd name="T18" fmla="*/ 1564 w 2183"/>
                <a:gd name="T19" fmla="*/ 1144 h 1492"/>
                <a:gd name="T20" fmla="*/ 1724 w 2183"/>
                <a:gd name="T21" fmla="*/ 1374 h 1492"/>
                <a:gd name="T22" fmla="*/ 1938 w 2183"/>
                <a:gd name="T23" fmla="*/ 1466 h 1492"/>
                <a:gd name="T24" fmla="*/ 2183 w 2183"/>
                <a:gd name="T25" fmla="*/ 1492 h 1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83" h="1492">
                  <a:moveTo>
                    <a:pt x="0" y="1489"/>
                  </a:moveTo>
                  <a:cubicBezTo>
                    <a:pt x="77" y="1487"/>
                    <a:pt x="130" y="1488"/>
                    <a:pt x="195" y="1466"/>
                  </a:cubicBezTo>
                  <a:cubicBezTo>
                    <a:pt x="261" y="1445"/>
                    <a:pt x="335" y="1420"/>
                    <a:pt x="394" y="1359"/>
                  </a:cubicBezTo>
                  <a:cubicBezTo>
                    <a:pt x="453" y="1298"/>
                    <a:pt x="486" y="1237"/>
                    <a:pt x="547" y="1098"/>
                  </a:cubicBezTo>
                  <a:cubicBezTo>
                    <a:pt x="608" y="960"/>
                    <a:pt x="702" y="698"/>
                    <a:pt x="765" y="529"/>
                  </a:cubicBezTo>
                  <a:cubicBezTo>
                    <a:pt x="827" y="361"/>
                    <a:pt x="880" y="174"/>
                    <a:pt x="922" y="87"/>
                  </a:cubicBezTo>
                  <a:cubicBezTo>
                    <a:pt x="963" y="0"/>
                    <a:pt x="1004" y="4"/>
                    <a:pt x="1020" y="4"/>
                  </a:cubicBezTo>
                  <a:cubicBezTo>
                    <a:pt x="1035" y="4"/>
                    <a:pt x="1081" y="4"/>
                    <a:pt x="1128" y="87"/>
                  </a:cubicBezTo>
                  <a:cubicBezTo>
                    <a:pt x="1175" y="170"/>
                    <a:pt x="1231" y="324"/>
                    <a:pt x="1304" y="500"/>
                  </a:cubicBezTo>
                  <a:cubicBezTo>
                    <a:pt x="1377" y="677"/>
                    <a:pt x="1494" y="999"/>
                    <a:pt x="1564" y="1144"/>
                  </a:cubicBezTo>
                  <a:cubicBezTo>
                    <a:pt x="1634" y="1290"/>
                    <a:pt x="1662" y="1321"/>
                    <a:pt x="1724" y="1374"/>
                  </a:cubicBezTo>
                  <a:cubicBezTo>
                    <a:pt x="1787" y="1428"/>
                    <a:pt x="1862" y="1447"/>
                    <a:pt x="1938" y="1466"/>
                  </a:cubicBezTo>
                  <a:cubicBezTo>
                    <a:pt x="2015" y="1486"/>
                    <a:pt x="2021" y="1487"/>
                    <a:pt x="2183" y="1492"/>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17" name="Freeform 81"/>
            <p:cNvSpPr>
              <a:spLocks/>
            </p:cNvSpPr>
            <p:nvPr/>
          </p:nvSpPr>
          <p:spPr bwMode="auto">
            <a:xfrm>
              <a:off x="9097963" y="4503986"/>
              <a:ext cx="552450" cy="111125"/>
            </a:xfrm>
            <a:custGeom>
              <a:avLst/>
              <a:gdLst>
                <a:gd name="T0" fmla="*/ 859 w 872"/>
                <a:gd name="T1" fmla="*/ 156 h 176"/>
                <a:gd name="T2" fmla="*/ 862 w 872"/>
                <a:gd name="T3" fmla="*/ 0 h 176"/>
                <a:gd name="T4" fmla="*/ 537 w 872"/>
                <a:gd name="T5" fmla="*/ 101 h 176"/>
                <a:gd name="T6" fmla="*/ 0 w 872"/>
                <a:gd name="T7" fmla="*/ 176 h 176"/>
              </a:gdLst>
              <a:ahLst/>
              <a:cxnLst>
                <a:cxn ang="0">
                  <a:pos x="T0" y="T1"/>
                </a:cxn>
                <a:cxn ang="0">
                  <a:pos x="T2" y="T3"/>
                </a:cxn>
                <a:cxn ang="0">
                  <a:pos x="T4" y="T5"/>
                </a:cxn>
                <a:cxn ang="0">
                  <a:pos x="T6" y="T7"/>
                </a:cxn>
              </a:cxnLst>
              <a:rect l="0" t="0" r="r" b="b"/>
              <a:pathLst>
                <a:path w="872" h="176">
                  <a:moveTo>
                    <a:pt x="859" y="156"/>
                  </a:moveTo>
                  <a:cubicBezTo>
                    <a:pt x="849" y="3"/>
                    <a:pt x="872" y="154"/>
                    <a:pt x="862" y="0"/>
                  </a:cubicBezTo>
                  <a:lnTo>
                    <a:pt x="537" y="101"/>
                  </a:lnTo>
                  <a:cubicBezTo>
                    <a:pt x="228" y="149"/>
                    <a:pt x="257" y="156"/>
                    <a:pt x="0" y="176"/>
                  </a:cubicBez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23" name="Freeform 82"/>
            <p:cNvSpPr>
              <a:spLocks/>
            </p:cNvSpPr>
            <p:nvPr/>
          </p:nvSpPr>
          <p:spPr bwMode="auto">
            <a:xfrm>
              <a:off x="8924926" y="2227511"/>
              <a:ext cx="3729038" cy="2387600"/>
            </a:xfrm>
            <a:custGeom>
              <a:avLst/>
              <a:gdLst>
                <a:gd name="T0" fmla="*/ 0 w 2349"/>
                <a:gd name="T1" fmla="*/ 1502 h 1504"/>
                <a:gd name="T2" fmla="*/ 349 w 2349"/>
                <a:gd name="T3" fmla="*/ 1473 h 1504"/>
                <a:gd name="T4" fmla="*/ 548 w 2349"/>
                <a:gd name="T5" fmla="*/ 1365 h 1504"/>
                <a:gd name="T6" fmla="*/ 700 w 2349"/>
                <a:gd name="T7" fmla="*/ 1103 h 1504"/>
                <a:gd name="T8" fmla="*/ 919 w 2349"/>
                <a:gd name="T9" fmla="*/ 531 h 1504"/>
                <a:gd name="T10" fmla="*/ 1075 w 2349"/>
                <a:gd name="T11" fmla="*/ 88 h 1504"/>
                <a:gd name="T12" fmla="*/ 1174 w 2349"/>
                <a:gd name="T13" fmla="*/ 4 h 1504"/>
                <a:gd name="T14" fmla="*/ 1282 w 2349"/>
                <a:gd name="T15" fmla="*/ 88 h 1504"/>
                <a:gd name="T16" fmla="*/ 1458 w 2349"/>
                <a:gd name="T17" fmla="*/ 503 h 1504"/>
                <a:gd name="T18" fmla="*/ 1717 w 2349"/>
                <a:gd name="T19" fmla="*/ 1149 h 1504"/>
                <a:gd name="T20" fmla="*/ 1878 w 2349"/>
                <a:gd name="T21" fmla="*/ 1380 h 1504"/>
                <a:gd name="T22" fmla="*/ 2092 w 2349"/>
                <a:gd name="T23" fmla="*/ 1473 h 1504"/>
                <a:gd name="T24" fmla="*/ 2349 w 2349"/>
                <a:gd name="T25" fmla="*/ 1504 h 1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49" h="1504">
                  <a:moveTo>
                    <a:pt x="0" y="1502"/>
                  </a:moveTo>
                  <a:cubicBezTo>
                    <a:pt x="78" y="1500"/>
                    <a:pt x="258" y="1496"/>
                    <a:pt x="349" y="1473"/>
                  </a:cubicBezTo>
                  <a:cubicBezTo>
                    <a:pt x="441" y="1450"/>
                    <a:pt x="489" y="1426"/>
                    <a:pt x="548" y="1365"/>
                  </a:cubicBezTo>
                  <a:cubicBezTo>
                    <a:pt x="607" y="1303"/>
                    <a:pt x="640" y="1242"/>
                    <a:pt x="700" y="1103"/>
                  </a:cubicBezTo>
                  <a:cubicBezTo>
                    <a:pt x="762" y="965"/>
                    <a:pt x="856" y="700"/>
                    <a:pt x="919" y="531"/>
                  </a:cubicBezTo>
                  <a:cubicBezTo>
                    <a:pt x="981" y="362"/>
                    <a:pt x="1034" y="175"/>
                    <a:pt x="1075" y="88"/>
                  </a:cubicBezTo>
                  <a:cubicBezTo>
                    <a:pt x="1117" y="0"/>
                    <a:pt x="1158" y="4"/>
                    <a:pt x="1174" y="4"/>
                  </a:cubicBezTo>
                  <a:cubicBezTo>
                    <a:pt x="1189" y="4"/>
                    <a:pt x="1235" y="4"/>
                    <a:pt x="1282" y="88"/>
                  </a:cubicBezTo>
                  <a:cubicBezTo>
                    <a:pt x="1329" y="171"/>
                    <a:pt x="1385" y="326"/>
                    <a:pt x="1458" y="503"/>
                  </a:cubicBezTo>
                  <a:cubicBezTo>
                    <a:pt x="1531" y="680"/>
                    <a:pt x="1648" y="1003"/>
                    <a:pt x="1717" y="1149"/>
                  </a:cubicBezTo>
                  <a:cubicBezTo>
                    <a:pt x="1788" y="1296"/>
                    <a:pt x="1815" y="1326"/>
                    <a:pt x="1878" y="1380"/>
                  </a:cubicBezTo>
                  <a:cubicBezTo>
                    <a:pt x="1940" y="1434"/>
                    <a:pt x="2014" y="1452"/>
                    <a:pt x="2092" y="1473"/>
                  </a:cubicBezTo>
                  <a:cubicBezTo>
                    <a:pt x="2171" y="1493"/>
                    <a:pt x="2187" y="1500"/>
                    <a:pt x="2349" y="1504"/>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24" name="Line 83"/>
            <p:cNvSpPr>
              <a:spLocks noChangeShapeType="1"/>
            </p:cNvSpPr>
            <p:nvPr/>
          </p:nvSpPr>
          <p:spPr bwMode="auto">
            <a:xfrm>
              <a:off x="8924926" y="4605586"/>
              <a:ext cx="3497263"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25" name="Line 84"/>
            <p:cNvSpPr>
              <a:spLocks noChangeShapeType="1"/>
            </p:cNvSpPr>
            <p:nvPr/>
          </p:nvSpPr>
          <p:spPr bwMode="auto">
            <a:xfrm>
              <a:off x="10404476" y="1795711"/>
              <a:ext cx="0" cy="280035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27" name="Rectangle 86"/>
            <p:cNvSpPr>
              <a:spLocks noChangeArrowheads="1"/>
            </p:cNvSpPr>
            <p:nvPr/>
          </p:nvSpPr>
          <p:spPr bwMode="auto">
            <a:xfrm>
              <a:off x="10333038" y="4623049"/>
              <a:ext cx="274638"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2" name="Rectangle 89"/>
            <p:cNvSpPr>
              <a:spLocks noChangeArrowheads="1"/>
            </p:cNvSpPr>
            <p:nvPr/>
          </p:nvSpPr>
          <p:spPr bwMode="auto">
            <a:xfrm>
              <a:off x="12426951" y="4356349"/>
              <a:ext cx="293688" cy="4175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63" name="Rectangle 90"/>
            <p:cNvSpPr>
              <a:spLocks noChangeArrowheads="1"/>
            </p:cNvSpPr>
            <p:nvPr/>
          </p:nvSpPr>
          <p:spPr bwMode="auto">
            <a:xfrm>
              <a:off x="12426951" y="4356349"/>
              <a:ext cx="293688" cy="417512"/>
            </a:xfrm>
            <a:prstGeom prst="rect">
              <a:avLst/>
            </a:prstGeom>
            <a:noFill/>
            <a:ln w="9525" cap="flat">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64" name="Rectangle 91"/>
            <p:cNvSpPr>
              <a:spLocks noChangeArrowheads="1"/>
            </p:cNvSpPr>
            <p:nvPr/>
          </p:nvSpPr>
          <p:spPr bwMode="auto">
            <a:xfrm>
              <a:off x="9087283" y="3213349"/>
              <a:ext cx="4953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p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5" name="Rectangle 92"/>
            <p:cNvSpPr>
              <a:spLocks noChangeArrowheads="1"/>
            </p:cNvSpPr>
            <p:nvPr/>
          </p:nvSpPr>
          <p:spPr bwMode="auto">
            <a:xfrm>
              <a:off x="8944408" y="3589586"/>
              <a:ext cx="79057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0.004</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66" name="Freeform 93"/>
            <p:cNvSpPr>
              <a:spLocks noEditPoints="1"/>
            </p:cNvSpPr>
            <p:nvPr/>
          </p:nvSpPr>
          <p:spPr bwMode="auto">
            <a:xfrm>
              <a:off x="9368271" y="3972174"/>
              <a:ext cx="246063" cy="627062"/>
            </a:xfrm>
            <a:custGeom>
              <a:avLst/>
              <a:gdLst>
                <a:gd name="T0" fmla="*/ 288 w 389"/>
                <a:gd name="T1" fmla="*/ 905 h 986"/>
                <a:gd name="T2" fmla="*/ 0 w 389"/>
                <a:gd name="T3" fmla="*/ 9 h 986"/>
                <a:gd name="T4" fmla="*/ 31 w 389"/>
                <a:gd name="T5" fmla="*/ 0 h 986"/>
                <a:gd name="T6" fmla="*/ 319 w 389"/>
                <a:gd name="T7" fmla="*/ 896 h 986"/>
                <a:gd name="T8" fmla="*/ 288 w 389"/>
                <a:gd name="T9" fmla="*/ 905 h 986"/>
                <a:gd name="T10" fmla="*/ 376 w 389"/>
                <a:gd name="T11" fmla="*/ 877 h 986"/>
                <a:gd name="T12" fmla="*/ 327 w 389"/>
                <a:gd name="T13" fmla="*/ 973 h 986"/>
                <a:gd name="T14" fmla="*/ 230 w 389"/>
                <a:gd name="T15" fmla="*/ 924 h 986"/>
                <a:gd name="T16" fmla="*/ 280 w 389"/>
                <a:gd name="T17" fmla="*/ 827 h 986"/>
                <a:gd name="T18" fmla="*/ 376 w 389"/>
                <a:gd name="T19" fmla="*/ 877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9" h="986">
                  <a:moveTo>
                    <a:pt x="288" y="905"/>
                  </a:moveTo>
                  <a:lnTo>
                    <a:pt x="0" y="9"/>
                  </a:lnTo>
                  <a:lnTo>
                    <a:pt x="31" y="0"/>
                  </a:lnTo>
                  <a:lnTo>
                    <a:pt x="319" y="896"/>
                  </a:lnTo>
                  <a:lnTo>
                    <a:pt x="288" y="905"/>
                  </a:lnTo>
                  <a:close/>
                  <a:moveTo>
                    <a:pt x="376" y="877"/>
                  </a:moveTo>
                  <a:cubicBezTo>
                    <a:pt x="389" y="917"/>
                    <a:pt x="367" y="960"/>
                    <a:pt x="327" y="973"/>
                  </a:cubicBezTo>
                  <a:cubicBezTo>
                    <a:pt x="287" y="986"/>
                    <a:pt x="243" y="964"/>
                    <a:pt x="230" y="924"/>
                  </a:cubicBezTo>
                  <a:cubicBezTo>
                    <a:pt x="218" y="884"/>
                    <a:pt x="240" y="840"/>
                    <a:pt x="280" y="827"/>
                  </a:cubicBezTo>
                  <a:cubicBezTo>
                    <a:pt x="320" y="815"/>
                    <a:pt x="363" y="837"/>
                    <a:pt x="376" y="877"/>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128" name="Freeform 121"/>
            <p:cNvSpPr>
              <a:spLocks noEditPoints="1"/>
            </p:cNvSpPr>
            <p:nvPr/>
          </p:nvSpPr>
          <p:spPr bwMode="auto">
            <a:xfrm>
              <a:off x="9634538" y="1795711"/>
              <a:ext cx="20638" cy="2790825"/>
            </a:xfrm>
            <a:custGeom>
              <a:avLst/>
              <a:gdLst>
                <a:gd name="T0" fmla="*/ 13 w 13"/>
                <a:gd name="T1" fmla="*/ 51 h 1758"/>
                <a:gd name="T2" fmla="*/ 0 w 13"/>
                <a:gd name="T3" fmla="*/ 0 h 1758"/>
                <a:gd name="T4" fmla="*/ 13 w 13"/>
                <a:gd name="T5" fmla="*/ 90 h 1758"/>
                <a:gd name="T6" fmla="*/ 0 w 13"/>
                <a:gd name="T7" fmla="*/ 141 h 1758"/>
                <a:gd name="T8" fmla="*/ 13 w 13"/>
                <a:gd name="T9" fmla="*/ 90 h 1758"/>
                <a:gd name="T10" fmla="*/ 13 w 13"/>
                <a:gd name="T11" fmla="*/ 231 h 1758"/>
                <a:gd name="T12" fmla="*/ 0 w 13"/>
                <a:gd name="T13" fmla="*/ 180 h 1758"/>
                <a:gd name="T14" fmla="*/ 13 w 13"/>
                <a:gd name="T15" fmla="*/ 269 h 1758"/>
                <a:gd name="T16" fmla="*/ 0 w 13"/>
                <a:gd name="T17" fmla="*/ 321 h 1758"/>
                <a:gd name="T18" fmla="*/ 13 w 13"/>
                <a:gd name="T19" fmla="*/ 269 h 1758"/>
                <a:gd name="T20" fmla="*/ 13 w 13"/>
                <a:gd name="T21" fmla="*/ 410 h 1758"/>
                <a:gd name="T22" fmla="*/ 0 w 13"/>
                <a:gd name="T23" fmla="*/ 359 h 1758"/>
                <a:gd name="T24" fmla="*/ 13 w 13"/>
                <a:gd name="T25" fmla="*/ 449 h 1758"/>
                <a:gd name="T26" fmla="*/ 0 w 13"/>
                <a:gd name="T27" fmla="*/ 500 h 1758"/>
                <a:gd name="T28" fmla="*/ 13 w 13"/>
                <a:gd name="T29" fmla="*/ 449 h 1758"/>
                <a:gd name="T30" fmla="*/ 13 w 13"/>
                <a:gd name="T31" fmla="*/ 590 h 1758"/>
                <a:gd name="T32" fmla="*/ 0 w 13"/>
                <a:gd name="T33" fmla="*/ 539 h 1758"/>
                <a:gd name="T34" fmla="*/ 13 w 13"/>
                <a:gd name="T35" fmla="*/ 629 h 1758"/>
                <a:gd name="T36" fmla="*/ 0 w 13"/>
                <a:gd name="T37" fmla="*/ 680 h 1758"/>
                <a:gd name="T38" fmla="*/ 13 w 13"/>
                <a:gd name="T39" fmla="*/ 629 h 1758"/>
                <a:gd name="T40" fmla="*/ 13 w 13"/>
                <a:gd name="T41" fmla="*/ 770 h 1758"/>
                <a:gd name="T42" fmla="*/ 0 w 13"/>
                <a:gd name="T43" fmla="*/ 719 h 1758"/>
                <a:gd name="T44" fmla="*/ 13 w 13"/>
                <a:gd name="T45" fmla="*/ 808 h 1758"/>
                <a:gd name="T46" fmla="*/ 0 w 13"/>
                <a:gd name="T47" fmla="*/ 860 h 1758"/>
                <a:gd name="T48" fmla="*/ 13 w 13"/>
                <a:gd name="T49" fmla="*/ 808 h 1758"/>
                <a:gd name="T50" fmla="*/ 13 w 13"/>
                <a:gd name="T51" fmla="*/ 950 h 1758"/>
                <a:gd name="T52" fmla="*/ 0 w 13"/>
                <a:gd name="T53" fmla="*/ 898 h 1758"/>
                <a:gd name="T54" fmla="*/ 13 w 13"/>
                <a:gd name="T55" fmla="*/ 988 h 1758"/>
                <a:gd name="T56" fmla="*/ 0 w 13"/>
                <a:gd name="T57" fmla="*/ 1039 h 1758"/>
                <a:gd name="T58" fmla="*/ 13 w 13"/>
                <a:gd name="T59" fmla="*/ 988 h 1758"/>
                <a:gd name="T60" fmla="*/ 13 w 13"/>
                <a:gd name="T61" fmla="*/ 1129 h 1758"/>
                <a:gd name="T62" fmla="*/ 0 w 13"/>
                <a:gd name="T63" fmla="*/ 1078 h 1758"/>
                <a:gd name="T64" fmla="*/ 13 w 13"/>
                <a:gd name="T65" fmla="*/ 1168 h 1758"/>
                <a:gd name="T66" fmla="*/ 0 w 13"/>
                <a:gd name="T67" fmla="*/ 1219 h 1758"/>
                <a:gd name="T68" fmla="*/ 13 w 13"/>
                <a:gd name="T69" fmla="*/ 1168 h 1758"/>
                <a:gd name="T70" fmla="*/ 13 w 13"/>
                <a:gd name="T71" fmla="*/ 1309 h 1758"/>
                <a:gd name="T72" fmla="*/ 0 w 13"/>
                <a:gd name="T73" fmla="*/ 1257 h 1758"/>
                <a:gd name="T74" fmla="*/ 13 w 13"/>
                <a:gd name="T75" fmla="*/ 1347 h 1758"/>
                <a:gd name="T76" fmla="*/ 0 w 13"/>
                <a:gd name="T77" fmla="*/ 1398 h 1758"/>
                <a:gd name="T78" fmla="*/ 13 w 13"/>
                <a:gd name="T79" fmla="*/ 1347 h 1758"/>
                <a:gd name="T80" fmla="*/ 13 w 13"/>
                <a:gd name="T81" fmla="*/ 1488 h 1758"/>
                <a:gd name="T82" fmla="*/ 0 w 13"/>
                <a:gd name="T83" fmla="*/ 1437 h 1758"/>
                <a:gd name="T84" fmla="*/ 13 w 13"/>
                <a:gd name="T85" fmla="*/ 1527 h 1758"/>
                <a:gd name="T86" fmla="*/ 0 w 13"/>
                <a:gd name="T87" fmla="*/ 1578 h 1758"/>
                <a:gd name="T88" fmla="*/ 13 w 13"/>
                <a:gd name="T89" fmla="*/ 1527 h 1758"/>
                <a:gd name="T90" fmla="*/ 13 w 13"/>
                <a:gd name="T91" fmla="*/ 1668 h 1758"/>
                <a:gd name="T92" fmla="*/ 0 w 13"/>
                <a:gd name="T93" fmla="*/ 1616 h 1758"/>
                <a:gd name="T94" fmla="*/ 13 w 13"/>
                <a:gd name="T95" fmla="*/ 1706 h 1758"/>
                <a:gd name="T96" fmla="*/ 0 w 13"/>
                <a:gd name="T97" fmla="*/ 1758 h 1758"/>
                <a:gd name="T98" fmla="*/ 13 w 13"/>
                <a:gd name="T99" fmla="*/ 1706 h 1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3" h="1758">
                  <a:moveTo>
                    <a:pt x="13" y="0"/>
                  </a:moveTo>
                  <a:lnTo>
                    <a:pt x="13" y="51"/>
                  </a:lnTo>
                  <a:lnTo>
                    <a:pt x="0" y="51"/>
                  </a:lnTo>
                  <a:lnTo>
                    <a:pt x="0" y="0"/>
                  </a:lnTo>
                  <a:lnTo>
                    <a:pt x="13" y="0"/>
                  </a:lnTo>
                  <a:close/>
                  <a:moveTo>
                    <a:pt x="13" y="90"/>
                  </a:moveTo>
                  <a:lnTo>
                    <a:pt x="13" y="141"/>
                  </a:lnTo>
                  <a:lnTo>
                    <a:pt x="0" y="141"/>
                  </a:lnTo>
                  <a:lnTo>
                    <a:pt x="0" y="90"/>
                  </a:lnTo>
                  <a:lnTo>
                    <a:pt x="13" y="90"/>
                  </a:lnTo>
                  <a:close/>
                  <a:moveTo>
                    <a:pt x="13" y="180"/>
                  </a:moveTo>
                  <a:lnTo>
                    <a:pt x="13" y="231"/>
                  </a:lnTo>
                  <a:lnTo>
                    <a:pt x="0" y="231"/>
                  </a:lnTo>
                  <a:lnTo>
                    <a:pt x="0" y="180"/>
                  </a:lnTo>
                  <a:lnTo>
                    <a:pt x="13" y="180"/>
                  </a:lnTo>
                  <a:close/>
                  <a:moveTo>
                    <a:pt x="13" y="269"/>
                  </a:moveTo>
                  <a:lnTo>
                    <a:pt x="13" y="321"/>
                  </a:lnTo>
                  <a:lnTo>
                    <a:pt x="0" y="321"/>
                  </a:lnTo>
                  <a:lnTo>
                    <a:pt x="0" y="269"/>
                  </a:lnTo>
                  <a:lnTo>
                    <a:pt x="13" y="269"/>
                  </a:lnTo>
                  <a:close/>
                  <a:moveTo>
                    <a:pt x="13" y="359"/>
                  </a:moveTo>
                  <a:lnTo>
                    <a:pt x="13" y="410"/>
                  </a:lnTo>
                  <a:lnTo>
                    <a:pt x="0" y="410"/>
                  </a:lnTo>
                  <a:lnTo>
                    <a:pt x="0" y="359"/>
                  </a:lnTo>
                  <a:lnTo>
                    <a:pt x="13" y="359"/>
                  </a:lnTo>
                  <a:close/>
                  <a:moveTo>
                    <a:pt x="13" y="449"/>
                  </a:moveTo>
                  <a:lnTo>
                    <a:pt x="13" y="500"/>
                  </a:lnTo>
                  <a:lnTo>
                    <a:pt x="0" y="500"/>
                  </a:lnTo>
                  <a:lnTo>
                    <a:pt x="0" y="449"/>
                  </a:lnTo>
                  <a:lnTo>
                    <a:pt x="13" y="449"/>
                  </a:lnTo>
                  <a:close/>
                  <a:moveTo>
                    <a:pt x="13" y="539"/>
                  </a:moveTo>
                  <a:lnTo>
                    <a:pt x="13" y="590"/>
                  </a:lnTo>
                  <a:lnTo>
                    <a:pt x="0" y="590"/>
                  </a:lnTo>
                  <a:lnTo>
                    <a:pt x="0" y="539"/>
                  </a:lnTo>
                  <a:lnTo>
                    <a:pt x="13" y="539"/>
                  </a:lnTo>
                  <a:close/>
                  <a:moveTo>
                    <a:pt x="13" y="629"/>
                  </a:moveTo>
                  <a:lnTo>
                    <a:pt x="13" y="680"/>
                  </a:lnTo>
                  <a:lnTo>
                    <a:pt x="0" y="680"/>
                  </a:lnTo>
                  <a:lnTo>
                    <a:pt x="0" y="629"/>
                  </a:lnTo>
                  <a:lnTo>
                    <a:pt x="13" y="629"/>
                  </a:lnTo>
                  <a:close/>
                  <a:moveTo>
                    <a:pt x="13" y="719"/>
                  </a:moveTo>
                  <a:lnTo>
                    <a:pt x="13" y="770"/>
                  </a:lnTo>
                  <a:lnTo>
                    <a:pt x="0" y="770"/>
                  </a:lnTo>
                  <a:lnTo>
                    <a:pt x="0" y="719"/>
                  </a:lnTo>
                  <a:lnTo>
                    <a:pt x="13" y="719"/>
                  </a:lnTo>
                  <a:close/>
                  <a:moveTo>
                    <a:pt x="13" y="808"/>
                  </a:moveTo>
                  <a:lnTo>
                    <a:pt x="13" y="860"/>
                  </a:lnTo>
                  <a:lnTo>
                    <a:pt x="0" y="860"/>
                  </a:lnTo>
                  <a:lnTo>
                    <a:pt x="0" y="808"/>
                  </a:lnTo>
                  <a:lnTo>
                    <a:pt x="13" y="808"/>
                  </a:lnTo>
                  <a:close/>
                  <a:moveTo>
                    <a:pt x="13" y="898"/>
                  </a:moveTo>
                  <a:lnTo>
                    <a:pt x="13" y="950"/>
                  </a:lnTo>
                  <a:lnTo>
                    <a:pt x="0" y="950"/>
                  </a:lnTo>
                  <a:lnTo>
                    <a:pt x="0" y="898"/>
                  </a:lnTo>
                  <a:lnTo>
                    <a:pt x="13" y="898"/>
                  </a:lnTo>
                  <a:close/>
                  <a:moveTo>
                    <a:pt x="13" y="988"/>
                  </a:moveTo>
                  <a:lnTo>
                    <a:pt x="13" y="1039"/>
                  </a:lnTo>
                  <a:lnTo>
                    <a:pt x="0" y="1039"/>
                  </a:lnTo>
                  <a:lnTo>
                    <a:pt x="0" y="988"/>
                  </a:lnTo>
                  <a:lnTo>
                    <a:pt x="13" y="988"/>
                  </a:lnTo>
                  <a:close/>
                  <a:moveTo>
                    <a:pt x="13" y="1078"/>
                  </a:moveTo>
                  <a:lnTo>
                    <a:pt x="13" y="1129"/>
                  </a:lnTo>
                  <a:lnTo>
                    <a:pt x="0" y="1129"/>
                  </a:lnTo>
                  <a:lnTo>
                    <a:pt x="0" y="1078"/>
                  </a:lnTo>
                  <a:lnTo>
                    <a:pt x="13" y="1078"/>
                  </a:lnTo>
                  <a:close/>
                  <a:moveTo>
                    <a:pt x="13" y="1168"/>
                  </a:moveTo>
                  <a:lnTo>
                    <a:pt x="13" y="1219"/>
                  </a:lnTo>
                  <a:lnTo>
                    <a:pt x="0" y="1219"/>
                  </a:lnTo>
                  <a:lnTo>
                    <a:pt x="0" y="1168"/>
                  </a:lnTo>
                  <a:lnTo>
                    <a:pt x="13" y="1168"/>
                  </a:lnTo>
                  <a:close/>
                  <a:moveTo>
                    <a:pt x="13" y="1257"/>
                  </a:moveTo>
                  <a:lnTo>
                    <a:pt x="13" y="1309"/>
                  </a:lnTo>
                  <a:lnTo>
                    <a:pt x="0" y="1309"/>
                  </a:lnTo>
                  <a:lnTo>
                    <a:pt x="0" y="1257"/>
                  </a:lnTo>
                  <a:lnTo>
                    <a:pt x="13" y="1257"/>
                  </a:lnTo>
                  <a:close/>
                  <a:moveTo>
                    <a:pt x="13" y="1347"/>
                  </a:moveTo>
                  <a:lnTo>
                    <a:pt x="13" y="1398"/>
                  </a:lnTo>
                  <a:lnTo>
                    <a:pt x="0" y="1398"/>
                  </a:lnTo>
                  <a:lnTo>
                    <a:pt x="0" y="1347"/>
                  </a:lnTo>
                  <a:lnTo>
                    <a:pt x="13" y="1347"/>
                  </a:lnTo>
                  <a:close/>
                  <a:moveTo>
                    <a:pt x="13" y="1437"/>
                  </a:moveTo>
                  <a:lnTo>
                    <a:pt x="13" y="1488"/>
                  </a:lnTo>
                  <a:lnTo>
                    <a:pt x="0" y="1488"/>
                  </a:lnTo>
                  <a:lnTo>
                    <a:pt x="0" y="1437"/>
                  </a:lnTo>
                  <a:lnTo>
                    <a:pt x="13" y="1437"/>
                  </a:lnTo>
                  <a:close/>
                  <a:moveTo>
                    <a:pt x="13" y="1527"/>
                  </a:moveTo>
                  <a:lnTo>
                    <a:pt x="13" y="1578"/>
                  </a:lnTo>
                  <a:lnTo>
                    <a:pt x="0" y="1578"/>
                  </a:lnTo>
                  <a:lnTo>
                    <a:pt x="0" y="1527"/>
                  </a:lnTo>
                  <a:lnTo>
                    <a:pt x="13" y="1527"/>
                  </a:lnTo>
                  <a:close/>
                  <a:moveTo>
                    <a:pt x="13" y="1616"/>
                  </a:moveTo>
                  <a:lnTo>
                    <a:pt x="13" y="1668"/>
                  </a:lnTo>
                  <a:lnTo>
                    <a:pt x="0" y="1668"/>
                  </a:lnTo>
                  <a:lnTo>
                    <a:pt x="0" y="1616"/>
                  </a:lnTo>
                  <a:lnTo>
                    <a:pt x="13" y="1616"/>
                  </a:lnTo>
                  <a:close/>
                  <a:moveTo>
                    <a:pt x="13" y="1706"/>
                  </a:moveTo>
                  <a:lnTo>
                    <a:pt x="13" y="1758"/>
                  </a:lnTo>
                  <a:lnTo>
                    <a:pt x="0" y="1758"/>
                  </a:lnTo>
                  <a:lnTo>
                    <a:pt x="0" y="1706"/>
                  </a:lnTo>
                  <a:lnTo>
                    <a:pt x="13" y="1706"/>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132" name="Rectangle 125"/>
            <p:cNvSpPr>
              <a:spLocks noChangeArrowheads="1"/>
            </p:cNvSpPr>
            <p:nvPr/>
          </p:nvSpPr>
          <p:spPr bwMode="auto">
            <a:xfrm>
              <a:off x="11991976" y="2748211"/>
              <a:ext cx="922338"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99%CI</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133" name="Line 126"/>
            <p:cNvSpPr>
              <a:spLocks noChangeShapeType="1"/>
            </p:cNvSpPr>
            <p:nvPr/>
          </p:nvSpPr>
          <p:spPr bwMode="auto">
            <a:xfrm>
              <a:off x="9701213" y="2940299"/>
              <a:ext cx="2243138" cy="0"/>
            </a:xfrm>
            <a:prstGeom prst="line">
              <a:avLst/>
            </a:prstGeom>
            <a:noFill/>
            <a:ln w="508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135" name="Line 128"/>
            <p:cNvSpPr>
              <a:spLocks noChangeShapeType="1"/>
            </p:cNvSpPr>
            <p:nvPr/>
          </p:nvSpPr>
          <p:spPr bwMode="auto">
            <a:xfrm>
              <a:off x="9953626" y="3318124"/>
              <a:ext cx="1735138" cy="0"/>
            </a:xfrm>
            <a:prstGeom prst="line">
              <a:avLst/>
            </a:prstGeom>
            <a:noFill/>
            <a:ln w="508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136" name="Rectangle 129"/>
            <p:cNvSpPr>
              <a:spLocks noChangeArrowheads="1"/>
            </p:cNvSpPr>
            <p:nvPr/>
          </p:nvSpPr>
          <p:spPr bwMode="auto">
            <a:xfrm>
              <a:off x="11747501" y="3122861"/>
              <a:ext cx="922338"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95%CI</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7" name="Group 6"/>
          <p:cNvGrpSpPr/>
          <p:nvPr/>
        </p:nvGrpSpPr>
        <p:grpSpPr>
          <a:xfrm>
            <a:off x="271934" y="1783583"/>
            <a:ext cx="4387850" cy="3673474"/>
            <a:chOff x="271934" y="1783583"/>
            <a:chExt cx="4387850" cy="3673474"/>
          </a:xfrm>
        </p:grpSpPr>
        <p:sp>
          <p:nvSpPr>
            <p:cNvPr id="5130" name="Freeform 123"/>
            <p:cNvSpPr>
              <a:spLocks noEditPoints="1"/>
            </p:cNvSpPr>
            <p:nvPr/>
          </p:nvSpPr>
          <p:spPr bwMode="auto">
            <a:xfrm>
              <a:off x="1784821" y="4718870"/>
              <a:ext cx="96838" cy="365125"/>
            </a:xfrm>
            <a:custGeom>
              <a:avLst/>
              <a:gdLst>
                <a:gd name="T0" fmla="*/ 37 w 61"/>
                <a:gd name="T1" fmla="*/ 230 h 230"/>
                <a:gd name="T2" fmla="*/ 37 w 61"/>
                <a:gd name="T3" fmla="*/ 51 h 230"/>
                <a:gd name="T4" fmla="*/ 24 w 61"/>
                <a:gd name="T5" fmla="*/ 51 h 230"/>
                <a:gd name="T6" fmla="*/ 24 w 61"/>
                <a:gd name="T7" fmla="*/ 230 h 230"/>
                <a:gd name="T8" fmla="*/ 37 w 61"/>
                <a:gd name="T9" fmla="*/ 230 h 230"/>
                <a:gd name="T10" fmla="*/ 61 w 61"/>
                <a:gd name="T11" fmla="*/ 61 h 230"/>
                <a:gd name="T12" fmla="*/ 30 w 61"/>
                <a:gd name="T13" fmla="*/ 0 h 230"/>
                <a:gd name="T14" fmla="*/ 0 w 61"/>
                <a:gd name="T15" fmla="*/ 61 h 230"/>
                <a:gd name="T16" fmla="*/ 61 w 61"/>
                <a:gd name="T17" fmla="*/ 61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230">
                  <a:moveTo>
                    <a:pt x="37" y="230"/>
                  </a:moveTo>
                  <a:lnTo>
                    <a:pt x="37" y="51"/>
                  </a:lnTo>
                  <a:lnTo>
                    <a:pt x="24" y="51"/>
                  </a:lnTo>
                  <a:lnTo>
                    <a:pt x="24" y="230"/>
                  </a:lnTo>
                  <a:lnTo>
                    <a:pt x="37" y="230"/>
                  </a:lnTo>
                  <a:close/>
                  <a:moveTo>
                    <a:pt x="61" y="61"/>
                  </a:moveTo>
                  <a:lnTo>
                    <a:pt x="30" y="0"/>
                  </a:lnTo>
                  <a:lnTo>
                    <a:pt x="0" y="61"/>
                  </a:lnTo>
                  <a:lnTo>
                    <a:pt x="61" y="61"/>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7" name="Rectangle 71"/>
            <p:cNvSpPr>
              <a:spLocks noChangeArrowheads="1"/>
            </p:cNvSpPr>
            <p:nvPr/>
          </p:nvSpPr>
          <p:spPr bwMode="auto">
            <a:xfrm>
              <a:off x="2542059" y="4695058"/>
              <a:ext cx="27305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7" name="Rectangle 94"/>
            <p:cNvSpPr>
              <a:spLocks noChangeArrowheads="1"/>
            </p:cNvSpPr>
            <p:nvPr/>
          </p:nvSpPr>
          <p:spPr bwMode="auto">
            <a:xfrm>
              <a:off x="505296" y="1867720"/>
              <a:ext cx="1338263" cy="2800350"/>
            </a:xfrm>
            <a:prstGeom prst="rect">
              <a:avLst/>
            </a:prstGeom>
            <a:solidFill>
              <a:srgbClr val="E1BCE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73" name="Rectangle 98"/>
            <p:cNvSpPr>
              <a:spLocks noChangeArrowheads="1"/>
            </p:cNvSpPr>
            <p:nvPr/>
          </p:nvSpPr>
          <p:spPr bwMode="auto">
            <a:xfrm>
              <a:off x="2711921" y="1783583"/>
              <a:ext cx="1338263"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probability</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78" name="Freeform 100"/>
            <p:cNvSpPr>
              <a:spLocks noEditPoints="1"/>
            </p:cNvSpPr>
            <p:nvPr/>
          </p:nvSpPr>
          <p:spPr bwMode="auto">
            <a:xfrm>
              <a:off x="560859" y="2648770"/>
              <a:ext cx="1225550" cy="98425"/>
            </a:xfrm>
            <a:custGeom>
              <a:avLst/>
              <a:gdLst>
                <a:gd name="T0" fmla="*/ 772 w 772"/>
                <a:gd name="T1" fmla="*/ 34 h 62"/>
                <a:gd name="T2" fmla="*/ 51 w 772"/>
                <a:gd name="T3" fmla="*/ 34 h 62"/>
                <a:gd name="T4" fmla="*/ 51 w 772"/>
                <a:gd name="T5" fmla="*/ 27 h 62"/>
                <a:gd name="T6" fmla="*/ 772 w 772"/>
                <a:gd name="T7" fmla="*/ 27 h 62"/>
                <a:gd name="T8" fmla="*/ 772 w 772"/>
                <a:gd name="T9" fmla="*/ 34 h 62"/>
                <a:gd name="T10" fmla="*/ 62 w 772"/>
                <a:gd name="T11" fmla="*/ 62 h 62"/>
                <a:gd name="T12" fmla="*/ 0 w 772"/>
                <a:gd name="T13" fmla="*/ 31 h 62"/>
                <a:gd name="T14" fmla="*/ 62 w 772"/>
                <a:gd name="T15" fmla="*/ 0 h 62"/>
                <a:gd name="T16" fmla="*/ 62 w 772"/>
                <a:gd name="T17" fmla="*/ 6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2" h="62">
                  <a:moveTo>
                    <a:pt x="772" y="34"/>
                  </a:moveTo>
                  <a:lnTo>
                    <a:pt x="51" y="34"/>
                  </a:lnTo>
                  <a:lnTo>
                    <a:pt x="51" y="27"/>
                  </a:lnTo>
                  <a:lnTo>
                    <a:pt x="772" y="27"/>
                  </a:lnTo>
                  <a:lnTo>
                    <a:pt x="772" y="34"/>
                  </a:lnTo>
                  <a:close/>
                  <a:moveTo>
                    <a:pt x="62" y="62"/>
                  </a:moveTo>
                  <a:lnTo>
                    <a:pt x="0" y="31"/>
                  </a:lnTo>
                  <a:lnTo>
                    <a:pt x="62" y="0"/>
                  </a:lnTo>
                  <a:lnTo>
                    <a:pt x="62" y="62"/>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86" name="Line 108"/>
            <p:cNvSpPr>
              <a:spLocks noChangeShapeType="1"/>
            </p:cNvSpPr>
            <p:nvPr/>
          </p:nvSpPr>
          <p:spPr bwMode="auto">
            <a:xfrm>
              <a:off x="2602384" y="1867720"/>
              <a:ext cx="0" cy="280035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87" name="Line 109"/>
            <p:cNvSpPr>
              <a:spLocks noChangeShapeType="1"/>
            </p:cNvSpPr>
            <p:nvPr/>
          </p:nvSpPr>
          <p:spPr bwMode="auto">
            <a:xfrm>
              <a:off x="271934" y="4687120"/>
              <a:ext cx="4387850"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91" name="Freeform 113"/>
            <p:cNvSpPr>
              <a:spLocks noEditPoints="1"/>
            </p:cNvSpPr>
            <p:nvPr/>
          </p:nvSpPr>
          <p:spPr bwMode="auto">
            <a:xfrm>
              <a:off x="1832446" y="1867720"/>
              <a:ext cx="20638" cy="2790825"/>
            </a:xfrm>
            <a:custGeom>
              <a:avLst/>
              <a:gdLst>
                <a:gd name="T0" fmla="*/ 13 w 13"/>
                <a:gd name="T1" fmla="*/ 51 h 1758"/>
                <a:gd name="T2" fmla="*/ 0 w 13"/>
                <a:gd name="T3" fmla="*/ 0 h 1758"/>
                <a:gd name="T4" fmla="*/ 13 w 13"/>
                <a:gd name="T5" fmla="*/ 90 h 1758"/>
                <a:gd name="T6" fmla="*/ 0 w 13"/>
                <a:gd name="T7" fmla="*/ 141 h 1758"/>
                <a:gd name="T8" fmla="*/ 13 w 13"/>
                <a:gd name="T9" fmla="*/ 90 h 1758"/>
                <a:gd name="T10" fmla="*/ 13 w 13"/>
                <a:gd name="T11" fmla="*/ 231 h 1758"/>
                <a:gd name="T12" fmla="*/ 0 w 13"/>
                <a:gd name="T13" fmla="*/ 180 h 1758"/>
                <a:gd name="T14" fmla="*/ 13 w 13"/>
                <a:gd name="T15" fmla="*/ 269 h 1758"/>
                <a:gd name="T16" fmla="*/ 0 w 13"/>
                <a:gd name="T17" fmla="*/ 321 h 1758"/>
                <a:gd name="T18" fmla="*/ 13 w 13"/>
                <a:gd name="T19" fmla="*/ 269 h 1758"/>
                <a:gd name="T20" fmla="*/ 13 w 13"/>
                <a:gd name="T21" fmla="*/ 410 h 1758"/>
                <a:gd name="T22" fmla="*/ 0 w 13"/>
                <a:gd name="T23" fmla="*/ 359 h 1758"/>
                <a:gd name="T24" fmla="*/ 13 w 13"/>
                <a:gd name="T25" fmla="*/ 449 h 1758"/>
                <a:gd name="T26" fmla="*/ 0 w 13"/>
                <a:gd name="T27" fmla="*/ 500 h 1758"/>
                <a:gd name="T28" fmla="*/ 13 w 13"/>
                <a:gd name="T29" fmla="*/ 449 h 1758"/>
                <a:gd name="T30" fmla="*/ 13 w 13"/>
                <a:gd name="T31" fmla="*/ 590 h 1758"/>
                <a:gd name="T32" fmla="*/ 0 w 13"/>
                <a:gd name="T33" fmla="*/ 539 h 1758"/>
                <a:gd name="T34" fmla="*/ 13 w 13"/>
                <a:gd name="T35" fmla="*/ 629 h 1758"/>
                <a:gd name="T36" fmla="*/ 0 w 13"/>
                <a:gd name="T37" fmla="*/ 680 h 1758"/>
                <a:gd name="T38" fmla="*/ 13 w 13"/>
                <a:gd name="T39" fmla="*/ 629 h 1758"/>
                <a:gd name="T40" fmla="*/ 13 w 13"/>
                <a:gd name="T41" fmla="*/ 770 h 1758"/>
                <a:gd name="T42" fmla="*/ 0 w 13"/>
                <a:gd name="T43" fmla="*/ 719 h 1758"/>
                <a:gd name="T44" fmla="*/ 13 w 13"/>
                <a:gd name="T45" fmla="*/ 808 h 1758"/>
                <a:gd name="T46" fmla="*/ 0 w 13"/>
                <a:gd name="T47" fmla="*/ 860 h 1758"/>
                <a:gd name="T48" fmla="*/ 13 w 13"/>
                <a:gd name="T49" fmla="*/ 808 h 1758"/>
                <a:gd name="T50" fmla="*/ 13 w 13"/>
                <a:gd name="T51" fmla="*/ 950 h 1758"/>
                <a:gd name="T52" fmla="*/ 0 w 13"/>
                <a:gd name="T53" fmla="*/ 898 h 1758"/>
                <a:gd name="T54" fmla="*/ 13 w 13"/>
                <a:gd name="T55" fmla="*/ 988 h 1758"/>
                <a:gd name="T56" fmla="*/ 0 w 13"/>
                <a:gd name="T57" fmla="*/ 1039 h 1758"/>
                <a:gd name="T58" fmla="*/ 13 w 13"/>
                <a:gd name="T59" fmla="*/ 988 h 1758"/>
                <a:gd name="T60" fmla="*/ 13 w 13"/>
                <a:gd name="T61" fmla="*/ 1129 h 1758"/>
                <a:gd name="T62" fmla="*/ 0 w 13"/>
                <a:gd name="T63" fmla="*/ 1078 h 1758"/>
                <a:gd name="T64" fmla="*/ 13 w 13"/>
                <a:gd name="T65" fmla="*/ 1168 h 1758"/>
                <a:gd name="T66" fmla="*/ 0 w 13"/>
                <a:gd name="T67" fmla="*/ 1219 h 1758"/>
                <a:gd name="T68" fmla="*/ 13 w 13"/>
                <a:gd name="T69" fmla="*/ 1168 h 1758"/>
                <a:gd name="T70" fmla="*/ 13 w 13"/>
                <a:gd name="T71" fmla="*/ 1309 h 1758"/>
                <a:gd name="T72" fmla="*/ 0 w 13"/>
                <a:gd name="T73" fmla="*/ 1257 h 1758"/>
                <a:gd name="T74" fmla="*/ 13 w 13"/>
                <a:gd name="T75" fmla="*/ 1347 h 1758"/>
                <a:gd name="T76" fmla="*/ 0 w 13"/>
                <a:gd name="T77" fmla="*/ 1398 h 1758"/>
                <a:gd name="T78" fmla="*/ 13 w 13"/>
                <a:gd name="T79" fmla="*/ 1347 h 1758"/>
                <a:gd name="T80" fmla="*/ 13 w 13"/>
                <a:gd name="T81" fmla="*/ 1488 h 1758"/>
                <a:gd name="T82" fmla="*/ 0 w 13"/>
                <a:gd name="T83" fmla="*/ 1437 h 1758"/>
                <a:gd name="T84" fmla="*/ 13 w 13"/>
                <a:gd name="T85" fmla="*/ 1527 h 1758"/>
                <a:gd name="T86" fmla="*/ 0 w 13"/>
                <a:gd name="T87" fmla="*/ 1578 h 1758"/>
                <a:gd name="T88" fmla="*/ 13 w 13"/>
                <a:gd name="T89" fmla="*/ 1527 h 1758"/>
                <a:gd name="T90" fmla="*/ 13 w 13"/>
                <a:gd name="T91" fmla="*/ 1668 h 1758"/>
                <a:gd name="T92" fmla="*/ 0 w 13"/>
                <a:gd name="T93" fmla="*/ 1616 h 1758"/>
                <a:gd name="T94" fmla="*/ 13 w 13"/>
                <a:gd name="T95" fmla="*/ 1706 h 1758"/>
                <a:gd name="T96" fmla="*/ 0 w 13"/>
                <a:gd name="T97" fmla="*/ 1758 h 1758"/>
                <a:gd name="T98" fmla="*/ 13 w 13"/>
                <a:gd name="T99" fmla="*/ 1706 h 1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3" h="1758">
                  <a:moveTo>
                    <a:pt x="13" y="0"/>
                  </a:moveTo>
                  <a:lnTo>
                    <a:pt x="13" y="51"/>
                  </a:lnTo>
                  <a:lnTo>
                    <a:pt x="0" y="51"/>
                  </a:lnTo>
                  <a:lnTo>
                    <a:pt x="0" y="0"/>
                  </a:lnTo>
                  <a:lnTo>
                    <a:pt x="13" y="0"/>
                  </a:lnTo>
                  <a:close/>
                  <a:moveTo>
                    <a:pt x="13" y="90"/>
                  </a:moveTo>
                  <a:lnTo>
                    <a:pt x="13" y="141"/>
                  </a:lnTo>
                  <a:lnTo>
                    <a:pt x="0" y="141"/>
                  </a:lnTo>
                  <a:lnTo>
                    <a:pt x="0" y="90"/>
                  </a:lnTo>
                  <a:lnTo>
                    <a:pt x="13" y="90"/>
                  </a:lnTo>
                  <a:close/>
                  <a:moveTo>
                    <a:pt x="13" y="180"/>
                  </a:moveTo>
                  <a:lnTo>
                    <a:pt x="13" y="231"/>
                  </a:lnTo>
                  <a:lnTo>
                    <a:pt x="0" y="231"/>
                  </a:lnTo>
                  <a:lnTo>
                    <a:pt x="0" y="180"/>
                  </a:lnTo>
                  <a:lnTo>
                    <a:pt x="13" y="180"/>
                  </a:lnTo>
                  <a:close/>
                  <a:moveTo>
                    <a:pt x="13" y="269"/>
                  </a:moveTo>
                  <a:lnTo>
                    <a:pt x="13" y="321"/>
                  </a:lnTo>
                  <a:lnTo>
                    <a:pt x="0" y="321"/>
                  </a:lnTo>
                  <a:lnTo>
                    <a:pt x="0" y="269"/>
                  </a:lnTo>
                  <a:lnTo>
                    <a:pt x="13" y="269"/>
                  </a:lnTo>
                  <a:close/>
                  <a:moveTo>
                    <a:pt x="13" y="359"/>
                  </a:moveTo>
                  <a:lnTo>
                    <a:pt x="13" y="410"/>
                  </a:lnTo>
                  <a:lnTo>
                    <a:pt x="0" y="410"/>
                  </a:lnTo>
                  <a:lnTo>
                    <a:pt x="0" y="359"/>
                  </a:lnTo>
                  <a:lnTo>
                    <a:pt x="13" y="359"/>
                  </a:lnTo>
                  <a:close/>
                  <a:moveTo>
                    <a:pt x="13" y="449"/>
                  </a:moveTo>
                  <a:lnTo>
                    <a:pt x="13" y="500"/>
                  </a:lnTo>
                  <a:lnTo>
                    <a:pt x="0" y="500"/>
                  </a:lnTo>
                  <a:lnTo>
                    <a:pt x="0" y="449"/>
                  </a:lnTo>
                  <a:lnTo>
                    <a:pt x="13" y="449"/>
                  </a:lnTo>
                  <a:close/>
                  <a:moveTo>
                    <a:pt x="13" y="539"/>
                  </a:moveTo>
                  <a:lnTo>
                    <a:pt x="13" y="590"/>
                  </a:lnTo>
                  <a:lnTo>
                    <a:pt x="0" y="590"/>
                  </a:lnTo>
                  <a:lnTo>
                    <a:pt x="0" y="539"/>
                  </a:lnTo>
                  <a:lnTo>
                    <a:pt x="13" y="539"/>
                  </a:lnTo>
                  <a:close/>
                  <a:moveTo>
                    <a:pt x="13" y="629"/>
                  </a:moveTo>
                  <a:lnTo>
                    <a:pt x="13" y="680"/>
                  </a:lnTo>
                  <a:lnTo>
                    <a:pt x="0" y="680"/>
                  </a:lnTo>
                  <a:lnTo>
                    <a:pt x="0" y="629"/>
                  </a:lnTo>
                  <a:lnTo>
                    <a:pt x="13" y="629"/>
                  </a:lnTo>
                  <a:close/>
                  <a:moveTo>
                    <a:pt x="13" y="719"/>
                  </a:moveTo>
                  <a:lnTo>
                    <a:pt x="13" y="770"/>
                  </a:lnTo>
                  <a:lnTo>
                    <a:pt x="0" y="770"/>
                  </a:lnTo>
                  <a:lnTo>
                    <a:pt x="0" y="719"/>
                  </a:lnTo>
                  <a:lnTo>
                    <a:pt x="13" y="719"/>
                  </a:lnTo>
                  <a:close/>
                  <a:moveTo>
                    <a:pt x="13" y="808"/>
                  </a:moveTo>
                  <a:lnTo>
                    <a:pt x="13" y="860"/>
                  </a:lnTo>
                  <a:lnTo>
                    <a:pt x="0" y="860"/>
                  </a:lnTo>
                  <a:lnTo>
                    <a:pt x="0" y="808"/>
                  </a:lnTo>
                  <a:lnTo>
                    <a:pt x="13" y="808"/>
                  </a:lnTo>
                  <a:close/>
                  <a:moveTo>
                    <a:pt x="13" y="898"/>
                  </a:moveTo>
                  <a:lnTo>
                    <a:pt x="13" y="950"/>
                  </a:lnTo>
                  <a:lnTo>
                    <a:pt x="0" y="950"/>
                  </a:lnTo>
                  <a:lnTo>
                    <a:pt x="0" y="898"/>
                  </a:lnTo>
                  <a:lnTo>
                    <a:pt x="13" y="898"/>
                  </a:lnTo>
                  <a:close/>
                  <a:moveTo>
                    <a:pt x="13" y="988"/>
                  </a:moveTo>
                  <a:lnTo>
                    <a:pt x="13" y="1039"/>
                  </a:lnTo>
                  <a:lnTo>
                    <a:pt x="0" y="1039"/>
                  </a:lnTo>
                  <a:lnTo>
                    <a:pt x="0" y="988"/>
                  </a:lnTo>
                  <a:lnTo>
                    <a:pt x="13" y="988"/>
                  </a:lnTo>
                  <a:close/>
                  <a:moveTo>
                    <a:pt x="13" y="1078"/>
                  </a:moveTo>
                  <a:lnTo>
                    <a:pt x="13" y="1129"/>
                  </a:lnTo>
                  <a:lnTo>
                    <a:pt x="0" y="1129"/>
                  </a:lnTo>
                  <a:lnTo>
                    <a:pt x="0" y="1078"/>
                  </a:lnTo>
                  <a:lnTo>
                    <a:pt x="13" y="1078"/>
                  </a:lnTo>
                  <a:close/>
                  <a:moveTo>
                    <a:pt x="13" y="1168"/>
                  </a:moveTo>
                  <a:lnTo>
                    <a:pt x="13" y="1219"/>
                  </a:lnTo>
                  <a:lnTo>
                    <a:pt x="0" y="1219"/>
                  </a:lnTo>
                  <a:lnTo>
                    <a:pt x="0" y="1168"/>
                  </a:lnTo>
                  <a:lnTo>
                    <a:pt x="13" y="1168"/>
                  </a:lnTo>
                  <a:close/>
                  <a:moveTo>
                    <a:pt x="13" y="1257"/>
                  </a:moveTo>
                  <a:lnTo>
                    <a:pt x="13" y="1309"/>
                  </a:lnTo>
                  <a:lnTo>
                    <a:pt x="0" y="1309"/>
                  </a:lnTo>
                  <a:lnTo>
                    <a:pt x="0" y="1257"/>
                  </a:lnTo>
                  <a:lnTo>
                    <a:pt x="13" y="1257"/>
                  </a:lnTo>
                  <a:close/>
                  <a:moveTo>
                    <a:pt x="13" y="1347"/>
                  </a:moveTo>
                  <a:lnTo>
                    <a:pt x="13" y="1398"/>
                  </a:lnTo>
                  <a:lnTo>
                    <a:pt x="0" y="1398"/>
                  </a:lnTo>
                  <a:lnTo>
                    <a:pt x="0" y="1347"/>
                  </a:lnTo>
                  <a:lnTo>
                    <a:pt x="13" y="1347"/>
                  </a:lnTo>
                  <a:close/>
                  <a:moveTo>
                    <a:pt x="13" y="1437"/>
                  </a:moveTo>
                  <a:lnTo>
                    <a:pt x="13" y="1488"/>
                  </a:lnTo>
                  <a:lnTo>
                    <a:pt x="0" y="1488"/>
                  </a:lnTo>
                  <a:lnTo>
                    <a:pt x="0" y="1437"/>
                  </a:lnTo>
                  <a:lnTo>
                    <a:pt x="13" y="1437"/>
                  </a:lnTo>
                  <a:close/>
                  <a:moveTo>
                    <a:pt x="13" y="1527"/>
                  </a:moveTo>
                  <a:lnTo>
                    <a:pt x="13" y="1578"/>
                  </a:lnTo>
                  <a:lnTo>
                    <a:pt x="0" y="1578"/>
                  </a:lnTo>
                  <a:lnTo>
                    <a:pt x="0" y="1527"/>
                  </a:lnTo>
                  <a:lnTo>
                    <a:pt x="13" y="1527"/>
                  </a:lnTo>
                  <a:close/>
                  <a:moveTo>
                    <a:pt x="13" y="1616"/>
                  </a:moveTo>
                  <a:lnTo>
                    <a:pt x="13" y="1668"/>
                  </a:lnTo>
                  <a:lnTo>
                    <a:pt x="0" y="1668"/>
                  </a:lnTo>
                  <a:lnTo>
                    <a:pt x="0" y="1616"/>
                  </a:lnTo>
                  <a:lnTo>
                    <a:pt x="13" y="1616"/>
                  </a:lnTo>
                  <a:close/>
                  <a:moveTo>
                    <a:pt x="13" y="1706"/>
                  </a:moveTo>
                  <a:lnTo>
                    <a:pt x="13" y="1758"/>
                  </a:lnTo>
                  <a:lnTo>
                    <a:pt x="0" y="1758"/>
                  </a:lnTo>
                  <a:lnTo>
                    <a:pt x="0" y="1706"/>
                  </a:lnTo>
                  <a:lnTo>
                    <a:pt x="13" y="1706"/>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131" name="Rectangle 124"/>
            <p:cNvSpPr>
              <a:spLocks noChangeArrowheads="1"/>
            </p:cNvSpPr>
            <p:nvPr/>
          </p:nvSpPr>
          <p:spPr bwMode="auto">
            <a:xfrm>
              <a:off x="489421" y="5030020"/>
              <a:ext cx="2767013"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smallest harmful value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9" name="Rectangle 101"/>
            <p:cNvSpPr>
              <a:spLocks noChangeArrowheads="1"/>
            </p:cNvSpPr>
            <p:nvPr/>
          </p:nvSpPr>
          <p:spPr bwMode="auto">
            <a:xfrm>
              <a:off x="991071" y="2467795"/>
              <a:ext cx="508000" cy="438150"/>
            </a:xfrm>
            <a:prstGeom prst="rect">
              <a:avLst/>
            </a:prstGeom>
            <a:solidFill>
              <a:srgbClr val="E1BCE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Rectangle 103"/>
            <p:cNvSpPr>
              <a:spLocks noChangeArrowheads="1"/>
            </p:cNvSpPr>
            <p:nvPr/>
          </p:nvSpPr>
          <p:spPr bwMode="auto">
            <a:xfrm>
              <a:off x="1291109" y="2656708"/>
              <a:ext cx="182563"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0" name="Rectangle 102"/>
            <p:cNvSpPr>
              <a:spLocks noChangeArrowheads="1"/>
            </p:cNvSpPr>
            <p:nvPr/>
          </p:nvSpPr>
          <p:spPr bwMode="auto">
            <a:xfrm>
              <a:off x="1087667" y="2463585"/>
              <a:ext cx="3143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H</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sp>
        <p:nvSpPr>
          <p:cNvPr id="175" name="Freeform 99"/>
          <p:cNvSpPr>
            <a:spLocks/>
          </p:cNvSpPr>
          <p:nvPr/>
        </p:nvSpPr>
        <p:spPr bwMode="auto">
          <a:xfrm>
            <a:off x="414809" y="2299520"/>
            <a:ext cx="4235450" cy="2368550"/>
          </a:xfrm>
          <a:custGeom>
            <a:avLst/>
            <a:gdLst>
              <a:gd name="T0" fmla="*/ 0 w 2668"/>
              <a:gd name="T1" fmla="*/ 1492 h 1492"/>
              <a:gd name="T2" fmla="*/ 464 w 2668"/>
              <a:gd name="T3" fmla="*/ 1469 h 1492"/>
              <a:gd name="T4" fmla="*/ 663 w 2668"/>
              <a:gd name="T5" fmla="*/ 1361 h 1492"/>
              <a:gd name="T6" fmla="*/ 815 w 2668"/>
              <a:gd name="T7" fmla="*/ 1100 h 1492"/>
              <a:gd name="T8" fmla="*/ 1034 w 2668"/>
              <a:gd name="T9" fmla="*/ 530 h 1492"/>
              <a:gd name="T10" fmla="*/ 1190 w 2668"/>
              <a:gd name="T11" fmla="*/ 87 h 1492"/>
              <a:gd name="T12" fmla="*/ 1289 w 2668"/>
              <a:gd name="T13" fmla="*/ 4 h 1492"/>
              <a:gd name="T14" fmla="*/ 1397 w 2668"/>
              <a:gd name="T15" fmla="*/ 87 h 1492"/>
              <a:gd name="T16" fmla="*/ 1573 w 2668"/>
              <a:gd name="T17" fmla="*/ 502 h 1492"/>
              <a:gd name="T18" fmla="*/ 1833 w 2668"/>
              <a:gd name="T19" fmla="*/ 1146 h 1492"/>
              <a:gd name="T20" fmla="*/ 1994 w 2668"/>
              <a:gd name="T21" fmla="*/ 1377 h 1492"/>
              <a:gd name="T22" fmla="*/ 2208 w 2668"/>
              <a:gd name="T23" fmla="*/ 1469 h 1492"/>
              <a:gd name="T24" fmla="*/ 2668 w 2668"/>
              <a:gd name="T25" fmla="*/ 1488 h 1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68" h="1492">
                <a:moveTo>
                  <a:pt x="0" y="1492"/>
                </a:moveTo>
                <a:cubicBezTo>
                  <a:pt x="77" y="1489"/>
                  <a:pt x="353" y="1490"/>
                  <a:pt x="464" y="1469"/>
                </a:cubicBezTo>
                <a:cubicBezTo>
                  <a:pt x="575" y="1447"/>
                  <a:pt x="604" y="1423"/>
                  <a:pt x="663" y="1361"/>
                </a:cubicBezTo>
                <a:cubicBezTo>
                  <a:pt x="721" y="1300"/>
                  <a:pt x="754" y="1239"/>
                  <a:pt x="815" y="1100"/>
                </a:cubicBezTo>
                <a:cubicBezTo>
                  <a:pt x="877" y="962"/>
                  <a:pt x="971" y="699"/>
                  <a:pt x="1034" y="530"/>
                </a:cubicBezTo>
                <a:cubicBezTo>
                  <a:pt x="1096" y="361"/>
                  <a:pt x="1149" y="174"/>
                  <a:pt x="1190" y="87"/>
                </a:cubicBezTo>
                <a:cubicBezTo>
                  <a:pt x="1232" y="0"/>
                  <a:pt x="1273" y="4"/>
                  <a:pt x="1289" y="4"/>
                </a:cubicBezTo>
                <a:cubicBezTo>
                  <a:pt x="1304" y="4"/>
                  <a:pt x="1350" y="4"/>
                  <a:pt x="1397" y="87"/>
                </a:cubicBezTo>
                <a:cubicBezTo>
                  <a:pt x="1444" y="171"/>
                  <a:pt x="1500" y="325"/>
                  <a:pt x="1573" y="502"/>
                </a:cubicBezTo>
                <a:cubicBezTo>
                  <a:pt x="1646" y="678"/>
                  <a:pt x="1763" y="1001"/>
                  <a:pt x="1833" y="1146"/>
                </a:cubicBezTo>
                <a:cubicBezTo>
                  <a:pt x="1903" y="1292"/>
                  <a:pt x="1931" y="1323"/>
                  <a:pt x="1994" y="1377"/>
                </a:cubicBezTo>
                <a:cubicBezTo>
                  <a:pt x="2056" y="1430"/>
                  <a:pt x="2096" y="1451"/>
                  <a:pt x="2208" y="1469"/>
                </a:cubicBezTo>
                <a:cubicBezTo>
                  <a:pt x="2320" y="1487"/>
                  <a:pt x="2506" y="1484"/>
                  <a:pt x="2668" y="1488"/>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nvGrpSpPr>
          <p:cNvPr id="10" name="Group 9"/>
          <p:cNvGrpSpPr/>
          <p:nvPr/>
        </p:nvGrpSpPr>
        <p:grpSpPr>
          <a:xfrm>
            <a:off x="1624484" y="3020245"/>
            <a:ext cx="2746375" cy="427037"/>
            <a:chOff x="1624484" y="3020245"/>
            <a:chExt cx="2746375" cy="427037"/>
          </a:xfrm>
        </p:grpSpPr>
        <p:sp>
          <p:nvSpPr>
            <p:cNvPr id="188" name="Rectangle 110"/>
            <p:cNvSpPr>
              <a:spLocks noChangeArrowheads="1"/>
            </p:cNvSpPr>
            <p:nvPr/>
          </p:nvSpPr>
          <p:spPr bwMode="auto">
            <a:xfrm>
              <a:off x="3450109" y="3020245"/>
              <a:ext cx="92075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95%CI</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120" name="Line 114"/>
            <p:cNvSpPr>
              <a:spLocks noChangeShapeType="1"/>
            </p:cNvSpPr>
            <p:nvPr/>
          </p:nvSpPr>
          <p:spPr bwMode="auto">
            <a:xfrm>
              <a:off x="1624484" y="3205983"/>
              <a:ext cx="1760538" cy="0"/>
            </a:xfrm>
            <a:prstGeom prst="line">
              <a:avLst/>
            </a:prstGeom>
            <a:noFill/>
            <a:ln w="508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189" name="Rectangle 111"/>
          <p:cNvSpPr>
            <a:spLocks noChangeArrowheads="1"/>
          </p:cNvSpPr>
          <p:nvPr/>
        </p:nvSpPr>
        <p:spPr bwMode="auto">
          <a:xfrm>
            <a:off x="268759" y="4377558"/>
            <a:ext cx="241299" cy="4175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nvGrpSpPr>
          <p:cNvPr id="9" name="Group 8"/>
          <p:cNvGrpSpPr/>
          <p:nvPr/>
        </p:nvGrpSpPr>
        <p:grpSpPr>
          <a:xfrm>
            <a:off x="667221" y="3285358"/>
            <a:ext cx="1179513" cy="1390651"/>
            <a:chOff x="667221" y="3285358"/>
            <a:chExt cx="1179513" cy="1390651"/>
          </a:xfrm>
        </p:grpSpPr>
        <p:grpSp>
          <p:nvGrpSpPr>
            <p:cNvPr id="6" name="Group 5"/>
            <p:cNvGrpSpPr/>
            <p:nvPr/>
          </p:nvGrpSpPr>
          <p:grpSpPr>
            <a:xfrm>
              <a:off x="667221" y="3652071"/>
              <a:ext cx="1179513" cy="1023938"/>
              <a:chOff x="667221" y="3652071"/>
              <a:chExt cx="1179513" cy="1023938"/>
            </a:xfrm>
          </p:grpSpPr>
          <p:sp>
            <p:nvSpPr>
              <p:cNvPr id="172" name="Freeform 97"/>
              <p:cNvSpPr>
                <a:spLocks/>
              </p:cNvSpPr>
              <p:nvPr/>
            </p:nvSpPr>
            <p:spPr bwMode="auto">
              <a:xfrm>
                <a:off x="667221" y="3652071"/>
                <a:ext cx="1179513" cy="1023938"/>
              </a:xfrm>
              <a:custGeom>
                <a:avLst/>
                <a:gdLst>
                  <a:gd name="T0" fmla="*/ 1846 w 1861"/>
                  <a:gd name="T1" fmla="*/ 1612 h 1612"/>
                  <a:gd name="T2" fmla="*/ 1856 w 1861"/>
                  <a:gd name="T3" fmla="*/ 136 h 1612"/>
                  <a:gd name="T4" fmla="*/ 1574 w 1861"/>
                  <a:gd name="T5" fmla="*/ 720 h 1612"/>
                  <a:gd name="T6" fmla="*/ 1307 w 1861"/>
                  <a:gd name="T7" fmla="*/ 1212 h 1612"/>
                  <a:gd name="T8" fmla="*/ 1068 w 1861"/>
                  <a:gd name="T9" fmla="*/ 1409 h 1612"/>
                  <a:gd name="T10" fmla="*/ 777 w 1861"/>
                  <a:gd name="T11" fmla="*/ 1524 h 1612"/>
                  <a:gd name="T12" fmla="*/ 0 w 1861"/>
                  <a:gd name="T13" fmla="*/ 1590 h 1612"/>
                </a:gdLst>
                <a:ahLst/>
                <a:cxnLst>
                  <a:cxn ang="0">
                    <a:pos x="T0" y="T1"/>
                  </a:cxn>
                  <a:cxn ang="0">
                    <a:pos x="T2" y="T3"/>
                  </a:cxn>
                  <a:cxn ang="0">
                    <a:pos x="T4" y="T5"/>
                  </a:cxn>
                  <a:cxn ang="0">
                    <a:pos x="T6" y="T7"/>
                  </a:cxn>
                  <a:cxn ang="0">
                    <a:pos x="T8" y="T9"/>
                  </a:cxn>
                  <a:cxn ang="0">
                    <a:pos x="T10" y="T11"/>
                  </a:cxn>
                  <a:cxn ang="0">
                    <a:pos x="T12" y="T13"/>
                  </a:cxn>
                </a:cxnLst>
                <a:rect l="0" t="0" r="r" b="b"/>
                <a:pathLst>
                  <a:path w="1861" h="1612">
                    <a:moveTo>
                      <a:pt x="1846" y="1612"/>
                    </a:moveTo>
                    <a:cubicBezTo>
                      <a:pt x="1846" y="1377"/>
                      <a:pt x="1856" y="372"/>
                      <a:pt x="1856" y="136"/>
                    </a:cubicBezTo>
                    <a:cubicBezTo>
                      <a:pt x="1861" y="0"/>
                      <a:pt x="1735" y="387"/>
                      <a:pt x="1574" y="720"/>
                    </a:cubicBezTo>
                    <a:cubicBezTo>
                      <a:pt x="1488" y="902"/>
                      <a:pt x="1383" y="1111"/>
                      <a:pt x="1307" y="1212"/>
                    </a:cubicBezTo>
                    <a:lnTo>
                      <a:pt x="1068" y="1409"/>
                    </a:lnTo>
                    <a:lnTo>
                      <a:pt x="777" y="1524"/>
                    </a:lnTo>
                    <a:lnTo>
                      <a:pt x="0" y="1590"/>
                    </a:ln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122" name="Rectangle 116"/>
              <p:cNvSpPr>
                <a:spLocks noChangeArrowheads="1"/>
              </p:cNvSpPr>
              <p:nvPr/>
            </p:nvSpPr>
            <p:spPr bwMode="auto">
              <a:xfrm>
                <a:off x="1127596" y="3661595"/>
                <a:ext cx="63817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0.06</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124" name="Freeform 117"/>
              <p:cNvSpPr>
                <a:spLocks noEditPoints="1"/>
              </p:cNvSpPr>
              <p:nvPr/>
            </p:nvSpPr>
            <p:spPr bwMode="auto">
              <a:xfrm>
                <a:off x="1438746" y="4031483"/>
                <a:ext cx="298450" cy="477837"/>
              </a:xfrm>
              <a:custGeom>
                <a:avLst/>
                <a:gdLst>
                  <a:gd name="T0" fmla="*/ 368 w 469"/>
                  <a:gd name="T1" fmla="*/ 671 h 751"/>
                  <a:gd name="T2" fmla="*/ 0 w 469"/>
                  <a:gd name="T3" fmla="*/ 15 h 751"/>
                  <a:gd name="T4" fmla="*/ 27 w 469"/>
                  <a:gd name="T5" fmla="*/ 0 h 751"/>
                  <a:gd name="T6" fmla="*/ 395 w 469"/>
                  <a:gd name="T7" fmla="*/ 656 h 751"/>
                  <a:gd name="T8" fmla="*/ 368 w 469"/>
                  <a:gd name="T9" fmla="*/ 671 h 751"/>
                  <a:gd name="T10" fmla="*/ 448 w 469"/>
                  <a:gd name="T11" fmla="*/ 626 h 751"/>
                  <a:gd name="T12" fmla="*/ 419 w 469"/>
                  <a:gd name="T13" fmla="*/ 730 h 751"/>
                  <a:gd name="T14" fmla="*/ 315 w 469"/>
                  <a:gd name="T15" fmla="*/ 701 h 751"/>
                  <a:gd name="T16" fmla="*/ 344 w 469"/>
                  <a:gd name="T17" fmla="*/ 597 h 751"/>
                  <a:gd name="T18" fmla="*/ 448 w 469"/>
                  <a:gd name="T19" fmla="*/ 626 h 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9" h="751">
                    <a:moveTo>
                      <a:pt x="368" y="671"/>
                    </a:moveTo>
                    <a:lnTo>
                      <a:pt x="0" y="15"/>
                    </a:lnTo>
                    <a:lnTo>
                      <a:pt x="27" y="0"/>
                    </a:lnTo>
                    <a:lnTo>
                      <a:pt x="395" y="656"/>
                    </a:lnTo>
                    <a:lnTo>
                      <a:pt x="368" y="671"/>
                    </a:lnTo>
                    <a:close/>
                    <a:moveTo>
                      <a:pt x="448" y="626"/>
                    </a:moveTo>
                    <a:cubicBezTo>
                      <a:pt x="469" y="663"/>
                      <a:pt x="456" y="710"/>
                      <a:pt x="419" y="730"/>
                    </a:cubicBezTo>
                    <a:cubicBezTo>
                      <a:pt x="382" y="751"/>
                      <a:pt x="335" y="738"/>
                      <a:pt x="315" y="701"/>
                    </a:cubicBezTo>
                    <a:cubicBezTo>
                      <a:pt x="294" y="664"/>
                      <a:pt x="307" y="617"/>
                      <a:pt x="344" y="597"/>
                    </a:cubicBezTo>
                    <a:cubicBezTo>
                      <a:pt x="381" y="576"/>
                      <a:pt x="428" y="589"/>
                      <a:pt x="448" y="626"/>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sp>
          <p:nvSpPr>
            <p:cNvPr id="5121" name="Rectangle 115"/>
            <p:cNvSpPr>
              <a:spLocks noChangeArrowheads="1"/>
            </p:cNvSpPr>
            <p:nvPr/>
          </p:nvSpPr>
          <p:spPr bwMode="auto">
            <a:xfrm>
              <a:off x="1199034" y="3285358"/>
              <a:ext cx="496888"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p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grpSp>
        <p:nvGrpSpPr>
          <p:cNvPr id="11" name="Group 10"/>
          <p:cNvGrpSpPr/>
          <p:nvPr/>
        </p:nvGrpSpPr>
        <p:grpSpPr>
          <a:xfrm>
            <a:off x="1937445" y="3732209"/>
            <a:ext cx="1125308" cy="924088"/>
            <a:chOff x="1937445" y="3732209"/>
            <a:chExt cx="1125308" cy="924088"/>
          </a:xfrm>
        </p:grpSpPr>
        <p:sp>
          <p:nvSpPr>
            <p:cNvPr id="79" name="Rectangle 179"/>
            <p:cNvSpPr>
              <a:spLocks noChangeArrowheads="1"/>
            </p:cNvSpPr>
            <p:nvPr/>
          </p:nvSpPr>
          <p:spPr bwMode="auto">
            <a:xfrm>
              <a:off x="1937445" y="3732209"/>
              <a:ext cx="1125308" cy="640175"/>
            </a:xfrm>
            <a:prstGeom prst="rect">
              <a:avLst/>
            </a:prstGeom>
            <a:solidFill>
              <a:srgbClr val="C9E5CA"/>
            </a:solidFill>
            <a:ln>
              <a:noFill/>
            </a:ln>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observed</a:t>
              </a:r>
              <a:br>
                <a:rPr kumimoji="0" lang="en-US" altLang="en-US" sz="2600" b="0" i="0" u="none" strike="noStrike" cap="none" normalizeH="0" baseline="0" dirty="0" smtClean="0">
                  <a:ln>
                    <a:noFill/>
                  </a:ln>
                  <a:solidFill>
                    <a:srgbClr val="000000"/>
                  </a:solidFill>
                  <a:effectLst/>
                  <a:latin typeface="Arial Narrow" panose="020B0606020202030204" pitchFamily="34" charset="0"/>
                </a:rPr>
              </a:br>
              <a:r>
                <a:rPr kumimoji="0" lang="en-US" altLang="en-US" sz="2600" b="0" i="0" u="none" strike="noStrike" cap="none" normalizeH="0" baseline="0" dirty="0" smtClean="0">
                  <a:ln>
                    <a:noFill/>
                  </a:ln>
                  <a:solidFill>
                    <a:srgbClr val="000000"/>
                  </a:solidFill>
                  <a:effectLst/>
                  <a:latin typeface="Arial Narrow" panose="020B0606020202030204" pitchFamily="34" charset="0"/>
                </a:rPr>
                <a:t>value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0" name="Freeform 181"/>
            <p:cNvSpPr>
              <a:spLocks noEditPoints="1"/>
            </p:cNvSpPr>
            <p:nvPr/>
          </p:nvSpPr>
          <p:spPr bwMode="auto">
            <a:xfrm flipV="1">
              <a:off x="2388766" y="4354672"/>
              <a:ext cx="98425" cy="301625"/>
            </a:xfrm>
            <a:custGeom>
              <a:avLst/>
              <a:gdLst>
                <a:gd name="T0" fmla="*/ 37 w 62"/>
                <a:gd name="T1" fmla="*/ 190 h 190"/>
                <a:gd name="T2" fmla="*/ 37 w 62"/>
                <a:gd name="T3" fmla="*/ 53 h 190"/>
                <a:gd name="T4" fmla="*/ 24 w 62"/>
                <a:gd name="T5" fmla="*/ 53 h 190"/>
                <a:gd name="T6" fmla="*/ 24 w 62"/>
                <a:gd name="T7" fmla="*/ 190 h 190"/>
                <a:gd name="T8" fmla="*/ 37 w 62"/>
                <a:gd name="T9" fmla="*/ 190 h 190"/>
                <a:gd name="T10" fmla="*/ 62 w 62"/>
                <a:gd name="T11" fmla="*/ 63 h 190"/>
                <a:gd name="T12" fmla="*/ 31 w 62"/>
                <a:gd name="T13" fmla="*/ 0 h 190"/>
                <a:gd name="T14" fmla="*/ 0 w 62"/>
                <a:gd name="T15" fmla="*/ 63 h 190"/>
                <a:gd name="T16" fmla="*/ 62 w 62"/>
                <a:gd name="T17" fmla="*/ 63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90">
                  <a:moveTo>
                    <a:pt x="37" y="190"/>
                  </a:moveTo>
                  <a:lnTo>
                    <a:pt x="37" y="53"/>
                  </a:lnTo>
                  <a:lnTo>
                    <a:pt x="24" y="53"/>
                  </a:lnTo>
                  <a:lnTo>
                    <a:pt x="24" y="190"/>
                  </a:lnTo>
                  <a:lnTo>
                    <a:pt x="37" y="190"/>
                  </a:lnTo>
                  <a:close/>
                  <a:moveTo>
                    <a:pt x="62" y="63"/>
                  </a:moveTo>
                  <a:lnTo>
                    <a:pt x="31" y="0"/>
                  </a:lnTo>
                  <a:lnTo>
                    <a:pt x="0" y="63"/>
                  </a:lnTo>
                  <a:lnTo>
                    <a:pt x="62" y="63"/>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spTree>
    <p:custDataLst>
      <p:tags r:id="rId1"/>
    </p:custDataLst>
    <p:extLst>
      <p:ext uri="{BB962C8B-B14F-4D97-AF65-F5344CB8AC3E}">
        <p14:creationId xmlns:p14="http://schemas.microsoft.com/office/powerpoint/2010/main" val="363577513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68"/>
                                        </p:tgtEl>
                                        <p:attrNameLst>
                                          <p:attrName>style.visibility</p:attrName>
                                        </p:attrNameLst>
                                      </p:cBhvr>
                                      <p:to>
                                        <p:strVal val="visible"/>
                                      </p:to>
                                    </p:set>
                                    <p:animEffect transition="in" filter="wipe(left)">
                                      <p:cBhvr>
                                        <p:cTn id="24" dur="500"/>
                                        <p:tgtEl>
                                          <p:spTgt spid="168"/>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75"/>
                                        </p:tgtEl>
                                        <p:attrNameLst>
                                          <p:attrName>style.visibility</p:attrName>
                                        </p:attrNameLst>
                                      </p:cBhvr>
                                      <p:to>
                                        <p:strVal val="visible"/>
                                      </p:to>
                                    </p:set>
                                    <p:animEffect transition="in" filter="wipe(left)">
                                      <p:cBhvr>
                                        <p:cTn id="27" dur="500"/>
                                        <p:tgtEl>
                                          <p:spTgt spid="175"/>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71"/>
                                        </p:tgtEl>
                                        <p:attrNameLst>
                                          <p:attrName>style.visibility</p:attrName>
                                        </p:attrNameLst>
                                      </p:cBhvr>
                                      <p:to>
                                        <p:strVal val="visible"/>
                                      </p:to>
                                    </p:set>
                                    <p:animEffect transition="in" filter="wipe(left)">
                                      <p:cBhvr>
                                        <p:cTn id="30" dur="500"/>
                                        <p:tgtEl>
                                          <p:spTgt spid="171"/>
                                        </p:tgtEl>
                                      </p:cBhvr>
                                    </p:animEffect>
                                  </p:childTnLst>
                                </p:cTn>
                              </p:par>
                              <p:par>
                                <p:cTn id="31" presetID="22" presetClass="entr" presetSubtype="8"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left)">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ipe(left)">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2" presetClass="entr" presetSubtype="2" fill="hold" nodeType="click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wipe(right)">
                                      <p:cBhvr>
                                        <p:cTn id="51" dur="500"/>
                                        <p:tgtEl>
                                          <p:spTgt spid="9"/>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499"/>
                                          </p:stCondLst>
                                        </p:cTn>
                                        <p:tgtEl>
                                          <p:spTgt spid="5123">
                                            <p:txEl>
                                              <p:pRg st="12" end="12"/>
                                            </p:txEl>
                                          </p:spTgt>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499"/>
                                          </p:stCondLst>
                                        </p:cTn>
                                        <p:tgtEl>
                                          <p:spTgt spid="5123">
                                            <p:txEl>
                                              <p:pRg st="13" end="13"/>
                                            </p:txEl>
                                          </p:spTgt>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5138"/>
                                        </p:tgtEl>
                                        <p:attrNameLst>
                                          <p:attrName>style.visibility</p:attrName>
                                        </p:attrNameLst>
                                      </p:cBhvr>
                                      <p:to>
                                        <p:strVal val="visible"/>
                                      </p:to>
                                    </p:set>
                                    <p:animEffect transition="in" filter="wipe(left)">
                                      <p:cBhvr>
                                        <p:cTn id="64" dur="500"/>
                                        <p:tgtEl>
                                          <p:spTgt spid="5138"/>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499"/>
                                          </p:stCondLst>
                                        </p:cTn>
                                        <p:tgtEl>
                                          <p:spTgt spid="5123">
                                            <p:txEl>
                                              <p:pRg st="14" end="14"/>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5139"/>
                                        </p:tgtEl>
                                        <p:attrNameLst>
                                          <p:attrName>style.visibility</p:attrName>
                                        </p:attrNameLst>
                                      </p:cBhvr>
                                      <p:to>
                                        <p:strVal val="visible"/>
                                      </p:to>
                                    </p:set>
                                    <p:animEffect transition="in" filter="wipe(left)">
                                      <p:cBhvr>
                                        <p:cTn id="73" dur="500"/>
                                        <p:tgtEl>
                                          <p:spTgt spid="5139"/>
                                        </p:tgtEl>
                                      </p:cBhvr>
                                    </p:animEffec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499"/>
                                          </p:stCondLst>
                                        </p:cTn>
                                        <p:tgtEl>
                                          <p:spTgt spid="512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P spid="168" grpId="0" uiExpand="1" animBg="1"/>
      <p:bldP spid="171" grpId="0" uiExpand="1" animBg="1"/>
      <p:bldP spid="175" grpId="0" uiExpand="1"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210022" y="100754"/>
            <a:ext cx="12658674" cy="9577064"/>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r>
              <a:rPr lang="en-US" dirty="0" smtClean="0"/>
              <a:t>The threshold p value defines the maximum error rate </a:t>
            </a:r>
            <a:r>
              <a:rPr lang="en-US" dirty="0"/>
              <a:t>for rejecting the hypothesis of </a:t>
            </a:r>
            <a:r>
              <a:rPr lang="en-US" dirty="0" smtClean="0"/>
              <a:t>harm, when </a:t>
            </a:r>
            <a:r>
              <a:rPr lang="en-US" dirty="0"/>
              <a:t>the true effect is marginally harmful. </a:t>
            </a:r>
            <a:endParaRPr lang="en-US" dirty="0" smtClean="0"/>
          </a:p>
          <a:p>
            <a:pPr lvl="1"/>
            <a:r>
              <a:rPr lang="en-US" dirty="0" smtClean="0"/>
              <a:t>The </a:t>
            </a:r>
            <a:r>
              <a:rPr lang="en-US" dirty="0"/>
              <a:t>rate is set by the researcher through the choice of level of compatibility interval, </a:t>
            </a:r>
            <a:r>
              <a:rPr lang="en-US" dirty="0" smtClean="0"/>
              <a:t/>
            </a:r>
            <a:br>
              <a:rPr lang="en-US" dirty="0" smtClean="0"/>
            </a:br>
            <a:r>
              <a:rPr lang="en-US" dirty="0" smtClean="0"/>
              <a:t>similar </a:t>
            </a:r>
            <a:r>
              <a:rPr lang="en-US" dirty="0"/>
              <a:t>to </a:t>
            </a:r>
            <a:r>
              <a:rPr lang="en-US" dirty="0" smtClean="0"/>
              <a:t>setting </a:t>
            </a:r>
            <a:r>
              <a:rPr lang="en-US" dirty="0"/>
              <a:t>the error </a:t>
            </a:r>
            <a:r>
              <a:rPr lang="en-US" dirty="0" smtClean="0"/>
              <a:t>rate </a:t>
            </a:r>
            <a:r>
              <a:rPr lang="en-US" dirty="0"/>
              <a:t>for rejecting the null hypothesis when the true effect </a:t>
            </a:r>
            <a:r>
              <a:rPr lang="en-US" dirty="0" smtClean="0"/>
              <a:t>is 0.</a:t>
            </a:r>
          </a:p>
          <a:p>
            <a:pPr lvl="1"/>
            <a:r>
              <a:rPr lang="en-US" dirty="0" smtClean="0"/>
              <a:t>For a 99% compatibility interval, the p-value threshold is 0.005.</a:t>
            </a:r>
          </a:p>
          <a:p>
            <a:pPr lvl="1"/>
            <a:r>
              <a:rPr lang="en-US" dirty="0"/>
              <a:t>T</a:t>
            </a:r>
            <a:r>
              <a:rPr lang="en-US" dirty="0" smtClean="0"/>
              <a:t>he probability of making an error is 0.005, and the error rate is 0.005*100 = 0.5%.</a:t>
            </a:r>
          </a:p>
          <a:p>
            <a:pPr lvl="1"/>
            <a:r>
              <a:rPr lang="en-US" dirty="0" smtClean="0"/>
              <a:t>This figure shows why:</a:t>
            </a:r>
          </a:p>
          <a:p>
            <a:pPr lvl="1"/>
            <a:endParaRPr lang="en-US" dirty="0"/>
          </a:p>
          <a:p>
            <a:pPr lvl="1"/>
            <a:endParaRPr lang="en-US" dirty="0" smtClean="0"/>
          </a:p>
          <a:p>
            <a:pPr lvl="1"/>
            <a:endParaRPr lang="en-US" dirty="0"/>
          </a:p>
          <a:p>
            <a:pPr lvl="1"/>
            <a:endParaRPr lang="en-US" dirty="0" smtClean="0"/>
          </a:p>
          <a:p>
            <a:pPr lvl="1"/>
            <a:endParaRPr lang="en-US" dirty="0" smtClean="0"/>
          </a:p>
          <a:p>
            <a:pPr lvl="1"/>
            <a:endParaRPr lang="en-US" dirty="0" smtClean="0"/>
          </a:p>
          <a:p>
            <a:pPr lvl="1"/>
            <a:endParaRPr lang="en-US" dirty="0" smtClean="0"/>
          </a:p>
          <a:p>
            <a:pPr lvl="1"/>
            <a:endParaRPr lang="en-US" dirty="0"/>
          </a:p>
          <a:p>
            <a:pPr lvl="1"/>
            <a:endParaRPr lang="en-US" dirty="0" smtClean="0"/>
          </a:p>
          <a:p>
            <a:pPr lvl="1"/>
            <a:r>
              <a:rPr lang="en-US" dirty="0" smtClean="0"/>
              <a:t>This </a:t>
            </a:r>
            <a:r>
              <a:rPr lang="en-US" dirty="0"/>
              <a:t>error </a:t>
            </a:r>
            <a:r>
              <a:rPr lang="en-US" dirty="0" smtClean="0"/>
              <a:t>rate is </a:t>
            </a:r>
            <a:r>
              <a:rPr lang="en-US" dirty="0"/>
              <a:t>independent of sample size. </a:t>
            </a:r>
            <a:endParaRPr lang="en-US" dirty="0" smtClean="0"/>
          </a:p>
          <a:p>
            <a:pPr lvl="1"/>
            <a:r>
              <a:rPr lang="en-US" dirty="0" smtClean="0"/>
              <a:t>The </a:t>
            </a:r>
            <a:r>
              <a:rPr lang="en-US" dirty="0"/>
              <a:t>error here is </a:t>
            </a:r>
            <a:r>
              <a:rPr lang="en-US" dirty="0" smtClean="0"/>
              <a:t>a Type-2, or false negative, or failed discovery, </a:t>
            </a:r>
            <a:r>
              <a:rPr lang="en-US" dirty="0"/>
              <a:t>since the researcher is </a:t>
            </a:r>
            <a:r>
              <a:rPr lang="en-US" dirty="0" smtClean="0"/>
              <a:t>erroneously rejecting </a:t>
            </a:r>
            <a:r>
              <a:rPr lang="en-US" dirty="0"/>
              <a:t>an hypothesis that the true effect is substantial (harmful</a:t>
            </a:r>
            <a:r>
              <a:rPr lang="en-US" dirty="0" smtClean="0"/>
              <a:t>).</a:t>
            </a:r>
            <a:endParaRPr lang="en-US" dirty="0"/>
          </a:p>
        </p:txBody>
      </p:sp>
      <p:grpSp>
        <p:nvGrpSpPr>
          <p:cNvPr id="32" name="Group 31"/>
          <p:cNvGrpSpPr/>
          <p:nvPr/>
        </p:nvGrpSpPr>
        <p:grpSpPr>
          <a:xfrm>
            <a:off x="3452069" y="3775099"/>
            <a:ext cx="1862137" cy="2819400"/>
            <a:chOff x="3435648" y="3775099"/>
            <a:chExt cx="1862137" cy="2819400"/>
          </a:xfrm>
        </p:grpSpPr>
        <p:grpSp>
          <p:nvGrpSpPr>
            <p:cNvPr id="10" name="Group 9"/>
            <p:cNvGrpSpPr/>
            <p:nvPr/>
          </p:nvGrpSpPr>
          <p:grpSpPr>
            <a:xfrm>
              <a:off x="3435648" y="3775099"/>
              <a:ext cx="1862137" cy="2819400"/>
              <a:chOff x="3435648" y="3775099"/>
              <a:chExt cx="1862137" cy="2819400"/>
            </a:xfrm>
          </p:grpSpPr>
          <p:sp>
            <p:nvSpPr>
              <p:cNvPr id="56" name="Rectangle 8"/>
              <p:cNvSpPr>
                <a:spLocks noChangeArrowheads="1"/>
              </p:cNvSpPr>
              <p:nvPr/>
            </p:nvSpPr>
            <p:spPr bwMode="auto">
              <a:xfrm>
                <a:off x="3435648" y="3775099"/>
                <a:ext cx="1862137" cy="2819400"/>
              </a:xfrm>
              <a:prstGeom prst="rect">
                <a:avLst/>
              </a:prstGeom>
              <a:solidFill>
                <a:srgbClr val="E1BCE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3"/>
              <p:cNvSpPr>
                <a:spLocks noEditPoints="1"/>
              </p:cNvSpPr>
              <p:nvPr/>
            </p:nvSpPr>
            <p:spPr bwMode="auto">
              <a:xfrm>
                <a:off x="3515023" y="4725740"/>
                <a:ext cx="1760537" cy="90488"/>
              </a:xfrm>
              <a:custGeom>
                <a:avLst/>
                <a:gdLst>
                  <a:gd name="T0" fmla="*/ 1109 w 1109"/>
                  <a:gd name="T1" fmla="*/ 21 h 57"/>
                  <a:gd name="T2" fmla="*/ 50 w 1109"/>
                  <a:gd name="T3" fmla="*/ 28 h 57"/>
                  <a:gd name="T4" fmla="*/ 50 w 1109"/>
                  <a:gd name="T5" fmla="*/ 35 h 57"/>
                  <a:gd name="T6" fmla="*/ 1109 w 1109"/>
                  <a:gd name="T7" fmla="*/ 28 h 57"/>
                  <a:gd name="T8" fmla="*/ 1109 w 1109"/>
                  <a:gd name="T9" fmla="*/ 21 h 57"/>
                  <a:gd name="T10" fmla="*/ 57 w 1109"/>
                  <a:gd name="T11" fmla="*/ 0 h 57"/>
                  <a:gd name="T12" fmla="*/ 0 w 1109"/>
                  <a:gd name="T13" fmla="*/ 28 h 57"/>
                  <a:gd name="T14" fmla="*/ 57 w 1109"/>
                  <a:gd name="T15" fmla="*/ 57 h 57"/>
                  <a:gd name="T16" fmla="*/ 57 w 1109"/>
                  <a:gd name="T1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09" h="57">
                    <a:moveTo>
                      <a:pt x="1109" y="21"/>
                    </a:moveTo>
                    <a:lnTo>
                      <a:pt x="50" y="28"/>
                    </a:lnTo>
                    <a:lnTo>
                      <a:pt x="50" y="35"/>
                    </a:lnTo>
                    <a:lnTo>
                      <a:pt x="1109" y="28"/>
                    </a:lnTo>
                    <a:lnTo>
                      <a:pt x="1109" y="21"/>
                    </a:lnTo>
                    <a:close/>
                    <a:moveTo>
                      <a:pt x="57" y="0"/>
                    </a:moveTo>
                    <a:lnTo>
                      <a:pt x="0" y="28"/>
                    </a:lnTo>
                    <a:lnTo>
                      <a:pt x="57" y="57"/>
                    </a:lnTo>
                    <a:lnTo>
                      <a:pt x="57"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2" name="Rectangle 34"/>
              <p:cNvSpPr>
                <a:spLocks noChangeArrowheads="1"/>
              </p:cNvSpPr>
              <p:nvPr/>
            </p:nvSpPr>
            <p:spPr bwMode="auto">
              <a:xfrm>
                <a:off x="4248448" y="4532065"/>
                <a:ext cx="395287" cy="419100"/>
              </a:xfrm>
              <a:prstGeom prst="rect">
                <a:avLst/>
              </a:prstGeom>
              <a:solidFill>
                <a:srgbClr val="E1BCE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Rectangle 35"/>
              <p:cNvSpPr>
                <a:spLocks noChangeArrowheads="1"/>
              </p:cNvSpPr>
              <p:nvPr/>
            </p:nvSpPr>
            <p:spPr bwMode="auto">
              <a:xfrm>
                <a:off x="4292898" y="4520952"/>
                <a:ext cx="3048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H</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4" name="Rectangle 36"/>
              <p:cNvSpPr>
                <a:spLocks noChangeArrowheads="1"/>
              </p:cNvSpPr>
              <p:nvPr/>
            </p:nvSpPr>
            <p:spPr bwMode="auto">
              <a:xfrm>
                <a:off x="4484986" y="4679702"/>
                <a:ext cx="18097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smtClean="0">
                    <a:ln>
                      <a:noFill/>
                    </a:ln>
                    <a:solidFill>
                      <a:srgbClr val="000000"/>
                    </a:solidFill>
                    <a:effectLst/>
                    <a:latin typeface="Arial Narrow" panose="020B0606020202030204" pitchFamily="34" charset="0"/>
                  </a:rPr>
                  <a:t>0</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cxnSp>
          <p:nvCxnSpPr>
            <p:cNvPr id="94" name="Straight Connector 93"/>
            <p:cNvCxnSpPr/>
            <p:nvPr/>
          </p:nvCxnSpPr>
          <p:spPr bwMode="auto">
            <a:xfrm flipH="1" flipV="1">
              <a:off x="5295343" y="3775099"/>
              <a:ext cx="1" cy="2817635"/>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8" name="Group 27"/>
          <p:cNvGrpSpPr/>
          <p:nvPr/>
        </p:nvGrpSpPr>
        <p:grpSpPr>
          <a:xfrm>
            <a:off x="4731262" y="4210190"/>
            <a:ext cx="6481250" cy="2384499"/>
            <a:chOff x="4731262" y="4200664"/>
            <a:chExt cx="6481250" cy="2384499"/>
          </a:xfrm>
        </p:grpSpPr>
        <p:sp>
          <p:nvSpPr>
            <p:cNvPr id="53" name="Freeform 5"/>
            <p:cNvSpPr>
              <a:spLocks/>
            </p:cNvSpPr>
            <p:nvPr/>
          </p:nvSpPr>
          <p:spPr bwMode="auto">
            <a:xfrm>
              <a:off x="4731262" y="4200664"/>
              <a:ext cx="3488976" cy="2384499"/>
            </a:xfrm>
            <a:custGeom>
              <a:avLst/>
              <a:gdLst>
                <a:gd name="T0" fmla="*/ 35 w 2687"/>
                <a:gd name="T1" fmla="*/ 1498 h 1498"/>
                <a:gd name="T2" fmla="*/ 156 w 2687"/>
                <a:gd name="T3" fmla="*/ 1498 h 1498"/>
                <a:gd name="T4" fmla="*/ 355 w 2687"/>
                <a:gd name="T5" fmla="*/ 1491 h 1498"/>
                <a:gd name="T6" fmla="*/ 469 w 2687"/>
                <a:gd name="T7" fmla="*/ 1477 h 1498"/>
                <a:gd name="T8" fmla="*/ 540 w 2687"/>
                <a:gd name="T9" fmla="*/ 1455 h 1498"/>
                <a:gd name="T10" fmla="*/ 626 w 2687"/>
                <a:gd name="T11" fmla="*/ 1405 h 1498"/>
                <a:gd name="T12" fmla="*/ 711 w 2687"/>
                <a:gd name="T13" fmla="*/ 1320 h 1498"/>
                <a:gd name="T14" fmla="*/ 782 w 2687"/>
                <a:gd name="T15" fmla="*/ 1198 h 1498"/>
                <a:gd name="T16" fmla="*/ 825 w 2687"/>
                <a:gd name="T17" fmla="*/ 1106 h 1498"/>
                <a:gd name="T18" fmla="*/ 874 w 2687"/>
                <a:gd name="T19" fmla="*/ 977 h 1498"/>
                <a:gd name="T20" fmla="*/ 988 w 2687"/>
                <a:gd name="T21" fmla="*/ 670 h 1498"/>
                <a:gd name="T22" fmla="*/ 1045 w 2687"/>
                <a:gd name="T23" fmla="*/ 528 h 1498"/>
                <a:gd name="T24" fmla="*/ 1130 w 2687"/>
                <a:gd name="T25" fmla="*/ 278 h 1498"/>
                <a:gd name="T26" fmla="*/ 1180 w 2687"/>
                <a:gd name="T27" fmla="*/ 121 h 1498"/>
                <a:gd name="T28" fmla="*/ 1216 w 2687"/>
                <a:gd name="T29" fmla="*/ 57 h 1498"/>
                <a:gd name="T30" fmla="*/ 1258 w 2687"/>
                <a:gd name="T31" fmla="*/ 7 h 1498"/>
                <a:gd name="T32" fmla="*/ 1301 w 2687"/>
                <a:gd name="T33" fmla="*/ 0 h 1498"/>
                <a:gd name="T34" fmla="*/ 1344 w 2687"/>
                <a:gd name="T35" fmla="*/ 14 h 1498"/>
                <a:gd name="T36" fmla="*/ 1393 w 2687"/>
                <a:gd name="T37" fmla="*/ 57 h 1498"/>
                <a:gd name="T38" fmla="*/ 1443 w 2687"/>
                <a:gd name="T39" fmla="*/ 157 h 1498"/>
                <a:gd name="T40" fmla="*/ 1536 w 2687"/>
                <a:gd name="T41" fmla="*/ 371 h 1498"/>
                <a:gd name="T42" fmla="*/ 1614 w 2687"/>
                <a:gd name="T43" fmla="*/ 578 h 1498"/>
                <a:gd name="T44" fmla="*/ 1720 w 2687"/>
                <a:gd name="T45" fmla="*/ 835 h 1498"/>
                <a:gd name="T46" fmla="*/ 1784 w 2687"/>
                <a:gd name="T47" fmla="*/ 1013 h 1498"/>
                <a:gd name="T48" fmla="*/ 1848 w 2687"/>
                <a:gd name="T49" fmla="*/ 1148 h 1498"/>
                <a:gd name="T50" fmla="*/ 1891 w 2687"/>
                <a:gd name="T51" fmla="*/ 1241 h 1498"/>
                <a:gd name="T52" fmla="*/ 1934 w 2687"/>
                <a:gd name="T53" fmla="*/ 1298 h 1498"/>
                <a:gd name="T54" fmla="*/ 2012 w 2687"/>
                <a:gd name="T55" fmla="*/ 1384 h 1498"/>
                <a:gd name="T56" fmla="*/ 2097 w 2687"/>
                <a:gd name="T57" fmla="*/ 1441 h 1498"/>
                <a:gd name="T58" fmla="*/ 2225 w 2687"/>
                <a:gd name="T59" fmla="*/ 1477 h 1498"/>
                <a:gd name="T60" fmla="*/ 2438 w 2687"/>
                <a:gd name="T61" fmla="*/ 1491 h 1498"/>
                <a:gd name="T62" fmla="*/ 2687 w 2687"/>
                <a:gd name="T63" fmla="*/ 1498 h 1498"/>
                <a:gd name="connsiteX0" fmla="*/ 0 w 10000"/>
                <a:gd name="connsiteY0" fmla="*/ 10000 h 10000"/>
                <a:gd name="connsiteX1" fmla="*/ 130 w 10000"/>
                <a:gd name="connsiteY1" fmla="*/ 10000 h 10000"/>
                <a:gd name="connsiteX2" fmla="*/ 342 w 10000"/>
                <a:gd name="connsiteY2" fmla="*/ 10000 h 10000"/>
                <a:gd name="connsiteX3" fmla="*/ 581 w 10000"/>
                <a:gd name="connsiteY3" fmla="*/ 10000 h 10000"/>
                <a:gd name="connsiteX4" fmla="*/ 819 w 10000"/>
                <a:gd name="connsiteY4" fmla="*/ 9953 h 10000"/>
                <a:gd name="connsiteX5" fmla="*/ 1321 w 10000"/>
                <a:gd name="connsiteY5" fmla="*/ 9953 h 10000"/>
                <a:gd name="connsiteX6" fmla="*/ 1559 w 10000"/>
                <a:gd name="connsiteY6" fmla="*/ 9907 h 10000"/>
                <a:gd name="connsiteX7" fmla="*/ 1745 w 10000"/>
                <a:gd name="connsiteY7" fmla="*/ 9860 h 10000"/>
                <a:gd name="connsiteX8" fmla="*/ 1879 w 10000"/>
                <a:gd name="connsiteY8" fmla="*/ 9806 h 10000"/>
                <a:gd name="connsiteX9" fmla="*/ 2010 w 10000"/>
                <a:gd name="connsiteY9" fmla="*/ 9713 h 10000"/>
                <a:gd name="connsiteX10" fmla="*/ 2196 w 10000"/>
                <a:gd name="connsiteY10" fmla="*/ 9573 h 10000"/>
                <a:gd name="connsiteX11" fmla="*/ 2330 w 10000"/>
                <a:gd name="connsiteY11" fmla="*/ 9379 h 10000"/>
                <a:gd name="connsiteX12" fmla="*/ 2486 w 10000"/>
                <a:gd name="connsiteY12" fmla="*/ 9146 h 10000"/>
                <a:gd name="connsiteX13" fmla="*/ 2646 w 10000"/>
                <a:gd name="connsiteY13" fmla="*/ 8812 h 10000"/>
                <a:gd name="connsiteX14" fmla="*/ 2776 w 10000"/>
                <a:gd name="connsiteY14" fmla="*/ 8431 h 10000"/>
                <a:gd name="connsiteX15" fmla="*/ 2910 w 10000"/>
                <a:gd name="connsiteY15" fmla="*/ 7997 h 10000"/>
                <a:gd name="connsiteX16" fmla="*/ 2988 w 10000"/>
                <a:gd name="connsiteY16" fmla="*/ 7717 h 10000"/>
                <a:gd name="connsiteX17" fmla="*/ 3070 w 10000"/>
                <a:gd name="connsiteY17" fmla="*/ 7383 h 10000"/>
                <a:gd name="connsiteX18" fmla="*/ 3148 w 10000"/>
                <a:gd name="connsiteY18" fmla="*/ 7003 h 10000"/>
                <a:gd name="connsiteX19" fmla="*/ 3253 w 10000"/>
                <a:gd name="connsiteY19" fmla="*/ 6522 h 10000"/>
                <a:gd name="connsiteX20" fmla="*/ 3465 w 10000"/>
                <a:gd name="connsiteY20" fmla="*/ 5521 h 10000"/>
                <a:gd name="connsiteX21" fmla="*/ 3677 w 10000"/>
                <a:gd name="connsiteY21" fmla="*/ 4473 h 10000"/>
                <a:gd name="connsiteX22" fmla="*/ 3785 w 10000"/>
                <a:gd name="connsiteY22" fmla="*/ 3999 h 10000"/>
                <a:gd name="connsiteX23" fmla="*/ 3889 w 10000"/>
                <a:gd name="connsiteY23" fmla="*/ 3525 h 10000"/>
                <a:gd name="connsiteX24" fmla="*/ 4049 w 10000"/>
                <a:gd name="connsiteY24" fmla="*/ 2664 h 10000"/>
                <a:gd name="connsiteX25" fmla="*/ 4205 w 10000"/>
                <a:gd name="connsiteY25" fmla="*/ 1856 h 10000"/>
                <a:gd name="connsiteX26" fmla="*/ 4339 w 10000"/>
                <a:gd name="connsiteY26" fmla="*/ 1095 h 10000"/>
                <a:gd name="connsiteX27" fmla="*/ 4392 w 10000"/>
                <a:gd name="connsiteY27" fmla="*/ 808 h 10000"/>
                <a:gd name="connsiteX28" fmla="*/ 4470 w 10000"/>
                <a:gd name="connsiteY28" fmla="*/ 574 h 10000"/>
                <a:gd name="connsiteX29" fmla="*/ 4525 w 10000"/>
                <a:gd name="connsiteY29" fmla="*/ 381 h 10000"/>
                <a:gd name="connsiteX30" fmla="*/ 4578 w 10000"/>
                <a:gd name="connsiteY30" fmla="*/ 240 h 10000"/>
                <a:gd name="connsiteX31" fmla="*/ 4682 w 10000"/>
                <a:gd name="connsiteY31" fmla="*/ 47 h 10000"/>
                <a:gd name="connsiteX32" fmla="*/ 4764 w 10000"/>
                <a:gd name="connsiteY32" fmla="*/ 0 h 10000"/>
                <a:gd name="connsiteX33" fmla="*/ 4842 w 10000"/>
                <a:gd name="connsiteY33" fmla="*/ 0 h 10000"/>
                <a:gd name="connsiteX34" fmla="*/ 4894 w 10000"/>
                <a:gd name="connsiteY34" fmla="*/ 0 h 10000"/>
                <a:gd name="connsiteX35" fmla="*/ 5002 w 10000"/>
                <a:gd name="connsiteY35" fmla="*/ 93 h 10000"/>
                <a:gd name="connsiteX36" fmla="*/ 5106 w 10000"/>
                <a:gd name="connsiteY36" fmla="*/ 240 h 10000"/>
                <a:gd name="connsiteX37" fmla="*/ 5184 w 10000"/>
                <a:gd name="connsiteY37" fmla="*/ 381 h 10000"/>
                <a:gd name="connsiteX38" fmla="*/ 5240 w 10000"/>
                <a:gd name="connsiteY38" fmla="*/ 574 h 10000"/>
                <a:gd name="connsiteX39" fmla="*/ 5370 w 10000"/>
                <a:gd name="connsiteY39" fmla="*/ 1048 h 10000"/>
                <a:gd name="connsiteX40" fmla="*/ 5530 w 10000"/>
                <a:gd name="connsiteY40" fmla="*/ 1716 h 10000"/>
                <a:gd name="connsiteX41" fmla="*/ 5716 w 10000"/>
                <a:gd name="connsiteY41" fmla="*/ 2477 h 10000"/>
                <a:gd name="connsiteX42" fmla="*/ 5899 w 10000"/>
                <a:gd name="connsiteY42" fmla="*/ 3331 h 10000"/>
                <a:gd name="connsiteX43" fmla="*/ 6007 w 10000"/>
                <a:gd name="connsiteY43" fmla="*/ 3858 h 10000"/>
                <a:gd name="connsiteX44" fmla="*/ 6137 w 10000"/>
                <a:gd name="connsiteY44" fmla="*/ 4379 h 10000"/>
                <a:gd name="connsiteX45" fmla="*/ 6401 w 10000"/>
                <a:gd name="connsiteY45" fmla="*/ 5574 h 10000"/>
                <a:gd name="connsiteX46" fmla="*/ 6509 w 10000"/>
                <a:gd name="connsiteY46" fmla="*/ 6188 h 10000"/>
                <a:gd name="connsiteX47" fmla="*/ 6639 w 10000"/>
                <a:gd name="connsiteY47" fmla="*/ 6762 h 10000"/>
                <a:gd name="connsiteX48" fmla="*/ 6773 w 10000"/>
                <a:gd name="connsiteY48" fmla="*/ 7283 h 10000"/>
                <a:gd name="connsiteX49" fmla="*/ 6878 w 10000"/>
                <a:gd name="connsiteY49" fmla="*/ 7664 h 10000"/>
                <a:gd name="connsiteX50" fmla="*/ 6959 w 10000"/>
                <a:gd name="connsiteY50" fmla="*/ 7997 h 10000"/>
                <a:gd name="connsiteX51" fmla="*/ 7038 w 10000"/>
                <a:gd name="connsiteY51" fmla="*/ 8284 h 10000"/>
                <a:gd name="connsiteX52" fmla="*/ 7116 w 10000"/>
                <a:gd name="connsiteY52" fmla="*/ 8525 h 10000"/>
                <a:gd name="connsiteX53" fmla="*/ 7198 w 10000"/>
                <a:gd name="connsiteY53" fmla="*/ 8665 h 10000"/>
                <a:gd name="connsiteX54" fmla="*/ 7328 w 10000"/>
                <a:gd name="connsiteY54" fmla="*/ 8952 h 10000"/>
                <a:gd name="connsiteX55" fmla="*/ 7488 w 10000"/>
                <a:gd name="connsiteY55" fmla="*/ 9239 h 10000"/>
                <a:gd name="connsiteX56" fmla="*/ 7644 w 10000"/>
                <a:gd name="connsiteY56" fmla="*/ 9479 h 10000"/>
                <a:gd name="connsiteX57" fmla="*/ 7804 w 10000"/>
                <a:gd name="connsiteY57" fmla="*/ 9619 h 10000"/>
                <a:gd name="connsiteX58" fmla="*/ 8016 w 10000"/>
                <a:gd name="connsiteY58" fmla="*/ 9760 h 10000"/>
                <a:gd name="connsiteX59" fmla="*/ 8281 w 10000"/>
                <a:gd name="connsiteY59" fmla="*/ 9860 h 10000"/>
                <a:gd name="connsiteX60" fmla="*/ 8675 w 10000"/>
                <a:gd name="connsiteY60" fmla="*/ 9987 h 10000"/>
                <a:gd name="connsiteX61" fmla="*/ 9073 w 10000"/>
                <a:gd name="connsiteY61" fmla="*/ 9953 h 10000"/>
                <a:gd name="connsiteX62" fmla="*/ 9524 w 10000"/>
                <a:gd name="connsiteY62" fmla="*/ 9953 h 10000"/>
                <a:gd name="connsiteX63" fmla="*/ 10000 w 10000"/>
                <a:gd name="connsiteY63" fmla="*/ 10000 h 10000"/>
                <a:gd name="connsiteX64" fmla="*/ 0 w 10000"/>
                <a:gd name="connsiteY64" fmla="*/ 10000 h 10000"/>
                <a:gd name="connsiteX0" fmla="*/ 0 w 10000"/>
                <a:gd name="connsiteY0" fmla="*/ 10000 h 10020"/>
                <a:gd name="connsiteX1" fmla="*/ 130 w 10000"/>
                <a:gd name="connsiteY1" fmla="*/ 10000 h 10020"/>
                <a:gd name="connsiteX2" fmla="*/ 342 w 10000"/>
                <a:gd name="connsiteY2" fmla="*/ 10000 h 10020"/>
                <a:gd name="connsiteX3" fmla="*/ 581 w 10000"/>
                <a:gd name="connsiteY3" fmla="*/ 10000 h 10020"/>
                <a:gd name="connsiteX4" fmla="*/ 819 w 10000"/>
                <a:gd name="connsiteY4" fmla="*/ 9953 h 10020"/>
                <a:gd name="connsiteX5" fmla="*/ 1321 w 10000"/>
                <a:gd name="connsiteY5" fmla="*/ 9953 h 10020"/>
                <a:gd name="connsiteX6" fmla="*/ 1559 w 10000"/>
                <a:gd name="connsiteY6" fmla="*/ 9907 h 10020"/>
                <a:gd name="connsiteX7" fmla="*/ 1745 w 10000"/>
                <a:gd name="connsiteY7" fmla="*/ 9860 h 10020"/>
                <a:gd name="connsiteX8" fmla="*/ 1879 w 10000"/>
                <a:gd name="connsiteY8" fmla="*/ 9806 h 10020"/>
                <a:gd name="connsiteX9" fmla="*/ 2010 w 10000"/>
                <a:gd name="connsiteY9" fmla="*/ 9713 h 10020"/>
                <a:gd name="connsiteX10" fmla="*/ 2196 w 10000"/>
                <a:gd name="connsiteY10" fmla="*/ 9573 h 10020"/>
                <a:gd name="connsiteX11" fmla="*/ 2330 w 10000"/>
                <a:gd name="connsiteY11" fmla="*/ 9379 h 10020"/>
                <a:gd name="connsiteX12" fmla="*/ 2486 w 10000"/>
                <a:gd name="connsiteY12" fmla="*/ 9146 h 10020"/>
                <a:gd name="connsiteX13" fmla="*/ 2646 w 10000"/>
                <a:gd name="connsiteY13" fmla="*/ 8812 h 10020"/>
                <a:gd name="connsiteX14" fmla="*/ 2776 w 10000"/>
                <a:gd name="connsiteY14" fmla="*/ 8431 h 10020"/>
                <a:gd name="connsiteX15" fmla="*/ 2910 w 10000"/>
                <a:gd name="connsiteY15" fmla="*/ 7997 h 10020"/>
                <a:gd name="connsiteX16" fmla="*/ 2988 w 10000"/>
                <a:gd name="connsiteY16" fmla="*/ 7717 h 10020"/>
                <a:gd name="connsiteX17" fmla="*/ 3070 w 10000"/>
                <a:gd name="connsiteY17" fmla="*/ 7383 h 10020"/>
                <a:gd name="connsiteX18" fmla="*/ 3148 w 10000"/>
                <a:gd name="connsiteY18" fmla="*/ 7003 h 10020"/>
                <a:gd name="connsiteX19" fmla="*/ 3253 w 10000"/>
                <a:gd name="connsiteY19" fmla="*/ 6522 h 10020"/>
                <a:gd name="connsiteX20" fmla="*/ 3465 w 10000"/>
                <a:gd name="connsiteY20" fmla="*/ 5521 h 10020"/>
                <a:gd name="connsiteX21" fmla="*/ 3677 w 10000"/>
                <a:gd name="connsiteY21" fmla="*/ 4473 h 10020"/>
                <a:gd name="connsiteX22" fmla="*/ 3785 w 10000"/>
                <a:gd name="connsiteY22" fmla="*/ 3999 h 10020"/>
                <a:gd name="connsiteX23" fmla="*/ 3889 w 10000"/>
                <a:gd name="connsiteY23" fmla="*/ 3525 h 10020"/>
                <a:gd name="connsiteX24" fmla="*/ 4049 w 10000"/>
                <a:gd name="connsiteY24" fmla="*/ 2664 h 10020"/>
                <a:gd name="connsiteX25" fmla="*/ 4205 w 10000"/>
                <a:gd name="connsiteY25" fmla="*/ 1856 h 10020"/>
                <a:gd name="connsiteX26" fmla="*/ 4339 w 10000"/>
                <a:gd name="connsiteY26" fmla="*/ 1095 h 10020"/>
                <a:gd name="connsiteX27" fmla="*/ 4392 w 10000"/>
                <a:gd name="connsiteY27" fmla="*/ 808 h 10020"/>
                <a:gd name="connsiteX28" fmla="*/ 4470 w 10000"/>
                <a:gd name="connsiteY28" fmla="*/ 574 h 10020"/>
                <a:gd name="connsiteX29" fmla="*/ 4525 w 10000"/>
                <a:gd name="connsiteY29" fmla="*/ 381 h 10020"/>
                <a:gd name="connsiteX30" fmla="*/ 4578 w 10000"/>
                <a:gd name="connsiteY30" fmla="*/ 240 h 10020"/>
                <a:gd name="connsiteX31" fmla="*/ 4682 w 10000"/>
                <a:gd name="connsiteY31" fmla="*/ 47 h 10020"/>
                <a:gd name="connsiteX32" fmla="*/ 4764 w 10000"/>
                <a:gd name="connsiteY32" fmla="*/ 0 h 10020"/>
                <a:gd name="connsiteX33" fmla="*/ 4842 w 10000"/>
                <a:gd name="connsiteY33" fmla="*/ 0 h 10020"/>
                <a:gd name="connsiteX34" fmla="*/ 4894 w 10000"/>
                <a:gd name="connsiteY34" fmla="*/ 0 h 10020"/>
                <a:gd name="connsiteX35" fmla="*/ 5002 w 10000"/>
                <a:gd name="connsiteY35" fmla="*/ 93 h 10020"/>
                <a:gd name="connsiteX36" fmla="*/ 5106 w 10000"/>
                <a:gd name="connsiteY36" fmla="*/ 240 h 10020"/>
                <a:gd name="connsiteX37" fmla="*/ 5184 w 10000"/>
                <a:gd name="connsiteY37" fmla="*/ 381 h 10020"/>
                <a:gd name="connsiteX38" fmla="*/ 5240 w 10000"/>
                <a:gd name="connsiteY38" fmla="*/ 574 h 10020"/>
                <a:gd name="connsiteX39" fmla="*/ 5370 w 10000"/>
                <a:gd name="connsiteY39" fmla="*/ 1048 h 10020"/>
                <a:gd name="connsiteX40" fmla="*/ 5530 w 10000"/>
                <a:gd name="connsiteY40" fmla="*/ 1716 h 10020"/>
                <a:gd name="connsiteX41" fmla="*/ 5716 w 10000"/>
                <a:gd name="connsiteY41" fmla="*/ 2477 h 10020"/>
                <a:gd name="connsiteX42" fmla="*/ 5899 w 10000"/>
                <a:gd name="connsiteY42" fmla="*/ 3331 h 10020"/>
                <a:gd name="connsiteX43" fmla="*/ 6007 w 10000"/>
                <a:gd name="connsiteY43" fmla="*/ 3858 h 10020"/>
                <a:gd name="connsiteX44" fmla="*/ 6137 w 10000"/>
                <a:gd name="connsiteY44" fmla="*/ 4379 h 10020"/>
                <a:gd name="connsiteX45" fmla="*/ 6401 w 10000"/>
                <a:gd name="connsiteY45" fmla="*/ 5574 h 10020"/>
                <a:gd name="connsiteX46" fmla="*/ 6509 w 10000"/>
                <a:gd name="connsiteY46" fmla="*/ 6188 h 10020"/>
                <a:gd name="connsiteX47" fmla="*/ 6639 w 10000"/>
                <a:gd name="connsiteY47" fmla="*/ 6762 h 10020"/>
                <a:gd name="connsiteX48" fmla="*/ 6773 w 10000"/>
                <a:gd name="connsiteY48" fmla="*/ 7283 h 10020"/>
                <a:gd name="connsiteX49" fmla="*/ 6878 w 10000"/>
                <a:gd name="connsiteY49" fmla="*/ 7664 h 10020"/>
                <a:gd name="connsiteX50" fmla="*/ 6959 w 10000"/>
                <a:gd name="connsiteY50" fmla="*/ 7997 h 10020"/>
                <a:gd name="connsiteX51" fmla="*/ 7038 w 10000"/>
                <a:gd name="connsiteY51" fmla="*/ 8284 h 10020"/>
                <a:gd name="connsiteX52" fmla="*/ 7116 w 10000"/>
                <a:gd name="connsiteY52" fmla="*/ 8525 h 10020"/>
                <a:gd name="connsiteX53" fmla="*/ 7198 w 10000"/>
                <a:gd name="connsiteY53" fmla="*/ 8665 h 10020"/>
                <a:gd name="connsiteX54" fmla="*/ 7328 w 10000"/>
                <a:gd name="connsiteY54" fmla="*/ 8952 h 10020"/>
                <a:gd name="connsiteX55" fmla="*/ 7488 w 10000"/>
                <a:gd name="connsiteY55" fmla="*/ 9239 h 10020"/>
                <a:gd name="connsiteX56" fmla="*/ 7644 w 10000"/>
                <a:gd name="connsiteY56" fmla="*/ 9479 h 10020"/>
                <a:gd name="connsiteX57" fmla="*/ 7804 w 10000"/>
                <a:gd name="connsiteY57" fmla="*/ 9619 h 10020"/>
                <a:gd name="connsiteX58" fmla="*/ 8016 w 10000"/>
                <a:gd name="connsiteY58" fmla="*/ 9760 h 10020"/>
                <a:gd name="connsiteX59" fmla="*/ 8281 w 10000"/>
                <a:gd name="connsiteY59" fmla="*/ 9860 h 10020"/>
                <a:gd name="connsiteX60" fmla="*/ 8675 w 10000"/>
                <a:gd name="connsiteY60" fmla="*/ 9987 h 10020"/>
                <a:gd name="connsiteX61" fmla="*/ 9073 w 10000"/>
                <a:gd name="connsiteY61" fmla="*/ 10020 h 10020"/>
                <a:gd name="connsiteX62" fmla="*/ 9524 w 10000"/>
                <a:gd name="connsiteY62" fmla="*/ 9953 h 10020"/>
                <a:gd name="connsiteX63" fmla="*/ 10000 w 10000"/>
                <a:gd name="connsiteY63" fmla="*/ 10000 h 10020"/>
                <a:gd name="connsiteX64" fmla="*/ 0 w 10000"/>
                <a:gd name="connsiteY64" fmla="*/ 10000 h 10020"/>
                <a:gd name="connsiteX0" fmla="*/ 0 w 10000"/>
                <a:gd name="connsiteY0" fmla="*/ 10000 h 10020"/>
                <a:gd name="connsiteX1" fmla="*/ 130 w 10000"/>
                <a:gd name="connsiteY1" fmla="*/ 10000 h 10020"/>
                <a:gd name="connsiteX2" fmla="*/ 342 w 10000"/>
                <a:gd name="connsiteY2" fmla="*/ 10000 h 10020"/>
                <a:gd name="connsiteX3" fmla="*/ 581 w 10000"/>
                <a:gd name="connsiteY3" fmla="*/ 10000 h 10020"/>
                <a:gd name="connsiteX4" fmla="*/ 819 w 10000"/>
                <a:gd name="connsiteY4" fmla="*/ 9953 h 10020"/>
                <a:gd name="connsiteX5" fmla="*/ 1321 w 10000"/>
                <a:gd name="connsiteY5" fmla="*/ 9953 h 10020"/>
                <a:gd name="connsiteX6" fmla="*/ 1559 w 10000"/>
                <a:gd name="connsiteY6" fmla="*/ 9907 h 10020"/>
                <a:gd name="connsiteX7" fmla="*/ 1745 w 10000"/>
                <a:gd name="connsiteY7" fmla="*/ 9860 h 10020"/>
                <a:gd name="connsiteX8" fmla="*/ 1879 w 10000"/>
                <a:gd name="connsiteY8" fmla="*/ 9806 h 10020"/>
                <a:gd name="connsiteX9" fmla="*/ 2010 w 10000"/>
                <a:gd name="connsiteY9" fmla="*/ 9713 h 10020"/>
                <a:gd name="connsiteX10" fmla="*/ 2196 w 10000"/>
                <a:gd name="connsiteY10" fmla="*/ 9573 h 10020"/>
                <a:gd name="connsiteX11" fmla="*/ 2330 w 10000"/>
                <a:gd name="connsiteY11" fmla="*/ 9379 h 10020"/>
                <a:gd name="connsiteX12" fmla="*/ 2486 w 10000"/>
                <a:gd name="connsiteY12" fmla="*/ 9146 h 10020"/>
                <a:gd name="connsiteX13" fmla="*/ 2646 w 10000"/>
                <a:gd name="connsiteY13" fmla="*/ 8812 h 10020"/>
                <a:gd name="connsiteX14" fmla="*/ 2776 w 10000"/>
                <a:gd name="connsiteY14" fmla="*/ 8431 h 10020"/>
                <a:gd name="connsiteX15" fmla="*/ 2910 w 10000"/>
                <a:gd name="connsiteY15" fmla="*/ 7997 h 10020"/>
                <a:gd name="connsiteX16" fmla="*/ 2988 w 10000"/>
                <a:gd name="connsiteY16" fmla="*/ 7717 h 10020"/>
                <a:gd name="connsiteX17" fmla="*/ 3070 w 10000"/>
                <a:gd name="connsiteY17" fmla="*/ 7383 h 10020"/>
                <a:gd name="connsiteX18" fmla="*/ 3148 w 10000"/>
                <a:gd name="connsiteY18" fmla="*/ 7003 h 10020"/>
                <a:gd name="connsiteX19" fmla="*/ 3253 w 10000"/>
                <a:gd name="connsiteY19" fmla="*/ 6522 h 10020"/>
                <a:gd name="connsiteX20" fmla="*/ 3465 w 10000"/>
                <a:gd name="connsiteY20" fmla="*/ 5521 h 10020"/>
                <a:gd name="connsiteX21" fmla="*/ 3677 w 10000"/>
                <a:gd name="connsiteY21" fmla="*/ 4473 h 10020"/>
                <a:gd name="connsiteX22" fmla="*/ 3785 w 10000"/>
                <a:gd name="connsiteY22" fmla="*/ 3999 h 10020"/>
                <a:gd name="connsiteX23" fmla="*/ 3889 w 10000"/>
                <a:gd name="connsiteY23" fmla="*/ 3525 h 10020"/>
                <a:gd name="connsiteX24" fmla="*/ 4049 w 10000"/>
                <a:gd name="connsiteY24" fmla="*/ 2664 h 10020"/>
                <a:gd name="connsiteX25" fmla="*/ 4205 w 10000"/>
                <a:gd name="connsiteY25" fmla="*/ 1856 h 10020"/>
                <a:gd name="connsiteX26" fmla="*/ 4339 w 10000"/>
                <a:gd name="connsiteY26" fmla="*/ 1095 h 10020"/>
                <a:gd name="connsiteX27" fmla="*/ 4392 w 10000"/>
                <a:gd name="connsiteY27" fmla="*/ 808 h 10020"/>
                <a:gd name="connsiteX28" fmla="*/ 4470 w 10000"/>
                <a:gd name="connsiteY28" fmla="*/ 574 h 10020"/>
                <a:gd name="connsiteX29" fmla="*/ 4525 w 10000"/>
                <a:gd name="connsiteY29" fmla="*/ 381 h 10020"/>
                <a:gd name="connsiteX30" fmla="*/ 4578 w 10000"/>
                <a:gd name="connsiteY30" fmla="*/ 240 h 10020"/>
                <a:gd name="connsiteX31" fmla="*/ 4682 w 10000"/>
                <a:gd name="connsiteY31" fmla="*/ 47 h 10020"/>
                <a:gd name="connsiteX32" fmla="*/ 4764 w 10000"/>
                <a:gd name="connsiteY32" fmla="*/ 0 h 10020"/>
                <a:gd name="connsiteX33" fmla="*/ 4842 w 10000"/>
                <a:gd name="connsiteY33" fmla="*/ 0 h 10020"/>
                <a:gd name="connsiteX34" fmla="*/ 4894 w 10000"/>
                <a:gd name="connsiteY34" fmla="*/ 0 h 10020"/>
                <a:gd name="connsiteX35" fmla="*/ 5002 w 10000"/>
                <a:gd name="connsiteY35" fmla="*/ 93 h 10020"/>
                <a:gd name="connsiteX36" fmla="*/ 5106 w 10000"/>
                <a:gd name="connsiteY36" fmla="*/ 240 h 10020"/>
                <a:gd name="connsiteX37" fmla="*/ 5184 w 10000"/>
                <a:gd name="connsiteY37" fmla="*/ 381 h 10020"/>
                <a:gd name="connsiteX38" fmla="*/ 5240 w 10000"/>
                <a:gd name="connsiteY38" fmla="*/ 574 h 10020"/>
                <a:gd name="connsiteX39" fmla="*/ 5370 w 10000"/>
                <a:gd name="connsiteY39" fmla="*/ 1048 h 10020"/>
                <a:gd name="connsiteX40" fmla="*/ 5530 w 10000"/>
                <a:gd name="connsiteY40" fmla="*/ 1716 h 10020"/>
                <a:gd name="connsiteX41" fmla="*/ 5716 w 10000"/>
                <a:gd name="connsiteY41" fmla="*/ 2477 h 10020"/>
                <a:gd name="connsiteX42" fmla="*/ 5899 w 10000"/>
                <a:gd name="connsiteY42" fmla="*/ 3331 h 10020"/>
                <a:gd name="connsiteX43" fmla="*/ 6007 w 10000"/>
                <a:gd name="connsiteY43" fmla="*/ 3858 h 10020"/>
                <a:gd name="connsiteX44" fmla="*/ 6137 w 10000"/>
                <a:gd name="connsiteY44" fmla="*/ 4379 h 10020"/>
                <a:gd name="connsiteX45" fmla="*/ 6401 w 10000"/>
                <a:gd name="connsiteY45" fmla="*/ 5574 h 10020"/>
                <a:gd name="connsiteX46" fmla="*/ 6509 w 10000"/>
                <a:gd name="connsiteY46" fmla="*/ 6188 h 10020"/>
                <a:gd name="connsiteX47" fmla="*/ 6639 w 10000"/>
                <a:gd name="connsiteY47" fmla="*/ 6762 h 10020"/>
                <a:gd name="connsiteX48" fmla="*/ 6773 w 10000"/>
                <a:gd name="connsiteY48" fmla="*/ 7283 h 10020"/>
                <a:gd name="connsiteX49" fmla="*/ 6878 w 10000"/>
                <a:gd name="connsiteY49" fmla="*/ 7664 h 10020"/>
                <a:gd name="connsiteX50" fmla="*/ 6959 w 10000"/>
                <a:gd name="connsiteY50" fmla="*/ 7997 h 10020"/>
                <a:gd name="connsiteX51" fmla="*/ 7038 w 10000"/>
                <a:gd name="connsiteY51" fmla="*/ 8284 h 10020"/>
                <a:gd name="connsiteX52" fmla="*/ 7116 w 10000"/>
                <a:gd name="connsiteY52" fmla="*/ 8525 h 10020"/>
                <a:gd name="connsiteX53" fmla="*/ 7198 w 10000"/>
                <a:gd name="connsiteY53" fmla="*/ 8665 h 10020"/>
                <a:gd name="connsiteX54" fmla="*/ 7328 w 10000"/>
                <a:gd name="connsiteY54" fmla="*/ 8952 h 10020"/>
                <a:gd name="connsiteX55" fmla="*/ 7488 w 10000"/>
                <a:gd name="connsiteY55" fmla="*/ 9239 h 10020"/>
                <a:gd name="connsiteX56" fmla="*/ 7644 w 10000"/>
                <a:gd name="connsiteY56" fmla="*/ 9479 h 10020"/>
                <a:gd name="connsiteX57" fmla="*/ 7804 w 10000"/>
                <a:gd name="connsiteY57" fmla="*/ 9619 h 10020"/>
                <a:gd name="connsiteX58" fmla="*/ 8016 w 10000"/>
                <a:gd name="connsiteY58" fmla="*/ 9760 h 10020"/>
                <a:gd name="connsiteX59" fmla="*/ 8281 w 10000"/>
                <a:gd name="connsiteY59" fmla="*/ 9860 h 10020"/>
                <a:gd name="connsiteX60" fmla="*/ 8675 w 10000"/>
                <a:gd name="connsiteY60" fmla="*/ 9987 h 10020"/>
                <a:gd name="connsiteX61" fmla="*/ 9073 w 10000"/>
                <a:gd name="connsiteY61" fmla="*/ 10020 h 10020"/>
                <a:gd name="connsiteX62" fmla="*/ 10000 w 10000"/>
                <a:gd name="connsiteY62" fmla="*/ 10000 h 10020"/>
                <a:gd name="connsiteX63" fmla="*/ 0 w 10000"/>
                <a:gd name="connsiteY63" fmla="*/ 10000 h 10020"/>
                <a:gd name="connsiteX0" fmla="*/ 0 w 9073"/>
                <a:gd name="connsiteY0" fmla="*/ 10000 h 10020"/>
                <a:gd name="connsiteX1" fmla="*/ 130 w 9073"/>
                <a:gd name="connsiteY1" fmla="*/ 10000 h 10020"/>
                <a:gd name="connsiteX2" fmla="*/ 342 w 9073"/>
                <a:gd name="connsiteY2" fmla="*/ 10000 h 10020"/>
                <a:gd name="connsiteX3" fmla="*/ 581 w 9073"/>
                <a:gd name="connsiteY3" fmla="*/ 10000 h 10020"/>
                <a:gd name="connsiteX4" fmla="*/ 819 w 9073"/>
                <a:gd name="connsiteY4" fmla="*/ 9953 h 10020"/>
                <a:gd name="connsiteX5" fmla="*/ 1321 w 9073"/>
                <a:gd name="connsiteY5" fmla="*/ 9953 h 10020"/>
                <a:gd name="connsiteX6" fmla="*/ 1559 w 9073"/>
                <a:gd name="connsiteY6" fmla="*/ 9907 h 10020"/>
                <a:gd name="connsiteX7" fmla="*/ 1745 w 9073"/>
                <a:gd name="connsiteY7" fmla="*/ 9860 h 10020"/>
                <a:gd name="connsiteX8" fmla="*/ 1879 w 9073"/>
                <a:gd name="connsiteY8" fmla="*/ 9806 h 10020"/>
                <a:gd name="connsiteX9" fmla="*/ 2010 w 9073"/>
                <a:gd name="connsiteY9" fmla="*/ 9713 h 10020"/>
                <a:gd name="connsiteX10" fmla="*/ 2196 w 9073"/>
                <a:gd name="connsiteY10" fmla="*/ 9573 h 10020"/>
                <a:gd name="connsiteX11" fmla="*/ 2330 w 9073"/>
                <a:gd name="connsiteY11" fmla="*/ 9379 h 10020"/>
                <a:gd name="connsiteX12" fmla="*/ 2486 w 9073"/>
                <a:gd name="connsiteY12" fmla="*/ 9146 h 10020"/>
                <a:gd name="connsiteX13" fmla="*/ 2646 w 9073"/>
                <a:gd name="connsiteY13" fmla="*/ 8812 h 10020"/>
                <a:gd name="connsiteX14" fmla="*/ 2776 w 9073"/>
                <a:gd name="connsiteY14" fmla="*/ 8431 h 10020"/>
                <a:gd name="connsiteX15" fmla="*/ 2910 w 9073"/>
                <a:gd name="connsiteY15" fmla="*/ 7997 h 10020"/>
                <a:gd name="connsiteX16" fmla="*/ 2988 w 9073"/>
                <a:gd name="connsiteY16" fmla="*/ 7717 h 10020"/>
                <a:gd name="connsiteX17" fmla="*/ 3070 w 9073"/>
                <a:gd name="connsiteY17" fmla="*/ 7383 h 10020"/>
                <a:gd name="connsiteX18" fmla="*/ 3148 w 9073"/>
                <a:gd name="connsiteY18" fmla="*/ 7003 h 10020"/>
                <a:gd name="connsiteX19" fmla="*/ 3253 w 9073"/>
                <a:gd name="connsiteY19" fmla="*/ 6522 h 10020"/>
                <a:gd name="connsiteX20" fmla="*/ 3465 w 9073"/>
                <a:gd name="connsiteY20" fmla="*/ 5521 h 10020"/>
                <a:gd name="connsiteX21" fmla="*/ 3677 w 9073"/>
                <a:gd name="connsiteY21" fmla="*/ 4473 h 10020"/>
                <a:gd name="connsiteX22" fmla="*/ 3785 w 9073"/>
                <a:gd name="connsiteY22" fmla="*/ 3999 h 10020"/>
                <a:gd name="connsiteX23" fmla="*/ 3889 w 9073"/>
                <a:gd name="connsiteY23" fmla="*/ 3525 h 10020"/>
                <a:gd name="connsiteX24" fmla="*/ 4049 w 9073"/>
                <a:gd name="connsiteY24" fmla="*/ 2664 h 10020"/>
                <a:gd name="connsiteX25" fmla="*/ 4205 w 9073"/>
                <a:gd name="connsiteY25" fmla="*/ 1856 h 10020"/>
                <a:gd name="connsiteX26" fmla="*/ 4339 w 9073"/>
                <a:gd name="connsiteY26" fmla="*/ 1095 h 10020"/>
                <a:gd name="connsiteX27" fmla="*/ 4392 w 9073"/>
                <a:gd name="connsiteY27" fmla="*/ 808 h 10020"/>
                <a:gd name="connsiteX28" fmla="*/ 4470 w 9073"/>
                <a:gd name="connsiteY28" fmla="*/ 574 h 10020"/>
                <a:gd name="connsiteX29" fmla="*/ 4525 w 9073"/>
                <a:gd name="connsiteY29" fmla="*/ 381 h 10020"/>
                <a:gd name="connsiteX30" fmla="*/ 4578 w 9073"/>
                <a:gd name="connsiteY30" fmla="*/ 240 h 10020"/>
                <a:gd name="connsiteX31" fmla="*/ 4682 w 9073"/>
                <a:gd name="connsiteY31" fmla="*/ 47 h 10020"/>
                <a:gd name="connsiteX32" fmla="*/ 4764 w 9073"/>
                <a:gd name="connsiteY32" fmla="*/ 0 h 10020"/>
                <a:gd name="connsiteX33" fmla="*/ 4842 w 9073"/>
                <a:gd name="connsiteY33" fmla="*/ 0 h 10020"/>
                <a:gd name="connsiteX34" fmla="*/ 4894 w 9073"/>
                <a:gd name="connsiteY34" fmla="*/ 0 h 10020"/>
                <a:gd name="connsiteX35" fmla="*/ 5002 w 9073"/>
                <a:gd name="connsiteY35" fmla="*/ 93 h 10020"/>
                <a:gd name="connsiteX36" fmla="*/ 5106 w 9073"/>
                <a:gd name="connsiteY36" fmla="*/ 240 h 10020"/>
                <a:gd name="connsiteX37" fmla="*/ 5184 w 9073"/>
                <a:gd name="connsiteY37" fmla="*/ 381 h 10020"/>
                <a:gd name="connsiteX38" fmla="*/ 5240 w 9073"/>
                <a:gd name="connsiteY38" fmla="*/ 574 h 10020"/>
                <a:gd name="connsiteX39" fmla="*/ 5370 w 9073"/>
                <a:gd name="connsiteY39" fmla="*/ 1048 h 10020"/>
                <a:gd name="connsiteX40" fmla="*/ 5530 w 9073"/>
                <a:gd name="connsiteY40" fmla="*/ 1716 h 10020"/>
                <a:gd name="connsiteX41" fmla="*/ 5716 w 9073"/>
                <a:gd name="connsiteY41" fmla="*/ 2477 h 10020"/>
                <a:gd name="connsiteX42" fmla="*/ 5899 w 9073"/>
                <a:gd name="connsiteY42" fmla="*/ 3331 h 10020"/>
                <a:gd name="connsiteX43" fmla="*/ 6007 w 9073"/>
                <a:gd name="connsiteY43" fmla="*/ 3858 h 10020"/>
                <a:gd name="connsiteX44" fmla="*/ 6137 w 9073"/>
                <a:gd name="connsiteY44" fmla="*/ 4379 h 10020"/>
                <a:gd name="connsiteX45" fmla="*/ 6401 w 9073"/>
                <a:gd name="connsiteY45" fmla="*/ 5574 h 10020"/>
                <a:gd name="connsiteX46" fmla="*/ 6509 w 9073"/>
                <a:gd name="connsiteY46" fmla="*/ 6188 h 10020"/>
                <a:gd name="connsiteX47" fmla="*/ 6639 w 9073"/>
                <a:gd name="connsiteY47" fmla="*/ 6762 h 10020"/>
                <a:gd name="connsiteX48" fmla="*/ 6773 w 9073"/>
                <a:gd name="connsiteY48" fmla="*/ 7283 h 10020"/>
                <a:gd name="connsiteX49" fmla="*/ 6878 w 9073"/>
                <a:gd name="connsiteY49" fmla="*/ 7664 h 10020"/>
                <a:gd name="connsiteX50" fmla="*/ 6959 w 9073"/>
                <a:gd name="connsiteY50" fmla="*/ 7997 h 10020"/>
                <a:gd name="connsiteX51" fmla="*/ 7038 w 9073"/>
                <a:gd name="connsiteY51" fmla="*/ 8284 h 10020"/>
                <a:gd name="connsiteX52" fmla="*/ 7116 w 9073"/>
                <a:gd name="connsiteY52" fmla="*/ 8525 h 10020"/>
                <a:gd name="connsiteX53" fmla="*/ 7198 w 9073"/>
                <a:gd name="connsiteY53" fmla="*/ 8665 h 10020"/>
                <a:gd name="connsiteX54" fmla="*/ 7328 w 9073"/>
                <a:gd name="connsiteY54" fmla="*/ 8952 h 10020"/>
                <a:gd name="connsiteX55" fmla="*/ 7488 w 9073"/>
                <a:gd name="connsiteY55" fmla="*/ 9239 h 10020"/>
                <a:gd name="connsiteX56" fmla="*/ 7644 w 9073"/>
                <a:gd name="connsiteY56" fmla="*/ 9479 h 10020"/>
                <a:gd name="connsiteX57" fmla="*/ 7804 w 9073"/>
                <a:gd name="connsiteY57" fmla="*/ 9619 h 10020"/>
                <a:gd name="connsiteX58" fmla="*/ 8016 w 9073"/>
                <a:gd name="connsiteY58" fmla="*/ 9760 h 10020"/>
                <a:gd name="connsiteX59" fmla="*/ 8281 w 9073"/>
                <a:gd name="connsiteY59" fmla="*/ 9860 h 10020"/>
                <a:gd name="connsiteX60" fmla="*/ 8675 w 9073"/>
                <a:gd name="connsiteY60" fmla="*/ 9987 h 10020"/>
                <a:gd name="connsiteX61" fmla="*/ 9073 w 9073"/>
                <a:gd name="connsiteY61" fmla="*/ 10020 h 10020"/>
                <a:gd name="connsiteX62" fmla="*/ 0 w 9073"/>
                <a:gd name="connsiteY62" fmla="*/ 10000 h 10020"/>
                <a:gd name="connsiteX0" fmla="*/ 0 w 10000"/>
                <a:gd name="connsiteY0" fmla="*/ 9980 h 10000"/>
                <a:gd name="connsiteX1" fmla="*/ 143 w 10000"/>
                <a:gd name="connsiteY1" fmla="*/ 9980 h 10000"/>
                <a:gd name="connsiteX2" fmla="*/ 377 w 10000"/>
                <a:gd name="connsiteY2" fmla="*/ 9980 h 10000"/>
                <a:gd name="connsiteX3" fmla="*/ 640 w 10000"/>
                <a:gd name="connsiteY3" fmla="*/ 9980 h 10000"/>
                <a:gd name="connsiteX4" fmla="*/ 1456 w 10000"/>
                <a:gd name="connsiteY4" fmla="*/ 9933 h 10000"/>
                <a:gd name="connsiteX5" fmla="*/ 1718 w 10000"/>
                <a:gd name="connsiteY5" fmla="*/ 9887 h 10000"/>
                <a:gd name="connsiteX6" fmla="*/ 1923 w 10000"/>
                <a:gd name="connsiteY6" fmla="*/ 9840 h 10000"/>
                <a:gd name="connsiteX7" fmla="*/ 2071 w 10000"/>
                <a:gd name="connsiteY7" fmla="*/ 9786 h 10000"/>
                <a:gd name="connsiteX8" fmla="*/ 2215 w 10000"/>
                <a:gd name="connsiteY8" fmla="*/ 9694 h 10000"/>
                <a:gd name="connsiteX9" fmla="*/ 2420 w 10000"/>
                <a:gd name="connsiteY9" fmla="*/ 9554 h 10000"/>
                <a:gd name="connsiteX10" fmla="*/ 2568 w 10000"/>
                <a:gd name="connsiteY10" fmla="*/ 9360 h 10000"/>
                <a:gd name="connsiteX11" fmla="*/ 2740 w 10000"/>
                <a:gd name="connsiteY11" fmla="*/ 9128 h 10000"/>
                <a:gd name="connsiteX12" fmla="*/ 2916 w 10000"/>
                <a:gd name="connsiteY12" fmla="*/ 8794 h 10000"/>
                <a:gd name="connsiteX13" fmla="*/ 3060 w 10000"/>
                <a:gd name="connsiteY13" fmla="*/ 8414 h 10000"/>
                <a:gd name="connsiteX14" fmla="*/ 3207 w 10000"/>
                <a:gd name="connsiteY14" fmla="*/ 7981 h 10000"/>
                <a:gd name="connsiteX15" fmla="*/ 3293 w 10000"/>
                <a:gd name="connsiteY15" fmla="*/ 7702 h 10000"/>
                <a:gd name="connsiteX16" fmla="*/ 3384 w 10000"/>
                <a:gd name="connsiteY16" fmla="*/ 7368 h 10000"/>
                <a:gd name="connsiteX17" fmla="*/ 3470 w 10000"/>
                <a:gd name="connsiteY17" fmla="*/ 6989 h 10000"/>
                <a:gd name="connsiteX18" fmla="*/ 3585 w 10000"/>
                <a:gd name="connsiteY18" fmla="*/ 6509 h 10000"/>
                <a:gd name="connsiteX19" fmla="*/ 3819 w 10000"/>
                <a:gd name="connsiteY19" fmla="*/ 5510 h 10000"/>
                <a:gd name="connsiteX20" fmla="*/ 4053 w 10000"/>
                <a:gd name="connsiteY20" fmla="*/ 4464 h 10000"/>
                <a:gd name="connsiteX21" fmla="*/ 4172 w 10000"/>
                <a:gd name="connsiteY21" fmla="*/ 3991 h 10000"/>
                <a:gd name="connsiteX22" fmla="*/ 4286 w 10000"/>
                <a:gd name="connsiteY22" fmla="*/ 3518 h 10000"/>
                <a:gd name="connsiteX23" fmla="*/ 4463 w 10000"/>
                <a:gd name="connsiteY23" fmla="*/ 2659 h 10000"/>
                <a:gd name="connsiteX24" fmla="*/ 4635 w 10000"/>
                <a:gd name="connsiteY24" fmla="*/ 1852 h 10000"/>
                <a:gd name="connsiteX25" fmla="*/ 4782 w 10000"/>
                <a:gd name="connsiteY25" fmla="*/ 1093 h 10000"/>
                <a:gd name="connsiteX26" fmla="*/ 4841 w 10000"/>
                <a:gd name="connsiteY26" fmla="*/ 806 h 10000"/>
                <a:gd name="connsiteX27" fmla="*/ 4927 w 10000"/>
                <a:gd name="connsiteY27" fmla="*/ 573 h 10000"/>
                <a:gd name="connsiteX28" fmla="*/ 4987 w 10000"/>
                <a:gd name="connsiteY28" fmla="*/ 380 h 10000"/>
                <a:gd name="connsiteX29" fmla="*/ 5046 w 10000"/>
                <a:gd name="connsiteY29" fmla="*/ 240 h 10000"/>
                <a:gd name="connsiteX30" fmla="*/ 5160 w 10000"/>
                <a:gd name="connsiteY30" fmla="*/ 47 h 10000"/>
                <a:gd name="connsiteX31" fmla="*/ 5251 w 10000"/>
                <a:gd name="connsiteY31" fmla="*/ 0 h 10000"/>
                <a:gd name="connsiteX32" fmla="*/ 5337 w 10000"/>
                <a:gd name="connsiteY32" fmla="*/ 0 h 10000"/>
                <a:gd name="connsiteX33" fmla="*/ 5394 w 10000"/>
                <a:gd name="connsiteY33" fmla="*/ 0 h 10000"/>
                <a:gd name="connsiteX34" fmla="*/ 5513 w 10000"/>
                <a:gd name="connsiteY34" fmla="*/ 93 h 10000"/>
                <a:gd name="connsiteX35" fmla="*/ 5628 w 10000"/>
                <a:gd name="connsiteY35" fmla="*/ 240 h 10000"/>
                <a:gd name="connsiteX36" fmla="*/ 5714 w 10000"/>
                <a:gd name="connsiteY36" fmla="*/ 380 h 10000"/>
                <a:gd name="connsiteX37" fmla="*/ 5775 w 10000"/>
                <a:gd name="connsiteY37" fmla="*/ 573 h 10000"/>
                <a:gd name="connsiteX38" fmla="*/ 5919 w 10000"/>
                <a:gd name="connsiteY38" fmla="*/ 1046 h 10000"/>
                <a:gd name="connsiteX39" fmla="*/ 6095 w 10000"/>
                <a:gd name="connsiteY39" fmla="*/ 1713 h 10000"/>
                <a:gd name="connsiteX40" fmla="*/ 6300 w 10000"/>
                <a:gd name="connsiteY40" fmla="*/ 2472 h 10000"/>
                <a:gd name="connsiteX41" fmla="*/ 6502 w 10000"/>
                <a:gd name="connsiteY41" fmla="*/ 3324 h 10000"/>
                <a:gd name="connsiteX42" fmla="*/ 6621 w 10000"/>
                <a:gd name="connsiteY42" fmla="*/ 3850 h 10000"/>
                <a:gd name="connsiteX43" fmla="*/ 6764 w 10000"/>
                <a:gd name="connsiteY43" fmla="*/ 4370 h 10000"/>
                <a:gd name="connsiteX44" fmla="*/ 7055 w 10000"/>
                <a:gd name="connsiteY44" fmla="*/ 5563 h 10000"/>
                <a:gd name="connsiteX45" fmla="*/ 7174 w 10000"/>
                <a:gd name="connsiteY45" fmla="*/ 6176 h 10000"/>
                <a:gd name="connsiteX46" fmla="*/ 7317 w 10000"/>
                <a:gd name="connsiteY46" fmla="*/ 6749 h 10000"/>
                <a:gd name="connsiteX47" fmla="*/ 7465 w 10000"/>
                <a:gd name="connsiteY47" fmla="*/ 7268 h 10000"/>
                <a:gd name="connsiteX48" fmla="*/ 7581 w 10000"/>
                <a:gd name="connsiteY48" fmla="*/ 7649 h 10000"/>
                <a:gd name="connsiteX49" fmla="*/ 7670 w 10000"/>
                <a:gd name="connsiteY49" fmla="*/ 7981 h 10000"/>
                <a:gd name="connsiteX50" fmla="*/ 7757 w 10000"/>
                <a:gd name="connsiteY50" fmla="*/ 8267 h 10000"/>
                <a:gd name="connsiteX51" fmla="*/ 7843 w 10000"/>
                <a:gd name="connsiteY51" fmla="*/ 8508 h 10000"/>
                <a:gd name="connsiteX52" fmla="*/ 7933 w 10000"/>
                <a:gd name="connsiteY52" fmla="*/ 8648 h 10000"/>
                <a:gd name="connsiteX53" fmla="*/ 8077 w 10000"/>
                <a:gd name="connsiteY53" fmla="*/ 8934 h 10000"/>
                <a:gd name="connsiteX54" fmla="*/ 8253 w 10000"/>
                <a:gd name="connsiteY54" fmla="*/ 9221 h 10000"/>
                <a:gd name="connsiteX55" fmla="*/ 8425 w 10000"/>
                <a:gd name="connsiteY55" fmla="*/ 9460 h 10000"/>
                <a:gd name="connsiteX56" fmla="*/ 8601 w 10000"/>
                <a:gd name="connsiteY56" fmla="*/ 9600 h 10000"/>
                <a:gd name="connsiteX57" fmla="*/ 8835 w 10000"/>
                <a:gd name="connsiteY57" fmla="*/ 9741 h 10000"/>
                <a:gd name="connsiteX58" fmla="*/ 9127 w 10000"/>
                <a:gd name="connsiteY58" fmla="*/ 9840 h 10000"/>
                <a:gd name="connsiteX59" fmla="*/ 9561 w 10000"/>
                <a:gd name="connsiteY59" fmla="*/ 9967 h 10000"/>
                <a:gd name="connsiteX60" fmla="*/ 10000 w 10000"/>
                <a:gd name="connsiteY60" fmla="*/ 10000 h 10000"/>
                <a:gd name="connsiteX61" fmla="*/ 0 w 10000"/>
                <a:gd name="connsiteY61" fmla="*/ 9980 h 10000"/>
                <a:gd name="connsiteX0" fmla="*/ 0 w 10000"/>
                <a:gd name="connsiteY0" fmla="*/ 9980 h 10000"/>
                <a:gd name="connsiteX1" fmla="*/ 143 w 10000"/>
                <a:gd name="connsiteY1" fmla="*/ 9980 h 10000"/>
                <a:gd name="connsiteX2" fmla="*/ 377 w 10000"/>
                <a:gd name="connsiteY2" fmla="*/ 9980 h 10000"/>
                <a:gd name="connsiteX3" fmla="*/ 640 w 10000"/>
                <a:gd name="connsiteY3" fmla="*/ 9980 h 10000"/>
                <a:gd name="connsiteX4" fmla="*/ 1456 w 10000"/>
                <a:gd name="connsiteY4" fmla="*/ 9986 h 10000"/>
                <a:gd name="connsiteX5" fmla="*/ 1718 w 10000"/>
                <a:gd name="connsiteY5" fmla="*/ 9887 h 10000"/>
                <a:gd name="connsiteX6" fmla="*/ 1923 w 10000"/>
                <a:gd name="connsiteY6" fmla="*/ 9840 h 10000"/>
                <a:gd name="connsiteX7" fmla="*/ 2071 w 10000"/>
                <a:gd name="connsiteY7" fmla="*/ 9786 h 10000"/>
                <a:gd name="connsiteX8" fmla="*/ 2215 w 10000"/>
                <a:gd name="connsiteY8" fmla="*/ 9694 h 10000"/>
                <a:gd name="connsiteX9" fmla="*/ 2420 w 10000"/>
                <a:gd name="connsiteY9" fmla="*/ 9554 h 10000"/>
                <a:gd name="connsiteX10" fmla="*/ 2568 w 10000"/>
                <a:gd name="connsiteY10" fmla="*/ 9360 h 10000"/>
                <a:gd name="connsiteX11" fmla="*/ 2740 w 10000"/>
                <a:gd name="connsiteY11" fmla="*/ 9128 h 10000"/>
                <a:gd name="connsiteX12" fmla="*/ 2916 w 10000"/>
                <a:gd name="connsiteY12" fmla="*/ 8794 h 10000"/>
                <a:gd name="connsiteX13" fmla="*/ 3060 w 10000"/>
                <a:gd name="connsiteY13" fmla="*/ 8414 h 10000"/>
                <a:gd name="connsiteX14" fmla="*/ 3207 w 10000"/>
                <a:gd name="connsiteY14" fmla="*/ 7981 h 10000"/>
                <a:gd name="connsiteX15" fmla="*/ 3293 w 10000"/>
                <a:gd name="connsiteY15" fmla="*/ 7702 h 10000"/>
                <a:gd name="connsiteX16" fmla="*/ 3384 w 10000"/>
                <a:gd name="connsiteY16" fmla="*/ 7368 h 10000"/>
                <a:gd name="connsiteX17" fmla="*/ 3470 w 10000"/>
                <a:gd name="connsiteY17" fmla="*/ 6989 h 10000"/>
                <a:gd name="connsiteX18" fmla="*/ 3585 w 10000"/>
                <a:gd name="connsiteY18" fmla="*/ 6509 h 10000"/>
                <a:gd name="connsiteX19" fmla="*/ 3819 w 10000"/>
                <a:gd name="connsiteY19" fmla="*/ 5510 h 10000"/>
                <a:gd name="connsiteX20" fmla="*/ 4053 w 10000"/>
                <a:gd name="connsiteY20" fmla="*/ 4464 h 10000"/>
                <a:gd name="connsiteX21" fmla="*/ 4172 w 10000"/>
                <a:gd name="connsiteY21" fmla="*/ 3991 h 10000"/>
                <a:gd name="connsiteX22" fmla="*/ 4286 w 10000"/>
                <a:gd name="connsiteY22" fmla="*/ 3518 h 10000"/>
                <a:gd name="connsiteX23" fmla="*/ 4463 w 10000"/>
                <a:gd name="connsiteY23" fmla="*/ 2659 h 10000"/>
                <a:gd name="connsiteX24" fmla="*/ 4635 w 10000"/>
                <a:gd name="connsiteY24" fmla="*/ 1852 h 10000"/>
                <a:gd name="connsiteX25" fmla="*/ 4782 w 10000"/>
                <a:gd name="connsiteY25" fmla="*/ 1093 h 10000"/>
                <a:gd name="connsiteX26" fmla="*/ 4841 w 10000"/>
                <a:gd name="connsiteY26" fmla="*/ 806 h 10000"/>
                <a:gd name="connsiteX27" fmla="*/ 4927 w 10000"/>
                <a:gd name="connsiteY27" fmla="*/ 573 h 10000"/>
                <a:gd name="connsiteX28" fmla="*/ 4987 w 10000"/>
                <a:gd name="connsiteY28" fmla="*/ 380 h 10000"/>
                <a:gd name="connsiteX29" fmla="*/ 5046 w 10000"/>
                <a:gd name="connsiteY29" fmla="*/ 240 h 10000"/>
                <a:gd name="connsiteX30" fmla="*/ 5160 w 10000"/>
                <a:gd name="connsiteY30" fmla="*/ 47 h 10000"/>
                <a:gd name="connsiteX31" fmla="*/ 5251 w 10000"/>
                <a:gd name="connsiteY31" fmla="*/ 0 h 10000"/>
                <a:gd name="connsiteX32" fmla="*/ 5337 w 10000"/>
                <a:gd name="connsiteY32" fmla="*/ 0 h 10000"/>
                <a:gd name="connsiteX33" fmla="*/ 5394 w 10000"/>
                <a:gd name="connsiteY33" fmla="*/ 0 h 10000"/>
                <a:gd name="connsiteX34" fmla="*/ 5513 w 10000"/>
                <a:gd name="connsiteY34" fmla="*/ 93 h 10000"/>
                <a:gd name="connsiteX35" fmla="*/ 5628 w 10000"/>
                <a:gd name="connsiteY35" fmla="*/ 240 h 10000"/>
                <a:gd name="connsiteX36" fmla="*/ 5714 w 10000"/>
                <a:gd name="connsiteY36" fmla="*/ 380 h 10000"/>
                <a:gd name="connsiteX37" fmla="*/ 5775 w 10000"/>
                <a:gd name="connsiteY37" fmla="*/ 573 h 10000"/>
                <a:gd name="connsiteX38" fmla="*/ 5919 w 10000"/>
                <a:gd name="connsiteY38" fmla="*/ 1046 h 10000"/>
                <a:gd name="connsiteX39" fmla="*/ 6095 w 10000"/>
                <a:gd name="connsiteY39" fmla="*/ 1713 h 10000"/>
                <a:gd name="connsiteX40" fmla="*/ 6300 w 10000"/>
                <a:gd name="connsiteY40" fmla="*/ 2472 h 10000"/>
                <a:gd name="connsiteX41" fmla="*/ 6502 w 10000"/>
                <a:gd name="connsiteY41" fmla="*/ 3324 h 10000"/>
                <a:gd name="connsiteX42" fmla="*/ 6621 w 10000"/>
                <a:gd name="connsiteY42" fmla="*/ 3850 h 10000"/>
                <a:gd name="connsiteX43" fmla="*/ 6764 w 10000"/>
                <a:gd name="connsiteY43" fmla="*/ 4370 h 10000"/>
                <a:gd name="connsiteX44" fmla="*/ 7055 w 10000"/>
                <a:gd name="connsiteY44" fmla="*/ 5563 h 10000"/>
                <a:gd name="connsiteX45" fmla="*/ 7174 w 10000"/>
                <a:gd name="connsiteY45" fmla="*/ 6176 h 10000"/>
                <a:gd name="connsiteX46" fmla="*/ 7317 w 10000"/>
                <a:gd name="connsiteY46" fmla="*/ 6749 h 10000"/>
                <a:gd name="connsiteX47" fmla="*/ 7465 w 10000"/>
                <a:gd name="connsiteY47" fmla="*/ 7268 h 10000"/>
                <a:gd name="connsiteX48" fmla="*/ 7581 w 10000"/>
                <a:gd name="connsiteY48" fmla="*/ 7649 h 10000"/>
                <a:gd name="connsiteX49" fmla="*/ 7670 w 10000"/>
                <a:gd name="connsiteY49" fmla="*/ 7981 h 10000"/>
                <a:gd name="connsiteX50" fmla="*/ 7757 w 10000"/>
                <a:gd name="connsiteY50" fmla="*/ 8267 h 10000"/>
                <a:gd name="connsiteX51" fmla="*/ 7843 w 10000"/>
                <a:gd name="connsiteY51" fmla="*/ 8508 h 10000"/>
                <a:gd name="connsiteX52" fmla="*/ 7933 w 10000"/>
                <a:gd name="connsiteY52" fmla="*/ 8648 h 10000"/>
                <a:gd name="connsiteX53" fmla="*/ 8077 w 10000"/>
                <a:gd name="connsiteY53" fmla="*/ 8934 h 10000"/>
                <a:gd name="connsiteX54" fmla="*/ 8253 w 10000"/>
                <a:gd name="connsiteY54" fmla="*/ 9221 h 10000"/>
                <a:gd name="connsiteX55" fmla="*/ 8425 w 10000"/>
                <a:gd name="connsiteY55" fmla="*/ 9460 h 10000"/>
                <a:gd name="connsiteX56" fmla="*/ 8601 w 10000"/>
                <a:gd name="connsiteY56" fmla="*/ 9600 h 10000"/>
                <a:gd name="connsiteX57" fmla="*/ 8835 w 10000"/>
                <a:gd name="connsiteY57" fmla="*/ 9741 h 10000"/>
                <a:gd name="connsiteX58" fmla="*/ 9127 w 10000"/>
                <a:gd name="connsiteY58" fmla="*/ 9840 h 10000"/>
                <a:gd name="connsiteX59" fmla="*/ 9561 w 10000"/>
                <a:gd name="connsiteY59" fmla="*/ 9967 h 10000"/>
                <a:gd name="connsiteX60" fmla="*/ 10000 w 10000"/>
                <a:gd name="connsiteY60" fmla="*/ 10000 h 10000"/>
                <a:gd name="connsiteX61" fmla="*/ 0 w 10000"/>
                <a:gd name="connsiteY61" fmla="*/ 9980 h 10000"/>
                <a:gd name="connsiteX0" fmla="*/ 0 w 10000"/>
                <a:gd name="connsiteY0" fmla="*/ 9980 h 10000"/>
                <a:gd name="connsiteX1" fmla="*/ 143 w 10000"/>
                <a:gd name="connsiteY1" fmla="*/ 9980 h 10000"/>
                <a:gd name="connsiteX2" fmla="*/ 377 w 10000"/>
                <a:gd name="connsiteY2" fmla="*/ 9980 h 10000"/>
                <a:gd name="connsiteX3" fmla="*/ 640 w 10000"/>
                <a:gd name="connsiteY3" fmla="*/ 9980 h 10000"/>
                <a:gd name="connsiteX4" fmla="*/ 1456 w 10000"/>
                <a:gd name="connsiteY4" fmla="*/ 9986 h 10000"/>
                <a:gd name="connsiteX5" fmla="*/ 1726 w 10000"/>
                <a:gd name="connsiteY5" fmla="*/ 9900 h 10000"/>
                <a:gd name="connsiteX6" fmla="*/ 1923 w 10000"/>
                <a:gd name="connsiteY6" fmla="*/ 9840 h 10000"/>
                <a:gd name="connsiteX7" fmla="*/ 2071 w 10000"/>
                <a:gd name="connsiteY7" fmla="*/ 9786 h 10000"/>
                <a:gd name="connsiteX8" fmla="*/ 2215 w 10000"/>
                <a:gd name="connsiteY8" fmla="*/ 9694 h 10000"/>
                <a:gd name="connsiteX9" fmla="*/ 2420 w 10000"/>
                <a:gd name="connsiteY9" fmla="*/ 9554 h 10000"/>
                <a:gd name="connsiteX10" fmla="*/ 2568 w 10000"/>
                <a:gd name="connsiteY10" fmla="*/ 9360 h 10000"/>
                <a:gd name="connsiteX11" fmla="*/ 2740 w 10000"/>
                <a:gd name="connsiteY11" fmla="*/ 9128 h 10000"/>
                <a:gd name="connsiteX12" fmla="*/ 2916 w 10000"/>
                <a:gd name="connsiteY12" fmla="*/ 8794 h 10000"/>
                <a:gd name="connsiteX13" fmla="*/ 3060 w 10000"/>
                <a:gd name="connsiteY13" fmla="*/ 8414 h 10000"/>
                <a:gd name="connsiteX14" fmla="*/ 3207 w 10000"/>
                <a:gd name="connsiteY14" fmla="*/ 7981 h 10000"/>
                <a:gd name="connsiteX15" fmla="*/ 3293 w 10000"/>
                <a:gd name="connsiteY15" fmla="*/ 7702 h 10000"/>
                <a:gd name="connsiteX16" fmla="*/ 3384 w 10000"/>
                <a:gd name="connsiteY16" fmla="*/ 7368 h 10000"/>
                <a:gd name="connsiteX17" fmla="*/ 3470 w 10000"/>
                <a:gd name="connsiteY17" fmla="*/ 6989 h 10000"/>
                <a:gd name="connsiteX18" fmla="*/ 3585 w 10000"/>
                <a:gd name="connsiteY18" fmla="*/ 6509 h 10000"/>
                <a:gd name="connsiteX19" fmla="*/ 3819 w 10000"/>
                <a:gd name="connsiteY19" fmla="*/ 5510 h 10000"/>
                <a:gd name="connsiteX20" fmla="*/ 4053 w 10000"/>
                <a:gd name="connsiteY20" fmla="*/ 4464 h 10000"/>
                <a:gd name="connsiteX21" fmla="*/ 4172 w 10000"/>
                <a:gd name="connsiteY21" fmla="*/ 3991 h 10000"/>
                <a:gd name="connsiteX22" fmla="*/ 4286 w 10000"/>
                <a:gd name="connsiteY22" fmla="*/ 3518 h 10000"/>
                <a:gd name="connsiteX23" fmla="*/ 4463 w 10000"/>
                <a:gd name="connsiteY23" fmla="*/ 2659 h 10000"/>
                <a:gd name="connsiteX24" fmla="*/ 4635 w 10000"/>
                <a:gd name="connsiteY24" fmla="*/ 1852 h 10000"/>
                <a:gd name="connsiteX25" fmla="*/ 4782 w 10000"/>
                <a:gd name="connsiteY25" fmla="*/ 1093 h 10000"/>
                <a:gd name="connsiteX26" fmla="*/ 4841 w 10000"/>
                <a:gd name="connsiteY26" fmla="*/ 806 h 10000"/>
                <a:gd name="connsiteX27" fmla="*/ 4927 w 10000"/>
                <a:gd name="connsiteY27" fmla="*/ 573 h 10000"/>
                <a:gd name="connsiteX28" fmla="*/ 4987 w 10000"/>
                <a:gd name="connsiteY28" fmla="*/ 380 h 10000"/>
                <a:gd name="connsiteX29" fmla="*/ 5046 w 10000"/>
                <a:gd name="connsiteY29" fmla="*/ 240 h 10000"/>
                <a:gd name="connsiteX30" fmla="*/ 5160 w 10000"/>
                <a:gd name="connsiteY30" fmla="*/ 47 h 10000"/>
                <a:gd name="connsiteX31" fmla="*/ 5251 w 10000"/>
                <a:gd name="connsiteY31" fmla="*/ 0 h 10000"/>
                <a:gd name="connsiteX32" fmla="*/ 5337 w 10000"/>
                <a:gd name="connsiteY32" fmla="*/ 0 h 10000"/>
                <a:gd name="connsiteX33" fmla="*/ 5394 w 10000"/>
                <a:gd name="connsiteY33" fmla="*/ 0 h 10000"/>
                <a:gd name="connsiteX34" fmla="*/ 5513 w 10000"/>
                <a:gd name="connsiteY34" fmla="*/ 93 h 10000"/>
                <a:gd name="connsiteX35" fmla="*/ 5628 w 10000"/>
                <a:gd name="connsiteY35" fmla="*/ 240 h 10000"/>
                <a:gd name="connsiteX36" fmla="*/ 5714 w 10000"/>
                <a:gd name="connsiteY36" fmla="*/ 380 h 10000"/>
                <a:gd name="connsiteX37" fmla="*/ 5775 w 10000"/>
                <a:gd name="connsiteY37" fmla="*/ 573 h 10000"/>
                <a:gd name="connsiteX38" fmla="*/ 5919 w 10000"/>
                <a:gd name="connsiteY38" fmla="*/ 1046 h 10000"/>
                <a:gd name="connsiteX39" fmla="*/ 6095 w 10000"/>
                <a:gd name="connsiteY39" fmla="*/ 1713 h 10000"/>
                <a:gd name="connsiteX40" fmla="*/ 6300 w 10000"/>
                <a:gd name="connsiteY40" fmla="*/ 2472 h 10000"/>
                <a:gd name="connsiteX41" fmla="*/ 6502 w 10000"/>
                <a:gd name="connsiteY41" fmla="*/ 3324 h 10000"/>
                <a:gd name="connsiteX42" fmla="*/ 6621 w 10000"/>
                <a:gd name="connsiteY42" fmla="*/ 3850 h 10000"/>
                <a:gd name="connsiteX43" fmla="*/ 6764 w 10000"/>
                <a:gd name="connsiteY43" fmla="*/ 4370 h 10000"/>
                <a:gd name="connsiteX44" fmla="*/ 7055 w 10000"/>
                <a:gd name="connsiteY44" fmla="*/ 5563 h 10000"/>
                <a:gd name="connsiteX45" fmla="*/ 7174 w 10000"/>
                <a:gd name="connsiteY45" fmla="*/ 6176 h 10000"/>
                <a:gd name="connsiteX46" fmla="*/ 7317 w 10000"/>
                <a:gd name="connsiteY46" fmla="*/ 6749 h 10000"/>
                <a:gd name="connsiteX47" fmla="*/ 7465 w 10000"/>
                <a:gd name="connsiteY47" fmla="*/ 7268 h 10000"/>
                <a:gd name="connsiteX48" fmla="*/ 7581 w 10000"/>
                <a:gd name="connsiteY48" fmla="*/ 7649 h 10000"/>
                <a:gd name="connsiteX49" fmla="*/ 7670 w 10000"/>
                <a:gd name="connsiteY49" fmla="*/ 7981 h 10000"/>
                <a:gd name="connsiteX50" fmla="*/ 7757 w 10000"/>
                <a:gd name="connsiteY50" fmla="*/ 8267 h 10000"/>
                <a:gd name="connsiteX51" fmla="*/ 7843 w 10000"/>
                <a:gd name="connsiteY51" fmla="*/ 8508 h 10000"/>
                <a:gd name="connsiteX52" fmla="*/ 7933 w 10000"/>
                <a:gd name="connsiteY52" fmla="*/ 8648 h 10000"/>
                <a:gd name="connsiteX53" fmla="*/ 8077 w 10000"/>
                <a:gd name="connsiteY53" fmla="*/ 8934 h 10000"/>
                <a:gd name="connsiteX54" fmla="*/ 8253 w 10000"/>
                <a:gd name="connsiteY54" fmla="*/ 9221 h 10000"/>
                <a:gd name="connsiteX55" fmla="*/ 8425 w 10000"/>
                <a:gd name="connsiteY55" fmla="*/ 9460 h 10000"/>
                <a:gd name="connsiteX56" fmla="*/ 8601 w 10000"/>
                <a:gd name="connsiteY56" fmla="*/ 9600 h 10000"/>
                <a:gd name="connsiteX57" fmla="*/ 8835 w 10000"/>
                <a:gd name="connsiteY57" fmla="*/ 9741 h 10000"/>
                <a:gd name="connsiteX58" fmla="*/ 9127 w 10000"/>
                <a:gd name="connsiteY58" fmla="*/ 9840 h 10000"/>
                <a:gd name="connsiteX59" fmla="*/ 9561 w 10000"/>
                <a:gd name="connsiteY59" fmla="*/ 9967 h 10000"/>
                <a:gd name="connsiteX60" fmla="*/ 10000 w 10000"/>
                <a:gd name="connsiteY60" fmla="*/ 10000 h 10000"/>
                <a:gd name="connsiteX61" fmla="*/ 0 w 10000"/>
                <a:gd name="connsiteY61" fmla="*/ 9980 h 10000"/>
                <a:gd name="connsiteX0" fmla="*/ 0 w 10000"/>
                <a:gd name="connsiteY0" fmla="*/ 9980 h 10007"/>
                <a:gd name="connsiteX1" fmla="*/ 143 w 10000"/>
                <a:gd name="connsiteY1" fmla="*/ 9980 h 10007"/>
                <a:gd name="connsiteX2" fmla="*/ 377 w 10000"/>
                <a:gd name="connsiteY2" fmla="*/ 9980 h 10007"/>
                <a:gd name="connsiteX3" fmla="*/ 985 w 10000"/>
                <a:gd name="connsiteY3" fmla="*/ 10007 h 10007"/>
                <a:gd name="connsiteX4" fmla="*/ 1456 w 10000"/>
                <a:gd name="connsiteY4" fmla="*/ 9986 h 10007"/>
                <a:gd name="connsiteX5" fmla="*/ 1726 w 10000"/>
                <a:gd name="connsiteY5" fmla="*/ 9900 h 10007"/>
                <a:gd name="connsiteX6" fmla="*/ 1923 w 10000"/>
                <a:gd name="connsiteY6" fmla="*/ 9840 h 10007"/>
                <a:gd name="connsiteX7" fmla="*/ 2071 w 10000"/>
                <a:gd name="connsiteY7" fmla="*/ 9786 h 10007"/>
                <a:gd name="connsiteX8" fmla="*/ 2215 w 10000"/>
                <a:gd name="connsiteY8" fmla="*/ 9694 h 10007"/>
                <a:gd name="connsiteX9" fmla="*/ 2420 w 10000"/>
                <a:gd name="connsiteY9" fmla="*/ 9554 h 10007"/>
                <a:gd name="connsiteX10" fmla="*/ 2568 w 10000"/>
                <a:gd name="connsiteY10" fmla="*/ 9360 h 10007"/>
                <a:gd name="connsiteX11" fmla="*/ 2740 w 10000"/>
                <a:gd name="connsiteY11" fmla="*/ 9128 h 10007"/>
                <a:gd name="connsiteX12" fmla="*/ 2916 w 10000"/>
                <a:gd name="connsiteY12" fmla="*/ 8794 h 10007"/>
                <a:gd name="connsiteX13" fmla="*/ 3060 w 10000"/>
                <a:gd name="connsiteY13" fmla="*/ 8414 h 10007"/>
                <a:gd name="connsiteX14" fmla="*/ 3207 w 10000"/>
                <a:gd name="connsiteY14" fmla="*/ 7981 h 10007"/>
                <a:gd name="connsiteX15" fmla="*/ 3293 w 10000"/>
                <a:gd name="connsiteY15" fmla="*/ 7702 h 10007"/>
                <a:gd name="connsiteX16" fmla="*/ 3384 w 10000"/>
                <a:gd name="connsiteY16" fmla="*/ 7368 h 10007"/>
                <a:gd name="connsiteX17" fmla="*/ 3470 w 10000"/>
                <a:gd name="connsiteY17" fmla="*/ 6989 h 10007"/>
                <a:gd name="connsiteX18" fmla="*/ 3585 w 10000"/>
                <a:gd name="connsiteY18" fmla="*/ 6509 h 10007"/>
                <a:gd name="connsiteX19" fmla="*/ 3819 w 10000"/>
                <a:gd name="connsiteY19" fmla="*/ 5510 h 10007"/>
                <a:gd name="connsiteX20" fmla="*/ 4053 w 10000"/>
                <a:gd name="connsiteY20" fmla="*/ 4464 h 10007"/>
                <a:gd name="connsiteX21" fmla="*/ 4172 w 10000"/>
                <a:gd name="connsiteY21" fmla="*/ 3991 h 10007"/>
                <a:gd name="connsiteX22" fmla="*/ 4286 w 10000"/>
                <a:gd name="connsiteY22" fmla="*/ 3518 h 10007"/>
                <a:gd name="connsiteX23" fmla="*/ 4463 w 10000"/>
                <a:gd name="connsiteY23" fmla="*/ 2659 h 10007"/>
                <a:gd name="connsiteX24" fmla="*/ 4635 w 10000"/>
                <a:gd name="connsiteY24" fmla="*/ 1852 h 10007"/>
                <a:gd name="connsiteX25" fmla="*/ 4782 w 10000"/>
                <a:gd name="connsiteY25" fmla="*/ 1093 h 10007"/>
                <a:gd name="connsiteX26" fmla="*/ 4841 w 10000"/>
                <a:gd name="connsiteY26" fmla="*/ 806 h 10007"/>
                <a:gd name="connsiteX27" fmla="*/ 4927 w 10000"/>
                <a:gd name="connsiteY27" fmla="*/ 573 h 10007"/>
                <a:gd name="connsiteX28" fmla="*/ 4987 w 10000"/>
                <a:gd name="connsiteY28" fmla="*/ 380 h 10007"/>
                <a:gd name="connsiteX29" fmla="*/ 5046 w 10000"/>
                <a:gd name="connsiteY29" fmla="*/ 240 h 10007"/>
                <a:gd name="connsiteX30" fmla="*/ 5160 w 10000"/>
                <a:gd name="connsiteY30" fmla="*/ 47 h 10007"/>
                <a:gd name="connsiteX31" fmla="*/ 5251 w 10000"/>
                <a:gd name="connsiteY31" fmla="*/ 0 h 10007"/>
                <a:gd name="connsiteX32" fmla="*/ 5337 w 10000"/>
                <a:gd name="connsiteY32" fmla="*/ 0 h 10007"/>
                <a:gd name="connsiteX33" fmla="*/ 5394 w 10000"/>
                <a:gd name="connsiteY33" fmla="*/ 0 h 10007"/>
                <a:gd name="connsiteX34" fmla="*/ 5513 w 10000"/>
                <a:gd name="connsiteY34" fmla="*/ 93 h 10007"/>
                <a:gd name="connsiteX35" fmla="*/ 5628 w 10000"/>
                <a:gd name="connsiteY35" fmla="*/ 240 h 10007"/>
                <a:gd name="connsiteX36" fmla="*/ 5714 w 10000"/>
                <a:gd name="connsiteY36" fmla="*/ 380 h 10007"/>
                <a:gd name="connsiteX37" fmla="*/ 5775 w 10000"/>
                <a:gd name="connsiteY37" fmla="*/ 573 h 10007"/>
                <a:gd name="connsiteX38" fmla="*/ 5919 w 10000"/>
                <a:gd name="connsiteY38" fmla="*/ 1046 h 10007"/>
                <a:gd name="connsiteX39" fmla="*/ 6095 w 10000"/>
                <a:gd name="connsiteY39" fmla="*/ 1713 h 10007"/>
                <a:gd name="connsiteX40" fmla="*/ 6300 w 10000"/>
                <a:gd name="connsiteY40" fmla="*/ 2472 h 10007"/>
                <a:gd name="connsiteX41" fmla="*/ 6502 w 10000"/>
                <a:gd name="connsiteY41" fmla="*/ 3324 h 10007"/>
                <a:gd name="connsiteX42" fmla="*/ 6621 w 10000"/>
                <a:gd name="connsiteY42" fmla="*/ 3850 h 10007"/>
                <a:gd name="connsiteX43" fmla="*/ 6764 w 10000"/>
                <a:gd name="connsiteY43" fmla="*/ 4370 h 10007"/>
                <a:gd name="connsiteX44" fmla="*/ 7055 w 10000"/>
                <a:gd name="connsiteY44" fmla="*/ 5563 h 10007"/>
                <a:gd name="connsiteX45" fmla="*/ 7174 w 10000"/>
                <a:gd name="connsiteY45" fmla="*/ 6176 h 10007"/>
                <a:gd name="connsiteX46" fmla="*/ 7317 w 10000"/>
                <a:gd name="connsiteY46" fmla="*/ 6749 h 10007"/>
                <a:gd name="connsiteX47" fmla="*/ 7465 w 10000"/>
                <a:gd name="connsiteY47" fmla="*/ 7268 h 10007"/>
                <a:gd name="connsiteX48" fmla="*/ 7581 w 10000"/>
                <a:gd name="connsiteY48" fmla="*/ 7649 h 10007"/>
                <a:gd name="connsiteX49" fmla="*/ 7670 w 10000"/>
                <a:gd name="connsiteY49" fmla="*/ 7981 h 10007"/>
                <a:gd name="connsiteX50" fmla="*/ 7757 w 10000"/>
                <a:gd name="connsiteY50" fmla="*/ 8267 h 10007"/>
                <a:gd name="connsiteX51" fmla="*/ 7843 w 10000"/>
                <a:gd name="connsiteY51" fmla="*/ 8508 h 10007"/>
                <a:gd name="connsiteX52" fmla="*/ 7933 w 10000"/>
                <a:gd name="connsiteY52" fmla="*/ 8648 h 10007"/>
                <a:gd name="connsiteX53" fmla="*/ 8077 w 10000"/>
                <a:gd name="connsiteY53" fmla="*/ 8934 h 10007"/>
                <a:gd name="connsiteX54" fmla="*/ 8253 w 10000"/>
                <a:gd name="connsiteY54" fmla="*/ 9221 h 10007"/>
                <a:gd name="connsiteX55" fmla="*/ 8425 w 10000"/>
                <a:gd name="connsiteY55" fmla="*/ 9460 h 10007"/>
                <a:gd name="connsiteX56" fmla="*/ 8601 w 10000"/>
                <a:gd name="connsiteY56" fmla="*/ 9600 h 10007"/>
                <a:gd name="connsiteX57" fmla="*/ 8835 w 10000"/>
                <a:gd name="connsiteY57" fmla="*/ 9741 h 10007"/>
                <a:gd name="connsiteX58" fmla="*/ 9127 w 10000"/>
                <a:gd name="connsiteY58" fmla="*/ 9840 h 10007"/>
                <a:gd name="connsiteX59" fmla="*/ 9561 w 10000"/>
                <a:gd name="connsiteY59" fmla="*/ 9967 h 10007"/>
                <a:gd name="connsiteX60" fmla="*/ 10000 w 10000"/>
                <a:gd name="connsiteY60" fmla="*/ 10000 h 10007"/>
                <a:gd name="connsiteX61" fmla="*/ 0 w 10000"/>
                <a:gd name="connsiteY61" fmla="*/ 9980 h 10007"/>
                <a:gd name="connsiteX0" fmla="*/ 0 w 10000"/>
                <a:gd name="connsiteY0" fmla="*/ 9980 h 10007"/>
                <a:gd name="connsiteX1" fmla="*/ 143 w 10000"/>
                <a:gd name="connsiteY1" fmla="*/ 9980 h 10007"/>
                <a:gd name="connsiteX2" fmla="*/ 985 w 10000"/>
                <a:gd name="connsiteY2" fmla="*/ 10007 h 10007"/>
                <a:gd name="connsiteX3" fmla="*/ 1456 w 10000"/>
                <a:gd name="connsiteY3" fmla="*/ 9986 h 10007"/>
                <a:gd name="connsiteX4" fmla="*/ 1726 w 10000"/>
                <a:gd name="connsiteY4" fmla="*/ 9900 h 10007"/>
                <a:gd name="connsiteX5" fmla="*/ 1923 w 10000"/>
                <a:gd name="connsiteY5" fmla="*/ 9840 h 10007"/>
                <a:gd name="connsiteX6" fmla="*/ 2071 w 10000"/>
                <a:gd name="connsiteY6" fmla="*/ 9786 h 10007"/>
                <a:gd name="connsiteX7" fmla="*/ 2215 w 10000"/>
                <a:gd name="connsiteY7" fmla="*/ 9694 h 10007"/>
                <a:gd name="connsiteX8" fmla="*/ 2420 w 10000"/>
                <a:gd name="connsiteY8" fmla="*/ 9554 h 10007"/>
                <a:gd name="connsiteX9" fmla="*/ 2568 w 10000"/>
                <a:gd name="connsiteY9" fmla="*/ 9360 h 10007"/>
                <a:gd name="connsiteX10" fmla="*/ 2740 w 10000"/>
                <a:gd name="connsiteY10" fmla="*/ 9128 h 10007"/>
                <a:gd name="connsiteX11" fmla="*/ 2916 w 10000"/>
                <a:gd name="connsiteY11" fmla="*/ 8794 h 10007"/>
                <a:gd name="connsiteX12" fmla="*/ 3060 w 10000"/>
                <a:gd name="connsiteY12" fmla="*/ 8414 h 10007"/>
                <a:gd name="connsiteX13" fmla="*/ 3207 w 10000"/>
                <a:gd name="connsiteY13" fmla="*/ 7981 h 10007"/>
                <a:gd name="connsiteX14" fmla="*/ 3293 w 10000"/>
                <a:gd name="connsiteY14" fmla="*/ 7702 h 10007"/>
                <a:gd name="connsiteX15" fmla="*/ 3384 w 10000"/>
                <a:gd name="connsiteY15" fmla="*/ 7368 h 10007"/>
                <a:gd name="connsiteX16" fmla="*/ 3470 w 10000"/>
                <a:gd name="connsiteY16" fmla="*/ 6989 h 10007"/>
                <a:gd name="connsiteX17" fmla="*/ 3585 w 10000"/>
                <a:gd name="connsiteY17" fmla="*/ 6509 h 10007"/>
                <a:gd name="connsiteX18" fmla="*/ 3819 w 10000"/>
                <a:gd name="connsiteY18" fmla="*/ 5510 h 10007"/>
                <a:gd name="connsiteX19" fmla="*/ 4053 w 10000"/>
                <a:gd name="connsiteY19" fmla="*/ 4464 h 10007"/>
                <a:gd name="connsiteX20" fmla="*/ 4172 w 10000"/>
                <a:gd name="connsiteY20" fmla="*/ 3991 h 10007"/>
                <a:gd name="connsiteX21" fmla="*/ 4286 w 10000"/>
                <a:gd name="connsiteY21" fmla="*/ 3518 h 10007"/>
                <a:gd name="connsiteX22" fmla="*/ 4463 w 10000"/>
                <a:gd name="connsiteY22" fmla="*/ 2659 h 10007"/>
                <a:gd name="connsiteX23" fmla="*/ 4635 w 10000"/>
                <a:gd name="connsiteY23" fmla="*/ 1852 h 10007"/>
                <a:gd name="connsiteX24" fmla="*/ 4782 w 10000"/>
                <a:gd name="connsiteY24" fmla="*/ 1093 h 10007"/>
                <a:gd name="connsiteX25" fmla="*/ 4841 w 10000"/>
                <a:gd name="connsiteY25" fmla="*/ 806 h 10007"/>
                <a:gd name="connsiteX26" fmla="*/ 4927 w 10000"/>
                <a:gd name="connsiteY26" fmla="*/ 573 h 10007"/>
                <a:gd name="connsiteX27" fmla="*/ 4987 w 10000"/>
                <a:gd name="connsiteY27" fmla="*/ 380 h 10007"/>
                <a:gd name="connsiteX28" fmla="*/ 5046 w 10000"/>
                <a:gd name="connsiteY28" fmla="*/ 240 h 10007"/>
                <a:gd name="connsiteX29" fmla="*/ 5160 w 10000"/>
                <a:gd name="connsiteY29" fmla="*/ 47 h 10007"/>
                <a:gd name="connsiteX30" fmla="*/ 5251 w 10000"/>
                <a:gd name="connsiteY30" fmla="*/ 0 h 10007"/>
                <a:gd name="connsiteX31" fmla="*/ 5337 w 10000"/>
                <a:gd name="connsiteY31" fmla="*/ 0 h 10007"/>
                <a:gd name="connsiteX32" fmla="*/ 5394 w 10000"/>
                <a:gd name="connsiteY32" fmla="*/ 0 h 10007"/>
                <a:gd name="connsiteX33" fmla="*/ 5513 w 10000"/>
                <a:gd name="connsiteY33" fmla="*/ 93 h 10007"/>
                <a:gd name="connsiteX34" fmla="*/ 5628 w 10000"/>
                <a:gd name="connsiteY34" fmla="*/ 240 h 10007"/>
                <a:gd name="connsiteX35" fmla="*/ 5714 w 10000"/>
                <a:gd name="connsiteY35" fmla="*/ 380 h 10007"/>
                <a:gd name="connsiteX36" fmla="*/ 5775 w 10000"/>
                <a:gd name="connsiteY36" fmla="*/ 573 h 10007"/>
                <a:gd name="connsiteX37" fmla="*/ 5919 w 10000"/>
                <a:gd name="connsiteY37" fmla="*/ 1046 h 10007"/>
                <a:gd name="connsiteX38" fmla="*/ 6095 w 10000"/>
                <a:gd name="connsiteY38" fmla="*/ 1713 h 10007"/>
                <a:gd name="connsiteX39" fmla="*/ 6300 w 10000"/>
                <a:gd name="connsiteY39" fmla="*/ 2472 h 10007"/>
                <a:gd name="connsiteX40" fmla="*/ 6502 w 10000"/>
                <a:gd name="connsiteY40" fmla="*/ 3324 h 10007"/>
                <a:gd name="connsiteX41" fmla="*/ 6621 w 10000"/>
                <a:gd name="connsiteY41" fmla="*/ 3850 h 10007"/>
                <a:gd name="connsiteX42" fmla="*/ 6764 w 10000"/>
                <a:gd name="connsiteY42" fmla="*/ 4370 h 10007"/>
                <a:gd name="connsiteX43" fmla="*/ 7055 w 10000"/>
                <a:gd name="connsiteY43" fmla="*/ 5563 h 10007"/>
                <a:gd name="connsiteX44" fmla="*/ 7174 w 10000"/>
                <a:gd name="connsiteY44" fmla="*/ 6176 h 10007"/>
                <a:gd name="connsiteX45" fmla="*/ 7317 w 10000"/>
                <a:gd name="connsiteY45" fmla="*/ 6749 h 10007"/>
                <a:gd name="connsiteX46" fmla="*/ 7465 w 10000"/>
                <a:gd name="connsiteY46" fmla="*/ 7268 h 10007"/>
                <a:gd name="connsiteX47" fmla="*/ 7581 w 10000"/>
                <a:gd name="connsiteY47" fmla="*/ 7649 h 10007"/>
                <a:gd name="connsiteX48" fmla="*/ 7670 w 10000"/>
                <a:gd name="connsiteY48" fmla="*/ 7981 h 10007"/>
                <a:gd name="connsiteX49" fmla="*/ 7757 w 10000"/>
                <a:gd name="connsiteY49" fmla="*/ 8267 h 10007"/>
                <a:gd name="connsiteX50" fmla="*/ 7843 w 10000"/>
                <a:gd name="connsiteY50" fmla="*/ 8508 h 10007"/>
                <a:gd name="connsiteX51" fmla="*/ 7933 w 10000"/>
                <a:gd name="connsiteY51" fmla="*/ 8648 h 10007"/>
                <a:gd name="connsiteX52" fmla="*/ 8077 w 10000"/>
                <a:gd name="connsiteY52" fmla="*/ 8934 h 10007"/>
                <a:gd name="connsiteX53" fmla="*/ 8253 w 10000"/>
                <a:gd name="connsiteY53" fmla="*/ 9221 h 10007"/>
                <a:gd name="connsiteX54" fmla="*/ 8425 w 10000"/>
                <a:gd name="connsiteY54" fmla="*/ 9460 h 10007"/>
                <a:gd name="connsiteX55" fmla="*/ 8601 w 10000"/>
                <a:gd name="connsiteY55" fmla="*/ 9600 h 10007"/>
                <a:gd name="connsiteX56" fmla="*/ 8835 w 10000"/>
                <a:gd name="connsiteY56" fmla="*/ 9741 h 10007"/>
                <a:gd name="connsiteX57" fmla="*/ 9127 w 10000"/>
                <a:gd name="connsiteY57" fmla="*/ 9840 h 10007"/>
                <a:gd name="connsiteX58" fmla="*/ 9561 w 10000"/>
                <a:gd name="connsiteY58" fmla="*/ 9967 h 10007"/>
                <a:gd name="connsiteX59" fmla="*/ 10000 w 10000"/>
                <a:gd name="connsiteY59" fmla="*/ 10000 h 10007"/>
                <a:gd name="connsiteX60" fmla="*/ 0 w 10000"/>
                <a:gd name="connsiteY60" fmla="*/ 9980 h 10007"/>
                <a:gd name="connsiteX0" fmla="*/ 0 w 10000"/>
                <a:gd name="connsiteY0" fmla="*/ 9980 h 10007"/>
                <a:gd name="connsiteX1" fmla="*/ 985 w 10000"/>
                <a:gd name="connsiteY1" fmla="*/ 10007 h 10007"/>
                <a:gd name="connsiteX2" fmla="*/ 1456 w 10000"/>
                <a:gd name="connsiteY2" fmla="*/ 9986 h 10007"/>
                <a:gd name="connsiteX3" fmla="*/ 1726 w 10000"/>
                <a:gd name="connsiteY3" fmla="*/ 9900 h 10007"/>
                <a:gd name="connsiteX4" fmla="*/ 1923 w 10000"/>
                <a:gd name="connsiteY4" fmla="*/ 9840 h 10007"/>
                <a:gd name="connsiteX5" fmla="*/ 2071 w 10000"/>
                <a:gd name="connsiteY5" fmla="*/ 9786 h 10007"/>
                <a:gd name="connsiteX6" fmla="*/ 2215 w 10000"/>
                <a:gd name="connsiteY6" fmla="*/ 9694 h 10007"/>
                <a:gd name="connsiteX7" fmla="*/ 2420 w 10000"/>
                <a:gd name="connsiteY7" fmla="*/ 9554 h 10007"/>
                <a:gd name="connsiteX8" fmla="*/ 2568 w 10000"/>
                <a:gd name="connsiteY8" fmla="*/ 9360 h 10007"/>
                <a:gd name="connsiteX9" fmla="*/ 2740 w 10000"/>
                <a:gd name="connsiteY9" fmla="*/ 9128 h 10007"/>
                <a:gd name="connsiteX10" fmla="*/ 2916 w 10000"/>
                <a:gd name="connsiteY10" fmla="*/ 8794 h 10007"/>
                <a:gd name="connsiteX11" fmla="*/ 3060 w 10000"/>
                <a:gd name="connsiteY11" fmla="*/ 8414 h 10007"/>
                <a:gd name="connsiteX12" fmla="*/ 3207 w 10000"/>
                <a:gd name="connsiteY12" fmla="*/ 7981 h 10007"/>
                <a:gd name="connsiteX13" fmla="*/ 3293 w 10000"/>
                <a:gd name="connsiteY13" fmla="*/ 7702 h 10007"/>
                <a:gd name="connsiteX14" fmla="*/ 3384 w 10000"/>
                <a:gd name="connsiteY14" fmla="*/ 7368 h 10007"/>
                <a:gd name="connsiteX15" fmla="*/ 3470 w 10000"/>
                <a:gd name="connsiteY15" fmla="*/ 6989 h 10007"/>
                <a:gd name="connsiteX16" fmla="*/ 3585 w 10000"/>
                <a:gd name="connsiteY16" fmla="*/ 6509 h 10007"/>
                <a:gd name="connsiteX17" fmla="*/ 3819 w 10000"/>
                <a:gd name="connsiteY17" fmla="*/ 5510 h 10007"/>
                <a:gd name="connsiteX18" fmla="*/ 4053 w 10000"/>
                <a:gd name="connsiteY18" fmla="*/ 4464 h 10007"/>
                <a:gd name="connsiteX19" fmla="*/ 4172 w 10000"/>
                <a:gd name="connsiteY19" fmla="*/ 3991 h 10007"/>
                <a:gd name="connsiteX20" fmla="*/ 4286 w 10000"/>
                <a:gd name="connsiteY20" fmla="*/ 3518 h 10007"/>
                <a:gd name="connsiteX21" fmla="*/ 4463 w 10000"/>
                <a:gd name="connsiteY21" fmla="*/ 2659 h 10007"/>
                <a:gd name="connsiteX22" fmla="*/ 4635 w 10000"/>
                <a:gd name="connsiteY22" fmla="*/ 1852 h 10007"/>
                <a:gd name="connsiteX23" fmla="*/ 4782 w 10000"/>
                <a:gd name="connsiteY23" fmla="*/ 1093 h 10007"/>
                <a:gd name="connsiteX24" fmla="*/ 4841 w 10000"/>
                <a:gd name="connsiteY24" fmla="*/ 806 h 10007"/>
                <a:gd name="connsiteX25" fmla="*/ 4927 w 10000"/>
                <a:gd name="connsiteY25" fmla="*/ 573 h 10007"/>
                <a:gd name="connsiteX26" fmla="*/ 4987 w 10000"/>
                <a:gd name="connsiteY26" fmla="*/ 380 h 10007"/>
                <a:gd name="connsiteX27" fmla="*/ 5046 w 10000"/>
                <a:gd name="connsiteY27" fmla="*/ 240 h 10007"/>
                <a:gd name="connsiteX28" fmla="*/ 5160 w 10000"/>
                <a:gd name="connsiteY28" fmla="*/ 47 h 10007"/>
                <a:gd name="connsiteX29" fmla="*/ 5251 w 10000"/>
                <a:gd name="connsiteY29" fmla="*/ 0 h 10007"/>
                <a:gd name="connsiteX30" fmla="*/ 5337 w 10000"/>
                <a:gd name="connsiteY30" fmla="*/ 0 h 10007"/>
                <a:gd name="connsiteX31" fmla="*/ 5394 w 10000"/>
                <a:gd name="connsiteY31" fmla="*/ 0 h 10007"/>
                <a:gd name="connsiteX32" fmla="*/ 5513 w 10000"/>
                <a:gd name="connsiteY32" fmla="*/ 93 h 10007"/>
                <a:gd name="connsiteX33" fmla="*/ 5628 w 10000"/>
                <a:gd name="connsiteY33" fmla="*/ 240 h 10007"/>
                <a:gd name="connsiteX34" fmla="*/ 5714 w 10000"/>
                <a:gd name="connsiteY34" fmla="*/ 380 h 10007"/>
                <a:gd name="connsiteX35" fmla="*/ 5775 w 10000"/>
                <a:gd name="connsiteY35" fmla="*/ 573 h 10007"/>
                <a:gd name="connsiteX36" fmla="*/ 5919 w 10000"/>
                <a:gd name="connsiteY36" fmla="*/ 1046 h 10007"/>
                <a:gd name="connsiteX37" fmla="*/ 6095 w 10000"/>
                <a:gd name="connsiteY37" fmla="*/ 1713 h 10007"/>
                <a:gd name="connsiteX38" fmla="*/ 6300 w 10000"/>
                <a:gd name="connsiteY38" fmla="*/ 2472 h 10007"/>
                <a:gd name="connsiteX39" fmla="*/ 6502 w 10000"/>
                <a:gd name="connsiteY39" fmla="*/ 3324 h 10007"/>
                <a:gd name="connsiteX40" fmla="*/ 6621 w 10000"/>
                <a:gd name="connsiteY40" fmla="*/ 3850 h 10007"/>
                <a:gd name="connsiteX41" fmla="*/ 6764 w 10000"/>
                <a:gd name="connsiteY41" fmla="*/ 4370 h 10007"/>
                <a:gd name="connsiteX42" fmla="*/ 7055 w 10000"/>
                <a:gd name="connsiteY42" fmla="*/ 5563 h 10007"/>
                <a:gd name="connsiteX43" fmla="*/ 7174 w 10000"/>
                <a:gd name="connsiteY43" fmla="*/ 6176 h 10007"/>
                <a:gd name="connsiteX44" fmla="*/ 7317 w 10000"/>
                <a:gd name="connsiteY44" fmla="*/ 6749 h 10007"/>
                <a:gd name="connsiteX45" fmla="*/ 7465 w 10000"/>
                <a:gd name="connsiteY45" fmla="*/ 7268 h 10007"/>
                <a:gd name="connsiteX46" fmla="*/ 7581 w 10000"/>
                <a:gd name="connsiteY46" fmla="*/ 7649 h 10007"/>
                <a:gd name="connsiteX47" fmla="*/ 7670 w 10000"/>
                <a:gd name="connsiteY47" fmla="*/ 7981 h 10007"/>
                <a:gd name="connsiteX48" fmla="*/ 7757 w 10000"/>
                <a:gd name="connsiteY48" fmla="*/ 8267 h 10007"/>
                <a:gd name="connsiteX49" fmla="*/ 7843 w 10000"/>
                <a:gd name="connsiteY49" fmla="*/ 8508 h 10007"/>
                <a:gd name="connsiteX50" fmla="*/ 7933 w 10000"/>
                <a:gd name="connsiteY50" fmla="*/ 8648 h 10007"/>
                <a:gd name="connsiteX51" fmla="*/ 8077 w 10000"/>
                <a:gd name="connsiteY51" fmla="*/ 8934 h 10007"/>
                <a:gd name="connsiteX52" fmla="*/ 8253 w 10000"/>
                <a:gd name="connsiteY52" fmla="*/ 9221 h 10007"/>
                <a:gd name="connsiteX53" fmla="*/ 8425 w 10000"/>
                <a:gd name="connsiteY53" fmla="*/ 9460 h 10007"/>
                <a:gd name="connsiteX54" fmla="*/ 8601 w 10000"/>
                <a:gd name="connsiteY54" fmla="*/ 9600 h 10007"/>
                <a:gd name="connsiteX55" fmla="*/ 8835 w 10000"/>
                <a:gd name="connsiteY55" fmla="*/ 9741 h 10007"/>
                <a:gd name="connsiteX56" fmla="*/ 9127 w 10000"/>
                <a:gd name="connsiteY56" fmla="*/ 9840 h 10007"/>
                <a:gd name="connsiteX57" fmla="*/ 9561 w 10000"/>
                <a:gd name="connsiteY57" fmla="*/ 9967 h 10007"/>
                <a:gd name="connsiteX58" fmla="*/ 10000 w 10000"/>
                <a:gd name="connsiteY58" fmla="*/ 10000 h 10007"/>
                <a:gd name="connsiteX59" fmla="*/ 0 w 10000"/>
                <a:gd name="connsiteY59" fmla="*/ 9980 h 10007"/>
                <a:gd name="connsiteX0" fmla="*/ 9015 w 9015"/>
                <a:gd name="connsiteY0" fmla="*/ 10000 h 10007"/>
                <a:gd name="connsiteX1" fmla="*/ 0 w 9015"/>
                <a:gd name="connsiteY1" fmla="*/ 10007 h 10007"/>
                <a:gd name="connsiteX2" fmla="*/ 471 w 9015"/>
                <a:gd name="connsiteY2" fmla="*/ 9986 h 10007"/>
                <a:gd name="connsiteX3" fmla="*/ 741 w 9015"/>
                <a:gd name="connsiteY3" fmla="*/ 9900 h 10007"/>
                <a:gd name="connsiteX4" fmla="*/ 938 w 9015"/>
                <a:gd name="connsiteY4" fmla="*/ 9840 h 10007"/>
                <a:gd name="connsiteX5" fmla="*/ 1086 w 9015"/>
                <a:gd name="connsiteY5" fmla="*/ 9786 h 10007"/>
                <a:gd name="connsiteX6" fmla="*/ 1230 w 9015"/>
                <a:gd name="connsiteY6" fmla="*/ 9694 h 10007"/>
                <a:gd name="connsiteX7" fmla="*/ 1435 w 9015"/>
                <a:gd name="connsiteY7" fmla="*/ 9554 h 10007"/>
                <a:gd name="connsiteX8" fmla="*/ 1583 w 9015"/>
                <a:gd name="connsiteY8" fmla="*/ 9360 h 10007"/>
                <a:gd name="connsiteX9" fmla="*/ 1755 w 9015"/>
                <a:gd name="connsiteY9" fmla="*/ 9128 h 10007"/>
                <a:gd name="connsiteX10" fmla="*/ 1931 w 9015"/>
                <a:gd name="connsiteY10" fmla="*/ 8794 h 10007"/>
                <a:gd name="connsiteX11" fmla="*/ 2075 w 9015"/>
                <a:gd name="connsiteY11" fmla="*/ 8414 h 10007"/>
                <a:gd name="connsiteX12" fmla="*/ 2222 w 9015"/>
                <a:gd name="connsiteY12" fmla="*/ 7981 h 10007"/>
                <a:gd name="connsiteX13" fmla="*/ 2308 w 9015"/>
                <a:gd name="connsiteY13" fmla="*/ 7702 h 10007"/>
                <a:gd name="connsiteX14" fmla="*/ 2399 w 9015"/>
                <a:gd name="connsiteY14" fmla="*/ 7368 h 10007"/>
                <a:gd name="connsiteX15" fmla="*/ 2485 w 9015"/>
                <a:gd name="connsiteY15" fmla="*/ 6989 h 10007"/>
                <a:gd name="connsiteX16" fmla="*/ 2600 w 9015"/>
                <a:gd name="connsiteY16" fmla="*/ 6509 h 10007"/>
                <a:gd name="connsiteX17" fmla="*/ 2834 w 9015"/>
                <a:gd name="connsiteY17" fmla="*/ 5510 h 10007"/>
                <a:gd name="connsiteX18" fmla="*/ 3068 w 9015"/>
                <a:gd name="connsiteY18" fmla="*/ 4464 h 10007"/>
                <a:gd name="connsiteX19" fmla="*/ 3187 w 9015"/>
                <a:gd name="connsiteY19" fmla="*/ 3991 h 10007"/>
                <a:gd name="connsiteX20" fmla="*/ 3301 w 9015"/>
                <a:gd name="connsiteY20" fmla="*/ 3518 h 10007"/>
                <a:gd name="connsiteX21" fmla="*/ 3478 w 9015"/>
                <a:gd name="connsiteY21" fmla="*/ 2659 h 10007"/>
                <a:gd name="connsiteX22" fmla="*/ 3650 w 9015"/>
                <a:gd name="connsiteY22" fmla="*/ 1852 h 10007"/>
                <a:gd name="connsiteX23" fmla="*/ 3797 w 9015"/>
                <a:gd name="connsiteY23" fmla="*/ 1093 h 10007"/>
                <a:gd name="connsiteX24" fmla="*/ 3856 w 9015"/>
                <a:gd name="connsiteY24" fmla="*/ 806 h 10007"/>
                <a:gd name="connsiteX25" fmla="*/ 3942 w 9015"/>
                <a:gd name="connsiteY25" fmla="*/ 573 h 10007"/>
                <a:gd name="connsiteX26" fmla="*/ 4002 w 9015"/>
                <a:gd name="connsiteY26" fmla="*/ 380 h 10007"/>
                <a:gd name="connsiteX27" fmla="*/ 4061 w 9015"/>
                <a:gd name="connsiteY27" fmla="*/ 240 h 10007"/>
                <a:gd name="connsiteX28" fmla="*/ 4175 w 9015"/>
                <a:gd name="connsiteY28" fmla="*/ 47 h 10007"/>
                <a:gd name="connsiteX29" fmla="*/ 4266 w 9015"/>
                <a:gd name="connsiteY29" fmla="*/ 0 h 10007"/>
                <a:gd name="connsiteX30" fmla="*/ 4352 w 9015"/>
                <a:gd name="connsiteY30" fmla="*/ 0 h 10007"/>
                <a:gd name="connsiteX31" fmla="*/ 4409 w 9015"/>
                <a:gd name="connsiteY31" fmla="*/ 0 h 10007"/>
                <a:gd name="connsiteX32" fmla="*/ 4528 w 9015"/>
                <a:gd name="connsiteY32" fmla="*/ 93 h 10007"/>
                <a:gd name="connsiteX33" fmla="*/ 4643 w 9015"/>
                <a:gd name="connsiteY33" fmla="*/ 240 h 10007"/>
                <a:gd name="connsiteX34" fmla="*/ 4729 w 9015"/>
                <a:gd name="connsiteY34" fmla="*/ 380 h 10007"/>
                <a:gd name="connsiteX35" fmla="*/ 4790 w 9015"/>
                <a:gd name="connsiteY35" fmla="*/ 573 h 10007"/>
                <a:gd name="connsiteX36" fmla="*/ 4934 w 9015"/>
                <a:gd name="connsiteY36" fmla="*/ 1046 h 10007"/>
                <a:gd name="connsiteX37" fmla="*/ 5110 w 9015"/>
                <a:gd name="connsiteY37" fmla="*/ 1713 h 10007"/>
                <a:gd name="connsiteX38" fmla="*/ 5315 w 9015"/>
                <a:gd name="connsiteY38" fmla="*/ 2472 h 10007"/>
                <a:gd name="connsiteX39" fmla="*/ 5517 w 9015"/>
                <a:gd name="connsiteY39" fmla="*/ 3324 h 10007"/>
                <a:gd name="connsiteX40" fmla="*/ 5636 w 9015"/>
                <a:gd name="connsiteY40" fmla="*/ 3850 h 10007"/>
                <a:gd name="connsiteX41" fmla="*/ 5779 w 9015"/>
                <a:gd name="connsiteY41" fmla="*/ 4370 h 10007"/>
                <a:gd name="connsiteX42" fmla="*/ 6070 w 9015"/>
                <a:gd name="connsiteY42" fmla="*/ 5563 h 10007"/>
                <a:gd name="connsiteX43" fmla="*/ 6189 w 9015"/>
                <a:gd name="connsiteY43" fmla="*/ 6176 h 10007"/>
                <a:gd name="connsiteX44" fmla="*/ 6332 w 9015"/>
                <a:gd name="connsiteY44" fmla="*/ 6749 h 10007"/>
                <a:gd name="connsiteX45" fmla="*/ 6480 w 9015"/>
                <a:gd name="connsiteY45" fmla="*/ 7268 h 10007"/>
                <a:gd name="connsiteX46" fmla="*/ 6596 w 9015"/>
                <a:gd name="connsiteY46" fmla="*/ 7649 h 10007"/>
                <a:gd name="connsiteX47" fmla="*/ 6685 w 9015"/>
                <a:gd name="connsiteY47" fmla="*/ 7981 h 10007"/>
                <a:gd name="connsiteX48" fmla="*/ 6772 w 9015"/>
                <a:gd name="connsiteY48" fmla="*/ 8267 h 10007"/>
                <a:gd name="connsiteX49" fmla="*/ 6858 w 9015"/>
                <a:gd name="connsiteY49" fmla="*/ 8508 h 10007"/>
                <a:gd name="connsiteX50" fmla="*/ 6948 w 9015"/>
                <a:gd name="connsiteY50" fmla="*/ 8648 h 10007"/>
                <a:gd name="connsiteX51" fmla="*/ 7092 w 9015"/>
                <a:gd name="connsiteY51" fmla="*/ 8934 h 10007"/>
                <a:gd name="connsiteX52" fmla="*/ 7268 w 9015"/>
                <a:gd name="connsiteY52" fmla="*/ 9221 h 10007"/>
                <a:gd name="connsiteX53" fmla="*/ 7440 w 9015"/>
                <a:gd name="connsiteY53" fmla="*/ 9460 h 10007"/>
                <a:gd name="connsiteX54" fmla="*/ 7616 w 9015"/>
                <a:gd name="connsiteY54" fmla="*/ 9600 h 10007"/>
                <a:gd name="connsiteX55" fmla="*/ 7850 w 9015"/>
                <a:gd name="connsiteY55" fmla="*/ 9741 h 10007"/>
                <a:gd name="connsiteX56" fmla="*/ 8142 w 9015"/>
                <a:gd name="connsiteY56" fmla="*/ 9840 h 10007"/>
                <a:gd name="connsiteX57" fmla="*/ 8576 w 9015"/>
                <a:gd name="connsiteY57" fmla="*/ 9967 h 10007"/>
                <a:gd name="connsiteX58" fmla="*/ 9015 w 9015"/>
                <a:gd name="connsiteY58" fmla="*/ 10000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9015" h="10007">
                  <a:moveTo>
                    <a:pt x="9015" y="10000"/>
                  </a:moveTo>
                  <a:lnTo>
                    <a:pt x="0" y="10007"/>
                  </a:lnTo>
                  <a:lnTo>
                    <a:pt x="471" y="9986"/>
                  </a:lnTo>
                  <a:lnTo>
                    <a:pt x="741" y="9900"/>
                  </a:lnTo>
                  <a:lnTo>
                    <a:pt x="938" y="9840"/>
                  </a:lnTo>
                  <a:lnTo>
                    <a:pt x="1086" y="9786"/>
                  </a:lnTo>
                  <a:lnTo>
                    <a:pt x="1230" y="9694"/>
                  </a:lnTo>
                  <a:lnTo>
                    <a:pt x="1435" y="9554"/>
                  </a:lnTo>
                  <a:cubicBezTo>
                    <a:pt x="1484" y="9489"/>
                    <a:pt x="1534" y="9425"/>
                    <a:pt x="1583" y="9360"/>
                  </a:cubicBezTo>
                  <a:lnTo>
                    <a:pt x="1755" y="9128"/>
                  </a:lnTo>
                  <a:cubicBezTo>
                    <a:pt x="1814" y="9017"/>
                    <a:pt x="1872" y="8905"/>
                    <a:pt x="1931" y="8794"/>
                  </a:cubicBezTo>
                  <a:cubicBezTo>
                    <a:pt x="1979" y="8668"/>
                    <a:pt x="2027" y="8541"/>
                    <a:pt x="2075" y="8414"/>
                  </a:cubicBezTo>
                  <a:cubicBezTo>
                    <a:pt x="2124" y="8269"/>
                    <a:pt x="2173" y="8126"/>
                    <a:pt x="2222" y="7981"/>
                  </a:cubicBezTo>
                  <a:cubicBezTo>
                    <a:pt x="2251" y="7888"/>
                    <a:pt x="2280" y="7794"/>
                    <a:pt x="2308" y="7702"/>
                  </a:cubicBezTo>
                  <a:cubicBezTo>
                    <a:pt x="2338" y="7591"/>
                    <a:pt x="2369" y="7479"/>
                    <a:pt x="2399" y="7368"/>
                  </a:cubicBezTo>
                  <a:cubicBezTo>
                    <a:pt x="2427" y="7242"/>
                    <a:pt x="2456" y="7116"/>
                    <a:pt x="2485" y="6989"/>
                  </a:cubicBezTo>
                  <a:cubicBezTo>
                    <a:pt x="2523" y="6829"/>
                    <a:pt x="2562" y="6669"/>
                    <a:pt x="2600" y="6509"/>
                  </a:cubicBezTo>
                  <a:cubicBezTo>
                    <a:pt x="2679" y="6176"/>
                    <a:pt x="2756" y="5843"/>
                    <a:pt x="2834" y="5510"/>
                  </a:cubicBezTo>
                  <a:cubicBezTo>
                    <a:pt x="2912" y="5162"/>
                    <a:pt x="2989" y="4812"/>
                    <a:pt x="3068" y="4464"/>
                  </a:cubicBezTo>
                  <a:cubicBezTo>
                    <a:pt x="3108" y="4306"/>
                    <a:pt x="3147" y="4149"/>
                    <a:pt x="3187" y="3991"/>
                  </a:cubicBezTo>
                  <a:lnTo>
                    <a:pt x="3301" y="3518"/>
                  </a:lnTo>
                  <a:lnTo>
                    <a:pt x="3478" y="2659"/>
                  </a:lnTo>
                  <a:cubicBezTo>
                    <a:pt x="3535" y="2390"/>
                    <a:pt x="3593" y="2121"/>
                    <a:pt x="3650" y="1852"/>
                  </a:cubicBezTo>
                  <a:lnTo>
                    <a:pt x="3797" y="1093"/>
                  </a:lnTo>
                  <a:cubicBezTo>
                    <a:pt x="3817" y="997"/>
                    <a:pt x="3836" y="902"/>
                    <a:pt x="3856" y="806"/>
                  </a:cubicBezTo>
                  <a:cubicBezTo>
                    <a:pt x="3885" y="728"/>
                    <a:pt x="3913" y="651"/>
                    <a:pt x="3942" y="573"/>
                  </a:cubicBezTo>
                  <a:cubicBezTo>
                    <a:pt x="3962" y="509"/>
                    <a:pt x="3982" y="444"/>
                    <a:pt x="4002" y="380"/>
                  </a:cubicBezTo>
                  <a:cubicBezTo>
                    <a:pt x="4022" y="333"/>
                    <a:pt x="4041" y="286"/>
                    <a:pt x="4061" y="240"/>
                  </a:cubicBezTo>
                  <a:lnTo>
                    <a:pt x="4175" y="47"/>
                  </a:lnTo>
                  <a:cubicBezTo>
                    <a:pt x="4205" y="31"/>
                    <a:pt x="4236" y="16"/>
                    <a:pt x="4266" y="0"/>
                  </a:cubicBezTo>
                  <a:lnTo>
                    <a:pt x="4352" y="0"/>
                  </a:lnTo>
                  <a:lnTo>
                    <a:pt x="4409" y="0"/>
                  </a:lnTo>
                  <a:lnTo>
                    <a:pt x="4528" y="93"/>
                  </a:lnTo>
                  <a:cubicBezTo>
                    <a:pt x="4567" y="142"/>
                    <a:pt x="4604" y="191"/>
                    <a:pt x="4643" y="240"/>
                  </a:cubicBezTo>
                  <a:lnTo>
                    <a:pt x="4729" y="380"/>
                  </a:lnTo>
                  <a:cubicBezTo>
                    <a:pt x="4750" y="444"/>
                    <a:pt x="4769" y="509"/>
                    <a:pt x="4790" y="573"/>
                  </a:cubicBezTo>
                  <a:lnTo>
                    <a:pt x="4934" y="1046"/>
                  </a:lnTo>
                  <a:cubicBezTo>
                    <a:pt x="4992" y="1268"/>
                    <a:pt x="5052" y="1490"/>
                    <a:pt x="5110" y="1713"/>
                  </a:cubicBezTo>
                  <a:cubicBezTo>
                    <a:pt x="5178" y="1966"/>
                    <a:pt x="5247" y="2219"/>
                    <a:pt x="5315" y="2472"/>
                  </a:cubicBezTo>
                  <a:cubicBezTo>
                    <a:pt x="5382" y="2756"/>
                    <a:pt x="5450" y="3040"/>
                    <a:pt x="5517" y="3324"/>
                  </a:cubicBezTo>
                  <a:cubicBezTo>
                    <a:pt x="5557" y="3499"/>
                    <a:pt x="5596" y="3675"/>
                    <a:pt x="5636" y="3850"/>
                  </a:cubicBezTo>
                  <a:cubicBezTo>
                    <a:pt x="5683" y="4024"/>
                    <a:pt x="5732" y="4197"/>
                    <a:pt x="5779" y="4370"/>
                  </a:cubicBezTo>
                  <a:lnTo>
                    <a:pt x="6070" y="5563"/>
                  </a:lnTo>
                  <a:cubicBezTo>
                    <a:pt x="6110" y="5767"/>
                    <a:pt x="6149" y="5972"/>
                    <a:pt x="6189" y="6176"/>
                  </a:cubicBezTo>
                  <a:cubicBezTo>
                    <a:pt x="6236" y="6366"/>
                    <a:pt x="6285" y="6558"/>
                    <a:pt x="6332" y="6749"/>
                  </a:cubicBezTo>
                  <a:cubicBezTo>
                    <a:pt x="6382" y="6922"/>
                    <a:pt x="6430" y="7095"/>
                    <a:pt x="6480" y="7268"/>
                  </a:cubicBezTo>
                  <a:cubicBezTo>
                    <a:pt x="6519" y="7395"/>
                    <a:pt x="6557" y="7522"/>
                    <a:pt x="6596" y="7649"/>
                  </a:cubicBezTo>
                  <a:cubicBezTo>
                    <a:pt x="6626" y="7760"/>
                    <a:pt x="6655" y="7870"/>
                    <a:pt x="6685" y="7981"/>
                  </a:cubicBezTo>
                  <a:cubicBezTo>
                    <a:pt x="6714" y="8077"/>
                    <a:pt x="6743" y="8172"/>
                    <a:pt x="6772" y="8267"/>
                  </a:cubicBezTo>
                  <a:cubicBezTo>
                    <a:pt x="6801" y="8347"/>
                    <a:pt x="6829" y="8428"/>
                    <a:pt x="6858" y="8508"/>
                  </a:cubicBezTo>
                  <a:cubicBezTo>
                    <a:pt x="6888" y="8555"/>
                    <a:pt x="6919" y="8601"/>
                    <a:pt x="6948" y="8648"/>
                  </a:cubicBezTo>
                  <a:cubicBezTo>
                    <a:pt x="6996" y="8744"/>
                    <a:pt x="7044" y="8838"/>
                    <a:pt x="7092" y="8934"/>
                  </a:cubicBezTo>
                  <a:cubicBezTo>
                    <a:pt x="7150" y="9030"/>
                    <a:pt x="7210" y="9125"/>
                    <a:pt x="7268" y="9221"/>
                  </a:cubicBezTo>
                  <a:cubicBezTo>
                    <a:pt x="7325" y="9301"/>
                    <a:pt x="7383" y="9380"/>
                    <a:pt x="7440" y="9460"/>
                  </a:cubicBezTo>
                  <a:cubicBezTo>
                    <a:pt x="7498" y="9507"/>
                    <a:pt x="7558" y="9553"/>
                    <a:pt x="7616" y="9600"/>
                  </a:cubicBezTo>
                  <a:lnTo>
                    <a:pt x="7850" y="9741"/>
                  </a:lnTo>
                  <a:lnTo>
                    <a:pt x="8142" y="9840"/>
                  </a:lnTo>
                  <a:lnTo>
                    <a:pt x="8576" y="9967"/>
                  </a:lnTo>
                  <a:lnTo>
                    <a:pt x="9015" y="10000"/>
                  </a:lnTo>
                  <a:close/>
                </a:path>
              </a:pathLst>
            </a:custGeom>
            <a:solidFill>
              <a:srgbClr val="C9E5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1"/>
            <p:cNvSpPr>
              <a:spLocks/>
            </p:cNvSpPr>
            <p:nvPr/>
          </p:nvSpPr>
          <p:spPr bwMode="auto">
            <a:xfrm>
              <a:off x="4802450" y="4210187"/>
              <a:ext cx="3473277" cy="2374905"/>
            </a:xfrm>
            <a:custGeom>
              <a:avLst/>
              <a:gdLst>
                <a:gd name="T0" fmla="*/ 0 w 2367"/>
                <a:gd name="T1" fmla="*/ 1505 h 1505"/>
                <a:gd name="T2" fmla="*/ 35 w 2367"/>
                <a:gd name="T3" fmla="*/ 1505 h 1505"/>
                <a:gd name="T4" fmla="*/ 78 w 2367"/>
                <a:gd name="T5" fmla="*/ 1498 h 1505"/>
                <a:gd name="T6" fmla="*/ 170 w 2367"/>
                <a:gd name="T7" fmla="*/ 1498 h 1505"/>
                <a:gd name="T8" fmla="*/ 270 w 2367"/>
                <a:gd name="T9" fmla="*/ 1491 h 1505"/>
                <a:gd name="T10" fmla="*/ 312 w 2367"/>
                <a:gd name="T11" fmla="*/ 1484 h 1505"/>
                <a:gd name="T12" fmla="*/ 355 w 2367"/>
                <a:gd name="T13" fmla="*/ 1477 h 1505"/>
                <a:gd name="T14" fmla="*/ 412 w 2367"/>
                <a:gd name="T15" fmla="*/ 1455 h 1505"/>
                <a:gd name="T16" fmla="*/ 462 w 2367"/>
                <a:gd name="T17" fmla="*/ 1434 h 1505"/>
                <a:gd name="T18" fmla="*/ 512 w 2367"/>
                <a:gd name="T19" fmla="*/ 1405 h 1505"/>
                <a:gd name="T20" fmla="*/ 554 w 2367"/>
                <a:gd name="T21" fmla="*/ 1362 h 1505"/>
                <a:gd name="T22" fmla="*/ 590 w 2367"/>
                <a:gd name="T23" fmla="*/ 1320 h 1505"/>
                <a:gd name="T24" fmla="*/ 625 w 2367"/>
                <a:gd name="T25" fmla="*/ 1263 h 1505"/>
                <a:gd name="T26" fmla="*/ 661 w 2367"/>
                <a:gd name="T27" fmla="*/ 1191 h 1505"/>
                <a:gd name="T28" fmla="*/ 682 w 2367"/>
                <a:gd name="T29" fmla="*/ 1148 h 1505"/>
                <a:gd name="T30" fmla="*/ 703 w 2367"/>
                <a:gd name="T31" fmla="*/ 1106 h 1505"/>
                <a:gd name="T32" fmla="*/ 732 w 2367"/>
                <a:gd name="T33" fmla="*/ 1049 h 1505"/>
                <a:gd name="T34" fmla="*/ 760 w 2367"/>
                <a:gd name="T35" fmla="*/ 977 h 1505"/>
                <a:gd name="T36" fmla="*/ 817 w 2367"/>
                <a:gd name="T37" fmla="*/ 827 h 1505"/>
                <a:gd name="T38" fmla="*/ 874 w 2367"/>
                <a:gd name="T39" fmla="*/ 670 h 1505"/>
                <a:gd name="T40" fmla="*/ 903 w 2367"/>
                <a:gd name="T41" fmla="*/ 599 h 1505"/>
                <a:gd name="T42" fmla="*/ 924 w 2367"/>
                <a:gd name="T43" fmla="*/ 528 h 1505"/>
                <a:gd name="T44" fmla="*/ 974 w 2367"/>
                <a:gd name="T45" fmla="*/ 399 h 1505"/>
                <a:gd name="T46" fmla="*/ 1009 w 2367"/>
                <a:gd name="T47" fmla="*/ 278 h 1505"/>
                <a:gd name="T48" fmla="*/ 1052 w 2367"/>
                <a:gd name="T49" fmla="*/ 164 h 1505"/>
                <a:gd name="T50" fmla="*/ 1066 w 2367"/>
                <a:gd name="T51" fmla="*/ 121 h 1505"/>
                <a:gd name="T52" fmla="*/ 1080 w 2367"/>
                <a:gd name="T53" fmla="*/ 86 h 1505"/>
                <a:gd name="T54" fmla="*/ 1102 w 2367"/>
                <a:gd name="T55" fmla="*/ 57 h 1505"/>
                <a:gd name="T56" fmla="*/ 1116 w 2367"/>
                <a:gd name="T57" fmla="*/ 36 h 1505"/>
                <a:gd name="T58" fmla="*/ 1144 w 2367"/>
                <a:gd name="T59" fmla="*/ 7 h 1505"/>
                <a:gd name="T60" fmla="*/ 1166 w 2367"/>
                <a:gd name="T61" fmla="*/ 0 h 1505"/>
                <a:gd name="T62" fmla="*/ 1180 w 2367"/>
                <a:gd name="T63" fmla="*/ 0 h 1505"/>
                <a:gd name="T64" fmla="*/ 1201 w 2367"/>
                <a:gd name="T65" fmla="*/ 0 h 1505"/>
                <a:gd name="T66" fmla="*/ 1222 w 2367"/>
                <a:gd name="T67" fmla="*/ 14 h 1505"/>
                <a:gd name="T68" fmla="*/ 1258 w 2367"/>
                <a:gd name="T69" fmla="*/ 36 h 1505"/>
                <a:gd name="T70" fmla="*/ 1272 w 2367"/>
                <a:gd name="T71" fmla="*/ 57 h 1505"/>
                <a:gd name="T72" fmla="*/ 1294 w 2367"/>
                <a:gd name="T73" fmla="*/ 86 h 1505"/>
                <a:gd name="T74" fmla="*/ 1329 w 2367"/>
                <a:gd name="T75" fmla="*/ 157 h 1505"/>
                <a:gd name="T76" fmla="*/ 1372 w 2367"/>
                <a:gd name="T77" fmla="*/ 257 h 1505"/>
                <a:gd name="T78" fmla="*/ 1414 w 2367"/>
                <a:gd name="T79" fmla="*/ 371 h 1505"/>
                <a:gd name="T80" fmla="*/ 1471 w 2367"/>
                <a:gd name="T81" fmla="*/ 499 h 1505"/>
                <a:gd name="T82" fmla="*/ 1500 w 2367"/>
                <a:gd name="T83" fmla="*/ 571 h 1505"/>
                <a:gd name="T84" fmla="*/ 1528 w 2367"/>
                <a:gd name="T85" fmla="*/ 656 h 1505"/>
                <a:gd name="T86" fmla="*/ 1599 w 2367"/>
                <a:gd name="T87" fmla="*/ 835 h 1505"/>
                <a:gd name="T88" fmla="*/ 1635 w 2367"/>
                <a:gd name="T89" fmla="*/ 927 h 1505"/>
                <a:gd name="T90" fmla="*/ 1670 w 2367"/>
                <a:gd name="T91" fmla="*/ 1013 h 1505"/>
                <a:gd name="T92" fmla="*/ 1699 w 2367"/>
                <a:gd name="T93" fmla="*/ 1084 h 1505"/>
                <a:gd name="T94" fmla="*/ 1727 w 2367"/>
                <a:gd name="T95" fmla="*/ 1148 h 1505"/>
                <a:gd name="T96" fmla="*/ 1756 w 2367"/>
                <a:gd name="T97" fmla="*/ 1198 h 1505"/>
                <a:gd name="T98" fmla="*/ 1777 w 2367"/>
                <a:gd name="T99" fmla="*/ 1241 h 1505"/>
                <a:gd name="T100" fmla="*/ 1798 w 2367"/>
                <a:gd name="T101" fmla="*/ 1270 h 1505"/>
                <a:gd name="T102" fmla="*/ 1813 w 2367"/>
                <a:gd name="T103" fmla="*/ 1298 h 1505"/>
                <a:gd name="T104" fmla="*/ 1848 w 2367"/>
                <a:gd name="T105" fmla="*/ 1341 h 1505"/>
                <a:gd name="T106" fmla="*/ 1891 w 2367"/>
                <a:gd name="T107" fmla="*/ 1384 h 1505"/>
                <a:gd name="T108" fmla="*/ 1940 w 2367"/>
                <a:gd name="T109" fmla="*/ 1412 h 1505"/>
                <a:gd name="T110" fmla="*/ 1997 w 2367"/>
                <a:gd name="T111" fmla="*/ 1441 h 1505"/>
                <a:gd name="T112" fmla="*/ 2111 w 2367"/>
                <a:gd name="T113" fmla="*/ 1477 h 1505"/>
                <a:gd name="T114" fmla="*/ 2161 w 2367"/>
                <a:gd name="T115" fmla="*/ 1484 h 1505"/>
                <a:gd name="T116" fmla="*/ 2204 w 2367"/>
                <a:gd name="T117" fmla="*/ 1498 h 1505"/>
                <a:gd name="T118" fmla="*/ 2232 w 2367"/>
                <a:gd name="T119" fmla="*/ 1498 h 1505"/>
                <a:gd name="T120" fmla="*/ 2268 w 2367"/>
                <a:gd name="T121" fmla="*/ 1498 h 1505"/>
                <a:gd name="T122" fmla="*/ 2310 w 2367"/>
                <a:gd name="T123" fmla="*/ 1505 h 1505"/>
                <a:gd name="T124" fmla="*/ 2367 w 2367"/>
                <a:gd name="T125" fmla="*/ 1505 h 1505"/>
                <a:gd name="connsiteX0" fmla="*/ 0 w 10000"/>
                <a:gd name="connsiteY0" fmla="*/ 10000 h 10000"/>
                <a:gd name="connsiteX1" fmla="*/ 148 w 10000"/>
                <a:gd name="connsiteY1" fmla="*/ 10000 h 10000"/>
                <a:gd name="connsiteX2" fmla="*/ 330 w 10000"/>
                <a:gd name="connsiteY2" fmla="*/ 9953 h 10000"/>
                <a:gd name="connsiteX3" fmla="*/ 718 w 10000"/>
                <a:gd name="connsiteY3" fmla="*/ 9953 h 10000"/>
                <a:gd name="connsiteX4" fmla="*/ 1141 w 10000"/>
                <a:gd name="connsiteY4" fmla="*/ 9907 h 10000"/>
                <a:gd name="connsiteX5" fmla="*/ 1318 w 10000"/>
                <a:gd name="connsiteY5" fmla="*/ 9860 h 10000"/>
                <a:gd name="connsiteX6" fmla="*/ 1500 w 10000"/>
                <a:gd name="connsiteY6" fmla="*/ 9814 h 10000"/>
                <a:gd name="connsiteX7" fmla="*/ 1741 w 10000"/>
                <a:gd name="connsiteY7" fmla="*/ 9668 h 10000"/>
                <a:gd name="connsiteX8" fmla="*/ 1952 w 10000"/>
                <a:gd name="connsiteY8" fmla="*/ 9528 h 10000"/>
                <a:gd name="connsiteX9" fmla="*/ 2163 w 10000"/>
                <a:gd name="connsiteY9" fmla="*/ 9336 h 10000"/>
                <a:gd name="connsiteX10" fmla="*/ 2341 w 10000"/>
                <a:gd name="connsiteY10" fmla="*/ 9050 h 10000"/>
                <a:gd name="connsiteX11" fmla="*/ 2493 w 10000"/>
                <a:gd name="connsiteY11" fmla="*/ 8771 h 10000"/>
                <a:gd name="connsiteX12" fmla="*/ 2640 w 10000"/>
                <a:gd name="connsiteY12" fmla="*/ 8392 h 10000"/>
                <a:gd name="connsiteX13" fmla="*/ 2793 w 10000"/>
                <a:gd name="connsiteY13" fmla="*/ 7914 h 10000"/>
                <a:gd name="connsiteX14" fmla="*/ 2881 w 10000"/>
                <a:gd name="connsiteY14" fmla="*/ 7628 h 10000"/>
                <a:gd name="connsiteX15" fmla="*/ 2970 w 10000"/>
                <a:gd name="connsiteY15" fmla="*/ 7349 h 10000"/>
                <a:gd name="connsiteX16" fmla="*/ 3093 w 10000"/>
                <a:gd name="connsiteY16" fmla="*/ 6970 h 10000"/>
                <a:gd name="connsiteX17" fmla="*/ 3211 w 10000"/>
                <a:gd name="connsiteY17" fmla="*/ 6492 h 10000"/>
                <a:gd name="connsiteX18" fmla="*/ 3452 w 10000"/>
                <a:gd name="connsiteY18" fmla="*/ 5495 h 10000"/>
                <a:gd name="connsiteX19" fmla="*/ 3692 w 10000"/>
                <a:gd name="connsiteY19" fmla="*/ 4452 h 10000"/>
                <a:gd name="connsiteX20" fmla="*/ 3815 w 10000"/>
                <a:gd name="connsiteY20" fmla="*/ 3980 h 10000"/>
                <a:gd name="connsiteX21" fmla="*/ 3904 w 10000"/>
                <a:gd name="connsiteY21" fmla="*/ 3508 h 10000"/>
                <a:gd name="connsiteX22" fmla="*/ 4115 w 10000"/>
                <a:gd name="connsiteY22" fmla="*/ 2651 h 10000"/>
                <a:gd name="connsiteX23" fmla="*/ 4263 w 10000"/>
                <a:gd name="connsiteY23" fmla="*/ 1847 h 10000"/>
                <a:gd name="connsiteX24" fmla="*/ 4444 w 10000"/>
                <a:gd name="connsiteY24" fmla="*/ 1090 h 10000"/>
                <a:gd name="connsiteX25" fmla="*/ 4504 w 10000"/>
                <a:gd name="connsiteY25" fmla="*/ 804 h 10000"/>
                <a:gd name="connsiteX26" fmla="*/ 4563 w 10000"/>
                <a:gd name="connsiteY26" fmla="*/ 571 h 10000"/>
                <a:gd name="connsiteX27" fmla="*/ 4656 w 10000"/>
                <a:gd name="connsiteY27" fmla="*/ 379 h 10000"/>
                <a:gd name="connsiteX28" fmla="*/ 4715 w 10000"/>
                <a:gd name="connsiteY28" fmla="*/ 239 h 10000"/>
                <a:gd name="connsiteX29" fmla="*/ 4833 w 10000"/>
                <a:gd name="connsiteY29" fmla="*/ 47 h 10000"/>
                <a:gd name="connsiteX30" fmla="*/ 4926 w 10000"/>
                <a:gd name="connsiteY30" fmla="*/ 0 h 10000"/>
                <a:gd name="connsiteX31" fmla="*/ 4985 w 10000"/>
                <a:gd name="connsiteY31" fmla="*/ 0 h 10000"/>
                <a:gd name="connsiteX32" fmla="*/ 5074 w 10000"/>
                <a:gd name="connsiteY32" fmla="*/ 0 h 10000"/>
                <a:gd name="connsiteX33" fmla="*/ 5163 w 10000"/>
                <a:gd name="connsiteY33" fmla="*/ 93 h 10000"/>
                <a:gd name="connsiteX34" fmla="*/ 5315 w 10000"/>
                <a:gd name="connsiteY34" fmla="*/ 239 h 10000"/>
                <a:gd name="connsiteX35" fmla="*/ 5374 w 10000"/>
                <a:gd name="connsiteY35" fmla="*/ 379 h 10000"/>
                <a:gd name="connsiteX36" fmla="*/ 5467 w 10000"/>
                <a:gd name="connsiteY36" fmla="*/ 571 h 10000"/>
                <a:gd name="connsiteX37" fmla="*/ 5615 w 10000"/>
                <a:gd name="connsiteY37" fmla="*/ 1043 h 10000"/>
                <a:gd name="connsiteX38" fmla="*/ 5796 w 10000"/>
                <a:gd name="connsiteY38" fmla="*/ 1708 h 10000"/>
                <a:gd name="connsiteX39" fmla="*/ 5974 w 10000"/>
                <a:gd name="connsiteY39" fmla="*/ 2465 h 10000"/>
                <a:gd name="connsiteX40" fmla="*/ 6215 w 10000"/>
                <a:gd name="connsiteY40" fmla="*/ 3316 h 10000"/>
                <a:gd name="connsiteX41" fmla="*/ 6337 w 10000"/>
                <a:gd name="connsiteY41" fmla="*/ 3794 h 10000"/>
                <a:gd name="connsiteX42" fmla="*/ 6455 w 10000"/>
                <a:gd name="connsiteY42" fmla="*/ 4359 h 10000"/>
                <a:gd name="connsiteX43" fmla="*/ 6755 w 10000"/>
                <a:gd name="connsiteY43" fmla="*/ 5548 h 10000"/>
                <a:gd name="connsiteX44" fmla="*/ 6907 w 10000"/>
                <a:gd name="connsiteY44" fmla="*/ 6159 h 10000"/>
                <a:gd name="connsiteX45" fmla="*/ 7055 w 10000"/>
                <a:gd name="connsiteY45" fmla="*/ 6731 h 10000"/>
                <a:gd name="connsiteX46" fmla="*/ 7178 w 10000"/>
                <a:gd name="connsiteY46" fmla="*/ 7203 h 10000"/>
                <a:gd name="connsiteX47" fmla="*/ 7296 w 10000"/>
                <a:gd name="connsiteY47" fmla="*/ 7628 h 10000"/>
                <a:gd name="connsiteX48" fmla="*/ 7419 w 10000"/>
                <a:gd name="connsiteY48" fmla="*/ 7960 h 10000"/>
                <a:gd name="connsiteX49" fmla="*/ 7507 w 10000"/>
                <a:gd name="connsiteY49" fmla="*/ 8246 h 10000"/>
                <a:gd name="connsiteX50" fmla="*/ 7596 w 10000"/>
                <a:gd name="connsiteY50" fmla="*/ 8439 h 10000"/>
                <a:gd name="connsiteX51" fmla="*/ 7659 w 10000"/>
                <a:gd name="connsiteY51" fmla="*/ 8625 h 10000"/>
                <a:gd name="connsiteX52" fmla="*/ 7807 w 10000"/>
                <a:gd name="connsiteY52" fmla="*/ 8910 h 10000"/>
                <a:gd name="connsiteX53" fmla="*/ 7989 w 10000"/>
                <a:gd name="connsiteY53" fmla="*/ 9196 h 10000"/>
                <a:gd name="connsiteX54" fmla="*/ 8196 w 10000"/>
                <a:gd name="connsiteY54" fmla="*/ 9382 h 10000"/>
                <a:gd name="connsiteX55" fmla="*/ 8437 w 10000"/>
                <a:gd name="connsiteY55" fmla="*/ 9575 h 10000"/>
                <a:gd name="connsiteX56" fmla="*/ 8918 w 10000"/>
                <a:gd name="connsiteY56" fmla="*/ 9814 h 10000"/>
                <a:gd name="connsiteX57" fmla="*/ 9130 w 10000"/>
                <a:gd name="connsiteY57" fmla="*/ 9860 h 10000"/>
                <a:gd name="connsiteX58" fmla="*/ 9311 w 10000"/>
                <a:gd name="connsiteY58" fmla="*/ 9953 h 10000"/>
                <a:gd name="connsiteX59" fmla="*/ 9430 w 10000"/>
                <a:gd name="connsiteY59" fmla="*/ 9953 h 10000"/>
                <a:gd name="connsiteX60" fmla="*/ 9582 w 10000"/>
                <a:gd name="connsiteY60" fmla="*/ 9953 h 10000"/>
                <a:gd name="connsiteX61" fmla="*/ 10000 w 10000"/>
                <a:gd name="connsiteY61" fmla="*/ 10000 h 10000"/>
                <a:gd name="connsiteX0" fmla="*/ 0 w 10000"/>
                <a:gd name="connsiteY0" fmla="*/ 10000 h 10000"/>
                <a:gd name="connsiteX1" fmla="*/ 148 w 10000"/>
                <a:gd name="connsiteY1" fmla="*/ 10000 h 10000"/>
                <a:gd name="connsiteX2" fmla="*/ 330 w 10000"/>
                <a:gd name="connsiteY2" fmla="*/ 9953 h 10000"/>
                <a:gd name="connsiteX3" fmla="*/ 718 w 10000"/>
                <a:gd name="connsiteY3" fmla="*/ 9953 h 10000"/>
                <a:gd name="connsiteX4" fmla="*/ 1141 w 10000"/>
                <a:gd name="connsiteY4" fmla="*/ 9907 h 10000"/>
                <a:gd name="connsiteX5" fmla="*/ 1318 w 10000"/>
                <a:gd name="connsiteY5" fmla="*/ 9860 h 10000"/>
                <a:gd name="connsiteX6" fmla="*/ 1500 w 10000"/>
                <a:gd name="connsiteY6" fmla="*/ 9814 h 10000"/>
                <a:gd name="connsiteX7" fmla="*/ 1741 w 10000"/>
                <a:gd name="connsiteY7" fmla="*/ 9668 h 10000"/>
                <a:gd name="connsiteX8" fmla="*/ 1952 w 10000"/>
                <a:gd name="connsiteY8" fmla="*/ 9528 h 10000"/>
                <a:gd name="connsiteX9" fmla="*/ 2163 w 10000"/>
                <a:gd name="connsiteY9" fmla="*/ 9336 h 10000"/>
                <a:gd name="connsiteX10" fmla="*/ 2341 w 10000"/>
                <a:gd name="connsiteY10" fmla="*/ 9050 h 10000"/>
                <a:gd name="connsiteX11" fmla="*/ 2493 w 10000"/>
                <a:gd name="connsiteY11" fmla="*/ 8771 h 10000"/>
                <a:gd name="connsiteX12" fmla="*/ 2640 w 10000"/>
                <a:gd name="connsiteY12" fmla="*/ 8392 h 10000"/>
                <a:gd name="connsiteX13" fmla="*/ 2793 w 10000"/>
                <a:gd name="connsiteY13" fmla="*/ 7914 h 10000"/>
                <a:gd name="connsiteX14" fmla="*/ 2881 w 10000"/>
                <a:gd name="connsiteY14" fmla="*/ 7628 h 10000"/>
                <a:gd name="connsiteX15" fmla="*/ 2970 w 10000"/>
                <a:gd name="connsiteY15" fmla="*/ 7349 h 10000"/>
                <a:gd name="connsiteX16" fmla="*/ 3093 w 10000"/>
                <a:gd name="connsiteY16" fmla="*/ 6970 h 10000"/>
                <a:gd name="connsiteX17" fmla="*/ 3211 w 10000"/>
                <a:gd name="connsiteY17" fmla="*/ 6492 h 10000"/>
                <a:gd name="connsiteX18" fmla="*/ 3452 w 10000"/>
                <a:gd name="connsiteY18" fmla="*/ 5495 h 10000"/>
                <a:gd name="connsiteX19" fmla="*/ 3692 w 10000"/>
                <a:gd name="connsiteY19" fmla="*/ 4452 h 10000"/>
                <a:gd name="connsiteX20" fmla="*/ 3815 w 10000"/>
                <a:gd name="connsiteY20" fmla="*/ 3980 h 10000"/>
                <a:gd name="connsiteX21" fmla="*/ 3904 w 10000"/>
                <a:gd name="connsiteY21" fmla="*/ 3508 h 10000"/>
                <a:gd name="connsiteX22" fmla="*/ 4115 w 10000"/>
                <a:gd name="connsiteY22" fmla="*/ 2651 h 10000"/>
                <a:gd name="connsiteX23" fmla="*/ 4263 w 10000"/>
                <a:gd name="connsiteY23" fmla="*/ 1847 h 10000"/>
                <a:gd name="connsiteX24" fmla="*/ 4444 w 10000"/>
                <a:gd name="connsiteY24" fmla="*/ 1090 h 10000"/>
                <a:gd name="connsiteX25" fmla="*/ 4504 w 10000"/>
                <a:gd name="connsiteY25" fmla="*/ 804 h 10000"/>
                <a:gd name="connsiteX26" fmla="*/ 4563 w 10000"/>
                <a:gd name="connsiteY26" fmla="*/ 571 h 10000"/>
                <a:gd name="connsiteX27" fmla="*/ 4656 w 10000"/>
                <a:gd name="connsiteY27" fmla="*/ 379 h 10000"/>
                <a:gd name="connsiteX28" fmla="*/ 4715 w 10000"/>
                <a:gd name="connsiteY28" fmla="*/ 239 h 10000"/>
                <a:gd name="connsiteX29" fmla="*/ 4833 w 10000"/>
                <a:gd name="connsiteY29" fmla="*/ 47 h 10000"/>
                <a:gd name="connsiteX30" fmla="*/ 4926 w 10000"/>
                <a:gd name="connsiteY30" fmla="*/ 0 h 10000"/>
                <a:gd name="connsiteX31" fmla="*/ 4985 w 10000"/>
                <a:gd name="connsiteY31" fmla="*/ 0 h 10000"/>
                <a:gd name="connsiteX32" fmla="*/ 5074 w 10000"/>
                <a:gd name="connsiteY32" fmla="*/ 0 h 10000"/>
                <a:gd name="connsiteX33" fmla="*/ 5163 w 10000"/>
                <a:gd name="connsiteY33" fmla="*/ 93 h 10000"/>
                <a:gd name="connsiteX34" fmla="*/ 5315 w 10000"/>
                <a:gd name="connsiteY34" fmla="*/ 239 h 10000"/>
                <a:gd name="connsiteX35" fmla="*/ 5374 w 10000"/>
                <a:gd name="connsiteY35" fmla="*/ 379 h 10000"/>
                <a:gd name="connsiteX36" fmla="*/ 5467 w 10000"/>
                <a:gd name="connsiteY36" fmla="*/ 571 h 10000"/>
                <a:gd name="connsiteX37" fmla="*/ 5615 w 10000"/>
                <a:gd name="connsiteY37" fmla="*/ 1043 h 10000"/>
                <a:gd name="connsiteX38" fmla="*/ 5796 w 10000"/>
                <a:gd name="connsiteY38" fmla="*/ 1708 h 10000"/>
                <a:gd name="connsiteX39" fmla="*/ 5974 w 10000"/>
                <a:gd name="connsiteY39" fmla="*/ 2465 h 10000"/>
                <a:gd name="connsiteX40" fmla="*/ 6215 w 10000"/>
                <a:gd name="connsiteY40" fmla="*/ 3316 h 10000"/>
                <a:gd name="connsiteX41" fmla="*/ 6337 w 10000"/>
                <a:gd name="connsiteY41" fmla="*/ 3794 h 10000"/>
                <a:gd name="connsiteX42" fmla="*/ 6455 w 10000"/>
                <a:gd name="connsiteY42" fmla="*/ 4359 h 10000"/>
                <a:gd name="connsiteX43" fmla="*/ 6755 w 10000"/>
                <a:gd name="connsiteY43" fmla="*/ 5548 h 10000"/>
                <a:gd name="connsiteX44" fmla="*/ 6907 w 10000"/>
                <a:gd name="connsiteY44" fmla="*/ 6159 h 10000"/>
                <a:gd name="connsiteX45" fmla="*/ 7055 w 10000"/>
                <a:gd name="connsiteY45" fmla="*/ 6731 h 10000"/>
                <a:gd name="connsiteX46" fmla="*/ 7178 w 10000"/>
                <a:gd name="connsiteY46" fmla="*/ 7203 h 10000"/>
                <a:gd name="connsiteX47" fmla="*/ 7296 w 10000"/>
                <a:gd name="connsiteY47" fmla="*/ 7628 h 10000"/>
                <a:gd name="connsiteX48" fmla="*/ 7419 w 10000"/>
                <a:gd name="connsiteY48" fmla="*/ 7960 h 10000"/>
                <a:gd name="connsiteX49" fmla="*/ 7507 w 10000"/>
                <a:gd name="connsiteY49" fmla="*/ 8246 h 10000"/>
                <a:gd name="connsiteX50" fmla="*/ 7596 w 10000"/>
                <a:gd name="connsiteY50" fmla="*/ 8439 h 10000"/>
                <a:gd name="connsiteX51" fmla="*/ 7659 w 10000"/>
                <a:gd name="connsiteY51" fmla="*/ 8625 h 10000"/>
                <a:gd name="connsiteX52" fmla="*/ 7807 w 10000"/>
                <a:gd name="connsiteY52" fmla="*/ 8910 h 10000"/>
                <a:gd name="connsiteX53" fmla="*/ 7989 w 10000"/>
                <a:gd name="connsiteY53" fmla="*/ 9196 h 10000"/>
                <a:gd name="connsiteX54" fmla="*/ 8196 w 10000"/>
                <a:gd name="connsiteY54" fmla="*/ 9382 h 10000"/>
                <a:gd name="connsiteX55" fmla="*/ 8437 w 10000"/>
                <a:gd name="connsiteY55" fmla="*/ 9575 h 10000"/>
                <a:gd name="connsiteX56" fmla="*/ 8918 w 10000"/>
                <a:gd name="connsiteY56" fmla="*/ 9814 h 10000"/>
                <a:gd name="connsiteX57" fmla="*/ 9130 w 10000"/>
                <a:gd name="connsiteY57" fmla="*/ 9860 h 10000"/>
                <a:gd name="connsiteX58" fmla="*/ 9430 w 10000"/>
                <a:gd name="connsiteY58" fmla="*/ 9953 h 10000"/>
                <a:gd name="connsiteX59" fmla="*/ 9582 w 10000"/>
                <a:gd name="connsiteY59" fmla="*/ 9953 h 10000"/>
                <a:gd name="connsiteX60" fmla="*/ 10000 w 10000"/>
                <a:gd name="connsiteY60" fmla="*/ 10000 h 10000"/>
                <a:gd name="connsiteX0" fmla="*/ 0 w 10000"/>
                <a:gd name="connsiteY0" fmla="*/ 10000 h 10000"/>
                <a:gd name="connsiteX1" fmla="*/ 148 w 10000"/>
                <a:gd name="connsiteY1" fmla="*/ 10000 h 10000"/>
                <a:gd name="connsiteX2" fmla="*/ 330 w 10000"/>
                <a:gd name="connsiteY2" fmla="*/ 9953 h 10000"/>
                <a:gd name="connsiteX3" fmla="*/ 718 w 10000"/>
                <a:gd name="connsiteY3" fmla="*/ 9953 h 10000"/>
                <a:gd name="connsiteX4" fmla="*/ 1141 w 10000"/>
                <a:gd name="connsiteY4" fmla="*/ 9907 h 10000"/>
                <a:gd name="connsiteX5" fmla="*/ 1318 w 10000"/>
                <a:gd name="connsiteY5" fmla="*/ 9860 h 10000"/>
                <a:gd name="connsiteX6" fmla="*/ 1500 w 10000"/>
                <a:gd name="connsiteY6" fmla="*/ 9814 h 10000"/>
                <a:gd name="connsiteX7" fmla="*/ 1741 w 10000"/>
                <a:gd name="connsiteY7" fmla="*/ 9668 h 10000"/>
                <a:gd name="connsiteX8" fmla="*/ 1952 w 10000"/>
                <a:gd name="connsiteY8" fmla="*/ 9528 h 10000"/>
                <a:gd name="connsiteX9" fmla="*/ 2163 w 10000"/>
                <a:gd name="connsiteY9" fmla="*/ 9336 h 10000"/>
                <a:gd name="connsiteX10" fmla="*/ 2341 w 10000"/>
                <a:gd name="connsiteY10" fmla="*/ 9050 h 10000"/>
                <a:gd name="connsiteX11" fmla="*/ 2493 w 10000"/>
                <a:gd name="connsiteY11" fmla="*/ 8771 h 10000"/>
                <a:gd name="connsiteX12" fmla="*/ 2640 w 10000"/>
                <a:gd name="connsiteY12" fmla="*/ 8392 h 10000"/>
                <a:gd name="connsiteX13" fmla="*/ 2793 w 10000"/>
                <a:gd name="connsiteY13" fmla="*/ 7914 h 10000"/>
                <a:gd name="connsiteX14" fmla="*/ 2881 w 10000"/>
                <a:gd name="connsiteY14" fmla="*/ 7628 h 10000"/>
                <a:gd name="connsiteX15" fmla="*/ 2970 w 10000"/>
                <a:gd name="connsiteY15" fmla="*/ 7349 h 10000"/>
                <a:gd name="connsiteX16" fmla="*/ 3093 w 10000"/>
                <a:gd name="connsiteY16" fmla="*/ 6970 h 10000"/>
                <a:gd name="connsiteX17" fmla="*/ 3211 w 10000"/>
                <a:gd name="connsiteY17" fmla="*/ 6492 h 10000"/>
                <a:gd name="connsiteX18" fmla="*/ 3452 w 10000"/>
                <a:gd name="connsiteY18" fmla="*/ 5495 h 10000"/>
                <a:gd name="connsiteX19" fmla="*/ 3692 w 10000"/>
                <a:gd name="connsiteY19" fmla="*/ 4452 h 10000"/>
                <a:gd name="connsiteX20" fmla="*/ 3815 w 10000"/>
                <a:gd name="connsiteY20" fmla="*/ 3980 h 10000"/>
                <a:gd name="connsiteX21" fmla="*/ 3904 w 10000"/>
                <a:gd name="connsiteY21" fmla="*/ 3508 h 10000"/>
                <a:gd name="connsiteX22" fmla="*/ 4115 w 10000"/>
                <a:gd name="connsiteY22" fmla="*/ 2651 h 10000"/>
                <a:gd name="connsiteX23" fmla="*/ 4263 w 10000"/>
                <a:gd name="connsiteY23" fmla="*/ 1847 h 10000"/>
                <a:gd name="connsiteX24" fmla="*/ 4444 w 10000"/>
                <a:gd name="connsiteY24" fmla="*/ 1090 h 10000"/>
                <a:gd name="connsiteX25" fmla="*/ 4504 w 10000"/>
                <a:gd name="connsiteY25" fmla="*/ 804 h 10000"/>
                <a:gd name="connsiteX26" fmla="*/ 4563 w 10000"/>
                <a:gd name="connsiteY26" fmla="*/ 571 h 10000"/>
                <a:gd name="connsiteX27" fmla="*/ 4656 w 10000"/>
                <a:gd name="connsiteY27" fmla="*/ 379 h 10000"/>
                <a:gd name="connsiteX28" fmla="*/ 4715 w 10000"/>
                <a:gd name="connsiteY28" fmla="*/ 239 h 10000"/>
                <a:gd name="connsiteX29" fmla="*/ 4833 w 10000"/>
                <a:gd name="connsiteY29" fmla="*/ 47 h 10000"/>
                <a:gd name="connsiteX30" fmla="*/ 4926 w 10000"/>
                <a:gd name="connsiteY30" fmla="*/ 0 h 10000"/>
                <a:gd name="connsiteX31" fmla="*/ 4985 w 10000"/>
                <a:gd name="connsiteY31" fmla="*/ 0 h 10000"/>
                <a:gd name="connsiteX32" fmla="*/ 5074 w 10000"/>
                <a:gd name="connsiteY32" fmla="*/ 0 h 10000"/>
                <a:gd name="connsiteX33" fmla="*/ 5163 w 10000"/>
                <a:gd name="connsiteY33" fmla="*/ 93 h 10000"/>
                <a:gd name="connsiteX34" fmla="*/ 5315 w 10000"/>
                <a:gd name="connsiteY34" fmla="*/ 239 h 10000"/>
                <a:gd name="connsiteX35" fmla="*/ 5374 w 10000"/>
                <a:gd name="connsiteY35" fmla="*/ 379 h 10000"/>
                <a:gd name="connsiteX36" fmla="*/ 5467 w 10000"/>
                <a:gd name="connsiteY36" fmla="*/ 571 h 10000"/>
                <a:gd name="connsiteX37" fmla="*/ 5615 w 10000"/>
                <a:gd name="connsiteY37" fmla="*/ 1043 h 10000"/>
                <a:gd name="connsiteX38" fmla="*/ 5796 w 10000"/>
                <a:gd name="connsiteY38" fmla="*/ 1708 h 10000"/>
                <a:gd name="connsiteX39" fmla="*/ 5974 w 10000"/>
                <a:gd name="connsiteY39" fmla="*/ 2465 h 10000"/>
                <a:gd name="connsiteX40" fmla="*/ 6215 w 10000"/>
                <a:gd name="connsiteY40" fmla="*/ 3316 h 10000"/>
                <a:gd name="connsiteX41" fmla="*/ 6337 w 10000"/>
                <a:gd name="connsiteY41" fmla="*/ 3794 h 10000"/>
                <a:gd name="connsiteX42" fmla="*/ 6455 w 10000"/>
                <a:gd name="connsiteY42" fmla="*/ 4359 h 10000"/>
                <a:gd name="connsiteX43" fmla="*/ 6755 w 10000"/>
                <a:gd name="connsiteY43" fmla="*/ 5548 h 10000"/>
                <a:gd name="connsiteX44" fmla="*/ 6907 w 10000"/>
                <a:gd name="connsiteY44" fmla="*/ 6159 h 10000"/>
                <a:gd name="connsiteX45" fmla="*/ 7055 w 10000"/>
                <a:gd name="connsiteY45" fmla="*/ 6731 h 10000"/>
                <a:gd name="connsiteX46" fmla="*/ 7178 w 10000"/>
                <a:gd name="connsiteY46" fmla="*/ 7203 h 10000"/>
                <a:gd name="connsiteX47" fmla="*/ 7296 w 10000"/>
                <a:gd name="connsiteY47" fmla="*/ 7628 h 10000"/>
                <a:gd name="connsiteX48" fmla="*/ 7419 w 10000"/>
                <a:gd name="connsiteY48" fmla="*/ 7960 h 10000"/>
                <a:gd name="connsiteX49" fmla="*/ 7507 w 10000"/>
                <a:gd name="connsiteY49" fmla="*/ 8246 h 10000"/>
                <a:gd name="connsiteX50" fmla="*/ 7596 w 10000"/>
                <a:gd name="connsiteY50" fmla="*/ 8439 h 10000"/>
                <a:gd name="connsiteX51" fmla="*/ 7659 w 10000"/>
                <a:gd name="connsiteY51" fmla="*/ 8625 h 10000"/>
                <a:gd name="connsiteX52" fmla="*/ 7807 w 10000"/>
                <a:gd name="connsiteY52" fmla="*/ 8910 h 10000"/>
                <a:gd name="connsiteX53" fmla="*/ 7989 w 10000"/>
                <a:gd name="connsiteY53" fmla="*/ 9196 h 10000"/>
                <a:gd name="connsiteX54" fmla="*/ 8196 w 10000"/>
                <a:gd name="connsiteY54" fmla="*/ 9382 h 10000"/>
                <a:gd name="connsiteX55" fmla="*/ 8437 w 10000"/>
                <a:gd name="connsiteY55" fmla="*/ 9575 h 10000"/>
                <a:gd name="connsiteX56" fmla="*/ 8918 w 10000"/>
                <a:gd name="connsiteY56" fmla="*/ 9814 h 10000"/>
                <a:gd name="connsiteX57" fmla="*/ 9130 w 10000"/>
                <a:gd name="connsiteY57" fmla="*/ 9860 h 10000"/>
                <a:gd name="connsiteX58" fmla="*/ 9430 w 10000"/>
                <a:gd name="connsiteY58" fmla="*/ 9953 h 10000"/>
                <a:gd name="connsiteX59" fmla="*/ 9765 w 10000"/>
                <a:gd name="connsiteY59" fmla="*/ 9985 h 10000"/>
                <a:gd name="connsiteX60" fmla="*/ 10000 w 10000"/>
                <a:gd name="connsiteY60" fmla="*/ 10000 h 10000"/>
                <a:gd name="connsiteX0" fmla="*/ 0 w 10000"/>
                <a:gd name="connsiteY0" fmla="*/ 10000 h 10000"/>
                <a:gd name="connsiteX1" fmla="*/ 148 w 10000"/>
                <a:gd name="connsiteY1" fmla="*/ 10000 h 10000"/>
                <a:gd name="connsiteX2" fmla="*/ 330 w 10000"/>
                <a:gd name="connsiteY2" fmla="*/ 9953 h 10000"/>
                <a:gd name="connsiteX3" fmla="*/ 718 w 10000"/>
                <a:gd name="connsiteY3" fmla="*/ 9953 h 10000"/>
                <a:gd name="connsiteX4" fmla="*/ 1141 w 10000"/>
                <a:gd name="connsiteY4" fmla="*/ 9907 h 10000"/>
                <a:gd name="connsiteX5" fmla="*/ 1318 w 10000"/>
                <a:gd name="connsiteY5" fmla="*/ 9860 h 10000"/>
                <a:gd name="connsiteX6" fmla="*/ 1500 w 10000"/>
                <a:gd name="connsiteY6" fmla="*/ 9814 h 10000"/>
                <a:gd name="connsiteX7" fmla="*/ 1741 w 10000"/>
                <a:gd name="connsiteY7" fmla="*/ 9668 h 10000"/>
                <a:gd name="connsiteX8" fmla="*/ 1952 w 10000"/>
                <a:gd name="connsiteY8" fmla="*/ 9528 h 10000"/>
                <a:gd name="connsiteX9" fmla="*/ 2163 w 10000"/>
                <a:gd name="connsiteY9" fmla="*/ 9336 h 10000"/>
                <a:gd name="connsiteX10" fmla="*/ 2341 w 10000"/>
                <a:gd name="connsiteY10" fmla="*/ 9050 h 10000"/>
                <a:gd name="connsiteX11" fmla="*/ 2493 w 10000"/>
                <a:gd name="connsiteY11" fmla="*/ 8771 h 10000"/>
                <a:gd name="connsiteX12" fmla="*/ 2640 w 10000"/>
                <a:gd name="connsiteY12" fmla="*/ 8392 h 10000"/>
                <a:gd name="connsiteX13" fmla="*/ 2793 w 10000"/>
                <a:gd name="connsiteY13" fmla="*/ 7914 h 10000"/>
                <a:gd name="connsiteX14" fmla="*/ 2881 w 10000"/>
                <a:gd name="connsiteY14" fmla="*/ 7628 h 10000"/>
                <a:gd name="connsiteX15" fmla="*/ 2970 w 10000"/>
                <a:gd name="connsiteY15" fmla="*/ 7349 h 10000"/>
                <a:gd name="connsiteX16" fmla="*/ 3093 w 10000"/>
                <a:gd name="connsiteY16" fmla="*/ 6970 h 10000"/>
                <a:gd name="connsiteX17" fmla="*/ 3211 w 10000"/>
                <a:gd name="connsiteY17" fmla="*/ 6492 h 10000"/>
                <a:gd name="connsiteX18" fmla="*/ 3452 w 10000"/>
                <a:gd name="connsiteY18" fmla="*/ 5495 h 10000"/>
                <a:gd name="connsiteX19" fmla="*/ 3692 w 10000"/>
                <a:gd name="connsiteY19" fmla="*/ 4452 h 10000"/>
                <a:gd name="connsiteX20" fmla="*/ 3815 w 10000"/>
                <a:gd name="connsiteY20" fmla="*/ 3980 h 10000"/>
                <a:gd name="connsiteX21" fmla="*/ 3904 w 10000"/>
                <a:gd name="connsiteY21" fmla="*/ 3508 h 10000"/>
                <a:gd name="connsiteX22" fmla="*/ 4115 w 10000"/>
                <a:gd name="connsiteY22" fmla="*/ 2651 h 10000"/>
                <a:gd name="connsiteX23" fmla="*/ 4263 w 10000"/>
                <a:gd name="connsiteY23" fmla="*/ 1847 h 10000"/>
                <a:gd name="connsiteX24" fmla="*/ 4444 w 10000"/>
                <a:gd name="connsiteY24" fmla="*/ 1090 h 10000"/>
                <a:gd name="connsiteX25" fmla="*/ 4504 w 10000"/>
                <a:gd name="connsiteY25" fmla="*/ 804 h 10000"/>
                <a:gd name="connsiteX26" fmla="*/ 4563 w 10000"/>
                <a:gd name="connsiteY26" fmla="*/ 571 h 10000"/>
                <a:gd name="connsiteX27" fmla="*/ 4656 w 10000"/>
                <a:gd name="connsiteY27" fmla="*/ 379 h 10000"/>
                <a:gd name="connsiteX28" fmla="*/ 4715 w 10000"/>
                <a:gd name="connsiteY28" fmla="*/ 239 h 10000"/>
                <a:gd name="connsiteX29" fmla="*/ 4833 w 10000"/>
                <a:gd name="connsiteY29" fmla="*/ 47 h 10000"/>
                <a:gd name="connsiteX30" fmla="*/ 4926 w 10000"/>
                <a:gd name="connsiteY30" fmla="*/ 0 h 10000"/>
                <a:gd name="connsiteX31" fmla="*/ 4985 w 10000"/>
                <a:gd name="connsiteY31" fmla="*/ 0 h 10000"/>
                <a:gd name="connsiteX32" fmla="*/ 5074 w 10000"/>
                <a:gd name="connsiteY32" fmla="*/ 0 h 10000"/>
                <a:gd name="connsiteX33" fmla="*/ 5163 w 10000"/>
                <a:gd name="connsiteY33" fmla="*/ 93 h 10000"/>
                <a:gd name="connsiteX34" fmla="*/ 5315 w 10000"/>
                <a:gd name="connsiteY34" fmla="*/ 239 h 10000"/>
                <a:gd name="connsiteX35" fmla="*/ 5374 w 10000"/>
                <a:gd name="connsiteY35" fmla="*/ 379 h 10000"/>
                <a:gd name="connsiteX36" fmla="*/ 5467 w 10000"/>
                <a:gd name="connsiteY36" fmla="*/ 571 h 10000"/>
                <a:gd name="connsiteX37" fmla="*/ 5615 w 10000"/>
                <a:gd name="connsiteY37" fmla="*/ 1043 h 10000"/>
                <a:gd name="connsiteX38" fmla="*/ 5796 w 10000"/>
                <a:gd name="connsiteY38" fmla="*/ 1708 h 10000"/>
                <a:gd name="connsiteX39" fmla="*/ 5974 w 10000"/>
                <a:gd name="connsiteY39" fmla="*/ 2465 h 10000"/>
                <a:gd name="connsiteX40" fmla="*/ 6215 w 10000"/>
                <a:gd name="connsiteY40" fmla="*/ 3316 h 10000"/>
                <a:gd name="connsiteX41" fmla="*/ 6337 w 10000"/>
                <a:gd name="connsiteY41" fmla="*/ 3794 h 10000"/>
                <a:gd name="connsiteX42" fmla="*/ 6455 w 10000"/>
                <a:gd name="connsiteY42" fmla="*/ 4359 h 10000"/>
                <a:gd name="connsiteX43" fmla="*/ 6755 w 10000"/>
                <a:gd name="connsiteY43" fmla="*/ 5548 h 10000"/>
                <a:gd name="connsiteX44" fmla="*/ 6907 w 10000"/>
                <a:gd name="connsiteY44" fmla="*/ 6159 h 10000"/>
                <a:gd name="connsiteX45" fmla="*/ 7055 w 10000"/>
                <a:gd name="connsiteY45" fmla="*/ 6731 h 10000"/>
                <a:gd name="connsiteX46" fmla="*/ 7178 w 10000"/>
                <a:gd name="connsiteY46" fmla="*/ 7203 h 10000"/>
                <a:gd name="connsiteX47" fmla="*/ 7296 w 10000"/>
                <a:gd name="connsiteY47" fmla="*/ 7628 h 10000"/>
                <a:gd name="connsiteX48" fmla="*/ 7419 w 10000"/>
                <a:gd name="connsiteY48" fmla="*/ 7960 h 10000"/>
                <a:gd name="connsiteX49" fmla="*/ 7507 w 10000"/>
                <a:gd name="connsiteY49" fmla="*/ 8246 h 10000"/>
                <a:gd name="connsiteX50" fmla="*/ 7596 w 10000"/>
                <a:gd name="connsiteY50" fmla="*/ 8439 h 10000"/>
                <a:gd name="connsiteX51" fmla="*/ 7659 w 10000"/>
                <a:gd name="connsiteY51" fmla="*/ 8625 h 10000"/>
                <a:gd name="connsiteX52" fmla="*/ 7807 w 10000"/>
                <a:gd name="connsiteY52" fmla="*/ 8910 h 10000"/>
                <a:gd name="connsiteX53" fmla="*/ 7989 w 10000"/>
                <a:gd name="connsiteY53" fmla="*/ 9196 h 10000"/>
                <a:gd name="connsiteX54" fmla="*/ 8196 w 10000"/>
                <a:gd name="connsiteY54" fmla="*/ 9382 h 10000"/>
                <a:gd name="connsiteX55" fmla="*/ 8437 w 10000"/>
                <a:gd name="connsiteY55" fmla="*/ 9575 h 10000"/>
                <a:gd name="connsiteX56" fmla="*/ 8918 w 10000"/>
                <a:gd name="connsiteY56" fmla="*/ 9814 h 10000"/>
                <a:gd name="connsiteX57" fmla="*/ 9130 w 10000"/>
                <a:gd name="connsiteY57" fmla="*/ 9860 h 10000"/>
                <a:gd name="connsiteX58" fmla="*/ 9471 w 10000"/>
                <a:gd name="connsiteY58" fmla="*/ 9921 h 10000"/>
                <a:gd name="connsiteX59" fmla="*/ 9765 w 10000"/>
                <a:gd name="connsiteY59" fmla="*/ 9985 h 10000"/>
                <a:gd name="connsiteX60" fmla="*/ 10000 w 10000"/>
                <a:gd name="connsiteY60" fmla="*/ 10000 h 10000"/>
                <a:gd name="connsiteX0" fmla="*/ 0 w 10223"/>
                <a:gd name="connsiteY0" fmla="*/ 10000 h 10000"/>
                <a:gd name="connsiteX1" fmla="*/ 148 w 10223"/>
                <a:gd name="connsiteY1" fmla="*/ 10000 h 10000"/>
                <a:gd name="connsiteX2" fmla="*/ 330 w 10223"/>
                <a:gd name="connsiteY2" fmla="*/ 9953 h 10000"/>
                <a:gd name="connsiteX3" fmla="*/ 718 w 10223"/>
                <a:gd name="connsiteY3" fmla="*/ 9953 h 10000"/>
                <a:gd name="connsiteX4" fmla="*/ 1141 w 10223"/>
                <a:gd name="connsiteY4" fmla="*/ 9907 h 10000"/>
                <a:gd name="connsiteX5" fmla="*/ 1318 w 10223"/>
                <a:gd name="connsiteY5" fmla="*/ 9860 h 10000"/>
                <a:gd name="connsiteX6" fmla="*/ 1500 w 10223"/>
                <a:gd name="connsiteY6" fmla="*/ 9814 h 10000"/>
                <a:gd name="connsiteX7" fmla="*/ 1741 w 10223"/>
                <a:gd name="connsiteY7" fmla="*/ 9668 h 10000"/>
                <a:gd name="connsiteX8" fmla="*/ 1952 w 10223"/>
                <a:gd name="connsiteY8" fmla="*/ 9528 h 10000"/>
                <a:gd name="connsiteX9" fmla="*/ 2163 w 10223"/>
                <a:gd name="connsiteY9" fmla="*/ 9336 h 10000"/>
                <a:gd name="connsiteX10" fmla="*/ 2341 w 10223"/>
                <a:gd name="connsiteY10" fmla="*/ 9050 h 10000"/>
                <a:gd name="connsiteX11" fmla="*/ 2493 w 10223"/>
                <a:gd name="connsiteY11" fmla="*/ 8771 h 10000"/>
                <a:gd name="connsiteX12" fmla="*/ 2640 w 10223"/>
                <a:gd name="connsiteY12" fmla="*/ 8392 h 10000"/>
                <a:gd name="connsiteX13" fmla="*/ 2793 w 10223"/>
                <a:gd name="connsiteY13" fmla="*/ 7914 h 10000"/>
                <a:gd name="connsiteX14" fmla="*/ 2881 w 10223"/>
                <a:gd name="connsiteY14" fmla="*/ 7628 h 10000"/>
                <a:gd name="connsiteX15" fmla="*/ 2970 w 10223"/>
                <a:gd name="connsiteY15" fmla="*/ 7349 h 10000"/>
                <a:gd name="connsiteX16" fmla="*/ 3093 w 10223"/>
                <a:gd name="connsiteY16" fmla="*/ 6970 h 10000"/>
                <a:gd name="connsiteX17" fmla="*/ 3211 w 10223"/>
                <a:gd name="connsiteY17" fmla="*/ 6492 h 10000"/>
                <a:gd name="connsiteX18" fmla="*/ 3452 w 10223"/>
                <a:gd name="connsiteY18" fmla="*/ 5495 h 10000"/>
                <a:gd name="connsiteX19" fmla="*/ 3692 w 10223"/>
                <a:gd name="connsiteY19" fmla="*/ 4452 h 10000"/>
                <a:gd name="connsiteX20" fmla="*/ 3815 w 10223"/>
                <a:gd name="connsiteY20" fmla="*/ 3980 h 10000"/>
                <a:gd name="connsiteX21" fmla="*/ 3904 w 10223"/>
                <a:gd name="connsiteY21" fmla="*/ 3508 h 10000"/>
                <a:gd name="connsiteX22" fmla="*/ 4115 w 10223"/>
                <a:gd name="connsiteY22" fmla="*/ 2651 h 10000"/>
                <a:gd name="connsiteX23" fmla="*/ 4263 w 10223"/>
                <a:gd name="connsiteY23" fmla="*/ 1847 h 10000"/>
                <a:gd name="connsiteX24" fmla="*/ 4444 w 10223"/>
                <a:gd name="connsiteY24" fmla="*/ 1090 h 10000"/>
                <a:gd name="connsiteX25" fmla="*/ 4504 w 10223"/>
                <a:gd name="connsiteY25" fmla="*/ 804 h 10000"/>
                <a:gd name="connsiteX26" fmla="*/ 4563 w 10223"/>
                <a:gd name="connsiteY26" fmla="*/ 571 h 10000"/>
                <a:gd name="connsiteX27" fmla="*/ 4656 w 10223"/>
                <a:gd name="connsiteY27" fmla="*/ 379 h 10000"/>
                <a:gd name="connsiteX28" fmla="*/ 4715 w 10223"/>
                <a:gd name="connsiteY28" fmla="*/ 239 h 10000"/>
                <a:gd name="connsiteX29" fmla="*/ 4833 w 10223"/>
                <a:gd name="connsiteY29" fmla="*/ 47 h 10000"/>
                <a:gd name="connsiteX30" fmla="*/ 4926 w 10223"/>
                <a:gd name="connsiteY30" fmla="*/ 0 h 10000"/>
                <a:gd name="connsiteX31" fmla="*/ 4985 w 10223"/>
                <a:gd name="connsiteY31" fmla="*/ 0 h 10000"/>
                <a:gd name="connsiteX32" fmla="*/ 5074 w 10223"/>
                <a:gd name="connsiteY32" fmla="*/ 0 h 10000"/>
                <a:gd name="connsiteX33" fmla="*/ 5163 w 10223"/>
                <a:gd name="connsiteY33" fmla="*/ 93 h 10000"/>
                <a:gd name="connsiteX34" fmla="*/ 5315 w 10223"/>
                <a:gd name="connsiteY34" fmla="*/ 239 h 10000"/>
                <a:gd name="connsiteX35" fmla="*/ 5374 w 10223"/>
                <a:gd name="connsiteY35" fmla="*/ 379 h 10000"/>
                <a:gd name="connsiteX36" fmla="*/ 5467 w 10223"/>
                <a:gd name="connsiteY36" fmla="*/ 571 h 10000"/>
                <a:gd name="connsiteX37" fmla="*/ 5615 w 10223"/>
                <a:gd name="connsiteY37" fmla="*/ 1043 h 10000"/>
                <a:gd name="connsiteX38" fmla="*/ 5796 w 10223"/>
                <a:gd name="connsiteY38" fmla="*/ 1708 h 10000"/>
                <a:gd name="connsiteX39" fmla="*/ 5974 w 10223"/>
                <a:gd name="connsiteY39" fmla="*/ 2465 h 10000"/>
                <a:gd name="connsiteX40" fmla="*/ 6215 w 10223"/>
                <a:gd name="connsiteY40" fmla="*/ 3316 h 10000"/>
                <a:gd name="connsiteX41" fmla="*/ 6337 w 10223"/>
                <a:gd name="connsiteY41" fmla="*/ 3794 h 10000"/>
                <a:gd name="connsiteX42" fmla="*/ 6455 w 10223"/>
                <a:gd name="connsiteY42" fmla="*/ 4359 h 10000"/>
                <a:gd name="connsiteX43" fmla="*/ 6755 w 10223"/>
                <a:gd name="connsiteY43" fmla="*/ 5548 h 10000"/>
                <a:gd name="connsiteX44" fmla="*/ 6907 w 10223"/>
                <a:gd name="connsiteY44" fmla="*/ 6159 h 10000"/>
                <a:gd name="connsiteX45" fmla="*/ 7055 w 10223"/>
                <a:gd name="connsiteY45" fmla="*/ 6731 h 10000"/>
                <a:gd name="connsiteX46" fmla="*/ 7178 w 10223"/>
                <a:gd name="connsiteY46" fmla="*/ 7203 h 10000"/>
                <a:gd name="connsiteX47" fmla="*/ 7296 w 10223"/>
                <a:gd name="connsiteY47" fmla="*/ 7628 h 10000"/>
                <a:gd name="connsiteX48" fmla="*/ 7419 w 10223"/>
                <a:gd name="connsiteY48" fmla="*/ 7960 h 10000"/>
                <a:gd name="connsiteX49" fmla="*/ 7507 w 10223"/>
                <a:gd name="connsiteY49" fmla="*/ 8246 h 10000"/>
                <a:gd name="connsiteX50" fmla="*/ 7596 w 10223"/>
                <a:gd name="connsiteY50" fmla="*/ 8439 h 10000"/>
                <a:gd name="connsiteX51" fmla="*/ 7659 w 10223"/>
                <a:gd name="connsiteY51" fmla="*/ 8625 h 10000"/>
                <a:gd name="connsiteX52" fmla="*/ 7807 w 10223"/>
                <a:gd name="connsiteY52" fmla="*/ 8910 h 10000"/>
                <a:gd name="connsiteX53" fmla="*/ 7989 w 10223"/>
                <a:gd name="connsiteY53" fmla="*/ 9196 h 10000"/>
                <a:gd name="connsiteX54" fmla="*/ 8196 w 10223"/>
                <a:gd name="connsiteY54" fmla="*/ 9382 h 10000"/>
                <a:gd name="connsiteX55" fmla="*/ 8437 w 10223"/>
                <a:gd name="connsiteY55" fmla="*/ 9575 h 10000"/>
                <a:gd name="connsiteX56" fmla="*/ 8918 w 10223"/>
                <a:gd name="connsiteY56" fmla="*/ 9814 h 10000"/>
                <a:gd name="connsiteX57" fmla="*/ 9130 w 10223"/>
                <a:gd name="connsiteY57" fmla="*/ 9860 h 10000"/>
                <a:gd name="connsiteX58" fmla="*/ 9471 w 10223"/>
                <a:gd name="connsiteY58" fmla="*/ 9921 h 10000"/>
                <a:gd name="connsiteX59" fmla="*/ 9765 w 10223"/>
                <a:gd name="connsiteY59" fmla="*/ 9985 h 10000"/>
                <a:gd name="connsiteX60" fmla="*/ 10223 w 10223"/>
                <a:gd name="connsiteY60" fmla="*/ 10000 h 10000"/>
                <a:gd name="connsiteX0" fmla="*/ 0 w 10223"/>
                <a:gd name="connsiteY0" fmla="*/ 10000 h 10000"/>
                <a:gd name="connsiteX1" fmla="*/ 148 w 10223"/>
                <a:gd name="connsiteY1" fmla="*/ 10000 h 10000"/>
                <a:gd name="connsiteX2" fmla="*/ 330 w 10223"/>
                <a:gd name="connsiteY2" fmla="*/ 9953 h 10000"/>
                <a:gd name="connsiteX3" fmla="*/ 718 w 10223"/>
                <a:gd name="connsiteY3" fmla="*/ 9953 h 10000"/>
                <a:gd name="connsiteX4" fmla="*/ 1141 w 10223"/>
                <a:gd name="connsiteY4" fmla="*/ 9907 h 10000"/>
                <a:gd name="connsiteX5" fmla="*/ 1318 w 10223"/>
                <a:gd name="connsiteY5" fmla="*/ 9860 h 10000"/>
                <a:gd name="connsiteX6" fmla="*/ 1500 w 10223"/>
                <a:gd name="connsiteY6" fmla="*/ 9814 h 10000"/>
                <a:gd name="connsiteX7" fmla="*/ 1741 w 10223"/>
                <a:gd name="connsiteY7" fmla="*/ 9668 h 10000"/>
                <a:gd name="connsiteX8" fmla="*/ 1952 w 10223"/>
                <a:gd name="connsiteY8" fmla="*/ 9528 h 10000"/>
                <a:gd name="connsiteX9" fmla="*/ 2163 w 10223"/>
                <a:gd name="connsiteY9" fmla="*/ 9336 h 10000"/>
                <a:gd name="connsiteX10" fmla="*/ 2341 w 10223"/>
                <a:gd name="connsiteY10" fmla="*/ 9050 h 10000"/>
                <a:gd name="connsiteX11" fmla="*/ 2493 w 10223"/>
                <a:gd name="connsiteY11" fmla="*/ 8771 h 10000"/>
                <a:gd name="connsiteX12" fmla="*/ 2640 w 10223"/>
                <a:gd name="connsiteY12" fmla="*/ 8392 h 10000"/>
                <a:gd name="connsiteX13" fmla="*/ 2793 w 10223"/>
                <a:gd name="connsiteY13" fmla="*/ 7914 h 10000"/>
                <a:gd name="connsiteX14" fmla="*/ 2881 w 10223"/>
                <a:gd name="connsiteY14" fmla="*/ 7628 h 10000"/>
                <a:gd name="connsiteX15" fmla="*/ 2970 w 10223"/>
                <a:gd name="connsiteY15" fmla="*/ 7349 h 10000"/>
                <a:gd name="connsiteX16" fmla="*/ 3093 w 10223"/>
                <a:gd name="connsiteY16" fmla="*/ 6970 h 10000"/>
                <a:gd name="connsiteX17" fmla="*/ 3211 w 10223"/>
                <a:gd name="connsiteY17" fmla="*/ 6492 h 10000"/>
                <a:gd name="connsiteX18" fmla="*/ 3452 w 10223"/>
                <a:gd name="connsiteY18" fmla="*/ 5495 h 10000"/>
                <a:gd name="connsiteX19" fmla="*/ 3692 w 10223"/>
                <a:gd name="connsiteY19" fmla="*/ 4452 h 10000"/>
                <a:gd name="connsiteX20" fmla="*/ 3815 w 10223"/>
                <a:gd name="connsiteY20" fmla="*/ 3980 h 10000"/>
                <a:gd name="connsiteX21" fmla="*/ 3904 w 10223"/>
                <a:gd name="connsiteY21" fmla="*/ 3508 h 10000"/>
                <a:gd name="connsiteX22" fmla="*/ 4115 w 10223"/>
                <a:gd name="connsiteY22" fmla="*/ 2651 h 10000"/>
                <a:gd name="connsiteX23" fmla="*/ 4263 w 10223"/>
                <a:gd name="connsiteY23" fmla="*/ 1847 h 10000"/>
                <a:gd name="connsiteX24" fmla="*/ 4444 w 10223"/>
                <a:gd name="connsiteY24" fmla="*/ 1090 h 10000"/>
                <a:gd name="connsiteX25" fmla="*/ 4504 w 10223"/>
                <a:gd name="connsiteY25" fmla="*/ 804 h 10000"/>
                <a:gd name="connsiteX26" fmla="*/ 4563 w 10223"/>
                <a:gd name="connsiteY26" fmla="*/ 571 h 10000"/>
                <a:gd name="connsiteX27" fmla="*/ 4656 w 10223"/>
                <a:gd name="connsiteY27" fmla="*/ 379 h 10000"/>
                <a:gd name="connsiteX28" fmla="*/ 4715 w 10223"/>
                <a:gd name="connsiteY28" fmla="*/ 239 h 10000"/>
                <a:gd name="connsiteX29" fmla="*/ 4833 w 10223"/>
                <a:gd name="connsiteY29" fmla="*/ 47 h 10000"/>
                <a:gd name="connsiteX30" fmla="*/ 4926 w 10223"/>
                <a:gd name="connsiteY30" fmla="*/ 0 h 10000"/>
                <a:gd name="connsiteX31" fmla="*/ 4985 w 10223"/>
                <a:gd name="connsiteY31" fmla="*/ 0 h 10000"/>
                <a:gd name="connsiteX32" fmla="*/ 5074 w 10223"/>
                <a:gd name="connsiteY32" fmla="*/ 0 h 10000"/>
                <a:gd name="connsiteX33" fmla="*/ 5163 w 10223"/>
                <a:gd name="connsiteY33" fmla="*/ 93 h 10000"/>
                <a:gd name="connsiteX34" fmla="*/ 5315 w 10223"/>
                <a:gd name="connsiteY34" fmla="*/ 239 h 10000"/>
                <a:gd name="connsiteX35" fmla="*/ 5374 w 10223"/>
                <a:gd name="connsiteY35" fmla="*/ 379 h 10000"/>
                <a:gd name="connsiteX36" fmla="*/ 5467 w 10223"/>
                <a:gd name="connsiteY36" fmla="*/ 571 h 10000"/>
                <a:gd name="connsiteX37" fmla="*/ 5615 w 10223"/>
                <a:gd name="connsiteY37" fmla="*/ 1043 h 10000"/>
                <a:gd name="connsiteX38" fmla="*/ 5796 w 10223"/>
                <a:gd name="connsiteY38" fmla="*/ 1708 h 10000"/>
                <a:gd name="connsiteX39" fmla="*/ 5974 w 10223"/>
                <a:gd name="connsiteY39" fmla="*/ 2465 h 10000"/>
                <a:gd name="connsiteX40" fmla="*/ 6215 w 10223"/>
                <a:gd name="connsiteY40" fmla="*/ 3316 h 10000"/>
                <a:gd name="connsiteX41" fmla="*/ 6337 w 10223"/>
                <a:gd name="connsiteY41" fmla="*/ 3794 h 10000"/>
                <a:gd name="connsiteX42" fmla="*/ 6455 w 10223"/>
                <a:gd name="connsiteY42" fmla="*/ 4359 h 10000"/>
                <a:gd name="connsiteX43" fmla="*/ 6755 w 10223"/>
                <a:gd name="connsiteY43" fmla="*/ 5548 h 10000"/>
                <a:gd name="connsiteX44" fmla="*/ 6907 w 10223"/>
                <a:gd name="connsiteY44" fmla="*/ 6159 h 10000"/>
                <a:gd name="connsiteX45" fmla="*/ 7055 w 10223"/>
                <a:gd name="connsiteY45" fmla="*/ 6731 h 10000"/>
                <a:gd name="connsiteX46" fmla="*/ 7178 w 10223"/>
                <a:gd name="connsiteY46" fmla="*/ 7203 h 10000"/>
                <a:gd name="connsiteX47" fmla="*/ 7296 w 10223"/>
                <a:gd name="connsiteY47" fmla="*/ 7628 h 10000"/>
                <a:gd name="connsiteX48" fmla="*/ 7419 w 10223"/>
                <a:gd name="connsiteY48" fmla="*/ 7960 h 10000"/>
                <a:gd name="connsiteX49" fmla="*/ 7507 w 10223"/>
                <a:gd name="connsiteY49" fmla="*/ 8246 h 10000"/>
                <a:gd name="connsiteX50" fmla="*/ 7596 w 10223"/>
                <a:gd name="connsiteY50" fmla="*/ 8439 h 10000"/>
                <a:gd name="connsiteX51" fmla="*/ 7659 w 10223"/>
                <a:gd name="connsiteY51" fmla="*/ 8625 h 10000"/>
                <a:gd name="connsiteX52" fmla="*/ 7807 w 10223"/>
                <a:gd name="connsiteY52" fmla="*/ 8910 h 10000"/>
                <a:gd name="connsiteX53" fmla="*/ 7989 w 10223"/>
                <a:gd name="connsiteY53" fmla="*/ 9196 h 10000"/>
                <a:gd name="connsiteX54" fmla="*/ 8196 w 10223"/>
                <a:gd name="connsiteY54" fmla="*/ 9382 h 10000"/>
                <a:gd name="connsiteX55" fmla="*/ 8437 w 10223"/>
                <a:gd name="connsiteY55" fmla="*/ 9575 h 10000"/>
                <a:gd name="connsiteX56" fmla="*/ 8918 w 10223"/>
                <a:gd name="connsiteY56" fmla="*/ 9814 h 10000"/>
                <a:gd name="connsiteX57" fmla="*/ 9130 w 10223"/>
                <a:gd name="connsiteY57" fmla="*/ 9860 h 10000"/>
                <a:gd name="connsiteX58" fmla="*/ 9471 w 10223"/>
                <a:gd name="connsiteY58" fmla="*/ 9921 h 10000"/>
                <a:gd name="connsiteX59" fmla="*/ 9785 w 10223"/>
                <a:gd name="connsiteY59" fmla="*/ 9985 h 10000"/>
                <a:gd name="connsiteX60" fmla="*/ 10223 w 10223"/>
                <a:gd name="connsiteY60" fmla="*/ 10000 h 10000"/>
                <a:gd name="connsiteX0" fmla="*/ 0 w 10223"/>
                <a:gd name="connsiteY0" fmla="*/ 10000 h 10000"/>
                <a:gd name="connsiteX1" fmla="*/ 148 w 10223"/>
                <a:gd name="connsiteY1" fmla="*/ 10000 h 10000"/>
                <a:gd name="connsiteX2" fmla="*/ 330 w 10223"/>
                <a:gd name="connsiteY2" fmla="*/ 9953 h 10000"/>
                <a:gd name="connsiteX3" fmla="*/ 718 w 10223"/>
                <a:gd name="connsiteY3" fmla="*/ 9953 h 10000"/>
                <a:gd name="connsiteX4" fmla="*/ 1141 w 10223"/>
                <a:gd name="connsiteY4" fmla="*/ 9907 h 10000"/>
                <a:gd name="connsiteX5" fmla="*/ 1318 w 10223"/>
                <a:gd name="connsiteY5" fmla="*/ 9860 h 10000"/>
                <a:gd name="connsiteX6" fmla="*/ 1500 w 10223"/>
                <a:gd name="connsiteY6" fmla="*/ 9814 h 10000"/>
                <a:gd name="connsiteX7" fmla="*/ 1741 w 10223"/>
                <a:gd name="connsiteY7" fmla="*/ 9668 h 10000"/>
                <a:gd name="connsiteX8" fmla="*/ 1952 w 10223"/>
                <a:gd name="connsiteY8" fmla="*/ 9528 h 10000"/>
                <a:gd name="connsiteX9" fmla="*/ 2163 w 10223"/>
                <a:gd name="connsiteY9" fmla="*/ 9336 h 10000"/>
                <a:gd name="connsiteX10" fmla="*/ 2341 w 10223"/>
                <a:gd name="connsiteY10" fmla="*/ 9050 h 10000"/>
                <a:gd name="connsiteX11" fmla="*/ 2493 w 10223"/>
                <a:gd name="connsiteY11" fmla="*/ 8771 h 10000"/>
                <a:gd name="connsiteX12" fmla="*/ 2640 w 10223"/>
                <a:gd name="connsiteY12" fmla="*/ 8392 h 10000"/>
                <a:gd name="connsiteX13" fmla="*/ 2793 w 10223"/>
                <a:gd name="connsiteY13" fmla="*/ 7914 h 10000"/>
                <a:gd name="connsiteX14" fmla="*/ 2881 w 10223"/>
                <a:gd name="connsiteY14" fmla="*/ 7628 h 10000"/>
                <a:gd name="connsiteX15" fmla="*/ 2970 w 10223"/>
                <a:gd name="connsiteY15" fmla="*/ 7349 h 10000"/>
                <a:gd name="connsiteX16" fmla="*/ 3093 w 10223"/>
                <a:gd name="connsiteY16" fmla="*/ 6970 h 10000"/>
                <a:gd name="connsiteX17" fmla="*/ 3211 w 10223"/>
                <a:gd name="connsiteY17" fmla="*/ 6492 h 10000"/>
                <a:gd name="connsiteX18" fmla="*/ 3452 w 10223"/>
                <a:gd name="connsiteY18" fmla="*/ 5495 h 10000"/>
                <a:gd name="connsiteX19" fmla="*/ 3692 w 10223"/>
                <a:gd name="connsiteY19" fmla="*/ 4452 h 10000"/>
                <a:gd name="connsiteX20" fmla="*/ 3815 w 10223"/>
                <a:gd name="connsiteY20" fmla="*/ 3980 h 10000"/>
                <a:gd name="connsiteX21" fmla="*/ 3904 w 10223"/>
                <a:gd name="connsiteY21" fmla="*/ 3508 h 10000"/>
                <a:gd name="connsiteX22" fmla="*/ 4115 w 10223"/>
                <a:gd name="connsiteY22" fmla="*/ 2651 h 10000"/>
                <a:gd name="connsiteX23" fmla="*/ 4263 w 10223"/>
                <a:gd name="connsiteY23" fmla="*/ 1847 h 10000"/>
                <a:gd name="connsiteX24" fmla="*/ 4444 w 10223"/>
                <a:gd name="connsiteY24" fmla="*/ 1090 h 10000"/>
                <a:gd name="connsiteX25" fmla="*/ 4504 w 10223"/>
                <a:gd name="connsiteY25" fmla="*/ 804 h 10000"/>
                <a:gd name="connsiteX26" fmla="*/ 4563 w 10223"/>
                <a:gd name="connsiteY26" fmla="*/ 571 h 10000"/>
                <a:gd name="connsiteX27" fmla="*/ 4656 w 10223"/>
                <a:gd name="connsiteY27" fmla="*/ 379 h 10000"/>
                <a:gd name="connsiteX28" fmla="*/ 4715 w 10223"/>
                <a:gd name="connsiteY28" fmla="*/ 239 h 10000"/>
                <a:gd name="connsiteX29" fmla="*/ 4833 w 10223"/>
                <a:gd name="connsiteY29" fmla="*/ 47 h 10000"/>
                <a:gd name="connsiteX30" fmla="*/ 4926 w 10223"/>
                <a:gd name="connsiteY30" fmla="*/ 0 h 10000"/>
                <a:gd name="connsiteX31" fmla="*/ 4985 w 10223"/>
                <a:gd name="connsiteY31" fmla="*/ 0 h 10000"/>
                <a:gd name="connsiteX32" fmla="*/ 5074 w 10223"/>
                <a:gd name="connsiteY32" fmla="*/ 0 h 10000"/>
                <a:gd name="connsiteX33" fmla="*/ 5163 w 10223"/>
                <a:gd name="connsiteY33" fmla="*/ 93 h 10000"/>
                <a:gd name="connsiteX34" fmla="*/ 5315 w 10223"/>
                <a:gd name="connsiteY34" fmla="*/ 239 h 10000"/>
                <a:gd name="connsiteX35" fmla="*/ 5374 w 10223"/>
                <a:gd name="connsiteY35" fmla="*/ 379 h 10000"/>
                <a:gd name="connsiteX36" fmla="*/ 5467 w 10223"/>
                <a:gd name="connsiteY36" fmla="*/ 571 h 10000"/>
                <a:gd name="connsiteX37" fmla="*/ 5615 w 10223"/>
                <a:gd name="connsiteY37" fmla="*/ 1043 h 10000"/>
                <a:gd name="connsiteX38" fmla="*/ 5796 w 10223"/>
                <a:gd name="connsiteY38" fmla="*/ 1708 h 10000"/>
                <a:gd name="connsiteX39" fmla="*/ 5974 w 10223"/>
                <a:gd name="connsiteY39" fmla="*/ 2465 h 10000"/>
                <a:gd name="connsiteX40" fmla="*/ 6215 w 10223"/>
                <a:gd name="connsiteY40" fmla="*/ 3316 h 10000"/>
                <a:gd name="connsiteX41" fmla="*/ 6337 w 10223"/>
                <a:gd name="connsiteY41" fmla="*/ 3794 h 10000"/>
                <a:gd name="connsiteX42" fmla="*/ 6455 w 10223"/>
                <a:gd name="connsiteY42" fmla="*/ 4359 h 10000"/>
                <a:gd name="connsiteX43" fmla="*/ 6755 w 10223"/>
                <a:gd name="connsiteY43" fmla="*/ 5548 h 10000"/>
                <a:gd name="connsiteX44" fmla="*/ 6907 w 10223"/>
                <a:gd name="connsiteY44" fmla="*/ 6159 h 10000"/>
                <a:gd name="connsiteX45" fmla="*/ 7055 w 10223"/>
                <a:gd name="connsiteY45" fmla="*/ 6731 h 10000"/>
                <a:gd name="connsiteX46" fmla="*/ 7178 w 10223"/>
                <a:gd name="connsiteY46" fmla="*/ 7203 h 10000"/>
                <a:gd name="connsiteX47" fmla="*/ 7296 w 10223"/>
                <a:gd name="connsiteY47" fmla="*/ 7628 h 10000"/>
                <a:gd name="connsiteX48" fmla="*/ 7419 w 10223"/>
                <a:gd name="connsiteY48" fmla="*/ 7960 h 10000"/>
                <a:gd name="connsiteX49" fmla="*/ 7507 w 10223"/>
                <a:gd name="connsiteY49" fmla="*/ 8246 h 10000"/>
                <a:gd name="connsiteX50" fmla="*/ 7596 w 10223"/>
                <a:gd name="connsiteY50" fmla="*/ 8439 h 10000"/>
                <a:gd name="connsiteX51" fmla="*/ 7659 w 10223"/>
                <a:gd name="connsiteY51" fmla="*/ 8625 h 10000"/>
                <a:gd name="connsiteX52" fmla="*/ 7807 w 10223"/>
                <a:gd name="connsiteY52" fmla="*/ 8910 h 10000"/>
                <a:gd name="connsiteX53" fmla="*/ 7989 w 10223"/>
                <a:gd name="connsiteY53" fmla="*/ 9196 h 10000"/>
                <a:gd name="connsiteX54" fmla="*/ 8196 w 10223"/>
                <a:gd name="connsiteY54" fmla="*/ 9382 h 10000"/>
                <a:gd name="connsiteX55" fmla="*/ 8437 w 10223"/>
                <a:gd name="connsiteY55" fmla="*/ 9575 h 10000"/>
                <a:gd name="connsiteX56" fmla="*/ 8918 w 10223"/>
                <a:gd name="connsiteY56" fmla="*/ 9814 h 10000"/>
                <a:gd name="connsiteX57" fmla="*/ 9130 w 10223"/>
                <a:gd name="connsiteY57" fmla="*/ 9860 h 10000"/>
                <a:gd name="connsiteX58" fmla="*/ 9471 w 10223"/>
                <a:gd name="connsiteY58" fmla="*/ 9921 h 10000"/>
                <a:gd name="connsiteX59" fmla="*/ 9785 w 10223"/>
                <a:gd name="connsiteY59" fmla="*/ 9953 h 10000"/>
                <a:gd name="connsiteX60" fmla="*/ 10223 w 10223"/>
                <a:gd name="connsiteY60" fmla="*/ 10000 h 10000"/>
                <a:gd name="connsiteX0" fmla="*/ 0 w 10223"/>
                <a:gd name="connsiteY0" fmla="*/ 10000 h 10000"/>
                <a:gd name="connsiteX1" fmla="*/ 148 w 10223"/>
                <a:gd name="connsiteY1" fmla="*/ 10000 h 10000"/>
                <a:gd name="connsiteX2" fmla="*/ 330 w 10223"/>
                <a:gd name="connsiteY2" fmla="*/ 9953 h 10000"/>
                <a:gd name="connsiteX3" fmla="*/ 718 w 10223"/>
                <a:gd name="connsiteY3" fmla="*/ 9953 h 10000"/>
                <a:gd name="connsiteX4" fmla="*/ 1141 w 10223"/>
                <a:gd name="connsiteY4" fmla="*/ 9907 h 10000"/>
                <a:gd name="connsiteX5" fmla="*/ 1318 w 10223"/>
                <a:gd name="connsiteY5" fmla="*/ 9860 h 10000"/>
                <a:gd name="connsiteX6" fmla="*/ 1500 w 10223"/>
                <a:gd name="connsiteY6" fmla="*/ 9814 h 10000"/>
                <a:gd name="connsiteX7" fmla="*/ 1741 w 10223"/>
                <a:gd name="connsiteY7" fmla="*/ 9668 h 10000"/>
                <a:gd name="connsiteX8" fmla="*/ 1952 w 10223"/>
                <a:gd name="connsiteY8" fmla="*/ 9528 h 10000"/>
                <a:gd name="connsiteX9" fmla="*/ 2163 w 10223"/>
                <a:gd name="connsiteY9" fmla="*/ 9336 h 10000"/>
                <a:gd name="connsiteX10" fmla="*/ 2341 w 10223"/>
                <a:gd name="connsiteY10" fmla="*/ 9050 h 10000"/>
                <a:gd name="connsiteX11" fmla="*/ 2493 w 10223"/>
                <a:gd name="connsiteY11" fmla="*/ 8771 h 10000"/>
                <a:gd name="connsiteX12" fmla="*/ 2640 w 10223"/>
                <a:gd name="connsiteY12" fmla="*/ 8392 h 10000"/>
                <a:gd name="connsiteX13" fmla="*/ 2793 w 10223"/>
                <a:gd name="connsiteY13" fmla="*/ 7914 h 10000"/>
                <a:gd name="connsiteX14" fmla="*/ 2881 w 10223"/>
                <a:gd name="connsiteY14" fmla="*/ 7628 h 10000"/>
                <a:gd name="connsiteX15" fmla="*/ 2970 w 10223"/>
                <a:gd name="connsiteY15" fmla="*/ 7349 h 10000"/>
                <a:gd name="connsiteX16" fmla="*/ 3093 w 10223"/>
                <a:gd name="connsiteY16" fmla="*/ 6970 h 10000"/>
                <a:gd name="connsiteX17" fmla="*/ 3211 w 10223"/>
                <a:gd name="connsiteY17" fmla="*/ 6492 h 10000"/>
                <a:gd name="connsiteX18" fmla="*/ 3452 w 10223"/>
                <a:gd name="connsiteY18" fmla="*/ 5495 h 10000"/>
                <a:gd name="connsiteX19" fmla="*/ 3692 w 10223"/>
                <a:gd name="connsiteY19" fmla="*/ 4452 h 10000"/>
                <a:gd name="connsiteX20" fmla="*/ 3815 w 10223"/>
                <a:gd name="connsiteY20" fmla="*/ 3980 h 10000"/>
                <a:gd name="connsiteX21" fmla="*/ 3904 w 10223"/>
                <a:gd name="connsiteY21" fmla="*/ 3508 h 10000"/>
                <a:gd name="connsiteX22" fmla="*/ 4115 w 10223"/>
                <a:gd name="connsiteY22" fmla="*/ 2651 h 10000"/>
                <a:gd name="connsiteX23" fmla="*/ 4263 w 10223"/>
                <a:gd name="connsiteY23" fmla="*/ 1847 h 10000"/>
                <a:gd name="connsiteX24" fmla="*/ 4444 w 10223"/>
                <a:gd name="connsiteY24" fmla="*/ 1090 h 10000"/>
                <a:gd name="connsiteX25" fmla="*/ 4504 w 10223"/>
                <a:gd name="connsiteY25" fmla="*/ 804 h 10000"/>
                <a:gd name="connsiteX26" fmla="*/ 4563 w 10223"/>
                <a:gd name="connsiteY26" fmla="*/ 571 h 10000"/>
                <a:gd name="connsiteX27" fmla="*/ 4656 w 10223"/>
                <a:gd name="connsiteY27" fmla="*/ 379 h 10000"/>
                <a:gd name="connsiteX28" fmla="*/ 4715 w 10223"/>
                <a:gd name="connsiteY28" fmla="*/ 239 h 10000"/>
                <a:gd name="connsiteX29" fmla="*/ 4833 w 10223"/>
                <a:gd name="connsiteY29" fmla="*/ 47 h 10000"/>
                <a:gd name="connsiteX30" fmla="*/ 4926 w 10223"/>
                <a:gd name="connsiteY30" fmla="*/ 0 h 10000"/>
                <a:gd name="connsiteX31" fmla="*/ 4985 w 10223"/>
                <a:gd name="connsiteY31" fmla="*/ 0 h 10000"/>
                <a:gd name="connsiteX32" fmla="*/ 5074 w 10223"/>
                <a:gd name="connsiteY32" fmla="*/ 0 h 10000"/>
                <a:gd name="connsiteX33" fmla="*/ 5163 w 10223"/>
                <a:gd name="connsiteY33" fmla="*/ 93 h 10000"/>
                <a:gd name="connsiteX34" fmla="*/ 5315 w 10223"/>
                <a:gd name="connsiteY34" fmla="*/ 239 h 10000"/>
                <a:gd name="connsiteX35" fmla="*/ 5374 w 10223"/>
                <a:gd name="connsiteY35" fmla="*/ 379 h 10000"/>
                <a:gd name="connsiteX36" fmla="*/ 5467 w 10223"/>
                <a:gd name="connsiteY36" fmla="*/ 571 h 10000"/>
                <a:gd name="connsiteX37" fmla="*/ 5615 w 10223"/>
                <a:gd name="connsiteY37" fmla="*/ 1043 h 10000"/>
                <a:gd name="connsiteX38" fmla="*/ 5796 w 10223"/>
                <a:gd name="connsiteY38" fmla="*/ 1708 h 10000"/>
                <a:gd name="connsiteX39" fmla="*/ 5974 w 10223"/>
                <a:gd name="connsiteY39" fmla="*/ 2465 h 10000"/>
                <a:gd name="connsiteX40" fmla="*/ 6215 w 10223"/>
                <a:gd name="connsiteY40" fmla="*/ 3316 h 10000"/>
                <a:gd name="connsiteX41" fmla="*/ 6337 w 10223"/>
                <a:gd name="connsiteY41" fmla="*/ 3794 h 10000"/>
                <a:gd name="connsiteX42" fmla="*/ 6455 w 10223"/>
                <a:gd name="connsiteY42" fmla="*/ 4359 h 10000"/>
                <a:gd name="connsiteX43" fmla="*/ 6755 w 10223"/>
                <a:gd name="connsiteY43" fmla="*/ 5548 h 10000"/>
                <a:gd name="connsiteX44" fmla="*/ 6907 w 10223"/>
                <a:gd name="connsiteY44" fmla="*/ 6159 h 10000"/>
                <a:gd name="connsiteX45" fmla="*/ 7055 w 10223"/>
                <a:gd name="connsiteY45" fmla="*/ 6731 h 10000"/>
                <a:gd name="connsiteX46" fmla="*/ 7178 w 10223"/>
                <a:gd name="connsiteY46" fmla="*/ 7203 h 10000"/>
                <a:gd name="connsiteX47" fmla="*/ 7296 w 10223"/>
                <a:gd name="connsiteY47" fmla="*/ 7628 h 10000"/>
                <a:gd name="connsiteX48" fmla="*/ 7419 w 10223"/>
                <a:gd name="connsiteY48" fmla="*/ 7960 h 10000"/>
                <a:gd name="connsiteX49" fmla="*/ 7507 w 10223"/>
                <a:gd name="connsiteY49" fmla="*/ 8246 h 10000"/>
                <a:gd name="connsiteX50" fmla="*/ 7596 w 10223"/>
                <a:gd name="connsiteY50" fmla="*/ 8439 h 10000"/>
                <a:gd name="connsiteX51" fmla="*/ 7659 w 10223"/>
                <a:gd name="connsiteY51" fmla="*/ 8625 h 10000"/>
                <a:gd name="connsiteX52" fmla="*/ 7807 w 10223"/>
                <a:gd name="connsiteY52" fmla="*/ 8910 h 10000"/>
                <a:gd name="connsiteX53" fmla="*/ 7989 w 10223"/>
                <a:gd name="connsiteY53" fmla="*/ 9196 h 10000"/>
                <a:gd name="connsiteX54" fmla="*/ 8196 w 10223"/>
                <a:gd name="connsiteY54" fmla="*/ 9382 h 10000"/>
                <a:gd name="connsiteX55" fmla="*/ 8437 w 10223"/>
                <a:gd name="connsiteY55" fmla="*/ 9575 h 10000"/>
                <a:gd name="connsiteX56" fmla="*/ 8918 w 10223"/>
                <a:gd name="connsiteY56" fmla="*/ 9814 h 10000"/>
                <a:gd name="connsiteX57" fmla="*/ 9130 w 10223"/>
                <a:gd name="connsiteY57" fmla="*/ 9860 h 10000"/>
                <a:gd name="connsiteX58" fmla="*/ 9491 w 10223"/>
                <a:gd name="connsiteY58" fmla="*/ 9889 h 10000"/>
                <a:gd name="connsiteX59" fmla="*/ 9785 w 10223"/>
                <a:gd name="connsiteY59" fmla="*/ 9953 h 10000"/>
                <a:gd name="connsiteX60" fmla="*/ 10223 w 10223"/>
                <a:gd name="connsiteY60" fmla="*/ 10000 h 10000"/>
                <a:gd name="connsiteX0" fmla="*/ 0 w 10243"/>
                <a:gd name="connsiteY0" fmla="*/ 10000 h 10000"/>
                <a:gd name="connsiteX1" fmla="*/ 148 w 10243"/>
                <a:gd name="connsiteY1" fmla="*/ 10000 h 10000"/>
                <a:gd name="connsiteX2" fmla="*/ 330 w 10243"/>
                <a:gd name="connsiteY2" fmla="*/ 9953 h 10000"/>
                <a:gd name="connsiteX3" fmla="*/ 718 w 10243"/>
                <a:gd name="connsiteY3" fmla="*/ 9953 h 10000"/>
                <a:gd name="connsiteX4" fmla="*/ 1141 w 10243"/>
                <a:gd name="connsiteY4" fmla="*/ 9907 h 10000"/>
                <a:gd name="connsiteX5" fmla="*/ 1318 w 10243"/>
                <a:gd name="connsiteY5" fmla="*/ 9860 h 10000"/>
                <a:gd name="connsiteX6" fmla="*/ 1500 w 10243"/>
                <a:gd name="connsiteY6" fmla="*/ 9814 h 10000"/>
                <a:gd name="connsiteX7" fmla="*/ 1741 w 10243"/>
                <a:gd name="connsiteY7" fmla="*/ 9668 h 10000"/>
                <a:gd name="connsiteX8" fmla="*/ 1952 w 10243"/>
                <a:gd name="connsiteY8" fmla="*/ 9528 h 10000"/>
                <a:gd name="connsiteX9" fmla="*/ 2163 w 10243"/>
                <a:gd name="connsiteY9" fmla="*/ 9336 h 10000"/>
                <a:gd name="connsiteX10" fmla="*/ 2341 w 10243"/>
                <a:gd name="connsiteY10" fmla="*/ 9050 h 10000"/>
                <a:gd name="connsiteX11" fmla="*/ 2493 w 10243"/>
                <a:gd name="connsiteY11" fmla="*/ 8771 h 10000"/>
                <a:gd name="connsiteX12" fmla="*/ 2640 w 10243"/>
                <a:gd name="connsiteY12" fmla="*/ 8392 h 10000"/>
                <a:gd name="connsiteX13" fmla="*/ 2793 w 10243"/>
                <a:gd name="connsiteY13" fmla="*/ 7914 h 10000"/>
                <a:gd name="connsiteX14" fmla="*/ 2881 w 10243"/>
                <a:gd name="connsiteY14" fmla="*/ 7628 h 10000"/>
                <a:gd name="connsiteX15" fmla="*/ 2970 w 10243"/>
                <a:gd name="connsiteY15" fmla="*/ 7349 h 10000"/>
                <a:gd name="connsiteX16" fmla="*/ 3093 w 10243"/>
                <a:gd name="connsiteY16" fmla="*/ 6970 h 10000"/>
                <a:gd name="connsiteX17" fmla="*/ 3211 w 10243"/>
                <a:gd name="connsiteY17" fmla="*/ 6492 h 10000"/>
                <a:gd name="connsiteX18" fmla="*/ 3452 w 10243"/>
                <a:gd name="connsiteY18" fmla="*/ 5495 h 10000"/>
                <a:gd name="connsiteX19" fmla="*/ 3692 w 10243"/>
                <a:gd name="connsiteY19" fmla="*/ 4452 h 10000"/>
                <a:gd name="connsiteX20" fmla="*/ 3815 w 10243"/>
                <a:gd name="connsiteY20" fmla="*/ 3980 h 10000"/>
                <a:gd name="connsiteX21" fmla="*/ 3904 w 10243"/>
                <a:gd name="connsiteY21" fmla="*/ 3508 h 10000"/>
                <a:gd name="connsiteX22" fmla="*/ 4115 w 10243"/>
                <a:gd name="connsiteY22" fmla="*/ 2651 h 10000"/>
                <a:gd name="connsiteX23" fmla="*/ 4263 w 10243"/>
                <a:gd name="connsiteY23" fmla="*/ 1847 h 10000"/>
                <a:gd name="connsiteX24" fmla="*/ 4444 w 10243"/>
                <a:gd name="connsiteY24" fmla="*/ 1090 h 10000"/>
                <a:gd name="connsiteX25" fmla="*/ 4504 w 10243"/>
                <a:gd name="connsiteY25" fmla="*/ 804 h 10000"/>
                <a:gd name="connsiteX26" fmla="*/ 4563 w 10243"/>
                <a:gd name="connsiteY26" fmla="*/ 571 h 10000"/>
                <a:gd name="connsiteX27" fmla="*/ 4656 w 10243"/>
                <a:gd name="connsiteY27" fmla="*/ 379 h 10000"/>
                <a:gd name="connsiteX28" fmla="*/ 4715 w 10243"/>
                <a:gd name="connsiteY28" fmla="*/ 239 h 10000"/>
                <a:gd name="connsiteX29" fmla="*/ 4833 w 10243"/>
                <a:gd name="connsiteY29" fmla="*/ 47 h 10000"/>
                <a:gd name="connsiteX30" fmla="*/ 4926 w 10243"/>
                <a:gd name="connsiteY30" fmla="*/ 0 h 10000"/>
                <a:gd name="connsiteX31" fmla="*/ 4985 w 10243"/>
                <a:gd name="connsiteY31" fmla="*/ 0 h 10000"/>
                <a:gd name="connsiteX32" fmla="*/ 5074 w 10243"/>
                <a:gd name="connsiteY32" fmla="*/ 0 h 10000"/>
                <a:gd name="connsiteX33" fmla="*/ 5163 w 10243"/>
                <a:gd name="connsiteY33" fmla="*/ 93 h 10000"/>
                <a:gd name="connsiteX34" fmla="*/ 5315 w 10243"/>
                <a:gd name="connsiteY34" fmla="*/ 239 h 10000"/>
                <a:gd name="connsiteX35" fmla="*/ 5374 w 10243"/>
                <a:gd name="connsiteY35" fmla="*/ 379 h 10000"/>
                <a:gd name="connsiteX36" fmla="*/ 5467 w 10243"/>
                <a:gd name="connsiteY36" fmla="*/ 571 h 10000"/>
                <a:gd name="connsiteX37" fmla="*/ 5615 w 10243"/>
                <a:gd name="connsiteY37" fmla="*/ 1043 h 10000"/>
                <a:gd name="connsiteX38" fmla="*/ 5796 w 10243"/>
                <a:gd name="connsiteY38" fmla="*/ 1708 h 10000"/>
                <a:gd name="connsiteX39" fmla="*/ 5974 w 10243"/>
                <a:gd name="connsiteY39" fmla="*/ 2465 h 10000"/>
                <a:gd name="connsiteX40" fmla="*/ 6215 w 10243"/>
                <a:gd name="connsiteY40" fmla="*/ 3316 h 10000"/>
                <a:gd name="connsiteX41" fmla="*/ 6337 w 10243"/>
                <a:gd name="connsiteY41" fmla="*/ 3794 h 10000"/>
                <a:gd name="connsiteX42" fmla="*/ 6455 w 10243"/>
                <a:gd name="connsiteY42" fmla="*/ 4359 h 10000"/>
                <a:gd name="connsiteX43" fmla="*/ 6755 w 10243"/>
                <a:gd name="connsiteY43" fmla="*/ 5548 h 10000"/>
                <a:gd name="connsiteX44" fmla="*/ 6907 w 10243"/>
                <a:gd name="connsiteY44" fmla="*/ 6159 h 10000"/>
                <a:gd name="connsiteX45" fmla="*/ 7055 w 10243"/>
                <a:gd name="connsiteY45" fmla="*/ 6731 h 10000"/>
                <a:gd name="connsiteX46" fmla="*/ 7178 w 10243"/>
                <a:gd name="connsiteY46" fmla="*/ 7203 h 10000"/>
                <a:gd name="connsiteX47" fmla="*/ 7296 w 10243"/>
                <a:gd name="connsiteY47" fmla="*/ 7628 h 10000"/>
                <a:gd name="connsiteX48" fmla="*/ 7419 w 10243"/>
                <a:gd name="connsiteY48" fmla="*/ 7960 h 10000"/>
                <a:gd name="connsiteX49" fmla="*/ 7507 w 10243"/>
                <a:gd name="connsiteY49" fmla="*/ 8246 h 10000"/>
                <a:gd name="connsiteX50" fmla="*/ 7596 w 10243"/>
                <a:gd name="connsiteY50" fmla="*/ 8439 h 10000"/>
                <a:gd name="connsiteX51" fmla="*/ 7659 w 10243"/>
                <a:gd name="connsiteY51" fmla="*/ 8625 h 10000"/>
                <a:gd name="connsiteX52" fmla="*/ 7807 w 10243"/>
                <a:gd name="connsiteY52" fmla="*/ 8910 h 10000"/>
                <a:gd name="connsiteX53" fmla="*/ 7989 w 10243"/>
                <a:gd name="connsiteY53" fmla="*/ 9196 h 10000"/>
                <a:gd name="connsiteX54" fmla="*/ 8196 w 10243"/>
                <a:gd name="connsiteY54" fmla="*/ 9382 h 10000"/>
                <a:gd name="connsiteX55" fmla="*/ 8437 w 10243"/>
                <a:gd name="connsiteY55" fmla="*/ 9575 h 10000"/>
                <a:gd name="connsiteX56" fmla="*/ 8918 w 10243"/>
                <a:gd name="connsiteY56" fmla="*/ 9814 h 10000"/>
                <a:gd name="connsiteX57" fmla="*/ 9130 w 10243"/>
                <a:gd name="connsiteY57" fmla="*/ 9860 h 10000"/>
                <a:gd name="connsiteX58" fmla="*/ 9491 w 10243"/>
                <a:gd name="connsiteY58" fmla="*/ 9889 h 10000"/>
                <a:gd name="connsiteX59" fmla="*/ 9785 w 10243"/>
                <a:gd name="connsiteY59" fmla="*/ 9953 h 10000"/>
                <a:gd name="connsiteX60" fmla="*/ 10243 w 10243"/>
                <a:gd name="connsiteY60" fmla="*/ 9904 h 10000"/>
                <a:gd name="connsiteX0" fmla="*/ 0 w 10202"/>
                <a:gd name="connsiteY0" fmla="*/ 10000 h 10000"/>
                <a:gd name="connsiteX1" fmla="*/ 148 w 10202"/>
                <a:gd name="connsiteY1" fmla="*/ 10000 h 10000"/>
                <a:gd name="connsiteX2" fmla="*/ 330 w 10202"/>
                <a:gd name="connsiteY2" fmla="*/ 9953 h 10000"/>
                <a:gd name="connsiteX3" fmla="*/ 718 w 10202"/>
                <a:gd name="connsiteY3" fmla="*/ 9953 h 10000"/>
                <a:gd name="connsiteX4" fmla="*/ 1141 w 10202"/>
                <a:gd name="connsiteY4" fmla="*/ 9907 h 10000"/>
                <a:gd name="connsiteX5" fmla="*/ 1318 w 10202"/>
                <a:gd name="connsiteY5" fmla="*/ 9860 h 10000"/>
                <a:gd name="connsiteX6" fmla="*/ 1500 w 10202"/>
                <a:gd name="connsiteY6" fmla="*/ 9814 h 10000"/>
                <a:gd name="connsiteX7" fmla="*/ 1741 w 10202"/>
                <a:gd name="connsiteY7" fmla="*/ 9668 h 10000"/>
                <a:gd name="connsiteX8" fmla="*/ 1952 w 10202"/>
                <a:gd name="connsiteY8" fmla="*/ 9528 h 10000"/>
                <a:gd name="connsiteX9" fmla="*/ 2163 w 10202"/>
                <a:gd name="connsiteY9" fmla="*/ 9336 h 10000"/>
                <a:gd name="connsiteX10" fmla="*/ 2341 w 10202"/>
                <a:gd name="connsiteY10" fmla="*/ 9050 h 10000"/>
                <a:gd name="connsiteX11" fmla="*/ 2493 w 10202"/>
                <a:gd name="connsiteY11" fmla="*/ 8771 h 10000"/>
                <a:gd name="connsiteX12" fmla="*/ 2640 w 10202"/>
                <a:gd name="connsiteY12" fmla="*/ 8392 h 10000"/>
                <a:gd name="connsiteX13" fmla="*/ 2793 w 10202"/>
                <a:gd name="connsiteY13" fmla="*/ 7914 h 10000"/>
                <a:gd name="connsiteX14" fmla="*/ 2881 w 10202"/>
                <a:gd name="connsiteY14" fmla="*/ 7628 h 10000"/>
                <a:gd name="connsiteX15" fmla="*/ 2970 w 10202"/>
                <a:gd name="connsiteY15" fmla="*/ 7349 h 10000"/>
                <a:gd name="connsiteX16" fmla="*/ 3093 w 10202"/>
                <a:gd name="connsiteY16" fmla="*/ 6970 h 10000"/>
                <a:gd name="connsiteX17" fmla="*/ 3211 w 10202"/>
                <a:gd name="connsiteY17" fmla="*/ 6492 h 10000"/>
                <a:gd name="connsiteX18" fmla="*/ 3452 w 10202"/>
                <a:gd name="connsiteY18" fmla="*/ 5495 h 10000"/>
                <a:gd name="connsiteX19" fmla="*/ 3692 w 10202"/>
                <a:gd name="connsiteY19" fmla="*/ 4452 h 10000"/>
                <a:gd name="connsiteX20" fmla="*/ 3815 w 10202"/>
                <a:gd name="connsiteY20" fmla="*/ 3980 h 10000"/>
                <a:gd name="connsiteX21" fmla="*/ 3904 w 10202"/>
                <a:gd name="connsiteY21" fmla="*/ 3508 h 10000"/>
                <a:gd name="connsiteX22" fmla="*/ 4115 w 10202"/>
                <a:gd name="connsiteY22" fmla="*/ 2651 h 10000"/>
                <a:gd name="connsiteX23" fmla="*/ 4263 w 10202"/>
                <a:gd name="connsiteY23" fmla="*/ 1847 h 10000"/>
                <a:gd name="connsiteX24" fmla="*/ 4444 w 10202"/>
                <a:gd name="connsiteY24" fmla="*/ 1090 h 10000"/>
                <a:gd name="connsiteX25" fmla="*/ 4504 w 10202"/>
                <a:gd name="connsiteY25" fmla="*/ 804 h 10000"/>
                <a:gd name="connsiteX26" fmla="*/ 4563 w 10202"/>
                <a:gd name="connsiteY26" fmla="*/ 571 h 10000"/>
                <a:gd name="connsiteX27" fmla="*/ 4656 w 10202"/>
                <a:gd name="connsiteY27" fmla="*/ 379 h 10000"/>
                <a:gd name="connsiteX28" fmla="*/ 4715 w 10202"/>
                <a:gd name="connsiteY28" fmla="*/ 239 h 10000"/>
                <a:gd name="connsiteX29" fmla="*/ 4833 w 10202"/>
                <a:gd name="connsiteY29" fmla="*/ 47 h 10000"/>
                <a:gd name="connsiteX30" fmla="*/ 4926 w 10202"/>
                <a:gd name="connsiteY30" fmla="*/ 0 h 10000"/>
                <a:gd name="connsiteX31" fmla="*/ 4985 w 10202"/>
                <a:gd name="connsiteY31" fmla="*/ 0 h 10000"/>
                <a:gd name="connsiteX32" fmla="*/ 5074 w 10202"/>
                <a:gd name="connsiteY32" fmla="*/ 0 h 10000"/>
                <a:gd name="connsiteX33" fmla="*/ 5163 w 10202"/>
                <a:gd name="connsiteY33" fmla="*/ 93 h 10000"/>
                <a:gd name="connsiteX34" fmla="*/ 5315 w 10202"/>
                <a:gd name="connsiteY34" fmla="*/ 239 h 10000"/>
                <a:gd name="connsiteX35" fmla="*/ 5374 w 10202"/>
                <a:gd name="connsiteY35" fmla="*/ 379 h 10000"/>
                <a:gd name="connsiteX36" fmla="*/ 5467 w 10202"/>
                <a:gd name="connsiteY36" fmla="*/ 571 h 10000"/>
                <a:gd name="connsiteX37" fmla="*/ 5615 w 10202"/>
                <a:gd name="connsiteY37" fmla="*/ 1043 h 10000"/>
                <a:gd name="connsiteX38" fmla="*/ 5796 w 10202"/>
                <a:gd name="connsiteY38" fmla="*/ 1708 h 10000"/>
                <a:gd name="connsiteX39" fmla="*/ 5974 w 10202"/>
                <a:gd name="connsiteY39" fmla="*/ 2465 h 10000"/>
                <a:gd name="connsiteX40" fmla="*/ 6215 w 10202"/>
                <a:gd name="connsiteY40" fmla="*/ 3316 h 10000"/>
                <a:gd name="connsiteX41" fmla="*/ 6337 w 10202"/>
                <a:gd name="connsiteY41" fmla="*/ 3794 h 10000"/>
                <a:gd name="connsiteX42" fmla="*/ 6455 w 10202"/>
                <a:gd name="connsiteY42" fmla="*/ 4359 h 10000"/>
                <a:gd name="connsiteX43" fmla="*/ 6755 w 10202"/>
                <a:gd name="connsiteY43" fmla="*/ 5548 h 10000"/>
                <a:gd name="connsiteX44" fmla="*/ 6907 w 10202"/>
                <a:gd name="connsiteY44" fmla="*/ 6159 h 10000"/>
                <a:gd name="connsiteX45" fmla="*/ 7055 w 10202"/>
                <a:gd name="connsiteY45" fmla="*/ 6731 h 10000"/>
                <a:gd name="connsiteX46" fmla="*/ 7178 w 10202"/>
                <a:gd name="connsiteY46" fmla="*/ 7203 h 10000"/>
                <a:gd name="connsiteX47" fmla="*/ 7296 w 10202"/>
                <a:gd name="connsiteY47" fmla="*/ 7628 h 10000"/>
                <a:gd name="connsiteX48" fmla="*/ 7419 w 10202"/>
                <a:gd name="connsiteY48" fmla="*/ 7960 h 10000"/>
                <a:gd name="connsiteX49" fmla="*/ 7507 w 10202"/>
                <a:gd name="connsiteY49" fmla="*/ 8246 h 10000"/>
                <a:gd name="connsiteX50" fmla="*/ 7596 w 10202"/>
                <a:gd name="connsiteY50" fmla="*/ 8439 h 10000"/>
                <a:gd name="connsiteX51" fmla="*/ 7659 w 10202"/>
                <a:gd name="connsiteY51" fmla="*/ 8625 h 10000"/>
                <a:gd name="connsiteX52" fmla="*/ 7807 w 10202"/>
                <a:gd name="connsiteY52" fmla="*/ 8910 h 10000"/>
                <a:gd name="connsiteX53" fmla="*/ 7989 w 10202"/>
                <a:gd name="connsiteY53" fmla="*/ 9196 h 10000"/>
                <a:gd name="connsiteX54" fmla="*/ 8196 w 10202"/>
                <a:gd name="connsiteY54" fmla="*/ 9382 h 10000"/>
                <a:gd name="connsiteX55" fmla="*/ 8437 w 10202"/>
                <a:gd name="connsiteY55" fmla="*/ 9575 h 10000"/>
                <a:gd name="connsiteX56" fmla="*/ 8918 w 10202"/>
                <a:gd name="connsiteY56" fmla="*/ 9814 h 10000"/>
                <a:gd name="connsiteX57" fmla="*/ 9130 w 10202"/>
                <a:gd name="connsiteY57" fmla="*/ 9860 h 10000"/>
                <a:gd name="connsiteX58" fmla="*/ 9491 w 10202"/>
                <a:gd name="connsiteY58" fmla="*/ 9889 h 10000"/>
                <a:gd name="connsiteX59" fmla="*/ 9785 w 10202"/>
                <a:gd name="connsiteY59" fmla="*/ 9953 h 10000"/>
                <a:gd name="connsiteX60" fmla="*/ 10202 w 10202"/>
                <a:gd name="connsiteY60" fmla="*/ 9968 h 10000"/>
                <a:gd name="connsiteX0" fmla="*/ 0 w 10202"/>
                <a:gd name="connsiteY0" fmla="*/ 10000 h 10000"/>
                <a:gd name="connsiteX1" fmla="*/ 148 w 10202"/>
                <a:gd name="connsiteY1" fmla="*/ 10000 h 10000"/>
                <a:gd name="connsiteX2" fmla="*/ 330 w 10202"/>
                <a:gd name="connsiteY2" fmla="*/ 9953 h 10000"/>
                <a:gd name="connsiteX3" fmla="*/ 718 w 10202"/>
                <a:gd name="connsiteY3" fmla="*/ 9953 h 10000"/>
                <a:gd name="connsiteX4" fmla="*/ 1141 w 10202"/>
                <a:gd name="connsiteY4" fmla="*/ 9907 h 10000"/>
                <a:gd name="connsiteX5" fmla="*/ 1318 w 10202"/>
                <a:gd name="connsiteY5" fmla="*/ 9860 h 10000"/>
                <a:gd name="connsiteX6" fmla="*/ 1500 w 10202"/>
                <a:gd name="connsiteY6" fmla="*/ 9814 h 10000"/>
                <a:gd name="connsiteX7" fmla="*/ 1741 w 10202"/>
                <a:gd name="connsiteY7" fmla="*/ 9668 h 10000"/>
                <a:gd name="connsiteX8" fmla="*/ 1952 w 10202"/>
                <a:gd name="connsiteY8" fmla="*/ 9528 h 10000"/>
                <a:gd name="connsiteX9" fmla="*/ 2163 w 10202"/>
                <a:gd name="connsiteY9" fmla="*/ 9336 h 10000"/>
                <a:gd name="connsiteX10" fmla="*/ 2341 w 10202"/>
                <a:gd name="connsiteY10" fmla="*/ 9050 h 10000"/>
                <a:gd name="connsiteX11" fmla="*/ 2493 w 10202"/>
                <a:gd name="connsiteY11" fmla="*/ 8771 h 10000"/>
                <a:gd name="connsiteX12" fmla="*/ 2640 w 10202"/>
                <a:gd name="connsiteY12" fmla="*/ 8392 h 10000"/>
                <a:gd name="connsiteX13" fmla="*/ 2793 w 10202"/>
                <a:gd name="connsiteY13" fmla="*/ 7914 h 10000"/>
                <a:gd name="connsiteX14" fmla="*/ 2881 w 10202"/>
                <a:gd name="connsiteY14" fmla="*/ 7628 h 10000"/>
                <a:gd name="connsiteX15" fmla="*/ 2970 w 10202"/>
                <a:gd name="connsiteY15" fmla="*/ 7349 h 10000"/>
                <a:gd name="connsiteX16" fmla="*/ 3093 w 10202"/>
                <a:gd name="connsiteY16" fmla="*/ 6970 h 10000"/>
                <a:gd name="connsiteX17" fmla="*/ 3211 w 10202"/>
                <a:gd name="connsiteY17" fmla="*/ 6492 h 10000"/>
                <a:gd name="connsiteX18" fmla="*/ 3452 w 10202"/>
                <a:gd name="connsiteY18" fmla="*/ 5495 h 10000"/>
                <a:gd name="connsiteX19" fmla="*/ 3692 w 10202"/>
                <a:gd name="connsiteY19" fmla="*/ 4452 h 10000"/>
                <a:gd name="connsiteX20" fmla="*/ 3815 w 10202"/>
                <a:gd name="connsiteY20" fmla="*/ 3980 h 10000"/>
                <a:gd name="connsiteX21" fmla="*/ 3904 w 10202"/>
                <a:gd name="connsiteY21" fmla="*/ 3508 h 10000"/>
                <a:gd name="connsiteX22" fmla="*/ 4115 w 10202"/>
                <a:gd name="connsiteY22" fmla="*/ 2651 h 10000"/>
                <a:gd name="connsiteX23" fmla="*/ 4263 w 10202"/>
                <a:gd name="connsiteY23" fmla="*/ 1847 h 10000"/>
                <a:gd name="connsiteX24" fmla="*/ 4444 w 10202"/>
                <a:gd name="connsiteY24" fmla="*/ 1090 h 10000"/>
                <a:gd name="connsiteX25" fmla="*/ 4504 w 10202"/>
                <a:gd name="connsiteY25" fmla="*/ 804 h 10000"/>
                <a:gd name="connsiteX26" fmla="*/ 4563 w 10202"/>
                <a:gd name="connsiteY26" fmla="*/ 571 h 10000"/>
                <a:gd name="connsiteX27" fmla="*/ 4656 w 10202"/>
                <a:gd name="connsiteY27" fmla="*/ 379 h 10000"/>
                <a:gd name="connsiteX28" fmla="*/ 4715 w 10202"/>
                <a:gd name="connsiteY28" fmla="*/ 239 h 10000"/>
                <a:gd name="connsiteX29" fmla="*/ 4833 w 10202"/>
                <a:gd name="connsiteY29" fmla="*/ 47 h 10000"/>
                <a:gd name="connsiteX30" fmla="*/ 4926 w 10202"/>
                <a:gd name="connsiteY30" fmla="*/ 0 h 10000"/>
                <a:gd name="connsiteX31" fmla="*/ 4985 w 10202"/>
                <a:gd name="connsiteY31" fmla="*/ 0 h 10000"/>
                <a:gd name="connsiteX32" fmla="*/ 5074 w 10202"/>
                <a:gd name="connsiteY32" fmla="*/ 0 h 10000"/>
                <a:gd name="connsiteX33" fmla="*/ 5163 w 10202"/>
                <a:gd name="connsiteY33" fmla="*/ 93 h 10000"/>
                <a:gd name="connsiteX34" fmla="*/ 5315 w 10202"/>
                <a:gd name="connsiteY34" fmla="*/ 239 h 10000"/>
                <a:gd name="connsiteX35" fmla="*/ 5374 w 10202"/>
                <a:gd name="connsiteY35" fmla="*/ 379 h 10000"/>
                <a:gd name="connsiteX36" fmla="*/ 5467 w 10202"/>
                <a:gd name="connsiteY36" fmla="*/ 571 h 10000"/>
                <a:gd name="connsiteX37" fmla="*/ 5615 w 10202"/>
                <a:gd name="connsiteY37" fmla="*/ 1043 h 10000"/>
                <a:gd name="connsiteX38" fmla="*/ 5796 w 10202"/>
                <a:gd name="connsiteY38" fmla="*/ 1708 h 10000"/>
                <a:gd name="connsiteX39" fmla="*/ 5974 w 10202"/>
                <a:gd name="connsiteY39" fmla="*/ 2465 h 10000"/>
                <a:gd name="connsiteX40" fmla="*/ 6215 w 10202"/>
                <a:gd name="connsiteY40" fmla="*/ 3316 h 10000"/>
                <a:gd name="connsiteX41" fmla="*/ 6337 w 10202"/>
                <a:gd name="connsiteY41" fmla="*/ 3794 h 10000"/>
                <a:gd name="connsiteX42" fmla="*/ 6455 w 10202"/>
                <a:gd name="connsiteY42" fmla="*/ 4359 h 10000"/>
                <a:gd name="connsiteX43" fmla="*/ 6755 w 10202"/>
                <a:gd name="connsiteY43" fmla="*/ 5548 h 10000"/>
                <a:gd name="connsiteX44" fmla="*/ 6907 w 10202"/>
                <a:gd name="connsiteY44" fmla="*/ 6159 h 10000"/>
                <a:gd name="connsiteX45" fmla="*/ 7055 w 10202"/>
                <a:gd name="connsiteY45" fmla="*/ 6731 h 10000"/>
                <a:gd name="connsiteX46" fmla="*/ 7178 w 10202"/>
                <a:gd name="connsiteY46" fmla="*/ 7203 h 10000"/>
                <a:gd name="connsiteX47" fmla="*/ 7296 w 10202"/>
                <a:gd name="connsiteY47" fmla="*/ 7628 h 10000"/>
                <a:gd name="connsiteX48" fmla="*/ 7419 w 10202"/>
                <a:gd name="connsiteY48" fmla="*/ 7960 h 10000"/>
                <a:gd name="connsiteX49" fmla="*/ 7507 w 10202"/>
                <a:gd name="connsiteY49" fmla="*/ 8246 h 10000"/>
                <a:gd name="connsiteX50" fmla="*/ 7596 w 10202"/>
                <a:gd name="connsiteY50" fmla="*/ 8439 h 10000"/>
                <a:gd name="connsiteX51" fmla="*/ 7659 w 10202"/>
                <a:gd name="connsiteY51" fmla="*/ 8625 h 10000"/>
                <a:gd name="connsiteX52" fmla="*/ 7807 w 10202"/>
                <a:gd name="connsiteY52" fmla="*/ 8910 h 10000"/>
                <a:gd name="connsiteX53" fmla="*/ 7989 w 10202"/>
                <a:gd name="connsiteY53" fmla="*/ 9196 h 10000"/>
                <a:gd name="connsiteX54" fmla="*/ 8196 w 10202"/>
                <a:gd name="connsiteY54" fmla="*/ 9382 h 10000"/>
                <a:gd name="connsiteX55" fmla="*/ 8437 w 10202"/>
                <a:gd name="connsiteY55" fmla="*/ 9575 h 10000"/>
                <a:gd name="connsiteX56" fmla="*/ 8918 w 10202"/>
                <a:gd name="connsiteY56" fmla="*/ 9814 h 10000"/>
                <a:gd name="connsiteX57" fmla="*/ 9130 w 10202"/>
                <a:gd name="connsiteY57" fmla="*/ 9860 h 10000"/>
                <a:gd name="connsiteX58" fmla="*/ 9491 w 10202"/>
                <a:gd name="connsiteY58" fmla="*/ 9889 h 10000"/>
                <a:gd name="connsiteX59" fmla="*/ 9826 w 10202"/>
                <a:gd name="connsiteY59" fmla="*/ 9953 h 10000"/>
                <a:gd name="connsiteX60" fmla="*/ 10202 w 10202"/>
                <a:gd name="connsiteY60" fmla="*/ 9968 h 10000"/>
                <a:gd name="connsiteX0" fmla="*/ 0 w 10202"/>
                <a:gd name="connsiteY0" fmla="*/ 10000 h 10000"/>
                <a:gd name="connsiteX1" fmla="*/ 148 w 10202"/>
                <a:gd name="connsiteY1" fmla="*/ 10000 h 10000"/>
                <a:gd name="connsiteX2" fmla="*/ 330 w 10202"/>
                <a:gd name="connsiteY2" fmla="*/ 9953 h 10000"/>
                <a:gd name="connsiteX3" fmla="*/ 718 w 10202"/>
                <a:gd name="connsiteY3" fmla="*/ 9953 h 10000"/>
                <a:gd name="connsiteX4" fmla="*/ 1141 w 10202"/>
                <a:gd name="connsiteY4" fmla="*/ 9907 h 10000"/>
                <a:gd name="connsiteX5" fmla="*/ 1318 w 10202"/>
                <a:gd name="connsiteY5" fmla="*/ 9860 h 10000"/>
                <a:gd name="connsiteX6" fmla="*/ 1500 w 10202"/>
                <a:gd name="connsiteY6" fmla="*/ 9814 h 10000"/>
                <a:gd name="connsiteX7" fmla="*/ 1741 w 10202"/>
                <a:gd name="connsiteY7" fmla="*/ 9668 h 10000"/>
                <a:gd name="connsiteX8" fmla="*/ 1952 w 10202"/>
                <a:gd name="connsiteY8" fmla="*/ 9528 h 10000"/>
                <a:gd name="connsiteX9" fmla="*/ 2163 w 10202"/>
                <a:gd name="connsiteY9" fmla="*/ 9336 h 10000"/>
                <a:gd name="connsiteX10" fmla="*/ 2341 w 10202"/>
                <a:gd name="connsiteY10" fmla="*/ 9050 h 10000"/>
                <a:gd name="connsiteX11" fmla="*/ 2493 w 10202"/>
                <a:gd name="connsiteY11" fmla="*/ 8771 h 10000"/>
                <a:gd name="connsiteX12" fmla="*/ 2640 w 10202"/>
                <a:gd name="connsiteY12" fmla="*/ 8392 h 10000"/>
                <a:gd name="connsiteX13" fmla="*/ 2793 w 10202"/>
                <a:gd name="connsiteY13" fmla="*/ 7914 h 10000"/>
                <a:gd name="connsiteX14" fmla="*/ 2881 w 10202"/>
                <a:gd name="connsiteY14" fmla="*/ 7628 h 10000"/>
                <a:gd name="connsiteX15" fmla="*/ 2970 w 10202"/>
                <a:gd name="connsiteY15" fmla="*/ 7349 h 10000"/>
                <a:gd name="connsiteX16" fmla="*/ 3093 w 10202"/>
                <a:gd name="connsiteY16" fmla="*/ 6970 h 10000"/>
                <a:gd name="connsiteX17" fmla="*/ 3211 w 10202"/>
                <a:gd name="connsiteY17" fmla="*/ 6492 h 10000"/>
                <a:gd name="connsiteX18" fmla="*/ 3452 w 10202"/>
                <a:gd name="connsiteY18" fmla="*/ 5495 h 10000"/>
                <a:gd name="connsiteX19" fmla="*/ 3692 w 10202"/>
                <a:gd name="connsiteY19" fmla="*/ 4452 h 10000"/>
                <a:gd name="connsiteX20" fmla="*/ 3815 w 10202"/>
                <a:gd name="connsiteY20" fmla="*/ 3980 h 10000"/>
                <a:gd name="connsiteX21" fmla="*/ 3904 w 10202"/>
                <a:gd name="connsiteY21" fmla="*/ 3508 h 10000"/>
                <a:gd name="connsiteX22" fmla="*/ 4115 w 10202"/>
                <a:gd name="connsiteY22" fmla="*/ 2651 h 10000"/>
                <a:gd name="connsiteX23" fmla="*/ 4263 w 10202"/>
                <a:gd name="connsiteY23" fmla="*/ 1847 h 10000"/>
                <a:gd name="connsiteX24" fmla="*/ 4444 w 10202"/>
                <a:gd name="connsiteY24" fmla="*/ 1090 h 10000"/>
                <a:gd name="connsiteX25" fmla="*/ 4504 w 10202"/>
                <a:gd name="connsiteY25" fmla="*/ 804 h 10000"/>
                <a:gd name="connsiteX26" fmla="*/ 4563 w 10202"/>
                <a:gd name="connsiteY26" fmla="*/ 571 h 10000"/>
                <a:gd name="connsiteX27" fmla="*/ 4656 w 10202"/>
                <a:gd name="connsiteY27" fmla="*/ 379 h 10000"/>
                <a:gd name="connsiteX28" fmla="*/ 4715 w 10202"/>
                <a:gd name="connsiteY28" fmla="*/ 239 h 10000"/>
                <a:gd name="connsiteX29" fmla="*/ 4833 w 10202"/>
                <a:gd name="connsiteY29" fmla="*/ 47 h 10000"/>
                <a:gd name="connsiteX30" fmla="*/ 4926 w 10202"/>
                <a:gd name="connsiteY30" fmla="*/ 0 h 10000"/>
                <a:gd name="connsiteX31" fmla="*/ 4985 w 10202"/>
                <a:gd name="connsiteY31" fmla="*/ 0 h 10000"/>
                <a:gd name="connsiteX32" fmla="*/ 5074 w 10202"/>
                <a:gd name="connsiteY32" fmla="*/ 0 h 10000"/>
                <a:gd name="connsiteX33" fmla="*/ 5163 w 10202"/>
                <a:gd name="connsiteY33" fmla="*/ 93 h 10000"/>
                <a:gd name="connsiteX34" fmla="*/ 5315 w 10202"/>
                <a:gd name="connsiteY34" fmla="*/ 239 h 10000"/>
                <a:gd name="connsiteX35" fmla="*/ 5374 w 10202"/>
                <a:gd name="connsiteY35" fmla="*/ 379 h 10000"/>
                <a:gd name="connsiteX36" fmla="*/ 5467 w 10202"/>
                <a:gd name="connsiteY36" fmla="*/ 571 h 10000"/>
                <a:gd name="connsiteX37" fmla="*/ 5615 w 10202"/>
                <a:gd name="connsiteY37" fmla="*/ 1043 h 10000"/>
                <a:gd name="connsiteX38" fmla="*/ 5796 w 10202"/>
                <a:gd name="connsiteY38" fmla="*/ 1708 h 10000"/>
                <a:gd name="connsiteX39" fmla="*/ 5974 w 10202"/>
                <a:gd name="connsiteY39" fmla="*/ 2465 h 10000"/>
                <a:gd name="connsiteX40" fmla="*/ 6215 w 10202"/>
                <a:gd name="connsiteY40" fmla="*/ 3316 h 10000"/>
                <a:gd name="connsiteX41" fmla="*/ 6337 w 10202"/>
                <a:gd name="connsiteY41" fmla="*/ 3794 h 10000"/>
                <a:gd name="connsiteX42" fmla="*/ 6455 w 10202"/>
                <a:gd name="connsiteY42" fmla="*/ 4359 h 10000"/>
                <a:gd name="connsiteX43" fmla="*/ 6755 w 10202"/>
                <a:gd name="connsiteY43" fmla="*/ 5548 h 10000"/>
                <a:gd name="connsiteX44" fmla="*/ 6907 w 10202"/>
                <a:gd name="connsiteY44" fmla="*/ 6159 h 10000"/>
                <a:gd name="connsiteX45" fmla="*/ 7055 w 10202"/>
                <a:gd name="connsiteY45" fmla="*/ 6731 h 10000"/>
                <a:gd name="connsiteX46" fmla="*/ 7178 w 10202"/>
                <a:gd name="connsiteY46" fmla="*/ 7203 h 10000"/>
                <a:gd name="connsiteX47" fmla="*/ 7296 w 10202"/>
                <a:gd name="connsiteY47" fmla="*/ 7628 h 10000"/>
                <a:gd name="connsiteX48" fmla="*/ 7419 w 10202"/>
                <a:gd name="connsiteY48" fmla="*/ 7960 h 10000"/>
                <a:gd name="connsiteX49" fmla="*/ 7507 w 10202"/>
                <a:gd name="connsiteY49" fmla="*/ 8246 h 10000"/>
                <a:gd name="connsiteX50" fmla="*/ 7596 w 10202"/>
                <a:gd name="connsiteY50" fmla="*/ 8439 h 10000"/>
                <a:gd name="connsiteX51" fmla="*/ 7659 w 10202"/>
                <a:gd name="connsiteY51" fmla="*/ 8625 h 10000"/>
                <a:gd name="connsiteX52" fmla="*/ 7807 w 10202"/>
                <a:gd name="connsiteY52" fmla="*/ 8910 h 10000"/>
                <a:gd name="connsiteX53" fmla="*/ 7989 w 10202"/>
                <a:gd name="connsiteY53" fmla="*/ 9196 h 10000"/>
                <a:gd name="connsiteX54" fmla="*/ 8196 w 10202"/>
                <a:gd name="connsiteY54" fmla="*/ 9382 h 10000"/>
                <a:gd name="connsiteX55" fmla="*/ 8437 w 10202"/>
                <a:gd name="connsiteY55" fmla="*/ 9575 h 10000"/>
                <a:gd name="connsiteX56" fmla="*/ 8918 w 10202"/>
                <a:gd name="connsiteY56" fmla="*/ 9814 h 10000"/>
                <a:gd name="connsiteX57" fmla="*/ 9130 w 10202"/>
                <a:gd name="connsiteY57" fmla="*/ 9860 h 10000"/>
                <a:gd name="connsiteX58" fmla="*/ 9491 w 10202"/>
                <a:gd name="connsiteY58" fmla="*/ 9889 h 10000"/>
                <a:gd name="connsiteX59" fmla="*/ 9902 w 10202"/>
                <a:gd name="connsiteY59" fmla="*/ 9913 h 10000"/>
                <a:gd name="connsiteX60" fmla="*/ 10202 w 10202"/>
                <a:gd name="connsiteY60" fmla="*/ 9968 h 10000"/>
                <a:gd name="connsiteX0" fmla="*/ 0 w 10417"/>
                <a:gd name="connsiteY0" fmla="*/ 10000 h 10000"/>
                <a:gd name="connsiteX1" fmla="*/ 148 w 10417"/>
                <a:gd name="connsiteY1" fmla="*/ 10000 h 10000"/>
                <a:gd name="connsiteX2" fmla="*/ 330 w 10417"/>
                <a:gd name="connsiteY2" fmla="*/ 9953 h 10000"/>
                <a:gd name="connsiteX3" fmla="*/ 718 w 10417"/>
                <a:gd name="connsiteY3" fmla="*/ 9953 h 10000"/>
                <a:gd name="connsiteX4" fmla="*/ 1141 w 10417"/>
                <a:gd name="connsiteY4" fmla="*/ 9907 h 10000"/>
                <a:gd name="connsiteX5" fmla="*/ 1318 w 10417"/>
                <a:gd name="connsiteY5" fmla="*/ 9860 h 10000"/>
                <a:gd name="connsiteX6" fmla="*/ 1500 w 10417"/>
                <a:gd name="connsiteY6" fmla="*/ 9814 h 10000"/>
                <a:gd name="connsiteX7" fmla="*/ 1741 w 10417"/>
                <a:gd name="connsiteY7" fmla="*/ 9668 h 10000"/>
                <a:gd name="connsiteX8" fmla="*/ 1952 w 10417"/>
                <a:gd name="connsiteY8" fmla="*/ 9528 h 10000"/>
                <a:gd name="connsiteX9" fmla="*/ 2163 w 10417"/>
                <a:gd name="connsiteY9" fmla="*/ 9336 h 10000"/>
                <a:gd name="connsiteX10" fmla="*/ 2341 w 10417"/>
                <a:gd name="connsiteY10" fmla="*/ 9050 h 10000"/>
                <a:gd name="connsiteX11" fmla="*/ 2493 w 10417"/>
                <a:gd name="connsiteY11" fmla="*/ 8771 h 10000"/>
                <a:gd name="connsiteX12" fmla="*/ 2640 w 10417"/>
                <a:gd name="connsiteY12" fmla="*/ 8392 h 10000"/>
                <a:gd name="connsiteX13" fmla="*/ 2793 w 10417"/>
                <a:gd name="connsiteY13" fmla="*/ 7914 h 10000"/>
                <a:gd name="connsiteX14" fmla="*/ 2881 w 10417"/>
                <a:gd name="connsiteY14" fmla="*/ 7628 h 10000"/>
                <a:gd name="connsiteX15" fmla="*/ 2970 w 10417"/>
                <a:gd name="connsiteY15" fmla="*/ 7349 h 10000"/>
                <a:gd name="connsiteX16" fmla="*/ 3093 w 10417"/>
                <a:gd name="connsiteY16" fmla="*/ 6970 h 10000"/>
                <a:gd name="connsiteX17" fmla="*/ 3211 w 10417"/>
                <a:gd name="connsiteY17" fmla="*/ 6492 h 10000"/>
                <a:gd name="connsiteX18" fmla="*/ 3452 w 10417"/>
                <a:gd name="connsiteY18" fmla="*/ 5495 h 10000"/>
                <a:gd name="connsiteX19" fmla="*/ 3692 w 10417"/>
                <a:gd name="connsiteY19" fmla="*/ 4452 h 10000"/>
                <a:gd name="connsiteX20" fmla="*/ 3815 w 10417"/>
                <a:gd name="connsiteY20" fmla="*/ 3980 h 10000"/>
                <a:gd name="connsiteX21" fmla="*/ 3904 w 10417"/>
                <a:gd name="connsiteY21" fmla="*/ 3508 h 10000"/>
                <a:gd name="connsiteX22" fmla="*/ 4115 w 10417"/>
                <a:gd name="connsiteY22" fmla="*/ 2651 h 10000"/>
                <a:gd name="connsiteX23" fmla="*/ 4263 w 10417"/>
                <a:gd name="connsiteY23" fmla="*/ 1847 h 10000"/>
                <a:gd name="connsiteX24" fmla="*/ 4444 w 10417"/>
                <a:gd name="connsiteY24" fmla="*/ 1090 h 10000"/>
                <a:gd name="connsiteX25" fmla="*/ 4504 w 10417"/>
                <a:gd name="connsiteY25" fmla="*/ 804 h 10000"/>
                <a:gd name="connsiteX26" fmla="*/ 4563 w 10417"/>
                <a:gd name="connsiteY26" fmla="*/ 571 h 10000"/>
                <a:gd name="connsiteX27" fmla="*/ 4656 w 10417"/>
                <a:gd name="connsiteY27" fmla="*/ 379 h 10000"/>
                <a:gd name="connsiteX28" fmla="*/ 4715 w 10417"/>
                <a:gd name="connsiteY28" fmla="*/ 239 h 10000"/>
                <a:gd name="connsiteX29" fmla="*/ 4833 w 10417"/>
                <a:gd name="connsiteY29" fmla="*/ 47 h 10000"/>
                <a:gd name="connsiteX30" fmla="*/ 4926 w 10417"/>
                <a:gd name="connsiteY30" fmla="*/ 0 h 10000"/>
                <a:gd name="connsiteX31" fmla="*/ 4985 w 10417"/>
                <a:gd name="connsiteY31" fmla="*/ 0 h 10000"/>
                <a:gd name="connsiteX32" fmla="*/ 5074 w 10417"/>
                <a:gd name="connsiteY32" fmla="*/ 0 h 10000"/>
                <a:gd name="connsiteX33" fmla="*/ 5163 w 10417"/>
                <a:gd name="connsiteY33" fmla="*/ 93 h 10000"/>
                <a:gd name="connsiteX34" fmla="*/ 5315 w 10417"/>
                <a:gd name="connsiteY34" fmla="*/ 239 h 10000"/>
                <a:gd name="connsiteX35" fmla="*/ 5374 w 10417"/>
                <a:gd name="connsiteY35" fmla="*/ 379 h 10000"/>
                <a:gd name="connsiteX36" fmla="*/ 5467 w 10417"/>
                <a:gd name="connsiteY36" fmla="*/ 571 h 10000"/>
                <a:gd name="connsiteX37" fmla="*/ 5615 w 10417"/>
                <a:gd name="connsiteY37" fmla="*/ 1043 h 10000"/>
                <a:gd name="connsiteX38" fmla="*/ 5796 w 10417"/>
                <a:gd name="connsiteY38" fmla="*/ 1708 h 10000"/>
                <a:gd name="connsiteX39" fmla="*/ 5974 w 10417"/>
                <a:gd name="connsiteY39" fmla="*/ 2465 h 10000"/>
                <a:gd name="connsiteX40" fmla="*/ 6215 w 10417"/>
                <a:gd name="connsiteY40" fmla="*/ 3316 h 10000"/>
                <a:gd name="connsiteX41" fmla="*/ 6337 w 10417"/>
                <a:gd name="connsiteY41" fmla="*/ 3794 h 10000"/>
                <a:gd name="connsiteX42" fmla="*/ 6455 w 10417"/>
                <a:gd name="connsiteY42" fmla="*/ 4359 h 10000"/>
                <a:gd name="connsiteX43" fmla="*/ 6755 w 10417"/>
                <a:gd name="connsiteY43" fmla="*/ 5548 h 10000"/>
                <a:gd name="connsiteX44" fmla="*/ 6907 w 10417"/>
                <a:gd name="connsiteY44" fmla="*/ 6159 h 10000"/>
                <a:gd name="connsiteX45" fmla="*/ 7055 w 10417"/>
                <a:gd name="connsiteY45" fmla="*/ 6731 h 10000"/>
                <a:gd name="connsiteX46" fmla="*/ 7178 w 10417"/>
                <a:gd name="connsiteY46" fmla="*/ 7203 h 10000"/>
                <a:gd name="connsiteX47" fmla="*/ 7296 w 10417"/>
                <a:gd name="connsiteY47" fmla="*/ 7628 h 10000"/>
                <a:gd name="connsiteX48" fmla="*/ 7419 w 10417"/>
                <a:gd name="connsiteY48" fmla="*/ 7960 h 10000"/>
                <a:gd name="connsiteX49" fmla="*/ 7507 w 10417"/>
                <a:gd name="connsiteY49" fmla="*/ 8246 h 10000"/>
                <a:gd name="connsiteX50" fmla="*/ 7596 w 10417"/>
                <a:gd name="connsiteY50" fmla="*/ 8439 h 10000"/>
                <a:gd name="connsiteX51" fmla="*/ 7659 w 10417"/>
                <a:gd name="connsiteY51" fmla="*/ 8625 h 10000"/>
                <a:gd name="connsiteX52" fmla="*/ 7807 w 10417"/>
                <a:gd name="connsiteY52" fmla="*/ 8910 h 10000"/>
                <a:gd name="connsiteX53" fmla="*/ 7989 w 10417"/>
                <a:gd name="connsiteY53" fmla="*/ 9196 h 10000"/>
                <a:gd name="connsiteX54" fmla="*/ 8196 w 10417"/>
                <a:gd name="connsiteY54" fmla="*/ 9382 h 10000"/>
                <a:gd name="connsiteX55" fmla="*/ 8437 w 10417"/>
                <a:gd name="connsiteY55" fmla="*/ 9575 h 10000"/>
                <a:gd name="connsiteX56" fmla="*/ 8918 w 10417"/>
                <a:gd name="connsiteY56" fmla="*/ 9814 h 10000"/>
                <a:gd name="connsiteX57" fmla="*/ 9130 w 10417"/>
                <a:gd name="connsiteY57" fmla="*/ 9860 h 10000"/>
                <a:gd name="connsiteX58" fmla="*/ 9491 w 10417"/>
                <a:gd name="connsiteY58" fmla="*/ 9889 h 10000"/>
                <a:gd name="connsiteX59" fmla="*/ 9902 w 10417"/>
                <a:gd name="connsiteY59" fmla="*/ 9913 h 10000"/>
                <a:gd name="connsiteX60" fmla="*/ 10417 w 10417"/>
                <a:gd name="connsiteY60" fmla="*/ 9968 h 10000"/>
                <a:gd name="connsiteX0" fmla="*/ 0 w 10468"/>
                <a:gd name="connsiteY0" fmla="*/ 10000 h 10000"/>
                <a:gd name="connsiteX1" fmla="*/ 148 w 10468"/>
                <a:gd name="connsiteY1" fmla="*/ 10000 h 10000"/>
                <a:gd name="connsiteX2" fmla="*/ 330 w 10468"/>
                <a:gd name="connsiteY2" fmla="*/ 9953 h 10000"/>
                <a:gd name="connsiteX3" fmla="*/ 718 w 10468"/>
                <a:gd name="connsiteY3" fmla="*/ 9953 h 10000"/>
                <a:gd name="connsiteX4" fmla="*/ 1141 w 10468"/>
                <a:gd name="connsiteY4" fmla="*/ 9907 h 10000"/>
                <a:gd name="connsiteX5" fmla="*/ 1318 w 10468"/>
                <a:gd name="connsiteY5" fmla="*/ 9860 h 10000"/>
                <a:gd name="connsiteX6" fmla="*/ 1500 w 10468"/>
                <a:gd name="connsiteY6" fmla="*/ 9814 h 10000"/>
                <a:gd name="connsiteX7" fmla="*/ 1741 w 10468"/>
                <a:gd name="connsiteY7" fmla="*/ 9668 h 10000"/>
                <a:gd name="connsiteX8" fmla="*/ 1952 w 10468"/>
                <a:gd name="connsiteY8" fmla="*/ 9528 h 10000"/>
                <a:gd name="connsiteX9" fmla="*/ 2163 w 10468"/>
                <a:gd name="connsiteY9" fmla="*/ 9336 h 10000"/>
                <a:gd name="connsiteX10" fmla="*/ 2341 w 10468"/>
                <a:gd name="connsiteY10" fmla="*/ 9050 h 10000"/>
                <a:gd name="connsiteX11" fmla="*/ 2493 w 10468"/>
                <a:gd name="connsiteY11" fmla="*/ 8771 h 10000"/>
                <a:gd name="connsiteX12" fmla="*/ 2640 w 10468"/>
                <a:gd name="connsiteY12" fmla="*/ 8392 h 10000"/>
                <a:gd name="connsiteX13" fmla="*/ 2793 w 10468"/>
                <a:gd name="connsiteY13" fmla="*/ 7914 h 10000"/>
                <a:gd name="connsiteX14" fmla="*/ 2881 w 10468"/>
                <a:gd name="connsiteY14" fmla="*/ 7628 h 10000"/>
                <a:gd name="connsiteX15" fmla="*/ 2970 w 10468"/>
                <a:gd name="connsiteY15" fmla="*/ 7349 h 10000"/>
                <a:gd name="connsiteX16" fmla="*/ 3093 w 10468"/>
                <a:gd name="connsiteY16" fmla="*/ 6970 h 10000"/>
                <a:gd name="connsiteX17" fmla="*/ 3211 w 10468"/>
                <a:gd name="connsiteY17" fmla="*/ 6492 h 10000"/>
                <a:gd name="connsiteX18" fmla="*/ 3452 w 10468"/>
                <a:gd name="connsiteY18" fmla="*/ 5495 h 10000"/>
                <a:gd name="connsiteX19" fmla="*/ 3692 w 10468"/>
                <a:gd name="connsiteY19" fmla="*/ 4452 h 10000"/>
                <a:gd name="connsiteX20" fmla="*/ 3815 w 10468"/>
                <a:gd name="connsiteY20" fmla="*/ 3980 h 10000"/>
                <a:gd name="connsiteX21" fmla="*/ 3904 w 10468"/>
                <a:gd name="connsiteY21" fmla="*/ 3508 h 10000"/>
                <a:gd name="connsiteX22" fmla="*/ 4115 w 10468"/>
                <a:gd name="connsiteY22" fmla="*/ 2651 h 10000"/>
                <a:gd name="connsiteX23" fmla="*/ 4263 w 10468"/>
                <a:gd name="connsiteY23" fmla="*/ 1847 h 10000"/>
                <a:gd name="connsiteX24" fmla="*/ 4444 w 10468"/>
                <a:gd name="connsiteY24" fmla="*/ 1090 h 10000"/>
                <a:gd name="connsiteX25" fmla="*/ 4504 w 10468"/>
                <a:gd name="connsiteY25" fmla="*/ 804 h 10000"/>
                <a:gd name="connsiteX26" fmla="*/ 4563 w 10468"/>
                <a:gd name="connsiteY26" fmla="*/ 571 h 10000"/>
                <a:gd name="connsiteX27" fmla="*/ 4656 w 10468"/>
                <a:gd name="connsiteY27" fmla="*/ 379 h 10000"/>
                <a:gd name="connsiteX28" fmla="*/ 4715 w 10468"/>
                <a:gd name="connsiteY28" fmla="*/ 239 h 10000"/>
                <a:gd name="connsiteX29" fmla="*/ 4833 w 10468"/>
                <a:gd name="connsiteY29" fmla="*/ 47 h 10000"/>
                <a:gd name="connsiteX30" fmla="*/ 4926 w 10468"/>
                <a:gd name="connsiteY30" fmla="*/ 0 h 10000"/>
                <a:gd name="connsiteX31" fmla="*/ 4985 w 10468"/>
                <a:gd name="connsiteY31" fmla="*/ 0 h 10000"/>
                <a:gd name="connsiteX32" fmla="*/ 5074 w 10468"/>
                <a:gd name="connsiteY32" fmla="*/ 0 h 10000"/>
                <a:gd name="connsiteX33" fmla="*/ 5163 w 10468"/>
                <a:gd name="connsiteY33" fmla="*/ 93 h 10000"/>
                <a:gd name="connsiteX34" fmla="*/ 5315 w 10468"/>
                <a:gd name="connsiteY34" fmla="*/ 239 h 10000"/>
                <a:gd name="connsiteX35" fmla="*/ 5374 w 10468"/>
                <a:gd name="connsiteY35" fmla="*/ 379 h 10000"/>
                <a:gd name="connsiteX36" fmla="*/ 5467 w 10468"/>
                <a:gd name="connsiteY36" fmla="*/ 571 h 10000"/>
                <a:gd name="connsiteX37" fmla="*/ 5615 w 10468"/>
                <a:gd name="connsiteY37" fmla="*/ 1043 h 10000"/>
                <a:gd name="connsiteX38" fmla="*/ 5796 w 10468"/>
                <a:gd name="connsiteY38" fmla="*/ 1708 h 10000"/>
                <a:gd name="connsiteX39" fmla="*/ 5974 w 10468"/>
                <a:gd name="connsiteY39" fmla="*/ 2465 h 10000"/>
                <a:gd name="connsiteX40" fmla="*/ 6215 w 10468"/>
                <a:gd name="connsiteY40" fmla="*/ 3316 h 10000"/>
                <a:gd name="connsiteX41" fmla="*/ 6337 w 10468"/>
                <a:gd name="connsiteY41" fmla="*/ 3794 h 10000"/>
                <a:gd name="connsiteX42" fmla="*/ 6455 w 10468"/>
                <a:gd name="connsiteY42" fmla="*/ 4359 h 10000"/>
                <a:gd name="connsiteX43" fmla="*/ 6755 w 10468"/>
                <a:gd name="connsiteY43" fmla="*/ 5548 h 10000"/>
                <a:gd name="connsiteX44" fmla="*/ 6907 w 10468"/>
                <a:gd name="connsiteY44" fmla="*/ 6159 h 10000"/>
                <a:gd name="connsiteX45" fmla="*/ 7055 w 10468"/>
                <a:gd name="connsiteY45" fmla="*/ 6731 h 10000"/>
                <a:gd name="connsiteX46" fmla="*/ 7178 w 10468"/>
                <a:gd name="connsiteY46" fmla="*/ 7203 h 10000"/>
                <a:gd name="connsiteX47" fmla="*/ 7296 w 10468"/>
                <a:gd name="connsiteY47" fmla="*/ 7628 h 10000"/>
                <a:gd name="connsiteX48" fmla="*/ 7419 w 10468"/>
                <a:gd name="connsiteY48" fmla="*/ 7960 h 10000"/>
                <a:gd name="connsiteX49" fmla="*/ 7507 w 10468"/>
                <a:gd name="connsiteY49" fmla="*/ 8246 h 10000"/>
                <a:gd name="connsiteX50" fmla="*/ 7596 w 10468"/>
                <a:gd name="connsiteY50" fmla="*/ 8439 h 10000"/>
                <a:gd name="connsiteX51" fmla="*/ 7659 w 10468"/>
                <a:gd name="connsiteY51" fmla="*/ 8625 h 10000"/>
                <a:gd name="connsiteX52" fmla="*/ 7807 w 10468"/>
                <a:gd name="connsiteY52" fmla="*/ 8910 h 10000"/>
                <a:gd name="connsiteX53" fmla="*/ 7989 w 10468"/>
                <a:gd name="connsiteY53" fmla="*/ 9196 h 10000"/>
                <a:gd name="connsiteX54" fmla="*/ 8196 w 10468"/>
                <a:gd name="connsiteY54" fmla="*/ 9382 h 10000"/>
                <a:gd name="connsiteX55" fmla="*/ 8437 w 10468"/>
                <a:gd name="connsiteY55" fmla="*/ 9575 h 10000"/>
                <a:gd name="connsiteX56" fmla="*/ 8918 w 10468"/>
                <a:gd name="connsiteY56" fmla="*/ 9814 h 10000"/>
                <a:gd name="connsiteX57" fmla="*/ 9130 w 10468"/>
                <a:gd name="connsiteY57" fmla="*/ 9860 h 10000"/>
                <a:gd name="connsiteX58" fmla="*/ 9491 w 10468"/>
                <a:gd name="connsiteY58" fmla="*/ 9889 h 10000"/>
                <a:gd name="connsiteX59" fmla="*/ 9902 w 10468"/>
                <a:gd name="connsiteY59" fmla="*/ 9913 h 10000"/>
                <a:gd name="connsiteX60" fmla="*/ 10468 w 10468"/>
                <a:gd name="connsiteY60" fmla="*/ 9968 h 10000"/>
                <a:gd name="connsiteX0" fmla="*/ 0 w 10468"/>
                <a:gd name="connsiteY0" fmla="*/ 10000 h 10000"/>
                <a:gd name="connsiteX1" fmla="*/ 148 w 10468"/>
                <a:gd name="connsiteY1" fmla="*/ 10000 h 10000"/>
                <a:gd name="connsiteX2" fmla="*/ 330 w 10468"/>
                <a:gd name="connsiteY2" fmla="*/ 9953 h 10000"/>
                <a:gd name="connsiteX3" fmla="*/ 718 w 10468"/>
                <a:gd name="connsiteY3" fmla="*/ 9953 h 10000"/>
                <a:gd name="connsiteX4" fmla="*/ 1141 w 10468"/>
                <a:gd name="connsiteY4" fmla="*/ 9907 h 10000"/>
                <a:gd name="connsiteX5" fmla="*/ 1318 w 10468"/>
                <a:gd name="connsiteY5" fmla="*/ 9860 h 10000"/>
                <a:gd name="connsiteX6" fmla="*/ 1500 w 10468"/>
                <a:gd name="connsiteY6" fmla="*/ 9814 h 10000"/>
                <a:gd name="connsiteX7" fmla="*/ 1741 w 10468"/>
                <a:gd name="connsiteY7" fmla="*/ 9668 h 10000"/>
                <a:gd name="connsiteX8" fmla="*/ 1952 w 10468"/>
                <a:gd name="connsiteY8" fmla="*/ 9528 h 10000"/>
                <a:gd name="connsiteX9" fmla="*/ 2163 w 10468"/>
                <a:gd name="connsiteY9" fmla="*/ 9336 h 10000"/>
                <a:gd name="connsiteX10" fmla="*/ 2341 w 10468"/>
                <a:gd name="connsiteY10" fmla="*/ 9050 h 10000"/>
                <a:gd name="connsiteX11" fmla="*/ 2493 w 10468"/>
                <a:gd name="connsiteY11" fmla="*/ 8771 h 10000"/>
                <a:gd name="connsiteX12" fmla="*/ 2640 w 10468"/>
                <a:gd name="connsiteY12" fmla="*/ 8392 h 10000"/>
                <a:gd name="connsiteX13" fmla="*/ 2793 w 10468"/>
                <a:gd name="connsiteY13" fmla="*/ 7914 h 10000"/>
                <a:gd name="connsiteX14" fmla="*/ 2881 w 10468"/>
                <a:gd name="connsiteY14" fmla="*/ 7628 h 10000"/>
                <a:gd name="connsiteX15" fmla="*/ 2970 w 10468"/>
                <a:gd name="connsiteY15" fmla="*/ 7349 h 10000"/>
                <a:gd name="connsiteX16" fmla="*/ 3093 w 10468"/>
                <a:gd name="connsiteY16" fmla="*/ 6970 h 10000"/>
                <a:gd name="connsiteX17" fmla="*/ 3211 w 10468"/>
                <a:gd name="connsiteY17" fmla="*/ 6492 h 10000"/>
                <a:gd name="connsiteX18" fmla="*/ 3452 w 10468"/>
                <a:gd name="connsiteY18" fmla="*/ 5495 h 10000"/>
                <a:gd name="connsiteX19" fmla="*/ 3692 w 10468"/>
                <a:gd name="connsiteY19" fmla="*/ 4452 h 10000"/>
                <a:gd name="connsiteX20" fmla="*/ 3815 w 10468"/>
                <a:gd name="connsiteY20" fmla="*/ 3980 h 10000"/>
                <a:gd name="connsiteX21" fmla="*/ 3904 w 10468"/>
                <a:gd name="connsiteY21" fmla="*/ 3508 h 10000"/>
                <a:gd name="connsiteX22" fmla="*/ 4115 w 10468"/>
                <a:gd name="connsiteY22" fmla="*/ 2651 h 10000"/>
                <a:gd name="connsiteX23" fmla="*/ 4263 w 10468"/>
                <a:gd name="connsiteY23" fmla="*/ 1847 h 10000"/>
                <a:gd name="connsiteX24" fmla="*/ 4444 w 10468"/>
                <a:gd name="connsiteY24" fmla="*/ 1090 h 10000"/>
                <a:gd name="connsiteX25" fmla="*/ 4504 w 10468"/>
                <a:gd name="connsiteY25" fmla="*/ 804 h 10000"/>
                <a:gd name="connsiteX26" fmla="*/ 4563 w 10468"/>
                <a:gd name="connsiteY26" fmla="*/ 571 h 10000"/>
                <a:gd name="connsiteX27" fmla="*/ 4656 w 10468"/>
                <a:gd name="connsiteY27" fmla="*/ 379 h 10000"/>
                <a:gd name="connsiteX28" fmla="*/ 4715 w 10468"/>
                <a:gd name="connsiteY28" fmla="*/ 239 h 10000"/>
                <a:gd name="connsiteX29" fmla="*/ 4833 w 10468"/>
                <a:gd name="connsiteY29" fmla="*/ 47 h 10000"/>
                <a:gd name="connsiteX30" fmla="*/ 4926 w 10468"/>
                <a:gd name="connsiteY30" fmla="*/ 0 h 10000"/>
                <a:gd name="connsiteX31" fmla="*/ 4985 w 10468"/>
                <a:gd name="connsiteY31" fmla="*/ 0 h 10000"/>
                <a:gd name="connsiteX32" fmla="*/ 5074 w 10468"/>
                <a:gd name="connsiteY32" fmla="*/ 0 h 10000"/>
                <a:gd name="connsiteX33" fmla="*/ 5163 w 10468"/>
                <a:gd name="connsiteY33" fmla="*/ 93 h 10000"/>
                <a:gd name="connsiteX34" fmla="*/ 5315 w 10468"/>
                <a:gd name="connsiteY34" fmla="*/ 239 h 10000"/>
                <a:gd name="connsiteX35" fmla="*/ 5374 w 10468"/>
                <a:gd name="connsiteY35" fmla="*/ 379 h 10000"/>
                <a:gd name="connsiteX36" fmla="*/ 5467 w 10468"/>
                <a:gd name="connsiteY36" fmla="*/ 571 h 10000"/>
                <a:gd name="connsiteX37" fmla="*/ 5615 w 10468"/>
                <a:gd name="connsiteY37" fmla="*/ 1043 h 10000"/>
                <a:gd name="connsiteX38" fmla="*/ 5796 w 10468"/>
                <a:gd name="connsiteY38" fmla="*/ 1708 h 10000"/>
                <a:gd name="connsiteX39" fmla="*/ 5974 w 10468"/>
                <a:gd name="connsiteY39" fmla="*/ 2465 h 10000"/>
                <a:gd name="connsiteX40" fmla="*/ 6215 w 10468"/>
                <a:gd name="connsiteY40" fmla="*/ 3316 h 10000"/>
                <a:gd name="connsiteX41" fmla="*/ 6337 w 10468"/>
                <a:gd name="connsiteY41" fmla="*/ 3794 h 10000"/>
                <a:gd name="connsiteX42" fmla="*/ 6455 w 10468"/>
                <a:gd name="connsiteY42" fmla="*/ 4359 h 10000"/>
                <a:gd name="connsiteX43" fmla="*/ 6755 w 10468"/>
                <a:gd name="connsiteY43" fmla="*/ 5548 h 10000"/>
                <a:gd name="connsiteX44" fmla="*/ 6907 w 10468"/>
                <a:gd name="connsiteY44" fmla="*/ 6159 h 10000"/>
                <a:gd name="connsiteX45" fmla="*/ 7055 w 10468"/>
                <a:gd name="connsiteY45" fmla="*/ 6731 h 10000"/>
                <a:gd name="connsiteX46" fmla="*/ 7178 w 10468"/>
                <a:gd name="connsiteY46" fmla="*/ 7203 h 10000"/>
                <a:gd name="connsiteX47" fmla="*/ 7296 w 10468"/>
                <a:gd name="connsiteY47" fmla="*/ 7628 h 10000"/>
                <a:gd name="connsiteX48" fmla="*/ 7419 w 10468"/>
                <a:gd name="connsiteY48" fmla="*/ 7960 h 10000"/>
                <a:gd name="connsiteX49" fmla="*/ 7507 w 10468"/>
                <a:gd name="connsiteY49" fmla="*/ 8246 h 10000"/>
                <a:gd name="connsiteX50" fmla="*/ 7596 w 10468"/>
                <a:gd name="connsiteY50" fmla="*/ 8439 h 10000"/>
                <a:gd name="connsiteX51" fmla="*/ 7659 w 10468"/>
                <a:gd name="connsiteY51" fmla="*/ 8625 h 10000"/>
                <a:gd name="connsiteX52" fmla="*/ 7807 w 10468"/>
                <a:gd name="connsiteY52" fmla="*/ 8910 h 10000"/>
                <a:gd name="connsiteX53" fmla="*/ 7989 w 10468"/>
                <a:gd name="connsiteY53" fmla="*/ 9196 h 10000"/>
                <a:gd name="connsiteX54" fmla="*/ 8196 w 10468"/>
                <a:gd name="connsiteY54" fmla="*/ 9382 h 10000"/>
                <a:gd name="connsiteX55" fmla="*/ 8437 w 10468"/>
                <a:gd name="connsiteY55" fmla="*/ 9575 h 10000"/>
                <a:gd name="connsiteX56" fmla="*/ 8918 w 10468"/>
                <a:gd name="connsiteY56" fmla="*/ 9814 h 10000"/>
                <a:gd name="connsiteX57" fmla="*/ 9130 w 10468"/>
                <a:gd name="connsiteY57" fmla="*/ 9860 h 10000"/>
                <a:gd name="connsiteX58" fmla="*/ 9491 w 10468"/>
                <a:gd name="connsiteY58" fmla="*/ 9889 h 10000"/>
                <a:gd name="connsiteX59" fmla="*/ 9877 w 10468"/>
                <a:gd name="connsiteY59" fmla="*/ 9953 h 10000"/>
                <a:gd name="connsiteX60" fmla="*/ 10468 w 10468"/>
                <a:gd name="connsiteY60" fmla="*/ 9968 h 10000"/>
                <a:gd name="connsiteX0" fmla="*/ 0 w 10468"/>
                <a:gd name="connsiteY0" fmla="*/ 10000 h 10000"/>
                <a:gd name="connsiteX1" fmla="*/ 148 w 10468"/>
                <a:gd name="connsiteY1" fmla="*/ 10000 h 10000"/>
                <a:gd name="connsiteX2" fmla="*/ 330 w 10468"/>
                <a:gd name="connsiteY2" fmla="*/ 9953 h 10000"/>
                <a:gd name="connsiteX3" fmla="*/ 718 w 10468"/>
                <a:gd name="connsiteY3" fmla="*/ 9953 h 10000"/>
                <a:gd name="connsiteX4" fmla="*/ 1141 w 10468"/>
                <a:gd name="connsiteY4" fmla="*/ 9907 h 10000"/>
                <a:gd name="connsiteX5" fmla="*/ 1318 w 10468"/>
                <a:gd name="connsiteY5" fmla="*/ 9860 h 10000"/>
                <a:gd name="connsiteX6" fmla="*/ 1500 w 10468"/>
                <a:gd name="connsiteY6" fmla="*/ 9814 h 10000"/>
                <a:gd name="connsiteX7" fmla="*/ 1741 w 10468"/>
                <a:gd name="connsiteY7" fmla="*/ 9668 h 10000"/>
                <a:gd name="connsiteX8" fmla="*/ 1952 w 10468"/>
                <a:gd name="connsiteY8" fmla="*/ 9528 h 10000"/>
                <a:gd name="connsiteX9" fmla="*/ 2163 w 10468"/>
                <a:gd name="connsiteY9" fmla="*/ 9336 h 10000"/>
                <a:gd name="connsiteX10" fmla="*/ 2341 w 10468"/>
                <a:gd name="connsiteY10" fmla="*/ 9050 h 10000"/>
                <a:gd name="connsiteX11" fmla="*/ 2493 w 10468"/>
                <a:gd name="connsiteY11" fmla="*/ 8771 h 10000"/>
                <a:gd name="connsiteX12" fmla="*/ 2640 w 10468"/>
                <a:gd name="connsiteY12" fmla="*/ 8392 h 10000"/>
                <a:gd name="connsiteX13" fmla="*/ 2793 w 10468"/>
                <a:gd name="connsiteY13" fmla="*/ 7914 h 10000"/>
                <a:gd name="connsiteX14" fmla="*/ 2881 w 10468"/>
                <a:gd name="connsiteY14" fmla="*/ 7628 h 10000"/>
                <a:gd name="connsiteX15" fmla="*/ 2970 w 10468"/>
                <a:gd name="connsiteY15" fmla="*/ 7349 h 10000"/>
                <a:gd name="connsiteX16" fmla="*/ 3093 w 10468"/>
                <a:gd name="connsiteY16" fmla="*/ 6970 h 10000"/>
                <a:gd name="connsiteX17" fmla="*/ 3211 w 10468"/>
                <a:gd name="connsiteY17" fmla="*/ 6492 h 10000"/>
                <a:gd name="connsiteX18" fmla="*/ 3452 w 10468"/>
                <a:gd name="connsiteY18" fmla="*/ 5495 h 10000"/>
                <a:gd name="connsiteX19" fmla="*/ 3692 w 10468"/>
                <a:gd name="connsiteY19" fmla="*/ 4452 h 10000"/>
                <a:gd name="connsiteX20" fmla="*/ 3815 w 10468"/>
                <a:gd name="connsiteY20" fmla="*/ 3980 h 10000"/>
                <a:gd name="connsiteX21" fmla="*/ 3904 w 10468"/>
                <a:gd name="connsiteY21" fmla="*/ 3508 h 10000"/>
                <a:gd name="connsiteX22" fmla="*/ 4115 w 10468"/>
                <a:gd name="connsiteY22" fmla="*/ 2651 h 10000"/>
                <a:gd name="connsiteX23" fmla="*/ 4263 w 10468"/>
                <a:gd name="connsiteY23" fmla="*/ 1847 h 10000"/>
                <a:gd name="connsiteX24" fmla="*/ 4444 w 10468"/>
                <a:gd name="connsiteY24" fmla="*/ 1090 h 10000"/>
                <a:gd name="connsiteX25" fmla="*/ 4504 w 10468"/>
                <a:gd name="connsiteY25" fmla="*/ 804 h 10000"/>
                <a:gd name="connsiteX26" fmla="*/ 4563 w 10468"/>
                <a:gd name="connsiteY26" fmla="*/ 571 h 10000"/>
                <a:gd name="connsiteX27" fmla="*/ 4656 w 10468"/>
                <a:gd name="connsiteY27" fmla="*/ 379 h 10000"/>
                <a:gd name="connsiteX28" fmla="*/ 4715 w 10468"/>
                <a:gd name="connsiteY28" fmla="*/ 239 h 10000"/>
                <a:gd name="connsiteX29" fmla="*/ 4833 w 10468"/>
                <a:gd name="connsiteY29" fmla="*/ 47 h 10000"/>
                <a:gd name="connsiteX30" fmla="*/ 4926 w 10468"/>
                <a:gd name="connsiteY30" fmla="*/ 0 h 10000"/>
                <a:gd name="connsiteX31" fmla="*/ 4985 w 10468"/>
                <a:gd name="connsiteY31" fmla="*/ 0 h 10000"/>
                <a:gd name="connsiteX32" fmla="*/ 5074 w 10468"/>
                <a:gd name="connsiteY32" fmla="*/ 0 h 10000"/>
                <a:gd name="connsiteX33" fmla="*/ 5163 w 10468"/>
                <a:gd name="connsiteY33" fmla="*/ 93 h 10000"/>
                <a:gd name="connsiteX34" fmla="*/ 5315 w 10468"/>
                <a:gd name="connsiteY34" fmla="*/ 239 h 10000"/>
                <a:gd name="connsiteX35" fmla="*/ 5374 w 10468"/>
                <a:gd name="connsiteY35" fmla="*/ 379 h 10000"/>
                <a:gd name="connsiteX36" fmla="*/ 5467 w 10468"/>
                <a:gd name="connsiteY36" fmla="*/ 571 h 10000"/>
                <a:gd name="connsiteX37" fmla="*/ 5615 w 10468"/>
                <a:gd name="connsiteY37" fmla="*/ 1043 h 10000"/>
                <a:gd name="connsiteX38" fmla="*/ 5796 w 10468"/>
                <a:gd name="connsiteY38" fmla="*/ 1708 h 10000"/>
                <a:gd name="connsiteX39" fmla="*/ 5974 w 10468"/>
                <a:gd name="connsiteY39" fmla="*/ 2465 h 10000"/>
                <a:gd name="connsiteX40" fmla="*/ 6215 w 10468"/>
                <a:gd name="connsiteY40" fmla="*/ 3316 h 10000"/>
                <a:gd name="connsiteX41" fmla="*/ 6337 w 10468"/>
                <a:gd name="connsiteY41" fmla="*/ 3794 h 10000"/>
                <a:gd name="connsiteX42" fmla="*/ 6455 w 10468"/>
                <a:gd name="connsiteY42" fmla="*/ 4359 h 10000"/>
                <a:gd name="connsiteX43" fmla="*/ 6755 w 10468"/>
                <a:gd name="connsiteY43" fmla="*/ 5548 h 10000"/>
                <a:gd name="connsiteX44" fmla="*/ 6907 w 10468"/>
                <a:gd name="connsiteY44" fmla="*/ 6159 h 10000"/>
                <a:gd name="connsiteX45" fmla="*/ 7055 w 10468"/>
                <a:gd name="connsiteY45" fmla="*/ 6731 h 10000"/>
                <a:gd name="connsiteX46" fmla="*/ 7178 w 10468"/>
                <a:gd name="connsiteY46" fmla="*/ 7203 h 10000"/>
                <a:gd name="connsiteX47" fmla="*/ 7296 w 10468"/>
                <a:gd name="connsiteY47" fmla="*/ 7628 h 10000"/>
                <a:gd name="connsiteX48" fmla="*/ 7419 w 10468"/>
                <a:gd name="connsiteY48" fmla="*/ 7960 h 10000"/>
                <a:gd name="connsiteX49" fmla="*/ 7507 w 10468"/>
                <a:gd name="connsiteY49" fmla="*/ 8246 h 10000"/>
                <a:gd name="connsiteX50" fmla="*/ 7596 w 10468"/>
                <a:gd name="connsiteY50" fmla="*/ 8439 h 10000"/>
                <a:gd name="connsiteX51" fmla="*/ 7659 w 10468"/>
                <a:gd name="connsiteY51" fmla="*/ 8625 h 10000"/>
                <a:gd name="connsiteX52" fmla="*/ 7807 w 10468"/>
                <a:gd name="connsiteY52" fmla="*/ 8910 h 10000"/>
                <a:gd name="connsiteX53" fmla="*/ 7989 w 10468"/>
                <a:gd name="connsiteY53" fmla="*/ 9196 h 10000"/>
                <a:gd name="connsiteX54" fmla="*/ 8196 w 10468"/>
                <a:gd name="connsiteY54" fmla="*/ 9382 h 10000"/>
                <a:gd name="connsiteX55" fmla="*/ 8437 w 10468"/>
                <a:gd name="connsiteY55" fmla="*/ 9575 h 10000"/>
                <a:gd name="connsiteX56" fmla="*/ 8918 w 10468"/>
                <a:gd name="connsiteY56" fmla="*/ 9814 h 10000"/>
                <a:gd name="connsiteX57" fmla="*/ 9130 w 10468"/>
                <a:gd name="connsiteY57" fmla="*/ 9860 h 10000"/>
                <a:gd name="connsiteX58" fmla="*/ 9491 w 10468"/>
                <a:gd name="connsiteY58" fmla="*/ 9889 h 10000"/>
                <a:gd name="connsiteX59" fmla="*/ 9902 w 10468"/>
                <a:gd name="connsiteY59" fmla="*/ 9933 h 10000"/>
                <a:gd name="connsiteX60" fmla="*/ 10468 w 10468"/>
                <a:gd name="connsiteY60" fmla="*/ 9968 h 10000"/>
                <a:gd name="connsiteX0" fmla="*/ 0 w 10320"/>
                <a:gd name="connsiteY0" fmla="*/ 10000 h 10000"/>
                <a:gd name="connsiteX1" fmla="*/ 182 w 10320"/>
                <a:gd name="connsiteY1" fmla="*/ 9953 h 10000"/>
                <a:gd name="connsiteX2" fmla="*/ 570 w 10320"/>
                <a:gd name="connsiteY2" fmla="*/ 9953 h 10000"/>
                <a:gd name="connsiteX3" fmla="*/ 993 w 10320"/>
                <a:gd name="connsiteY3" fmla="*/ 9907 h 10000"/>
                <a:gd name="connsiteX4" fmla="*/ 1170 w 10320"/>
                <a:gd name="connsiteY4" fmla="*/ 9860 h 10000"/>
                <a:gd name="connsiteX5" fmla="*/ 1352 w 10320"/>
                <a:gd name="connsiteY5" fmla="*/ 9814 h 10000"/>
                <a:gd name="connsiteX6" fmla="*/ 1593 w 10320"/>
                <a:gd name="connsiteY6" fmla="*/ 9668 h 10000"/>
                <a:gd name="connsiteX7" fmla="*/ 1804 w 10320"/>
                <a:gd name="connsiteY7" fmla="*/ 9528 h 10000"/>
                <a:gd name="connsiteX8" fmla="*/ 2015 w 10320"/>
                <a:gd name="connsiteY8" fmla="*/ 9336 h 10000"/>
                <a:gd name="connsiteX9" fmla="*/ 2193 w 10320"/>
                <a:gd name="connsiteY9" fmla="*/ 9050 h 10000"/>
                <a:gd name="connsiteX10" fmla="*/ 2345 w 10320"/>
                <a:gd name="connsiteY10" fmla="*/ 8771 h 10000"/>
                <a:gd name="connsiteX11" fmla="*/ 2492 w 10320"/>
                <a:gd name="connsiteY11" fmla="*/ 8392 h 10000"/>
                <a:gd name="connsiteX12" fmla="*/ 2645 w 10320"/>
                <a:gd name="connsiteY12" fmla="*/ 7914 h 10000"/>
                <a:gd name="connsiteX13" fmla="*/ 2733 w 10320"/>
                <a:gd name="connsiteY13" fmla="*/ 7628 h 10000"/>
                <a:gd name="connsiteX14" fmla="*/ 2822 w 10320"/>
                <a:gd name="connsiteY14" fmla="*/ 7349 h 10000"/>
                <a:gd name="connsiteX15" fmla="*/ 2945 w 10320"/>
                <a:gd name="connsiteY15" fmla="*/ 6970 h 10000"/>
                <a:gd name="connsiteX16" fmla="*/ 3063 w 10320"/>
                <a:gd name="connsiteY16" fmla="*/ 6492 h 10000"/>
                <a:gd name="connsiteX17" fmla="*/ 3304 w 10320"/>
                <a:gd name="connsiteY17" fmla="*/ 5495 h 10000"/>
                <a:gd name="connsiteX18" fmla="*/ 3544 w 10320"/>
                <a:gd name="connsiteY18" fmla="*/ 4452 h 10000"/>
                <a:gd name="connsiteX19" fmla="*/ 3667 w 10320"/>
                <a:gd name="connsiteY19" fmla="*/ 3980 h 10000"/>
                <a:gd name="connsiteX20" fmla="*/ 3756 w 10320"/>
                <a:gd name="connsiteY20" fmla="*/ 3508 h 10000"/>
                <a:gd name="connsiteX21" fmla="*/ 3967 w 10320"/>
                <a:gd name="connsiteY21" fmla="*/ 2651 h 10000"/>
                <a:gd name="connsiteX22" fmla="*/ 4115 w 10320"/>
                <a:gd name="connsiteY22" fmla="*/ 1847 h 10000"/>
                <a:gd name="connsiteX23" fmla="*/ 4296 w 10320"/>
                <a:gd name="connsiteY23" fmla="*/ 1090 h 10000"/>
                <a:gd name="connsiteX24" fmla="*/ 4356 w 10320"/>
                <a:gd name="connsiteY24" fmla="*/ 804 h 10000"/>
                <a:gd name="connsiteX25" fmla="*/ 4415 w 10320"/>
                <a:gd name="connsiteY25" fmla="*/ 571 h 10000"/>
                <a:gd name="connsiteX26" fmla="*/ 4508 w 10320"/>
                <a:gd name="connsiteY26" fmla="*/ 379 h 10000"/>
                <a:gd name="connsiteX27" fmla="*/ 4567 w 10320"/>
                <a:gd name="connsiteY27" fmla="*/ 239 h 10000"/>
                <a:gd name="connsiteX28" fmla="*/ 4685 w 10320"/>
                <a:gd name="connsiteY28" fmla="*/ 47 h 10000"/>
                <a:gd name="connsiteX29" fmla="*/ 4778 w 10320"/>
                <a:gd name="connsiteY29" fmla="*/ 0 h 10000"/>
                <a:gd name="connsiteX30" fmla="*/ 4837 w 10320"/>
                <a:gd name="connsiteY30" fmla="*/ 0 h 10000"/>
                <a:gd name="connsiteX31" fmla="*/ 4926 w 10320"/>
                <a:gd name="connsiteY31" fmla="*/ 0 h 10000"/>
                <a:gd name="connsiteX32" fmla="*/ 5015 w 10320"/>
                <a:gd name="connsiteY32" fmla="*/ 93 h 10000"/>
                <a:gd name="connsiteX33" fmla="*/ 5167 w 10320"/>
                <a:gd name="connsiteY33" fmla="*/ 239 h 10000"/>
                <a:gd name="connsiteX34" fmla="*/ 5226 w 10320"/>
                <a:gd name="connsiteY34" fmla="*/ 379 h 10000"/>
                <a:gd name="connsiteX35" fmla="*/ 5319 w 10320"/>
                <a:gd name="connsiteY35" fmla="*/ 571 h 10000"/>
                <a:gd name="connsiteX36" fmla="*/ 5467 w 10320"/>
                <a:gd name="connsiteY36" fmla="*/ 1043 h 10000"/>
                <a:gd name="connsiteX37" fmla="*/ 5648 w 10320"/>
                <a:gd name="connsiteY37" fmla="*/ 1708 h 10000"/>
                <a:gd name="connsiteX38" fmla="*/ 5826 w 10320"/>
                <a:gd name="connsiteY38" fmla="*/ 2465 h 10000"/>
                <a:gd name="connsiteX39" fmla="*/ 6067 w 10320"/>
                <a:gd name="connsiteY39" fmla="*/ 3316 h 10000"/>
                <a:gd name="connsiteX40" fmla="*/ 6189 w 10320"/>
                <a:gd name="connsiteY40" fmla="*/ 3794 h 10000"/>
                <a:gd name="connsiteX41" fmla="*/ 6307 w 10320"/>
                <a:gd name="connsiteY41" fmla="*/ 4359 h 10000"/>
                <a:gd name="connsiteX42" fmla="*/ 6607 w 10320"/>
                <a:gd name="connsiteY42" fmla="*/ 5548 h 10000"/>
                <a:gd name="connsiteX43" fmla="*/ 6759 w 10320"/>
                <a:gd name="connsiteY43" fmla="*/ 6159 h 10000"/>
                <a:gd name="connsiteX44" fmla="*/ 6907 w 10320"/>
                <a:gd name="connsiteY44" fmla="*/ 6731 h 10000"/>
                <a:gd name="connsiteX45" fmla="*/ 7030 w 10320"/>
                <a:gd name="connsiteY45" fmla="*/ 7203 h 10000"/>
                <a:gd name="connsiteX46" fmla="*/ 7148 w 10320"/>
                <a:gd name="connsiteY46" fmla="*/ 7628 h 10000"/>
                <a:gd name="connsiteX47" fmla="*/ 7271 w 10320"/>
                <a:gd name="connsiteY47" fmla="*/ 7960 h 10000"/>
                <a:gd name="connsiteX48" fmla="*/ 7359 w 10320"/>
                <a:gd name="connsiteY48" fmla="*/ 8246 h 10000"/>
                <a:gd name="connsiteX49" fmla="*/ 7448 w 10320"/>
                <a:gd name="connsiteY49" fmla="*/ 8439 h 10000"/>
                <a:gd name="connsiteX50" fmla="*/ 7511 w 10320"/>
                <a:gd name="connsiteY50" fmla="*/ 8625 h 10000"/>
                <a:gd name="connsiteX51" fmla="*/ 7659 w 10320"/>
                <a:gd name="connsiteY51" fmla="*/ 8910 h 10000"/>
                <a:gd name="connsiteX52" fmla="*/ 7841 w 10320"/>
                <a:gd name="connsiteY52" fmla="*/ 9196 h 10000"/>
                <a:gd name="connsiteX53" fmla="*/ 8048 w 10320"/>
                <a:gd name="connsiteY53" fmla="*/ 9382 h 10000"/>
                <a:gd name="connsiteX54" fmla="*/ 8289 w 10320"/>
                <a:gd name="connsiteY54" fmla="*/ 9575 h 10000"/>
                <a:gd name="connsiteX55" fmla="*/ 8770 w 10320"/>
                <a:gd name="connsiteY55" fmla="*/ 9814 h 10000"/>
                <a:gd name="connsiteX56" fmla="*/ 8982 w 10320"/>
                <a:gd name="connsiteY56" fmla="*/ 9860 h 10000"/>
                <a:gd name="connsiteX57" fmla="*/ 9343 w 10320"/>
                <a:gd name="connsiteY57" fmla="*/ 9889 h 10000"/>
                <a:gd name="connsiteX58" fmla="*/ 9754 w 10320"/>
                <a:gd name="connsiteY58" fmla="*/ 9933 h 10000"/>
                <a:gd name="connsiteX59" fmla="*/ 10320 w 10320"/>
                <a:gd name="connsiteY59" fmla="*/ 9968 h 10000"/>
                <a:gd name="connsiteX0" fmla="*/ 0 w 10138"/>
                <a:gd name="connsiteY0" fmla="*/ 9953 h 9968"/>
                <a:gd name="connsiteX1" fmla="*/ 388 w 10138"/>
                <a:gd name="connsiteY1" fmla="*/ 9953 h 9968"/>
                <a:gd name="connsiteX2" fmla="*/ 811 w 10138"/>
                <a:gd name="connsiteY2" fmla="*/ 9907 h 9968"/>
                <a:gd name="connsiteX3" fmla="*/ 988 w 10138"/>
                <a:gd name="connsiteY3" fmla="*/ 9860 h 9968"/>
                <a:gd name="connsiteX4" fmla="*/ 1170 w 10138"/>
                <a:gd name="connsiteY4" fmla="*/ 9814 h 9968"/>
                <a:gd name="connsiteX5" fmla="*/ 1411 w 10138"/>
                <a:gd name="connsiteY5" fmla="*/ 9668 h 9968"/>
                <a:gd name="connsiteX6" fmla="*/ 1622 w 10138"/>
                <a:gd name="connsiteY6" fmla="*/ 9528 h 9968"/>
                <a:gd name="connsiteX7" fmla="*/ 1833 w 10138"/>
                <a:gd name="connsiteY7" fmla="*/ 9336 h 9968"/>
                <a:gd name="connsiteX8" fmla="*/ 2011 w 10138"/>
                <a:gd name="connsiteY8" fmla="*/ 9050 h 9968"/>
                <a:gd name="connsiteX9" fmla="*/ 2163 w 10138"/>
                <a:gd name="connsiteY9" fmla="*/ 8771 h 9968"/>
                <a:gd name="connsiteX10" fmla="*/ 2310 w 10138"/>
                <a:gd name="connsiteY10" fmla="*/ 8392 h 9968"/>
                <a:gd name="connsiteX11" fmla="*/ 2463 w 10138"/>
                <a:gd name="connsiteY11" fmla="*/ 7914 h 9968"/>
                <a:gd name="connsiteX12" fmla="*/ 2551 w 10138"/>
                <a:gd name="connsiteY12" fmla="*/ 7628 h 9968"/>
                <a:gd name="connsiteX13" fmla="*/ 2640 w 10138"/>
                <a:gd name="connsiteY13" fmla="*/ 7349 h 9968"/>
                <a:gd name="connsiteX14" fmla="*/ 2763 w 10138"/>
                <a:gd name="connsiteY14" fmla="*/ 6970 h 9968"/>
                <a:gd name="connsiteX15" fmla="*/ 2881 w 10138"/>
                <a:gd name="connsiteY15" fmla="*/ 6492 h 9968"/>
                <a:gd name="connsiteX16" fmla="*/ 3122 w 10138"/>
                <a:gd name="connsiteY16" fmla="*/ 5495 h 9968"/>
                <a:gd name="connsiteX17" fmla="*/ 3362 w 10138"/>
                <a:gd name="connsiteY17" fmla="*/ 4452 h 9968"/>
                <a:gd name="connsiteX18" fmla="*/ 3485 w 10138"/>
                <a:gd name="connsiteY18" fmla="*/ 3980 h 9968"/>
                <a:gd name="connsiteX19" fmla="*/ 3574 w 10138"/>
                <a:gd name="connsiteY19" fmla="*/ 3508 h 9968"/>
                <a:gd name="connsiteX20" fmla="*/ 3785 w 10138"/>
                <a:gd name="connsiteY20" fmla="*/ 2651 h 9968"/>
                <a:gd name="connsiteX21" fmla="*/ 3933 w 10138"/>
                <a:gd name="connsiteY21" fmla="*/ 1847 h 9968"/>
                <a:gd name="connsiteX22" fmla="*/ 4114 w 10138"/>
                <a:gd name="connsiteY22" fmla="*/ 1090 h 9968"/>
                <a:gd name="connsiteX23" fmla="*/ 4174 w 10138"/>
                <a:gd name="connsiteY23" fmla="*/ 804 h 9968"/>
                <a:gd name="connsiteX24" fmla="*/ 4233 w 10138"/>
                <a:gd name="connsiteY24" fmla="*/ 571 h 9968"/>
                <a:gd name="connsiteX25" fmla="*/ 4326 w 10138"/>
                <a:gd name="connsiteY25" fmla="*/ 379 h 9968"/>
                <a:gd name="connsiteX26" fmla="*/ 4385 w 10138"/>
                <a:gd name="connsiteY26" fmla="*/ 239 h 9968"/>
                <a:gd name="connsiteX27" fmla="*/ 4503 w 10138"/>
                <a:gd name="connsiteY27" fmla="*/ 47 h 9968"/>
                <a:gd name="connsiteX28" fmla="*/ 4596 w 10138"/>
                <a:gd name="connsiteY28" fmla="*/ 0 h 9968"/>
                <a:gd name="connsiteX29" fmla="*/ 4655 w 10138"/>
                <a:gd name="connsiteY29" fmla="*/ 0 h 9968"/>
                <a:gd name="connsiteX30" fmla="*/ 4744 w 10138"/>
                <a:gd name="connsiteY30" fmla="*/ 0 h 9968"/>
                <a:gd name="connsiteX31" fmla="*/ 4833 w 10138"/>
                <a:gd name="connsiteY31" fmla="*/ 93 h 9968"/>
                <a:gd name="connsiteX32" fmla="*/ 4985 w 10138"/>
                <a:gd name="connsiteY32" fmla="*/ 239 h 9968"/>
                <a:gd name="connsiteX33" fmla="*/ 5044 w 10138"/>
                <a:gd name="connsiteY33" fmla="*/ 379 h 9968"/>
                <a:gd name="connsiteX34" fmla="*/ 5137 w 10138"/>
                <a:gd name="connsiteY34" fmla="*/ 571 h 9968"/>
                <a:gd name="connsiteX35" fmla="*/ 5285 w 10138"/>
                <a:gd name="connsiteY35" fmla="*/ 1043 h 9968"/>
                <a:gd name="connsiteX36" fmla="*/ 5466 w 10138"/>
                <a:gd name="connsiteY36" fmla="*/ 1708 h 9968"/>
                <a:gd name="connsiteX37" fmla="*/ 5644 w 10138"/>
                <a:gd name="connsiteY37" fmla="*/ 2465 h 9968"/>
                <a:gd name="connsiteX38" fmla="*/ 5885 w 10138"/>
                <a:gd name="connsiteY38" fmla="*/ 3316 h 9968"/>
                <a:gd name="connsiteX39" fmla="*/ 6007 w 10138"/>
                <a:gd name="connsiteY39" fmla="*/ 3794 h 9968"/>
                <a:gd name="connsiteX40" fmla="*/ 6125 w 10138"/>
                <a:gd name="connsiteY40" fmla="*/ 4359 h 9968"/>
                <a:gd name="connsiteX41" fmla="*/ 6425 w 10138"/>
                <a:gd name="connsiteY41" fmla="*/ 5548 h 9968"/>
                <a:gd name="connsiteX42" fmla="*/ 6577 w 10138"/>
                <a:gd name="connsiteY42" fmla="*/ 6159 h 9968"/>
                <a:gd name="connsiteX43" fmla="*/ 6725 w 10138"/>
                <a:gd name="connsiteY43" fmla="*/ 6731 h 9968"/>
                <a:gd name="connsiteX44" fmla="*/ 6848 w 10138"/>
                <a:gd name="connsiteY44" fmla="*/ 7203 h 9968"/>
                <a:gd name="connsiteX45" fmla="*/ 6966 w 10138"/>
                <a:gd name="connsiteY45" fmla="*/ 7628 h 9968"/>
                <a:gd name="connsiteX46" fmla="*/ 7089 w 10138"/>
                <a:gd name="connsiteY46" fmla="*/ 7960 h 9968"/>
                <a:gd name="connsiteX47" fmla="*/ 7177 w 10138"/>
                <a:gd name="connsiteY47" fmla="*/ 8246 h 9968"/>
                <a:gd name="connsiteX48" fmla="*/ 7266 w 10138"/>
                <a:gd name="connsiteY48" fmla="*/ 8439 h 9968"/>
                <a:gd name="connsiteX49" fmla="*/ 7329 w 10138"/>
                <a:gd name="connsiteY49" fmla="*/ 8625 h 9968"/>
                <a:gd name="connsiteX50" fmla="*/ 7477 w 10138"/>
                <a:gd name="connsiteY50" fmla="*/ 8910 h 9968"/>
                <a:gd name="connsiteX51" fmla="*/ 7659 w 10138"/>
                <a:gd name="connsiteY51" fmla="*/ 9196 h 9968"/>
                <a:gd name="connsiteX52" fmla="*/ 7866 w 10138"/>
                <a:gd name="connsiteY52" fmla="*/ 9382 h 9968"/>
                <a:gd name="connsiteX53" fmla="*/ 8107 w 10138"/>
                <a:gd name="connsiteY53" fmla="*/ 9575 h 9968"/>
                <a:gd name="connsiteX54" fmla="*/ 8588 w 10138"/>
                <a:gd name="connsiteY54" fmla="*/ 9814 h 9968"/>
                <a:gd name="connsiteX55" fmla="*/ 8800 w 10138"/>
                <a:gd name="connsiteY55" fmla="*/ 9860 h 9968"/>
                <a:gd name="connsiteX56" fmla="*/ 9161 w 10138"/>
                <a:gd name="connsiteY56" fmla="*/ 9889 h 9968"/>
                <a:gd name="connsiteX57" fmla="*/ 9572 w 10138"/>
                <a:gd name="connsiteY57" fmla="*/ 9933 h 9968"/>
                <a:gd name="connsiteX58" fmla="*/ 10138 w 10138"/>
                <a:gd name="connsiteY58" fmla="*/ 9968 h 9968"/>
                <a:gd name="connsiteX0" fmla="*/ 0 w 10000"/>
                <a:gd name="connsiteY0" fmla="*/ 9985 h 10000"/>
                <a:gd name="connsiteX1" fmla="*/ 383 w 10000"/>
                <a:gd name="connsiteY1" fmla="*/ 9985 h 10000"/>
                <a:gd name="connsiteX2" fmla="*/ 800 w 10000"/>
                <a:gd name="connsiteY2" fmla="*/ 9939 h 10000"/>
                <a:gd name="connsiteX3" fmla="*/ 975 w 10000"/>
                <a:gd name="connsiteY3" fmla="*/ 9892 h 10000"/>
                <a:gd name="connsiteX4" fmla="*/ 1154 w 10000"/>
                <a:gd name="connsiteY4" fmla="*/ 9846 h 10000"/>
                <a:gd name="connsiteX5" fmla="*/ 1392 w 10000"/>
                <a:gd name="connsiteY5" fmla="*/ 9699 h 10000"/>
                <a:gd name="connsiteX6" fmla="*/ 1600 w 10000"/>
                <a:gd name="connsiteY6" fmla="*/ 9559 h 10000"/>
                <a:gd name="connsiteX7" fmla="*/ 1808 w 10000"/>
                <a:gd name="connsiteY7" fmla="*/ 9366 h 10000"/>
                <a:gd name="connsiteX8" fmla="*/ 1984 w 10000"/>
                <a:gd name="connsiteY8" fmla="*/ 9079 h 10000"/>
                <a:gd name="connsiteX9" fmla="*/ 2134 w 10000"/>
                <a:gd name="connsiteY9" fmla="*/ 8799 h 10000"/>
                <a:gd name="connsiteX10" fmla="*/ 2279 w 10000"/>
                <a:gd name="connsiteY10" fmla="*/ 8419 h 10000"/>
                <a:gd name="connsiteX11" fmla="*/ 2429 w 10000"/>
                <a:gd name="connsiteY11" fmla="*/ 7939 h 10000"/>
                <a:gd name="connsiteX12" fmla="*/ 2516 w 10000"/>
                <a:gd name="connsiteY12" fmla="*/ 7652 h 10000"/>
                <a:gd name="connsiteX13" fmla="*/ 2604 w 10000"/>
                <a:gd name="connsiteY13" fmla="*/ 7373 h 10000"/>
                <a:gd name="connsiteX14" fmla="*/ 2725 w 10000"/>
                <a:gd name="connsiteY14" fmla="*/ 6992 h 10000"/>
                <a:gd name="connsiteX15" fmla="*/ 2842 w 10000"/>
                <a:gd name="connsiteY15" fmla="*/ 6513 h 10000"/>
                <a:gd name="connsiteX16" fmla="*/ 3080 w 10000"/>
                <a:gd name="connsiteY16" fmla="*/ 5513 h 10000"/>
                <a:gd name="connsiteX17" fmla="*/ 3316 w 10000"/>
                <a:gd name="connsiteY17" fmla="*/ 4466 h 10000"/>
                <a:gd name="connsiteX18" fmla="*/ 3438 w 10000"/>
                <a:gd name="connsiteY18" fmla="*/ 3993 h 10000"/>
                <a:gd name="connsiteX19" fmla="*/ 3525 w 10000"/>
                <a:gd name="connsiteY19" fmla="*/ 3519 h 10000"/>
                <a:gd name="connsiteX20" fmla="*/ 3733 w 10000"/>
                <a:gd name="connsiteY20" fmla="*/ 2660 h 10000"/>
                <a:gd name="connsiteX21" fmla="*/ 3879 w 10000"/>
                <a:gd name="connsiteY21" fmla="*/ 1853 h 10000"/>
                <a:gd name="connsiteX22" fmla="*/ 4058 w 10000"/>
                <a:gd name="connsiteY22" fmla="*/ 1093 h 10000"/>
                <a:gd name="connsiteX23" fmla="*/ 4117 w 10000"/>
                <a:gd name="connsiteY23" fmla="*/ 807 h 10000"/>
                <a:gd name="connsiteX24" fmla="*/ 4175 w 10000"/>
                <a:gd name="connsiteY24" fmla="*/ 573 h 10000"/>
                <a:gd name="connsiteX25" fmla="*/ 4267 w 10000"/>
                <a:gd name="connsiteY25" fmla="*/ 380 h 10000"/>
                <a:gd name="connsiteX26" fmla="*/ 4325 w 10000"/>
                <a:gd name="connsiteY26" fmla="*/ 240 h 10000"/>
                <a:gd name="connsiteX27" fmla="*/ 4442 w 10000"/>
                <a:gd name="connsiteY27" fmla="*/ 47 h 10000"/>
                <a:gd name="connsiteX28" fmla="*/ 4533 w 10000"/>
                <a:gd name="connsiteY28" fmla="*/ 0 h 10000"/>
                <a:gd name="connsiteX29" fmla="*/ 4592 w 10000"/>
                <a:gd name="connsiteY29" fmla="*/ 0 h 10000"/>
                <a:gd name="connsiteX30" fmla="*/ 4679 w 10000"/>
                <a:gd name="connsiteY30" fmla="*/ 0 h 10000"/>
                <a:gd name="connsiteX31" fmla="*/ 4767 w 10000"/>
                <a:gd name="connsiteY31" fmla="*/ 93 h 10000"/>
                <a:gd name="connsiteX32" fmla="*/ 4917 w 10000"/>
                <a:gd name="connsiteY32" fmla="*/ 240 h 10000"/>
                <a:gd name="connsiteX33" fmla="*/ 4975 w 10000"/>
                <a:gd name="connsiteY33" fmla="*/ 380 h 10000"/>
                <a:gd name="connsiteX34" fmla="*/ 5067 w 10000"/>
                <a:gd name="connsiteY34" fmla="*/ 573 h 10000"/>
                <a:gd name="connsiteX35" fmla="*/ 5213 w 10000"/>
                <a:gd name="connsiteY35" fmla="*/ 1046 h 10000"/>
                <a:gd name="connsiteX36" fmla="*/ 5392 w 10000"/>
                <a:gd name="connsiteY36" fmla="*/ 1713 h 10000"/>
                <a:gd name="connsiteX37" fmla="*/ 5567 w 10000"/>
                <a:gd name="connsiteY37" fmla="*/ 2473 h 10000"/>
                <a:gd name="connsiteX38" fmla="*/ 5805 w 10000"/>
                <a:gd name="connsiteY38" fmla="*/ 3327 h 10000"/>
                <a:gd name="connsiteX39" fmla="*/ 5925 w 10000"/>
                <a:gd name="connsiteY39" fmla="*/ 3806 h 10000"/>
                <a:gd name="connsiteX40" fmla="*/ 6042 w 10000"/>
                <a:gd name="connsiteY40" fmla="*/ 4373 h 10000"/>
                <a:gd name="connsiteX41" fmla="*/ 6338 w 10000"/>
                <a:gd name="connsiteY41" fmla="*/ 5566 h 10000"/>
                <a:gd name="connsiteX42" fmla="*/ 6487 w 10000"/>
                <a:gd name="connsiteY42" fmla="*/ 6179 h 10000"/>
                <a:gd name="connsiteX43" fmla="*/ 6633 w 10000"/>
                <a:gd name="connsiteY43" fmla="*/ 6753 h 10000"/>
                <a:gd name="connsiteX44" fmla="*/ 6755 w 10000"/>
                <a:gd name="connsiteY44" fmla="*/ 7226 h 10000"/>
                <a:gd name="connsiteX45" fmla="*/ 6871 w 10000"/>
                <a:gd name="connsiteY45" fmla="*/ 7652 h 10000"/>
                <a:gd name="connsiteX46" fmla="*/ 6993 w 10000"/>
                <a:gd name="connsiteY46" fmla="*/ 7986 h 10000"/>
                <a:gd name="connsiteX47" fmla="*/ 7079 w 10000"/>
                <a:gd name="connsiteY47" fmla="*/ 8272 h 10000"/>
                <a:gd name="connsiteX48" fmla="*/ 7167 w 10000"/>
                <a:gd name="connsiteY48" fmla="*/ 8466 h 10000"/>
                <a:gd name="connsiteX49" fmla="*/ 7229 w 10000"/>
                <a:gd name="connsiteY49" fmla="*/ 8653 h 10000"/>
                <a:gd name="connsiteX50" fmla="*/ 7375 w 10000"/>
                <a:gd name="connsiteY50" fmla="*/ 8939 h 10000"/>
                <a:gd name="connsiteX51" fmla="*/ 7555 w 10000"/>
                <a:gd name="connsiteY51" fmla="*/ 9226 h 10000"/>
                <a:gd name="connsiteX52" fmla="*/ 7759 w 10000"/>
                <a:gd name="connsiteY52" fmla="*/ 9412 h 10000"/>
                <a:gd name="connsiteX53" fmla="*/ 7997 w 10000"/>
                <a:gd name="connsiteY53" fmla="*/ 9606 h 10000"/>
                <a:gd name="connsiteX54" fmla="*/ 8471 w 10000"/>
                <a:gd name="connsiteY54" fmla="*/ 9846 h 10000"/>
                <a:gd name="connsiteX55" fmla="*/ 8680 w 10000"/>
                <a:gd name="connsiteY55" fmla="*/ 9892 h 10000"/>
                <a:gd name="connsiteX56" fmla="*/ 9036 w 10000"/>
                <a:gd name="connsiteY56" fmla="*/ 9948 h 10000"/>
                <a:gd name="connsiteX57" fmla="*/ 9442 w 10000"/>
                <a:gd name="connsiteY57" fmla="*/ 9965 h 10000"/>
                <a:gd name="connsiteX58" fmla="*/ 10000 w 10000"/>
                <a:gd name="connsiteY58" fmla="*/ 10000 h 10000"/>
                <a:gd name="connsiteX0" fmla="*/ 0 w 9442"/>
                <a:gd name="connsiteY0" fmla="*/ 9985 h 9985"/>
                <a:gd name="connsiteX1" fmla="*/ 383 w 9442"/>
                <a:gd name="connsiteY1" fmla="*/ 9985 h 9985"/>
                <a:gd name="connsiteX2" fmla="*/ 800 w 9442"/>
                <a:gd name="connsiteY2" fmla="*/ 9939 h 9985"/>
                <a:gd name="connsiteX3" fmla="*/ 975 w 9442"/>
                <a:gd name="connsiteY3" fmla="*/ 9892 h 9985"/>
                <a:gd name="connsiteX4" fmla="*/ 1154 w 9442"/>
                <a:gd name="connsiteY4" fmla="*/ 9846 h 9985"/>
                <a:gd name="connsiteX5" fmla="*/ 1392 w 9442"/>
                <a:gd name="connsiteY5" fmla="*/ 9699 h 9985"/>
                <a:gd name="connsiteX6" fmla="*/ 1600 w 9442"/>
                <a:gd name="connsiteY6" fmla="*/ 9559 h 9985"/>
                <a:gd name="connsiteX7" fmla="*/ 1808 w 9442"/>
                <a:gd name="connsiteY7" fmla="*/ 9366 h 9985"/>
                <a:gd name="connsiteX8" fmla="*/ 1984 w 9442"/>
                <a:gd name="connsiteY8" fmla="*/ 9079 h 9985"/>
                <a:gd name="connsiteX9" fmla="*/ 2134 w 9442"/>
                <a:gd name="connsiteY9" fmla="*/ 8799 h 9985"/>
                <a:gd name="connsiteX10" fmla="*/ 2279 w 9442"/>
                <a:gd name="connsiteY10" fmla="*/ 8419 h 9985"/>
                <a:gd name="connsiteX11" fmla="*/ 2429 w 9442"/>
                <a:gd name="connsiteY11" fmla="*/ 7939 h 9985"/>
                <a:gd name="connsiteX12" fmla="*/ 2516 w 9442"/>
                <a:gd name="connsiteY12" fmla="*/ 7652 h 9985"/>
                <a:gd name="connsiteX13" fmla="*/ 2604 w 9442"/>
                <a:gd name="connsiteY13" fmla="*/ 7373 h 9985"/>
                <a:gd name="connsiteX14" fmla="*/ 2725 w 9442"/>
                <a:gd name="connsiteY14" fmla="*/ 6992 h 9985"/>
                <a:gd name="connsiteX15" fmla="*/ 2842 w 9442"/>
                <a:gd name="connsiteY15" fmla="*/ 6513 h 9985"/>
                <a:gd name="connsiteX16" fmla="*/ 3080 w 9442"/>
                <a:gd name="connsiteY16" fmla="*/ 5513 h 9985"/>
                <a:gd name="connsiteX17" fmla="*/ 3316 w 9442"/>
                <a:gd name="connsiteY17" fmla="*/ 4466 h 9985"/>
                <a:gd name="connsiteX18" fmla="*/ 3438 w 9442"/>
                <a:gd name="connsiteY18" fmla="*/ 3993 h 9985"/>
                <a:gd name="connsiteX19" fmla="*/ 3525 w 9442"/>
                <a:gd name="connsiteY19" fmla="*/ 3519 h 9985"/>
                <a:gd name="connsiteX20" fmla="*/ 3733 w 9442"/>
                <a:gd name="connsiteY20" fmla="*/ 2660 h 9985"/>
                <a:gd name="connsiteX21" fmla="*/ 3879 w 9442"/>
                <a:gd name="connsiteY21" fmla="*/ 1853 h 9985"/>
                <a:gd name="connsiteX22" fmla="*/ 4058 w 9442"/>
                <a:gd name="connsiteY22" fmla="*/ 1093 h 9985"/>
                <a:gd name="connsiteX23" fmla="*/ 4117 w 9442"/>
                <a:gd name="connsiteY23" fmla="*/ 807 h 9985"/>
                <a:gd name="connsiteX24" fmla="*/ 4175 w 9442"/>
                <a:gd name="connsiteY24" fmla="*/ 573 h 9985"/>
                <a:gd name="connsiteX25" fmla="*/ 4267 w 9442"/>
                <a:gd name="connsiteY25" fmla="*/ 380 h 9985"/>
                <a:gd name="connsiteX26" fmla="*/ 4325 w 9442"/>
                <a:gd name="connsiteY26" fmla="*/ 240 h 9985"/>
                <a:gd name="connsiteX27" fmla="*/ 4442 w 9442"/>
                <a:gd name="connsiteY27" fmla="*/ 47 h 9985"/>
                <a:gd name="connsiteX28" fmla="*/ 4533 w 9442"/>
                <a:gd name="connsiteY28" fmla="*/ 0 h 9985"/>
                <a:gd name="connsiteX29" fmla="*/ 4592 w 9442"/>
                <a:gd name="connsiteY29" fmla="*/ 0 h 9985"/>
                <a:gd name="connsiteX30" fmla="*/ 4679 w 9442"/>
                <a:gd name="connsiteY30" fmla="*/ 0 h 9985"/>
                <a:gd name="connsiteX31" fmla="*/ 4767 w 9442"/>
                <a:gd name="connsiteY31" fmla="*/ 93 h 9985"/>
                <a:gd name="connsiteX32" fmla="*/ 4917 w 9442"/>
                <a:gd name="connsiteY32" fmla="*/ 240 h 9985"/>
                <a:gd name="connsiteX33" fmla="*/ 4975 w 9442"/>
                <a:gd name="connsiteY33" fmla="*/ 380 h 9985"/>
                <a:gd name="connsiteX34" fmla="*/ 5067 w 9442"/>
                <a:gd name="connsiteY34" fmla="*/ 573 h 9985"/>
                <a:gd name="connsiteX35" fmla="*/ 5213 w 9442"/>
                <a:gd name="connsiteY35" fmla="*/ 1046 h 9985"/>
                <a:gd name="connsiteX36" fmla="*/ 5392 w 9442"/>
                <a:gd name="connsiteY36" fmla="*/ 1713 h 9985"/>
                <a:gd name="connsiteX37" fmla="*/ 5567 w 9442"/>
                <a:gd name="connsiteY37" fmla="*/ 2473 h 9985"/>
                <a:gd name="connsiteX38" fmla="*/ 5805 w 9442"/>
                <a:gd name="connsiteY38" fmla="*/ 3327 h 9985"/>
                <a:gd name="connsiteX39" fmla="*/ 5925 w 9442"/>
                <a:gd name="connsiteY39" fmla="*/ 3806 h 9985"/>
                <a:gd name="connsiteX40" fmla="*/ 6042 w 9442"/>
                <a:gd name="connsiteY40" fmla="*/ 4373 h 9985"/>
                <a:gd name="connsiteX41" fmla="*/ 6338 w 9442"/>
                <a:gd name="connsiteY41" fmla="*/ 5566 h 9985"/>
                <a:gd name="connsiteX42" fmla="*/ 6487 w 9442"/>
                <a:gd name="connsiteY42" fmla="*/ 6179 h 9985"/>
                <a:gd name="connsiteX43" fmla="*/ 6633 w 9442"/>
                <a:gd name="connsiteY43" fmla="*/ 6753 h 9985"/>
                <a:gd name="connsiteX44" fmla="*/ 6755 w 9442"/>
                <a:gd name="connsiteY44" fmla="*/ 7226 h 9985"/>
                <a:gd name="connsiteX45" fmla="*/ 6871 w 9442"/>
                <a:gd name="connsiteY45" fmla="*/ 7652 h 9985"/>
                <a:gd name="connsiteX46" fmla="*/ 6993 w 9442"/>
                <a:gd name="connsiteY46" fmla="*/ 7986 h 9985"/>
                <a:gd name="connsiteX47" fmla="*/ 7079 w 9442"/>
                <a:gd name="connsiteY47" fmla="*/ 8272 h 9985"/>
                <a:gd name="connsiteX48" fmla="*/ 7167 w 9442"/>
                <a:gd name="connsiteY48" fmla="*/ 8466 h 9985"/>
                <a:gd name="connsiteX49" fmla="*/ 7229 w 9442"/>
                <a:gd name="connsiteY49" fmla="*/ 8653 h 9985"/>
                <a:gd name="connsiteX50" fmla="*/ 7375 w 9442"/>
                <a:gd name="connsiteY50" fmla="*/ 8939 h 9985"/>
                <a:gd name="connsiteX51" fmla="*/ 7555 w 9442"/>
                <a:gd name="connsiteY51" fmla="*/ 9226 h 9985"/>
                <a:gd name="connsiteX52" fmla="*/ 7759 w 9442"/>
                <a:gd name="connsiteY52" fmla="*/ 9412 h 9985"/>
                <a:gd name="connsiteX53" fmla="*/ 7997 w 9442"/>
                <a:gd name="connsiteY53" fmla="*/ 9606 h 9985"/>
                <a:gd name="connsiteX54" fmla="*/ 8471 w 9442"/>
                <a:gd name="connsiteY54" fmla="*/ 9846 h 9985"/>
                <a:gd name="connsiteX55" fmla="*/ 8680 w 9442"/>
                <a:gd name="connsiteY55" fmla="*/ 9892 h 9985"/>
                <a:gd name="connsiteX56" fmla="*/ 9036 w 9442"/>
                <a:gd name="connsiteY56" fmla="*/ 9948 h 9985"/>
                <a:gd name="connsiteX57" fmla="*/ 9442 w 9442"/>
                <a:gd name="connsiteY57" fmla="*/ 9965 h 9985"/>
                <a:gd name="connsiteX0" fmla="*/ 0 w 9594"/>
                <a:gd name="connsiteY0" fmla="*/ 10000 h 10000"/>
                <a:gd name="connsiteX1" fmla="*/ 441 w 9594"/>
                <a:gd name="connsiteY1" fmla="*/ 9954 h 10000"/>
                <a:gd name="connsiteX2" fmla="*/ 627 w 9594"/>
                <a:gd name="connsiteY2" fmla="*/ 9907 h 10000"/>
                <a:gd name="connsiteX3" fmla="*/ 816 w 9594"/>
                <a:gd name="connsiteY3" fmla="*/ 9861 h 10000"/>
                <a:gd name="connsiteX4" fmla="*/ 1068 w 9594"/>
                <a:gd name="connsiteY4" fmla="*/ 9714 h 10000"/>
                <a:gd name="connsiteX5" fmla="*/ 1289 w 9594"/>
                <a:gd name="connsiteY5" fmla="*/ 9573 h 10000"/>
                <a:gd name="connsiteX6" fmla="*/ 1509 w 9594"/>
                <a:gd name="connsiteY6" fmla="*/ 9380 h 10000"/>
                <a:gd name="connsiteX7" fmla="*/ 1695 w 9594"/>
                <a:gd name="connsiteY7" fmla="*/ 9093 h 10000"/>
                <a:gd name="connsiteX8" fmla="*/ 1854 w 9594"/>
                <a:gd name="connsiteY8" fmla="*/ 8812 h 10000"/>
                <a:gd name="connsiteX9" fmla="*/ 2008 w 9594"/>
                <a:gd name="connsiteY9" fmla="*/ 8432 h 10000"/>
                <a:gd name="connsiteX10" fmla="*/ 2167 w 9594"/>
                <a:gd name="connsiteY10" fmla="*/ 7951 h 10000"/>
                <a:gd name="connsiteX11" fmla="*/ 2259 w 9594"/>
                <a:gd name="connsiteY11" fmla="*/ 7663 h 10000"/>
                <a:gd name="connsiteX12" fmla="*/ 2352 w 9594"/>
                <a:gd name="connsiteY12" fmla="*/ 7384 h 10000"/>
                <a:gd name="connsiteX13" fmla="*/ 2480 w 9594"/>
                <a:gd name="connsiteY13" fmla="*/ 7003 h 10000"/>
                <a:gd name="connsiteX14" fmla="*/ 2604 w 9594"/>
                <a:gd name="connsiteY14" fmla="*/ 6523 h 10000"/>
                <a:gd name="connsiteX15" fmla="*/ 2856 w 9594"/>
                <a:gd name="connsiteY15" fmla="*/ 5521 h 10000"/>
                <a:gd name="connsiteX16" fmla="*/ 3106 w 9594"/>
                <a:gd name="connsiteY16" fmla="*/ 4473 h 10000"/>
                <a:gd name="connsiteX17" fmla="*/ 3235 w 9594"/>
                <a:gd name="connsiteY17" fmla="*/ 3999 h 10000"/>
                <a:gd name="connsiteX18" fmla="*/ 3327 w 9594"/>
                <a:gd name="connsiteY18" fmla="*/ 3524 h 10000"/>
                <a:gd name="connsiteX19" fmla="*/ 3548 w 9594"/>
                <a:gd name="connsiteY19" fmla="*/ 2664 h 10000"/>
                <a:gd name="connsiteX20" fmla="*/ 3702 w 9594"/>
                <a:gd name="connsiteY20" fmla="*/ 1856 h 10000"/>
                <a:gd name="connsiteX21" fmla="*/ 3892 w 9594"/>
                <a:gd name="connsiteY21" fmla="*/ 1095 h 10000"/>
                <a:gd name="connsiteX22" fmla="*/ 3954 w 9594"/>
                <a:gd name="connsiteY22" fmla="*/ 808 h 10000"/>
                <a:gd name="connsiteX23" fmla="*/ 4016 w 9594"/>
                <a:gd name="connsiteY23" fmla="*/ 574 h 10000"/>
                <a:gd name="connsiteX24" fmla="*/ 4113 w 9594"/>
                <a:gd name="connsiteY24" fmla="*/ 381 h 10000"/>
                <a:gd name="connsiteX25" fmla="*/ 4175 w 9594"/>
                <a:gd name="connsiteY25" fmla="*/ 240 h 10000"/>
                <a:gd name="connsiteX26" fmla="*/ 4299 w 9594"/>
                <a:gd name="connsiteY26" fmla="*/ 47 h 10000"/>
                <a:gd name="connsiteX27" fmla="*/ 4395 w 9594"/>
                <a:gd name="connsiteY27" fmla="*/ 0 h 10000"/>
                <a:gd name="connsiteX28" fmla="*/ 4457 w 9594"/>
                <a:gd name="connsiteY28" fmla="*/ 0 h 10000"/>
                <a:gd name="connsiteX29" fmla="*/ 4550 w 9594"/>
                <a:gd name="connsiteY29" fmla="*/ 0 h 10000"/>
                <a:gd name="connsiteX30" fmla="*/ 4643 w 9594"/>
                <a:gd name="connsiteY30" fmla="*/ 93 h 10000"/>
                <a:gd name="connsiteX31" fmla="*/ 4802 w 9594"/>
                <a:gd name="connsiteY31" fmla="*/ 240 h 10000"/>
                <a:gd name="connsiteX32" fmla="*/ 4863 w 9594"/>
                <a:gd name="connsiteY32" fmla="*/ 381 h 10000"/>
                <a:gd name="connsiteX33" fmla="*/ 4960 w 9594"/>
                <a:gd name="connsiteY33" fmla="*/ 574 h 10000"/>
                <a:gd name="connsiteX34" fmla="*/ 5115 w 9594"/>
                <a:gd name="connsiteY34" fmla="*/ 1048 h 10000"/>
                <a:gd name="connsiteX35" fmla="*/ 5305 w 9594"/>
                <a:gd name="connsiteY35" fmla="*/ 1716 h 10000"/>
                <a:gd name="connsiteX36" fmla="*/ 5490 w 9594"/>
                <a:gd name="connsiteY36" fmla="*/ 2477 h 10000"/>
                <a:gd name="connsiteX37" fmla="*/ 5742 w 9594"/>
                <a:gd name="connsiteY37" fmla="*/ 3332 h 10000"/>
                <a:gd name="connsiteX38" fmla="*/ 5869 w 9594"/>
                <a:gd name="connsiteY38" fmla="*/ 3812 h 10000"/>
                <a:gd name="connsiteX39" fmla="*/ 5993 w 9594"/>
                <a:gd name="connsiteY39" fmla="*/ 4380 h 10000"/>
                <a:gd name="connsiteX40" fmla="*/ 6307 w 9594"/>
                <a:gd name="connsiteY40" fmla="*/ 5574 h 10000"/>
                <a:gd name="connsiteX41" fmla="*/ 6464 w 9594"/>
                <a:gd name="connsiteY41" fmla="*/ 6188 h 10000"/>
                <a:gd name="connsiteX42" fmla="*/ 6619 w 9594"/>
                <a:gd name="connsiteY42" fmla="*/ 6763 h 10000"/>
                <a:gd name="connsiteX43" fmla="*/ 6748 w 9594"/>
                <a:gd name="connsiteY43" fmla="*/ 7237 h 10000"/>
                <a:gd name="connsiteX44" fmla="*/ 6871 w 9594"/>
                <a:gd name="connsiteY44" fmla="*/ 7663 h 10000"/>
                <a:gd name="connsiteX45" fmla="*/ 7000 w 9594"/>
                <a:gd name="connsiteY45" fmla="*/ 7998 h 10000"/>
                <a:gd name="connsiteX46" fmla="*/ 7091 w 9594"/>
                <a:gd name="connsiteY46" fmla="*/ 8284 h 10000"/>
                <a:gd name="connsiteX47" fmla="*/ 7185 w 9594"/>
                <a:gd name="connsiteY47" fmla="*/ 8479 h 10000"/>
                <a:gd name="connsiteX48" fmla="*/ 7250 w 9594"/>
                <a:gd name="connsiteY48" fmla="*/ 8666 h 10000"/>
                <a:gd name="connsiteX49" fmla="*/ 7405 w 9594"/>
                <a:gd name="connsiteY49" fmla="*/ 8952 h 10000"/>
                <a:gd name="connsiteX50" fmla="*/ 7595 w 9594"/>
                <a:gd name="connsiteY50" fmla="*/ 9240 h 10000"/>
                <a:gd name="connsiteX51" fmla="*/ 7812 w 9594"/>
                <a:gd name="connsiteY51" fmla="*/ 9426 h 10000"/>
                <a:gd name="connsiteX52" fmla="*/ 8064 w 9594"/>
                <a:gd name="connsiteY52" fmla="*/ 9620 h 10000"/>
                <a:gd name="connsiteX53" fmla="*/ 8566 w 9594"/>
                <a:gd name="connsiteY53" fmla="*/ 9861 h 10000"/>
                <a:gd name="connsiteX54" fmla="*/ 8787 w 9594"/>
                <a:gd name="connsiteY54" fmla="*/ 9907 h 10000"/>
                <a:gd name="connsiteX55" fmla="*/ 9164 w 9594"/>
                <a:gd name="connsiteY55" fmla="*/ 9963 h 10000"/>
                <a:gd name="connsiteX56" fmla="*/ 9594 w 9594"/>
                <a:gd name="connsiteY56" fmla="*/ 9980 h 10000"/>
                <a:gd name="connsiteX0" fmla="*/ 0 w 9982"/>
                <a:gd name="connsiteY0" fmla="*/ 10000 h 10000"/>
                <a:gd name="connsiteX1" fmla="*/ 442 w 9982"/>
                <a:gd name="connsiteY1" fmla="*/ 9954 h 10000"/>
                <a:gd name="connsiteX2" fmla="*/ 636 w 9982"/>
                <a:gd name="connsiteY2" fmla="*/ 9907 h 10000"/>
                <a:gd name="connsiteX3" fmla="*/ 833 w 9982"/>
                <a:gd name="connsiteY3" fmla="*/ 9861 h 10000"/>
                <a:gd name="connsiteX4" fmla="*/ 1095 w 9982"/>
                <a:gd name="connsiteY4" fmla="*/ 9714 h 10000"/>
                <a:gd name="connsiteX5" fmla="*/ 1326 w 9982"/>
                <a:gd name="connsiteY5" fmla="*/ 9573 h 10000"/>
                <a:gd name="connsiteX6" fmla="*/ 1555 w 9982"/>
                <a:gd name="connsiteY6" fmla="*/ 9380 h 10000"/>
                <a:gd name="connsiteX7" fmla="*/ 1749 w 9982"/>
                <a:gd name="connsiteY7" fmla="*/ 9093 h 10000"/>
                <a:gd name="connsiteX8" fmla="*/ 1914 w 9982"/>
                <a:gd name="connsiteY8" fmla="*/ 8812 h 10000"/>
                <a:gd name="connsiteX9" fmla="*/ 2075 w 9982"/>
                <a:gd name="connsiteY9" fmla="*/ 8432 h 10000"/>
                <a:gd name="connsiteX10" fmla="*/ 2241 w 9982"/>
                <a:gd name="connsiteY10" fmla="*/ 7951 h 10000"/>
                <a:gd name="connsiteX11" fmla="*/ 2337 w 9982"/>
                <a:gd name="connsiteY11" fmla="*/ 7663 h 10000"/>
                <a:gd name="connsiteX12" fmla="*/ 2434 w 9982"/>
                <a:gd name="connsiteY12" fmla="*/ 7384 h 10000"/>
                <a:gd name="connsiteX13" fmla="*/ 2567 w 9982"/>
                <a:gd name="connsiteY13" fmla="*/ 7003 h 10000"/>
                <a:gd name="connsiteX14" fmla="*/ 2696 w 9982"/>
                <a:gd name="connsiteY14" fmla="*/ 6523 h 10000"/>
                <a:gd name="connsiteX15" fmla="*/ 2959 w 9982"/>
                <a:gd name="connsiteY15" fmla="*/ 5521 h 10000"/>
                <a:gd name="connsiteX16" fmla="*/ 3219 w 9982"/>
                <a:gd name="connsiteY16" fmla="*/ 4473 h 10000"/>
                <a:gd name="connsiteX17" fmla="*/ 3354 w 9982"/>
                <a:gd name="connsiteY17" fmla="*/ 3999 h 10000"/>
                <a:gd name="connsiteX18" fmla="*/ 3450 w 9982"/>
                <a:gd name="connsiteY18" fmla="*/ 3524 h 10000"/>
                <a:gd name="connsiteX19" fmla="*/ 3680 w 9982"/>
                <a:gd name="connsiteY19" fmla="*/ 2664 h 10000"/>
                <a:gd name="connsiteX20" fmla="*/ 3841 w 9982"/>
                <a:gd name="connsiteY20" fmla="*/ 1856 h 10000"/>
                <a:gd name="connsiteX21" fmla="*/ 4039 w 9982"/>
                <a:gd name="connsiteY21" fmla="*/ 1095 h 10000"/>
                <a:gd name="connsiteX22" fmla="*/ 4103 w 9982"/>
                <a:gd name="connsiteY22" fmla="*/ 808 h 10000"/>
                <a:gd name="connsiteX23" fmla="*/ 4168 w 9982"/>
                <a:gd name="connsiteY23" fmla="*/ 574 h 10000"/>
                <a:gd name="connsiteX24" fmla="*/ 4269 w 9982"/>
                <a:gd name="connsiteY24" fmla="*/ 381 h 10000"/>
                <a:gd name="connsiteX25" fmla="*/ 4334 w 9982"/>
                <a:gd name="connsiteY25" fmla="*/ 240 h 10000"/>
                <a:gd name="connsiteX26" fmla="*/ 4463 w 9982"/>
                <a:gd name="connsiteY26" fmla="*/ 47 h 10000"/>
                <a:gd name="connsiteX27" fmla="*/ 4563 w 9982"/>
                <a:gd name="connsiteY27" fmla="*/ 0 h 10000"/>
                <a:gd name="connsiteX28" fmla="*/ 4628 w 9982"/>
                <a:gd name="connsiteY28" fmla="*/ 0 h 10000"/>
                <a:gd name="connsiteX29" fmla="*/ 4725 w 9982"/>
                <a:gd name="connsiteY29" fmla="*/ 0 h 10000"/>
                <a:gd name="connsiteX30" fmla="*/ 4821 w 9982"/>
                <a:gd name="connsiteY30" fmla="*/ 93 h 10000"/>
                <a:gd name="connsiteX31" fmla="*/ 4987 w 9982"/>
                <a:gd name="connsiteY31" fmla="*/ 240 h 10000"/>
                <a:gd name="connsiteX32" fmla="*/ 5051 w 9982"/>
                <a:gd name="connsiteY32" fmla="*/ 381 h 10000"/>
                <a:gd name="connsiteX33" fmla="*/ 5152 w 9982"/>
                <a:gd name="connsiteY33" fmla="*/ 574 h 10000"/>
                <a:gd name="connsiteX34" fmla="*/ 5313 w 9982"/>
                <a:gd name="connsiteY34" fmla="*/ 1048 h 10000"/>
                <a:gd name="connsiteX35" fmla="*/ 5511 w 9982"/>
                <a:gd name="connsiteY35" fmla="*/ 1716 h 10000"/>
                <a:gd name="connsiteX36" fmla="*/ 5704 w 9982"/>
                <a:gd name="connsiteY36" fmla="*/ 2477 h 10000"/>
                <a:gd name="connsiteX37" fmla="*/ 5967 w 9982"/>
                <a:gd name="connsiteY37" fmla="*/ 3332 h 10000"/>
                <a:gd name="connsiteX38" fmla="*/ 6099 w 9982"/>
                <a:gd name="connsiteY38" fmla="*/ 3812 h 10000"/>
                <a:gd name="connsiteX39" fmla="*/ 6229 w 9982"/>
                <a:gd name="connsiteY39" fmla="*/ 4380 h 10000"/>
                <a:gd name="connsiteX40" fmla="*/ 6556 w 9982"/>
                <a:gd name="connsiteY40" fmla="*/ 5574 h 10000"/>
                <a:gd name="connsiteX41" fmla="*/ 6720 w 9982"/>
                <a:gd name="connsiteY41" fmla="*/ 6188 h 10000"/>
                <a:gd name="connsiteX42" fmla="*/ 6881 w 9982"/>
                <a:gd name="connsiteY42" fmla="*/ 6763 h 10000"/>
                <a:gd name="connsiteX43" fmla="*/ 7016 w 9982"/>
                <a:gd name="connsiteY43" fmla="*/ 7237 h 10000"/>
                <a:gd name="connsiteX44" fmla="*/ 7144 w 9982"/>
                <a:gd name="connsiteY44" fmla="*/ 7663 h 10000"/>
                <a:gd name="connsiteX45" fmla="*/ 7278 w 9982"/>
                <a:gd name="connsiteY45" fmla="*/ 7998 h 10000"/>
                <a:gd name="connsiteX46" fmla="*/ 7373 w 9982"/>
                <a:gd name="connsiteY46" fmla="*/ 8284 h 10000"/>
                <a:gd name="connsiteX47" fmla="*/ 7471 w 9982"/>
                <a:gd name="connsiteY47" fmla="*/ 8479 h 10000"/>
                <a:gd name="connsiteX48" fmla="*/ 7539 w 9982"/>
                <a:gd name="connsiteY48" fmla="*/ 8666 h 10000"/>
                <a:gd name="connsiteX49" fmla="*/ 7700 w 9982"/>
                <a:gd name="connsiteY49" fmla="*/ 8952 h 10000"/>
                <a:gd name="connsiteX50" fmla="*/ 7898 w 9982"/>
                <a:gd name="connsiteY50" fmla="*/ 9240 h 10000"/>
                <a:gd name="connsiteX51" fmla="*/ 8125 w 9982"/>
                <a:gd name="connsiteY51" fmla="*/ 9426 h 10000"/>
                <a:gd name="connsiteX52" fmla="*/ 8387 w 9982"/>
                <a:gd name="connsiteY52" fmla="*/ 9620 h 10000"/>
                <a:gd name="connsiteX53" fmla="*/ 8910 w 9982"/>
                <a:gd name="connsiteY53" fmla="*/ 9861 h 10000"/>
                <a:gd name="connsiteX54" fmla="*/ 9141 w 9982"/>
                <a:gd name="connsiteY54" fmla="*/ 9907 h 10000"/>
                <a:gd name="connsiteX55" fmla="*/ 9534 w 9982"/>
                <a:gd name="connsiteY55" fmla="*/ 9963 h 10000"/>
                <a:gd name="connsiteX56" fmla="*/ 9982 w 9982"/>
                <a:gd name="connsiteY56" fmla="*/ 9980 h 10000"/>
                <a:gd name="connsiteX0" fmla="*/ 0 w 10014"/>
                <a:gd name="connsiteY0" fmla="*/ 9980 h 9980"/>
                <a:gd name="connsiteX1" fmla="*/ 457 w 10014"/>
                <a:gd name="connsiteY1" fmla="*/ 9954 h 9980"/>
                <a:gd name="connsiteX2" fmla="*/ 651 w 10014"/>
                <a:gd name="connsiteY2" fmla="*/ 9907 h 9980"/>
                <a:gd name="connsiteX3" fmla="*/ 849 w 10014"/>
                <a:gd name="connsiteY3" fmla="*/ 9861 h 9980"/>
                <a:gd name="connsiteX4" fmla="*/ 1111 w 10014"/>
                <a:gd name="connsiteY4" fmla="*/ 9714 h 9980"/>
                <a:gd name="connsiteX5" fmla="*/ 1342 w 10014"/>
                <a:gd name="connsiteY5" fmla="*/ 9573 h 9980"/>
                <a:gd name="connsiteX6" fmla="*/ 1572 w 10014"/>
                <a:gd name="connsiteY6" fmla="*/ 9380 h 9980"/>
                <a:gd name="connsiteX7" fmla="*/ 1766 w 10014"/>
                <a:gd name="connsiteY7" fmla="*/ 9093 h 9980"/>
                <a:gd name="connsiteX8" fmla="*/ 1931 w 10014"/>
                <a:gd name="connsiteY8" fmla="*/ 8812 h 9980"/>
                <a:gd name="connsiteX9" fmla="*/ 2093 w 10014"/>
                <a:gd name="connsiteY9" fmla="*/ 8432 h 9980"/>
                <a:gd name="connsiteX10" fmla="*/ 2259 w 10014"/>
                <a:gd name="connsiteY10" fmla="*/ 7951 h 9980"/>
                <a:gd name="connsiteX11" fmla="*/ 2355 w 10014"/>
                <a:gd name="connsiteY11" fmla="*/ 7663 h 9980"/>
                <a:gd name="connsiteX12" fmla="*/ 2452 w 10014"/>
                <a:gd name="connsiteY12" fmla="*/ 7384 h 9980"/>
                <a:gd name="connsiteX13" fmla="*/ 2586 w 10014"/>
                <a:gd name="connsiteY13" fmla="*/ 7003 h 9980"/>
                <a:gd name="connsiteX14" fmla="*/ 2715 w 10014"/>
                <a:gd name="connsiteY14" fmla="*/ 6523 h 9980"/>
                <a:gd name="connsiteX15" fmla="*/ 2978 w 10014"/>
                <a:gd name="connsiteY15" fmla="*/ 5521 h 9980"/>
                <a:gd name="connsiteX16" fmla="*/ 3239 w 10014"/>
                <a:gd name="connsiteY16" fmla="*/ 4473 h 9980"/>
                <a:gd name="connsiteX17" fmla="*/ 3374 w 10014"/>
                <a:gd name="connsiteY17" fmla="*/ 3999 h 9980"/>
                <a:gd name="connsiteX18" fmla="*/ 3470 w 10014"/>
                <a:gd name="connsiteY18" fmla="*/ 3524 h 9980"/>
                <a:gd name="connsiteX19" fmla="*/ 3701 w 10014"/>
                <a:gd name="connsiteY19" fmla="*/ 2664 h 9980"/>
                <a:gd name="connsiteX20" fmla="*/ 3862 w 10014"/>
                <a:gd name="connsiteY20" fmla="*/ 1856 h 9980"/>
                <a:gd name="connsiteX21" fmla="*/ 4060 w 10014"/>
                <a:gd name="connsiteY21" fmla="*/ 1095 h 9980"/>
                <a:gd name="connsiteX22" fmla="*/ 4124 w 10014"/>
                <a:gd name="connsiteY22" fmla="*/ 808 h 9980"/>
                <a:gd name="connsiteX23" fmla="*/ 4190 w 10014"/>
                <a:gd name="connsiteY23" fmla="*/ 574 h 9980"/>
                <a:gd name="connsiteX24" fmla="*/ 4291 w 10014"/>
                <a:gd name="connsiteY24" fmla="*/ 381 h 9980"/>
                <a:gd name="connsiteX25" fmla="*/ 4356 w 10014"/>
                <a:gd name="connsiteY25" fmla="*/ 240 h 9980"/>
                <a:gd name="connsiteX26" fmla="*/ 4485 w 10014"/>
                <a:gd name="connsiteY26" fmla="*/ 47 h 9980"/>
                <a:gd name="connsiteX27" fmla="*/ 4585 w 10014"/>
                <a:gd name="connsiteY27" fmla="*/ 0 h 9980"/>
                <a:gd name="connsiteX28" fmla="*/ 4650 w 10014"/>
                <a:gd name="connsiteY28" fmla="*/ 0 h 9980"/>
                <a:gd name="connsiteX29" fmla="*/ 4748 w 10014"/>
                <a:gd name="connsiteY29" fmla="*/ 0 h 9980"/>
                <a:gd name="connsiteX30" fmla="*/ 4844 w 10014"/>
                <a:gd name="connsiteY30" fmla="*/ 93 h 9980"/>
                <a:gd name="connsiteX31" fmla="*/ 5010 w 10014"/>
                <a:gd name="connsiteY31" fmla="*/ 240 h 9980"/>
                <a:gd name="connsiteX32" fmla="*/ 5074 w 10014"/>
                <a:gd name="connsiteY32" fmla="*/ 381 h 9980"/>
                <a:gd name="connsiteX33" fmla="*/ 5175 w 10014"/>
                <a:gd name="connsiteY33" fmla="*/ 574 h 9980"/>
                <a:gd name="connsiteX34" fmla="*/ 5337 w 10014"/>
                <a:gd name="connsiteY34" fmla="*/ 1048 h 9980"/>
                <a:gd name="connsiteX35" fmla="*/ 5535 w 10014"/>
                <a:gd name="connsiteY35" fmla="*/ 1716 h 9980"/>
                <a:gd name="connsiteX36" fmla="*/ 5728 w 10014"/>
                <a:gd name="connsiteY36" fmla="*/ 2477 h 9980"/>
                <a:gd name="connsiteX37" fmla="*/ 5992 w 10014"/>
                <a:gd name="connsiteY37" fmla="*/ 3332 h 9980"/>
                <a:gd name="connsiteX38" fmla="*/ 6124 w 10014"/>
                <a:gd name="connsiteY38" fmla="*/ 3812 h 9980"/>
                <a:gd name="connsiteX39" fmla="*/ 6254 w 10014"/>
                <a:gd name="connsiteY39" fmla="*/ 4380 h 9980"/>
                <a:gd name="connsiteX40" fmla="*/ 6582 w 10014"/>
                <a:gd name="connsiteY40" fmla="*/ 5574 h 9980"/>
                <a:gd name="connsiteX41" fmla="*/ 6746 w 10014"/>
                <a:gd name="connsiteY41" fmla="*/ 6188 h 9980"/>
                <a:gd name="connsiteX42" fmla="*/ 6907 w 10014"/>
                <a:gd name="connsiteY42" fmla="*/ 6763 h 9980"/>
                <a:gd name="connsiteX43" fmla="*/ 7043 w 10014"/>
                <a:gd name="connsiteY43" fmla="*/ 7237 h 9980"/>
                <a:gd name="connsiteX44" fmla="*/ 7171 w 10014"/>
                <a:gd name="connsiteY44" fmla="*/ 7663 h 9980"/>
                <a:gd name="connsiteX45" fmla="*/ 7305 w 10014"/>
                <a:gd name="connsiteY45" fmla="*/ 7998 h 9980"/>
                <a:gd name="connsiteX46" fmla="*/ 7400 w 10014"/>
                <a:gd name="connsiteY46" fmla="*/ 8284 h 9980"/>
                <a:gd name="connsiteX47" fmla="*/ 7498 w 10014"/>
                <a:gd name="connsiteY47" fmla="*/ 8479 h 9980"/>
                <a:gd name="connsiteX48" fmla="*/ 7567 w 10014"/>
                <a:gd name="connsiteY48" fmla="*/ 8666 h 9980"/>
                <a:gd name="connsiteX49" fmla="*/ 7728 w 10014"/>
                <a:gd name="connsiteY49" fmla="*/ 8952 h 9980"/>
                <a:gd name="connsiteX50" fmla="*/ 7926 w 10014"/>
                <a:gd name="connsiteY50" fmla="*/ 9240 h 9980"/>
                <a:gd name="connsiteX51" fmla="*/ 8154 w 10014"/>
                <a:gd name="connsiteY51" fmla="*/ 9426 h 9980"/>
                <a:gd name="connsiteX52" fmla="*/ 8416 w 10014"/>
                <a:gd name="connsiteY52" fmla="*/ 9620 h 9980"/>
                <a:gd name="connsiteX53" fmla="*/ 8940 w 10014"/>
                <a:gd name="connsiteY53" fmla="*/ 9861 h 9980"/>
                <a:gd name="connsiteX54" fmla="*/ 9171 w 10014"/>
                <a:gd name="connsiteY54" fmla="*/ 9907 h 9980"/>
                <a:gd name="connsiteX55" fmla="*/ 9565 w 10014"/>
                <a:gd name="connsiteY55" fmla="*/ 9963 h 9980"/>
                <a:gd name="connsiteX56" fmla="*/ 10014 w 10014"/>
                <a:gd name="connsiteY56" fmla="*/ 9980 h 9980"/>
                <a:gd name="connsiteX0" fmla="*/ 0 w 10014"/>
                <a:gd name="connsiteY0" fmla="*/ 10000 h 10000"/>
                <a:gd name="connsiteX1" fmla="*/ 456 w 10014"/>
                <a:gd name="connsiteY1" fmla="*/ 9974 h 10000"/>
                <a:gd name="connsiteX2" fmla="*/ 650 w 10014"/>
                <a:gd name="connsiteY2" fmla="*/ 9927 h 10000"/>
                <a:gd name="connsiteX3" fmla="*/ 848 w 10014"/>
                <a:gd name="connsiteY3" fmla="*/ 9881 h 10000"/>
                <a:gd name="connsiteX4" fmla="*/ 1109 w 10014"/>
                <a:gd name="connsiteY4" fmla="*/ 9733 h 10000"/>
                <a:gd name="connsiteX5" fmla="*/ 1340 w 10014"/>
                <a:gd name="connsiteY5" fmla="*/ 9592 h 10000"/>
                <a:gd name="connsiteX6" fmla="*/ 1570 w 10014"/>
                <a:gd name="connsiteY6" fmla="*/ 9399 h 10000"/>
                <a:gd name="connsiteX7" fmla="*/ 1764 w 10014"/>
                <a:gd name="connsiteY7" fmla="*/ 9111 h 10000"/>
                <a:gd name="connsiteX8" fmla="*/ 1928 w 10014"/>
                <a:gd name="connsiteY8" fmla="*/ 8830 h 10000"/>
                <a:gd name="connsiteX9" fmla="*/ 2090 w 10014"/>
                <a:gd name="connsiteY9" fmla="*/ 8449 h 10000"/>
                <a:gd name="connsiteX10" fmla="*/ 2256 w 10014"/>
                <a:gd name="connsiteY10" fmla="*/ 7967 h 10000"/>
                <a:gd name="connsiteX11" fmla="*/ 2352 w 10014"/>
                <a:gd name="connsiteY11" fmla="*/ 7678 h 10000"/>
                <a:gd name="connsiteX12" fmla="*/ 2449 w 10014"/>
                <a:gd name="connsiteY12" fmla="*/ 7399 h 10000"/>
                <a:gd name="connsiteX13" fmla="*/ 2582 w 10014"/>
                <a:gd name="connsiteY13" fmla="*/ 7017 h 10000"/>
                <a:gd name="connsiteX14" fmla="*/ 2711 w 10014"/>
                <a:gd name="connsiteY14" fmla="*/ 6536 h 10000"/>
                <a:gd name="connsiteX15" fmla="*/ 2974 w 10014"/>
                <a:gd name="connsiteY15" fmla="*/ 5532 h 10000"/>
                <a:gd name="connsiteX16" fmla="*/ 3234 w 10014"/>
                <a:gd name="connsiteY16" fmla="*/ 4482 h 10000"/>
                <a:gd name="connsiteX17" fmla="*/ 3369 w 10014"/>
                <a:gd name="connsiteY17" fmla="*/ 4007 h 10000"/>
                <a:gd name="connsiteX18" fmla="*/ 3465 w 10014"/>
                <a:gd name="connsiteY18" fmla="*/ 3531 h 10000"/>
                <a:gd name="connsiteX19" fmla="*/ 3696 w 10014"/>
                <a:gd name="connsiteY19" fmla="*/ 2669 h 10000"/>
                <a:gd name="connsiteX20" fmla="*/ 3857 w 10014"/>
                <a:gd name="connsiteY20" fmla="*/ 1860 h 10000"/>
                <a:gd name="connsiteX21" fmla="*/ 4054 w 10014"/>
                <a:gd name="connsiteY21" fmla="*/ 1097 h 10000"/>
                <a:gd name="connsiteX22" fmla="*/ 4118 w 10014"/>
                <a:gd name="connsiteY22" fmla="*/ 810 h 10000"/>
                <a:gd name="connsiteX23" fmla="*/ 4184 w 10014"/>
                <a:gd name="connsiteY23" fmla="*/ 575 h 10000"/>
                <a:gd name="connsiteX24" fmla="*/ 4285 w 10014"/>
                <a:gd name="connsiteY24" fmla="*/ 382 h 10000"/>
                <a:gd name="connsiteX25" fmla="*/ 4350 w 10014"/>
                <a:gd name="connsiteY25" fmla="*/ 240 h 10000"/>
                <a:gd name="connsiteX26" fmla="*/ 4479 w 10014"/>
                <a:gd name="connsiteY26" fmla="*/ 47 h 10000"/>
                <a:gd name="connsiteX27" fmla="*/ 4579 w 10014"/>
                <a:gd name="connsiteY27" fmla="*/ 0 h 10000"/>
                <a:gd name="connsiteX28" fmla="*/ 4643 w 10014"/>
                <a:gd name="connsiteY28" fmla="*/ 0 h 10000"/>
                <a:gd name="connsiteX29" fmla="*/ 4741 w 10014"/>
                <a:gd name="connsiteY29" fmla="*/ 0 h 10000"/>
                <a:gd name="connsiteX30" fmla="*/ 4837 w 10014"/>
                <a:gd name="connsiteY30" fmla="*/ 93 h 10000"/>
                <a:gd name="connsiteX31" fmla="*/ 5003 w 10014"/>
                <a:gd name="connsiteY31" fmla="*/ 240 h 10000"/>
                <a:gd name="connsiteX32" fmla="*/ 5067 w 10014"/>
                <a:gd name="connsiteY32" fmla="*/ 382 h 10000"/>
                <a:gd name="connsiteX33" fmla="*/ 5168 w 10014"/>
                <a:gd name="connsiteY33" fmla="*/ 575 h 10000"/>
                <a:gd name="connsiteX34" fmla="*/ 5330 w 10014"/>
                <a:gd name="connsiteY34" fmla="*/ 1050 h 10000"/>
                <a:gd name="connsiteX35" fmla="*/ 5527 w 10014"/>
                <a:gd name="connsiteY35" fmla="*/ 1719 h 10000"/>
                <a:gd name="connsiteX36" fmla="*/ 5720 w 10014"/>
                <a:gd name="connsiteY36" fmla="*/ 2482 h 10000"/>
                <a:gd name="connsiteX37" fmla="*/ 5984 w 10014"/>
                <a:gd name="connsiteY37" fmla="*/ 3339 h 10000"/>
                <a:gd name="connsiteX38" fmla="*/ 6115 w 10014"/>
                <a:gd name="connsiteY38" fmla="*/ 3820 h 10000"/>
                <a:gd name="connsiteX39" fmla="*/ 6245 w 10014"/>
                <a:gd name="connsiteY39" fmla="*/ 4389 h 10000"/>
                <a:gd name="connsiteX40" fmla="*/ 6573 w 10014"/>
                <a:gd name="connsiteY40" fmla="*/ 5585 h 10000"/>
                <a:gd name="connsiteX41" fmla="*/ 6737 w 10014"/>
                <a:gd name="connsiteY41" fmla="*/ 6200 h 10000"/>
                <a:gd name="connsiteX42" fmla="*/ 6897 w 10014"/>
                <a:gd name="connsiteY42" fmla="*/ 6777 h 10000"/>
                <a:gd name="connsiteX43" fmla="*/ 7033 w 10014"/>
                <a:gd name="connsiteY43" fmla="*/ 7252 h 10000"/>
                <a:gd name="connsiteX44" fmla="*/ 7161 w 10014"/>
                <a:gd name="connsiteY44" fmla="*/ 7678 h 10000"/>
                <a:gd name="connsiteX45" fmla="*/ 7295 w 10014"/>
                <a:gd name="connsiteY45" fmla="*/ 8014 h 10000"/>
                <a:gd name="connsiteX46" fmla="*/ 7390 w 10014"/>
                <a:gd name="connsiteY46" fmla="*/ 8301 h 10000"/>
                <a:gd name="connsiteX47" fmla="*/ 7488 w 10014"/>
                <a:gd name="connsiteY47" fmla="*/ 8496 h 10000"/>
                <a:gd name="connsiteX48" fmla="*/ 7556 w 10014"/>
                <a:gd name="connsiteY48" fmla="*/ 8683 h 10000"/>
                <a:gd name="connsiteX49" fmla="*/ 7717 w 10014"/>
                <a:gd name="connsiteY49" fmla="*/ 8970 h 10000"/>
                <a:gd name="connsiteX50" fmla="*/ 7915 w 10014"/>
                <a:gd name="connsiteY50" fmla="*/ 9259 h 10000"/>
                <a:gd name="connsiteX51" fmla="*/ 8143 w 10014"/>
                <a:gd name="connsiteY51" fmla="*/ 9445 h 10000"/>
                <a:gd name="connsiteX52" fmla="*/ 8404 w 10014"/>
                <a:gd name="connsiteY52" fmla="*/ 9639 h 10000"/>
                <a:gd name="connsiteX53" fmla="*/ 8928 w 10014"/>
                <a:gd name="connsiteY53" fmla="*/ 9881 h 10000"/>
                <a:gd name="connsiteX54" fmla="*/ 9158 w 10014"/>
                <a:gd name="connsiteY54" fmla="*/ 9927 h 10000"/>
                <a:gd name="connsiteX55" fmla="*/ 9552 w 10014"/>
                <a:gd name="connsiteY55" fmla="*/ 9983 h 10000"/>
                <a:gd name="connsiteX56" fmla="*/ 10014 w 10014"/>
                <a:gd name="connsiteY56" fmla="*/ 9960 h 10000"/>
                <a:gd name="connsiteX0" fmla="*/ 0 w 10069"/>
                <a:gd name="connsiteY0" fmla="*/ 10000 h 10000"/>
                <a:gd name="connsiteX1" fmla="*/ 456 w 10069"/>
                <a:gd name="connsiteY1" fmla="*/ 9974 h 10000"/>
                <a:gd name="connsiteX2" fmla="*/ 650 w 10069"/>
                <a:gd name="connsiteY2" fmla="*/ 9927 h 10000"/>
                <a:gd name="connsiteX3" fmla="*/ 848 w 10069"/>
                <a:gd name="connsiteY3" fmla="*/ 9881 h 10000"/>
                <a:gd name="connsiteX4" fmla="*/ 1109 w 10069"/>
                <a:gd name="connsiteY4" fmla="*/ 9733 h 10000"/>
                <a:gd name="connsiteX5" fmla="*/ 1340 w 10069"/>
                <a:gd name="connsiteY5" fmla="*/ 9592 h 10000"/>
                <a:gd name="connsiteX6" fmla="*/ 1570 w 10069"/>
                <a:gd name="connsiteY6" fmla="*/ 9399 h 10000"/>
                <a:gd name="connsiteX7" fmla="*/ 1764 w 10069"/>
                <a:gd name="connsiteY7" fmla="*/ 9111 h 10000"/>
                <a:gd name="connsiteX8" fmla="*/ 1928 w 10069"/>
                <a:gd name="connsiteY8" fmla="*/ 8830 h 10000"/>
                <a:gd name="connsiteX9" fmla="*/ 2090 w 10069"/>
                <a:gd name="connsiteY9" fmla="*/ 8449 h 10000"/>
                <a:gd name="connsiteX10" fmla="*/ 2256 w 10069"/>
                <a:gd name="connsiteY10" fmla="*/ 7967 h 10000"/>
                <a:gd name="connsiteX11" fmla="*/ 2352 w 10069"/>
                <a:gd name="connsiteY11" fmla="*/ 7678 h 10000"/>
                <a:gd name="connsiteX12" fmla="*/ 2449 w 10069"/>
                <a:gd name="connsiteY12" fmla="*/ 7399 h 10000"/>
                <a:gd name="connsiteX13" fmla="*/ 2582 w 10069"/>
                <a:gd name="connsiteY13" fmla="*/ 7017 h 10000"/>
                <a:gd name="connsiteX14" fmla="*/ 2711 w 10069"/>
                <a:gd name="connsiteY14" fmla="*/ 6536 h 10000"/>
                <a:gd name="connsiteX15" fmla="*/ 2974 w 10069"/>
                <a:gd name="connsiteY15" fmla="*/ 5532 h 10000"/>
                <a:gd name="connsiteX16" fmla="*/ 3234 w 10069"/>
                <a:gd name="connsiteY16" fmla="*/ 4482 h 10000"/>
                <a:gd name="connsiteX17" fmla="*/ 3369 w 10069"/>
                <a:gd name="connsiteY17" fmla="*/ 4007 h 10000"/>
                <a:gd name="connsiteX18" fmla="*/ 3465 w 10069"/>
                <a:gd name="connsiteY18" fmla="*/ 3531 h 10000"/>
                <a:gd name="connsiteX19" fmla="*/ 3696 w 10069"/>
                <a:gd name="connsiteY19" fmla="*/ 2669 h 10000"/>
                <a:gd name="connsiteX20" fmla="*/ 3857 w 10069"/>
                <a:gd name="connsiteY20" fmla="*/ 1860 h 10000"/>
                <a:gd name="connsiteX21" fmla="*/ 4054 w 10069"/>
                <a:gd name="connsiteY21" fmla="*/ 1097 h 10000"/>
                <a:gd name="connsiteX22" fmla="*/ 4118 w 10069"/>
                <a:gd name="connsiteY22" fmla="*/ 810 h 10000"/>
                <a:gd name="connsiteX23" fmla="*/ 4184 w 10069"/>
                <a:gd name="connsiteY23" fmla="*/ 575 h 10000"/>
                <a:gd name="connsiteX24" fmla="*/ 4285 w 10069"/>
                <a:gd name="connsiteY24" fmla="*/ 382 h 10000"/>
                <a:gd name="connsiteX25" fmla="*/ 4350 w 10069"/>
                <a:gd name="connsiteY25" fmla="*/ 240 h 10000"/>
                <a:gd name="connsiteX26" fmla="*/ 4479 w 10069"/>
                <a:gd name="connsiteY26" fmla="*/ 47 h 10000"/>
                <a:gd name="connsiteX27" fmla="*/ 4579 w 10069"/>
                <a:gd name="connsiteY27" fmla="*/ 0 h 10000"/>
                <a:gd name="connsiteX28" fmla="*/ 4643 w 10069"/>
                <a:gd name="connsiteY28" fmla="*/ 0 h 10000"/>
                <a:gd name="connsiteX29" fmla="*/ 4741 w 10069"/>
                <a:gd name="connsiteY29" fmla="*/ 0 h 10000"/>
                <a:gd name="connsiteX30" fmla="*/ 4837 w 10069"/>
                <a:gd name="connsiteY30" fmla="*/ 93 h 10000"/>
                <a:gd name="connsiteX31" fmla="*/ 5003 w 10069"/>
                <a:gd name="connsiteY31" fmla="*/ 240 h 10000"/>
                <a:gd name="connsiteX32" fmla="*/ 5067 w 10069"/>
                <a:gd name="connsiteY32" fmla="*/ 382 h 10000"/>
                <a:gd name="connsiteX33" fmla="*/ 5168 w 10069"/>
                <a:gd name="connsiteY33" fmla="*/ 575 h 10000"/>
                <a:gd name="connsiteX34" fmla="*/ 5330 w 10069"/>
                <a:gd name="connsiteY34" fmla="*/ 1050 h 10000"/>
                <a:gd name="connsiteX35" fmla="*/ 5527 w 10069"/>
                <a:gd name="connsiteY35" fmla="*/ 1719 h 10000"/>
                <a:gd name="connsiteX36" fmla="*/ 5720 w 10069"/>
                <a:gd name="connsiteY36" fmla="*/ 2482 h 10000"/>
                <a:gd name="connsiteX37" fmla="*/ 5984 w 10069"/>
                <a:gd name="connsiteY37" fmla="*/ 3339 h 10000"/>
                <a:gd name="connsiteX38" fmla="*/ 6115 w 10069"/>
                <a:gd name="connsiteY38" fmla="*/ 3820 h 10000"/>
                <a:gd name="connsiteX39" fmla="*/ 6245 w 10069"/>
                <a:gd name="connsiteY39" fmla="*/ 4389 h 10000"/>
                <a:gd name="connsiteX40" fmla="*/ 6573 w 10069"/>
                <a:gd name="connsiteY40" fmla="*/ 5585 h 10000"/>
                <a:gd name="connsiteX41" fmla="*/ 6737 w 10069"/>
                <a:gd name="connsiteY41" fmla="*/ 6200 h 10000"/>
                <a:gd name="connsiteX42" fmla="*/ 6897 w 10069"/>
                <a:gd name="connsiteY42" fmla="*/ 6777 h 10000"/>
                <a:gd name="connsiteX43" fmla="*/ 7033 w 10069"/>
                <a:gd name="connsiteY43" fmla="*/ 7252 h 10000"/>
                <a:gd name="connsiteX44" fmla="*/ 7161 w 10069"/>
                <a:gd name="connsiteY44" fmla="*/ 7678 h 10000"/>
                <a:gd name="connsiteX45" fmla="*/ 7295 w 10069"/>
                <a:gd name="connsiteY45" fmla="*/ 8014 h 10000"/>
                <a:gd name="connsiteX46" fmla="*/ 7390 w 10069"/>
                <a:gd name="connsiteY46" fmla="*/ 8301 h 10000"/>
                <a:gd name="connsiteX47" fmla="*/ 7488 w 10069"/>
                <a:gd name="connsiteY47" fmla="*/ 8496 h 10000"/>
                <a:gd name="connsiteX48" fmla="*/ 7556 w 10069"/>
                <a:gd name="connsiteY48" fmla="*/ 8683 h 10000"/>
                <a:gd name="connsiteX49" fmla="*/ 7717 w 10069"/>
                <a:gd name="connsiteY49" fmla="*/ 8970 h 10000"/>
                <a:gd name="connsiteX50" fmla="*/ 7915 w 10069"/>
                <a:gd name="connsiteY50" fmla="*/ 9259 h 10000"/>
                <a:gd name="connsiteX51" fmla="*/ 8143 w 10069"/>
                <a:gd name="connsiteY51" fmla="*/ 9445 h 10000"/>
                <a:gd name="connsiteX52" fmla="*/ 8404 w 10069"/>
                <a:gd name="connsiteY52" fmla="*/ 9639 h 10000"/>
                <a:gd name="connsiteX53" fmla="*/ 8928 w 10069"/>
                <a:gd name="connsiteY53" fmla="*/ 9881 h 10000"/>
                <a:gd name="connsiteX54" fmla="*/ 9158 w 10069"/>
                <a:gd name="connsiteY54" fmla="*/ 9927 h 10000"/>
                <a:gd name="connsiteX55" fmla="*/ 9552 w 10069"/>
                <a:gd name="connsiteY55" fmla="*/ 9983 h 10000"/>
                <a:gd name="connsiteX56" fmla="*/ 10069 w 10069"/>
                <a:gd name="connsiteY56"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0069" h="10000">
                  <a:moveTo>
                    <a:pt x="0" y="10000"/>
                  </a:moveTo>
                  <a:lnTo>
                    <a:pt x="456" y="9974"/>
                  </a:lnTo>
                  <a:lnTo>
                    <a:pt x="650" y="9927"/>
                  </a:lnTo>
                  <a:lnTo>
                    <a:pt x="848" y="9881"/>
                  </a:lnTo>
                  <a:lnTo>
                    <a:pt x="1109" y="9733"/>
                  </a:lnTo>
                  <a:lnTo>
                    <a:pt x="1340" y="9592"/>
                  </a:lnTo>
                  <a:lnTo>
                    <a:pt x="1570" y="9399"/>
                  </a:lnTo>
                  <a:lnTo>
                    <a:pt x="1764" y="9111"/>
                  </a:lnTo>
                  <a:cubicBezTo>
                    <a:pt x="1818" y="9017"/>
                    <a:pt x="1872" y="8923"/>
                    <a:pt x="1928" y="8830"/>
                  </a:cubicBezTo>
                  <a:cubicBezTo>
                    <a:pt x="1983" y="8702"/>
                    <a:pt x="2037" y="8576"/>
                    <a:pt x="2090" y="8449"/>
                  </a:cubicBezTo>
                  <a:cubicBezTo>
                    <a:pt x="2145" y="8288"/>
                    <a:pt x="2201" y="8128"/>
                    <a:pt x="2256" y="7967"/>
                  </a:cubicBezTo>
                  <a:cubicBezTo>
                    <a:pt x="2287" y="7872"/>
                    <a:pt x="2320" y="7776"/>
                    <a:pt x="2352" y="7678"/>
                  </a:cubicBezTo>
                  <a:cubicBezTo>
                    <a:pt x="2384" y="7585"/>
                    <a:pt x="2415" y="7492"/>
                    <a:pt x="2449" y="7399"/>
                  </a:cubicBezTo>
                  <a:cubicBezTo>
                    <a:pt x="2492" y="7272"/>
                    <a:pt x="2538" y="7144"/>
                    <a:pt x="2582" y="7017"/>
                  </a:cubicBezTo>
                  <a:cubicBezTo>
                    <a:pt x="2625" y="6857"/>
                    <a:pt x="2668" y="6695"/>
                    <a:pt x="2711" y="6536"/>
                  </a:cubicBezTo>
                  <a:cubicBezTo>
                    <a:pt x="2799" y="6201"/>
                    <a:pt x="2886" y="5867"/>
                    <a:pt x="2974" y="5532"/>
                  </a:cubicBezTo>
                  <a:cubicBezTo>
                    <a:pt x="3061" y="5182"/>
                    <a:pt x="3147" y="4832"/>
                    <a:pt x="3234" y="4482"/>
                  </a:cubicBezTo>
                  <a:cubicBezTo>
                    <a:pt x="3279" y="4323"/>
                    <a:pt x="3324" y="4165"/>
                    <a:pt x="3369" y="4007"/>
                  </a:cubicBezTo>
                  <a:cubicBezTo>
                    <a:pt x="3401" y="3849"/>
                    <a:pt x="3432" y="3689"/>
                    <a:pt x="3465" y="3531"/>
                  </a:cubicBezTo>
                  <a:cubicBezTo>
                    <a:pt x="3541" y="3243"/>
                    <a:pt x="3619" y="2956"/>
                    <a:pt x="3696" y="2669"/>
                  </a:cubicBezTo>
                  <a:cubicBezTo>
                    <a:pt x="3750" y="2400"/>
                    <a:pt x="3804" y="2129"/>
                    <a:pt x="3857" y="1860"/>
                  </a:cubicBezTo>
                  <a:cubicBezTo>
                    <a:pt x="3923" y="1606"/>
                    <a:pt x="3988" y="1351"/>
                    <a:pt x="4054" y="1097"/>
                  </a:cubicBezTo>
                  <a:cubicBezTo>
                    <a:pt x="4076" y="1001"/>
                    <a:pt x="4096" y="905"/>
                    <a:pt x="4118" y="810"/>
                  </a:cubicBezTo>
                  <a:cubicBezTo>
                    <a:pt x="4140" y="730"/>
                    <a:pt x="4162" y="653"/>
                    <a:pt x="4184" y="575"/>
                  </a:cubicBezTo>
                  <a:cubicBezTo>
                    <a:pt x="4218" y="511"/>
                    <a:pt x="4251" y="446"/>
                    <a:pt x="4285" y="382"/>
                  </a:cubicBezTo>
                  <a:cubicBezTo>
                    <a:pt x="4307" y="335"/>
                    <a:pt x="4328" y="288"/>
                    <a:pt x="4350" y="240"/>
                  </a:cubicBezTo>
                  <a:lnTo>
                    <a:pt x="4479" y="47"/>
                  </a:lnTo>
                  <a:cubicBezTo>
                    <a:pt x="4511" y="31"/>
                    <a:pt x="4546" y="16"/>
                    <a:pt x="4579" y="0"/>
                  </a:cubicBezTo>
                  <a:lnTo>
                    <a:pt x="4643" y="0"/>
                  </a:lnTo>
                  <a:lnTo>
                    <a:pt x="4741" y="0"/>
                  </a:lnTo>
                  <a:lnTo>
                    <a:pt x="4837" y="93"/>
                  </a:lnTo>
                  <a:lnTo>
                    <a:pt x="5003" y="240"/>
                  </a:lnTo>
                  <a:cubicBezTo>
                    <a:pt x="5025" y="288"/>
                    <a:pt x="5046" y="335"/>
                    <a:pt x="5067" y="382"/>
                  </a:cubicBezTo>
                  <a:cubicBezTo>
                    <a:pt x="5101" y="446"/>
                    <a:pt x="5135" y="511"/>
                    <a:pt x="5168" y="575"/>
                  </a:cubicBezTo>
                  <a:cubicBezTo>
                    <a:pt x="5221" y="732"/>
                    <a:pt x="5276" y="892"/>
                    <a:pt x="5330" y="1050"/>
                  </a:cubicBezTo>
                  <a:cubicBezTo>
                    <a:pt x="5396" y="1273"/>
                    <a:pt x="5461" y="1496"/>
                    <a:pt x="5527" y="1719"/>
                  </a:cubicBezTo>
                  <a:cubicBezTo>
                    <a:pt x="5591" y="1973"/>
                    <a:pt x="5657" y="2227"/>
                    <a:pt x="5720" y="2482"/>
                  </a:cubicBezTo>
                  <a:lnTo>
                    <a:pt x="5984" y="3339"/>
                  </a:lnTo>
                  <a:cubicBezTo>
                    <a:pt x="6028" y="3498"/>
                    <a:pt x="6072" y="3659"/>
                    <a:pt x="6115" y="3820"/>
                  </a:cubicBezTo>
                  <a:cubicBezTo>
                    <a:pt x="6158" y="4009"/>
                    <a:pt x="6202" y="4199"/>
                    <a:pt x="6245" y="4389"/>
                  </a:cubicBezTo>
                  <a:cubicBezTo>
                    <a:pt x="6354" y="4788"/>
                    <a:pt x="6463" y="5186"/>
                    <a:pt x="6573" y="5585"/>
                  </a:cubicBezTo>
                  <a:cubicBezTo>
                    <a:pt x="6628" y="5791"/>
                    <a:pt x="6681" y="5995"/>
                    <a:pt x="6737" y="6200"/>
                  </a:cubicBezTo>
                  <a:cubicBezTo>
                    <a:pt x="6790" y="6393"/>
                    <a:pt x="6844" y="6584"/>
                    <a:pt x="6897" y="6777"/>
                  </a:cubicBezTo>
                  <a:cubicBezTo>
                    <a:pt x="6942" y="6935"/>
                    <a:pt x="6988" y="7093"/>
                    <a:pt x="7033" y="7252"/>
                  </a:cubicBezTo>
                  <a:cubicBezTo>
                    <a:pt x="7074" y="7395"/>
                    <a:pt x="7119" y="7536"/>
                    <a:pt x="7161" y="7678"/>
                  </a:cubicBezTo>
                  <a:cubicBezTo>
                    <a:pt x="7206" y="7790"/>
                    <a:pt x="7250" y="7902"/>
                    <a:pt x="7295" y="8014"/>
                  </a:cubicBezTo>
                  <a:cubicBezTo>
                    <a:pt x="7326" y="8109"/>
                    <a:pt x="7360" y="8205"/>
                    <a:pt x="7390" y="8301"/>
                  </a:cubicBezTo>
                  <a:cubicBezTo>
                    <a:pt x="7423" y="8367"/>
                    <a:pt x="7456" y="8432"/>
                    <a:pt x="7488" y="8496"/>
                  </a:cubicBezTo>
                  <a:cubicBezTo>
                    <a:pt x="7511" y="8558"/>
                    <a:pt x="7533" y="8621"/>
                    <a:pt x="7556" y="8683"/>
                  </a:cubicBezTo>
                  <a:cubicBezTo>
                    <a:pt x="7610" y="8779"/>
                    <a:pt x="7664" y="8874"/>
                    <a:pt x="7717" y="8970"/>
                  </a:cubicBezTo>
                  <a:lnTo>
                    <a:pt x="7915" y="9259"/>
                  </a:lnTo>
                  <a:lnTo>
                    <a:pt x="8143" y="9445"/>
                  </a:lnTo>
                  <a:lnTo>
                    <a:pt x="8404" y="9639"/>
                  </a:lnTo>
                  <a:lnTo>
                    <a:pt x="8928" y="9881"/>
                  </a:lnTo>
                  <a:lnTo>
                    <a:pt x="9158" y="9927"/>
                  </a:lnTo>
                  <a:lnTo>
                    <a:pt x="9552" y="9983"/>
                  </a:lnTo>
                  <a:lnTo>
                    <a:pt x="10069" y="10000"/>
                  </a:lnTo>
                </a:path>
              </a:pathLst>
            </a:custGeom>
            <a:noFill/>
            <a:ln w="11113">
              <a:solidFill>
                <a:srgbClr val="954F7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89" name="Rectangle 88"/>
            <p:cNvSpPr/>
            <p:nvPr/>
          </p:nvSpPr>
          <p:spPr>
            <a:xfrm>
              <a:off x="7995434" y="4880992"/>
              <a:ext cx="3217078" cy="1112612"/>
            </a:xfrm>
            <a:prstGeom prst="rect">
              <a:avLst/>
            </a:prstGeom>
          </p:spPr>
          <p:txBody>
            <a:bodyPr wrap="square">
              <a:spAutoFit/>
            </a:bodyPr>
            <a:lstStyle/>
            <a:p>
              <a:pPr>
                <a:lnSpc>
                  <a:spcPct val="85000"/>
                </a:lnSpc>
              </a:pPr>
              <a:r>
                <a:rPr lang="en-US" u="none" dirty="0">
                  <a:latin typeface="+mn-lt"/>
                </a:rPr>
                <a:t>Sampling </a:t>
              </a:r>
              <a:r>
                <a:rPr lang="en-US" u="none" dirty="0" smtClean="0">
                  <a:latin typeface="+mn-lt"/>
                </a:rPr>
                <a:t>distribution for </a:t>
              </a:r>
              <a:r>
                <a:rPr lang="en-US" u="none" dirty="0">
                  <a:latin typeface="+mn-lt"/>
                </a:rPr>
                <a:t/>
              </a:r>
              <a:br>
                <a:rPr lang="en-US" u="none" dirty="0">
                  <a:latin typeface="+mn-lt"/>
                </a:rPr>
              </a:br>
              <a:r>
                <a:rPr lang="en-US" u="none" dirty="0" smtClean="0">
                  <a:latin typeface="+mn-lt"/>
                </a:rPr>
                <a:t>an </a:t>
              </a:r>
              <a:r>
                <a:rPr lang="en-US" u="none" dirty="0">
                  <a:latin typeface="+mn-lt"/>
                </a:rPr>
                <a:t>observed effect giving marginal </a:t>
              </a:r>
              <a:r>
                <a:rPr lang="en-US" u="none" dirty="0" smtClean="0">
                  <a:latin typeface="+mn-lt"/>
                </a:rPr>
                <a:t>rejection </a:t>
              </a:r>
              <a:r>
                <a:rPr lang="en-US" u="none" dirty="0">
                  <a:latin typeface="+mn-lt"/>
                </a:rPr>
                <a:t>of </a:t>
              </a:r>
              <a:r>
                <a:rPr lang="en-US" u="none" dirty="0" smtClean="0">
                  <a:latin typeface="+mn-lt"/>
                </a:rPr>
                <a:t>H</a:t>
              </a:r>
              <a:r>
                <a:rPr lang="en-US" u="none" baseline="-25000" dirty="0" smtClean="0">
                  <a:latin typeface="+mn-lt"/>
                </a:rPr>
                <a:t>0</a:t>
              </a:r>
              <a:endParaRPr lang="en-AU" u="none" baseline="-25000" dirty="0">
                <a:latin typeface="+mn-lt"/>
              </a:endParaRPr>
            </a:p>
          </p:txBody>
        </p:sp>
        <p:cxnSp>
          <p:nvCxnSpPr>
            <p:cNvPr id="90" name="Straight Arrow Connector 89"/>
            <p:cNvCxnSpPr/>
            <p:nvPr/>
          </p:nvCxnSpPr>
          <p:spPr bwMode="auto">
            <a:xfrm flipH="1">
              <a:off x="7326707" y="5500009"/>
              <a:ext cx="638877" cy="44521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5" name="Group 14"/>
          <p:cNvGrpSpPr/>
          <p:nvPr/>
        </p:nvGrpSpPr>
        <p:grpSpPr>
          <a:xfrm>
            <a:off x="3435648" y="3440832"/>
            <a:ext cx="5518150" cy="4274442"/>
            <a:chOff x="3435648" y="3440832"/>
            <a:chExt cx="5518150" cy="4274442"/>
          </a:xfrm>
        </p:grpSpPr>
        <p:sp>
          <p:nvSpPr>
            <p:cNvPr id="63" name="Rectangle 15"/>
            <p:cNvSpPr>
              <a:spLocks noChangeArrowheads="1"/>
            </p:cNvSpPr>
            <p:nvPr/>
          </p:nvSpPr>
          <p:spPr bwMode="auto">
            <a:xfrm>
              <a:off x="4519911" y="6956449"/>
              <a:ext cx="1071562"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smallest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5" name="Rectangle 27"/>
            <p:cNvSpPr>
              <a:spLocks noChangeArrowheads="1"/>
            </p:cNvSpPr>
            <p:nvPr/>
          </p:nvSpPr>
          <p:spPr bwMode="auto">
            <a:xfrm>
              <a:off x="6143923" y="3440832"/>
              <a:ext cx="129857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probability</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7" name="Rectangle 9"/>
            <p:cNvSpPr>
              <a:spLocks noChangeArrowheads="1"/>
            </p:cNvSpPr>
            <p:nvPr/>
          </p:nvSpPr>
          <p:spPr bwMode="auto">
            <a:xfrm>
              <a:off x="5986761" y="6594499"/>
              <a:ext cx="26035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0" name="Line 12"/>
            <p:cNvSpPr>
              <a:spLocks noChangeShapeType="1"/>
            </p:cNvSpPr>
            <p:nvPr/>
          </p:nvSpPr>
          <p:spPr bwMode="auto">
            <a:xfrm>
              <a:off x="6053436" y="3775099"/>
              <a:ext cx="0" cy="2808288"/>
            </a:xfrm>
            <a:prstGeom prst="line">
              <a:avLst/>
            </a:prstGeom>
            <a:noFill/>
            <a:ln w="222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62" name="Freeform 14"/>
            <p:cNvSpPr>
              <a:spLocks noEditPoints="1"/>
            </p:cNvSpPr>
            <p:nvPr/>
          </p:nvSpPr>
          <p:spPr bwMode="auto">
            <a:xfrm>
              <a:off x="5264448" y="6640536"/>
              <a:ext cx="90487" cy="361950"/>
            </a:xfrm>
            <a:custGeom>
              <a:avLst/>
              <a:gdLst>
                <a:gd name="T0" fmla="*/ 35 w 57"/>
                <a:gd name="T1" fmla="*/ 228 h 228"/>
                <a:gd name="T2" fmla="*/ 35 w 57"/>
                <a:gd name="T3" fmla="*/ 42 h 228"/>
                <a:gd name="T4" fmla="*/ 21 w 57"/>
                <a:gd name="T5" fmla="*/ 42 h 228"/>
                <a:gd name="T6" fmla="*/ 21 w 57"/>
                <a:gd name="T7" fmla="*/ 228 h 228"/>
                <a:gd name="T8" fmla="*/ 35 w 57"/>
                <a:gd name="T9" fmla="*/ 228 h 228"/>
                <a:gd name="T10" fmla="*/ 57 w 57"/>
                <a:gd name="T11" fmla="*/ 57 h 228"/>
                <a:gd name="T12" fmla="*/ 28 w 57"/>
                <a:gd name="T13" fmla="*/ 0 h 228"/>
                <a:gd name="T14" fmla="*/ 0 w 57"/>
                <a:gd name="T15" fmla="*/ 57 h 228"/>
                <a:gd name="T16" fmla="*/ 57 w 57"/>
                <a:gd name="T17" fmla="*/ 5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228">
                  <a:moveTo>
                    <a:pt x="35" y="228"/>
                  </a:moveTo>
                  <a:lnTo>
                    <a:pt x="35" y="42"/>
                  </a:lnTo>
                  <a:lnTo>
                    <a:pt x="21" y="42"/>
                  </a:lnTo>
                  <a:lnTo>
                    <a:pt x="21" y="228"/>
                  </a:lnTo>
                  <a:lnTo>
                    <a:pt x="35" y="228"/>
                  </a:lnTo>
                  <a:close/>
                  <a:moveTo>
                    <a:pt x="57" y="57"/>
                  </a:moveTo>
                  <a:lnTo>
                    <a:pt x="28" y="0"/>
                  </a:lnTo>
                  <a:lnTo>
                    <a:pt x="0" y="57"/>
                  </a:lnTo>
                  <a:lnTo>
                    <a:pt x="57" y="5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64" name="Rectangle 16"/>
            <p:cNvSpPr>
              <a:spLocks noChangeArrowheads="1"/>
            </p:cNvSpPr>
            <p:nvPr/>
          </p:nvSpPr>
          <p:spPr bwMode="auto">
            <a:xfrm>
              <a:off x="3899198" y="7273949"/>
              <a:ext cx="1681162"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harmful value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8" name="Line 40"/>
            <p:cNvSpPr>
              <a:spLocks noChangeShapeType="1"/>
            </p:cNvSpPr>
            <p:nvPr/>
          </p:nvSpPr>
          <p:spPr bwMode="auto">
            <a:xfrm>
              <a:off x="3435648" y="6594499"/>
              <a:ext cx="5518150" cy="0"/>
            </a:xfrm>
            <a:prstGeom prst="line">
              <a:avLst/>
            </a:prstGeom>
            <a:noFill/>
            <a:ln w="222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26" name="Group 25"/>
          <p:cNvGrpSpPr/>
          <p:nvPr/>
        </p:nvGrpSpPr>
        <p:grpSpPr>
          <a:xfrm>
            <a:off x="6212186" y="4210190"/>
            <a:ext cx="2887009" cy="3461031"/>
            <a:chOff x="6212186" y="4210190"/>
            <a:chExt cx="2887009" cy="3461031"/>
          </a:xfrm>
        </p:grpSpPr>
        <p:sp>
          <p:nvSpPr>
            <p:cNvPr id="76" name="Rectangle 28"/>
            <p:cNvSpPr>
              <a:spLocks noChangeArrowheads="1"/>
            </p:cNvSpPr>
            <p:nvPr/>
          </p:nvSpPr>
          <p:spPr bwMode="auto">
            <a:xfrm>
              <a:off x="6212186" y="6945336"/>
              <a:ext cx="2290762"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observed value for</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7" name="Rectangle 29"/>
            <p:cNvSpPr>
              <a:spLocks noChangeArrowheads="1"/>
            </p:cNvSpPr>
            <p:nvPr/>
          </p:nvSpPr>
          <p:spPr bwMode="auto">
            <a:xfrm>
              <a:off x="6212186" y="7271111"/>
              <a:ext cx="288700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marginal rejection of H</a:t>
              </a:r>
              <a:r>
                <a:rPr kumimoji="0" lang="en-US" altLang="en-US" sz="2600" b="0" i="0" u="none" strike="noStrike" cap="none" normalizeH="0" baseline="-25000" dirty="0" smtClean="0">
                  <a:ln>
                    <a:noFill/>
                  </a:ln>
                  <a:solidFill>
                    <a:srgbClr val="000000"/>
                  </a:solidFill>
                  <a:effectLst/>
                  <a:latin typeface="Arial Narrow" panose="020B0606020202030204" pitchFamily="34" charset="0"/>
                </a:rPr>
                <a:t>0</a:t>
              </a:r>
              <a:endParaRPr kumimoji="0" lang="en-US" altLang="en-US" sz="1800" b="0" i="0" u="none" strike="noStrike" cap="none" normalizeH="0" baseline="-25000" dirty="0" smtClean="0">
                <a:ln>
                  <a:noFill/>
                </a:ln>
                <a:solidFill>
                  <a:schemeClr val="tx1"/>
                </a:solidFill>
                <a:effectLst/>
              </a:endParaRPr>
            </a:p>
          </p:txBody>
        </p:sp>
        <p:sp>
          <p:nvSpPr>
            <p:cNvPr id="80" name="Freeform 32"/>
            <p:cNvSpPr>
              <a:spLocks noEditPoints="1"/>
            </p:cNvSpPr>
            <p:nvPr/>
          </p:nvSpPr>
          <p:spPr bwMode="auto">
            <a:xfrm>
              <a:off x="6369348" y="6640536"/>
              <a:ext cx="90487" cy="361950"/>
            </a:xfrm>
            <a:custGeom>
              <a:avLst/>
              <a:gdLst>
                <a:gd name="T0" fmla="*/ 36 w 57"/>
                <a:gd name="T1" fmla="*/ 228 h 228"/>
                <a:gd name="T2" fmla="*/ 36 w 57"/>
                <a:gd name="T3" fmla="*/ 42 h 228"/>
                <a:gd name="T4" fmla="*/ 22 w 57"/>
                <a:gd name="T5" fmla="*/ 42 h 228"/>
                <a:gd name="T6" fmla="*/ 22 w 57"/>
                <a:gd name="T7" fmla="*/ 228 h 228"/>
                <a:gd name="T8" fmla="*/ 36 w 57"/>
                <a:gd name="T9" fmla="*/ 228 h 228"/>
                <a:gd name="T10" fmla="*/ 57 w 57"/>
                <a:gd name="T11" fmla="*/ 57 h 228"/>
                <a:gd name="T12" fmla="*/ 29 w 57"/>
                <a:gd name="T13" fmla="*/ 0 h 228"/>
                <a:gd name="T14" fmla="*/ 0 w 57"/>
                <a:gd name="T15" fmla="*/ 57 h 228"/>
                <a:gd name="T16" fmla="*/ 57 w 57"/>
                <a:gd name="T17" fmla="*/ 5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228">
                  <a:moveTo>
                    <a:pt x="36" y="228"/>
                  </a:moveTo>
                  <a:lnTo>
                    <a:pt x="36" y="42"/>
                  </a:lnTo>
                  <a:lnTo>
                    <a:pt x="22" y="42"/>
                  </a:lnTo>
                  <a:lnTo>
                    <a:pt x="22" y="228"/>
                  </a:lnTo>
                  <a:lnTo>
                    <a:pt x="36" y="228"/>
                  </a:lnTo>
                  <a:close/>
                  <a:moveTo>
                    <a:pt x="57" y="57"/>
                  </a:moveTo>
                  <a:lnTo>
                    <a:pt x="29" y="0"/>
                  </a:lnTo>
                  <a:lnTo>
                    <a:pt x="0" y="57"/>
                  </a:lnTo>
                  <a:lnTo>
                    <a:pt x="57" y="5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cxnSp>
          <p:nvCxnSpPr>
            <p:cNvPr id="93" name="Straight Connector 92"/>
            <p:cNvCxnSpPr>
              <a:endCxn id="53" idx="30"/>
            </p:cNvCxnSpPr>
            <p:nvPr/>
          </p:nvCxnSpPr>
          <p:spPr bwMode="auto">
            <a:xfrm flipV="1">
              <a:off x="6409830" y="4210190"/>
              <a:ext cx="5739" cy="2370456"/>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4" name="Group 13"/>
          <p:cNvGrpSpPr/>
          <p:nvPr/>
        </p:nvGrpSpPr>
        <p:grpSpPr>
          <a:xfrm>
            <a:off x="6415385" y="5391606"/>
            <a:ext cx="982663" cy="1192940"/>
            <a:chOff x="6415385" y="5405461"/>
            <a:chExt cx="982663" cy="1192940"/>
          </a:xfrm>
        </p:grpSpPr>
        <p:sp>
          <p:nvSpPr>
            <p:cNvPr id="66" name="Freeform 18"/>
            <p:cNvSpPr>
              <a:spLocks/>
            </p:cNvSpPr>
            <p:nvPr/>
          </p:nvSpPr>
          <p:spPr bwMode="auto">
            <a:xfrm>
              <a:off x="6415385" y="6477045"/>
              <a:ext cx="461971" cy="121356"/>
            </a:xfrm>
            <a:custGeom>
              <a:avLst/>
              <a:gdLst>
                <a:gd name="T0" fmla="*/ 0 w 355"/>
                <a:gd name="T1" fmla="*/ 57 h 71"/>
                <a:gd name="T2" fmla="*/ 0 w 355"/>
                <a:gd name="T3" fmla="*/ 43 h 71"/>
                <a:gd name="T4" fmla="*/ 0 w 355"/>
                <a:gd name="T5" fmla="*/ 35 h 71"/>
                <a:gd name="T6" fmla="*/ 0 w 355"/>
                <a:gd name="T7" fmla="*/ 28 h 71"/>
                <a:gd name="T8" fmla="*/ 0 w 355"/>
                <a:gd name="T9" fmla="*/ 21 h 71"/>
                <a:gd name="T10" fmla="*/ 0 w 355"/>
                <a:gd name="T11" fmla="*/ 14 h 71"/>
                <a:gd name="T12" fmla="*/ 0 w 355"/>
                <a:gd name="T13" fmla="*/ 0 h 71"/>
                <a:gd name="T14" fmla="*/ 135 w 355"/>
                <a:gd name="T15" fmla="*/ 35 h 71"/>
                <a:gd name="T16" fmla="*/ 171 w 355"/>
                <a:gd name="T17" fmla="*/ 43 h 71"/>
                <a:gd name="T18" fmla="*/ 206 w 355"/>
                <a:gd name="T19" fmla="*/ 50 h 71"/>
                <a:gd name="T20" fmla="*/ 249 w 355"/>
                <a:gd name="T21" fmla="*/ 57 h 71"/>
                <a:gd name="T22" fmla="*/ 291 w 355"/>
                <a:gd name="T23" fmla="*/ 64 h 71"/>
                <a:gd name="T24" fmla="*/ 320 w 355"/>
                <a:gd name="T25" fmla="*/ 64 h 71"/>
                <a:gd name="T26" fmla="*/ 355 w 355"/>
                <a:gd name="T27" fmla="*/ 71 h 71"/>
                <a:gd name="T28" fmla="*/ 0 w 355"/>
                <a:gd name="T29" fmla="*/ 57 h 71"/>
                <a:gd name="connsiteX0" fmla="*/ 0 w 10000"/>
                <a:gd name="connsiteY0" fmla="*/ 8028 h 10000"/>
                <a:gd name="connsiteX1" fmla="*/ 0 w 10000"/>
                <a:gd name="connsiteY1" fmla="*/ 6056 h 10000"/>
                <a:gd name="connsiteX2" fmla="*/ 0 w 10000"/>
                <a:gd name="connsiteY2" fmla="*/ 4930 h 10000"/>
                <a:gd name="connsiteX3" fmla="*/ 0 w 10000"/>
                <a:gd name="connsiteY3" fmla="*/ 3944 h 10000"/>
                <a:gd name="connsiteX4" fmla="*/ 0 w 10000"/>
                <a:gd name="connsiteY4" fmla="*/ 2958 h 10000"/>
                <a:gd name="connsiteX5" fmla="*/ 0 w 10000"/>
                <a:gd name="connsiteY5" fmla="*/ 1972 h 10000"/>
                <a:gd name="connsiteX6" fmla="*/ 0 w 10000"/>
                <a:gd name="connsiteY6" fmla="*/ 0 h 10000"/>
                <a:gd name="connsiteX7" fmla="*/ 3803 w 10000"/>
                <a:gd name="connsiteY7" fmla="*/ 4930 h 10000"/>
                <a:gd name="connsiteX8" fmla="*/ 4817 w 10000"/>
                <a:gd name="connsiteY8" fmla="*/ 6056 h 10000"/>
                <a:gd name="connsiteX9" fmla="*/ 5803 w 10000"/>
                <a:gd name="connsiteY9" fmla="*/ 7042 h 10000"/>
                <a:gd name="connsiteX10" fmla="*/ 7014 w 10000"/>
                <a:gd name="connsiteY10" fmla="*/ 8028 h 10000"/>
                <a:gd name="connsiteX11" fmla="*/ 8197 w 10000"/>
                <a:gd name="connsiteY11" fmla="*/ 9014 h 10000"/>
                <a:gd name="connsiteX12" fmla="*/ 9014 w 10000"/>
                <a:gd name="connsiteY12" fmla="*/ 9014 h 10000"/>
                <a:gd name="connsiteX13" fmla="*/ 10000 w 10000"/>
                <a:gd name="connsiteY13" fmla="*/ 10000 h 10000"/>
                <a:gd name="connsiteX14" fmla="*/ 0 w 10000"/>
                <a:gd name="connsiteY14" fmla="*/ 8028 h 10000"/>
                <a:gd name="connsiteX0" fmla="*/ 0 w 10000"/>
                <a:gd name="connsiteY0" fmla="*/ 8028 h 10000"/>
                <a:gd name="connsiteX1" fmla="*/ 0 w 10000"/>
                <a:gd name="connsiteY1" fmla="*/ 6056 h 10000"/>
                <a:gd name="connsiteX2" fmla="*/ 0 w 10000"/>
                <a:gd name="connsiteY2" fmla="*/ 4930 h 10000"/>
                <a:gd name="connsiteX3" fmla="*/ 0 w 10000"/>
                <a:gd name="connsiteY3" fmla="*/ 3944 h 10000"/>
                <a:gd name="connsiteX4" fmla="*/ 0 w 10000"/>
                <a:gd name="connsiteY4" fmla="*/ 1972 h 10000"/>
                <a:gd name="connsiteX5" fmla="*/ 0 w 10000"/>
                <a:gd name="connsiteY5" fmla="*/ 0 h 10000"/>
                <a:gd name="connsiteX6" fmla="*/ 3803 w 10000"/>
                <a:gd name="connsiteY6" fmla="*/ 4930 h 10000"/>
                <a:gd name="connsiteX7" fmla="*/ 4817 w 10000"/>
                <a:gd name="connsiteY7" fmla="*/ 6056 h 10000"/>
                <a:gd name="connsiteX8" fmla="*/ 5803 w 10000"/>
                <a:gd name="connsiteY8" fmla="*/ 7042 h 10000"/>
                <a:gd name="connsiteX9" fmla="*/ 7014 w 10000"/>
                <a:gd name="connsiteY9" fmla="*/ 8028 h 10000"/>
                <a:gd name="connsiteX10" fmla="*/ 8197 w 10000"/>
                <a:gd name="connsiteY10" fmla="*/ 9014 h 10000"/>
                <a:gd name="connsiteX11" fmla="*/ 9014 w 10000"/>
                <a:gd name="connsiteY11" fmla="*/ 9014 h 10000"/>
                <a:gd name="connsiteX12" fmla="*/ 10000 w 10000"/>
                <a:gd name="connsiteY12" fmla="*/ 10000 h 10000"/>
                <a:gd name="connsiteX13" fmla="*/ 0 w 10000"/>
                <a:gd name="connsiteY13" fmla="*/ 8028 h 10000"/>
                <a:gd name="connsiteX0" fmla="*/ 0 w 10000"/>
                <a:gd name="connsiteY0" fmla="*/ 8028 h 10000"/>
                <a:gd name="connsiteX1" fmla="*/ 0 w 10000"/>
                <a:gd name="connsiteY1" fmla="*/ 6056 h 10000"/>
                <a:gd name="connsiteX2" fmla="*/ 0 w 10000"/>
                <a:gd name="connsiteY2" fmla="*/ 4930 h 10000"/>
                <a:gd name="connsiteX3" fmla="*/ 0 w 10000"/>
                <a:gd name="connsiteY3" fmla="*/ 1972 h 10000"/>
                <a:gd name="connsiteX4" fmla="*/ 0 w 10000"/>
                <a:gd name="connsiteY4" fmla="*/ 0 h 10000"/>
                <a:gd name="connsiteX5" fmla="*/ 3803 w 10000"/>
                <a:gd name="connsiteY5" fmla="*/ 4930 h 10000"/>
                <a:gd name="connsiteX6" fmla="*/ 4817 w 10000"/>
                <a:gd name="connsiteY6" fmla="*/ 6056 h 10000"/>
                <a:gd name="connsiteX7" fmla="*/ 5803 w 10000"/>
                <a:gd name="connsiteY7" fmla="*/ 7042 h 10000"/>
                <a:gd name="connsiteX8" fmla="*/ 7014 w 10000"/>
                <a:gd name="connsiteY8" fmla="*/ 8028 h 10000"/>
                <a:gd name="connsiteX9" fmla="*/ 8197 w 10000"/>
                <a:gd name="connsiteY9" fmla="*/ 9014 h 10000"/>
                <a:gd name="connsiteX10" fmla="*/ 9014 w 10000"/>
                <a:gd name="connsiteY10" fmla="*/ 9014 h 10000"/>
                <a:gd name="connsiteX11" fmla="*/ 10000 w 10000"/>
                <a:gd name="connsiteY11" fmla="*/ 10000 h 10000"/>
                <a:gd name="connsiteX12" fmla="*/ 0 w 10000"/>
                <a:gd name="connsiteY12" fmla="*/ 8028 h 10000"/>
                <a:gd name="connsiteX0" fmla="*/ 0 w 10000"/>
                <a:gd name="connsiteY0" fmla="*/ 8028 h 10000"/>
                <a:gd name="connsiteX1" fmla="*/ 0 w 10000"/>
                <a:gd name="connsiteY1" fmla="*/ 6056 h 10000"/>
                <a:gd name="connsiteX2" fmla="*/ 0 w 10000"/>
                <a:gd name="connsiteY2" fmla="*/ 1972 h 10000"/>
                <a:gd name="connsiteX3" fmla="*/ 0 w 10000"/>
                <a:gd name="connsiteY3" fmla="*/ 0 h 10000"/>
                <a:gd name="connsiteX4" fmla="*/ 3803 w 10000"/>
                <a:gd name="connsiteY4" fmla="*/ 4930 h 10000"/>
                <a:gd name="connsiteX5" fmla="*/ 4817 w 10000"/>
                <a:gd name="connsiteY5" fmla="*/ 6056 h 10000"/>
                <a:gd name="connsiteX6" fmla="*/ 5803 w 10000"/>
                <a:gd name="connsiteY6" fmla="*/ 7042 h 10000"/>
                <a:gd name="connsiteX7" fmla="*/ 7014 w 10000"/>
                <a:gd name="connsiteY7" fmla="*/ 8028 h 10000"/>
                <a:gd name="connsiteX8" fmla="*/ 8197 w 10000"/>
                <a:gd name="connsiteY8" fmla="*/ 9014 h 10000"/>
                <a:gd name="connsiteX9" fmla="*/ 9014 w 10000"/>
                <a:gd name="connsiteY9" fmla="*/ 9014 h 10000"/>
                <a:gd name="connsiteX10" fmla="*/ 10000 w 10000"/>
                <a:gd name="connsiteY10" fmla="*/ 10000 h 10000"/>
                <a:gd name="connsiteX11" fmla="*/ 0 w 10000"/>
                <a:gd name="connsiteY11" fmla="*/ 8028 h 10000"/>
                <a:gd name="connsiteX0" fmla="*/ 0 w 9014"/>
                <a:gd name="connsiteY0" fmla="*/ 8028 h 9014"/>
                <a:gd name="connsiteX1" fmla="*/ 0 w 9014"/>
                <a:gd name="connsiteY1" fmla="*/ 6056 h 9014"/>
                <a:gd name="connsiteX2" fmla="*/ 0 w 9014"/>
                <a:gd name="connsiteY2" fmla="*/ 1972 h 9014"/>
                <a:gd name="connsiteX3" fmla="*/ 0 w 9014"/>
                <a:gd name="connsiteY3" fmla="*/ 0 h 9014"/>
                <a:gd name="connsiteX4" fmla="*/ 3803 w 9014"/>
                <a:gd name="connsiteY4" fmla="*/ 4930 h 9014"/>
                <a:gd name="connsiteX5" fmla="*/ 4817 w 9014"/>
                <a:gd name="connsiteY5" fmla="*/ 6056 h 9014"/>
                <a:gd name="connsiteX6" fmla="*/ 5803 w 9014"/>
                <a:gd name="connsiteY6" fmla="*/ 7042 h 9014"/>
                <a:gd name="connsiteX7" fmla="*/ 7014 w 9014"/>
                <a:gd name="connsiteY7" fmla="*/ 8028 h 9014"/>
                <a:gd name="connsiteX8" fmla="*/ 8197 w 9014"/>
                <a:gd name="connsiteY8" fmla="*/ 9014 h 9014"/>
                <a:gd name="connsiteX9" fmla="*/ 9014 w 9014"/>
                <a:gd name="connsiteY9" fmla="*/ 9014 h 9014"/>
                <a:gd name="connsiteX10" fmla="*/ 0 w 9014"/>
                <a:gd name="connsiteY10" fmla="*/ 8028 h 9014"/>
                <a:gd name="connsiteX0" fmla="*/ 0 w 10000"/>
                <a:gd name="connsiteY0" fmla="*/ 8906 h 10000"/>
                <a:gd name="connsiteX1" fmla="*/ 0 w 10000"/>
                <a:gd name="connsiteY1" fmla="*/ 6718 h 10000"/>
                <a:gd name="connsiteX2" fmla="*/ 0 w 10000"/>
                <a:gd name="connsiteY2" fmla="*/ 2188 h 10000"/>
                <a:gd name="connsiteX3" fmla="*/ 0 w 10000"/>
                <a:gd name="connsiteY3" fmla="*/ 0 h 10000"/>
                <a:gd name="connsiteX4" fmla="*/ 4219 w 10000"/>
                <a:gd name="connsiteY4" fmla="*/ 5469 h 10000"/>
                <a:gd name="connsiteX5" fmla="*/ 5344 w 10000"/>
                <a:gd name="connsiteY5" fmla="*/ 6718 h 10000"/>
                <a:gd name="connsiteX6" fmla="*/ 6438 w 10000"/>
                <a:gd name="connsiteY6" fmla="*/ 7812 h 10000"/>
                <a:gd name="connsiteX7" fmla="*/ 7781 w 10000"/>
                <a:gd name="connsiteY7" fmla="*/ 8906 h 10000"/>
                <a:gd name="connsiteX8" fmla="*/ 9094 w 10000"/>
                <a:gd name="connsiteY8" fmla="*/ 10000 h 10000"/>
                <a:gd name="connsiteX9" fmla="*/ 10000 w 10000"/>
                <a:gd name="connsiteY9" fmla="*/ 10000 h 10000"/>
                <a:gd name="connsiteX10" fmla="*/ 0 w 10000"/>
                <a:gd name="connsiteY10" fmla="*/ 8906 h 10000"/>
                <a:gd name="connsiteX0" fmla="*/ 0 w 10000"/>
                <a:gd name="connsiteY0" fmla="*/ 8906 h 10000"/>
                <a:gd name="connsiteX1" fmla="*/ 0 w 10000"/>
                <a:gd name="connsiteY1" fmla="*/ 6718 h 10000"/>
                <a:gd name="connsiteX2" fmla="*/ 0 w 10000"/>
                <a:gd name="connsiteY2" fmla="*/ 2188 h 10000"/>
                <a:gd name="connsiteX3" fmla="*/ 0 w 10000"/>
                <a:gd name="connsiteY3" fmla="*/ 0 h 10000"/>
                <a:gd name="connsiteX4" fmla="*/ 4219 w 10000"/>
                <a:gd name="connsiteY4" fmla="*/ 5469 h 10000"/>
                <a:gd name="connsiteX5" fmla="*/ 6438 w 10000"/>
                <a:gd name="connsiteY5" fmla="*/ 7812 h 10000"/>
                <a:gd name="connsiteX6" fmla="*/ 7781 w 10000"/>
                <a:gd name="connsiteY6" fmla="*/ 8906 h 10000"/>
                <a:gd name="connsiteX7" fmla="*/ 9094 w 10000"/>
                <a:gd name="connsiteY7" fmla="*/ 10000 h 10000"/>
                <a:gd name="connsiteX8" fmla="*/ 10000 w 10000"/>
                <a:gd name="connsiteY8" fmla="*/ 10000 h 10000"/>
                <a:gd name="connsiteX9" fmla="*/ 0 w 10000"/>
                <a:gd name="connsiteY9" fmla="*/ 8906 h 10000"/>
                <a:gd name="connsiteX0" fmla="*/ 0 w 10000"/>
                <a:gd name="connsiteY0" fmla="*/ 8906 h 10000"/>
                <a:gd name="connsiteX1" fmla="*/ 0 w 10000"/>
                <a:gd name="connsiteY1" fmla="*/ 6718 h 10000"/>
                <a:gd name="connsiteX2" fmla="*/ 0 w 10000"/>
                <a:gd name="connsiteY2" fmla="*/ 2188 h 10000"/>
                <a:gd name="connsiteX3" fmla="*/ 0 w 10000"/>
                <a:gd name="connsiteY3" fmla="*/ 0 h 10000"/>
                <a:gd name="connsiteX4" fmla="*/ 4219 w 10000"/>
                <a:gd name="connsiteY4" fmla="*/ 5469 h 10000"/>
                <a:gd name="connsiteX5" fmla="*/ 6438 w 10000"/>
                <a:gd name="connsiteY5" fmla="*/ 7812 h 10000"/>
                <a:gd name="connsiteX6" fmla="*/ 7781 w 10000"/>
                <a:gd name="connsiteY6" fmla="*/ 8906 h 10000"/>
                <a:gd name="connsiteX7" fmla="*/ 9188 w 10000"/>
                <a:gd name="connsiteY7" fmla="*/ 9649 h 10000"/>
                <a:gd name="connsiteX8" fmla="*/ 10000 w 10000"/>
                <a:gd name="connsiteY8" fmla="*/ 10000 h 10000"/>
                <a:gd name="connsiteX9" fmla="*/ 0 w 10000"/>
                <a:gd name="connsiteY9" fmla="*/ 8906 h 10000"/>
                <a:gd name="connsiteX0" fmla="*/ 0 w 10563"/>
                <a:gd name="connsiteY0" fmla="*/ 8906 h 10000"/>
                <a:gd name="connsiteX1" fmla="*/ 0 w 10563"/>
                <a:gd name="connsiteY1" fmla="*/ 6718 h 10000"/>
                <a:gd name="connsiteX2" fmla="*/ 0 w 10563"/>
                <a:gd name="connsiteY2" fmla="*/ 2188 h 10000"/>
                <a:gd name="connsiteX3" fmla="*/ 0 w 10563"/>
                <a:gd name="connsiteY3" fmla="*/ 0 h 10000"/>
                <a:gd name="connsiteX4" fmla="*/ 4219 w 10563"/>
                <a:gd name="connsiteY4" fmla="*/ 5469 h 10000"/>
                <a:gd name="connsiteX5" fmla="*/ 6438 w 10563"/>
                <a:gd name="connsiteY5" fmla="*/ 7812 h 10000"/>
                <a:gd name="connsiteX6" fmla="*/ 7781 w 10563"/>
                <a:gd name="connsiteY6" fmla="*/ 8906 h 10000"/>
                <a:gd name="connsiteX7" fmla="*/ 9188 w 10563"/>
                <a:gd name="connsiteY7" fmla="*/ 9649 h 10000"/>
                <a:gd name="connsiteX8" fmla="*/ 10563 w 10563"/>
                <a:gd name="connsiteY8" fmla="*/ 10000 h 10000"/>
                <a:gd name="connsiteX9" fmla="*/ 0 w 10563"/>
                <a:gd name="connsiteY9" fmla="*/ 8906 h 10000"/>
                <a:gd name="connsiteX0" fmla="*/ 0 w 10563"/>
                <a:gd name="connsiteY0" fmla="*/ 8906 h 10000"/>
                <a:gd name="connsiteX1" fmla="*/ 0 w 10563"/>
                <a:gd name="connsiteY1" fmla="*/ 6718 h 10000"/>
                <a:gd name="connsiteX2" fmla="*/ 0 w 10563"/>
                <a:gd name="connsiteY2" fmla="*/ 2188 h 10000"/>
                <a:gd name="connsiteX3" fmla="*/ 0 w 10563"/>
                <a:gd name="connsiteY3" fmla="*/ 0 h 10000"/>
                <a:gd name="connsiteX4" fmla="*/ 4219 w 10563"/>
                <a:gd name="connsiteY4" fmla="*/ 5469 h 10000"/>
                <a:gd name="connsiteX5" fmla="*/ 6438 w 10563"/>
                <a:gd name="connsiteY5" fmla="*/ 7812 h 10000"/>
                <a:gd name="connsiteX6" fmla="*/ 7781 w 10563"/>
                <a:gd name="connsiteY6" fmla="*/ 8906 h 10000"/>
                <a:gd name="connsiteX7" fmla="*/ 9094 w 10563"/>
                <a:gd name="connsiteY7" fmla="*/ 8947 h 10000"/>
                <a:gd name="connsiteX8" fmla="*/ 10563 w 10563"/>
                <a:gd name="connsiteY8" fmla="*/ 10000 h 10000"/>
                <a:gd name="connsiteX9" fmla="*/ 0 w 10563"/>
                <a:gd name="connsiteY9" fmla="*/ 8906 h 10000"/>
                <a:gd name="connsiteX0" fmla="*/ 0 w 10563"/>
                <a:gd name="connsiteY0" fmla="*/ 8906 h 10000"/>
                <a:gd name="connsiteX1" fmla="*/ 0 w 10563"/>
                <a:gd name="connsiteY1" fmla="*/ 6718 h 10000"/>
                <a:gd name="connsiteX2" fmla="*/ 0 w 10563"/>
                <a:gd name="connsiteY2" fmla="*/ 2188 h 10000"/>
                <a:gd name="connsiteX3" fmla="*/ 0 w 10563"/>
                <a:gd name="connsiteY3" fmla="*/ 0 h 10000"/>
                <a:gd name="connsiteX4" fmla="*/ 4219 w 10563"/>
                <a:gd name="connsiteY4" fmla="*/ 5469 h 10000"/>
                <a:gd name="connsiteX5" fmla="*/ 6344 w 10563"/>
                <a:gd name="connsiteY5" fmla="*/ 8163 h 10000"/>
                <a:gd name="connsiteX6" fmla="*/ 7781 w 10563"/>
                <a:gd name="connsiteY6" fmla="*/ 8906 h 10000"/>
                <a:gd name="connsiteX7" fmla="*/ 9094 w 10563"/>
                <a:gd name="connsiteY7" fmla="*/ 8947 h 10000"/>
                <a:gd name="connsiteX8" fmla="*/ 10563 w 10563"/>
                <a:gd name="connsiteY8" fmla="*/ 10000 h 10000"/>
                <a:gd name="connsiteX9" fmla="*/ 0 w 10563"/>
                <a:gd name="connsiteY9" fmla="*/ 8906 h 10000"/>
                <a:gd name="connsiteX0" fmla="*/ 0 w 9094"/>
                <a:gd name="connsiteY0" fmla="*/ 8906 h 8947"/>
                <a:gd name="connsiteX1" fmla="*/ 0 w 9094"/>
                <a:gd name="connsiteY1" fmla="*/ 6718 h 8947"/>
                <a:gd name="connsiteX2" fmla="*/ 0 w 9094"/>
                <a:gd name="connsiteY2" fmla="*/ 2188 h 8947"/>
                <a:gd name="connsiteX3" fmla="*/ 0 w 9094"/>
                <a:gd name="connsiteY3" fmla="*/ 0 h 8947"/>
                <a:gd name="connsiteX4" fmla="*/ 4219 w 9094"/>
                <a:gd name="connsiteY4" fmla="*/ 5469 h 8947"/>
                <a:gd name="connsiteX5" fmla="*/ 6344 w 9094"/>
                <a:gd name="connsiteY5" fmla="*/ 8163 h 8947"/>
                <a:gd name="connsiteX6" fmla="*/ 7781 w 9094"/>
                <a:gd name="connsiteY6" fmla="*/ 8906 h 8947"/>
                <a:gd name="connsiteX7" fmla="*/ 9094 w 9094"/>
                <a:gd name="connsiteY7" fmla="*/ 8947 h 8947"/>
                <a:gd name="connsiteX8" fmla="*/ 0 w 9094"/>
                <a:gd name="connsiteY8" fmla="*/ 8906 h 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94" h="8947">
                  <a:moveTo>
                    <a:pt x="0" y="8906"/>
                  </a:moveTo>
                  <a:lnTo>
                    <a:pt x="0" y="6718"/>
                  </a:lnTo>
                  <a:lnTo>
                    <a:pt x="0" y="2188"/>
                  </a:lnTo>
                  <a:lnTo>
                    <a:pt x="0" y="0"/>
                  </a:lnTo>
                  <a:lnTo>
                    <a:pt x="4219" y="5469"/>
                  </a:lnTo>
                  <a:lnTo>
                    <a:pt x="6344" y="8163"/>
                  </a:lnTo>
                  <a:lnTo>
                    <a:pt x="7781" y="8906"/>
                  </a:lnTo>
                  <a:lnTo>
                    <a:pt x="9094" y="8947"/>
                  </a:lnTo>
                  <a:lnTo>
                    <a:pt x="0" y="8906"/>
                  </a:lnTo>
                  <a:close/>
                </a:path>
              </a:pathLst>
            </a:custGeom>
            <a:solidFill>
              <a:srgbClr val="FF66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Rectangle 71"/>
            <p:cNvSpPr>
              <a:spLocks noChangeArrowheads="1"/>
            </p:cNvSpPr>
            <p:nvPr/>
          </p:nvSpPr>
          <p:spPr bwMode="auto">
            <a:xfrm>
              <a:off x="6516986" y="5405461"/>
              <a:ext cx="881062"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area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3" name="Rectangle 72"/>
            <p:cNvSpPr>
              <a:spLocks noChangeArrowheads="1"/>
            </p:cNvSpPr>
            <p:nvPr/>
          </p:nvSpPr>
          <p:spPr bwMode="auto">
            <a:xfrm>
              <a:off x="6516986" y="5778524"/>
              <a:ext cx="68448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0.005</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4" name="Freeform 73"/>
            <p:cNvSpPr>
              <a:spLocks noEditPoints="1"/>
            </p:cNvSpPr>
            <p:nvPr/>
          </p:nvSpPr>
          <p:spPr bwMode="auto">
            <a:xfrm>
              <a:off x="6455074" y="6219055"/>
              <a:ext cx="180975" cy="373063"/>
            </a:xfrm>
            <a:custGeom>
              <a:avLst/>
              <a:gdLst>
                <a:gd name="T0" fmla="*/ 36 w 114"/>
                <a:gd name="T1" fmla="*/ 206 h 235"/>
                <a:gd name="T2" fmla="*/ 114 w 114"/>
                <a:gd name="T3" fmla="*/ 0 h 235"/>
                <a:gd name="T4" fmla="*/ 107 w 114"/>
                <a:gd name="T5" fmla="*/ 0 h 235"/>
                <a:gd name="T6" fmla="*/ 29 w 114"/>
                <a:gd name="T7" fmla="*/ 206 h 235"/>
                <a:gd name="T8" fmla="*/ 36 w 114"/>
                <a:gd name="T9" fmla="*/ 206 h 235"/>
                <a:gd name="T10" fmla="*/ 0 w 114"/>
                <a:gd name="T11" fmla="*/ 199 h 235"/>
                <a:gd name="T12" fmla="*/ 0 w 114"/>
                <a:gd name="T13" fmla="*/ 221 h 235"/>
                <a:gd name="T14" fmla="*/ 22 w 114"/>
                <a:gd name="T15" fmla="*/ 235 h 235"/>
                <a:gd name="T16" fmla="*/ 43 w 114"/>
                <a:gd name="T17" fmla="*/ 235 h 235"/>
                <a:gd name="T18" fmla="*/ 57 w 114"/>
                <a:gd name="T19" fmla="*/ 214 h 235"/>
                <a:gd name="T20" fmla="*/ 57 w 114"/>
                <a:gd name="T21" fmla="*/ 192 h 235"/>
                <a:gd name="T22" fmla="*/ 36 w 114"/>
                <a:gd name="T23" fmla="*/ 178 h 235"/>
                <a:gd name="T24" fmla="*/ 15 w 114"/>
                <a:gd name="T25" fmla="*/ 178 h 235"/>
                <a:gd name="T26" fmla="*/ 0 w 114"/>
                <a:gd name="T27" fmla="*/ 199 h 235"/>
                <a:gd name="T28" fmla="*/ 0 w 114"/>
                <a:gd name="T29" fmla="*/ 199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4" h="235">
                  <a:moveTo>
                    <a:pt x="36" y="206"/>
                  </a:moveTo>
                  <a:lnTo>
                    <a:pt x="114" y="0"/>
                  </a:lnTo>
                  <a:lnTo>
                    <a:pt x="107" y="0"/>
                  </a:lnTo>
                  <a:lnTo>
                    <a:pt x="29" y="206"/>
                  </a:lnTo>
                  <a:lnTo>
                    <a:pt x="36" y="206"/>
                  </a:lnTo>
                  <a:close/>
                  <a:moveTo>
                    <a:pt x="0" y="199"/>
                  </a:moveTo>
                  <a:lnTo>
                    <a:pt x="0" y="221"/>
                  </a:lnTo>
                  <a:lnTo>
                    <a:pt x="22" y="235"/>
                  </a:lnTo>
                  <a:lnTo>
                    <a:pt x="43" y="235"/>
                  </a:lnTo>
                  <a:lnTo>
                    <a:pt x="57" y="214"/>
                  </a:lnTo>
                  <a:lnTo>
                    <a:pt x="57" y="192"/>
                  </a:lnTo>
                  <a:lnTo>
                    <a:pt x="36" y="178"/>
                  </a:lnTo>
                  <a:lnTo>
                    <a:pt x="15" y="178"/>
                  </a:lnTo>
                  <a:lnTo>
                    <a:pt x="0" y="199"/>
                  </a:lnTo>
                  <a:lnTo>
                    <a:pt x="0" y="199"/>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grpSp>
        <p:nvGrpSpPr>
          <p:cNvPr id="11" name="Group 10"/>
          <p:cNvGrpSpPr/>
          <p:nvPr/>
        </p:nvGrpSpPr>
        <p:grpSpPr>
          <a:xfrm>
            <a:off x="915368" y="4202911"/>
            <a:ext cx="6266780" cy="2389188"/>
            <a:chOff x="915368" y="4188622"/>
            <a:chExt cx="6266780" cy="2389188"/>
          </a:xfrm>
        </p:grpSpPr>
        <p:sp>
          <p:nvSpPr>
            <p:cNvPr id="3" name="Rectangle 2"/>
            <p:cNvSpPr/>
            <p:nvPr/>
          </p:nvSpPr>
          <p:spPr>
            <a:xfrm>
              <a:off x="915368" y="4880992"/>
              <a:ext cx="2863972" cy="1112612"/>
            </a:xfrm>
            <a:prstGeom prst="rect">
              <a:avLst/>
            </a:prstGeom>
          </p:spPr>
          <p:txBody>
            <a:bodyPr wrap="square">
              <a:spAutoFit/>
            </a:bodyPr>
            <a:lstStyle/>
            <a:p>
              <a:pPr algn="r">
                <a:lnSpc>
                  <a:spcPct val="85000"/>
                </a:lnSpc>
              </a:pPr>
              <a:r>
                <a:rPr lang="en-US" u="none" dirty="0">
                  <a:latin typeface="+mn-lt"/>
                </a:rPr>
                <a:t>Sampling </a:t>
              </a:r>
              <a:r>
                <a:rPr lang="en-US" u="none" dirty="0" smtClean="0">
                  <a:latin typeface="+mn-lt"/>
                </a:rPr>
                <a:t>distribution </a:t>
              </a:r>
              <a:br>
                <a:rPr lang="en-US" u="none" dirty="0" smtClean="0">
                  <a:latin typeface="+mn-lt"/>
                </a:rPr>
              </a:br>
              <a:r>
                <a:rPr lang="en-US" u="none" dirty="0" smtClean="0">
                  <a:latin typeface="+mn-lt"/>
                </a:rPr>
                <a:t>when </a:t>
              </a:r>
              <a:r>
                <a:rPr lang="en-US" u="none" dirty="0">
                  <a:latin typeface="+mn-lt"/>
                </a:rPr>
                <a:t>the true effect </a:t>
              </a:r>
              <a:r>
                <a:rPr lang="en-US" u="none" dirty="0" smtClean="0">
                  <a:latin typeface="+mn-lt"/>
                </a:rPr>
                <a:t>is</a:t>
              </a:r>
              <a:br>
                <a:rPr lang="en-US" u="none" dirty="0" smtClean="0">
                  <a:latin typeface="+mn-lt"/>
                </a:rPr>
              </a:br>
              <a:r>
                <a:rPr lang="en-US" u="none" dirty="0" smtClean="0">
                  <a:latin typeface="+mn-lt"/>
                </a:rPr>
                <a:t>the </a:t>
              </a:r>
              <a:r>
                <a:rPr lang="en-US" u="none" dirty="0">
                  <a:latin typeface="+mn-lt"/>
                </a:rPr>
                <a:t>smallest harmful</a:t>
              </a:r>
              <a:endParaRPr lang="en-AU" u="none" dirty="0">
                <a:latin typeface="+mn-lt"/>
              </a:endParaRPr>
            </a:p>
          </p:txBody>
        </p:sp>
        <p:cxnSp>
          <p:nvCxnSpPr>
            <p:cNvPr id="5" name="Straight Arrow Connector 4"/>
            <p:cNvCxnSpPr/>
            <p:nvPr/>
          </p:nvCxnSpPr>
          <p:spPr bwMode="auto">
            <a:xfrm>
              <a:off x="3742398" y="5449368"/>
              <a:ext cx="662312" cy="49109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Freeform 17"/>
            <p:cNvSpPr>
              <a:spLocks/>
            </p:cNvSpPr>
            <p:nvPr/>
          </p:nvSpPr>
          <p:spPr bwMode="auto">
            <a:xfrm>
              <a:off x="3435648" y="4188622"/>
              <a:ext cx="3746500" cy="2389188"/>
            </a:xfrm>
            <a:custGeom>
              <a:avLst/>
              <a:gdLst>
                <a:gd name="T0" fmla="*/ 2360 w 2360"/>
                <a:gd name="T1" fmla="*/ 1505 h 1505"/>
                <a:gd name="T2" fmla="*/ 2325 w 2360"/>
                <a:gd name="T3" fmla="*/ 1505 h 1505"/>
                <a:gd name="T4" fmla="*/ 2289 w 2360"/>
                <a:gd name="T5" fmla="*/ 1505 h 1505"/>
                <a:gd name="T6" fmla="*/ 2190 w 2360"/>
                <a:gd name="T7" fmla="*/ 1498 h 1505"/>
                <a:gd name="T8" fmla="*/ 2090 w 2360"/>
                <a:gd name="T9" fmla="*/ 1491 h 1505"/>
                <a:gd name="T10" fmla="*/ 2048 w 2360"/>
                <a:gd name="T11" fmla="*/ 1484 h 1505"/>
                <a:gd name="T12" fmla="*/ 2012 w 2360"/>
                <a:gd name="T13" fmla="*/ 1476 h 1505"/>
                <a:gd name="T14" fmla="*/ 1948 w 2360"/>
                <a:gd name="T15" fmla="*/ 1455 h 1505"/>
                <a:gd name="T16" fmla="*/ 1898 w 2360"/>
                <a:gd name="T17" fmla="*/ 1434 h 1505"/>
                <a:gd name="T18" fmla="*/ 1856 w 2360"/>
                <a:gd name="T19" fmla="*/ 1405 h 1505"/>
                <a:gd name="T20" fmla="*/ 1806 w 2360"/>
                <a:gd name="T21" fmla="*/ 1369 h 1505"/>
                <a:gd name="T22" fmla="*/ 1770 w 2360"/>
                <a:gd name="T23" fmla="*/ 1320 h 1505"/>
                <a:gd name="T24" fmla="*/ 1735 w 2360"/>
                <a:gd name="T25" fmla="*/ 1262 h 1505"/>
                <a:gd name="T26" fmla="*/ 1699 w 2360"/>
                <a:gd name="T27" fmla="*/ 1198 h 1505"/>
                <a:gd name="T28" fmla="*/ 1678 w 2360"/>
                <a:gd name="T29" fmla="*/ 1155 h 1505"/>
                <a:gd name="T30" fmla="*/ 1657 w 2360"/>
                <a:gd name="T31" fmla="*/ 1106 h 1505"/>
                <a:gd name="T32" fmla="*/ 1628 w 2360"/>
                <a:gd name="T33" fmla="*/ 1048 h 1505"/>
                <a:gd name="T34" fmla="*/ 1600 w 2360"/>
                <a:gd name="T35" fmla="*/ 977 h 1505"/>
                <a:gd name="T36" fmla="*/ 1543 w 2360"/>
                <a:gd name="T37" fmla="*/ 827 h 1505"/>
                <a:gd name="T38" fmla="*/ 1486 w 2360"/>
                <a:gd name="T39" fmla="*/ 670 h 1505"/>
                <a:gd name="T40" fmla="*/ 1457 w 2360"/>
                <a:gd name="T41" fmla="*/ 599 h 1505"/>
                <a:gd name="T42" fmla="*/ 1436 w 2360"/>
                <a:gd name="T43" fmla="*/ 528 h 1505"/>
                <a:gd name="T44" fmla="*/ 1386 w 2360"/>
                <a:gd name="T45" fmla="*/ 399 h 1505"/>
                <a:gd name="T46" fmla="*/ 1351 w 2360"/>
                <a:gd name="T47" fmla="*/ 278 h 1505"/>
                <a:gd name="T48" fmla="*/ 1308 w 2360"/>
                <a:gd name="T49" fmla="*/ 164 h 1505"/>
                <a:gd name="T50" fmla="*/ 1294 w 2360"/>
                <a:gd name="T51" fmla="*/ 121 h 1505"/>
                <a:gd name="T52" fmla="*/ 1280 w 2360"/>
                <a:gd name="T53" fmla="*/ 85 h 1505"/>
                <a:gd name="T54" fmla="*/ 1258 w 2360"/>
                <a:gd name="T55" fmla="*/ 57 h 1505"/>
                <a:gd name="T56" fmla="*/ 1244 w 2360"/>
                <a:gd name="T57" fmla="*/ 35 h 1505"/>
                <a:gd name="T58" fmla="*/ 1216 w 2360"/>
                <a:gd name="T59" fmla="*/ 7 h 1505"/>
                <a:gd name="T60" fmla="*/ 1194 w 2360"/>
                <a:gd name="T61" fmla="*/ 0 h 1505"/>
                <a:gd name="T62" fmla="*/ 1180 w 2360"/>
                <a:gd name="T63" fmla="*/ 0 h 1505"/>
                <a:gd name="T64" fmla="*/ 1159 w 2360"/>
                <a:gd name="T65" fmla="*/ 0 h 1505"/>
                <a:gd name="T66" fmla="*/ 1138 w 2360"/>
                <a:gd name="T67" fmla="*/ 14 h 1505"/>
                <a:gd name="T68" fmla="*/ 1102 w 2360"/>
                <a:gd name="T69" fmla="*/ 35 h 1505"/>
                <a:gd name="T70" fmla="*/ 1088 w 2360"/>
                <a:gd name="T71" fmla="*/ 57 h 1505"/>
                <a:gd name="T72" fmla="*/ 1066 w 2360"/>
                <a:gd name="T73" fmla="*/ 85 h 1505"/>
                <a:gd name="T74" fmla="*/ 1031 w 2360"/>
                <a:gd name="T75" fmla="*/ 157 h 1505"/>
                <a:gd name="T76" fmla="*/ 988 w 2360"/>
                <a:gd name="T77" fmla="*/ 257 h 1505"/>
                <a:gd name="T78" fmla="*/ 946 w 2360"/>
                <a:gd name="T79" fmla="*/ 371 h 1505"/>
                <a:gd name="T80" fmla="*/ 889 w 2360"/>
                <a:gd name="T81" fmla="*/ 499 h 1505"/>
                <a:gd name="T82" fmla="*/ 860 w 2360"/>
                <a:gd name="T83" fmla="*/ 578 h 1505"/>
                <a:gd name="T84" fmla="*/ 832 w 2360"/>
                <a:gd name="T85" fmla="*/ 656 h 1505"/>
                <a:gd name="T86" fmla="*/ 761 w 2360"/>
                <a:gd name="T87" fmla="*/ 834 h 1505"/>
                <a:gd name="T88" fmla="*/ 725 w 2360"/>
                <a:gd name="T89" fmla="*/ 927 h 1505"/>
                <a:gd name="T90" fmla="*/ 690 w 2360"/>
                <a:gd name="T91" fmla="*/ 1013 h 1505"/>
                <a:gd name="T92" fmla="*/ 661 w 2360"/>
                <a:gd name="T93" fmla="*/ 1091 h 1505"/>
                <a:gd name="T94" fmla="*/ 633 w 2360"/>
                <a:gd name="T95" fmla="*/ 1148 h 1505"/>
                <a:gd name="T96" fmla="*/ 604 w 2360"/>
                <a:gd name="T97" fmla="*/ 1198 h 1505"/>
                <a:gd name="T98" fmla="*/ 583 w 2360"/>
                <a:gd name="T99" fmla="*/ 1241 h 1505"/>
                <a:gd name="T100" fmla="*/ 562 w 2360"/>
                <a:gd name="T101" fmla="*/ 1277 h 1505"/>
                <a:gd name="T102" fmla="*/ 548 w 2360"/>
                <a:gd name="T103" fmla="*/ 1305 h 1505"/>
                <a:gd name="T104" fmla="*/ 512 w 2360"/>
                <a:gd name="T105" fmla="*/ 1348 h 1505"/>
                <a:gd name="T106" fmla="*/ 469 w 2360"/>
                <a:gd name="T107" fmla="*/ 1384 h 1505"/>
                <a:gd name="T108" fmla="*/ 420 w 2360"/>
                <a:gd name="T109" fmla="*/ 1419 h 1505"/>
                <a:gd name="T110" fmla="*/ 363 w 2360"/>
                <a:gd name="T111" fmla="*/ 1441 h 1505"/>
                <a:gd name="T112" fmla="*/ 249 w 2360"/>
                <a:gd name="T113" fmla="*/ 1476 h 1505"/>
                <a:gd name="T114" fmla="*/ 199 w 2360"/>
                <a:gd name="T115" fmla="*/ 1491 h 1505"/>
                <a:gd name="T116" fmla="*/ 157 w 2360"/>
                <a:gd name="T117" fmla="*/ 1498 h 1505"/>
                <a:gd name="T118" fmla="*/ 128 w 2360"/>
                <a:gd name="T119" fmla="*/ 1498 h 1505"/>
                <a:gd name="T120" fmla="*/ 100 w 2360"/>
                <a:gd name="T121" fmla="*/ 1498 h 1505"/>
                <a:gd name="T122" fmla="*/ 57 w 2360"/>
                <a:gd name="T123" fmla="*/ 1498 h 1505"/>
                <a:gd name="T124" fmla="*/ 0 w 2360"/>
                <a:gd name="T125" fmla="*/ 1498 h 1505"/>
                <a:gd name="connsiteX0" fmla="*/ 10000 w 10000"/>
                <a:gd name="connsiteY0" fmla="*/ 10000 h 10000"/>
                <a:gd name="connsiteX1" fmla="*/ 9852 w 10000"/>
                <a:gd name="connsiteY1" fmla="*/ 10000 h 10000"/>
                <a:gd name="connsiteX2" fmla="*/ 9699 w 10000"/>
                <a:gd name="connsiteY2" fmla="*/ 10000 h 10000"/>
                <a:gd name="connsiteX3" fmla="*/ 9280 w 10000"/>
                <a:gd name="connsiteY3" fmla="*/ 9953 h 10000"/>
                <a:gd name="connsiteX4" fmla="*/ 8856 w 10000"/>
                <a:gd name="connsiteY4" fmla="*/ 9907 h 10000"/>
                <a:gd name="connsiteX5" fmla="*/ 8678 w 10000"/>
                <a:gd name="connsiteY5" fmla="*/ 9860 h 10000"/>
                <a:gd name="connsiteX6" fmla="*/ 8525 w 10000"/>
                <a:gd name="connsiteY6" fmla="*/ 9807 h 10000"/>
                <a:gd name="connsiteX7" fmla="*/ 8254 w 10000"/>
                <a:gd name="connsiteY7" fmla="*/ 9668 h 10000"/>
                <a:gd name="connsiteX8" fmla="*/ 8042 w 10000"/>
                <a:gd name="connsiteY8" fmla="*/ 9528 h 10000"/>
                <a:gd name="connsiteX9" fmla="*/ 7864 w 10000"/>
                <a:gd name="connsiteY9" fmla="*/ 9336 h 10000"/>
                <a:gd name="connsiteX10" fmla="*/ 7653 w 10000"/>
                <a:gd name="connsiteY10" fmla="*/ 9096 h 10000"/>
                <a:gd name="connsiteX11" fmla="*/ 7500 w 10000"/>
                <a:gd name="connsiteY11" fmla="*/ 8771 h 10000"/>
                <a:gd name="connsiteX12" fmla="*/ 7352 w 10000"/>
                <a:gd name="connsiteY12" fmla="*/ 8385 h 10000"/>
                <a:gd name="connsiteX13" fmla="*/ 7199 w 10000"/>
                <a:gd name="connsiteY13" fmla="*/ 7960 h 10000"/>
                <a:gd name="connsiteX14" fmla="*/ 7110 w 10000"/>
                <a:gd name="connsiteY14" fmla="*/ 7674 h 10000"/>
                <a:gd name="connsiteX15" fmla="*/ 7021 w 10000"/>
                <a:gd name="connsiteY15" fmla="*/ 7349 h 10000"/>
                <a:gd name="connsiteX16" fmla="*/ 6898 w 10000"/>
                <a:gd name="connsiteY16" fmla="*/ 6963 h 10000"/>
                <a:gd name="connsiteX17" fmla="*/ 6780 w 10000"/>
                <a:gd name="connsiteY17" fmla="*/ 6492 h 10000"/>
                <a:gd name="connsiteX18" fmla="*/ 6538 w 10000"/>
                <a:gd name="connsiteY18" fmla="*/ 5495 h 10000"/>
                <a:gd name="connsiteX19" fmla="*/ 6297 w 10000"/>
                <a:gd name="connsiteY19" fmla="*/ 4452 h 10000"/>
                <a:gd name="connsiteX20" fmla="*/ 6174 w 10000"/>
                <a:gd name="connsiteY20" fmla="*/ 3980 h 10000"/>
                <a:gd name="connsiteX21" fmla="*/ 6085 w 10000"/>
                <a:gd name="connsiteY21" fmla="*/ 3508 h 10000"/>
                <a:gd name="connsiteX22" fmla="*/ 5873 w 10000"/>
                <a:gd name="connsiteY22" fmla="*/ 2651 h 10000"/>
                <a:gd name="connsiteX23" fmla="*/ 5725 w 10000"/>
                <a:gd name="connsiteY23" fmla="*/ 1847 h 10000"/>
                <a:gd name="connsiteX24" fmla="*/ 5542 w 10000"/>
                <a:gd name="connsiteY24" fmla="*/ 1090 h 10000"/>
                <a:gd name="connsiteX25" fmla="*/ 5483 w 10000"/>
                <a:gd name="connsiteY25" fmla="*/ 804 h 10000"/>
                <a:gd name="connsiteX26" fmla="*/ 5424 w 10000"/>
                <a:gd name="connsiteY26" fmla="*/ 565 h 10000"/>
                <a:gd name="connsiteX27" fmla="*/ 5331 w 10000"/>
                <a:gd name="connsiteY27" fmla="*/ 379 h 10000"/>
                <a:gd name="connsiteX28" fmla="*/ 5271 w 10000"/>
                <a:gd name="connsiteY28" fmla="*/ 233 h 10000"/>
                <a:gd name="connsiteX29" fmla="*/ 5153 w 10000"/>
                <a:gd name="connsiteY29" fmla="*/ 47 h 10000"/>
                <a:gd name="connsiteX30" fmla="*/ 5059 w 10000"/>
                <a:gd name="connsiteY30" fmla="*/ 0 h 10000"/>
                <a:gd name="connsiteX31" fmla="*/ 5000 w 10000"/>
                <a:gd name="connsiteY31" fmla="*/ 0 h 10000"/>
                <a:gd name="connsiteX32" fmla="*/ 4911 w 10000"/>
                <a:gd name="connsiteY32" fmla="*/ 0 h 10000"/>
                <a:gd name="connsiteX33" fmla="*/ 4822 w 10000"/>
                <a:gd name="connsiteY33" fmla="*/ 93 h 10000"/>
                <a:gd name="connsiteX34" fmla="*/ 4669 w 10000"/>
                <a:gd name="connsiteY34" fmla="*/ 233 h 10000"/>
                <a:gd name="connsiteX35" fmla="*/ 4610 w 10000"/>
                <a:gd name="connsiteY35" fmla="*/ 379 h 10000"/>
                <a:gd name="connsiteX36" fmla="*/ 4517 w 10000"/>
                <a:gd name="connsiteY36" fmla="*/ 565 h 10000"/>
                <a:gd name="connsiteX37" fmla="*/ 4369 w 10000"/>
                <a:gd name="connsiteY37" fmla="*/ 1043 h 10000"/>
                <a:gd name="connsiteX38" fmla="*/ 4186 w 10000"/>
                <a:gd name="connsiteY38" fmla="*/ 1708 h 10000"/>
                <a:gd name="connsiteX39" fmla="*/ 4008 w 10000"/>
                <a:gd name="connsiteY39" fmla="*/ 2465 h 10000"/>
                <a:gd name="connsiteX40" fmla="*/ 3767 w 10000"/>
                <a:gd name="connsiteY40" fmla="*/ 3316 h 10000"/>
                <a:gd name="connsiteX41" fmla="*/ 3644 w 10000"/>
                <a:gd name="connsiteY41" fmla="*/ 3841 h 10000"/>
                <a:gd name="connsiteX42" fmla="*/ 3525 w 10000"/>
                <a:gd name="connsiteY42" fmla="*/ 4359 h 10000"/>
                <a:gd name="connsiteX43" fmla="*/ 3225 w 10000"/>
                <a:gd name="connsiteY43" fmla="*/ 5542 h 10000"/>
                <a:gd name="connsiteX44" fmla="*/ 3072 w 10000"/>
                <a:gd name="connsiteY44" fmla="*/ 6159 h 10000"/>
                <a:gd name="connsiteX45" fmla="*/ 2924 w 10000"/>
                <a:gd name="connsiteY45" fmla="*/ 6731 h 10000"/>
                <a:gd name="connsiteX46" fmla="*/ 2801 w 10000"/>
                <a:gd name="connsiteY46" fmla="*/ 7249 h 10000"/>
                <a:gd name="connsiteX47" fmla="*/ 2682 w 10000"/>
                <a:gd name="connsiteY47" fmla="*/ 7628 h 10000"/>
                <a:gd name="connsiteX48" fmla="*/ 2559 w 10000"/>
                <a:gd name="connsiteY48" fmla="*/ 7960 h 10000"/>
                <a:gd name="connsiteX49" fmla="*/ 2470 w 10000"/>
                <a:gd name="connsiteY49" fmla="*/ 8246 h 10000"/>
                <a:gd name="connsiteX50" fmla="*/ 2381 w 10000"/>
                <a:gd name="connsiteY50" fmla="*/ 8485 h 10000"/>
                <a:gd name="connsiteX51" fmla="*/ 2322 w 10000"/>
                <a:gd name="connsiteY51" fmla="*/ 8671 h 10000"/>
                <a:gd name="connsiteX52" fmla="*/ 2169 w 10000"/>
                <a:gd name="connsiteY52" fmla="*/ 8957 h 10000"/>
                <a:gd name="connsiteX53" fmla="*/ 1987 w 10000"/>
                <a:gd name="connsiteY53" fmla="*/ 9196 h 10000"/>
                <a:gd name="connsiteX54" fmla="*/ 1780 w 10000"/>
                <a:gd name="connsiteY54" fmla="*/ 9429 h 10000"/>
                <a:gd name="connsiteX55" fmla="*/ 1538 w 10000"/>
                <a:gd name="connsiteY55" fmla="*/ 9575 h 10000"/>
                <a:gd name="connsiteX56" fmla="*/ 1208 w 10000"/>
                <a:gd name="connsiteY56" fmla="*/ 9787 h 10000"/>
                <a:gd name="connsiteX57" fmla="*/ 843 w 10000"/>
                <a:gd name="connsiteY57" fmla="*/ 9907 h 10000"/>
                <a:gd name="connsiteX58" fmla="*/ 665 w 10000"/>
                <a:gd name="connsiteY58" fmla="*/ 9953 h 10000"/>
                <a:gd name="connsiteX59" fmla="*/ 542 w 10000"/>
                <a:gd name="connsiteY59" fmla="*/ 9953 h 10000"/>
                <a:gd name="connsiteX60" fmla="*/ 424 w 10000"/>
                <a:gd name="connsiteY60" fmla="*/ 9953 h 10000"/>
                <a:gd name="connsiteX61" fmla="*/ 242 w 10000"/>
                <a:gd name="connsiteY61" fmla="*/ 9953 h 10000"/>
                <a:gd name="connsiteX62" fmla="*/ 0 w 10000"/>
                <a:gd name="connsiteY62" fmla="*/ 9953 h 10000"/>
                <a:gd name="connsiteX0" fmla="*/ 10000 w 10000"/>
                <a:gd name="connsiteY0" fmla="*/ 10000 h 10000"/>
                <a:gd name="connsiteX1" fmla="*/ 9852 w 10000"/>
                <a:gd name="connsiteY1" fmla="*/ 10000 h 10000"/>
                <a:gd name="connsiteX2" fmla="*/ 9699 w 10000"/>
                <a:gd name="connsiteY2" fmla="*/ 10000 h 10000"/>
                <a:gd name="connsiteX3" fmla="*/ 9280 w 10000"/>
                <a:gd name="connsiteY3" fmla="*/ 9953 h 10000"/>
                <a:gd name="connsiteX4" fmla="*/ 8856 w 10000"/>
                <a:gd name="connsiteY4" fmla="*/ 9907 h 10000"/>
                <a:gd name="connsiteX5" fmla="*/ 8678 w 10000"/>
                <a:gd name="connsiteY5" fmla="*/ 9860 h 10000"/>
                <a:gd name="connsiteX6" fmla="*/ 8525 w 10000"/>
                <a:gd name="connsiteY6" fmla="*/ 9807 h 10000"/>
                <a:gd name="connsiteX7" fmla="*/ 8254 w 10000"/>
                <a:gd name="connsiteY7" fmla="*/ 9668 h 10000"/>
                <a:gd name="connsiteX8" fmla="*/ 8042 w 10000"/>
                <a:gd name="connsiteY8" fmla="*/ 9528 h 10000"/>
                <a:gd name="connsiteX9" fmla="*/ 7864 w 10000"/>
                <a:gd name="connsiteY9" fmla="*/ 9336 h 10000"/>
                <a:gd name="connsiteX10" fmla="*/ 7653 w 10000"/>
                <a:gd name="connsiteY10" fmla="*/ 9096 h 10000"/>
                <a:gd name="connsiteX11" fmla="*/ 7500 w 10000"/>
                <a:gd name="connsiteY11" fmla="*/ 8771 h 10000"/>
                <a:gd name="connsiteX12" fmla="*/ 7352 w 10000"/>
                <a:gd name="connsiteY12" fmla="*/ 8385 h 10000"/>
                <a:gd name="connsiteX13" fmla="*/ 7199 w 10000"/>
                <a:gd name="connsiteY13" fmla="*/ 7960 h 10000"/>
                <a:gd name="connsiteX14" fmla="*/ 7110 w 10000"/>
                <a:gd name="connsiteY14" fmla="*/ 7674 h 10000"/>
                <a:gd name="connsiteX15" fmla="*/ 7021 w 10000"/>
                <a:gd name="connsiteY15" fmla="*/ 7349 h 10000"/>
                <a:gd name="connsiteX16" fmla="*/ 6898 w 10000"/>
                <a:gd name="connsiteY16" fmla="*/ 6963 h 10000"/>
                <a:gd name="connsiteX17" fmla="*/ 6780 w 10000"/>
                <a:gd name="connsiteY17" fmla="*/ 6492 h 10000"/>
                <a:gd name="connsiteX18" fmla="*/ 6538 w 10000"/>
                <a:gd name="connsiteY18" fmla="*/ 5495 h 10000"/>
                <a:gd name="connsiteX19" fmla="*/ 6297 w 10000"/>
                <a:gd name="connsiteY19" fmla="*/ 4452 h 10000"/>
                <a:gd name="connsiteX20" fmla="*/ 6174 w 10000"/>
                <a:gd name="connsiteY20" fmla="*/ 3980 h 10000"/>
                <a:gd name="connsiteX21" fmla="*/ 6085 w 10000"/>
                <a:gd name="connsiteY21" fmla="*/ 3508 h 10000"/>
                <a:gd name="connsiteX22" fmla="*/ 5873 w 10000"/>
                <a:gd name="connsiteY22" fmla="*/ 2651 h 10000"/>
                <a:gd name="connsiteX23" fmla="*/ 5725 w 10000"/>
                <a:gd name="connsiteY23" fmla="*/ 1847 h 10000"/>
                <a:gd name="connsiteX24" fmla="*/ 5542 w 10000"/>
                <a:gd name="connsiteY24" fmla="*/ 1090 h 10000"/>
                <a:gd name="connsiteX25" fmla="*/ 5483 w 10000"/>
                <a:gd name="connsiteY25" fmla="*/ 804 h 10000"/>
                <a:gd name="connsiteX26" fmla="*/ 5424 w 10000"/>
                <a:gd name="connsiteY26" fmla="*/ 565 h 10000"/>
                <a:gd name="connsiteX27" fmla="*/ 5331 w 10000"/>
                <a:gd name="connsiteY27" fmla="*/ 379 h 10000"/>
                <a:gd name="connsiteX28" fmla="*/ 5271 w 10000"/>
                <a:gd name="connsiteY28" fmla="*/ 233 h 10000"/>
                <a:gd name="connsiteX29" fmla="*/ 5153 w 10000"/>
                <a:gd name="connsiteY29" fmla="*/ 47 h 10000"/>
                <a:gd name="connsiteX30" fmla="*/ 5059 w 10000"/>
                <a:gd name="connsiteY30" fmla="*/ 0 h 10000"/>
                <a:gd name="connsiteX31" fmla="*/ 5000 w 10000"/>
                <a:gd name="connsiteY31" fmla="*/ 0 h 10000"/>
                <a:gd name="connsiteX32" fmla="*/ 4911 w 10000"/>
                <a:gd name="connsiteY32" fmla="*/ 0 h 10000"/>
                <a:gd name="connsiteX33" fmla="*/ 4822 w 10000"/>
                <a:gd name="connsiteY33" fmla="*/ 93 h 10000"/>
                <a:gd name="connsiteX34" fmla="*/ 4669 w 10000"/>
                <a:gd name="connsiteY34" fmla="*/ 233 h 10000"/>
                <a:gd name="connsiteX35" fmla="*/ 4610 w 10000"/>
                <a:gd name="connsiteY35" fmla="*/ 379 h 10000"/>
                <a:gd name="connsiteX36" fmla="*/ 4517 w 10000"/>
                <a:gd name="connsiteY36" fmla="*/ 565 h 10000"/>
                <a:gd name="connsiteX37" fmla="*/ 4369 w 10000"/>
                <a:gd name="connsiteY37" fmla="*/ 1043 h 10000"/>
                <a:gd name="connsiteX38" fmla="*/ 4186 w 10000"/>
                <a:gd name="connsiteY38" fmla="*/ 1708 h 10000"/>
                <a:gd name="connsiteX39" fmla="*/ 4008 w 10000"/>
                <a:gd name="connsiteY39" fmla="*/ 2465 h 10000"/>
                <a:gd name="connsiteX40" fmla="*/ 3767 w 10000"/>
                <a:gd name="connsiteY40" fmla="*/ 3316 h 10000"/>
                <a:gd name="connsiteX41" fmla="*/ 3644 w 10000"/>
                <a:gd name="connsiteY41" fmla="*/ 3841 h 10000"/>
                <a:gd name="connsiteX42" fmla="*/ 3525 w 10000"/>
                <a:gd name="connsiteY42" fmla="*/ 4359 h 10000"/>
                <a:gd name="connsiteX43" fmla="*/ 3225 w 10000"/>
                <a:gd name="connsiteY43" fmla="*/ 5542 h 10000"/>
                <a:gd name="connsiteX44" fmla="*/ 3072 w 10000"/>
                <a:gd name="connsiteY44" fmla="*/ 6159 h 10000"/>
                <a:gd name="connsiteX45" fmla="*/ 2924 w 10000"/>
                <a:gd name="connsiteY45" fmla="*/ 6731 h 10000"/>
                <a:gd name="connsiteX46" fmla="*/ 2801 w 10000"/>
                <a:gd name="connsiteY46" fmla="*/ 7249 h 10000"/>
                <a:gd name="connsiteX47" fmla="*/ 2682 w 10000"/>
                <a:gd name="connsiteY47" fmla="*/ 7628 h 10000"/>
                <a:gd name="connsiteX48" fmla="*/ 2559 w 10000"/>
                <a:gd name="connsiteY48" fmla="*/ 7960 h 10000"/>
                <a:gd name="connsiteX49" fmla="*/ 2470 w 10000"/>
                <a:gd name="connsiteY49" fmla="*/ 8246 h 10000"/>
                <a:gd name="connsiteX50" fmla="*/ 2381 w 10000"/>
                <a:gd name="connsiteY50" fmla="*/ 8485 h 10000"/>
                <a:gd name="connsiteX51" fmla="*/ 2322 w 10000"/>
                <a:gd name="connsiteY51" fmla="*/ 8671 h 10000"/>
                <a:gd name="connsiteX52" fmla="*/ 2169 w 10000"/>
                <a:gd name="connsiteY52" fmla="*/ 8957 h 10000"/>
                <a:gd name="connsiteX53" fmla="*/ 1987 w 10000"/>
                <a:gd name="connsiteY53" fmla="*/ 9196 h 10000"/>
                <a:gd name="connsiteX54" fmla="*/ 1780 w 10000"/>
                <a:gd name="connsiteY54" fmla="*/ 9429 h 10000"/>
                <a:gd name="connsiteX55" fmla="*/ 1551 w 10000"/>
                <a:gd name="connsiteY55" fmla="*/ 9595 h 10000"/>
                <a:gd name="connsiteX56" fmla="*/ 1208 w 10000"/>
                <a:gd name="connsiteY56" fmla="*/ 9787 h 10000"/>
                <a:gd name="connsiteX57" fmla="*/ 843 w 10000"/>
                <a:gd name="connsiteY57" fmla="*/ 9907 h 10000"/>
                <a:gd name="connsiteX58" fmla="*/ 665 w 10000"/>
                <a:gd name="connsiteY58" fmla="*/ 9953 h 10000"/>
                <a:gd name="connsiteX59" fmla="*/ 542 w 10000"/>
                <a:gd name="connsiteY59" fmla="*/ 9953 h 10000"/>
                <a:gd name="connsiteX60" fmla="*/ 424 w 10000"/>
                <a:gd name="connsiteY60" fmla="*/ 9953 h 10000"/>
                <a:gd name="connsiteX61" fmla="*/ 242 w 10000"/>
                <a:gd name="connsiteY61" fmla="*/ 9953 h 10000"/>
                <a:gd name="connsiteX62" fmla="*/ 0 w 10000"/>
                <a:gd name="connsiteY62" fmla="*/ 9953 h 10000"/>
                <a:gd name="connsiteX0" fmla="*/ 10000 w 10000"/>
                <a:gd name="connsiteY0" fmla="*/ 10000 h 10000"/>
                <a:gd name="connsiteX1" fmla="*/ 9852 w 10000"/>
                <a:gd name="connsiteY1" fmla="*/ 10000 h 10000"/>
                <a:gd name="connsiteX2" fmla="*/ 9699 w 10000"/>
                <a:gd name="connsiteY2" fmla="*/ 10000 h 10000"/>
                <a:gd name="connsiteX3" fmla="*/ 9280 w 10000"/>
                <a:gd name="connsiteY3" fmla="*/ 9953 h 10000"/>
                <a:gd name="connsiteX4" fmla="*/ 8856 w 10000"/>
                <a:gd name="connsiteY4" fmla="*/ 9907 h 10000"/>
                <a:gd name="connsiteX5" fmla="*/ 8678 w 10000"/>
                <a:gd name="connsiteY5" fmla="*/ 9860 h 10000"/>
                <a:gd name="connsiteX6" fmla="*/ 8525 w 10000"/>
                <a:gd name="connsiteY6" fmla="*/ 9807 h 10000"/>
                <a:gd name="connsiteX7" fmla="*/ 8254 w 10000"/>
                <a:gd name="connsiteY7" fmla="*/ 9668 h 10000"/>
                <a:gd name="connsiteX8" fmla="*/ 8042 w 10000"/>
                <a:gd name="connsiteY8" fmla="*/ 9528 h 10000"/>
                <a:gd name="connsiteX9" fmla="*/ 7864 w 10000"/>
                <a:gd name="connsiteY9" fmla="*/ 9336 h 10000"/>
                <a:gd name="connsiteX10" fmla="*/ 7653 w 10000"/>
                <a:gd name="connsiteY10" fmla="*/ 9096 h 10000"/>
                <a:gd name="connsiteX11" fmla="*/ 7500 w 10000"/>
                <a:gd name="connsiteY11" fmla="*/ 8771 h 10000"/>
                <a:gd name="connsiteX12" fmla="*/ 7352 w 10000"/>
                <a:gd name="connsiteY12" fmla="*/ 8385 h 10000"/>
                <a:gd name="connsiteX13" fmla="*/ 7199 w 10000"/>
                <a:gd name="connsiteY13" fmla="*/ 7960 h 10000"/>
                <a:gd name="connsiteX14" fmla="*/ 7110 w 10000"/>
                <a:gd name="connsiteY14" fmla="*/ 7674 h 10000"/>
                <a:gd name="connsiteX15" fmla="*/ 7021 w 10000"/>
                <a:gd name="connsiteY15" fmla="*/ 7349 h 10000"/>
                <a:gd name="connsiteX16" fmla="*/ 6898 w 10000"/>
                <a:gd name="connsiteY16" fmla="*/ 6963 h 10000"/>
                <a:gd name="connsiteX17" fmla="*/ 6780 w 10000"/>
                <a:gd name="connsiteY17" fmla="*/ 6492 h 10000"/>
                <a:gd name="connsiteX18" fmla="*/ 6538 w 10000"/>
                <a:gd name="connsiteY18" fmla="*/ 5495 h 10000"/>
                <a:gd name="connsiteX19" fmla="*/ 6297 w 10000"/>
                <a:gd name="connsiteY19" fmla="*/ 4452 h 10000"/>
                <a:gd name="connsiteX20" fmla="*/ 6174 w 10000"/>
                <a:gd name="connsiteY20" fmla="*/ 3980 h 10000"/>
                <a:gd name="connsiteX21" fmla="*/ 6085 w 10000"/>
                <a:gd name="connsiteY21" fmla="*/ 3508 h 10000"/>
                <a:gd name="connsiteX22" fmla="*/ 5873 w 10000"/>
                <a:gd name="connsiteY22" fmla="*/ 2651 h 10000"/>
                <a:gd name="connsiteX23" fmla="*/ 5725 w 10000"/>
                <a:gd name="connsiteY23" fmla="*/ 1847 h 10000"/>
                <a:gd name="connsiteX24" fmla="*/ 5542 w 10000"/>
                <a:gd name="connsiteY24" fmla="*/ 1090 h 10000"/>
                <a:gd name="connsiteX25" fmla="*/ 5483 w 10000"/>
                <a:gd name="connsiteY25" fmla="*/ 804 h 10000"/>
                <a:gd name="connsiteX26" fmla="*/ 5424 w 10000"/>
                <a:gd name="connsiteY26" fmla="*/ 565 h 10000"/>
                <a:gd name="connsiteX27" fmla="*/ 5331 w 10000"/>
                <a:gd name="connsiteY27" fmla="*/ 379 h 10000"/>
                <a:gd name="connsiteX28" fmla="*/ 5271 w 10000"/>
                <a:gd name="connsiteY28" fmla="*/ 233 h 10000"/>
                <a:gd name="connsiteX29" fmla="*/ 5153 w 10000"/>
                <a:gd name="connsiteY29" fmla="*/ 47 h 10000"/>
                <a:gd name="connsiteX30" fmla="*/ 5059 w 10000"/>
                <a:gd name="connsiteY30" fmla="*/ 0 h 10000"/>
                <a:gd name="connsiteX31" fmla="*/ 5000 w 10000"/>
                <a:gd name="connsiteY31" fmla="*/ 0 h 10000"/>
                <a:gd name="connsiteX32" fmla="*/ 4911 w 10000"/>
                <a:gd name="connsiteY32" fmla="*/ 0 h 10000"/>
                <a:gd name="connsiteX33" fmla="*/ 4822 w 10000"/>
                <a:gd name="connsiteY33" fmla="*/ 93 h 10000"/>
                <a:gd name="connsiteX34" fmla="*/ 4669 w 10000"/>
                <a:gd name="connsiteY34" fmla="*/ 233 h 10000"/>
                <a:gd name="connsiteX35" fmla="*/ 4610 w 10000"/>
                <a:gd name="connsiteY35" fmla="*/ 379 h 10000"/>
                <a:gd name="connsiteX36" fmla="*/ 4517 w 10000"/>
                <a:gd name="connsiteY36" fmla="*/ 565 h 10000"/>
                <a:gd name="connsiteX37" fmla="*/ 4369 w 10000"/>
                <a:gd name="connsiteY37" fmla="*/ 1043 h 10000"/>
                <a:gd name="connsiteX38" fmla="*/ 4186 w 10000"/>
                <a:gd name="connsiteY38" fmla="*/ 1708 h 10000"/>
                <a:gd name="connsiteX39" fmla="*/ 4008 w 10000"/>
                <a:gd name="connsiteY39" fmla="*/ 2465 h 10000"/>
                <a:gd name="connsiteX40" fmla="*/ 3767 w 10000"/>
                <a:gd name="connsiteY40" fmla="*/ 3316 h 10000"/>
                <a:gd name="connsiteX41" fmla="*/ 3644 w 10000"/>
                <a:gd name="connsiteY41" fmla="*/ 3841 h 10000"/>
                <a:gd name="connsiteX42" fmla="*/ 3525 w 10000"/>
                <a:gd name="connsiteY42" fmla="*/ 4359 h 10000"/>
                <a:gd name="connsiteX43" fmla="*/ 3225 w 10000"/>
                <a:gd name="connsiteY43" fmla="*/ 5542 h 10000"/>
                <a:gd name="connsiteX44" fmla="*/ 3072 w 10000"/>
                <a:gd name="connsiteY44" fmla="*/ 6159 h 10000"/>
                <a:gd name="connsiteX45" fmla="*/ 2924 w 10000"/>
                <a:gd name="connsiteY45" fmla="*/ 6731 h 10000"/>
                <a:gd name="connsiteX46" fmla="*/ 2801 w 10000"/>
                <a:gd name="connsiteY46" fmla="*/ 7249 h 10000"/>
                <a:gd name="connsiteX47" fmla="*/ 2682 w 10000"/>
                <a:gd name="connsiteY47" fmla="*/ 7628 h 10000"/>
                <a:gd name="connsiteX48" fmla="*/ 2559 w 10000"/>
                <a:gd name="connsiteY48" fmla="*/ 7960 h 10000"/>
                <a:gd name="connsiteX49" fmla="*/ 2470 w 10000"/>
                <a:gd name="connsiteY49" fmla="*/ 8246 h 10000"/>
                <a:gd name="connsiteX50" fmla="*/ 2381 w 10000"/>
                <a:gd name="connsiteY50" fmla="*/ 8485 h 10000"/>
                <a:gd name="connsiteX51" fmla="*/ 2322 w 10000"/>
                <a:gd name="connsiteY51" fmla="*/ 8671 h 10000"/>
                <a:gd name="connsiteX52" fmla="*/ 2169 w 10000"/>
                <a:gd name="connsiteY52" fmla="*/ 8957 h 10000"/>
                <a:gd name="connsiteX53" fmla="*/ 1987 w 10000"/>
                <a:gd name="connsiteY53" fmla="*/ 9196 h 10000"/>
                <a:gd name="connsiteX54" fmla="*/ 1780 w 10000"/>
                <a:gd name="connsiteY54" fmla="*/ 9429 h 10000"/>
                <a:gd name="connsiteX55" fmla="*/ 1551 w 10000"/>
                <a:gd name="connsiteY55" fmla="*/ 9595 h 10000"/>
                <a:gd name="connsiteX56" fmla="*/ 1221 w 10000"/>
                <a:gd name="connsiteY56" fmla="*/ 9827 h 10000"/>
                <a:gd name="connsiteX57" fmla="*/ 843 w 10000"/>
                <a:gd name="connsiteY57" fmla="*/ 9907 h 10000"/>
                <a:gd name="connsiteX58" fmla="*/ 665 w 10000"/>
                <a:gd name="connsiteY58" fmla="*/ 9953 h 10000"/>
                <a:gd name="connsiteX59" fmla="*/ 542 w 10000"/>
                <a:gd name="connsiteY59" fmla="*/ 9953 h 10000"/>
                <a:gd name="connsiteX60" fmla="*/ 424 w 10000"/>
                <a:gd name="connsiteY60" fmla="*/ 9953 h 10000"/>
                <a:gd name="connsiteX61" fmla="*/ 242 w 10000"/>
                <a:gd name="connsiteY61" fmla="*/ 9953 h 10000"/>
                <a:gd name="connsiteX62" fmla="*/ 0 w 10000"/>
                <a:gd name="connsiteY62" fmla="*/ 9953 h 10000"/>
                <a:gd name="connsiteX0" fmla="*/ 10000 w 10000"/>
                <a:gd name="connsiteY0" fmla="*/ 10000 h 10000"/>
                <a:gd name="connsiteX1" fmla="*/ 9852 w 10000"/>
                <a:gd name="connsiteY1" fmla="*/ 10000 h 10000"/>
                <a:gd name="connsiteX2" fmla="*/ 9699 w 10000"/>
                <a:gd name="connsiteY2" fmla="*/ 10000 h 10000"/>
                <a:gd name="connsiteX3" fmla="*/ 9280 w 10000"/>
                <a:gd name="connsiteY3" fmla="*/ 9953 h 10000"/>
                <a:gd name="connsiteX4" fmla="*/ 8856 w 10000"/>
                <a:gd name="connsiteY4" fmla="*/ 9907 h 10000"/>
                <a:gd name="connsiteX5" fmla="*/ 8678 w 10000"/>
                <a:gd name="connsiteY5" fmla="*/ 9860 h 10000"/>
                <a:gd name="connsiteX6" fmla="*/ 8525 w 10000"/>
                <a:gd name="connsiteY6" fmla="*/ 9807 h 10000"/>
                <a:gd name="connsiteX7" fmla="*/ 8254 w 10000"/>
                <a:gd name="connsiteY7" fmla="*/ 9668 h 10000"/>
                <a:gd name="connsiteX8" fmla="*/ 8042 w 10000"/>
                <a:gd name="connsiteY8" fmla="*/ 9528 h 10000"/>
                <a:gd name="connsiteX9" fmla="*/ 7864 w 10000"/>
                <a:gd name="connsiteY9" fmla="*/ 9336 h 10000"/>
                <a:gd name="connsiteX10" fmla="*/ 7653 w 10000"/>
                <a:gd name="connsiteY10" fmla="*/ 9096 h 10000"/>
                <a:gd name="connsiteX11" fmla="*/ 7500 w 10000"/>
                <a:gd name="connsiteY11" fmla="*/ 8771 h 10000"/>
                <a:gd name="connsiteX12" fmla="*/ 7352 w 10000"/>
                <a:gd name="connsiteY12" fmla="*/ 8385 h 10000"/>
                <a:gd name="connsiteX13" fmla="*/ 7199 w 10000"/>
                <a:gd name="connsiteY13" fmla="*/ 7960 h 10000"/>
                <a:gd name="connsiteX14" fmla="*/ 7110 w 10000"/>
                <a:gd name="connsiteY14" fmla="*/ 7674 h 10000"/>
                <a:gd name="connsiteX15" fmla="*/ 7021 w 10000"/>
                <a:gd name="connsiteY15" fmla="*/ 7349 h 10000"/>
                <a:gd name="connsiteX16" fmla="*/ 6898 w 10000"/>
                <a:gd name="connsiteY16" fmla="*/ 6963 h 10000"/>
                <a:gd name="connsiteX17" fmla="*/ 6780 w 10000"/>
                <a:gd name="connsiteY17" fmla="*/ 6492 h 10000"/>
                <a:gd name="connsiteX18" fmla="*/ 6538 w 10000"/>
                <a:gd name="connsiteY18" fmla="*/ 5495 h 10000"/>
                <a:gd name="connsiteX19" fmla="*/ 6297 w 10000"/>
                <a:gd name="connsiteY19" fmla="*/ 4452 h 10000"/>
                <a:gd name="connsiteX20" fmla="*/ 6174 w 10000"/>
                <a:gd name="connsiteY20" fmla="*/ 3980 h 10000"/>
                <a:gd name="connsiteX21" fmla="*/ 6085 w 10000"/>
                <a:gd name="connsiteY21" fmla="*/ 3508 h 10000"/>
                <a:gd name="connsiteX22" fmla="*/ 5873 w 10000"/>
                <a:gd name="connsiteY22" fmla="*/ 2651 h 10000"/>
                <a:gd name="connsiteX23" fmla="*/ 5725 w 10000"/>
                <a:gd name="connsiteY23" fmla="*/ 1847 h 10000"/>
                <a:gd name="connsiteX24" fmla="*/ 5542 w 10000"/>
                <a:gd name="connsiteY24" fmla="*/ 1090 h 10000"/>
                <a:gd name="connsiteX25" fmla="*/ 5483 w 10000"/>
                <a:gd name="connsiteY25" fmla="*/ 804 h 10000"/>
                <a:gd name="connsiteX26" fmla="*/ 5424 w 10000"/>
                <a:gd name="connsiteY26" fmla="*/ 565 h 10000"/>
                <a:gd name="connsiteX27" fmla="*/ 5331 w 10000"/>
                <a:gd name="connsiteY27" fmla="*/ 379 h 10000"/>
                <a:gd name="connsiteX28" fmla="*/ 5271 w 10000"/>
                <a:gd name="connsiteY28" fmla="*/ 233 h 10000"/>
                <a:gd name="connsiteX29" fmla="*/ 5153 w 10000"/>
                <a:gd name="connsiteY29" fmla="*/ 47 h 10000"/>
                <a:gd name="connsiteX30" fmla="*/ 5059 w 10000"/>
                <a:gd name="connsiteY30" fmla="*/ 0 h 10000"/>
                <a:gd name="connsiteX31" fmla="*/ 5000 w 10000"/>
                <a:gd name="connsiteY31" fmla="*/ 0 h 10000"/>
                <a:gd name="connsiteX32" fmla="*/ 4911 w 10000"/>
                <a:gd name="connsiteY32" fmla="*/ 0 h 10000"/>
                <a:gd name="connsiteX33" fmla="*/ 4822 w 10000"/>
                <a:gd name="connsiteY33" fmla="*/ 93 h 10000"/>
                <a:gd name="connsiteX34" fmla="*/ 4669 w 10000"/>
                <a:gd name="connsiteY34" fmla="*/ 233 h 10000"/>
                <a:gd name="connsiteX35" fmla="*/ 4610 w 10000"/>
                <a:gd name="connsiteY35" fmla="*/ 379 h 10000"/>
                <a:gd name="connsiteX36" fmla="*/ 4517 w 10000"/>
                <a:gd name="connsiteY36" fmla="*/ 565 h 10000"/>
                <a:gd name="connsiteX37" fmla="*/ 4369 w 10000"/>
                <a:gd name="connsiteY37" fmla="*/ 1043 h 10000"/>
                <a:gd name="connsiteX38" fmla="*/ 4186 w 10000"/>
                <a:gd name="connsiteY38" fmla="*/ 1708 h 10000"/>
                <a:gd name="connsiteX39" fmla="*/ 4008 w 10000"/>
                <a:gd name="connsiteY39" fmla="*/ 2465 h 10000"/>
                <a:gd name="connsiteX40" fmla="*/ 3767 w 10000"/>
                <a:gd name="connsiteY40" fmla="*/ 3316 h 10000"/>
                <a:gd name="connsiteX41" fmla="*/ 3644 w 10000"/>
                <a:gd name="connsiteY41" fmla="*/ 3841 h 10000"/>
                <a:gd name="connsiteX42" fmla="*/ 3525 w 10000"/>
                <a:gd name="connsiteY42" fmla="*/ 4359 h 10000"/>
                <a:gd name="connsiteX43" fmla="*/ 3225 w 10000"/>
                <a:gd name="connsiteY43" fmla="*/ 5542 h 10000"/>
                <a:gd name="connsiteX44" fmla="*/ 3072 w 10000"/>
                <a:gd name="connsiteY44" fmla="*/ 6159 h 10000"/>
                <a:gd name="connsiteX45" fmla="*/ 2924 w 10000"/>
                <a:gd name="connsiteY45" fmla="*/ 6731 h 10000"/>
                <a:gd name="connsiteX46" fmla="*/ 2801 w 10000"/>
                <a:gd name="connsiteY46" fmla="*/ 7249 h 10000"/>
                <a:gd name="connsiteX47" fmla="*/ 2682 w 10000"/>
                <a:gd name="connsiteY47" fmla="*/ 7628 h 10000"/>
                <a:gd name="connsiteX48" fmla="*/ 2559 w 10000"/>
                <a:gd name="connsiteY48" fmla="*/ 7960 h 10000"/>
                <a:gd name="connsiteX49" fmla="*/ 2470 w 10000"/>
                <a:gd name="connsiteY49" fmla="*/ 8246 h 10000"/>
                <a:gd name="connsiteX50" fmla="*/ 2381 w 10000"/>
                <a:gd name="connsiteY50" fmla="*/ 8485 h 10000"/>
                <a:gd name="connsiteX51" fmla="*/ 2322 w 10000"/>
                <a:gd name="connsiteY51" fmla="*/ 8671 h 10000"/>
                <a:gd name="connsiteX52" fmla="*/ 2169 w 10000"/>
                <a:gd name="connsiteY52" fmla="*/ 8957 h 10000"/>
                <a:gd name="connsiteX53" fmla="*/ 1987 w 10000"/>
                <a:gd name="connsiteY53" fmla="*/ 9196 h 10000"/>
                <a:gd name="connsiteX54" fmla="*/ 1780 w 10000"/>
                <a:gd name="connsiteY54" fmla="*/ 9429 h 10000"/>
                <a:gd name="connsiteX55" fmla="*/ 1551 w 10000"/>
                <a:gd name="connsiteY55" fmla="*/ 9595 h 10000"/>
                <a:gd name="connsiteX56" fmla="*/ 1221 w 10000"/>
                <a:gd name="connsiteY56" fmla="*/ 9787 h 10000"/>
                <a:gd name="connsiteX57" fmla="*/ 843 w 10000"/>
                <a:gd name="connsiteY57" fmla="*/ 9907 h 10000"/>
                <a:gd name="connsiteX58" fmla="*/ 665 w 10000"/>
                <a:gd name="connsiteY58" fmla="*/ 9953 h 10000"/>
                <a:gd name="connsiteX59" fmla="*/ 542 w 10000"/>
                <a:gd name="connsiteY59" fmla="*/ 9953 h 10000"/>
                <a:gd name="connsiteX60" fmla="*/ 424 w 10000"/>
                <a:gd name="connsiteY60" fmla="*/ 9953 h 10000"/>
                <a:gd name="connsiteX61" fmla="*/ 242 w 10000"/>
                <a:gd name="connsiteY61" fmla="*/ 9953 h 10000"/>
                <a:gd name="connsiteX62" fmla="*/ 0 w 10000"/>
                <a:gd name="connsiteY62" fmla="*/ 9953 h 10000"/>
                <a:gd name="connsiteX0" fmla="*/ 10000 w 10000"/>
                <a:gd name="connsiteY0" fmla="*/ 10000 h 10000"/>
                <a:gd name="connsiteX1" fmla="*/ 9852 w 10000"/>
                <a:gd name="connsiteY1" fmla="*/ 10000 h 10000"/>
                <a:gd name="connsiteX2" fmla="*/ 9280 w 10000"/>
                <a:gd name="connsiteY2" fmla="*/ 9953 h 10000"/>
                <a:gd name="connsiteX3" fmla="*/ 8856 w 10000"/>
                <a:gd name="connsiteY3" fmla="*/ 9907 h 10000"/>
                <a:gd name="connsiteX4" fmla="*/ 8678 w 10000"/>
                <a:gd name="connsiteY4" fmla="*/ 9860 h 10000"/>
                <a:gd name="connsiteX5" fmla="*/ 8525 w 10000"/>
                <a:gd name="connsiteY5" fmla="*/ 9807 h 10000"/>
                <a:gd name="connsiteX6" fmla="*/ 8254 w 10000"/>
                <a:gd name="connsiteY6" fmla="*/ 9668 h 10000"/>
                <a:gd name="connsiteX7" fmla="*/ 8042 w 10000"/>
                <a:gd name="connsiteY7" fmla="*/ 9528 h 10000"/>
                <a:gd name="connsiteX8" fmla="*/ 7864 w 10000"/>
                <a:gd name="connsiteY8" fmla="*/ 9336 h 10000"/>
                <a:gd name="connsiteX9" fmla="*/ 7653 w 10000"/>
                <a:gd name="connsiteY9" fmla="*/ 9096 h 10000"/>
                <a:gd name="connsiteX10" fmla="*/ 7500 w 10000"/>
                <a:gd name="connsiteY10" fmla="*/ 8771 h 10000"/>
                <a:gd name="connsiteX11" fmla="*/ 7352 w 10000"/>
                <a:gd name="connsiteY11" fmla="*/ 8385 h 10000"/>
                <a:gd name="connsiteX12" fmla="*/ 7199 w 10000"/>
                <a:gd name="connsiteY12" fmla="*/ 7960 h 10000"/>
                <a:gd name="connsiteX13" fmla="*/ 7110 w 10000"/>
                <a:gd name="connsiteY13" fmla="*/ 7674 h 10000"/>
                <a:gd name="connsiteX14" fmla="*/ 7021 w 10000"/>
                <a:gd name="connsiteY14" fmla="*/ 7349 h 10000"/>
                <a:gd name="connsiteX15" fmla="*/ 6898 w 10000"/>
                <a:gd name="connsiteY15" fmla="*/ 6963 h 10000"/>
                <a:gd name="connsiteX16" fmla="*/ 6780 w 10000"/>
                <a:gd name="connsiteY16" fmla="*/ 6492 h 10000"/>
                <a:gd name="connsiteX17" fmla="*/ 6538 w 10000"/>
                <a:gd name="connsiteY17" fmla="*/ 5495 h 10000"/>
                <a:gd name="connsiteX18" fmla="*/ 6297 w 10000"/>
                <a:gd name="connsiteY18" fmla="*/ 4452 h 10000"/>
                <a:gd name="connsiteX19" fmla="*/ 6174 w 10000"/>
                <a:gd name="connsiteY19" fmla="*/ 3980 h 10000"/>
                <a:gd name="connsiteX20" fmla="*/ 6085 w 10000"/>
                <a:gd name="connsiteY20" fmla="*/ 3508 h 10000"/>
                <a:gd name="connsiteX21" fmla="*/ 5873 w 10000"/>
                <a:gd name="connsiteY21" fmla="*/ 2651 h 10000"/>
                <a:gd name="connsiteX22" fmla="*/ 5725 w 10000"/>
                <a:gd name="connsiteY22" fmla="*/ 1847 h 10000"/>
                <a:gd name="connsiteX23" fmla="*/ 5542 w 10000"/>
                <a:gd name="connsiteY23" fmla="*/ 1090 h 10000"/>
                <a:gd name="connsiteX24" fmla="*/ 5483 w 10000"/>
                <a:gd name="connsiteY24" fmla="*/ 804 h 10000"/>
                <a:gd name="connsiteX25" fmla="*/ 5424 w 10000"/>
                <a:gd name="connsiteY25" fmla="*/ 565 h 10000"/>
                <a:gd name="connsiteX26" fmla="*/ 5331 w 10000"/>
                <a:gd name="connsiteY26" fmla="*/ 379 h 10000"/>
                <a:gd name="connsiteX27" fmla="*/ 5271 w 10000"/>
                <a:gd name="connsiteY27" fmla="*/ 233 h 10000"/>
                <a:gd name="connsiteX28" fmla="*/ 5153 w 10000"/>
                <a:gd name="connsiteY28" fmla="*/ 47 h 10000"/>
                <a:gd name="connsiteX29" fmla="*/ 5059 w 10000"/>
                <a:gd name="connsiteY29" fmla="*/ 0 h 10000"/>
                <a:gd name="connsiteX30" fmla="*/ 5000 w 10000"/>
                <a:gd name="connsiteY30" fmla="*/ 0 h 10000"/>
                <a:gd name="connsiteX31" fmla="*/ 4911 w 10000"/>
                <a:gd name="connsiteY31" fmla="*/ 0 h 10000"/>
                <a:gd name="connsiteX32" fmla="*/ 4822 w 10000"/>
                <a:gd name="connsiteY32" fmla="*/ 93 h 10000"/>
                <a:gd name="connsiteX33" fmla="*/ 4669 w 10000"/>
                <a:gd name="connsiteY33" fmla="*/ 233 h 10000"/>
                <a:gd name="connsiteX34" fmla="*/ 4610 w 10000"/>
                <a:gd name="connsiteY34" fmla="*/ 379 h 10000"/>
                <a:gd name="connsiteX35" fmla="*/ 4517 w 10000"/>
                <a:gd name="connsiteY35" fmla="*/ 565 h 10000"/>
                <a:gd name="connsiteX36" fmla="*/ 4369 w 10000"/>
                <a:gd name="connsiteY36" fmla="*/ 1043 h 10000"/>
                <a:gd name="connsiteX37" fmla="*/ 4186 w 10000"/>
                <a:gd name="connsiteY37" fmla="*/ 1708 h 10000"/>
                <a:gd name="connsiteX38" fmla="*/ 4008 w 10000"/>
                <a:gd name="connsiteY38" fmla="*/ 2465 h 10000"/>
                <a:gd name="connsiteX39" fmla="*/ 3767 w 10000"/>
                <a:gd name="connsiteY39" fmla="*/ 3316 h 10000"/>
                <a:gd name="connsiteX40" fmla="*/ 3644 w 10000"/>
                <a:gd name="connsiteY40" fmla="*/ 3841 h 10000"/>
                <a:gd name="connsiteX41" fmla="*/ 3525 w 10000"/>
                <a:gd name="connsiteY41" fmla="*/ 4359 h 10000"/>
                <a:gd name="connsiteX42" fmla="*/ 3225 w 10000"/>
                <a:gd name="connsiteY42" fmla="*/ 5542 h 10000"/>
                <a:gd name="connsiteX43" fmla="*/ 3072 w 10000"/>
                <a:gd name="connsiteY43" fmla="*/ 6159 h 10000"/>
                <a:gd name="connsiteX44" fmla="*/ 2924 w 10000"/>
                <a:gd name="connsiteY44" fmla="*/ 6731 h 10000"/>
                <a:gd name="connsiteX45" fmla="*/ 2801 w 10000"/>
                <a:gd name="connsiteY45" fmla="*/ 7249 h 10000"/>
                <a:gd name="connsiteX46" fmla="*/ 2682 w 10000"/>
                <a:gd name="connsiteY46" fmla="*/ 7628 h 10000"/>
                <a:gd name="connsiteX47" fmla="*/ 2559 w 10000"/>
                <a:gd name="connsiteY47" fmla="*/ 7960 h 10000"/>
                <a:gd name="connsiteX48" fmla="*/ 2470 w 10000"/>
                <a:gd name="connsiteY48" fmla="*/ 8246 h 10000"/>
                <a:gd name="connsiteX49" fmla="*/ 2381 w 10000"/>
                <a:gd name="connsiteY49" fmla="*/ 8485 h 10000"/>
                <a:gd name="connsiteX50" fmla="*/ 2322 w 10000"/>
                <a:gd name="connsiteY50" fmla="*/ 8671 h 10000"/>
                <a:gd name="connsiteX51" fmla="*/ 2169 w 10000"/>
                <a:gd name="connsiteY51" fmla="*/ 8957 h 10000"/>
                <a:gd name="connsiteX52" fmla="*/ 1987 w 10000"/>
                <a:gd name="connsiteY52" fmla="*/ 9196 h 10000"/>
                <a:gd name="connsiteX53" fmla="*/ 1780 w 10000"/>
                <a:gd name="connsiteY53" fmla="*/ 9429 h 10000"/>
                <a:gd name="connsiteX54" fmla="*/ 1551 w 10000"/>
                <a:gd name="connsiteY54" fmla="*/ 9595 h 10000"/>
                <a:gd name="connsiteX55" fmla="*/ 1221 w 10000"/>
                <a:gd name="connsiteY55" fmla="*/ 9787 h 10000"/>
                <a:gd name="connsiteX56" fmla="*/ 843 w 10000"/>
                <a:gd name="connsiteY56" fmla="*/ 9907 h 10000"/>
                <a:gd name="connsiteX57" fmla="*/ 665 w 10000"/>
                <a:gd name="connsiteY57" fmla="*/ 9953 h 10000"/>
                <a:gd name="connsiteX58" fmla="*/ 542 w 10000"/>
                <a:gd name="connsiteY58" fmla="*/ 9953 h 10000"/>
                <a:gd name="connsiteX59" fmla="*/ 424 w 10000"/>
                <a:gd name="connsiteY59" fmla="*/ 9953 h 10000"/>
                <a:gd name="connsiteX60" fmla="*/ 242 w 10000"/>
                <a:gd name="connsiteY60" fmla="*/ 9953 h 10000"/>
                <a:gd name="connsiteX61" fmla="*/ 0 w 10000"/>
                <a:gd name="connsiteY61" fmla="*/ 9953 h 10000"/>
                <a:gd name="connsiteX0" fmla="*/ 10000 w 10000"/>
                <a:gd name="connsiteY0" fmla="*/ 10000 h 10000"/>
                <a:gd name="connsiteX1" fmla="*/ 9852 w 10000"/>
                <a:gd name="connsiteY1" fmla="*/ 10000 h 10000"/>
                <a:gd name="connsiteX2" fmla="*/ 9280 w 10000"/>
                <a:gd name="connsiteY2" fmla="*/ 9953 h 10000"/>
                <a:gd name="connsiteX3" fmla="*/ 8856 w 10000"/>
                <a:gd name="connsiteY3" fmla="*/ 9907 h 10000"/>
                <a:gd name="connsiteX4" fmla="*/ 8678 w 10000"/>
                <a:gd name="connsiteY4" fmla="*/ 9860 h 10000"/>
                <a:gd name="connsiteX5" fmla="*/ 8525 w 10000"/>
                <a:gd name="connsiteY5" fmla="*/ 9807 h 10000"/>
                <a:gd name="connsiteX6" fmla="*/ 8254 w 10000"/>
                <a:gd name="connsiteY6" fmla="*/ 9668 h 10000"/>
                <a:gd name="connsiteX7" fmla="*/ 8042 w 10000"/>
                <a:gd name="connsiteY7" fmla="*/ 9528 h 10000"/>
                <a:gd name="connsiteX8" fmla="*/ 7864 w 10000"/>
                <a:gd name="connsiteY8" fmla="*/ 9336 h 10000"/>
                <a:gd name="connsiteX9" fmla="*/ 7653 w 10000"/>
                <a:gd name="connsiteY9" fmla="*/ 9096 h 10000"/>
                <a:gd name="connsiteX10" fmla="*/ 7500 w 10000"/>
                <a:gd name="connsiteY10" fmla="*/ 8771 h 10000"/>
                <a:gd name="connsiteX11" fmla="*/ 7352 w 10000"/>
                <a:gd name="connsiteY11" fmla="*/ 8385 h 10000"/>
                <a:gd name="connsiteX12" fmla="*/ 7199 w 10000"/>
                <a:gd name="connsiteY12" fmla="*/ 7960 h 10000"/>
                <a:gd name="connsiteX13" fmla="*/ 7110 w 10000"/>
                <a:gd name="connsiteY13" fmla="*/ 7674 h 10000"/>
                <a:gd name="connsiteX14" fmla="*/ 7021 w 10000"/>
                <a:gd name="connsiteY14" fmla="*/ 7349 h 10000"/>
                <a:gd name="connsiteX15" fmla="*/ 6898 w 10000"/>
                <a:gd name="connsiteY15" fmla="*/ 6963 h 10000"/>
                <a:gd name="connsiteX16" fmla="*/ 6780 w 10000"/>
                <a:gd name="connsiteY16" fmla="*/ 6492 h 10000"/>
                <a:gd name="connsiteX17" fmla="*/ 6538 w 10000"/>
                <a:gd name="connsiteY17" fmla="*/ 5495 h 10000"/>
                <a:gd name="connsiteX18" fmla="*/ 6297 w 10000"/>
                <a:gd name="connsiteY18" fmla="*/ 4452 h 10000"/>
                <a:gd name="connsiteX19" fmla="*/ 6174 w 10000"/>
                <a:gd name="connsiteY19" fmla="*/ 3980 h 10000"/>
                <a:gd name="connsiteX20" fmla="*/ 6085 w 10000"/>
                <a:gd name="connsiteY20" fmla="*/ 3508 h 10000"/>
                <a:gd name="connsiteX21" fmla="*/ 5873 w 10000"/>
                <a:gd name="connsiteY21" fmla="*/ 2651 h 10000"/>
                <a:gd name="connsiteX22" fmla="*/ 5725 w 10000"/>
                <a:gd name="connsiteY22" fmla="*/ 1847 h 10000"/>
                <a:gd name="connsiteX23" fmla="*/ 5542 w 10000"/>
                <a:gd name="connsiteY23" fmla="*/ 1090 h 10000"/>
                <a:gd name="connsiteX24" fmla="*/ 5483 w 10000"/>
                <a:gd name="connsiteY24" fmla="*/ 804 h 10000"/>
                <a:gd name="connsiteX25" fmla="*/ 5424 w 10000"/>
                <a:gd name="connsiteY25" fmla="*/ 565 h 10000"/>
                <a:gd name="connsiteX26" fmla="*/ 5331 w 10000"/>
                <a:gd name="connsiteY26" fmla="*/ 379 h 10000"/>
                <a:gd name="connsiteX27" fmla="*/ 5271 w 10000"/>
                <a:gd name="connsiteY27" fmla="*/ 233 h 10000"/>
                <a:gd name="connsiteX28" fmla="*/ 5153 w 10000"/>
                <a:gd name="connsiteY28" fmla="*/ 47 h 10000"/>
                <a:gd name="connsiteX29" fmla="*/ 5059 w 10000"/>
                <a:gd name="connsiteY29" fmla="*/ 0 h 10000"/>
                <a:gd name="connsiteX30" fmla="*/ 5000 w 10000"/>
                <a:gd name="connsiteY30" fmla="*/ 0 h 10000"/>
                <a:gd name="connsiteX31" fmla="*/ 4911 w 10000"/>
                <a:gd name="connsiteY31" fmla="*/ 0 h 10000"/>
                <a:gd name="connsiteX32" fmla="*/ 4822 w 10000"/>
                <a:gd name="connsiteY32" fmla="*/ 93 h 10000"/>
                <a:gd name="connsiteX33" fmla="*/ 4669 w 10000"/>
                <a:gd name="connsiteY33" fmla="*/ 233 h 10000"/>
                <a:gd name="connsiteX34" fmla="*/ 4610 w 10000"/>
                <a:gd name="connsiteY34" fmla="*/ 379 h 10000"/>
                <a:gd name="connsiteX35" fmla="*/ 4517 w 10000"/>
                <a:gd name="connsiteY35" fmla="*/ 565 h 10000"/>
                <a:gd name="connsiteX36" fmla="*/ 4369 w 10000"/>
                <a:gd name="connsiteY36" fmla="*/ 1043 h 10000"/>
                <a:gd name="connsiteX37" fmla="*/ 4186 w 10000"/>
                <a:gd name="connsiteY37" fmla="*/ 1708 h 10000"/>
                <a:gd name="connsiteX38" fmla="*/ 4008 w 10000"/>
                <a:gd name="connsiteY38" fmla="*/ 2465 h 10000"/>
                <a:gd name="connsiteX39" fmla="*/ 3767 w 10000"/>
                <a:gd name="connsiteY39" fmla="*/ 3316 h 10000"/>
                <a:gd name="connsiteX40" fmla="*/ 3644 w 10000"/>
                <a:gd name="connsiteY40" fmla="*/ 3841 h 10000"/>
                <a:gd name="connsiteX41" fmla="*/ 3525 w 10000"/>
                <a:gd name="connsiteY41" fmla="*/ 4359 h 10000"/>
                <a:gd name="connsiteX42" fmla="*/ 3225 w 10000"/>
                <a:gd name="connsiteY42" fmla="*/ 5542 h 10000"/>
                <a:gd name="connsiteX43" fmla="*/ 3072 w 10000"/>
                <a:gd name="connsiteY43" fmla="*/ 6159 h 10000"/>
                <a:gd name="connsiteX44" fmla="*/ 2924 w 10000"/>
                <a:gd name="connsiteY44" fmla="*/ 6731 h 10000"/>
                <a:gd name="connsiteX45" fmla="*/ 2801 w 10000"/>
                <a:gd name="connsiteY45" fmla="*/ 7249 h 10000"/>
                <a:gd name="connsiteX46" fmla="*/ 2682 w 10000"/>
                <a:gd name="connsiteY46" fmla="*/ 7628 h 10000"/>
                <a:gd name="connsiteX47" fmla="*/ 2559 w 10000"/>
                <a:gd name="connsiteY47" fmla="*/ 7960 h 10000"/>
                <a:gd name="connsiteX48" fmla="*/ 2470 w 10000"/>
                <a:gd name="connsiteY48" fmla="*/ 8246 h 10000"/>
                <a:gd name="connsiteX49" fmla="*/ 2381 w 10000"/>
                <a:gd name="connsiteY49" fmla="*/ 8485 h 10000"/>
                <a:gd name="connsiteX50" fmla="*/ 2322 w 10000"/>
                <a:gd name="connsiteY50" fmla="*/ 8671 h 10000"/>
                <a:gd name="connsiteX51" fmla="*/ 2169 w 10000"/>
                <a:gd name="connsiteY51" fmla="*/ 8957 h 10000"/>
                <a:gd name="connsiteX52" fmla="*/ 1987 w 10000"/>
                <a:gd name="connsiteY52" fmla="*/ 9196 h 10000"/>
                <a:gd name="connsiteX53" fmla="*/ 1551 w 10000"/>
                <a:gd name="connsiteY53" fmla="*/ 9595 h 10000"/>
                <a:gd name="connsiteX54" fmla="*/ 1221 w 10000"/>
                <a:gd name="connsiteY54" fmla="*/ 9787 h 10000"/>
                <a:gd name="connsiteX55" fmla="*/ 843 w 10000"/>
                <a:gd name="connsiteY55" fmla="*/ 9907 h 10000"/>
                <a:gd name="connsiteX56" fmla="*/ 665 w 10000"/>
                <a:gd name="connsiteY56" fmla="*/ 9953 h 10000"/>
                <a:gd name="connsiteX57" fmla="*/ 542 w 10000"/>
                <a:gd name="connsiteY57" fmla="*/ 9953 h 10000"/>
                <a:gd name="connsiteX58" fmla="*/ 424 w 10000"/>
                <a:gd name="connsiteY58" fmla="*/ 9953 h 10000"/>
                <a:gd name="connsiteX59" fmla="*/ 242 w 10000"/>
                <a:gd name="connsiteY59" fmla="*/ 9953 h 10000"/>
                <a:gd name="connsiteX60" fmla="*/ 0 w 10000"/>
                <a:gd name="connsiteY60" fmla="*/ 9953 h 10000"/>
                <a:gd name="connsiteX0" fmla="*/ 10000 w 10000"/>
                <a:gd name="connsiteY0" fmla="*/ 10000 h 10000"/>
                <a:gd name="connsiteX1" fmla="*/ 9852 w 10000"/>
                <a:gd name="connsiteY1" fmla="*/ 10000 h 10000"/>
                <a:gd name="connsiteX2" fmla="*/ 9280 w 10000"/>
                <a:gd name="connsiteY2" fmla="*/ 9953 h 10000"/>
                <a:gd name="connsiteX3" fmla="*/ 8856 w 10000"/>
                <a:gd name="connsiteY3" fmla="*/ 9907 h 10000"/>
                <a:gd name="connsiteX4" fmla="*/ 8678 w 10000"/>
                <a:gd name="connsiteY4" fmla="*/ 9860 h 10000"/>
                <a:gd name="connsiteX5" fmla="*/ 8525 w 10000"/>
                <a:gd name="connsiteY5" fmla="*/ 9807 h 10000"/>
                <a:gd name="connsiteX6" fmla="*/ 8254 w 10000"/>
                <a:gd name="connsiteY6" fmla="*/ 9668 h 10000"/>
                <a:gd name="connsiteX7" fmla="*/ 8042 w 10000"/>
                <a:gd name="connsiteY7" fmla="*/ 9528 h 10000"/>
                <a:gd name="connsiteX8" fmla="*/ 7864 w 10000"/>
                <a:gd name="connsiteY8" fmla="*/ 9336 h 10000"/>
                <a:gd name="connsiteX9" fmla="*/ 7653 w 10000"/>
                <a:gd name="connsiteY9" fmla="*/ 9096 h 10000"/>
                <a:gd name="connsiteX10" fmla="*/ 7500 w 10000"/>
                <a:gd name="connsiteY10" fmla="*/ 8771 h 10000"/>
                <a:gd name="connsiteX11" fmla="*/ 7352 w 10000"/>
                <a:gd name="connsiteY11" fmla="*/ 8385 h 10000"/>
                <a:gd name="connsiteX12" fmla="*/ 7199 w 10000"/>
                <a:gd name="connsiteY12" fmla="*/ 7960 h 10000"/>
                <a:gd name="connsiteX13" fmla="*/ 7110 w 10000"/>
                <a:gd name="connsiteY13" fmla="*/ 7674 h 10000"/>
                <a:gd name="connsiteX14" fmla="*/ 7021 w 10000"/>
                <a:gd name="connsiteY14" fmla="*/ 7349 h 10000"/>
                <a:gd name="connsiteX15" fmla="*/ 6898 w 10000"/>
                <a:gd name="connsiteY15" fmla="*/ 6963 h 10000"/>
                <a:gd name="connsiteX16" fmla="*/ 6780 w 10000"/>
                <a:gd name="connsiteY16" fmla="*/ 6492 h 10000"/>
                <a:gd name="connsiteX17" fmla="*/ 6538 w 10000"/>
                <a:gd name="connsiteY17" fmla="*/ 5495 h 10000"/>
                <a:gd name="connsiteX18" fmla="*/ 6297 w 10000"/>
                <a:gd name="connsiteY18" fmla="*/ 4452 h 10000"/>
                <a:gd name="connsiteX19" fmla="*/ 6174 w 10000"/>
                <a:gd name="connsiteY19" fmla="*/ 3980 h 10000"/>
                <a:gd name="connsiteX20" fmla="*/ 6085 w 10000"/>
                <a:gd name="connsiteY20" fmla="*/ 3508 h 10000"/>
                <a:gd name="connsiteX21" fmla="*/ 5873 w 10000"/>
                <a:gd name="connsiteY21" fmla="*/ 2651 h 10000"/>
                <a:gd name="connsiteX22" fmla="*/ 5725 w 10000"/>
                <a:gd name="connsiteY22" fmla="*/ 1847 h 10000"/>
                <a:gd name="connsiteX23" fmla="*/ 5542 w 10000"/>
                <a:gd name="connsiteY23" fmla="*/ 1090 h 10000"/>
                <a:gd name="connsiteX24" fmla="*/ 5483 w 10000"/>
                <a:gd name="connsiteY24" fmla="*/ 804 h 10000"/>
                <a:gd name="connsiteX25" fmla="*/ 5424 w 10000"/>
                <a:gd name="connsiteY25" fmla="*/ 565 h 10000"/>
                <a:gd name="connsiteX26" fmla="*/ 5331 w 10000"/>
                <a:gd name="connsiteY26" fmla="*/ 379 h 10000"/>
                <a:gd name="connsiteX27" fmla="*/ 5271 w 10000"/>
                <a:gd name="connsiteY27" fmla="*/ 233 h 10000"/>
                <a:gd name="connsiteX28" fmla="*/ 5153 w 10000"/>
                <a:gd name="connsiteY28" fmla="*/ 47 h 10000"/>
                <a:gd name="connsiteX29" fmla="*/ 5059 w 10000"/>
                <a:gd name="connsiteY29" fmla="*/ 0 h 10000"/>
                <a:gd name="connsiteX30" fmla="*/ 5000 w 10000"/>
                <a:gd name="connsiteY30" fmla="*/ 0 h 10000"/>
                <a:gd name="connsiteX31" fmla="*/ 4911 w 10000"/>
                <a:gd name="connsiteY31" fmla="*/ 0 h 10000"/>
                <a:gd name="connsiteX32" fmla="*/ 4822 w 10000"/>
                <a:gd name="connsiteY32" fmla="*/ 93 h 10000"/>
                <a:gd name="connsiteX33" fmla="*/ 4669 w 10000"/>
                <a:gd name="connsiteY33" fmla="*/ 233 h 10000"/>
                <a:gd name="connsiteX34" fmla="*/ 4610 w 10000"/>
                <a:gd name="connsiteY34" fmla="*/ 379 h 10000"/>
                <a:gd name="connsiteX35" fmla="*/ 4517 w 10000"/>
                <a:gd name="connsiteY35" fmla="*/ 565 h 10000"/>
                <a:gd name="connsiteX36" fmla="*/ 4369 w 10000"/>
                <a:gd name="connsiteY36" fmla="*/ 1043 h 10000"/>
                <a:gd name="connsiteX37" fmla="*/ 4186 w 10000"/>
                <a:gd name="connsiteY37" fmla="*/ 1708 h 10000"/>
                <a:gd name="connsiteX38" fmla="*/ 4008 w 10000"/>
                <a:gd name="connsiteY38" fmla="*/ 2465 h 10000"/>
                <a:gd name="connsiteX39" fmla="*/ 3767 w 10000"/>
                <a:gd name="connsiteY39" fmla="*/ 3316 h 10000"/>
                <a:gd name="connsiteX40" fmla="*/ 3644 w 10000"/>
                <a:gd name="connsiteY40" fmla="*/ 3841 h 10000"/>
                <a:gd name="connsiteX41" fmla="*/ 3525 w 10000"/>
                <a:gd name="connsiteY41" fmla="*/ 4359 h 10000"/>
                <a:gd name="connsiteX42" fmla="*/ 3225 w 10000"/>
                <a:gd name="connsiteY42" fmla="*/ 5542 h 10000"/>
                <a:gd name="connsiteX43" fmla="*/ 3072 w 10000"/>
                <a:gd name="connsiteY43" fmla="*/ 6159 h 10000"/>
                <a:gd name="connsiteX44" fmla="*/ 2924 w 10000"/>
                <a:gd name="connsiteY44" fmla="*/ 6731 h 10000"/>
                <a:gd name="connsiteX45" fmla="*/ 2801 w 10000"/>
                <a:gd name="connsiteY45" fmla="*/ 7249 h 10000"/>
                <a:gd name="connsiteX46" fmla="*/ 2682 w 10000"/>
                <a:gd name="connsiteY46" fmla="*/ 7628 h 10000"/>
                <a:gd name="connsiteX47" fmla="*/ 2559 w 10000"/>
                <a:gd name="connsiteY47" fmla="*/ 7960 h 10000"/>
                <a:gd name="connsiteX48" fmla="*/ 2470 w 10000"/>
                <a:gd name="connsiteY48" fmla="*/ 8246 h 10000"/>
                <a:gd name="connsiteX49" fmla="*/ 2381 w 10000"/>
                <a:gd name="connsiteY49" fmla="*/ 8485 h 10000"/>
                <a:gd name="connsiteX50" fmla="*/ 2322 w 10000"/>
                <a:gd name="connsiteY50" fmla="*/ 8671 h 10000"/>
                <a:gd name="connsiteX51" fmla="*/ 2169 w 10000"/>
                <a:gd name="connsiteY51" fmla="*/ 8957 h 10000"/>
                <a:gd name="connsiteX52" fmla="*/ 1987 w 10000"/>
                <a:gd name="connsiteY52" fmla="*/ 9196 h 10000"/>
                <a:gd name="connsiteX53" fmla="*/ 1687 w 10000"/>
                <a:gd name="connsiteY53" fmla="*/ 9595 h 10000"/>
                <a:gd name="connsiteX54" fmla="*/ 1221 w 10000"/>
                <a:gd name="connsiteY54" fmla="*/ 9787 h 10000"/>
                <a:gd name="connsiteX55" fmla="*/ 843 w 10000"/>
                <a:gd name="connsiteY55" fmla="*/ 9907 h 10000"/>
                <a:gd name="connsiteX56" fmla="*/ 665 w 10000"/>
                <a:gd name="connsiteY56" fmla="*/ 9953 h 10000"/>
                <a:gd name="connsiteX57" fmla="*/ 542 w 10000"/>
                <a:gd name="connsiteY57" fmla="*/ 9953 h 10000"/>
                <a:gd name="connsiteX58" fmla="*/ 424 w 10000"/>
                <a:gd name="connsiteY58" fmla="*/ 9953 h 10000"/>
                <a:gd name="connsiteX59" fmla="*/ 242 w 10000"/>
                <a:gd name="connsiteY59" fmla="*/ 9953 h 10000"/>
                <a:gd name="connsiteX60" fmla="*/ 0 w 10000"/>
                <a:gd name="connsiteY60" fmla="*/ 9953 h 10000"/>
                <a:gd name="connsiteX0" fmla="*/ 10000 w 10000"/>
                <a:gd name="connsiteY0" fmla="*/ 10000 h 10000"/>
                <a:gd name="connsiteX1" fmla="*/ 9852 w 10000"/>
                <a:gd name="connsiteY1" fmla="*/ 10000 h 10000"/>
                <a:gd name="connsiteX2" fmla="*/ 9280 w 10000"/>
                <a:gd name="connsiteY2" fmla="*/ 9953 h 10000"/>
                <a:gd name="connsiteX3" fmla="*/ 8856 w 10000"/>
                <a:gd name="connsiteY3" fmla="*/ 9907 h 10000"/>
                <a:gd name="connsiteX4" fmla="*/ 8678 w 10000"/>
                <a:gd name="connsiteY4" fmla="*/ 9860 h 10000"/>
                <a:gd name="connsiteX5" fmla="*/ 8525 w 10000"/>
                <a:gd name="connsiteY5" fmla="*/ 9807 h 10000"/>
                <a:gd name="connsiteX6" fmla="*/ 8254 w 10000"/>
                <a:gd name="connsiteY6" fmla="*/ 9668 h 10000"/>
                <a:gd name="connsiteX7" fmla="*/ 8042 w 10000"/>
                <a:gd name="connsiteY7" fmla="*/ 9528 h 10000"/>
                <a:gd name="connsiteX8" fmla="*/ 7864 w 10000"/>
                <a:gd name="connsiteY8" fmla="*/ 9336 h 10000"/>
                <a:gd name="connsiteX9" fmla="*/ 7653 w 10000"/>
                <a:gd name="connsiteY9" fmla="*/ 9096 h 10000"/>
                <a:gd name="connsiteX10" fmla="*/ 7500 w 10000"/>
                <a:gd name="connsiteY10" fmla="*/ 8771 h 10000"/>
                <a:gd name="connsiteX11" fmla="*/ 7352 w 10000"/>
                <a:gd name="connsiteY11" fmla="*/ 8385 h 10000"/>
                <a:gd name="connsiteX12" fmla="*/ 7199 w 10000"/>
                <a:gd name="connsiteY12" fmla="*/ 7960 h 10000"/>
                <a:gd name="connsiteX13" fmla="*/ 7110 w 10000"/>
                <a:gd name="connsiteY13" fmla="*/ 7674 h 10000"/>
                <a:gd name="connsiteX14" fmla="*/ 7021 w 10000"/>
                <a:gd name="connsiteY14" fmla="*/ 7349 h 10000"/>
                <a:gd name="connsiteX15" fmla="*/ 6898 w 10000"/>
                <a:gd name="connsiteY15" fmla="*/ 6963 h 10000"/>
                <a:gd name="connsiteX16" fmla="*/ 6780 w 10000"/>
                <a:gd name="connsiteY16" fmla="*/ 6492 h 10000"/>
                <a:gd name="connsiteX17" fmla="*/ 6538 w 10000"/>
                <a:gd name="connsiteY17" fmla="*/ 5495 h 10000"/>
                <a:gd name="connsiteX18" fmla="*/ 6297 w 10000"/>
                <a:gd name="connsiteY18" fmla="*/ 4452 h 10000"/>
                <a:gd name="connsiteX19" fmla="*/ 6174 w 10000"/>
                <a:gd name="connsiteY19" fmla="*/ 3980 h 10000"/>
                <a:gd name="connsiteX20" fmla="*/ 6085 w 10000"/>
                <a:gd name="connsiteY20" fmla="*/ 3508 h 10000"/>
                <a:gd name="connsiteX21" fmla="*/ 5873 w 10000"/>
                <a:gd name="connsiteY21" fmla="*/ 2651 h 10000"/>
                <a:gd name="connsiteX22" fmla="*/ 5725 w 10000"/>
                <a:gd name="connsiteY22" fmla="*/ 1847 h 10000"/>
                <a:gd name="connsiteX23" fmla="*/ 5542 w 10000"/>
                <a:gd name="connsiteY23" fmla="*/ 1090 h 10000"/>
                <a:gd name="connsiteX24" fmla="*/ 5483 w 10000"/>
                <a:gd name="connsiteY24" fmla="*/ 804 h 10000"/>
                <a:gd name="connsiteX25" fmla="*/ 5424 w 10000"/>
                <a:gd name="connsiteY25" fmla="*/ 565 h 10000"/>
                <a:gd name="connsiteX26" fmla="*/ 5331 w 10000"/>
                <a:gd name="connsiteY26" fmla="*/ 379 h 10000"/>
                <a:gd name="connsiteX27" fmla="*/ 5271 w 10000"/>
                <a:gd name="connsiteY27" fmla="*/ 233 h 10000"/>
                <a:gd name="connsiteX28" fmla="*/ 5153 w 10000"/>
                <a:gd name="connsiteY28" fmla="*/ 47 h 10000"/>
                <a:gd name="connsiteX29" fmla="*/ 5059 w 10000"/>
                <a:gd name="connsiteY29" fmla="*/ 0 h 10000"/>
                <a:gd name="connsiteX30" fmla="*/ 5000 w 10000"/>
                <a:gd name="connsiteY30" fmla="*/ 0 h 10000"/>
                <a:gd name="connsiteX31" fmla="*/ 4911 w 10000"/>
                <a:gd name="connsiteY31" fmla="*/ 0 h 10000"/>
                <a:gd name="connsiteX32" fmla="*/ 4822 w 10000"/>
                <a:gd name="connsiteY32" fmla="*/ 93 h 10000"/>
                <a:gd name="connsiteX33" fmla="*/ 4669 w 10000"/>
                <a:gd name="connsiteY33" fmla="*/ 233 h 10000"/>
                <a:gd name="connsiteX34" fmla="*/ 4610 w 10000"/>
                <a:gd name="connsiteY34" fmla="*/ 379 h 10000"/>
                <a:gd name="connsiteX35" fmla="*/ 4517 w 10000"/>
                <a:gd name="connsiteY35" fmla="*/ 565 h 10000"/>
                <a:gd name="connsiteX36" fmla="*/ 4369 w 10000"/>
                <a:gd name="connsiteY36" fmla="*/ 1043 h 10000"/>
                <a:gd name="connsiteX37" fmla="*/ 4186 w 10000"/>
                <a:gd name="connsiteY37" fmla="*/ 1708 h 10000"/>
                <a:gd name="connsiteX38" fmla="*/ 4008 w 10000"/>
                <a:gd name="connsiteY38" fmla="*/ 2465 h 10000"/>
                <a:gd name="connsiteX39" fmla="*/ 3767 w 10000"/>
                <a:gd name="connsiteY39" fmla="*/ 3316 h 10000"/>
                <a:gd name="connsiteX40" fmla="*/ 3644 w 10000"/>
                <a:gd name="connsiteY40" fmla="*/ 3841 h 10000"/>
                <a:gd name="connsiteX41" fmla="*/ 3525 w 10000"/>
                <a:gd name="connsiteY41" fmla="*/ 4359 h 10000"/>
                <a:gd name="connsiteX42" fmla="*/ 3225 w 10000"/>
                <a:gd name="connsiteY42" fmla="*/ 5542 h 10000"/>
                <a:gd name="connsiteX43" fmla="*/ 3072 w 10000"/>
                <a:gd name="connsiteY43" fmla="*/ 6159 h 10000"/>
                <a:gd name="connsiteX44" fmla="*/ 2924 w 10000"/>
                <a:gd name="connsiteY44" fmla="*/ 6731 h 10000"/>
                <a:gd name="connsiteX45" fmla="*/ 2801 w 10000"/>
                <a:gd name="connsiteY45" fmla="*/ 7249 h 10000"/>
                <a:gd name="connsiteX46" fmla="*/ 2682 w 10000"/>
                <a:gd name="connsiteY46" fmla="*/ 7628 h 10000"/>
                <a:gd name="connsiteX47" fmla="*/ 2559 w 10000"/>
                <a:gd name="connsiteY47" fmla="*/ 7960 h 10000"/>
                <a:gd name="connsiteX48" fmla="*/ 2470 w 10000"/>
                <a:gd name="connsiteY48" fmla="*/ 8246 h 10000"/>
                <a:gd name="connsiteX49" fmla="*/ 2381 w 10000"/>
                <a:gd name="connsiteY49" fmla="*/ 8485 h 10000"/>
                <a:gd name="connsiteX50" fmla="*/ 2322 w 10000"/>
                <a:gd name="connsiteY50" fmla="*/ 8671 h 10000"/>
                <a:gd name="connsiteX51" fmla="*/ 2169 w 10000"/>
                <a:gd name="connsiteY51" fmla="*/ 8957 h 10000"/>
                <a:gd name="connsiteX52" fmla="*/ 2004 w 10000"/>
                <a:gd name="connsiteY52" fmla="*/ 9302 h 10000"/>
                <a:gd name="connsiteX53" fmla="*/ 1687 w 10000"/>
                <a:gd name="connsiteY53" fmla="*/ 9595 h 10000"/>
                <a:gd name="connsiteX54" fmla="*/ 1221 w 10000"/>
                <a:gd name="connsiteY54" fmla="*/ 9787 h 10000"/>
                <a:gd name="connsiteX55" fmla="*/ 843 w 10000"/>
                <a:gd name="connsiteY55" fmla="*/ 9907 h 10000"/>
                <a:gd name="connsiteX56" fmla="*/ 665 w 10000"/>
                <a:gd name="connsiteY56" fmla="*/ 9953 h 10000"/>
                <a:gd name="connsiteX57" fmla="*/ 542 w 10000"/>
                <a:gd name="connsiteY57" fmla="*/ 9953 h 10000"/>
                <a:gd name="connsiteX58" fmla="*/ 424 w 10000"/>
                <a:gd name="connsiteY58" fmla="*/ 9953 h 10000"/>
                <a:gd name="connsiteX59" fmla="*/ 242 w 10000"/>
                <a:gd name="connsiteY59" fmla="*/ 9953 h 10000"/>
                <a:gd name="connsiteX60" fmla="*/ 0 w 10000"/>
                <a:gd name="connsiteY60" fmla="*/ 9953 h 10000"/>
                <a:gd name="connsiteX0" fmla="*/ 10000 w 10000"/>
                <a:gd name="connsiteY0" fmla="*/ 10000 h 10000"/>
                <a:gd name="connsiteX1" fmla="*/ 9852 w 10000"/>
                <a:gd name="connsiteY1" fmla="*/ 10000 h 10000"/>
                <a:gd name="connsiteX2" fmla="*/ 9280 w 10000"/>
                <a:gd name="connsiteY2" fmla="*/ 9953 h 10000"/>
                <a:gd name="connsiteX3" fmla="*/ 8856 w 10000"/>
                <a:gd name="connsiteY3" fmla="*/ 9907 h 10000"/>
                <a:gd name="connsiteX4" fmla="*/ 8678 w 10000"/>
                <a:gd name="connsiteY4" fmla="*/ 9860 h 10000"/>
                <a:gd name="connsiteX5" fmla="*/ 8525 w 10000"/>
                <a:gd name="connsiteY5" fmla="*/ 9807 h 10000"/>
                <a:gd name="connsiteX6" fmla="*/ 8254 w 10000"/>
                <a:gd name="connsiteY6" fmla="*/ 9668 h 10000"/>
                <a:gd name="connsiteX7" fmla="*/ 8042 w 10000"/>
                <a:gd name="connsiteY7" fmla="*/ 9528 h 10000"/>
                <a:gd name="connsiteX8" fmla="*/ 7864 w 10000"/>
                <a:gd name="connsiteY8" fmla="*/ 9336 h 10000"/>
                <a:gd name="connsiteX9" fmla="*/ 7653 w 10000"/>
                <a:gd name="connsiteY9" fmla="*/ 9096 h 10000"/>
                <a:gd name="connsiteX10" fmla="*/ 7500 w 10000"/>
                <a:gd name="connsiteY10" fmla="*/ 8771 h 10000"/>
                <a:gd name="connsiteX11" fmla="*/ 7352 w 10000"/>
                <a:gd name="connsiteY11" fmla="*/ 8385 h 10000"/>
                <a:gd name="connsiteX12" fmla="*/ 7199 w 10000"/>
                <a:gd name="connsiteY12" fmla="*/ 7960 h 10000"/>
                <a:gd name="connsiteX13" fmla="*/ 7110 w 10000"/>
                <a:gd name="connsiteY13" fmla="*/ 7674 h 10000"/>
                <a:gd name="connsiteX14" fmla="*/ 7021 w 10000"/>
                <a:gd name="connsiteY14" fmla="*/ 7349 h 10000"/>
                <a:gd name="connsiteX15" fmla="*/ 6898 w 10000"/>
                <a:gd name="connsiteY15" fmla="*/ 6963 h 10000"/>
                <a:gd name="connsiteX16" fmla="*/ 6780 w 10000"/>
                <a:gd name="connsiteY16" fmla="*/ 6492 h 10000"/>
                <a:gd name="connsiteX17" fmla="*/ 6538 w 10000"/>
                <a:gd name="connsiteY17" fmla="*/ 5495 h 10000"/>
                <a:gd name="connsiteX18" fmla="*/ 6297 w 10000"/>
                <a:gd name="connsiteY18" fmla="*/ 4452 h 10000"/>
                <a:gd name="connsiteX19" fmla="*/ 6174 w 10000"/>
                <a:gd name="connsiteY19" fmla="*/ 3980 h 10000"/>
                <a:gd name="connsiteX20" fmla="*/ 6085 w 10000"/>
                <a:gd name="connsiteY20" fmla="*/ 3508 h 10000"/>
                <a:gd name="connsiteX21" fmla="*/ 5873 w 10000"/>
                <a:gd name="connsiteY21" fmla="*/ 2651 h 10000"/>
                <a:gd name="connsiteX22" fmla="*/ 5725 w 10000"/>
                <a:gd name="connsiteY22" fmla="*/ 1847 h 10000"/>
                <a:gd name="connsiteX23" fmla="*/ 5542 w 10000"/>
                <a:gd name="connsiteY23" fmla="*/ 1090 h 10000"/>
                <a:gd name="connsiteX24" fmla="*/ 5483 w 10000"/>
                <a:gd name="connsiteY24" fmla="*/ 804 h 10000"/>
                <a:gd name="connsiteX25" fmla="*/ 5424 w 10000"/>
                <a:gd name="connsiteY25" fmla="*/ 565 h 10000"/>
                <a:gd name="connsiteX26" fmla="*/ 5331 w 10000"/>
                <a:gd name="connsiteY26" fmla="*/ 379 h 10000"/>
                <a:gd name="connsiteX27" fmla="*/ 5271 w 10000"/>
                <a:gd name="connsiteY27" fmla="*/ 233 h 10000"/>
                <a:gd name="connsiteX28" fmla="*/ 5153 w 10000"/>
                <a:gd name="connsiteY28" fmla="*/ 47 h 10000"/>
                <a:gd name="connsiteX29" fmla="*/ 5059 w 10000"/>
                <a:gd name="connsiteY29" fmla="*/ 0 h 10000"/>
                <a:gd name="connsiteX30" fmla="*/ 5000 w 10000"/>
                <a:gd name="connsiteY30" fmla="*/ 0 h 10000"/>
                <a:gd name="connsiteX31" fmla="*/ 4911 w 10000"/>
                <a:gd name="connsiteY31" fmla="*/ 0 h 10000"/>
                <a:gd name="connsiteX32" fmla="*/ 4822 w 10000"/>
                <a:gd name="connsiteY32" fmla="*/ 93 h 10000"/>
                <a:gd name="connsiteX33" fmla="*/ 4669 w 10000"/>
                <a:gd name="connsiteY33" fmla="*/ 233 h 10000"/>
                <a:gd name="connsiteX34" fmla="*/ 4610 w 10000"/>
                <a:gd name="connsiteY34" fmla="*/ 379 h 10000"/>
                <a:gd name="connsiteX35" fmla="*/ 4517 w 10000"/>
                <a:gd name="connsiteY35" fmla="*/ 565 h 10000"/>
                <a:gd name="connsiteX36" fmla="*/ 4369 w 10000"/>
                <a:gd name="connsiteY36" fmla="*/ 1043 h 10000"/>
                <a:gd name="connsiteX37" fmla="*/ 4186 w 10000"/>
                <a:gd name="connsiteY37" fmla="*/ 1708 h 10000"/>
                <a:gd name="connsiteX38" fmla="*/ 4008 w 10000"/>
                <a:gd name="connsiteY38" fmla="*/ 2465 h 10000"/>
                <a:gd name="connsiteX39" fmla="*/ 3767 w 10000"/>
                <a:gd name="connsiteY39" fmla="*/ 3316 h 10000"/>
                <a:gd name="connsiteX40" fmla="*/ 3644 w 10000"/>
                <a:gd name="connsiteY40" fmla="*/ 3841 h 10000"/>
                <a:gd name="connsiteX41" fmla="*/ 3525 w 10000"/>
                <a:gd name="connsiteY41" fmla="*/ 4359 h 10000"/>
                <a:gd name="connsiteX42" fmla="*/ 3225 w 10000"/>
                <a:gd name="connsiteY42" fmla="*/ 5542 h 10000"/>
                <a:gd name="connsiteX43" fmla="*/ 3072 w 10000"/>
                <a:gd name="connsiteY43" fmla="*/ 6159 h 10000"/>
                <a:gd name="connsiteX44" fmla="*/ 2924 w 10000"/>
                <a:gd name="connsiteY44" fmla="*/ 6731 h 10000"/>
                <a:gd name="connsiteX45" fmla="*/ 2801 w 10000"/>
                <a:gd name="connsiteY45" fmla="*/ 7249 h 10000"/>
                <a:gd name="connsiteX46" fmla="*/ 2682 w 10000"/>
                <a:gd name="connsiteY46" fmla="*/ 7628 h 10000"/>
                <a:gd name="connsiteX47" fmla="*/ 2559 w 10000"/>
                <a:gd name="connsiteY47" fmla="*/ 7960 h 10000"/>
                <a:gd name="connsiteX48" fmla="*/ 2470 w 10000"/>
                <a:gd name="connsiteY48" fmla="*/ 8246 h 10000"/>
                <a:gd name="connsiteX49" fmla="*/ 2381 w 10000"/>
                <a:gd name="connsiteY49" fmla="*/ 8485 h 10000"/>
                <a:gd name="connsiteX50" fmla="*/ 2322 w 10000"/>
                <a:gd name="connsiteY50" fmla="*/ 8671 h 10000"/>
                <a:gd name="connsiteX51" fmla="*/ 2169 w 10000"/>
                <a:gd name="connsiteY51" fmla="*/ 8957 h 10000"/>
                <a:gd name="connsiteX52" fmla="*/ 2004 w 10000"/>
                <a:gd name="connsiteY52" fmla="*/ 9302 h 10000"/>
                <a:gd name="connsiteX53" fmla="*/ 1687 w 10000"/>
                <a:gd name="connsiteY53" fmla="*/ 9595 h 10000"/>
                <a:gd name="connsiteX54" fmla="*/ 1374 w 10000"/>
                <a:gd name="connsiteY54" fmla="*/ 9760 h 10000"/>
                <a:gd name="connsiteX55" fmla="*/ 843 w 10000"/>
                <a:gd name="connsiteY55" fmla="*/ 9907 h 10000"/>
                <a:gd name="connsiteX56" fmla="*/ 665 w 10000"/>
                <a:gd name="connsiteY56" fmla="*/ 9953 h 10000"/>
                <a:gd name="connsiteX57" fmla="*/ 542 w 10000"/>
                <a:gd name="connsiteY57" fmla="*/ 9953 h 10000"/>
                <a:gd name="connsiteX58" fmla="*/ 424 w 10000"/>
                <a:gd name="connsiteY58" fmla="*/ 9953 h 10000"/>
                <a:gd name="connsiteX59" fmla="*/ 242 w 10000"/>
                <a:gd name="connsiteY59" fmla="*/ 9953 h 10000"/>
                <a:gd name="connsiteX60" fmla="*/ 0 w 10000"/>
                <a:gd name="connsiteY60" fmla="*/ 9953 h 10000"/>
                <a:gd name="connsiteX0" fmla="*/ 10000 w 10000"/>
                <a:gd name="connsiteY0" fmla="*/ 10000 h 10000"/>
                <a:gd name="connsiteX1" fmla="*/ 9852 w 10000"/>
                <a:gd name="connsiteY1" fmla="*/ 10000 h 10000"/>
                <a:gd name="connsiteX2" fmla="*/ 9280 w 10000"/>
                <a:gd name="connsiteY2" fmla="*/ 9953 h 10000"/>
                <a:gd name="connsiteX3" fmla="*/ 8856 w 10000"/>
                <a:gd name="connsiteY3" fmla="*/ 9907 h 10000"/>
                <a:gd name="connsiteX4" fmla="*/ 8678 w 10000"/>
                <a:gd name="connsiteY4" fmla="*/ 9860 h 10000"/>
                <a:gd name="connsiteX5" fmla="*/ 8525 w 10000"/>
                <a:gd name="connsiteY5" fmla="*/ 9807 h 10000"/>
                <a:gd name="connsiteX6" fmla="*/ 8254 w 10000"/>
                <a:gd name="connsiteY6" fmla="*/ 9668 h 10000"/>
                <a:gd name="connsiteX7" fmla="*/ 8042 w 10000"/>
                <a:gd name="connsiteY7" fmla="*/ 9528 h 10000"/>
                <a:gd name="connsiteX8" fmla="*/ 7864 w 10000"/>
                <a:gd name="connsiteY8" fmla="*/ 9336 h 10000"/>
                <a:gd name="connsiteX9" fmla="*/ 7653 w 10000"/>
                <a:gd name="connsiteY9" fmla="*/ 9096 h 10000"/>
                <a:gd name="connsiteX10" fmla="*/ 7500 w 10000"/>
                <a:gd name="connsiteY10" fmla="*/ 8771 h 10000"/>
                <a:gd name="connsiteX11" fmla="*/ 7352 w 10000"/>
                <a:gd name="connsiteY11" fmla="*/ 8385 h 10000"/>
                <a:gd name="connsiteX12" fmla="*/ 7199 w 10000"/>
                <a:gd name="connsiteY12" fmla="*/ 7960 h 10000"/>
                <a:gd name="connsiteX13" fmla="*/ 7110 w 10000"/>
                <a:gd name="connsiteY13" fmla="*/ 7674 h 10000"/>
                <a:gd name="connsiteX14" fmla="*/ 7021 w 10000"/>
                <a:gd name="connsiteY14" fmla="*/ 7349 h 10000"/>
                <a:gd name="connsiteX15" fmla="*/ 6898 w 10000"/>
                <a:gd name="connsiteY15" fmla="*/ 6963 h 10000"/>
                <a:gd name="connsiteX16" fmla="*/ 6780 w 10000"/>
                <a:gd name="connsiteY16" fmla="*/ 6492 h 10000"/>
                <a:gd name="connsiteX17" fmla="*/ 6538 w 10000"/>
                <a:gd name="connsiteY17" fmla="*/ 5495 h 10000"/>
                <a:gd name="connsiteX18" fmla="*/ 6297 w 10000"/>
                <a:gd name="connsiteY18" fmla="*/ 4452 h 10000"/>
                <a:gd name="connsiteX19" fmla="*/ 6174 w 10000"/>
                <a:gd name="connsiteY19" fmla="*/ 3980 h 10000"/>
                <a:gd name="connsiteX20" fmla="*/ 6085 w 10000"/>
                <a:gd name="connsiteY20" fmla="*/ 3508 h 10000"/>
                <a:gd name="connsiteX21" fmla="*/ 5873 w 10000"/>
                <a:gd name="connsiteY21" fmla="*/ 2651 h 10000"/>
                <a:gd name="connsiteX22" fmla="*/ 5725 w 10000"/>
                <a:gd name="connsiteY22" fmla="*/ 1847 h 10000"/>
                <a:gd name="connsiteX23" fmla="*/ 5542 w 10000"/>
                <a:gd name="connsiteY23" fmla="*/ 1090 h 10000"/>
                <a:gd name="connsiteX24" fmla="*/ 5483 w 10000"/>
                <a:gd name="connsiteY24" fmla="*/ 804 h 10000"/>
                <a:gd name="connsiteX25" fmla="*/ 5424 w 10000"/>
                <a:gd name="connsiteY25" fmla="*/ 565 h 10000"/>
                <a:gd name="connsiteX26" fmla="*/ 5331 w 10000"/>
                <a:gd name="connsiteY26" fmla="*/ 379 h 10000"/>
                <a:gd name="connsiteX27" fmla="*/ 5271 w 10000"/>
                <a:gd name="connsiteY27" fmla="*/ 233 h 10000"/>
                <a:gd name="connsiteX28" fmla="*/ 5153 w 10000"/>
                <a:gd name="connsiteY28" fmla="*/ 47 h 10000"/>
                <a:gd name="connsiteX29" fmla="*/ 5059 w 10000"/>
                <a:gd name="connsiteY29" fmla="*/ 0 h 10000"/>
                <a:gd name="connsiteX30" fmla="*/ 5000 w 10000"/>
                <a:gd name="connsiteY30" fmla="*/ 0 h 10000"/>
                <a:gd name="connsiteX31" fmla="*/ 4911 w 10000"/>
                <a:gd name="connsiteY31" fmla="*/ 0 h 10000"/>
                <a:gd name="connsiteX32" fmla="*/ 4822 w 10000"/>
                <a:gd name="connsiteY32" fmla="*/ 93 h 10000"/>
                <a:gd name="connsiteX33" fmla="*/ 4669 w 10000"/>
                <a:gd name="connsiteY33" fmla="*/ 233 h 10000"/>
                <a:gd name="connsiteX34" fmla="*/ 4610 w 10000"/>
                <a:gd name="connsiteY34" fmla="*/ 379 h 10000"/>
                <a:gd name="connsiteX35" fmla="*/ 4517 w 10000"/>
                <a:gd name="connsiteY35" fmla="*/ 565 h 10000"/>
                <a:gd name="connsiteX36" fmla="*/ 4369 w 10000"/>
                <a:gd name="connsiteY36" fmla="*/ 1043 h 10000"/>
                <a:gd name="connsiteX37" fmla="*/ 4186 w 10000"/>
                <a:gd name="connsiteY37" fmla="*/ 1708 h 10000"/>
                <a:gd name="connsiteX38" fmla="*/ 4008 w 10000"/>
                <a:gd name="connsiteY38" fmla="*/ 2465 h 10000"/>
                <a:gd name="connsiteX39" fmla="*/ 3767 w 10000"/>
                <a:gd name="connsiteY39" fmla="*/ 3316 h 10000"/>
                <a:gd name="connsiteX40" fmla="*/ 3644 w 10000"/>
                <a:gd name="connsiteY40" fmla="*/ 3841 h 10000"/>
                <a:gd name="connsiteX41" fmla="*/ 3525 w 10000"/>
                <a:gd name="connsiteY41" fmla="*/ 4359 h 10000"/>
                <a:gd name="connsiteX42" fmla="*/ 3225 w 10000"/>
                <a:gd name="connsiteY42" fmla="*/ 5542 h 10000"/>
                <a:gd name="connsiteX43" fmla="*/ 3072 w 10000"/>
                <a:gd name="connsiteY43" fmla="*/ 6159 h 10000"/>
                <a:gd name="connsiteX44" fmla="*/ 2924 w 10000"/>
                <a:gd name="connsiteY44" fmla="*/ 6731 h 10000"/>
                <a:gd name="connsiteX45" fmla="*/ 2801 w 10000"/>
                <a:gd name="connsiteY45" fmla="*/ 7249 h 10000"/>
                <a:gd name="connsiteX46" fmla="*/ 2682 w 10000"/>
                <a:gd name="connsiteY46" fmla="*/ 7628 h 10000"/>
                <a:gd name="connsiteX47" fmla="*/ 2559 w 10000"/>
                <a:gd name="connsiteY47" fmla="*/ 7960 h 10000"/>
                <a:gd name="connsiteX48" fmla="*/ 2470 w 10000"/>
                <a:gd name="connsiteY48" fmla="*/ 8246 h 10000"/>
                <a:gd name="connsiteX49" fmla="*/ 2381 w 10000"/>
                <a:gd name="connsiteY49" fmla="*/ 8485 h 10000"/>
                <a:gd name="connsiteX50" fmla="*/ 2322 w 10000"/>
                <a:gd name="connsiteY50" fmla="*/ 8671 h 10000"/>
                <a:gd name="connsiteX51" fmla="*/ 2169 w 10000"/>
                <a:gd name="connsiteY51" fmla="*/ 8957 h 10000"/>
                <a:gd name="connsiteX52" fmla="*/ 2004 w 10000"/>
                <a:gd name="connsiteY52" fmla="*/ 9302 h 10000"/>
                <a:gd name="connsiteX53" fmla="*/ 1687 w 10000"/>
                <a:gd name="connsiteY53" fmla="*/ 9595 h 10000"/>
                <a:gd name="connsiteX54" fmla="*/ 1374 w 10000"/>
                <a:gd name="connsiteY54" fmla="*/ 9760 h 10000"/>
                <a:gd name="connsiteX55" fmla="*/ 843 w 10000"/>
                <a:gd name="connsiteY55" fmla="*/ 9907 h 10000"/>
                <a:gd name="connsiteX56" fmla="*/ 665 w 10000"/>
                <a:gd name="connsiteY56" fmla="*/ 9953 h 10000"/>
                <a:gd name="connsiteX57" fmla="*/ 424 w 10000"/>
                <a:gd name="connsiteY57" fmla="*/ 9953 h 10000"/>
                <a:gd name="connsiteX58" fmla="*/ 242 w 10000"/>
                <a:gd name="connsiteY58" fmla="*/ 9953 h 10000"/>
                <a:gd name="connsiteX59" fmla="*/ 0 w 10000"/>
                <a:gd name="connsiteY59" fmla="*/ 9953 h 10000"/>
                <a:gd name="connsiteX0" fmla="*/ 10000 w 10000"/>
                <a:gd name="connsiteY0" fmla="*/ 10000 h 10000"/>
                <a:gd name="connsiteX1" fmla="*/ 9852 w 10000"/>
                <a:gd name="connsiteY1" fmla="*/ 10000 h 10000"/>
                <a:gd name="connsiteX2" fmla="*/ 9280 w 10000"/>
                <a:gd name="connsiteY2" fmla="*/ 9953 h 10000"/>
                <a:gd name="connsiteX3" fmla="*/ 8856 w 10000"/>
                <a:gd name="connsiteY3" fmla="*/ 9907 h 10000"/>
                <a:gd name="connsiteX4" fmla="*/ 8678 w 10000"/>
                <a:gd name="connsiteY4" fmla="*/ 9860 h 10000"/>
                <a:gd name="connsiteX5" fmla="*/ 8525 w 10000"/>
                <a:gd name="connsiteY5" fmla="*/ 9807 h 10000"/>
                <a:gd name="connsiteX6" fmla="*/ 8254 w 10000"/>
                <a:gd name="connsiteY6" fmla="*/ 9668 h 10000"/>
                <a:gd name="connsiteX7" fmla="*/ 8042 w 10000"/>
                <a:gd name="connsiteY7" fmla="*/ 9528 h 10000"/>
                <a:gd name="connsiteX8" fmla="*/ 7864 w 10000"/>
                <a:gd name="connsiteY8" fmla="*/ 9336 h 10000"/>
                <a:gd name="connsiteX9" fmla="*/ 7653 w 10000"/>
                <a:gd name="connsiteY9" fmla="*/ 9096 h 10000"/>
                <a:gd name="connsiteX10" fmla="*/ 7500 w 10000"/>
                <a:gd name="connsiteY10" fmla="*/ 8771 h 10000"/>
                <a:gd name="connsiteX11" fmla="*/ 7352 w 10000"/>
                <a:gd name="connsiteY11" fmla="*/ 8385 h 10000"/>
                <a:gd name="connsiteX12" fmla="*/ 7199 w 10000"/>
                <a:gd name="connsiteY12" fmla="*/ 7960 h 10000"/>
                <a:gd name="connsiteX13" fmla="*/ 7110 w 10000"/>
                <a:gd name="connsiteY13" fmla="*/ 7674 h 10000"/>
                <a:gd name="connsiteX14" fmla="*/ 7021 w 10000"/>
                <a:gd name="connsiteY14" fmla="*/ 7349 h 10000"/>
                <a:gd name="connsiteX15" fmla="*/ 6898 w 10000"/>
                <a:gd name="connsiteY15" fmla="*/ 6963 h 10000"/>
                <a:gd name="connsiteX16" fmla="*/ 6780 w 10000"/>
                <a:gd name="connsiteY16" fmla="*/ 6492 h 10000"/>
                <a:gd name="connsiteX17" fmla="*/ 6538 w 10000"/>
                <a:gd name="connsiteY17" fmla="*/ 5495 h 10000"/>
                <a:gd name="connsiteX18" fmla="*/ 6297 w 10000"/>
                <a:gd name="connsiteY18" fmla="*/ 4452 h 10000"/>
                <a:gd name="connsiteX19" fmla="*/ 6174 w 10000"/>
                <a:gd name="connsiteY19" fmla="*/ 3980 h 10000"/>
                <a:gd name="connsiteX20" fmla="*/ 6085 w 10000"/>
                <a:gd name="connsiteY20" fmla="*/ 3508 h 10000"/>
                <a:gd name="connsiteX21" fmla="*/ 5873 w 10000"/>
                <a:gd name="connsiteY21" fmla="*/ 2651 h 10000"/>
                <a:gd name="connsiteX22" fmla="*/ 5725 w 10000"/>
                <a:gd name="connsiteY22" fmla="*/ 1847 h 10000"/>
                <a:gd name="connsiteX23" fmla="*/ 5542 w 10000"/>
                <a:gd name="connsiteY23" fmla="*/ 1090 h 10000"/>
                <a:gd name="connsiteX24" fmla="*/ 5483 w 10000"/>
                <a:gd name="connsiteY24" fmla="*/ 804 h 10000"/>
                <a:gd name="connsiteX25" fmla="*/ 5424 w 10000"/>
                <a:gd name="connsiteY25" fmla="*/ 565 h 10000"/>
                <a:gd name="connsiteX26" fmla="*/ 5331 w 10000"/>
                <a:gd name="connsiteY26" fmla="*/ 379 h 10000"/>
                <a:gd name="connsiteX27" fmla="*/ 5271 w 10000"/>
                <a:gd name="connsiteY27" fmla="*/ 233 h 10000"/>
                <a:gd name="connsiteX28" fmla="*/ 5153 w 10000"/>
                <a:gd name="connsiteY28" fmla="*/ 47 h 10000"/>
                <a:gd name="connsiteX29" fmla="*/ 5059 w 10000"/>
                <a:gd name="connsiteY29" fmla="*/ 0 h 10000"/>
                <a:gd name="connsiteX30" fmla="*/ 5000 w 10000"/>
                <a:gd name="connsiteY30" fmla="*/ 0 h 10000"/>
                <a:gd name="connsiteX31" fmla="*/ 4911 w 10000"/>
                <a:gd name="connsiteY31" fmla="*/ 0 h 10000"/>
                <a:gd name="connsiteX32" fmla="*/ 4822 w 10000"/>
                <a:gd name="connsiteY32" fmla="*/ 93 h 10000"/>
                <a:gd name="connsiteX33" fmla="*/ 4669 w 10000"/>
                <a:gd name="connsiteY33" fmla="*/ 233 h 10000"/>
                <a:gd name="connsiteX34" fmla="*/ 4610 w 10000"/>
                <a:gd name="connsiteY34" fmla="*/ 379 h 10000"/>
                <a:gd name="connsiteX35" fmla="*/ 4517 w 10000"/>
                <a:gd name="connsiteY35" fmla="*/ 565 h 10000"/>
                <a:gd name="connsiteX36" fmla="*/ 4369 w 10000"/>
                <a:gd name="connsiteY36" fmla="*/ 1043 h 10000"/>
                <a:gd name="connsiteX37" fmla="*/ 4186 w 10000"/>
                <a:gd name="connsiteY37" fmla="*/ 1708 h 10000"/>
                <a:gd name="connsiteX38" fmla="*/ 4008 w 10000"/>
                <a:gd name="connsiteY38" fmla="*/ 2465 h 10000"/>
                <a:gd name="connsiteX39" fmla="*/ 3767 w 10000"/>
                <a:gd name="connsiteY39" fmla="*/ 3316 h 10000"/>
                <a:gd name="connsiteX40" fmla="*/ 3644 w 10000"/>
                <a:gd name="connsiteY40" fmla="*/ 3841 h 10000"/>
                <a:gd name="connsiteX41" fmla="*/ 3525 w 10000"/>
                <a:gd name="connsiteY41" fmla="*/ 4359 h 10000"/>
                <a:gd name="connsiteX42" fmla="*/ 3225 w 10000"/>
                <a:gd name="connsiteY42" fmla="*/ 5542 h 10000"/>
                <a:gd name="connsiteX43" fmla="*/ 3072 w 10000"/>
                <a:gd name="connsiteY43" fmla="*/ 6159 h 10000"/>
                <a:gd name="connsiteX44" fmla="*/ 2924 w 10000"/>
                <a:gd name="connsiteY44" fmla="*/ 6731 h 10000"/>
                <a:gd name="connsiteX45" fmla="*/ 2801 w 10000"/>
                <a:gd name="connsiteY45" fmla="*/ 7249 h 10000"/>
                <a:gd name="connsiteX46" fmla="*/ 2682 w 10000"/>
                <a:gd name="connsiteY46" fmla="*/ 7628 h 10000"/>
                <a:gd name="connsiteX47" fmla="*/ 2559 w 10000"/>
                <a:gd name="connsiteY47" fmla="*/ 7960 h 10000"/>
                <a:gd name="connsiteX48" fmla="*/ 2470 w 10000"/>
                <a:gd name="connsiteY48" fmla="*/ 8246 h 10000"/>
                <a:gd name="connsiteX49" fmla="*/ 2381 w 10000"/>
                <a:gd name="connsiteY49" fmla="*/ 8485 h 10000"/>
                <a:gd name="connsiteX50" fmla="*/ 2322 w 10000"/>
                <a:gd name="connsiteY50" fmla="*/ 8671 h 10000"/>
                <a:gd name="connsiteX51" fmla="*/ 2169 w 10000"/>
                <a:gd name="connsiteY51" fmla="*/ 8957 h 10000"/>
                <a:gd name="connsiteX52" fmla="*/ 2004 w 10000"/>
                <a:gd name="connsiteY52" fmla="*/ 9302 h 10000"/>
                <a:gd name="connsiteX53" fmla="*/ 1687 w 10000"/>
                <a:gd name="connsiteY53" fmla="*/ 9595 h 10000"/>
                <a:gd name="connsiteX54" fmla="*/ 1374 w 10000"/>
                <a:gd name="connsiteY54" fmla="*/ 9760 h 10000"/>
                <a:gd name="connsiteX55" fmla="*/ 843 w 10000"/>
                <a:gd name="connsiteY55" fmla="*/ 9907 h 10000"/>
                <a:gd name="connsiteX56" fmla="*/ 424 w 10000"/>
                <a:gd name="connsiteY56" fmla="*/ 9953 h 10000"/>
                <a:gd name="connsiteX57" fmla="*/ 242 w 10000"/>
                <a:gd name="connsiteY57" fmla="*/ 9953 h 10000"/>
                <a:gd name="connsiteX58" fmla="*/ 0 w 10000"/>
                <a:gd name="connsiteY58" fmla="*/ 995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0000" h="10000">
                  <a:moveTo>
                    <a:pt x="10000" y="10000"/>
                  </a:moveTo>
                  <a:lnTo>
                    <a:pt x="9852" y="10000"/>
                  </a:lnTo>
                  <a:lnTo>
                    <a:pt x="9280" y="9953"/>
                  </a:lnTo>
                  <a:lnTo>
                    <a:pt x="8856" y="9907"/>
                  </a:lnTo>
                  <a:lnTo>
                    <a:pt x="8678" y="9860"/>
                  </a:lnTo>
                  <a:lnTo>
                    <a:pt x="8525" y="9807"/>
                  </a:lnTo>
                  <a:lnTo>
                    <a:pt x="8254" y="9668"/>
                  </a:lnTo>
                  <a:lnTo>
                    <a:pt x="8042" y="9528"/>
                  </a:lnTo>
                  <a:lnTo>
                    <a:pt x="7864" y="9336"/>
                  </a:lnTo>
                  <a:lnTo>
                    <a:pt x="7653" y="9096"/>
                  </a:lnTo>
                  <a:lnTo>
                    <a:pt x="7500" y="8771"/>
                  </a:lnTo>
                  <a:cubicBezTo>
                    <a:pt x="7451" y="8642"/>
                    <a:pt x="7401" y="8514"/>
                    <a:pt x="7352" y="8385"/>
                  </a:cubicBezTo>
                  <a:lnTo>
                    <a:pt x="7199" y="7960"/>
                  </a:lnTo>
                  <a:cubicBezTo>
                    <a:pt x="7169" y="7865"/>
                    <a:pt x="7140" y="7769"/>
                    <a:pt x="7110" y="7674"/>
                  </a:cubicBezTo>
                  <a:cubicBezTo>
                    <a:pt x="7080" y="7566"/>
                    <a:pt x="7051" y="7457"/>
                    <a:pt x="7021" y="7349"/>
                  </a:cubicBezTo>
                  <a:lnTo>
                    <a:pt x="6898" y="6963"/>
                  </a:lnTo>
                  <a:cubicBezTo>
                    <a:pt x="6859" y="6806"/>
                    <a:pt x="6819" y="6649"/>
                    <a:pt x="6780" y="6492"/>
                  </a:cubicBezTo>
                  <a:cubicBezTo>
                    <a:pt x="6699" y="6160"/>
                    <a:pt x="6619" y="5827"/>
                    <a:pt x="6538" y="5495"/>
                  </a:cubicBezTo>
                  <a:cubicBezTo>
                    <a:pt x="6458" y="5147"/>
                    <a:pt x="6377" y="4800"/>
                    <a:pt x="6297" y="4452"/>
                  </a:cubicBezTo>
                  <a:lnTo>
                    <a:pt x="6174" y="3980"/>
                  </a:lnTo>
                  <a:cubicBezTo>
                    <a:pt x="6144" y="3823"/>
                    <a:pt x="6115" y="3665"/>
                    <a:pt x="6085" y="3508"/>
                  </a:cubicBezTo>
                  <a:cubicBezTo>
                    <a:pt x="6014" y="3222"/>
                    <a:pt x="5944" y="2937"/>
                    <a:pt x="5873" y="2651"/>
                  </a:cubicBezTo>
                  <a:cubicBezTo>
                    <a:pt x="5824" y="2383"/>
                    <a:pt x="5774" y="2115"/>
                    <a:pt x="5725" y="1847"/>
                  </a:cubicBezTo>
                  <a:lnTo>
                    <a:pt x="5542" y="1090"/>
                  </a:lnTo>
                  <a:cubicBezTo>
                    <a:pt x="5522" y="995"/>
                    <a:pt x="5503" y="899"/>
                    <a:pt x="5483" y="804"/>
                  </a:cubicBezTo>
                  <a:cubicBezTo>
                    <a:pt x="5463" y="724"/>
                    <a:pt x="5444" y="645"/>
                    <a:pt x="5424" y="565"/>
                  </a:cubicBezTo>
                  <a:lnTo>
                    <a:pt x="5331" y="379"/>
                  </a:lnTo>
                  <a:cubicBezTo>
                    <a:pt x="5311" y="330"/>
                    <a:pt x="5291" y="282"/>
                    <a:pt x="5271" y="233"/>
                  </a:cubicBezTo>
                  <a:cubicBezTo>
                    <a:pt x="5232" y="171"/>
                    <a:pt x="5192" y="109"/>
                    <a:pt x="5153" y="47"/>
                  </a:cubicBezTo>
                  <a:cubicBezTo>
                    <a:pt x="5122" y="31"/>
                    <a:pt x="5090" y="16"/>
                    <a:pt x="5059" y="0"/>
                  </a:cubicBezTo>
                  <a:lnTo>
                    <a:pt x="5000" y="0"/>
                  </a:lnTo>
                  <a:lnTo>
                    <a:pt x="4911" y="0"/>
                  </a:lnTo>
                  <a:cubicBezTo>
                    <a:pt x="4881" y="31"/>
                    <a:pt x="4852" y="62"/>
                    <a:pt x="4822" y="93"/>
                  </a:cubicBezTo>
                  <a:lnTo>
                    <a:pt x="4669" y="233"/>
                  </a:lnTo>
                  <a:cubicBezTo>
                    <a:pt x="4649" y="282"/>
                    <a:pt x="4630" y="330"/>
                    <a:pt x="4610" y="379"/>
                  </a:cubicBezTo>
                  <a:lnTo>
                    <a:pt x="4517" y="565"/>
                  </a:lnTo>
                  <a:cubicBezTo>
                    <a:pt x="4468" y="724"/>
                    <a:pt x="4418" y="884"/>
                    <a:pt x="4369" y="1043"/>
                  </a:cubicBezTo>
                  <a:lnTo>
                    <a:pt x="4186" y="1708"/>
                  </a:lnTo>
                  <a:cubicBezTo>
                    <a:pt x="4127" y="1960"/>
                    <a:pt x="4067" y="2213"/>
                    <a:pt x="4008" y="2465"/>
                  </a:cubicBezTo>
                  <a:cubicBezTo>
                    <a:pt x="3928" y="2749"/>
                    <a:pt x="3847" y="3032"/>
                    <a:pt x="3767" y="3316"/>
                  </a:cubicBezTo>
                  <a:lnTo>
                    <a:pt x="3644" y="3841"/>
                  </a:lnTo>
                  <a:cubicBezTo>
                    <a:pt x="3604" y="4014"/>
                    <a:pt x="3565" y="4186"/>
                    <a:pt x="3525" y="4359"/>
                  </a:cubicBezTo>
                  <a:lnTo>
                    <a:pt x="3225" y="5542"/>
                  </a:lnTo>
                  <a:lnTo>
                    <a:pt x="3072" y="6159"/>
                  </a:lnTo>
                  <a:cubicBezTo>
                    <a:pt x="3023" y="6350"/>
                    <a:pt x="2973" y="6540"/>
                    <a:pt x="2924" y="6731"/>
                  </a:cubicBezTo>
                  <a:lnTo>
                    <a:pt x="2801" y="7249"/>
                  </a:lnTo>
                  <a:cubicBezTo>
                    <a:pt x="2761" y="7375"/>
                    <a:pt x="2722" y="7502"/>
                    <a:pt x="2682" y="7628"/>
                  </a:cubicBezTo>
                  <a:lnTo>
                    <a:pt x="2559" y="7960"/>
                  </a:lnTo>
                  <a:cubicBezTo>
                    <a:pt x="2529" y="8055"/>
                    <a:pt x="2500" y="8151"/>
                    <a:pt x="2470" y="8246"/>
                  </a:cubicBezTo>
                  <a:cubicBezTo>
                    <a:pt x="2440" y="8326"/>
                    <a:pt x="2411" y="8405"/>
                    <a:pt x="2381" y="8485"/>
                  </a:cubicBezTo>
                  <a:cubicBezTo>
                    <a:pt x="2361" y="8547"/>
                    <a:pt x="2342" y="8609"/>
                    <a:pt x="2322" y="8671"/>
                  </a:cubicBezTo>
                  <a:lnTo>
                    <a:pt x="2169" y="8957"/>
                  </a:lnTo>
                  <a:lnTo>
                    <a:pt x="2004" y="9302"/>
                  </a:lnTo>
                  <a:lnTo>
                    <a:pt x="1687" y="9595"/>
                  </a:lnTo>
                  <a:lnTo>
                    <a:pt x="1374" y="9760"/>
                  </a:lnTo>
                  <a:lnTo>
                    <a:pt x="843" y="9907"/>
                  </a:lnTo>
                  <a:lnTo>
                    <a:pt x="424" y="9953"/>
                  </a:lnTo>
                  <a:lnTo>
                    <a:pt x="242" y="9953"/>
                  </a:lnTo>
                  <a:lnTo>
                    <a:pt x="0" y="9953"/>
                  </a:lnTo>
                </a:path>
              </a:pathLst>
            </a:custGeom>
            <a:noFill/>
            <a:ln w="11113">
              <a:solidFill>
                <a:srgbClr val="954F7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27" name="Group 26"/>
          <p:cNvGrpSpPr/>
          <p:nvPr/>
        </p:nvGrpSpPr>
        <p:grpSpPr>
          <a:xfrm>
            <a:off x="6437611" y="3944888"/>
            <a:ext cx="2538452" cy="850306"/>
            <a:chOff x="6437611" y="3944888"/>
            <a:chExt cx="2538452" cy="850306"/>
          </a:xfrm>
        </p:grpSpPr>
        <p:sp>
          <p:nvSpPr>
            <p:cNvPr id="79" name="Freeform 31"/>
            <p:cNvSpPr>
              <a:spLocks noEditPoints="1"/>
            </p:cNvSpPr>
            <p:nvPr/>
          </p:nvSpPr>
          <p:spPr bwMode="auto">
            <a:xfrm>
              <a:off x="6437611" y="4704706"/>
              <a:ext cx="2516187" cy="90488"/>
            </a:xfrm>
            <a:custGeom>
              <a:avLst/>
              <a:gdLst>
                <a:gd name="T0" fmla="*/ 0 w 1585"/>
                <a:gd name="T1" fmla="*/ 35 h 57"/>
                <a:gd name="T2" fmla="*/ 1536 w 1585"/>
                <a:gd name="T3" fmla="*/ 35 h 57"/>
                <a:gd name="T4" fmla="*/ 1536 w 1585"/>
                <a:gd name="T5" fmla="*/ 28 h 57"/>
                <a:gd name="T6" fmla="*/ 0 w 1585"/>
                <a:gd name="T7" fmla="*/ 28 h 57"/>
                <a:gd name="T8" fmla="*/ 0 w 1585"/>
                <a:gd name="T9" fmla="*/ 35 h 57"/>
                <a:gd name="T10" fmla="*/ 1529 w 1585"/>
                <a:gd name="T11" fmla="*/ 57 h 57"/>
                <a:gd name="T12" fmla="*/ 1585 w 1585"/>
                <a:gd name="T13" fmla="*/ 28 h 57"/>
                <a:gd name="T14" fmla="*/ 1529 w 1585"/>
                <a:gd name="T15" fmla="*/ 0 h 57"/>
                <a:gd name="T16" fmla="*/ 1529 w 1585"/>
                <a:gd name="T17"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85" h="57">
                  <a:moveTo>
                    <a:pt x="0" y="35"/>
                  </a:moveTo>
                  <a:lnTo>
                    <a:pt x="1536" y="35"/>
                  </a:lnTo>
                  <a:lnTo>
                    <a:pt x="1536" y="28"/>
                  </a:lnTo>
                  <a:lnTo>
                    <a:pt x="0" y="28"/>
                  </a:lnTo>
                  <a:lnTo>
                    <a:pt x="0" y="35"/>
                  </a:lnTo>
                  <a:close/>
                  <a:moveTo>
                    <a:pt x="1529" y="57"/>
                  </a:moveTo>
                  <a:lnTo>
                    <a:pt x="1585" y="28"/>
                  </a:lnTo>
                  <a:lnTo>
                    <a:pt x="1529" y="0"/>
                  </a:lnTo>
                  <a:lnTo>
                    <a:pt x="1529" y="5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5" name="Rectangle 37"/>
            <p:cNvSpPr>
              <a:spLocks noChangeArrowheads="1"/>
            </p:cNvSpPr>
            <p:nvPr/>
          </p:nvSpPr>
          <p:spPr bwMode="auto">
            <a:xfrm>
              <a:off x="6820024" y="3944888"/>
              <a:ext cx="20320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observed values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6" name="Rectangle 38"/>
            <p:cNvSpPr>
              <a:spLocks noChangeArrowheads="1"/>
            </p:cNvSpPr>
            <p:nvPr/>
          </p:nvSpPr>
          <p:spPr bwMode="auto">
            <a:xfrm>
              <a:off x="6820024" y="4297313"/>
              <a:ext cx="215603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en-US" sz="2600" b="0" i="0" u="none" strike="noStrike" cap="none" normalizeH="0" baseline="0" dirty="0" smtClean="0">
                  <a:ln>
                    <a:noFill/>
                  </a:ln>
                  <a:solidFill>
                    <a:srgbClr val="000000"/>
                  </a:solidFill>
                  <a:effectLst/>
                  <a:latin typeface="Arial Narrow" panose="020B0606020202030204" pitchFamily="34" charset="0"/>
                </a:rPr>
                <a:t>for rejection of H</a:t>
              </a:r>
              <a:r>
                <a:rPr kumimoji="0" lang="en-US" altLang="en-US" sz="2600" b="0" i="0" u="none" strike="noStrike" cap="none" normalizeH="0" baseline="-25000" dirty="0" smtClean="0">
                  <a:ln>
                    <a:noFill/>
                  </a:ln>
                  <a:solidFill>
                    <a:srgbClr val="000000"/>
                  </a:solidFill>
                  <a:effectLst/>
                  <a:latin typeface="Arial Narrow" panose="020B0606020202030204" pitchFamily="34" charset="0"/>
                </a:rPr>
                <a:t>0</a:t>
              </a:r>
              <a:endParaRPr kumimoji="0" lang="en-US" altLang="en-US" sz="1800" b="0" i="0" u="none" strike="noStrike" cap="none" normalizeH="0" baseline="-25000" dirty="0" smtClean="0">
                <a:ln>
                  <a:noFill/>
                </a:ln>
                <a:solidFill>
                  <a:schemeClr val="tx1"/>
                </a:solidFill>
                <a:effectLst/>
              </a:endParaRPr>
            </a:p>
          </p:txBody>
        </p:sp>
      </p:grpSp>
      <p:grpSp>
        <p:nvGrpSpPr>
          <p:cNvPr id="38" name="Group 37"/>
          <p:cNvGrpSpPr/>
          <p:nvPr/>
        </p:nvGrpSpPr>
        <p:grpSpPr>
          <a:xfrm>
            <a:off x="4597698" y="3774464"/>
            <a:ext cx="779462" cy="2823326"/>
            <a:chOff x="4597698" y="3774464"/>
            <a:chExt cx="779462" cy="2823326"/>
          </a:xfrm>
        </p:grpSpPr>
        <p:grpSp>
          <p:nvGrpSpPr>
            <p:cNvPr id="24" name="Group 23"/>
            <p:cNvGrpSpPr/>
            <p:nvPr/>
          </p:nvGrpSpPr>
          <p:grpSpPr>
            <a:xfrm>
              <a:off x="4597698" y="5391606"/>
              <a:ext cx="779462" cy="1206184"/>
              <a:chOff x="4597698" y="5405461"/>
              <a:chExt cx="779462" cy="1206184"/>
            </a:xfrm>
          </p:grpSpPr>
          <p:sp>
            <p:nvSpPr>
              <p:cNvPr id="58" name="Freeform 10"/>
              <p:cNvSpPr>
                <a:spLocks/>
              </p:cNvSpPr>
              <p:nvPr/>
            </p:nvSpPr>
            <p:spPr bwMode="auto">
              <a:xfrm>
                <a:off x="4762796" y="6490995"/>
                <a:ext cx="551740" cy="120650"/>
              </a:xfrm>
              <a:custGeom>
                <a:avLst/>
                <a:gdLst>
                  <a:gd name="T0" fmla="*/ 341 w 348"/>
                  <a:gd name="T1" fmla="*/ 57 h 64"/>
                  <a:gd name="T2" fmla="*/ 341 w 348"/>
                  <a:gd name="T3" fmla="*/ 35 h 64"/>
                  <a:gd name="T4" fmla="*/ 341 w 348"/>
                  <a:gd name="T5" fmla="*/ 28 h 64"/>
                  <a:gd name="T6" fmla="*/ 341 w 348"/>
                  <a:gd name="T7" fmla="*/ 28 h 64"/>
                  <a:gd name="T8" fmla="*/ 348 w 348"/>
                  <a:gd name="T9" fmla="*/ 21 h 64"/>
                  <a:gd name="T10" fmla="*/ 348 w 348"/>
                  <a:gd name="T11" fmla="*/ 14 h 64"/>
                  <a:gd name="T12" fmla="*/ 341 w 348"/>
                  <a:gd name="T13" fmla="*/ 0 h 64"/>
                  <a:gd name="T14" fmla="*/ 213 w 348"/>
                  <a:gd name="T15" fmla="*/ 35 h 64"/>
                  <a:gd name="T16" fmla="*/ 170 w 348"/>
                  <a:gd name="T17" fmla="*/ 43 h 64"/>
                  <a:gd name="T18" fmla="*/ 142 w 348"/>
                  <a:gd name="T19" fmla="*/ 43 h 64"/>
                  <a:gd name="T20" fmla="*/ 99 w 348"/>
                  <a:gd name="T21" fmla="*/ 50 h 64"/>
                  <a:gd name="T22" fmla="*/ 57 w 348"/>
                  <a:gd name="T23" fmla="*/ 57 h 64"/>
                  <a:gd name="T24" fmla="*/ 28 w 348"/>
                  <a:gd name="T25" fmla="*/ 57 h 64"/>
                  <a:gd name="T26" fmla="*/ 0 w 348"/>
                  <a:gd name="T27" fmla="*/ 64 h 64"/>
                  <a:gd name="T28" fmla="*/ 341 w 348"/>
                  <a:gd name="T29" fmla="*/ 57 h 64"/>
                  <a:gd name="connsiteX0" fmla="*/ 9799 w 10000"/>
                  <a:gd name="connsiteY0" fmla="*/ 8906 h 10000"/>
                  <a:gd name="connsiteX1" fmla="*/ 9799 w 10000"/>
                  <a:gd name="connsiteY1" fmla="*/ 5469 h 10000"/>
                  <a:gd name="connsiteX2" fmla="*/ 9799 w 10000"/>
                  <a:gd name="connsiteY2" fmla="*/ 4375 h 10000"/>
                  <a:gd name="connsiteX3" fmla="*/ 9799 w 10000"/>
                  <a:gd name="connsiteY3" fmla="*/ 4375 h 10000"/>
                  <a:gd name="connsiteX4" fmla="*/ 10000 w 10000"/>
                  <a:gd name="connsiteY4" fmla="*/ 3281 h 10000"/>
                  <a:gd name="connsiteX5" fmla="*/ 9799 w 10000"/>
                  <a:gd name="connsiteY5" fmla="*/ 0 h 10000"/>
                  <a:gd name="connsiteX6" fmla="*/ 6121 w 10000"/>
                  <a:gd name="connsiteY6" fmla="*/ 5469 h 10000"/>
                  <a:gd name="connsiteX7" fmla="*/ 4885 w 10000"/>
                  <a:gd name="connsiteY7" fmla="*/ 6719 h 10000"/>
                  <a:gd name="connsiteX8" fmla="*/ 4080 w 10000"/>
                  <a:gd name="connsiteY8" fmla="*/ 6719 h 10000"/>
                  <a:gd name="connsiteX9" fmla="*/ 2845 w 10000"/>
                  <a:gd name="connsiteY9" fmla="*/ 7813 h 10000"/>
                  <a:gd name="connsiteX10" fmla="*/ 1638 w 10000"/>
                  <a:gd name="connsiteY10" fmla="*/ 8906 h 10000"/>
                  <a:gd name="connsiteX11" fmla="*/ 805 w 10000"/>
                  <a:gd name="connsiteY11" fmla="*/ 8906 h 10000"/>
                  <a:gd name="connsiteX12" fmla="*/ 0 w 10000"/>
                  <a:gd name="connsiteY12" fmla="*/ 10000 h 10000"/>
                  <a:gd name="connsiteX13" fmla="*/ 9799 w 10000"/>
                  <a:gd name="connsiteY13" fmla="*/ 8906 h 10000"/>
                  <a:gd name="connsiteX0" fmla="*/ 9799 w 9799"/>
                  <a:gd name="connsiteY0" fmla="*/ 8906 h 10000"/>
                  <a:gd name="connsiteX1" fmla="*/ 9799 w 9799"/>
                  <a:gd name="connsiteY1" fmla="*/ 5469 h 10000"/>
                  <a:gd name="connsiteX2" fmla="*/ 9799 w 9799"/>
                  <a:gd name="connsiteY2" fmla="*/ 4375 h 10000"/>
                  <a:gd name="connsiteX3" fmla="*/ 9799 w 9799"/>
                  <a:gd name="connsiteY3" fmla="*/ 4375 h 10000"/>
                  <a:gd name="connsiteX4" fmla="*/ 9799 w 9799"/>
                  <a:gd name="connsiteY4" fmla="*/ 0 h 10000"/>
                  <a:gd name="connsiteX5" fmla="*/ 6121 w 9799"/>
                  <a:gd name="connsiteY5" fmla="*/ 5469 h 10000"/>
                  <a:gd name="connsiteX6" fmla="*/ 4885 w 9799"/>
                  <a:gd name="connsiteY6" fmla="*/ 6719 h 10000"/>
                  <a:gd name="connsiteX7" fmla="*/ 4080 w 9799"/>
                  <a:gd name="connsiteY7" fmla="*/ 6719 h 10000"/>
                  <a:gd name="connsiteX8" fmla="*/ 2845 w 9799"/>
                  <a:gd name="connsiteY8" fmla="*/ 7813 h 10000"/>
                  <a:gd name="connsiteX9" fmla="*/ 1638 w 9799"/>
                  <a:gd name="connsiteY9" fmla="*/ 8906 h 10000"/>
                  <a:gd name="connsiteX10" fmla="*/ 805 w 9799"/>
                  <a:gd name="connsiteY10" fmla="*/ 8906 h 10000"/>
                  <a:gd name="connsiteX11" fmla="*/ 0 w 9799"/>
                  <a:gd name="connsiteY11" fmla="*/ 10000 h 10000"/>
                  <a:gd name="connsiteX12" fmla="*/ 9799 w 9799"/>
                  <a:gd name="connsiteY12" fmla="*/ 8906 h 10000"/>
                  <a:gd name="connsiteX0" fmla="*/ 10000 w 10000"/>
                  <a:gd name="connsiteY0" fmla="*/ 8906 h 10000"/>
                  <a:gd name="connsiteX1" fmla="*/ 10000 w 10000"/>
                  <a:gd name="connsiteY1" fmla="*/ 5469 h 10000"/>
                  <a:gd name="connsiteX2" fmla="*/ 10000 w 10000"/>
                  <a:gd name="connsiteY2" fmla="*/ 4375 h 10000"/>
                  <a:gd name="connsiteX3" fmla="*/ 10000 w 10000"/>
                  <a:gd name="connsiteY3" fmla="*/ 4375 h 10000"/>
                  <a:gd name="connsiteX4" fmla="*/ 10000 w 10000"/>
                  <a:gd name="connsiteY4" fmla="*/ 0 h 10000"/>
                  <a:gd name="connsiteX5" fmla="*/ 6247 w 10000"/>
                  <a:gd name="connsiteY5" fmla="*/ 5469 h 10000"/>
                  <a:gd name="connsiteX6" fmla="*/ 4985 w 10000"/>
                  <a:gd name="connsiteY6" fmla="*/ 6719 h 10000"/>
                  <a:gd name="connsiteX7" fmla="*/ 4164 w 10000"/>
                  <a:gd name="connsiteY7" fmla="*/ 6719 h 10000"/>
                  <a:gd name="connsiteX8" fmla="*/ 2903 w 10000"/>
                  <a:gd name="connsiteY8" fmla="*/ 7813 h 10000"/>
                  <a:gd name="connsiteX9" fmla="*/ 1672 w 10000"/>
                  <a:gd name="connsiteY9" fmla="*/ 8906 h 10000"/>
                  <a:gd name="connsiteX10" fmla="*/ 0 w 10000"/>
                  <a:gd name="connsiteY10" fmla="*/ 10000 h 10000"/>
                  <a:gd name="connsiteX11" fmla="*/ 10000 w 10000"/>
                  <a:gd name="connsiteY11" fmla="*/ 8906 h 10000"/>
                  <a:gd name="connsiteX0" fmla="*/ 10000 w 10000"/>
                  <a:gd name="connsiteY0" fmla="*/ 8906 h 10000"/>
                  <a:gd name="connsiteX1" fmla="*/ 10000 w 10000"/>
                  <a:gd name="connsiteY1" fmla="*/ 5469 h 10000"/>
                  <a:gd name="connsiteX2" fmla="*/ 10000 w 10000"/>
                  <a:gd name="connsiteY2" fmla="*/ 4375 h 10000"/>
                  <a:gd name="connsiteX3" fmla="*/ 10000 w 10000"/>
                  <a:gd name="connsiteY3" fmla="*/ 4375 h 10000"/>
                  <a:gd name="connsiteX4" fmla="*/ 10000 w 10000"/>
                  <a:gd name="connsiteY4" fmla="*/ 0 h 10000"/>
                  <a:gd name="connsiteX5" fmla="*/ 6247 w 10000"/>
                  <a:gd name="connsiteY5" fmla="*/ 5469 h 10000"/>
                  <a:gd name="connsiteX6" fmla="*/ 4985 w 10000"/>
                  <a:gd name="connsiteY6" fmla="*/ 6719 h 10000"/>
                  <a:gd name="connsiteX7" fmla="*/ 4164 w 10000"/>
                  <a:gd name="connsiteY7" fmla="*/ 6719 h 10000"/>
                  <a:gd name="connsiteX8" fmla="*/ 1672 w 10000"/>
                  <a:gd name="connsiteY8" fmla="*/ 8906 h 10000"/>
                  <a:gd name="connsiteX9" fmla="*/ 0 w 10000"/>
                  <a:gd name="connsiteY9" fmla="*/ 10000 h 10000"/>
                  <a:gd name="connsiteX10" fmla="*/ 10000 w 10000"/>
                  <a:gd name="connsiteY10" fmla="*/ 8906 h 10000"/>
                  <a:gd name="connsiteX0" fmla="*/ 10000 w 10000"/>
                  <a:gd name="connsiteY0" fmla="*/ 8906 h 10000"/>
                  <a:gd name="connsiteX1" fmla="*/ 10000 w 10000"/>
                  <a:gd name="connsiteY1" fmla="*/ 5469 h 10000"/>
                  <a:gd name="connsiteX2" fmla="*/ 10000 w 10000"/>
                  <a:gd name="connsiteY2" fmla="*/ 4375 h 10000"/>
                  <a:gd name="connsiteX3" fmla="*/ 10000 w 10000"/>
                  <a:gd name="connsiteY3" fmla="*/ 4375 h 10000"/>
                  <a:gd name="connsiteX4" fmla="*/ 10000 w 10000"/>
                  <a:gd name="connsiteY4" fmla="*/ 0 h 10000"/>
                  <a:gd name="connsiteX5" fmla="*/ 6247 w 10000"/>
                  <a:gd name="connsiteY5" fmla="*/ 5469 h 10000"/>
                  <a:gd name="connsiteX6" fmla="*/ 4985 w 10000"/>
                  <a:gd name="connsiteY6" fmla="*/ 6719 h 10000"/>
                  <a:gd name="connsiteX7" fmla="*/ 1672 w 10000"/>
                  <a:gd name="connsiteY7" fmla="*/ 8906 h 10000"/>
                  <a:gd name="connsiteX8" fmla="*/ 0 w 10000"/>
                  <a:gd name="connsiteY8" fmla="*/ 10000 h 10000"/>
                  <a:gd name="connsiteX9" fmla="*/ 10000 w 10000"/>
                  <a:gd name="connsiteY9" fmla="*/ 8906 h 10000"/>
                  <a:gd name="connsiteX0" fmla="*/ 10000 w 10000"/>
                  <a:gd name="connsiteY0" fmla="*/ 8906 h 10000"/>
                  <a:gd name="connsiteX1" fmla="*/ 10000 w 10000"/>
                  <a:gd name="connsiteY1" fmla="*/ 5469 h 10000"/>
                  <a:gd name="connsiteX2" fmla="*/ 10000 w 10000"/>
                  <a:gd name="connsiteY2" fmla="*/ 4375 h 10000"/>
                  <a:gd name="connsiteX3" fmla="*/ 10000 w 10000"/>
                  <a:gd name="connsiteY3" fmla="*/ 4375 h 10000"/>
                  <a:gd name="connsiteX4" fmla="*/ 10000 w 10000"/>
                  <a:gd name="connsiteY4" fmla="*/ 0 h 10000"/>
                  <a:gd name="connsiteX5" fmla="*/ 6247 w 10000"/>
                  <a:gd name="connsiteY5" fmla="*/ 5469 h 10000"/>
                  <a:gd name="connsiteX6" fmla="*/ 4985 w 10000"/>
                  <a:gd name="connsiteY6" fmla="*/ 6719 h 10000"/>
                  <a:gd name="connsiteX7" fmla="*/ 2728 w 10000"/>
                  <a:gd name="connsiteY7" fmla="*/ 9375 h 10000"/>
                  <a:gd name="connsiteX8" fmla="*/ 0 w 10000"/>
                  <a:gd name="connsiteY8" fmla="*/ 10000 h 10000"/>
                  <a:gd name="connsiteX9" fmla="*/ 10000 w 10000"/>
                  <a:gd name="connsiteY9" fmla="*/ 8906 h 10000"/>
                  <a:gd name="connsiteX0" fmla="*/ 10000 w 10000"/>
                  <a:gd name="connsiteY0" fmla="*/ 8906 h 10000"/>
                  <a:gd name="connsiteX1" fmla="*/ 10000 w 10000"/>
                  <a:gd name="connsiteY1" fmla="*/ 5469 h 10000"/>
                  <a:gd name="connsiteX2" fmla="*/ 10000 w 10000"/>
                  <a:gd name="connsiteY2" fmla="*/ 4375 h 10000"/>
                  <a:gd name="connsiteX3" fmla="*/ 10000 w 10000"/>
                  <a:gd name="connsiteY3" fmla="*/ 4375 h 10000"/>
                  <a:gd name="connsiteX4" fmla="*/ 10000 w 10000"/>
                  <a:gd name="connsiteY4" fmla="*/ 0 h 10000"/>
                  <a:gd name="connsiteX5" fmla="*/ 6247 w 10000"/>
                  <a:gd name="connsiteY5" fmla="*/ 5469 h 10000"/>
                  <a:gd name="connsiteX6" fmla="*/ 4985 w 10000"/>
                  <a:gd name="connsiteY6" fmla="*/ 8125 h 10000"/>
                  <a:gd name="connsiteX7" fmla="*/ 2728 w 10000"/>
                  <a:gd name="connsiteY7" fmla="*/ 9375 h 10000"/>
                  <a:gd name="connsiteX8" fmla="*/ 0 w 10000"/>
                  <a:gd name="connsiteY8" fmla="*/ 10000 h 10000"/>
                  <a:gd name="connsiteX9" fmla="*/ 10000 w 10000"/>
                  <a:gd name="connsiteY9" fmla="*/ 8906 h 10000"/>
                  <a:gd name="connsiteX0" fmla="*/ 10000 w 10000"/>
                  <a:gd name="connsiteY0" fmla="*/ 8906 h 10000"/>
                  <a:gd name="connsiteX1" fmla="*/ 10000 w 10000"/>
                  <a:gd name="connsiteY1" fmla="*/ 5469 h 10000"/>
                  <a:gd name="connsiteX2" fmla="*/ 10000 w 10000"/>
                  <a:gd name="connsiteY2" fmla="*/ 4375 h 10000"/>
                  <a:gd name="connsiteX3" fmla="*/ 10000 w 10000"/>
                  <a:gd name="connsiteY3" fmla="*/ 4375 h 10000"/>
                  <a:gd name="connsiteX4" fmla="*/ 10000 w 10000"/>
                  <a:gd name="connsiteY4" fmla="*/ 0 h 10000"/>
                  <a:gd name="connsiteX5" fmla="*/ 6775 w 10000"/>
                  <a:gd name="connsiteY5" fmla="*/ 5000 h 10000"/>
                  <a:gd name="connsiteX6" fmla="*/ 4985 w 10000"/>
                  <a:gd name="connsiteY6" fmla="*/ 8125 h 10000"/>
                  <a:gd name="connsiteX7" fmla="*/ 2728 w 10000"/>
                  <a:gd name="connsiteY7" fmla="*/ 9375 h 10000"/>
                  <a:gd name="connsiteX8" fmla="*/ 0 w 10000"/>
                  <a:gd name="connsiteY8" fmla="*/ 10000 h 10000"/>
                  <a:gd name="connsiteX9" fmla="*/ 10000 w 10000"/>
                  <a:gd name="connsiteY9" fmla="*/ 8906 h 10000"/>
                  <a:gd name="connsiteX0" fmla="*/ 10000 w 10000"/>
                  <a:gd name="connsiteY0" fmla="*/ 8906 h 10000"/>
                  <a:gd name="connsiteX1" fmla="*/ 10000 w 10000"/>
                  <a:gd name="connsiteY1" fmla="*/ 5469 h 10000"/>
                  <a:gd name="connsiteX2" fmla="*/ 10000 w 10000"/>
                  <a:gd name="connsiteY2" fmla="*/ 4375 h 10000"/>
                  <a:gd name="connsiteX3" fmla="*/ 10000 w 10000"/>
                  <a:gd name="connsiteY3" fmla="*/ 4375 h 10000"/>
                  <a:gd name="connsiteX4" fmla="*/ 10000 w 10000"/>
                  <a:gd name="connsiteY4" fmla="*/ 0 h 10000"/>
                  <a:gd name="connsiteX5" fmla="*/ 6863 w 10000"/>
                  <a:gd name="connsiteY5" fmla="*/ 5938 h 10000"/>
                  <a:gd name="connsiteX6" fmla="*/ 4985 w 10000"/>
                  <a:gd name="connsiteY6" fmla="*/ 8125 h 10000"/>
                  <a:gd name="connsiteX7" fmla="*/ 2728 w 10000"/>
                  <a:gd name="connsiteY7" fmla="*/ 9375 h 10000"/>
                  <a:gd name="connsiteX8" fmla="*/ 0 w 10000"/>
                  <a:gd name="connsiteY8" fmla="*/ 10000 h 10000"/>
                  <a:gd name="connsiteX9" fmla="*/ 10000 w 10000"/>
                  <a:gd name="connsiteY9" fmla="*/ 8906 h 10000"/>
                  <a:gd name="connsiteX0" fmla="*/ 10000 w 10176"/>
                  <a:gd name="connsiteY0" fmla="*/ 10781 h 11875"/>
                  <a:gd name="connsiteX1" fmla="*/ 10000 w 10176"/>
                  <a:gd name="connsiteY1" fmla="*/ 7344 h 11875"/>
                  <a:gd name="connsiteX2" fmla="*/ 10000 w 10176"/>
                  <a:gd name="connsiteY2" fmla="*/ 6250 h 11875"/>
                  <a:gd name="connsiteX3" fmla="*/ 10000 w 10176"/>
                  <a:gd name="connsiteY3" fmla="*/ 6250 h 11875"/>
                  <a:gd name="connsiteX4" fmla="*/ 10176 w 10176"/>
                  <a:gd name="connsiteY4" fmla="*/ 0 h 11875"/>
                  <a:gd name="connsiteX5" fmla="*/ 6863 w 10176"/>
                  <a:gd name="connsiteY5" fmla="*/ 7813 h 11875"/>
                  <a:gd name="connsiteX6" fmla="*/ 4985 w 10176"/>
                  <a:gd name="connsiteY6" fmla="*/ 10000 h 11875"/>
                  <a:gd name="connsiteX7" fmla="*/ 2728 w 10176"/>
                  <a:gd name="connsiteY7" fmla="*/ 11250 h 11875"/>
                  <a:gd name="connsiteX8" fmla="*/ 0 w 10176"/>
                  <a:gd name="connsiteY8" fmla="*/ 11875 h 11875"/>
                  <a:gd name="connsiteX9" fmla="*/ 10000 w 10176"/>
                  <a:gd name="connsiteY9" fmla="*/ 10781 h 11875"/>
                  <a:gd name="connsiteX0" fmla="*/ 10000 w 10193"/>
                  <a:gd name="connsiteY0" fmla="*/ 10781 h 11875"/>
                  <a:gd name="connsiteX1" fmla="*/ 10000 w 10193"/>
                  <a:gd name="connsiteY1" fmla="*/ 7344 h 11875"/>
                  <a:gd name="connsiteX2" fmla="*/ 10000 w 10193"/>
                  <a:gd name="connsiteY2" fmla="*/ 6250 h 11875"/>
                  <a:gd name="connsiteX3" fmla="*/ 10176 w 10193"/>
                  <a:gd name="connsiteY3" fmla="*/ 6250 h 11875"/>
                  <a:gd name="connsiteX4" fmla="*/ 10176 w 10193"/>
                  <a:gd name="connsiteY4" fmla="*/ 0 h 11875"/>
                  <a:gd name="connsiteX5" fmla="*/ 6863 w 10193"/>
                  <a:gd name="connsiteY5" fmla="*/ 7813 h 11875"/>
                  <a:gd name="connsiteX6" fmla="*/ 4985 w 10193"/>
                  <a:gd name="connsiteY6" fmla="*/ 10000 h 11875"/>
                  <a:gd name="connsiteX7" fmla="*/ 2728 w 10193"/>
                  <a:gd name="connsiteY7" fmla="*/ 11250 h 11875"/>
                  <a:gd name="connsiteX8" fmla="*/ 0 w 10193"/>
                  <a:gd name="connsiteY8" fmla="*/ 11875 h 11875"/>
                  <a:gd name="connsiteX9" fmla="*/ 10000 w 10193"/>
                  <a:gd name="connsiteY9" fmla="*/ 10781 h 11875"/>
                  <a:gd name="connsiteX0" fmla="*/ 10264 w 10264"/>
                  <a:gd name="connsiteY0" fmla="*/ 10312 h 11875"/>
                  <a:gd name="connsiteX1" fmla="*/ 10000 w 10264"/>
                  <a:gd name="connsiteY1" fmla="*/ 7344 h 11875"/>
                  <a:gd name="connsiteX2" fmla="*/ 10000 w 10264"/>
                  <a:gd name="connsiteY2" fmla="*/ 6250 h 11875"/>
                  <a:gd name="connsiteX3" fmla="*/ 10176 w 10264"/>
                  <a:gd name="connsiteY3" fmla="*/ 6250 h 11875"/>
                  <a:gd name="connsiteX4" fmla="*/ 10176 w 10264"/>
                  <a:gd name="connsiteY4" fmla="*/ 0 h 11875"/>
                  <a:gd name="connsiteX5" fmla="*/ 6863 w 10264"/>
                  <a:gd name="connsiteY5" fmla="*/ 7813 h 11875"/>
                  <a:gd name="connsiteX6" fmla="*/ 4985 w 10264"/>
                  <a:gd name="connsiteY6" fmla="*/ 10000 h 11875"/>
                  <a:gd name="connsiteX7" fmla="*/ 2728 w 10264"/>
                  <a:gd name="connsiteY7" fmla="*/ 11250 h 11875"/>
                  <a:gd name="connsiteX8" fmla="*/ 0 w 10264"/>
                  <a:gd name="connsiteY8" fmla="*/ 11875 h 11875"/>
                  <a:gd name="connsiteX9" fmla="*/ 10264 w 10264"/>
                  <a:gd name="connsiteY9" fmla="*/ 10312 h 11875"/>
                  <a:gd name="connsiteX0" fmla="*/ 10264 w 10264"/>
                  <a:gd name="connsiteY0" fmla="*/ 10312 h 11875"/>
                  <a:gd name="connsiteX1" fmla="*/ 10000 w 10264"/>
                  <a:gd name="connsiteY1" fmla="*/ 7344 h 11875"/>
                  <a:gd name="connsiteX2" fmla="*/ 10000 w 10264"/>
                  <a:gd name="connsiteY2" fmla="*/ 6250 h 11875"/>
                  <a:gd name="connsiteX3" fmla="*/ 10176 w 10264"/>
                  <a:gd name="connsiteY3" fmla="*/ 0 h 11875"/>
                  <a:gd name="connsiteX4" fmla="*/ 6863 w 10264"/>
                  <a:gd name="connsiteY4" fmla="*/ 7813 h 11875"/>
                  <a:gd name="connsiteX5" fmla="*/ 4985 w 10264"/>
                  <a:gd name="connsiteY5" fmla="*/ 10000 h 11875"/>
                  <a:gd name="connsiteX6" fmla="*/ 2728 w 10264"/>
                  <a:gd name="connsiteY6" fmla="*/ 11250 h 11875"/>
                  <a:gd name="connsiteX7" fmla="*/ 0 w 10264"/>
                  <a:gd name="connsiteY7" fmla="*/ 11875 h 11875"/>
                  <a:gd name="connsiteX8" fmla="*/ 10264 w 10264"/>
                  <a:gd name="connsiteY8" fmla="*/ 10312 h 11875"/>
                  <a:gd name="connsiteX0" fmla="*/ 10264 w 10264"/>
                  <a:gd name="connsiteY0" fmla="*/ 10312 h 11875"/>
                  <a:gd name="connsiteX1" fmla="*/ 10000 w 10264"/>
                  <a:gd name="connsiteY1" fmla="*/ 7344 h 11875"/>
                  <a:gd name="connsiteX2" fmla="*/ 10176 w 10264"/>
                  <a:gd name="connsiteY2" fmla="*/ 4844 h 11875"/>
                  <a:gd name="connsiteX3" fmla="*/ 10176 w 10264"/>
                  <a:gd name="connsiteY3" fmla="*/ 0 h 11875"/>
                  <a:gd name="connsiteX4" fmla="*/ 6863 w 10264"/>
                  <a:gd name="connsiteY4" fmla="*/ 7813 h 11875"/>
                  <a:gd name="connsiteX5" fmla="*/ 4985 w 10264"/>
                  <a:gd name="connsiteY5" fmla="*/ 10000 h 11875"/>
                  <a:gd name="connsiteX6" fmla="*/ 2728 w 10264"/>
                  <a:gd name="connsiteY6" fmla="*/ 11250 h 11875"/>
                  <a:gd name="connsiteX7" fmla="*/ 0 w 10264"/>
                  <a:gd name="connsiteY7" fmla="*/ 11875 h 11875"/>
                  <a:gd name="connsiteX8" fmla="*/ 10264 w 10264"/>
                  <a:gd name="connsiteY8" fmla="*/ 10312 h 11875"/>
                  <a:gd name="connsiteX0" fmla="*/ 10264 w 10367"/>
                  <a:gd name="connsiteY0" fmla="*/ 10312 h 11875"/>
                  <a:gd name="connsiteX1" fmla="*/ 10000 w 10367"/>
                  <a:gd name="connsiteY1" fmla="*/ 7344 h 11875"/>
                  <a:gd name="connsiteX2" fmla="*/ 10176 w 10367"/>
                  <a:gd name="connsiteY2" fmla="*/ 0 h 11875"/>
                  <a:gd name="connsiteX3" fmla="*/ 6863 w 10367"/>
                  <a:gd name="connsiteY3" fmla="*/ 7813 h 11875"/>
                  <a:gd name="connsiteX4" fmla="*/ 4985 w 10367"/>
                  <a:gd name="connsiteY4" fmla="*/ 10000 h 11875"/>
                  <a:gd name="connsiteX5" fmla="*/ 2728 w 10367"/>
                  <a:gd name="connsiteY5" fmla="*/ 11250 h 11875"/>
                  <a:gd name="connsiteX6" fmla="*/ 0 w 10367"/>
                  <a:gd name="connsiteY6" fmla="*/ 11875 h 11875"/>
                  <a:gd name="connsiteX7" fmla="*/ 10264 w 10367"/>
                  <a:gd name="connsiteY7" fmla="*/ 10312 h 11875"/>
                  <a:gd name="connsiteX0" fmla="*/ 10264 w 10429"/>
                  <a:gd name="connsiteY0" fmla="*/ 10313 h 11876"/>
                  <a:gd name="connsiteX1" fmla="*/ 10264 w 10429"/>
                  <a:gd name="connsiteY1" fmla="*/ 5939 h 11876"/>
                  <a:gd name="connsiteX2" fmla="*/ 10176 w 10429"/>
                  <a:gd name="connsiteY2" fmla="*/ 1 h 11876"/>
                  <a:gd name="connsiteX3" fmla="*/ 6863 w 10429"/>
                  <a:gd name="connsiteY3" fmla="*/ 7814 h 11876"/>
                  <a:gd name="connsiteX4" fmla="*/ 4985 w 10429"/>
                  <a:gd name="connsiteY4" fmla="*/ 10001 h 11876"/>
                  <a:gd name="connsiteX5" fmla="*/ 2728 w 10429"/>
                  <a:gd name="connsiteY5" fmla="*/ 11251 h 11876"/>
                  <a:gd name="connsiteX6" fmla="*/ 0 w 10429"/>
                  <a:gd name="connsiteY6" fmla="*/ 11876 h 11876"/>
                  <a:gd name="connsiteX7" fmla="*/ 10264 w 10429"/>
                  <a:gd name="connsiteY7" fmla="*/ 10313 h 11876"/>
                  <a:gd name="connsiteX0" fmla="*/ 10264 w 10405"/>
                  <a:gd name="connsiteY0" fmla="*/ 10313 h 11876"/>
                  <a:gd name="connsiteX1" fmla="*/ 10176 w 10405"/>
                  <a:gd name="connsiteY1" fmla="*/ 4533 h 11876"/>
                  <a:gd name="connsiteX2" fmla="*/ 10176 w 10405"/>
                  <a:gd name="connsiteY2" fmla="*/ 1 h 11876"/>
                  <a:gd name="connsiteX3" fmla="*/ 6863 w 10405"/>
                  <a:gd name="connsiteY3" fmla="*/ 7814 h 11876"/>
                  <a:gd name="connsiteX4" fmla="*/ 4985 w 10405"/>
                  <a:gd name="connsiteY4" fmla="*/ 10001 h 11876"/>
                  <a:gd name="connsiteX5" fmla="*/ 2728 w 10405"/>
                  <a:gd name="connsiteY5" fmla="*/ 11251 h 11876"/>
                  <a:gd name="connsiteX6" fmla="*/ 0 w 10405"/>
                  <a:gd name="connsiteY6" fmla="*/ 11876 h 11876"/>
                  <a:gd name="connsiteX7" fmla="*/ 10264 w 10405"/>
                  <a:gd name="connsiteY7" fmla="*/ 10313 h 11876"/>
                  <a:gd name="connsiteX0" fmla="*/ 10264 w 10405"/>
                  <a:gd name="connsiteY0" fmla="*/ 10313 h 11876"/>
                  <a:gd name="connsiteX1" fmla="*/ 10176 w 10405"/>
                  <a:gd name="connsiteY1" fmla="*/ 5470 h 11876"/>
                  <a:gd name="connsiteX2" fmla="*/ 10176 w 10405"/>
                  <a:gd name="connsiteY2" fmla="*/ 1 h 11876"/>
                  <a:gd name="connsiteX3" fmla="*/ 6863 w 10405"/>
                  <a:gd name="connsiteY3" fmla="*/ 7814 h 11876"/>
                  <a:gd name="connsiteX4" fmla="*/ 4985 w 10405"/>
                  <a:gd name="connsiteY4" fmla="*/ 10001 h 11876"/>
                  <a:gd name="connsiteX5" fmla="*/ 2728 w 10405"/>
                  <a:gd name="connsiteY5" fmla="*/ 11251 h 11876"/>
                  <a:gd name="connsiteX6" fmla="*/ 0 w 10405"/>
                  <a:gd name="connsiteY6" fmla="*/ 11876 h 11876"/>
                  <a:gd name="connsiteX7" fmla="*/ 10264 w 10405"/>
                  <a:gd name="connsiteY7" fmla="*/ 10313 h 11876"/>
                  <a:gd name="connsiteX0" fmla="*/ 10264 w 10264"/>
                  <a:gd name="connsiteY0" fmla="*/ 10312 h 11875"/>
                  <a:gd name="connsiteX1" fmla="*/ 10176 w 10264"/>
                  <a:gd name="connsiteY1" fmla="*/ 5469 h 11875"/>
                  <a:gd name="connsiteX2" fmla="*/ 10176 w 10264"/>
                  <a:gd name="connsiteY2" fmla="*/ 0 h 11875"/>
                  <a:gd name="connsiteX3" fmla="*/ 6863 w 10264"/>
                  <a:gd name="connsiteY3" fmla="*/ 7813 h 11875"/>
                  <a:gd name="connsiteX4" fmla="*/ 4985 w 10264"/>
                  <a:gd name="connsiteY4" fmla="*/ 10000 h 11875"/>
                  <a:gd name="connsiteX5" fmla="*/ 2728 w 10264"/>
                  <a:gd name="connsiteY5" fmla="*/ 11250 h 11875"/>
                  <a:gd name="connsiteX6" fmla="*/ 0 w 10264"/>
                  <a:gd name="connsiteY6" fmla="*/ 11875 h 11875"/>
                  <a:gd name="connsiteX7" fmla="*/ 10264 w 10264"/>
                  <a:gd name="connsiteY7" fmla="*/ 10312 h 11875"/>
                  <a:gd name="connsiteX0" fmla="*/ 10264 w 10264"/>
                  <a:gd name="connsiteY0" fmla="*/ 10312 h 11875"/>
                  <a:gd name="connsiteX1" fmla="*/ 10220 w 10264"/>
                  <a:gd name="connsiteY1" fmla="*/ 4766 h 11875"/>
                  <a:gd name="connsiteX2" fmla="*/ 10176 w 10264"/>
                  <a:gd name="connsiteY2" fmla="*/ 0 h 11875"/>
                  <a:gd name="connsiteX3" fmla="*/ 6863 w 10264"/>
                  <a:gd name="connsiteY3" fmla="*/ 7813 h 11875"/>
                  <a:gd name="connsiteX4" fmla="*/ 4985 w 10264"/>
                  <a:gd name="connsiteY4" fmla="*/ 10000 h 11875"/>
                  <a:gd name="connsiteX5" fmla="*/ 2728 w 10264"/>
                  <a:gd name="connsiteY5" fmla="*/ 11250 h 11875"/>
                  <a:gd name="connsiteX6" fmla="*/ 0 w 10264"/>
                  <a:gd name="connsiteY6" fmla="*/ 11875 h 11875"/>
                  <a:gd name="connsiteX7" fmla="*/ 10264 w 10264"/>
                  <a:gd name="connsiteY7" fmla="*/ 10312 h 11875"/>
                  <a:gd name="connsiteX0" fmla="*/ 10176 w 10225"/>
                  <a:gd name="connsiteY0" fmla="*/ 10078 h 11875"/>
                  <a:gd name="connsiteX1" fmla="*/ 10220 w 10225"/>
                  <a:gd name="connsiteY1" fmla="*/ 4766 h 11875"/>
                  <a:gd name="connsiteX2" fmla="*/ 10176 w 10225"/>
                  <a:gd name="connsiteY2" fmla="*/ 0 h 11875"/>
                  <a:gd name="connsiteX3" fmla="*/ 6863 w 10225"/>
                  <a:gd name="connsiteY3" fmla="*/ 7813 h 11875"/>
                  <a:gd name="connsiteX4" fmla="*/ 4985 w 10225"/>
                  <a:gd name="connsiteY4" fmla="*/ 10000 h 11875"/>
                  <a:gd name="connsiteX5" fmla="*/ 2728 w 10225"/>
                  <a:gd name="connsiteY5" fmla="*/ 11250 h 11875"/>
                  <a:gd name="connsiteX6" fmla="*/ 0 w 10225"/>
                  <a:gd name="connsiteY6" fmla="*/ 11875 h 11875"/>
                  <a:gd name="connsiteX7" fmla="*/ 10176 w 10225"/>
                  <a:gd name="connsiteY7" fmla="*/ 10078 h 11875"/>
                  <a:gd name="connsiteX0" fmla="*/ 10176 w 10228"/>
                  <a:gd name="connsiteY0" fmla="*/ 10078 h 11875"/>
                  <a:gd name="connsiteX1" fmla="*/ 10220 w 10228"/>
                  <a:gd name="connsiteY1" fmla="*/ 4766 h 11875"/>
                  <a:gd name="connsiteX2" fmla="*/ 10176 w 10228"/>
                  <a:gd name="connsiteY2" fmla="*/ 0 h 11875"/>
                  <a:gd name="connsiteX3" fmla="*/ 6863 w 10228"/>
                  <a:gd name="connsiteY3" fmla="*/ 7813 h 11875"/>
                  <a:gd name="connsiteX4" fmla="*/ 4985 w 10228"/>
                  <a:gd name="connsiteY4" fmla="*/ 10000 h 11875"/>
                  <a:gd name="connsiteX5" fmla="*/ 2728 w 10228"/>
                  <a:gd name="connsiteY5" fmla="*/ 11250 h 11875"/>
                  <a:gd name="connsiteX6" fmla="*/ 0 w 10228"/>
                  <a:gd name="connsiteY6" fmla="*/ 11875 h 11875"/>
                  <a:gd name="connsiteX7" fmla="*/ 10176 w 10228"/>
                  <a:gd name="connsiteY7" fmla="*/ 10078 h 11875"/>
                  <a:gd name="connsiteX0" fmla="*/ 10176 w 10192"/>
                  <a:gd name="connsiteY0" fmla="*/ 10078 h 11875"/>
                  <a:gd name="connsiteX1" fmla="*/ 10176 w 10192"/>
                  <a:gd name="connsiteY1" fmla="*/ 5000 h 11875"/>
                  <a:gd name="connsiteX2" fmla="*/ 10176 w 10192"/>
                  <a:gd name="connsiteY2" fmla="*/ 0 h 11875"/>
                  <a:gd name="connsiteX3" fmla="*/ 6863 w 10192"/>
                  <a:gd name="connsiteY3" fmla="*/ 7813 h 11875"/>
                  <a:gd name="connsiteX4" fmla="*/ 4985 w 10192"/>
                  <a:gd name="connsiteY4" fmla="*/ 10000 h 11875"/>
                  <a:gd name="connsiteX5" fmla="*/ 2728 w 10192"/>
                  <a:gd name="connsiteY5" fmla="*/ 11250 h 11875"/>
                  <a:gd name="connsiteX6" fmla="*/ 0 w 10192"/>
                  <a:gd name="connsiteY6" fmla="*/ 11875 h 11875"/>
                  <a:gd name="connsiteX7" fmla="*/ 10176 w 10192"/>
                  <a:gd name="connsiteY7" fmla="*/ 10078 h 11875"/>
                  <a:gd name="connsiteX0" fmla="*/ 10176 w 10192"/>
                  <a:gd name="connsiteY0" fmla="*/ 11250 h 11875"/>
                  <a:gd name="connsiteX1" fmla="*/ 10176 w 10192"/>
                  <a:gd name="connsiteY1" fmla="*/ 5000 h 11875"/>
                  <a:gd name="connsiteX2" fmla="*/ 10176 w 10192"/>
                  <a:gd name="connsiteY2" fmla="*/ 0 h 11875"/>
                  <a:gd name="connsiteX3" fmla="*/ 6863 w 10192"/>
                  <a:gd name="connsiteY3" fmla="*/ 7813 h 11875"/>
                  <a:gd name="connsiteX4" fmla="*/ 4985 w 10192"/>
                  <a:gd name="connsiteY4" fmla="*/ 10000 h 11875"/>
                  <a:gd name="connsiteX5" fmla="*/ 2728 w 10192"/>
                  <a:gd name="connsiteY5" fmla="*/ 11250 h 11875"/>
                  <a:gd name="connsiteX6" fmla="*/ 0 w 10192"/>
                  <a:gd name="connsiteY6" fmla="*/ 11875 h 11875"/>
                  <a:gd name="connsiteX7" fmla="*/ 10176 w 10192"/>
                  <a:gd name="connsiteY7" fmla="*/ 11250 h 11875"/>
                  <a:gd name="connsiteX0" fmla="*/ 10176 w 10192"/>
                  <a:gd name="connsiteY0" fmla="*/ 11250 h 11875"/>
                  <a:gd name="connsiteX1" fmla="*/ 10176 w 10192"/>
                  <a:gd name="connsiteY1" fmla="*/ 5000 h 11875"/>
                  <a:gd name="connsiteX2" fmla="*/ 10176 w 10192"/>
                  <a:gd name="connsiteY2" fmla="*/ 0 h 11875"/>
                  <a:gd name="connsiteX3" fmla="*/ 6863 w 10192"/>
                  <a:gd name="connsiteY3" fmla="*/ 7813 h 11875"/>
                  <a:gd name="connsiteX4" fmla="*/ 4985 w 10192"/>
                  <a:gd name="connsiteY4" fmla="*/ 10000 h 11875"/>
                  <a:gd name="connsiteX5" fmla="*/ 2728 w 10192"/>
                  <a:gd name="connsiteY5" fmla="*/ 11250 h 11875"/>
                  <a:gd name="connsiteX6" fmla="*/ 0 w 10192"/>
                  <a:gd name="connsiteY6" fmla="*/ 11875 h 11875"/>
                  <a:gd name="connsiteX7" fmla="*/ 10176 w 10192"/>
                  <a:gd name="connsiteY7" fmla="*/ 11250 h 11875"/>
                  <a:gd name="connsiteX0" fmla="*/ 10176 w 10192"/>
                  <a:gd name="connsiteY0" fmla="*/ 11250 h 11875"/>
                  <a:gd name="connsiteX1" fmla="*/ 10176 w 10192"/>
                  <a:gd name="connsiteY1" fmla="*/ 5000 h 11875"/>
                  <a:gd name="connsiteX2" fmla="*/ 10176 w 10192"/>
                  <a:gd name="connsiteY2" fmla="*/ 0 h 11875"/>
                  <a:gd name="connsiteX3" fmla="*/ 6863 w 10192"/>
                  <a:gd name="connsiteY3" fmla="*/ 7813 h 11875"/>
                  <a:gd name="connsiteX4" fmla="*/ 4985 w 10192"/>
                  <a:gd name="connsiteY4" fmla="*/ 10000 h 11875"/>
                  <a:gd name="connsiteX5" fmla="*/ 2728 w 10192"/>
                  <a:gd name="connsiteY5" fmla="*/ 11250 h 11875"/>
                  <a:gd name="connsiteX6" fmla="*/ 0 w 10192"/>
                  <a:gd name="connsiteY6" fmla="*/ 11875 h 11875"/>
                  <a:gd name="connsiteX7" fmla="*/ 10176 w 10192"/>
                  <a:gd name="connsiteY7" fmla="*/ 11250 h 1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92" h="11875">
                    <a:moveTo>
                      <a:pt x="10176" y="11250"/>
                    </a:moveTo>
                    <a:cubicBezTo>
                      <a:pt x="10191" y="4401"/>
                      <a:pt x="10205" y="6927"/>
                      <a:pt x="10176" y="5000"/>
                    </a:cubicBezTo>
                    <a:cubicBezTo>
                      <a:pt x="10161" y="3281"/>
                      <a:pt x="10215" y="3203"/>
                      <a:pt x="10176" y="0"/>
                    </a:cubicBezTo>
                    <a:lnTo>
                      <a:pt x="6863" y="7813"/>
                    </a:lnTo>
                    <a:lnTo>
                      <a:pt x="4985" y="10000"/>
                    </a:lnTo>
                    <a:lnTo>
                      <a:pt x="2728" y="11250"/>
                    </a:lnTo>
                    <a:lnTo>
                      <a:pt x="0" y="11875"/>
                    </a:lnTo>
                    <a:lnTo>
                      <a:pt x="10176" y="11250"/>
                    </a:lnTo>
                    <a:close/>
                  </a:path>
                </a:pathLst>
              </a:custGeom>
              <a:solidFill>
                <a:srgbClr val="FF66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Rectangle 66"/>
              <p:cNvSpPr>
                <a:spLocks noChangeArrowheads="1"/>
              </p:cNvSpPr>
              <p:nvPr/>
            </p:nvSpPr>
            <p:spPr bwMode="auto">
              <a:xfrm>
                <a:off x="4677073" y="5405461"/>
                <a:ext cx="26035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8" name="Rectangle 67"/>
              <p:cNvSpPr>
                <a:spLocks noChangeArrowheads="1"/>
              </p:cNvSpPr>
              <p:nvPr/>
            </p:nvSpPr>
            <p:spPr bwMode="auto">
              <a:xfrm>
                <a:off x="4824711" y="5562624"/>
                <a:ext cx="2032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Arial Narrow" panose="020B0606020202030204" pitchFamily="34" charset="0"/>
                  </a:rPr>
                  <a:t>H</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9" name="Rectangle 68"/>
              <p:cNvSpPr>
                <a:spLocks noChangeArrowheads="1"/>
              </p:cNvSpPr>
              <p:nvPr/>
            </p:nvSpPr>
            <p:spPr bwMode="auto">
              <a:xfrm>
                <a:off x="5026323" y="5405461"/>
                <a:ext cx="271462"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0" name="Rectangle 69"/>
              <p:cNvSpPr>
                <a:spLocks noChangeArrowheads="1"/>
              </p:cNvSpPr>
              <p:nvPr/>
            </p:nvSpPr>
            <p:spPr bwMode="auto">
              <a:xfrm>
                <a:off x="4597698" y="5778524"/>
                <a:ext cx="779462"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0.005</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1" name="Freeform 70"/>
              <p:cNvSpPr>
                <a:spLocks noEditPoints="1"/>
              </p:cNvSpPr>
              <p:nvPr/>
            </p:nvSpPr>
            <p:spPr bwMode="auto">
              <a:xfrm>
                <a:off x="5094586" y="6221436"/>
                <a:ext cx="169862" cy="373063"/>
              </a:xfrm>
              <a:custGeom>
                <a:avLst/>
                <a:gdLst>
                  <a:gd name="T0" fmla="*/ 78 w 107"/>
                  <a:gd name="T1" fmla="*/ 206 h 235"/>
                  <a:gd name="T2" fmla="*/ 0 w 107"/>
                  <a:gd name="T3" fmla="*/ 0 h 235"/>
                  <a:gd name="T4" fmla="*/ 7 w 107"/>
                  <a:gd name="T5" fmla="*/ 0 h 235"/>
                  <a:gd name="T6" fmla="*/ 85 w 107"/>
                  <a:gd name="T7" fmla="*/ 206 h 235"/>
                  <a:gd name="T8" fmla="*/ 78 w 107"/>
                  <a:gd name="T9" fmla="*/ 206 h 235"/>
                  <a:gd name="T10" fmla="*/ 107 w 107"/>
                  <a:gd name="T11" fmla="*/ 199 h 235"/>
                  <a:gd name="T12" fmla="*/ 107 w 107"/>
                  <a:gd name="T13" fmla="*/ 221 h 235"/>
                  <a:gd name="T14" fmla="*/ 85 w 107"/>
                  <a:gd name="T15" fmla="*/ 235 h 235"/>
                  <a:gd name="T16" fmla="*/ 64 w 107"/>
                  <a:gd name="T17" fmla="*/ 235 h 235"/>
                  <a:gd name="T18" fmla="*/ 50 w 107"/>
                  <a:gd name="T19" fmla="*/ 214 h 235"/>
                  <a:gd name="T20" fmla="*/ 50 w 107"/>
                  <a:gd name="T21" fmla="*/ 192 h 235"/>
                  <a:gd name="T22" fmla="*/ 71 w 107"/>
                  <a:gd name="T23" fmla="*/ 178 h 235"/>
                  <a:gd name="T24" fmla="*/ 93 w 107"/>
                  <a:gd name="T25" fmla="*/ 178 h 235"/>
                  <a:gd name="T26" fmla="*/ 107 w 107"/>
                  <a:gd name="T27" fmla="*/ 199 h 235"/>
                  <a:gd name="T28" fmla="*/ 107 w 107"/>
                  <a:gd name="T29" fmla="*/ 199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7" h="235">
                    <a:moveTo>
                      <a:pt x="78" y="206"/>
                    </a:moveTo>
                    <a:lnTo>
                      <a:pt x="0" y="0"/>
                    </a:lnTo>
                    <a:lnTo>
                      <a:pt x="7" y="0"/>
                    </a:lnTo>
                    <a:lnTo>
                      <a:pt x="85" y="206"/>
                    </a:lnTo>
                    <a:lnTo>
                      <a:pt x="78" y="206"/>
                    </a:lnTo>
                    <a:close/>
                    <a:moveTo>
                      <a:pt x="107" y="199"/>
                    </a:moveTo>
                    <a:lnTo>
                      <a:pt x="107" y="221"/>
                    </a:lnTo>
                    <a:lnTo>
                      <a:pt x="85" y="235"/>
                    </a:lnTo>
                    <a:lnTo>
                      <a:pt x="64" y="235"/>
                    </a:lnTo>
                    <a:lnTo>
                      <a:pt x="50" y="214"/>
                    </a:lnTo>
                    <a:lnTo>
                      <a:pt x="50" y="192"/>
                    </a:lnTo>
                    <a:lnTo>
                      <a:pt x="71" y="178"/>
                    </a:lnTo>
                    <a:lnTo>
                      <a:pt x="93" y="178"/>
                    </a:lnTo>
                    <a:lnTo>
                      <a:pt x="107" y="199"/>
                    </a:lnTo>
                    <a:lnTo>
                      <a:pt x="107" y="199"/>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cxnSp>
          <p:nvCxnSpPr>
            <p:cNvPr id="95" name="Straight Connector 94"/>
            <p:cNvCxnSpPr/>
            <p:nvPr/>
          </p:nvCxnSpPr>
          <p:spPr bwMode="auto">
            <a:xfrm flipH="1" flipV="1">
              <a:off x="5314904" y="3774464"/>
              <a:ext cx="1" cy="2817635"/>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2" name="Group 41"/>
          <p:cNvGrpSpPr/>
          <p:nvPr/>
        </p:nvGrpSpPr>
        <p:grpSpPr>
          <a:xfrm>
            <a:off x="6940486" y="6181201"/>
            <a:ext cx="4584992" cy="1603728"/>
            <a:chOff x="6940486" y="6181201"/>
            <a:chExt cx="4584992" cy="1603728"/>
          </a:xfrm>
        </p:grpSpPr>
        <p:sp>
          <p:nvSpPr>
            <p:cNvPr id="40" name="Freeform 39"/>
            <p:cNvSpPr/>
            <p:nvPr/>
          </p:nvSpPr>
          <p:spPr bwMode="auto">
            <a:xfrm>
              <a:off x="6940486" y="6181201"/>
              <a:ext cx="3366655" cy="471055"/>
            </a:xfrm>
            <a:custGeom>
              <a:avLst/>
              <a:gdLst>
                <a:gd name="connsiteX0" fmla="*/ 27859 w 3394514"/>
                <a:gd name="connsiteY0" fmla="*/ 0 h 471055"/>
                <a:gd name="connsiteX1" fmla="*/ 221823 w 3394514"/>
                <a:gd name="connsiteY1" fmla="*/ 180110 h 471055"/>
                <a:gd name="connsiteX2" fmla="*/ 1662695 w 3394514"/>
                <a:gd name="connsiteY2" fmla="*/ 166255 h 471055"/>
                <a:gd name="connsiteX3" fmla="*/ 3020441 w 3394514"/>
                <a:gd name="connsiteY3" fmla="*/ 138546 h 471055"/>
                <a:gd name="connsiteX4" fmla="*/ 3394514 w 3394514"/>
                <a:gd name="connsiteY4" fmla="*/ 471055 h 471055"/>
                <a:gd name="connsiteX0" fmla="*/ 0 w 3366655"/>
                <a:gd name="connsiteY0" fmla="*/ 0 h 471055"/>
                <a:gd name="connsiteX1" fmla="*/ 193964 w 3366655"/>
                <a:gd name="connsiteY1" fmla="*/ 180110 h 471055"/>
                <a:gd name="connsiteX2" fmla="*/ 1634836 w 3366655"/>
                <a:gd name="connsiteY2" fmla="*/ 166255 h 471055"/>
                <a:gd name="connsiteX3" fmla="*/ 2992582 w 3366655"/>
                <a:gd name="connsiteY3" fmla="*/ 138546 h 471055"/>
                <a:gd name="connsiteX4" fmla="*/ 3366655 w 3366655"/>
                <a:gd name="connsiteY4" fmla="*/ 471055 h 471055"/>
                <a:gd name="connsiteX0" fmla="*/ 0 w 3366655"/>
                <a:gd name="connsiteY0" fmla="*/ 0 h 471055"/>
                <a:gd name="connsiteX1" fmla="*/ 457200 w 3366655"/>
                <a:gd name="connsiteY1" fmla="*/ 221674 h 471055"/>
                <a:gd name="connsiteX2" fmla="*/ 1634836 w 3366655"/>
                <a:gd name="connsiteY2" fmla="*/ 166255 h 471055"/>
                <a:gd name="connsiteX3" fmla="*/ 2992582 w 3366655"/>
                <a:gd name="connsiteY3" fmla="*/ 138546 h 471055"/>
                <a:gd name="connsiteX4" fmla="*/ 3366655 w 3366655"/>
                <a:gd name="connsiteY4" fmla="*/ 471055 h 471055"/>
                <a:gd name="connsiteX0" fmla="*/ 0 w 3366655"/>
                <a:gd name="connsiteY0" fmla="*/ 0 h 471055"/>
                <a:gd name="connsiteX1" fmla="*/ 457200 w 3366655"/>
                <a:gd name="connsiteY1" fmla="*/ 221674 h 471055"/>
                <a:gd name="connsiteX2" fmla="*/ 1634836 w 3366655"/>
                <a:gd name="connsiteY2" fmla="*/ 166255 h 471055"/>
                <a:gd name="connsiteX3" fmla="*/ 3075710 w 3366655"/>
                <a:gd name="connsiteY3" fmla="*/ 83128 h 471055"/>
                <a:gd name="connsiteX4" fmla="*/ 3366655 w 3366655"/>
                <a:gd name="connsiteY4" fmla="*/ 471055 h 471055"/>
                <a:gd name="connsiteX0" fmla="*/ 0 w 3366655"/>
                <a:gd name="connsiteY0" fmla="*/ 0 h 471055"/>
                <a:gd name="connsiteX1" fmla="*/ 457200 w 3366655"/>
                <a:gd name="connsiteY1" fmla="*/ 221674 h 471055"/>
                <a:gd name="connsiteX2" fmla="*/ 1634836 w 3366655"/>
                <a:gd name="connsiteY2" fmla="*/ 166255 h 471055"/>
                <a:gd name="connsiteX3" fmla="*/ 3075710 w 3366655"/>
                <a:gd name="connsiteY3" fmla="*/ 83128 h 471055"/>
                <a:gd name="connsiteX4" fmla="*/ 3366655 w 3366655"/>
                <a:gd name="connsiteY4" fmla="*/ 471055 h 471055"/>
                <a:gd name="connsiteX0" fmla="*/ 0 w 3366655"/>
                <a:gd name="connsiteY0" fmla="*/ 0 h 471055"/>
                <a:gd name="connsiteX1" fmla="*/ 457200 w 3366655"/>
                <a:gd name="connsiteY1" fmla="*/ 221674 h 471055"/>
                <a:gd name="connsiteX2" fmla="*/ 1634836 w 3366655"/>
                <a:gd name="connsiteY2" fmla="*/ 166255 h 471055"/>
                <a:gd name="connsiteX3" fmla="*/ 3075710 w 3366655"/>
                <a:gd name="connsiteY3" fmla="*/ 83128 h 471055"/>
                <a:gd name="connsiteX4" fmla="*/ 3366655 w 3366655"/>
                <a:gd name="connsiteY4" fmla="*/ 471055 h 471055"/>
                <a:gd name="connsiteX0" fmla="*/ 0 w 3366655"/>
                <a:gd name="connsiteY0" fmla="*/ 0 h 471055"/>
                <a:gd name="connsiteX1" fmla="*/ 457200 w 3366655"/>
                <a:gd name="connsiteY1" fmla="*/ 221674 h 471055"/>
                <a:gd name="connsiteX2" fmla="*/ 1634836 w 3366655"/>
                <a:gd name="connsiteY2" fmla="*/ 166255 h 471055"/>
                <a:gd name="connsiteX3" fmla="*/ 3075710 w 3366655"/>
                <a:gd name="connsiteY3" fmla="*/ 83128 h 471055"/>
                <a:gd name="connsiteX4" fmla="*/ 3366655 w 3366655"/>
                <a:gd name="connsiteY4" fmla="*/ 471055 h 471055"/>
                <a:gd name="connsiteX0" fmla="*/ 0 w 3366655"/>
                <a:gd name="connsiteY0" fmla="*/ 0 h 471055"/>
                <a:gd name="connsiteX1" fmla="*/ 457200 w 3366655"/>
                <a:gd name="connsiteY1" fmla="*/ 221674 h 471055"/>
                <a:gd name="connsiteX2" fmla="*/ 3075710 w 3366655"/>
                <a:gd name="connsiteY2" fmla="*/ 83128 h 471055"/>
                <a:gd name="connsiteX3" fmla="*/ 3366655 w 3366655"/>
                <a:gd name="connsiteY3" fmla="*/ 471055 h 471055"/>
                <a:gd name="connsiteX0" fmla="*/ 0 w 3366821"/>
                <a:gd name="connsiteY0" fmla="*/ 0 h 471055"/>
                <a:gd name="connsiteX1" fmla="*/ 845127 w 3366821"/>
                <a:gd name="connsiteY1" fmla="*/ 221674 h 471055"/>
                <a:gd name="connsiteX2" fmla="*/ 3075710 w 3366821"/>
                <a:gd name="connsiteY2" fmla="*/ 83128 h 471055"/>
                <a:gd name="connsiteX3" fmla="*/ 3366655 w 3366821"/>
                <a:gd name="connsiteY3" fmla="*/ 471055 h 471055"/>
                <a:gd name="connsiteX0" fmla="*/ 0 w 3366821"/>
                <a:gd name="connsiteY0" fmla="*/ 0 h 471055"/>
                <a:gd name="connsiteX1" fmla="*/ 845127 w 3366821"/>
                <a:gd name="connsiteY1" fmla="*/ 221674 h 471055"/>
                <a:gd name="connsiteX2" fmla="*/ 3075710 w 3366821"/>
                <a:gd name="connsiteY2" fmla="*/ 83128 h 471055"/>
                <a:gd name="connsiteX3" fmla="*/ 3366655 w 3366821"/>
                <a:gd name="connsiteY3" fmla="*/ 471055 h 471055"/>
                <a:gd name="connsiteX0" fmla="*/ 0 w 3366821"/>
                <a:gd name="connsiteY0" fmla="*/ 0 h 471055"/>
                <a:gd name="connsiteX1" fmla="*/ 845127 w 3366821"/>
                <a:gd name="connsiteY1" fmla="*/ 221674 h 471055"/>
                <a:gd name="connsiteX2" fmla="*/ 3075710 w 3366821"/>
                <a:gd name="connsiteY2" fmla="*/ 83128 h 471055"/>
                <a:gd name="connsiteX3" fmla="*/ 3366655 w 3366821"/>
                <a:gd name="connsiteY3" fmla="*/ 471055 h 471055"/>
                <a:gd name="connsiteX0" fmla="*/ 0 w 3366821"/>
                <a:gd name="connsiteY0" fmla="*/ 0 h 471055"/>
                <a:gd name="connsiteX1" fmla="*/ 845127 w 3366821"/>
                <a:gd name="connsiteY1" fmla="*/ 221674 h 471055"/>
                <a:gd name="connsiteX2" fmla="*/ 3075710 w 3366821"/>
                <a:gd name="connsiteY2" fmla="*/ 83128 h 471055"/>
                <a:gd name="connsiteX3" fmla="*/ 3366655 w 3366821"/>
                <a:gd name="connsiteY3" fmla="*/ 471055 h 471055"/>
                <a:gd name="connsiteX0" fmla="*/ 0 w 3366821"/>
                <a:gd name="connsiteY0" fmla="*/ 0 h 471055"/>
                <a:gd name="connsiteX1" fmla="*/ 845127 w 3366821"/>
                <a:gd name="connsiteY1" fmla="*/ 221674 h 471055"/>
                <a:gd name="connsiteX2" fmla="*/ 3075710 w 3366821"/>
                <a:gd name="connsiteY2" fmla="*/ 83128 h 471055"/>
                <a:gd name="connsiteX3" fmla="*/ 3366655 w 3366821"/>
                <a:gd name="connsiteY3" fmla="*/ 471055 h 471055"/>
                <a:gd name="connsiteX0" fmla="*/ 0 w 3366821"/>
                <a:gd name="connsiteY0" fmla="*/ 0 h 471055"/>
                <a:gd name="connsiteX1" fmla="*/ 845127 w 3366821"/>
                <a:gd name="connsiteY1" fmla="*/ 221674 h 471055"/>
                <a:gd name="connsiteX2" fmla="*/ 3075710 w 3366821"/>
                <a:gd name="connsiteY2" fmla="*/ 83128 h 471055"/>
                <a:gd name="connsiteX3" fmla="*/ 3366655 w 3366821"/>
                <a:gd name="connsiteY3" fmla="*/ 471055 h 471055"/>
                <a:gd name="connsiteX0" fmla="*/ 0 w 3366821"/>
                <a:gd name="connsiteY0" fmla="*/ 0 h 471055"/>
                <a:gd name="connsiteX1" fmla="*/ 845127 w 3366821"/>
                <a:gd name="connsiteY1" fmla="*/ 221674 h 471055"/>
                <a:gd name="connsiteX2" fmla="*/ 3075710 w 3366821"/>
                <a:gd name="connsiteY2" fmla="*/ 83128 h 471055"/>
                <a:gd name="connsiteX3" fmla="*/ 3366655 w 3366821"/>
                <a:gd name="connsiteY3" fmla="*/ 471055 h 471055"/>
                <a:gd name="connsiteX0" fmla="*/ 0 w 3366821"/>
                <a:gd name="connsiteY0" fmla="*/ 0 h 471055"/>
                <a:gd name="connsiteX1" fmla="*/ 845127 w 3366821"/>
                <a:gd name="connsiteY1" fmla="*/ 221674 h 471055"/>
                <a:gd name="connsiteX2" fmla="*/ 3075710 w 3366821"/>
                <a:gd name="connsiteY2" fmla="*/ 83128 h 471055"/>
                <a:gd name="connsiteX3" fmla="*/ 3366655 w 3366821"/>
                <a:gd name="connsiteY3" fmla="*/ 471055 h 471055"/>
                <a:gd name="connsiteX0" fmla="*/ 0 w 3366821"/>
                <a:gd name="connsiteY0" fmla="*/ 0 h 471055"/>
                <a:gd name="connsiteX1" fmla="*/ 845127 w 3366821"/>
                <a:gd name="connsiteY1" fmla="*/ 221674 h 471055"/>
                <a:gd name="connsiteX2" fmla="*/ 3075710 w 3366821"/>
                <a:gd name="connsiteY2" fmla="*/ 83128 h 471055"/>
                <a:gd name="connsiteX3" fmla="*/ 3366655 w 3366821"/>
                <a:gd name="connsiteY3" fmla="*/ 471055 h 471055"/>
                <a:gd name="connsiteX0" fmla="*/ 0 w 3366655"/>
                <a:gd name="connsiteY0" fmla="*/ 0 h 471055"/>
                <a:gd name="connsiteX1" fmla="*/ 845127 w 3366655"/>
                <a:gd name="connsiteY1" fmla="*/ 221674 h 471055"/>
                <a:gd name="connsiteX2" fmla="*/ 2604656 w 3366655"/>
                <a:gd name="connsiteY2" fmla="*/ 110837 h 471055"/>
                <a:gd name="connsiteX3" fmla="*/ 3366655 w 3366655"/>
                <a:gd name="connsiteY3" fmla="*/ 471055 h 471055"/>
                <a:gd name="connsiteX0" fmla="*/ 0 w 3366655"/>
                <a:gd name="connsiteY0" fmla="*/ 0 h 471055"/>
                <a:gd name="connsiteX1" fmla="*/ 845127 w 3366655"/>
                <a:gd name="connsiteY1" fmla="*/ 221674 h 471055"/>
                <a:gd name="connsiteX2" fmla="*/ 2604656 w 3366655"/>
                <a:gd name="connsiteY2" fmla="*/ 110837 h 471055"/>
                <a:gd name="connsiteX3" fmla="*/ 3366655 w 3366655"/>
                <a:gd name="connsiteY3" fmla="*/ 471055 h 471055"/>
              </a:gdLst>
              <a:ahLst/>
              <a:cxnLst>
                <a:cxn ang="0">
                  <a:pos x="connsiteX0" y="connsiteY0"/>
                </a:cxn>
                <a:cxn ang="0">
                  <a:pos x="connsiteX1" y="connsiteY1"/>
                </a:cxn>
                <a:cxn ang="0">
                  <a:pos x="connsiteX2" y="connsiteY2"/>
                </a:cxn>
                <a:cxn ang="0">
                  <a:pos x="connsiteX3" y="connsiteY3"/>
                </a:cxn>
              </a:cxnLst>
              <a:rect l="l" t="t" r="r" b="b"/>
              <a:pathLst>
                <a:path w="3366655" h="471055">
                  <a:moveTo>
                    <a:pt x="0" y="0"/>
                  </a:moveTo>
                  <a:cubicBezTo>
                    <a:pt x="85436" y="311728"/>
                    <a:pt x="244763" y="272474"/>
                    <a:pt x="845127" y="221674"/>
                  </a:cubicBezTo>
                  <a:cubicBezTo>
                    <a:pt x="1445491" y="170874"/>
                    <a:pt x="2184401" y="69274"/>
                    <a:pt x="2604656" y="110837"/>
                  </a:cubicBezTo>
                  <a:cubicBezTo>
                    <a:pt x="3024911" y="152401"/>
                    <a:pt x="3323937" y="330200"/>
                    <a:pt x="3366655" y="471055"/>
                  </a:cubicBezTo>
                </a:path>
              </a:pathLst>
            </a:custGeom>
            <a:noFill/>
            <a:ln w="12700" cap="flat" cmpd="sng" algn="ctr">
              <a:solidFill>
                <a:schemeClr val="tx1"/>
              </a:solidFill>
              <a:prstDash val="solid"/>
              <a:round/>
              <a:headEnd type="triangl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600" b="0" i="0" u="sng" strike="noStrike" cap="none" normalizeH="0" baseline="0" smtClean="0">
                <a:ln>
                  <a:noFill/>
                </a:ln>
                <a:solidFill>
                  <a:schemeClr val="tx1"/>
                </a:solidFill>
                <a:effectLst/>
                <a:latin typeface="Times New Roman" pitchFamily="18" charset="0"/>
              </a:endParaRPr>
            </a:p>
          </p:txBody>
        </p:sp>
        <p:sp>
          <p:nvSpPr>
            <p:cNvPr id="96" name="Rectangle 95"/>
            <p:cNvSpPr/>
            <p:nvPr/>
          </p:nvSpPr>
          <p:spPr>
            <a:xfrm>
              <a:off x="9772352" y="6672317"/>
              <a:ext cx="1753126" cy="1112612"/>
            </a:xfrm>
            <a:prstGeom prst="rect">
              <a:avLst/>
            </a:prstGeom>
          </p:spPr>
          <p:txBody>
            <a:bodyPr wrap="square">
              <a:spAutoFit/>
            </a:bodyPr>
            <a:lstStyle/>
            <a:p>
              <a:pPr>
                <a:lnSpc>
                  <a:spcPct val="85000"/>
                </a:lnSpc>
              </a:pPr>
              <a:r>
                <a:rPr lang="en-US" u="none" dirty="0" smtClean="0">
                  <a:latin typeface="+mn-lt"/>
                </a:rPr>
                <a:t>Error rate </a:t>
              </a:r>
            </a:p>
            <a:p>
              <a:pPr>
                <a:lnSpc>
                  <a:spcPct val="85000"/>
                </a:lnSpc>
              </a:pPr>
              <a:r>
                <a:rPr lang="en-US" u="none" dirty="0" smtClean="0">
                  <a:latin typeface="+mn-lt"/>
                </a:rPr>
                <a:t>= 0.005*100 </a:t>
              </a:r>
            </a:p>
            <a:p>
              <a:pPr>
                <a:lnSpc>
                  <a:spcPct val="85000"/>
                </a:lnSpc>
              </a:pPr>
              <a:r>
                <a:rPr lang="en-US" u="none" dirty="0" smtClean="0">
                  <a:latin typeface="+mn-lt"/>
                </a:rPr>
                <a:t>= 0.5%</a:t>
              </a:r>
              <a:endParaRPr lang="en-AU" u="none" baseline="-25000" dirty="0">
                <a:latin typeface="+mn-lt"/>
              </a:endParaRPr>
            </a:p>
          </p:txBody>
        </p:sp>
      </p:grpSp>
      <p:cxnSp>
        <p:nvCxnSpPr>
          <p:cNvPr id="98" name="Straight Connector 97"/>
          <p:cNvCxnSpPr/>
          <p:nvPr/>
        </p:nvCxnSpPr>
        <p:spPr bwMode="auto">
          <a:xfrm flipH="1" flipV="1">
            <a:off x="5315002" y="3763839"/>
            <a:ext cx="1" cy="2817635"/>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ustDataLst>
      <p:tags r:id="rId1"/>
    </p:custDataLst>
    <p:extLst>
      <p:ext uri="{BB962C8B-B14F-4D97-AF65-F5344CB8AC3E}">
        <p14:creationId xmlns:p14="http://schemas.microsoft.com/office/powerpoint/2010/main" val="244866772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ipe(right)">
                                      <p:cBhvr>
                                        <p:cTn id="32" dur="500"/>
                                        <p:tgtEl>
                                          <p:spTgt spid="3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left)">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98"/>
                                        </p:tgtEl>
                                        <p:attrNameLst>
                                          <p:attrName>style.visibility</p:attrName>
                                        </p:attrNameLst>
                                      </p:cBhvr>
                                      <p:to>
                                        <p:strVal val="visible"/>
                                      </p:to>
                                    </p:set>
                                  </p:childTnLst>
                                </p:cTn>
                              </p:par>
                            </p:childTnLst>
                          </p:cTn>
                        </p:par>
                        <p:par>
                          <p:cTn id="42" fill="hold">
                            <p:stCondLst>
                              <p:cond delay="0"/>
                            </p:stCondLst>
                            <p:childTnLst>
                              <p:par>
                                <p:cTn id="43" presetID="22" presetClass="entr" presetSubtype="8" fill="hold"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left)">
                                      <p:cBhvr>
                                        <p:cTn id="45" dur="500"/>
                                        <p:tgtEl>
                                          <p:spTgt spid="28"/>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nodeType="click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wipe(right)">
                                      <p:cBhvr>
                                        <p:cTn id="50" dur="500"/>
                                        <p:tgtEl>
                                          <p:spTgt spid="38"/>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wipe(left)">
                                      <p:cBhvr>
                                        <p:cTn id="55" dur="500"/>
                                        <p:tgtEl>
                                          <p:spTgt spid="26"/>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wipe(left)">
                                      <p:cBhvr>
                                        <p:cTn id="60" dur="500"/>
                                        <p:tgtEl>
                                          <p:spTgt spid="27"/>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wipe(left)">
                                      <p:cBhvr>
                                        <p:cTn id="65" dur="500"/>
                                        <p:tgtEl>
                                          <p:spTgt spid="14"/>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42"/>
                                        </p:tgtEl>
                                        <p:attrNameLst>
                                          <p:attrName>style.visibility</p:attrName>
                                        </p:attrNameLst>
                                      </p:cBhvr>
                                      <p:to>
                                        <p:strVal val="visible"/>
                                      </p:to>
                                    </p:set>
                                    <p:animEffect transition="in" filter="wipe(left)">
                                      <p:cBhvr>
                                        <p:cTn id="70" dur="500"/>
                                        <p:tgtEl>
                                          <p:spTgt spid="42"/>
                                        </p:tgtEl>
                                      </p:cBhvr>
                                    </p:animEffec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5123">
                                            <p:txEl>
                                              <p:pRg st="14" end="14"/>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499"/>
                                          </p:stCondLst>
                                        </p:cTn>
                                        <p:tgtEl>
                                          <p:spTgt spid="512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210022" y="128464"/>
            <a:ext cx="12658674" cy="6192688"/>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r>
              <a:rPr lang="en-US" dirty="0" smtClean="0"/>
              <a:t>In the clinical version of MBD, the p value for the test of harm is given a Bayesian interpretation: the probability that the true effect is harmful.</a:t>
            </a:r>
          </a:p>
          <a:p>
            <a:pPr lvl="1"/>
            <a:r>
              <a:rPr lang="en-US" dirty="0" smtClean="0"/>
              <a:t>An </a:t>
            </a:r>
            <a:r>
              <a:rPr lang="en-US" dirty="0"/>
              <a:t>effect is considered for implementation </a:t>
            </a:r>
            <a:r>
              <a:rPr lang="en-US" dirty="0" smtClean="0"/>
              <a:t>when </a:t>
            </a:r>
            <a:r>
              <a:rPr lang="en-US" dirty="0"/>
              <a:t>the probability of harm is &lt;0.005 (&lt;0.5%). </a:t>
            </a:r>
          </a:p>
          <a:p>
            <a:pPr lvl="1"/>
            <a:r>
              <a:rPr lang="en-US" dirty="0"/>
              <a:t>This requirement is therefore equivalent to rejecting the hypothesis of harm with p&lt;0.005 in a one-sided </a:t>
            </a:r>
            <a:r>
              <a:rPr lang="en-US" dirty="0" smtClean="0"/>
              <a:t>interval </a:t>
            </a:r>
            <a:r>
              <a:rPr lang="en-US" dirty="0"/>
              <a:t>test</a:t>
            </a:r>
            <a:r>
              <a:rPr lang="en-US" dirty="0" smtClean="0"/>
              <a:t>.</a:t>
            </a:r>
          </a:p>
          <a:p>
            <a:pPr lvl="1"/>
            <a:r>
              <a:rPr lang="en-US" dirty="0"/>
              <a:t>This equivalence holds, even if the Bayesian interpretation is not accepted </a:t>
            </a:r>
            <a:r>
              <a:rPr lang="en-US" dirty="0" smtClean="0"/>
              <a:t>by </a:t>
            </a:r>
            <a:r>
              <a:rPr lang="en-US" dirty="0"/>
              <a:t>frequentists and strict Bayesians, because the probability of harm in MBD is calculated in exactly the same way as the p value for the test</a:t>
            </a:r>
            <a:r>
              <a:rPr lang="en-US" dirty="0" smtClean="0"/>
              <a:t>.</a:t>
            </a:r>
          </a:p>
          <a:p>
            <a:r>
              <a:rPr lang="en-US" dirty="0"/>
              <a:t>MBD is still apparently the only approach to inferences or decisions in which an hypothesis test for harm, or equivalently the probability of harm, is the primary consideration in design and analysis</a:t>
            </a:r>
            <a:r>
              <a:rPr lang="en-US" dirty="0" smtClean="0"/>
              <a:t>.</a:t>
            </a:r>
          </a:p>
          <a:p>
            <a:r>
              <a:rPr lang="en-US" dirty="0"/>
              <a:t>Does p&lt;0.005 represent reasonable evidence against the hypothesis of </a:t>
            </a:r>
            <a:r>
              <a:rPr lang="en-US" dirty="0" smtClean="0"/>
              <a:t>harm…?</a:t>
            </a:r>
            <a:endParaRPr lang="en-US" dirty="0"/>
          </a:p>
        </p:txBody>
      </p:sp>
    </p:spTree>
    <p:custDataLst>
      <p:tags r:id="rId1"/>
    </p:custDataLst>
    <p:extLst>
      <p:ext uri="{BB962C8B-B14F-4D97-AF65-F5344CB8AC3E}">
        <p14:creationId xmlns:p14="http://schemas.microsoft.com/office/powerpoint/2010/main" val="213449577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282030" y="200473"/>
            <a:ext cx="12514658" cy="7416823"/>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r>
              <a:rPr lang="en-US" dirty="0" smtClean="0"/>
              <a:t>Does </a:t>
            </a:r>
            <a:r>
              <a:rPr lang="en-US" dirty="0"/>
              <a:t>p&lt;0.005 represent reasonable evidence against the hypothesis of harm?</a:t>
            </a:r>
          </a:p>
          <a:p>
            <a:pPr lvl="1"/>
            <a:r>
              <a:rPr lang="en-US" dirty="0"/>
              <a:t>Greenland </a:t>
            </a:r>
            <a:r>
              <a:rPr lang="en-US" dirty="0" smtClean="0"/>
              <a:t>supports </a:t>
            </a:r>
            <a:r>
              <a:rPr lang="en-US" dirty="0"/>
              <a:t>converting p values to S or "surprisal" values.</a:t>
            </a:r>
          </a:p>
          <a:p>
            <a:pPr lvl="1"/>
            <a:r>
              <a:rPr lang="en-US" dirty="0"/>
              <a:t>The S value is the number of consecutive heads in coin tossing that would have the same probability as the p value. </a:t>
            </a:r>
          </a:p>
          <a:p>
            <a:pPr lvl="1"/>
            <a:r>
              <a:rPr lang="en-US" dirty="0"/>
              <a:t>The S value is given by ‑log</a:t>
            </a:r>
            <a:r>
              <a:rPr lang="en-US" baseline="-25000" dirty="0"/>
              <a:t>2</a:t>
            </a:r>
            <a:r>
              <a:rPr lang="en-US" dirty="0"/>
              <a:t>(p), and with p=0.005, the value is 7.6 head tosses. </a:t>
            </a:r>
          </a:p>
          <a:p>
            <a:pPr lvl="1"/>
            <a:r>
              <a:rPr lang="en-US" dirty="0" smtClean="0"/>
              <a:t>So, saying </a:t>
            </a:r>
            <a:r>
              <a:rPr lang="en-US" dirty="0"/>
              <a:t>that the treatment is not compatible with harmful values, when the p value is &lt;0.005, carries with it a risk that the treatment is actually harmful, and the risk is equivalent to tossing &gt;7.6 heads in a </a:t>
            </a:r>
            <a:r>
              <a:rPr lang="en-US" dirty="0" smtClean="0"/>
              <a:t>row, which seems quite rare.  </a:t>
            </a:r>
            <a:endParaRPr lang="en-US" dirty="0"/>
          </a:p>
          <a:p>
            <a:pPr lvl="1"/>
            <a:r>
              <a:rPr lang="en-US" dirty="0"/>
              <a:t>I am unaware of a scale for S values, but I deem p&lt;0.005 to be </a:t>
            </a:r>
            <a:r>
              <a:rPr lang="en-US" i="1" dirty="0"/>
              <a:t>most unlikely</a:t>
            </a:r>
            <a:r>
              <a:rPr lang="en-US" dirty="0"/>
              <a:t>. </a:t>
            </a:r>
          </a:p>
          <a:p>
            <a:pPr lvl="1"/>
            <a:r>
              <a:rPr lang="en-US" dirty="0"/>
              <a:t>The only other researchers using a qualitative scale for probabilities comparable to that of MBD is the panel of experts convened for the Intergovernmental Panel on Climate Change (IPCC), who deem p&lt;0.01 (i.e., S&gt;6.6) to be </a:t>
            </a:r>
            <a:r>
              <a:rPr lang="en-US" i="1" dirty="0"/>
              <a:t>exceptionally unlikely</a:t>
            </a:r>
            <a:r>
              <a:rPr lang="en-US" dirty="0"/>
              <a:t>. </a:t>
            </a:r>
          </a:p>
          <a:p>
            <a:pPr lvl="1"/>
            <a:r>
              <a:rPr lang="en-US" dirty="0"/>
              <a:t>With a threshold for harm of half this value, MBD is one coin toss more conservative</a:t>
            </a:r>
            <a:r>
              <a:rPr lang="en-US" dirty="0" smtClean="0"/>
              <a:t>.</a:t>
            </a:r>
          </a:p>
          <a:p>
            <a:pPr lvl="1"/>
            <a:r>
              <a:rPr lang="en-US" dirty="0"/>
              <a:t>P&lt;0.005 can also be expressed as </a:t>
            </a:r>
            <a:r>
              <a:rPr lang="en-US" i="1" dirty="0"/>
              <a:t>less than one event in 200 trials</a:t>
            </a:r>
            <a:r>
              <a:rPr lang="en-US" dirty="0"/>
              <a:t>, which may be a better way to consider the error rate or the risk of harm than </a:t>
            </a:r>
            <a:r>
              <a:rPr lang="en-US" dirty="0" smtClean="0"/>
              <a:t>coin </a:t>
            </a:r>
            <a:r>
              <a:rPr lang="en-US" dirty="0"/>
              <a:t>tossing</a:t>
            </a:r>
            <a:r>
              <a:rPr lang="en-US" dirty="0" smtClean="0"/>
              <a:t>.</a:t>
            </a:r>
            <a:endParaRPr lang="en-US" dirty="0"/>
          </a:p>
        </p:txBody>
      </p:sp>
    </p:spTree>
    <p:custDataLst>
      <p:tags r:id="rId1"/>
    </p:custDataLst>
    <p:extLst>
      <p:ext uri="{BB962C8B-B14F-4D97-AF65-F5344CB8AC3E}">
        <p14:creationId xmlns:p14="http://schemas.microsoft.com/office/powerpoint/2010/main" val="365224187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10.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11.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12.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13.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14.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15.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16.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17.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18.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2.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3.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4.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5.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6.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7.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8.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9.xml><?xml version="1.0" encoding="utf-8"?>
<p:tagLst xmlns:a="http://schemas.openxmlformats.org/drawingml/2006/main" xmlns:r="http://schemas.openxmlformats.org/officeDocument/2006/relationships" xmlns:p="http://schemas.openxmlformats.org/presentationml/2006/main">
  <p:tag name="TIMING" val="|0.9|4|3.3|8.5|3|3.3|7.9|4.5|7|5.6|2.4"/>
</p:tagLst>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fontScheme name="Default Design">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600" b="0" i="0" u="sng"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600" b="0" i="0" u="sng"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Default Design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Default Design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fontScheme name="Default Design">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Default Design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Default Design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128915</TotalTime>
  <Words>4368</Words>
  <Application>Microsoft Office PowerPoint</Application>
  <PresentationFormat>Custom</PresentationFormat>
  <Paragraphs>404</Paragraphs>
  <Slides>22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Arial Narrow</vt:lpstr>
      <vt:lpstr>Symbol</vt:lpstr>
      <vt:lpstr>Times New Roman</vt:lpstr>
      <vt:lpstr>Default Design</vt:lpstr>
      <vt:lpstr>1_Default Design</vt:lpstr>
      <vt:lpstr>Magnitude-Based Decisions as Hypothesis Tests Will Hopkins Victoria University, Melbourne, Australia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MBI, p Values, Attack on MBI and MBI errors</dc:title>
  <dc:creator>Will Hopkins</dc:creator>
  <cp:lastModifiedBy>Will</cp:lastModifiedBy>
  <cp:revision>1198</cp:revision>
  <cp:lastPrinted>2001-02-09T23:28:35Z</cp:lastPrinted>
  <dcterms:created xsi:type="dcterms:W3CDTF">2000-10-24T19:26:03Z</dcterms:created>
  <dcterms:modified xsi:type="dcterms:W3CDTF">2020-06-03T20:06:56Z</dcterms:modified>
</cp:coreProperties>
</file>