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501" r:id="rId2"/>
    <p:sldId id="516" r:id="rId3"/>
    <p:sldId id="496" r:id="rId4"/>
    <p:sldId id="512" r:id="rId5"/>
    <p:sldId id="513" r:id="rId6"/>
    <p:sldId id="515" r:id="rId7"/>
    <p:sldId id="497" r:id="rId8"/>
    <p:sldId id="495" r:id="rId9"/>
    <p:sldId id="498" r:id="rId10"/>
    <p:sldId id="499" r:id="rId11"/>
    <p:sldId id="502" r:id="rId12"/>
    <p:sldId id="503" r:id="rId13"/>
    <p:sldId id="505" r:id="rId1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9900"/>
    <a:srgbClr val="00CC99"/>
    <a:srgbClr val="339933"/>
    <a:srgbClr val="00CC00"/>
    <a:srgbClr val="CC00CC"/>
    <a:srgbClr val="FF00FF"/>
    <a:srgbClr val="3366FF"/>
    <a:srgbClr val="FFDEC9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 autoAdjust="0"/>
  </p:normalViewPr>
  <p:slideViewPr>
    <p:cSldViewPr>
      <p:cViewPr varScale="1">
        <p:scale>
          <a:sx n="88" d="100"/>
          <a:sy n="88" d="100"/>
        </p:scale>
        <p:origin x="10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fld id="{1D0C4A6C-EC38-4C82-84C6-282D5933AE4D}" type="slidenum">
              <a:rPr lang="en-AU" altLang="en-AU"/>
              <a:pPr>
                <a:defRPr/>
              </a:pPr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99453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1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1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1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CEEA41-BFA8-4CD2-83E7-4D8E07E7A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74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/>
          <a:lstStyle>
            <a:lvl1pPr marL="0" indent="0" algn="ctr">
              <a:buFont typeface="Symbol" pitchFamily="18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45D51CD-4010-434D-8802-DA9F8041B7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721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31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0838" y="404813"/>
            <a:ext cx="2114550" cy="6148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04813"/>
            <a:ext cx="6192838" cy="6148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3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 marL="1227138" indent="-247650">
              <a:defRPr sz="25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55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8388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990600"/>
            <a:ext cx="41529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990600"/>
            <a:ext cx="41529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5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58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92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046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60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117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990600"/>
            <a:ext cx="8458200" cy="556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04813"/>
            <a:ext cx="8459788" cy="585787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FF0066"/>
        </a:buClr>
        <a:buFont typeface="Symbol" pitchFamily="18" charset="2"/>
        <a:buChar char="·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60400" indent="-315913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3333FF"/>
        </a:buClr>
        <a:buFont typeface="Symbol" pitchFamily="18" charset="2"/>
        <a:buChar char="·"/>
        <a:defRPr sz="2600">
          <a:solidFill>
            <a:schemeClr val="tx1"/>
          </a:solidFill>
          <a:latin typeface="+mn-lt"/>
        </a:defRPr>
      </a:lvl2pPr>
      <a:lvl3pPr marL="952500" indent="-2667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009900"/>
        </a:buClr>
        <a:buChar char="•"/>
        <a:defRPr sz="2500">
          <a:solidFill>
            <a:schemeClr val="tx1"/>
          </a:solidFill>
          <a:latin typeface="+mn-lt"/>
        </a:defRPr>
      </a:lvl3pPr>
      <a:lvl4pPr marL="12827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16002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0574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25146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29718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3429000" indent="-304800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18" y="55563"/>
            <a:ext cx="9031116" cy="5965725"/>
          </a:xfrm>
        </p:spPr>
        <p:txBody>
          <a:bodyPr/>
          <a:lstStyle/>
          <a:p>
            <a:pPr marL="0" indent="0">
              <a:lnSpc>
                <a:spcPct val="97000"/>
              </a:lnSpc>
              <a:buNone/>
            </a:pPr>
            <a:r>
              <a:rPr lang="en-AU" b="1" dirty="0" smtClean="0">
                <a:solidFill>
                  <a:srgbClr val="0000FF"/>
                </a:solidFill>
              </a:rPr>
              <a:t>Individual Differences and Responses</a:t>
            </a:r>
            <a:endParaRPr lang="en-NZ" b="1" dirty="0">
              <a:solidFill>
                <a:srgbClr val="0000FF"/>
              </a:solidFill>
            </a:endParaRPr>
          </a:p>
          <a:p>
            <a:pPr marL="0" indent="0">
              <a:lnSpc>
                <a:spcPct val="97000"/>
              </a:lnSpc>
              <a:buNone/>
            </a:pPr>
            <a:r>
              <a:rPr lang="en-NZ" dirty="0"/>
              <a:t>Will </a:t>
            </a:r>
            <a:r>
              <a:rPr lang="en-NZ" dirty="0" smtClean="0"/>
              <a:t>Hopkins</a:t>
            </a:r>
          </a:p>
          <a:p>
            <a:pPr marL="0" indent="0">
              <a:lnSpc>
                <a:spcPct val="97000"/>
              </a:lnSpc>
              <a:buNone/>
            </a:pPr>
            <a:r>
              <a:rPr lang="en-NZ" sz="2400" dirty="0" smtClean="0">
                <a:solidFill>
                  <a:srgbClr val="0000FF"/>
                </a:solidFill>
              </a:rPr>
              <a:t>WillTheKiwi@gmail.com   sportsci.org/will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23528" y="1520953"/>
            <a:ext cx="5217637" cy="4284311"/>
            <a:chOff x="1491343" y="2459388"/>
            <a:chExt cx="5217637" cy="4284311"/>
          </a:xfrm>
        </p:grpSpPr>
        <p:sp>
          <p:nvSpPr>
            <p:cNvPr id="4" name="Rectangle 3"/>
            <p:cNvSpPr/>
            <p:nvPr/>
          </p:nvSpPr>
          <p:spPr bwMode="auto">
            <a:xfrm>
              <a:off x="1491343" y="2471318"/>
              <a:ext cx="2189294" cy="427238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2133432" y="5555732"/>
              <a:ext cx="4575548" cy="552652"/>
              <a:chOff x="1349982" y="4963713"/>
              <a:chExt cx="4575548" cy="552652"/>
            </a:xfrm>
          </p:grpSpPr>
          <p:sp>
            <p:nvSpPr>
              <p:cNvPr id="155" name="Line 9"/>
              <p:cNvSpPr>
                <a:spLocks noChangeShapeType="1"/>
              </p:cNvSpPr>
              <p:nvPr/>
            </p:nvSpPr>
            <p:spPr bwMode="auto">
              <a:xfrm>
                <a:off x="1409700" y="5121276"/>
                <a:ext cx="4456112" cy="0"/>
              </a:xfrm>
              <a:prstGeom prst="line">
                <a:avLst/>
              </a:prstGeom>
              <a:noFill/>
              <a:ln w="1270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Freeform 10"/>
              <p:cNvSpPr>
                <a:spLocks noEditPoints="1"/>
              </p:cNvSpPr>
              <p:nvPr/>
            </p:nvSpPr>
            <p:spPr bwMode="auto">
              <a:xfrm>
                <a:off x="1409700" y="5121276"/>
                <a:ext cx="4456112" cy="63500"/>
              </a:xfrm>
              <a:custGeom>
                <a:avLst/>
                <a:gdLst>
                  <a:gd name="T0" fmla="*/ 0 w 2807"/>
                  <a:gd name="T1" fmla="*/ 0 h 40"/>
                  <a:gd name="T2" fmla="*/ 0 w 2807"/>
                  <a:gd name="T3" fmla="*/ 30 h 40"/>
                  <a:gd name="T4" fmla="*/ 288 w 2807"/>
                  <a:gd name="T5" fmla="*/ 0 h 40"/>
                  <a:gd name="T6" fmla="*/ 288 w 2807"/>
                  <a:gd name="T7" fmla="*/ 30 h 40"/>
                  <a:gd name="T8" fmla="*/ 565 w 2807"/>
                  <a:gd name="T9" fmla="*/ 0 h 40"/>
                  <a:gd name="T10" fmla="*/ 565 w 2807"/>
                  <a:gd name="T11" fmla="*/ 30 h 40"/>
                  <a:gd name="T12" fmla="*/ 843 w 2807"/>
                  <a:gd name="T13" fmla="*/ 0 h 40"/>
                  <a:gd name="T14" fmla="*/ 843 w 2807"/>
                  <a:gd name="T15" fmla="*/ 30 h 40"/>
                  <a:gd name="T16" fmla="*/ 1121 w 2807"/>
                  <a:gd name="T17" fmla="*/ 0 h 40"/>
                  <a:gd name="T18" fmla="*/ 1121 w 2807"/>
                  <a:gd name="T19" fmla="*/ 30 h 40"/>
                  <a:gd name="T20" fmla="*/ 1409 w 2807"/>
                  <a:gd name="T21" fmla="*/ 0 h 40"/>
                  <a:gd name="T22" fmla="*/ 1409 w 2807"/>
                  <a:gd name="T23" fmla="*/ 30 h 40"/>
                  <a:gd name="T24" fmla="*/ 1686 w 2807"/>
                  <a:gd name="T25" fmla="*/ 0 h 40"/>
                  <a:gd name="T26" fmla="*/ 1686 w 2807"/>
                  <a:gd name="T27" fmla="*/ 30 h 40"/>
                  <a:gd name="T28" fmla="*/ 1964 w 2807"/>
                  <a:gd name="T29" fmla="*/ 0 h 40"/>
                  <a:gd name="T30" fmla="*/ 1964 w 2807"/>
                  <a:gd name="T31" fmla="*/ 30 h 40"/>
                  <a:gd name="T32" fmla="*/ 2242 w 2807"/>
                  <a:gd name="T33" fmla="*/ 0 h 40"/>
                  <a:gd name="T34" fmla="*/ 2242 w 2807"/>
                  <a:gd name="T35" fmla="*/ 30 h 40"/>
                  <a:gd name="T36" fmla="*/ 2529 w 2807"/>
                  <a:gd name="T37" fmla="*/ 0 h 40"/>
                  <a:gd name="T38" fmla="*/ 2529 w 2807"/>
                  <a:gd name="T39" fmla="*/ 30 h 40"/>
                  <a:gd name="T40" fmla="*/ 2807 w 2807"/>
                  <a:gd name="T41" fmla="*/ 0 h 40"/>
                  <a:gd name="T42" fmla="*/ 2807 w 2807"/>
                  <a:gd name="T43" fmla="*/ 30 h 40"/>
                  <a:gd name="T44" fmla="*/ 0 w 2807"/>
                  <a:gd name="T45" fmla="*/ 0 h 40"/>
                  <a:gd name="T46" fmla="*/ 0 w 2807"/>
                  <a:gd name="T47" fmla="*/ 40 h 40"/>
                  <a:gd name="T48" fmla="*/ 565 w 2807"/>
                  <a:gd name="T49" fmla="*/ 0 h 40"/>
                  <a:gd name="T50" fmla="*/ 565 w 2807"/>
                  <a:gd name="T51" fmla="*/ 40 h 40"/>
                  <a:gd name="T52" fmla="*/ 1121 w 2807"/>
                  <a:gd name="T53" fmla="*/ 0 h 40"/>
                  <a:gd name="T54" fmla="*/ 1121 w 2807"/>
                  <a:gd name="T55" fmla="*/ 40 h 40"/>
                  <a:gd name="T56" fmla="*/ 1686 w 2807"/>
                  <a:gd name="T57" fmla="*/ 0 h 40"/>
                  <a:gd name="T58" fmla="*/ 1686 w 2807"/>
                  <a:gd name="T59" fmla="*/ 40 h 40"/>
                  <a:gd name="T60" fmla="*/ 2242 w 2807"/>
                  <a:gd name="T61" fmla="*/ 0 h 40"/>
                  <a:gd name="T62" fmla="*/ 2242 w 2807"/>
                  <a:gd name="T63" fmla="*/ 40 h 40"/>
                  <a:gd name="T64" fmla="*/ 2807 w 2807"/>
                  <a:gd name="T65" fmla="*/ 0 h 40"/>
                  <a:gd name="T66" fmla="*/ 2807 w 2807"/>
                  <a:gd name="T67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807" h="40">
                    <a:moveTo>
                      <a:pt x="0" y="0"/>
                    </a:moveTo>
                    <a:lnTo>
                      <a:pt x="0" y="30"/>
                    </a:lnTo>
                    <a:moveTo>
                      <a:pt x="288" y="0"/>
                    </a:moveTo>
                    <a:lnTo>
                      <a:pt x="288" y="30"/>
                    </a:lnTo>
                    <a:moveTo>
                      <a:pt x="565" y="0"/>
                    </a:moveTo>
                    <a:lnTo>
                      <a:pt x="565" y="30"/>
                    </a:lnTo>
                    <a:moveTo>
                      <a:pt x="843" y="0"/>
                    </a:moveTo>
                    <a:lnTo>
                      <a:pt x="843" y="30"/>
                    </a:lnTo>
                    <a:moveTo>
                      <a:pt x="1121" y="0"/>
                    </a:moveTo>
                    <a:lnTo>
                      <a:pt x="1121" y="30"/>
                    </a:lnTo>
                    <a:moveTo>
                      <a:pt x="1409" y="0"/>
                    </a:moveTo>
                    <a:lnTo>
                      <a:pt x="1409" y="30"/>
                    </a:lnTo>
                    <a:moveTo>
                      <a:pt x="1686" y="0"/>
                    </a:moveTo>
                    <a:lnTo>
                      <a:pt x="1686" y="30"/>
                    </a:lnTo>
                    <a:moveTo>
                      <a:pt x="1964" y="0"/>
                    </a:moveTo>
                    <a:lnTo>
                      <a:pt x="1964" y="30"/>
                    </a:lnTo>
                    <a:moveTo>
                      <a:pt x="2242" y="0"/>
                    </a:moveTo>
                    <a:lnTo>
                      <a:pt x="2242" y="30"/>
                    </a:lnTo>
                    <a:moveTo>
                      <a:pt x="2529" y="0"/>
                    </a:moveTo>
                    <a:lnTo>
                      <a:pt x="2529" y="30"/>
                    </a:lnTo>
                    <a:moveTo>
                      <a:pt x="2807" y="0"/>
                    </a:moveTo>
                    <a:lnTo>
                      <a:pt x="2807" y="30"/>
                    </a:lnTo>
                    <a:moveTo>
                      <a:pt x="0" y="0"/>
                    </a:moveTo>
                    <a:lnTo>
                      <a:pt x="0" y="40"/>
                    </a:lnTo>
                    <a:moveTo>
                      <a:pt x="565" y="0"/>
                    </a:moveTo>
                    <a:lnTo>
                      <a:pt x="565" y="40"/>
                    </a:lnTo>
                    <a:moveTo>
                      <a:pt x="1121" y="0"/>
                    </a:moveTo>
                    <a:lnTo>
                      <a:pt x="1121" y="40"/>
                    </a:lnTo>
                    <a:moveTo>
                      <a:pt x="1686" y="0"/>
                    </a:moveTo>
                    <a:lnTo>
                      <a:pt x="1686" y="40"/>
                    </a:lnTo>
                    <a:moveTo>
                      <a:pt x="2242" y="0"/>
                    </a:moveTo>
                    <a:lnTo>
                      <a:pt x="2242" y="40"/>
                    </a:lnTo>
                    <a:moveTo>
                      <a:pt x="2807" y="0"/>
                    </a:moveTo>
                    <a:lnTo>
                      <a:pt x="2807" y="40"/>
                    </a:ln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Rectangle 151"/>
              <p:cNvSpPr>
                <a:spLocks noChangeArrowheads="1"/>
              </p:cNvSpPr>
              <p:nvPr/>
            </p:nvSpPr>
            <p:spPr bwMode="auto">
              <a:xfrm>
                <a:off x="2103273" y="5208588"/>
                <a:ext cx="40235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  <a:latin typeface="Calibri" panose="020F0502020204030204" pitchFamily="34" charset="0"/>
                  </a:rPr>
                  <a:t>-2.0</a:t>
                </a:r>
                <a:endPara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</a:endParaRPr>
              </a:p>
            </p:txBody>
          </p:sp>
          <p:sp>
            <p:nvSpPr>
              <p:cNvPr id="158" name="Rectangle 152"/>
              <p:cNvSpPr>
                <a:spLocks noChangeArrowheads="1"/>
              </p:cNvSpPr>
              <p:nvPr/>
            </p:nvSpPr>
            <p:spPr bwMode="auto">
              <a:xfrm>
                <a:off x="2993861" y="5208588"/>
                <a:ext cx="40235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  <a:latin typeface="Calibri" panose="020F0502020204030204" pitchFamily="34" charset="0"/>
                  </a:rPr>
                  <a:t>-1.0</a:t>
                </a:r>
                <a:endPara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</a:endParaRPr>
              </a:p>
            </p:txBody>
          </p:sp>
          <p:sp>
            <p:nvSpPr>
              <p:cNvPr id="159" name="Rectangle 153"/>
              <p:cNvSpPr>
                <a:spLocks noChangeArrowheads="1"/>
              </p:cNvSpPr>
              <p:nvPr/>
            </p:nvSpPr>
            <p:spPr bwMode="auto">
              <a:xfrm>
                <a:off x="3918960" y="5208588"/>
                <a:ext cx="32380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effectLst/>
                    <a:latin typeface="Calibri" panose="020F0502020204030204" pitchFamily="34" charset="0"/>
                  </a:rPr>
                  <a:t>0.0</a:t>
                </a:r>
                <a:endParaRPr kumimoji="0" lang="en-US" altLang="en-US" sz="2000" b="0" i="0" u="none" strike="noStrike" cap="none" normalizeH="0" baseline="0" smtClean="0">
                  <a:ln>
                    <a:noFill/>
                  </a:ln>
                  <a:effectLst/>
                </a:endParaRPr>
              </a:p>
            </p:txBody>
          </p:sp>
          <p:sp>
            <p:nvSpPr>
              <p:cNvPr id="160" name="Rectangle 154"/>
              <p:cNvSpPr>
                <a:spLocks noChangeArrowheads="1"/>
              </p:cNvSpPr>
              <p:nvPr/>
            </p:nvSpPr>
            <p:spPr bwMode="auto">
              <a:xfrm>
                <a:off x="4809547" y="5208588"/>
                <a:ext cx="32380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effectLst/>
                    <a:latin typeface="Calibri" panose="020F0502020204030204" pitchFamily="34" charset="0"/>
                  </a:rPr>
                  <a:t>1.0</a:t>
                </a:r>
                <a:endParaRPr kumimoji="0" lang="en-US" altLang="en-US" sz="2000" b="0" i="0" u="none" strike="noStrike" cap="none" normalizeH="0" baseline="0" smtClean="0">
                  <a:ln>
                    <a:noFill/>
                  </a:ln>
                  <a:effectLst/>
                </a:endParaRPr>
              </a:p>
            </p:txBody>
          </p:sp>
          <p:sp>
            <p:nvSpPr>
              <p:cNvPr id="161" name="Rectangle 160"/>
              <p:cNvSpPr/>
              <p:nvPr/>
            </p:nvSpPr>
            <p:spPr bwMode="auto">
              <a:xfrm>
                <a:off x="5580112" y="4963713"/>
                <a:ext cx="345418" cy="30777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62" name="Rectangle 161"/>
              <p:cNvSpPr/>
              <p:nvPr/>
            </p:nvSpPr>
            <p:spPr bwMode="auto">
              <a:xfrm>
                <a:off x="1349982" y="5066925"/>
                <a:ext cx="253820" cy="225801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6" name="Oval 11"/>
            <p:cNvSpPr>
              <a:spLocks noChangeArrowheads="1"/>
            </p:cNvSpPr>
            <p:nvPr/>
          </p:nvSpPr>
          <p:spPr bwMode="auto">
            <a:xfrm>
              <a:off x="2453500" y="4892557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12"/>
            <p:cNvSpPr>
              <a:spLocks noChangeArrowheads="1"/>
            </p:cNvSpPr>
            <p:nvPr/>
          </p:nvSpPr>
          <p:spPr bwMode="auto">
            <a:xfrm>
              <a:off x="2453500" y="4892557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13"/>
            <p:cNvSpPr>
              <a:spLocks noChangeArrowheads="1"/>
            </p:cNvSpPr>
            <p:nvPr/>
          </p:nvSpPr>
          <p:spPr bwMode="auto">
            <a:xfrm>
              <a:off x="2469375" y="448139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14"/>
            <p:cNvSpPr>
              <a:spLocks noChangeArrowheads="1"/>
            </p:cNvSpPr>
            <p:nvPr/>
          </p:nvSpPr>
          <p:spPr bwMode="auto">
            <a:xfrm>
              <a:off x="2469375" y="4481395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15"/>
            <p:cNvSpPr>
              <a:spLocks noChangeArrowheads="1"/>
            </p:cNvSpPr>
            <p:nvPr/>
          </p:nvSpPr>
          <p:spPr bwMode="auto">
            <a:xfrm>
              <a:off x="2736075" y="448139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16"/>
            <p:cNvSpPr>
              <a:spLocks noChangeArrowheads="1"/>
            </p:cNvSpPr>
            <p:nvPr/>
          </p:nvSpPr>
          <p:spPr bwMode="auto">
            <a:xfrm>
              <a:off x="2736075" y="448139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7"/>
            <p:cNvSpPr>
              <a:spLocks noChangeArrowheads="1"/>
            </p:cNvSpPr>
            <p:nvPr/>
          </p:nvSpPr>
          <p:spPr bwMode="auto">
            <a:xfrm>
              <a:off x="2863075" y="4733807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8"/>
            <p:cNvSpPr>
              <a:spLocks noChangeArrowheads="1"/>
            </p:cNvSpPr>
            <p:nvPr/>
          </p:nvSpPr>
          <p:spPr bwMode="auto">
            <a:xfrm>
              <a:off x="2863075" y="4733807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9"/>
            <p:cNvSpPr>
              <a:spLocks noChangeArrowheads="1"/>
            </p:cNvSpPr>
            <p:nvPr/>
          </p:nvSpPr>
          <p:spPr bwMode="auto">
            <a:xfrm>
              <a:off x="2863075" y="4292482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Oval 20"/>
            <p:cNvSpPr>
              <a:spLocks noChangeArrowheads="1"/>
            </p:cNvSpPr>
            <p:nvPr/>
          </p:nvSpPr>
          <p:spPr bwMode="auto">
            <a:xfrm>
              <a:off x="2863075" y="4292482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Oval 21"/>
            <p:cNvSpPr>
              <a:spLocks noChangeArrowheads="1"/>
            </p:cNvSpPr>
            <p:nvPr/>
          </p:nvSpPr>
          <p:spPr bwMode="auto">
            <a:xfrm>
              <a:off x="2893238" y="4813182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Oval 22"/>
            <p:cNvSpPr>
              <a:spLocks noChangeArrowheads="1"/>
            </p:cNvSpPr>
            <p:nvPr/>
          </p:nvSpPr>
          <p:spPr bwMode="auto">
            <a:xfrm>
              <a:off x="2893238" y="4813182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23"/>
            <p:cNvSpPr>
              <a:spLocks noChangeArrowheads="1"/>
            </p:cNvSpPr>
            <p:nvPr/>
          </p:nvSpPr>
          <p:spPr bwMode="auto">
            <a:xfrm>
              <a:off x="2972613" y="457664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24"/>
            <p:cNvSpPr>
              <a:spLocks noChangeArrowheads="1"/>
            </p:cNvSpPr>
            <p:nvPr/>
          </p:nvSpPr>
          <p:spPr bwMode="auto">
            <a:xfrm>
              <a:off x="2972613" y="45766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Oval 25"/>
            <p:cNvSpPr>
              <a:spLocks noChangeArrowheads="1"/>
            </p:cNvSpPr>
            <p:nvPr/>
          </p:nvSpPr>
          <p:spPr bwMode="auto">
            <a:xfrm>
              <a:off x="2972613" y="451314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Oval 26"/>
            <p:cNvSpPr>
              <a:spLocks noChangeArrowheads="1"/>
            </p:cNvSpPr>
            <p:nvPr/>
          </p:nvSpPr>
          <p:spPr bwMode="auto">
            <a:xfrm>
              <a:off x="2972613" y="45131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27"/>
            <p:cNvSpPr>
              <a:spLocks noChangeArrowheads="1"/>
            </p:cNvSpPr>
            <p:nvPr/>
          </p:nvSpPr>
          <p:spPr bwMode="auto">
            <a:xfrm>
              <a:off x="2988488" y="4813182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Oval 28"/>
            <p:cNvSpPr>
              <a:spLocks noChangeArrowheads="1"/>
            </p:cNvSpPr>
            <p:nvPr/>
          </p:nvSpPr>
          <p:spPr bwMode="auto">
            <a:xfrm>
              <a:off x="2988488" y="4813182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Oval 29"/>
            <p:cNvSpPr>
              <a:spLocks noChangeArrowheads="1"/>
            </p:cNvSpPr>
            <p:nvPr/>
          </p:nvSpPr>
          <p:spPr bwMode="auto">
            <a:xfrm>
              <a:off x="3004363" y="4640145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Oval 30"/>
            <p:cNvSpPr>
              <a:spLocks noChangeArrowheads="1"/>
            </p:cNvSpPr>
            <p:nvPr/>
          </p:nvSpPr>
          <p:spPr bwMode="auto">
            <a:xfrm>
              <a:off x="3004363" y="4640145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Oval 31"/>
            <p:cNvSpPr>
              <a:spLocks noChangeArrowheads="1"/>
            </p:cNvSpPr>
            <p:nvPr/>
          </p:nvSpPr>
          <p:spPr bwMode="auto">
            <a:xfrm>
              <a:off x="3051988" y="460839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Oval 32"/>
            <p:cNvSpPr>
              <a:spLocks noChangeArrowheads="1"/>
            </p:cNvSpPr>
            <p:nvPr/>
          </p:nvSpPr>
          <p:spPr bwMode="auto">
            <a:xfrm>
              <a:off x="3051988" y="4608395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Oval 33"/>
            <p:cNvSpPr>
              <a:spLocks noChangeArrowheads="1"/>
            </p:cNvSpPr>
            <p:nvPr/>
          </p:nvSpPr>
          <p:spPr bwMode="auto">
            <a:xfrm>
              <a:off x="3067863" y="444964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Oval 34"/>
            <p:cNvSpPr>
              <a:spLocks noChangeArrowheads="1"/>
            </p:cNvSpPr>
            <p:nvPr/>
          </p:nvSpPr>
          <p:spPr bwMode="auto">
            <a:xfrm>
              <a:off x="3067863" y="4449645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Oval 35"/>
            <p:cNvSpPr>
              <a:spLocks noChangeArrowheads="1"/>
            </p:cNvSpPr>
            <p:nvPr/>
          </p:nvSpPr>
          <p:spPr bwMode="auto">
            <a:xfrm>
              <a:off x="3082150" y="4940182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Oval 36"/>
            <p:cNvSpPr>
              <a:spLocks noChangeArrowheads="1"/>
            </p:cNvSpPr>
            <p:nvPr/>
          </p:nvSpPr>
          <p:spPr bwMode="auto">
            <a:xfrm>
              <a:off x="3082150" y="4940182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Oval 37"/>
            <p:cNvSpPr>
              <a:spLocks noChangeArrowheads="1"/>
            </p:cNvSpPr>
            <p:nvPr/>
          </p:nvSpPr>
          <p:spPr bwMode="auto">
            <a:xfrm>
              <a:off x="3334563" y="4087695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Oval 38"/>
            <p:cNvSpPr>
              <a:spLocks noChangeArrowheads="1"/>
            </p:cNvSpPr>
            <p:nvPr/>
          </p:nvSpPr>
          <p:spPr bwMode="auto">
            <a:xfrm>
              <a:off x="3334563" y="4087695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Oval 39"/>
            <p:cNvSpPr>
              <a:spLocks noChangeArrowheads="1"/>
            </p:cNvSpPr>
            <p:nvPr/>
          </p:nvSpPr>
          <p:spPr bwMode="auto">
            <a:xfrm>
              <a:off x="3350438" y="384957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Oval 40"/>
            <p:cNvSpPr>
              <a:spLocks noChangeArrowheads="1"/>
            </p:cNvSpPr>
            <p:nvPr/>
          </p:nvSpPr>
          <p:spPr bwMode="auto">
            <a:xfrm>
              <a:off x="3350438" y="384957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Oval 41"/>
            <p:cNvSpPr>
              <a:spLocks noChangeArrowheads="1"/>
            </p:cNvSpPr>
            <p:nvPr/>
          </p:nvSpPr>
          <p:spPr bwMode="auto">
            <a:xfrm>
              <a:off x="3461563" y="4008320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Oval 42"/>
            <p:cNvSpPr>
              <a:spLocks noChangeArrowheads="1"/>
            </p:cNvSpPr>
            <p:nvPr/>
          </p:nvSpPr>
          <p:spPr bwMode="auto">
            <a:xfrm>
              <a:off x="3461563" y="4008320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43"/>
            <p:cNvSpPr>
              <a:spLocks noChangeArrowheads="1"/>
            </p:cNvSpPr>
            <p:nvPr/>
          </p:nvSpPr>
          <p:spPr bwMode="auto">
            <a:xfrm>
              <a:off x="3539350" y="4244857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Oval 44"/>
            <p:cNvSpPr>
              <a:spLocks noChangeArrowheads="1"/>
            </p:cNvSpPr>
            <p:nvPr/>
          </p:nvSpPr>
          <p:spPr bwMode="auto">
            <a:xfrm>
              <a:off x="3539350" y="4244857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Oval 45"/>
            <p:cNvSpPr>
              <a:spLocks noChangeArrowheads="1"/>
            </p:cNvSpPr>
            <p:nvPr/>
          </p:nvSpPr>
          <p:spPr bwMode="auto">
            <a:xfrm>
              <a:off x="3571100" y="4292482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Oval 46"/>
            <p:cNvSpPr>
              <a:spLocks noChangeArrowheads="1"/>
            </p:cNvSpPr>
            <p:nvPr/>
          </p:nvSpPr>
          <p:spPr bwMode="auto">
            <a:xfrm>
              <a:off x="3571100" y="4292482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Oval 47"/>
            <p:cNvSpPr>
              <a:spLocks noChangeArrowheads="1"/>
            </p:cNvSpPr>
            <p:nvPr/>
          </p:nvSpPr>
          <p:spPr bwMode="auto">
            <a:xfrm>
              <a:off x="3602850" y="4071820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48"/>
            <p:cNvSpPr>
              <a:spLocks noChangeArrowheads="1"/>
            </p:cNvSpPr>
            <p:nvPr/>
          </p:nvSpPr>
          <p:spPr bwMode="auto">
            <a:xfrm>
              <a:off x="3602850" y="4071820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49"/>
            <p:cNvSpPr>
              <a:spLocks noChangeArrowheads="1"/>
            </p:cNvSpPr>
            <p:nvPr/>
          </p:nvSpPr>
          <p:spPr bwMode="auto">
            <a:xfrm>
              <a:off x="3680638" y="4403607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Oval 50"/>
            <p:cNvSpPr>
              <a:spLocks noChangeArrowheads="1"/>
            </p:cNvSpPr>
            <p:nvPr/>
          </p:nvSpPr>
          <p:spPr bwMode="auto">
            <a:xfrm>
              <a:off x="3680638" y="440202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Oval 51"/>
            <p:cNvSpPr>
              <a:spLocks noChangeArrowheads="1"/>
            </p:cNvSpPr>
            <p:nvPr/>
          </p:nvSpPr>
          <p:spPr bwMode="auto">
            <a:xfrm>
              <a:off x="3680638" y="443377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Oval 52"/>
            <p:cNvSpPr>
              <a:spLocks noChangeArrowheads="1"/>
            </p:cNvSpPr>
            <p:nvPr/>
          </p:nvSpPr>
          <p:spPr bwMode="auto">
            <a:xfrm>
              <a:off x="3680638" y="443377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Oval 53"/>
            <p:cNvSpPr>
              <a:spLocks noChangeArrowheads="1"/>
            </p:cNvSpPr>
            <p:nvPr/>
          </p:nvSpPr>
          <p:spPr bwMode="auto">
            <a:xfrm>
              <a:off x="3744138" y="4244857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Oval 54"/>
            <p:cNvSpPr>
              <a:spLocks noChangeArrowheads="1"/>
            </p:cNvSpPr>
            <p:nvPr/>
          </p:nvSpPr>
          <p:spPr bwMode="auto">
            <a:xfrm>
              <a:off x="3744138" y="4244857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Oval 55"/>
            <p:cNvSpPr>
              <a:spLocks noChangeArrowheads="1"/>
            </p:cNvSpPr>
            <p:nvPr/>
          </p:nvSpPr>
          <p:spPr bwMode="auto">
            <a:xfrm>
              <a:off x="3760013" y="4181357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Oval 56"/>
            <p:cNvSpPr>
              <a:spLocks noChangeArrowheads="1"/>
            </p:cNvSpPr>
            <p:nvPr/>
          </p:nvSpPr>
          <p:spPr bwMode="auto">
            <a:xfrm>
              <a:off x="3760013" y="4181357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Oval 57"/>
            <p:cNvSpPr>
              <a:spLocks noChangeArrowheads="1"/>
            </p:cNvSpPr>
            <p:nvPr/>
          </p:nvSpPr>
          <p:spPr bwMode="auto">
            <a:xfrm>
              <a:off x="3791763" y="4324232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Oval 58"/>
            <p:cNvSpPr>
              <a:spLocks noChangeArrowheads="1"/>
            </p:cNvSpPr>
            <p:nvPr/>
          </p:nvSpPr>
          <p:spPr bwMode="auto">
            <a:xfrm>
              <a:off x="3791763" y="4324232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Oval 59"/>
            <p:cNvSpPr>
              <a:spLocks noChangeArrowheads="1"/>
            </p:cNvSpPr>
            <p:nvPr/>
          </p:nvSpPr>
          <p:spPr bwMode="auto">
            <a:xfrm>
              <a:off x="3807638" y="457664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60"/>
            <p:cNvSpPr>
              <a:spLocks noChangeArrowheads="1"/>
            </p:cNvSpPr>
            <p:nvPr/>
          </p:nvSpPr>
          <p:spPr bwMode="auto">
            <a:xfrm>
              <a:off x="3807638" y="4576645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Oval 61"/>
            <p:cNvSpPr>
              <a:spLocks noChangeArrowheads="1"/>
            </p:cNvSpPr>
            <p:nvPr/>
          </p:nvSpPr>
          <p:spPr bwMode="auto">
            <a:xfrm>
              <a:off x="3823513" y="4465520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Oval 62"/>
            <p:cNvSpPr>
              <a:spLocks noChangeArrowheads="1"/>
            </p:cNvSpPr>
            <p:nvPr/>
          </p:nvSpPr>
          <p:spPr bwMode="auto">
            <a:xfrm>
              <a:off x="3823513" y="4465520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Oval 63"/>
            <p:cNvSpPr>
              <a:spLocks noChangeArrowheads="1"/>
            </p:cNvSpPr>
            <p:nvPr/>
          </p:nvSpPr>
          <p:spPr bwMode="auto">
            <a:xfrm>
              <a:off x="3901300" y="3803532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Oval 64"/>
            <p:cNvSpPr>
              <a:spLocks noChangeArrowheads="1"/>
            </p:cNvSpPr>
            <p:nvPr/>
          </p:nvSpPr>
          <p:spPr bwMode="auto">
            <a:xfrm>
              <a:off x="3901300" y="3803532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Oval 65"/>
            <p:cNvSpPr>
              <a:spLocks noChangeArrowheads="1"/>
            </p:cNvSpPr>
            <p:nvPr/>
          </p:nvSpPr>
          <p:spPr bwMode="auto">
            <a:xfrm>
              <a:off x="3933050" y="452902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66"/>
            <p:cNvSpPr>
              <a:spLocks noChangeArrowheads="1"/>
            </p:cNvSpPr>
            <p:nvPr/>
          </p:nvSpPr>
          <p:spPr bwMode="auto">
            <a:xfrm>
              <a:off x="3933050" y="452902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67"/>
            <p:cNvSpPr>
              <a:spLocks noChangeArrowheads="1"/>
            </p:cNvSpPr>
            <p:nvPr/>
          </p:nvSpPr>
          <p:spPr bwMode="auto">
            <a:xfrm>
              <a:off x="3948925" y="444964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Oval 68"/>
            <p:cNvSpPr>
              <a:spLocks noChangeArrowheads="1"/>
            </p:cNvSpPr>
            <p:nvPr/>
          </p:nvSpPr>
          <p:spPr bwMode="auto">
            <a:xfrm>
              <a:off x="3948925" y="44496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Oval 69"/>
            <p:cNvSpPr>
              <a:spLocks noChangeArrowheads="1"/>
            </p:cNvSpPr>
            <p:nvPr/>
          </p:nvSpPr>
          <p:spPr bwMode="auto">
            <a:xfrm>
              <a:off x="4012425" y="392894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70"/>
            <p:cNvSpPr>
              <a:spLocks noChangeArrowheads="1"/>
            </p:cNvSpPr>
            <p:nvPr/>
          </p:nvSpPr>
          <p:spPr bwMode="auto">
            <a:xfrm>
              <a:off x="4012425" y="3928945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Oval 71"/>
            <p:cNvSpPr>
              <a:spLocks noChangeArrowheads="1"/>
            </p:cNvSpPr>
            <p:nvPr/>
          </p:nvSpPr>
          <p:spPr bwMode="auto">
            <a:xfrm>
              <a:off x="4106088" y="381782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72"/>
            <p:cNvSpPr>
              <a:spLocks noChangeArrowheads="1"/>
            </p:cNvSpPr>
            <p:nvPr/>
          </p:nvSpPr>
          <p:spPr bwMode="auto">
            <a:xfrm>
              <a:off x="4106088" y="381782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Oval 73"/>
            <p:cNvSpPr>
              <a:spLocks noChangeArrowheads="1"/>
            </p:cNvSpPr>
            <p:nvPr/>
          </p:nvSpPr>
          <p:spPr bwMode="auto">
            <a:xfrm>
              <a:off x="4233088" y="4956057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Oval 74"/>
            <p:cNvSpPr>
              <a:spLocks noChangeArrowheads="1"/>
            </p:cNvSpPr>
            <p:nvPr/>
          </p:nvSpPr>
          <p:spPr bwMode="auto">
            <a:xfrm>
              <a:off x="4233088" y="4956057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Oval 75"/>
            <p:cNvSpPr>
              <a:spLocks noChangeArrowheads="1"/>
            </p:cNvSpPr>
            <p:nvPr/>
          </p:nvSpPr>
          <p:spPr bwMode="auto">
            <a:xfrm>
              <a:off x="4295000" y="396069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Oval 76"/>
            <p:cNvSpPr>
              <a:spLocks noChangeArrowheads="1"/>
            </p:cNvSpPr>
            <p:nvPr/>
          </p:nvSpPr>
          <p:spPr bwMode="auto">
            <a:xfrm>
              <a:off x="4295000" y="396069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Oval 77"/>
            <p:cNvSpPr>
              <a:spLocks noChangeArrowheads="1"/>
            </p:cNvSpPr>
            <p:nvPr/>
          </p:nvSpPr>
          <p:spPr bwMode="auto">
            <a:xfrm>
              <a:off x="4326750" y="381782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Oval 78"/>
            <p:cNvSpPr>
              <a:spLocks noChangeArrowheads="1"/>
            </p:cNvSpPr>
            <p:nvPr/>
          </p:nvSpPr>
          <p:spPr bwMode="auto">
            <a:xfrm>
              <a:off x="4326750" y="381782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Oval 79"/>
            <p:cNvSpPr>
              <a:spLocks noChangeArrowheads="1"/>
            </p:cNvSpPr>
            <p:nvPr/>
          </p:nvSpPr>
          <p:spPr bwMode="auto">
            <a:xfrm>
              <a:off x="4342625" y="3803532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Oval 80"/>
            <p:cNvSpPr>
              <a:spLocks noChangeArrowheads="1"/>
            </p:cNvSpPr>
            <p:nvPr/>
          </p:nvSpPr>
          <p:spPr bwMode="auto">
            <a:xfrm>
              <a:off x="4342625" y="3803532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81"/>
            <p:cNvSpPr>
              <a:spLocks noChangeArrowheads="1"/>
            </p:cNvSpPr>
            <p:nvPr/>
          </p:nvSpPr>
          <p:spPr bwMode="auto">
            <a:xfrm>
              <a:off x="4358500" y="4055945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Oval 82"/>
            <p:cNvSpPr>
              <a:spLocks noChangeArrowheads="1"/>
            </p:cNvSpPr>
            <p:nvPr/>
          </p:nvSpPr>
          <p:spPr bwMode="auto">
            <a:xfrm>
              <a:off x="4358500" y="4055945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Oval 83"/>
            <p:cNvSpPr>
              <a:spLocks noChangeArrowheads="1"/>
            </p:cNvSpPr>
            <p:nvPr/>
          </p:nvSpPr>
          <p:spPr bwMode="auto">
            <a:xfrm>
              <a:off x="4422000" y="4149607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Oval 84"/>
            <p:cNvSpPr>
              <a:spLocks noChangeArrowheads="1"/>
            </p:cNvSpPr>
            <p:nvPr/>
          </p:nvSpPr>
          <p:spPr bwMode="auto">
            <a:xfrm>
              <a:off x="4422000" y="4149607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Oval 85"/>
            <p:cNvSpPr>
              <a:spLocks noChangeArrowheads="1"/>
            </p:cNvSpPr>
            <p:nvPr/>
          </p:nvSpPr>
          <p:spPr bwMode="auto">
            <a:xfrm>
              <a:off x="4452163" y="3740032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86"/>
            <p:cNvSpPr>
              <a:spLocks noChangeArrowheads="1"/>
            </p:cNvSpPr>
            <p:nvPr/>
          </p:nvSpPr>
          <p:spPr bwMode="auto">
            <a:xfrm>
              <a:off x="4452163" y="3740032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Oval 87"/>
            <p:cNvSpPr>
              <a:spLocks noChangeArrowheads="1"/>
            </p:cNvSpPr>
            <p:nvPr/>
          </p:nvSpPr>
          <p:spPr bwMode="auto">
            <a:xfrm>
              <a:off x="4452163" y="4276607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Oval 88"/>
            <p:cNvSpPr>
              <a:spLocks noChangeArrowheads="1"/>
            </p:cNvSpPr>
            <p:nvPr/>
          </p:nvSpPr>
          <p:spPr bwMode="auto">
            <a:xfrm>
              <a:off x="4452163" y="4276607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Oval 89"/>
            <p:cNvSpPr>
              <a:spLocks noChangeArrowheads="1"/>
            </p:cNvSpPr>
            <p:nvPr/>
          </p:nvSpPr>
          <p:spPr bwMode="auto">
            <a:xfrm>
              <a:off x="4468038" y="399244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Oval 90"/>
            <p:cNvSpPr>
              <a:spLocks noChangeArrowheads="1"/>
            </p:cNvSpPr>
            <p:nvPr/>
          </p:nvSpPr>
          <p:spPr bwMode="auto">
            <a:xfrm>
              <a:off x="4468038" y="39924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Oval 91"/>
            <p:cNvSpPr>
              <a:spLocks noChangeArrowheads="1"/>
            </p:cNvSpPr>
            <p:nvPr/>
          </p:nvSpPr>
          <p:spPr bwMode="auto">
            <a:xfrm>
              <a:off x="4483913" y="4387732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Oval 92"/>
            <p:cNvSpPr>
              <a:spLocks noChangeArrowheads="1"/>
            </p:cNvSpPr>
            <p:nvPr/>
          </p:nvSpPr>
          <p:spPr bwMode="auto">
            <a:xfrm>
              <a:off x="4483913" y="4387732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Oval 93"/>
            <p:cNvSpPr>
              <a:spLocks noChangeArrowheads="1"/>
            </p:cNvSpPr>
            <p:nvPr/>
          </p:nvSpPr>
          <p:spPr bwMode="auto">
            <a:xfrm>
              <a:off x="4641075" y="4071820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Oval 94"/>
            <p:cNvSpPr>
              <a:spLocks noChangeArrowheads="1"/>
            </p:cNvSpPr>
            <p:nvPr/>
          </p:nvSpPr>
          <p:spPr bwMode="auto">
            <a:xfrm>
              <a:off x="4641075" y="4071820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Oval 95"/>
            <p:cNvSpPr>
              <a:spLocks noChangeArrowheads="1"/>
            </p:cNvSpPr>
            <p:nvPr/>
          </p:nvSpPr>
          <p:spPr bwMode="auto">
            <a:xfrm>
              <a:off x="4656950" y="3755907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Oval 96"/>
            <p:cNvSpPr>
              <a:spLocks noChangeArrowheads="1"/>
            </p:cNvSpPr>
            <p:nvPr/>
          </p:nvSpPr>
          <p:spPr bwMode="auto">
            <a:xfrm>
              <a:off x="4656950" y="3755907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Oval 97"/>
            <p:cNvSpPr>
              <a:spLocks noChangeArrowheads="1"/>
            </p:cNvSpPr>
            <p:nvPr/>
          </p:nvSpPr>
          <p:spPr bwMode="auto">
            <a:xfrm>
              <a:off x="4831575" y="399244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Oval 98"/>
            <p:cNvSpPr>
              <a:spLocks noChangeArrowheads="1"/>
            </p:cNvSpPr>
            <p:nvPr/>
          </p:nvSpPr>
          <p:spPr bwMode="auto">
            <a:xfrm>
              <a:off x="4829988" y="39924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Oval 99"/>
            <p:cNvSpPr>
              <a:spLocks noChangeArrowheads="1"/>
            </p:cNvSpPr>
            <p:nvPr/>
          </p:nvSpPr>
          <p:spPr bwMode="auto">
            <a:xfrm>
              <a:off x="4845863" y="4133732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Oval 100"/>
            <p:cNvSpPr>
              <a:spLocks noChangeArrowheads="1"/>
            </p:cNvSpPr>
            <p:nvPr/>
          </p:nvSpPr>
          <p:spPr bwMode="auto">
            <a:xfrm>
              <a:off x="4845863" y="4133732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Oval 101"/>
            <p:cNvSpPr>
              <a:spLocks noChangeArrowheads="1"/>
            </p:cNvSpPr>
            <p:nvPr/>
          </p:nvSpPr>
          <p:spPr bwMode="auto">
            <a:xfrm>
              <a:off x="4861738" y="3787657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Oval 102"/>
            <p:cNvSpPr>
              <a:spLocks noChangeArrowheads="1"/>
            </p:cNvSpPr>
            <p:nvPr/>
          </p:nvSpPr>
          <p:spPr bwMode="auto">
            <a:xfrm>
              <a:off x="4861738" y="3787657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Oval 103"/>
            <p:cNvSpPr>
              <a:spLocks noChangeArrowheads="1"/>
            </p:cNvSpPr>
            <p:nvPr/>
          </p:nvSpPr>
          <p:spPr bwMode="auto">
            <a:xfrm>
              <a:off x="4861738" y="329712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Oval 104"/>
            <p:cNvSpPr>
              <a:spLocks noChangeArrowheads="1"/>
            </p:cNvSpPr>
            <p:nvPr/>
          </p:nvSpPr>
          <p:spPr bwMode="auto">
            <a:xfrm>
              <a:off x="4861738" y="329712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Oval 105"/>
            <p:cNvSpPr>
              <a:spLocks noChangeArrowheads="1"/>
            </p:cNvSpPr>
            <p:nvPr/>
          </p:nvSpPr>
          <p:spPr bwMode="auto">
            <a:xfrm>
              <a:off x="5034775" y="3692407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Oval 106"/>
            <p:cNvSpPr>
              <a:spLocks noChangeArrowheads="1"/>
            </p:cNvSpPr>
            <p:nvPr/>
          </p:nvSpPr>
          <p:spPr bwMode="auto">
            <a:xfrm>
              <a:off x="5034775" y="3692407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Oval 107"/>
            <p:cNvSpPr>
              <a:spLocks noChangeArrowheads="1"/>
            </p:cNvSpPr>
            <p:nvPr/>
          </p:nvSpPr>
          <p:spPr bwMode="auto">
            <a:xfrm>
              <a:off x="5050650" y="397657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Oval 108"/>
            <p:cNvSpPr>
              <a:spLocks noChangeArrowheads="1"/>
            </p:cNvSpPr>
            <p:nvPr/>
          </p:nvSpPr>
          <p:spPr bwMode="auto">
            <a:xfrm>
              <a:off x="5050650" y="397657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Oval 109"/>
            <p:cNvSpPr>
              <a:spLocks noChangeArrowheads="1"/>
            </p:cNvSpPr>
            <p:nvPr/>
          </p:nvSpPr>
          <p:spPr bwMode="auto">
            <a:xfrm>
              <a:off x="5082400" y="4024195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Oval 110"/>
            <p:cNvSpPr>
              <a:spLocks noChangeArrowheads="1"/>
            </p:cNvSpPr>
            <p:nvPr/>
          </p:nvSpPr>
          <p:spPr bwMode="auto">
            <a:xfrm>
              <a:off x="5082400" y="4024195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Oval 111"/>
            <p:cNvSpPr>
              <a:spLocks noChangeArrowheads="1"/>
            </p:cNvSpPr>
            <p:nvPr/>
          </p:nvSpPr>
          <p:spPr bwMode="auto">
            <a:xfrm>
              <a:off x="5082400" y="3803532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Oval 112"/>
            <p:cNvSpPr>
              <a:spLocks noChangeArrowheads="1"/>
            </p:cNvSpPr>
            <p:nvPr/>
          </p:nvSpPr>
          <p:spPr bwMode="auto">
            <a:xfrm>
              <a:off x="5082400" y="3803532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Oval 113"/>
            <p:cNvSpPr>
              <a:spLocks noChangeArrowheads="1"/>
            </p:cNvSpPr>
            <p:nvPr/>
          </p:nvSpPr>
          <p:spPr bwMode="auto">
            <a:xfrm>
              <a:off x="5130025" y="3660657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Oval 114"/>
            <p:cNvSpPr>
              <a:spLocks noChangeArrowheads="1"/>
            </p:cNvSpPr>
            <p:nvPr/>
          </p:nvSpPr>
          <p:spPr bwMode="auto">
            <a:xfrm>
              <a:off x="5130025" y="3660657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Oval 115"/>
            <p:cNvSpPr>
              <a:spLocks noChangeArrowheads="1"/>
            </p:cNvSpPr>
            <p:nvPr/>
          </p:nvSpPr>
          <p:spPr bwMode="auto">
            <a:xfrm>
              <a:off x="5145900" y="3708282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Oval 116"/>
            <p:cNvSpPr>
              <a:spLocks noChangeArrowheads="1"/>
            </p:cNvSpPr>
            <p:nvPr/>
          </p:nvSpPr>
          <p:spPr bwMode="auto">
            <a:xfrm>
              <a:off x="5145900" y="3708282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Oval 117"/>
            <p:cNvSpPr>
              <a:spLocks noChangeArrowheads="1"/>
            </p:cNvSpPr>
            <p:nvPr/>
          </p:nvSpPr>
          <p:spPr bwMode="auto">
            <a:xfrm>
              <a:off x="5193525" y="3265370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Oval 118"/>
            <p:cNvSpPr>
              <a:spLocks noChangeArrowheads="1"/>
            </p:cNvSpPr>
            <p:nvPr/>
          </p:nvSpPr>
          <p:spPr bwMode="auto">
            <a:xfrm>
              <a:off x="5193525" y="3265370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Oval 119"/>
            <p:cNvSpPr>
              <a:spLocks noChangeArrowheads="1"/>
            </p:cNvSpPr>
            <p:nvPr/>
          </p:nvSpPr>
          <p:spPr bwMode="auto">
            <a:xfrm>
              <a:off x="5209400" y="4149607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Oval 120"/>
            <p:cNvSpPr>
              <a:spLocks noChangeArrowheads="1"/>
            </p:cNvSpPr>
            <p:nvPr/>
          </p:nvSpPr>
          <p:spPr bwMode="auto">
            <a:xfrm>
              <a:off x="5209400" y="4149607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Oval 121"/>
            <p:cNvSpPr>
              <a:spLocks noChangeArrowheads="1"/>
            </p:cNvSpPr>
            <p:nvPr/>
          </p:nvSpPr>
          <p:spPr bwMode="auto">
            <a:xfrm>
              <a:off x="5255438" y="391307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Oval 122"/>
            <p:cNvSpPr>
              <a:spLocks noChangeArrowheads="1"/>
            </p:cNvSpPr>
            <p:nvPr/>
          </p:nvSpPr>
          <p:spPr bwMode="auto">
            <a:xfrm>
              <a:off x="5255438" y="391307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Oval 123"/>
            <p:cNvSpPr>
              <a:spLocks noChangeArrowheads="1"/>
            </p:cNvSpPr>
            <p:nvPr/>
          </p:nvSpPr>
          <p:spPr bwMode="auto">
            <a:xfrm>
              <a:off x="5303063" y="3740032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Oval 124"/>
            <p:cNvSpPr>
              <a:spLocks noChangeArrowheads="1"/>
            </p:cNvSpPr>
            <p:nvPr/>
          </p:nvSpPr>
          <p:spPr bwMode="auto">
            <a:xfrm>
              <a:off x="5303063" y="3740032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Oval 125"/>
            <p:cNvSpPr>
              <a:spLocks noChangeArrowheads="1"/>
            </p:cNvSpPr>
            <p:nvPr/>
          </p:nvSpPr>
          <p:spPr bwMode="auto">
            <a:xfrm>
              <a:off x="5303063" y="3628907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Oval 126"/>
            <p:cNvSpPr>
              <a:spLocks noChangeArrowheads="1"/>
            </p:cNvSpPr>
            <p:nvPr/>
          </p:nvSpPr>
          <p:spPr bwMode="auto">
            <a:xfrm>
              <a:off x="5303063" y="3628907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Oval 127"/>
            <p:cNvSpPr>
              <a:spLocks noChangeArrowheads="1"/>
            </p:cNvSpPr>
            <p:nvPr/>
          </p:nvSpPr>
          <p:spPr bwMode="auto">
            <a:xfrm>
              <a:off x="5444350" y="3644782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Oval 128"/>
            <p:cNvSpPr>
              <a:spLocks noChangeArrowheads="1"/>
            </p:cNvSpPr>
            <p:nvPr/>
          </p:nvSpPr>
          <p:spPr bwMode="auto">
            <a:xfrm>
              <a:off x="5444350" y="3644782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Oval 129"/>
            <p:cNvSpPr>
              <a:spLocks noChangeArrowheads="1"/>
            </p:cNvSpPr>
            <p:nvPr/>
          </p:nvSpPr>
          <p:spPr bwMode="auto">
            <a:xfrm>
              <a:off x="5460225" y="3771782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Oval 130"/>
            <p:cNvSpPr>
              <a:spLocks noChangeArrowheads="1"/>
            </p:cNvSpPr>
            <p:nvPr/>
          </p:nvSpPr>
          <p:spPr bwMode="auto">
            <a:xfrm>
              <a:off x="5460225" y="3771782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Oval 131"/>
            <p:cNvSpPr>
              <a:spLocks noChangeArrowheads="1"/>
            </p:cNvSpPr>
            <p:nvPr/>
          </p:nvSpPr>
          <p:spPr bwMode="auto">
            <a:xfrm>
              <a:off x="5476100" y="3581282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Oval 132"/>
            <p:cNvSpPr>
              <a:spLocks noChangeArrowheads="1"/>
            </p:cNvSpPr>
            <p:nvPr/>
          </p:nvSpPr>
          <p:spPr bwMode="auto">
            <a:xfrm>
              <a:off x="5476100" y="3581282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Oval 133"/>
            <p:cNvSpPr>
              <a:spLocks noChangeArrowheads="1"/>
            </p:cNvSpPr>
            <p:nvPr/>
          </p:nvSpPr>
          <p:spPr bwMode="auto">
            <a:xfrm>
              <a:off x="5539600" y="3787657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Oval 134"/>
            <p:cNvSpPr>
              <a:spLocks noChangeArrowheads="1"/>
            </p:cNvSpPr>
            <p:nvPr/>
          </p:nvSpPr>
          <p:spPr bwMode="auto">
            <a:xfrm>
              <a:off x="5539600" y="3787657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Oval 135"/>
            <p:cNvSpPr>
              <a:spLocks noChangeArrowheads="1"/>
            </p:cNvSpPr>
            <p:nvPr/>
          </p:nvSpPr>
          <p:spPr bwMode="auto">
            <a:xfrm>
              <a:off x="5617388" y="3012957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Oval 136"/>
            <p:cNvSpPr>
              <a:spLocks noChangeArrowheads="1"/>
            </p:cNvSpPr>
            <p:nvPr/>
          </p:nvSpPr>
          <p:spPr bwMode="auto">
            <a:xfrm>
              <a:off x="5617388" y="3012957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Oval 137"/>
            <p:cNvSpPr>
              <a:spLocks noChangeArrowheads="1"/>
            </p:cNvSpPr>
            <p:nvPr/>
          </p:nvSpPr>
          <p:spPr bwMode="auto">
            <a:xfrm>
              <a:off x="5680888" y="336062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Oval 138"/>
            <p:cNvSpPr>
              <a:spLocks noChangeArrowheads="1"/>
            </p:cNvSpPr>
            <p:nvPr/>
          </p:nvSpPr>
          <p:spPr bwMode="auto">
            <a:xfrm>
              <a:off x="5680888" y="336062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Oval 139"/>
            <p:cNvSpPr>
              <a:spLocks noChangeArrowheads="1"/>
            </p:cNvSpPr>
            <p:nvPr/>
          </p:nvSpPr>
          <p:spPr bwMode="auto">
            <a:xfrm>
              <a:off x="5712638" y="3439995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Oval 140"/>
            <p:cNvSpPr>
              <a:spLocks noChangeArrowheads="1"/>
            </p:cNvSpPr>
            <p:nvPr/>
          </p:nvSpPr>
          <p:spPr bwMode="auto">
            <a:xfrm>
              <a:off x="5712638" y="3439995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Oval 141"/>
            <p:cNvSpPr>
              <a:spLocks noChangeArrowheads="1"/>
            </p:cNvSpPr>
            <p:nvPr/>
          </p:nvSpPr>
          <p:spPr bwMode="auto">
            <a:xfrm>
              <a:off x="5712638" y="3439995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Oval 142"/>
            <p:cNvSpPr>
              <a:spLocks noChangeArrowheads="1"/>
            </p:cNvSpPr>
            <p:nvPr/>
          </p:nvSpPr>
          <p:spPr bwMode="auto">
            <a:xfrm>
              <a:off x="5712638" y="3439995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Oval 143"/>
            <p:cNvSpPr>
              <a:spLocks noChangeArrowheads="1"/>
            </p:cNvSpPr>
            <p:nvPr/>
          </p:nvSpPr>
          <p:spPr bwMode="auto">
            <a:xfrm>
              <a:off x="5996800" y="321774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Oval 144"/>
            <p:cNvSpPr>
              <a:spLocks noChangeArrowheads="1"/>
            </p:cNvSpPr>
            <p:nvPr/>
          </p:nvSpPr>
          <p:spPr bwMode="auto">
            <a:xfrm>
              <a:off x="5995213" y="32177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Oval 145"/>
            <p:cNvSpPr>
              <a:spLocks noChangeArrowheads="1"/>
            </p:cNvSpPr>
            <p:nvPr/>
          </p:nvSpPr>
          <p:spPr bwMode="auto">
            <a:xfrm>
              <a:off x="6042838" y="321774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Oval 146"/>
            <p:cNvSpPr>
              <a:spLocks noChangeArrowheads="1"/>
            </p:cNvSpPr>
            <p:nvPr/>
          </p:nvSpPr>
          <p:spPr bwMode="auto">
            <a:xfrm>
              <a:off x="6042838" y="32177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156"/>
            <p:cNvSpPr>
              <a:spLocks noChangeArrowheads="1"/>
            </p:cNvSpPr>
            <p:nvPr/>
          </p:nvSpPr>
          <p:spPr bwMode="auto">
            <a:xfrm>
              <a:off x="2133432" y="6135570"/>
              <a:ext cx="4403128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Biological age (peak</a:t>
              </a:r>
              <a:r>
                <a:rPr kumimoji="0" lang="en-US" altLang="en-US" sz="2000" b="0" i="0" u="none" strike="noStrike" cap="none" normalizeH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 </a:t>
              </a:r>
              <a:r>
                <a:rPr lang="en-US" altLang="en-US" sz="2000" dirty="0" smtClean="0">
                  <a:latin typeface="Calibri" panose="020F0502020204030204" pitchFamily="34" charset="0"/>
                </a:rPr>
                <a:t>height </a:t>
              </a:r>
              <a:r>
                <a:rPr lang="en-US" altLang="en-US" sz="2000" dirty="0">
                  <a:latin typeface="Calibri" panose="020F0502020204030204" pitchFamily="34" charset="0"/>
                </a:rPr>
                <a:t>velocity offset</a:t>
              </a:r>
              <a:r>
                <a:rPr lang="en-US" altLang="en-US" sz="2000" dirty="0" smtClean="0">
                  <a:latin typeface="Calibri" panose="020F0502020204030204" pitchFamily="34" charset="0"/>
                </a:rPr>
                <a:t>)</a:t>
              </a:r>
              <a:br>
                <a:rPr lang="en-US" altLang="en-US" sz="2000" dirty="0" smtClean="0">
                  <a:latin typeface="Calibri" panose="020F0502020204030204" pitchFamily="34" charset="0"/>
                </a:rPr>
              </a:br>
              <a:r>
                <a:rPr lang="en-US" altLang="en-US" sz="2000" dirty="0" smtClean="0">
                  <a:latin typeface="Calibri" panose="020F0502020204030204" pitchFamily="34" charset="0"/>
                </a:rPr>
                <a:t> (</a:t>
              </a:r>
              <a:r>
                <a:rPr lang="en-US" altLang="en-US" sz="2000" dirty="0">
                  <a:latin typeface="Calibri" panose="020F0502020204030204" pitchFamily="34" charset="0"/>
                </a:rPr>
                <a:t>y</a:t>
              </a:r>
              <a:r>
                <a:rPr lang="en-US" altLang="en-US" sz="2000" dirty="0" smtClean="0">
                  <a:latin typeface="Calibri" panose="020F0502020204030204" pitchFamily="34" charset="0"/>
                </a:rPr>
                <a:t>)</a:t>
              </a:r>
              <a:endParaRPr lang="en-US" altLang="en-US" sz="2000" dirty="0"/>
            </a:p>
          </p:txBody>
        </p:sp>
        <p:sp>
          <p:nvSpPr>
            <p:cNvPr id="143" name="Rectangle 159"/>
            <p:cNvSpPr>
              <a:spLocks noChangeArrowheads="1"/>
            </p:cNvSpPr>
            <p:nvPr/>
          </p:nvSpPr>
          <p:spPr bwMode="auto">
            <a:xfrm>
              <a:off x="2399025" y="2459388"/>
              <a:ext cx="1254959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Peak power</a:t>
              </a:r>
              <a:br>
                <a:rPr kumimoji="0" lang="en-US" altLang="en-US" sz="2000" b="1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en-US" altLang="en-US" sz="2000" b="1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(W)</a:t>
              </a:r>
              <a:endParaRPr kumimoji="0" lang="en-US" altLang="en-US" sz="2000" b="1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grpSp>
          <p:nvGrpSpPr>
            <p:cNvPr id="144" name="Group 143"/>
            <p:cNvGrpSpPr/>
            <p:nvPr/>
          </p:nvGrpSpPr>
          <p:grpSpPr>
            <a:xfrm>
              <a:off x="1619672" y="2471319"/>
              <a:ext cx="703742" cy="3392190"/>
              <a:chOff x="2123728" y="1856755"/>
              <a:chExt cx="703742" cy="3392190"/>
            </a:xfrm>
          </p:grpSpPr>
          <p:grpSp>
            <p:nvGrpSpPr>
              <p:cNvPr id="145" name="Group 144"/>
              <p:cNvGrpSpPr/>
              <p:nvPr/>
            </p:nvGrpSpPr>
            <p:grpSpPr>
              <a:xfrm>
                <a:off x="2123728" y="2021756"/>
                <a:ext cx="620384" cy="3227189"/>
                <a:chOff x="700932" y="2044301"/>
                <a:chExt cx="620384" cy="3227189"/>
              </a:xfrm>
            </p:grpSpPr>
            <p:sp>
              <p:nvSpPr>
                <p:cNvPr id="147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1321316" y="2073276"/>
                  <a:ext cx="0" cy="3048000"/>
                </a:xfrm>
                <a:prstGeom prst="line">
                  <a:avLst/>
                </a:prstGeom>
                <a:noFill/>
                <a:ln w="12700" cap="flat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8"/>
                <p:cNvSpPr>
                  <a:spLocks noEditPoints="1"/>
                </p:cNvSpPr>
                <p:nvPr/>
              </p:nvSpPr>
              <p:spPr bwMode="auto">
                <a:xfrm>
                  <a:off x="1249316" y="2073276"/>
                  <a:ext cx="72000" cy="3048000"/>
                </a:xfrm>
                <a:custGeom>
                  <a:avLst/>
                  <a:gdLst>
                    <a:gd name="T0" fmla="*/ 10 w 30"/>
                    <a:gd name="T1" fmla="*/ 1920 h 1920"/>
                    <a:gd name="T2" fmla="*/ 30 w 30"/>
                    <a:gd name="T3" fmla="*/ 1920 h 1920"/>
                    <a:gd name="T4" fmla="*/ 10 w 30"/>
                    <a:gd name="T5" fmla="*/ 1363 h 1920"/>
                    <a:gd name="T6" fmla="*/ 30 w 30"/>
                    <a:gd name="T7" fmla="*/ 1363 h 1920"/>
                    <a:gd name="T8" fmla="*/ 10 w 30"/>
                    <a:gd name="T9" fmla="*/ 1045 h 1920"/>
                    <a:gd name="T10" fmla="*/ 30 w 30"/>
                    <a:gd name="T11" fmla="*/ 1045 h 1920"/>
                    <a:gd name="T12" fmla="*/ 10 w 30"/>
                    <a:gd name="T13" fmla="*/ 816 h 1920"/>
                    <a:gd name="T14" fmla="*/ 30 w 30"/>
                    <a:gd name="T15" fmla="*/ 816 h 1920"/>
                    <a:gd name="T16" fmla="*/ 10 w 30"/>
                    <a:gd name="T17" fmla="*/ 637 h 1920"/>
                    <a:gd name="T18" fmla="*/ 30 w 30"/>
                    <a:gd name="T19" fmla="*/ 637 h 1920"/>
                    <a:gd name="T20" fmla="*/ 10 w 30"/>
                    <a:gd name="T21" fmla="*/ 488 h 1920"/>
                    <a:gd name="T22" fmla="*/ 30 w 30"/>
                    <a:gd name="T23" fmla="*/ 488 h 1920"/>
                    <a:gd name="T24" fmla="*/ 10 w 30"/>
                    <a:gd name="T25" fmla="*/ 368 h 1920"/>
                    <a:gd name="T26" fmla="*/ 30 w 30"/>
                    <a:gd name="T27" fmla="*/ 368 h 1920"/>
                    <a:gd name="T28" fmla="*/ 10 w 30"/>
                    <a:gd name="T29" fmla="*/ 259 h 1920"/>
                    <a:gd name="T30" fmla="*/ 30 w 30"/>
                    <a:gd name="T31" fmla="*/ 259 h 1920"/>
                    <a:gd name="T32" fmla="*/ 10 w 30"/>
                    <a:gd name="T33" fmla="*/ 159 h 1920"/>
                    <a:gd name="T34" fmla="*/ 30 w 30"/>
                    <a:gd name="T35" fmla="*/ 159 h 1920"/>
                    <a:gd name="T36" fmla="*/ 10 w 30"/>
                    <a:gd name="T37" fmla="*/ 80 h 1920"/>
                    <a:gd name="T38" fmla="*/ 30 w 30"/>
                    <a:gd name="T39" fmla="*/ 80 h 1920"/>
                    <a:gd name="T40" fmla="*/ 10 w 30"/>
                    <a:gd name="T41" fmla="*/ 0 h 1920"/>
                    <a:gd name="T42" fmla="*/ 30 w 30"/>
                    <a:gd name="T43" fmla="*/ 0 h 1920"/>
                    <a:gd name="T44" fmla="*/ 0 w 30"/>
                    <a:gd name="T45" fmla="*/ 1920 h 1920"/>
                    <a:gd name="T46" fmla="*/ 30 w 30"/>
                    <a:gd name="T47" fmla="*/ 1920 h 1920"/>
                    <a:gd name="T48" fmla="*/ 0 w 30"/>
                    <a:gd name="T49" fmla="*/ 80 h 1920"/>
                    <a:gd name="T50" fmla="*/ 30 w 30"/>
                    <a:gd name="T51" fmla="*/ 80 h 19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30" h="1920">
                      <a:moveTo>
                        <a:pt x="10" y="1920"/>
                      </a:moveTo>
                      <a:lnTo>
                        <a:pt x="30" y="1920"/>
                      </a:lnTo>
                      <a:moveTo>
                        <a:pt x="10" y="1363"/>
                      </a:moveTo>
                      <a:lnTo>
                        <a:pt x="30" y="1363"/>
                      </a:lnTo>
                      <a:moveTo>
                        <a:pt x="10" y="1045"/>
                      </a:moveTo>
                      <a:lnTo>
                        <a:pt x="30" y="1045"/>
                      </a:lnTo>
                      <a:moveTo>
                        <a:pt x="10" y="816"/>
                      </a:moveTo>
                      <a:lnTo>
                        <a:pt x="30" y="816"/>
                      </a:lnTo>
                      <a:moveTo>
                        <a:pt x="10" y="637"/>
                      </a:moveTo>
                      <a:lnTo>
                        <a:pt x="30" y="637"/>
                      </a:lnTo>
                      <a:moveTo>
                        <a:pt x="10" y="488"/>
                      </a:moveTo>
                      <a:lnTo>
                        <a:pt x="30" y="488"/>
                      </a:lnTo>
                      <a:moveTo>
                        <a:pt x="10" y="368"/>
                      </a:moveTo>
                      <a:lnTo>
                        <a:pt x="30" y="368"/>
                      </a:lnTo>
                      <a:moveTo>
                        <a:pt x="10" y="259"/>
                      </a:moveTo>
                      <a:lnTo>
                        <a:pt x="30" y="259"/>
                      </a:lnTo>
                      <a:moveTo>
                        <a:pt x="10" y="159"/>
                      </a:moveTo>
                      <a:lnTo>
                        <a:pt x="30" y="159"/>
                      </a:lnTo>
                      <a:moveTo>
                        <a:pt x="10" y="80"/>
                      </a:moveTo>
                      <a:lnTo>
                        <a:pt x="30" y="80"/>
                      </a:lnTo>
                      <a:moveTo>
                        <a:pt x="10" y="0"/>
                      </a:moveTo>
                      <a:lnTo>
                        <a:pt x="30" y="0"/>
                      </a:lnTo>
                      <a:moveTo>
                        <a:pt x="0" y="1920"/>
                      </a:moveTo>
                      <a:lnTo>
                        <a:pt x="30" y="1920"/>
                      </a:lnTo>
                      <a:moveTo>
                        <a:pt x="0" y="80"/>
                      </a:moveTo>
                      <a:lnTo>
                        <a:pt x="30" y="80"/>
                      </a:lnTo>
                    </a:path>
                  </a:pathLst>
                </a:custGeom>
                <a:noFill/>
                <a:ln w="12700" cap="flat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4963713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100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150" name="Rectangle 149"/>
                <p:cNvSpPr>
                  <a:spLocks noChangeArrowheads="1"/>
                </p:cNvSpPr>
                <p:nvPr/>
              </p:nvSpPr>
              <p:spPr bwMode="auto">
                <a:xfrm>
                  <a:off x="700932" y="2044301"/>
                  <a:ext cx="519373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1000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151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4065492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2000" dirty="0">
                      <a:latin typeface="Calibri" panose="020F0502020204030204" pitchFamily="34" charset="0"/>
                    </a:rPr>
                    <a:t>2</a:t>
                  </a: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152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3565724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2000" dirty="0">
                      <a:latin typeface="Calibri" panose="020F0502020204030204" pitchFamily="34" charset="0"/>
                    </a:rPr>
                    <a:t>3</a:t>
                  </a: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153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3217988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2000" dirty="0">
                      <a:latin typeface="Calibri" panose="020F0502020204030204" pitchFamily="34" charset="0"/>
                    </a:rPr>
                    <a:t>4</a:t>
                  </a: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154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2932889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2000" dirty="0">
                      <a:latin typeface="Calibri" panose="020F0502020204030204" pitchFamily="34" charset="0"/>
                    </a:rPr>
                    <a:t>5</a:t>
                  </a: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</p:grpSp>
          <p:sp>
            <p:nvSpPr>
              <p:cNvPr id="146" name="Rectangle 145"/>
              <p:cNvSpPr/>
              <p:nvPr/>
            </p:nvSpPr>
            <p:spPr bwMode="auto">
              <a:xfrm>
                <a:off x="2662888" y="1856755"/>
                <a:ext cx="164582" cy="30777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</p:grpSp>
      </p:grpSp>
      <p:pic>
        <p:nvPicPr>
          <p:cNvPr id="5121" name="Picture 51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2047" y="1520723"/>
            <a:ext cx="3660433" cy="4127722"/>
          </a:xfrm>
          <a:prstGeom prst="rect">
            <a:avLst/>
          </a:prstGeom>
        </p:spPr>
      </p:pic>
      <p:cxnSp>
        <p:nvCxnSpPr>
          <p:cNvPr id="221" name="Straight Connector 220"/>
          <p:cNvCxnSpPr/>
          <p:nvPr/>
        </p:nvCxnSpPr>
        <p:spPr bwMode="auto">
          <a:xfrm flipV="1">
            <a:off x="1275489" y="2498185"/>
            <a:ext cx="3621088" cy="13874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42863290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9" y="116632"/>
            <a:ext cx="8999774" cy="6624736"/>
          </a:xfrm>
        </p:spPr>
        <p:txBody>
          <a:bodyPr/>
          <a:lstStyle/>
          <a:p>
            <a:r>
              <a:rPr lang="en-AU" dirty="0" smtClean="0"/>
              <a:t>Visualize </a:t>
            </a:r>
            <a:r>
              <a:rPr lang="en-AU" dirty="0"/>
              <a:t>individual responses </a:t>
            </a:r>
            <a:r>
              <a:rPr lang="en-AU" dirty="0" smtClean="0"/>
              <a:t>and their </a:t>
            </a:r>
            <a:r>
              <a:rPr lang="en-AU" dirty="0" smtClean="0"/>
              <a:t>modifiers with </a:t>
            </a:r>
            <a:r>
              <a:rPr lang="en-AU" dirty="0" smtClean="0">
                <a:solidFill>
                  <a:srgbClr val="0000FF"/>
                </a:solidFill>
              </a:rPr>
              <a:t>scatterplots of change scores.</a:t>
            </a:r>
            <a:endParaRPr lang="en-AU" dirty="0">
              <a:solidFill>
                <a:srgbClr val="0000FF"/>
              </a:solidFill>
            </a:endParaRPr>
          </a:p>
        </p:txBody>
      </p:sp>
      <p:cxnSp>
        <p:nvCxnSpPr>
          <p:cNvPr id="247" name="Straight Connector 246"/>
          <p:cNvCxnSpPr/>
          <p:nvPr/>
        </p:nvCxnSpPr>
        <p:spPr bwMode="auto">
          <a:xfrm>
            <a:off x="7357182" y="3715413"/>
            <a:ext cx="0" cy="1491561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FF99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Line 174"/>
          <p:cNvSpPr>
            <a:spLocks noChangeShapeType="1"/>
          </p:cNvSpPr>
          <p:nvPr/>
        </p:nvSpPr>
        <p:spPr bwMode="auto">
          <a:xfrm>
            <a:off x="1486261" y="3944013"/>
            <a:ext cx="2422525" cy="295275"/>
          </a:xfrm>
          <a:prstGeom prst="line">
            <a:avLst/>
          </a:prstGeom>
          <a:noFill/>
          <a:ln w="39688" cap="rnd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" name="Line 175"/>
          <p:cNvSpPr>
            <a:spLocks noChangeShapeType="1"/>
          </p:cNvSpPr>
          <p:nvPr/>
        </p:nvSpPr>
        <p:spPr bwMode="auto">
          <a:xfrm>
            <a:off x="1232261" y="3434425"/>
            <a:ext cx="2597150" cy="738188"/>
          </a:xfrm>
          <a:prstGeom prst="line">
            <a:avLst/>
          </a:prstGeom>
          <a:noFill/>
          <a:ln w="39688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1041934" y="4185313"/>
            <a:ext cx="30430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7" name="Group 236"/>
          <p:cNvGrpSpPr/>
          <p:nvPr/>
        </p:nvGrpSpPr>
        <p:grpSpPr>
          <a:xfrm>
            <a:off x="467544" y="1988840"/>
            <a:ext cx="3979606" cy="4072076"/>
            <a:chOff x="613234" y="1844824"/>
            <a:chExt cx="3979606" cy="4072076"/>
          </a:xfrm>
        </p:grpSpPr>
        <p:grpSp>
          <p:nvGrpSpPr>
            <p:cNvPr id="234" name="Group 233"/>
            <p:cNvGrpSpPr/>
            <p:nvPr/>
          </p:nvGrpSpPr>
          <p:grpSpPr>
            <a:xfrm>
              <a:off x="613234" y="1844824"/>
              <a:ext cx="2782430" cy="3678090"/>
              <a:chOff x="613234" y="1844824"/>
              <a:chExt cx="2782430" cy="3678090"/>
            </a:xfrm>
          </p:grpSpPr>
          <p:sp>
            <p:nvSpPr>
              <p:cNvPr id="7" name="Rectangle 176"/>
              <p:cNvSpPr>
                <a:spLocks noChangeArrowheads="1"/>
              </p:cNvSpPr>
              <p:nvPr/>
            </p:nvSpPr>
            <p:spPr bwMode="auto">
              <a:xfrm>
                <a:off x="675879" y="4930844"/>
                <a:ext cx="205184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-6</a:t>
                </a:r>
                <a:endPara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8" name="Rectangle 185"/>
              <p:cNvSpPr>
                <a:spLocks noChangeArrowheads="1"/>
              </p:cNvSpPr>
              <p:nvPr/>
            </p:nvSpPr>
            <p:spPr bwMode="auto">
              <a:xfrm>
                <a:off x="784439" y="5184360"/>
                <a:ext cx="38472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594</a:t>
                </a:r>
                <a:endPara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2" name="Line 89"/>
              <p:cNvSpPr>
                <a:spLocks noChangeShapeType="1"/>
              </p:cNvSpPr>
              <p:nvPr/>
            </p:nvSpPr>
            <p:spPr bwMode="auto">
              <a:xfrm flipV="1">
                <a:off x="976313" y="2163284"/>
                <a:ext cx="0" cy="297815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23" name="Freeform 90"/>
              <p:cNvSpPr>
                <a:spLocks noEditPoints="1"/>
              </p:cNvSpPr>
              <p:nvPr/>
            </p:nvSpPr>
            <p:spPr bwMode="auto">
              <a:xfrm>
                <a:off x="923926" y="2163284"/>
                <a:ext cx="52388" cy="2978150"/>
              </a:xfrm>
              <a:custGeom>
                <a:avLst/>
                <a:gdLst>
                  <a:gd name="T0" fmla="*/ 0 w 33"/>
                  <a:gd name="T1" fmla="*/ 1876 h 1876"/>
                  <a:gd name="T2" fmla="*/ 33 w 33"/>
                  <a:gd name="T3" fmla="*/ 1876 h 1876"/>
                  <a:gd name="T4" fmla="*/ 0 w 33"/>
                  <a:gd name="T5" fmla="*/ 1639 h 1876"/>
                  <a:gd name="T6" fmla="*/ 33 w 33"/>
                  <a:gd name="T7" fmla="*/ 1639 h 1876"/>
                  <a:gd name="T8" fmla="*/ 0 w 33"/>
                  <a:gd name="T9" fmla="*/ 1402 h 1876"/>
                  <a:gd name="T10" fmla="*/ 33 w 33"/>
                  <a:gd name="T11" fmla="*/ 1402 h 1876"/>
                  <a:gd name="T12" fmla="*/ 0 w 33"/>
                  <a:gd name="T13" fmla="*/ 1174 h 1876"/>
                  <a:gd name="T14" fmla="*/ 33 w 33"/>
                  <a:gd name="T15" fmla="*/ 1174 h 1876"/>
                  <a:gd name="T16" fmla="*/ 0 w 33"/>
                  <a:gd name="T17" fmla="*/ 938 h 1876"/>
                  <a:gd name="T18" fmla="*/ 33 w 33"/>
                  <a:gd name="T19" fmla="*/ 938 h 1876"/>
                  <a:gd name="T20" fmla="*/ 0 w 33"/>
                  <a:gd name="T21" fmla="*/ 701 h 1876"/>
                  <a:gd name="T22" fmla="*/ 33 w 33"/>
                  <a:gd name="T23" fmla="*/ 701 h 1876"/>
                  <a:gd name="T24" fmla="*/ 0 w 33"/>
                  <a:gd name="T25" fmla="*/ 464 h 1876"/>
                  <a:gd name="T26" fmla="*/ 33 w 33"/>
                  <a:gd name="T27" fmla="*/ 464 h 1876"/>
                  <a:gd name="T28" fmla="*/ 0 w 33"/>
                  <a:gd name="T29" fmla="*/ 228 h 1876"/>
                  <a:gd name="T30" fmla="*/ 33 w 33"/>
                  <a:gd name="T31" fmla="*/ 228 h 1876"/>
                  <a:gd name="T32" fmla="*/ 0 w 33"/>
                  <a:gd name="T33" fmla="*/ 0 h 1876"/>
                  <a:gd name="T34" fmla="*/ 33 w 33"/>
                  <a:gd name="T35" fmla="*/ 0 h 1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3" h="1876">
                    <a:moveTo>
                      <a:pt x="0" y="1876"/>
                    </a:moveTo>
                    <a:lnTo>
                      <a:pt x="33" y="1876"/>
                    </a:lnTo>
                    <a:moveTo>
                      <a:pt x="0" y="1639"/>
                    </a:moveTo>
                    <a:lnTo>
                      <a:pt x="33" y="1639"/>
                    </a:lnTo>
                    <a:moveTo>
                      <a:pt x="0" y="1402"/>
                    </a:moveTo>
                    <a:lnTo>
                      <a:pt x="33" y="1402"/>
                    </a:lnTo>
                    <a:moveTo>
                      <a:pt x="0" y="1174"/>
                    </a:moveTo>
                    <a:lnTo>
                      <a:pt x="33" y="1174"/>
                    </a:lnTo>
                    <a:moveTo>
                      <a:pt x="0" y="938"/>
                    </a:moveTo>
                    <a:lnTo>
                      <a:pt x="33" y="938"/>
                    </a:lnTo>
                    <a:moveTo>
                      <a:pt x="0" y="701"/>
                    </a:moveTo>
                    <a:lnTo>
                      <a:pt x="33" y="701"/>
                    </a:lnTo>
                    <a:moveTo>
                      <a:pt x="0" y="464"/>
                    </a:moveTo>
                    <a:lnTo>
                      <a:pt x="33" y="464"/>
                    </a:lnTo>
                    <a:moveTo>
                      <a:pt x="0" y="228"/>
                    </a:moveTo>
                    <a:lnTo>
                      <a:pt x="33" y="228"/>
                    </a:lnTo>
                    <a:moveTo>
                      <a:pt x="0" y="0"/>
                    </a:moveTo>
                    <a:lnTo>
                      <a:pt x="33" y="0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5" name="Rectangle 177"/>
              <p:cNvSpPr>
                <a:spLocks noChangeArrowheads="1"/>
              </p:cNvSpPr>
              <p:nvPr/>
            </p:nvSpPr>
            <p:spPr bwMode="auto">
              <a:xfrm>
                <a:off x="660113" y="4609949"/>
                <a:ext cx="205184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-4</a:t>
                </a:r>
                <a:endPara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07" name="Rectangle 179"/>
              <p:cNvSpPr>
                <a:spLocks noChangeArrowheads="1"/>
              </p:cNvSpPr>
              <p:nvPr/>
            </p:nvSpPr>
            <p:spPr bwMode="auto">
              <a:xfrm>
                <a:off x="737057" y="3866999"/>
                <a:ext cx="12824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0</a:t>
                </a:r>
                <a:endPara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09" name="Rectangle 181"/>
              <p:cNvSpPr>
                <a:spLocks noChangeArrowheads="1"/>
              </p:cNvSpPr>
              <p:nvPr/>
            </p:nvSpPr>
            <p:spPr bwMode="auto">
              <a:xfrm>
                <a:off x="737057" y="3119286"/>
                <a:ext cx="12824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4</a:t>
                </a:r>
                <a:endPara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11" name="Rectangle 183"/>
              <p:cNvSpPr>
                <a:spLocks noChangeArrowheads="1"/>
              </p:cNvSpPr>
              <p:nvPr/>
            </p:nvSpPr>
            <p:spPr bwMode="auto">
              <a:xfrm>
                <a:off x="737057" y="2373161"/>
                <a:ext cx="12824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8</a:t>
                </a:r>
                <a:endPara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13" name="Rectangle 70"/>
              <p:cNvSpPr>
                <a:spLocks noChangeArrowheads="1"/>
              </p:cNvSpPr>
              <p:nvPr/>
            </p:nvSpPr>
            <p:spPr bwMode="auto">
              <a:xfrm>
                <a:off x="971600" y="1844824"/>
                <a:ext cx="2424064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Change in power</a:t>
                </a:r>
                <a:r>
                  <a:rPr kumimoji="0" lang="en-US" altLang="en-US" b="1" i="0" u="none" strike="noStrike" cap="none" normalizeH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 </a:t>
                </a:r>
                <a:r>
                  <a:rPr kumimoji="0" lang="en-US" altLang="en-US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(%)</a:t>
                </a:r>
                <a:endParaRPr kumimoji="0" lang="en-US" alt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14" name="Rectangle 213"/>
              <p:cNvSpPr/>
              <p:nvPr/>
            </p:nvSpPr>
            <p:spPr bwMode="auto">
              <a:xfrm>
                <a:off x="613234" y="4929256"/>
                <a:ext cx="569403" cy="53991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236" name="Group 235"/>
            <p:cNvGrpSpPr/>
            <p:nvPr/>
          </p:nvGrpSpPr>
          <p:grpSpPr>
            <a:xfrm>
              <a:off x="976313" y="4997065"/>
              <a:ext cx="3616527" cy="919835"/>
              <a:chOff x="976313" y="4997065"/>
              <a:chExt cx="3616527" cy="919835"/>
            </a:xfrm>
          </p:grpSpPr>
          <p:sp>
            <p:nvSpPr>
              <p:cNvPr id="5" name="Line 91"/>
              <p:cNvSpPr>
                <a:spLocks noChangeShapeType="1"/>
              </p:cNvSpPr>
              <p:nvPr/>
            </p:nvSpPr>
            <p:spPr bwMode="auto">
              <a:xfrm>
                <a:off x="976313" y="5079850"/>
                <a:ext cx="3398838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6" name="Freeform 92"/>
              <p:cNvSpPr>
                <a:spLocks noEditPoints="1"/>
              </p:cNvSpPr>
              <p:nvPr/>
            </p:nvSpPr>
            <p:spPr bwMode="auto">
              <a:xfrm>
                <a:off x="976313" y="5079850"/>
                <a:ext cx="3398838" cy="68263"/>
              </a:xfrm>
              <a:custGeom>
                <a:avLst/>
                <a:gdLst>
                  <a:gd name="T0" fmla="*/ 0 w 2141"/>
                  <a:gd name="T1" fmla="*/ 0 h 43"/>
                  <a:gd name="T2" fmla="*/ 0 w 2141"/>
                  <a:gd name="T3" fmla="*/ 43 h 43"/>
                  <a:gd name="T4" fmla="*/ 362 w 2141"/>
                  <a:gd name="T5" fmla="*/ 0 h 43"/>
                  <a:gd name="T6" fmla="*/ 362 w 2141"/>
                  <a:gd name="T7" fmla="*/ 43 h 43"/>
                  <a:gd name="T8" fmla="*/ 716 w 2141"/>
                  <a:gd name="T9" fmla="*/ 0 h 43"/>
                  <a:gd name="T10" fmla="*/ 716 w 2141"/>
                  <a:gd name="T11" fmla="*/ 43 h 43"/>
                  <a:gd name="T12" fmla="*/ 1070 w 2141"/>
                  <a:gd name="T13" fmla="*/ 0 h 43"/>
                  <a:gd name="T14" fmla="*/ 1070 w 2141"/>
                  <a:gd name="T15" fmla="*/ 43 h 43"/>
                  <a:gd name="T16" fmla="*/ 1432 w 2141"/>
                  <a:gd name="T17" fmla="*/ 0 h 43"/>
                  <a:gd name="T18" fmla="*/ 1432 w 2141"/>
                  <a:gd name="T19" fmla="*/ 43 h 43"/>
                  <a:gd name="T20" fmla="*/ 1786 w 2141"/>
                  <a:gd name="T21" fmla="*/ 0 h 43"/>
                  <a:gd name="T22" fmla="*/ 1786 w 2141"/>
                  <a:gd name="T23" fmla="*/ 43 h 43"/>
                  <a:gd name="T24" fmla="*/ 2141 w 2141"/>
                  <a:gd name="T25" fmla="*/ 0 h 43"/>
                  <a:gd name="T26" fmla="*/ 2141 w 2141"/>
                  <a:gd name="T27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41" h="43">
                    <a:moveTo>
                      <a:pt x="0" y="0"/>
                    </a:moveTo>
                    <a:lnTo>
                      <a:pt x="0" y="43"/>
                    </a:lnTo>
                    <a:moveTo>
                      <a:pt x="362" y="0"/>
                    </a:moveTo>
                    <a:lnTo>
                      <a:pt x="362" y="43"/>
                    </a:lnTo>
                    <a:moveTo>
                      <a:pt x="716" y="0"/>
                    </a:moveTo>
                    <a:lnTo>
                      <a:pt x="716" y="43"/>
                    </a:lnTo>
                    <a:moveTo>
                      <a:pt x="1070" y="0"/>
                    </a:moveTo>
                    <a:lnTo>
                      <a:pt x="1070" y="43"/>
                    </a:lnTo>
                    <a:moveTo>
                      <a:pt x="1432" y="0"/>
                    </a:moveTo>
                    <a:lnTo>
                      <a:pt x="1432" y="43"/>
                    </a:lnTo>
                    <a:moveTo>
                      <a:pt x="1786" y="0"/>
                    </a:moveTo>
                    <a:lnTo>
                      <a:pt x="1786" y="43"/>
                    </a:lnTo>
                    <a:moveTo>
                      <a:pt x="2141" y="0"/>
                    </a:moveTo>
                    <a:lnTo>
                      <a:pt x="2141" y="43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9" name="Rectangle 186"/>
              <p:cNvSpPr>
                <a:spLocks noChangeArrowheads="1"/>
              </p:cNvSpPr>
              <p:nvPr/>
            </p:nvSpPr>
            <p:spPr bwMode="auto">
              <a:xfrm>
                <a:off x="1351177" y="5184360"/>
                <a:ext cx="38472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390</a:t>
                </a:r>
                <a:endPara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0" name="Rectangle 187"/>
              <p:cNvSpPr>
                <a:spLocks noChangeArrowheads="1"/>
              </p:cNvSpPr>
              <p:nvPr/>
            </p:nvSpPr>
            <p:spPr bwMode="auto">
              <a:xfrm>
                <a:off x="1917914" y="5184360"/>
                <a:ext cx="38472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400</a:t>
                </a:r>
                <a:endPara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1" name="Rectangle 188"/>
              <p:cNvSpPr>
                <a:spLocks noChangeArrowheads="1"/>
              </p:cNvSpPr>
              <p:nvPr/>
            </p:nvSpPr>
            <p:spPr bwMode="auto">
              <a:xfrm>
                <a:off x="2484652" y="5184360"/>
                <a:ext cx="38472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410</a:t>
                </a:r>
                <a:endPara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2" name="Rectangle 189"/>
              <p:cNvSpPr>
                <a:spLocks noChangeArrowheads="1"/>
              </p:cNvSpPr>
              <p:nvPr/>
            </p:nvSpPr>
            <p:spPr bwMode="auto">
              <a:xfrm>
                <a:off x="3051389" y="5184360"/>
                <a:ext cx="38472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420</a:t>
                </a:r>
                <a:endPara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3" name="Rectangle 190"/>
              <p:cNvSpPr>
                <a:spLocks noChangeArrowheads="1"/>
              </p:cNvSpPr>
              <p:nvPr/>
            </p:nvSpPr>
            <p:spPr bwMode="auto">
              <a:xfrm>
                <a:off x="3618127" y="5184360"/>
                <a:ext cx="38472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430</a:t>
                </a:r>
                <a:endPara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4" name="Rectangle 191"/>
              <p:cNvSpPr>
                <a:spLocks noChangeArrowheads="1"/>
              </p:cNvSpPr>
              <p:nvPr/>
            </p:nvSpPr>
            <p:spPr bwMode="auto">
              <a:xfrm>
                <a:off x="4184864" y="5184360"/>
                <a:ext cx="384722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606</a:t>
                </a:r>
                <a:endParaRPr kumimoji="0" lang="en-US" alt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15" name="Rectangle 192"/>
              <p:cNvSpPr>
                <a:spLocks noChangeArrowheads="1"/>
              </p:cNvSpPr>
              <p:nvPr/>
            </p:nvSpPr>
            <p:spPr bwMode="auto">
              <a:xfrm>
                <a:off x="1564198" y="5578346"/>
                <a:ext cx="219290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Baseline power (W)</a:t>
                </a:r>
                <a:endParaRPr kumimoji="0" lang="en-US" alt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16" name="Rectangle 215"/>
              <p:cNvSpPr/>
              <p:nvPr/>
            </p:nvSpPr>
            <p:spPr bwMode="auto">
              <a:xfrm>
                <a:off x="4156421" y="4997065"/>
                <a:ext cx="436419" cy="53991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A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220" name="Line 74"/>
          <p:cNvSpPr>
            <a:spLocks noChangeShapeType="1"/>
          </p:cNvSpPr>
          <p:nvPr/>
        </p:nvSpPr>
        <p:spPr bwMode="auto">
          <a:xfrm>
            <a:off x="969926" y="6266880"/>
            <a:ext cx="719217" cy="0"/>
          </a:xfrm>
          <a:prstGeom prst="line">
            <a:avLst/>
          </a:prstGeom>
          <a:noFill/>
          <a:ln w="28575" cap="rnd">
            <a:solidFill>
              <a:srgbClr val="33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22" name="Line 78"/>
          <p:cNvSpPr>
            <a:spLocks noChangeShapeType="1"/>
          </p:cNvSpPr>
          <p:nvPr/>
        </p:nvSpPr>
        <p:spPr bwMode="auto">
          <a:xfrm>
            <a:off x="2725383" y="6282813"/>
            <a:ext cx="719217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cxnSp>
        <p:nvCxnSpPr>
          <p:cNvPr id="228" name="Straight Connector 227"/>
          <p:cNvCxnSpPr/>
          <p:nvPr/>
        </p:nvCxnSpPr>
        <p:spPr bwMode="auto">
          <a:xfrm>
            <a:off x="2312771" y="2512841"/>
            <a:ext cx="0" cy="2711025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CC00CC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1" name="Group 230"/>
          <p:cNvGrpSpPr/>
          <p:nvPr/>
        </p:nvGrpSpPr>
        <p:grpSpPr>
          <a:xfrm>
            <a:off x="1162411" y="2454938"/>
            <a:ext cx="2976216" cy="4000729"/>
            <a:chOff x="1308101" y="2310922"/>
            <a:chExt cx="2976216" cy="4000729"/>
          </a:xfrm>
        </p:grpSpPr>
        <p:sp>
          <p:nvSpPr>
            <p:cNvPr id="65" name="Freeform 134"/>
            <p:cNvSpPr>
              <a:spLocks/>
            </p:cNvSpPr>
            <p:nvPr/>
          </p:nvSpPr>
          <p:spPr bwMode="auto">
            <a:xfrm>
              <a:off x="2232026" y="3987322"/>
              <a:ext cx="133350" cy="134938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35"/>
            <p:cNvSpPr>
              <a:spLocks/>
            </p:cNvSpPr>
            <p:nvPr/>
          </p:nvSpPr>
          <p:spPr bwMode="auto">
            <a:xfrm>
              <a:off x="2232026" y="3987322"/>
              <a:ext cx="133350" cy="134938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136"/>
            <p:cNvSpPr>
              <a:spLocks/>
            </p:cNvSpPr>
            <p:nvPr/>
          </p:nvSpPr>
          <p:spPr bwMode="auto">
            <a:xfrm>
              <a:off x="2513013" y="4644547"/>
              <a:ext cx="133350" cy="134938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137"/>
            <p:cNvSpPr>
              <a:spLocks/>
            </p:cNvSpPr>
            <p:nvPr/>
          </p:nvSpPr>
          <p:spPr bwMode="auto">
            <a:xfrm>
              <a:off x="2513013" y="4644547"/>
              <a:ext cx="133350" cy="134938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138"/>
            <p:cNvSpPr>
              <a:spLocks/>
            </p:cNvSpPr>
            <p:nvPr/>
          </p:nvSpPr>
          <p:spPr bwMode="auto">
            <a:xfrm>
              <a:off x="3905251" y="3263422"/>
              <a:ext cx="133350" cy="134938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139"/>
            <p:cNvSpPr>
              <a:spLocks/>
            </p:cNvSpPr>
            <p:nvPr/>
          </p:nvSpPr>
          <p:spPr bwMode="auto">
            <a:xfrm>
              <a:off x="3905251" y="3263422"/>
              <a:ext cx="133350" cy="134938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140"/>
            <p:cNvSpPr>
              <a:spLocks/>
            </p:cNvSpPr>
            <p:nvPr/>
          </p:nvSpPr>
          <p:spPr bwMode="auto">
            <a:xfrm>
              <a:off x="2111376" y="2995134"/>
              <a:ext cx="134938" cy="134938"/>
            </a:xfrm>
            <a:custGeom>
              <a:avLst/>
              <a:gdLst>
                <a:gd name="T0" fmla="*/ 42 w 85"/>
                <a:gd name="T1" fmla="*/ 0 h 85"/>
                <a:gd name="T2" fmla="*/ 85 w 85"/>
                <a:gd name="T3" fmla="*/ 85 h 85"/>
                <a:gd name="T4" fmla="*/ 0 w 85"/>
                <a:gd name="T5" fmla="*/ 85 h 85"/>
                <a:gd name="T6" fmla="*/ 42 w 85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5">
                  <a:moveTo>
                    <a:pt x="42" y="0"/>
                  </a:moveTo>
                  <a:lnTo>
                    <a:pt x="85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141"/>
            <p:cNvSpPr>
              <a:spLocks/>
            </p:cNvSpPr>
            <p:nvPr/>
          </p:nvSpPr>
          <p:spPr bwMode="auto">
            <a:xfrm>
              <a:off x="2111376" y="2995134"/>
              <a:ext cx="134938" cy="134938"/>
            </a:xfrm>
            <a:custGeom>
              <a:avLst/>
              <a:gdLst>
                <a:gd name="T0" fmla="*/ 42 w 85"/>
                <a:gd name="T1" fmla="*/ 0 h 85"/>
                <a:gd name="T2" fmla="*/ 85 w 85"/>
                <a:gd name="T3" fmla="*/ 85 h 85"/>
                <a:gd name="T4" fmla="*/ 0 w 85"/>
                <a:gd name="T5" fmla="*/ 85 h 85"/>
                <a:gd name="T6" fmla="*/ 42 w 85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5">
                  <a:moveTo>
                    <a:pt x="42" y="0"/>
                  </a:moveTo>
                  <a:lnTo>
                    <a:pt x="85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142"/>
            <p:cNvSpPr>
              <a:spLocks/>
            </p:cNvSpPr>
            <p:nvPr/>
          </p:nvSpPr>
          <p:spPr bwMode="auto">
            <a:xfrm>
              <a:off x="1938338" y="3236434"/>
              <a:ext cx="133350" cy="134938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143"/>
            <p:cNvSpPr>
              <a:spLocks/>
            </p:cNvSpPr>
            <p:nvPr/>
          </p:nvSpPr>
          <p:spPr bwMode="auto">
            <a:xfrm>
              <a:off x="1938338" y="3236434"/>
              <a:ext cx="133350" cy="134938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144"/>
            <p:cNvSpPr>
              <a:spLocks/>
            </p:cNvSpPr>
            <p:nvPr/>
          </p:nvSpPr>
          <p:spPr bwMode="auto">
            <a:xfrm>
              <a:off x="1401763" y="3303109"/>
              <a:ext cx="134938" cy="134938"/>
            </a:xfrm>
            <a:custGeom>
              <a:avLst/>
              <a:gdLst>
                <a:gd name="T0" fmla="*/ 43 w 85"/>
                <a:gd name="T1" fmla="*/ 0 h 85"/>
                <a:gd name="T2" fmla="*/ 85 w 85"/>
                <a:gd name="T3" fmla="*/ 85 h 85"/>
                <a:gd name="T4" fmla="*/ 0 w 85"/>
                <a:gd name="T5" fmla="*/ 85 h 85"/>
                <a:gd name="T6" fmla="*/ 43 w 85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5">
                  <a:moveTo>
                    <a:pt x="43" y="0"/>
                  </a:moveTo>
                  <a:lnTo>
                    <a:pt x="85" y="85"/>
                  </a:lnTo>
                  <a:lnTo>
                    <a:pt x="0" y="85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145"/>
            <p:cNvSpPr>
              <a:spLocks/>
            </p:cNvSpPr>
            <p:nvPr/>
          </p:nvSpPr>
          <p:spPr bwMode="auto">
            <a:xfrm>
              <a:off x="1401763" y="3303109"/>
              <a:ext cx="134938" cy="134938"/>
            </a:xfrm>
            <a:custGeom>
              <a:avLst/>
              <a:gdLst>
                <a:gd name="T0" fmla="*/ 43 w 85"/>
                <a:gd name="T1" fmla="*/ 0 h 85"/>
                <a:gd name="T2" fmla="*/ 85 w 85"/>
                <a:gd name="T3" fmla="*/ 85 h 85"/>
                <a:gd name="T4" fmla="*/ 0 w 85"/>
                <a:gd name="T5" fmla="*/ 85 h 85"/>
                <a:gd name="T6" fmla="*/ 43 w 85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5">
                  <a:moveTo>
                    <a:pt x="43" y="0"/>
                  </a:moveTo>
                  <a:lnTo>
                    <a:pt x="85" y="85"/>
                  </a:lnTo>
                  <a:lnTo>
                    <a:pt x="0" y="85"/>
                  </a:lnTo>
                  <a:lnTo>
                    <a:pt x="43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146"/>
            <p:cNvSpPr>
              <a:spLocks/>
            </p:cNvSpPr>
            <p:nvPr/>
          </p:nvSpPr>
          <p:spPr bwMode="auto">
            <a:xfrm>
              <a:off x="2259013" y="3679347"/>
              <a:ext cx="133350" cy="134938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147"/>
            <p:cNvSpPr>
              <a:spLocks/>
            </p:cNvSpPr>
            <p:nvPr/>
          </p:nvSpPr>
          <p:spPr bwMode="auto">
            <a:xfrm>
              <a:off x="2259013" y="3679347"/>
              <a:ext cx="133350" cy="134938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148"/>
            <p:cNvSpPr>
              <a:spLocks/>
            </p:cNvSpPr>
            <p:nvPr/>
          </p:nvSpPr>
          <p:spPr bwMode="auto">
            <a:xfrm>
              <a:off x="3062288" y="4176234"/>
              <a:ext cx="133350" cy="133350"/>
            </a:xfrm>
            <a:custGeom>
              <a:avLst/>
              <a:gdLst>
                <a:gd name="T0" fmla="*/ 42 w 84"/>
                <a:gd name="T1" fmla="*/ 0 h 84"/>
                <a:gd name="T2" fmla="*/ 84 w 84"/>
                <a:gd name="T3" fmla="*/ 84 h 84"/>
                <a:gd name="T4" fmla="*/ 0 w 84"/>
                <a:gd name="T5" fmla="*/ 84 h 84"/>
                <a:gd name="T6" fmla="*/ 42 w 84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4">
                  <a:moveTo>
                    <a:pt x="42" y="0"/>
                  </a:moveTo>
                  <a:lnTo>
                    <a:pt x="84" y="84"/>
                  </a:lnTo>
                  <a:lnTo>
                    <a:pt x="0" y="84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149"/>
            <p:cNvSpPr>
              <a:spLocks/>
            </p:cNvSpPr>
            <p:nvPr/>
          </p:nvSpPr>
          <p:spPr bwMode="auto">
            <a:xfrm>
              <a:off x="3062288" y="4176234"/>
              <a:ext cx="133350" cy="133350"/>
            </a:xfrm>
            <a:custGeom>
              <a:avLst/>
              <a:gdLst>
                <a:gd name="T0" fmla="*/ 42 w 84"/>
                <a:gd name="T1" fmla="*/ 0 h 84"/>
                <a:gd name="T2" fmla="*/ 84 w 84"/>
                <a:gd name="T3" fmla="*/ 84 h 84"/>
                <a:gd name="T4" fmla="*/ 0 w 84"/>
                <a:gd name="T5" fmla="*/ 84 h 84"/>
                <a:gd name="T6" fmla="*/ 42 w 84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4">
                  <a:moveTo>
                    <a:pt x="42" y="0"/>
                  </a:moveTo>
                  <a:lnTo>
                    <a:pt x="84" y="84"/>
                  </a:lnTo>
                  <a:lnTo>
                    <a:pt x="0" y="84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150"/>
            <p:cNvSpPr>
              <a:spLocks/>
            </p:cNvSpPr>
            <p:nvPr/>
          </p:nvSpPr>
          <p:spPr bwMode="auto">
            <a:xfrm>
              <a:off x="2271713" y="3571397"/>
              <a:ext cx="134938" cy="134938"/>
            </a:xfrm>
            <a:custGeom>
              <a:avLst/>
              <a:gdLst>
                <a:gd name="T0" fmla="*/ 43 w 85"/>
                <a:gd name="T1" fmla="*/ 0 h 85"/>
                <a:gd name="T2" fmla="*/ 85 w 85"/>
                <a:gd name="T3" fmla="*/ 85 h 85"/>
                <a:gd name="T4" fmla="*/ 0 w 85"/>
                <a:gd name="T5" fmla="*/ 85 h 85"/>
                <a:gd name="T6" fmla="*/ 43 w 85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5">
                  <a:moveTo>
                    <a:pt x="43" y="0"/>
                  </a:moveTo>
                  <a:lnTo>
                    <a:pt x="85" y="85"/>
                  </a:lnTo>
                  <a:lnTo>
                    <a:pt x="0" y="85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151"/>
            <p:cNvSpPr>
              <a:spLocks/>
            </p:cNvSpPr>
            <p:nvPr/>
          </p:nvSpPr>
          <p:spPr bwMode="auto">
            <a:xfrm>
              <a:off x="2271713" y="3571397"/>
              <a:ext cx="134938" cy="134938"/>
            </a:xfrm>
            <a:custGeom>
              <a:avLst/>
              <a:gdLst>
                <a:gd name="T0" fmla="*/ 43 w 85"/>
                <a:gd name="T1" fmla="*/ 0 h 85"/>
                <a:gd name="T2" fmla="*/ 85 w 85"/>
                <a:gd name="T3" fmla="*/ 85 h 85"/>
                <a:gd name="T4" fmla="*/ 0 w 85"/>
                <a:gd name="T5" fmla="*/ 85 h 85"/>
                <a:gd name="T6" fmla="*/ 43 w 85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5">
                  <a:moveTo>
                    <a:pt x="43" y="0"/>
                  </a:moveTo>
                  <a:lnTo>
                    <a:pt x="85" y="85"/>
                  </a:lnTo>
                  <a:lnTo>
                    <a:pt x="0" y="85"/>
                  </a:lnTo>
                  <a:lnTo>
                    <a:pt x="43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152"/>
            <p:cNvSpPr>
              <a:spLocks/>
            </p:cNvSpPr>
            <p:nvPr/>
          </p:nvSpPr>
          <p:spPr bwMode="auto">
            <a:xfrm>
              <a:off x="1563688" y="3679347"/>
              <a:ext cx="133350" cy="134938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153"/>
            <p:cNvSpPr>
              <a:spLocks/>
            </p:cNvSpPr>
            <p:nvPr/>
          </p:nvSpPr>
          <p:spPr bwMode="auto">
            <a:xfrm>
              <a:off x="1563688" y="3679347"/>
              <a:ext cx="133350" cy="134938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154"/>
            <p:cNvSpPr>
              <a:spLocks/>
            </p:cNvSpPr>
            <p:nvPr/>
          </p:nvSpPr>
          <p:spPr bwMode="auto">
            <a:xfrm>
              <a:off x="1563688" y="3344384"/>
              <a:ext cx="133350" cy="133350"/>
            </a:xfrm>
            <a:custGeom>
              <a:avLst/>
              <a:gdLst>
                <a:gd name="T0" fmla="*/ 42 w 84"/>
                <a:gd name="T1" fmla="*/ 0 h 84"/>
                <a:gd name="T2" fmla="*/ 84 w 84"/>
                <a:gd name="T3" fmla="*/ 84 h 84"/>
                <a:gd name="T4" fmla="*/ 0 w 84"/>
                <a:gd name="T5" fmla="*/ 84 h 84"/>
                <a:gd name="T6" fmla="*/ 42 w 84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4">
                  <a:moveTo>
                    <a:pt x="42" y="0"/>
                  </a:moveTo>
                  <a:lnTo>
                    <a:pt x="84" y="84"/>
                  </a:lnTo>
                  <a:lnTo>
                    <a:pt x="0" y="84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155"/>
            <p:cNvSpPr>
              <a:spLocks/>
            </p:cNvSpPr>
            <p:nvPr/>
          </p:nvSpPr>
          <p:spPr bwMode="auto">
            <a:xfrm>
              <a:off x="1563688" y="3344384"/>
              <a:ext cx="133350" cy="133350"/>
            </a:xfrm>
            <a:custGeom>
              <a:avLst/>
              <a:gdLst>
                <a:gd name="T0" fmla="*/ 42 w 84"/>
                <a:gd name="T1" fmla="*/ 0 h 84"/>
                <a:gd name="T2" fmla="*/ 84 w 84"/>
                <a:gd name="T3" fmla="*/ 84 h 84"/>
                <a:gd name="T4" fmla="*/ 0 w 84"/>
                <a:gd name="T5" fmla="*/ 84 h 84"/>
                <a:gd name="T6" fmla="*/ 42 w 84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4">
                  <a:moveTo>
                    <a:pt x="42" y="0"/>
                  </a:moveTo>
                  <a:lnTo>
                    <a:pt x="84" y="84"/>
                  </a:lnTo>
                  <a:lnTo>
                    <a:pt x="0" y="84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156"/>
            <p:cNvSpPr>
              <a:spLocks/>
            </p:cNvSpPr>
            <p:nvPr/>
          </p:nvSpPr>
          <p:spPr bwMode="auto">
            <a:xfrm>
              <a:off x="2071688" y="4001609"/>
              <a:ext cx="133350" cy="133350"/>
            </a:xfrm>
            <a:custGeom>
              <a:avLst/>
              <a:gdLst>
                <a:gd name="T0" fmla="*/ 42 w 84"/>
                <a:gd name="T1" fmla="*/ 0 h 84"/>
                <a:gd name="T2" fmla="*/ 84 w 84"/>
                <a:gd name="T3" fmla="*/ 84 h 84"/>
                <a:gd name="T4" fmla="*/ 0 w 84"/>
                <a:gd name="T5" fmla="*/ 84 h 84"/>
                <a:gd name="T6" fmla="*/ 42 w 84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4">
                  <a:moveTo>
                    <a:pt x="42" y="0"/>
                  </a:moveTo>
                  <a:lnTo>
                    <a:pt x="84" y="84"/>
                  </a:lnTo>
                  <a:lnTo>
                    <a:pt x="0" y="84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157"/>
            <p:cNvSpPr>
              <a:spLocks/>
            </p:cNvSpPr>
            <p:nvPr/>
          </p:nvSpPr>
          <p:spPr bwMode="auto">
            <a:xfrm>
              <a:off x="2071688" y="4001609"/>
              <a:ext cx="133350" cy="133350"/>
            </a:xfrm>
            <a:custGeom>
              <a:avLst/>
              <a:gdLst>
                <a:gd name="T0" fmla="*/ 42 w 84"/>
                <a:gd name="T1" fmla="*/ 0 h 84"/>
                <a:gd name="T2" fmla="*/ 84 w 84"/>
                <a:gd name="T3" fmla="*/ 84 h 84"/>
                <a:gd name="T4" fmla="*/ 0 w 84"/>
                <a:gd name="T5" fmla="*/ 84 h 84"/>
                <a:gd name="T6" fmla="*/ 42 w 84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4">
                  <a:moveTo>
                    <a:pt x="42" y="0"/>
                  </a:moveTo>
                  <a:lnTo>
                    <a:pt x="84" y="84"/>
                  </a:lnTo>
                  <a:lnTo>
                    <a:pt x="0" y="84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158"/>
            <p:cNvSpPr>
              <a:spLocks/>
            </p:cNvSpPr>
            <p:nvPr/>
          </p:nvSpPr>
          <p:spPr bwMode="auto">
            <a:xfrm>
              <a:off x="1924051" y="2807809"/>
              <a:ext cx="134938" cy="133350"/>
            </a:xfrm>
            <a:custGeom>
              <a:avLst/>
              <a:gdLst>
                <a:gd name="T0" fmla="*/ 42 w 85"/>
                <a:gd name="T1" fmla="*/ 0 h 84"/>
                <a:gd name="T2" fmla="*/ 85 w 85"/>
                <a:gd name="T3" fmla="*/ 84 h 84"/>
                <a:gd name="T4" fmla="*/ 0 w 85"/>
                <a:gd name="T5" fmla="*/ 84 h 84"/>
                <a:gd name="T6" fmla="*/ 42 w 85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4">
                  <a:moveTo>
                    <a:pt x="42" y="0"/>
                  </a:moveTo>
                  <a:lnTo>
                    <a:pt x="85" y="84"/>
                  </a:lnTo>
                  <a:lnTo>
                    <a:pt x="0" y="84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0" name="Freeform 159"/>
            <p:cNvSpPr>
              <a:spLocks/>
            </p:cNvSpPr>
            <p:nvPr/>
          </p:nvSpPr>
          <p:spPr bwMode="auto">
            <a:xfrm>
              <a:off x="1924051" y="2807809"/>
              <a:ext cx="134938" cy="133350"/>
            </a:xfrm>
            <a:custGeom>
              <a:avLst/>
              <a:gdLst>
                <a:gd name="T0" fmla="*/ 42 w 85"/>
                <a:gd name="T1" fmla="*/ 0 h 84"/>
                <a:gd name="T2" fmla="*/ 85 w 85"/>
                <a:gd name="T3" fmla="*/ 84 h 84"/>
                <a:gd name="T4" fmla="*/ 0 w 85"/>
                <a:gd name="T5" fmla="*/ 84 h 84"/>
                <a:gd name="T6" fmla="*/ 42 w 85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4">
                  <a:moveTo>
                    <a:pt x="42" y="0"/>
                  </a:moveTo>
                  <a:lnTo>
                    <a:pt x="85" y="84"/>
                  </a:lnTo>
                  <a:lnTo>
                    <a:pt x="0" y="84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1" name="Freeform 160"/>
            <p:cNvSpPr>
              <a:spLocks/>
            </p:cNvSpPr>
            <p:nvPr/>
          </p:nvSpPr>
          <p:spPr bwMode="auto">
            <a:xfrm>
              <a:off x="3021013" y="3585684"/>
              <a:ext cx="134938" cy="133350"/>
            </a:xfrm>
            <a:custGeom>
              <a:avLst/>
              <a:gdLst>
                <a:gd name="T0" fmla="*/ 43 w 85"/>
                <a:gd name="T1" fmla="*/ 0 h 84"/>
                <a:gd name="T2" fmla="*/ 85 w 85"/>
                <a:gd name="T3" fmla="*/ 84 h 84"/>
                <a:gd name="T4" fmla="*/ 0 w 85"/>
                <a:gd name="T5" fmla="*/ 84 h 84"/>
                <a:gd name="T6" fmla="*/ 43 w 85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4">
                  <a:moveTo>
                    <a:pt x="43" y="0"/>
                  </a:moveTo>
                  <a:lnTo>
                    <a:pt x="85" y="84"/>
                  </a:lnTo>
                  <a:lnTo>
                    <a:pt x="0" y="8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2" name="Freeform 161"/>
            <p:cNvSpPr>
              <a:spLocks/>
            </p:cNvSpPr>
            <p:nvPr/>
          </p:nvSpPr>
          <p:spPr bwMode="auto">
            <a:xfrm>
              <a:off x="3021013" y="3585684"/>
              <a:ext cx="134938" cy="133350"/>
            </a:xfrm>
            <a:custGeom>
              <a:avLst/>
              <a:gdLst>
                <a:gd name="T0" fmla="*/ 43 w 85"/>
                <a:gd name="T1" fmla="*/ 0 h 84"/>
                <a:gd name="T2" fmla="*/ 85 w 85"/>
                <a:gd name="T3" fmla="*/ 84 h 84"/>
                <a:gd name="T4" fmla="*/ 0 w 85"/>
                <a:gd name="T5" fmla="*/ 84 h 84"/>
                <a:gd name="T6" fmla="*/ 43 w 85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4">
                  <a:moveTo>
                    <a:pt x="43" y="0"/>
                  </a:moveTo>
                  <a:lnTo>
                    <a:pt x="85" y="84"/>
                  </a:lnTo>
                  <a:lnTo>
                    <a:pt x="0" y="84"/>
                  </a:lnTo>
                  <a:lnTo>
                    <a:pt x="43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3" name="Freeform 162"/>
            <p:cNvSpPr>
              <a:spLocks/>
            </p:cNvSpPr>
            <p:nvPr/>
          </p:nvSpPr>
          <p:spPr bwMode="auto">
            <a:xfrm>
              <a:off x="1978026" y="2645884"/>
              <a:ext cx="133350" cy="134938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4" name="Freeform 163"/>
            <p:cNvSpPr>
              <a:spLocks/>
            </p:cNvSpPr>
            <p:nvPr/>
          </p:nvSpPr>
          <p:spPr bwMode="auto">
            <a:xfrm>
              <a:off x="1978026" y="2645884"/>
              <a:ext cx="133350" cy="134938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5" name="Freeform 164"/>
            <p:cNvSpPr>
              <a:spLocks/>
            </p:cNvSpPr>
            <p:nvPr/>
          </p:nvSpPr>
          <p:spPr bwMode="auto">
            <a:xfrm>
              <a:off x="2312988" y="3263422"/>
              <a:ext cx="133350" cy="134938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6" name="Freeform 165"/>
            <p:cNvSpPr>
              <a:spLocks/>
            </p:cNvSpPr>
            <p:nvPr/>
          </p:nvSpPr>
          <p:spPr bwMode="auto">
            <a:xfrm>
              <a:off x="2312988" y="3263422"/>
              <a:ext cx="133350" cy="134938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7" name="Freeform 166"/>
            <p:cNvSpPr>
              <a:spLocks/>
            </p:cNvSpPr>
            <p:nvPr/>
          </p:nvSpPr>
          <p:spPr bwMode="auto">
            <a:xfrm>
              <a:off x="1308101" y="2310922"/>
              <a:ext cx="134938" cy="134938"/>
            </a:xfrm>
            <a:custGeom>
              <a:avLst/>
              <a:gdLst>
                <a:gd name="T0" fmla="*/ 43 w 85"/>
                <a:gd name="T1" fmla="*/ 0 h 85"/>
                <a:gd name="T2" fmla="*/ 85 w 85"/>
                <a:gd name="T3" fmla="*/ 85 h 85"/>
                <a:gd name="T4" fmla="*/ 0 w 85"/>
                <a:gd name="T5" fmla="*/ 85 h 85"/>
                <a:gd name="T6" fmla="*/ 43 w 85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5">
                  <a:moveTo>
                    <a:pt x="43" y="0"/>
                  </a:moveTo>
                  <a:lnTo>
                    <a:pt x="85" y="85"/>
                  </a:lnTo>
                  <a:lnTo>
                    <a:pt x="0" y="85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8" name="Freeform 167"/>
            <p:cNvSpPr>
              <a:spLocks/>
            </p:cNvSpPr>
            <p:nvPr/>
          </p:nvSpPr>
          <p:spPr bwMode="auto">
            <a:xfrm>
              <a:off x="1308101" y="2310922"/>
              <a:ext cx="134938" cy="134938"/>
            </a:xfrm>
            <a:custGeom>
              <a:avLst/>
              <a:gdLst>
                <a:gd name="T0" fmla="*/ 43 w 85"/>
                <a:gd name="T1" fmla="*/ 0 h 85"/>
                <a:gd name="T2" fmla="*/ 85 w 85"/>
                <a:gd name="T3" fmla="*/ 85 h 85"/>
                <a:gd name="T4" fmla="*/ 0 w 85"/>
                <a:gd name="T5" fmla="*/ 85 h 85"/>
                <a:gd name="T6" fmla="*/ 43 w 85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5">
                  <a:moveTo>
                    <a:pt x="43" y="0"/>
                  </a:moveTo>
                  <a:lnTo>
                    <a:pt x="85" y="85"/>
                  </a:lnTo>
                  <a:lnTo>
                    <a:pt x="0" y="85"/>
                  </a:lnTo>
                  <a:lnTo>
                    <a:pt x="43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9" name="Freeform 168"/>
            <p:cNvSpPr>
              <a:spLocks/>
            </p:cNvSpPr>
            <p:nvPr/>
          </p:nvSpPr>
          <p:spPr bwMode="auto">
            <a:xfrm>
              <a:off x="2473326" y="4001609"/>
              <a:ext cx="133350" cy="133350"/>
            </a:xfrm>
            <a:custGeom>
              <a:avLst/>
              <a:gdLst>
                <a:gd name="T0" fmla="*/ 42 w 84"/>
                <a:gd name="T1" fmla="*/ 0 h 84"/>
                <a:gd name="T2" fmla="*/ 84 w 84"/>
                <a:gd name="T3" fmla="*/ 84 h 84"/>
                <a:gd name="T4" fmla="*/ 0 w 84"/>
                <a:gd name="T5" fmla="*/ 84 h 84"/>
                <a:gd name="T6" fmla="*/ 42 w 84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4">
                  <a:moveTo>
                    <a:pt x="42" y="0"/>
                  </a:moveTo>
                  <a:lnTo>
                    <a:pt x="84" y="84"/>
                  </a:lnTo>
                  <a:lnTo>
                    <a:pt x="0" y="84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0" name="Freeform 169"/>
            <p:cNvSpPr>
              <a:spLocks/>
            </p:cNvSpPr>
            <p:nvPr/>
          </p:nvSpPr>
          <p:spPr bwMode="auto">
            <a:xfrm>
              <a:off x="2473326" y="4001609"/>
              <a:ext cx="133350" cy="133350"/>
            </a:xfrm>
            <a:custGeom>
              <a:avLst/>
              <a:gdLst>
                <a:gd name="T0" fmla="*/ 42 w 84"/>
                <a:gd name="T1" fmla="*/ 0 h 84"/>
                <a:gd name="T2" fmla="*/ 84 w 84"/>
                <a:gd name="T3" fmla="*/ 84 h 84"/>
                <a:gd name="T4" fmla="*/ 0 w 84"/>
                <a:gd name="T5" fmla="*/ 84 h 84"/>
                <a:gd name="T6" fmla="*/ 42 w 84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4">
                  <a:moveTo>
                    <a:pt x="42" y="0"/>
                  </a:moveTo>
                  <a:lnTo>
                    <a:pt x="84" y="84"/>
                  </a:lnTo>
                  <a:lnTo>
                    <a:pt x="0" y="84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1" name="Freeform 170"/>
            <p:cNvSpPr>
              <a:spLocks/>
            </p:cNvSpPr>
            <p:nvPr/>
          </p:nvSpPr>
          <p:spPr bwMode="auto">
            <a:xfrm>
              <a:off x="2352676" y="3974622"/>
              <a:ext cx="133350" cy="133350"/>
            </a:xfrm>
            <a:custGeom>
              <a:avLst/>
              <a:gdLst>
                <a:gd name="T0" fmla="*/ 42 w 84"/>
                <a:gd name="T1" fmla="*/ 0 h 84"/>
                <a:gd name="T2" fmla="*/ 84 w 84"/>
                <a:gd name="T3" fmla="*/ 84 h 84"/>
                <a:gd name="T4" fmla="*/ 0 w 84"/>
                <a:gd name="T5" fmla="*/ 84 h 84"/>
                <a:gd name="T6" fmla="*/ 42 w 84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4">
                  <a:moveTo>
                    <a:pt x="42" y="0"/>
                  </a:moveTo>
                  <a:lnTo>
                    <a:pt x="84" y="84"/>
                  </a:lnTo>
                  <a:lnTo>
                    <a:pt x="0" y="84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2" name="Freeform 171"/>
            <p:cNvSpPr>
              <a:spLocks/>
            </p:cNvSpPr>
            <p:nvPr/>
          </p:nvSpPr>
          <p:spPr bwMode="auto">
            <a:xfrm>
              <a:off x="2352676" y="3974622"/>
              <a:ext cx="133350" cy="133350"/>
            </a:xfrm>
            <a:custGeom>
              <a:avLst/>
              <a:gdLst>
                <a:gd name="T0" fmla="*/ 42 w 84"/>
                <a:gd name="T1" fmla="*/ 0 h 84"/>
                <a:gd name="T2" fmla="*/ 84 w 84"/>
                <a:gd name="T3" fmla="*/ 84 h 84"/>
                <a:gd name="T4" fmla="*/ 0 w 84"/>
                <a:gd name="T5" fmla="*/ 84 h 84"/>
                <a:gd name="T6" fmla="*/ 42 w 84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4">
                  <a:moveTo>
                    <a:pt x="42" y="0"/>
                  </a:moveTo>
                  <a:lnTo>
                    <a:pt x="84" y="84"/>
                  </a:lnTo>
                  <a:lnTo>
                    <a:pt x="0" y="84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3" name="Freeform 172"/>
            <p:cNvSpPr>
              <a:spLocks/>
            </p:cNvSpPr>
            <p:nvPr/>
          </p:nvSpPr>
          <p:spPr bwMode="auto">
            <a:xfrm>
              <a:off x="3797301" y="3612672"/>
              <a:ext cx="134938" cy="133350"/>
            </a:xfrm>
            <a:custGeom>
              <a:avLst/>
              <a:gdLst>
                <a:gd name="T0" fmla="*/ 43 w 85"/>
                <a:gd name="T1" fmla="*/ 0 h 84"/>
                <a:gd name="T2" fmla="*/ 85 w 85"/>
                <a:gd name="T3" fmla="*/ 84 h 84"/>
                <a:gd name="T4" fmla="*/ 0 w 85"/>
                <a:gd name="T5" fmla="*/ 84 h 84"/>
                <a:gd name="T6" fmla="*/ 43 w 85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4">
                  <a:moveTo>
                    <a:pt x="43" y="0"/>
                  </a:moveTo>
                  <a:lnTo>
                    <a:pt x="85" y="84"/>
                  </a:lnTo>
                  <a:lnTo>
                    <a:pt x="0" y="8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4" name="Freeform 173"/>
            <p:cNvSpPr>
              <a:spLocks/>
            </p:cNvSpPr>
            <p:nvPr/>
          </p:nvSpPr>
          <p:spPr bwMode="auto">
            <a:xfrm>
              <a:off x="3797301" y="3612672"/>
              <a:ext cx="134938" cy="133350"/>
            </a:xfrm>
            <a:custGeom>
              <a:avLst/>
              <a:gdLst>
                <a:gd name="T0" fmla="*/ 43 w 85"/>
                <a:gd name="T1" fmla="*/ 0 h 84"/>
                <a:gd name="T2" fmla="*/ 85 w 85"/>
                <a:gd name="T3" fmla="*/ 84 h 84"/>
                <a:gd name="T4" fmla="*/ 0 w 85"/>
                <a:gd name="T5" fmla="*/ 84 h 84"/>
                <a:gd name="T6" fmla="*/ 43 w 85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4">
                  <a:moveTo>
                    <a:pt x="43" y="0"/>
                  </a:moveTo>
                  <a:lnTo>
                    <a:pt x="85" y="84"/>
                  </a:lnTo>
                  <a:lnTo>
                    <a:pt x="0" y="84"/>
                  </a:lnTo>
                  <a:lnTo>
                    <a:pt x="43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3" name="Freeform 79"/>
            <p:cNvSpPr>
              <a:spLocks/>
            </p:cNvSpPr>
            <p:nvPr/>
          </p:nvSpPr>
          <p:spPr bwMode="auto">
            <a:xfrm>
              <a:off x="3162740" y="6066174"/>
              <a:ext cx="142907" cy="145249"/>
            </a:xfrm>
            <a:custGeom>
              <a:avLst/>
              <a:gdLst>
                <a:gd name="T0" fmla="*/ 30 w 61"/>
                <a:gd name="T1" fmla="*/ 0 h 62"/>
                <a:gd name="T2" fmla="*/ 61 w 61"/>
                <a:gd name="T3" fmla="*/ 62 h 62"/>
                <a:gd name="T4" fmla="*/ 0 w 61"/>
                <a:gd name="T5" fmla="*/ 62 h 62"/>
                <a:gd name="T6" fmla="*/ 30 w 61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2">
                  <a:moveTo>
                    <a:pt x="30" y="0"/>
                  </a:moveTo>
                  <a:lnTo>
                    <a:pt x="61" y="62"/>
                  </a:lnTo>
                  <a:lnTo>
                    <a:pt x="0" y="6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4" name="Freeform 80"/>
            <p:cNvSpPr>
              <a:spLocks/>
            </p:cNvSpPr>
            <p:nvPr/>
          </p:nvSpPr>
          <p:spPr bwMode="auto">
            <a:xfrm>
              <a:off x="3162740" y="6066174"/>
              <a:ext cx="142907" cy="145249"/>
            </a:xfrm>
            <a:custGeom>
              <a:avLst/>
              <a:gdLst>
                <a:gd name="T0" fmla="*/ 30 w 61"/>
                <a:gd name="T1" fmla="*/ 0 h 62"/>
                <a:gd name="T2" fmla="*/ 61 w 61"/>
                <a:gd name="T3" fmla="*/ 62 h 62"/>
                <a:gd name="T4" fmla="*/ 0 w 61"/>
                <a:gd name="T5" fmla="*/ 62 h 62"/>
                <a:gd name="T6" fmla="*/ 30 w 61"/>
                <a:gd name="T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2">
                  <a:moveTo>
                    <a:pt x="30" y="0"/>
                  </a:moveTo>
                  <a:lnTo>
                    <a:pt x="61" y="62"/>
                  </a:lnTo>
                  <a:lnTo>
                    <a:pt x="0" y="62"/>
                  </a:lnTo>
                  <a:lnTo>
                    <a:pt x="30" y="0"/>
                  </a:lnTo>
                  <a:close/>
                </a:path>
              </a:pathLst>
            </a:custGeom>
            <a:noFill/>
            <a:ln w="158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5" name="Rectangle 81"/>
            <p:cNvSpPr>
              <a:spLocks noChangeArrowheads="1"/>
            </p:cNvSpPr>
            <p:nvPr/>
          </p:nvSpPr>
          <p:spPr bwMode="auto">
            <a:xfrm>
              <a:off x="3643116" y="5973097"/>
              <a:ext cx="64120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altLang="en-US" dirty="0" err="1">
                  <a:solidFill>
                    <a:srgbClr val="000000"/>
                  </a:solidFill>
                  <a:latin typeface="Arial Narrow" panose="020B0606020202030204" pitchFamily="34" charset="0"/>
                </a:rPr>
                <a:t>Exptal</a:t>
              </a:r>
              <a:endParaRPr lang="en-US" altLang="en-US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260021" y="3394738"/>
            <a:ext cx="2699565" cy="3044995"/>
            <a:chOff x="1405711" y="3250722"/>
            <a:chExt cx="2699565" cy="3044995"/>
          </a:xfrm>
        </p:grpSpPr>
        <p:sp>
          <p:nvSpPr>
            <p:cNvPr id="221" name="Rectangle 77"/>
            <p:cNvSpPr>
              <a:spLocks noChangeArrowheads="1"/>
            </p:cNvSpPr>
            <p:nvPr/>
          </p:nvSpPr>
          <p:spPr bwMode="auto">
            <a:xfrm>
              <a:off x="1878041" y="5957163"/>
              <a:ext cx="7437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Control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405711" y="3250722"/>
              <a:ext cx="2699565" cy="2939869"/>
              <a:chOff x="1405711" y="3250722"/>
              <a:chExt cx="2699565" cy="2939869"/>
            </a:xfrm>
          </p:grpSpPr>
          <p:sp>
            <p:nvSpPr>
              <p:cNvPr id="25" name="Oval 94"/>
              <p:cNvSpPr>
                <a:spLocks noChangeArrowheads="1"/>
              </p:cNvSpPr>
              <p:nvPr/>
            </p:nvSpPr>
            <p:spPr bwMode="auto">
              <a:xfrm>
                <a:off x="2286001" y="4242909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26" name="Oval 95"/>
              <p:cNvSpPr>
                <a:spLocks noChangeArrowheads="1"/>
              </p:cNvSpPr>
              <p:nvPr/>
            </p:nvSpPr>
            <p:spPr bwMode="auto">
              <a:xfrm>
                <a:off x="2286001" y="4242909"/>
                <a:ext cx="120650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27" name="Oval 96"/>
              <p:cNvSpPr>
                <a:spLocks noChangeArrowheads="1"/>
              </p:cNvSpPr>
              <p:nvPr/>
            </p:nvSpPr>
            <p:spPr bwMode="auto">
              <a:xfrm>
                <a:off x="1871663" y="3504722"/>
                <a:ext cx="119063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28" name="Oval 97"/>
              <p:cNvSpPr>
                <a:spLocks noChangeArrowheads="1"/>
              </p:cNvSpPr>
              <p:nvPr/>
            </p:nvSpPr>
            <p:spPr bwMode="auto">
              <a:xfrm>
                <a:off x="1871663" y="3504722"/>
                <a:ext cx="119063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29" name="Oval 98"/>
              <p:cNvSpPr>
                <a:spLocks noChangeArrowheads="1"/>
              </p:cNvSpPr>
              <p:nvPr/>
            </p:nvSpPr>
            <p:spPr bwMode="auto">
              <a:xfrm>
                <a:off x="2379663" y="3974622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30" name="Oval 99"/>
              <p:cNvSpPr>
                <a:spLocks noChangeArrowheads="1"/>
              </p:cNvSpPr>
              <p:nvPr/>
            </p:nvSpPr>
            <p:spPr bwMode="auto">
              <a:xfrm>
                <a:off x="2379663" y="3974622"/>
                <a:ext cx="120650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31" name="Oval 100"/>
              <p:cNvSpPr>
                <a:spLocks noChangeArrowheads="1"/>
              </p:cNvSpPr>
              <p:nvPr/>
            </p:nvSpPr>
            <p:spPr bwMode="auto">
              <a:xfrm>
                <a:off x="2660651" y="3920647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32" name="Oval 101"/>
              <p:cNvSpPr>
                <a:spLocks noChangeArrowheads="1"/>
              </p:cNvSpPr>
              <p:nvPr/>
            </p:nvSpPr>
            <p:spPr bwMode="auto">
              <a:xfrm>
                <a:off x="2660651" y="3920647"/>
                <a:ext cx="120650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33" name="Oval 102"/>
              <p:cNvSpPr>
                <a:spLocks noChangeArrowheads="1"/>
              </p:cNvSpPr>
              <p:nvPr/>
            </p:nvSpPr>
            <p:spPr bwMode="auto">
              <a:xfrm>
                <a:off x="2847976" y="3625372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34" name="Oval 103"/>
              <p:cNvSpPr>
                <a:spLocks noChangeArrowheads="1"/>
              </p:cNvSpPr>
              <p:nvPr/>
            </p:nvSpPr>
            <p:spPr bwMode="auto">
              <a:xfrm>
                <a:off x="2847976" y="3625372"/>
                <a:ext cx="120650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35" name="Oval 104"/>
              <p:cNvSpPr>
                <a:spLocks noChangeArrowheads="1"/>
              </p:cNvSpPr>
              <p:nvPr/>
            </p:nvSpPr>
            <p:spPr bwMode="auto">
              <a:xfrm>
                <a:off x="2005013" y="3477734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36" name="Oval 105"/>
              <p:cNvSpPr>
                <a:spLocks noChangeArrowheads="1"/>
              </p:cNvSpPr>
              <p:nvPr/>
            </p:nvSpPr>
            <p:spPr bwMode="auto">
              <a:xfrm>
                <a:off x="2005013" y="3477734"/>
                <a:ext cx="120650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37" name="Oval 106"/>
              <p:cNvSpPr>
                <a:spLocks noChangeArrowheads="1"/>
              </p:cNvSpPr>
              <p:nvPr/>
            </p:nvSpPr>
            <p:spPr bwMode="auto">
              <a:xfrm>
                <a:off x="2579688" y="3839684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38" name="Oval 107"/>
              <p:cNvSpPr>
                <a:spLocks noChangeArrowheads="1"/>
              </p:cNvSpPr>
              <p:nvPr/>
            </p:nvSpPr>
            <p:spPr bwMode="auto">
              <a:xfrm>
                <a:off x="2579688" y="3839684"/>
                <a:ext cx="120650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39" name="Oval 108"/>
              <p:cNvSpPr>
                <a:spLocks noChangeArrowheads="1"/>
              </p:cNvSpPr>
              <p:nvPr/>
            </p:nvSpPr>
            <p:spPr bwMode="auto">
              <a:xfrm>
                <a:off x="2246313" y="3746022"/>
                <a:ext cx="119063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0" name="Oval 109"/>
              <p:cNvSpPr>
                <a:spLocks noChangeArrowheads="1"/>
              </p:cNvSpPr>
              <p:nvPr/>
            </p:nvSpPr>
            <p:spPr bwMode="auto">
              <a:xfrm>
                <a:off x="2246313" y="3746022"/>
                <a:ext cx="119063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1" name="Oval 110"/>
              <p:cNvSpPr>
                <a:spLocks noChangeArrowheads="1"/>
              </p:cNvSpPr>
              <p:nvPr/>
            </p:nvSpPr>
            <p:spPr bwMode="auto">
              <a:xfrm>
                <a:off x="2125663" y="3250722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2" name="Freeform 111"/>
              <p:cNvSpPr>
                <a:spLocks/>
              </p:cNvSpPr>
              <p:nvPr/>
            </p:nvSpPr>
            <p:spPr bwMode="auto">
              <a:xfrm>
                <a:off x="2125663" y="3250722"/>
                <a:ext cx="120650" cy="120650"/>
              </a:xfrm>
              <a:custGeom>
                <a:avLst/>
                <a:gdLst>
                  <a:gd name="T0" fmla="*/ 76 w 76"/>
                  <a:gd name="T1" fmla="*/ 38 h 76"/>
                  <a:gd name="T2" fmla="*/ 38 w 76"/>
                  <a:gd name="T3" fmla="*/ 76 h 76"/>
                  <a:gd name="T4" fmla="*/ 0 w 76"/>
                  <a:gd name="T5" fmla="*/ 38 h 76"/>
                  <a:gd name="T6" fmla="*/ 38 w 76"/>
                  <a:gd name="T7" fmla="*/ 0 h 76"/>
                  <a:gd name="T8" fmla="*/ 76 w 76"/>
                  <a:gd name="T9" fmla="*/ 38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76">
                    <a:moveTo>
                      <a:pt x="76" y="38"/>
                    </a:moveTo>
                    <a:cubicBezTo>
                      <a:pt x="76" y="58"/>
                      <a:pt x="59" y="76"/>
                      <a:pt x="38" y="76"/>
                    </a:cubicBezTo>
                    <a:cubicBezTo>
                      <a:pt x="17" y="76"/>
                      <a:pt x="0" y="58"/>
                      <a:pt x="0" y="38"/>
                    </a:cubicBezTo>
                    <a:cubicBezTo>
                      <a:pt x="0" y="16"/>
                      <a:pt x="17" y="0"/>
                      <a:pt x="38" y="0"/>
                    </a:cubicBezTo>
                    <a:cubicBezTo>
                      <a:pt x="59" y="0"/>
                      <a:pt x="76" y="16"/>
                      <a:pt x="76" y="38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3" name="Oval 112"/>
              <p:cNvSpPr>
                <a:spLocks noChangeArrowheads="1"/>
              </p:cNvSpPr>
              <p:nvPr/>
            </p:nvSpPr>
            <p:spPr bwMode="auto">
              <a:xfrm>
                <a:off x="3276601" y="3625372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4" name="Oval 113"/>
              <p:cNvSpPr>
                <a:spLocks noChangeArrowheads="1"/>
              </p:cNvSpPr>
              <p:nvPr/>
            </p:nvSpPr>
            <p:spPr bwMode="auto">
              <a:xfrm>
                <a:off x="3276601" y="3625372"/>
                <a:ext cx="119063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5" name="Oval 114"/>
              <p:cNvSpPr>
                <a:spLocks noChangeArrowheads="1"/>
              </p:cNvSpPr>
              <p:nvPr/>
            </p:nvSpPr>
            <p:spPr bwMode="auto">
              <a:xfrm>
                <a:off x="2673351" y="3666647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6" name="Freeform 115"/>
              <p:cNvSpPr>
                <a:spLocks/>
              </p:cNvSpPr>
              <p:nvPr/>
            </p:nvSpPr>
            <p:spPr bwMode="auto">
              <a:xfrm>
                <a:off x="2673351" y="3666647"/>
                <a:ext cx="120650" cy="120650"/>
              </a:xfrm>
              <a:custGeom>
                <a:avLst/>
                <a:gdLst>
                  <a:gd name="T0" fmla="*/ 76 w 76"/>
                  <a:gd name="T1" fmla="*/ 38 h 76"/>
                  <a:gd name="T2" fmla="*/ 38 w 76"/>
                  <a:gd name="T3" fmla="*/ 76 h 76"/>
                  <a:gd name="T4" fmla="*/ 0 w 76"/>
                  <a:gd name="T5" fmla="*/ 38 h 76"/>
                  <a:gd name="T6" fmla="*/ 38 w 76"/>
                  <a:gd name="T7" fmla="*/ 0 h 76"/>
                  <a:gd name="T8" fmla="*/ 76 w 76"/>
                  <a:gd name="T9" fmla="*/ 38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76">
                    <a:moveTo>
                      <a:pt x="76" y="38"/>
                    </a:moveTo>
                    <a:cubicBezTo>
                      <a:pt x="76" y="58"/>
                      <a:pt x="59" y="76"/>
                      <a:pt x="38" y="76"/>
                    </a:cubicBezTo>
                    <a:cubicBezTo>
                      <a:pt x="17" y="76"/>
                      <a:pt x="0" y="58"/>
                      <a:pt x="0" y="38"/>
                    </a:cubicBezTo>
                    <a:cubicBezTo>
                      <a:pt x="0" y="16"/>
                      <a:pt x="17" y="0"/>
                      <a:pt x="38" y="0"/>
                    </a:cubicBezTo>
                    <a:cubicBezTo>
                      <a:pt x="59" y="0"/>
                      <a:pt x="76" y="16"/>
                      <a:pt x="76" y="38"/>
                    </a:cubicBez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7" name="Oval 116"/>
              <p:cNvSpPr>
                <a:spLocks noChangeArrowheads="1"/>
              </p:cNvSpPr>
              <p:nvPr/>
            </p:nvSpPr>
            <p:spPr bwMode="auto">
              <a:xfrm>
                <a:off x="1563688" y="3799997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8" name="Oval 117"/>
              <p:cNvSpPr>
                <a:spLocks noChangeArrowheads="1"/>
              </p:cNvSpPr>
              <p:nvPr/>
            </p:nvSpPr>
            <p:spPr bwMode="auto">
              <a:xfrm>
                <a:off x="1563688" y="3799997"/>
                <a:ext cx="120650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9" name="Oval 118"/>
              <p:cNvSpPr>
                <a:spLocks noChangeArrowheads="1"/>
              </p:cNvSpPr>
              <p:nvPr/>
            </p:nvSpPr>
            <p:spPr bwMode="auto">
              <a:xfrm>
                <a:off x="2954338" y="4215922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50" name="Oval 119"/>
              <p:cNvSpPr>
                <a:spLocks noChangeArrowheads="1"/>
              </p:cNvSpPr>
              <p:nvPr/>
            </p:nvSpPr>
            <p:spPr bwMode="auto">
              <a:xfrm>
                <a:off x="2954338" y="4215922"/>
                <a:ext cx="120650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51" name="Oval 120"/>
              <p:cNvSpPr>
                <a:spLocks noChangeArrowheads="1"/>
              </p:cNvSpPr>
              <p:nvPr/>
            </p:nvSpPr>
            <p:spPr bwMode="auto">
              <a:xfrm>
                <a:off x="1697038" y="4538184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52" name="Oval 121"/>
              <p:cNvSpPr>
                <a:spLocks noChangeArrowheads="1"/>
              </p:cNvSpPr>
              <p:nvPr/>
            </p:nvSpPr>
            <p:spPr bwMode="auto">
              <a:xfrm>
                <a:off x="1697038" y="4538184"/>
                <a:ext cx="120650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53" name="Oval 122"/>
              <p:cNvSpPr>
                <a:spLocks noChangeArrowheads="1"/>
              </p:cNvSpPr>
              <p:nvPr/>
            </p:nvSpPr>
            <p:spPr bwMode="auto">
              <a:xfrm>
                <a:off x="2032001" y="3290409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54" name="Oval 123"/>
              <p:cNvSpPr>
                <a:spLocks noChangeArrowheads="1"/>
              </p:cNvSpPr>
              <p:nvPr/>
            </p:nvSpPr>
            <p:spPr bwMode="auto">
              <a:xfrm>
                <a:off x="2032001" y="3290409"/>
                <a:ext cx="120650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55" name="Oval 124"/>
              <p:cNvSpPr>
                <a:spLocks noChangeArrowheads="1"/>
              </p:cNvSpPr>
              <p:nvPr/>
            </p:nvSpPr>
            <p:spPr bwMode="auto">
              <a:xfrm>
                <a:off x="3984626" y="4215922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56" name="Oval 125"/>
              <p:cNvSpPr>
                <a:spLocks noChangeArrowheads="1"/>
              </p:cNvSpPr>
              <p:nvPr/>
            </p:nvSpPr>
            <p:spPr bwMode="auto">
              <a:xfrm>
                <a:off x="3984626" y="4215922"/>
                <a:ext cx="120650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57" name="Oval 126"/>
              <p:cNvSpPr>
                <a:spLocks noChangeArrowheads="1"/>
              </p:cNvSpPr>
              <p:nvPr/>
            </p:nvSpPr>
            <p:spPr bwMode="auto">
              <a:xfrm>
                <a:off x="1751013" y="4001609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58" name="Oval 127"/>
              <p:cNvSpPr>
                <a:spLocks noChangeArrowheads="1"/>
              </p:cNvSpPr>
              <p:nvPr/>
            </p:nvSpPr>
            <p:spPr bwMode="auto">
              <a:xfrm>
                <a:off x="1751013" y="4001609"/>
                <a:ext cx="120650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59" name="Oval 128"/>
              <p:cNvSpPr>
                <a:spLocks noChangeArrowheads="1"/>
              </p:cNvSpPr>
              <p:nvPr/>
            </p:nvSpPr>
            <p:spPr bwMode="auto">
              <a:xfrm>
                <a:off x="2365376" y="3907947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60" name="Oval 129"/>
              <p:cNvSpPr>
                <a:spLocks noChangeArrowheads="1"/>
              </p:cNvSpPr>
              <p:nvPr/>
            </p:nvSpPr>
            <p:spPr bwMode="auto">
              <a:xfrm>
                <a:off x="2365376" y="3907947"/>
                <a:ext cx="120650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61" name="Oval 130"/>
              <p:cNvSpPr>
                <a:spLocks noChangeArrowheads="1"/>
              </p:cNvSpPr>
              <p:nvPr/>
            </p:nvSpPr>
            <p:spPr bwMode="auto">
              <a:xfrm>
                <a:off x="2981326" y="3706334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62" name="Oval 131"/>
              <p:cNvSpPr>
                <a:spLocks noChangeArrowheads="1"/>
              </p:cNvSpPr>
              <p:nvPr/>
            </p:nvSpPr>
            <p:spPr bwMode="auto">
              <a:xfrm>
                <a:off x="2981326" y="3706334"/>
                <a:ext cx="120650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63" name="Oval 132"/>
              <p:cNvSpPr>
                <a:spLocks noChangeArrowheads="1"/>
              </p:cNvSpPr>
              <p:nvPr/>
            </p:nvSpPr>
            <p:spPr bwMode="auto">
              <a:xfrm>
                <a:off x="3370263" y="4269897"/>
                <a:ext cx="120650" cy="120650"/>
              </a:xfrm>
              <a:prstGeom prst="ellipse">
                <a:avLst/>
              </a:prstGeom>
              <a:solidFill>
                <a:srgbClr val="3366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64" name="Oval 133"/>
              <p:cNvSpPr>
                <a:spLocks noChangeArrowheads="1"/>
              </p:cNvSpPr>
              <p:nvPr/>
            </p:nvSpPr>
            <p:spPr bwMode="auto">
              <a:xfrm>
                <a:off x="3370263" y="4269897"/>
                <a:ext cx="119063" cy="1206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226" name="Oval 41"/>
              <p:cNvSpPr>
                <a:spLocks noChangeArrowheads="1"/>
              </p:cNvSpPr>
              <p:nvPr/>
            </p:nvSpPr>
            <p:spPr bwMode="auto">
              <a:xfrm>
                <a:off x="1405711" y="6044541"/>
                <a:ext cx="146050" cy="146050"/>
              </a:xfrm>
              <a:prstGeom prst="ellipse">
                <a:avLst/>
              </a:prstGeom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227" name="Oval 42"/>
              <p:cNvSpPr>
                <a:spLocks noChangeArrowheads="1"/>
              </p:cNvSpPr>
              <p:nvPr/>
            </p:nvSpPr>
            <p:spPr bwMode="auto">
              <a:xfrm>
                <a:off x="1405711" y="6044541"/>
                <a:ext cx="146050" cy="1460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</p:grpSp>
      <p:cxnSp>
        <p:nvCxnSpPr>
          <p:cNvPr id="235" name="Straight Connector 234"/>
          <p:cNvCxnSpPr/>
          <p:nvPr/>
        </p:nvCxnSpPr>
        <p:spPr bwMode="auto">
          <a:xfrm>
            <a:off x="865769" y="4036264"/>
            <a:ext cx="143487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C00CC"/>
            </a:solidFill>
            <a:prstDash val="sysDot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Straight Connector 237"/>
          <p:cNvCxnSpPr/>
          <p:nvPr/>
        </p:nvCxnSpPr>
        <p:spPr bwMode="auto">
          <a:xfrm>
            <a:off x="865769" y="3742608"/>
            <a:ext cx="143487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CC00CC"/>
            </a:solidFill>
            <a:prstDash val="sysDot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Straight Arrow Connector 241"/>
          <p:cNvCxnSpPr/>
          <p:nvPr/>
        </p:nvCxnSpPr>
        <p:spPr bwMode="auto">
          <a:xfrm flipV="1">
            <a:off x="1036947" y="3751925"/>
            <a:ext cx="0" cy="27305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00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9" name="Group 218"/>
          <p:cNvGrpSpPr/>
          <p:nvPr/>
        </p:nvGrpSpPr>
        <p:grpSpPr>
          <a:xfrm>
            <a:off x="5150141" y="3287097"/>
            <a:ext cx="847434" cy="838141"/>
            <a:chOff x="5150141" y="3143081"/>
            <a:chExt cx="847434" cy="838141"/>
          </a:xfrm>
        </p:grpSpPr>
        <p:cxnSp>
          <p:nvCxnSpPr>
            <p:cNvPr id="252" name="Straight Connector 251"/>
            <p:cNvCxnSpPr/>
            <p:nvPr/>
          </p:nvCxnSpPr>
          <p:spPr bwMode="auto">
            <a:xfrm>
              <a:off x="5150141" y="3967652"/>
              <a:ext cx="834734" cy="135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CC99"/>
              </a:solidFill>
              <a:prstDash val="sysDot"/>
              <a:round/>
              <a:headEnd type="triangl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3" name="Straight Connector 252"/>
            <p:cNvCxnSpPr/>
            <p:nvPr/>
          </p:nvCxnSpPr>
          <p:spPr bwMode="auto">
            <a:xfrm>
              <a:off x="5150141" y="3143081"/>
              <a:ext cx="84743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CC99"/>
              </a:solidFill>
              <a:prstDash val="sysDot"/>
              <a:round/>
              <a:headEnd type="triangl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4" name="Straight Arrow Connector 253"/>
            <p:cNvCxnSpPr/>
            <p:nvPr/>
          </p:nvCxnSpPr>
          <p:spPr bwMode="auto">
            <a:xfrm flipV="1">
              <a:off x="5436096" y="3153722"/>
              <a:ext cx="0" cy="820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CC99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6" name="Straight Connector 255"/>
          <p:cNvCxnSpPr/>
          <p:nvPr/>
        </p:nvCxnSpPr>
        <p:spPr bwMode="auto">
          <a:xfrm>
            <a:off x="5984875" y="2584792"/>
            <a:ext cx="0" cy="262824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00CC99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2" name="Group 231"/>
          <p:cNvGrpSpPr/>
          <p:nvPr/>
        </p:nvGrpSpPr>
        <p:grpSpPr>
          <a:xfrm>
            <a:off x="5259388" y="2491450"/>
            <a:ext cx="2914650" cy="2443162"/>
            <a:chOff x="5259388" y="1987394"/>
            <a:chExt cx="2914650" cy="2443162"/>
          </a:xfrm>
        </p:grpSpPr>
        <p:sp>
          <p:nvSpPr>
            <p:cNvPr id="18" name="Line 430"/>
            <p:cNvSpPr>
              <a:spLocks noChangeShapeType="1"/>
            </p:cNvSpPr>
            <p:nvPr/>
          </p:nvSpPr>
          <p:spPr bwMode="auto">
            <a:xfrm flipV="1">
              <a:off x="5986462" y="3531319"/>
              <a:ext cx="1672467" cy="80087"/>
            </a:xfrm>
            <a:prstGeom prst="line">
              <a:avLst/>
            </a:prstGeom>
            <a:noFill/>
            <a:ln w="38100" cap="rnd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8" name="Oval 350"/>
            <p:cNvSpPr>
              <a:spLocks noChangeArrowheads="1"/>
            </p:cNvSpPr>
            <p:nvPr/>
          </p:nvSpPr>
          <p:spPr bwMode="auto">
            <a:xfrm>
              <a:off x="6619875" y="3897156"/>
              <a:ext cx="115888" cy="117475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9" name="Oval 351"/>
            <p:cNvSpPr>
              <a:spLocks noChangeArrowheads="1"/>
            </p:cNvSpPr>
            <p:nvPr/>
          </p:nvSpPr>
          <p:spPr bwMode="auto">
            <a:xfrm>
              <a:off x="6619875" y="3897156"/>
              <a:ext cx="115888" cy="117475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0" name="Oval 352"/>
            <p:cNvSpPr>
              <a:spLocks noChangeArrowheads="1"/>
            </p:cNvSpPr>
            <p:nvPr/>
          </p:nvSpPr>
          <p:spPr bwMode="auto">
            <a:xfrm>
              <a:off x="7021513" y="3170081"/>
              <a:ext cx="115888" cy="117475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1" name="Oval 353"/>
            <p:cNvSpPr>
              <a:spLocks noChangeArrowheads="1"/>
            </p:cNvSpPr>
            <p:nvPr/>
          </p:nvSpPr>
          <p:spPr bwMode="auto">
            <a:xfrm>
              <a:off x="7021513" y="3170081"/>
              <a:ext cx="115888" cy="117475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2" name="Oval 354"/>
            <p:cNvSpPr>
              <a:spLocks noChangeArrowheads="1"/>
            </p:cNvSpPr>
            <p:nvPr/>
          </p:nvSpPr>
          <p:spPr bwMode="auto">
            <a:xfrm>
              <a:off x="6762750" y="3638394"/>
              <a:ext cx="115888" cy="115888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3" name="Oval 355"/>
            <p:cNvSpPr>
              <a:spLocks noChangeArrowheads="1"/>
            </p:cNvSpPr>
            <p:nvPr/>
          </p:nvSpPr>
          <p:spPr bwMode="auto">
            <a:xfrm>
              <a:off x="6762750" y="3638394"/>
              <a:ext cx="115888" cy="115888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4" name="Oval 356"/>
            <p:cNvSpPr>
              <a:spLocks noChangeArrowheads="1"/>
            </p:cNvSpPr>
            <p:nvPr/>
          </p:nvSpPr>
          <p:spPr bwMode="auto">
            <a:xfrm>
              <a:off x="6010275" y="3586006"/>
              <a:ext cx="117475" cy="117475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5" name="Oval 357"/>
            <p:cNvSpPr>
              <a:spLocks noChangeArrowheads="1"/>
            </p:cNvSpPr>
            <p:nvPr/>
          </p:nvSpPr>
          <p:spPr bwMode="auto">
            <a:xfrm>
              <a:off x="6010275" y="3586006"/>
              <a:ext cx="117475" cy="117475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6" name="Oval 358"/>
            <p:cNvSpPr>
              <a:spLocks noChangeArrowheads="1"/>
            </p:cNvSpPr>
            <p:nvPr/>
          </p:nvSpPr>
          <p:spPr bwMode="auto">
            <a:xfrm>
              <a:off x="6529388" y="3287556"/>
              <a:ext cx="115888" cy="115888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7" name="Oval 359"/>
            <p:cNvSpPr>
              <a:spLocks noChangeArrowheads="1"/>
            </p:cNvSpPr>
            <p:nvPr/>
          </p:nvSpPr>
          <p:spPr bwMode="auto">
            <a:xfrm>
              <a:off x="6529388" y="3287556"/>
              <a:ext cx="115888" cy="115888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8" name="Oval 360"/>
            <p:cNvSpPr>
              <a:spLocks noChangeArrowheads="1"/>
            </p:cNvSpPr>
            <p:nvPr/>
          </p:nvSpPr>
          <p:spPr bwMode="auto">
            <a:xfrm>
              <a:off x="6956425" y="3144681"/>
              <a:ext cx="117475" cy="115888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9" name="Oval 361"/>
            <p:cNvSpPr>
              <a:spLocks noChangeArrowheads="1"/>
            </p:cNvSpPr>
            <p:nvPr/>
          </p:nvSpPr>
          <p:spPr bwMode="auto">
            <a:xfrm>
              <a:off x="6956425" y="3144681"/>
              <a:ext cx="117475" cy="115888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0" name="Oval 362"/>
            <p:cNvSpPr>
              <a:spLocks noChangeArrowheads="1"/>
            </p:cNvSpPr>
            <p:nvPr/>
          </p:nvSpPr>
          <p:spPr bwMode="auto">
            <a:xfrm>
              <a:off x="6075363" y="3508219"/>
              <a:ext cx="115888" cy="117475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1" name="Oval 363"/>
            <p:cNvSpPr>
              <a:spLocks noChangeArrowheads="1"/>
            </p:cNvSpPr>
            <p:nvPr/>
          </p:nvSpPr>
          <p:spPr bwMode="auto">
            <a:xfrm>
              <a:off x="6075363" y="3508219"/>
              <a:ext cx="115888" cy="117475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2" name="Oval 364"/>
            <p:cNvSpPr>
              <a:spLocks noChangeArrowheads="1"/>
            </p:cNvSpPr>
            <p:nvPr/>
          </p:nvSpPr>
          <p:spPr bwMode="auto">
            <a:xfrm>
              <a:off x="7164388" y="3417731"/>
              <a:ext cx="115888" cy="115888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3" name="Oval 365"/>
            <p:cNvSpPr>
              <a:spLocks noChangeArrowheads="1"/>
            </p:cNvSpPr>
            <p:nvPr/>
          </p:nvSpPr>
          <p:spPr bwMode="auto">
            <a:xfrm>
              <a:off x="7164388" y="3417731"/>
              <a:ext cx="115888" cy="115888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4" name="Oval 366"/>
            <p:cNvSpPr>
              <a:spLocks noChangeArrowheads="1"/>
            </p:cNvSpPr>
            <p:nvPr/>
          </p:nvSpPr>
          <p:spPr bwMode="auto">
            <a:xfrm>
              <a:off x="6334125" y="2909731"/>
              <a:ext cx="117475" cy="117475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5" name="Oval 367"/>
            <p:cNvSpPr>
              <a:spLocks noChangeArrowheads="1"/>
            </p:cNvSpPr>
            <p:nvPr/>
          </p:nvSpPr>
          <p:spPr bwMode="auto">
            <a:xfrm>
              <a:off x="6334125" y="2909731"/>
              <a:ext cx="117475" cy="117475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6" name="Oval 368"/>
            <p:cNvSpPr>
              <a:spLocks noChangeArrowheads="1"/>
            </p:cNvSpPr>
            <p:nvPr/>
          </p:nvSpPr>
          <p:spPr bwMode="auto">
            <a:xfrm>
              <a:off x="7488238" y="3300256"/>
              <a:ext cx="115888" cy="117475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7" name="Oval 369"/>
            <p:cNvSpPr>
              <a:spLocks noChangeArrowheads="1"/>
            </p:cNvSpPr>
            <p:nvPr/>
          </p:nvSpPr>
          <p:spPr bwMode="auto">
            <a:xfrm>
              <a:off x="7488238" y="3300256"/>
              <a:ext cx="115888" cy="117475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8" name="Oval 370"/>
            <p:cNvSpPr>
              <a:spLocks noChangeArrowheads="1"/>
            </p:cNvSpPr>
            <p:nvPr/>
          </p:nvSpPr>
          <p:spPr bwMode="auto">
            <a:xfrm>
              <a:off x="6100763" y="3339944"/>
              <a:ext cx="117475" cy="115888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9" name="Oval 371"/>
            <p:cNvSpPr>
              <a:spLocks noChangeArrowheads="1"/>
            </p:cNvSpPr>
            <p:nvPr/>
          </p:nvSpPr>
          <p:spPr bwMode="auto">
            <a:xfrm>
              <a:off x="6100763" y="3338356"/>
              <a:ext cx="117475" cy="117475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0" name="Oval 372"/>
            <p:cNvSpPr>
              <a:spLocks noChangeArrowheads="1"/>
            </p:cNvSpPr>
            <p:nvPr/>
          </p:nvSpPr>
          <p:spPr bwMode="auto">
            <a:xfrm>
              <a:off x="7423150" y="3468531"/>
              <a:ext cx="115888" cy="117475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1" name="Oval 373"/>
            <p:cNvSpPr>
              <a:spLocks noChangeArrowheads="1"/>
            </p:cNvSpPr>
            <p:nvPr/>
          </p:nvSpPr>
          <p:spPr bwMode="auto">
            <a:xfrm>
              <a:off x="7423150" y="3468531"/>
              <a:ext cx="115888" cy="117475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2" name="Oval 374"/>
            <p:cNvSpPr>
              <a:spLocks noChangeArrowheads="1"/>
            </p:cNvSpPr>
            <p:nvPr/>
          </p:nvSpPr>
          <p:spPr bwMode="auto">
            <a:xfrm>
              <a:off x="6127750" y="3884456"/>
              <a:ext cx="115888" cy="117475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3" name="Oval 375"/>
            <p:cNvSpPr>
              <a:spLocks noChangeArrowheads="1"/>
            </p:cNvSpPr>
            <p:nvPr/>
          </p:nvSpPr>
          <p:spPr bwMode="auto">
            <a:xfrm>
              <a:off x="6127750" y="3884456"/>
              <a:ext cx="115888" cy="117475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4" name="Oval 376"/>
            <p:cNvSpPr>
              <a:spLocks noChangeArrowheads="1"/>
            </p:cNvSpPr>
            <p:nvPr/>
          </p:nvSpPr>
          <p:spPr bwMode="auto">
            <a:xfrm>
              <a:off x="7292975" y="4182906"/>
              <a:ext cx="117475" cy="117475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5" name="Oval 377"/>
            <p:cNvSpPr>
              <a:spLocks noChangeArrowheads="1"/>
            </p:cNvSpPr>
            <p:nvPr/>
          </p:nvSpPr>
          <p:spPr bwMode="auto">
            <a:xfrm>
              <a:off x="7292975" y="4182906"/>
              <a:ext cx="117475" cy="117475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6" name="Oval 378"/>
            <p:cNvSpPr>
              <a:spLocks noChangeArrowheads="1"/>
            </p:cNvSpPr>
            <p:nvPr/>
          </p:nvSpPr>
          <p:spPr bwMode="auto">
            <a:xfrm>
              <a:off x="6580188" y="2949419"/>
              <a:ext cx="117475" cy="117475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7" name="Oval 379"/>
            <p:cNvSpPr>
              <a:spLocks noChangeArrowheads="1"/>
            </p:cNvSpPr>
            <p:nvPr/>
          </p:nvSpPr>
          <p:spPr bwMode="auto">
            <a:xfrm>
              <a:off x="6580188" y="2949419"/>
              <a:ext cx="117475" cy="117475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8" name="Oval 380"/>
            <p:cNvSpPr>
              <a:spLocks noChangeArrowheads="1"/>
            </p:cNvSpPr>
            <p:nvPr/>
          </p:nvSpPr>
          <p:spPr bwMode="auto">
            <a:xfrm>
              <a:off x="5919788" y="3871756"/>
              <a:ext cx="117475" cy="117475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49" name="Oval 381"/>
            <p:cNvSpPr>
              <a:spLocks noChangeArrowheads="1"/>
            </p:cNvSpPr>
            <p:nvPr/>
          </p:nvSpPr>
          <p:spPr bwMode="auto">
            <a:xfrm>
              <a:off x="5919788" y="3871756"/>
              <a:ext cx="115888" cy="117475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0" name="Oval 382"/>
            <p:cNvSpPr>
              <a:spLocks noChangeArrowheads="1"/>
            </p:cNvSpPr>
            <p:nvPr/>
          </p:nvSpPr>
          <p:spPr bwMode="auto">
            <a:xfrm>
              <a:off x="7189788" y="3663794"/>
              <a:ext cx="117475" cy="117475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1" name="Oval 383"/>
            <p:cNvSpPr>
              <a:spLocks noChangeArrowheads="1"/>
            </p:cNvSpPr>
            <p:nvPr/>
          </p:nvSpPr>
          <p:spPr bwMode="auto">
            <a:xfrm>
              <a:off x="7189788" y="3663794"/>
              <a:ext cx="115888" cy="117475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2" name="Oval 384"/>
            <p:cNvSpPr>
              <a:spLocks noChangeArrowheads="1"/>
            </p:cNvSpPr>
            <p:nvPr/>
          </p:nvSpPr>
          <p:spPr bwMode="auto">
            <a:xfrm>
              <a:off x="7292975" y="3560606"/>
              <a:ext cx="117475" cy="115888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3" name="Oval 385"/>
            <p:cNvSpPr>
              <a:spLocks noChangeArrowheads="1"/>
            </p:cNvSpPr>
            <p:nvPr/>
          </p:nvSpPr>
          <p:spPr bwMode="auto">
            <a:xfrm>
              <a:off x="7292975" y="3560606"/>
              <a:ext cx="117475" cy="115888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4" name="Oval 386"/>
            <p:cNvSpPr>
              <a:spLocks noChangeArrowheads="1"/>
            </p:cNvSpPr>
            <p:nvPr/>
          </p:nvSpPr>
          <p:spPr bwMode="auto">
            <a:xfrm>
              <a:off x="6710363" y="3378044"/>
              <a:ext cx="115888" cy="117475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5" name="Oval 387"/>
            <p:cNvSpPr>
              <a:spLocks noChangeArrowheads="1"/>
            </p:cNvSpPr>
            <p:nvPr/>
          </p:nvSpPr>
          <p:spPr bwMode="auto">
            <a:xfrm>
              <a:off x="6710363" y="3378044"/>
              <a:ext cx="115888" cy="117475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6" name="Oval 388"/>
            <p:cNvSpPr>
              <a:spLocks noChangeArrowheads="1"/>
            </p:cNvSpPr>
            <p:nvPr/>
          </p:nvSpPr>
          <p:spPr bwMode="auto">
            <a:xfrm>
              <a:off x="6243638" y="3924144"/>
              <a:ext cx="117475" cy="115888"/>
            </a:xfrm>
            <a:prstGeom prst="ellipse">
              <a:avLst/>
            </a:prstGeom>
            <a:solidFill>
              <a:srgbClr val="336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7" name="Oval 389"/>
            <p:cNvSpPr>
              <a:spLocks noChangeArrowheads="1"/>
            </p:cNvSpPr>
            <p:nvPr/>
          </p:nvSpPr>
          <p:spPr bwMode="auto">
            <a:xfrm>
              <a:off x="6243638" y="3924144"/>
              <a:ext cx="117475" cy="115888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8" name="Freeform 390"/>
            <p:cNvSpPr>
              <a:spLocks/>
            </p:cNvSpPr>
            <p:nvPr/>
          </p:nvSpPr>
          <p:spPr bwMode="auto">
            <a:xfrm>
              <a:off x="7747000" y="3651094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9" name="Freeform 391"/>
            <p:cNvSpPr>
              <a:spLocks/>
            </p:cNvSpPr>
            <p:nvPr/>
          </p:nvSpPr>
          <p:spPr bwMode="auto">
            <a:xfrm>
              <a:off x="7747000" y="3651094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0" name="Freeform 392"/>
            <p:cNvSpPr>
              <a:spLocks/>
            </p:cNvSpPr>
            <p:nvPr/>
          </p:nvSpPr>
          <p:spPr bwMode="auto">
            <a:xfrm>
              <a:off x="7034213" y="4300381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1" name="Freeform 393"/>
            <p:cNvSpPr>
              <a:spLocks/>
            </p:cNvSpPr>
            <p:nvPr/>
          </p:nvSpPr>
          <p:spPr bwMode="auto">
            <a:xfrm>
              <a:off x="7034213" y="4300381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2" name="Freeform 394"/>
            <p:cNvSpPr>
              <a:spLocks/>
            </p:cNvSpPr>
            <p:nvPr/>
          </p:nvSpPr>
          <p:spPr bwMode="auto">
            <a:xfrm>
              <a:off x="5997575" y="2936719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3" name="Freeform 395"/>
            <p:cNvSpPr>
              <a:spLocks/>
            </p:cNvSpPr>
            <p:nvPr/>
          </p:nvSpPr>
          <p:spPr bwMode="auto">
            <a:xfrm>
              <a:off x="5997575" y="2936719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4" name="Freeform 396"/>
            <p:cNvSpPr>
              <a:spLocks/>
            </p:cNvSpPr>
            <p:nvPr/>
          </p:nvSpPr>
          <p:spPr bwMode="auto">
            <a:xfrm>
              <a:off x="6710363" y="2663669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5" name="Freeform 397"/>
            <p:cNvSpPr>
              <a:spLocks/>
            </p:cNvSpPr>
            <p:nvPr/>
          </p:nvSpPr>
          <p:spPr bwMode="auto">
            <a:xfrm>
              <a:off x="6710363" y="2663669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6" name="Freeform 398"/>
            <p:cNvSpPr>
              <a:spLocks/>
            </p:cNvSpPr>
            <p:nvPr/>
          </p:nvSpPr>
          <p:spPr bwMode="auto">
            <a:xfrm>
              <a:off x="6451600" y="2897031"/>
              <a:ext cx="128588" cy="130175"/>
            </a:xfrm>
            <a:custGeom>
              <a:avLst/>
              <a:gdLst>
                <a:gd name="T0" fmla="*/ 41 w 81"/>
                <a:gd name="T1" fmla="*/ 0 h 82"/>
                <a:gd name="T2" fmla="*/ 81 w 81"/>
                <a:gd name="T3" fmla="*/ 82 h 82"/>
                <a:gd name="T4" fmla="*/ 0 w 81"/>
                <a:gd name="T5" fmla="*/ 82 h 82"/>
                <a:gd name="T6" fmla="*/ 41 w 8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82">
                  <a:moveTo>
                    <a:pt x="41" y="0"/>
                  </a:moveTo>
                  <a:lnTo>
                    <a:pt x="81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7" name="Freeform 399"/>
            <p:cNvSpPr>
              <a:spLocks/>
            </p:cNvSpPr>
            <p:nvPr/>
          </p:nvSpPr>
          <p:spPr bwMode="auto">
            <a:xfrm>
              <a:off x="6451600" y="2897031"/>
              <a:ext cx="128588" cy="130175"/>
            </a:xfrm>
            <a:custGeom>
              <a:avLst/>
              <a:gdLst>
                <a:gd name="T0" fmla="*/ 41 w 81"/>
                <a:gd name="T1" fmla="*/ 0 h 82"/>
                <a:gd name="T2" fmla="*/ 81 w 81"/>
                <a:gd name="T3" fmla="*/ 82 h 82"/>
                <a:gd name="T4" fmla="*/ 0 w 81"/>
                <a:gd name="T5" fmla="*/ 82 h 82"/>
                <a:gd name="T6" fmla="*/ 41 w 8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82">
                  <a:moveTo>
                    <a:pt x="41" y="0"/>
                  </a:moveTo>
                  <a:lnTo>
                    <a:pt x="81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8" name="Freeform 400"/>
            <p:cNvSpPr>
              <a:spLocks/>
            </p:cNvSpPr>
            <p:nvPr/>
          </p:nvSpPr>
          <p:spPr bwMode="auto">
            <a:xfrm>
              <a:off x="6334125" y="2974819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9" name="Freeform 401"/>
            <p:cNvSpPr>
              <a:spLocks/>
            </p:cNvSpPr>
            <p:nvPr/>
          </p:nvSpPr>
          <p:spPr bwMode="auto">
            <a:xfrm>
              <a:off x="6334125" y="2974819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0" name="Freeform 402"/>
            <p:cNvSpPr>
              <a:spLocks/>
            </p:cNvSpPr>
            <p:nvPr/>
          </p:nvSpPr>
          <p:spPr bwMode="auto">
            <a:xfrm>
              <a:off x="6710363" y="3338356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1" name="Freeform 403"/>
            <p:cNvSpPr>
              <a:spLocks/>
            </p:cNvSpPr>
            <p:nvPr/>
          </p:nvSpPr>
          <p:spPr bwMode="auto">
            <a:xfrm>
              <a:off x="6710363" y="3338356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2" name="Freeform 404"/>
            <p:cNvSpPr>
              <a:spLocks/>
            </p:cNvSpPr>
            <p:nvPr/>
          </p:nvSpPr>
          <p:spPr bwMode="auto">
            <a:xfrm>
              <a:off x="7553325" y="3832069"/>
              <a:ext cx="128588" cy="130175"/>
            </a:xfrm>
            <a:custGeom>
              <a:avLst/>
              <a:gdLst>
                <a:gd name="T0" fmla="*/ 40 w 81"/>
                <a:gd name="T1" fmla="*/ 0 h 82"/>
                <a:gd name="T2" fmla="*/ 81 w 81"/>
                <a:gd name="T3" fmla="*/ 82 h 82"/>
                <a:gd name="T4" fmla="*/ 0 w 81"/>
                <a:gd name="T5" fmla="*/ 82 h 82"/>
                <a:gd name="T6" fmla="*/ 40 w 8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82">
                  <a:moveTo>
                    <a:pt x="40" y="0"/>
                  </a:moveTo>
                  <a:lnTo>
                    <a:pt x="81" y="82"/>
                  </a:lnTo>
                  <a:lnTo>
                    <a:pt x="0" y="82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3" name="Freeform 405"/>
            <p:cNvSpPr>
              <a:spLocks/>
            </p:cNvSpPr>
            <p:nvPr/>
          </p:nvSpPr>
          <p:spPr bwMode="auto">
            <a:xfrm>
              <a:off x="7553325" y="3832069"/>
              <a:ext cx="128588" cy="130175"/>
            </a:xfrm>
            <a:custGeom>
              <a:avLst/>
              <a:gdLst>
                <a:gd name="T0" fmla="*/ 40 w 81"/>
                <a:gd name="T1" fmla="*/ 0 h 82"/>
                <a:gd name="T2" fmla="*/ 81 w 81"/>
                <a:gd name="T3" fmla="*/ 82 h 82"/>
                <a:gd name="T4" fmla="*/ 0 w 81"/>
                <a:gd name="T5" fmla="*/ 82 h 82"/>
                <a:gd name="T6" fmla="*/ 40 w 8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82">
                  <a:moveTo>
                    <a:pt x="40" y="0"/>
                  </a:moveTo>
                  <a:lnTo>
                    <a:pt x="81" y="82"/>
                  </a:lnTo>
                  <a:lnTo>
                    <a:pt x="0" y="82"/>
                  </a:lnTo>
                  <a:lnTo>
                    <a:pt x="40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4" name="Freeform 406"/>
            <p:cNvSpPr>
              <a:spLocks/>
            </p:cNvSpPr>
            <p:nvPr/>
          </p:nvSpPr>
          <p:spPr bwMode="auto">
            <a:xfrm>
              <a:off x="6956425" y="3235169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5" name="Freeform 407"/>
            <p:cNvSpPr>
              <a:spLocks/>
            </p:cNvSpPr>
            <p:nvPr/>
          </p:nvSpPr>
          <p:spPr bwMode="auto">
            <a:xfrm>
              <a:off x="6956425" y="3235169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6" name="Freeform 408"/>
            <p:cNvSpPr>
              <a:spLocks/>
            </p:cNvSpPr>
            <p:nvPr/>
          </p:nvSpPr>
          <p:spPr bwMode="auto">
            <a:xfrm>
              <a:off x="8045450" y="3338356"/>
              <a:ext cx="128588" cy="130175"/>
            </a:xfrm>
            <a:custGeom>
              <a:avLst/>
              <a:gdLst>
                <a:gd name="T0" fmla="*/ 41 w 81"/>
                <a:gd name="T1" fmla="*/ 0 h 82"/>
                <a:gd name="T2" fmla="*/ 81 w 81"/>
                <a:gd name="T3" fmla="*/ 82 h 82"/>
                <a:gd name="T4" fmla="*/ 0 w 81"/>
                <a:gd name="T5" fmla="*/ 82 h 82"/>
                <a:gd name="T6" fmla="*/ 41 w 8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82">
                  <a:moveTo>
                    <a:pt x="41" y="0"/>
                  </a:moveTo>
                  <a:lnTo>
                    <a:pt x="81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7" name="Freeform 409"/>
            <p:cNvSpPr>
              <a:spLocks/>
            </p:cNvSpPr>
            <p:nvPr/>
          </p:nvSpPr>
          <p:spPr bwMode="auto">
            <a:xfrm>
              <a:off x="8045450" y="3338356"/>
              <a:ext cx="128588" cy="130175"/>
            </a:xfrm>
            <a:custGeom>
              <a:avLst/>
              <a:gdLst>
                <a:gd name="T0" fmla="*/ 41 w 81"/>
                <a:gd name="T1" fmla="*/ 0 h 82"/>
                <a:gd name="T2" fmla="*/ 81 w 81"/>
                <a:gd name="T3" fmla="*/ 82 h 82"/>
                <a:gd name="T4" fmla="*/ 0 w 81"/>
                <a:gd name="T5" fmla="*/ 82 h 82"/>
                <a:gd name="T6" fmla="*/ 41 w 8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82">
                  <a:moveTo>
                    <a:pt x="41" y="0"/>
                  </a:moveTo>
                  <a:lnTo>
                    <a:pt x="81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8" name="Freeform 410"/>
            <p:cNvSpPr>
              <a:spLocks/>
            </p:cNvSpPr>
            <p:nvPr/>
          </p:nvSpPr>
          <p:spPr bwMode="auto">
            <a:xfrm>
              <a:off x="5854700" y="3001806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9" name="Freeform 411"/>
            <p:cNvSpPr>
              <a:spLocks/>
            </p:cNvSpPr>
            <p:nvPr/>
          </p:nvSpPr>
          <p:spPr bwMode="auto">
            <a:xfrm>
              <a:off x="5854700" y="3001806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0" name="Freeform 412"/>
            <p:cNvSpPr>
              <a:spLocks/>
            </p:cNvSpPr>
            <p:nvPr/>
          </p:nvSpPr>
          <p:spPr bwMode="auto">
            <a:xfrm>
              <a:off x="7073900" y="3663794"/>
              <a:ext cx="128588" cy="130175"/>
            </a:xfrm>
            <a:custGeom>
              <a:avLst/>
              <a:gdLst>
                <a:gd name="T0" fmla="*/ 40 w 81"/>
                <a:gd name="T1" fmla="*/ 0 h 82"/>
                <a:gd name="T2" fmla="*/ 81 w 81"/>
                <a:gd name="T3" fmla="*/ 82 h 82"/>
                <a:gd name="T4" fmla="*/ 0 w 81"/>
                <a:gd name="T5" fmla="*/ 82 h 82"/>
                <a:gd name="T6" fmla="*/ 40 w 8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82">
                  <a:moveTo>
                    <a:pt x="40" y="0"/>
                  </a:moveTo>
                  <a:lnTo>
                    <a:pt x="81" y="82"/>
                  </a:lnTo>
                  <a:lnTo>
                    <a:pt x="0" y="82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1" name="Freeform 413"/>
            <p:cNvSpPr>
              <a:spLocks/>
            </p:cNvSpPr>
            <p:nvPr/>
          </p:nvSpPr>
          <p:spPr bwMode="auto">
            <a:xfrm>
              <a:off x="7073900" y="3663794"/>
              <a:ext cx="128588" cy="130175"/>
            </a:xfrm>
            <a:custGeom>
              <a:avLst/>
              <a:gdLst>
                <a:gd name="T0" fmla="*/ 40 w 81"/>
                <a:gd name="T1" fmla="*/ 0 h 82"/>
                <a:gd name="T2" fmla="*/ 81 w 81"/>
                <a:gd name="T3" fmla="*/ 82 h 82"/>
                <a:gd name="T4" fmla="*/ 0 w 81"/>
                <a:gd name="T5" fmla="*/ 82 h 82"/>
                <a:gd name="T6" fmla="*/ 40 w 8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82">
                  <a:moveTo>
                    <a:pt x="40" y="0"/>
                  </a:moveTo>
                  <a:lnTo>
                    <a:pt x="81" y="82"/>
                  </a:lnTo>
                  <a:lnTo>
                    <a:pt x="0" y="82"/>
                  </a:lnTo>
                  <a:lnTo>
                    <a:pt x="40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2" name="Freeform 414"/>
            <p:cNvSpPr>
              <a:spLocks/>
            </p:cNvSpPr>
            <p:nvPr/>
          </p:nvSpPr>
          <p:spPr bwMode="auto">
            <a:xfrm>
              <a:off x="6424613" y="2481106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3" name="Freeform 415"/>
            <p:cNvSpPr>
              <a:spLocks/>
            </p:cNvSpPr>
            <p:nvPr/>
          </p:nvSpPr>
          <p:spPr bwMode="auto">
            <a:xfrm>
              <a:off x="6424613" y="2481106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4" name="Freeform 416"/>
            <p:cNvSpPr>
              <a:spLocks/>
            </p:cNvSpPr>
            <p:nvPr/>
          </p:nvSpPr>
          <p:spPr bwMode="auto">
            <a:xfrm>
              <a:off x="7059613" y="3247869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5" name="Freeform 417"/>
            <p:cNvSpPr>
              <a:spLocks/>
            </p:cNvSpPr>
            <p:nvPr/>
          </p:nvSpPr>
          <p:spPr bwMode="auto">
            <a:xfrm>
              <a:off x="7059613" y="3247869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6" name="Freeform 418"/>
            <p:cNvSpPr>
              <a:spLocks/>
            </p:cNvSpPr>
            <p:nvPr/>
          </p:nvSpPr>
          <p:spPr bwMode="auto">
            <a:xfrm>
              <a:off x="5972175" y="2312831"/>
              <a:ext cx="128588" cy="130175"/>
            </a:xfrm>
            <a:custGeom>
              <a:avLst/>
              <a:gdLst>
                <a:gd name="T0" fmla="*/ 40 w 81"/>
                <a:gd name="T1" fmla="*/ 0 h 82"/>
                <a:gd name="T2" fmla="*/ 81 w 81"/>
                <a:gd name="T3" fmla="*/ 82 h 82"/>
                <a:gd name="T4" fmla="*/ 0 w 81"/>
                <a:gd name="T5" fmla="*/ 82 h 82"/>
                <a:gd name="T6" fmla="*/ 40 w 8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82">
                  <a:moveTo>
                    <a:pt x="40" y="0"/>
                  </a:moveTo>
                  <a:lnTo>
                    <a:pt x="81" y="82"/>
                  </a:lnTo>
                  <a:lnTo>
                    <a:pt x="0" y="82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7" name="Freeform 419"/>
            <p:cNvSpPr>
              <a:spLocks/>
            </p:cNvSpPr>
            <p:nvPr/>
          </p:nvSpPr>
          <p:spPr bwMode="auto">
            <a:xfrm>
              <a:off x="5972175" y="2312831"/>
              <a:ext cx="128588" cy="130175"/>
            </a:xfrm>
            <a:custGeom>
              <a:avLst/>
              <a:gdLst>
                <a:gd name="T0" fmla="*/ 40 w 81"/>
                <a:gd name="T1" fmla="*/ 0 h 82"/>
                <a:gd name="T2" fmla="*/ 81 w 81"/>
                <a:gd name="T3" fmla="*/ 82 h 82"/>
                <a:gd name="T4" fmla="*/ 0 w 81"/>
                <a:gd name="T5" fmla="*/ 82 h 82"/>
                <a:gd name="T6" fmla="*/ 40 w 8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82">
                  <a:moveTo>
                    <a:pt x="40" y="0"/>
                  </a:moveTo>
                  <a:lnTo>
                    <a:pt x="81" y="82"/>
                  </a:lnTo>
                  <a:lnTo>
                    <a:pt x="0" y="82"/>
                  </a:lnTo>
                  <a:lnTo>
                    <a:pt x="40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8" name="Freeform 420"/>
            <p:cNvSpPr>
              <a:spLocks/>
            </p:cNvSpPr>
            <p:nvPr/>
          </p:nvSpPr>
          <p:spPr bwMode="auto">
            <a:xfrm>
              <a:off x="6191250" y="2936719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9" name="Freeform 421"/>
            <p:cNvSpPr>
              <a:spLocks/>
            </p:cNvSpPr>
            <p:nvPr/>
          </p:nvSpPr>
          <p:spPr bwMode="auto">
            <a:xfrm>
              <a:off x="6191250" y="2936719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0" name="Freeform 422"/>
            <p:cNvSpPr>
              <a:spLocks/>
            </p:cNvSpPr>
            <p:nvPr/>
          </p:nvSpPr>
          <p:spPr bwMode="auto">
            <a:xfrm>
              <a:off x="5259388" y="1987394"/>
              <a:ext cx="128588" cy="130175"/>
            </a:xfrm>
            <a:custGeom>
              <a:avLst/>
              <a:gdLst>
                <a:gd name="T0" fmla="*/ 40 w 81"/>
                <a:gd name="T1" fmla="*/ 0 h 82"/>
                <a:gd name="T2" fmla="*/ 81 w 81"/>
                <a:gd name="T3" fmla="*/ 82 h 82"/>
                <a:gd name="T4" fmla="*/ 0 w 81"/>
                <a:gd name="T5" fmla="*/ 82 h 82"/>
                <a:gd name="T6" fmla="*/ 40 w 8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82">
                  <a:moveTo>
                    <a:pt x="40" y="0"/>
                  </a:moveTo>
                  <a:lnTo>
                    <a:pt x="81" y="82"/>
                  </a:lnTo>
                  <a:lnTo>
                    <a:pt x="0" y="82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1" name="Freeform 423"/>
            <p:cNvSpPr>
              <a:spLocks/>
            </p:cNvSpPr>
            <p:nvPr/>
          </p:nvSpPr>
          <p:spPr bwMode="auto">
            <a:xfrm>
              <a:off x="5259388" y="1987394"/>
              <a:ext cx="128588" cy="130175"/>
            </a:xfrm>
            <a:custGeom>
              <a:avLst/>
              <a:gdLst>
                <a:gd name="T0" fmla="*/ 40 w 81"/>
                <a:gd name="T1" fmla="*/ 0 h 82"/>
                <a:gd name="T2" fmla="*/ 81 w 81"/>
                <a:gd name="T3" fmla="*/ 82 h 82"/>
                <a:gd name="T4" fmla="*/ 0 w 81"/>
                <a:gd name="T5" fmla="*/ 82 h 82"/>
                <a:gd name="T6" fmla="*/ 40 w 8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82">
                  <a:moveTo>
                    <a:pt x="40" y="0"/>
                  </a:moveTo>
                  <a:lnTo>
                    <a:pt x="81" y="82"/>
                  </a:lnTo>
                  <a:lnTo>
                    <a:pt x="0" y="82"/>
                  </a:lnTo>
                  <a:lnTo>
                    <a:pt x="40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2" name="Freeform 424"/>
            <p:cNvSpPr>
              <a:spLocks/>
            </p:cNvSpPr>
            <p:nvPr/>
          </p:nvSpPr>
          <p:spPr bwMode="auto">
            <a:xfrm>
              <a:off x="6762750" y="3663794"/>
              <a:ext cx="128588" cy="130175"/>
            </a:xfrm>
            <a:custGeom>
              <a:avLst/>
              <a:gdLst>
                <a:gd name="T0" fmla="*/ 40 w 81"/>
                <a:gd name="T1" fmla="*/ 0 h 82"/>
                <a:gd name="T2" fmla="*/ 81 w 81"/>
                <a:gd name="T3" fmla="*/ 82 h 82"/>
                <a:gd name="T4" fmla="*/ 0 w 81"/>
                <a:gd name="T5" fmla="*/ 82 h 82"/>
                <a:gd name="T6" fmla="*/ 40 w 8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82">
                  <a:moveTo>
                    <a:pt x="40" y="0"/>
                  </a:moveTo>
                  <a:lnTo>
                    <a:pt x="81" y="82"/>
                  </a:lnTo>
                  <a:lnTo>
                    <a:pt x="0" y="82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3" name="Freeform 425"/>
            <p:cNvSpPr>
              <a:spLocks/>
            </p:cNvSpPr>
            <p:nvPr/>
          </p:nvSpPr>
          <p:spPr bwMode="auto">
            <a:xfrm>
              <a:off x="6762750" y="3663794"/>
              <a:ext cx="128588" cy="130175"/>
            </a:xfrm>
            <a:custGeom>
              <a:avLst/>
              <a:gdLst>
                <a:gd name="T0" fmla="*/ 40 w 81"/>
                <a:gd name="T1" fmla="*/ 0 h 82"/>
                <a:gd name="T2" fmla="*/ 81 w 81"/>
                <a:gd name="T3" fmla="*/ 82 h 82"/>
                <a:gd name="T4" fmla="*/ 0 w 81"/>
                <a:gd name="T5" fmla="*/ 82 h 82"/>
                <a:gd name="T6" fmla="*/ 40 w 81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82">
                  <a:moveTo>
                    <a:pt x="40" y="0"/>
                  </a:moveTo>
                  <a:lnTo>
                    <a:pt x="81" y="82"/>
                  </a:lnTo>
                  <a:lnTo>
                    <a:pt x="0" y="82"/>
                  </a:lnTo>
                  <a:lnTo>
                    <a:pt x="40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4" name="Freeform 426"/>
            <p:cNvSpPr>
              <a:spLocks/>
            </p:cNvSpPr>
            <p:nvPr/>
          </p:nvSpPr>
          <p:spPr bwMode="auto">
            <a:xfrm>
              <a:off x="8005763" y="3638394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5" name="Freeform 427"/>
            <p:cNvSpPr>
              <a:spLocks/>
            </p:cNvSpPr>
            <p:nvPr/>
          </p:nvSpPr>
          <p:spPr bwMode="auto">
            <a:xfrm>
              <a:off x="8005763" y="3638394"/>
              <a:ext cx="130175" cy="130175"/>
            </a:xfrm>
            <a:custGeom>
              <a:avLst/>
              <a:gdLst>
                <a:gd name="T0" fmla="*/ 41 w 82"/>
                <a:gd name="T1" fmla="*/ 0 h 82"/>
                <a:gd name="T2" fmla="*/ 82 w 82"/>
                <a:gd name="T3" fmla="*/ 82 h 82"/>
                <a:gd name="T4" fmla="*/ 0 w 82"/>
                <a:gd name="T5" fmla="*/ 82 h 82"/>
                <a:gd name="T6" fmla="*/ 41 w 82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2">
                  <a:moveTo>
                    <a:pt x="41" y="0"/>
                  </a:moveTo>
                  <a:lnTo>
                    <a:pt x="82" y="82"/>
                  </a:lnTo>
                  <a:lnTo>
                    <a:pt x="0" y="82"/>
                  </a:lnTo>
                  <a:lnTo>
                    <a:pt x="4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6" name="Freeform 428"/>
            <p:cNvSpPr>
              <a:spLocks/>
            </p:cNvSpPr>
            <p:nvPr/>
          </p:nvSpPr>
          <p:spPr bwMode="auto">
            <a:xfrm>
              <a:off x="6813550" y="3274856"/>
              <a:ext cx="130175" cy="128588"/>
            </a:xfrm>
            <a:custGeom>
              <a:avLst/>
              <a:gdLst>
                <a:gd name="T0" fmla="*/ 41 w 82"/>
                <a:gd name="T1" fmla="*/ 0 h 81"/>
                <a:gd name="T2" fmla="*/ 82 w 82"/>
                <a:gd name="T3" fmla="*/ 81 h 81"/>
                <a:gd name="T4" fmla="*/ 0 w 82"/>
                <a:gd name="T5" fmla="*/ 81 h 81"/>
                <a:gd name="T6" fmla="*/ 41 w 82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1">
                  <a:moveTo>
                    <a:pt x="41" y="0"/>
                  </a:moveTo>
                  <a:lnTo>
                    <a:pt x="82" y="81"/>
                  </a:lnTo>
                  <a:lnTo>
                    <a:pt x="0" y="81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7" name="Freeform 429"/>
            <p:cNvSpPr>
              <a:spLocks/>
            </p:cNvSpPr>
            <p:nvPr/>
          </p:nvSpPr>
          <p:spPr bwMode="auto">
            <a:xfrm>
              <a:off x="6813550" y="3274856"/>
              <a:ext cx="130175" cy="128588"/>
            </a:xfrm>
            <a:custGeom>
              <a:avLst/>
              <a:gdLst>
                <a:gd name="T0" fmla="*/ 41 w 82"/>
                <a:gd name="T1" fmla="*/ 0 h 81"/>
                <a:gd name="T2" fmla="*/ 82 w 82"/>
                <a:gd name="T3" fmla="*/ 81 h 81"/>
                <a:gd name="T4" fmla="*/ 0 w 82"/>
                <a:gd name="T5" fmla="*/ 81 h 81"/>
                <a:gd name="T6" fmla="*/ 41 w 82"/>
                <a:gd name="T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81">
                  <a:moveTo>
                    <a:pt x="41" y="0"/>
                  </a:moveTo>
                  <a:lnTo>
                    <a:pt x="82" y="81"/>
                  </a:lnTo>
                  <a:lnTo>
                    <a:pt x="0" y="81"/>
                  </a:lnTo>
                  <a:lnTo>
                    <a:pt x="4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" name="Line 431"/>
            <p:cNvSpPr>
              <a:spLocks noChangeShapeType="1"/>
            </p:cNvSpPr>
            <p:nvPr/>
          </p:nvSpPr>
          <p:spPr bwMode="auto">
            <a:xfrm>
              <a:off x="5326063" y="2403319"/>
              <a:ext cx="2786063" cy="1546225"/>
            </a:xfrm>
            <a:prstGeom prst="line">
              <a:avLst/>
            </a:prstGeom>
            <a:noFill/>
            <a:ln w="3810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4739758" y="1988840"/>
            <a:ext cx="3791591" cy="4016514"/>
            <a:chOff x="4739758" y="1484784"/>
            <a:chExt cx="3791591" cy="4016514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5273399" y="3680379"/>
              <a:ext cx="3043017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3" name="Line 345"/>
            <p:cNvSpPr>
              <a:spLocks noChangeShapeType="1"/>
            </p:cNvSpPr>
            <p:nvPr/>
          </p:nvSpPr>
          <p:spPr bwMode="auto">
            <a:xfrm flipV="1">
              <a:off x="5117477" y="1831819"/>
              <a:ext cx="0" cy="2962275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4" name="Freeform 346"/>
            <p:cNvSpPr>
              <a:spLocks noEditPoints="1"/>
            </p:cNvSpPr>
            <p:nvPr/>
          </p:nvSpPr>
          <p:spPr bwMode="auto">
            <a:xfrm>
              <a:off x="5066677" y="1831819"/>
              <a:ext cx="50800" cy="2962275"/>
            </a:xfrm>
            <a:custGeom>
              <a:avLst/>
              <a:gdLst>
                <a:gd name="T0" fmla="*/ 0 w 32"/>
                <a:gd name="T1" fmla="*/ 1866 h 1866"/>
                <a:gd name="T2" fmla="*/ 32 w 32"/>
                <a:gd name="T3" fmla="*/ 1866 h 1866"/>
                <a:gd name="T4" fmla="*/ 0 w 32"/>
                <a:gd name="T5" fmla="*/ 1628 h 1866"/>
                <a:gd name="T6" fmla="*/ 32 w 32"/>
                <a:gd name="T7" fmla="*/ 1628 h 1866"/>
                <a:gd name="T8" fmla="*/ 0 w 32"/>
                <a:gd name="T9" fmla="*/ 1399 h 1866"/>
                <a:gd name="T10" fmla="*/ 32 w 32"/>
                <a:gd name="T11" fmla="*/ 1399 h 1866"/>
                <a:gd name="T12" fmla="*/ 0 w 32"/>
                <a:gd name="T13" fmla="*/ 1161 h 1866"/>
                <a:gd name="T14" fmla="*/ 32 w 32"/>
                <a:gd name="T15" fmla="*/ 1161 h 1866"/>
                <a:gd name="T16" fmla="*/ 0 w 32"/>
                <a:gd name="T17" fmla="*/ 932 h 1866"/>
                <a:gd name="T18" fmla="*/ 32 w 32"/>
                <a:gd name="T19" fmla="*/ 932 h 1866"/>
                <a:gd name="T20" fmla="*/ 0 w 32"/>
                <a:gd name="T21" fmla="*/ 695 h 1866"/>
                <a:gd name="T22" fmla="*/ 32 w 32"/>
                <a:gd name="T23" fmla="*/ 695 h 1866"/>
                <a:gd name="T24" fmla="*/ 0 w 32"/>
                <a:gd name="T25" fmla="*/ 466 h 1866"/>
                <a:gd name="T26" fmla="*/ 32 w 32"/>
                <a:gd name="T27" fmla="*/ 466 h 1866"/>
                <a:gd name="T28" fmla="*/ 0 w 32"/>
                <a:gd name="T29" fmla="*/ 228 h 1866"/>
                <a:gd name="T30" fmla="*/ 32 w 32"/>
                <a:gd name="T31" fmla="*/ 228 h 1866"/>
                <a:gd name="T32" fmla="*/ 0 w 32"/>
                <a:gd name="T33" fmla="*/ 0 h 1866"/>
                <a:gd name="T34" fmla="*/ 32 w 32"/>
                <a:gd name="T35" fmla="*/ 0 h 1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1866">
                  <a:moveTo>
                    <a:pt x="0" y="1866"/>
                  </a:moveTo>
                  <a:lnTo>
                    <a:pt x="32" y="1866"/>
                  </a:lnTo>
                  <a:moveTo>
                    <a:pt x="0" y="1628"/>
                  </a:moveTo>
                  <a:lnTo>
                    <a:pt x="32" y="1628"/>
                  </a:lnTo>
                  <a:moveTo>
                    <a:pt x="0" y="1399"/>
                  </a:moveTo>
                  <a:lnTo>
                    <a:pt x="32" y="1399"/>
                  </a:lnTo>
                  <a:moveTo>
                    <a:pt x="0" y="1161"/>
                  </a:moveTo>
                  <a:lnTo>
                    <a:pt x="32" y="1161"/>
                  </a:lnTo>
                  <a:moveTo>
                    <a:pt x="0" y="932"/>
                  </a:moveTo>
                  <a:lnTo>
                    <a:pt x="32" y="932"/>
                  </a:lnTo>
                  <a:moveTo>
                    <a:pt x="0" y="695"/>
                  </a:moveTo>
                  <a:lnTo>
                    <a:pt x="32" y="695"/>
                  </a:lnTo>
                  <a:moveTo>
                    <a:pt x="0" y="466"/>
                  </a:moveTo>
                  <a:lnTo>
                    <a:pt x="32" y="466"/>
                  </a:lnTo>
                  <a:moveTo>
                    <a:pt x="0" y="228"/>
                  </a:moveTo>
                  <a:lnTo>
                    <a:pt x="32" y="228"/>
                  </a:lnTo>
                  <a:moveTo>
                    <a:pt x="0" y="0"/>
                  </a:moveTo>
                  <a:lnTo>
                    <a:pt x="32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5" name="Line 347"/>
            <p:cNvSpPr>
              <a:spLocks noChangeShapeType="1"/>
            </p:cNvSpPr>
            <p:nvPr/>
          </p:nvSpPr>
          <p:spPr bwMode="auto">
            <a:xfrm>
              <a:off x="5233988" y="4725367"/>
              <a:ext cx="3252788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6" name="Freeform 348"/>
            <p:cNvSpPr>
              <a:spLocks noEditPoints="1"/>
            </p:cNvSpPr>
            <p:nvPr/>
          </p:nvSpPr>
          <p:spPr bwMode="auto">
            <a:xfrm>
              <a:off x="5233988" y="4725367"/>
              <a:ext cx="3252788" cy="65088"/>
            </a:xfrm>
            <a:custGeom>
              <a:avLst/>
              <a:gdLst>
                <a:gd name="T0" fmla="*/ 0 w 2049"/>
                <a:gd name="T1" fmla="*/ 0 h 41"/>
                <a:gd name="T2" fmla="*/ 0 w 2049"/>
                <a:gd name="T3" fmla="*/ 41 h 41"/>
                <a:gd name="T4" fmla="*/ 514 w 2049"/>
                <a:gd name="T5" fmla="*/ 0 h 41"/>
                <a:gd name="T6" fmla="*/ 514 w 2049"/>
                <a:gd name="T7" fmla="*/ 41 h 41"/>
                <a:gd name="T8" fmla="*/ 1028 w 2049"/>
                <a:gd name="T9" fmla="*/ 0 h 41"/>
                <a:gd name="T10" fmla="*/ 1028 w 2049"/>
                <a:gd name="T11" fmla="*/ 41 h 41"/>
                <a:gd name="T12" fmla="*/ 1534 w 2049"/>
                <a:gd name="T13" fmla="*/ 0 h 41"/>
                <a:gd name="T14" fmla="*/ 1534 w 2049"/>
                <a:gd name="T15" fmla="*/ 41 h 41"/>
                <a:gd name="T16" fmla="*/ 2049 w 2049"/>
                <a:gd name="T17" fmla="*/ 0 h 41"/>
                <a:gd name="T18" fmla="*/ 2049 w 2049"/>
                <a:gd name="T19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49" h="41">
                  <a:moveTo>
                    <a:pt x="0" y="0"/>
                  </a:moveTo>
                  <a:lnTo>
                    <a:pt x="0" y="41"/>
                  </a:lnTo>
                  <a:moveTo>
                    <a:pt x="514" y="0"/>
                  </a:moveTo>
                  <a:lnTo>
                    <a:pt x="514" y="41"/>
                  </a:lnTo>
                  <a:moveTo>
                    <a:pt x="1028" y="0"/>
                  </a:moveTo>
                  <a:lnTo>
                    <a:pt x="1028" y="41"/>
                  </a:lnTo>
                  <a:moveTo>
                    <a:pt x="1534" y="0"/>
                  </a:moveTo>
                  <a:lnTo>
                    <a:pt x="1534" y="41"/>
                  </a:lnTo>
                  <a:moveTo>
                    <a:pt x="2049" y="0"/>
                  </a:moveTo>
                  <a:lnTo>
                    <a:pt x="2049" y="41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8" name="Rectangle 432"/>
            <p:cNvSpPr>
              <a:spLocks noChangeArrowheads="1"/>
            </p:cNvSpPr>
            <p:nvPr/>
          </p:nvSpPr>
          <p:spPr bwMode="auto">
            <a:xfrm>
              <a:off x="4809202" y="4567738"/>
              <a:ext cx="20518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-6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99" name="Rectangle 433"/>
            <p:cNvSpPr>
              <a:spLocks noChangeArrowheads="1"/>
            </p:cNvSpPr>
            <p:nvPr/>
          </p:nvSpPr>
          <p:spPr bwMode="auto">
            <a:xfrm>
              <a:off x="4809202" y="4265783"/>
              <a:ext cx="20518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-4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1" name="Rectangle 435"/>
            <p:cNvSpPr>
              <a:spLocks noChangeArrowheads="1"/>
            </p:cNvSpPr>
            <p:nvPr/>
          </p:nvSpPr>
          <p:spPr bwMode="auto">
            <a:xfrm>
              <a:off x="4874428" y="3527596"/>
              <a:ext cx="1282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0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3" name="Rectangle 437"/>
            <p:cNvSpPr>
              <a:spLocks noChangeArrowheads="1"/>
            </p:cNvSpPr>
            <p:nvPr/>
          </p:nvSpPr>
          <p:spPr bwMode="auto">
            <a:xfrm>
              <a:off x="4874428" y="2784646"/>
              <a:ext cx="1282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4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5" name="Rectangle 439"/>
            <p:cNvSpPr>
              <a:spLocks noChangeArrowheads="1"/>
            </p:cNvSpPr>
            <p:nvPr/>
          </p:nvSpPr>
          <p:spPr bwMode="auto">
            <a:xfrm>
              <a:off x="4874428" y="2046458"/>
              <a:ext cx="1282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8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7" name="Rectangle 441"/>
            <p:cNvSpPr>
              <a:spLocks noChangeArrowheads="1"/>
            </p:cNvSpPr>
            <p:nvPr/>
          </p:nvSpPr>
          <p:spPr bwMode="auto">
            <a:xfrm>
              <a:off x="5177751" y="4822998"/>
              <a:ext cx="1282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0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8" name="Rectangle 442"/>
            <p:cNvSpPr>
              <a:spLocks noChangeArrowheads="1"/>
            </p:cNvSpPr>
            <p:nvPr/>
          </p:nvSpPr>
          <p:spPr bwMode="auto">
            <a:xfrm>
              <a:off x="5988964" y="4822998"/>
              <a:ext cx="1282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5</a:t>
              </a:r>
              <a:endParaRPr kumimoji="0" lang="en-US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9" name="Rectangle 443"/>
            <p:cNvSpPr>
              <a:spLocks noChangeArrowheads="1"/>
            </p:cNvSpPr>
            <p:nvPr/>
          </p:nvSpPr>
          <p:spPr bwMode="auto">
            <a:xfrm>
              <a:off x="6738438" y="4822998"/>
              <a:ext cx="256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10</a:t>
              </a:r>
              <a:endParaRPr kumimoji="0" lang="en-US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0" name="Rectangle 444"/>
            <p:cNvSpPr>
              <a:spLocks noChangeArrowheads="1"/>
            </p:cNvSpPr>
            <p:nvPr/>
          </p:nvSpPr>
          <p:spPr bwMode="auto">
            <a:xfrm>
              <a:off x="7548063" y="4822998"/>
              <a:ext cx="256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15</a:t>
              </a:r>
              <a:endParaRPr kumimoji="0" lang="en-US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1" name="Rectangle 192"/>
            <p:cNvSpPr>
              <a:spLocks noChangeArrowheads="1"/>
            </p:cNvSpPr>
            <p:nvPr/>
          </p:nvSpPr>
          <p:spPr bwMode="auto">
            <a:xfrm>
              <a:off x="5460443" y="5162744"/>
              <a:ext cx="272831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b="1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Baseline t</a:t>
              </a:r>
              <a:r>
                <a:rPr kumimoji="0" lang="en-US" altLang="en-US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raining </a:t>
              </a:r>
              <a:r>
                <a:rPr kumimoji="0" lang="en-US" altLang="en-US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(h.wk</a:t>
              </a:r>
              <a:r>
                <a:rPr kumimoji="0" lang="en-US" altLang="en-US" b="1" i="0" u="none" strike="noStrike" cap="none" normalizeH="0" baseline="3000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-1</a:t>
              </a:r>
              <a:r>
                <a:rPr kumimoji="0" lang="en-US" altLang="en-US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)</a:t>
              </a:r>
              <a:endPara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2" name="Rectangle 70"/>
            <p:cNvSpPr>
              <a:spLocks noChangeArrowheads="1"/>
            </p:cNvSpPr>
            <p:nvPr/>
          </p:nvSpPr>
          <p:spPr bwMode="auto">
            <a:xfrm>
              <a:off x="5148063" y="1484784"/>
              <a:ext cx="239999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Change in power</a:t>
              </a:r>
              <a:r>
                <a:rPr kumimoji="0" lang="en-US" altLang="en-US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 </a:t>
              </a:r>
              <a:r>
                <a:rPr kumimoji="0" lang="en-US" altLang="en-US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(%)</a:t>
              </a:r>
              <a:endPara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5" name="Rectangle 214"/>
            <p:cNvSpPr/>
            <p:nvPr/>
          </p:nvSpPr>
          <p:spPr bwMode="auto">
            <a:xfrm>
              <a:off x="4739758" y="4569216"/>
              <a:ext cx="449658" cy="53991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7" name="Rectangle 216"/>
            <p:cNvSpPr/>
            <p:nvPr/>
          </p:nvSpPr>
          <p:spPr bwMode="auto">
            <a:xfrm>
              <a:off x="8316417" y="4569740"/>
              <a:ext cx="214932" cy="53991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233" name="Straight Connector 232"/>
          <p:cNvCxnSpPr/>
          <p:nvPr/>
        </p:nvCxnSpPr>
        <p:spPr bwMode="auto">
          <a:xfrm>
            <a:off x="6843598" y="2578157"/>
            <a:ext cx="0" cy="262824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CC00CC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46" name="Group 245"/>
          <p:cNvGrpSpPr/>
          <p:nvPr/>
        </p:nvGrpSpPr>
        <p:grpSpPr>
          <a:xfrm>
            <a:off x="5152444" y="3758502"/>
            <a:ext cx="1711027" cy="295274"/>
            <a:chOff x="5347840" y="3585276"/>
            <a:chExt cx="1434879" cy="293656"/>
          </a:xfrm>
        </p:grpSpPr>
        <p:cxnSp>
          <p:nvCxnSpPr>
            <p:cNvPr id="243" name="Straight Connector 242"/>
            <p:cNvCxnSpPr/>
            <p:nvPr/>
          </p:nvCxnSpPr>
          <p:spPr bwMode="auto">
            <a:xfrm>
              <a:off x="5347840" y="3878932"/>
              <a:ext cx="143487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C00CC"/>
              </a:solidFill>
              <a:prstDash val="sysDot"/>
              <a:round/>
              <a:headEnd type="triangl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4" name="Straight Connector 243"/>
            <p:cNvCxnSpPr/>
            <p:nvPr/>
          </p:nvCxnSpPr>
          <p:spPr bwMode="auto">
            <a:xfrm>
              <a:off x="5347840" y="3585276"/>
              <a:ext cx="143487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CC00CC"/>
              </a:solidFill>
              <a:prstDash val="sysDot"/>
              <a:round/>
              <a:headEnd type="triangl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" name="Straight Arrow Connector 244"/>
            <p:cNvCxnSpPr/>
            <p:nvPr/>
          </p:nvCxnSpPr>
          <p:spPr bwMode="auto">
            <a:xfrm flipV="1">
              <a:off x="5519018" y="3594593"/>
              <a:ext cx="0" cy="27305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8" name="Rectangle 77"/>
          <p:cNvSpPr>
            <a:spLocks noChangeArrowheads="1"/>
          </p:cNvSpPr>
          <p:nvPr/>
        </p:nvSpPr>
        <p:spPr bwMode="auto">
          <a:xfrm>
            <a:off x="467544" y="1126015"/>
            <a:ext cx="4341658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This plot shows a similar s</a:t>
            </a:r>
            <a:r>
              <a:rPr lang="en-US" altLang="en-US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mall modifying effect of baseline</a:t>
            </a:r>
            <a:r>
              <a:rPr lang="en-US" altLang="en-US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power</a:t>
            </a:r>
            <a:r>
              <a:rPr lang="en-US" altLang="en-US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in </a:t>
            </a:r>
            <a:r>
              <a:rPr lang="en-US" altLang="en-US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exptal</a:t>
            </a:r>
            <a:r>
              <a:rPr lang="en-US" altLang="en-US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and control groups, with the effect at the mean.</a:t>
            </a:r>
            <a:endParaRPr lang="en-US" altLang="en-US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49" name="Rectangle 77"/>
          <p:cNvSpPr>
            <a:spLocks noChangeArrowheads="1"/>
          </p:cNvSpPr>
          <p:nvPr/>
        </p:nvSpPr>
        <p:spPr bwMode="auto">
          <a:xfrm>
            <a:off x="5014387" y="1116707"/>
            <a:ext cx="4055086" cy="81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This plot shows a b</a:t>
            </a:r>
            <a:r>
              <a:rPr lang="en-US" altLang="en-US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ig modifying effect </a:t>
            </a:r>
            <a:br>
              <a:rPr lang="en-US" altLang="en-US" dirty="0" smtClean="0">
                <a:solidFill>
                  <a:srgbClr val="000000"/>
                </a:solidFill>
                <a:latin typeface="Arial Narrow" panose="020B0606020202030204" pitchFamily="34" charset="0"/>
              </a:rPr>
            </a:br>
            <a:r>
              <a:rPr lang="en-US" altLang="en-US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of baseline</a:t>
            </a:r>
            <a:r>
              <a:rPr lang="en-US" altLang="en-US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training</a:t>
            </a:r>
            <a:r>
              <a:rPr lang="en-US" altLang="en-US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in the </a:t>
            </a:r>
            <a:r>
              <a:rPr lang="en-US" altLang="en-US" dirty="0" err="1" smtClean="0">
                <a:solidFill>
                  <a:srgbClr val="000000"/>
                </a:solidFill>
                <a:latin typeface="Arial Narrow" panose="020B0606020202030204" pitchFamily="34" charset="0"/>
              </a:rPr>
              <a:t>exptal</a:t>
            </a:r>
            <a:r>
              <a:rPr lang="en-US" altLang="en-US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group. The effect differs with differing training. </a:t>
            </a:r>
            <a:endParaRPr lang="en-US" altLang="en-US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32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 autoUpdateAnimBg="0"/>
      <p:bldP spid="16" grpId="0" animBg="1"/>
      <p:bldP spid="17" grpId="0" animBg="1"/>
      <p:bldP spid="220" grpId="0" animBg="1"/>
      <p:bldP spid="222" grpId="0" animBg="1"/>
      <p:bldP spid="248" grpId="0"/>
      <p:bldP spid="2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18" y="55563"/>
            <a:ext cx="9031116" cy="6757813"/>
          </a:xfrm>
        </p:spPr>
        <p:txBody>
          <a:bodyPr/>
          <a:lstStyle/>
          <a:p>
            <a:pPr marL="0" indent="0">
              <a:lnSpc>
                <a:spcPct val="97000"/>
              </a:lnSpc>
              <a:buNone/>
            </a:pPr>
            <a:r>
              <a:rPr lang="en-NZ" dirty="0" smtClean="0">
                <a:solidFill>
                  <a:srgbClr val="0000FF"/>
                </a:solidFill>
              </a:rPr>
              <a:t>More Issues with Individual </a:t>
            </a:r>
            <a:r>
              <a:rPr lang="en-NZ" dirty="0">
                <a:solidFill>
                  <a:srgbClr val="0000FF"/>
                </a:solidFill>
              </a:rPr>
              <a:t>R</a:t>
            </a:r>
            <a:r>
              <a:rPr lang="en-NZ" dirty="0" smtClean="0">
                <a:solidFill>
                  <a:srgbClr val="0000FF"/>
                </a:solidFill>
              </a:rPr>
              <a:t>esponses in </a:t>
            </a:r>
            <a:r>
              <a:rPr lang="en-NZ" dirty="0">
                <a:solidFill>
                  <a:srgbClr val="0000FF"/>
                </a:solidFill>
              </a:rPr>
              <a:t>S</a:t>
            </a:r>
            <a:r>
              <a:rPr lang="en-NZ" dirty="0" smtClean="0">
                <a:solidFill>
                  <a:srgbClr val="0000FF"/>
                </a:solidFill>
              </a:rPr>
              <a:t>amples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You generally need a huge sample size to characterize the SD representing individual responses.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But if the SD is large, the usual sample size (for the mean effect) may be adequate.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Interpret the magnitude of the SD and its confidence limits.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Magnitude thresholds for the SD are half those for differences in means.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The magnitude is often unclear.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Sometimes the SD of the change scores in the intervention group is </a:t>
            </a:r>
            <a:r>
              <a:rPr lang="en-NZ" i="1" dirty="0" smtClean="0">
                <a:sym typeface="Symbol" panose="05050102010706020507" pitchFamily="18" charset="2"/>
              </a:rPr>
              <a:t>less</a:t>
            </a:r>
            <a:r>
              <a:rPr lang="en-NZ" dirty="0" smtClean="0">
                <a:sym typeface="Symbol" panose="05050102010706020507" pitchFamily="18" charset="2"/>
              </a:rPr>
              <a:t> than that in the control group. 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This can happen simply because of </a:t>
            </a:r>
            <a:r>
              <a:rPr lang="en-NZ" dirty="0" smtClean="0">
                <a:solidFill>
                  <a:srgbClr val="0000FF"/>
                </a:solidFill>
                <a:sym typeface="Symbol" panose="05050102010706020507" pitchFamily="18" charset="2"/>
              </a:rPr>
              <a:t>sampling variation</a:t>
            </a:r>
            <a:r>
              <a:rPr lang="en-NZ" dirty="0" smtClean="0">
                <a:sym typeface="Symbol" panose="05050102010706020507" pitchFamily="18" charset="2"/>
              </a:rPr>
              <a:t>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Or the intervention may really bring the individuals closer together.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The difference in the squares of the SDs is therefore negative, and you can't take the square root of a negative number!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No problem…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5542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uiExpand="1" build="p" bldLvl="3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18" y="55563"/>
            <a:ext cx="9031116" cy="6613797"/>
          </a:xfrm>
        </p:spPr>
        <p:txBody>
          <a:bodyPr/>
          <a:lstStyle/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Change </a:t>
            </a:r>
            <a:r>
              <a:rPr lang="en-NZ" dirty="0">
                <a:sym typeface="Symbol" panose="05050102010706020507" pitchFamily="18" charset="2"/>
              </a:rPr>
              <a:t>the sign, take the square root, and call it a negative SD. 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>
                <a:sym typeface="Symbol" panose="05050102010706020507" pitchFamily="18" charset="2"/>
              </a:rPr>
              <a:t>Do the same to the confidence limits. In this way you show the proper uncertainty in the SD.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Even </a:t>
            </a:r>
            <a:r>
              <a:rPr lang="en-NZ" dirty="0">
                <a:sym typeface="Symbol" panose="05050102010706020507" pitchFamily="18" charset="2"/>
              </a:rPr>
              <a:t>when the SD is tiny or negative in a controlled trial, you may still see important modifying effects of subject characteristics</a:t>
            </a:r>
            <a:r>
              <a:rPr lang="en-NZ" dirty="0" smtClean="0">
                <a:sym typeface="Symbol" panose="05050102010706020507" pitchFamily="18" charset="2"/>
              </a:rPr>
              <a:t>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These help you identify the kinds of subject who are likely to respond positively, trivially or negatively.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If you don't have a control group, the modifying effect of a subject characteristic in the intervention group gives reasonable practical evidence of individual responses…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especially if there is no reason to suspect any modifiable changes in a control group.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But some of the apparent modifying effect of the baseline (pre-test) score is a statistical artefact, </a:t>
            </a:r>
            <a:r>
              <a:rPr lang="en-NZ" dirty="0" smtClean="0">
                <a:solidFill>
                  <a:srgbClr val="0000FF"/>
                </a:solidFill>
                <a:sym typeface="Symbol" panose="05050102010706020507" pitchFamily="18" charset="2"/>
              </a:rPr>
              <a:t>regression to the mean</a:t>
            </a:r>
            <a:r>
              <a:rPr lang="en-NZ" dirty="0" smtClean="0">
                <a:sym typeface="Symbol" panose="05050102010706020507" pitchFamily="18" charset="2"/>
              </a:rPr>
              <a:t>.</a:t>
            </a:r>
          </a:p>
          <a:p>
            <a:pPr marL="881063" lvl="2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You need to subtract off regression to the mean in a control group, or estimate the regression to the mean from error of measurement.</a:t>
            </a:r>
            <a:endParaRPr lang="en-NZ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45182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uiExpand="1" build="p" bldLvl="3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18" y="55563"/>
            <a:ext cx="9031116" cy="6685805"/>
          </a:xfrm>
        </p:spPr>
        <p:txBody>
          <a:bodyPr/>
          <a:lstStyle/>
          <a:p>
            <a:pPr marL="0" indent="0">
              <a:lnSpc>
                <a:spcPct val="97000"/>
              </a:lnSpc>
              <a:buNone/>
            </a:pPr>
            <a:r>
              <a:rPr lang="en-NZ" dirty="0" smtClean="0">
                <a:solidFill>
                  <a:srgbClr val="0000FF"/>
                </a:solidFill>
              </a:rPr>
              <a:t>Individual Responses in One </a:t>
            </a:r>
            <a:r>
              <a:rPr lang="en-NZ" dirty="0">
                <a:solidFill>
                  <a:srgbClr val="0000FF"/>
                </a:solidFill>
              </a:rPr>
              <a:t>I</a:t>
            </a:r>
            <a:r>
              <a:rPr lang="en-NZ" dirty="0" smtClean="0">
                <a:solidFill>
                  <a:srgbClr val="0000FF"/>
                </a:solidFill>
              </a:rPr>
              <a:t>ndividual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When you intervene with one athlete, how can you determine the athlete's response?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The athlete will show a change that is due at least partly to random</a:t>
            </a:r>
            <a:r>
              <a:rPr lang="en-NZ" dirty="0" smtClean="0">
                <a:solidFill>
                  <a:srgbClr val="0000FF"/>
                </a:solidFill>
                <a:sym typeface="Symbol" panose="05050102010706020507" pitchFamily="18" charset="2"/>
              </a:rPr>
              <a:t> error of measurement</a:t>
            </a:r>
            <a:r>
              <a:rPr lang="en-NZ" dirty="0" smtClean="0">
                <a:sym typeface="Symbol" panose="05050102010706020507" pitchFamily="18" charset="2"/>
              </a:rPr>
              <a:t>–the </a:t>
            </a:r>
            <a:r>
              <a:rPr lang="en-NZ" dirty="0" smtClean="0">
                <a:solidFill>
                  <a:srgbClr val="0000FF"/>
                </a:solidFill>
                <a:sym typeface="Symbol" panose="05050102010706020507" pitchFamily="18" charset="2"/>
              </a:rPr>
              <a:t>typical error</a:t>
            </a:r>
            <a:r>
              <a:rPr lang="en-NZ" dirty="0" smtClean="0">
                <a:sym typeface="Symbol" panose="05050102010706020507" pitchFamily="18" charset="2"/>
              </a:rPr>
              <a:t>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So you need </a:t>
            </a:r>
            <a:r>
              <a:rPr lang="en-NZ" dirty="0">
                <a:sym typeface="Symbol" panose="05050102010706020507" pitchFamily="18" charset="2"/>
              </a:rPr>
              <a:t>to take such changes into account.</a:t>
            </a:r>
            <a:endParaRPr lang="en-NZ" dirty="0" smtClean="0">
              <a:sym typeface="Symbol" panose="05050102010706020507" pitchFamily="18" charset="2"/>
            </a:endParaRP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Some sport scientists accept a change of </a:t>
            </a:r>
            <a:r>
              <a:rPr lang="en-NZ" dirty="0">
                <a:sym typeface="Symbol" panose="05050102010706020507" pitchFamily="18" charset="2"/>
              </a:rPr>
              <a:t>&gt;</a:t>
            </a:r>
            <a:r>
              <a:rPr lang="en-NZ" dirty="0" smtClean="0">
                <a:sym typeface="Symbol" panose="05050102010706020507" pitchFamily="18" charset="2"/>
              </a:rPr>
              <a:t>1.5 typical </a:t>
            </a:r>
            <a:r>
              <a:rPr lang="en-NZ" dirty="0" smtClean="0">
                <a:sym typeface="Symbol" panose="05050102010706020507" pitchFamily="18" charset="2"/>
              </a:rPr>
              <a:t>errors as a "real" change, because such changes happen rarely by chance.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Improve this approach by accepting a </a:t>
            </a:r>
            <a:r>
              <a:rPr lang="en-NZ" dirty="0">
                <a:sym typeface="Symbol" panose="05050102010706020507" pitchFamily="18" charset="2"/>
              </a:rPr>
              <a:t>change of </a:t>
            </a:r>
            <a:r>
              <a:rPr lang="en-NZ" dirty="0" smtClean="0">
                <a:sym typeface="Symbol" panose="05050102010706020507" pitchFamily="18" charset="2"/>
              </a:rPr>
              <a:t>&gt;1.5 </a:t>
            </a:r>
            <a:r>
              <a:rPr lang="en-NZ" dirty="0">
                <a:sym typeface="Symbol" panose="05050102010706020507" pitchFamily="18" charset="2"/>
              </a:rPr>
              <a:t>typical </a:t>
            </a:r>
            <a:r>
              <a:rPr lang="en-NZ" dirty="0" smtClean="0">
                <a:sym typeface="Symbol" panose="05050102010706020507" pitchFamily="18" charset="2"/>
              </a:rPr>
              <a:t>errors </a:t>
            </a:r>
            <a:r>
              <a:rPr lang="en-NZ" i="1" dirty="0" smtClean="0">
                <a:sym typeface="Symbol" panose="05050102010706020507" pitchFamily="18" charset="2"/>
              </a:rPr>
              <a:t>more than the smallest important change</a:t>
            </a:r>
            <a:r>
              <a:rPr lang="en-NZ" dirty="0" smtClean="0">
                <a:sym typeface="Symbol" panose="05050102010706020507" pitchFamily="18" charset="2"/>
              </a:rPr>
              <a:t>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Or use a Sportscience spreadsheet to calculate the chances that there is an improvement, a trivial change, and an impairment.</a:t>
            </a:r>
          </a:p>
          <a:p>
            <a:pPr marL="881063" lvl="2" indent="-271463">
              <a:lnSpc>
                <a:spcPct val="97000"/>
              </a:lnSpc>
            </a:pPr>
            <a:r>
              <a:rPr lang="en-NZ" dirty="0" smtClean="0"/>
              <a:t>Base your decision on </a:t>
            </a:r>
            <a:r>
              <a:rPr lang="en-NZ" dirty="0" smtClean="0"/>
              <a:t>sufficiently high and low chances: 90% and 10% are suggested defaults.</a:t>
            </a:r>
            <a:endParaRPr lang="en-NZ" dirty="0" smtClean="0"/>
          </a:p>
          <a:p>
            <a:pPr marL="588963" lvl="1" indent="-271463">
              <a:lnSpc>
                <a:spcPct val="97000"/>
              </a:lnSpc>
            </a:pPr>
            <a:r>
              <a:rPr lang="en-NZ" dirty="0" smtClean="0"/>
              <a:t>Enter </a:t>
            </a:r>
            <a:r>
              <a:rPr lang="en-NZ" i="1" dirty="0" smtClean="0"/>
              <a:t>repeated</a:t>
            </a:r>
            <a:r>
              <a:rPr lang="en-NZ" dirty="0" smtClean="0"/>
              <a:t> tests into another spreadsheet to estimate and account for an underlying trend and to average tests to reduce error.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89851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uiExpand="1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18" y="55563"/>
            <a:ext cx="9031116" cy="6037733"/>
          </a:xfrm>
        </p:spPr>
        <p:txBody>
          <a:bodyPr/>
          <a:lstStyle/>
          <a:p>
            <a:pPr marL="0" indent="0">
              <a:lnSpc>
                <a:spcPct val="97000"/>
              </a:lnSpc>
              <a:spcBef>
                <a:spcPts val="900"/>
              </a:spcBef>
              <a:buNone/>
            </a:pPr>
            <a:r>
              <a:rPr lang="en-NZ" dirty="0" smtClean="0">
                <a:solidFill>
                  <a:srgbClr val="0000FF"/>
                </a:solidFill>
              </a:rPr>
              <a:t>Introduction</a:t>
            </a:r>
            <a:endParaRPr lang="en-NZ" dirty="0" smtClean="0"/>
          </a:p>
          <a:p>
            <a:pPr marL="271463" indent="-271463">
              <a:lnSpc>
                <a:spcPct val="97000"/>
              </a:lnSpc>
              <a:spcBef>
                <a:spcPts val="0"/>
              </a:spcBef>
            </a:pPr>
            <a:r>
              <a:rPr lang="en-NZ" dirty="0" smtClean="0"/>
              <a:t>Researchers have focused traditionally on means: mean differences between groups and mean changes following an intervention.</a:t>
            </a:r>
          </a:p>
          <a:p>
            <a:pPr marL="271463" indent="-271463">
              <a:lnSpc>
                <a:spcPct val="97000"/>
              </a:lnSpc>
              <a:spcBef>
                <a:spcPts val="168"/>
              </a:spcBef>
            </a:pPr>
            <a:r>
              <a:rPr lang="en-NZ" dirty="0" smtClean="0"/>
              <a:t>P values, confidence limits, and magnitude-based decisions refer only to such mean differences and changes.</a:t>
            </a:r>
          </a:p>
          <a:p>
            <a:pPr marL="271463" indent="-271463">
              <a:lnSpc>
                <a:spcPct val="97000"/>
              </a:lnSpc>
              <a:spcBef>
                <a:spcPts val="168"/>
              </a:spcBef>
            </a:pPr>
            <a:r>
              <a:rPr lang="en-NZ" dirty="0" smtClean="0"/>
              <a:t>But we deal mostly with individuals, who differ from the mean of their group or who respond differently from the mean change with an intervention.</a:t>
            </a:r>
          </a:p>
          <a:p>
            <a:pPr marL="588963" lvl="1" indent="-271463">
              <a:lnSpc>
                <a:spcPct val="97000"/>
              </a:lnSpc>
              <a:spcBef>
                <a:spcPts val="168"/>
              </a:spcBef>
            </a:pPr>
            <a:r>
              <a:rPr lang="en-NZ" dirty="0" smtClean="0"/>
              <a:t>Example: the mean effect of a treatment could be clearly beneficial, yet the majority of individuals might get no real benefit, and a small proportion might actually experience a harmful change.</a:t>
            </a:r>
          </a:p>
          <a:p>
            <a:pPr marL="271463" indent="-271463">
              <a:lnSpc>
                <a:spcPct val="97000"/>
              </a:lnSpc>
              <a:spcBef>
                <a:spcPts val="168"/>
              </a:spcBef>
            </a:pPr>
            <a:r>
              <a:rPr lang="en-NZ" dirty="0" smtClean="0"/>
              <a:t>So in the emerging era of individualized medicine and training, it's time to pay more attention to individual differences and responses!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87688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uiExpand="1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18" y="55563"/>
            <a:ext cx="9031116" cy="6541789"/>
          </a:xfrm>
        </p:spPr>
        <p:txBody>
          <a:bodyPr/>
          <a:lstStyle/>
          <a:p>
            <a:pPr marL="0" indent="0">
              <a:lnSpc>
                <a:spcPct val="97000"/>
              </a:lnSpc>
              <a:spcBef>
                <a:spcPts val="900"/>
              </a:spcBef>
              <a:buNone/>
            </a:pPr>
            <a:r>
              <a:rPr lang="en-NZ" dirty="0" smtClean="0">
                <a:solidFill>
                  <a:srgbClr val="0000FF"/>
                </a:solidFill>
              </a:rPr>
              <a:t>Individual Differences</a:t>
            </a:r>
          </a:p>
          <a:p>
            <a:pPr marL="271463" indent="-271463">
              <a:lnSpc>
                <a:spcPct val="97000"/>
              </a:lnSpc>
              <a:spcBef>
                <a:spcPts val="300"/>
              </a:spcBef>
            </a:pPr>
            <a:r>
              <a:rPr lang="en-NZ" dirty="0" smtClean="0"/>
              <a:t>Consider a sample of individuals each measured once for a continuous subject characteristic, such as peak power.</a:t>
            </a:r>
          </a:p>
          <a:p>
            <a:pPr marL="271463" indent="-271463">
              <a:lnSpc>
                <a:spcPct val="97000"/>
              </a:lnSpc>
              <a:spcBef>
                <a:spcPts val="300"/>
              </a:spcBef>
            </a:pPr>
            <a:r>
              <a:rPr lang="en-NZ" dirty="0" smtClean="0"/>
              <a:t>Each subject has an </a:t>
            </a:r>
            <a:r>
              <a:rPr lang="en-NZ" dirty="0">
                <a:solidFill>
                  <a:srgbClr val="0000FF"/>
                </a:solidFill>
              </a:rPr>
              <a:t>individual</a:t>
            </a:r>
            <a:r>
              <a:rPr lang="en-NZ" dirty="0" smtClean="0"/>
              <a:t> </a:t>
            </a:r>
            <a:r>
              <a:rPr lang="en-NZ" dirty="0">
                <a:solidFill>
                  <a:srgbClr val="0000FF"/>
                </a:solidFill>
              </a:rPr>
              <a:t>value</a:t>
            </a:r>
            <a:r>
              <a:rPr lang="en-NZ" dirty="0" smtClean="0"/>
              <a:t> of peak power.</a:t>
            </a:r>
          </a:p>
          <a:p>
            <a:pPr marL="271463" indent="-271463">
              <a:lnSpc>
                <a:spcPct val="97000"/>
              </a:lnSpc>
              <a:spcBef>
                <a:spcPts val="300"/>
              </a:spcBef>
            </a:pPr>
            <a:r>
              <a:rPr lang="en-NZ" dirty="0" smtClean="0"/>
              <a:t>An </a:t>
            </a:r>
            <a:r>
              <a:rPr lang="en-NZ" dirty="0">
                <a:solidFill>
                  <a:srgbClr val="0000FF"/>
                </a:solidFill>
              </a:rPr>
              <a:t>i</a:t>
            </a:r>
            <a:r>
              <a:rPr lang="en-NZ" dirty="0" smtClean="0">
                <a:solidFill>
                  <a:srgbClr val="0000FF"/>
                </a:solidFill>
              </a:rPr>
              <a:t>ndividual</a:t>
            </a:r>
            <a:r>
              <a:rPr lang="en-NZ" dirty="0" smtClean="0"/>
              <a:t> </a:t>
            </a:r>
            <a:r>
              <a:rPr lang="en-NZ" dirty="0" smtClean="0">
                <a:solidFill>
                  <a:srgbClr val="0000FF"/>
                </a:solidFill>
              </a:rPr>
              <a:t>difference</a:t>
            </a:r>
            <a:r>
              <a:rPr lang="en-NZ" dirty="0" smtClean="0"/>
              <a:t> in peak power is the difference between the individual value and the mean value. 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 smtClean="0"/>
              <a:t>The </a:t>
            </a:r>
            <a:r>
              <a:rPr lang="en-NZ" dirty="0" smtClean="0">
                <a:solidFill>
                  <a:srgbClr val="0000FF"/>
                </a:solidFill>
              </a:rPr>
              <a:t>standard deviation</a:t>
            </a:r>
            <a:r>
              <a:rPr lang="en-NZ" dirty="0" smtClean="0"/>
              <a:t> (SD) summarizes </a:t>
            </a:r>
            <a:r>
              <a:rPr lang="en-NZ" dirty="0" smtClean="0">
                <a:solidFill>
                  <a:srgbClr val="0000FF"/>
                </a:solidFill>
              </a:rPr>
              <a:t>individual differences</a:t>
            </a:r>
            <a:r>
              <a:rPr lang="en-NZ" dirty="0" smtClean="0"/>
              <a:t>.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 smtClean="0"/>
              <a:t>Example: 68 boys, age 11-15 y, in a school sport academy </a:t>
            </a:r>
            <a:br>
              <a:rPr lang="en-NZ" dirty="0" smtClean="0"/>
            </a:br>
            <a:r>
              <a:rPr lang="en-NZ" dirty="0" smtClean="0"/>
              <a:t>had leg-press peak power of 380 ± 140 W (mean ± SD).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 smtClean="0"/>
              <a:t>Ways to assess an individual’s </a:t>
            </a:r>
            <a:r>
              <a:rPr lang="en-NZ" dirty="0"/>
              <a:t>difference (</a:t>
            </a:r>
            <a:r>
              <a:rPr lang="en-NZ" dirty="0">
                <a:sym typeface="Symbol" panose="05050102010706020507" pitchFamily="18" charset="2"/>
              </a:rPr>
              <a:t>)</a:t>
            </a:r>
            <a:r>
              <a:rPr lang="en-NZ" dirty="0" smtClean="0"/>
              <a:t> from the mean: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/>
              <a:t>In raw or percent units.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/>
              <a:t>As a standardized (z or t) score = </a:t>
            </a:r>
            <a:r>
              <a:rPr lang="en-NZ" dirty="0" smtClean="0">
                <a:sym typeface="Symbol" panose="05050102010706020507" pitchFamily="18" charset="2"/>
              </a:rPr>
              <a:t></a:t>
            </a:r>
            <a:r>
              <a:rPr lang="en-NZ" dirty="0" smtClean="0"/>
              <a:t>/SD, interpreted as Cohen’s d:</a:t>
            </a:r>
          </a:p>
          <a:p>
            <a:pPr marL="609600" lvl="2" indent="0">
              <a:lnSpc>
                <a:spcPct val="97000"/>
              </a:lnSpc>
              <a:buNone/>
            </a:pPr>
            <a:r>
              <a:rPr lang="en-NZ" dirty="0" smtClean="0"/>
              <a:t>&lt;0.20, trivial; 0.20–0.60, small; 0.60–1.2, moderate; 1.2–2.0 large;</a:t>
            </a:r>
            <a:br>
              <a:rPr lang="en-NZ" dirty="0" smtClean="0"/>
            </a:br>
            <a:r>
              <a:rPr lang="en-NZ" dirty="0" smtClean="0"/>
              <a:t>2.0–4.0, very large; &gt;4.0, extremely large.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/>
              <a:t>As a percentile = 100 - 100*</a:t>
            </a:r>
            <a:r>
              <a:rPr lang="en-NZ" dirty="0" err="1" smtClean="0"/>
              <a:t>T.DIST.RT</a:t>
            </a:r>
            <a:r>
              <a:rPr lang="en-NZ" dirty="0" smtClean="0"/>
              <a:t>(t score, degrees of freedom).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58821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uiExpand="1" build="p" bldLvl="3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18" y="15035"/>
            <a:ext cx="9031116" cy="6726333"/>
          </a:xfrm>
        </p:spPr>
        <p:txBody>
          <a:bodyPr/>
          <a:lstStyle/>
          <a:p>
            <a:pPr marL="271463" indent="-271463">
              <a:lnSpc>
                <a:spcPct val="97000"/>
              </a:lnSpc>
            </a:pPr>
            <a:r>
              <a:rPr lang="en-NZ" dirty="0"/>
              <a:t>For some measures you should log-transform the scores before deriving any of these statistics.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/>
              <a:t>SD &gt;20% of the mean is a good sign.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/>
              <a:t>Back-transform </a:t>
            </a:r>
            <a:r>
              <a:rPr lang="en-NZ" dirty="0" smtClean="0"/>
              <a:t>differences </a:t>
            </a:r>
            <a:r>
              <a:rPr lang="en-NZ" dirty="0"/>
              <a:t>and SD to percent units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/>
              <a:t>And use a log scale to show the original values graphically</a:t>
            </a:r>
            <a:r>
              <a:rPr lang="en-NZ" dirty="0" smtClean="0"/>
              <a:t>.</a:t>
            </a:r>
          </a:p>
          <a:p>
            <a:pPr marL="588963" lvl="1" indent="-271463">
              <a:lnSpc>
                <a:spcPct val="97000"/>
              </a:lnSpc>
            </a:pPr>
            <a:endParaRPr lang="en-NZ" dirty="0"/>
          </a:p>
          <a:p>
            <a:pPr marL="588963" lvl="1" indent="-271463">
              <a:lnSpc>
                <a:spcPct val="97000"/>
              </a:lnSpc>
            </a:pPr>
            <a:endParaRPr lang="en-NZ" dirty="0" smtClean="0"/>
          </a:p>
          <a:p>
            <a:pPr marL="588963" lvl="1" indent="-271463">
              <a:lnSpc>
                <a:spcPct val="97000"/>
              </a:lnSpc>
            </a:pPr>
            <a:endParaRPr lang="en-NZ" dirty="0"/>
          </a:p>
          <a:p>
            <a:pPr marL="588963" lvl="1" indent="-271463">
              <a:lnSpc>
                <a:spcPct val="97000"/>
              </a:lnSpc>
            </a:pPr>
            <a:endParaRPr lang="en-NZ" dirty="0" smtClean="0"/>
          </a:p>
          <a:p>
            <a:pPr marL="588963" lvl="1" indent="-271463">
              <a:lnSpc>
                <a:spcPct val="97000"/>
              </a:lnSpc>
            </a:pPr>
            <a:endParaRPr lang="en-NZ" dirty="0"/>
          </a:p>
          <a:p>
            <a:pPr marL="588963" lvl="1" indent="-271463">
              <a:lnSpc>
                <a:spcPct val="97000"/>
              </a:lnSpc>
            </a:pPr>
            <a:endParaRPr lang="en-NZ" dirty="0" smtClean="0"/>
          </a:p>
          <a:p>
            <a:pPr marL="588963" lvl="1" indent="-271463">
              <a:lnSpc>
                <a:spcPct val="97000"/>
              </a:lnSpc>
            </a:pPr>
            <a:endParaRPr lang="en-NZ" dirty="0"/>
          </a:p>
          <a:p>
            <a:pPr marL="588963" lvl="1" indent="-271463">
              <a:lnSpc>
                <a:spcPct val="97000"/>
              </a:lnSpc>
            </a:pPr>
            <a:endParaRPr lang="en-NZ" dirty="0" smtClean="0"/>
          </a:p>
          <a:p>
            <a:pPr marL="588963" lvl="1" indent="-271463">
              <a:lnSpc>
                <a:spcPct val="97000"/>
              </a:lnSpc>
            </a:pPr>
            <a:endParaRPr lang="en-NZ" dirty="0"/>
          </a:p>
          <a:p>
            <a:pPr marL="271463" indent="-271463">
              <a:lnSpc>
                <a:spcPct val="97000"/>
              </a:lnSpc>
            </a:pPr>
            <a:r>
              <a:rPr lang="en-NZ" dirty="0"/>
              <a:t>Sometimes individual differences in a subject characteristic are predicted or </a:t>
            </a:r>
            <a:r>
              <a:rPr lang="en-NZ" dirty="0" smtClean="0"/>
              <a:t>"explained" </a:t>
            </a:r>
            <a:r>
              <a:rPr lang="en-NZ" dirty="0"/>
              <a:t>partly by other subject </a:t>
            </a:r>
            <a:r>
              <a:rPr lang="en-NZ" dirty="0" smtClean="0"/>
              <a:t>characteristics…</a:t>
            </a:r>
            <a:endParaRPr lang="en-NZ" dirty="0"/>
          </a:p>
          <a:p>
            <a:pPr marL="588963" lvl="1" indent="-271463">
              <a:lnSpc>
                <a:spcPct val="97000"/>
              </a:lnSpc>
            </a:pPr>
            <a:endParaRPr lang="en-NZ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2956166" y="3481982"/>
            <a:ext cx="4674746" cy="903288"/>
            <a:chOff x="5416550" y="3415080"/>
            <a:chExt cx="4674746" cy="903288"/>
          </a:xfrm>
        </p:grpSpPr>
        <p:grpSp>
          <p:nvGrpSpPr>
            <p:cNvPr id="142" name="Group 141"/>
            <p:cNvGrpSpPr/>
            <p:nvPr/>
          </p:nvGrpSpPr>
          <p:grpSpPr>
            <a:xfrm>
              <a:off x="5416550" y="3415080"/>
              <a:ext cx="110653" cy="903288"/>
              <a:chOff x="5538822" y="3460750"/>
              <a:chExt cx="110653" cy="903288"/>
            </a:xfrm>
          </p:grpSpPr>
          <p:cxnSp>
            <p:nvCxnSpPr>
              <p:cNvPr id="144" name="Straight Connector 143"/>
              <p:cNvCxnSpPr/>
              <p:nvPr/>
            </p:nvCxnSpPr>
            <p:spPr bwMode="auto">
              <a:xfrm flipV="1">
                <a:off x="5594148" y="3460750"/>
                <a:ext cx="0" cy="9032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5" name="Straight Connector 144"/>
              <p:cNvCxnSpPr/>
              <p:nvPr/>
            </p:nvCxnSpPr>
            <p:spPr bwMode="auto">
              <a:xfrm>
                <a:off x="5538822" y="3912394"/>
                <a:ext cx="110653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43" name="Rectangle 159"/>
            <p:cNvSpPr>
              <a:spLocks noChangeArrowheads="1"/>
            </p:cNvSpPr>
            <p:nvPr/>
          </p:nvSpPr>
          <p:spPr bwMode="auto">
            <a:xfrm>
              <a:off x="5610902" y="3728224"/>
              <a:ext cx="448039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back-transformed mean</a:t>
              </a:r>
              <a:r>
                <a:rPr kumimoji="0" lang="en-US" altLang="en-US" sz="2000" b="0" i="0" u="none" strike="noStrike" cap="none" normalizeH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 = 354 W, </a:t>
              </a: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SD = 43%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619672" y="2268013"/>
            <a:ext cx="2000457" cy="3404121"/>
            <a:chOff x="1619672" y="2257127"/>
            <a:chExt cx="2000457" cy="3404121"/>
          </a:xfrm>
        </p:grpSpPr>
        <p:sp>
          <p:nvSpPr>
            <p:cNvPr id="5" name="Oval 11"/>
            <p:cNvSpPr>
              <a:spLocks noChangeArrowheads="1"/>
            </p:cNvSpPr>
            <p:nvPr/>
          </p:nvSpPr>
          <p:spPr bwMode="auto">
            <a:xfrm>
              <a:off x="2731833" y="4690296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Oval 12"/>
            <p:cNvSpPr>
              <a:spLocks noChangeArrowheads="1"/>
            </p:cNvSpPr>
            <p:nvPr/>
          </p:nvSpPr>
          <p:spPr bwMode="auto">
            <a:xfrm>
              <a:off x="2731833" y="4690296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13"/>
            <p:cNvSpPr>
              <a:spLocks noChangeArrowheads="1"/>
            </p:cNvSpPr>
            <p:nvPr/>
          </p:nvSpPr>
          <p:spPr bwMode="auto">
            <a:xfrm>
              <a:off x="2750883" y="4279134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14"/>
            <p:cNvSpPr>
              <a:spLocks noChangeArrowheads="1"/>
            </p:cNvSpPr>
            <p:nvPr/>
          </p:nvSpPr>
          <p:spPr bwMode="auto">
            <a:xfrm>
              <a:off x="2750883" y="4279134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15"/>
            <p:cNvSpPr>
              <a:spLocks noChangeArrowheads="1"/>
            </p:cNvSpPr>
            <p:nvPr/>
          </p:nvSpPr>
          <p:spPr bwMode="auto">
            <a:xfrm>
              <a:off x="2750089" y="4279134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16"/>
            <p:cNvSpPr>
              <a:spLocks noChangeArrowheads="1"/>
            </p:cNvSpPr>
            <p:nvPr/>
          </p:nvSpPr>
          <p:spPr bwMode="auto">
            <a:xfrm>
              <a:off x="2750089" y="4279134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17"/>
            <p:cNvSpPr>
              <a:spLocks noChangeArrowheads="1"/>
            </p:cNvSpPr>
            <p:nvPr/>
          </p:nvSpPr>
          <p:spPr bwMode="auto">
            <a:xfrm>
              <a:off x="2731833" y="4531546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2731833" y="4531546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9"/>
            <p:cNvSpPr>
              <a:spLocks noChangeArrowheads="1"/>
            </p:cNvSpPr>
            <p:nvPr/>
          </p:nvSpPr>
          <p:spPr bwMode="auto">
            <a:xfrm>
              <a:off x="2750883" y="4090221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20"/>
            <p:cNvSpPr>
              <a:spLocks noChangeArrowheads="1"/>
            </p:cNvSpPr>
            <p:nvPr/>
          </p:nvSpPr>
          <p:spPr bwMode="auto">
            <a:xfrm>
              <a:off x="2750883" y="4090221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Oval 21"/>
            <p:cNvSpPr>
              <a:spLocks noChangeArrowheads="1"/>
            </p:cNvSpPr>
            <p:nvPr/>
          </p:nvSpPr>
          <p:spPr bwMode="auto">
            <a:xfrm>
              <a:off x="2774472" y="4610921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Oval 22"/>
            <p:cNvSpPr>
              <a:spLocks noChangeArrowheads="1"/>
            </p:cNvSpPr>
            <p:nvPr/>
          </p:nvSpPr>
          <p:spPr bwMode="auto">
            <a:xfrm>
              <a:off x="2774472" y="4610921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Oval 23"/>
            <p:cNvSpPr>
              <a:spLocks noChangeArrowheads="1"/>
            </p:cNvSpPr>
            <p:nvPr/>
          </p:nvSpPr>
          <p:spPr bwMode="auto">
            <a:xfrm>
              <a:off x="2793522" y="4374384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24"/>
            <p:cNvSpPr>
              <a:spLocks noChangeArrowheads="1"/>
            </p:cNvSpPr>
            <p:nvPr/>
          </p:nvSpPr>
          <p:spPr bwMode="auto">
            <a:xfrm>
              <a:off x="2793522" y="4374384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25"/>
            <p:cNvSpPr>
              <a:spLocks noChangeArrowheads="1"/>
            </p:cNvSpPr>
            <p:nvPr/>
          </p:nvSpPr>
          <p:spPr bwMode="auto">
            <a:xfrm>
              <a:off x="2793522" y="4310884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Oval 26"/>
            <p:cNvSpPr>
              <a:spLocks noChangeArrowheads="1"/>
            </p:cNvSpPr>
            <p:nvPr/>
          </p:nvSpPr>
          <p:spPr bwMode="auto">
            <a:xfrm>
              <a:off x="2793522" y="4310884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Oval 27"/>
            <p:cNvSpPr>
              <a:spLocks noChangeArrowheads="1"/>
            </p:cNvSpPr>
            <p:nvPr/>
          </p:nvSpPr>
          <p:spPr bwMode="auto">
            <a:xfrm>
              <a:off x="2775266" y="4610921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28"/>
            <p:cNvSpPr>
              <a:spLocks noChangeArrowheads="1"/>
            </p:cNvSpPr>
            <p:nvPr/>
          </p:nvSpPr>
          <p:spPr bwMode="auto">
            <a:xfrm>
              <a:off x="2775266" y="4610921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Oval 29"/>
            <p:cNvSpPr>
              <a:spLocks noChangeArrowheads="1"/>
            </p:cNvSpPr>
            <p:nvPr/>
          </p:nvSpPr>
          <p:spPr bwMode="auto">
            <a:xfrm>
              <a:off x="2794316" y="4437884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Oval 30"/>
            <p:cNvSpPr>
              <a:spLocks noChangeArrowheads="1"/>
            </p:cNvSpPr>
            <p:nvPr/>
          </p:nvSpPr>
          <p:spPr bwMode="auto">
            <a:xfrm>
              <a:off x="2794316" y="4437884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Oval 31"/>
            <p:cNvSpPr>
              <a:spLocks noChangeArrowheads="1"/>
            </p:cNvSpPr>
            <p:nvPr/>
          </p:nvSpPr>
          <p:spPr bwMode="auto">
            <a:xfrm>
              <a:off x="2794316" y="4406134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Oval 32"/>
            <p:cNvSpPr>
              <a:spLocks noChangeArrowheads="1"/>
            </p:cNvSpPr>
            <p:nvPr/>
          </p:nvSpPr>
          <p:spPr bwMode="auto">
            <a:xfrm>
              <a:off x="2794316" y="4406134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Oval 33"/>
            <p:cNvSpPr>
              <a:spLocks noChangeArrowheads="1"/>
            </p:cNvSpPr>
            <p:nvPr/>
          </p:nvSpPr>
          <p:spPr bwMode="auto">
            <a:xfrm>
              <a:off x="2794316" y="4247384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Oval 34"/>
            <p:cNvSpPr>
              <a:spLocks noChangeArrowheads="1"/>
            </p:cNvSpPr>
            <p:nvPr/>
          </p:nvSpPr>
          <p:spPr bwMode="auto">
            <a:xfrm>
              <a:off x="2794316" y="4247384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Oval 35"/>
            <p:cNvSpPr>
              <a:spLocks noChangeArrowheads="1"/>
            </p:cNvSpPr>
            <p:nvPr/>
          </p:nvSpPr>
          <p:spPr bwMode="auto">
            <a:xfrm>
              <a:off x="2774472" y="4737921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Oval 36"/>
            <p:cNvSpPr>
              <a:spLocks noChangeArrowheads="1"/>
            </p:cNvSpPr>
            <p:nvPr/>
          </p:nvSpPr>
          <p:spPr bwMode="auto">
            <a:xfrm>
              <a:off x="2774472" y="4737921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Oval 37"/>
            <p:cNvSpPr>
              <a:spLocks noChangeArrowheads="1"/>
            </p:cNvSpPr>
            <p:nvPr/>
          </p:nvSpPr>
          <p:spPr bwMode="auto">
            <a:xfrm>
              <a:off x="2793522" y="3885434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Oval 38"/>
            <p:cNvSpPr>
              <a:spLocks noChangeArrowheads="1"/>
            </p:cNvSpPr>
            <p:nvPr/>
          </p:nvSpPr>
          <p:spPr bwMode="auto">
            <a:xfrm>
              <a:off x="2793522" y="3885434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Oval 39"/>
            <p:cNvSpPr>
              <a:spLocks noChangeArrowheads="1"/>
            </p:cNvSpPr>
            <p:nvPr/>
          </p:nvSpPr>
          <p:spPr bwMode="auto">
            <a:xfrm>
              <a:off x="2793522" y="3647309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Oval 40"/>
            <p:cNvSpPr>
              <a:spLocks noChangeArrowheads="1"/>
            </p:cNvSpPr>
            <p:nvPr/>
          </p:nvSpPr>
          <p:spPr bwMode="auto">
            <a:xfrm>
              <a:off x="2793522" y="3647309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Oval 41"/>
            <p:cNvSpPr>
              <a:spLocks noChangeArrowheads="1"/>
            </p:cNvSpPr>
            <p:nvPr/>
          </p:nvSpPr>
          <p:spPr bwMode="auto">
            <a:xfrm>
              <a:off x="2794316" y="3806059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Oval 42"/>
            <p:cNvSpPr>
              <a:spLocks noChangeArrowheads="1"/>
            </p:cNvSpPr>
            <p:nvPr/>
          </p:nvSpPr>
          <p:spPr bwMode="auto">
            <a:xfrm>
              <a:off x="2794316" y="3806059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Oval 43"/>
            <p:cNvSpPr>
              <a:spLocks noChangeArrowheads="1"/>
            </p:cNvSpPr>
            <p:nvPr/>
          </p:nvSpPr>
          <p:spPr bwMode="auto">
            <a:xfrm>
              <a:off x="2793522" y="4042596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44"/>
            <p:cNvSpPr>
              <a:spLocks noChangeArrowheads="1"/>
            </p:cNvSpPr>
            <p:nvPr/>
          </p:nvSpPr>
          <p:spPr bwMode="auto">
            <a:xfrm>
              <a:off x="2793522" y="4042596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Oval 45"/>
            <p:cNvSpPr>
              <a:spLocks noChangeArrowheads="1"/>
            </p:cNvSpPr>
            <p:nvPr/>
          </p:nvSpPr>
          <p:spPr bwMode="auto">
            <a:xfrm>
              <a:off x="2794316" y="4090221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Oval 46"/>
            <p:cNvSpPr>
              <a:spLocks noChangeArrowheads="1"/>
            </p:cNvSpPr>
            <p:nvPr/>
          </p:nvSpPr>
          <p:spPr bwMode="auto">
            <a:xfrm>
              <a:off x="2794316" y="4090221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Oval 47"/>
            <p:cNvSpPr>
              <a:spLocks noChangeArrowheads="1"/>
            </p:cNvSpPr>
            <p:nvPr/>
          </p:nvSpPr>
          <p:spPr bwMode="auto">
            <a:xfrm>
              <a:off x="2794316" y="3869559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Oval 48"/>
            <p:cNvSpPr>
              <a:spLocks noChangeArrowheads="1"/>
            </p:cNvSpPr>
            <p:nvPr/>
          </p:nvSpPr>
          <p:spPr bwMode="auto">
            <a:xfrm>
              <a:off x="2794316" y="3869559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49"/>
            <p:cNvSpPr>
              <a:spLocks noChangeArrowheads="1"/>
            </p:cNvSpPr>
            <p:nvPr/>
          </p:nvSpPr>
          <p:spPr bwMode="auto">
            <a:xfrm>
              <a:off x="2691798" y="4201346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50"/>
            <p:cNvSpPr>
              <a:spLocks noChangeArrowheads="1"/>
            </p:cNvSpPr>
            <p:nvPr/>
          </p:nvSpPr>
          <p:spPr bwMode="auto">
            <a:xfrm>
              <a:off x="2691798" y="4199759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Oval 51"/>
            <p:cNvSpPr>
              <a:spLocks noChangeArrowheads="1"/>
            </p:cNvSpPr>
            <p:nvPr/>
          </p:nvSpPr>
          <p:spPr bwMode="auto">
            <a:xfrm>
              <a:off x="2691798" y="4231509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Oval 52"/>
            <p:cNvSpPr>
              <a:spLocks noChangeArrowheads="1"/>
            </p:cNvSpPr>
            <p:nvPr/>
          </p:nvSpPr>
          <p:spPr bwMode="auto">
            <a:xfrm>
              <a:off x="2691798" y="4231509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Oval 53"/>
            <p:cNvSpPr>
              <a:spLocks noChangeArrowheads="1"/>
            </p:cNvSpPr>
            <p:nvPr/>
          </p:nvSpPr>
          <p:spPr bwMode="auto">
            <a:xfrm>
              <a:off x="2691798" y="4042596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Oval 54"/>
            <p:cNvSpPr>
              <a:spLocks noChangeArrowheads="1"/>
            </p:cNvSpPr>
            <p:nvPr/>
          </p:nvSpPr>
          <p:spPr bwMode="auto">
            <a:xfrm>
              <a:off x="2691798" y="4042596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Oval 55"/>
            <p:cNvSpPr>
              <a:spLocks noChangeArrowheads="1"/>
            </p:cNvSpPr>
            <p:nvPr/>
          </p:nvSpPr>
          <p:spPr bwMode="auto">
            <a:xfrm>
              <a:off x="2691798" y="3979096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Oval 56"/>
            <p:cNvSpPr>
              <a:spLocks noChangeArrowheads="1"/>
            </p:cNvSpPr>
            <p:nvPr/>
          </p:nvSpPr>
          <p:spPr bwMode="auto">
            <a:xfrm>
              <a:off x="2692592" y="3979096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Oval 57"/>
            <p:cNvSpPr>
              <a:spLocks noChangeArrowheads="1"/>
            </p:cNvSpPr>
            <p:nvPr/>
          </p:nvSpPr>
          <p:spPr bwMode="auto">
            <a:xfrm>
              <a:off x="2692592" y="4121971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Oval 58"/>
            <p:cNvSpPr>
              <a:spLocks noChangeArrowheads="1"/>
            </p:cNvSpPr>
            <p:nvPr/>
          </p:nvSpPr>
          <p:spPr bwMode="auto">
            <a:xfrm>
              <a:off x="2692592" y="4121971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Oval 59"/>
            <p:cNvSpPr>
              <a:spLocks noChangeArrowheads="1"/>
            </p:cNvSpPr>
            <p:nvPr/>
          </p:nvSpPr>
          <p:spPr bwMode="auto">
            <a:xfrm>
              <a:off x="2692592" y="4374384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Oval 60"/>
            <p:cNvSpPr>
              <a:spLocks noChangeArrowheads="1"/>
            </p:cNvSpPr>
            <p:nvPr/>
          </p:nvSpPr>
          <p:spPr bwMode="auto">
            <a:xfrm>
              <a:off x="2692592" y="4374384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61"/>
            <p:cNvSpPr>
              <a:spLocks noChangeArrowheads="1"/>
            </p:cNvSpPr>
            <p:nvPr/>
          </p:nvSpPr>
          <p:spPr bwMode="auto">
            <a:xfrm>
              <a:off x="2692592" y="4263259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Oval 62"/>
            <p:cNvSpPr>
              <a:spLocks noChangeArrowheads="1"/>
            </p:cNvSpPr>
            <p:nvPr/>
          </p:nvSpPr>
          <p:spPr bwMode="auto">
            <a:xfrm>
              <a:off x="2692592" y="4263259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Oval 63"/>
            <p:cNvSpPr>
              <a:spLocks noChangeArrowheads="1"/>
            </p:cNvSpPr>
            <p:nvPr/>
          </p:nvSpPr>
          <p:spPr bwMode="auto">
            <a:xfrm>
              <a:off x="2710848" y="3601271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Oval 64"/>
            <p:cNvSpPr>
              <a:spLocks noChangeArrowheads="1"/>
            </p:cNvSpPr>
            <p:nvPr/>
          </p:nvSpPr>
          <p:spPr bwMode="auto">
            <a:xfrm>
              <a:off x="2710848" y="3601271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Oval 65"/>
            <p:cNvSpPr>
              <a:spLocks noChangeArrowheads="1"/>
            </p:cNvSpPr>
            <p:nvPr/>
          </p:nvSpPr>
          <p:spPr bwMode="auto">
            <a:xfrm>
              <a:off x="2691798" y="4326759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Oval 66"/>
            <p:cNvSpPr>
              <a:spLocks noChangeArrowheads="1"/>
            </p:cNvSpPr>
            <p:nvPr/>
          </p:nvSpPr>
          <p:spPr bwMode="auto">
            <a:xfrm>
              <a:off x="2691798" y="4326759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67"/>
            <p:cNvSpPr>
              <a:spLocks noChangeArrowheads="1"/>
            </p:cNvSpPr>
            <p:nvPr/>
          </p:nvSpPr>
          <p:spPr bwMode="auto">
            <a:xfrm>
              <a:off x="2750089" y="4247384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68"/>
            <p:cNvSpPr>
              <a:spLocks noChangeArrowheads="1"/>
            </p:cNvSpPr>
            <p:nvPr/>
          </p:nvSpPr>
          <p:spPr bwMode="auto">
            <a:xfrm>
              <a:off x="2750089" y="4247384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Oval 69"/>
            <p:cNvSpPr>
              <a:spLocks noChangeArrowheads="1"/>
            </p:cNvSpPr>
            <p:nvPr/>
          </p:nvSpPr>
          <p:spPr bwMode="auto">
            <a:xfrm>
              <a:off x="2750883" y="3726684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Oval 70"/>
            <p:cNvSpPr>
              <a:spLocks noChangeArrowheads="1"/>
            </p:cNvSpPr>
            <p:nvPr/>
          </p:nvSpPr>
          <p:spPr bwMode="auto">
            <a:xfrm>
              <a:off x="2750883" y="3726684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71"/>
            <p:cNvSpPr>
              <a:spLocks noChangeArrowheads="1"/>
            </p:cNvSpPr>
            <p:nvPr/>
          </p:nvSpPr>
          <p:spPr bwMode="auto">
            <a:xfrm>
              <a:off x="2750089" y="3615559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Oval 72"/>
            <p:cNvSpPr>
              <a:spLocks noChangeArrowheads="1"/>
            </p:cNvSpPr>
            <p:nvPr/>
          </p:nvSpPr>
          <p:spPr bwMode="auto">
            <a:xfrm>
              <a:off x="2750089" y="3615559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73"/>
            <p:cNvSpPr>
              <a:spLocks noChangeArrowheads="1"/>
            </p:cNvSpPr>
            <p:nvPr/>
          </p:nvSpPr>
          <p:spPr bwMode="auto">
            <a:xfrm>
              <a:off x="2731833" y="4753796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Oval 74"/>
            <p:cNvSpPr>
              <a:spLocks noChangeArrowheads="1"/>
            </p:cNvSpPr>
            <p:nvPr/>
          </p:nvSpPr>
          <p:spPr bwMode="auto">
            <a:xfrm>
              <a:off x="2731833" y="4753796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Oval 75"/>
            <p:cNvSpPr>
              <a:spLocks noChangeArrowheads="1"/>
            </p:cNvSpPr>
            <p:nvPr/>
          </p:nvSpPr>
          <p:spPr bwMode="auto">
            <a:xfrm>
              <a:off x="2750089" y="3758434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Oval 76"/>
            <p:cNvSpPr>
              <a:spLocks noChangeArrowheads="1"/>
            </p:cNvSpPr>
            <p:nvPr/>
          </p:nvSpPr>
          <p:spPr bwMode="auto">
            <a:xfrm>
              <a:off x="2750089" y="3758434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Oval 77"/>
            <p:cNvSpPr>
              <a:spLocks noChangeArrowheads="1"/>
            </p:cNvSpPr>
            <p:nvPr/>
          </p:nvSpPr>
          <p:spPr bwMode="auto">
            <a:xfrm>
              <a:off x="2750089" y="3615559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Oval 78"/>
            <p:cNvSpPr>
              <a:spLocks noChangeArrowheads="1"/>
            </p:cNvSpPr>
            <p:nvPr/>
          </p:nvSpPr>
          <p:spPr bwMode="auto">
            <a:xfrm>
              <a:off x="2750089" y="3615559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Oval 79"/>
            <p:cNvSpPr>
              <a:spLocks noChangeArrowheads="1"/>
            </p:cNvSpPr>
            <p:nvPr/>
          </p:nvSpPr>
          <p:spPr bwMode="auto">
            <a:xfrm>
              <a:off x="2750089" y="3601271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Oval 80"/>
            <p:cNvSpPr>
              <a:spLocks noChangeArrowheads="1"/>
            </p:cNvSpPr>
            <p:nvPr/>
          </p:nvSpPr>
          <p:spPr bwMode="auto">
            <a:xfrm>
              <a:off x="2750883" y="3601271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Oval 81"/>
            <p:cNvSpPr>
              <a:spLocks noChangeArrowheads="1"/>
            </p:cNvSpPr>
            <p:nvPr/>
          </p:nvSpPr>
          <p:spPr bwMode="auto">
            <a:xfrm>
              <a:off x="2750883" y="3853684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82"/>
            <p:cNvSpPr>
              <a:spLocks noChangeArrowheads="1"/>
            </p:cNvSpPr>
            <p:nvPr/>
          </p:nvSpPr>
          <p:spPr bwMode="auto">
            <a:xfrm>
              <a:off x="2750883" y="3853684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Oval 83"/>
            <p:cNvSpPr>
              <a:spLocks noChangeArrowheads="1"/>
            </p:cNvSpPr>
            <p:nvPr/>
          </p:nvSpPr>
          <p:spPr bwMode="auto">
            <a:xfrm>
              <a:off x="2750883" y="3947346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Oval 84"/>
            <p:cNvSpPr>
              <a:spLocks noChangeArrowheads="1"/>
            </p:cNvSpPr>
            <p:nvPr/>
          </p:nvSpPr>
          <p:spPr bwMode="auto">
            <a:xfrm>
              <a:off x="2750883" y="3947346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Oval 85"/>
            <p:cNvSpPr>
              <a:spLocks noChangeArrowheads="1"/>
            </p:cNvSpPr>
            <p:nvPr/>
          </p:nvSpPr>
          <p:spPr bwMode="auto">
            <a:xfrm>
              <a:off x="2750089" y="3537771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Oval 86"/>
            <p:cNvSpPr>
              <a:spLocks noChangeArrowheads="1"/>
            </p:cNvSpPr>
            <p:nvPr/>
          </p:nvSpPr>
          <p:spPr bwMode="auto">
            <a:xfrm>
              <a:off x="2750089" y="3537771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87"/>
            <p:cNvSpPr>
              <a:spLocks noChangeArrowheads="1"/>
            </p:cNvSpPr>
            <p:nvPr/>
          </p:nvSpPr>
          <p:spPr bwMode="auto">
            <a:xfrm>
              <a:off x="2750089" y="4074346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Oval 88"/>
            <p:cNvSpPr>
              <a:spLocks noChangeArrowheads="1"/>
            </p:cNvSpPr>
            <p:nvPr/>
          </p:nvSpPr>
          <p:spPr bwMode="auto">
            <a:xfrm>
              <a:off x="2750089" y="4074346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Oval 89"/>
            <p:cNvSpPr>
              <a:spLocks noChangeArrowheads="1"/>
            </p:cNvSpPr>
            <p:nvPr/>
          </p:nvSpPr>
          <p:spPr bwMode="auto">
            <a:xfrm>
              <a:off x="2750089" y="3790184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Oval 90"/>
            <p:cNvSpPr>
              <a:spLocks noChangeArrowheads="1"/>
            </p:cNvSpPr>
            <p:nvPr/>
          </p:nvSpPr>
          <p:spPr bwMode="auto">
            <a:xfrm>
              <a:off x="2750089" y="3790184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Oval 91"/>
            <p:cNvSpPr>
              <a:spLocks noChangeArrowheads="1"/>
            </p:cNvSpPr>
            <p:nvPr/>
          </p:nvSpPr>
          <p:spPr bwMode="auto">
            <a:xfrm>
              <a:off x="2750089" y="4185471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Oval 92"/>
            <p:cNvSpPr>
              <a:spLocks noChangeArrowheads="1"/>
            </p:cNvSpPr>
            <p:nvPr/>
          </p:nvSpPr>
          <p:spPr bwMode="auto">
            <a:xfrm>
              <a:off x="2750089" y="4185471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Oval 93"/>
            <p:cNvSpPr>
              <a:spLocks noChangeArrowheads="1"/>
            </p:cNvSpPr>
            <p:nvPr/>
          </p:nvSpPr>
          <p:spPr bwMode="auto">
            <a:xfrm>
              <a:off x="2750089" y="3869559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Oval 94"/>
            <p:cNvSpPr>
              <a:spLocks noChangeArrowheads="1"/>
            </p:cNvSpPr>
            <p:nvPr/>
          </p:nvSpPr>
          <p:spPr bwMode="auto">
            <a:xfrm>
              <a:off x="2750089" y="3869559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Oval 95"/>
            <p:cNvSpPr>
              <a:spLocks noChangeArrowheads="1"/>
            </p:cNvSpPr>
            <p:nvPr/>
          </p:nvSpPr>
          <p:spPr bwMode="auto">
            <a:xfrm>
              <a:off x="2750089" y="3553646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Oval 96"/>
            <p:cNvSpPr>
              <a:spLocks noChangeArrowheads="1"/>
            </p:cNvSpPr>
            <p:nvPr/>
          </p:nvSpPr>
          <p:spPr bwMode="auto">
            <a:xfrm>
              <a:off x="2750089" y="3553646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Oval 97"/>
            <p:cNvSpPr>
              <a:spLocks noChangeArrowheads="1"/>
            </p:cNvSpPr>
            <p:nvPr/>
          </p:nvSpPr>
          <p:spPr bwMode="auto">
            <a:xfrm>
              <a:off x="2678875" y="3790184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Oval 98"/>
            <p:cNvSpPr>
              <a:spLocks noChangeArrowheads="1"/>
            </p:cNvSpPr>
            <p:nvPr/>
          </p:nvSpPr>
          <p:spPr bwMode="auto">
            <a:xfrm>
              <a:off x="2678081" y="3790184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Oval 99"/>
            <p:cNvSpPr>
              <a:spLocks noChangeArrowheads="1"/>
            </p:cNvSpPr>
            <p:nvPr/>
          </p:nvSpPr>
          <p:spPr bwMode="auto">
            <a:xfrm>
              <a:off x="2678081" y="3931471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Oval 100"/>
            <p:cNvSpPr>
              <a:spLocks noChangeArrowheads="1"/>
            </p:cNvSpPr>
            <p:nvPr/>
          </p:nvSpPr>
          <p:spPr bwMode="auto">
            <a:xfrm>
              <a:off x="2678081" y="3931471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Oval 101"/>
            <p:cNvSpPr>
              <a:spLocks noChangeArrowheads="1"/>
            </p:cNvSpPr>
            <p:nvPr/>
          </p:nvSpPr>
          <p:spPr bwMode="auto">
            <a:xfrm>
              <a:off x="2697131" y="3585396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Oval 102"/>
            <p:cNvSpPr>
              <a:spLocks noChangeArrowheads="1"/>
            </p:cNvSpPr>
            <p:nvPr/>
          </p:nvSpPr>
          <p:spPr bwMode="auto">
            <a:xfrm>
              <a:off x="2697131" y="3585396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Oval 103"/>
            <p:cNvSpPr>
              <a:spLocks noChangeArrowheads="1"/>
            </p:cNvSpPr>
            <p:nvPr/>
          </p:nvSpPr>
          <p:spPr bwMode="auto">
            <a:xfrm>
              <a:off x="2716181" y="3094859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Oval 104"/>
            <p:cNvSpPr>
              <a:spLocks noChangeArrowheads="1"/>
            </p:cNvSpPr>
            <p:nvPr/>
          </p:nvSpPr>
          <p:spPr bwMode="auto">
            <a:xfrm>
              <a:off x="2716181" y="3094859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Oval 105"/>
            <p:cNvSpPr>
              <a:spLocks noChangeArrowheads="1"/>
            </p:cNvSpPr>
            <p:nvPr/>
          </p:nvSpPr>
          <p:spPr bwMode="auto">
            <a:xfrm>
              <a:off x="2750089" y="3490146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Oval 106"/>
            <p:cNvSpPr>
              <a:spLocks noChangeArrowheads="1"/>
            </p:cNvSpPr>
            <p:nvPr/>
          </p:nvSpPr>
          <p:spPr bwMode="auto">
            <a:xfrm>
              <a:off x="2750089" y="3490146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Oval 107"/>
            <p:cNvSpPr>
              <a:spLocks noChangeArrowheads="1"/>
            </p:cNvSpPr>
            <p:nvPr/>
          </p:nvSpPr>
          <p:spPr bwMode="auto">
            <a:xfrm>
              <a:off x="2678081" y="3774309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Oval 108"/>
            <p:cNvSpPr>
              <a:spLocks noChangeArrowheads="1"/>
            </p:cNvSpPr>
            <p:nvPr/>
          </p:nvSpPr>
          <p:spPr bwMode="auto">
            <a:xfrm>
              <a:off x="2678081" y="3774309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Oval 109"/>
            <p:cNvSpPr>
              <a:spLocks noChangeArrowheads="1"/>
            </p:cNvSpPr>
            <p:nvPr/>
          </p:nvSpPr>
          <p:spPr bwMode="auto">
            <a:xfrm>
              <a:off x="2678081" y="3821934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Oval 110"/>
            <p:cNvSpPr>
              <a:spLocks noChangeArrowheads="1"/>
            </p:cNvSpPr>
            <p:nvPr/>
          </p:nvSpPr>
          <p:spPr bwMode="auto">
            <a:xfrm>
              <a:off x="2678081" y="3821934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Oval 111"/>
            <p:cNvSpPr>
              <a:spLocks noChangeArrowheads="1"/>
            </p:cNvSpPr>
            <p:nvPr/>
          </p:nvSpPr>
          <p:spPr bwMode="auto">
            <a:xfrm>
              <a:off x="2750089" y="3601271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Oval 112"/>
            <p:cNvSpPr>
              <a:spLocks noChangeArrowheads="1"/>
            </p:cNvSpPr>
            <p:nvPr/>
          </p:nvSpPr>
          <p:spPr bwMode="auto">
            <a:xfrm>
              <a:off x="2750089" y="3601271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Oval 113"/>
            <p:cNvSpPr>
              <a:spLocks noChangeArrowheads="1"/>
            </p:cNvSpPr>
            <p:nvPr/>
          </p:nvSpPr>
          <p:spPr bwMode="auto">
            <a:xfrm>
              <a:off x="2750883" y="3458396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Oval 114"/>
            <p:cNvSpPr>
              <a:spLocks noChangeArrowheads="1"/>
            </p:cNvSpPr>
            <p:nvPr/>
          </p:nvSpPr>
          <p:spPr bwMode="auto">
            <a:xfrm>
              <a:off x="2750883" y="3458396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Oval 115"/>
            <p:cNvSpPr>
              <a:spLocks noChangeArrowheads="1"/>
            </p:cNvSpPr>
            <p:nvPr/>
          </p:nvSpPr>
          <p:spPr bwMode="auto">
            <a:xfrm>
              <a:off x="2750883" y="3506021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Oval 116"/>
            <p:cNvSpPr>
              <a:spLocks noChangeArrowheads="1"/>
            </p:cNvSpPr>
            <p:nvPr/>
          </p:nvSpPr>
          <p:spPr bwMode="auto">
            <a:xfrm>
              <a:off x="2750883" y="3506021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Oval 117"/>
            <p:cNvSpPr>
              <a:spLocks noChangeArrowheads="1"/>
            </p:cNvSpPr>
            <p:nvPr/>
          </p:nvSpPr>
          <p:spPr bwMode="auto">
            <a:xfrm>
              <a:off x="2726500" y="3063109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Oval 118"/>
            <p:cNvSpPr>
              <a:spLocks noChangeArrowheads="1"/>
            </p:cNvSpPr>
            <p:nvPr/>
          </p:nvSpPr>
          <p:spPr bwMode="auto">
            <a:xfrm>
              <a:off x="2726500" y="3063109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Oval 119"/>
            <p:cNvSpPr>
              <a:spLocks noChangeArrowheads="1"/>
            </p:cNvSpPr>
            <p:nvPr/>
          </p:nvSpPr>
          <p:spPr bwMode="auto">
            <a:xfrm>
              <a:off x="2669350" y="3947346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Oval 120"/>
            <p:cNvSpPr>
              <a:spLocks noChangeArrowheads="1"/>
            </p:cNvSpPr>
            <p:nvPr/>
          </p:nvSpPr>
          <p:spPr bwMode="auto">
            <a:xfrm>
              <a:off x="2669350" y="3947346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Oval 121"/>
            <p:cNvSpPr>
              <a:spLocks noChangeArrowheads="1"/>
            </p:cNvSpPr>
            <p:nvPr/>
          </p:nvSpPr>
          <p:spPr bwMode="auto">
            <a:xfrm>
              <a:off x="2668556" y="3710809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Oval 122"/>
            <p:cNvSpPr>
              <a:spLocks noChangeArrowheads="1"/>
            </p:cNvSpPr>
            <p:nvPr/>
          </p:nvSpPr>
          <p:spPr bwMode="auto">
            <a:xfrm>
              <a:off x="2668556" y="3710809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Oval 123"/>
            <p:cNvSpPr>
              <a:spLocks noChangeArrowheads="1"/>
            </p:cNvSpPr>
            <p:nvPr/>
          </p:nvSpPr>
          <p:spPr bwMode="auto">
            <a:xfrm>
              <a:off x="2687606" y="3537771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Oval 124"/>
            <p:cNvSpPr>
              <a:spLocks noChangeArrowheads="1"/>
            </p:cNvSpPr>
            <p:nvPr/>
          </p:nvSpPr>
          <p:spPr bwMode="auto">
            <a:xfrm>
              <a:off x="2687606" y="3537771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Oval 125"/>
            <p:cNvSpPr>
              <a:spLocks noChangeArrowheads="1"/>
            </p:cNvSpPr>
            <p:nvPr/>
          </p:nvSpPr>
          <p:spPr bwMode="auto">
            <a:xfrm>
              <a:off x="2687606" y="3426646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Oval 126"/>
            <p:cNvSpPr>
              <a:spLocks noChangeArrowheads="1"/>
            </p:cNvSpPr>
            <p:nvPr/>
          </p:nvSpPr>
          <p:spPr bwMode="auto">
            <a:xfrm>
              <a:off x="2687606" y="3426646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Oval 127"/>
            <p:cNvSpPr>
              <a:spLocks noChangeArrowheads="1"/>
            </p:cNvSpPr>
            <p:nvPr/>
          </p:nvSpPr>
          <p:spPr bwMode="auto">
            <a:xfrm>
              <a:off x="2687606" y="3442521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Oval 128"/>
            <p:cNvSpPr>
              <a:spLocks noChangeArrowheads="1"/>
            </p:cNvSpPr>
            <p:nvPr/>
          </p:nvSpPr>
          <p:spPr bwMode="auto">
            <a:xfrm>
              <a:off x="2687606" y="3442521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Oval 129"/>
            <p:cNvSpPr>
              <a:spLocks noChangeArrowheads="1"/>
            </p:cNvSpPr>
            <p:nvPr/>
          </p:nvSpPr>
          <p:spPr bwMode="auto">
            <a:xfrm>
              <a:off x="2687606" y="3569521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Oval 130"/>
            <p:cNvSpPr>
              <a:spLocks noChangeArrowheads="1"/>
            </p:cNvSpPr>
            <p:nvPr/>
          </p:nvSpPr>
          <p:spPr bwMode="auto">
            <a:xfrm>
              <a:off x="2687606" y="3569521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Oval 131"/>
            <p:cNvSpPr>
              <a:spLocks noChangeArrowheads="1"/>
            </p:cNvSpPr>
            <p:nvPr/>
          </p:nvSpPr>
          <p:spPr bwMode="auto">
            <a:xfrm>
              <a:off x="2687606" y="3379021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Oval 132"/>
            <p:cNvSpPr>
              <a:spLocks noChangeArrowheads="1"/>
            </p:cNvSpPr>
            <p:nvPr/>
          </p:nvSpPr>
          <p:spPr bwMode="auto">
            <a:xfrm>
              <a:off x="2687606" y="3379021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Oval 133"/>
            <p:cNvSpPr>
              <a:spLocks noChangeArrowheads="1"/>
            </p:cNvSpPr>
            <p:nvPr/>
          </p:nvSpPr>
          <p:spPr bwMode="auto">
            <a:xfrm>
              <a:off x="2688400" y="3585396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Oval 134"/>
            <p:cNvSpPr>
              <a:spLocks noChangeArrowheads="1"/>
            </p:cNvSpPr>
            <p:nvPr/>
          </p:nvSpPr>
          <p:spPr bwMode="auto">
            <a:xfrm>
              <a:off x="2688400" y="3585396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Oval 135"/>
            <p:cNvSpPr>
              <a:spLocks noChangeArrowheads="1"/>
            </p:cNvSpPr>
            <p:nvPr/>
          </p:nvSpPr>
          <p:spPr bwMode="auto">
            <a:xfrm>
              <a:off x="2725706" y="2810696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Oval 136"/>
            <p:cNvSpPr>
              <a:spLocks noChangeArrowheads="1"/>
            </p:cNvSpPr>
            <p:nvPr/>
          </p:nvSpPr>
          <p:spPr bwMode="auto">
            <a:xfrm>
              <a:off x="2725706" y="2810696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Oval 137"/>
            <p:cNvSpPr>
              <a:spLocks noChangeArrowheads="1"/>
            </p:cNvSpPr>
            <p:nvPr/>
          </p:nvSpPr>
          <p:spPr bwMode="auto">
            <a:xfrm>
              <a:off x="2725706" y="3158359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Oval 138"/>
            <p:cNvSpPr>
              <a:spLocks noChangeArrowheads="1"/>
            </p:cNvSpPr>
            <p:nvPr/>
          </p:nvSpPr>
          <p:spPr bwMode="auto">
            <a:xfrm>
              <a:off x="2725706" y="3158359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Oval 139"/>
            <p:cNvSpPr>
              <a:spLocks noChangeArrowheads="1"/>
            </p:cNvSpPr>
            <p:nvPr/>
          </p:nvSpPr>
          <p:spPr bwMode="auto">
            <a:xfrm>
              <a:off x="2726500" y="3237734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Oval 140"/>
            <p:cNvSpPr>
              <a:spLocks noChangeArrowheads="1"/>
            </p:cNvSpPr>
            <p:nvPr/>
          </p:nvSpPr>
          <p:spPr bwMode="auto">
            <a:xfrm>
              <a:off x="2726500" y="3237734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Oval 141"/>
            <p:cNvSpPr>
              <a:spLocks noChangeArrowheads="1"/>
            </p:cNvSpPr>
            <p:nvPr/>
          </p:nvSpPr>
          <p:spPr bwMode="auto">
            <a:xfrm>
              <a:off x="2726500" y="3237734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Oval 142"/>
            <p:cNvSpPr>
              <a:spLocks noChangeArrowheads="1"/>
            </p:cNvSpPr>
            <p:nvPr/>
          </p:nvSpPr>
          <p:spPr bwMode="auto">
            <a:xfrm>
              <a:off x="2726500" y="3237734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Oval 143"/>
            <p:cNvSpPr>
              <a:spLocks noChangeArrowheads="1"/>
            </p:cNvSpPr>
            <p:nvPr/>
          </p:nvSpPr>
          <p:spPr bwMode="auto">
            <a:xfrm>
              <a:off x="2726500" y="3015484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Oval 144"/>
            <p:cNvSpPr>
              <a:spLocks noChangeArrowheads="1"/>
            </p:cNvSpPr>
            <p:nvPr/>
          </p:nvSpPr>
          <p:spPr bwMode="auto">
            <a:xfrm>
              <a:off x="2725706" y="3015484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Oval 145"/>
            <p:cNvSpPr>
              <a:spLocks noChangeArrowheads="1"/>
            </p:cNvSpPr>
            <p:nvPr/>
          </p:nvSpPr>
          <p:spPr bwMode="auto">
            <a:xfrm>
              <a:off x="2725706" y="3015484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Oval 146"/>
            <p:cNvSpPr>
              <a:spLocks noChangeArrowheads="1"/>
            </p:cNvSpPr>
            <p:nvPr/>
          </p:nvSpPr>
          <p:spPr bwMode="auto">
            <a:xfrm>
              <a:off x="2725706" y="3015484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Rectangle 159"/>
            <p:cNvSpPr>
              <a:spLocks noChangeArrowheads="1"/>
            </p:cNvSpPr>
            <p:nvPr/>
          </p:nvSpPr>
          <p:spPr bwMode="auto">
            <a:xfrm>
              <a:off x="2399025" y="2257127"/>
              <a:ext cx="1221104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Peak power</a:t>
              </a:r>
              <a:b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(W)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grpSp>
          <p:nvGrpSpPr>
            <p:cNvPr id="147" name="Group 146"/>
            <p:cNvGrpSpPr/>
            <p:nvPr/>
          </p:nvGrpSpPr>
          <p:grpSpPr>
            <a:xfrm>
              <a:off x="1619672" y="2275408"/>
              <a:ext cx="703742" cy="3385840"/>
              <a:chOff x="2123728" y="1863105"/>
              <a:chExt cx="703742" cy="3385840"/>
            </a:xfrm>
          </p:grpSpPr>
          <p:grpSp>
            <p:nvGrpSpPr>
              <p:cNvPr id="148" name="Group 147"/>
              <p:cNvGrpSpPr/>
              <p:nvPr/>
            </p:nvGrpSpPr>
            <p:grpSpPr>
              <a:xfrm>
                <a:off x="2123728" y="2021756"/>
                <a:ext cx="620384" cy="3227189"/>
                <a:chOff x="700932" y="2044301"/>
                <a:chExt cx="620384" cy="3227189"/>
              </a:xfrm>
            </p:grpSpPr>
            <p:sp>
              <p:nvSpPr>
                <p:cNvPr id="150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1321316" y="2073276"/>
                  <a:ext cx="0" cy="3048000"/>
                </a:xfrm>
                <a:prstGeom prst="line">
                  <a:avLst/>
                </a:prstGeom>
                <a:noFill/>
                <a:ln w="12700" cap="flat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" name="Freeform 8"/>
                <p:cNvSpPr>
                  <a:spLocks noEditPoints="1"/>
                </p:cNvSpPr>
                <p:nvPr/>
              </p:nvSpPr>
              <p:spPr bwMode="auto">
                <a:xfrm>
                  <a:off x="1249316" y="2073276"/>
                  <a:ext cx="72000" cy="3048000"/>
                </a:xfrm>
                <a:custGeom>
                  <a:avLst/>
                  <a:gdLst>
                    <a:gd name="T0" fmla="*/ 10 w 30"/>
                    <a:gd name="T1" fmla="*/ 1920 h 1920"/>
                    <a:gd name="T2" fmla="*/ 30 w 30"/>
                    <a:gd name="T3" fmla="*/ 1920 h 1920"/>
                    <a:gd name="T4" fmla="*/ 10 w 30"/>
                    <a:gd name="T5" fmla="*/ 1363 h 1920"/>
                    <a:gd name="T6" fmla="*/ 30 w 30"/>
                    <a:gd name="T7" fmla="*/ 1363 h 1920"/>
                    <a:gd name="T8" fmla="*/ 10 w 30"/>
                    <a:gd name="T9" fmla="*/ 1045 h 1920"/>
                    <a:gd name="T10" fmla="*/ 30 w 30"/>
                    <a:gd name="T11" fmla="*/ 1045 h 1920"/>
                    <a:gd name="T12" fmla="*/ 10 w 30"/>
                    <a:gd name="T13" fmla="*/ 816 h 1920"/>
                    <a:gd name="T14" fmla="*/ 30 w 30"/>
                    <a:gd name="T15" fmla="*/ 816 h 1920"/>
                    <a:gd name="T16" fmla="*/ 10 w 30"/>
                    <a:gd name="T17" fmla="*/ 637 h 1920"/>
                    <a:gd name="T18" fmla="*/ 30 w 30"/>
                    <a:gd name="T19" fmla="*/ 637 h 1920"/>
                    <a:gd name="T20" fmla="*/ 10 w 30"/>
                    <a:gd name="T21" fmla="*/ 488 h 1920"/>
                    <a:gd name="T22" fmla="*/ 30 w 30"/>
                    <a:gd name="T23" fmla="*/ 488 h 1920"/>
                    <a:gd name="T24" fmla="*/ 10 w 30"/>
                    <a:gd name="T25" fmla="*/ 368 h 1920"/>
                    <a:gd name="T26" fmla="*/ 30 w 30"/>
                    <a:gd name="T27" fmla="*/ 368 h 1920"/>
                    <a:gd name="T28" fmla="*/ 10 w 30"/>
                    <a:gd name="T29" fmla="*/ 259 h 1920"/>
                    <a:gd name="T30" fmla="*/ 30 w 30"/>
                    <a:gd name="T31" fmla="*/ 259 h 1920"/>
                    <a:gd name="T32" fmla="*/ 10 w 30"/>
                    <a:gd name="T33" fmla="*/ 159 h 1920"/>
                    <a:gd name="T34" fmla="*/ 30 w 30"/>
                    <a:gd name="T35" fmla="*/ 159 h 1920"/>
                    <a:gd name="T36" fmla="*/ 10 w 30"/>
                    <a:gd name="T37" fmla="*/ 80 h 1920"/>
                    <a:gd name="T38" fmla="*/ 30 w 30"/>
                    <a:gd name="T39" fmla="*/ 80 h 1920"/>
                    <a:gd name="T40" fmla="*/ 10 w 30"/>
                    <a:gd name="T41" fmla="*/ 0 h 1920"/>
                    <a:gd name="T42" fmla="*/ 30 w 30"/>
                    <a:gd name="T43" fmla="*/ 0 h 1920"/>
                    <a:gd name="T44" fmla="*/ 0 w 30"/>
                    <a:gd name="T45" fmla="*/ 1920 h 1920"/>
                    <a:gd name="T46" fmla="*/ 30 w 30"/>
                    <a:gd name="T47" fmla="*/ 1920 h 1920"/>
                    <a:gd name="T48" fmla="*/ 0 w 30"/>
                    <a:gd name="T49" fmla="*/ 80 h 1920"/>
                    <a:gd name="T50" fmla="*/ 30 w 30"/>
                    <a:gd name="T51" fmla="*/ 80 h 19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30" h="1920">
                      <a:moveTo>
                        <a:pt x="10" y="1920"/>
                      </a:moveTo>
                      <a:lnTo>
                        <a:pt x="30" y="1920"/>
                      </a:lnTo>
                      <a:moveTo>
                        <a:pt x="10" y="1363"/>
                      </a:moveTo>
                      <a:lnTo>
                        <a:pt x="30" y="1363"/>
                      </a:lnTo>
                      <a:moveTo>
                        <a:pt x="10" y="1045"/>
                      </a:moveTo>
                      <a:lnTo>
                        <a:pt x="30" y="1045"/>
                      </a:lnTo>
                      <a:moveTo>
                        <a:pt x="10" y="816"/>
                      </a:moveTo>
                      <a:lnTo>
                        <a:pt x="30" y="816"/>
                      </a:lnTo>
                      <a:moveTo>
                        <a:pt x="10" y="637"/>
                      </a:moveTo>
                      <a:lnTo>
                        <a:pt x="30" y="637"/>
                      </a:lnTo>
                      <a:moveTo>
                        <a:pt x="10" y="488"/>
                      </a:moveTo>
                      <a:lnTo>
                        <a:pt x="30" y="488"/>
                      </a:lnTo>
                      <a:moveTo>
                        <a:pt x="10" y="368"/>
                      </a:moveTo>
                      <a:lnTo>
                        <a:pt x="30" y="368"/>
                      </a:lnTo>
                      <a:moveTo>
                        <a:pt x="10" y="259"/>
                      </a:moveTo>
                      <a:lnTo>
                        <a:pt x="30" y="259"/>
                      </a:lnTo>
                      <a:moveTo>
                        <a:pt x="10" y="159"/>
                      </a:moveTo>
                      <a:lnTo>
                        <a:pt x="30" y="159"/>
                      </a:lnTo>
                      <a:moveTo>
                        <a:pt x="10" y="80"/>
                      </a:moveTo>
                      <a:lnTo>
                        <a:pt x="30" y="80"/>
                      </a:lnTo>
                      <a:moveTo>
                        <a:pt x="10" y="0"/>
                      </a:moveTo>
                      <a:lnTo>
                        <a:pt x="30" y="0"/>
                      </a:lnTo>
                      <a:moveTo>
                        <a:pt x="0" y="1920"/>
                      </a:moveTo>
                      <a:lnTo>
                        <a:pt x="30" y="1920"/>
                      </a:lnTo>
                      <a:moveTo>
                        <a:pt x="0" y="80"/>
                      </a:moveTo>
                      <a:lnTo>
                        <a:pt x="30" y="80"/>
                      </a:lnTo>
                    </a:path>
                  </a:pathLst>
                </a:custGeom>
                <a:noFill/>
                <a:ln w="12700" cap="flat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4963713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100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153" name="Rectangle 149"/>
                <p:cNvSpPr>
                  <a:spLocks noChangeArrowheads="1"/>
                </p:cNvSpPr>
                <p:nvPr/>
              </p:nvSpPr>
              <p:spPr bwMode="auto">
                <a:xfrm>
                  <a:off x="700932" y="2044301"/>
                  <a:ext cx="519373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1000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154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4065492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2000" dirty="0">
                      <a:latin typeface="Calibri" panose="020F0502020204030204" pitchFamily="34" charset="0"/>
                    </a:rPr>
                    <a:t>2</a:t>
                  </a: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155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3565724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2000" dirty="0">
                      <a:latin typeface="Calibri" panose="020F0502020204030204" pitchFamily="34" charset="0"/>
                    </a:rPr>
                    <a:t>3</a:t>
                  </a: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156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3217988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2000" dirty="0">
                      <a:latin typeface="Calibri" panose="020F0502020204030204" pitchFamily="34" charset="0"/>
                    </a:rPr>
                    <a:t>4</a:t>
                  </a: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157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2932889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2000" dirty="0">
                      <a:latin typeface="Calibri" panose="020F0502020204030204" pitchFamily="34" charset="0"/>
                    </a:rPr>
                    <a:t>5</a:t>
                  </a: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</p:grpSp>
          <p:sp>
            <p:nvSpPr>
              <p:cNvPr id="149" name="Rectangle 148"/>
              <p:cNvSpPr/>
              <p:nvPr/>
            </p:nvSpPr>
            <p:spPr bwMode="auto">
              <a:xfrm>
                <a:off x="2662888" y="1863105"/>
                <a:ext cx="164582" cy="30777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5120" name="Group 5119"/>
          <p:cNvGrpSpPr/>
          <p:nvPr/>
        </p:nvGrpSpPr>
        <p:grpSpPr>
          <a:xfrm>
            <a:off x="2264074" y="2951197"/>
            <a:ext cx="5082575" cy="276999"/>
            <a:chOff x="2264074" y="2940311"/>
            <a:chExt cx="5082575" cy="276999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>
              <a:off x="2264074" y="3073598"/>
              <a:ext cx="747418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8" name="Rectangle 159"/>
            <p:cNvSpPr>
              <a:spLocks noChangeArrowheads="1"/>
            </p:cNvSpPr>
            <p:nvPr/>
          </p:nvSpPr>
          <p:spPr bwMode="auto">
            <a:xfrm>
              <a:off x="3058167" y="2940311"/>
              <a:ext cx="428848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000" dirty="0" smtClean="0">
                  <a:latin typeface="Calibri" panose="020F0502020204030204" pitchFamily="34" charset="0"/>
                </a:rPr>
                <a:t>691 W, </a:t>
              </a:r>
              <a:r>
                <a:rPr lang="en-US" altLang="en-US" sz="2000" dirty="0" smtClean="0">
                  <a:latin typeface="Calibri" panose="020F0502020204030204" pitchFamily="34" charset="0"/>
                  <a:sym typeface="Symbol" panose="05050102010706020507" pitchFamily="18" charset="2"/>
                </a:rPr>
                <a:t> = </a:t>
              </a:r>
              <a:r>
                <a:rPr lang="en-US" altLang="en-US" sz="2000" dirty="0" smtClean="0">
                  <a:latin typeface="Calibri" panose="020F0502020204030204" pitchFamily="34" charset="0"/>
                </a:rPr>
                <a:t>95%, t</a:t>
              </a: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 = 1.86, 97th percentile 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</p:grpSp>
      <p:grpSp>
        <p:nvGrpSpPr>
          <p:cNvPr id="5121" name="Group 5120"/>
          <p:cNvGrpSpPr/>
          <p:nvPr/>
        </p:nvGrpSpPr>
        <p:grpSpPr>
          <a:xfrm>
            <a:off x="2264074" y="4367278"/>
            <a:ext cx="5181961" cy="276999"/>
            <a:chOff x="2264074" y="4356392"/>
            <a:chExt cx="5181961" cy="276999"/>
          </a:xfrm>
        </p:grpSpPr>
        <p:cxnSp>
          <p:nvCxnSpPr>
            <p:cNvPr id="4" name="Straight Arrow Connector 3"/>
            <p:cNvCxnSpPr/>
            <p:nvPr/>
          </p:nvCxnSpPr>
          <p:spPr bwMode="auto">
            <a:xfrm flipH="1">
              <a:off x="2264074" y="4489679"/>
              <a:ext cx="747418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9" name="Rectangle 159"/>
            <p:cNvSpPr>
              <a:spLocks noChangeArrowheads="1"/>
            </p:cNvSpPr>
            <p:nvPr/>
          </p:nvSpPr>
          <p:spPr bwMode="auto">
            <a:xfrm>
              <a:off x="3058167" y="4356392"/>
              <a:ext cx="438786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>
                <a:lnSpc>
                  <a:spcPct val="90000"/>
                </a:lnSpc>
              </a:pPr>
              <a:r>
                <a:rPr lang="en-US" altLang="en-US" sz="2000" dirty="0" smtClean="0">
                  <a:latin typeface="Calibri" panose="020F0502020204030204" pitchFamily="34" charset="0"/>
                </a:rPr>
                <a:t>237 W, </a:t>
              </a:r>
              <a:r>
                <a:rPr lang="en-US" altLang="en-US" sz="2000" dirty="0" smtClean="0">
                  <a:latin typeface="Calibri" panose="020F0502020204030204" pitchFamily="34" charset="0"/>
                  <a:sym typeface="Symbol" panose="05050102010706020507" pitchFamily="18" charset="2"/>
                </a:rPr>
                <a:t> = -33</a:t>
              </a:r>
              <a:r>
                <a:rPr lang="en-US" altLang="en-US" sz="2000" dirty="0" smtClean="0">
                  <a:latin typeface="Calibri" panose="020F0502020204030204" pitchFamily="34" charset="0"/>
                </a:rPr>
                <a:t>%, </a:t>
              </a:r>
              <a:r>
                <a:rPr lang="en-US" altLang="en-US" sz="2000" dirty="0">
                  <a:latin typeface="Calibri" panose="020F0502020204030204" pitchFamily="34" charset="0"/>
                </a:rPr>
                <a:t>t</a:t>
              </a: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 = -1.12, 13</a:t>
              </a:r>
              <a:r>
                <a:rPr kumimoji="0" lang="en-US" altLang="en-US" sz="2000" b="0" i="0" u="none" strike="noStrike" cap="none" normalizeH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th</a:t>
              </a: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 percentile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81803308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uiExpand="1" build="p" bldLvl="3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18" y="4149"/>
            <a:ext cx="9031116" cy="6737220"/>
          </a:xfrm>
        </p:spPr>
        <p:txBody>
          <a:bodyPr/>
          <a:lstStyle/>
          <a:p>
            <a:pPr marL="271463" indent="-271463">
              <a:lnSpc>
                <a:spcPct val="97000"/>
              </a:lnSpc>
            </a:pPr>
            <a:r>
              <a:rPr lang="en-NZ" dirty="0" smtClean="0"/>
              <a:t>Example</a:t>
            </a:r>
            <a:r>
              <a:rPr lang="en-NZ" dirty="0"/>
              <a:t>: </a:t>
            </a:r>
            <a:r>
              <a:rPr lang="en-NZ" dirty="0" smtClean="0"/>
              <a:t>maturity is a predictor of performance in youth athletes.</a:t>
            </a:r>
          </a:p>
          <a:p>
            <a:pPr marL="588963" lvl="1" indent="-271463">
              <a:lnSpc>
                <a:spcPct val="97000"/>
              </a:lnSpc>
            </a:pPr>
            <a:endParaRPr lang="en-NZ" dirty="0" smtClean="0"/>
          </a:p>
          <a:p>
            <a:pPr marL="588963" lvl="1" indent="-271463">
              <a:lnSpc>
                <a:spcPct val="97000"/>
              </a:lnSpc>
            </a:pPr>
            <a:endParaRPr lang="en-NZ" dirty="0"/>
          </a:p>
          <a:p>
            <a:pPr marL="588963" lvl="1" indent="-271463">
              <a:lnSpc>
                <a:spcPct val="97000"/>
              </a:lnSpc>
            </a:pPr>
            <a:endParaRPr lang="en-NZ" dirty="0" smtClean="0"/>
          </a:p>
          <a:p>
            <a:pPr marL="588963" lvl="1" indent="-271463">
              <a:lnSpc>
                <a:spcPct val="97000"/>
              </a:lnSpc>
            </a:pPr>
            <a:endParaRPr lang="en-NZ" dirty="0"/>
          </a:p>
          <a:p>
            <a:pPr marL="588963" lvl="1" indent="-271463">
              <a:lnSpc>
                <a:spcPct val="97000"/>
              </a:lnSpc>
            </a:pPr>
            <a:endParaRPr lang="en-NZ" dirty="0" smtClean="0"/>
          </a:p>
          <a:p>
            <a:pPr marL="588963" lvl="1" indent="-271463">
              <a:lnSpc>
                <a:spcPct val="97000"/>
              </a:lnSpc>
            </a:pPr>
            <a:endParaRPr lang="en-NZ" dirty="0"/>
          </a:p>
          <a:p>
            <a:pPr marL="588963" lvl="1" indent="-271463">
              <a:lnSpc>
                <a:spcPct val="97000"/>
              </a:lnSpc>
            </a:pPr>
            <a:endParaRPr lang="en-NZ" dirty="0" smtClean="0"/>
          </a:p>
          <a:p>
            <a:pPr marL="588963" lvl="1" indent="-271463">
              <a:lnSpc>
                <a:spcPct val="97000"/>
              </a:lnSpc>
            </a:pPr>
            <a:endParaRPr lang="en-NZ" dirty="0"/>
          </a:p>
          <a:p>
            <a:pPr marL="588963" lvl="1" indent="-271463">
              <a:lnSpc>
                <a:spcPct val="97000"/>
              </a:lnSpc>
            </a:pPr>
            <a:endParaRPr lang="en-NZ" dirty="0" smtClean="0"/>
          </a:p>
          <a:p>
            <a:pPr marL="588963" lvl="1" indent="-271463">
              <a:lnSpc>
                <a:spcPct val="97000"/>
              </a:lnSpc>
            </a:pPr>
            <a:endParaRPr lang="en-NZ" dirty="0"/>
          </a:p>
          <a:p>
            <a:pPr marL="588963" lvl="1" indent="-271463">
              <a:lnSpc>
                <a:spcPct val="97000"/>
              </a:lnSpc>
            </a:pPr>
            <a:endParaRPr lang="en-NZ" dirty="0" smtClean="0"/>
          </a:p>
          <a:p>
            <a:pPr marL="588963" lvl="1" indent="-271463">
              <a:lnSpc>
                <a:spcPct val="97000"/>
              </a:lnSpc>
            </a:pPr>
            <a:r>
              <a:rPr lang="en-NZ" dirty="0" smtClean="0"/>
              <a:t>For talent selection or training prescription, you may want to "adjust" performance for maturity (and/or other characteristics).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/>
              <a:t>Assess the residuals with the standard error of the estimate (SEE).</a:t>
            </a:r>
          </a:p>
          <a:p>
            <a:pPr marL="881063" lvl="2" indent="-271463">
              <a:lnSpc>
                <a:spcPct val="97000"/>
              </a:lnSpc>
            </a:pPr>
            <a:r>
              <a:rPr lang="en-NZ" dirty="0" smtClean="0"/>
              <a:t>The SEE is the SD of the residuals.</a:t>
            </a:r>
            <a:endParaRPr lang="en-NZ" dirty="0"/>
          </a:p>
        </p:txBody>
      </p:sp>
      <p:grpSp>
        <p:nvGrpSpPr>
          <p:cNvPr id="4" name="Group 3"/>
          <p:cNvGrpSpPr/>
          <p:nvPr/>
        </p:nvGrpSpPr>
        <p:grpSpPr>
          <a:xfrm>
            <a:off x="1619672" y="620688"/>
            <a:ext cx="2000457" cy="3404121"/>
            <a:chOff x="1619672" y="2473151"/>
            <a:chExt cx="2000457" cy="3404121"/>
          </a:xfrm>
        </p:grpSpPr>
        <p:sp>
          <p:nvSpPr>
            <p:cNvPr id="5" name="Oval 11"/>
            <p:cNvSpPr>
              <a:spLocks noChangeArrowheads="1"/>
            </p:cNvSpPr>
            <p:nvPr/>
          </p:nvSpPr>
          <p:spPr bwMode="auto">
            <a:xfrm>
              <a:off x="2731833" y="4906320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Oval 12"/>
            <p:cNvSpPr>
              <a:spLocks noChangeArrowheads="1"/>
            </p:cNvSpPr>
            <p:nvPr/>
          </p:nvSpPr>
          <p:spPr bwMode="auto">
            <a:xfrm>
              <a:off x="2731833" y="4906320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13"/>
            <p:cNvSpPr>
              <a:spLocks noChangeArrowheads="1"/>
            </p:cNvSpPr>
            <p:nvPr/>
          </p:nvSpPr>
          <p:spPr bwMode="auto">
            <a:xfrm>
              <a:off x="2750883" y="4495158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14"/>
            <p:cNvSpPr>
              <a:spLocks noChangeArrowheads="1"/>
            </p:cNvSpPr>
            <p:nvPr/>
          </p:nvSpPr>
          <p:spPr bwMode="auto">
            <a:xfrm>
              <a:off x="2750883" y="4495158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15"/>
            <p:cNvSpPr>
              <a:spLocks noChangeArrowheads="1"/>
            </p:cNvSpPr>
            <p:nvPr/>
          </p:nvSpPr>
          <p:spPr bwMode="auto">
            <a:xfrm>
              <a:off x="2750089" y="4495158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16"/>
            <p:cNvSpPr>
              <a:spLocks noChangeArrowheads="1"/>
            </p:cNvSpPr>
            <p:nvPr/>
          </p:nvSpPr>
          <p:spPr bwMode="auto">
            <a:xfrm>
              <a:off x="2750089" y="4495158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17"/>
            <p:cNvSpPr>
              <a:spLocks noChangeArrowheads="1"/>
            </p:cNvSpPr>
            <p:nvPr/>
          </p:nvSpPr>
          <p:spPr bwMode="auto">
            <a:xfrm>
              <a:off x="2731833" y="4747570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2731833" y="4747570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9"/>
            <p:cNvSpPr>
              <a:spLocks noChangeArrowheads="1"/>
            </p:cNvSpPr>
            <p:nvPr/>
          </p:nvSpPr>
          <p:spPr bwMode="auto">
            <a:xfrm>
              <a:off x="2750883" y="430624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20"/>
            <p:cNvSpPr>
              <a:spLocks noChangeArrowheads="1"/>
            </p:cNvSpPr>
            <p:nvPr/>
          </p:nvSpPr>
          <p:spPr bwMode="auto">
            <a:xfrm>
              <a:off x="2750883" y="4306245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Oval 21"/>
            <p:cNvSpPr>
              <a:spLocks noChangeArrowheads="1"/>
            </p:cNvSpPr>
            <p:nvPr/>
          </p:nvSpPr>
          <p:spPr bwMode="auto">
            <a:xfrm>
              <a:off x="2774472" y="482694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Oval 22"/>
            <p:cNvSpPr>
              <a:spLocks noChangeArrowheads="1"/>
            </p:cNvSpPr>
            <p:nvPr/>
          </p:nvSpPr>
          <p:spPr bwMode="auto">
            <a:xfrm>
              <a:off x="2774472" y="48269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Oval 23"/>
            <p:cNvSpPr>
              <a:spLocks noChangeArrowheads="1"/>
            </p:cNvSpPr>
            <p:nvPr/>
          </p:nvSpPr>
          <p:spPr bwMode="auto">
            <a:xfrm>
              <a:off x="2793522" y="4590408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Oval 24"/>
            <p:cNvSpPr>
              <a:spLocks noChangeArrowheads="1"/>
            </p:cNvSpPr>
            <p:nvPr/>
          </p:nvSpPr>
          <p:spPr bwMode="auto">
            <a:xfrm>
              <a:off x="2793522" y="4590408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25"/>
            <p:cNvSpPr>
              <a:spLocks noChangeArrowheads="1"/>
            </p:cNvSpPr>
            <p:nvPr/>
          </p:nvSpPr>
          <p:spPr bwMode="auto">
            <a:xfrm>
              <a:off x="2793522" y="4526908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Oval 26"/>
            <p:cNvSpPr>
              <a:spLocks noChangeArrowheads="1"/>
            </p:cNvSpPr>
            <p:nvPr/>
          </p:nvSpPr>
          <p:spPr bwMode="auto">
            <a:xfrm>
              <a:off x="2793522" y="4526908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Oval 27"/>
            <p:cNvSpPr>
              <a:spLocks noChangeArrowheads="1"/>
            </p:cNvSpPr>
            <p:nvPr/>
          </p:nvSpPr>
          <p:spPr bwMode="auto">
            <a:xfrm>
              <a:off x="2775266" y="482694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28"/>
            <p:cNvSpPr>
              <a:spLocks noChangeArrowheads="1"/>
            </p:cNvSpPr>
            <p:nvPr/>
          </p:nvSpPr>
          <p:spPr bwMode="auto">
            <a:xfrm>
              <a:off x="2775266" y="4826945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Oval 29"/>
            <p:cNvSpPr>
              <a:spLocks noChangeArrowheads="1"/>
            </p:cNvSpPr>
            <p:nvPr/>
          </p:nvSpPr>
          <p:spPr bwMode="auto">
            <a:xfrm>
              <a:off x="2794316" y="4653908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Oval 30"/>
            <p:cNvSpPr>
              <a:spLocks noChangeArrowheads="1"/>
            </p:cNvSpPr>
            <p:nvPr/>
          </p:nvSpPr>
          <p:spPr bwMode="auto">
            <a:xfrm>
              <a:off x="2794316" y="4653908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Oval 31"/>
            <p:cNvSpPr>
              <a:spLocks noChangeArrowheads="1"/>
            </p:cNvSpPr>
            <p:nvPr/>
          </p:nvSpPr>
          <p:spPr bwMode="auto">
            <a:xfrm>
              <a:off x="2794316" y="4622158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Oval 32"/>
            <p:cNvSpPr>
              <a:spLocks noChangeArrowheads="1"/>
            </p:cNvSpPr>
            <p:nvPr/>
          </p:nvSpPr>
          <p:spPr bwMode="auto">
            <a:xfrm>
              <a:off x="2794316" y="4622158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Oval 33"/>
            <p:cNvSpPr>
              <a:spLocks noChangeArrowheads="1"/>
            </p:cNvSpPr>
            <p:nvPr/>
          </p:nvSpPr>
          <p:spPr bwMode="auto">
            <a:xfrm>
              <a:off x="2794316" y="4463408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Oval 34"/>
            <p:cNvSpPr>
              <a:spLocks noChangeArrowheads="1"/>
            </p:cNvSpPr>
            <p:nvPr/>
          </p:nvSpPr>
          <p:spPr bwMode="auto">
            <a:xfrm>
              <a:off x="2794316" y="4463408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Oval 35"/>
            <p:cNvSpPr>
              <a:spLocks noChangeArrowheads="1"/>
            </p:cNvSpPr>
            <p:nvPr/>
          </p:nvSpPr>
          <p:spPr bwMode="auto">
            <a:xfrm>
              <a:off x="2774472" y="4953945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Oval 36"/>
            <p:cNvSpPr>
              <a:spLocks noChangeArrowheads="1"/>
            </p:cNvSpPr>
            <p:nvPr/>
          </p:nvSpPr>
          <p:spPr bwMode="auto">
            <a:xfrm>
              <a:off x="2774472" y="4953945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Oval 37"/>
            <p:cNvSpPr>
              <a:spLocks noChangeArrowheads="1"/>
            </p:cNvSpPr>
            <p:nvPr/>
          </p:nvSpPr>
          <p:spPr bwMode="auto">
            <a:xfrm>
              <a:off x="2793522" y="4101458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Oval 38"/>
            <p:cNvSpPr>
              <a:spLocks noChangeArrowheads="1"/>
            </p:cNvSpPr>
            <p:nvPr/>
          </p:nvSpPr>
          <p:spPr bwMode="auto">
            <a:xfrm>
              <a:off x="2793522" y="4101458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Oval 39"/>
            <p:cNvSpPr>
              <a:spLocks noChangeArrowheads="1"/>
            </p:cNvSpPr>
            <p:nvPr/>
          </p:nvSpPr>
          <p:spPr bwMode="auto">
            <a:xfrm>
              <a:off x="2793522" y="3863333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Oval 40"/>
            <p:cNvSpPr>
              <a:spLocks noChangeArrowheads="1"/>
            </p:cNvSpPr>
            <p:nvPr/>
          </p:nvSpPr>
          <p:spPr bwMode="auto">
            <a:xfrm>
              <a:off x="2793522" y="3863333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Oval 41"/>
            <p:cNvSpPr>
              <a:spLocks noChangeArrowheads="1"/>
            </p:cNvSpPr>
            <p:nvPr/>
          </p:nvSpPr>
          <p:spPr bwMode="auto">
            <a:xfrm>
              <a:off x="2794316" y="4022083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Oval 42"/>
            <p:cNvSpPr>
              <a:spLocks noChangeArrowheads="1"/>
            </p:cNvSpPr>
            <p:nvPr/>
          </p:nvSpPr>
          <p:spPr bwMode="auto">
            <a:xfrm>
              <a:off x="2794316" y="4022083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Oval 43"/>
            <p:cNvSpPr>
              <a:spLocks noChangeArrowheads="1"/>
            </p:cNvSpPr>
            <p:nvPr/>
          </p:nvSpPr>
          <p:spPr bwMode="auto">
            <a:xfrm>
              <a:off x="2793522" y="425862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44"/>
            <p:cNvSpPr>
              <a:spLocks noChangeArrowheads="1"/>
            </p:cNvSpPr>
            <p:nvPr/>
          </p:nvSpPr>
          <p:spPr bwMode="auto">
            <a:xfrm>
              <a:off x="2793522" y="425862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Oval 45"/>
            <p:cNvSpPr>
              <a:spLocks noChangeArrowheads="1"/>
            </p:cNvSpPr>
            <p:nvPr/>
          </p:nvSpPr>
          <p:spPr bwMode="auto">
            <a:xfrm>
              <a:off x="2794316" y="430624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Oval 46"/>
            <p:cNvSpPr>
              <a:spLocks noChangeArrowheads="1"/>
            </p:cNvSpPr>
            <p:nvPr/>
          </p:nvSpPr>
          <p:spPr bwMode="auto">
            <a:xfrm>
              <a:off x="2794316" y="4306245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Oval 47"/>
            <p:cNvSpPr>
              <a:spLocks noChangeArrowheads="1"/>
            </p:cNvSpPr>
            <p:nvPr/>
          </p:nvSpPr>
          <p:spPr bwMode="auto">
            <a:xfrm>
              <a:off x="2794316" y="4085583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Oval 48"/>
            <p:cNvSpPr>
              <a:spLocks noChangeArrowheads="1"/>
            </p:cNvSpPr>
            <p:nvPr/>
          </p:nvSpPr>
          <p:spPr bwMode="auto">
            <a:xfrm>
              <a:off x="2794316" y="4085583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49"/>
            <p:cNvSpPr>
              <a:spLocks noChangeArrowheads="1"/>
            </p:cNvSpPr>
            <p:nvPr/>
          </p:nvSpPr>
          <p:spPr bwMode="auto">
            <a:xfrm>
              <a:off x="2691798" y="4417370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50"/>
            <p:cNvSpPr>
              <a:spLocks noChangeArrowheads="1"/>
            </p:cNvSpPr>
            <p:nvPr/>
          </p:nvSpPr>
          <p:spPr bwMode="auto">
            <a:xfrm>
              <a:off x="2691798" y="4415783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Oval 51"/>
            <p:cNvSpPr>
              <a:spLocks noChangeArrowheads="1"/>
            </p:cNvSpPr>
            <p:nvPr/>
          </p:nvSpPr>
          <p:spPr bwMode="auto">
            <a:xfrm>
              <a:off x="2691798" y="4447533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Oval 52"/>
            <p:cNvSpPr>
              <a:spLocks noChangeArrowheads="1"/>
            </p:cNvSpPr>
            <p:nvPr/>
          </p:nvSpPr>
          <p:spPr bwMode="auto">
            <a:xfrm>
              <a:off x="2691798" y="4447533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Oval 53"/>
            <p:cNvSpPr>
              <a:spLocks noChangeArrowheads="1"/>
            </p:cNvSpPr>
            <p:nvPr/>
          </p:nvSpPr>
          <p:spPr bwMode="auto">
            <a:xfrm>
              <a:off x="2691798" y="425862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Oval 54"/>
            <p:cNvSpPr>
              <a:spLocks noChangeArrowheads="1"/>
            </p:cNvSpPr>
            <p:nvPr/>
          </p:nvSpPr>
          <p:spPr bwMode="auto">
            <a:xfrm>
              <a:off x="2691798" y="425862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Oval 55"/>
            <p:cNvSpPr>
              <a:spLocks noChangeArrowheads="1"/>
            </p:cNvSpPr>
            <p:nvPr/>
          </p:nvSpPr>
          <p:spPr bwMode="auto">
            <a:xfrm>
              <a:off x="2691798" y="419512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Oval 56"/>
            <p:cNvSpPr>
              <a:spLocks noChangeArrowheads="1"/>
            </p:cNvSpPr>
            <p:nvPr/>
          </p:nvSpPr>
          <p:spPr bwMode="auto">
            <a:xfrm>
              <a:off x="2692592" y="4195120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Oval 57"/>
            <p:cNvSpPr>
              <a:spLocks noChangeArrowheads="1"/>
            </p:cNvSpPr>
            <p:nvPr/>
          </p:nvSpPr>
          <p:spPr bwMode="auto">
            <a:xfrm>
              <a:off x="2692592" y="4337995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Oval 58"/>
            <p:cNvSpPr>
              <a:spLocks noChangeArrowheads="1"/>
            </p:cNvSpPr>
            <p:nvPr/>
          </p:nvSpPr>
          <p:spPr bwMode="auto">
            <a:xfrm>
              <a:off x="2692592" y="4337995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Oval 59"/>
            <p:cNvSpPr>
              <a:spLocks noChangeArrowheads="1"/>
            </p:cNvSpPr>
            <p:nvPr/>
          </p:nvSpPr>
          <p:spPr bwMode="auto">
            <a:xfrm>
              <a:off x="2692592" y="4590408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Oval 60"/>
            <p:cNvSpPr>
              <a:spLocks noChangeArrowheads="1"/>
            </p:cNvSpPr>
            <p:nvPr/>
          </p:nvSpPr>
          <p:spPr bwMode="auto">
            <a:xfrm>
              <a:off x="2692592" y="4590408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61"/>
            <p:cNvSpPr>
              <a:spLocks noChangeArrowheads="1"/>
            </p:cNvSpPr>
            <p:nvPr/>
          </p:nvSpPr>
          <p:spPr bwMode="auto">
            <a:xfrm>
              <a:off x="2692592" y="4479283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Oval 62"/>
            <p:cNvSpPr>
              <a:spLocks noChangeArrowheads="1"/>
            </p:cNvSpPr>
            <p:nvPr/>
          </p:nvSpPr>
          <p:spPr bwMode="auto">
            <a:xfrm>
              <a:off x="2692592" y="4479283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Oval 63"/>
            <p:cNvSpPr>
              <a:spLocks noChangeArrowheads="1"/>
            </p:cNvSpPr>
            <p:nvPr/>
          </p:nvSpPr>
          <p:spPr bwMode="auto">
            <a:xfrm>
              <a:off x="2710848" y="3817295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Oval 64"/>
            <p:cNvSpPr>
              <a:spLocks noChangeArrowheads="1"/>
            </p:cNvSpPr>
            <p:nvPr/>
          </p:nvSpPr>
          <p:spPr bwMode="auto">
            <a:xfrm>
              <a:off x="2710848" y="3817295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Oval 65"/>
            <p:cNvSpPr>
              <a:spLocks noChangeArrowheads="1"/>
            </p:cNvSpPr>
            <p:nvPr/>
          </p:nvSpPr>
          <p:spPr bwMode="auto">
            <a:xfrm>
              <a:off x="2691798" y="4542783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Oval 66"/>
            <p:cNvSpPr>
              <a:spLocks noChangeArrowheads="1"/>
            </p:cNvSpPr>
            <p:nvPr/>
          </p:nvSpPr>
          <p:spPr bwMode="auto">
            <a:xfrm>
              <a:off x="2691798" y="4542783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67"/>
            <p:cNvSpPr>
              <a:spLocks noChangeArrowheads="1"/>
            </p:cNvSpPr>
            <p:nvPr/>
          </p:nvSpPr>
          <p:spPr bwMode="auto">
            <a:xfrm>
              <a:off x="2750089" y="4463408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68"/>
            <p:cNvSpPr>
              <a:spLocks noChangeArrowheads="1"/>
            </p:cNvSpPr>
            <p:nvPr/>
          </p:nvSpPr>
          <p:spPr bwMode="auto">
            <a:xfrm>
              <a:off x="2750089" y="4463408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Oval 69"/>
            <p:cNvSpPr>
              <a:spLocks noChangeArrowheads="1"/>
            </p:cNvSpPr>
            <p:nvPr/>
          </p:nvSpPr>
          <p:spPr bwMode="auto">
            <a:xfrm>
              <a:off x="2750883" y="3942708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Oval 70"/>
            <p:cNvSpPr>
              <a:spLocks noChangeArrowheads="1"/>
            </p:cNvSpPr>
            <p:nvPr/>
          </p:nvSpPr>
          <p:spPr bwMode="auto">
            <a:xfrm>
              <a:off x="2750883" y="3942708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Oval 71"/>
            <p:cNvSpPr>
              <a:spLocks noChangeArrowheads="1"/>
            </p:cNvSpPr>
            <p:nvPr/>
          </p:nvSpPr>
          <p:spPr bwMode="auto">
            <a:xfrm>
              <a:off x="2750089" y="3831583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Oval 72"/>
            <p:cNvSpPr>
              <a:spLocks noChangeArrowheads="1"/>
            </p:cNvSpPr>
            <p:nvPr/>
          </p:nvSpPr>
          <p:spPr bwMode="auto">
            <a:xfrm>
              <a:off x="2750089" y="3831583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Oval 73"/>
            <p:cNvSpPr>
              <a:spLocks noChangeArrowheads="1"/>
            </p:cNvSpPr>
            <p:nvPr/>
          </p:nvSpPr>
          <p:spPr bwMode="auto">
            <a:xfrm>
              <a:off x="2731833" y="4969820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Oval 74"/>
            <p:cNvSpPr>
              <a:spLocks noChangeArrowheads="1"/>
            </p:cNvSpPr>
            <p:nvPr/>
          </p:nvSpPr>
          <p:spPr bwMode="auto">
            <a:xfrm>
              <a:off x="2731833" y="4969820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Oval 75"/>
            <p:cNvSpPr>
              <a:spLocks noChangeArrowheads="1"/>
            </p:cNvSpPr>
            <p:nvPr/>
          </p:nvSpPr>
          <p:spPr bwMode="auto">
            <a:xfrm>
              <a:off x="2750089" y="3974458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Oval 76"/>
            <p:cNvSpPr>
              <a:spLocks noChangeArrowheads="1"/>
            </p:cNvSpPr>
            <p:nvPr/>
          </p:nvSpPr>
          <p:spPr bwMode="auto">
            <a:xfrm>
              <a:off x="2750089" y="3974458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Oval 77"/>
            <p:cNvSpPr>
              <a:spLocks noChangeArrowheads="1"/>
            </p:cNvSpPr>
            <p:nvPr/>
          </p:nvSpPr>
          <p:spPr bwMode="auto">
            <a:xfrm>
              <a:off x="2750089" y="3831583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Oval 78"/>
            <p:cNvSpPr>
              <a:spLocks noChangeArrowheads="1"/>
            </p:cNvSpPr>
            <p:nvPr/>
          </p:nvSpPr>
          <p:spPr bwMode="auto">
            <a:xfrm>
              <a:off x="2750089" y="3831583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Oval 79"/>
            <p:cNvSpPr>
              <a:spLocks noChangeArrowheads="1"/>
            </p:cNvSpPr>
            <p:nvPr/>
          </p:nvSpPr>
          <p:spPr bwMode="auto">
            <a:xfrm>
              <a:off x="2750089" y="3817295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Oval 80"/>
            <p:cNvSpPr>
              <a:spLocks noChangeArrowheads="1"/>
            </p:cNvSpPr>
            <p:nvPr/>
          </p:nvSpPr>
          <p:spPr bwMode="auto">
            <a:xfrm>
              <a:off x="2750883" y="3817295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Oval 81"/>
            <p:cNvSpPr>
              <a:spLocks noChangeArrowheads="1"/>
            </p:cNvSpPr>
            <p:nvPr/>
          </p:nvSpPr>
          <p:spPr bwMode="auto">
            <a:xfrm>
              <a:off x="2750883" y="4069708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Oval 82"/>
            <p:cNvSpPr>
              <a:spLocks noChangeArrowheads="1"/>
            </p:cNvSpPr>
            <p:nvPr/>
          </p:nvSpPr>
          <p:spPr bwMode="auto">
            <a:xfrm>
              <a:off x="2750883" y="4069708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Oval 83"/>
            <p:cNvSpPr>
              <a:spLocks noChangeArrowheads="1"/>
            </p:cNvSpPr>
            <p:nvPr/>
          </p:nvSpPr>
          <p:spPr bwMode="auto">
            <a:xfrm>
              <a:off x="2750883" y="4163370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Oval 84"/>
            <p:cNvSpPr>
              <a:spLocks noChangeArrowheads="1"/>
            </p:cNvSpPr>
            <p:nvPr/>
          </p:nvSpPr>
          <p:spPr bwMode="auto">
            <a:xfrm>
              <a:off x="2750883" y="4163370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Oval 85"/>
            <p:cNvSpPr>
              <a:spLocks noChangeArrowheads="1"/>
            </p:cNvSpPr>
            <p:nvPr/>
          </p:nvSpPr>
          <p:spPr bwMode="auto">
            <a:xfrm>
              <a:off x="2750089" y="3753795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Oval 86"/>
            <p:cNvSpPr>
              <a:spLocks noChangeArrowheads="1"/>
            </p:cNvSpPr>
            <p:nvPr/>
          </p:nvSpPr>
          <p:spPr bwMode="auto">
            <a:xfrm>
              <a:off x="2750089" y="3753795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Oval 87"/>
            <p:cNvSpPr>
              <a:spLocks noChangeArrowheads="1"/>
            </p:cNvSpPr>
            <p:nvPr/>
          </p:nvSpPr>
          <p:spPr bwMode="auto">
            <a:xfrm>
              <a:off x="2750089" y="429037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Oval 88"/>
            <p:cNvSpPr>
              <a:spLocks noChangeArrowheads="1"/>
            </p:cNvSpPr>
            <p:nvPr/>
          </p:nvSpPr>
          <p:spPr bwMode="auto">
            <a:xfrm>
              <a:off x="2750089" y="429037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Oval 89"/>
            <p:cNvSpPr>
              <a:spLocks noChangeArrowheads="1"/>
            </p:cNvSpPr>
            <p:nvPr/>
          </p:nvSpPr>
          <p:spPr bwMode="auto">
            <a:xfrm>
              <a:off x="2750089" y="4006208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Oval 90"/>
            <p:cNvSpPr>
              <a:spLocks noChangeArrowheads="1"/>
            </p:cNvSpPr>
            <p:nvPr/>
          </p:nvSpPr>
          <p:spPr bwMode="auto">
            <a:xfrm>
              <a:off x="2750089" y="4006208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Oval 91"/>
            <p:cNvSpPr>
              <a:spLocks noChangeArrowheads="1"/>
            </p:cNvSpPr>
            <p:nvPr/>
          </p:nvSpPr>
          <p:spPr bwMode="auto">
            <a:xfrm>
              <a:off x="2750089" y="4401495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Oval 92"/>
            <p:cNvSpPr>
              <a:spLocks noChangeArrowheads="1"/>
            </p:cNvSpPr>
            <p:nvPr/>
          </p:nvSpPr>
          <p:spPr bwMode="auto">
            <a:xfrm>
              <a:off x="2750089" y="4401495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Oval 93"/>
            <p:cNvSpPr>
              <a:spLocks noChangeArrowheads="1"/>
            </p:cNvSpPr>
            <p:nvPr/>
          </p:nvSpPr>
          <p:spPr bwMode="auto">
            <a:xfrm>
              <a:off x="2750089" y="4085583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Oval 94"/>
            <p:cNvSpPr>
              <a:spLocks noChangeArrowheads="1"/>
            </p:cNvSpPr>
            <p:nvPr/>
          </p:nvSpPr>
          <p:spPr bwMode="auto">
            <a:xfrm>
              <a:off x="2750089" y="4085583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Oval 95"/>
            <p:cNvSpPr>
              <a:spLocks noChangeArrowheads="1"/>
            </p:cNvSpPr>
            <p:nvPr/>
          </p:nvSpPr>
          <p:spPr bwMode="auto">
            <a:xfrm>
              <a:off x="2750089" y="3769670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Oval 96"/>
            <p:cNvSpPr>
              <a:spLocks noChangeArrowheads="1"/>
            </p:cNvSpPr>
            <p:nvPr/>
          </p:nvSpPr>
          <p:spPr bwMode="auto">
            <a:xfrm>
              <a:off x="2750089" y="3769670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Oval 97"/>
            <p:cNvSpPr>
              <a:spLocks noChangeArrowheads="1"/>
            </p:cNvSpPr>
            <p:nvPr/>
          </p:nvSpPr>
          <p:spPr bwMode="auto">
            <a:xfrm>
              <a:off x="2678875" y="4006208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Oval 98"/>
            <p:cNvSpPr>
              <a:spLocks noChangeArrowheads="1"/>
            </p:cNvSpPr>
            <p:nvPr/>
          </p:nvSpPr>
          <p:spPr bwMode="auto">
            <a:xfrm>
              <a:off x="2678081" y="4006208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Oval 99"/>
            <p:cNvSpPr>
              <a:spLocks noChangeArrowheads="1"/>
            </p:cNvSpPr>
            <p:nvPr/>
          </p:nvSpPr>
          <p:spPr bwMode="auto">
            <a:xfrm>
              <a:off x="2678081" y="414749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Oval 100"/>
            <p:cNvSpPr>
              <a:spLocks noChangeArrowheads="1"/>
            </p:cNvSpPr>
            <p:nvPr/>
          </p:nvSpPr>
          <p:spPr bwMode="auto">
            <a:xfrm>
              <a:off x="2678081" y="414749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Oval 101"/>
            <p:cNvSpPr>
              <a:spLocks noChangeArrowheads="1"/>
            </p:cNvSpPr>
            <p:nvPr/>
          </p:nvSpPr>
          <p:spPr bwMode="auto">
            <a:xfrm>
              <a:off x="2697131" y="3801420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Oval 102"/>
            <p:cNvSpPr>
              <a:spLocks noChangeArrowheads="1"/>
            </p:cNvSpPr>
            <p:nvPr/>
          </p:nvSpPr>
          <p:spPr bwMode="auto">
            <a:xfrm>
              <a:off x="2697131" y="3801420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Oval 103"/>
            <p:cNvSpPr>
              <a:spLocks noChangeArrowheads="1"/>
            </p:cNvSpPr>
            <p:nvPr/>
          </p:nvSpPr>
          <p:spPr bwMode="auto">
            <a:xfrm>
              <a:off x="2716181" y="3310883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Oval 104"/>
            <p:cNvSpPr>
              <a:spLocks noChangeArrowheads="1"/>
            </p:cNvSpPr>
            <p:nvPr/>
          </p:nvSpPr>
          <p:spPr bwMode="auto">
            <a:xfrm>
              <a:off x="2716181" y="3310883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Oval 105"/>
            <p:cNvSpPr>
              <a:spLocks noChangeArrowheads="1"/>
            </p:cNvSpPr>
            <p:nvPr/>
          </p:nvSpPr>
          <p:spPr bwMode="auto">
            <a:xfrm>
              <a:off x="2750089" y="370617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Oval 106"/>
            <p:cNvSpPr>
              <a:spLocks noChangeArrowheads="1"/>
            </p:cNvSpPr>
            <p:nvPr/>
          </p:nvSpPr>
          <p:spPr bwMode="auto">
            <a:xfrm>
              <a:off x="2750089" y="370617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Oval 107"/>
            <p:cNvSpPr>
              <a:spLocks noChangeArrowheads="1"/>
            </p:cNvSpPr>
            <p:nvPr/>
          </p:nvSpPr>
          <p:spPr bwMode="auto">
            <a:xfrm>
              <a:off x="2678081" y="3990333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Oval 108"/>
            <p:cNvSpPr>
              <a:spLocks noChangeArrowheads="1"/>
            </p:cNvSpPr>
            <p:nvPr/>
          </p:nvSpPr>
          <p:spPr bwMode="auto">
            <a:xfrm>
              <a:off x="2678081" y="3990333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Oval 109"/>
            <p:cNvSpPr>
              <a:spLocks noChangeArrowheads="1"/>
            </p:cNvSpPr>
            <p:nvPr/>
          </p:nvSpPr>
          <p:spPr bwMode="auto">
            <a:xfrm>
              <a:off x="2678081" y="4037958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Oval 110"/>
            <p:cNvSpPr>
              <a:spLocks noChangeArrowheads="1"/>
            </p:cNvSpPr>
            <p:nvPr/>
          </p:nvSpPr>
          <p:spPr bwMode="auto">
            <a:xfrm>
              <a:off x="2678081" y="4037958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Oval 111"/>
            <p:cNvSpPr>
              <a:spLocks noChangeArrowheads="1"/>
            </p:cNvSpPr>
            <p:nvPr/>
          </p:nvSpPr>
          <p:spPr bwMode="auto">
            <a:xfrm>
              <a:off x="2750089" y="3817295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Oval 112"/>
            <p:cNvSpPr>
              <a:spLocks noChangeArrowheads="1"/>
            </p:cNvSpPr>
            <p:nvPr/>
          </p:nvSpPr>
          <p:spPr bwMode="auto">
            <a:xfrm>
              <a:off x="2750089" y="3817295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Oval 113"/>
            <p:cNvSpPr>
              <a:spLocks noChangeArrowheads="1"/>
            </p:cNvSpPr>
            <p:nvPr/>
          </p:nvSpPr>
          <p:spPr bwMode="auto">
            <a:xfrm>
              <a:off x="2750883" y="3674420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Oval 114"/>
            <p:cNvSpPr>
              <a:spLocks noChangeArrowheads="1"/>
            </p:cNvSpPr>
            <p:nvPr/>
          </p:nvSpPr>
          <p:spPr bwMode="auto">
            <a:xfrm>
              <a:off x="2750883" y="3674420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Oval 115"/>
            <p:cNvSpPr>
              <a:spLocks noChangeArrowheads="1"/>
            </p:cNvSpPr>
            <p:nvPr/>
          </p:nvSpPr>
          <p:spPr bwMode="auto">
            <a:xfrm>
              <a:off x="2750883" y="372204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Oval 116"/>
            <p:cNvSpPr>
              <a:spLocks noChangeArrowheads="1"/>
            </p:cNvSpPr>
            <p:nvPr/>
          </p:nvSpPr>
          <p:spPr bwMode="auto">
            <a:xfrm>
              <a:off x="2750883" y="3722045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Oval 117"/>
            <p:cNvSpPr>
              <a:spLocks noChangeArrowheads="1"/>
            </p:cNvSpPr>
            <p:nvPr/>
          </p:nvSpPr>
          <p:spPr bwMode="auto">
            <a:xfrm>
              <a:off x="2726500" y="3279133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Oval 118"/>
            <p:cNvSpPr>
              <a:spLocks noChangeArrowheads="1"/>
            </p:cNvSpPr>
            <p:nvPr/>
          </p:nvSpPr>
          <p:spPr bwMode="auto">
            <a:xfrm>
              <a:off x="2726500" y="3279133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Oval 119"/>
            <p:cNvSpPr>
              <a:spLocks noChangeArrowheads="1"/>
            </p:cNvSpPr>
            <p:nvPr/>
          </p:nvSpPr>
          <p:spPr bwMode="auto">
            <a:xfrm>
              <a:off x="2669350" y="4163370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Oval 120"/>
            <p:cNvSpPr>
              <a:spLocks noChangeArrowheads="1"/>
            </p:cNvSpPr>
            <p:nvPr/>
          </p:nvSpPr>
          <p:spPr bwMode="auto">
            <a:xfrm>
              <a:off x="2669350" y="4163370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Oval 121"/>
            <p:cNvSpPr>
              <a:spLocks noChangeArrowheads="1"/>
            </p:cNvSpPr>
            <p:nvPr/>
          </p:nvSpPr>
          <p:spPr bwMode="auto">
            <a:xfrm>
              <a:off x="2668556" y="3926833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Oval 122"/>
            <p:cNvSpPr>
              <a:spLocks noChangeArrowheads="1"/>
            </p:cNvSpPr>
            <p:nvPr/>
          </p:nvSpPr>
          <p:spPr bwMode="auto">
            <a:xfrm>
              <a:off x="2668556" y="3926833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Oval 123"/>
            <p:cNvSpPr>
              <a:spLocks noChangeArrowheads="1"/>
            </p:cNvSpPr>
            <p:nvPr/>
          </p:nvSpPr>
          <p:spPr bwMode="auto">
            <a:xfrm>
              <a:off x="2687606" y="3753795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Oval 124"/>
            <p:cNvSpPr>
              <a:spLocks noChangeArrowheads="1"/>
            </p:cNvSpPr>
            <p:nvPr/>
          </p:nvSpPr>
          <p:spPr bwMode="auto">
            <a:xfrm>
              <a:off x="2687606" y="3753795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Oval 125"/>
            <p:cNvSpPr>
              <a:spLocks noChangeArrowheads="1"/>
            </p:cNvSpPr>
            <p:nvPr/>
          </p:nvSpPr>
          <p:spPr bwMode="auto">
            <a:xfrm>
              <a:off x="2687606" y="364267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Oval 126"/>
            <p:cNvSpPr>
              <a:spLocks noChangeArrowheads="1"/>
            </p:cNvSpPr>
            <p:nvPr/>
          </p:nvSpPr>
          <p:spPr bwMode="auto">
            <a:xfrm>
              <a:off x="2687606" y="364267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Oval 127"/>
            <p:cNvSpPr>
              <a:spLocks noChangeArrowheads="1"/>
            </p:cNvSpPr>
            <p:nvPr/>
          </p:nvSpPr>
          <p:spPr bwMode="auto">
            <a:xfrm>
              <a:off x="2687606" y="365854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Oval 128"/>
            <p:cNvSpPr>
              <a:spLocks noChangeArrowheads="1"/>
            </p:cNvSpPr>
            <p:nvPr/>
          </p:nvSpPr>
          <p:spPr bwMode="auto">
            <a:xfrm>
              <a:off x="2687606" y="36585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Oval 129"/>
            <p:cNvSpPr>
              <a:spLocks noChangeArrowheads="1"/>
            </p:cNvSpPr>
            <p:nvPr/>
          </p:nvSpPr>
          <p:spPr bwMode="auto">
            <a:xfrm>
              <a:off x="2687606" y="3785545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Oval 130"/>
            <p:cNvSpPr>
              <a:spLocks noChangeArrowheads="1"/>
            </p:cNvSpPr>
            <p:nvPr/>
          </p:nvSpPr>
          <p:spPr bwMode="auto">
            <a:xfrm>
              <a:off x="2687606" y="3785545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Oval 131"/>
            <p:cNvSpPr>
              <a:spLocks noChangeArrowheads="1"/>
            </p:cNvSpPr>
            <p:nvPr/>
          </p:nvSpPr>
          <p:spPr bwMode="auto">
            <a:xfrm>
              <a:off x="2687606" y="359504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Oval 132"/>
            <p:cNvSpPr>
              <a:spLocks noChangeArrowheads="1"/>
            </p:cNvSpPr>
            <p:nvPr/>
          </p:nvSpPr>
          <p:spPr bwMode="auto">
            <a:xfrm>
              <a:off x="2687606" y="35950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Oval 133"/>
            <p:cNvSpPr>
              <a:spLocks noChangeArrowheads="1"/>
            </p:cNvSpPr>
            <p:nvPr/>
          </p:nvSpPr>
          <p:spPr bwMode="auto">
            <a:xfrm>
              <a:off x="2688400" y="3801420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Oval 134"/>
            <p:cNvSpPr>
              <a:spLocks noChangeArrowheads="1"/>
            </p:cNvSpPr>
            <p:nvPr/>
          </p:nvSpPr>
          <p:spPr bwMode="auto">
            <a:xfrm>
              <a:off x="2688400" y="3801420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Oval 135"/>
            <p:cNvSpPr>
              <a:spLocks noChangeArrowheads="1"/>
            </p:cNvSpPr>
            <p:nvPr/>
          </p:nvSpPr>
          <p:spPr bwMode="auto">
            <a:xfrm>
              <a:off x="2725706" y="302672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Oval 136"/>
            <p:cNvSpPr>
              <a:spLocks noChangeArrowheads="1"/>
            </p:cNvSpPr>
            <p:nvPr/>
          </p:nvSpPr>
          <p:spPr bwMode="auto">
            <a:xfrm>
              <a:off x="2725706" y="302672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Oval 137"/>
            <p:cNvSpPr>
              <a:spLocks noChangeArrowheads="1"/>
            </p:cNvSpPr>
            <p:nvPr/>
          </p:nvSpPr>
          <p:spPr bwMode="auto">
            <a:xfrm>
              <a:off x="2725706" y="3374383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Oval 138"/>
            <p:cNvSpPr>
              <a:spLocks noChangeArrowheads="1"/>
            </p:cNvSpPr>
            <p:nvPr/>
          </p:nvSpPr>
          <p:spPr bwMode="auto">
            <a:xfrm>
              <a:off x="2725706" y="3374383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Oval 139"/>
            <p:cNvSpPr>
              <a:spLocks noChangeArrowheads="1"/>
            </p:cNvSpPr>
            <p:nvPr/>
          </p:nvSpPr>
          <p:spPr bwMode="auto">
            <a:xfrm>
              <a:off x="2726500" y="3453758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Oval 140"/>
            <p:cNvSpPr>
              <a:spLocks noChangeArrowheads="1"/>
            </p:cNvSpPr>
            <p:nvPr/>
          </p:nvSpPr>
          <p:spPr bwMode="auto">
            <a:xfrm>
              <a:off x="2726500" y="3453758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Oval 141"/>
            <p:cNvSpPr>
              <a:spLocks noChangeArrowheads="1"/>
            </p:cNvSpPr>
            <p:nvPr/>
          </p:nvSpPr>
          <p:spPr bwMode="auto">
            <a:xfrm>
              <a:off x="2726500" y="3453758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Oval 142"/>
            <p:cNvSpPr>
              <a:spLocks noChangeArrowheads="1"/>
            </p:cNvSpPr>
            <p:nvPr/>
          </p:nvSpPr>
          <p:spPr bwMode="auto">
            <a:xfrm>
              <a:off x="2726500" y="3453758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Oval 143"/>
            <p:cNvSpPr>
              <a:spLocks noChangeArrowheads="1"/>
            </p:cNvSpPr>
            <p:nvPr/>
          </p:nvSpPr>
          <p:spPr bwMode="auto">
            <a:xfrm>
              <a:off x="2726500" y="3231508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Oval 144"/>
            <p:cNvSpPr>
              <a:spLocks noChangeArrowheads="1"/>
            </p:cNvSpPr>
            <p:nvPr/>
          </p:nvSpPr>
          <p:spPr bwMode="auto">
            <a:xfrm>
              <a:off x="2725706" y="3231508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Oval 145"/>
            <p:cNvSpPr>
              <a:spLocks noChangeArrowheads="1"/>
            </p:cNvSpPr>
            <p:nvPr/>
          </p:nvSpPr>
          <p:spPr bwMode="auto">
            <a:xfrm>
              <a:off x="2725706" y="3231508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Oval 146"/>
            <p:cNvSpPr>
              <a:spLocks noChangeArrowheads="1"/>
            </p:cNvSpPr>
            <p:nvPr/>
          </p:nvSpPr>
          <p:spPr bwMode="auto">
            <a:xfrm>
              <a:off x="2725706" y="3231508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159"/>
            <p:cNvSpPr>
              <a:spLocks noChangeArrowheads="1"/>
            </p:cNvSpPr>
            <p:nvPr/>
          </p:nvSpPr>
          <p:spPr bwMode="auto">
            <a:xfrm>
              <a:off x="2399025" y="2473151"/>
              <a:ext cx="1221104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Peak power</a:t>
              </a:r>
              <a:b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(W)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grpSp>
          <p:nvGrpSpPr>
            <p:cNvPr id="142" name="Group 141"/>
            <p:cNvGrpSpPr/>
            <p:nvPr/>
          </p:nvGrpSpPr>
          <p:grpSpPr>
            <a:xfrm>
              <a:off x="1619672" y="2491432"/>
              <a:ext cx="703742" cy="3385840"/>
              <a:chOff x="2123728" y="1863105"/>
              <a:chExt cx="703742" cy="3385840"/>
            </a:xfrm>
          </p:grpSpPr>
          <p:grpSp>
            <p:nvGrpSpPr>
              <p:cNvPr id="143" name="Group 142"/>
              <p:cNvGrpSpPr/>
              <p:nvPr/>
            </p:nvGrpSpPr>
            <p:grpSpPr>
              <a:xfrm>
                <a:off x="2123728" y="2021756"/>
                <a:ext cx="620384" cy="3227189"/>
                <a:chOff x="700932" y="2044301"/>
                <a:chExt cx="620384" cy="3227189"/>
              </a:xfrm>
            </p:grpSpPr>
            <p:sp>
              <p:nvSpPr>
                <p:cNvPr id="145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1321316" y="2073276"/>
                  <a:ext cx="0" cy="3048000"/>
                </a:xfrm>
                <a:prstGeom prst="line">
                  <a:avLst/>
                </a:prstGeom>
                <a:noFill/>
                <a:ln w="12700" cap="flat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6" name="Freeform 8"/>
                <p:cNvSpPr>
                  <a:spLocks noEditPoints="1"/>
                </p:cNvSpPr>
                <p:nvPr/>
              </p:nvSpPr>
              <p:spPr bwMode="auto">
                <a:xfrm>
                  <a:off x="1249316" y="2073276"/>
                  <a:ext cx="72000" cy="3048000"/>
                </a:xfrm>
                <a:custGeom>
                  <a:avLst/>
                  <a:gdLst>
                    <a:gd name="T0" fmla="*/ 10 w 30"/>
                    <a:gd name="T1" fmla="*/ 1920 h 1920"/>
                    <a:gd name="T2" fmla="*/ 30 w 30"/>
                    <a:gd name="T3" fmla="*/ 1920 h 1920"/>
                    <a:gd name="T4" fmla="*/ 10 w 30"/>
                    <a:gd name="T5" fmla="*/ 1363 h 1920"/>
                    <a:gd name="T6" fmla="*/ 30 w 30"/>
                    <a:gd name="T7" fmla="*/ 1363 h 1920"/>
                    <a:gd name="T8" fmla="*/ 10 w 30"/>
                    <a:gd name="T9" fmla="*/ 1045 h 1920"/>
                    <a:gd name="T10" fmla="*/ 30 w 30"/>
                    <a:gd name="T11" fmla="*/ 1045 h 1920"/>
                    <a:gd name="T12" fmla="*/ 10 w 30"/>
                    <a:gd name="T13" fmla="*/ 816 h 1920"/>
                    <a:gd name="T14" fmla="*/ 30 w 30"/>
                    <a:gd name="T15" fmla="*/ 816 h 1920"/>
                    <a:gd name="T16" fmla="*/ 10 w 30"/>
                    <a:gd name="T17" fmla="*/ 637 h 1920"/>
                    <a:gd name="T18" fmla="*/ 30 w 30"/>
                    <a:gd name="T19" fmla="*/ 637 h 1920"/>
                    <a:gd name="T20" fmla="*/ 10 w 30"/>
                    <a:gd name="T21" fmla="*/ 488 h 1920"/>
                    <a:gd name="T22" fmla="*/ 30 w 30"/>
                    <a:gd name="T23" fmla="*/ 488 h 1920"/>
                    <a:gd name="T24" fmla="*/ 10 w 30"/>
                    <a:gd name="T25" fmla="*/ 368 h 1920"/>
                    <a:gd name="T26" fmla="*/ 30 w 30"/>
                    <a:gd name="T27" fmla="*/ 368 h 1920"/>
                    <a:gd name="T28" fmla="*/ 10 w 30"/>
                    <a:gd name="T29" fmla="*/ 259 h 1920"/>
                    <a:gd name="T30" fmla="*/ 30 w 30"/>
                    <a:gd name="T31" fmla="*/ 259 h 1920"/>
                    <a:gd name="T32" fmla="*/ 10 w 30"/>
                    <a:gd name="T33" fmla="*/ 159 h 1920"/>
                    <a:gd name="T34" fmla="*/ 30 w 30"/>
                    <a:gd name="T35" fmla="*/ 159 h 1920"/>
                    <a:gd name="T36" fmla="*/ 10 w 30"/>
                    <a:gd name="T37" fmla="*/ 80 h 1920"/>
                    <a:gd name="T38" fmla="*/ 30 w 30"/>
                    <a:gd name="T39" fmla="*/ 80 h 1920"/>
                    <a:gd name="T40" fmla="*/ 10 w 30"/>
                    <a:gd name="T41" fmla="*/ 0 h 1920"/>
                    <a:gd name="T42" fmla="*/ 30 w 30"/>
                    <a:gd name="T43" fmla="*/ 0 h 1920"/>
                    <a:gd name="T44" fmla="*/ 0 w 30"/>
                    <a:gd name="T45" fmla="*/ 1920 h 1920"/>
                    <a:gd name="T46" fmla="*/ 30 w 30"/>
                    <a:gd name="T47" fmla="*/ 1920 h 1920"/>
                    <a:gd name="T48" fmla="*/ 0 w 30"/>
                    <a:gd name="T49" fmla="*/ 80 h 1920"/>
                    <a:gd name="T50" fmla="*/ 30 w 30"/>
                    <a:gd name="T51" fmla="*/ 80 h 19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30" h="1920">
                      <a:moveTo>
                        <a:pt x="10" y="1920"/>
                      </a:moveTo>
                      <a:lnTo>
                        <a:pt x="30" y="1920"/>
                      </a:lnTo>
                      <a:moveTo>
                        <a:pt x="10" y="1363"/>
                      </a:moveTo>
                      <a:lnTo>
                        <a:pt x="30" y="1363"/>
                      </a:lnTo>
                      <a:moveTo>
                        <a:pt x="10" y="1045"/>
                      </a:moveTo>
                      <a:lnTo>
                        <a:pt x="30" y="1045"/>
                      </a:lnTo>
                      <a:moveTo>
                        <a:pt x="10" y="816"/>
                      </a:moveTo>
                      <a:lnTo>
                        <a:pt x="30" y="816"/>
                      </a:lnTo>
                      <a:moveTo>
                        <a:pt x="10" y="637"/>
                      </a:moveTo>
                      <a:lnTo>
                        <a:pt x="30" y="637"/>
                      </a:lnTo>
                      <a:moveTo>
                        <a:pt x="10" y="488"/>
                      </a:moveTo>
                      <a:lnTo>
                        <a:pt x="30" y="488"/>
                      </a:lnTo>
                      <a:moveTo>
                        <a:pt x="10" y="368"/>
                      </a:moveTo>
                      <a:lnTo>
                        <a:pt x="30" y="368"/>
                      </a:lnTo>
                      <a:moveTo>
                        <a:pt x="10" y="259"/>
                      </a:moveTo>
                      <a:lnTo>
                        <a:pt x="30" y="259"/>
                      </a:lnTo>
                      <a:moveTo>
                        <a:pt x="10" y="159"/>
                      </a:moveTo>
                      <a:lnTo>
                        <a:pt x="30" y="159"/>
                      </a:lnTo>
                      <a:moveTo>
                        <a:pt x="10" y="80"/>
                      </a:moveTo>
                      <a:lnTo>
                        <a:pt x="30" y="80"/>
                      </a:lnTo>
                      <a:moveTo>
                        <a:pt x="10" y="0"/>
                      </a:moveTo>
                      <a:lnTo>
                        <a:pt x="30" y="0"/>
                      </a:lnTo>
                      <a:moveTo>
                        <a:pt x="0" y="1920"/>
                      </a:moveTo>
                      <a:lnTo>
                        <a:pt x="30" y="1920"/>
                      </a:lnTo>
                      <a:moveTo>
                        <a:pt x="0" y="80"/>
                      </a:moveTo>
                      <a:lnTo>
                        <a:pt x="30" y="80"/>
                      </a:lnTo>
                    </a:path>
                  </a:pathLst>
                </a:custGeom>
                <a:noFill/>
                <a:ln w="12700" cap="flat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4963713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100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148" name="Rectangle 149"/>
                <p:cNvSpPr>
                  <a:spLocks noChangeArrowheads="1"/>
                </p:cNvSpPr>
                <p:nvPr/>
              </p:nvSpPr>
              <p:spPr bwMode="auto">
                <a:xfrm>
                  <a:off x="700932" y="2044301"/>
                  <a:ext cx="519373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1000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149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4065492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2000" dirty="0">
                      <a:latin typeface="Calibri" panose="020F0502020204030204" pitchFamily="34" charset="0"/>
                    </a:rPr>
                    <a:t>2</a:t>
                  </a: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150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3565724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2000" dirty="0">
                      <a:latin typeface="Calibri" panose="020F0502020204030204" pitchFamily="34" charset="0"/>
                    </a:rPr>
                    <a:t>3</a:t>
                  </a: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151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3217988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2000" dirty="0">
                      <a:latin typeface="Calibri" panose="020F0502020204030204" pitchFamily="34" charset="0"/>
                    </a:rPr>
                    <a:t>4</a:t>
                  </a: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152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2932889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2000" dirty="0">
                      <a:latin typeface="Calibri" panose="020F0502020204030204" pitchFamily="34" charset="0"/>
                    </a:rPr>
                    <a:t>5</a:t>
                  </a: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</p:grpSp>
          <p:sp>
            <p:nvSpPr>
              <p:cNvPr id="144" name="Rectangle 143"/>
              <p:cNvSpPr/>
              <p:nvPr/>
            </p:nvSpPr>
            <p:spPr bwMode="auto">
              <a:xfrm>
                <a:off x="2662888" y="1863105"/>
                <a:ext cx="164582" cy="30777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53" name="Group 152"/>
          <p:cNvGrpSpPr/>
          <p:nvPr/>
        </p:nvGrpSpPr>
        <p:grpSpPr>
          <a:xfrm>
            <a:off x="1491343" y="628697"/>
            <a:ext cx="5217637" cy="4284311"/>
            <a:chOff x="1491343" y="2459388"/>
            <a:chExt cx="5217637" cy="4284311"/>
          </a:xfrm>
        </p:grpSpPr>
        <p:sp>
          <p:nvSpPr>
            <p:cNvPr id="154" name="Rectangle 153"/>
            <p:cNvSpPr/>
            <p:nvPr/>
          </p:nvSpPr>
          <p:spPr bwMode="auto">
            <a:xfrm>
              <a:off x="1491343" y="2471318"/>
              <a:ext cx="2189294" cy="427238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grpSp>
          <p:nvGrpSpPr>
            <p:cNvPr id="155" name="Group 154"/>
            <p:cNvGrpSpPr/>
            <p:nvPr/>
          </p:nvGrpSpPr>
          <p:grpSpPr>
            <a:xfrm>
              <a:off x="2133432" y="5555732"/>
              <a:ext cx="4575548" cy="552652"/>
              <a:chOff x="1349982" y="4963713"/>
              <a:chExt cx="4575548" cy="552652"/>
            </a:xfrm>
          </p:grpSpPr>
          <p:sp>
            <p:nvSpPr>
              <p:cNvPr id="305" name="Line 9"/>
              <p:cNvSpPr>
                <a:spLocks noChangeShapeType="1"/>
              </p:cNvSpPr>
              <p:nvPr/>
            </p:nvSpPr>
            <p:spPr bwMode="auto">
              <a:xfrm>
                <a:off x="1409700" y="5121276"/>
                <a:ext cx="4456112" cy="0"/>
              </a:xfrm>
              <a:prstGeom prst="line">
                <a:avLst/>
              </a:prstGeom>
              <a:noFill/>
              <a:ln w="1270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" name="Freeform 10"/>
              <p:cNvSpPr>
                <a:spLocks noEditPoints="1"/>
              </p:cNvSpPr>
              <p:nvPr/>
            </p:nvSpPr>
            <p:spPr bwMode="auto">
              <a:xfrm>
                <a:off x="1409700" y="5121276"/>
                <a:ext cx="4456112" cy="63500"/>
              </a:xfrm>
              <a:custGeom>
                <a:avLst/>
                <a:gdLst>
                  <a:gd name="T0" fmla="*/ 0 w 2807"/>
                  <a:gd name="T1" fmla="*/ 0 h 40"/>
                  <a:gd name="T2" fmla="*/ 0 w 2807"/>
                  <a:gd name="T3" fmla="*/ 30 h 40"/>
                  <a:gd name="T4" fmla="*/ 288 w 2807"/>
                  <a:gd name="T5" fmla="*/ 0 h 40"/>
                  <a:gd name="T6" fmla="*/ 288 w 2807"/>
                  <a:gd name="T7" fmla="*/ 30 h 40"/>
                  <a:gd name="T8" fmla="*/ 565 w 2807"/>
                  <a:gd name="T9" fmla="*/ 0 h 40"/>
                  <a:gd name="T10" fmla="*/ 565 w 2807"/>
                  <a:gd name="T11" fmla="*/ 30 h 40"/>
                  <a:gd name="T12" fmla="*/ 843 w 2807"/>
                  <a:gd name="T13" fmla="*/ 0 h 40"/>
                  <a:gd name="T14" fmla="*/ 843 w 2807"/>
                  <a:gd name="T15" fmla="*/ 30 h 40"/>
                  <a:gd name="T16" fmla="*/ 1121 w 2807"/>
                  <a:gd name="T17" fmla="*/ 0 h 40"/>
                  <a:gd name="T18" fmla="*/ 1121 w 2807"/>
                  <a:gd name="T19" fmla="*/ 30 h 40"/>
                  <a:gd name="T20" fmla="*/ 1409 w 2807"/>
                  <a:gd name="T21" fmla="*/ 0 h 40"/>
                  <a:gd name="T22" fmla="*/ 1409 w 2807"/>
                  <a:gd name="T23" fmla="*/ 30 h 40"/>
                  <a:gd name="T24" fmla="*/ 1686 w 2807"/>
                  <a:gd name="T25" fmla="*/ 0 h 40"/>
                  <a:gd name="T26" fmla="*/ 1686 w 2807"/>
                  <a:gd name="T27" fmla="*/ 30 h 40"/>
                  <a:gd name="T28" fmla="*/ 1964 w 2807"/>
                  <a:gd name="T29" fmla="*/ 0 h 40"/>
                  <a:gd name="T30" fmla="*/ 1964 w 2807"/>
                  <a:gd name="T31" fmla="*/ 30 h 40"/>
                  <a:gd name="T32" fmla="*/ 2242 w 2807"/>
                  <a:gd name="T33" fmla="*/ 0 h 40"/>
                  <a:gd name="T34" fmla="*/ 2242 w 2807"/>
                  <a:gd name="T35" fmla="*/ 30 h 40"/>
                  <a:gd name="T36" fmla="*/ 2529 w 2807"/>
                  <a:gd name="T37" fmla="*/ 0 h 40"/>
                  <a:gd name="T38" fmla="*/ 2529 w 2807"/>
                  <a:gd name="T39" fmla="*/ 30 h 40"/>
                  <a:gd name="T40" fmla="*/ 2807 w 2807"/>
                  <a:gd name="T41" fmla="*/ 0 h 40"/>
                  <a:gd name="T42" fmla="*/ 2807 w 2807"/>
                  <a:gd name="T43" fmla="*/ 30 h 40"/>
                  <a:gd name="T44" fmla="*/ 0 w 2807"/>
                  <a:gd name="T45" fmla="*/ 0 h 40"/>
                  <a:gd name="T46" fmla="*/ 0 w 2807"/>
                  <a:gd name="T47" fmla="*/ 40 h 40"/>
                  <a:gd name="T48" fmla="*/ 565 w 2807"/>
                  <a:gd name="T49" fmla="*/ 0 h 40"/>
                  <a:gd name="T50" fmla="*/ 565 w 2807"/>
                  <a:gd name="T51" fmla="*/ 40 h 40"/>
                  <a:gd name="T52" fmla="*/ 1121 w 2807"/>
                  <a:gd name="T53" fmla="*/ 0 h 40"/>
                  <a:gd name="T54" fmla="*/ 1121 w 2807"/>
                  <a:gd name="T55" fmla="*/ 40 h 40"/>
                  <a:gd name="T56" fmla="*/ 1686 w 2807"/>
                  <a:gd name="T57" fmla="*/ 0 h 40"/>
                  <a:gd name="T58" fmla="*/ 1686 w 2807"/>
                  <a:gd name="T59" fmla="*/ 40 h 40"/>
                  <a:gd name="T60" fmla="*/ 2242 w 2807"/>
                  <a:gd name="T61" fmla="*/ 0 h 40"/>
                  <a:gd name="T62" fmla="*/ 2242 w 2807"/>
                  <a:gd name="T63" fmla="*/ 40 h 40"/>
                  <a:gd name="T64" fmla="*/ 2807 w 2807"/>
                  <a:gd name="T65" fmla="*/ 0 h 40"/>
                  <a:gd name="T66" fmla="*/ 2807 w 2807"/>
                  <a:gd name="T67" fmla="*/ 4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807" h="40">
                    <a:moveTo>
                      <a:pt x="0" y="0"/>
                    </a:moveTo>
                    <a:lnTo>
                      <a:pt x="0" y="30"/>
                    </a:lnTo>
                    <a:moveTo>
                      <a:pt x="288" y="0"/>
                    </a:moveTo>
                    <a:lnTo>
                      <a:pt x="288" y="30"/>
                    </a:lnTo>
                    <a:moveTo>
                      <a:pt x="565" y="0"/>
                    </a:moveTo>
                    <a:lnTo>
                      <a:pt x="565" y="30"/>
                    </a:lnTo>
                    <a:moveTo>
                      <a:pt x="843" y="0"/>
                    </a:moveTo>
                    <a:lnTo>
                      <a:pt x="843" y="30"/>
                    </a:lnTo>
                    <a:moveTo>
                      <a:pt x="1121" y="0"/>
                    </a:moveTo>
                    <a:lnTo>
                      <a:pt x="1121" y="30"/>
                    </a:lnTo>
                    <a:moveTo>
                      <a:pt x="1409" y="0"/>
                    </a:moveTo>
                    <a:lnTo>
                      <a:pt x="1409" y="30"/>
                    </a:lnTo>
                    <a:moveTo>
                      <a:pt x="1686" y="0"/>
                    </a:moveTo>
                    <a:lnTo>
                      <a:pt x="1686" y="30"/>
                    </a:lnTo>
                    <a:moveTo>
                      <a:pt x="1964" y="0"/>
                    </a:moveTo>
                    <a:lnTo>
                      <a:pt x="1964" y="30"/>
                    </a:lnTo>
                    <a:moveTo>
                      <a:pt x="2242" y="0"/>
                    </a:moveTo>
                    <a:lnTo>
                      <a:pt x="2242" y="30"/>
                    </a:lnTo>
                    <a:moveTo>
                      <a:pt x="2529" y="0"/>
                    </a:moveTo>
                    <a:lnTo>
                      <a:pt x="2529" y="30"/>
                    </a:lnTo>
                    <a:moveTo>
                      <a:pt x="2807" y="0"/>
                    </a:moveTo>
                    <a:lnTo>
                      <a:pt x="2807" y="30"/>
                    </a:lnTo>
                    <a:moveTo>
                      <a:pt x="0" y="0"/>
                    </a:moveTo>
                    <a:lnTo>
                      <a:pt x="0" y="40"/>
                    </a:lnTo>
                    <a:moveTo>
                      <a:pt x="565" y="0"/>
                    </a:moveTo>
                    <a:lnTo>
                      <a:pt x="565" y="40"/>
                    </a:lnTo>
                    <a:moveTo>
                      <a:pt x="1121" y="0"/>
                    </a:moveTo>
                    <a:lnTo>
                      <a:pt x="1121" y="40"/>
                    </a:lnTo>
                    <a:moveTo>
                      <a:pt x="1686" y="0"/>
                    </a:moveTo>
                    <a:lnTo>
                      <a:pt x="1686" y="40"/>
                    </a:lnTo>
                    <a:moveTo>
                      <a:pt x="2242" y="0"/>
                    </a:moveTo>
                    <a:lnTo>
                      <a:pt x="2242" y="40"/>
                    </a:lnTo>
                    <a:moveTo>
                      <a:pt x="2807" y="0"/>
                    </a:moveTo>
                    <a:lnTo>
                      <a:pt x="2807" y="40"/>
                    </a:ln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" name="Rectangle 151"/>
              <p:cNvSpPr>
                <a:spLocks noChangeArrowheads="1"/>
              </p:cNvSpPr>
              <p:nvPr/>
            </p:nvSpPr>
            <p:spPr bwMode="auto">
              <a:xfrm>
                <a:off x="2103273" y="5208588"/>
                <a:ext cx="40235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  <a:latin typeface="Calibri" panose="020F0502020204030204" pitchFamily="34" charset="0"/>
                  </a:rPr>
                  <a:t>-2.0</a:t>
                </a:r>
                <a:endPara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</a:endParaRPr>
              </a:p>
            </p:txBody>
          </p:sp>
          <p:sp>
            <p:nvSpPr>
              <p:cNvPr id="308" name="Rectangle 152"/>
              <p:cNvSpPr>
                <a:spLocks noChangeArrowheads="1"/>
              </p:cNvSpPr>
              <p:nvPr/>
            </p:nvSpPr>
            <p:spPr bwMode="auto">
              <a:xfrm>
                <a:off x="2993861" y="5208588"/>
                <a:ext cx="402354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  <a:latin typeface="Calibri" panose="020F0502020204030204" pitchFamily="34" charset="0"/>
                  </a:rPr>
                  <a:t>-1.0</a:t>
                </a:r>
                <a:endPara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</a:endParaRPr>
              </a:p>
            </p:txBody>
          </p:sp>
          <p:sp>
            <p:nvSpPr>
              <p:cNvPr id="309" name="Rectangle 153"/>
              <p:cNvSpPr>
                <a:spLocks noChangeArrowheads="1"/>
              </p:cNvSpPr>
              <p:nvPr/>
            </p:nvSpPr>
            <p:spPr bwMode="auto">
              <a:xfrm>
                <a:off x="3918960" y="5208588"/>
                <a:ext cx="32380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effectLst/>
                    <a:latin typeface="Calibri" panose="020F0502020204030204" pitchFamily="34" charset="0"/>
                  </a:rPr>
                  <a:t>0.0</a:t>
                </a:r>
                <a:endParaRPr kumimoji="0" lang="en-US" altLang="en-US" sz="2000" b="0" i="0" u="none" strike="noStrike" cap="none" normalizeH="0" baseline="0" smtClean="0">
                  <a:ln>
                    <a:noFill/>
                  </a:ln>
                  <a:effectLst/>
                </a:endParaRPr>
              </a:p>
            </p:txBody>
          </p:sp>
          <p:sp>
            <p:nvSpPr>
              <p:cNvPr id="310" name="Rectangle 154"/>
              <p:cNvSpPr>
                <a:spLocks noChangeArrowheads="1"/>
              </p:cNvSpPr>
              <p:nvPr/>
            </p:nvSpPr>
            <p:spPr bwMode="auto">
              <a:xfrm>
                <a:off x="4809547" y="5208588"/>
                <a:ext cx="32380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smtClean="0">
                    <a:ln>
                      <a:noFill/>
                    </a:ln>
                    <a:effectLst/>
                    <a:latin typeface="Calibri" panose="020F0502020204030204" pitchFamily="34" charset="0"/>
                  </a:rPr>
                  <a:t>1.0</a:t>
                </a:r>
                <a:endParaRPr kumimoji="0" lang="en-US" altLang="en-US" sz="2000" b="0" i="0" u="none" strike="noStrike" cap="none" normalizeH="0" baseline="0" smtClean="0">
                  <a:ln>
                    <a:noFill/>
                  </a:ln>
                  <a:effectLst/>
                </a:endParaRPr>
              </a:p>
            </p:txBody>
          </p:sp>
          <p:sp>
            <p:nvSpPr>
              <p:cNvPr id="311" name="Rectangle 310"/>
              <p:cNvSpPr/>
              <p:nvPr/>
            </p:nvSpPr>
            <p:spPr bwMode="auto">
              <a:xfrm>
                <a:off x="5580112" y="4963713"/>
                <a:ext cx="345418" cy="30777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12" name="Rectangle 311"/>
              <p:cNvSpPr/>
              <p:nvPr/>
            </p:nvSpPr>
            <p:spPr bwMode="auto">
              <a:xfrm>
                <a:off x="1349982" y="5066925"/>
                <a:ext cx="253820" cy="225801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56" name="Oval 11"/>
            <p:cNvSpPr>
              <a:spLocks noChangeArrowheads="1"/>
            </p:cNvSpPr>
            <p:nvPr/>
          </p:nvSpPr>
          <p:spPr bwMode="auto">
            <a:xfrm>
              <a:off x="2453500" y="4892557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Oval 12"/>
            <p:cNvSpPr>
              <a:spLocks noChangeArrowheads="1"/>
            </p:cNvSpPr>
            <p:nvPr/>
          </p:nvSpPr>
          <p:spPr bwMode="auto">
            <a:xfrm>
              <a:off x="2453500" y="4892557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Oval 13"/>
            <p:cNvSpPr>
              <a:spLocks noChangeArrowheads="1"/>
            </p:cNvSpPr>
            <p:nvPr/>
          </p:nvSpPr>
          <p:spPr bwMode="auto">
            <a:xfrm>
              <a:off x="2469375" y="448139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Oval 14"/>
            <p:cNvSpPr>
              <a:spLocks noChangeArrowheads="1"/>
            </p:cNvSpPr>
            <p:nvPr/>
          </p:nvSpPr>
          <p:spPr bwMode="auto">
            <a:xfrm>
              <a:off x="2469375" y="4481395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Oval 15"/>
            <p:cNvSpPr>
              <a:spLocks noChangeArrowheads="1"/>
            </p:cNvSpPr>
            <p:nvPr/>
          </p:nvSpPr>
          <p:spPr bwMode="auto">
            <a:xfrm>
              <a:off x="2736075" y="448139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Oval 16"/>
            <p:cNvSpPr>
              <a:spLocks noChangeArrowheads="1"/>
            </p:cNvSpPr>
            <p:nvPr/>
          </p:nvSpPr>
          <p:spPr bwMode="auto">
            <a:xfrm>
              <a:off x="2736075" y="448139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Oval 17"/>
            <p:cNvSpPr>
              <a:spLocks noChangeArrowheads="1"/>
            </p:cNvSpPr>
            <p:nvPr/>
          </p:nvSpPr>
          <p:spPr bwMode="auto">
            <a:xfrm>
              <a:off x="2863075" y="4733807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Oval 18"/>
            <p:cNvSpPr>
              <a:spLocks noChangeArrowheads="1"/>
            </p:cNvSpPr>
            <p:nvPr/>
          </p:nvSpPr>
          <p:spPr bwMode="auto">
            <a:xfrm>
              <a:off x="2863075" y="4733807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Oval 19"/>
            <p:cNvSpPr>
              <a:spLocks noChangeArrowheads="1"/>
            </p:cNvSpPr>
            <p:nvPr/>
          </p:nvSpPr>
          <p:spPr bwMode="auto">
            <a:xfrm>
              <a:off x="2863075" y="4292482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Oval 20"/>
            <p:cNvSpPr>
              <a:spLocks noChangeArrowheads="1"/>
            </p:cNvSpPr>
            <p:nvPr/>
          </p:nvSpPr>
          <p:spPr bwMode="auto">
            <a:xfrm>
              <a:off x="2863075" y="4292482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Oval 21"/>
            <p:cNvSpPr>
              <a:spLocks noChangeArrowheads="1"/>
            </p:cNvSpPr>
            <p:nvPr/>
          </p:nvSpPr>
          <p:spPr bwMode="auto">
            <a:xfrm>
              <a:off x="2893238" y="4813182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Oval 22"/>
            <p:cNvSpPr>
              <a:spLocks noChangeArrowheads="1"/>
            </p:cNvSpPr>
            <p:nvPr/>
          </p:nvSpPr>
          <p:spPr bwMode="auto">
            <a:xfrm>
              <a:off x="2893238" y="4813182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Oval 23"/>
            <p:cNvSpPr>
              <a:spLocks noChangeArrowheads="1"/>
            </p:cNvSpPr>
            <p:nvPr/>
          </p:nvSpPr>
          <p:spPr bwMode="auto">
            <a:xfrm>
              <a:off x="2972613" y="457664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Oval 24"/>
            <p:cNvSpPr>
              <a:spLocks noChangeArrowheads="1"/>
            </p:cNvSpPr>
            <p:nvPr/>
          </p:nvSpPr>
          <p:spPr bwMode="auto">
            <a:xfrm>
              <a:off x="2972613" y="45766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Oval 25"/>
            <p:cNvSpPr>
              <a:spLocks noChangeArrowheads="1"/>
            </p:cNvSpPr>
            <p:nvPr/>
          </p:nvSpPr>
          <p:spPr bwMode="auto">
            <a:xfrm>
              <a:off x="2972613" y="451314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Oval 26"/>
            <p:cNvSpPr>
              <a:spLocks noChangeArrowheads="1"/>
            </p:cNvSpPr>
            <p:nvPr/>
          </p:nvSpPr>
          <p:spPr bwMode="auto">
            <a:xfrm>
              <a:off x="2972613" y="45131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Oval 27"/>
            <p:cNvSpPr>
              <a:spLocks noChangeArrowheads="1"/>
            </p:cNvSpPr>
            <p:nvPr/>
          </p:nvSpPr>
          <p:spPr bwMode="auto">
            <a:xfrm>
              <a:off x="2988488" y="4813182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Oval 28"/>
            <p:cNvSpPr>
              <a:spLocks noChangeArrowheads="1"/>
            </p:cNvSpPr>
            <p:nvPr/>
          </p:nvSpPr>
          <p:spPr bwMode="auto">
            <a:xfrm>
              <a:off x="2988488" y="4813182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Oval 29"/>
            <p:cNvSpPr>
              <a:spLocks noChangeArrowheads="1"/>
            </p:cNvSpPr>
            <p:nvPr/>
          </p:nvSpPr>
          <p:spPr bwMode="auto">
            <a:xfrm>
              <a:off x="3004363" y="4640145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Oval 30"/>
            <p:cNvSpPr>
              <a:spLocks noChangeArrowheads="1"/>
            </p:cNvSpPr>
            <p:nvPr/>
          </p:nvSpPr>
          <p:spPr bwMode="auto">
            <a:xfrm>
              <a:off x="3004363" y="4640145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Oval 31"/>
            <p:cNvSpPr>
              <a:spLocks noChangeArrowheads="1"/>
            </p:cNvSpPr>
            <p:nvPr/>
          </p:nvSpPr>
          <p:spPr bwMode="auto">
            <a:xfrm>
              <a:off x="3051988" y="460839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Oval 32"/>
            <p:cNvSpPr>
              <a:spLocks noChangeArrowheads="1"/>
            </p:cNvSpPr>
            <p:nvPr/>
          </p:nvSpPr>
          <p:spPr bwMode="auto">
            <a:xfrm>
              <a:off x="3051988" y="4608395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Oval 33"/>
            <p:cNvSpPr>
              <a:spLocks noChangeArrowheads="1"/>
            </p:cNvSpPr>
            <p:nvPr/>
          </p:nvSpPr>
          <p:spPr bwMode="auto">
            <a:xfrm>
              <a:off x="3067863" y="444964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Oval 34"/>
            <p:cNvSpPr>
              <a:spLocks noChangeArrowheads="1"/>
            </p:cNvSpPr>
            <p:nvPr/>
          </p:nvSpPr>
          <p:spPr bwMode="auto">
            <a:xfrm>
              <a:off x="3067863" y="4449645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Oval 35"/>
            <p:cNvSpPr>
              <a:spLocks noChangeArrowheads="1"/>
            </p:cNvSpPr>
            <p:nvPr/>
          </p:nvSpPr>
          <p:spPr bwMode="auto">
            <a:xfrm>
              <a:off x="3082150" y="4940182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Oval 36"/>
            <p:cNvSpPr>
              <a:spLocks noChangeArrowheads="1"/>
            </p:cNvSpPr>
            <p:nvPr/>
          </p:nvSpPr>
          <p:spPr bwMode="auto">
            <a:xfrm>
              <a:off x="3082150" y="4940182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Oval 37"/>
            <p:cNvSpPr>
              <a:spLocks noChangeArrowheads="1"/>
            </p:cNvSpPr>
            <p:nvPr/>
          </p:nvSpPr>
          <p:spPr bwMode="auto">
            <a:xfrm>
              <a:off x="3334563" y="4087695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Oval 38"/>
            <p:cNvSpPr>
              <a:spLocks noChangeArrowheads="1"/>
            </p:cNvSpPr>
            <p:nvPr/>
          </p:nvSpPr>
          <p:spPr bwMode="auto">
            <a:xfrm>
              <a:off x="3334563" y="4087695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Oval 39"/>
            <p:cNvSpPr>
              <a:spLocks noChangeArrowheads="1"/>
            </p:cNvSpPr>
            <p:nvPr/>
          </p:nvSpPr>
          <p:spPr bwMode="auto">
            <a:xfrm>
              <a:off x="3350438" y="384957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Oval 40"/>
            <p:cNvSpPr>
              <a:spLocks noChangeArrowheads="1"/>
            </p:cNvSpPr>
            <p:nvPr/>
          </p:nvSpPr>
          <p:spPr bwMode="auto">
            <a:xfrm>
              <a:off x="3350438" y="384957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Oval 41"/>
            <p:cNvSpPr>
              <a:spLocks noChangeArrowheads="1"/>
            </p:cNvSpPr>
            <p:nvPr/>
          </p:nvSpPr>
          <p:spPr bwMode="auto">
            <a:xfrm>
              <a:off x="3461563" y="4008320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Oval 42"/>
            <p:cNvSpPr>
              <a:spLocks noChangeArrowheads="1"/>
            </p:cNvSpPr>
            <p:nvPr/>
          </p:nvSpPr>
          <p:spPr bwMode="auto">
            <a:xfrm>
              <a:off x="3461563" y="4008320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Oval 43"/>
            <p:cNvSpPr>
              <a:spLocks noChangeArrowheads="1"/>
            </p:cNvSpPr>
            <p:nvPr/>
          </p:nvSpPr>
          <p:spPr bwMode="auto">
            <a:xfrm>
              <a:off x="3539350" y="4244857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Oval 44"/>
            <p:cNvSpPr>
              <a:spLocks noChangeArrowheads="1"/>
            </p:cNvSpPr>
            <p:nvPr/>
          </p:nvSpPr>
          <p:spPr bwMode="auto">
            <a:xfrm>
              <a:off x="3539350" y="4244857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Oval 45"/>
            <p:cNvSpPr>
              <a:spLocks noChangeArrowheads="1"/>
            </p:cNvSpPr>
            <p:nvPr/>
          </p:nvSpPr>
          <p:spPr bwMode="auto">
            <a:xfrm>
              <a:off x="3571100" y="4292482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Oval 46"/>
            <p:cNvSpPr>
              <a:spLocks noChangeArrowheads="1"/>
            </p:cNvSpPr>
            <p:nvPr/>
          </p:nvSpPr>
          <p:spPr bwMode="auto">
            <a:xfrm>
              <a:off x="3571100" y="4292482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Oval 47"/>
            <p:cNvSpPr>
              <a:spLocks noChangeArrowheads="1"/>
            </p:cNvSpPr>
            <p:nvPr/>
          </p:nvSpPr>
          <p:spPr bwMode="auto">
            <a:xfrm>
              <a:off x="3602850" y="4071820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Oval 48"/>
            <p:cNvSpPr>
              <a:spLocks noChangeArrowheads="1"/>
            </p:cNvSpPr>
            <p:nvPr/>
          </p:nvSpPr>
          <p:spPr bwMode="auto">
            <a:xfrm>
              <a:off x="3602850" y="4071820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Oval 49"/>
            <p:cNvSpPr>
              <a:spLocks noChangeArrowheads="1"/>
            </p:cNvSpPr>
            <p:nvPr/>
          </p:nvSpPr>
          <p:spPr bwMode="auto">
            <a:xfrm>
              <a:off x="3680638" y="4403607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Oval 50"/>
            <p:cNvSpPr>
              <a:spLocks noChangeArrowheads="1"/>
            </p:cNvSpPr>
            <p:nvPr/>
          </p:nvSpPr>
          <p:spPr bwMode="auto">
            <a:xfrm>
              <a:off x="3680638" y="440202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Oval 51"/>
            <p:cNvSpPr>
              <a:spLocks noChangeArrowheads="1"/>
            </p:cNvSpPr>
            <p:nvPr/>
          </p:nvSpPr>
          <p:spPr bwMode="auto">
            <a:xfrm>
              <a:off x="3680638" y="443377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Oval 52"/>
            <p:cNvSpPr>
              <a:spLocks noChangeArrowheads="1"/>
            </p:cNvSpPr>
            <p:nvPr/>
          </p:nvSpPr>
          <p:spPr bwMode="auto">
            <a:xfrm>
              <a:off x="3680638" y="443377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Oval 53"/>
            <p:cNvSpPr>
              <a:spLocks noChangeArrowheads="1"/>
            </p:cNvSpPr>
            <p:nvPr/>
          </p:nvSpPr>
          <p:spPr bwMode="auto">
            <a:xfrm>
              <a:off x="3744138" y="4244857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Oval 54"/>
            <p:cNvSpPr>
              <a:spLocks noChangeArrowheads="1"/>
            </p:cNvSpPr>
            <p:nvPr/>
          </p:nvSpPr>
          <p:spPr bwMode="auto">
            <a:xfrm>
              <a:off x="3744138" y="4244857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Oval 55"/>
            <p:cNvSpPr>
              <a:spLocks noChangeArrowheads="1"/>
            </p:cNvSpPr>
            <p:nvPr/>
          </p:nvSpPr>
          <p:spPr bwMode="auto">
            <a:xfrm>
              <a:off x="3760013" y="4181357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Oval 56"/>
            <p:cNvSpPr>
              <a:spLocks noChangeArrowheads="1"/>
            </p:cNvSpPr>
            <p:nvPr/>
          </p:nvSpPr>
          <p:spPr bwMode="auto">
            <a:xfrm>
              <a:off x="3760013" y="4181357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Oval 57"/>
            <p:cNvSpPr>
              <a:spLocks noChangeArrowheads="1"/>
            </p:cNvSpPr>
            <p:nvPr/>
          </p:nvSpPr>
          <p:spPr bwMode="auto">
            <a:xfrm>
              <a:off x="3791763" y="4324232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Oval 58"/>
            <p:cNvSpPr>
              <a:spLocks noChangeArrowheads="1"/>
            </p:cNvSpPr>
            <p:nvPr/>
          </p:nvSpPr>
          <p:spPr bwMode="auto">
            <a:xfrm>
              <a:off x="3791763" y="4324232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Oval 59"/>
            <p:cNvSpPr>
              <a:spLocks noChangeArrowheads="1"/>
            </p:cNvSpPr>
            <p:nvPr/>
          </p:nvSpPr>
          <p:spPr bwMode="auto">
            <a:xfrm>
              <a:off x="3807638" y="457664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Oval 60"/>
            <p:cNvSpPr>
              <a:spLocks noChangeArrowheads="1"/>
            </p:cNvSpPr>
            <p:nvPr/>
          </p:nvSpPr>
          <p:spPr bwMode="auto">
            <a:xfrm>
              <a:off x="3807638" y="4576645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Oval 61"/>
            <p:cNvSpPr>
              <a:spLocks noChangeArrowheads="1"/>
            </p:cNvSpPr>
            <p:nvPr/>
          </p:nvSpPr>
          <p:spPr bwMode="auto">
            <a:xfrm>
              <a:off x="3823513" y="4465520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Oval 62"/>
            <p:cNvSpPr>
              <a:spLocks noChangeArrowheads="1"/>
            </p:cNvSpPr>
            <p:nvPr/>
          </p:nvSpPr>
          <p:spPr bwMode="auto">
            <a:xfrm>
              <a:off x="3823513" y="4465520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Oval 63"/>
            <p:cNvSpPr>
              <a:spLocks noChangeArrowheads="1"/>
            </p:cNvSpPr>
            <p:nvPr/>
          </p:nvSpPr>
          <p:spPr bwMode="auto">
            <a:xfrm>
              <a:off x="3901300" y="3803532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Oval 64"/>
            <p:cNvSpPr>
              <a:spLocks noChangeArrowheads="1"/>
            </p:cNvSpPr>
            <p:nvPr/>
          </p:nvSpPr>
          <p:spPr bwMode="auto">
            <a:xfrm>
              <a:off x="3901300" y="3803532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Oval 65"/>
            <p:cNvSpPr>
              <a:spLocks noChangeArrowheads="1"/>
            </p:cNvSpPr>
            <p:nvPr/>
          </p:nvSpPr>
          <p:spPr bwMode="auto">
            <a:xfrm>
              <a:off x="3933050" y="452902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Oval 66"/>
            <p:cNvSpPr>
              <a:spLocks noChangeArrowheads="1"/>
            </p:cNvSpPr>
            <p:nvPr/>
          </p:nvSpPr>
          <p:spPr bwMode="auto">
            <a:xfrm>
              <a:off x="3933050" y="452902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Oval 67"/>
            <p:cNvSpPr>
              <a:spLocks noChangeArrowheads="1"/>
            </p:cNvSpPr>
            <p:nvPr/>
          </p:nvSpPr>
          <p:spPr bwMode="auto">
            <a:xfrm>
              <a:off x="3948925" y="444964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Oval 68"/>
            <p:cNvSpPr>
              <a:spLocks noChangeArrowheads="1"/>
            </p:cNvSpPr>
            <p:nvPr/>
          </p:nvSpPr>
          <p:spPr bwMode="auto">
            <a:xfrm>
              <a:off x="3948925" y="44496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Oval 69"/>
            <p:cNvSpPr>
              <a:spLocks noChangeArrowheads="1"/>
            </p:cNvSpPr>
            <p:nvPr/>
          </p:nvSpPr>
          <p:spPr bwMode="auto">
            <a:xfrm>
              <a:off x="4012425" y="392894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Oval 70"/>
            <p:cNvSpPr>
              <a:spLocks noChangeArrowheads="1"/>
            </p:cNvSpPr>
            <p:nvPr/>
          </p:nvSpPr>
          <p:spPr bwMode="auto">
            <a:xfrm>
              <a:off x="4012425" y="3928945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Oval 71"/>
            <p:cNvSpPr>
              <a:spLocks noChangeArrowheads="1"/>
            </p:cNvSpPr>
            <p:nvPr/>
          </p:nvSpPr>
          <p:spPr bwMode="auto">
            <a:xfrm>
              <a:off x="4106088" y="381782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Oval 72"/>
            <p:cNvSpPr>
              <a:spLocks noChangeArrowheads="1"/>
            </p:cNvSpPr>
            <p:nvPr/>
          </p:nvSpPr>
          <p:spPr bwMode="auto">
            <a:xfrm>
              <a:off x="4106088" y="381782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Oval 73"/>
            <p:cNvSpPr>
              <a:spLocks noChangeArrowheads="1"/>
            </p:cNvSpPr>
            <p:nvPr/>
          </p:nvSpPr>
          <p:spPr bwMode="auto">
            <a:xfrm>
              <a:off x="4233088" y="4956057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Oval 74"/>
            <p:cNvSpPr>
              <a:spLocks noChangeArrowheads="1"/>
            </p:cNvSpPr>
            <p:nvPr/>
          </p:nvSpPr>
          <p:spPr bwMode="auto">
            <a:xfrm>
              <a:off x="4233088" y="4956057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Oval 75"/>
            <p:cNvSpPr>
              <a:spLocks noChangeArrowheads="1"/>
            </p:cNvSpPr>
            <p:nvPr/>
          </p:nvSpPr>
          <p:spPr bwMode="auto">
            <a:xfrm>
              <a:off x="4295000" y="396069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Oval 76"/>
            <p:cNvSpPr>
              <a:spLocks noChangeArrowheads="1"/>
            </p:cNvSpPr>
            <p:nvPr/>
          </p:nvSpPr>
          <p:spPr bwMode="auto">
            <a:xfrm>
              <a:off x="4295000" y="396069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Oval 77"/>
            <p:cNvSpPr>
              <a:spLocks noChangeArrowheads="1"/>
            </p:cNvSpPr>
            <p:nvPr/>
          </p:nvSpPr>
          <p:spPr bwMode="auto">
            <a:xfrm>
              <a:off x="4326750" y="381782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Oval 78"/>
            <p:cNvSpPr>
              <a:spLocks noChangeArrowheads="1"/>
            </p:cNvSpPr>
            <p:nvPr/>
          </p:nvSpPr>
          <p:spPr bwMode="auto">
            <a:xfrm>
              <a:off x="4326750" y="381782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Oval 79"/>
            <p:cNvSpPr>
              <a:spLocks noChangeArrowheads="1"/>
            </p:cNvSpPr>
            <p:nvPr/>
          </p:nvSpPr>
          <p:spPr bwMode="auto">
            <a:xfrm>
              <a:off x="4342625" y="3803532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Oval 80"/>
            <p:cNvSpPr>
              <a:spLocks noChangeArrowheads="1"/>
            </p:cNvSpPr>
            <p:nvPr/>
          </p:nvSpPr>
          <p:spPr bwMode="auto">
            <a:xfrm>
              <a:off x="4342625" y="3803532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Oval 81"/>
            <p:cNvSpPr>
              <a:spLocks noChangeArrowheads="1"/>
            </p:cNvSpPr>
            <p:nvPr/>
          </p:nvSpPr>
          <p:spPr bwMode="auto">
            <a:xfrm>
              <a:off x="4358500" y="4055945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Oval 82"/>
            <p:cNvSpPr>
              <a:spLocks noChangeArrowheads="1"/>
            </p:cNvSpPr>
            <p:nvPr/>
          </p:nvSpPr>
          <p:spPr bwMode="auto">
            <a:xfrm>
              <a:off x="4358500" y="4055945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Oval 83"/>
            <p:cNvSpPr>
              <a:spLocks noChangeArrowheads="1"/>
            </p:cNvSpPr>
            <p:nvPr/>
          </p:nvSpPr>
          <p:spPr bwMode="auto">
            <a:xfrm>
              <a:off x="4422000" y="4149607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Oval 84"/>
            <p:cNvSpPr>
              <a:spLocks noChangeArrowheads="1"/>
            </p:cNvSpPr>
            <p:nvPr/>
          </p:nvSpPr>
          <p:spPr bwMode="auto">
            <a:xfrm>
              <a:off x="4422000" y="4149607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Oval 85"/>
            <p:cNvSpPr>
              <a:spLocks noChangeArrowheads="1"/>
            </p:cNvSpPr>
            <p:nvPr/>
          </p:nvSpPr>
          <p:spPr bwMode="auto">
            <a:xfrm>
              <a:off x="4452163" y="3740032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Oval 86"/>
            <p:cNvSpPr>
              <a:spLocks noChangeArrowheads="1"/>
            </p:cNvSpPr>
            <p:nvPr/>
          </p:nvSpPr>
          <p:spPr bwMode="auto">
            <a:xfrm>
              <a:off x="4452163" y="3740032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Oval 87"/>
            <p:cNvSpPr>
              <a:spLocks noChangeArrowheads="1"/>
            </p:cNvSpPr>
            <p:nvPr/>
          </p:nvSpPr>
          <p:spPr bwMode="auto">
            <a:xfrm>
              <a:off x="4452163" y="4276607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Oval 88"/>
            <p:cNvSpPr>
              <a:spLocks noChangeArrowheads="1"/>
            </p:cNvSpPr>
            <p:nvPr/>
          </p:nvSpPr>
          <p:spPr bwMode="auto">
            <a:xfrm>
              <a:off x="4452163" y="4276607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Oval 89"/>
            <p:cNvSpPr>
              <a:spLocks noChangeArrowheads="1"/>
            </p:cNvSpPr>
            <p:nvPr/>
          </p:nvSpPr>
          <p:spPr bwMode="auto">
            <a:xfrm>
              <a:off x="4468038" y="399244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Oval 90"/>
            <p:cNvSpPr>
              <a:spLocks noChangeArrowheads="1"/>
            </p:cNvSpPr>
            <p:nvPr/>
          </p:nvSpPr>
          <p:spPr bwMode="auto">
            <a:xfrm>
              <a:off x="4468038" y="39924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Oval 91"/>
            <p:cNvSpPr>
              <a:spLocks noChangeArrowheads="1"/>
            </p:cNvSpPr>
            <p:nvPr/>
          </p:nvSpPr>
          <p:spPr bwMode="auto">
            <a:xfrm>
              <a:off x="4483913" y="4387732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Oval 92"/>
            <p:cNvSpPr>
              <a:spLocks noChangeArrowheads="1"/>
            </p:cNvSpPr>
            <p:nvPr/>
          </p:nvSpPr>
          <p:spPr bwMode="auto">
            <a:xfrm>
              <a:off x="4483913" y="4387732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Oval 93"/>
            <p:cNvSpPr>
              <a:spLocks noChangeArrowheads="1"/>
            </p:cNvSpPr>
            <p:nvPr/>
          </p:nvSpPr>
          <p:spPr bwMode="auto">
            <a:xfrm>
              <a:off x="4641075" y="4071820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Oval 94"/>
            <p:cNvSpPr>
              <a:spLocks noChangeArrowheads="1"/>
            </p:cNvSpPr>
            <p:nvPr/>
          </p:nvSpPr>
          <p:spPr bwMode="auto">
            <a:xfrm>
              <a:off x="4641075" y="4071820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Oval 95"/>
            <p:cNvSpPr>
              <a:spLocks noChangeArrowheads="1"/>
            </p:cNvSpPr>
            <p:nvPr/>
          </p:nvSpPr>
          <p:spPr bwMode="auto">
            <a:xfrm>
              <a:off x="4656950" y="3755907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Oval 96"/>
            <p:cNvSpPr>
              <a:spLocks noChangeArrowheads="1"/>
            </p:cNvSpPr>
            <p:nvPr/>
          </p:nvSpPr>
          <p:spPr bwMode="auto">
            <a:xfrm>
              <a:off x="4656950" y="3755907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Oval 97"/>
            <p:cNvSpPr>
              <a:spLocks noChangeArrowheads="1"/>
            </p:cNvSpPr>
            <p:nvPr/>
          </p:nvSpPr>
          <p:spPr bwMode="auto">
            <a:xfrm>
              <a:off x="4831575" y="399244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Oval 98"/>
            <p:cNvSpPr>
              <a:spLocks noChangeArrowheads="1"/>
            </p:cNvSpPr>
            <p:nvPr/>
          </p:nvSpPr>
          <p:spPr bwMode="auto">
            <a:xfrm>
              <a:off x="4829988" y="39924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Oval 99"/>
            <p:cNvSpPr>
              <a:spLocks noChangeArrowheads="1"/>
            </p:cNvSpPr>
            <p:nvPr/>
          </p:nvSpPr>
          <p:spPr bwMode="auto">
            <a:xfrm>
              <a:off x="4845863" y="4133732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Oval 100"/>
            <p:cNvSpPr>
              <a:spLocks noChangeArrowheads="1"/>
            </p:cNvSpPr>
            <p:nvPr/>
          </p:nvSpPr>
          <p:spPr bwMode="auto">
            <a:xfrm>
              <a:off x="4845863" y="4133732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Oval 101"/>
            <p:cNvSpPr>
              <a:spLocks noChangeArrowheads="1"/>
            </p:cNvSpPr>
            <p:nvPr/>
          </p:nvSpPr>
          <p:spPr bwMode="auto">
            <a:xfrm>
              <a:off x="4861738" y="3787657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Oval 102"/>
            <p:cNvSpPr>
              <a:spLocks noChangeArrowheads="1"/>
            </p:cNvSpPr>
            <p:nvPr/>
          </p:nvSpPr>
          <p:spPr bwMode="auto">
            <a:xfrm>
              <a:off x="4861738" y="3787657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Oval 103"/>
            <p:cNvSpPr>
              <a:spLocks noChangeArrowheads="1"/>
            </p:cNvSpPr>
            <p:nvPr/>
          </p:nvSpPr>
          <p:spPr bwMode="auto">
            <a:xfrm>
              <a:off x="4861738" y="329712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Oval 104"/>
            <p:cNvSpPr>
              <a:spLocks noChangeArrowheads="1"/>
            </p:cNvSpPr>
            <p:nvPr/>
          </p:nvSpPr>
          <p:spPr bwMode="auto">
            <a:xfrm>
              <a:off x="4861738" y="329712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Oval 105"/>
            <p:cNvSpPr>
              <a:spLocks noChangeArrowheads="1"/>
            </p:cNvSpPr>
            <p:nvPr/>
          </p:nvSpPr>
          <p:spPr bwMode="auto">
            <a:xfrm>
              <a:off x="5034775" y="3692407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Oval 106"/>
            <p:cNvSpPr>
              <a:spLocks noChangeArrowheads="1"/>
            </p:cNvSpPr>
            <p:nvPr/>
          </p:nvSpPr>
          <p:spPr bwMode="auto">
            <a:xfrm>
              <a:off x="5034775" y="3692407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Oval 107"/>
            <p:cNvSpPr>
              <a:spLocks noChangeArrowheads="1"/>
            </p:cNvSpPr>
            <p:nvPr/>
          </p:nvSpPr>
          <p:spPr bwMode="auto">
            <a:xfrm>
              <a:off x="5050650" y="397657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Oval 108"/>
            <p:cNvSpPr>
              <a:spLocks noChangeArrowheads="1"/>
            </p:cNvSpPr>
            <p:nvPr/>
          </p:nvSpPr>
          <p:spPr bwMode="auto">
            <a:xfrm>
              <a:off x="5050650" y="397657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Oval 109"/>
            <p:cNvSpPr>
              <a:spLocks noChangeArrowheads="1"/>
            </p:cNvSpPr>
            <p:nvPr/>
          </p:nvSpPr>
          <p:spPr bwMode="auto">
            <a:xfrm>
              <a:off x="5082400" y="4024195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Oval 110"/>
            <p:cNvSpPr>
              <a:spLocks noChangeArrowheads="1"/>
            </p:cNvSpPr>
            <p:nvPr/>
          </p:nvSpPr>
          <p:spPr bwMode="auto">
            <a:xfrm>
              <a:off x="5082400" y="4024195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Oval 111"/>
            <p:cNvSpPr>
              <a:spLocks noChangeArrowheads="1"/>
            </p:cNvSpPr>
            <p:nvPr/>
          </p:nvSpPr>
          <p:spPr bwMode="auto">
            <a:xfrm>
              <a:off x="5082400" y="3803532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Oval 112"/>
            <p:cNvSpPr>
              <a:spLocks noChangeArrowheads="1"/>
            </p:cNvSpPr>
            <p:nvPr/>
          </p:nvSpPr>
          <p:spPr bwMode="auto">
            <a:xfrm>
              <a:off x="5082400" y="3803532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Oval 113"/>
            <p:cNvSpPr>
              <a:spLocks noChangeArrowheads="1"/>
            </p:cNvSpPr>
            <p:nvPr/>
          </p:nvSpPr>
          <p:spPr bwMode="auto">
            <a:xfrm>
              <a:off x="5130025" y="3660657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9" name="Oval 114"/>
            <p:cNvSpPr>
              <a:spLocks noChangeArrowheads="1"/>
            </p:cNvSpPr>
            <p:nvPr/>
          </p:nvSpPr>
          <p:spPr bwMode="auto">
            <a:xfrm>
              <a:off x="5130025" y="3660657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" name="Oval 115"/>
            <p:cNvSpPr>
              <a:spLocks noChangeArrowheads="1"/>
            </p:cNvSpPr>
            <p:nvPr/>
          </p:nvSpPr>
          <p:spPr bwMode="auto">
            <a:xfrm>
              <a:off x="5145900" y="3708282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" name="Oval 116"/>
            <p:cNvSpPr>
              <a:spLocks noChangeArrowheads="1"/>
            </p:cNvSpPr>
            <p:nvPr/>
          </p:nvSpPr>
          <p:spPr bwMode="auto">
            <a:xfrm>
              <a:off x="5145900" y="3708282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2" name="Oval 117"/>
            <p:cNvSpPr>
              <a:spLocks noChangeArrowheads="1"/>
            </p:cNvSpPr>
            <p:nvPr/>
          </p:nvSpPr>
          <p:spPr bwMode="auto">
            <a:xfrm>
              <a:off x="5193525" y="3265370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3" name="Oval 118"/>
            <p:cNvSpPr>
              <a:spLocks noChangeArrowheads="1"/>
            </p:cNvSpPr>
            <p:nvPr/>
          </p:nvSpPr>
          <p:spPr bwMode="auto">
            <a:xfrm>
              <a:off x="5193525" y="3265370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4" name="Oval 119"/>
            <p:cNvSpPr>
              <a:spLocks noChangeArrowheads="1"/>
            </p:cNvSpPr>
            <p:nvPr/>
          </p:nvSpPr>
          <p:spPr bwMode="auto">
            <a:xfrm>
              <a:off x="5209400" y="4149607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5" name="Oval 120"/>
            <p:cNvSpPr>
              <a:spLocks noChangeArrowheads="1"/>
            </p:cNvSpPr>
            <p:nvPr/>
          </p:nvSpPr>
          <p:spPr bwMode="auto">
            <a:xfrm>
              <a:off x="5209400" y="4149607"/>
              <a:ext cx="93662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" name="Oval 121"/>
            <p:cNvSpPr>
              <a:spLocks noChangeArrowheads="1"/>
            </p:cNvSpPr>
            <p:nvPr/>
          </p:nvSpPr>
          <p:spPr bwMode="auto">
            <a:xfrm>
              <a:off x="5255438" y="391307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" name="Oval 122"/>
            <p:cNvSpPr>
              <a:spLocks noChangeArrowheads="1"/>
            </p:cNvSpPr>
            <p:nvPr/>
          </p:nvSpPr>
          <p:spPr bwMode="auto">
            <a:xfrm>
              <a:off x="5255438" y="391307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8" name="Oval 123"/>
            <p:cNvSpPr>
              <a:spLocks noChangeArrowheads="1"/>
            </p:cNvSpPr>
            <p:nvPr/>
          </p:nvSpPr>
          <p:spPr bwMode="auto">
            <a:xfrm>
              <a:off x="5303063" y="3740032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9" name="Oval 124"/>
            <p:cNvSpPr>
              <a:spLocks noChangeArrowheads="1"/>
            </p:cNvSpPr>
            <p:nvPr/>
          </p:nvSpPr>
          <p:spPr bwMode="auto">
            <a:xfrm>
              <a:off x="5303063" y="3740032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" name="Oval 125"/>
            <p:cNvSpPr>
              <a:spLocks noChangeArrowheads="1"/>
            </p:cNvSpPr>
            <p:nvPr/>
          </p:nvSpPr>
          <p:spPr bwMode="auto">
            <a:xfrm>
              <a:off x="5303063" y="3628907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Oval 126"/>
            <p:cNvSpPr>
              <a:spLocks noChangeArrowheads="1"/>
            </p:cNvSpPr>
            <p:nvPr/>
          </p:nvSpPr>
          <p:spPr bwMode="auto">
            <a:xfrm>
              <a:off x="5303063" y="3628907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Oval 127"/>
            <p:cNvSpPr>
              <a:spLocks noChangeArrowheads="1"/>
            </p:cNvSpPr>
            <p:nvPr/>
          </p:nvSpPr>
          <p:spPr bwMode="auto">
            <a:xfrm>
              <a:off x="5444350" y="3644782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Oval 128"/>
            <p:cNvSpPr>
              <a:spLocks noChangeArrowheads="1"/>
            </p:cNvSpPr>
            <p:nvPr/>
          </p:nvSpPr>
          <p:spPr bwMode="auto">
            <a:xfrm>
              <a:off x="5444350" y="3644782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Oval 129"/>
            <p:cNvSpPr>
              <a:spLocks noChangeArrowheads="1"/>
            </p:cNvSpPr>
            <p:nvPr/>
          </p:nvSpPr>
          <p:spPr bwMode="auto">
            <a:xfrm>
              <a:off x="5460225" y="3771782"/>
              <a:ext cx="95250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Oval 130"/>
            <p:cNvSpPr>
              <a:spLocks noChangeArrowheads="1"/>
            </p:cNvSpPr>
            <p:nvPr/>
          </p:nvSpPr>
          <p:spPr bwMode="auto">
            <a:xfrm>
              <a:off x="5460225" y="3771782"/>
              <a:ext cx="95250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Oval 131"/>
            <p:cNvSpPr>
              <a:spLocks noChangeArrowheads="1"/>
            </p:cNvSpPr>
            <p:nvPr/>
          </p:nvSpPr>
          <p:spPr bwMode="auto">
            <a:xfrm>
              <a:off x="5476100" y="3581282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Oval 132"/>
            <p:cNvSpPr>
              <a:spLocks noChangeArrowheads="1"/>
            </p:cNvSpPr>
            <p:nvPr/>
          </p:nvSpPr>
          <p:spPr bwMode="auto">
            <a:xfrm>
              <a:off x="5476100" y="3581282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Oval 133"/>
            <p:cNvSpPr>
              <a:spLocks noChangeArrowheads="1"/>
            </p:cNvSpPr>
            <p:nvPr/>
          </p:nvSpPr>
          <p:spPr bwMode="auto">
            <a:xfrm>
              <a:off x="5539600" y="3787657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Oval 134"/>
            <p:cNvSpPr>
              <a:spLocks noChangeArrowheads="1"/>
            </p:cNvSpPr>
            <p:nvPr/>
          </p:nvSpPr>
          <p:spPr bwMode="auto">
            <a:xfrm>
              <a:off x="5539600" y="3787657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Oval 135"/>
            <p:cNvSpPr>
              <a:spLocks noChangeArrowheads="1"/>
            </p:cNvSpPr>
            <p:nvPr/>
          </p:nvSpPr>
          <p:spPr bwMode="auto">
            <a:xfrm>
              <a:off x="5617388" y="3012957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Oval 136"/>
            <p:cNvSpPr>
              <a:spLocks noChangeArrowheads="1"/>
            </p:cNvSpPr>
            <p:nvPr/>
          </p:nvSpPr>
          <p:spPr bwMode="auto">
            <a:xfrm>
              <a:off x="5617388" y="3012957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Oval 137"/>
            <p:cNvSpPr>
              <a:spLocks noChangeArrowheads="1"/>
            </p:cNvSpPr>
            <p:nvPr/>
          </p:nvSpPr>
          <p:spPr bwMode="auto">
            <a:xfrm>
              <a:off x="5680888" y="3360620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Oval 138"/>
            <p:cNvSpPr>
              <a:spLocks noChangeArrowheads="1"/>
            </p:cNvSpPr>
            <p:nvPr/>
          </p:nvSpPr>
          <p:spPr bwMode="auto">
            <a:xfrm>
              <a:off x="5680888" y="3360620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Oval 139"/>
            <p:cNvSpPr>
              <a:spLocks noChangeArrowheads="1"/>
            </p:cNvSpPr>
            <p:nvPr/>
          </p:nvSpPr>
          <p:spPr bwMode="auto">
            <a:xfrm>
              <a:off x="5712638" y="3439995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Oval 140"/>
            <p:cNvSpPr>
              <a:spLocks noChangeArrowheads="1"/>
            </p:cNvSpPr>
            <p:nvPr/>
          </p:nvSpPr>
          <p:spPr bwMode="auto">
            <a:xfrm>
              <a:off x="5712638" y="3439995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Oval 141"/>
            <p:cNvSpPr>
              <a:spLocks noChangeArrowheads="1"/>
            </p:cNvSpPr>
            <p:nvPr/>
          </p:nvSpPr>
          <p:spPr bwMode="auto">
            <a:xfrm>
              <a:off x="5712638" y="3439995"/>
              <a:ext cx="93662" cy="93663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Oval 142"/>
            <p:cNvSpPr>
              <a:spLocks noChangeArrowheads="1"/>
            </p:cNvSpPr>
            <p:nvPr/>
          </p:nvSpPr>
          <p:spPr bwMode="auto">
            <a:xfrm>
              <a:off x="5712638" y="3439995"/>
              <a:ext cx="93662" cy="93663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Oval 143"/>
            <p:cNvSpPr>
              <a:spLocks noChangeArrowheads="1"/>
            </p:cNvSpPr>
            <p:nvPr/>
          </p:nvSpPr>
          <p:spPr bwMode="auto">
            <a:xfrm>
              <a:off x="5996800" y="3217745"/>
              <a:ext cx="93662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Oval 144"/>
            <p:cNvSpPr>
              <a:spLocks noChangeArrowheads="1"/>
            </p:cNvSpPr>
            <p:nvPr/>
          </p:nvSpPr>
          <p:spPr bwMode="auto">
            <a:xfrm>
              <a:off x="5995213" y="32177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Oval 145"/>
            <p:cNvSpPr>
              <a:spLocks noChangeArrowheads="1"/>
            </p:cNvSpPr>
            <p:nvPr/>
          </p:nvSpPr>
          <p:spPr bwMode="auto">
            <a:xfrm>
              <a:off x="6042838" y="3217745"/>
              <a:ext cx="95250" cy="95250"/>
            </a:xfrm>
            <a:prstGeom prst="ellipse">
              <a:avLst/>
            </a:prstGeom>
            <a:solidFill>
              <a:srgbClr val="92D05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Oval 146"/>
            <p:cNvSpPr>
              <a:spLocks noChangeArrowheads="1"/>
            </p:cNvSpPr>
            <p:nvPr/>
          </p:nvSpPr>
          <p:spPr bwMode="auto">
            <a:xfrm>
              <a:off x="6042838" y="3217745"/>
              <a:ext cx="95250" cy="95250"/>
            </a:xfrm>
            <a:prstGeom prst="ellipse">
              <a:avLst/>
            </a:prstGeom>
            <a:noFill/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Rectangle 156"/>
            <p:cNvSpPr>
              <a:spLocks noChangeArrowheads="1"/>
            </p:cNvSpPr>
            <p:nvPr/>
          </p:nvSpPr>
          <p:spPr bwMode="auto">
            <a:xfrm>
              <a:off x="2133432" y="6135570"/>
              <a:ext cx="4403128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Biological age (peak</a:t>
              </a:r>
              <a:r>
                <a:rPr kumimoji="0" lang="en-US" altLang="en-US" sz="2000" b="0" i="0" u="none" strike="noStrike" cap="none" normalizeH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 </a:t>
              </a:r>
              <a:r>
                <a:rPr lang="en-US" altLang="en-US" sz="2000" dirty="0" smtClean="0">
                  <a:latin typeface="Calibri" panose="020F0502020204030204" pitchFamily="34" charset="0"/>
                </a:rPr>
                <a:t>height </a:t>
              </a:r>
              <a:r>
                <a:rPr lang="en-US" altLang="en-US" sz="2000" dirty="0">
                  <a:latin typeface="Calibri" panose="020F0502020204030204" pitchFamily="34" charset="0"/>
                </a:rPr>
                <a:t>velocity offset</a:t>
              </a:r>
              <a:r>
                <a:rPr lang="en-US" altLang="en-US" sz="2000" dirty="0" smtClean="0">
                  <a:latin typeface="Calibri" panose="020F0502020204030204" pitchFamily="34" charset="0"/>
                </a:rPr>
                <a:t>)</a:t>
              </a:r>
              <a:br>
                <a:rPr lang="en-US" altLang="en-US" sz="2000" dirty="0" smtClean="0">
                  <a:latin typeface="Calibri" panose="020F0502020204030204" pitchFamily="34" charset="0"/>
                </a:rPr>
              </a:br>
              <a:r>
                <a:rPr lang="en-US" altLang="en-US" sz="2000" dirty="0" smtClean="0">
                  <a:latin typeface="Calibri" panose="020F0502020204030204" pitchFamily="34" charset="0"/>
                </a:rPr>
                <a:t> (</a:t>
              </a:r>
              <a:r>
                <a:rPr lang="en-US" altLang="en-US" sz="2000" dirty="0">
                  <a:latin typeface="Calibri" panose="020F0502020204030204" pitchFamily="34" charset="0"/>
                </a:rPr>
                <a:t>y</a:t>
              </a:r>
              <a:r>
                <a:rPr lang="en-US" altLang="en-US" sz="2000" dirty="0" smtClean="0">
                  <a:latin typeface="Calibri" panose="020F0502020204030204" pitchFamily="34" charset="0"/>
                </a:rPr>
                <a:t>)</a:t>
              </a:r>
              <a:endParaRPr lang="en-US" altLang="en-US" sz="2000" dirty="0"/>
            </a:p>
          </p:txBody>
        </p:sp>
        <p:sp>
          <p:nvSpPr>
            <p:cNvPr id="293" name="Rectangle 159"/>
            <p:cNvSpPr>
              <a:spLocks noChangeArrowheads="1"/>
            </p:cNvSpPr>
            <p:nvPr/>
          </p:nvSpPr>
          <p:spPr bwMode="auto">
            <a:xfrm>
              <a:off x="2399025" y="2459388"/>
              <a:ext cx="1221104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Peak power</a:t>
              </a:r>
              <a:b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(W)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grpSp>
          <p:nvGrpSpPr>
            <p:cNvPr id="294" name="Group 293"/>
            <p:cNvGrpSpPr/>
            <p:nvPr/>
          </p:nvGrpSpPr>
          <p:grpSpPr>
            <a:xfrm>
              <a:off x="1619672" y="2471319"/>
              <a:ext cx="703742" cy="3392190"/>
              <a:chOff x="2123728" y="1856755"/>
              <a:chExt cx="703742" cy="3392190"/>
            </a:xfrm>
          </p:grpSpPr>
          <p:grpSp>
            <p:nvGrpSpPr>
              <p:cNvPr id="295" name="Group 294"/>
              <p:cNvGrpSpPr/>
              <p:nvPr/>
            </p:nvGrpSpPr>
            <p:grpSpPr>
              <a:xfrm>
                <a:off x="2123728" y="2021756"/>
                <a:ext cx="620384" cy="3227189"/>
                <a:chOff x="700932" y="2044301"/>
                <a:chExt cx="620384" cy="3227189"/>
              </a:xfrm>
            </p:grpSpPr>
            <p:sp>
              <p:nvSpPr>
                <p:cNvPr id="297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1321316" y="2073276"/>
                  <a:ext cx="0" cy="3048000"/>
                </a:xfrm>
                <a:prstGeom prst="line">
                  <a:avLst/>
                </a:prstGeom>
                <a:noFill/>
                <a:ln w="12700" cap="flat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8" name="Freeform 8"/>
                <p:cNvSpPr>
                  <a:spLocks noEditPoints="1"/>
                </p:cNvSpPr>
                <p:nvPr/>
              </p:nvSpPr>
              <p:spPr bwMode="auto">
                <a:xfrm>
                  <a:off x="1249316" y="2073276"/>
                  <a:ext cx="72000" cy="3048000"/>
                </a:xfrm>
                <a:custGeom>
                  <a:avLst/>
                  <a:gdLst>
                    <a:gd name="T0" fmla="*/ 10 w 30"/>
                    <a:gd name="T1" fmla="*/ 1920 h 1920"/>
                    <a:gd name="T2" fmla="*/ 30 w 30"/>
                    <a:gd name="T3" fmla="*/ 1920 h 1920"/>
                    <a:gd name="T4" fmla="*/ 10 w 30"/>
                    <a:gd name="T5" fmla="*/ 1363 h 1920"/>
                    <a:gd name="T6" fmla="*/ 30 w 30"/>
                    <a:gd name="T7" fmla="*/ 1363 h 1920"/>
                    <a:gd name="T8" fmla="*/ 10 w 30"/>
                    <a:gd name="T9" fmla="*/ 1045 h 1920"/>
                    <a:gd name="T10" fmla="*/ 30 w 30"/>
                    <a:gd name="T11" fmla="*/ 1045 h 1920"/>
                    <a:gd name="T12" fmla="*/ 10 w 30"/>
                    <a:gd name="T13" fmla="*/ 816 h 1920"/>
                    <a:gd name="T14" fmla="*/ 30 w 30"/>
                    <a:gd name="T15" fmla="*/ 816 h 1920"/>
                    <a:gd name="T16" fmla="*/ 10 w 30"/>
                    <a:gd name="T17" fmla="*/ 637 h 1920"/>
                    <a:gd name="T18" fmla="*/ 30 w 30"/>
                    <a:gd name="T19" fmla="*/ 637 h 1920"/>
                    <a:gd name="T20" fmla="*/ 10 w 30"/>
                    <a:gd name="T21" fmla="*/ 488 h 1920"/>
                    <a:gd name="T22" fmla="*/ 30 w 30"/>
                    <a:gd name="T23" fmla="*/ 488 h 1920"/>
                    <a:gd name="T24" fmla="*/ 10 w 30"/>
                    <a:gd name="T25" fmla="*/ 368 h 1920"/>
                    <a:gd name="T26" fmla="*/ 30 w 30"/>
                    <a:gd name="T27" fmla="*/ 368 h 1920"/>
                    <a:gd name="T28" fmla="*/ 10 w 30"/>
                    <a:gd name="T29" fmla="*/ 259 h 1920"/>
                    <a:gd name="T30" fmla="*/ 30 w 30"/>
                    <a:gd name="T31" fmla="*/ 259 h 1920"/>
                    <a:gd name="T32" fmla="*/ 10 w 30"/>
                    <a:gd name="T33" fmla="*/ 159 h 1920"/>
                    <a:gd name="T34" fmla="*/ 30 w 30"/>
                    <a:gd name="T35" fmla="*/ 159 h 1920"/>
                    <a:gd name="T36" fmla="*/ 10 w 30"/>
                    <a:gd name="T37" fmla="*/ 80 h 1920"/>
                    <a:gd name="T38" fmla="*/ 30 w 30"/>
                    <a:gd name="T39" fmla="*/ 80 h 1920"/>
                    <a:gd name="T40" fmla="*/ 10 w 30"/>
                    <a:gd name="T41" fmla="*/ 0 h 1920"/>
                    <a:gd name="T42" fmla="*/ 30 w 30"/>
                    <a:gd name="T43" fmla="*/ 0 h 1920"/>
                    <a:gd name="T44" fmla="*/ 0 w 30"/>
                    <a:gd name="T45" fmla="*/ 1920 h 1920"/>
                    <a:gd name="T46" fmla="*/ 30 w 30"/>
                    <a:gd name="T47" fmla="*/ 1920 h 1920"/>
                    <a:gd name="T48" fmla="*/ 0 w 30"/>
                    <a:gd name="T49" fmla="*/ 80 h 1920"/>
                    <a:gd name="T50" fmla="*/ 30 w 30"/>
                    <a:gd name="T51" fmla="*/ 80 h 19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30" h="1920">
                      <a:moveTo>
                        <a:pt x="10" y="1920"/>
                      </a:moveTo>
                      <a:lnTo>
                        <a:pt x="30" y="1920"/>
                      </a:lnTo>
                      <a:moveTo>
                        <a:pt x="10" y="1363"/>
                      </a:moveTo>
                      <a:lnTo>
                        <a:pt x="30" y="1363"/>
                      </a:lnTo>
                      <a:moveTo>
                        <a:pt x="10" y="1045"/>
                      </a:moveTo>
                      <a:lnTo>
                        <a:pt x="30" y="1045"/>
                      </a:lnTo>
                      <a:moveTo>
                        <a:pt x="10" y="816"/>
                      </a:moveTo>
                      <a:lnTo>
                        <a:pt x="30" y="816"/>
                      </a:lnTo>
                      <a:moveTo>
                        <a:pt x="10" y="637"/>
                      </a:moveTo>
                      <a:lnTo>
                        <a:pt x="30" y="637"/>
                      </a:lnTo>
                      <a:moveTo>
                        <a:pt x="10" y="488"/>
                      </a:moveTo>
                      <a:lnTo>
                        <a:pt x="30" y="488"/>
                      </a:lnTo>
                      <a:moveTo>
                        <a:pt x="10" y="368"/>
                      </a:moveTo>
                      <a:lnTo>
                        <a:pt x="30" y="368"/>
                      </a:lnTo>
                      <a:moveTo>
                        <a:pt x="10" y="259"/>
                      </a:moveTo>
                      <a:lnTo>
                        <a:pt x="30" y="259"/>
                      </a:lnTo>
                      <a:moveTo>
                        <a:pt x="10" y="159"/>
                      </a:moveTo>
                      <a:lnTo>
                        <a:pt x="30" y="159"/>
                      </a:lnTo>
                      <a:moveTo>
                        <a:pt x="10" y="80"/>
                      </a:moveTo>
                      <a:lnTo>
                        <a:pt x="30" y="80"/>
                      </a:lnTo>
                      <a:moveTo>
                        <a:pt x="10" y="0"/>
                      </a:moveTo>
                      <a:lnTo>
                        <a:pt x="30" y="0"/>
                      </a:lnTo>
                      <a:moveTo>
                        <a:pt x="0" y="1920"/>
                      </a:moveTo>
                      <a:lnTo>
                        <a:pt x="30" y="1920"/>
                      </a:lnTo>
                      <a:moveTo>
                        <a:pt x="0" y="80"/>
                      </a:moveTo>
                      <a:lnTo>
                        <a:pt x="30" y="80"/>
                      </a:lnTo>
                    </a:path>
                  </a:pathLst>
                </a:custGeom>
                <a:noFill/>
                <a:ln w="12700" cap="flat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9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4963713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100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300" name="Rectangle 149"/>
                <p:cNvSpPr>
                  <a:spLocks noChangeArrowheads="1"/>
                </p:cNvSpPr>
                <p:nvPr/>
              </p:nvSpPr>
              <p:spPr bwMode="auto">
                <a:xfrm>
                  <a:off x="700932" y="2044301"/>
                  <a:ext cx="519373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1000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301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4065492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2000" dirty="0">
                      <a:latin typeface="Calibri" panose="020F0502020204030204" pitchFamily="34" charset="0"/>
                    </a:rPr>
                    <a:t>2</a:t>
                  </a: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302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3565724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2000" dirty="0">
                      <a:latin typeface="Calibri" panose="020F0502020204030204" pitchFamily="34" charset="0"/>
                    </a:rPr>
                    <a:t>3</a:t>
                  </a: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303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3217988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2000" dirty="0">
                      <a:latin typeface="Calibri" panose="020F0502020204030204" pitchFamily="34" charset="0"/>
                    </a:rPr>
                    <a:t>4</a:t>
                  </a: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  <p:sp>
              <p:nvSpPr>
                <p:cNvPr id="304" name="Rectangle 148"/>
                <p:cNvSpPr>
                  <a:spLocks noChangeArrowheads="1"/>
                </p:cNvSpPr>
                <p:nvPr/>
              </p:nvSpPr>
              <p:spPr bwMode="auto">
                <a:xfrm>
                  <a:off x="830775" y="2932889"/>
                  <a:ext cx="38953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2000" dirty="0">
                      <a:latin typeface="Calibri" panose="020F0502020204030204" pitchFamily="34" charset="0"/>
                    </a:rPr>
                    <a:t>5</a:t>
                  </a:r>
                  <a:r>
                    <a:rPr kumimoji="0" lang="en-US" altLang="en-US" sz="2000" b="0" i="0" u="none" strike="noStrike" cap="none" normalizeH="0" baseline="0" dirty="0" smtClean="0">
                      <a:ln>
                        <a:noFill/>
                      </a:ln>
                      <a:effectLst/>
                      <a:latin typeface="Calibri" panose="020F0502020204030204" pitchFamily="34" charset="0"/>
                    </a:rPr>
                    <a:t>00</a:t>
                  </a:r>
                  <a:endParaRPr kumimoji="0" lang="en-US" altLang="en-US" sz="2000" b="0" i="0" u="none" strike="noStrike" cap="none" normalizeH="0" baseline="0" dirty="0" smtClean="0">
                    <a:ln>
                      <a:noFill/>
                    </a:ln>
                    <a:effectLst/>
                  </a:endParaRPr>
                </a:p>
              </p:txBody>
            </p:sp>
          </p:grpSp>
          <p:sp>
            <p:nvSpPr>
              <p:cNvPr id="296" name="Rectangle 295"/>
              <p:cNvSpPr/>
              <p:nvPr/>
            </p:nvSpPr>
            <p:spPr bwMode="auto">
              <a:xfrm>
                <a:off x="2662888" y="1856755"/>
                <a:ext cx="164582" cy="30777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</p:grpSp>
      </p:grpSp>
      <p:cxnSp>
        <p:nvCxnSpPr>
          <p:cNvPr id="313" name="Straight Arrow Connector 312"/>
          <p:cNvCxnSpPr>
            <a:stCxn id="165" idx="2"/>
          </p:cNvCxnSpPr>
          <p:nvPr/>
        </p:nvCxnSpPr>
        <p:spPr bwMode="auto">
          <a:xfrm flipH="1">
            <a:off x="2264072" y="2509416"/>
            <a:ext cx="59900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" name="Straight Arrow Connector 313"/>
          <p:cNvCxnSpPr/>
          <p:nvPr/>
        </p:nvCxnSpPr>
        <p:spPr bwMode="auto">
          <a:xfrm flipH="1">
            <a:off x="2264072" y="2364954"/>
            <a:ext cx="296914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5" name="Group 314"/>
          <p:cNvGrpSpPr/>
          <p:nvPr/>
        </p:nvGrpSpPr>
        <p:grpSpPr>
          <a:xfrm>
            <a:off x="2469374" y="1591841"/>
            <a:ext cx="4635031" cy="2249488"/>
            <a:chOff x="2469374" y="3422532"/>
            <a:chExt cx="4635031" cy="2249488"/>
          </a:xfrm>
        </p:grpSpPr>
        <p:cxnSp>
          <p:nvCxnSpPr>
            <p:cNvPr id="316" name="Straight Connector 315"/>
            <p:cNvCxnSpPr/>
            <p:nvPr/>
          </p:nvCxnSpPr>
          <p:spPr bwMode="auto">
            <a:xfrm flipV="1">
              <a:off x="2469374" y="3422532"/>
              <a:ext cx="3621088" cy="13874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7" name="Freeform 316"/>
            <p:cNvSpPr/>
            <p:nvPr/>
          </p:nvSpPr>
          <p:spPr bwMode="auto">
            <a:xfrm>
              <a:off x="3324879" y="4503302"/>
              <a:ext cx="369579" cy="662197"/>
            </a:xfrm>
            <a:custGeom>
              <a:avLst/>
              <a:gdLst>
                <a:gd name="connsiteX0" fmla="*/ 0 w 442762"/>
                <a:gd name="connsiteY0" fmla="*/ 0 h 259882"/>
                <a:gd name="connsiteX1" fmla="*/ 154004 w 442762"/>
                <a:gd name="connsiteY1" fmla="*/ 202130 h 259882"/>
                <a:gd name="connsiteX2" fmla="*/ 442762 w 442762"/>
                <a:gd name="connsiteY2" fmla="*/ 259882 h 259882"/>
                <a:gd name="connsiteX0" fmla="*/ 0 w 504139"/>
                <a:gd name="connsiteY0" fmla="*/ 0 h 221381"/>
                <a:gd name="connsiteX1" fmla="*/ 215381 w 504139"/>
                <a:gd name="connsiteY1" fmla="*/ 163629 h 221381"/>
                <a:gd name="connsiteX2" fmla="*/ 504139 w 504139"/>
                <a:gd name="connsiteY2" fmla="*/ 221381 h 221381"/>
                <a:gd name="connsiteX0" fmla="*/ 0 w 504139"/>
                <a:gd name="connsiteY0" fmla="*/ 0 h 221381"/>
                <a:gd name="connsiteX1" fmla="*/ 288266 w 504139"/>
                <a:gd name="connsiteY1" fmla="*/ 190702 h 221381"/>
                <a:gd name="connsiteX2" fmla="*/ 504139 w 504139"/>
                <a:gd name="connsiteY2" fmla="*/ 221381 h 221381"/>
                <a:gd name="connsiteX0" fmla="*/ 0 w 613467"/>
                <a:gd name="connsiteY0" fmla="*/ 0 h 198820"/>
                <a:gd name="connsiteX1" fmla="*/ 397594 w 613467"/>
                <a:gd name="connsiteY1" fmla="*/ 168141 h 198820"/>
                <a:gd name="connsiteX2" fmla="*/ 613467 w 613467"/>
                <a:gd name="connsiteY2" fmla="*/ 198820 h 198820"/>
                <a:gd name="connsiteX0" fmla="*/ 0 w 589172"/>
                <a:gd name="connsiteY0" fmla="*/ 0 h 219125"/>
                <a:gd name="connsiteX1" fmla="*/ 373299 w 589172"/>
                <a:gd name="connsiteY1" fmla="*/ 188446 h 219125"/>
                <a:gd name="connsiteX2" fmla="*/ 589172 w 589172"/>
                <a:gd name="connsiteY2" fmla="*/ 219125 h 219125"/>
                <a:gd name="connsiteX0" fmla="*/ 0 w 589172"/>
                <a:gd name="connsiteY0" fmla="*/ 0 h 219125"/>
                <a:gd name="connsiteX1" fmla="*/ 373299 w 589172"/>
                <a:gd name="connsiteY1" fmla="*/ 188446 h 219125"/>
                <a:gd name="connsiteX2" fmla="*/ 589172 w 589172"/>
                <a:gd name="connsiteY2" fmla="*/ 219125 h 219125"/>
                <a:gd name="connsiteX0" fmla="*/ 0 w 589172"/>
                <a:gd name="connsiteY0" fmla="*/ 0 h 219286"/>
                <a:gd name="connsiteX1" fmla="*/ 434037 w 589172"/>
                <a:gd name="connsiteY1" fmla="*/ 197470 h 219286"/>
                <a:gd name="connsiteX2" fmla="*/ 589172 w 589172"/>
                <a:gd name="connsiteY2" fmla="*/ 219125 h 219286"/>
                <a:gd name="connsiteX0" fmla="*/ 0 w 589172"/>
                <a:gd name="connsiteY0" fmla="*/ 0 h 219125"/>
                <a:gd name="connsiteX1" fmla="*/ 409742 w 589172"/>
                <a:gd name="connsiteY1" fmla="*/ 179421 h 219125"/>
                <a:gd name="connsiteX2" fmla="*/ 589172 w 589172"/>
                <a:gd name="connsiteY2" fmla="*/ 219125 h 219125"/>
                <a:gd name="connsiteX0" fmla="*/ 0 w 589172"/>
                <a:gd name="connsiteY0" fmla="*/ 0 h 219125"/>
                <a:gd name="connsiteX1" fmla="*/ 409742 w 589172"/>
                <a:gd name="connsiteY1" fmla="*/ 179421 h 219125"/>
                <a:gd name="connsiteX2" fmla="*/ 589172 w 589172"/>
                <a:gd name="connsiteY2" fmla="*/ 219125 h 219125"/>
                <a:gd name="connsiteX0" fmla="*/ 0 w 589172"/>
                <a:gd name="connsiteY0" fmla="*/ 0 h 219125"/>
                <a:gd name="connsiteX1" fmla="*/ 361151 w 589172"/>
                <a:gd name="connsiteY1" fmla="*/ 154604 h 219125"/>
                <a:gd name="connsiteX2" fmla="*/ 589172 w 589172"/>
                <a:gd name="connsiteY2" fmla="*/ 219125 h 219125"/>
                <a:gd name="connsiteX0" fmla="*/ 0 w 589172"/>
                <a:gd name="connsiteY0" fmla="*/ 0 h 219125"/>
                <a:gd name="connsiteX1" fmla="*/ 361151 w 589172"/>
                <a:gd name="connsiteY1" fmla="*/ 154604 h 219125"/>
                <a:gd name="connsiteX2" fmla="*/ 589172 w 589172"/>
                <a:gd name="connsiteY2" fmla="*/ 219125 h 219125"/>
                <a:gd name="connsiteX0" fmla="*/ 0 w 589172"/>
                <a:gd name="connsiteY0" fmla="*/ 0 h 219125"/>
                <a:gd name="connsiteX1" fmla="*/ 300413 w 589172"/>
                <a:gd name="connsiteY1" fmla="*/ 134299 h 219125"/>
                <a:gd name="connsiteX2" fmla="*/ 589172 w 589172"/>
                <a:gd name="connsiteY2" fmla="*/ 219125 h 219125"/>
                <a:gd name="connsiteX0" fmla="*/ 0 w 589172"/>
                <a:gd name="connsiteY0" fmla="*/ 0 h 219125"/>
                <a:gd name="connsiteX1" fmla="*/ 300413 w 589172"/>
                <a:gd name="connsiteY1" fmla="*/ 134299 h 219125"/>
                <a:gd name="connsiteX2" fmla="*/ 589172 w 589172"/>
                <a:gd name="connsiteY2" fmla="*/ 219125 h 219125"/>
                <a:gd name="connsiteX0" fmla="*/ 0 w 589172"/>
                <a:gd name="connsiteY0" fmla="*/ 0 h 219125"/>
                <a:gd name="connsiteX1" fmla="*/ 589172 w 589172"/>
                <a:gd name="connsiteY1" fmla="*/ 219125 h 219125"/>
                <a:gd name="connsiteX0" fmla="*/ 0 w 589172"/>
                <a:gd name="connsiteY0" fmla="*/ 0 h 219125"/>
                <a:gd name="connsiteX1" fmla="*/ 589172 w 589172"/>
                <a:gd name="connsiteY1" fmla="*/ 219125 h 219125"/>
                <a:gd name="connsiteX0" fmla="*/ 0 w 589172"/>
                <a:gd name="connsiteY0" fmla="*/ 0 h 219125"/>
                <a:gd name="connsiteX1" fmla="*/ 589172 w 589172"/>
                <a:gd name="connsiteY1" fmla="*/ 219125 h 219125"/>
                <a:gd name="connsiteX0" fmla="*/ 0 w 589172"/>
                <a:gd name="connsiteY0" fmla="*/ 0 h 219125"/>
                <a:gd name="connsiteX1" fmla="*/ 589172 w 589172"/>
                <a:gd name="connsiteY1" fmla="*/ 219125 h 219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9172" h="219125">
                  <a:moveTo>
                    <a:pt x="0" y="0"/>
                  </a:moveTo>
                  <a:cubicBezTo>
                    <a:pt x="226139" y="134793"/>
                    <a:pt x="467403" y="126011"/>
                    <a:pt x="589172" y="219125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318" name="Rectangle 159"/>
            <p:cNvSpPr>
              <a:spLocks noChangeArrowheads="1"/>
            </p:cNvSpPr>
            <p:nvPr/>
          </p:nvSpPr>
          <p:spPr bwMode="auto">
            <a:xfrm>
              <a:off x="3275856" y="5118022"/>
              <a:ext cx="3828549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slope = 31 %/y</a:t>
              </a:r>
              <a:b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(fit an exponential trendline in Excel)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</p:grpSp>
      <p:grpSp>
        <p:nvGrpSpPr>
          <p:cNvPr id="319" name="Group 318"/>
          <p:cNvGrpSpPr/>
          <p:nvPr/>
        </p:nvGrpSpPr>
        <p:grpSpPr>
          <a:xfrm>
            <a:off x="6200000" y="1935112"/>
            <a:ext cx="1156154" cy="903288"/>
            <a:chOff x="5416550" y="3415080"/>
            <a:chExt cx="1156154" cy="903288"/>
          </a:xfrm>
        </p:grpSpPr>
        <p:grpSp>
          <p:nvGrpSpPr>
            <p:cNvPr id="320" name="Group 319"/>
            <p:cNvGrpSpPr/>
            <p:nvPr/>
          </p:nvGrpSpPr>
          <p:grpSpPr>
            <a:xfrm>
              <a:off x="5416550" y="3415080"/>
              <a:ext cx="110653" cy="903288"/>
              <a:chOff x="5538822" y="3460750"/>
              <a:chExt cx="110653" cy="903288"/>
            </a:xfrm>
          </p:grpSpPr>
          <p:cxnSp>
            <p:nvCxnSpPr>
              <p:cNvPr id="322" name="Straight Connector 321"/>
              <p:cNvCxnSpPr/>
              <p:nvPr/>
            </p:nvCxnSpPr>
            <p:spPr bwMode="auto">
              <a:xfrm flipV="1">
                <a:off x="5594148" y="3460750"/>
                <a:ext cx="0" cy="903288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3" name="Straight Connector 322"/>
              <p:cNvCxnSpPr/>
              <p:nvPr/>
            </p:nvCxnSpPr>
            <p:spPr bwMode="auto">
              <a:xfrm>
                <a:off x="5538822" y="3912394"/>
                <a:ext cx="110653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21" name="Rectangle 159"/>
            <p:cNvSpPr>
              <a:spLocks noChangeArrowheads="1"/>
            </p:cNvSpPr>
            <p:nvPr/>
          </p:nvSpPr>
          <p:spPr bwMode="auto">
            <a:xfrm>
              <a:off x="5610902" y="3728224"/>
              <a:ext cx="96180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SD = 43%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</p:grpSp>
      <p:grpSp>
        <p:nvGrpSpPr>
          <p:cNvPr id="324" name="Group 323"/>
          <p:cNvGrpSpPr/>
          <p:nvPr/>
        </p:nvGrpSpPr>
        <p:grpSpPr>
          <a:xfrm>
            <a:off x="6208173" y="1278915"/>
            <a:ext cx="1240955" cy="551557"/>
            <a:chOff x="5424723" y="2540447"/>
            <a:chExt cx="1240955" cy="551557"/>
          </a:xfrm>
        </p:grpSpPr>
        <p:grpSp>
          <p:nvGrpSpPr>
            <p:cNvPr id="325" name="Group 324"/>
            <p:cNvGrpSpPr/>
            <p:nvPr/>
          </p:nvGrpSpPr>
          <p:grpSpPr>
            <a:xfrm>
              <a:off x="5424723" y="2540447"/>
              <a:ext cx="110653" cy="551557"/>
              <a:chOff x="5539338" y="2448879"/>
              <a:chExt cx="110653" cy="551557"/>
            </a:xfrm>
          </p:grpSpPr>
          <p:cxnSp>
            <p:nvCxnSpPr>
              <p:cNvPr id="327" name="Straight Connector 326"/>
              <p:cNvCxnSpPr/>
              <p:nvPr/>
            </p:nvCxnSpPr>
            <p:spPr bwMode="auto">
              <a:xfrm flipV="1">
                <a:off x="5594664" y="2448879"/>
                <a:ext cx="0" cy="551557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8" name="Straight Connector 327"/>
              <p:cNvCxnSpPr/>
              <p:nvPr/>
            </p:nvCxnSpPr>
            <p:spPr bwMode="auto">
              <a:xfrm>
                <a:off x="5539338" y="2724657"/>
                <a:ext cx="110653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26" name="Rectangle 159"/>
            <p:cNvSpPr>
              <a:spLocks noChangeArrowheads="1"/>
            </p:cNvSpPr>
            <p:nvPr/>
          </p:nvSpPr>
          <p:spPr bwMode="auto">
            <a:xfrm>
              <a:off x="5610902" y="2681455"/>
              <a:ext cx="105477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SEE = 23%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864794" y="2317127"/>
            <a:ext cx="2439987" cy="242570"/>
            <a:chOff x="2861619" y="2320302"/>
            <a:chExt cx="2439987" cy="242570"/>
          </a:xfrm>
        </p:grpSpPr>
        <p:sp>
          <p:nvSpPr>
            <p:cNvPr id="335" name="Oval 19"/>
            <p:cNvSpPr>
              <a:spLocks noChangeArrowheads="1"/>
            </p:cNvSpPr>
            <p:nvPr/>
          </p:nvSpPr>
          <p:spPr bwMode="auto">
            <a:xfrm>
              <a:off x="2861619" y="2467622"/>
              <a:ext cx="93662" cy="9525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" name="Oval 120"/>
            <p:cNvSpPr>
              <a:spLocks noChangeArrowheads="1"/>
            </p:cNvSpPr>
            <p:nvPr/>
          </p:nvSpPr>
          <p:spPr bwMode="auto">
            <a:xfrm>
              <a:off x="5207944" y="2320302"/>
              <a:ext cx="93662" cy="95250"/>
            </a:xfrm>
            <a:prstGeom prst="ellipse">
              <a:avLst/>
            </a:prstGeom>
            <a:solidFill>
              <a:schemeClr val="bg1"/>
            </a:solidFill>
            <a:ln w="6350" cap="flat">
              <a:solidFill>
                <a:srgbClr val="000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2411760" y="1268760"/>
            <a:ext cx="968214" cy="1548155"/>
            <a:chOff x="2411760" y="3099451"/>
            <a:chExt cx="968214" cy="1548155"/>
          </a:xfrm>
        </p:grpSpPr>
        <p:sp>
          <p:nvSpPr>
            <p:cNvPr id="331" name="Rectangle 159"/>
            <p:cNvSpPr>
              <a:spLocks noChangeArrowheads="1"/>
            </p:cNvSpPr>
            <p:nvPr/>
          </p:nvSpPr>
          <p:spPr bwMode="auto">
            <a:xfrm>
              <a:off x="2411760" y="3099451"/>
              <a:ext cx="968214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residual</a:t>
              </a:r>
              <a:b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= 28%</a:t>
              </a:r>
              <a:b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t = 1.2</a:t>
              </a:r>
              <a:b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</a:b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effectLst/>
                  <a:latin typeface="Calibri" panose="020F0502020204030204" pitchFamily="34" charset="0"/>
                </a:rPr>
                <a:t>88th %ile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cxnSp>
          <p:nvCxnSpPr>
            <p:cNvPr id="330" name="Straight Arrow Connector 329"/>
            <p:cNvCxnSpPr/>
            <p:nvPr/>
          </p:nvCxnSpPr>
          <p:spPr bwMode="auto">
            <a:xfrm flipV="1">
              <a:off x="2909906" y="4326773"/>
              <a:ext cx="0" cy="320833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sm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32" name="Group 331"/>
          <p:cNvGrpSpPr/>
          <p:nvPr/>
        </p:nvGrpSpPr>
        <p:grpSpPr>
          <a:xfrm>
            <a:off x="4969178" y="1916008"/>
            <a:ext cx="838371" cy="1597287"/>
            <a:chOff x="4969178" y="3746699"/>
            <a:chExt cx="838371" cy="1597287"/>
          </a:xfrm>
        </p:grpSpPr>
        <p:cxnSp>
          <p:nvCxnSpPr>
            <p:cNvPr id="333" name="Straight Arrow Connector 332"/>
            <p:cNvCxnSpPr/>
            <p:nvPr/>
          </p:nvCxnSpPr>
          <p:spPr bwMode="auto">
            <a:xfrm>
              <a:off x="5261942" y="3746699"/>
              <a:ext cx="0" cy="459864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sm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4" name="Rectangle 159"/>
            <p:cNvSpPr>
              <a:spLocks noChangeArrowheads="1"/>
            </p:cNvSpPr>
            <p:nvPr/>
          </p:nvSpPr>
          <p:spPr bwMode="auto">
            <a:xfrm>
              <a:off x="4969178" y="4297546"/>
              <a:ext cx="838371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en-US" altLang="en-US" sz="2000" dirty="0">
                  <a:latin typeface="Calibri" panose="020F0502020204030204" pitchFamily="34" charset="0"/>
                </a:rPr>
                <a:t>residual</a:t>
              </a:r>
              <a:br>
                <a:rPr lang="en-US" altLang="en-US" sz="2000" dirty="0">
                  <a:latin typeface="Calibri" panose="020F0502020204030204" pitchFamily="34" charset="0"/>
                </a:rPr>
              </a:br>
              <a:r>
                <a:rPr lang="en-US" altLang="en-US" sz="2000" dirty="0">
                  <a:latin typeface="Calibri" panose="020F0502020204030204" pitchFamily="34" charset="0"/>
                </a:rPr>
                <a:t>= -30%</a:t>
              </a:r>
              <a:br>
                <a:rPr lang="en-US" altLang="en-US" sz="2000" dirty="0">
                  <a:latin typeface="Calibri" panose="020F0502020204030204" pitchFamily="34" charset="0"/>
                </a:rPr>
              </a:br>
              <a:r>
                <a:rPr lang="en-US" altLang="en-US" sz="2000" dirty="0">
                  <a:latin typeface="Calibri" panose="020F0502020204030204" pitchFamily="34" charset="0"/>
                </a:rPr>
                <a:t>t = -</a:t>
              </a:r>
              <a:r>
                <a:rPr lang="en-US" altLang="en-US" sz="2000" dirty="0" smtClean="0">
                  <a:latin typeface="Calibri" panose="020F0502020204030204" pitchFamily="34" charset="0"/>
                </a:rPr>
                <a:t>1.7</a:t>
              </a:r>
              <a:br>
                <a:rPr lang="en-US" altLang="en-US" sz="2000" dirty="0" smtClean="0">
                  <a:latin typeface="Calibri" panose="020F0502020204030204" pitchFamily="34" charset="0"/>
                </a:rPr>
              </a:br>
              <a:r>
                <a:rPr lang="en-US" altLang="en-US" sz="2000" dirty="0" smtClean="0">
                  <a:latin typeface="Calibri" panose="020F0502020204030204" pitchFamily="34" charset="0"/>
                </a:rPr>
                <a:t>5th %ile</a:t>
              </a:r>
              <a:endParaRPr lang="en-US" altLang="en-US" sz="2000" dirty="0">
                <a:latin typeface="Calibri" panose="020F0502020204030204" pitchFamily="34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9460415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uiExpand="1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18" y="25920"/>
            <a:ext cx="9031116" cy="6458855"/>
          </a:xfrm>
        </p:spPr>
        <p:txBody>
          <a:bodyPr/>
          <a:lstStyle/>
          <a:p>
            <a:pPr marL="0" indent="0">
              <a:lnSpc>
                <a:spcPct val="97000"/>
              </a:lnSpc>
              <a:buNone/>
            </a:pPr>
            <a:r>
              <a:rPr lang="en-NZ" dirty="0">
                <a:solidFill>
                  <a:srgbClr val="0000FF"/>
                </a:solidFill>
              </a:rPr>
              <a:t>Individual Responses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/>
              <a:t>When you perform an intervention that could affect peak power, each individual has a different </a:t>
            </a:r>
            <a:r>
              <a:rPr lang="en-NZ" dirty="0">
                <a:solidFill>
                  <a:srgbClr val="0000FF"/>
                </a:solidFill>
              </a:rPr>
              <a:t>change score</a:t>
            </a:r>
            <a:r>
              <a:rPr lang="en-NZ" dirty="0"/>
              <a:t> (post minus pre) for peak power.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/>
              <a:t>The different change scores represent individual differences in the response to the intervention, or </a:t>
            </a:r>
            <a:r>
              <a:rPr lang="en-NZ" dirty="0">
                <a:solidFill>
                  <a:srgbClr val="0000FF"/>
                </a:solidFill>
              </a:rPr>
              <a:t>individual responses</a:t>
            </a:r>
            <a:r>
              <a:rPr lang="en-NZ" dirty="0"/>
              <a:t>.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/>
              <a:t>Individual responses can be summarized with the </a:t>
            </a:r>
            <a:r>
              <a:rPr lang="en-NZ" dirty="0">
                <a:solidFill>
                  <a:srgbClr val="0000FF"/>
                </a:solidFill>
              </a:rPr>
              <a:t>SD of the change scores</a:t>
            </a:r>
            <a:r>
              <a:rPr lang="en-NZ" dirty="0"/>
              <a:t>, representing individual differences from the mean change.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/>
              <a:t>Example: mean ± SD following an intervention, 9 ± 13 W.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/>
              <a:t>But the individuals would change </a:t>
            </a:r>
            <a:r>
              <a:rPr lang="en-NZ" i="1" dirty="0"/>
              <a:t>even with no intervention</a:t>
            </a:r>
            <a:r>
              <a:rPr lang="en-NZ" dirty="0"/>
              <a:t>…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/>
              <a:t>because of error of measurement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/>
              <a:t>and because of any real changes that occur between the pre and post </a:t>
            </a:r>
            <a:r>
              <a:rPr lang="en-NZ" dirty="0" smtClean="0"/>
              <a:t>measurements with no intervention.</a:t>
            </a:r>
            <a:endParaRPr lang="en-NZ" dirty="0"/>
          </a:p>
          <a:p>
            <a:pPr marL="588963" lvl="1" indent="-271463">
              <a:lnSpc>
                <a:spcPct val="97000"/>
              </a:lnSpc>
            </a:pPr>
            <a:r>
              <a:rPr lang="en-NZ" dirty="0"/>
              <a:t>Example: mean ± SD following no intervention, 3 ± 10 W.</a:t>
            </a:r>
          </a:p>
          <a:p>
            <a:pPr marL="0" indent="0">
              <a:lnSpc>
                <a:spcPct val="97000"/>
              </a:lnSpc>
              <a:buNone/>
            </a:pPr>
            <a:endParaRPr lang="en-NZ" dirty="0">
              <a:sym typeface="Symbol" panose="05050102010706020507" pitchFamily="18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344484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uiExpand="1" build="p" bldLvl="3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18" y="25921"/>
            <a:ext cx="9031116" cy="6377180"/>
          </a:xfrm>
        </p:spPr>
        <p:txBody>
          <a:bodyPr/>
          <a:lstStyle/>
          <a:p>
            <a:pPr marL="271463" indent="-271463">
              <a:lnSpc>
                <a:spcPct val="97000"/>
              </a:lnSpc>
            </a:pPr>
            <a:r>
              <a:rPr lang="en-NZ" dirty="0" smtClean="0"/>
              <a:t>So the </a:t>
            </a:r>
            <a:r>
              <a:rPr lang="en-NZ" i="1" dirty="0" smtClean="0"/>
              <a:t>real</a:t>
            </a:r>
            <a:r>
              <a:rPr lang="en-NZ" dirty="0" smtClean="0"/>
              <a:t> individual responses to an intervention are apparent as an SD of change scores that is </a:t>
            </a:r>
            <a:r>
              <a:rPr lang="en-NZ" i="1" dirty="0" smtClean="0"/>
              <a:t>larger</a:t>
            </a:r>
            <a:r>
              <a:rPr lang="en-NZ" dirty="0" smtClean="0"/>
              <a:t> than the SD of change scores with no intervention.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/>
              <a:t>Example: the SDs of 13 W and 10 W.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 smtClean="0"/>
              <a:t>The real individual responses can also be summarized as an SD.</a:t>
            </a:r>
            <a:endParaRPr lang="en-NZ" dirty="0"/>
          </a:p>
          <a:p>
            <a:pPr marL="271463" indent="-271463">
              <a:lnSpc>
                <a:spcPct val="97000"/>
              </a:lnSpc>
            </a:pPr>
            <a:r>
              <a:rPr lang="en-NZ" dirty="0" smtClean="0"/>
              <a:t>This real SD is not simply the difference in the SDs.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/>
              <a:t>Example: the SD for individual responses is </a:t>
            </a:r>
            <a:r>
              <a:rPr lang="en-NZ" i="1" dirty="0" smtClean="0"/>
              <a:t>not</a:t>
            </a:r>
            <a:r>
              <a:rPr lang="en-NZ" dirty="0" smtClean="0"/>
              <a:t> 13 </a:t>
            </a:r>
            <a:r>
              <a:rPr lang="en-AU" dirty="0" smtClean="0"/>
              <a:t>– </a:t>
            </a:r>
            <a:r>
              <a:rPr lang="en-NZ" dirty="0" smtClean="0"/>
              <a:t>10 W.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/>
              <a:t>The SD of real individual responses is given by the square root of the difference in the squares of the SD of the change scores.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/>
              <a:t>Example: </a:t>
            </a:r>
            <a:r>
              <a:rPr lang="en-NZ" dirty="0">
                <a:sym typeface="Symbol" panose="05050102010706020507" pitchFamily="18" charset="2"/>
              </a:rPr>
              <a:t>(13</a:t>
            </a:r>
            <a:r>
              <a:rPr lang="en-NZ" baseline="30000" dirty="0">
                <a:sym typeface="Symbol" panose="05050102010706020507" pitchFamily="18" charset="2"/>
              </a:rPr>
              <a:t>2</a:t>
            </a:r>
            <a:r>
              <a:rPr lang="en-NZ" dirty="0">
                <a:sym typeface="Symbol" panose="05050102010706020507" pitchFamily="18" charset="2"/>
              </a:rPr>
              <a:t> – 10</a:t>
            </a:r>
            <a:r>
              <a:rPr lang="en-NZ" baseline="30000" dirty="0">
                <a:sym typeface="Symbol" panose="05050102010706020507" pitchFamily="18" charset="2"/>
              </a:rPr>
              <a:t>2</a:t>
            </a:r>
            <a:r>
              <a:rPr lang="en-NZ" dirty="0">
                <a:sym typeface="Symbol" panose="05050102010706020507" pitchFamily="18" charset="2"/>
              </a:rPr>
              <a:t>) = 8 W.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>
                <a:sym typeface="Symbol" panose="05050102010706020507" pitchFamily="18" charset="2"/>
              </a:rPr>
              <a:t>In this example, the true mean effect of the intervention is the difference in the mean changes: 9 – 3 = 6 W.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>
                <a:sym typeface="Symbol" panose="05050102010706020507" pitchFamily="18" charset="2"/>
              </a:rPr>
              <a:t>Think about the effect of the intervention as being an increase in peak power of 6 W on average, with individuals differing from this average value typically by ± 8 W</a:t>
            </a:r>
            <a:r>
              <a:rPr lang="en-NZ" dirty="0" smtClean="0">
                <a:sym typeface="Symbol" panose="05050102010706020507" pitchFamily="18" charset="2"/>
              </a:rPr>
              <a:t>.</a:t>
            </a:r>
            <a:endParaRPr lang="en-NZ" dirty="0">
              <a:sym typeface="Symbol" panose="05050102010706020507" pitchFamily="18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014821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uiExpand="1" build="p" bldLvl="3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18" y="55563"/>
            <a:ext cx="9031116" cy="5893717"/>
          </a:xfrm>
        </p:spPr>
        <p:txBody>
          <a:bodyPr/>
          <a:lstStyle/>
          <a:p>
            <a:pPr marL="271463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So, to investigate individual responses properly, you need a control group.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In other words, you do a </a:t>
            </a:r>
            <a:r>
              <a:rPr lang="en-NZ" dirty="0" smtClean="0">
                <a:solidFill>
                  <a:srgbClr val="0000FF"/>
                </a:solidFill>
                <a:sym typeface="Symbol" panose="05050102010706020507" pitchFamily="18" charset="2"/>
              </a:rPr>
              <a:t>controlled trial</a:t>
            </a:r>
            <a:r>
              <a:rPr lang="en-NZ" dirty="0" smtClean="0">
                <a:sym typeface="Symbol" panose="05050102010706020507" pitchFamily="18" charset="2"/>
              </a:rPr>
              <a:t>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Include subject characteristics that might account for the individual responses.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The subject characteristics are </a:t>
            </a:r>
            <a:r>
              <a:rPr lang="en-NZ" dirty="0">
                <a:solidFill>
                  <a:srgbClr val="0000FF"/>
                </a:solidFill>
                <a:sym typeface="Symbol" panose="05050102010706020507" pitchFamily="18" charset="2"/>
              </a:rPr>
              <a:t>effect</a:t>
            </a:r>
            <a:r>
              <a:rPr lang="en-NZ" dirty="0" smtClean="0">
                <a:sym typeface="Symbol" panose="05050102010706020507" pitchFamily="18" charset="2"/>
              </a:rPr>
              <a:t> </a:t>
            </a:r>
            <a:r>
              <a:rPr lang="en-NZ" dirty="0">
                <a:solidFill>
                  <a:srgbClr val="0000FF"/>
                </a:solidFill>
                <a:sym typeface="Symbol" panose="05050102010706020507" pitchFamily="18" charset="2"/>
              </a:rPr>
              <a:t>modifiers</a:t>
            </a:r>
            <a:r>
              <a:rPr lang="en-NZ" dirty="0" smtClean="0">
                <a:sym typeface="Symbol" panose="05050102010706020507" pitchFamily="18" charset="2"/>
              </a:rPr>
              <a:t> or modifying </a:t>
            </a:r>
            <a:r>
              <a:rPr lang="en-NZ" dirty="0">
                <a:solidFill>
                  <a:srgbClr val="0000FF"/>
                </a:solidFill>
                <a:sym typeface="Symbol" panose="05050102010706020507" pitchFamily="18" charset="2"/>
              </a:rPr>
              <a:t>covariates</a:t>
            </a:r>
            <a:r>
              <a:rPr lang="en-NZ" dirty="0" smtClean="0">
                <a:sym typeface="Symbol" panose="05050102010706020507" pitchFamily="18" charset="2"/>
              </a:rPr>
              <a:t> in the analysis. You "adjust for" the characteristics.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>
                <a:sym typeface="Symbol" panose="05050102010706020507" pitchFamily="18" charset="2"/>
              </a:rPr>
              <a:t>Present the change scores to highlight individual responses.</a:t>
            </a:r>
          </a:p>
          <a:p>
            <a:pPr marL="271463" indent="-271463">
              <a:lnSpc>
                <a:spcPct val="97000"/>
              </a:lnSpc>
            </a:pPr>
            <a:r>
              <a:rPr lang="en-NZ" dirty="0" smtClean="0"/>
              <a:t>Spreadsheets at Sportscience can do straightforward analyses.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/>
              <a:t>They provide adjustment for baseline and one other characteristic in two groups (reference or control, and intervention or experimental).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/>
              <a:t>And they provide graphs so you can understand what it means to adjust for something.</a:t>
            </a:r>
          </a:p>
          <a:p>
            <a:pPr marL="588963" lvl="1" indent="-271463">
              <a:lnSpc>
                <a:spcPct val="97000"/>
              </a:lnSpc>
            </a:pPr>
            <a:r>
              <a:rPr lang="en-NZ" dirty="0" smtClean="0"/>
              <a:t>Employ a nerd to do mixed modeling for more complex data.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49943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uiExpand="1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338" y="85699"/>
            <a:ext cx="8744500" cy="6655669"/>
          </a:xfrm>
        </p:spPr>
        <p:txBody>
          <a:bodyPr/>
          <a:lstStyle/>
          <a:p>
            <a:r>
              <a:rPr lang="en-AU" dirty="0" smtClean="0"/>
              <a:t>Visualizing individual responses with </a:t>
            </a:r>
            <a:r>
              <a:rPr lang="en-AU" dirty="0" smtClean="0">
                <a:solidFill>
                  <a:srgbClr val="0000FF"/>
                </a:solidFill>
              </a:rPr>
              <a:t>time series</a:t>
            </a:r>
          </a:p>
          <a:p>
            <a:pPr lvl="1"/>
            <a:r>
              <a:rPr lang="en-AU" dirty="0" smtClean="0"/>
              <a:t>See the </a:t>
            </a:r>
            <a:r>
              <a:rPr lang="en-AU" dirty="0" smtClean="0">
                <a:solidFill>
                  <a:srgbClr val="0000FF"/>
                </a:solidFill>
              </a:rPr>
              <a:t>parallel-groups trial </a:t>
            </a:r>
            <a:r>
              <a:rPr lang="en-AU" dirty="0" smtClean="0"/>
              <a:t>spreadsheet at Sportscience.</a:t>
            </a:r>
            <a:endParaRPr lang="en-AU" dirty="0"/>
          </a:p>
        </p:txBody>
      </p:sp>
      <p:sp>
        <p:nvSpPr>
          <p:cNvPr id="34" name="Freeform 32"/>
          <p:cNvSpPr>
            <a:spLocks/>
          </p:cNvSpPr>
          <p:nvPr/>
        </p:nvSpPr>
        <p:spPr bwMode="auto">
          <a:xfrm>
            <a:off x="1540321" y="3480917"/>
            <a:ext cx="2657475" cy="404812"/>
          </a:xfrm>
          <a:custGeom>
            <a:avLst/>
            <a:gdLst>
              <a:gd name="T0" fmla="*/ 0 w 1674"/>
              <a:gd name="T1" fmla="*/ 255 h 255"/>
              <a:gd name="T2" fmla="*/ 419 w 1674"/>
              <a:gd name="T3" fmla="*/ 40 h 255"/>
              <a:gd name="T4" fmla="*/ 837 w 1674"/>
              <a:gd name="T5" fmla="*/ 0 h 255"/>
              <a:gd name="T6" fmla="*/ 1255 w 1674"/>
              <a:gd name="T7" fmla="*/ 163 h 255"/>
              <a:gd name="T8" fmla="*/ 1674 w 1674"/>
              <a:gd name="T9" fmla="*/ 102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74" h="255">
                <a:moveTo>
                  <a:pt x="0" y="255"/>
                </a:moveTo>
                <a:lnTo>
                  <a:pt x="419" y="40"/>
                </a:lnTo>
                <a:lnTo>
                  <a:pt x="837" y="0"/>
                </a:lnTo>
                <a:lnTo>
                  <a:pt x="1255" y="163"/>
                </a:lnTo>
                <a:lnTo>
                  <a:pt x="1674" y="102"/>
                </a:lnTo>
              </a:path>
            </a:pathLst>
          </a:custGeom>
          <a:noFill/>
          <a:ln w="28575" cap="rnd">
            <a:solidFill>
              <a:srgbClr val="3366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5" name="Freeform 43"/>
          <p:cNvSpPr>
            <a:spLocks/>
          </p:cNvSpPr>
          <p:nvPr/>
        </p:nvSpPr>
        <p:spPr bwMode="auto">
          <a:xfrm>
            <a:off x="1605409" y="3009429"/>
            <a:ext cx="2673350" cy="1055687"/>
          </a:xfrm>
          <a:custGeom>
            <a:avLst/>
            <a:gdLst>
              <a:gd name="T0" fmla="*/ 0 w 1684"/>
              <a:gd name="T1" fmla="*/ 532 h 665"/>
              <a:gd name="T2" fmla="*/ 429 w 1684"/>
              <a:gd name="T3" fmla="*/ 665 h 665"/>
              <a:gd name="T4" fmla="*/ 847 w 1684"/>
              <a:gd name="T5" fmla="*/ 0 h 665"/>
              <a:gd name="T6" fmla="*/ 1265 w 1684"/>
              <a:gd name="T7" fmla="*/ 348 h 665"/>
              <a:gd name="T8" fmla="*/ 1684 w 1684"/>
              <a:gd name="T9" fmla="*/ 307 h 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4" h="665">
                <a:moveTo>
                  <a:pt x="0" y="532"/>
                </a:moveTo>
                <a:lnTo>
                  <a:pt x="429" y="665"/>
                </a:lnTo>
                <a:lnTo>
                  <a:pt x="847" y="0"/>
                </a:lnTo>
                <a:lnTo>
                  <a:pt x="1265" y="348"/>
                </a:lnTo>
                <a:lnTo>
                  <a:pt x="1684" y="307"/>
                </a:lnTo>
              </a:path>
            </a:pathLst>
          </a:custGeom>
          <a:noFill/>
          <a:ln w="2857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8" name="Group 7"/>
          <p:cNvGrpSpPr/>
          <p:nvPr/>
        </p:nvGrpSpPr>
        <p:grpSpPr>
          <a:xfrm>
            <a:off x="2129284" y="2644304"/>
            <a:ext cx="242887" cy="2257425"/>
            <a:chOff x="2113459" y="2662709"/>
            <a:chExt cx="242887" cy="2257425"/>
          </a:xfrm>
        </p:grpSpPr>
        <p:sp>
          <p:nvSpPr>
            <p:cNvPr id="16" name="Freeform 14"/>
            <p:cNvSpPr>
              <a:spLocks noEditPoints="1"/>
            </p:cNvSpPr>
            <p:nvPr/>
          </p:nvSpPr>
          <p:spPr bwMode="auto">
            <a:xfrm>
              <a:off x="2132509" y="2662709"/>
              <a:ext cx="112713" cy="1819275"/>
            </a:xfrm>
            <a:custGeom>
              <a:avLst/>
              <a:gdLst>
                <a:gd name="T0" fmla="*/ 30 w 71"/>
                <a:gd name="T1" fmla="*/ 573 h 1146"/>
                <a:gd name="T2" fmla="*/ 30 w 71"/>
                <a:gd name="T3" fmla="*/ 1146 h 1146"/>
                <a:gd name="T4" fmla="*/ 30 w 71"/>
                <a:gd name="T5" fmla="*/ 573 h 1146"/>
                <a:gd name="T6" fmla="*/ 30 w 71"/>
                <a:gd name="T7" fmla="*/ 573 h 1146"/>
                <a:gd name="T8" fmla="*/ 30 w 71"/>
                <a:gd name="T9" fmla="*/ 0 h 1146"/>
                <a:gd name="T10" fmla="*/ 30 w 71"/>
                <a:gd name="T11" fmla="*/ 573 h 1146"/>
                <a:gd name="T12" fmla="*/ 0 w 71"/>
                <a:gd name="T13" fmla="*/ 1146 h 1146"/>
                <a:gd name="T14" fmla="*/ 71 w 71"/>
                <a:gd name="T15" fmla="*/ 1146 h 1146"/>
                <a:gd name="T16" fmla="*/ 0 w 71"/>
                <a:gd name="T17" fmla="*/ 1146 h 1146"/>
                <a:gd name="T18" fmla="*/ 0 w 71"/>
                <a:gd name="T19" fmla="*/ 0 h 1146"/>
                <a:gd name="T20" fmla="*/ 71 w 71"/>
                <a:gd name="T21" fmla="*/ 0 h 1146"/>
                <a:gd name="T22" fmla="*/ 0 w 71"/>
                <a:gd name="T23" fmla="*/ 0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" h="1146">
                  <a:moveTo>
                    <a:pt x="30" y="573"/>
                  </a:moveTo>
                  <a:lnTo>
                    <a:pt x="30" y="1146"/>
                  </a:lnTo>
                  <a:lnTo>
                    <a:pt x="30" y="573"/>
                  </a:lnTo>
                  <a:close/>
                  <a:moveTo>
                    <a:pt x="30" y="573"/>
                  </a:moveTo>
                  <a:lnTo>
                    <a:pt x="30" y="0"/>
                  </a:lnTo>
                  <a:lnTo>
                    <a:pt x="30" y="573"/>
                  </a:lnTo>
                  <a:close/>
                  <a:moveTo>
                    <a:pt x="0" y="1146"/>
                  </a:moveTo>
                  <a:lnTo>
                    <a:pt x="71" y="1146"/>
                  </a:lnTo>
                  <a:lnTo>
                    <a:pt x="0" y="1146"/>
                  </a:lnTo>
                  <a:close/>
                  <a:moveTo>
                    <a:pt x="0" y="0"/>
                  </a:moveTo>
                  <a:lnTo>
                    <a:pt x="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" name="Freeform 15"/>
            <p:cNvSpPr>
              <a:spLocks noEditPoints="1"/>
            </p:cNvSpPr>
            <p:nvPr/>
          </p:nvSpPr>
          <p:spPr bwMode="auto">
            <a:xfrm>
              <a:off x="2132509" y="2662709"/>
              <a:ext cx="112713" cy="1819275"/>
            </a:xfrm>
            <a:custGeom>
              <a:avLst/>
              <a:gdLst>
                <a:gd name="T0" fmla="*/ 30 w 71"/>
                <a:gd name="T1" fmla="*/ 573 h 1146"/>
                <a:gd name="T2" fmla="*/ 30 w 71"/>
                <a:gd name="T3" fmla="*/ 1146 h 1146"/>
                <a:gd name="T4" fmla="*/ 30 w 71"/>
                <a:gd name="T5" fmla="*/ 573 h 1146"/>
                <a:gd name="T6" fmla="*/ 30 w 71"/>
                <a:gd name="T7" fmla="*/ 0 h 1146"/>
                <a:gd name="T8" fmla="*/ 0 w 71"/>
                <a:gd name="T9" fmla="*/ 1146 h 1146"/>
                <a:gd name="T10" fmla="*/ 71 w 71"/>
                <a:gd name="T11" fmla="*/ 1146 h 1146"/>
                <a:gd name="T12" fmla="*/ 0 w 71"/>
                <a:gd name="T13" fmla="*/ 0 h 1146"/>
                <a:gd name="T14" fmla="*/ 71 w 71"/>
                <a:gd name="T15" fmla="*/ 0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1146">
                  <a:moveTo>
                    <a:pt x="30" y="573"/>
                  </a:moveTo>
                  <a:lnTo>
                    <a:pt x="30" y="1146"/>
                  </a:lnTo>
                  <a:moveTo>
                    <a:pt x="30" y="573"/>
                  </a:moveTo>
                  <a:lnTo>
                    <a:pt x="30" y="0"/>
                  </a:lnTo>
                  <a:moveTo>
                    <a:pt x="0" y="1146"/>
                  </a:moveTo>
                  <a:lnTo>
                    <a:pt x="71" y="1146"/>
                  </a:lnTo>
                  <a:moveTo>
                    <a:pt x="0" y="0"/>
                  </a:moveTo>
                  <a:lnTo>
                    <a:pt x="71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auto">
            <a:xfrm>
              <a:off x="2197596" y="3262784"/>
              <a:ext cx="128588" cy="1657350"/>
            </a:xfrm>
            <a:custGeom>
              <a:avLst/>
              <a:gdLst>
                <a:gd name="T0" fmla="*/ 41 w 81"/>
                <a:gd name="T1" fmla="*/ 522 h 1044"/>
                <a:gd name="T2" fmla="*/ 41 w 81"/>
                <a:gd name="T3" fmla="*/ 1044 h 1044"/>
                <a:gd name="T4" fmla="*/ 41 w 81"/>
                <a:gd name="T5" fmla="*/ 522 h 1044"/>
                <a:gd name="T6" fmla="*/ 41 w 81"/>
                <a:gd name="T7" fmla="*/ 522 h 1044"/>
                <a:gd name="T8" fmla="*/ 41 w 81"/>
                <a:gd name="T9" fmla="*/ 0 h 1044"/>
                <a:gd name="T10" fmla="*/ 41 w 81"/>
                <a:gd name="T11" fmla="*/ 522 h 1044"/>
                <a:gd name="T12" fmla="*/ 0 w 81"/>
                <a:gd name="T13" fmla="*/ 1044 h 1044"/>
                <a:gd name="T14" fmla="*/ 81 w 81"/>
                <a:gd name="T15" fmla="*/ 1044 h 1044"/>
                <a:gd name="T16" fmla="*/ 0 w 81"/>
                <a:gd name="T17" fmla="*/ 1044 h 1044"/>
                <a:gd name="T18" fmla="*/ 0 w 81"/>
                <a:gd name="T19" fmla="*/ 0 h 1044"/>
                <a:gd name="T20" fmla="*/ 81 w 81"/>
                <a:gd name="T21" fmla="*/ 0 h 1044"/>
                <a:gd name="T22" fmla="*/ 0 w 81"/>
                <a:gd name="T2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" h="1044">
                  <a:moveTo>
                    <a:pt x="41" y="522"/>
                  </a:moveTo>
                  <a:lnTo>
                    <a:pt x="41" y="1044"/>
                  </a:lnTo>
                  <a:lnTo>
                    <a:pt x="41" y="522"/>
                  </a:lnTo>
                  <a:close/>
                  <a:moveTo>
                    <a:pt x="41" y="522"/>
                  </a:moveTo>
                  <a:lnTo>
                    <a:pt x="41" y="0"/>
                  </a:lnTo>
                  <a:lnTo>
                    <a:pt x="41" y="522"/>
                  </a:lnTo>
                  <a:close/>
                  <a:moveTo>
                    <a:pt x="0" y="1044"/>
                  </a:moveTo>
                  <a:lnTo>
                    <a:pt x="81" y="1044"/>
                  </a:lnTo>
                  <a:lnTo>
                    <a:pt x="0" y="1044"/>
                  </a:lnTo>
                  <a:close/>
                  <a:moveTo>
                    <a:pt x="0" y="0"/>
                  </a:moveTo>
                  <a:lnTo>
                    <a:pt x="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auto">
            <a:xfrm>
              <a:off x="2197596" y="3262784"/>
              <a:ext cx="128588" cy="1657350"/>
            </a:xfrm>
            <a:custGeom>
              <a:avLst/>
              <a:gdLst>
                <a:gd name="T0" fmla="*/ 41 w 81"/>
                <a:gd name="T1" fmla="*/ 522 h 1044"/>
                <a:gd name="T2" fmla="*/ 41 w 81"/>
                <a:gd name="T3" fmla="*/ 1044 h 1044"/>
                <a:gd name="T4" fmla="*/ 41 w 81"/>
                <a:gd name="T5" fmla="*/ 522 h 1044"/>
                <a:gd name="T6" fmla="*/ 41 w 81"/>
                <a:gd name="T7" fmla="*/ 0 h 1044"/>
                <a:gd name="T8" fmla="*/ 0 w 81"/>
                <a:gd name="T9" fmla="*/ 1044 h 1044"/>
                <a:gd name="T10" fmla="*/ 81 w 81"/>
                <a:gd name="T11" fmla="*/ 1044 h 1044"/>
                <a:gd name="T12" fmla="*/ 0 w 81"/>
                <a:gd name="T13" fmla="*/ 0 h 1044"/>
                <a:gd name="T14" fmla="*/ 81 w 81"/>
                <a:gd name="T15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1044">
                  <a:moveTo>
                    <a:pt x="41" y="522"/>
                  </a:moveTo>
                  <a:lnTo>
                    <a:pt x="41" y="1044"/>
                  </a:lnTo>
                  <a:moveTo>
                    <a:pt x="41" y="522"/>
                  </a:moveTo>
                  <a:lnTo>
                    <a:pt x="41" y="0"/>
                  </a:lnTo>
                  <a:moveTo>
                    <a:pt x="0" y="1044"/>
                  </a:moveTo>
                  <a:lnTo>
                    <a:pt x="81" y="1044"/>
                  </a:lnTo>
                  <a:moveTo>
                    <a:pt x="0" y="0"/>
                  </a:moveTo>
                  <a:lnTo>
                    <a:pt x="81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auto">
            <a:xfrm>
              <a:off x="2113459" y="3477097"/>
              <a:ext cx="146050" cy="146050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2113459" y="3475509"/>
              <a:ext cx="146050" cy="147637"/>
            </a:xfrm>
            <a:custGeom>
              <a:avLst/>
              <a:gdLst>
                <a:gd name="T0" fmla="*/ 92 w 92"/>
                <a:gd name="T1" fmla="*/ 47 h 93"/>
                <a:gd name="T2" fmla="*/ 46 w 92"/>
                <a:gd name="T3" fmla="*/ 93 h 93"/>
                <a:gd name="T4" fmla="*/ 0 w 92"/>
                <a:gd name="T5" fmla="*/ 47 h 93"/>
                <a:gd name="T6" fmla="*/ 46 w 92"/>
                <a:gd name="T7" fmla="*/ 0 h 93"/>
                <a:gd name="T8" fmla="*/ 92 w 92"/>
                <a:gd name="T9" fmla="*/ 4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93">
                  <a:moveTo>
                    <a:pt x="92" y="47"/>
                  </a:moveTo>
                  <a:cubicBezTo>
                    <a:pt x="92" y="71"/>
                    <a:pt x="71" y="93"/>
                    <a:pt x="46" y="93"/>
                  </a:cubicBezTo>
                  <a:cubicBezTo>
                    <a:pt x="20" y="93"/>
                    <a:pt x="0" y="71"/>
                    <a:pt x="0" y="47"/>
                  </a:cubicBezTo>
                  <a:cubicBezTo>
                    <a:pt x="0" y="21"/>
                    <a:pt x="20" y="0"/>
                    <a:pt x="46" y="0"/>
                  </a:cubicBezTo>
                  <a:cubicBezTo>
                    <a:pt x="71" y="0"/>
                    <a:pt x="92" y="21"/>
                    <a:pt x="92" y="47"/>
                  </a:cubicBez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2194421" y="3996209"/>
              <a:ext cx="161925" cy="161925"/>
            </a:xfrm>
            <a:custGeom>
              <a:avLst/>
              <a:gdLst>
                <a:gd name="T0" fmla="*/ 51 w 102"/>
                <a:gd name="T1" fmla="*/ 0 h 102"/>
                <a:gd name="T2" fmla="*/ 102 w 102"/>
                <a:gd name="T3" fmla="*/ 102 h 102"/>
                <a:gd name="T4" fmla="*/ 0 w 102"/>
                <a:gd name="T5" fmla="*/ 102 h 102"/>
                <a:gd name="T6" fmla="*/ 51 w 102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51" y="0"/>
                  </a:moveTo>
                  <a:lnTo>
                    <a:pt x="102" y="102"/>
                  </a:lnTo>
                  <a:lnTo>
                    <a:pt x="0" y="10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2194421" y="3996209"/>
              <a:ext cx="161925" cy="161925"/>
            </a:xfrm>
            <a:custGeom>
              <a:avLst/>
              <a:gdLst>
                <a:gd name="T0" fmla="*/ 51 w 102"/>
                <a:gd name="T1" fmla="*/ 0 h 102"/>
                <a:gd name="T2" fmla="*/ 102 w 102"/>
                <a:gd name="T3" fmla="*/ 102 h 102"/>
                <a:gd name="T4" fmla="*/ 0 w 102"/>
                <a:gd name="T5" fmla="*/ 102 h 102"/>
                <a:gd name="T6" fmla="*/ 51 w 102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51" y="0"/>
                  </a:moveTo>
                  <a:lnTo>
                    <a:pt x="102" y="102"/>
                  </a:lnTo>
                  <a:lnTo>
                    <a:pt x="0" y="102"/>
                  </a:lnTo>
                  <a:lnTo>
                    <a:pt x="5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458021" y="2480792"/>
            <a:ext cx="908051" cy="2209800"/>
            <a:chOff x="3442196" y="2499197"/>
            <a:chExt cx="908051" cy="2209800"/>
          </a:xfrm>
        </p:grpSpPr>
        <p:sp>
          <p:nvSpPr>
            <p:cNvPr id="20" name="Freeform 18"/>
            <p:cNvSpPr>
              <a:spLocks noEditPoints="1"/>
            </p:cNvSpPr>
            <p:nvPr/>
          </p:nvSpPr>
          <p:spPr bwMode="auto">
            <a:xfrm>
              <a:off x="3461246" y="2954809"/>
              <a:ext cx="112713" cy="1592262"/>
            </a:xfrm>
            <a:custGeom>
              <a:avLst/>
              <a:gdLst>
                <a:gd name="T0" fmla="*/ 30 w 71"/>
                <a:gd name="T1" fmla="*/ 501 h 1003"/>
                <a:gd name="T2" fmla="*/ 30 w 71"/>
                <a:gd name="T3" fmla="*/ 1003 h 1003"/>
                <a:gd name="T4" fmla="*/ 30 w 71"/>
                <a:gd name="T5" fmla="*/ 501 h 1003"/>
                <a:gd name="T6" fmla="*/ 30 w 71"/>
                <a:gd name="T7" fmla="*/ 501 h 1003"/>
                <a:gd name="T8" fmla="*/ 30 w 71"/>
                <a:gd name="T9" fmla="*/ 0 h 1003"/>
                <a:gd name="T10" fmla="*/ 30 w 71"/>
                <a:gd name="T11" fmla="*/ 501 h 1003"/>
                <a:gd name="T12" fmla="*/ 0 w 71"/>
                <a:gd name="T13" fmla="*/ 1003 h 1003"/>
                <a:gd name="T14" fmla="*/ 71 w 71"/>
                <a:gd name="T15" fmla="*/ 1003 h 1003"/>
                <a:gd name="T16" fmla="*/ 0 w 71"/>
                <a:gd name="T17" fmla="*/ 1003 h 1003"/>
                <a:gd name="T18" fmla="*/ 0 w 71"/>
                <a:gd name="T19" fmla="*/ 0 h 1003"/>
                <a:gd name="T20" fmla="*/ 71 w 71"/>
                <a:gd name="T21" fmla="*/ 0 h 1003"/>
                <a:gd name="T22" fmla="*/ 0 w 71"/>
                <a:gd name="T23" fmla="*/ 0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" h="1003">
                  <a:moveTo>
                    <a:pt x="30" y="501"/>
                  </a:moveTo>
                  <a:lnTo>
                    <a:pt x="30" y="1003"/>
                  </a:lnTo>
                  <a:lnTo>
                    <a:pt x="30" y="501"/>
                  </a:lnTo>
                  <a:close/>
                  <a:moveTo>
                    <a:pt x="30" y="501"/>
                  </a:moveTo>
                  <a:lnTo>
                    <a:pt x="30" y="0"/>
                  </a:lnTo>
                  <a:lnTo>
                    <a:pt x="30" y="501"/>
                  </a:lnTo>
                  <a:close/>
                  <a:moveTo>
                    <a:pt x="0" y="1003"/>
                  </a:moveTo>
                  <a:lnTo>
                    <a:pt x="71" y="1003"/>
                  </a:lnTo>
                  <a:lnTo>
                    <a:pt x="0" y="1003"/>
                  </a:lnTo>
                  <a:close/>
                  <a:moveTo>
                    <a:pt x="0" y="0"/>
                  </a:moveTo>
                  <a:lnTo>
                    <a:pt x="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1" name="Freeform 19"/>
            <p:cNvSpPr>
              <a:spLocks noEditPoints="1"/>
            </p:cNvSpPr>
            <p:nvPr/>
          </p:nvSpPr>
          <p:spPr bwMode="auto">
            <a:xfrm>
              <a:off x="3461246" y="2954809"/>
              <a:ext cx="112713" cy="1592262"/>
            </a:xfrm>
            <a:custGeom>
              <a:avLst/>
              <a:gdLst>
                <a:gd name="T0" fmla="*/ 30 w 71"/>
                <a:gd name="T1" fmla="*/ 501 h 1003"/>
                <a:gd name="T2" fmla="*/ 30 w 71"/>
                <a:gd name="T3" fmla="*/ 1003 h 1003"/>
                <a:gd name="T4" fmla="*/ 30 w 71"/>
                <a:gd name="T5" fmla="*/ 501 h 1003"/>
                <a:gd name="T6" fmla="*/ 30 w 71"/>
                <a:gd name="T7" fmla="*/ 0 h 1003"/>
                <a:gd name="T8" fmla="*/ 0 w 71"/>
                <a:gd name="T9" fmla="*/ 1003 h 1003"/>
                <a:gd name="T10" fmla="*/ 71 w 71"/>
                <a:gd name="T11" fmla="*/ 1003 h 1003"/>
                <a:gd name="T12" fmla="*/ 0 w 71"/>
                <a:gd name="T13" fmla="*/ 0 h 1003"/>
                <a:gd name="T14" fmla="*/ 71 w 71"/>
                <a:gd name="T15" fmla="*/ 0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1003">
                  <a:moveTo>
                    <a:pt x="30" y="501"/>
                  </a:moveTo>
                  <a:lnTo>
                    <a:pt x="30" y="1003"/>
                  </a:lnTo>
                  <a:moveTo>
                    <a:pt x="30" y="501"/>
                  </a:moveTo>
                  <a:lnTo>
                    <a:pt x="30" y="0"/>
                  </a:lnTo>
                  <a:moveTo>
                    <a:pt x="0" y="1003"/>
                  </a:moveTo>
                  <a:lnTo>
                    <a:pt x="71" y="1003"/>
                  </a:lnTo>
                  <a:moveTo>
                    <a:pt x="0" y="0"/>
                  </a:moveTo>
                  <a:lnTo>
                    <a:pt x="71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auto">
            <a:xfrm>
              <a:off x="4126409" y="2613497"/>
              <a:ext cx="112713" cy="2095500"/>
            </a:xfrm>
            <a:custGeom>
              <a:avLst/>
              <a:gdLst>
                <a:gd name="T0" fmla="*/ 30 w 71"/>
                <a:gd name="T1" fmla="*/ 665 h 1320"/>
                <a:gd name="T2" fmla="*/ 30 w 71"/>
                <a:gd name="T3" fmla="*/ 1320 h 1320"/>
                <a:gd name="T4" fmla="*/ 30 w 71"/>
                <a:gd name="T5" fmla="*/ 665 h 1320"/>
                <a:gd name="T6" fmla="*/ 30 w 71"/>
                <a:gd name="T7" fmla="*/ 665 h 1320"/>
                <a:gd name="T8" fmla="*/ 30 w 71"/>
                <a:gd name="T9" fmla="*/ 0 h 1320"/>
                <a:gd name="T10" fmla="*/ 30 w 71"/>
                <a:gd name="T11" fmla="*/ 665 h 1320"/>
                <a:gd name="T12" fmla="*/ 0 w 71"/>
                <a:gd name="T13" fmla="*/ 1320 h 1320"/>
                <a:gd name="T14" fmla="*/ 71 w 71"/>
                <a:gd name="T15" fmla="*/ 1320 h 1320"/>
                <a:gd name="T16" fmla="*/ 0 w 71"/>
                <a:gd name="T17" fmla="*/ 1320 h 1320"/>
                <a:gd name="T18" fmla="*/ 0 w 71"/>
                <a:gd name="T19" fmla="*/ 0 h 1320"/>
                <a:gd name="T20" fmla="*/ 71 w 71"/>
                <a:gd name="T21" fmla="*/ 0 h 1320"/>
                <a:gd name="T22" fmla="*/ 0 w 71"/>
                <a:gd name="T23" fmla="*/ 0 h 1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" h="1320">
                  <a:moveTo>
                    <a:pt x="30" y="665"/>
                  </a:moveTo>
                  <a:lnTo>
                    <a:pt x="30" y="1320"/>
                  </a:lnTo>
                  <a:lnTo>
                    <a:pt x="30" y="665"/>
                  </a:lnTo>
                  <a:close/>
                  <a:moveTo>
                    <a:pt x="30" y="665"/>
                  </a:moveTo>
                  <a:lnTo>
                    <a:pt x="30" y="0"/>
                  </a:lnTo>
                  <a:lnTo>
                    <a:pt x="30" y="665"/>
                  </a:lnTo>
                  <a:close/>
                  <a:moveTo>
                    <a:pt x="0" y="1320"/>
                  </a:moveTo>
                  <a:lnTo>
                    <a:pt x="71" y="1320"/>
                  </a:lnTo>
                  <a:lnTo>
                    <a:pt x="0" y="1320"/>
                  </a:lnTo>
                  <a:close/>
                  <a:moveTo>
                    <a:pt x="0" y="0"/>
                  </a:moveTo>
                  <a:lnTo>
                    <a:pt x="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auto">
            <a:xfrm>
              <a:off x="4126409" y="2613497"/>
              <a:ext cx="112713" cy="2095500"/>
            </a:xfrm>
            <a:custGeom>
              <a:avLst/>
              <a:gdLst>
                <a:gd name="T0" fmla="*/ 30 w 71"/>
                <a:gd name="T1" fmla="*/ 665 h 1320"/>
                <a:gd name="T2" fmla="*/ 30 w 71"/>
                <a:gd name="T3" fmla="*/ 1320 h 1320"/>
                <a:gd name="T4" fmla="*/ 30 w 71"/>
                <a:gd name="T5" fmla="*/ 665 h 1320"/>
                <a:gd name="T6" fmla="*/ 30 w 71"/>
                <a:gd name="T7" fmla="*/ 0 h 1320"/>
                <a:gd name="T8" fmla="*/ 0 w 71"/>
                <a:gd name="T9" fmla="*/ 1320 h 1320"/>
                <a:gd name="T10" fmla="*/ 71 w 71"/>
                <a:gd name="T11" fmla="*/ 1320 h 1320"/>
                <a:gd name="T12" fmla="*/ 0 w 71"/>
                <a:gd name="T13" fmla="*/ 0 h 1320"/>
                <a:gd name="T14" fmla="*/ 71 w 71"/>
                <a:gd name="T15" fmla="*/ 0 h 1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1320">
                  <a:moveTo>
                    <a:pt x="30" y="665"/>
                  </a:moveTo>
                  <a:lnTo>
                    <a:pt x="30" y="1320"/>
                  </a:lnTo>
                  <a:moveTo>
                    <a:pt x="30" y="665"/>
                  </a:moveTo>
                  <a:lnTo>
                    <a:pt x="30" y="0"/>
                  </a:lnTo>
                  <a:moveTo>
                    <a:pt x="0" y="1320"/>
                  </a:moveTo>
                  <a:lnTo>
                    <a:pt x="71" y="1320"/>
                  </a:lnTo>
                  <a:moveTo>
                    <a:pt x="0" y="0"/>
                  </a:moveTo>
                  <a:lnTo>
                    <a:pt x="71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0" name="Freeform 28"/>
            <p:cNvSpPr>
              <a:spLocks noEditPoints="1"/>
            </p:cNvSpPr>
            <p:nvPr/>
          </p:nvSpPr>
          <p:spPr bwMode="auto">
            <a:xfrm>
              <a:off x="3542209" y="2499197"/>
              <a:ext cx="112713" cy="2160587"/>
            </a:xfrm>
            <a:custGeom>
              <a:avLst/>
              <a:gdLst>
                <a:gd name="T0" fmla="*/ 30 w 71"/>
                <a:gd name="T1" fmla="*/ 686 h 1361"/>
                <a:gd name="T2" fmla="*/ 30 w 71"/>
                <a:gd name="T3" fmla="*/ 1361 h 1361"/>
                <a:gd name="T4" fmla="*/ 30 w 71"/>
                <a:gd name="T5" fmla="*/ 686 h 1361"/>
                <a:gd name="T6" fmla="*/ 30 w 71"/>
                <a:gd name="T7" fmla="*/ 686 h 1361"/>
                <a:gd name="T8" fmla="*/ 30 w 71"/>
                <a:gd name="T9" fmla="*/ 0 h 1361"/>
                <a:gd name="T10" fmla="*/ 30 w 71"/>
                <a:gd name="T11" fmla="*/ 686 h 1361"/>
                <a:gd name="T12" fmla="*/ 0 w 71"/>
                <a:gd name="T13" fmla="*/ 1361 h 1361"/>
                <a:gd name="T14" fmla="*/ 71 w 71"/>
                <a:gd name="T15" fmla="*/ 1361 h 1361"/>
                <a:gd name="T16" fmla="*/ 0 w 71"/>
                <a:gd name="T17" fmla="*/ 1361 h 1361"/>
                <a:gd name="T18" fmla="*/ 0 w 71"/>
                <a:gd name="T19" fmla="*/ 0 h 1361"/>
                <a:gd name="T20" fmla="*/ 71 w 71"/>
                <a:gd name="T21" fmla="*/ 0 h 1361"/>
                <a:gd name="T22" fmla="*/ 0 w 71"/>
                <a:gd name="T23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" h="1361">
                  <a:moveTo>
                    <a:pt x="30" y="686"/>
                  </a:moveTo>
                  <a:lnTo>
                    <a:pt x="30" y="1361"/>
                  </a:lnTo>
                  <a:lnTo>
                    <a:pt x="30" y="686"/>
                  </a:lnTo>
                  <a:close/>
                  <a:moveTo>
                    <a:pt x="30" y="686"/>
                  </a:moveTo>
                  <a:lnTo>
                    <a:pt x="30" y="0"/>
                  </a:lnTo>
                  <a:lnTo>
                    <a:pt x="30" y="686"/>
                  </a:lnTo>
                  <a:close/>
                  <a:moveTo>
                    <a:pt x="0" y="1361"/>
                  </a:moveTo>
                  <a:lnTo>
                    <a:pt x="71" y="1361"/>
                  </a:lnTo>
                  <a:lnTo>
                    <a:pt x="0" y="1361"/>
                  </a:lnTo>
                  <a:close/>
                  <a:moveTo>
                    <a:pt x="0" y="0"/>
                  </a:moveTo>
                  <a:lnTo>
                    <a:pt x="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1" name="Freeform 29"/>
            <p:cNvSpPr>
              <a:spLocks noEditPoints="1"/>
            </p:cNvSpPr>
            <p:nvPr/>
          </p:nvSpPr>
          <p:spPr bwMode="auto">
            <a:xfrm>
              <a:off x="3542209" y="2499197"/>
              <a:ext cx="112713" cy="2160587"/>
            </a:xfrm>
            <a:custGeom>
              <a:avLst/>
              <a:gdLst>
                <a:gd name="T0" fmla="*/ 30 w 71"/>
                <a:gd name="T1" fmla="*/ 686 h 1361"/>
                <a:gd name="T2" fmla="*/ 30 w 71"/>
                <a:gd name="T3" fmla="*/ 1361 h 1361"/>
                <a:gd name="T4" fmla="*/ 30 w 71"/>
                <a:gd name="T5" fmla="*/ 686 h 1361"/>
                <a:gd name="T6" fmla="*/ 30 w 71"/>
                <a:gd name="T7" fmla="*/ 0 h 1361"/>
                <a:gd name="T8" fmla="*/ 0 w 71"/>
                <a:gd name="T9" fmla="*/ 1361 h 1361"/>
                <a:gd name="T10" fmla="*/ 71 w 71"/>
                <a:gd name="T11" fmla="*/ 1361 h 1361"/>
                <a:gd name="T12" fmla="*/ 0 w 71"/>
                <a:gd name="T13" fmla="*/ 0 h 1361"/>
                <a:gd name="T14" fmla="*/ 71 w 71"/>
                <a:gd name="T15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1361">
                  <a:moveTo>
                    <a:pt x="30" y="686"/>
                  </a:moveTo>
                  <a:lnTo>
                    <a:pt x="30" y="1361"/>
                  </a:lnTo>
                  <a:moveTo>
                    <a:pt x="30" y="686"/>
                  </a:moveTo>
                  <a:lnTo>
                    <a:pt x="30" y="0"/>
                  </a:lnTo>
                  <a:moveTo>
                    <a:pt x="0" y="1361"/>
                  </a:moveTo>
                  <a:lnTo>
                    <a:pt x="71" y="1361"/>
                  </a:lnTo>
                  <a:moveTo>
                    <a:pt x="0" y="0"/>
                  </a:moveTo>
                  <a:lnTo>
                    <a:pt x="71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auto">
            <a:xfrm>
              <a:off x="4207371" y="2580159"/>
              <a:ext cx="112713" cy="1884362"/>
            </a:xfrm>
            <a:custGeom>
              <a:avLst/>
              <a:gdLst>
                <a:gd name="T0" fmla="*/ 30 w 71"/>
                <a:gd name="T1" fmla="*/ 594 h 1187"/>
                <a:gd name="T2" fmla="*/ 30 w 71"/>
                <a:gd name="T3" fmla="*/ 1187 h 1187"/>
                <a:gd name="T4" fmla="*/ 30 w 71"/>
                <a:gd name="T5" fmla="*/ 594 h 1187"/>
                <a:gd name="T6" fmla="*/ 30 w 71"/>
                <a:gd name="T7" fmla="*/ 594 h 1187"/>
                <a:gd name="T8" fmla="*/ 30 w 71"/>
                <a:gd name="T9" fmla="*/ 0 h 1187"/>
                <a:gd name="T10" fmla="*/ 30 w 71"/>
                <a:gd name="T11" fmla="*/ 594 h 1187"/>
                <a:gd name="T12" fmla="*/ 0 w 71"/>
                <a:gd name="T13" fmla="*/ 1187 h 1187"/>
                <a:gd name="T14" fmla="*/ 71 w 71"/>
                <a:gd name="T15" fmla="*/ 1187 h 1187"/>
                <a:gd name="T16" fmla="*/ 0 w 71"/>
                <a:gd name="T17" fmla="*/ 1187 h 1187"/>
                <a:gd name="T18" fmla="*/ 0 w 71"/>
                <a:gd name="T19" fmla="*/ 0 h 1187"/>
                <a:gd name="T20" fmla="*/ 71 w 71"/>
                <a:gd name="T21" fmla="*/ 0 h 1187"/>
                <a:gd name="T22" fmla="*/ 0 w 71"/>
                <a:gd name="T23" fmla="*/ 0 h 1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" h="1187">
                  <a:moveTo>
                    <a:pt x="30" y="594"/>
                  </a:moveTo>
                  <a:lnTo>
                    <a:pt x="30" y="1187"/>
                  </a:lnTo>
                  <a:lnTo>
                    <a:pt x="30" y="594"/>
                  </a:lnTo>
                  <a:close/>
                  <a:moveTo>
                    <a:pt x="30" y="594"/>
                  </a:moveTo>
                  <a:lnTo>
                    <a:pt x="30" y="0"/>
                  </a:lnTo>
                  <a:lnTo>
                    <a:pt x="30" y="594"/>
                  </a:lnTo>
                  <a:close/>
                  <a:moveTo>
                    <a:pt x="0" y="1187"/>
                  </a:moveTo>
                  <a:lnTo>
                    <a:pt x="71" y="1187"/>
                  </a:lnTo>
                  <a:lnTo>
                    <a:pt x="0" y="1187"/>
                  </a:lnTo>
                  <a:close/>
                  <a:moveTo>
                    <a:pt x="0" y="0"/>
                  </a:moveTo>
                  <a:lnTo>
                    <a:pt x="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auto">
            <a:xfrm>
              <a:off x="4207371" y="2580159"/>
              <a:ext cx="112713" cy="1884362"/>
            </a:xfrm>
            <a:custGeom>
              <a:avLst/>
              <a:gdLst>
                <a:gd name="T0" fmla="*/ 30 w 71"/>
                <a:gd name="T1" fmla="*/ 594 h 1187"/>
                <a:gd name="T2" fmla="*/ 30 w 71"/>
                <a:gd name="T3" fmla="*/ 1187 h 1187"/>
                <a:gd name="T4" fmla="*/ 30 w 71"/>
                <a:gd name="T5" fmla="*/ 594 h 1187"/>
                <a:gd name="T6" fmla="*/ 30 w 71"/>
                <a:gd name="T7" fmla="*/ 0 h 1187"/>
                <a:gd name="T8" fmla="*/ 0 w 71"/>
                <a:gd name="T9" fmla="*/ 1187 h 1187"/>
                <a:gd name="T10" fmla="*/ 71 w 71"/>
                <a:gd name="T11" fmla="*/ 1187 h 1187"/>
                <a:gd name="T12" fmla="*/ 0 w 71"/>
                <a:gd name="T13" fmla="*/ 0 h 1187"/>
                <a:gd name="T14" fmla="*/ 71 w 71"/>
                <a:gd name="T15" fmla="*/ 0 h 1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1187">
                  <a:moveTo>
                    <a:pt x="30" y="594"/>
                  </a:moveTo>
                  <a:lnTo>
                    <a:pt x="30" y="1187"/>
                  </a:lnTo>
                  <a:moveTo>
                    <a:pt x="30" y="594"/>
                  </a:moveTo>
                  <a:lnTo>
                    <a:pt x="30" y="0"/>
                  </a:lnTo>
                  <a:moveTo>
                    <a:pt x="0" y="1187"/>
                  </a:moveTo>
                  <a:lnTo>
                    <a:pt x="71" y="1187"/>
                  </a:lnTo>
                  <a:moveTo>
                    <a:pt x="0" y="0"/>
                  </a:moveTo>
                  <a:lnTo>
                    <a:pt x="71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3442196" y="3670772"/>
              <a:ext cx="146050" cy="146050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auto">
            <a:xfrm>
              <a:off x="3442196" y="3670772"/>
              <a:ext cx="146050" cy="146050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auto">
            <a:xfrm>
              <a:off x="4105771" y="3573934"/>
              <a:ext cx="146050" cy="146050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auto">
            <a:xfrm>
              <a:off x="4105771" y="3573934"/>
              <a:ext cx="146050" cy="146050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3523159" y="3492972"/>
              <a:ext cx="161925" cy="161925"/>
            </a:xfrm>
            <a:custGeom>
              <a:avLst/>
              <a:gdLst>
                <a:gd name="T0" fmla="*/ 51 w 102"/>
                <a:gd name="T1" fmla="*/ 0 h 102"/>
                <a:gd name="T2" fmla="*/ 102 w 102"/>
                <a:gd name="T3" fmla="*/ 102 h 102"/>
                <a:gd name="T4" fmla="*/ 0 w 102"/>
                <a:gd name="T5" fmla="*/ 102 h 102"/>
                <a:gd name="T6" fmla="*/ 51 w 102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51" y="0"/>
                  </a:moveTo>
                  <a:lnTo>
                    <a:pt x="102" y="102"/>
                  </a:lnTo>
                  <a:lnTo>
                    <a:pt x="0" y="10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3523159" y="3492972"/>
              <a:ext cx="161925" cy="161925"/>
            </a:xfrm>
            <a:custGeom>
              <a:avLst/>
              <a:gdLst>
                <a:gd name="T0" fmla="*/ 51 w 102"/>
                <a:gd name="T1" fmla="*/ 0 h 102"/>
                <a:gd name="T2" fmla="*/ 102 w 102"/>
                <a:gd name="T3" fmla="*/ 102 h 102"/>
                <a:gd name="T4" fmla="*/ 0 w 102"/>
                <a:gd name="T5" fmla="*/ 102 h 102"/>
                <a:gd name="T6" fmla="*/ 51 w 102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51" y="0"/>
                  </a:moveTo>
                  <a:lnTo>
                    <a:pt x="102" y="102"/>
                  </a:lnTo>
                  <a:lnTo>
                    <a:pt x="0" y="102"/>
                  </a:lnTo>
                  <a:lnTo>
                    <a:pt x="5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4186734" y="3427884"/>
              <a:ext cx="163513" cy="161925"/>
            </a:xfrm>
            <a:custGeom>
              <a:avLst/>
              <a:gdLst>
                <a:gd name="T0" fmla="*/ 52 w 103"/>
                <a:gd name="T1" fmla="*/ 0 h 102"/>
                <a:gd name="T2" fmla="*/ 103 w 103"/>
                <a:gd name="T3" fmla="*/ 102 h 102"/>
                <a:gd name="T4" fmla="*/ 0 w 103"/>
                <a:gd name="T5" fmla="*/ 102 h 102"/>
                <a:gd name="T6" fmla="*/ 52 w 103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" h="102">
                  <a:moveTo>
                    <a:pt x="52" y="0"/>
                  </a:moveTo>
                  <a:lnTo>
                    <a:pt x="103" y="102"/>
                  </a:lnTo>
                  <a:lnTo>
                    <a:pt x="0" y="102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4186734" y="3427884"/>
              <a:ext cx="163513" cy="161925"/>
            </a:xfrm>
            <a:custGeom>
              <a:avLst/>
              <a:gdLst>
                <a:gd name="T0" fmla="*/ 52 w 103"/>
                <a:gd name="T1" fmla="*/ 0 h 102"/>
                <a:gd name="T2" fmla="*/ 103 w 103"/>
                <a:gd name="T3" fmla="*/ 102 h 102"/>
                <a:gd name="T4" fmla="*/ 0 w 103"/>
                <a:gd name="T5" fmla="*/ 102 h 102"/>
                <a:gd name="T6" fmla="*/ 52 w 103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" h="102">
                  <a:moveTo>
                    <a:pt x="52" y="0"/>
                  </a:moveTo>
                  <a:lnTo>
                    <a:pt x="103" y="102"/>
                  </a:lnTo>
                  <a:lnTo>
                    <a:pt x="0" y="102"/>
                  </a:lnTo>
                  <a:lnTo>
                    <a:pt x="5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64" name="Rectangle 62"/>
          <p:cNvSpPr>
            <a:spLocks noChangeArrowheads="1"/>
          </p:cNvSpPr>
          <p:nvPr/>
        </p:nvSpPr>
        <p:spPr bwMode="auto">
          <a:xfrm>
            <a:off x="956436" y="1306205"/>
            <a:ext cx="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08496" y="2626842"/>
            <a:ext cx="3986213" cy="3925886"/>
            <a:chOff x="892671" y="2645247"/>
            <a:chExt cx="3986213" cy="3925886"/>
          </a:xfrm>
        </p:grpSpPr>
        <p:sp>
          <p:nvSpPr>
            <p:cNvPr id="76" name="Line 74"/>
            <p:cNvSpPr>
              <a:spLocks noChangeShapeType="1"/>
            </p:cNvSpPr>
            <p:nvPr/>
          </p:nvSpPr>
          <p:spPr bwMode="auto">
            <a:xfrm>
              <a:off x="1283597" y="6382346"/>
              <a:ext cx="719217" cy="0"/>
            </a:xfrm>
            <a:prstGeom prst="line">
              <a:avLst/>
            </a:prstGeom>
            <a:noFill/>
            <a:ln w="28575" cap="rnd">
              <a:solidFill>
                <a:srgbClr val="33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Line 78"/>
            <p:cNvSpPr>
              <a:spLocks noChangeShapeType="1"/>
            </p:cNvSpPr>
            <p:nvPr/>
          </p:nvSpPr>
          <p:spPr bwMode="auto">
            <a:xfrm>
              <a:off x="3039054" y="6398279"/>
              <a:ext cx="719217" cy="0"/>
            </a:xfrm>
            <a:prstGeom prst="line">
              <a:avLst/>
            </a:prstGeom>
            <a:noFill/>
            <a:ln w="2857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892671" y="2645247"/>
              <a:ext cx="3986213" cy="3925886"/>
              <a:chOff x="892671" y="2645247"/>
              <a:chExt cx="3986213" cy="3925886"/>
            </a:xfrm>
          </p:grpSpPr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892671" y="5366222"/>
                <a:ext cx="3986213" cy="0"/>
              </a:xfrm>
              <a:prstGeom prst="line">
                <a:avLst/>
              </a:prstGeom>
              <a:noFill/>
              <a:ln w="1587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3" name="Freeform 11"/>
              <p:cNvSpPr>
                <a:spLocks noEditPoints="1"/>
              </p:cNvSpPr>
              <p:nvPr/>
            </p:nvSpPr>
            <p:spPr bwMode="auto">
              <a:xfrm>
                <a:off x="892671" y="5366222"/>
                <a:ext cx="3986213" cy="65087"/>
              </a:xfrm>
              <a:custGeom>
                <a:avLst/>
                <a:gdLst>
                  <a:gd name="T0" fmla="*/ 0 w 2511"/>
                  <a:gd name="T1" fmla="*/ 0 h 41"/>
                  <a:gd name="T2" fmla="*/ 0 w 2511"/>
                  <a:gd name="T3" fmla="*/ 41 h 41"/>
                  <a:gd name="T4" fmla="*/ 418 w 2511"/>
                  <a:gd name="T5" fmla="*/ 0 h 41"/>
                  <a:gd name="T6" fmla="*/ 418 w 2511"/>
                  <a:gd name="T7" fmla="*/ 41 h 41"/>
                  <a:gd name="T8" fmla="*/ 837 w 2511"/>
                  <a:gd name="T9" fmla="*/ 0 h 41"/>
                  <a:gd name="T10" fmla="*/ 837 w 2511"/>
                  <a:gd name="T11" fmla="*/ 41 h 41"/>
                  <a:gd name="T12" fmla="*/ 1256 w 2511"/>
                  <a:gd name="T13" fmla="*/ 0 h 41"/>
                  <a:gd name="T14" fmla="*/ 1256 w 2511"/>
                  <a:gd name="T15" fmla="*/ 41 h 41"/>
                  <a:gd name="T16" fmla="*/ 1673 w 2511"/>
                  <a:gd name="T17" fmla="*/ 0 h 41"/>
                  <a:gd name="T18" fmla="*/ 1673 w 2511"/>
                  <a:gd name="T19" fmla="*/ 41 h 41"/>
                  <a:gd name="T20" fmla="*/ 2092 w 2511"/>
                  <a:gd name="T21" fmla="*/ 0 h 41"/>
                  <a:gd name="T22" fmla="*/ 2092 w 2511"/>
                  <a:gd name="T23" fmla="*/ 41 h 41"/>
                  <a:gd name="T24" fmla="*/ 2511 w 2511"/>
                  <a:gd name="T25" fmla="*/ 0 h 41"/>
                  <a:gd name="T26" fmla="*/ 2511 w 2511"/>
                  <a:gd name="T27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511" h="41">
                    <a:moveTo>
                      <a:pt x="0" y="0"/>
                    </a:moveTo>
                    <a:lnTo>
                      <a:pt x="0" y="41"/>
                    </a:lnTo>
                    <a:moveTo>
                      <a:pt x="418" y="0"/>
                    </a:moveTo>
                    <a:lnTo>
                      <a:pt x="418" y="41"/>
                    </a:lnTo>
                    <a:moveTo>
                      <a:pt x="837" y="0"/>
                    </a:moveTo>
                    <a:lnTo>
                      <a:pt x="837" y="41"/>
                    </a:lnTo>
                    <a:moveTo>
                      <a:pt x="1256" y="0"/>
                    </a:moveTo>
                    <a:lnTo>
                      <a:pt x="1256" y="41"/>
                    </a:lnTo>
                    <a:moveTo>
                      <a:pt x="1673" y="0"/>
                    </a:moveTo>
                    <a:lnTo>
                      <a:pt x="1673" y="41"/>
                    </a:lnTo>
                    <a:moveTo>
                      <a:pt x="2092" y="0"/>
                    </a:moveTo>
                    <a:lnTo>
                      <a:pt x="2092" y="41"/>
                    </a:lnTo>
                    <a:moveTo>
                      <a:pt x="2511" y="0"/>
                    </a:moveTo>
                    <a:lnTo>
                      <a:pt x="2511" y="41"/>
                    </a:lnTo>
                  </a:path>
                </a:pathLst>
              </a:custGeom>
              <a:noFill/>
              <a:ln w="1587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4" name="Freeform 12"/>
              <p:cNvSpPr>
                <a:spLocks noEditPoints="1"/>
              </p:cNvSpPr>
              <p:nvPr/>
            </p:nvSpPr>
            <p:spPr bwMode="auto">
              <a:xfrm>
                <a:off x="1451471" y="2938934"/>
                <a:ext cx="130175" cy="1931987"/>
              </a:xfrm>
              <a:custGeom>
                <a:avLst/>
                <a:gdLst>
                  <a:gd name="T0" fmla="*/ 41 w 82"/>
                  <a:gd name="T1" fmla="*/ 613 h 1217"/>
                  <a:gd name="T2" fmla="*/ 41 w 82"/>
                  <a:gd name="T3" fmla="*/ 1217 h 1217"/>
                  <a:gd name="T4" fmla="*/ 41 w 82"/>
                  <a:gd name="T5" fmla="*/ 613 h 1217"/>
                  <a:gd name="T6" fmla="*/ 41 w 82"/>
                  <a:gd name="T7" fmla="*/ 613 h 1217"/>
                  <a:gd name="T8" fmla="*/ 41 w 82"/>
                  <a:gd name="T9" fmla="*/ 0 h 1217"/>
                  <a:gd name="T10" fmla="*/ 41 w 82"/>
                  <a:gd name="T11" fmla="*/ 613 h 1217"/>
                  <a:gd name="T12" fmla="*/ 0 w 82"/>
                  <a:gd name="T13" fmla="*/ 1217 h 1217"/>
                  <a:gd name="T14" fmla="*/ 82 w 82"/>
                  <a:gd name="T15" fmla="*/ 1217 h 1217"/>
                  <a:gd name="T16" fmla="*/ 0 w 82"/>
                  <a:gd name="T17" fmla="*/ 1217 h 1217"/>
                  <a:gd name="T18" fmla="*/ 0 w 82"/>
                  <a:gd name="T19" fmla="*/ 0 h 1217"/>
                  <a:gd name="T20" fmla="*/ 82 w 82"/>
                  <a:gd name="T21" fmla="*/ 0 h 1217"/>
                  <a:gd name="T22" fmla="*/ 0 w 82"/>
                  <a:gd name="T23" fmla="*/ 0 h 1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2" h="1217">
                    <a:moveTo>
                      <a:pt x="41" y="613"/>
                    </a:moveTo>
                    <a:lnTo>
                      <a:pt x="41" y="1217"/>
                    </a:lnTo>
                    <a:lnTo>
                      <a:pt x="41" y="613"/>
                    </a:lnTo>
                    <a:close/>
                    <a:moveTo>
                      <a:pt x="41" y="613"/>
                    </a:moveTo>
                    <a:lnTo>
                      <a:pt x="41" y="0"/>
                    </a:lnTo>
                    <a:lnTo>
                      <a:pt x="41" y="613"/>
                    </a:lnTo>
                    <a:close/>
                    <a:moveTo>
                      <a:pt x="0" y="1217"/>
                    </a:moveTo>
                    <a:lnTo>
                      <a:pt x="82" y="1217"/>
                    </a:lnTo>
                    <a:lnTo>
                      <a:pt x="0" y="1217"/>
                    </a:lnTo>
                    <a:close/>
                    <a:moveTo>
                      <a:pt x="0" y="0"/>
                    </a:moveTo>
                    <a:lnTo>
                      <a:pt x="8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5" name="Freeform 13"/>
              <p:cNvSpPr>
                <a:spLocks noEditPoints="1"/>
              </p:cNvSpPr>
              <p:nvPr/>
            </p:nvSpPr>
            <p:spPr bwMode="auto">
              <a:xfrm>
                <a:off x="1451471" y="2938934"/>
                <a:ext cx="130175" cy="1931987"/>
              </a:xfrm>
              <a:custGeom>
                <a:avLst/>
                <a:gdLst>
                  <a:gd name="T0" fmla="*/ 41 w 82"/>
                  <a:gd name="T1" fmla="*/ 613 h 1217"/>
                  <a:gd name="T2" fmla="*/ 41 w 82"/>
                  <a:gd name="T3" fmla="*/ 1217 h 1217"/>
                  <a:gd name="T4" fmla="*/ 41 w 82"/>
                  <a:gd name="T5" fmla="*/ 613 h 1217"/>
                  <a:gd name="T6" fmla="*/ 41 w 82"/>
                  <a:gd name="T7" fmla="*/ 0 h 1217"/>
                  <a:gd name="T8" fmla="*/ 0 w 82"/>
                  <a:gd name="T9" fmla="*/ 1217 h 1217"/>
                  <a:gd name="T10" fmla="*/ 82 w 82"/>
                  <a:gd name="T11" fmla="*/ 1217 h 1217"/>
                  <a:gd name="T12" fmla="*/ 0 w 82"/>
                  <a:gd name="T13" fmla="*/ 0 h 1217"/>
                  <a:gd name="T14" fmla="*/ 82 w 82"/>
                  <a:gd name="T15" fmla="*/ 0 h 1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1217">
                    <a:moveTo>
                      <a:pt x="41" y="613"/>
                    </a:moveTo>
                    <a:lnTo>
                      <a:pt x="41" y="1217"/>
                    </a:lnTo>
                    <a:moveTo>
                      <a:pt x="41" y="613"/>
                    </a:moveTo>
                    <a:lnTo>
                      <a:pt x="41" y="0"/>
                    </a:lnTo>
                    <a:moveTo>
                      <a:pt x="0" y="1217"/>
                    </a:moveTo>
                    <a:lnTo>
                      <a:pt x="82" y="1217"/>
                    </a:lnTo>
                    <a:moveTo>
                      <a:pt x="0" y="0"/>
                    </a:moveTo>
                    <a:lnTo>
                      <a:pt x="82" y="0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24" name="Freeform 22"/>
              <p:cNvSpPr>
                <a:spLocks noEditPoints="1"/>
              </p:cNvSpPr>
              <p:nvPr/>
            </p:nvSpPr>
            <p:spPr bwMode="auto">
              <a:xfrm>
                <a:off x="1532434" y="2645247"/>
                <a:ext cx="130175" cy="2470150"/>
              </a:xfrm>
              <a:custGeom>
                <a:avLst/>
                <a:gdLst>
                  <a:gd name="T0" fmla="*/ 41 w 82"/>
                  <a:gd name="T1" fmla="*/ 778 h 1556"/>
                  <a:gd name="T2" fmla="*/ 41 w 82"/>
                  <a:gd name="T3" fmla="*/ 1556 h 1556"/>
                  <a:gd name="T4" fmla="*/ 41 w 82"/>
                  <a:gd name="T5" fmla="*/ 778 h 1556"/>
                  <a:gd name="T6" fmla="*/ 41 w 82"/>
                  <a:gd name="T7" fmla="*/ 778 h 1556"/>
                  <a:gd name="T8" fmla="*/ 41 w 82"/>
                  <a:gd name="T9" fmla="*/ 0 h 1556"/>
                  <a:gd name="T10" fmla="*/ 41 w 82"/>
                  <a:gd name="T11" fmla="*/ 778 h 1556"/>
                  <a:gd name="T12" fmla="*/ 0 w 82"/>
                  <a:gd name="T13" fmla="*/ 1556 h 1556"/>
                  <a:gd name="T14" fmla="*/ 82 w 82"/>
                  <a:gd name="T15" fmla="*/ 1556 h 1556"/>
                  <a:gd name="T16" fmla="*/ 0 w 82"/>
                  <a:gd name="T17" fmla="*/ 1556 h 1556"/>
                  <a:gd name="T18" fmla="*/ 0 w 82"/>
                  <a:gd name="T19" fmla="*/ 0 h 1556"/>
                  <a:gd name="T20" fmla="*/ 82 w 82"/>
                  <a:gd name="T21" fmla="*/ 0 h 1556"/>
                  <a:gd name="T22" fmla="*/ 0 w 82"/>
                  <a:gd name="T23" fmla="*/ 0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2" h="1556">
                    <a:moveTo>
                      <a:pt x="41" y="778"/>
                    </a:moveTo>
                    <a:lnTo>
                      <a:pt x="41" y="1556"/>
                    </a:lnTo>
                    <a:lnTo>
                      <a:pt x="41" y="778"/>
                    </a:lnTo>
                    <a:close/>
                    <a:moveTo>
                      <a:pt x="41" y="778"/>
                    </a:moveTo>
                    <a:lnTo>
                      <a:pt x="41" y="0"/>
                    </a:lnTo>
                    <a:lnTo>
                      <a:pt x="41" y="778"/>
                    </a:lnTo>
                    <a:close/>
                    <a:moveTo>
                      <a:pt x="0" y="1556"/>
                    </a:moveTo>
                    <a:lnTo>
                      <a:pt x="82" y="1556"/>
                    </a:lnTo>
                    <a:lnTo>
                      <a:pt x="0" y="1556"/>
                    </a:lnTo>
                    <a:close/>
                    <a:moveTo>
                      <a:pt x="0" y="0"/>
                    </a:moveTo>
                    <a:lnTo>
                      <a:pt x="8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25" name="Freeform 23"/>
              <p:cNvSpPr>
                <a:spLocks noEditPoints="1"/>
              </p:cNvSpPr>
              <p:nvPr/>
            </p:nvSpPr>
            <p:spPr bwMode="auto">
              <a:xfrm>
                <a:off x="1532434" y="2645247"/>
                <a:ext cx="130175" cy="2470150"/>
              </a:xfrm>
              <a:custGeom>
                <a:avLst/>
                <a:gdLst>
                  <a:gd name="T0" fmla="*/ 41 w 82"/>
                  <a:gd name="T1" fmla="*/ 778 h 1556"/>
                  <a:gd name="T2" fmla="*/ 41 w 82"/>
                  <a:gd name="T3" fmla="*/ 1556 h 1556"/>
                  <a:gd name="T4" fmla="*/ 41 w 82"/>
                  <a:gd name="T5" fmla="*/ 778 h 1556"/>
                  <a:gd name="T6" fmla="*/ 41 w 82"/>
                  <a:gd name="T7" fmla="*/ 0 h 1556"/>
                  <a:gd name="T8" fmla="*/ 0 w 82"/>
                  <a:gd name="T9" fmla="*/ 1556 h 1556"/>
                  <a:gd name="T10" fmla="*/ 82 w 82"/>
                  <a:gd name="T11" fmla="*/ 1556 h 1556"/>
                  <a:gd name="T12" fmla="*/ 0 w 82"/>
                  <a:gd name="T13" fmla="*/ 0 h 1556"/>
                  <a:gd name="T14" fmla="*/ 82 w 82"/>
                  <a:gd name="T15" fmla="*/ 0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1556">
                    <a:moveTo>
                      <a:pt x="41" y="778"/>
                    </a:moveTo>
                    <a:lnTo>
                      <a:pt x="41" y="1556"/>
                    </a:lnTo>
                    <a:moveTo>
                      <a:pt x="41" y="778"/>
                    </a:moveTo>
                    <a:lnTo>
                      <a:pt x="41" y="0"/>
                    </a:lnTo>
                    <a:moveTo>
                      <a:pt x="0" y="1556"/>
                    </a:moveTo>
                    <a:lnTo>
                      <a:pt x="82" y="1556"/>
                    </a:lnTo>
                    <a:moveTo>
                      <a:pt x="0" y="0"/>
                    </a:moveTo>
                    <a:lnTo>
                      <a:pt x="82" y="0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35" name="Oval 33"/>
              <p:cNvSpPr>
                <a:spLocks noChangeArrowheads="1"/>
              </p:cNvSpPr>
              <p:nvPr/>
            </p:nvSpPr>
            <p:spPr bwMode="auto">
              <a:xfrm>
                <a:off x="1448296" y="3816822"/>
                <a:ext cx="146050" cy="146050"/>
              </a:xfrm>
              <a:prstGeom prst="ellipse">
                <a:avLst/>
              </a:prstGeom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36" name="Oval 34"/>
              <p:cNvSpPr>
                <a:spLocks noChangeArrowheads="1"/>
              </p:cNvSpPr>
              <p:nvPr/>
            </p:nvSpPr>
            <p:spPr bwMode="auto">
              <a:xfrm>
                <a:off x="1448296" y="3816822"/>
                <a:ext cx="146050" cy="1460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6" name="Freeform 44"/>
              <p:cNvSpPr>
                <a:spLocks/>
              </p:cNvSpPr>
              <p:nvPr/>
            </p:nvSpPr>
            <p:spPr bwMode="auto">
              <a:xfrm>
                <a:off x="1513384" y="3785072"/>
                <a:ext cx="161925" cy="161925"/>
              </a:xfrm>
              <a:custGeom>
                <a:avLst/>
                <a:gdLst>
                  <a:gd name="T0" fmla="*/ 51 w 102"/>
                  <a:gd name="T1" fmla="*/ 0 h 102"/>
                  <a:gd name="T2" fmla="*/ 102 w 102"/>
                  <a:gd name="T3" fmla="*/ 102 h 102"/>
                  <a:gd name="T4" fmla="*/ 0 w 102"/>
                  <a:gd name="T5" fmla="*/ 102 h 102"/>
                  <a:gd name="T6" fmla="*/ 51 w 102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2" h="102">
                    <a:moveTo>
                      <a:pt x="51" y="0"/>
                    </a:moveTo>
                    <a:lnTo>
                      <a:pt x="102" y="102"/>
                    </a:lnTo>
                    <a:lnTo>
                      <a:pt x="0" y="102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47" name="Freeform 45"/>
              <p:cNvSpPr>
                <a:spLocks/>
              </p:cNvSpPr>
              <p:nvPr/>
            </p:nvSpPr>
            <p:spPr bwMode="auto">
              <a:xfrm>
                <a:off x="1513384" y="3785072"/>
                <a:ext cx="161925" cy="161925"/>
              </a:xfrm>
              <a:custGeom>
                <a:avLst/>
                <a:gdLst>
                  <a:gd name="T0" fmla="*/ 51 w 102"/>
                  <a:gd name="T1" fmla="*/ 0 h 102"/>
                  <a:gd name="T2" fmla="*/ 102 w 102"/>
                  <a:gd name="T3" fmla="*/ 102 h 102"/>
                  <a:gd name="T4" fmla="*/ 0 w 102"/>
                  <a:gd name="T5" fmla="*/ 102 h 102"/>
                  <a:gd name="T6" fmla="*/ 51 w 102"/>
                  <a:gd name="T7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2" h="102">
                    <a:moveTo>
                      <a:pt x="51" y="0"/>
                    </a:moveTo>
                    <a:lnTo>
                      <a:pt x="102" y="102"/>
                    </a:lnTo>
                    <a:lnTo>
                      <a:pt x="0" y="102"/>
                    </a:lnTo>
                    <a:lnTo>
                      <a:pt x="51" y="0"/>
                    </a:lnTo>
                    <a:close/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66" name="Rectangle 64"/>
              <p:cNvSpPr>
                <a:spLocks noChangeArrowheads="1"/>
              </p:cNvSpPr>
              <p:nvPr/>
            </p:nvSpPr>
            <p:spPr bwMode="auto">
              <a:xfrm>
                <a:off x="1325336" y="5513859"/>
                <a:ext cx="44563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Pre1</a:t>
                </a:r>
                <a:endPara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7" name="Rectangle 65"/>
              <p:cNvSpPr>
                <a:spLocks noChangeArrowheads="1"/>
              </p:cNvSpPr>
              <p:nvPr/>
            </p:nvSpPr>
            <p:spPr bwMode="auto">
              <a:xfrm>
                <a:off x="1991294" y="5513859"/>
                <a:ext cx="44563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Pre2</a:t>
                </a:r>
                <a:endPara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8" name="Rectangle 66"/>
              <p:cNvSpPr>
                <a:spLocks noChangeArrowheads="1"/>
              </p:cNvSpPr>
              <p:nvPr/>
            </p:nvSpPr>
            <p:spPr bwMode="auto">
              <a:xfrm>
                <a:off x="2609968" y="5513859"/>
                <a:ext cx="538609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Post1</a:t>
                </a:r>
                <a:endPara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69" name="Rectangle 67"/>
              <p:cNvSpPr>
                <a:spLocks noChangeArrowheads="1"/>
              </p:cNvSpPr>
              <p:nvPr/>
            </p:nvSpPr>
            <p:spPr bwMode="auto">
              <a:xfrm>
                <a:off x="3275923" y="5513859"/>
                <a:ext cx="538609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Post2</a:t>
                </a:r>
                <a:endPara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0" name="Rectangle 68"/>
              <p:cNvSpPr>
                <a:spLocks noChangeArrowheads="1"/>
              </p:cNvSpPr>
              <p:nvPr/>
            </p:nvSpPr>
            <p:spPr bwMode="auto">
              <a:xfrm>
                <a:off x="3941086" y="5513859"/>
                <a:ext cx="538609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Post3</a:t>
                </a:r>
                <a:endPara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2" name="Rectangle 70"/>
              <p:cNvSpPr>
                <a:spLocks noChangeArrowheads="1"/>
              </p:cNvSpPr>
              <p:nvPr/>
            </p:nvSpPr>
            <p:spPr bwMode="auto">
              <a:xfrm>
                <a:off x="2627342" y="5888509"/>
                <a:ext cx="47461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 Narrow" panose="020B0606020202030204" pitchFamily="34" charset="0"/>
                  </a:rPr>
                  <a:t>Trial</a:t>
                </a:r>
                <a:endParaRPr kumimoji="0" lang="en-US" alt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79" name="Rectangle 77"/>
              <p:cNvSpPr>
                <a:spLocks noChangeArrowheads="1"/>
              </p:cNvSpPr>
              <p:nvPr/>
            </p:nvSpPr>
            <p:spPr bwMode="auto">
              <a:xfrm>
                <a:off x="2046022" y="6216645"/>
                <a:ext cx="743793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altLang="en-US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Control</a:t>
                </a:r>
              </a:p>
            </p:txBody>
          </p:sp>
          <p:sp>
            <p:nvSpPr>
              <p:cNvPr id="81" name="Freeform 79"/>
              <p:cNvSpPr>
                <a:spLocks/>
              </p:cNvSpPr>
              <p:nvPr/>
            </p:nvSpPr>
            <p:spPr bwMode="auto">
              <a:xfrm>
                <a:off x="3330721" y="6325656"/>
                <a:ext cx="142907" cy="145249"/>
              </a:xfrm>
              <a:custGeom>
                <a:avLst/>
                <a:gdLst>
                  <a:gd name="T0" fmla="*/ 30 w 61"/>
                  <a:gd name="T1" fmla="*/ 0 h 62"/>
                  <a:gd name="T2" fmla="*/ 61 w 61"/>
                  <a:gd name="T3" fmla="*/ 62 h 62"/>
                  <a:gd name="T4" fmla="*/ 0 w 61"/>
                  <a:gd name="T5" fmla="*/ 62 h 62"/>
                  <a:gd name="T6" fmla="*/ 30 w 61"/>
                  <a:gd name="T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62">
                    <a:moveTo>
                      <a:pt x="30" y="0"/>
                    </a:moveTo>
                    <a:lnTo>
                      <a:pt x="61" y="62"/>
                    </a:lnTo>
                    <a:lnTo>
                      <a:pt x="0" y="62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82" name="Freeform 80"/>
              <p:cNvSpPr>
                <a:spLocks/>
              </p:cNvSpPr>
              <p:nvPr/>
            </p:nvSpPr>
            <p:spPr bwMode="auto">
              <a:xfrm>
                <a:off x="3330721" y="6325656"/>
                <a:ext cx="142907" cy="145249"/>
              </a:xfrm>
              <a:custGeom>
                <a:avLst/>
                <a:gdLst>
                  <a:gd name="T0" fmla="*/ 30 w 61"/>
                  <a:gd name="T1" fmla="*/ 0 h 62"/>
                  <a:gd name="T2" fmla="*/ 61 w 61"/>
                  <a:gd name="T3" fmla="*/ 62 h 62"/>
                  <a:gd name="T4" fmla="*/ 0 w 61"/>
                  <a:gd name="T5" fmla="*/ 62 h 62"/>
                  <a:gd name="T6" fmla="*/ 30 w 61"/>
                  <a:gd name="T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" h="62">
                    <a:moveTo>
                      <a:pt x="30" y="0"/>
                    </a:moveTo>
                    <a:lnTo>
                      <a:pt x="61" y="62"/>
                    </a:lnTo>
                    <a:lnTo>
                      <a:pt x="0" y="62"/>
                    </a:lnTo>
                    <a:lnTo>
                      <a:pt x="30" y="0"/>
                    </a:lnTo>
                    <a:close/>
                  </a:path>
                </a:pathLst>
              </a:custGeom>
              <a:noFill/>
              <a:ln w="1587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83" name="Rectangle 81"/>
              <p:cNvSpPr>
                <a:spLocks noChangeArrowheads="1"/>
              </p:cNvSpPr>
              <p:nvPr/>
            </p:nvSpPr>
            <p:spPr bwMode="auto">
              <a:xfrm>
                <a:off x="3811097" y="6232579"/>
                <a:ext cx="64120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altLang="en-US" dirty="0" err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Exptal</a:t>
                </a:r>
                <a:endParaRPr lang="en-US" altLang="en-US" dirty="0">
                  <a:solidFill>
                    <a:srgbClr val="000000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88" name="Oval 41"/>
              <p:cNvSpPr>
                <a:spLocks noChangeArrowheads="1"/>
              </p:cNvSpPr>
              <p:nvPr/>
            </p:nvSpPr>
            <p:spPr bwMode="auto">
              <a:xfrm>
                <a:off x="1573692" y="6304023"/>
                <a:ext cx="146050" cy="146050"/>
              </a:xfrm>
              <a:prstGeom prst="ellipse">
                <a:avLst/>
              </a:prstGeom>
              <a:solidFill>
                <a:srgbClr val="3366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89" name="Oval 42"/>
              <p:cNvSpPr>
                <a:spLocks noChangeArrowheads="1"/>
              </p:cNvSpPr>
              <p:nvPr/>
            </p:nvSpPr>
            <p:spPr bwMode="auto">
              <a:xfrm>
                <a:off x="1573692" y="6304023"/>
                <a:ext cx="146050" cy="146050"/>
              </a:xfrm>
              <a:prstGeom prst="ellips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</p:grpSp>
      <p:cxnSp>
        <p:nvCxnSpPr>
          <p:cNvPr id="92" name="Straight Connector 91"/>
          <p:cNvCxnSpPr/>
          <p:nvPr/>
        </p:nvCxnSpPr>
        <p:spPr bwMode="auto">
          <a:xfrm>
            <a:off x="5461446" y="4149327"/>
            <a:ext cx="321337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oup 64"/>
          <p:cNvGrpSpPr/>
          <p:nvPr/>
        </p:nvGrpSpPr>
        <p:grpSpPr>
          <a:xfrm>
            <a:off x="5988496" y="2353791"/>
            <a:ext cx="2536825" cy="2659062"/>
            <a:chOff x="5972671" y="2372196"/>
            <a:chExt cx="2536825" cy="2659062"/>
          </a:xfrm>
        </p:grpSpPr>
        <p:sp>
          <p:nvSpPr>
            <p:cNvPr id="93" name="Freeform 28"/>
            <p:cNvSpPr>
              <a:spLocks/>
            </p:cNvSpPr>
            <p:nvPr/>
          </p:nvSpPr>
          <p:spPr bwMode="auto">
            <a:xfrm>
              <a:off x="5972671" y="3929534"/>
              <a:ext cx="2398712" cy="255587"/>
            </a:xfrm>
            <a:custGeom>
              <a:avLst/>
              <a:gdLst>
                <a:gd name="T0" fmla="*/ 0 w 1511"/>
                <a:gd name="T1" fmla="*/ 152 h 161"/>
                <a:gd name="T2" fmla="*/ 379 w 1511"/>
                <a:gd name="T3" fmla="*/ 152 h 161"/>
                <a:gd name="T4" fmla="*/ 759 w 1511"/>
                <a:gd name="T5" fmla="*/ 0 h 161"/>
                <a:gd name="T6" fmla="*/ 1139 w 1511"/>
                <a:gd name="T7" fmla="*/ 161 h 161"/>
                <a:gd name="T8" fmla="*/ 1511 w 1511"/>
                <a:gd name="T9" fmla="*/ 102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1" h="161">
                  <a:moveTo>
                    <a:pt x="0" y="152"/>
                  </a:moveTo>
                  <a:lnTo>
                    <a:pt x="379" y="152"/>
                  </a:lnTo>
                  <a:lnTo>
                    <a:pt x="759" y="0"/>
                  </a:lnTo>
                  <a:lnTo>
                    <a:pt x="1139" y="161"/>
                  </a:lnTo>
                  <a:lnTo>
                    <a:pt x="1511" y="102"/>
                  </a:lnTo>
                </a:path>
              </a:pathLst>
            </a:custGeom>
            <a:noFill/>
            <a:ln w="28575" cap="rnd">
              <a:solidFill>
                <a:srgbClr val="3366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4" name="Freeform 39"/>
            <p:cNvSpPr>
              <a:spLocks/>
            </p:cNvSpPr>
            <p:nvPr/>
          </p:nvSpPr>
          <p:spPr bwMode="auto">
            <a:xfrm>
              <a:off x="6039346" y="3191346"/>
              <a:ext cx="2411412" cy="979487"/>
            </a:xfrm>
            <a:custGeom>
              <a:avLst/>
              <a:gdLst>
                <a:gd name="T0" fmla="*/ 0 w 1519"/>
                <a:gd name="T1" fmla="*/ 617 h 617"/>
                <a:gd name="T2" fmla="*/ 380 w 1519"/>
                <a:gd name="T3" fmla="*/ 617 h 617"/>
                <a:gd name="T4" fmla="*/ 759 w 1519"/>
                <a:gd name="T5" fmla="*/ 0 h 617"/>
                <a:gd name="T6" fmla="*/ 1139 w 1519"/>
                <a:gd name="T7" fmla="*/ 355 h 617"/>
                <a:gd name="T8" fmla="*/ 1519 w 1519"/>
                <a:gd name="T9" fmla="*/ 313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9" h="617">
                  <a:moveTo>
                    <a:pt x="0" y="617"/>
                  </a:moveTo>
                  <a:lnTo>
                    <a:pt x="380" y="617"/>
                  </a:lnTo>
                  <a:lnTo>
                    <a:pt x="759" y="0"/>
                  </a:lnTo>
                  <a:lnTo>
                    <a:pt x="1139" y="355"/>
                  </a:lnTo>
                  <a:lnTo>
                    <a:pt x="1519" y="313"/>
                  </a:lnTo>
                </a:path>
              </a:pathLst>
            </a:custGeom>
            <a:noFill/>
            <a:ln w="28575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5" name="Freeform 16"/>
            <p:cNvSpPr>
              <a:spLocks noEditPoints="1"/>
            </p:cNvSpPr>
            <p:nvPr/>
          </p:nvSpPr>
          <p:spPr bwMode="auto">
            <a:xfrm>
              <a:off x="7728446" y="3311996"/>
              <a:ext cx="93662" cy="1719262"/>
            </a:xfrm>
            <a:custGeom>
              <a:avLst/>
              <a:gdLst>
                <a:gd name="T0" fmla="*/ 33 w 59"/>
                <a:gd name="T1" fmla="*/ 550 h 1083"/>
                <a:gd name="T2" fmla="*/ 33 w 59"/>
                <a:gd name="T3" fmla="*/ 1083 h 1083"/>
                <a:gd name="T4" fmla="*/ 33 w 59"/>
                <a:gd name="T5" fmla="*/ 550 h 1083"/>
                <a:gd name="T6" fmla="*/ 33 w 59"/>
                <a:gd name="T7" fmla="*/ 550 h 1083"/>
                <a:gd name="T8" fmla="*/ 33 w 59"/>
                <a:gd name="T9" fmla="*/ 0 h 1083"/>
                <a:gd name="T10" fmla="*/ 33 w 59"/>
                <a:gd name="T11" fmla="*/ 550 h 1083"/>
                <a:gd name="T12" fmla="*/ 0 w 59"/>
                <a:gd name="T13" fmla="*/ 1083 h 1083"/>
                <a:gd name="T14" fmla="*/ 59 w 59"/>
                <a:gd name="T15" fmla="*/ 1083 h 1083"/>
                <a:gd name="T16" fmla="*/ 0 w 59"/>
                <a:gd name="T17" fmla="*/ 1083 h 1083"/>
                <a:gd name="T18" fmla="*/ 0 w 59"/>
                <a:gd name="T19" fmla="*/ 0 h 1083"/>
                <a:gd name="T20" fmla="*/ 59 w 59"/>
                <a:gd name="T21" fmla="*/ 0 h 1083"/>
                <a:gd name="T22" fmla="*/ 0 w 59"/>
                <a:gd name="T23" fmla="*/ 0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1083">
                  <a:moveTo>
                    <a:pt x="33" y="550"/>
                  </a:moveTo>
                  <a:lnTo>
                    <a:pt x="33" y="1083"/>
                  </a:lnTo>
                  <a:lnTo>
                    <a:pt x="33" y="550"/>
                  </a:lnTo>
                  <a:close/>
                  <a:moveTo>
                    <a:pt x="33" y="550"/>
                  </a:moveTo>
                  <a:lnTo>
                    <a:pt x="33" y="0"/>
                  </a:lnTo>
                  <a:lnTo>
                    <a:pt x="33" y="550"/>
                  </a:lnTo>
                  <a:close/>
                  <a:moveTo>
                    <a:pt x="0" y="1083"/>
                  </a:moveTo>
                  <a:lnTo>
                    <a:pt x="59" y="1083"/>
                  </a:lnTo>
                  <a:lnTo>
                    <a:pt x="0" y="1083"/>
                  </a:lnTo>
                  <a:close/>
                  <a:moveTo>
                    <a:pt x="0" y="0"/>
                  </a:move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6" name="Freeform 17"/>
            <p:cNvSpPr>
              <a:spLocks noEditPoints="1"/>
            </p:cNvSpPr>
            <p:nvPr/>
          </p:nvSpPr>
          <p:spPr bwMode="auto">
            <a:xfrm>
              <a:off x="7728446" y="3311996"/>
              <a:ext cx="93662" cy="1719262"/>
            </a:xfrm>
            <a:custGeom>
              <a:avLst/>
              <a:gdLst>
                <a:gd name="T0" fmla="*/ 33 w 59"/>
                <a:gd name="T1" fmla="*/ 550 h 1083"/>
                <a:gd name="T2" fmla="*/ 33 w 59"/>
                <a:gd name="T3" fmla="*/ 1083 h 1083"/>
                <a:gd name="T4" fmla="*/ 33 w 59"/>
                <a:gd name="T5" fmla="*/ 550 h 1083"/>
                <a:gd name="T6" fmla="*/ 33 w 59"/>
                <a:gd name="T7" fmla="*/ 0 h 1083"/>
                <a:gd name="T8" fmla="*/ 0 w 59"/>
                <a:gd name="T9" fmla="*/ 1083 h 1083"/>
                <a:gd name="T10" fmla="*/ 59 w 59"/>
                <a:gd name="T11" fmla="*/ 1083 h 1083"/>
                <a:gd name="T12" fmla="*/ 0 w 59"/>
                <a:gd name="T13" fmla="*/ 0 h 1083"/>
                <a:gd name="T14" fmla="*/ 59 w 59"/>
                <a:gd name="T15" fmla="*/ 0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1083">
                  <a:moveTo>
                    <a:pt x="33" y="550"/>
                  </a:moveTo>
                  <a:lnTo>
                    <a:pt x="33" y="1083"/>
                  </a:lnTo>
                  <a:moveTo>
                    <a:pt x="33" y="550"/>
                  </a:moveTo>
                  <a:lnTo>
                    <a:pt x="33" y="0"/>
                  </a:lnTo>
                  <a:moveTo>
                    <a:pt x="0" y="1083"/>
                  </a:moveTo>
                  <a:lnTo>
                    <a:pt x="59" y="1083"/>
                  </a:lnTo>
                  <a:moveTo>
                    <a:pt x="0" y="0"/>
                  </a:moveTo>
                  <a:lnTo>
                    <a:pt x="59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7" name="Freeform 18"/>
            <p:cNvSpPr>
              <a:spLocks noEditPoints="1"/>
            </p:cNvSpPr>
            <p:nvPr/>
          </p:nvSpPr>
          <p:spPr bwMode="auto">
            <a:xfrm>
              <a:off x="8330109" y="3311996"/>
              <a:ext cx="95250" cy="1544637"/>
            </a:xfrm>
            <a:custGeom>
              <a:avLst/>
              <a:gdLst>
                <a:gd name="T0" fmla="*/ 34 w 60"/>
                <a:gd name="T1" fmla="*/ 491 h 973"/>
                <a:gd name="T2" fmla="*/ 34 w 60"/>
                <a:gd name="T3" fmla="*/ 973 h 973"/>
                <a:gd name="T4" fmla="*/ 34 w 60"/>
                <a:gd name="T5" fmla="*/ 491 h 973"/>
                <a:gd name="T6" fmla="*/ 34 w 60"/>
                <a:gd name="T7" fmla="*/ 491 h 973"/>
                <a:gd name="T8" fmla="*/ 34 w 60"/>
                <a:gd name="T9" fmla="*/ 0 h 973"/>
                <a:gd name="T10" fmla="*/ 34 w 60"/>
                <a:gd name="T11" fmla="*/ 491 h 973"/>
                <a:gd name="T12" fmla="*/ 0 w 60"/>
                <a:gd name="T13" fmla="*/ 973 h 973"/>
                <a:gd name="T14" fmla="*/ 60 w 60"/>
                <a:gd name="T15" fmla="*/ 973 h 973"/>
                <a:gd name="T16" fmla="*/ 0 w 60"/>
                <a:gd name="T17" fmla="*/ 973 h 973"/>
                <a:gd name="T18" fmla="*/ 0 w 60"/>
                <a:gd name="T19" fmla="*/ 0 h 973"/>
                <a:gd name="T20" fmla="*/ 60 w 60"/>
                <a:gd name="T21" fmla="*/ 0 h 973"/>
                <a:gd name="T22" fmla="*/ 0 w 60"/>
                <a:gd name="T23" fmla="*/ 0 h 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973">
                  <a:moveTo>
                    <a:pt x="34" y="491"/>
                  </a:moveTo>
                  <a:lnTo>
                    <a:pt x="34" y="973"/>
                  </a:lnTo>
                  <a:lnTo>
                    <a:pt x="34" y="491"/>
                  </a:lnTo>
                  <a:close/>
                  <a:moveTo>
                    <a:pt x="34" y="491"/>
                  </a:moveTo>
                  <a:lnTo>
                    <a:pt x="34" y="0"/>
                  </a:lnTo>
                  <a:lnTo>
                    <a:pt x="34" y="491"/>
                  </a:lnTo>
                  <a:close/>
                  <a:moveTo>
                    <a:pt x="0" y="973"/>
                  </a:moveTo>
                  <a:lnTo>
                    <a:pt x="60" y="973"/>
                  </a:lnTo>
                  <a:lnTo>
                    <a:pt x="0" y="973"/>
                  </a:lnTo>
                  <a:close/>
                  <a:moveTo>
                    <a:pt x="0" y="0"/>
                  </a:moveTo>
                  <a:lnTo>
                    <a:pt x="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8" name="Freeform 19"/>
            <p:cNvSpPr>
              <a:spLocks noEditPoints="1"/>
            </p:cNvSpPr>
            <p:nvPr/>
          </p:nvSpPr>
          <p:spPr bwMode="auto">
            <a:xfrm>
              <a:off x="8330109" y="3311996"/>
              <a:ext cx="95250" cy="1544637"/>
            </a:xfrm>
            <a:custGeom>
              <a:avLst/>
              <a:gdLst>
                <a:gd name="T0" fmla="*/ 34 w 60"/>
                <a:gd name="T1" fmla="*/ 491 h 973"/>
                <a:gd name="T2" fmla="*/ 34 w 60"/>
                <a:gd name="T3" fmla="*/ 973 h 973"/>
                <a:gd name="T4" fmla="*/ 34 w 60"/>
                <a:gd name="T5" fmla="*/ 491 h 973"/>
                <a:gd name="T6" fmla="*/ 34 w 60"/>
                <a:gd name="T7" fmla="*/ 0 h 973"/>
                <a:gd name="T8" fmla="*/ 0 w 60"/>
                <a:gd name="T9" fmla="*/ 973 h 973"/>
                <a:gd name="T10" fmla="*/ 60 w 60"/>
                <a:gd name="T11" fmla="*/ 973 h 973"/>
                <a:gd name="T12" fmla="*/ 0 w 60"/>
                <a:gd name="T13" fmla="*/ 0 h 973"/>
                <a:gd name="T14" fmla="*/ 60 w 60"/>
                <a:gd name="T15" fmla="*/ 0 h 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0" h="973">
                  <a:moveTo>
                    <a:pt x="34" y="491"/>
                  </a:moveTo>
                  <a:lnTo>
                    <a:pt x="34" y="973"/>
                  </a:lnTo>
                  <a:moveTo>
                    <a:pt x="34" y="491"/>
                  </a:moveTo>
                  <a:lnTo>
                    <a:pt x="34" y="0"/>
                  </a:lnTo>
                  <a:moveTo>
                    <a:pt x="0" y="973"/>
                  </a:moveTo>
                  <a:lnTo>
                    <a:pt x="60" y="973"/>
                  </a:lnTo>
                  <a:moveTo>
                    <a:pt x="0" y="0"/>
                  </a:moveTo>
                  <a:lnTo>
                    <a:pt x="60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3" name="Freeform 24"/>
            <p:cNvSpPr>
              <a:spLocks noEditPoints="1"/>
            </p:cNvSpPr>
            <p:nvPr/>
          </p:nvSpPr>
          <p:spPr bwMode="auto">
            <a:xfrm>
              <a:off x="7795121" y="2600796"/>
              <a:ext cx="93662" cy="2281237"/>
            </a:xfrm>
            <a:custGeom>
              <a:avLst/>
              <a:gdLst>
                <a:gd name="T0" fmla="*/ 33 w 59"/>
                <a:gd name="T1" fmla="*/ 727 h 1437"/>
                <a:gd name="T2" fmla="*/ 33 w 59"/>
                <a:gd name="T3" fmla="*/ 1437 h 1437"/>
                <a:gd name="T4" fmla="*/ 33 w 59"/>
                <a:gd name="T5" fmla="*/ 727 h 1437"/>
                <a:gd name="T6" fmla="*/ 33 w 59"/>
                <a:gd name="T7" fmla="*/ 727 h 1437"/>
                <a:gd name="T8" fmla="*/ 33 w 59"/>
                <a:gd name="T9" fmla="*/ 0 h 1437"/>
                <a:gd name="T10" fmla="*/ 33 w 59"/>
                <a:gd name="T11" fmla="*/ 727 h 1437"/>
                <a:gd name="T12" fmla="*/ 0 w 59"/>
                <a:gd name="T13" fmla="*/ 1437 h 1437"/>
                <a:gd name="T14" fmla="*/ 59 w 59"/>
                <a:gd name="T15" fmla="*/ 1437 h 1437"/>
                <a:gd name="T16" fmla="*/ 0 w 59"/>
                <a:gd name="T17" fmla="*/ 1437 h 1437"/>
                <a:gd name="T18" fmla="*/ 0 w 59"/>
                <a:gd name="T19" fmla="*/ 0 h 1437"/>
                <a:gd name="T20" fmla="*/ 59 w 59"/>
                <a:gd name="T21" fmla="*/ 0 h 1437"/>
                <a:gd name="T22" fmla="*/ 0 w 59"/>
                <a:gd name="T23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1437">
                  <a:moveTo>
                    <a:pt x="33" y="727"/>
                  </a:moveTo>
                  <a:lnTo>
                    <a:pt x="33" y="1437"/>
                  </a:lnTo>
                  <a:lnTo>
                    <a:pt x="33" y="727"/>
                  </a:lnTo>
                  <a:close/>
                  <a:moveTo>
                    <a:pt x="33" y="727"/>
                  </a:moveTo>
                  <a:lnTo>
                    <a:pt x="33" y="0"/>
                  </a:lnTo>
                  <a:lnTo>
                    <a:pt x="33" y="727"/>
                  </a:lnTo>
                  <a:close/>
                  <a:moveTo>
                    <a:pt x="0" y="1437"/>
                  </a:moveTo>
                  <a:lnTo>
                    <a:pt x="59" y="1437"/>
                  </a:lnTo>
                  <a:lnTo>
                    <a:pt x="0" y="1437"/>
                  </a:lnTo>
                  <a:close/>
                  <a:moveTo>
                    <a:pt x="0" y="0"/>
                  </a:move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4" name="Freeform 25"/>
            <p:cNvSpPr>
              <a:spLocks noEditPoints="1"/>
            </p:cNvSpPr>
            <p:nvPr/>
          </p:nvSpPr>
          <p:spPr bwMode="auto">
            <a:xfrm>
              <a:off x="7795121" y="2600796"/>
              <a:ext cx="93662" cy="2281237"/>
            </a:xfrm>
            <a:custGeom>
              <a:avLst/>
              <a:gdLst>
                <a:gd name="T0" fmla="*/ 33 w 59"/>
                <a:gd name="T1" fmla="*/ 727 h 1437"/>
                <a:gd name="T2" fmla="*/ 33 w 59"/>
                <a:gd name="T3" fmla="*/ 1437 h 1437"/>
                <a:gd name="T4" fmla="*/ 33 w 59"/>
                <a:gd name="T5" fmla="*/ 727 h 1437"/>
                <a:gd name="T6" fmla="*/ 33 w 59"/>
                <a:gd name="T7" fmla="*/ 0 h 1437"/>
                <a:gd name="T8" fmla="*/ 0 w 59"/>
                <a:gd name="T9" fmla="*/ 1437 h 1437"/>
                <a:gd name="T10" fmla="*/ 59 w 59"/>
                <a:gd name="T11" fmla="*/ 1437 h 1437"/>
                <a:gd name="T12" fmla="*/ 0 w 59"/>
                <a:gd name="T13" fmla="*/ 0 h 1437"/>
                <a:gd name="T14" fmla="*/ 59 w 59"/>
                <a:gd name="T15" fmla="*/ 0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1437">
                  <a:moveTo>
                    <a:pt x="33" y="727"/>
                  </a:moveTo>
                  <a:lnTo>
                    <a:pt x="33" y="1437"/>
                  </a:lnTo>
                  <a:moveTo>
                    <a:pt x="33" y="727"/>
                  </a:moveTo>
                  <a:lnTo>
                    <a:pt x="33" y="0"/>
                  </a:lnTo>
                  <a:moveTo>
                    <a:pt x="0" y="1437"/>
                  </a:moveTo>
                  <a:lnTo>
                    <a:pt x="59" y="1437"/>
                  </a:lnTo>
                  <a:moveTo>
                    <a:pt x="0" y="0"/>
                  </a:moveTo>
                  <a:lnTo>
                    <a:pt x="59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5" name="Freeform 26"/>
            <p:cNvSpPr>
              <a:spLocks noEditPoints="1"/>
            </p:cNvSpPr>
            <p:nvPr/>
          </p:nvSpPr>
          <p:spPr bwMode="auto">
            <a:xfrm>
              <a:off x="8398371" y="2372196"/>
              <a:ext cx="93662" cy="2590800"/>
            </a:xfrm>
            <a:custGeom>
              <a:avLst/>
              <a:gdLst>
                <a:gd name="T0" fmla="*/ 33 w 59"/>
                <a:gd name="T1" fmla="*/ 829 h 1632"/>
                <a:gd name="T2" fmla="*/ 33 w 59"/>
                <a:gd name="T3" fmla="*/ 1632 h 1632"/>
                <a:gd name="T4" fmla="*/ 33 w 59"/>
                <a:gd name="T5" fmla="*/ 829 h 1632"/>
                <a:gd name="T6" fmla="*/ 33 w 59"/>
                <a:gd name="T7" fmla="*/ 829 h 1632"/>
                <a:gd name="T8" fmla="*/ 33 w 59"/>
                <a:gd name="T9" fmla="*/ 0 h 1632"/>
                <a:gd name="T10" fmla="*/ 33 w 59"/>
                <a:gd name="T11" fmla="*/ 829 h 1632"/>
                <a:gd name="T12" fmla="*/ 0 w 59"/>
                <a:gd name="T13" fmla="*/ 1632 h 1632"/>
                <a:gd name="T14" fmla="*/ 59 w 59"/>
                <a:gd name="T15" fmla="*/ 1632 h 1632"/>
                <a:gd name="T16" fmla="*/ 0 w 59"/>
                <a:gd name="T17" fmla="*/ 1632 h 1632"/>
                <a:gd name="T18" fmla="*/ 0 w 59"/>
                <a:gd name="T19" fmla="*/ 0 h 1632"/>
                <a:gd name="T20" fmla="*/ 59 w 59"/>
                <a:gd name="T21" fmla="*/ 0 h 1632"/>
                <a:gd name="T22" fmla="*/ 0 w 59"/>
                <a:gd name="T23" fmla="*/ 0 h 1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1632">
                  <a:moveTo>
                    <a:pt x="33" y="829"/>
                  </a:moveTo>
                  <a:lnTo>
                    <a:pt x="33" y="1632"/>
                  </a:lnTo>
                  <a:lnTo>
                    <a:pt x="33" y="829"/>
                  </a:lnTo>
                  <a:close/>
                  <a:moveTo>
                    <a:pt x="33" y="829"/>
                  </a:moveTo>
                  <a:lnTo>
                    <a:pt x="33" y="0"/>
                  </a:lnTo>
                  <a:lnTo>
                    <a:pt x="33" y="829"/>
                  </a:lnTo>
                  <a:close/>
                  <a:moveTo>
                    <a:pt x="0" y="1632"/>
                  </a:moveTo>
                  <a:lnTo>
                    <a:pt x="59" y="1632"/>
                  </a:lnTo>
                  <a:lnTo>
                    <a:pt x="0" y="1632"/>
                  </a:lnTo>
                  <a:close/>
                  <a:moveTo>
                    <a:pt x="0" y="0"/>
                  </a:move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6" name="Freeform 27"/>
            <p:cNvSpPr>
              <a:spLocks noEditPoints="1"/>
            </p:cNvSpPr>
            <p:nvPr/>
          </p:nvSpPr>
          <p:spPr bwMode="auto">
            <a:xfrm>
              <a:off x="8398371" y="2372196"/>
              <a:ext cx="93662" cy="2590800"/>
            </a:xfrm>
            <a:custGeom>
              <a:avLst/>
              <a:gdLst>
                <a:gd name="T0" fmla="*/ 33 w 59"/>
                <a:gd name="T1" fmla="*/ 829 h 1632"/>
                <a:gd name="T2" fmla="*/ 33 w 59"/>
                <a:gd name="T3" fmla="*/ 1632 h 1632"/>
                <a:gd name="T4" fmla="*/ 33 w 59"/>
                <a:gd name="T5" fmla="*/ 829 h 1632"/>
                <a:gd name="T6" fmla="*/ 33 w 59"/>
                <a:gd name="T7" fmla="*/ 0 h 1632"/>
                <a:gd name="T8" fmla="*/ 0 w 59"/>
                <a:gd name="T9" fmla="*/ 1632 h 1632"/>
                <a:gd name="T10" fmla="*/ 59 w 59"/>
                <a:gd name="T11" fmla="*/ 1632 h 1632"/>
                <a:gd name="T12" fmla="*/ 0 w 59"/>
                <a:gd name="T13" fmla="*/ 0 h 1632"/>
                <a:gd name="T14" fmla="*/ 59 w 59"/>
                <a:gd name="T15" fmla="*/ 0 h 1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1632">
                  <a:moveTo>
                    <a:pt x="33" y="829"/>
                  </a:moveTo>
                  <a:lnTo>
                    <a:pt x="33" y="1632"/>
                  </a:lnTo>
                  <a:moveTo>
                    <a:pt x="33" y="829"/>
                  </a:moveTo>
                  <a:lnTo>
                    <a:pt x="33" y="0"/>
                  </a:lnTo>
                  <a:moveTo>
                    <a:pt x="0" y="1632"/>
                  </a:moveTo>
                  <a:lnTo>
                    <a:pt x="59" y="1632"/>
                  </a:lnTo>
                  <a:moveTo>
                    <a:pt x="0" y="0"/>
                  </a:moveTo>
                  <a:lnTo>
                    <a:pt x="59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3" name="Oval 35"/>
            <p:cNvSpPr>
              <a:spLocks noChangeArrowheads="1"/>
            </p:cNvSpPr>
            <p:nvPr/>
          </p:nvSpPr>
          <p:spPr bwMode="auto">
            <a:xfrm>
              <a:off x="7706221" y="4112096"/>
              <a:ext cx="120650" cy="120650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4" name="Oval 36"/>
            <p:cNvSpPr>
              <a:spLocks noChangeArrowheads="1"/>
            </p:cNvSpPr>
            <p:nvPr/>
          </p:nvSpPr>
          <p:spPr bwMode="auto">
            <a:xfrm>
              <a:off x="7706221" y="4112096"/>
              <a:ext cx="120650" cy="120650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5" name="Oval 37"/>
            <p:cNvSpPr>
              <a:spLocks noChangeArrowheads="1"/>
            </p:cNvSpPr>
            <p:nvPr/>
          </p:nvSpPr>
          <p:spPr bwMode="auto">
            <a:xfrm>
              <a:off x="8309471" y="4031134"/>
              <a:ext cx="120650" cy="120650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6" name="Oval 38"/>
            <p:cNvSpPr>
              <a:spLocks noChangeArrowheads="1"/>
            </p:cNvSpPr>
            <p:nvPr/>
          </p:nvSpPr>
          <p:spPr bwMode="auto">
            <a:xfrm>
              <a:off x="8309471" y="4031134"/>
              <a:ext cx="120650" cy="120650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3" name="Freeform 46"/>
            <p:cNvSpPr>
              <a:spLocks/>
            </p:cNvSpPr>
            <p:nvPr/>
          </p:nvSpPr>
          <p:spPr bwMode="auto">
            <a:xfrm>
              <a:off x="7772896" y="3681884"/>
              <a:ext cx="134937" cy="134937"/>
            </a:xfrm>
            <a:custGeom>
              <a:avLst/>
              <a:gdLst>
                <a:gd name="T0" fmla="*/ 42 w 85"/>
                <a:gd name="T1" fmla="*/ 0 h 85"/>
                <a:gd name="T2" fmla="*/ 85 w 85"/>
                <a:gd name="T3" fmla="*/ 85 h 85"/>
                <a:gd name="T4" fmla="*/ 0 w 85"/>
                <a:gd name="T5" fmla="*/ 85 h 85"/>
                <a:gd name="T6" fmla="*/ 42 w 85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5">
                  <a:moveTo>
                    <a:pt x="42" y="0"/>
                  </a:moveTo>
                  <a:lnTo>
                    <a:pt x="85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4" name="Freeform 47"/>
            <p:cNvSpPr>
              <a:spLocks/>
            </p:cNvSpPr>
            <p:nvPr/>
          </p:nvSpPr>
          <p:spPr bwMode="auto">
            <a:xfrm>
              <a:off x="7772896" y="3681884"/>
              <a:ext cx="134937" cy="134937"/>
            </a:xfrm>
            <a:custGeom>
              <a:avLst/>
              <a:gdLst>
                <a:gd name="T0" fmla="*/ 42 w 85"/>
                <a:gd name="T1" fmla="*/ 0 h 85"/>
                <a:gd name="T2" fmla="*/ 85 w 85"/>
                <a:gd name="T3" fmla="*/ 85 h 85"/>
                <a:gd name="T4" fmla="*/ 0 w 85"/>
                <a:gd name="T5" fmla="*/ 85 h 85"/>
                <a:gd name="T6" fmla="*/ 42 w 85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5">
                  <a:moveTo>
                    <a:pt x="42" y="0"/>
                  </a:moveTo>
                  <a:lnTo>
                    <a:pt x="85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5" name="Freeform 48"/>
            <p:cNvSpPr>
              <a:spLocks/>
            </p:cNvSpPr>
            <p:nvPr/>
          </p:nvSpPr>
          <p:spPr bwMode="auto">
            <a:xfrm>
              <a:off x="8376146" y="3615209"/>
              <a:ext cx="133350" cy="133350"/>
            </a:xfrm>
            <a:custGeom>
              <a:avLst/>
              <a:gdLst>
                <a:gd name="T0" fmla="*/ 42 w 84"/>
                <a:gd name="T1" fmla="*/ 0 h 84"/>
                <a:gd name="T2" fmla="*/ 84 w 84"/>
                <a:gd name="T3" fmla="*/ 84 h 84"/>
                <a:gd name="T4" fmla="*/ 0 w 84"/>
                <a:gd name="T5" fmla="*/ 84 h 84"/>
                <a:gd name="T6" fmla="*/ 42 w 84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4">
                  <a:moveTo>
                    <a:pt x="42" y="0"/>
                  </a:moveTo>
                  <a:lnTo>
                    <a:pt x="84" y="84"/>
                  </a:lnTo>
                  <a:lnTo>
                    <a:pt x="0" y="84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6" name="Freeform 49"/>
            <p:cNvSpPr>
              <a:spLocks/>
            </p:cNvSpPr>
            <p:nvPr/>
          </p:nvSpPr>
          <p:spPr bwMode="auto">
            <a:xfrm>
              <a:off x="8376146" y="3615209"/>
              <a:ext cx="133350" cy="133350"/>
            </a:xfrm>
            <a:custGeom>
              <a:avLst/>
              <a:gdLst>
                <a:gd name="T0" fmla="*/ 42 w 84"/>
                <a:gd name="T1" fmla="*/ 0 h 84"/>
                <a:gd name="T2" fmla="*/ 84 w 84"/>
                <a:gd name="T3" fmla="*/ 84 h 84"/>
                <a:gd name="T4" fmla="*/ 0 w 84"/>
                <a:gd name="T5" fmla="*/ 84 h 84"/>
                <a:gd name="T6" fmla="*/ 42 w 84"/>
                <a:gd name="T7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4">
                  <a:moveTo>
                    <a:pt x="42" y="0"/>
                  </a:moveTo>
                  <a:lnTo>
                    <a:pt x="84" y="84"/>
                  </a:lnTo>
                  <a:lnTo>
                    <a:pt x="0" y="84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54" name="Rectangle 153"/>
          <p:cNvSpPr/>
          <p:nvPr/>
        </p:nvSpPr>
        <p:spPr bwMode="auto">
          <a:xfrm>
            <a:off x="4484837" y="5138787"/>
            <a:ext cx="498772" cy="35518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40205" y="1318433"/>
            <a:ext cx="2195541" cy="3145146"/>
            <a:chOff x="824380" y="1336838"/>
            <a:chExt cx="2195541" cy="3145146"/>
          </a:xfrm>
        </p:grpSpPr>
        <p:sp>
          <p:nvSpPr>
            <p:cNvPr id="18" name="Freeform 16"/>
            <p:cNvSpPr>
              <a:spLocks noEditPoints="1"/>
            </p:cNvSpPr>
            <p:nvPr/>
          </p:nvSpPr>
          <p:spPr bwMode="auto">
            <a:xfrm>
              <a:off x="2796084" y="2532534"/>
              <a:ext cx="114300" cy="1949450"/>
            </a:xfrm>
            <a:custGeom>
              <a:avLst/>
              <a:gdLst>
                <a:gd name="T0" fmla="*/ 31 w 72"/>
                <a:gd name="T1" fmla="*/ 614 h 1228"/>
                <a:gd name="T2" fmla="*/ 31 w 72"/>
                <a:gd name="T3" fmla="*/ 1228 h 1228"/>
                <a:gd name="T4" fmla="*/ 31 w 72"/>
                <a:gd name="T5" fmla="*/ 614 h 1228"/>
                <a:gd name="T6" fmla="*/ 31 w 72"/>
                <a:gd name="T7" fmla="*/ 614 h 1228"/>
                <a:gd name="T8" fmla="*/ 31 w 72"/>
                <a:gd name="T9" fmla="*/ 0 h 1228"/>
                <a:gd name="T10" fmla="*/ 31 w 72"/>
                <a:gd name="T11" fmla="*/ 614 h 1228"/>
                <a:gd name="T12" fmla="*/ 0 w 72"/>
                <a:gd name="T13" fmla="*/ 1228 h 1228"/>
                <a:gd name="T14" fmla="*/ 72 w 72"/>
                <a:gd name="T15" fmla="*/ 1228 h 1228"/>
                <a:gd name="T16" fmla="*/ 0 w 72"/>
                <a:gd name="T17" fmla="*/ 1228 h 1228"/>
                <a:gd name="T18" fmla="*/ 0 w 72"/>
                <a:gd name="T19" fmla="*/ 0 h 1228"/>
                <a:gd name="T20" fmla="*/ 72 w 72"/>
                <a:gd name="T21" fmla="*/ 0 h 1228"/>
                <a:gd name="T22" fmla="*/ 0 w 72"/>
                <a:gd name="T23" fmla="*/ 0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" h="1228">
                  <a:moveTo>
                    <a:pt x="31" y="614"/>
                  </a:moveTo>
                  <a:lnTo>
                    <a:pt x="31" y="1228"/>
                  </a:lnTo>
                  <a:lnTo>
                    <a:pt x="31" y="614"/>
                  </a:lnTo>
                  <a:close/>
                  <a:moveTo>
                    <a:pt x="31" y="614"/>
                  </a:moveTo>
                  <a:lnTo>
                    <a:pt x="31" y="0"/>
                  </a:lnTo>
                  <a:lnTo>
                    <a:pt x="31" y="614"/>
                  </a:lnTo>
                  <a:close/>
                  <a:moveTo>
                    <a:pt x="0" y="1228"/>
                  </a:moveTo>
                  <a:lnTo>
                    <a:pt x="72" y="1228"/>
                  </a:lnTo>
                  <a:lnTo>
                    <a:pt x="0" y="1228"/>
                  </a:lnTo>
                  <a:close/>
                  <a:moveTo>
                    <a:pt x="0" y="0"/>
                  </a:moveTo>
                  <a:lnTo>
                    <a:pt x="7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auto">
            <a:xfrm>
              <a:off x="2796084" y="2532534"/>
              <a:ext cx="114300" cy="1949450"/>
            </a:xfrm>
            <a:custGeom>
              <a:avLst/>
              <a:gdLst>
                <a:gd name="T0" fmla="*/ 31 w 72"/>
                <a:gd name="T1" fmla="*/ 614 h 1228"/>
                <a:gd name="T2" fmla="*/ 31 w 72"/>
                <a:gd name="T3" fmla="*/ 1228 h 1228"/>
                <a:gd name="T4" fmla="*/ 31 w 72"/>
                <a:gd name="T5" fmla="*/ 614 h 1228"/>
                <a:gd name="T6" fmla="*/ 31 w 72"/>
                <a:gd name="T7" fmla="*/ 0 h 1228"/>
                <a:gd name="T8" fmla="*/ 0 w 72"/>
                <a:gd name="T9" fmla="*/ 1228 h 1228"/>
                <a:gd name="T10" fmla="*/ 72 w 72"/>
                <a:gd name="T11" fmla="*/ 1228 h 1228"/>
                <a:gd name="T12" fmla="*/ 0 w 72"/>
                <a:gd name="T13" fmla="*/ 0 h 1228"/>
                <a:gd name="T14" fmla="*/ 72 w 72"/>
                <a:gd name="T15" fmla="*/ 0 h 1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228">
                  <a:moveTo>
                    <a:pt x="31" y="614"/>
                  </a:moveTo>
                  <a:lnTo>
                    <a:pt x="31" y="1228"/>
                  </a:lnTo>
                  <a:moveTo>
                    <a:pt x="31" y="614"/>
                  </a:moveTo>
                  <a:lnTo>
                    <a:pt x="31" y="0"/>
                  </a:lnTo>
                  <a:moveTo>
                    <a:pt x="0" y="1228"/>
                  </a:moveTo>
                  <a:lnTo>
                    <a:pt x="72" y="1228"/>
                  </a:lnTo>
                  <a:moveTo>
                    <a:pt x="0" y="0"/>
                  </a:moveTo>
                  <a:lnTo>
                    <a:pt x="72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auto">
            <a:xfrm>
              <a:off x="2877046" y="1784822"/>
              <a:ext cx="114300" cy="2501900"/>
            </a:xfrm>
            <a:custGeom>
              <a:avLst/>
              <a:gdLst>
                <a:gd name="T0" fmla="*/ 31 w 72"/>
                <a:gd name="T1" fmla="*/ 788 h 1576"/>
                <a:gd name="T2" fmla="*/ 31 w 72"/>
                <a:gd name="T3" fmla="*/ 1576 h 1576"/>
                <a:gd name="T4" fmla="*/ 31 w 72"/>
                <a:gd name="T5" fmla="*/ 788 h 1576"/>
                <a:gd name="T6" fmla="*/ 31 w 72"/>
                <a:gd name="T7" fmla="*/ 788 h 1576"/>
                <a:gd name="T8" fmla="*/ 31 w 72"/>
                <a:gd name="T9" fmla="*/ 0 h 1576"/>
                <a:gd name="T10" fmla="*/ 31 w 72"/>
                <a:gd name="T11" fmla="*/ 788 h 1576"/>
                <a:gd name="T12" fmla="*/ 0 w 72"/>
                <a:gd name="T13" fmla="*/ 1576 h 1576"/>
                <a:gd name="T14" fmla="*/ 72 w 72"/>
                <a:gd name="T15" fmla="*/ 1576 h 1576"/>
                <a:gd name="T16" fmla="*/ 0 w 72"/>
                <a:gd name="T17" fmla="*/ 1576 h 1576"/>
                <a:gd name="T18" fmla="*/ 0 w 72"/>
                <a:gd name="T19" fmla="*/ 0 h 1576"/>
                <a:gd name="T20" fmla="*/ 72 w 72"/>
                <a:gd name="T21" fmla="*/ 0 h 1576"/>
                <a:gd name="T22" fmla="*/ 0 w 72"/>
                <a:gd name="T23" fmla="*/ 0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" h="1576">
                  <a:moveTo>
                    <a:pt x="31" y="788"/>
                  </a:moveTo>
                  <a:lnTo>
                    <a:pt x="31" y="1576"/>
                  </a:lnTo>
                  <a:lnTo>
                    <a:pt x="31" y="788"/>
                  </a:lnTo>
                  <a:close/>
                  <a:moveTo>
                    <a:pt x="31" y="788"/>
                  </a:moveTo>
                  <a:lnTo>
                    <a:pt x="31" y="0"/>
                  </a:lnTo>
                  <a:lnTo>
                    <a:pt x="31" y="788"/>
                  </a:lnTo>
                  <a:close/>
                  <a:moveTo>
                    <a:pt x="0" y="1576"/>
                  </a:moveTo>
                  <a:lnTo>
                    <a:pt x="72" y="1576"/>
                  </a:lnTo>
                  <a:lnTo>
                    <a:pt x="0" y="1576"/>
                  </a:lnTo>
                  <a:close/>
                  <a:moveTo>
                    <a:pt x="0" y="0"/>
                  </a:moveTo>
                  <a:lnTo>
                    <a:pt x="7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9" name="Freeform 27"/>
            <p:cNvSpPr>
              <a:spLocks noEditPoints="1"/>
            </p:cNvSpPr>
            <p:nvPr/>
          </p:nvSpPr>
          <p:spPr bwMode="auto">
            <a:xfrm>
              <a:off x="2877046" y="1784822"/>
              <a:ext cx="114300" cy="2501900"/>
            </a:xfrm>
            <a:custGeom>
              <a:avLst/>
              <a:gdLst>
                <a:gd name="T0" fmla="*/ 31 w 72"/>
                <a:gd name="T1" fmla="*/ 788 h 1576"/>
                <a:gd name="T2" fmla="*/ 31 w 72"/>
                <a:gd name="T3" fmla="*/ 1576 h 1576"/>
                <a:gd name="T4" fmla="*/ 31 w 72"/>
                <a:gd name="T5" fmla="*/ 788 h 1576"/>
                <a:gd name="T6" fmla="*/ 31 w 72"/>
                <a:gd name="T7" fmla="*/ 0 h 1576"/>
                <a:gd name="T8" fmla="*/ 0 w 72"/>
                <a:gd name="T9" fmla="*/ 1576 h 1576"/>
                <a:gd name="T10" fmla="*/ 72 w 72"/>
                <a:gd name="T11" fmla="*/ 1576 h 1576"/>
                <a:gd name="T12" fmla="*/ 0 w 72"/>
                <a:gd name="T13" fmla="*/ 0 h 1576"/>
                <a:gd name="T14" fmla="*/ 72 w 72"/>
                <a:gd name="T15" fmla="*/ 0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" h="1576">
                  <a:moveTo>
                    <a:pt x="31" y="788"/>
                  </a:moveTo>
                  <a:lnTo>
                    <a:pt x="31" y="1576"/>
                  </a:lnTo>
                  <a:moveTo>
                    <a:pt x="31" y="788"/>
                  </a:moveTo>
                  <a:lnTo>
                    <a:pt x="31" y="0"/>
                  </a:lnTo>
                  <a:moveTo>
                    <a:pt x="0" y="1576"/>
                  </a:moveTo>
                  <a:lnTo>
                    <a:pt x="72" y="1576"/>
                  </a:lnTo>
                  <a:moveTo>
                    <a:pt x="0" y="0"/>
                  </a:moveTo>
                  <a:lnTo>
                    <a:pt x="72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auto">
            <a:xfrm>
              <a:off x="2777034" y="3412009"/>
              <a:ext cx="146050" cy="146050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auto">
            <a:xfrm>
              <a:off x="2777034" y="3412009"/>
              <a:ext cx="146050" cy="146050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2857996" y="2940522"/>
              <a:ext cx="161925" cy="161925"/>
            </a:xfrm>
            <a:custGeom>
              <a:avLst/>
              <a:gdLst>
                <a:gd name="T0" fmla="*/ 51 w 102"/>
                <a:gd name="T1" fmla="*/ 0 h 102"/>
                <a:gd name="T2" fmla="*/ 102 w 102"/>
                <a:gd name="T3" fmla="*/ 102 h 102"/>
                <a:gd name="T4" fmla="*/ 0 w 102"/>
                <a:gd name="T5" fmla="*/ 102 h 102"/>
                <a:gd name="T6" fmla="*/ 51 w 102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51" y="0"/>
                  </a:moveTo>
                  <a:lnTo>
                    <a:pt x="102" y="102"/>
                  </a:lnTo>
                  <a:lnTo>
                    <a:pt x="0" y="102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2857996" y="2940522"/>
              <a:ext cx="161925" cy="161925"/>
            </a:xfrm>
            <a:custGeom>
              <a:avLst/>
              <a:gdLst>
                <a:gd name="T0" fmla="*/ 51 w 102"/>
                <a:gd name="T1" fmla="*/ 0 h 102"/>
                <a:gd name="T2" fmla="*/ 102 w 102"/>
                <a:gd name="T3" fmla="*/ 102 h 102"/>
                <a:gd name="T4" fmla="*/ 0 w 102"/>
                <a:gd name="T5" fmla="*/ 102 h 102"/>
                <a:gd name="T6" fmla="*/ 51 w 102"/>
                <a:gd name="T7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2" h="102">
                  <a:moveTo>
                    <a:pt x="51" y="0"/>
                  </a:moveTo>
                  <a:lnTo>
                    <a:pt x="102" y="102"/>
                  </a:lnTo>
                  <a:lnTo>
                    <a:pt x="0" y="102"/>
                  </a:lnTo>
                  <a:lnTo>
                    <a:pt x="51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824380" y="1336838"/>
              <a:ext cx="498772" cy="35518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420171" y="5138787"/>
            <a:ext cx="3616325" cy="1069871"/>
            <a:chOff x="5404346" y="5157192"/>
            <a:chExt cx="3616325" cy="1069871"/>
          </a:xfrm>
        </p:grpSpPr>
        <p:grpSp>
          <p:nvGrpSpPr>
            <p:cNvPr id="98" name="Group 97"/>
            <p:cNvGrpSpPr/>
            <p:nvPr/>
          </p:nvGrpSpPr>
          <p:grpSpPr>
            <a:xfrm>
              <a:off x="5404346" y="5376867"/>
              <a:ext cx="3616325" cy="66675"/>
              <a:chOff x="2778125" y="3910013"/>
              <a:chExt cx="3616325" cy="66675"/>
            </a:xfrm>
          </p:grpSpPr>
          <p:sp>
            <p:nvSpPr>
              <p:cNvPr id="99" name="Line 10"/>
              <p:cNvSpPr>
                <a:spLocks noChangeShapeType="1"/>
              </p:cNvSpPr>
              <p:nvPr/>
            </p:nvSpPr>
            <p:spPr bwMode="auto">
              <a:xfrm>
                <a:off x="2778125" y="3910013"/>
                <a:ext cx="3616325" cy="0"/>
              </a:xfrm>
              <a:prstGeom prst="line">
                <a:avLst/>
              </a:pr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00" name="Freeform 11"/>
              <p:cNvSpPr>
                <a:spLocks noEditPoints="1"/>
              </p:cNvSpPr>
              <p:nvPr/>
            </p:nvSpPr>
            <p:spPr bwMode="auto">
              <a:xfrm>
                <a:off x="2778125" y="3910013"/>
                <a:ext cx="3616325" cy="66675"/>
              </a:xfrm>
              <a:custGeom>
                <a:avLst/>
                <a:gdLst>
                  <a:gd name="T0" fmla="*/ 0 w 2278"/>
                  <a:gd name="T1" fmla="*/ 0 h 42"/>
                  <a:gd name="T2" fmla="*/ 0 w 2278"/>
                  <a:gd name="T3" fmla="*/ 42 h 42"/>
                  <a:gd name="T4" fmla="*/ 379 w 2278"/>
                  <a:gd name="T5" fmla="*/ 0 h 42"/>
                  <a:gd name="T6" fmla="*/ 379 w 2278"/>
                  <a:gd name="T7" fmla="*/ 42 h 42"/>
                  <a:gd name="T8" fmla="*/ 759 w 2278"/>
                  <a:gd name="T9" fmla="*/ 0 h 42"/>
                  <a:gd name="T10" fmla="*/ 759 w 2278"/>
                  <a:gd name="T11" fmla="*/ 42 h 42"/>
                  <a:gd name="T12" fmla="*/ 1138 w 2278"/>
                  <a:gd name="T13" fmla="*/ 0 h 42"/>
                  <a:gd name="T14" fmla="*/ 1138 w 2278"/>
                  <a:gd name="T15" fmla="*/ 42 h 42"/>
                  <a:gd name="T16" fmla="*/ 1518 w 2278"/>
                  <a:gd name="T17" fmla="*/ 0 h 42"/>
                  <a:gd name="T18" fmla="*/ 1518 w 2278"/>
                  <a:gd name="T19" fmla="*/ 42 h 42"/>
                  <a:gd name="T20" fmla="*/ 1898 w 2278"/>
                  <a:gd name="T21" fmla="*/ 0 h 42"/>
                  <a:gd name="T22" fmla="*/ 1898 w 2278"/>
                  <a:gd name="T23" fmla="*/ 42 h 42"/>
                  <a:gd name="T24" fmla="*/ 2278 w 2278"/>
                  <a:gd name="T25" fmla="*/ 0 h 42"/>
                  <a:gd name="T26" fmla="*/ 2278 w 2278"/>
                  <a:gd name="T27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278" h="42">
                    <a:moveTo>
                      <a:pt x="0" y="0"/>
                    </a:moveTo>
                    <a:lnTo>
                      <a:pt x="0" y="42"/>
                    </a:lnTo>
                    <a:moveTo>
                      <a:pt x="379" y="0"/>
                    </a:moveTo>
                    <a:lnTo>
                      <a:pt x="379" y="42"/>
                    </a:lnTo>
                    <a:moveTo>
                      <a:pt x="759" y="0"/>
                    </a:moveTo>
                    <a:lnTo>
                      <a:pt x="759" y="42"/>
                    </a:lnTo>
                    <a:moveTo>
                      <a:pt x="1138" y="0"/>
                    </a:moveTo>
                    <a:lnTo>
                      <a:pt x="1138" y="42"/>
                    </a:lnTo>
                    <a:moveTo>
                      <a:pt x="1518" y="0"/>
                    </a:moveTo>
                    <a:lnTo>
                      <a:pt x="1518" y="42"/>
                    </a:lnTo>
                    <a:moveTo>
                      <a:pt x="1898" y="0"/>
                    </a:moveTo>
                    <a:lnTo>
                      <a:pt x="1898" y="42"/>
                    </a:lnTo>
                    <a:moveTo>
                      <a:pt x="2278" y="0"/>
                    </a:moveTo>
                    <a:lnTo>
                      <a:pt x="2278" y="42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  <p:sp>
          <p:nvSpPr>
            <p:cNvPr id="145" name="Rectangle 61"/>
            <p:cNvSpPr>
              <a:spLocks noChangeArrowheads="1"/>
            </p:cNvSpPr>
            <p:nvPr/>
          </p:nvSpPr>
          <p:spPr bwMode="auto">
            <a:xfrm>
              <a:off x="5785089" y="5496396"/>
              <a:ext cx="44563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Pre1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6" name="Rectangle 62"/>
            <p:cNvSpPr>
              <a:spLocks noChangeArrowheads="1"/>
            </p:cNvSpPr>
            <p:nvPr/>
          </p:nvSpPr>
          <p:spPr bwMode="auto">
            <a:xfrm>
              <a:off x="6386751" y="5496396"/>
              <a:ext cx="44563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Pre2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7" name="Rectangle 63"/>
            <p:cNvSpPr>
              <a:spLocks noChangeArrowheads="1"/>
            </p:cNvSpPr>
            <p:nvPr/>
          </p:nvSpPr>
          <p:spPr bwMode="auto">
            <a:xfrm>
              <a:off x="6941926" y="5496396"/>
              <a:ext cx="53860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Post1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8" name="Rectangle 64"/>
            <p:cNvSpPr>
              <a:spLocks noChangeArrowheads="1"/>
            </p:cNvSpPr>
            <p:nvPr/>
          </p:nvSpPr>
          <p:spPr bwMode="auto">
            <a:xfrm>
              <a:off x="7545176" y="5496396"/>
              <a:ext cx="53860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Post2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9" name="Rectangle 65"/>
            <p:cNvSpPr>
              <a:spLocks noChangeArrowheads="1"/>
            </p:cNvSpPr>
            <p:nvPr/>
          </p:nvSpPr>
          <p:spPr bwMode="auto">
            <a:xfrm>
              <a:off x="8146838" y="5496396"/>
              <a:ext cx="53860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Post3</a:t>
              </a:r>
              <a:endPara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0" name="Rectangle 67"/>
            <p:cNvSpPr>
              <a:spLocks noChangeArrowheads="1"/>
            </p:cNvSpPr>
            <p:nvPr/>
          </p:nvSpPr>
          <p:spPr bwMode="auto">
            <a:xfrm>
              <a:off x="6954562" y="5888509"/>
              <a:ext cx="47461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Trial</a:t>
              </a:r>
              <a:endPara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8576173" y="5157192"/>
              <a:ext cx="347839" cy="35518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71779" y="1348574"/>
            <a:ext cx="1803894" cy="4194661"/>
            <a:chOff x="555954" y="1366979"/>
            <a:chExt cx="1803894" cy="4194661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V="1">
              <a:off x="1075558" y="1484784"/>
              <a:ext cx="0" cy="3881437"/>
            </a:xfrm>
            <a:prstGeom prst="line">
              <a:avLst/>
            </a:prstGeom>
            <a:noFill/>
            <a:ln w="158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1010471" y="1484784"/>
              <a:ext cx="65088" cy="3881437"/>
            </a:xfrm>
            <a:custGeom>
              <a:avLst/>
              <a:gdLst>
                <a:gd name="T0" fmla="*/ 0 w 41"/>
                <a:gd name="T1" fmla="*/ 2445 h 2445"/>
                <a:gd name="T2" fmla="*/ 41 w 41"/>
                <a:gd name="T3" fmla="*/ 2445 h 2445"/>
                <a:gd name="T4" fmla="*/ 0 w 41"/>
                <a:gd name="T5" fmla="*/ 2138 h 2445"/>
                <a:gd name="T6" fmla="*/ 41 w 41"/>
                <a:gd name="T7" fmla="*/ 2138 h 2445"/>
                <a:gd name="T8" fmla="*/ 0 w 41"/>
                <a:gd name="T9" fmla="*/ 1831 h 2445"/>
                <a:gd name="T10" fmla="*/ 41 w 41"/>
                <a:gd name="T11" fmla="*/ 1831 h 2445"/>
                <a:gd name="T12" fmla="*/ 0 w 41"/>
                <a:gd name="T13" fmla="*/ 1524 h 2445"/>
                <a:gd name="T14" fmla="*/ 41 w 41"/>
                <a:gd name="T15" fmla="*/ 1524 h 2445"/>
                <a:gd name="T16" fmla="*/ 0 w 41"/>
                <a:gd name="T17" fmla="*/ 1217 h 2445"/>
                <a:gd name="T18" fmla="*/ 41 w 41"/>
                <a:gd name="T19" fmla="*/ 1217 h 2445"/>
                <a:gd name="T20" fmla="*/ 0 w 41"/>
                <a:gd name="T21" fmla="*/ 910 h 2445"/>
                <a:gd name="T22" fmla="*/ 41 w 41"/>
                <a:gd name="T23" fmla="*/ 910 h 2445"/>
                <a:gd name="T24" fmla="*/ 0 w 41"/>
                <a:gd name="T25" fmla="*/ 614 h 2445"/>
                <a:gd name="T26" fmla="*/ 41 w 41"/>
                <a:gd name="T27" fmla="*/ 614 h 2445"/>
                <a:gd name="T28" fmla="*/ 0 w 41"/>
                <a:gd name="T29" fmla="*/ 307 h 2445"/>
                <a:gd name="T30" fmla="*/ 41 w 41"/>
                <a:gd name="T31" fmla="*/ 307 h 2445"/>
                <a:gd name="T32" fmla="*/ 0 w 41"/>
                <a:gd name="T33" fmla="*/ 0 h 2445"/>
                <a:gd name="T34" fmla="*/ 41 w 41"/>
                <a:gd name="T35" fmla="*/ 0 h 2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" h="2445">
                  <a:moveTo>
                    <a:pt x="0" y="2445"/>
                  </a:moveTo>
                  <a:lnTo>
                    <a:pt x="41" y="2445"/>
                  </a:lnTo>
                  <a:moveTo>
                    <a:pt x="0" y="2138"/>
                  </a:moveTo>
                  <a:lnTo>
                    <a:pt x="41" y="2138"/>
                  </a:lnTo>
                  <a:moveTo>
                    <a:pt x="0" y="1831"/>
                  </a:moveTo>
                  <a:lnTo>
                    <a:pt x="41" y="1831"/>
                  </a:lnTo>
                  <a:moveTo>
                    <a:pt x="0" y="1524"/>
                  </a:moveTo>
                  <a:lnTo>
                    <a:pt x="41" y="1524"/>
                  </a:lnTo>
                  <a:moveTo>
                    <a:pt x="0" y="1217"/>
                  </a:moveTo>
                  <a:lnTo>
                    <a:pt x="41" y="1217"/>
                  </a:lnTo>
                  <a:moveTo>
                    <a:pt x="0" y="910"/>
                  </a:moveTo>
                  <a:lnTo>
                    <a:pt x="41" y="910"/>
                  </a:lnTo>
                  <a:moveTo>
                    <a:pt x="0" y="614"/>
                  </a:moveTo>
                  <a:lnTo>
                    <a:pt x="41" y="614"/>
                  </a:lnTo>
                  <a:moveTo>
                    <a:pt x="0" y="307"/>
                  </a:moveTo>
                  <a:lnTo>
                    <a:pt x="41" y="307"/>
                  </a:lnTo>
                  <a:moveTo>
                    <a:pt x="0" y="0"/>
                  </a:moveTo>
                  <a:lnTo>
                    <a:pt x="41" y="0"/>
                  </a:lnTo>
                </a:path>
              </a:pathLst>
            </a:custGeom>
            <a:noFill/>
            <a:ln w="158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Rectangle 55"/>
            <p:cNvSpPr>
              <a:spLocks noChangeArrowheads="1"/>
            </p:cNvSpPr>
            <p:nvPr/>
          </p:nvSpPr>
          <p:spPr bwMode="auto">
            <a:xfrm>
              <a:off x="555954" y="4721860"/>
              <a:ext cx="3847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390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9" name="Rectangle 57"/>
            <p:cNvSpPr>
              <a:spLocks noChangeArrowheads="1"/>
            </p:cNvSpPr>
            <p:nvPr/>
          </p:nvSpPr>
          <p:spPr bwMode="auto">
            <a:xfrm>
              <a:off x="555954" y="3751898"/>
              <a:ext cx="3847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400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1" name="Rectangle 59"/>
            <p:cNvSpPr>
              <a:spLocks noChangeArrowheads="1"/>
            </p:cNvSpPr>
            <p:nvPr/>
          </p:nvSpPr>
          <p:spPr bwMode="auto">
            <a:xfrm>
              <a:off x="555954" y="2780348"/>
              <a:ext cx="3847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410</a:t>
              </a:r>
              <a:endParaRPr kumimoji="0" lang="en-US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3" name="Rectangle 61"/>
            <p:cNvSpPr>
              <a:spLocks noChangeArrowheads="1"/>
            </p:cNvSpPr>
            <p:nvPr/>
          </p:nvSpPr>
          <p:spPr bwMode="auto">
            <a:xfrm>
              <a:off x="555954" y="1810385"/>
              <a:ext cx="3847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420</a:t>
              </a:r>
              <a:endParaRPr kumimoji="0" lang="en-US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6" name="Rectangle 70"/>
            <p:cNvSpPr>
              <a:spLocks noChangeArrowheads="1"/>
            </p:cNvSpPr>
            <p:nvPr/>
          </p:nvSpPr>
          <p:spPr bwMode="auto">
            <a:xfrm>
              <a:off x="1147323" y="1597497"/>
              <a:ext cx="12125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Power (W)</a:t>
              </a:r>
              <a:endPara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690983" y="5206453"/>
              <a:ext cx="629371" cy="35518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814351" y="1366979"/>
              <a:ext cx="301288" cy="35518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945837" y="1486496"/>
            <a:ext cx="2995551" cy="4056738"/>
            <a:chOff x="4930012" y="1504901"/>
            <a:chExt cx="2995551" cy="4056738"/>
          </a:xfrm>
        </p:grpSpPr>
        <p:sp>
          <p:nvSpPr>
            <p:cNvPr id="96" name="Line 8"/>
            <p:cNvSpPr>
              <a:spLocks noChangeShapeType="1"/>
            </p:cNvSpPr>
            <p:nvPr/>
          </p:nvSpPr>
          <p:spPr bwMode="auto">
            <a:xfrm flipV="1">
              <a:off x="5479805" y="1761009"/>
              <a:ext cx="0" cy="361156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7" name="Freeform 9"/>
            <p:cNvSpPr>
              <a:spLocks noEditPoints="1"/>
            </p:cNvSpPr>
            <p:nvPr/>
          </p:nvSpPr>
          <p:spPr bwMode="auto">
            <a:xfrm>
              <a:off x="5411543" y="1761009"/>
              <a:ext cx="68262" cy="3611562"/>
            </a:xfrm>
            <a:custGeom>
              <a:avLst/>
              <a:gdLst>
                <a:gd name="T0" fmla="*/ 0 w 43"/>
                <a:gd name="T1" fmla="*/ 2275 h 2275"/>
                <a:gd name="T2" fmla="*/ 43 w 43"/>
                <a:gd name="T3" fmla="*/ 2275 h 2275"/>
                <a:gd name="T4" fmla="*/ 0 w 43"/>
                <a:gd name="T5" fmla="*/ 2021 h 2275"/>
                <a:gd name="T6" fmla="*/ 43 w 43"/>
                <a:gd name="T7" fmla="*/ 2021 h 2275"/>
                <a:gd name="T8" fmla="*/ 0 w 43"/>
                <a:gd name="T9" fmla="*/ 1768 h 2275"/>
                <a:gd name="T10" fmla="*/ 43 w 43"/>
                <a:gd name="T11" fmla="*/ 1768 h 2275"/>
                <a:gd name="T12" fmla="*/ 0 w 43"/>
                <a:gd name="T13" fmla="*/ 1514 h 2275"/>
                <a:gd name="T14" fmla="*/ 43 w 43"/>
                <a:gd name="T15" fmla="*/ 1514 h 2275"/>
                <a:gd name="T16" fmla="*/ 0 w 43"/>
                <a:gd name="T17" fmla="*/ 1269 h 2275"/>
                <a:gd name="T18" fmla="*/ 43 w 43"/>
                <a:gd name="T19" fmla="*/ 1269 h 2275"/>
                <a:gd name="T20" fmla="*/ 0 w 43"/>
                <a:gd name="T21" fmla="*/ 1015 h 2275"/>
                <a:gd name="T22" fmla="*/ 43 w 43"/>
                <a:gd name="T23" fmla="*/ 1015 h 2275"/>
                <a:gd name="T24" fmla="*/ 0 w 43"/>
                <a:gd name="T25" fmla="*/ 761 h 2275"/>
                <a:gd name="T26" fmla="*/ 43 w 43"/>
                <a:gd name="T27" fmla="*/ 761 h 2275"/>
                <a:gd name="T28" fmla="*/ 0 w 43"/>
                <a:gd name="T29" fmla="*/ 508 h 2275"/>
                <a:gd name="T30" fmla="*/ 43 w 43"/>
                <a:gd name="T31" fmla="*/ 508 h 2275"/>
                <a:gd name="T32" fmla="*/ 0 w 43"/>
                <a:gd name="T33" fmla="*/ 254 h 2275"/>
                <a:gd name="T34" fmla="*/ 43 w 43"/>
                <a:gd name="T35" fmla="*/ 254 h 2275"/>
                <a:gd name="T36" fmla="*/ 0 w 43"/>
                <a:gd name="T37" fmla="*/ 0 h 2275"/>
                <a:gd name="T38" fmla="*/ 43 w 43"/>
                <a:gd name="T39" fmla="*/ 0 h 2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3" h="2275">
                  <a:moveTo>
                    <a:pt x="0" y="2275"/>
                  </a:moveTo>
                  <a:lnTo>
                    <a:pt x="43" y="2275"/>
                  </a:lnTo>
                  <a:moveTo>
                    <a:pt x="0" y="2021"/>
                  </a:moveTo>
                  <a:lnTo>
                    <a:pt x="43" y="2021"/>
                  </a:lnTo>
                  <a:moveTo>
                    <a:pt x="0" y="1768"/>
                  </a:moveTo>
                  <a:lnTo>
                    <a:pt x="43" y="1768"/>
                  </a:lnTo>
                  <a:moveTo>
                    <a:pt x="0" y="1514"/>
                  </a:moveTo>
                  <a:lnTo>
                    <a:pt x="43" y="1514"/>
                  </a:lnTo>
                  <a:moveTo>
                    <a:pt x="0" y="1269"/>
                  </a:moveTo>
                  <a:lnTo>
                    <a:pt x="43" y="1269"/>
                  </a:lnTo>
                  <a:moveTo>
                    <a:pt x="0" y="1015"/>
                  </a:moveTo>
                  <a:lnTo>
                    <a:pt x="43" y="1015"/>
                  </a:lnTo>
                  <a:moveTo>
                    <a:pt x="0" y="761"/>
                  </a:moveTo>
                  <a:lnTo>
                    <a:pt x="43" y="761"/>
                  </a:lnTo>
                  <a:moveTo>
                    <a:pt x="0" y="508"/>
                  </a:moveTo>
                  <a:lnTo>
                    <a:pt x="43" y="508"/>
                  </a:lnTo>
                  <a:moveTo>
                    <a:pt x="0" y="254"/>
                  </a:moveTo>
                  <a:lnTo>
                    <a:pt x="43" y="254"/>
                  </a:lnTo>
                  <a:moveTo>
                    <a:pt x="0" y="0"/>
                  </a:moveTo>
                  <a:lnTo>
                    <a:pt x="43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7" name="Rectangle 51"/>
            <p:cNvSpPr>
              <a:spLocks noChangeArrowheads="1"/>
            </p:cNvSpPr>
            <p:nvPr/>
          </p:nvSpPr>
          <p:spPr bwMode="auto">
            <a:xfrm>
              <a:off x="5149306" y="4805851"/>
              <a:ext cx="20518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-2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8" name="Rectangle 52"/>
            <p:cNvSpPr>
              <a:spLocks noChangeArrowheads="1"/>
            </p:cNvSpPr>
            <p:nvPr/>
          </p:nvSpPr>
          <p:spPr bwMode="auto">
            <a:xfrm>
              <a:off x="5149306" y="4405801"/>
              <a:ext cx="20518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-1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9" name="Rectangle 53"/>
            <p:cNvSpPr>
              <a:spLocks noChangeArrowheads="1"/>
            </p:cNvSpPr>
            <p:nvPr/>
          </p:nvSpPr>
          <p:spPr bwMode="auto">
            <a:xfrm>
              <a:off x="5216119" y="4005751"/>
              <a:ext cx="1282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0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0" name="Rectangle 54"/>
            <p:cNvSpPr>
              <a:spLocks noChangeArrowheads="1"/>
            </p:cNvSpPr>
            <p:nvPr/>
          </p:nvSpPr>
          <p:spPr bwMode="auto">
            <a:xfrm>
              <a:off x="5216119" y="3604114"/>
              <a:ext cx="1282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1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1" name="Rectangle 55"/>
            <p:cNvSpPr>
              <a:spLocks noChangeArrowheads="1"/>
            </p:cNvSpPr>
            <p:nvPr/>
          </p:nvSpPr>
          <p:spPr bwMode="auto">
            <a:xfrm>
              <a:off x="5216119" y="3204064"/>
              <a:ext cx="1282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2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2" name="Rectangle 56"/>
            <p:cNvSpPr>
              <a:spLocks noChangeArrowheads="1"/>
            </p:cNvSpPr>
            <p:nvPr/>
          </p:nvSpPr>
          <p:spPr bwMode="auto">
            <a:xfrm>
              <a:off x="5216119" y="2804014"/>
              <a:ext cx="1282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3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3" name="Rectangle 57"/>
            <p:cNvSpPr>
              <a:spLocks noChangeArrowheads="1"/>
            </p:cNvSpPr>
            <p:nvPr/>
          </p:nvSpPr>
          <p:spPr bwMode="auto">
            <a:xfrm>
              <a:off x="5216119" y="2405551"/>
              <a:ext cx="1282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4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4" name="Rectangle 58"/>
            <p:cNvSpPr>
              <a:spLocks noChangeArrowheads="1"/>
            </p:cNvSpPr>
            <p:nvPr/>
          </p:nvSpPr>
          <p:spPr bwMode="auto">
            <a:xfrm>
              <a:off x="5216119" y="2002326"/>
              <a:ext cx="12824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5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1" name="Rectangle 70"/>
            <p:cNvSpPr>
              <a:spLocks noChangeArrowheads="1"/>
            </p:cNvSpPr>
            <p:nvPr/>
          </p:nvSpPr>
          <p:spPr bwMode="auto">
            <a:xfrm>
              <a:off x="5568280" y="1597497"/>
              <a:ext cx="235728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Change in power</a:t>
              </a:r>
              <a:r>
                <a:rPr kumimoji="0" lang="en-US" altLang="en-US" b="1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 </a:t>
              </a:r>
              <a:r>
                <a:rPr kumimoji="0" lang="en-US" altLang="en-US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(%)</a:t>
              </a:r>
              <a:endPara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3" name="Rectangle 51"/>
            <p:cNvSpPr>
              <a:spLocks noChangeArrowheads="1"/>
            </p:cNvSpPr>
            <p:nvPr/>
          </p:nvSpPr>
          <p:spPr bwMode="auto">
            <a:xfrm>
              <a:off x="4965663" y="5219614"/>
              <a:ext cx="39754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-3.0</a:t>
              </a:r>
              <a:endPara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4930012" y="5206452"/>
              <a:ext cx="759978" cy="35518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4932040" y="1504901"/>
              <a:ext cx="620624" cy="35579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73" name="Rectangle 71"/>
          <p:cNvSpPr>
            <a:spLocks noChangeArrowheads="1"/>
          </p:cNvSpPr>
          <p:nvPr/>
        </p:nvSpPr>
        <p:spPr bwMode="auto">
          <a:xfrm>
            <a:off x="876780" y="1084853"/>
            <a:ext cx="27315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Means and SD of raw</a:t>
            </a:r>
            <a:r>
              <a:rPr kumimoji="0" lang="en-US" altLang="en-US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 data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1" name="Rectangle 71"/>
          <p:cNvSpPr>
            <a:spLocks noChangeArrowheads="1"/>
          </p:cNvSpPr>
          <p:nvPr/>
        </p:nvSpPr>
        <p:spPr bwMode="auto">
          <a:xfrm>
            <a:off x="5037024" y="1083740"/>
            <a:ext cx="35549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anose="020B0606020202030204" pitchFamily="34" charset="0"/>
              </a:rPr>
              <a:t>Means and SD of change scores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7118796" y="1923579"/>
            <a:ext cx="201612" cy="2713037"/>
            <a:chOff x="7102971" y="1941984"/>
            <a:chExt cx="201612" cy="2713037"/>
          </a:xfrm>
        </p:grpSpPr>
        <p:sp>
          <p:nvSpPr>
            <p:cNvPr id="103" name="Freeform 14"/>
            <p:cNvSpPr>
              <a:spLocks noEditPoints="1"/>
            </p:cNvSpPr>
            <p:nvPr/>
          </p:nvSpPr>
          <p:spPr bwMode="auto">
            <a:xfrm>
              <a:off x="7109292" y="3191346"/>
              <a:ext cx="93662" cy="1463675"/>
            </a:xfrm>
            <a:custGeom>
              <a:avLst/>
              <a:gdLst>
                <a:gd name="T0" fmla="*/ 33 w 59"/>
                <a:gd name="T1" fmla="*/ 465 h 922"/>
                <a:gd name="T2" fmla="*/ 33 w 59"/>
                <a:gd name="T3" fmla="*/ 922 h 922"/>
                <a:gd name="T4" fmla="*/ 33 w 59"/>
                <a:gd name="T5" fmla="*/ 465 h 922"/>
                <a:gd name="T6" fmla="*/ 33 w 59"/>
                <a:gd name="T7" fmla="*/ 465 h 922"/>
                <a:gd name="T8" fmla="*/ 33 w 59"/>
                <a:gd name="T9" fmla="*/ 0 h 922"/>
                <a:gd name="T10" fmla="*/ 33 w 59"/>
                <a:gd name="T11" fmla="*/ 465 h 922"/>
                <a:gd name="T12" fmla="*/ 0 w 59"/>
                <a:gd name="T13" fmla="*/ 922 h 922"/>
                <a:gd name="T14" fmla="*/ 59 w 59"/>
                <a:gd name="T15" fmla="*/ 922 h 922"/>
                <a:gd name="T16" fmla="*/ 0 w 59"/>
                <a:gd name="T17" fmla="*/ 922 h 922"/>
                <a:gd name="T18" fmla="*/ 0 w 59"/>
                <a:gd name="T19" fmla="*/ 0 h 922"/>
                <a:gd name="T20" fmla="*/ 59 w 59"/>
                <a:gd name="T21" fmla="*/ 0 h 922"/>
                <a:gd name="T22" fmla="*/ 0 w 59"/>
                <a:gd name="T23" fmla="*/ 0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22">
                  <a:moveTo>
                    <a:pt x="33" y="465"/>
                  </a:moveTo>
                  <a:lnTo>
                    <a:pt x="33" y="922"/>
                  </a:lnTo>
                  <a:lnTo>
                    <a:pt x="33" y="465"/>
                  </a:lnTo>
                  <a:close/>
                  <a:moveTo>
                    <a:pt x="33" y="465"/>
                  </a:moveTo>
                  <a:lnTo>
                    <a:pt x="33" y="0"/>
                  </a:lnTo>
                  <a:lnTo>
                    <a:pt x="33" y="465"/>
                  </a:lnTo>
                  <a:close/>
                  <a:moveTo>
                    <a:pt x="0" y="922"/>
                  </a:moveTo>
                  <a:lnTo>
                    <a:pt x="59" y="922"/>
                  </a:lnTo>
                  <a:lnTo>
                    <a:pt x="0" y="922"/>
                  </a:lnTo>
                  <a:close/>
                  <a:moveTo>
                    <a:pt x="0" y="0"/>
                  </a:move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1" name="Freeform 22"/>
            <p:cNvSpPr>
              <a:spLocks noEditPoints="1"/>
            </p:cNvSpPr>
            <p:nvPr/>
          </p:nvSpPr>
          <p:spPr bwMode="auto">
            <a:xfrm>
              <a:off x="7191871" y="1941984"/>
              <a:ext cx="93662" cy="2457450"/>
            </a:xfrm>
            <a:custGeom>
              <a:avLst/>
              <a:gdLst>
                <a:gd name="T0" fmla="*/ 33 w 59"/>
                <a:gd name="T1" fmla="*/ 787 h 1548"/>
                <a:gd name="T2" fmla="*/ 33 w 59"/>
                <a:gd name="T3" fmla="*/ 1548 h 1548"/>
                <a:gd name="T4" fmla="*/ 33 w 59"/>
                <a:gd name="T5" fmla="*/ 787 h 1548"/>
                <a:gd name="T6" fmla="*/ 33 w 59"/>
                <a:gd name="T7" fmla="*/ 787 h 1548"/>
                <a:gd name="T8" fmla="*/ 33 w 59"/>
                <a:gd name="T9" fmla="*/ 0 h 1548"/>
                <a:gd name="T10" fmla="*/ 33 w 59"/>
                <a:gd name="T11" fmla="*/ 787 h 1548"/>
                <a:gd name="T12" fmla="*/ 0 w 59"/>
                <a:gd name="T13" fmla="*/ 1548 h 1548"/>
                <a:gd name="T14" fmla="*/ 59 w 59"/>
                <a:gd name="T15" fmla="*/ 1548 h 1548"/>
                <a:gd name="T16" fmla="*/ 0 w 59"/>
                <a:gd name="T17" fmla="*/ 1548 h 1548"/>
                <a:gd name="T18" fmla="*/ 0 w 59"/>
                <a:gd name="T19" fmla="*/ 0 h 1548"/>
                <a:gd name="T20" fmla="*/ 59 w 59"/>
                <a:gd name="T21" fmla="*/ 0 h 1548"/>
                <a:gd name="T22" fmla="*/ 0 w 59"/>
                <a:gd name="T23" fmla="*/ 0 h 1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1548">
                  <a:moveTo>
                    <a:pt x="33" y="787"/>
                  </a:moveTo>
                  <a:lnTo>
                    <a:pt x="33" y="1548"/>
                  </a:lnTo>
                  <a:lnTo>
                    <a:pt x="33" y="787"/>
                  </a:lnTo>
                  <a:close/>
                  <a:moveTo>
                    <a:pt x="33" y="787"/>
                  </a:moveTo>
                  <a:lnTo>
                    <a:pt x="33" y="0"/>
                  </a:lnTo>
                  <a:lnTo>
                    <a:pt x="33" y="787"/>
                  </a:lnTo>
                  <a:close/>
                  <a:moveTo>
                    <a:pt x="0" y="1548"/>
                  </a:moveTo>
                  <a:lnTo>
                    <a:pt x="59" y="1548"/>
                  </a:lnTo>
                  <a:lnTo>
                    <a:pt x="0" y="1548"/>
                  </a:lnTo>
                  <a:close/>
                  <a:moveTo>
                    <a:pt x="0" y="0"/>
                  </a:move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2" name="Freeform 23"/>
            <p:cNvSpPr>
              <a:spLocks noEditPoints="1"/>
            </p:cNvSpPr>
            <p:nvPr/>
          </p:nvSpPr>
          <p:spPr bwMode="auto">
            <a:xfrm>
              <a:off x="7191871" y="1941984"/>
              <a:ext cx="93662" cy="2457450"/>
            </a:xfrm>
            <a:custGeom>
              <a:avLst/>
              <a:gdLst>
                <a:gd name="T0" fmla="*/ 33 w 59"/>
                <a:gd name="T1" fmla="*/ 787 h 1548"/>
                <a:gd name="T2" fmla="*/ 33 w 59"/>
                <a:gd name="T3" fmla="*/ 1548 h 1548"/>
                <a:gd name="T4" fmla="*/ 33 w 59"/>
                <a:gd name="T5" fmla="*/ 787 h 1548"/>
                <a:gd name="T6" fmla="*/ 33 w 59"/>
                <a:gd name="T7" fmla="*/ 0 h 1548"/>
                <a:gd name="T8" fmla="*/ 0 w 59"/>
                <a:gd name="T9" fmla="*/ 1548 h 1548"/>
                <a:gd name="T10" fmla="*/ 59 w 59"/>
                <a:gd name="T11" fmla="*/ 1548 h 1548"/>
                <a:gd name="T12" fmla="*/ 0 w 59"/>
                <a:gd name="T13" fmla="*/ 0 h 1548"/>
                <a:gd name="T14" fmla="*/ 59 w 59"/>
                <a:gd name="T15" fmla="*/ 0 h 1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1548">
                  <a:moveTo>
                    <a:pt x="33" y="787"/>
                  </a:moveTo>
                  <a:lnTo>
                    <a:pt x="33" y="1548"/>
                  </a:lnTo>
                  <a:moveTo>
                    <a:pt x="33" y="787"/>
                  </a:moveTo>
                  <a:lnTo>
                    <a:pt x="33" y="0"/>
                  </a:lnTo>
                  <a:moveTo>
                    <a:pt x="0" y="1548"/>
                  </a:moveTo>
                  <a:lnTo>
                    <a:pt x="59" y="1548"/>
                  </a:lnTo>
                  <a:moveTo>
                    <a:pt x="0" y="0"/>
                  </a:moveTo>
                  <a:lnTo>
                    <a:pt x="59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1" name="Freeform 44"/>
            <p:cNvSpPr>
              <a:spLocks/>
            </p:cNvSpPr>
            <p:nvPr/>
          </p:nvSpPr>
          <p:spPr bwMode="auto">
            <a:xfrm>
              <a:off x="7169646" y="3131021"/>
              <a:ext cx="134937" cy="134937"/>
            </a:xfrm>
            <a:custGeom>
              <a:avLst/>
              <a:gdLst>
                <a:gd name="T0" fmla="*/ 43 w 85"/>
                <a:gd name="T1" fmla="*/ 0 h 85"/>
                <a:gd name="T2" fmla="*/ 85 w 85"/>
                <a:gd name="T3" fmla="*/ 85 h 85"/>
                <a:gd name="T4" fmla="*/ 0 w 85"/>
                <a:gd name="T5" fmla="*/ 85 h 85"/>
                <a:gd name="T6" fmla="*/ 43 w 85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5">
                  <a:moveTo>
                    <a:pt x="43" y="0"/>
                  </a:moveTo>
                  <a:lnTo>
                    <a:pt x="85" y="85"/>
                  </a:lnTo>
                  <a:lnTo>
                    <a:pt x="0" y="85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2" name="Freeform 45"/>
            <p:cNvSpPr>
              <a:spLocks/>
            </p:cNvSpPr>
            <p:nvPr/>
          </p:nvSpPr>
          <p:spPr bwMode="auto">
            <a:xfrm>
              <a:off x="7169646" y="3131021"/>
              <a:ext cx="134937" cy="134937"/>
            </a:xfrm>
            <a:custGeom>
              <a:avLst/>
              <a:gdLst>
                <a:gd name="T0" fmla="*/ 43 w 85"/>
                <a:gd name="T1" fmla="*/ 0 h 85"/>
                <a:gd name="T2" fmla="*/ 85 w 85"/>
                <a:gd name="T3" fmla="*/ 85 h 85"/>
                <a:gd name="T4" fmla="*/ 0 w 85"/>
                <a:gd name="T5" fmla="*/ 85 h 85"/>
                <a:gd name="T6" fmla="*/ 43 w 85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85">
                  <a:moveTo>
                    <a:pt x="43" y="0"/>
                  </a:moveTo>
                  <a:lnTo>
                    <a:pt x="85" y="85"/>
                  </a:lnTo>
                  <a:lnTo>
                    <a:pt x="0" y="85"/>
                  </a:lnTo>
                  <a:lnTo>
                    <a:pt x="43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4" name="Freeform 15"/>
            <p:cNvSpPr>
              <a:spLocks noEditPoints="1"/>
            </p:cNvSpPr>
            <p:nvPr/>
          </p:nvSpPr>
          <p:spPr bwMode="auto">
            <a:xfrm>
              <a:off x="7109292" y="3191346"/>
              <a:ext cx="93662" cy="1463675"/>
            </a:xfrm>
            <a:custGeom>
              <a:avLst/>
              <a:gdLst>
                <a:gd name="T0" fmla="*/ 33 w 59"/>
                <a:gd name="T1" fmla="*/ 465 h 922"/>
                <a:gd name="T2" fmla="*/ 33 w 59"/>
                <a:gd name="T3" fmla="*/ 922 h 922"/>
                <a:gd name="T4" fmla="*/ 33 w 59"/>
                <a:gd name="T5" fmla="*/ 465 h 922"/>
                <a:gd name="T6" fmla="*/ 33 w 59"/>
                <a:gd name="T7" fmla="*/ 0 h 922"/>
                <a:gd name="T8" fmla="*/ 0 w 59"/>
                <a:gd name="T9" fmla="*/ 922 h 922"/>
                <a:gd name="T10" fmla="*/ 59 w 59"/>
                <a:gd name="T11" fmla="*/ 922 h 922"/>
                <a:gd name="T12" fmla="*/ 0 w 59"/>
                <a:gd name="T13" fmla="*/ 0 h 922"/>
                <a:gd name="T14" fmla="*/ 59 w 59"/>
                <a:gd name="T15" fmla="*/ 0 h 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922">
                  <a:moveTo>
                    <a:pt x="33" y="465"/>
                  </a:moveTo>
                  <a:lnTo>
                    <a:pt x="33" y="922"/>
                  </a:lnTo>
                  <a:moveTo>
                    <a:pt x="33" y="465"/>
                  </a:moveTo>
                  <a:lnTo>
                    <a:pt x="33" y="0"/>
                  </a:lnTo>
                  <a:moveTo>
                    <a:pt x="0" y="922"/>
                  </a:moveTo>
                  <a:lnTo>
                    <a:pt x="59" y="922"/>
                  </a:lnTo>
                  <a:moveTo>
                    <a:pt x="0" y="0"/>
                  </a:moveTo>
                  <a:lnTo>
                    <a:pt x="59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2" name="Oval 34"/>
            <p:cNvSpPr>
              <a:spLocks noChangeArrowheads="1"/>
            </p:cNvSpPr>
            <p:nvPr/>
          </p:nvSpPr>
          <p:spPr bwMode="auto">
            <a:xfrm>
              <a:off x="7102971" y="3869209"/>
              <a:ext cx="120650" cy="122237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1" name="Oval 33"/>
            <p:cNvSpPr>
              <a:spLocks noChangeArrowheads="1"/>
            </p:cNvSpPr>
            <p:nvPr/>
          </p:nvSpPr>
          <p:spPr bwMode="auto">
            <a:xfrm>
              <a:off x="7102971" y="3870796"/>
              <a:ext cx="120650" cy="120650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913884" y="4079404"/>
            <a:ext cx="803275" cy="134937"/>
            <a:chOff x="5898059" y="4097809"/>
            <a:chExt cx="803275" cy="134937"/>
          </a:xfrm>
        </p:grpSpPr>
        <p:sp>
          <p:nvSpPr>
            <p:cNvPr id="101" name="Freeform 12"/>
            <p:cNvSpPr>
              <a:spLocks noEditPoints="1"/>
            </p:cNvSpPr>
            <p:nvPr/>
          </p:nvSpPr>
          <p:spPr bwMode="auto">
            <a:xfrm>
              <a:off x="5920284" y="4170834"/>
              <a:ext cx="93662" cy="0"/>
            </a:xfrm>
            <a:custGeom>
              <a:avLst/>
              <a:gdLst>
                <a:gd name="T0" fmla="*/ 0 w 59"/>
                <a:gd name="T1" fmla="*/ 59 w 59"/>
                <a:gd name="T2" fmla="*/ 0 w 59"/>
                <a:gd name="T3" fmla="*/ 59 w 5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9">
                  <a:moveTo>
                    <a:pt x="0" y="0"/>
                  </a:moveTo>
                  <a:lnTo>
                    <a:pt x="59" y="0"/>
                  </a:lnTo>
                  <a:moveTo>
                    <a:pt x="0" y="0"/>
                  </a:moveTo>
                  <a:lnTo>
                    <a:pt x="59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2" name="Freeform 13"/>
            <p:cNvSpPr>
              <a:spLocks noEditPoints="1"/>
            </p:cNvSpPr>
            <p:nvPr/>
          </p:nvSpPr>
          <p:spPr bwMode="auto">
            <a:xfrm>
              <a:off x="6521946" y="4170834"/>
              <a:ext cx="93662" cy="0"/>
            </a:xfrm>
            <a:custGeom>
              <a:avLst/>
              <a:gdLst>
                <a:gd name="T0" fmla="*/ 0 w 59"/>
                <a:gd name="T1" fmla="*/ 59 w 59"/>
                <a:gd name="T2" fmla="*/ 0 w 59"/>
                <a:gd name="T3" fmla="*/ 59 w 5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9">
                  <a:moveTo>
                    <a:pt x="0" y="0"/>
                  </a:moveTo>
                  <a:lnTo>
                    <a:pt x="59" y="0"/>
                  </a:lnTo>
                  <a:moveTo>
                    <a:pt x="0" y="0"/>
                  </a:moveTo>
                  <a:lnTo>
                    <a:pt x="59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9" name="Freeform 20"/>
            <p:cNvSpPr>
              <a:spLocks noEditPoints="1"/>
            </p:cNvSpPr>
            <p:nvPr/>
          </p:nvSpPr>
          <p:spPr bwMode="auto">
            <a:xfrm>
              <a:off x="5986959" y="4170834"/>
              <a:ext cx="106362" cy="0"/>
            </a:xfrm>
            <a:custGeom>
              <a:avLst/>
              <a:gdLst>
                <a:gd name="T0" fmla="*/ 0 w 67"/>
                <a:gd name="T1" fmla="*/ 67 w 67"/>
                <a:gd name="T2" fmla="*/ 0 w 67"/>
                <a:gd name="T3" fmla="*/ 67 w 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7">
                  <a:moveTo>
                    <a:pt x="0" y="0"/>
                  </a:moveTo>
                  <a:lnTo>
                    <a:pt x="67" y="0"/>
                  </a:lnTo>
                  <a:moveTo>
                    <a:pt x="0" y="0"/>
                  </a:moveTo>
                  <a:lnTo>
                    <a:pt x="67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0" name="Freeform 21"/>
            <p:cNvSpPr>
              <a:spLocks noEditPoints="1"/>
            </p:cNvSpPr>
            <p:nvPr/>
          </p:nvSpPr>
          <p:spPr bwMode="auto">
            <a:xfrm>
              <a:off x="6588621" y="4170834"/>
              <a:ext cx="107950" cy="0"/>
            </a:xfrm>
            <a:custGeom>
              <a:avLst/>
              <a:gdLst>
                <a:gd name="T0" fmla="*/ 0 w 68"/>
                <a:gd name="T1" fmla="*/ 68 w 68"/>
                <a:gd name="T2" fmla="*/ 0 w 68"/>
                <a:gd name="T3" fmla="*/ 68 w 6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8">
                  <a:moveTo>
                    <a:pt x="0" y="0"/>
                  </a:moveTo>
                  <a:lnTo>
                    <a:pt x="68" y="0"/>
                  </a:lnTo>
                  <a:moveTo>
                    <a:pt x="0" y="0"/>
                  </a:moveTo>
                  <a:lnTo>
                    <a:pt x="68" y="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7" name="Oval 29"/>
            <p:cNvSpPr>
              <a:spLocks noChangeArrowheads="1"/>
            </p:cNvSpPr>
            <p:nvPr/>
          </p:nvSpPr>
          <p:spPr bwMode="auto">
            <a:xfrm>
              <a:off x="5898059" y="4097809"/>
              <a:ext cx="120650" cy="120650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8" name="Oval 30"/>
            <p:cNvSpPr>
              <a:spLocks noChangeArrowheads="1"/>
            </p:cNvSpPr>
            <p:nvPr/>
          </p:nvSpPr>
          <p:spPr bwMode="auto">
            <a:xfrm>
              <a:off x="5898059" y="4097809"/>
              <a:ext cx="120650" cy="120650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9" name="Oval 31"/>
            <p:cNvSpPr>
              <a:spLocks noChangeArrowheads="1"/>
            </p:cNvSpPr>
            <p:nvPr/>
          </p:nvSpPr>
          <p:spPr bwMode="auto">
            <a:xfrm>
              <a:off x="6501309" y="4097809"/>
              <a:ext cx="120650" cy="120650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0" name="Oval 32"/>
            <p:cNvSpPr>
              <a:spLocks noChangeArrowheads="1"/>
            </p:cNvSpPr>
            <p:nvPr/>
          </p:nvSpPr>
          <p:spPr bwMode="auto">
            <a:xfrm>
              <a:off x="6501309" y="4097809"/>
              <a:ext cx="120650" cy="120650"/>
            </a:xfrm>
            <a:prstGeom prst="ellips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7" name="Freeform 40"/>
            <p:cNvSpPr>
              <a:spLocks/>
            </p:cNvSpPr>
            <p:nvPr/>
          </p:nvSpPr>
          <p:spPr bwMode="auto">
            <a:xfrm>
              <a:off x="5964734" y="4097809"/>
              <a:ext cx="133350" cy="134937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8" name="Freeform 41"/>
            <p:cNvSpPr>
              <a:spLocks/>
            </p:cNvSpPr>
            <p:nvPr/>
          </p:nvSpPr>
          <p:spPr bwMode="auto">
            <a:xfrm>
              <a:off x="5964734" y="4097809"/>
              <a:ext cx="133350" cy="134937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29" name="Freeform 42"/>
            <p:cNvSpPr>
              <a:spLocks/>
            </p:cNvSpPr>
            <p:nvPr/>
          </p:nvSpPr>
          <p:spPr bwMode="auto">
            <a:xfrm>
              <a:off x="6567984" y="4097809"/>
              <a:ext cx="133350" cy="134937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30" name="Freeform 43"/>
            <p:cNvSpPr>
              <a:spLocks/>
            </p:cNvSpPr>
            <p:nvPr/>
          </p:nvSpPr>
          <p:spPr bwMode="auto">
            <a:xfrm>
              <a:off x="6567984" y="4097809"/>
              <a:ext cx="133350" cy="134937"/>
            </a:xfrm>
            <a:custGeom>
              <a:avLst/>
              <a:gdLst>
                <a:gd name="T0" fmla="*/ 42 w 84"/>
                <a:gd name="T1" fmla="*/ 0 h 85"/>
                <a:gd name="T2" fmla="*/ 84 w 84"/>
                <a:gd name="T3" fmla="*/ 85 h 85"/>
                <a:gd name="T4" fmla="*/ 0 w 84"/>
                <a:gd name="T5" fmla="*/ 85 h 85"/>
                <a:gd name="T6" fmla="*/ 42 w 84"/>
                <a:gd name="T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4" h="85">
                  <a:moveTo>
                    <a:pt x="42" y="0"/>
                  </a:moveTo>
                  <a:lnTo>
                    <a:pt x="84" y="85"/>
                  </a:lnTo>
                  <a:lnTo>
                    <a:pt x="0" y="85"/>
                  </a:lnTo>
                  <a:lnTo>
                    <a:pt x="42" y="0"/>
                  </a:lnTo>
                  <a:close/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52" name="Rectangle 71"/>
          <p:cNvSpPr>
            <a:spLocks noChangeArrowheads="1"/>
          </p:cNvSpPr>
          <p:nvPr/>
        </p:nvSpPr>
        <p:spPr bwMode="auto">
          <a:xfrm rot="21115296">
            <a:off x="3589324" y="1377471"/>
            <a:ext cx="1265337" cy="96488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36000" tIns="0" rIns="3600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</a:rPr>
              <a:t>Hard to see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</a:rPr>
              <a:t>in</a:t>
            </a:r>
            <a:r>
              <a:rPr lang="en-US" altLang="en-US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dividual</a:t>
            </a:r>
            <a:br>
              <a:rPr lang="en-US" altLang="en-US" dirty="0" smtClean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en-US" altLang="en-US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responses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60" name="Rectangle 71"/>
          <p:cNvSpPr>
            <a:spLocks noChangeArrowheads="1"/>
          </p:cNvSpPr>
          <p:nvPr/>
        </p:nvSpPr>
        <p:spPr bwMode="auto">
          <a:xfrm rot="21115296">
            <a:off x="6046170" y="2179244"/>
            <a:ext cx="726729" cy="64325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36000" tIns="0" rIns="36000" bIns="0" numCol="1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Much</a:t>
            </a:r>
            <a:br>
              <a:rPr lang="en-US" altLang="en-US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en-US" altLang="en-US" dirty="0">
                <a:solidFill>
                  <a:srgbClr val="FF0000"/>
                </a:solidFill>
                <a:latin typeface="Arial Narrow" panose="020B0606020202030204" pitchFamily="34" charset="0"/>
              </a:rPr>
              <a:t>better!</a:t>
            </a:r>
          </a:p>
        </p:txBody>
      </p:sp>
    </p:spTree>
    <p:extLst>
      <p:ext uri="{BB962C8B-B14F-4D97-AF65-F5344CB8AC3E}">
        <p14:creationId xmlns:p14="http://schemas.microsoft.com/office/powerpoint/2010/main" val="346234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 autoUpdateAnimBg="0"/>
      <p:bldP spid="34" grpId="0" animBg="1"/>
      <p:bldP spid="45" grpId="0" animBg="1"/>
      <p:bldP spid="73" grpId="0"/>
      <p:bldP spid="161" grpId="0"/>
      <p:bldP spid="152" grpId="0" animBg="1"/>
      <p:bldP spid="16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8.3|2.3|1.2|2.6|5.4|12.5|3.8|3.9|11.7|14|15.3|12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8.3|2.3|1.2|2.6|5.4|12.5|3.8|3.9|11.7|14|15.3|12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8.3|2.3|1.2|2.6|5.4|12.5|3.8|3.9|11.7|14|15.3|1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8.3|2.3|1.2|2.6|5.4|12.5|3.8|3.9|11.7|14|15.3|12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8.3|2.3|1.2|2.6|5.4|12.5|3.8|3.9|11.7|14|15.3|12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8.3|2.3|1.2|2.6|5.4|12.5|3.8|3.9|11.7|14|15.3|12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8.3|2.3|1.2|2.6|5.4|12.5|3.8|3.9|11.7|14|15.3|12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8.3|2.3|1.2|2.6|5.4|12.5|3.8|3.9|11.7|14|15.3|12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8.3|2.3|1.2|2.6|5.4|12.5|3.8|3.9|11.7|14|15.3|12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8.3|2.3|1.2|2.6|5.4|12.5|3.8|3.9|11.7|14|15.3|12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8.3|2.3|1.2|2.6|5.4|12.5|3.8|3.9|11.7|14|15.3|12.6"/>
</p:tagLst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BCBCB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E2E2"/>
      </a:accent5>
      <a:accent6>
        <a:srgbClr val="AEAEAE"/>
      </a:accent6>
      <a:hlink>
        <a:srgbClr val="4D4D4D"/>
      </a:hlink>
      <a:folHlink>
        <a:srgbClr val="868686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126771</TotalTime>
  <Words>1669</Words>
  <Application>Microsoft Office PowerPoint</Application>
  <PresentationFormat>On-screen Show (4:3)</PresentationFormat>
  <Paragraphs>215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Calibri</vt:lpstr>
      <vt:lpstr>Symbol</vt:lpstr>
      <vt:lpstr>Times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differences and responses</dc:title>
  <dc:creator>Will Hopkins</dc:creator>
  <cp:lastModifiedBy>Will</cp:lastModifiedBy>
  <cp:revision>1079</cp:revision>
  <cp:lastPrinted>2017-08-19T05:01:49Z</cp:lastPrinted>
  <dcterms:created xsi:type="dcterms:W3CDTF">2000-10-24T19:26:03Z</dcterms:created>
  <dcterms:modified xsi:type="dcterms:W3CDTF">2023-02-08T01:56:30Z</dcterms:modified>
</cp:coreProperties>
</file>