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84" r:id="rId2"/>
  </p:sldMasterIdLst>
  <p:handoutMasterIdLst>
    <p:handoutMasterId r:id="rId25"/>
  </p:handoutMasterIdLst>
  <p:sldIdLst>
    <p:sldId id="429" r:id="rId3"/>
    <p:sldId id="430" r:id="rId4"/>
    <p:sldId id="422" r:id="rId5"/>
    <p:sldId id="424" r:id="rId6"/>
    <p:sldId id="423" r:id="rId7"/>
    <p:sldId id="427" r:id="rId8"/>
    <p:sldId id="434" r:id="rId9"/>
    <p:sldId id="418" r:id="rId10"/>
    <p:sldId id="425" r:id="rId11"/>
    <p:sldId id="411" r:id="rId12"/>
    <p:sldId id="414" r:id="rId13"/>
    <p:sldId id="409" r:id="rId14"/>
    <p:sldId id="415" r:id="rId15"/>
    <p:sldId id="416" r:id="rId16"/>
    <p:sldId id="417" r:id="rId17"/>
    <p:sldId id="413" r:id="rId18"/>
    <p:sldId id="433" r:id="rId19"/>
    <p:sldId id="431" r:id="rId20"/>
    <p:sldId id="432" r:id="rId21"/>
    <p:sldId id="435" r:id="rId22"/>
    <p:sldId id="436" r:id="rId23"/>
    <p:sldId id="426" r:id="rId24"/>
  </p:sldIdLst>
  <p:sldSz cx="13208000" cy="9906000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600" u="sng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600" u="sng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600" u="sng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600" u="sng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600" u="sng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600" u="sng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600" u="sng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600" u="sng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600" u="sng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4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400B4"/>
    <a:srgbClr val="CC00CC"/>
    <a:srgbClr val="BA64CE"/>
    <a:srgbClr val="CCECFF"/>
    <a:srgbClr val="EAD0F0"/>
    <a:srgbClr val="FEC200"/>
    <a:srgbClr val="66FF33"/>
    <a:srgbClr val="6BD600"/>
    <a:srgbClr val="82FF05"/>
    <a:srgbClr val="FFCE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453" autoAdjust="0"/>
    <p:restoredTop sz="94660" autoAdjust="0"/>
  </p:normalViewPr>
  <p:slideViewPr>
    <p:cSldViewPr>
      <p:cViewPr varScale="1">
        <p:scale>
          <a:sx n="71" d="100"/>
          <a:sy n="71" d="100"/>
        </p:scale>
        <p:origin x="1192" y="65"/>
      </p:cViewPr>
      <p:guideLst>
        <p:guide orient="horz" pos="3120"/>
        <p:guide pos="4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-134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 u="none">
                <a:cs typeface="+mn-cs"/>
              </a:defRPr>
            </a:lvl1pPr>
          </a:lstStyle>
          <a:p>
            <a:pPr>
              <a:defRPr/>
            </a:pPr>
            <a:endParaRPr lang="en-AU" altLang="en-AU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 u="none">
                <a:cs typeface="+mn-cs"/>
              </a:defRPr>
            </a:lvl1pPr>
          </a:lstStyle>
          <a:p>
            <a:pPr>
              <a:defRPr/>
            </a:pPr>
            <a:endParaRPr lang="en-AU" altLang="en-AU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 u="none">
                <a:cs typeface="+mn-cs"/>
              </a:defRPr>
            </a:lvl1pPr>
          </a:lstStyle>
          <a:p>
            <a:pPr>
              <a:defRPr/>
            </a:pPr>
            <a:endParaRPr lang="en-AU" altLang="en-AU"/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 u="none">
                <a:cs typeface="+mn-cs"/>
              </a:defRPr>
            </a:lvl1pPr>
          </a:lstStyle>
          <a:p>
            <a:pPr>
              <a:defRPr/>
            </a:pPr>
            <a:fld id="{6F6D8A27-D439-4C4B-ACB0-ABB3EBB0B9F6}" type="slidenum">
              <a:rPr lang="en-AU" altLang="en-AU"/>
              <a:pPr>
                <a:defRPr/>
              </a:pPr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17392824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/>
        </p:nvSpPr>
        <p:spPr bwMode="auto">
          <a:xfrm>
            <a:off x="513645" y="440267"/>
            <a:ext cx="12219694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242667" anchor="ctr"/>
          <a:lstStyle/>
          <a:p>
            <a:pPr eaLnBrk="0" hangingPunct="0"/>
            <a:endParaRPr lang="en-US" sz="5393" b="1" u="none">
              <a:latin typeface="Arial Narrow" pitchFamily="34" charset="0"/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/>
        </p:nvSpPr>
        <p:spPr bwMode="auto">
          <a:xfrm>
            <a:off x="513644" y="1430869"/>
            <a:ext cx="12217400" cy="803486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tIns="159467"/>
          <a:lstStyle/>
          <a:p>
            <a:pPr marL="660391" indent="-660391" eaLnBrk="0" hangingPunct="0">
              <a:spcBef>
                <a:spcPct val="5000"/>
              </a:spcBef>
              <a:buClr>
                <a:srgbClr val="FF0000"/>
              </a:buClr>
              <a:buFont typeface="Symbol" pitchFamily="18" charset="2"/>
              <a:buChar char="·"/>
            </a:pPr>
            <a:endParaRPr lang="en-US" sz="5393" u="none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665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049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678992" y="440269"/>
            <a:ext cx="3054351" cy="902546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3648" y="440269"/>
            <a:ext cx="8945211" cy="90254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574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621191"/>
            <a:ext cx="112268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1000" y="5202944"/>
            <a:ext cx="9906000" cy="2391657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63" indent="0" algn="ctr">
              <a:buNone/>
              <a:defRPr sz="2889"/>
            </a:lvl2pPr>
            <a:lvl3pPr marL="1320727" indent="0" algn="ctr">
              <a:buNone/>
              <a:defRPr sz="2600"/>
            </a:lvl3pPr>
            <a:lvl4pPr marL="1981089" indent="0" algn="ctr">
              <a:buNone/>
              <a:defRPr sz="2311"/>
            </a:lvl4pPr>
            <a:lvl5pPr marL="2641453" indent="0" algn="ctr">
              <a:buNone/>
              <a:defRPr sz="2311"/>
            </a:lvl5pPr>
            <a:lvl6pPr marL="3301816" indent="0" algn="ctr">
              <a:buNone/>
              <a:defRPr sz="2311"/>
            </a:lvl6pPr>
            <a:lvl7pPr marL="3962179" indent="0" algn="ctr">
              <a:buNone/>
              <a:defRPr sz="2311"/>
            </a:lvl7pPr>
            <a:lvl8pPr marL="4622542" indent="0" algn="ctr">
              <a:buNone/>
              <a:defRPr sz="2311"/>
            </a:lvl8pPr>
            <a:lvl9pPr marL="5282905" indent="0" algn="ctr">
              <a:buNone/>
              <a:defRPr sz="2311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A082-44EB-405F-B7C4-064916ACD46D}" type="datetimeFigureOut">
              <a:rPr lang="en-NZ" smtClean="0"/>
              <a:t>27/11/2018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42A0C-4459-46D2-8EBA-B7F4C85FAB7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803787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A082-44EB-405F-B7C4-064916ACD46D}" type="datetimeFigureOut">
              <a:rPr lang="en-NZ" smtClean="0"/>
              <a:t>27/11/2018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42A0C-4459-46D2-8EBA-B7F4C85FAB7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968099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172" y="2469625"/>
            <a:ext cx="11391900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1172" y="6629227"/>
            <a:ext cx="11391900" cy="2166936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/>
                </a:solidFill>
              </a:defRPr>
            </a:lvl1pPr>
            <a:lvl2pPr marL="660363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27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08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453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16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17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542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2905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A082-44EB-405F-B7C4-064916ACD46D}" type="datetimeFigureOut">
              <a:rPr lang="en-NZ" smtClean="0"/>
              <a:t>27/11/2018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42A0C-4459-46D2-8EBA-B7F4C85FAB7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71446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8050" y="2637014"/>
            <a:ext cx="561340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86550" y="2637014"/>
            <a:ext cx="561340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A082-44EB-405F-B7C4-064916ACD46D}" type="datetimeFigureOut">
              <a:rPr lang="en-NZ" smtClean="0"/>
              <a:t>27/11/2018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42A0C-4459-46D2-8EBA-B7F4C85FAB7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757814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770" y="527406"/>
            <a:ext cx="11391900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9772" y="2428347"/>
            <a:ext cx="558760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63" indent="0">
              <a:buNone/>
              <a:defRPr sz="2889" b="1"/>
            </a:lvl2pPr>
            <a:lvl3pPr marL="1320727" indent="0">
              <a:buNone/>
              <a:defRPr sz="2600" b="1"/>
            </a:lvl3pPr>
            <a:lvl4pPr marL="1981089" indent="0">
              <a:buNone/>
              <a:defRPr sz="2311" b="1"/>
            </a:lvl4pPr>
            <a:lvl5pPr marL="2641453" indent="0">
              <a:buNone/>
              <a:defRPr sz="2311" b="1"/>
            </a:lvl5pPr>
            <a:lvl6pPr marL="3301816" indent="0">
              <a:buNone/>
              <a:defRPr sz="2311" b="1"/>
            </a:lvl6pPr>
            <a:lvl7pPr marL="3962179" indent="0">
              <a:buNone/>
              <a:defRPr sz="2311" b="1"/>
            </a:lvl7pPr>
            <a:lvl8pPr marL="4622542" indent="0">
              <a:buNone/>
              <a:defRPr sz="2311" b="1"/>
            </a:lvl8pPr>
            <a:lvl9pPr marL="5282905" indent="0">
              <a:buNone/>
              <a:defRPr sz="2311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9772" y="3618442"/>
            <a:ext cx="558760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6551" y="2428347"/>
            <a:ext cx="5615120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63" indent="0">
              <a:buNone/>
              <a:defRPr sz="2889" b="1"/>
            </a:lvl2pPr>
            <a:lvl3pPr marL="1320727" indent="0">
              <a:buNone/>
              <a:defRPr sz="2600" b="1"/>
            </a:lvl3pPr>
            <a:lvl4pPr marL="1981089" indent="0">
              <a:buNone/>
              <a:defRPr sz="2311" b="1"/>
            </a:lvl4pPr>
            <a:lvl5pPr marL="2641453" indent="0">
              <a:buNone/>
              <a:defRPr sz="2311" b="1"/>
            </a:lvl5pPr>
            <a:lvl6pPr marL="3301816" indent="0">
              <a:buNone/>
              <a:defRPr sz="2311" b="1"/>
            </a:lvl6pPr>
            <a:lvl7pPr marL="3962179" indent="0">
              <a:buNone/>
              <a:defRPr sz="2311" b="1"/>
            </a:lvl7pPr>
            <a:lvl8pPr marL="4622542" indent="0">
              <a:buNone/>
              <a:defRPr sz="2311" b="1"/>
            </a:lvl8pPr>
            <a:lvl9pPr marL="5282905" indent="0">
              <a:buNone/>
              <a:defRPr sz="2311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86551" y="3618442"/>
            <a:ext cx="5615120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A082-44EB-405F-B7C4-064916ACD46D}" type="datetimeFigureOut">
              <a:rPr lang="en-NZ" smtClean="0"/>
              <a:t>27/11/2018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42A0C-4459-46D2-8EBA-B7F4C85FAB7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502458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A082-44EB-405F-B7C4-064916ACD46D}" type="datetimeFigureOut">
              <a:rPr lang="en-NZ" smtClean="0"/>
              <a:t>27/11/2018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42A0C-4459-46D2-8EBA-B7F4C85FAB7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408772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A082-44EB-405F-B7C4-064916ACD46D}" type="datetimeFigureOut">
              <a:rPr lang="en-NZ" smtClean="0"/>
              <a:t>27/11/2018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42A0C-4459-46D2-8EBA-B7F4C85FAB7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913198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771" y="660400"/>
            <a:ext cx="425992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5120" y="1426284"/>
            <a:ext cx="6686550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9771" y="2971800"/>
            <a:ext cx="425992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63" indent="0">
              <a:buNone/>
              <a:defRPr sz="2023"/>
            </a:lvl2pPr>
            <a:lvl3pPr marL="1320727" indent="0">
              <a:buNone/>
              <a:defRPr sz="1733"/>
            </a:lvl3pPr>
            <a:lvl4pPr marL="1981089" indent="0">
              <a:buNone/>
              <a:defRPr sz="1444"/>
            </a:lvl4pPr>
            <a:lvl5pPr marL="2641453" indent="0">
              <a:buNone/>
              <a:defRPr sz="1444"/>
            </a:lvl5pPr>
            <a:lvl6pPr marL="3301816" indent="0">
              <a:buNone/>
              <a:defRPr sz="1444"/>
            </a:lvl6pPr>
            <a:lvl7pPr marL="3962179" indent="0">
              <a:buNone/>
              <a:defRPr sz="1444"/>
            </a:lvl7pPr>
            <a:lvl8pPr marL="4622542" indent="0">
              <a:buNone/>
              <a:defRPr sz="1444"/>
            </a:lvl8pPr>
            <a:lvl9pPr marL="5282905" indent="0">
              <a:buNone/>
              <a:defRPr sz="1444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A082-44EB-405F-B7C4-064916ACD46D}" type="datetimeFigureOut">
              <a:rPr lang="en-NZ" smtClean="0"/>
              <a:t>27/11/2018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42A0C-4459-46D2-8EBA-B7F4C85FAB7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46911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5600" indent="-355600">
              <a:lnSpc>
                <a:spcPct val="110000"/>
              </a:lnSpc>
              <a:buClr>
                <a:srgbClr val="0000FF"/>
              </a:buClr>
              <a:defRPr sz="3000"/>
            </a:lvl1pPr>
            <a:lvl2pPr marL="723900" indent="-368300">
              <a:lnSpc>
                <a:spcPct val="110000"/>
              </a:lnSpc>
              <a:buClr>
                <a:srgbClr val="FF33CC"/>
              </a:buClr>
              <a:defRPr sz="2800"/>
            </a:lvl2pPr>
            <a:lvl3pPr marL="990600" indent="-246063">
              <a:lnSpc>
                <a:spcPct val="110000"/>
              </a:lnSpc>
              <a:defRPr sz="2600"/>
            </a:lvl3pPr>
            <a:lvl4pPr>
              <a:lnSpc>
                <a:spcPct val="110000"/>
              </a:lnSpc>
              <a:defRPr sz="2400"/>
            </a:lvl4pPr>
            <a:lvl5pPr>
              <a:lnSpc>
                <a:spcPct val="110000"/>
              </a:lnSpc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966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771" y="660400"/>
            <a:ext cx="425992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15120" y="1426284"/>
            <a:ext cx="6686550" cy="7039681"/>
          </a:xfrm>
        </p:spPr>
        <p:txBody>
          <a:bodyPr anchor="t"/>
          <a:lstStyle>
            <a:lvl1pPr marL="0" indent="0">
              <a:buNone/>
              <a:defRPr sz="4622"/>
            </a:lvl1pPr>
            <a:lvl2pPr marL="660363" indent="0">
              <a:buNone/>
              <a:defRPr sz="4044"/>
            </a:lvl2pPr>
            <a:lvl3pPr marL="1320727" indent="0">
              <a:buNone/>
              <a:defRPr sz="3467"/>
            </a:lvl3pPr>
            <a:lvl4pPr marL="1981089" indent="0">
              <a:buNone/>
              <a:defRPr sz="2889"/>
            </a:lvl4pPr>
            <a:lvl5pPr marL="2641453" indent="0">
              <a:buNone/>
              <a:defRPr sz="2889"/>
            </a:lvl5pPr>
            <a:lvl6pPr marL="3301816" indent="0">
              <a:buNone/>
              <a:defRPr sz="2889"/>
            </a:lvl6pPr>
            <a:lvl7pPr marL="3962179" indent="0">
              <a:buNone/>
              <a:defRPr sz="2889"/>
            </a:lvl7pPr>
            <a:lvl8pPr marL="4622542" indent="0">
              <a:buNone/>
              <a:defRPr sz="2889"/>
            </a:lvl8pPr>
            <a:lvl9pPr marL="5282905" indent="0">
              <a:buNone/>
              <a:defRPr sz="2889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9771" y="2971800"/>
            <a:ext cx="425992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63" indent="0">
              <a:buNone/>
              <a:defRPr sz="2023"/>
            </a:lvl2pPr>
            <a:lvl3pPr marL="1320727" indent="0">
              <a:buNone/>
              <a:defRPr sz="1733"/>
            </a:lvl3pPr>
            <a:lvl4pPr marL="1981089" indent="0">
              <a:buNone/>
              <a:defRPr sz="1444"/>
            </a:lvl4pPr>
            <a:lvl5pPr marL="2641453" indent="0">
              <a:buNone/>
              <a:defRPr sz="1444"/>
            </a:lvl5pPr>
            <a:lvl6pPr marL="3301816" indent="0">
              <a:buNone/>
              <a:defRPr sz="1444"/>
            </a:lvl6pPr>
            <a:lvl7pPr marL="3962179" indent="0">
              <a:buNone/>
              <a:defRPr sz="1444"/>
            </a:lvl7pPr>
            <a:lvl8pPr marL="4622542" indent="0">
              <a:buNone/>
              <a:defRPr sz="1444"/>
            </a:lvl8pPr>
            <a:lvl9pPr marL="5282905" indent="0">
              <a:buNone/>
              <a:defRPr sz="1444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A082-44EB-405F-B7C4-064916ACD46D}" type="datetimeFigureOut">
              <a:rPr lang="en-NZ" smtClean="0"/>
              <a:t>27/11/2018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42A0C-4459-46D2-8EBA-B7F4C85FAB7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646598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A082-44EB-405F-B7C4-064916ACD46D}" type="datetimeFigureOut">
              <a:rPr lang="en-NZ" smtClean="0"/>
              <a:t>27/11/2018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42A0C-4459-46D2-8EBA-B7F4C85FAB7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915771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51976" y="527404"/>
            <a:ext cx="2847975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8051" y="527404"/>
            <a:ext cx="8378825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A082-44EB-405F-B7C4-064916ACD46D}" type="datetimeFigureOut">
              <a:rPr lang="en-NZ" smtClean="0"/>
              <a:t>27/11/2018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42A0C-4459-46D2-8EBA-B7F4C85FAB7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99008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341" y="6365526"/>
            <a:ext cx="11226800" cy="1967442"/>
          </a:xfrm>
        </p:spPr>
        <p:txBody>
          <a:bodyPr anchor="t"/>
          <a:lstStyle>
            <a:lvl1pPr algn="l">
              <a:defRPr sz="7704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341" y="4198590"/>
            <a:ext cx="11226800" cy="2166937"/>
          </a:xfrm>
        </p:spPr>
        <p:txBody>
          <a:bodyPr anchor="b"/>
          <a:lstStyle>
            <a:lvl1pPr marL="0" indent="0">
              <a:buNone/>
              <a:defRPr sz="3852"/>
            </a:lvl1pPr>
            <a:lvl2pPr marL="880521" indent="0">
              <a:buNone/>
              <a:defRPr sz="3467"/>
            </a:lvl2pPr>
            <a:lvl3pPr marL="1761043" indent="0">
              <a:buNone/>
              <a:defRPr sz="3081"/>
            </a:lvl3pPr>
            <a:lvl4pPr marL="2641564" indent="0">
              <a:buNone/>
              <a:defRPr sz="2696"/>
            </a:lvl4pPr>
            <a:lvl5pPr marL="3522086" indent="0">
              <a:buNone/>
              <a:defRPr sz="2696"/>
            </a:lvl5pPr>
            <a:lvl6pPr marL="4402607" indent="0">
              <a:buNone/>
              <a:defRPr sz="2696"/>
            </a:lvl6pPr>
            <a:lvl7pPr marL="5283129" indent="0">
              <a:buNone/>
              <a:defRPr sz="2696"/>
            </a:lvl7pPr>
            <a:lvl8pPr marL="6163650" indent="0">
              <a:buNone/>
              <a:defRPr sz="2696"/>
            </a:lvl8pPr>
            <a:lvl9pPr marL="7044172" indent="0">
              <a:buNone/>
              <a:defRPr sz="269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8318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3647" y="1430869"/>
            <a:ext cx="5998633" cy="8034867"/>
          </a:xfrm>
        </p:spPr>
        <p:txBody>
          <a:bodyPr/>
          <a:lstStyle>
            <a:lvl1pPr>
              <a:defRPr sz="5393"/>
            </a:lvl1pPr>
            <a:lvl2pPr>
              <a:defRPr sz="4622"/>
            </a:lvl2pPr>
            <a:lvl3pPr>
              <a:defRPr sz="3852"/>
            </a:lvl3pPr>
            <a:lvl4pPr>
              <a:defRPr sz="3467"/>
            </a:lvl4pPr>
            <a:lvl5pPr>
              <a:defRPr sz="3467"/>
            </a:lvl5pPr>
            <a:lvl6pPr>
              <a:defRPr sz="3467"/>
            </a:lvl6pPr>
            <a:lvl7pPr>
              <a:defRPr sz="3467"/>
            </a:lvl7pPr>
            <a:lvl8pPr>
              <a:defRPr sz="3467"/>
            </a:lvl8pPr>
            <a:lvl9pPr>
              <a:defRPr sz="34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32414" y="1430869"/>
            <a:ext cx="5998633" cy="8034867"/>
          </a:xfrm>
        </p:spPr>
        <p:txBody>
          <a:bodyPr/>
          <a:lstStyle>
            <a:lvl1pPr>
              <a:defRPr sz="5393"/>
            </a:lvl1pPr>
            <a:lvl2pPr>
              <a:defRPr sz="4622"/>
            </a:lvl2pPr>
            <a:lvl3pPr>
              <a:defRPr sz="3852"/>
            </a:lvl3pPr>
            <a:lvl4pPr>
              <a:defRPr sz="3467"/>
            </a:lvl4pPr>
            <a:lvl5pPr>
              <a:defRPr sz="3467"/>
            </a:lvl5pPr>
            <a:lvl6pPr>
              <a:defRPr sz="3467"/>
            </a:lvl6pPr>
            <a:lvl7pPr>
              <a:defRPr sz="3467"/>
            </a:lvl7pPr>
            <a:lvl8pPr>
              <a:defRPr sz="3467"/>
            </a:lvl8pPr>
            <a:lvl9pPr>
              <a:defRPr sz="34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895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396699"/>
            <a:ext cx="11887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403" y="2217386"/>
            <a:ext cx="5835827" cy="924101"/>
          </a:xfrm>
        </p:spPr>
        <p:txBody>
          <a:bodyPr anchor="b"/>
          <a:lstStyle>
            <a:lvl1pPr marL="0" indent="0">
              <a:buNone/>
              <a:defRPr sz="4622" b="1"/>
            </a:lvl1pPr>
            <a:lvl2pPr marL="880521" indent="0">
              <a:buNone/>
              <a:defRPr sz="3852" b="1"/>
            </a:lvl2pPr>
            <a:lvl3pPr marL="1761043" indent="0">
              <a:buNone/>
              <a:defRPr sz="3467" b="1"/>
            </a:lvl3pPr>
            <a:lvl4pPr marL="2641564" indent="0">
              <a:buNone/>
              <a:defRPr sz="3081" b="1"/>
            </a:lvl4pPr>
            <a:lvl5pPr marL="3522086" indent="0">
              <a:buNone/>
              <a:defRPr sz="3081" b="1"/>
            </a:lvl5pPr>
            <a:lvl6pPr marL="4402607" indent="0">
              <a:buNone/>
              <a:defRPr sz="3081" b="1"/>
            </a:lvl6pPr>
            <a:lvl7pPr marL="5283129" indent="0">
              <a:buNone/>
              <a:defRPr sz="3081" b="1"/>
            </a:lvl7pPr>
            <a:lvl8pPr marL="6163650" indent="0">
              <a:buNone/>
              <a:defRPr sz="3081" b="1"/>
            </a:lvl8pPr>
            <a:lvl9pPr marL="7044172" indent="0">
              <a:buNone/>
              <a:defRPr sz="308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403" y="3141486"/>
            <a:ext cx="5835827" cy="5707416"/>
          </a:xfrm>
        </p:spPr>
        <p:txBody>
          <a:bodyPr/>
          <a:lstStyle>
            <a:lvl1pPr>
              <a:defRPr sz="4622"/>
            </a:lvl1pPr>
            <a:lvl2pPr>
              <a:defRPr sz="3852"/>
            </a:lvl2pPr>
            <a:lvl3pPr>
              <a:defRPr sz="3467"/>
            </a:lvl3pPr>
            <a:lvl4pPr>
              <a:defRPr sz="3081"/>
            </a:lvl4pPr>
            <a:lvl5pPr>
              <a:defRPr sz="3081"/>
            </a:lvl5pPr>
            <a:lvl6pPr>
              <a:defRPr sz="3081"/>
            </a:lvl6pPr>
            <a:lvl7pPr>
              <a:defRPr sz="3081"/>
            </a:lvl7pPr>
            <a:lvl8pPr>
              <a:defRPr sz="3081"/>
            </a:lvl8pPr>
            <a:lvl9pPr>
              <a:defRPr sz="308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09483" y="2217386"/>
            <a:ext cx="5838121" cy="924101"/>
          </a:xfrm>
        </p:spPr>
        <p:txBody>
          <a:bodyPr anchor="b"/>
          <a:lstStyle>
            <a:lvl1pPr marL="0" indent="0">
              <a:buNone/>
              <a:defRPr sz="4622" b="1"/>
            </a:lvl1pPr>
            <a:lvl2pPr marL="880521" indent="0">
              <a:buNone/>
              <a:defRPr sz="3852" b="1"/>
            </a:lvl2pPr>
            <a:lvl3pPr marL="1761043" indent="0">
              <a:buNone/>
              <a:defRPr sz="3467" b="1"/>
            </a:lvl3pPr>
            <a:lvl4pPr marL="2641564" indent="0">
              <a:buNone/>
              <a:defRPr sz="3081" b="1"/>
            </a:lvl4pPr>
            <a:lvl5pPr marL="3522086" indent="0">
              <a:buNone/>
              <a:defRPr sz="3081" b="1"/>
            </a:lvl5pPr>
            <a:lvl6pPr marL="4402607" indent="0">
              <a:buNone/>
              <a:defRPr sz="3081" b="1"/>
            </a:lvl6pPr>
            <a:lvl7pPr marL="5283129" indent="0">
              <a:buNone/>
              <a:defRPr sz="3081" b="1"/>
            </a:lvl7pPr>
            <a:lvl8pPr marL="6163650" indent="0">
              <a:buNone/>
              <a:defRPr sz="3081" b="1"/>
            </a:lvl8pPr>
            <a:lvl9pPr marL="7044172" indent="0">
              <a:buNone/>
              <a:defRPr sz="308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09483" y="3141486"/>
            <a:ext cx="5838121" cy="5707416"/>
          </a:xfrm>
        </p:spPr>
        <p:txBody>
          <a:bodyPr/>
          <a:lstStyle>
            <a:lvl1pPr>
              <a:defRPr sz="4622"/>
            </a:lvl1pPr>
            <a:lvl2pPr>
              <a:defRPr sz="3852"/>
            </a:lvl2pPr>
            <a:lvl3pPr>
              <a:defRPr sz="3467"/>
            </a:lvl3pPr>
            <a:lvl4pPr>
              <a:defRPr sz="3081"/>
            </a:lvl4pPr>
            <a:lvl5pPr>
              <a:defRPr sz="3081"/>
            </a:lvl5pPr>
            <a:lvl6pPr>
              <a:defRPr sz="3081"/>
            </a:lvl6pPr>
            <a:lvl7pPr>
              <a:defRPr sz="3081"/>
            </a:lvl7pPr>
            <a:lvl8pPr>
              <a:defRPr sz="3081"/>
            </a:lvl8pPr>
            <a:lvl9pPr>
              <a:defRPr sz="308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463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638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7761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3" y="394406"/>
            <a:ext cx="4345341" cy="1678517"/>
          </a:xfrm>
        </p:spPr>
        <p:txBody>
          <a:bodyPr anchor="b"/>
          <a:lstStyle>
            <a:lvl1pPr algn="l">
              <a:defRPr sz="3852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63964" y="394411"/>
            <a:ext cx="7383638" cy="8454497"/>
          </a:xfrm>
        </p:spPr>
        <p:txBody>
          <a:bodyPr/>
          <a:lstStyle>
            <a:lvl1pPr>
              <a:defRPr sz="6163"/>
            </a:lvl1pPr>
            <a:lvl2pPr>
              <a:defRPr sz="5393"/>
            </a:lvl2pPr>
            <a:lvl3pPr>
              <a:defRPr sz="4622"/>
            </a:lvl3pPr>
            <a:lvl4pPr>
              <a:defRPr sz="3852"/>
            </a:lvl4pPr>
            <a:lvl5pPr>
              <a:defRPr sz="3852"/>
            </a:lvl5pPr>
            <a:lvl6pPr>
              <a:defRPr sz="3852"/>
            </a:lvl6pPr>
            <a:lvl7pPr>
              <a:defRPr sz="3852"/>
            </a:lvl7pPr>
            <a:lvl8pPr>
              <a:defRPr sz="3852"/>
            </a:lvl8pPr>
            <a:lvl9pPr>
              <a:defRPr sz="385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403" y="2072926"/>
            <a:ext cx="4345341" cy="6775980"/>
          </a:xfrm>
        </p:spPr>
        <p:txBody>
          <a:bodyPr/>
          <a:lstStyle>
            <a:lvl1pPr marL="0" indent="0">
              <a:buNone/>
              <a:defRPr sz="2696"/>
            </a:lvl1pPr>
            <a:lvl2pPr marL="880521" indent="0">
              <a:buNone/>
              <a:defRPr sz="2311"/>
            </a:lvl2pPr>
            <a:lvl3pPr marL="1761043" indent="0">
              <a:buNone/>
              <a:defRPr sz="1926"/>
            </a:lvl3pPr>
            <a:lvl4pPr marL="2641564" indent="0">
              <a:buNone/>
              <a:defRPr sz="1733"/>
            </a:lvl4pPr>
            <a:lvl5pPr marL="3522086" indent="0">
              <a:buNone/>
              <a:defRPr sz="1733"/>
            </a:lvl5pPr>
            <a:lvl6pPr marL="4402607" indent="0">
              <a:buNone/>
              <a:defRPr sz="1733"/>
            </a:lvl6pPr>
            <a:lvl7pPr marL="5283129" indent="0">
              <a:buNone/>
              <a:defRPr sz="1733"/>
            </a:lvl7pPr>
            <a:lvl8pPr marL="6163650" indent="0">
              <a:buNone/>
              <a:defRPr sz="1733"/>
            </a:lvl8pPr>
            <a:lvl9pPr marL="7044172" indent="0">
              <a:buNone/>
              <a:defRPr sz="173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536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8860" y="6934200"/>
            <a:ext cx="7924800" cy="818622"/>
          </a:xfrm>
        </p:spPr>
        <p:txBody>
          <a:bodyPr anchor="b"/>
          <a:lstStyle>
            <a:lvl1pPr algn="l">
              <a:defRPr sz="3852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88860" y="885119"/>
            <a:ext cx="7924800" cy="5943600"/>
          </a:xfrm>
        </p:spPr>
        <p:txBody>
          <a:bodyPr/>
          <a:lstStyle>
            <a:lvl1pPr marL="0" indent="0">
              <a:buNone/>
              <a:defRPr sz="6163"/>
            </a:lvl1pPr>
            <a:lvl2pPr marL="880521" indent="0">
              <a:buNone/>
              <a:defRPr sz="5393"/>
            </a:lvl2pPr>
            <a:lvl3pPr marL="1761043" indent="0">
              <a:buNone/>
              <a:defRPr sz="4622"/>
            </a:lvl3pPr>
            <a:lvl4pPr marL="2641564" indent="0">
              <a:buNone/>
              <a:defRPr sz="3852"/>
            </a:lvl4pPr>
            <a:lvl5pPr marL="3522086" indent="0">
              <a:buNone/>
              <a:defRPr sz="3852"/>
            </a:lvl5pPr>
            <a:lvl6pPr marL="4402607" indent="0">
              <a:buNone/>
              <a:defRPr sz="3852"/>
            </a:lvl6pPr>
            <a:lvl7pPr marL="5283129" indent="0">
              <a:buNone/>
              <a:defRPr sz="3852"/>
            </a:lvl7pPr>
            <a:lvl8pPr marL="6163650" indent="0">
              <a:buNone/>
              <a:defRPr sz="3852"/>
            </a:lvl8pPr>
            <a:lvl9pPr marL="7044172" indent="0">
              <a:buNone/>
              <a:defRPr sz="3852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8860" y="7752822"/>
            <a:ext cx="7924800" cy="1162578"/>
          </a:xfrm>
        </p:spPr>
        <p:txBody>
          <a:bodyPr/>
          <a:lstStyle>
            <a:lvl1pPr marL="0" indent="0">
              <a:buNone/>
              <a:defRPr sz="2696"/>
            </a:lvl1pPr>
            <a:lvl2pPr marL="880521" indent="0">
              <a:buNone/>
              <a:defRPr sz="2311"/>
            </a:lvl2pPr>
            <a:lvl3pPr marL="1761043" indent="0">
              <a:buNone/>
              <a:defRPr sz="1926"/>
            </a:lvl3pPr>
            <a:lvl4pPr marL="2641564" indent="0">
              <a:buNone/>
              <a:defRPr sz="1733"/>
            </a:lvl4pPr>
            <a:lvl5pPr marL="3522086" indent="0">
              <a:buNone/>
              <a:defRPr sz="1733"/>
            </a:lvl5pPr>
            <a:lvl6pPr marL="4402607" indent="0">
              <a:buNone/>
              <a:defRPr sz="1733"/>
            </a:lvl6pPr>
            <a:lvl7pPr marL="5283129" indent="0">
              <a:buNone/>
              <a:defRPr sz="1733"/>
            </a:lvl7pPr>
            <a:lvl8pPr marL="6163650" indent="0">
              <a:buNone/>
              <a:defRPr sz="1733"/>
            </a:lvl8pPr>
            <a:lvl9pPr marL="7044172" indent="0">
              <a:buNone/>
              <a:defRPr sz="173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21663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3644" y="1430869"/>
            <a:ext cx="12217400" cy="803486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8280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7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513645" y="440267"/>
            <a:ext cx="12219694" cy="9906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126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build="p" bldLvl="3" autoUpdateAnimBg="0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5393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393" b="1"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393" b="1"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393" b="1"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393" b="1">
          <a:solidFill>
            <a:schemeClr val="tx1"/>
          </a:solidFill>
          <a:latin typeface="Arial Narrow" pitchFamily="34" charset="0"/>
        </a:defRPr>
      </a:lvl5pPr>
      <a:lvl6pPr marL="880521" algn="l" rtl="0" eaLnBrk="0" fontAlgn="base" hangingPunct="0">
        <a:spcBef>
          <a:spcPct val="0"/>
        </a:spcBef>
        <a:spcAft>
          <a:spcPct val="0"/>
        </a:spcAft>
        <a:defRPr sz="5393" b="1">
          <a:solidFill>
            <a:schemeClr val="tx1"/>
          </a:solidFill>
          <a:latin typeface="Arial Narrow" pitchFamily="34" charset="0"/>
        </a:defRPr>
      </a:lvl6pPr>
      <a:lvl7pPr marL="1761043" algn="l" rtl="0" eaLnBrk="0" fontAlgn="base" hangingPunct="0">
        <a:spcBef>
          <a:spcPct val="0"/>
        </a:spcBef>
        <a:spcAft>
          <a:spcPct val="0"/>
        </a:spcAft>
        <a:defRPr sz="5393" b="1">
          <a:solidFill>
            <a:schemeClr val="tx1"/>
          </a:solidFill>
          <a:latin typeface="Arial Narrow" pitchFamily="34" charset="0"/>
        </a:defRPr>
      </a:lvl7pPr>
      <a:lvl8pPr marL="2641564" algn="l" rtl="0" eaLnBrk="0" fontAlgn="base" hangingPunct="0">
        <a:spcBef>
          <a:spcPct val="0"/>
        </a:spcBef>
        <a:spcAft>
          <a:spcPct val="0"/>
        </a:spcAft>
        <a:defRPr sz="5393" b="1">
          <a:solidFill>
            <a:schemeClr val="tx1"/>
          </a:solidFill>
          <a:latin typeface="Arial Narrow" pitchFamily="34" charset="0"/>
        </a:defRPr>
      </a:lvl8pPr>
      <a:lvl9pPr marL="3522086" algn="l" rtl="0" eaLnBrk="0" fontAlgn="base" hangingPunct="0">
        <a:spcBef>
          <a:spcPct val="0"/>
        </a:spcBef>
        <a:spcAft>
          <a:spcPct val="0"/>
        </a:spcAft>
        <a:defRPr sz="5393" b="1">
          <a:solidFill>
            <a:schemeClr val="tx1"/>
          </a:solidFill>
          <a:latin typeface="Arial Narrow" pitchFamily="34" charset="0"/>
        </a:defRPr>
      </a:lvl9pPr>
    </p:titleStyle>
    <p:bodyStyle>
      <a:lvl1pPr marL="660391" indent="-660391" algn="l" rtl="0" eaLnBrk="0" fontAlgn="base" hangingPunct="0">
        <a:spcBef>
          <a:spcPct val="5000"/>
        </a:spcBef>
        <a:spcAft>
          <a:spcPct val="0"/>
        </a:spcAft>
        <a:buClr>
          <a:srgbClr val="FF0000"/>
        </a:buClr>
        <a:buFont typeface="Symbol" pitchFamily="18" charset="2"/>
        <a:buChar char="·"/>
        <a:defRPr sz="5393">
          <a:solidFill>
            <a:schemeClr val="tx1"/>
          </a:solidFill>
          <a:latin typeface="+mn-lt"/>
          <a:ea typeface="+mn-ea"/>
          <a:cs typeface="+mn-cs"/>
        </a:defRPr>
      </a:lvl1pPr>
      <a:lvl2pPr marL="1271864" indent="-608417" algn="l" rtl="0" eaLnBrk="0" fontAlgn="base" hangingPunct="0">
        <a:spcBef>
          <a:spcPct val="5000"/>
        </a:spcBef>
        <a:spcAft>
          <a:spcPct val="0"/>
        </a:spcAft>
        <a:buClr>
          <a:srgbClr val="0066FF"/>
        </a:buClr>
        <a:buFont typeface="Symbol" pitchFamily="18" charset="2"/>
        <a:buChar char="·"/>
        <a:defRPr sz="5007">
          <a:solidFill>
            <a:schemeClr val="tx1"/>
          </a:solidFill>
          <a:latin typeface="+mn-lt"/>
        </a:defRPr>
      </a:lvl2pPr>
      <a:lvl3pPr marL="1834420" indent="-513638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lr>
          <a:srgbClr val="33CC33"/>
        </a:buClr>
        <a:buChar char="•"/>
        <a:defRPr sz="4815">
          <a:solidFill>
            <a:schemeClr val="tx1"/>
          </a:solidFill>
          <a:latin typeface="+mn-lt"/>
        </a:defRPr>
      </a:lvl3pPr>
      <a:lvl4pPr marL="2470352" indent="-587014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–"/>
        <a:defRPr sz="4237">
          <a:solidFill>
            <a:schemeClr val="tx1"/>
          </a:solidFill>
          <a:latin typeface="+mn-lt"/>
        </a:defRPr>
      </a:lvl4pPr>
      <a:lvl5pPr marL="3081825" indent="-587014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»"/>
        <a:defRPr sz="4237">
          <a:solidFill>
            <a:schemeClr val="tx1"/>
          </a:solidFill>
          <a:latin typeface="+mn-lt"/>
        </a:defRPr>
      </a:lvl5pPr>
      <a:lvl6pPr marL="3962347" indent="-587014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»"/>
        <a:defRPr sz="4237">
          <a:solidFill>
            <a:schemeClr val="tx1"/>
          </a:solidFill>
          <a:latin typeface="+mn-lt"/>
        </a:defRPr>
      </a:lvl6pPr>
      <a:lvl7pPr marL="4842868" indent="-587014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»"/>
        <a:defRPr sz="4237">
          <a:solidFill>
            <a:schemeClr val="tx1"/>
          </a:solidFill>
          <a:latin typeface="+mn-lt"/>
        </a:defRPr>
      </a:lvl7pPr>
      <a:lvl8pPr marL="5723390" indent="-587014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»"/>
        <a:defRPr sz="4237">
          <a:solidFill>
            <a:schemeClr val="tx1"/>
          </a:solidFill>
          <a:latin typeface="+mn-lt"/>
        </a:defRPr>
      </a:lvl8pPr>
      <a:lvl9pPr marL="6603911" indent="-587014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»"/>
        <a:defRPr sz="4237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761043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1pPr>
      <a:lvl2pPr marL="880521" algn="l" defTabSz="1761043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761043" algn="l" defTabSz="1761043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3pPr>
      <a:lvl4pPr marL="2641564" algn="l" defTabSz="1761043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4pPr>
      <a:lvl5pPr marL="3522086" algn="l" defTabSz="1761043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5pPr>
      <a:lvl6pPr marL="4402607" algn="l" defTabSz="1761043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6pPr>
      <a:lvl7pPr marL="5283129" algn="l" defTabSz="1761043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7pPr>
      <a:lvl8pPr marL="6163650" algn="l" defTabSz="1761043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8pPr>
      <a:lvl9pPr marL="7044172" algn="l" defTabSz="1761043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8050" y="527406"/>
            <a:ext cx="11391900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8050" y="2637014"/>
            <a:ext cx="11391900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8050" y="9181398"/>
            <a:ext cx="29718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3A082-44EB-405F-B7C4-064916ACD46D}" type="datetimeFigureOut">
              <a:rPr lang="en-NZ" smtClean="0"/>
              <a:t>27/11/2018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5150" y="9181398"/>
            <a:ext cx="4457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8150" y="9181398"/>
            <a:ext cx="29718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42A0C-4459-46D2-8EBA-B7F4C85FAB7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32111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320727" rtl="0" eaLnBrk="1" latinLnBrk="0" hangingPunct="1">
        <a:lnSpc>
          <a:spcPct val="90000"/>
        </a:lnSpc>
        <a:spcBef>
          <a:spcPct val="0"/>
        </a:spcBef>
        <a:buNone/>
        <a:defRPr sz="635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81" indent="-330181" algn="l" defTabSz="1320727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45" indent="-330181" algn="l" defTabSz="1320727" rtl="0" eaLnBrk="1" latinLnBrk="0" hangingPunct="1">
        <a:lnSpc>
          <a:spcPct val="90000"/>
        </a:lnSpc>
        <a:spcBef>
          <a:spcPts val="723"/>
        </a:spcBef>
        <a:buFont typeface="Arial" panose="020B0604020202020204" pitchFamily="34" charset="0"/>
        <a:buChar char="•"/>
        <a:defRPr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08" indent="-330181" algn="l" defTabSz="1320727" rtl="0" eaLnBrk="1" latinLnBrk="0" hangingPunct="1">
        <a:lnSpc>
          <a:spcPct val="90000"/>
        </a:lnSpc>
        <a:spcBef>
          <a:spcPts val="723"/>
        </a:spcBef>
        <a:buFont typeface="Arial" panose="020B0604020202020204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271" indent="-330181" algn="l" defTabSz="1320727" rtl="0" eaLnBrk="1" latinLnBrk="0" hangingPunct="1">
        <a:lnSpc>
          <a:spcPct val="90000"/>
        </a:lnSpc>
        <a:spcBef>
          <a:spcPts val="723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634" indent="-330181" algn="l" defTabSz="1320727" rtl="0" eaLnBrk="1" latinLnBrk="0" hangingPunct="1">
        <a:lnSpc>
          <a:spcPct val="90000"/>
        </a:lnSpc>
        <a:spcBef>
          <a:spcPts val="723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997" indent="-330181" algn="l" defTabSz="1320727" rtl="0" eaLnBrk="1" latinLnBrk="0" hangingPunct="1">
        <a:lnSpc>
          <a:spcPct val="90000"/>
        </a:lnSpc>
        <a:spcBef>
          <a:spcPts val="723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361" indent="-330181" algn="l" defTabSz="1320727" rtl="0" eaLnBrk="1" latinLnBrk="0" hangingPunct="1">
        <a:lnSpc>
          <a:spcPct val="90000"/>
        </a:lnSpc>
        <a:spcBef>
          <a:spcPts val="723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724" indent="-330181" algn="l" defTabSz="1320727" rtl="0" eaLnBrk="1" latinLnBrk="0" hangingPunct="1">
        <a:lnSpc>
          <a:spcPct val="90000"/>
        </a:lnSpc>
        <a:spcBef>
          <a:spcPts val="723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086" indent="-330181" algn="l" defTabSz="1320727" rtl="0" eaLnBrk="1" latinLnBrk="0" hangingPunct="1">
        <a:lnSpc>
          <a:spcPct val="90000"/>
        </a:lnSpc>
        <a:spcBef>
          <a:spcPts val="723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2072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63" algn="l" defTabSz="132072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27" algn="l" defTabSz="132072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089" algn="l" defTabSz="132072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453" algn="l" defTabSz="132072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16" algn="l" defTabSz="132072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179" algn="l" defTabSz="132072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542" algn="l" defTabSz="132072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2905" algn="l" defTabSz="132072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03" y="272480"/>
            <a:ext cx="12964012" cy="654331"/>
          </a:xfrm>
          <a:solidFill>
            <a:srgbClr val="CCECFF"/>
          </a:solidFill>
        </p:spPr>
        <p:txBody>
          <a:bodyPr/>
          <a:lstStyle/>
          <a:p>
            <a:r>
              <a:rPr lang="en-US" sz="3000" dirty="0"/>
              <a:t>Introduction to </a:t>
            </a:r>
            <a:r>
              <a:rPr lang="en-US" sz="3000" dirty="0" smtClean="0"/>
              <a:t>magnitude-based inference </a:t>
            </a:r>
            <a:r>
              <a:rPr lang="en-US" sz="3000" dirty="0"/>
              <a:t>(MBI) and the recent attack on </a:t>
            </a:r>
            <a:r>
              <a:rPr lang="en-US" sz="3000" dirty="0" smtClean="0"/>
              <a:t>MBI</a:t>
            </a:r>
            <a:endParaRPr lang="en-AU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144" y="926814"/>
            <a:ext cx="12961576" cy="7698594"/>
          </a:xfr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8280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AU" dirty="0"/>
              <a:t>About 20 years ago, </a:t>
            </a:r>
            <a:r>
              <a:rPr lang="en-AU" dirty="0" smtClean="0"/>
              <a:t>I </a:t>
            </a:r>
            <a:r>
              <a:rPr lang="en-AU" dirty="0"/>
              <a:t>worked out the smallest important enhancement for athletes competing for a best time or distance.</a:t>
            </a:r>
          </a:p>
          <a:p>
            <a:pPr lvl="1"/>
            <a:r>
              <a:rPr lang="en-AU" dirty="0" smtClean="0"/>
              <a:t>Depending on the sport, it's </a:t>
            </a:r>
            <a:r>
              <a:rPr lang="en-AU" dirty="0"/>
              <a:t>~0.3% to </a:t>
            </a:r>
            <a:r>
              <a:rPr lang="en-AU" dirty="0" smtClean="0"/>
              <a:t>~1.0</a:t>
            </a:r>
            <a:r>
              <a:rPr lang="en-AU" dirty="0"/>
              <a:t>%.</a:t>
            </a:r>
          </a:p>
          <a:p>
            <a:r>
              <a:rPr lang="en-AU" dirty="0"/>
              <a:t>In studies with small samples of athletes, researchers </a:t>
            </a:r>
            <a:r>
              <a:rPr lang="en-AU" dirty="0" smtClean="0"/>
              <a:t>often </a:t>
            </a:r>
            <a:r>
              <a:rPr lang="en-AU" dirty="0"/>
              <a:t>see effects of this </a:t>
            </a:r>
            <a:r>
              <a:rPr lang="en-AU" dirty="0" smtClean="0"/>
              <a:t>magnitude or more, </a:t>
            </a:r>
            <a:r>
              <a:rPr lang="en-AU" dirty="0"/>
              <a:t>but the effect </a:t>
            </a:r>
            <a:r>
              <a:rPr lang="en-AU" dirty="0" smtClean="0"/>
              <a:t>is often </a:t>
            </a:r>
            <a:r>
              <a:rPr lang="en-AU" dirty="0"/>
              <a:t>statistically non-significant (p&gt;0.05).</a:t>
            </a:r>
          </a:p>
          <a:p>
            <a:pPr lvl="1"/>
            <a:r>
              <a:rPr lang="en-AU" dirty="0"/>
              <a:t>They </a:t>
            </a:r>
            <a:r>
              <a:rPr lang="en-AU" dirty="0" smtClean="0"/>
              <a:t>usually </a:t>
            </a:r>
            <a:r>
              <a:rPr lang="en-AU" dirty="0"/>
              <a:t>conclude "there is no effect".</a:t>
            </a:r>
          </a:p>
          <a:p>
            <a:pPr lvl="1"/>
            <a:r>
              <a:rPr lang="en-AU" dirty="0" smtClean="0"/>
              <a:t>If </a:t>
            </a:r>
            <a:r>
              <a:rPr lang="en-AU" dirty="0"/>
              <a:t>the p value </a:t>
            </a:r>
            <a:r>
              <a:rPr lang="en-AU" dirty="0" smtClean="0"/>
              <a:t>is </a:t>
            </a:r>
            <a:r>
              <a:rPr lang="en-AU" dirty="0"/>
              <a:t>close to 0.05, they </a:t>
            </a:r>
            <a:r>
              <a:rPr lang="en-AU" dirty="0" smtClean="0"/>
              <a:t>often say </a:t>
            </a:r>
            <a:r>
              <a:rPr lang="en-AU" dirty="0"/>
              <a:t>"there is </a:t>
            </a:r>
            <a:r>
              <a:rPr lang="en-AU" dirty="0" smtClean="0"/>
              <a:t>no effect, but there is a trend."</a:t>
            </a:r>
            <a:endParaRPr lang="en-AU" dirty="0"/>
          </a:p>
          <a:p>
            <a:r>
              <a:rPr lang="en-AU" dirty="0" smtClean="0"/>
              <a:t>It </a:t>
            </a:r>
            <a:r>
              <a:rPr lang="en-AU" dirty="0"/>
              <a:t>seemed to </a:t>
            </a:r>
            <a:r>
              <a:rPr lang="en-AU" dirty="0" smtClean="0"/>
              <a:t>me </a:t>
            </a:r>
            <a:r>
              <a:rPr lang="en-AU" dirty="0"/>
              <a:t>that p values </a:t>
            </a:r>
            <a:r>
              <a:rPr lang="en-AU" dirty="0" smtClean="0"/>
              <a:t>do </a:t>
            </a:r>
            <a:r>
              <a:rPr lang="en-AU" dirty="0"/>
              <a:t>not provide the right conclusion in such studies.</a:t>
            </a:r>
          </a:p>
          <a:p>
            <a:r>
              <a:rPr lang="en-AU" dirty="0" smtClean="0"/>
              <a:t>I </a:t>
            </a:r>
            <a:r>
              <a:rPr lang="en-AU" dirty="0"/>
              <a:t>figured there must be a better </a:t>
            </a:r>
            <a:r>
              <a:rPr lang="en-AU" dirty="0" smtClean="0"/>
              <a:t>way. </a:t>
            </a:r>
          </a:p>
          <a:p>
            <a:r>
              <a:rPr lang="en-AU" dirty="0" smtClean="0"/>
              <a:t>There is: confidence intervals!</a:t>
            </a:r>
          </a:p>
          <a:p>
            <a:r>
              <a:rPr lang="en-AU" dirty="0"/>
              <a:t>The confidence interval represents uncertainty in the true effect.</a:t>
            </a:r>
          </a:p>
          <a:p>
            <a:pPr lvl="1"/>
            <a:r>
              <a:rPr lang="en-AU" dirty="0"/>
              <a:t>The lower and upper limits of the interval represent how small or big the true effect could be. </a:t>
            </a:r>
          </a:p>
          <a:p>
            <a:pPr lvl="2"/>
            <a:r>
              <a:rPr lang="en-US" dirty="0"/>
              <a:t>Example: a novel form of resistance training could enhance jump height by -0.4% to 2.7%.</a:t>
            </a:r>
            <a:endParaRPr lang="en-AU" dirty="0"/>
          </a:p>
          <a:p>
            <a:pPr lvl="1"/>
            <a:r>
              <a:rPr lang="en-AU" i="1" dirty="0"/>
              <a:t>True effect </a:t>
            </a:r>
            <a:r>
              <a:rPr lang="en-AU" dirty="0"/>
              <a:t>means what you would get with a </a:t>
            </a:r>
            <a:r>
              <a:rPr lang="en-AU" i="1" dirty="0"/>
              <a:t>huge</a:t>
            </a:r>
            <a:r>
              <a:rPr lang="en-AU" dirty="0"/>
              <a:t> sample.</a:t>
            </a:r>
          </a:p>
          <a:p>
            <a:pPr lvl="1"/>
            <a:r>
              <a:rPr lang="en-AU" dirty="0"/>
              <a:t>There is no uncertainty with huge samples: the confidence interval is really narrow</a:t>
            </a:r>
            <a:r>
              <a:rPr lang="en-AU" dirty="0" smtClean="0"/>
              <a:t>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93179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483320" y="560512"/>
            <a:ext cx="12241360" cy="770485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26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700088" y="2344267"/>
            <a:ext cx="6745287" cy="2933700"/>
            <a:chOff x="700088" y="2128243"/>
            <a:chExt cx="6745287" cy="2933700"/>
          </a:xfrm>
        </p:grpSpPr>
        <p:sp>
          <p:nvSpPr>
            <p:cNvPr id="319" name="Rectangle 50"/>
            <p:cNvSpPr>
              <a:spLocks noChangeArrowheads="1"/>
            </p:cNvSpPr>
            <p:nvPr/>
          </p:nvSpPr>
          <p:spPr bwMode="auto">
            <a:xfrm>
              <a:off x="4829175" y="2128243"/>
              <a:ext cx="2616200" cy="2933700"/>
            </a:xfrm>
            <a:prstGeom prst="rect">
              <a:avLst/>
            </a:prstGeom>
            <a:solidFill>
              <a:srgbClr val="FFECA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6" name="Rectangle 51"/>
            <p:cNvSpPr>
              <a:spLocks noChangeArrowheads="1"/>
            </p:cNvSpPr>
            <p:nvPr/>
          </p:nvSpPr>
          <p:spPr bwMode="auto">
            <a:xfrm>
              <a:off x="700088" y="2128243"/>
              <a:ext cx="2719388" cy="2933700"/>
            </a:xfrm>
            <a:prstGeom prst="rect">
              <a:avLst/>
            </a:prstGeom>
            <a:solidFill>
              <a:srgbClr val="EAD0F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7" name="Rectangle 52"/>
            <p:cNvSpPr>
              <a:spLocks noChangeArrowheads="1"/>
            </p:cNvSpPr>
            <p:nvPr/>
          </p:nvSpPr>
          <p:spPr bwMode="auto">
            <a:xfrm>
              <a:off x="3180821" y="2128243"/>
              <a:ext cx="1957388" cy="2933700"/>
            </a:xfrm>
            <a:prstGeom prst="rect">
              <a:avLst/>
            </a:prstGeom>
            <a:solidFill>
              <a:srgbClr val="E0FF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88963" y="5284317"/>
            <a:ext cx="6908800" cy="1036835"/>
            <a:chOff x="588963" y="5068293"/>
            <a:chExt cx="6908800" cy="1036835"/>
          </a:xfrm>
        </p:grpSpPr>
        <p:sp>
          <p:nvSpPr>
            <p:cNvPr id="100" name="Line 55"/>
            <p:cNvSpPr>
              <a:spLocks noChangeShapeType="1"/>
            </p:cNvSpPr>
            <p:nvPr/>
          </p:nvSpPr>
          <p:spPr bwMode="auto">
            <a:xfrm>
              <a:off x="706438" y="5068293"/>
              <a:ext cx="6738938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01" name="Rectangle 56"/>
            <p:cNvSpPr>
              <a:spLocks noChangeArrowheads="1"/>
            </p:cNvSpPr>
            <p:nvPr/>
          </p:nvSpPr>
          <p:spPr bwMode="auto">
            <a:xfrm>
              <a:off x="2835275" y="5678090"/>
              <a:ext cx="2789238" cy="427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Value of effect statistic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" name="Freeform 58"/>
            <p:cNvSpPr>
              <a:spLocks noEditPoints="1"/>
            </p:cNvSpPr>
            <p:nvPr/>
          </p:nvSpPr>
          <p:spPr bwMode="auto">
            <a:xfrm>
              <a:off x="5163840" y="5171480"/>
              <a:ext cx="2262188" cy="98425"/>
            </a:xfrm>
            <a:custGeom>
              <a:avLst/>
              <a:gdLst>
                <a:gd name="T0" fmla="*/ 0 w 1425"/>
                <a:gd name="T1" fmla="*/ 28 h 62"/>
                <a:gd name="T2" fmla="*/ 1374 w 1425"/>
                <a:gd name="T3" fmla="*/ 28 h 62"/>
                <a:gd name="T4" fmla="*/ 1374 w 1425"/>
                <a:gd name="T5" fmla="*/ 34 h 62"/>
                <a:gd name="T6" fmla="*/ 0 w 1425"/>
                <a:gd name="T7" fmla="*/ 34 h 62"/>
                <a:gd name="T8" fmla="*/ 0 w 1425"/>
                <a:gd name="T9" fmla="*/ 28 h 62"/>
                <a:gd name="T10" fmla="*/ 1364 w 1425"/>
                <a:gd name="T11" fmla="*/ 0 h 62"/>
                <a:gd name="T12" fmla="*/ 1425 w 1425"/>
                <a:gd name="T13" fmla="*/ 31 h 62"/>
                <a:gd name="T14" fmla="*/ 1364 w 1425"/>
                <a:gd name="T15" fmla="*/ 62 h 62"/>
                <a:gd name="T16" fmla="*/ 1364 w 1425"/>
                <a:gd name="T17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25" h="62">
                  <a:moveTo>
                    <a:pt x="0" y="28"/>
                  </a:moveTo>
                  <a:lnTo>
                    <a:pt x="1374" y="28"/>
                  </a:lnTo>
                  <a:lnTo>
                    <a:pt x="1374" y="34"/>
                  </a:lnTo>
                  <a:lnTo>
                    <a:pt x="0" y="34"/>
                  </a:lnTo>
                  <a:lnTo>
                    <a:pt x="0" y="28"/>
                  </a:lnTo>
                  <a:close/>
                  <a:moveTo>
                    <a:pt x="1364" y="0"/>
                  </a:moveTo>
                  <a:lnTo>
                    <a:pt x="1425" y="31"/>
                  </a:lnTo>
                  <a:lnTo>
                    <a:pt x="1364" y="62"/>
                  </a:lnTo>
                  <a:lnTo>
                    <a:pt x="136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05" name="Freeform 59"/>
            <p:cNvSpPr>
              <a:spLocks noEditPoints="1"/>
            </p:cNvSpPr>
            <p:nvPr/>
          </p:nvSpPr>
          <p:spPr bwMode="auto">
            <a:xfrm>
              <a:off x="706438" y="5171480"/>
              <a:ext cx="2362200" cy="98425"/>
            </a:xfrm>
            <a:custGeom>
              <a:avLst/>
              <a:gdLst>
                <a:gd name="T0" fmla="*/ 1488 w 1488"/>
                <a:gd name="T1" fmla="*/ 28 h 62"/>
                <a:gd name="T2" fmla="*/ 51 w 1488"/>
                <a:gd name="T3" fmla="*/ 28 h 62"/>
                <a:gd name="T4" fmla="*/ 51 w 1488"/>
                <a:gd name="T5" fmla="*/ 34 h 62"/>
                <a:gd name="T6" fmla="*/ 1488 w 1488"/>
                <a:gd name="T7" fmla="*/ 34 h 62"/>
                <a:gd name="T8" fmla="*/ 1488 w 1488"/>
                <a:gd name="T9" fmla="*/ 28 h 62"/>
                <a:gd name="T10" fmla="*/ 61 w 1488"/>
                <a:gd name="T11" fmla="*/ 0 h 62"/>
                <a:gd name="T12" fmla="*/ 0 w 1488"/>
                <a:gd name="T13" fmla="*/ 31 h 62"/>
                <a:gd name="T14" fmla="*/ 61 w 1488"/>
                <a:gd name="T15" fmla="*/ 62 h 62"/>
                <a:gd name="T16" fmla="*/ 61 w 1488"/>
                <a:gd name="T17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88" h="62">
                  <a:moveTo>
                    <a:pt x="1488" y="28"/>
                  </a:moveTo>
                  <a:lnTo>
                    <a:pt x="51" y="28"/>
                  </a:lnTo>
                  <a:lnTo>
                    <a:pt x="51" y="34"/>
                  </a:lnTo>
                  <a:lnTo>
                    <a:pt x="1488" y="34"/>
                  </a:lnTo>
                  <a:lnTo>
                    <a:pt x="1488" y="28"/>
                  </a:lnTo>
                  <a:close/>
                  <a:moveTo>
                    <a:pt x="61" y="0"/>
                  </a:moveTo>
                  <a:lnTo>
                    <a:pt x="0" y="31"/>
                  </a:lnTo>
                  <a:lnTo>
                    <a:pt x="61" y="62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0" name="Rectangle 60"/>
            <p:cNvSpPr>
              <a:spLocks noChangeArrowheads="1"/>
            </p:cNvSpPr>
            <p:nvPr/>
          </p:nvSpPr>
          <p:spPr bwMode="auto">
            <a:xfrm>
              <a:off x="5030788" y="5317530"/>
              <a:ext cx="2444750" cy="31591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2" name="Rectangle 61"/>
            <p:cNvSpPr>
              <a:spLocks noChangeArrowheads="1"/>
            </p:cNvSpPr>
            <p:nvPr/>
          </p:nvSpPr>
          <p:spPr bwMode="auto">
            <a:xfrm>
              <a:off x="5124450" y="5263555"/>
              <a:ext cx="2373313" cy="428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substantial positive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4" name="Rectangle 62"/>
            <p:cNvSpPr>
              <a:spLocks noChangeArrowheads="1"/>
            </p:cNvSpPr>
            <p:nvPr/>
          </p:nvSpPr>
          <p:spPr bwMode="auto">
            <a:xfrm>
              <a:off x="588963" y="5317530"/>
              <a:ext cx="2546350" cy="31591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5" name="Rectangle 63"/>
            <p:cNvSpPr>
              <a:spLocks noChangeArrowheads="1"/>
            </p:cNvSpPr>
            <p:nvPr/>
          </p:nvSpPr>
          <p:spPr bwMode="auto">
            <a:xfrm>
              <a:off x="684213" y="5263555"/>
              <a:ext cx="2474913" cy="428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substantial negative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6" name="Freeform 64"/>
            <p:cNvSpPr>
              <a:spLocks noEditPoints="1"/>
            </p:cNvSpPr>
            <p:nvPr/>
          </p:nvSpPr>
          <p:spPr bwMode="auto">
            <a:xfrm>
              <a:off x="3149600" y="5171480"/>
              <a:ext cx="1938338" cy="98425"/>
            </a:xfrm>
            <a:custGeom>
              <a:avLst/>
              <a:gdLst>
                <a:gd name="T0" fmla="*/ 1170 w 1221"/>
                <a:gd name="T1" fmla="*/ 28 h 62"/>
                <a:gd name="T2" fmla="*/ 51 w 1221"/>
                <a:gd name="T3" fmla="*/ 28 h 62"/>
                <a:gd name="T4" fmla="*/ 51 w 1221"/>
                <a:gd name="T5" fmla="*/ 34 h 62"/>
                <a:gd name="T6" fmla="*/ 1170 w 1221"/>
                <a:gd name="T7" fmla="*/ 34 h 62"/>
                <a:gd name="T8" fmla="*/ 1170 w 1221"/>
                <a:gd name="T9" fmla="*/ 28 h 62"/>
                <a:gd name="T10" fmla="*/ 1160 w 1221"/>
                <a:gd name="T11" fmla="*/ 62 h 62"/>
                <a:gd name="T12" fmla="*/ 1221 w 1221"/>
                <a:gd name="T13" fmla="*/ 31 h 62"/>
                <a:gd name="T14" fmla="*/ 1160 w 1221"/>
                <a:gd name="T15" fmla="*/ 0 h 62"/>
                <a:gd name="T16" fmla="*/ 1160 w 1221"/>
                <a:gd name="T17" fmla="*/ 62 h 62"/>
                <a:gd name="T18" fmla="*/ 62 w 1221"/>
                <a:gd name="T19" fmla="*/ 0 h 62"/>
                <a:gd name="T20" fmla="*/ 0 w 1221"/>
                <a:gd name="T21" fmla="*/ 31 h 62"/>
                <a:gd name="T22" fmla="*/ 62 w 1221"/>
                <a:gd name="T23" fmla="*/ 62 h 62"/>
                <a:gd name="T24" fmla="*/ 62 w 1221"/>
                <a:gd name="T2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21" h="62">
                  <a:moveTo>
                    <a:pt x="1170" y="28"/>
                  </a:moveTo>
                  <a:lnTo>
                    <a:pt x="51" y="28"/>
                  </a:lnTo>
                  <a:lnTo>
                    <a:pt x="51" y="34"/>
                  </a:lnTo>
                  <a:lnTo>
                    <a:pt x="1170" y="34"/>
                  </a:lnTo>
                  <a:lnTo>
                    <a:pt x="1170" y="28"/>
                  </a:lnTo>
                  <a:close/>
                  <a:moveTo>
                    <a:pt x="1160" y="62"/>
                  </a:moveTo>
                  <a:lnTo>
                    <a:pt x="1221" y="31"/>
                  </a:lnTo>
                  <a:lnTo>
                    <a:pt x="1160" y="0"/>
                  </a:lnTo>
                  <a:lnTo>
                    <a:pt x="1160" y="62"/>
                  </a:lnTo>
                  <a:close/>
                  <a:moveTo>
                    <a:pt x="62" y="0"/>
                  </a:moveTo>
                  <a:lnTo>
                    <a:pt x="0" y="31"/>
                  </a:lnTo>
                  <a:lnTo>
                    <a:pt x="62" y="62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7" name="Rectangle 65"/>
            <p:cNvSpPr>
              <a:spLocks noChangeArrowheads="1"/>
            </p:cNvSpPr>
            <p:nvPr/>
          </p:nvSpPr>
          <p:spPr bwMode="auto">
            <a:xfrm>
              <a:off x="3733800" y="5317530"/>
              <a:ext cx="811213" cy="31591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24" name="Rectangle 66"/>
            <p:cNvSpPr>
              <a:spLocks noChangeArrowheads="1"/>
            </p:cNvSpPr>
            <p:nvPr/>
          </p:nvSpPr>
          <p:spPr bwMode="auto">
            <a:xfrm>
              <a:off x="3830638" y="5263555"/>
              <a:ext cx="741363" cy="428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trivial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5054600" y="1670502"/>
            <a:ext cx="2397126" cy="3593178"/>
            <a:chOff x="5054600" y="1454478"/>
            <a:chExt cx="2397126" cy="3593178"/>
          </a:xfrm>
        </p:grpSpPr>
        <p:sp>
          <p:nvSpPr>
            <p:cNvPr id="141" name="Freeform 79"/>
            <p:cNvSpPr>
              <a:spLocks noEditPoints="1"/>
            </p:cNvSpPr>
            <p:nvPr/>
          </p:nvSpPr>
          <p:spPr bwMode="auto">
            <a:xfrm>
              <a:off x="5102225" y="2153643"/>
              <a:ext cx="11113" cy="2894013"/>
            </a:xfrm>
            <a:custGeom>
              <a:avLst/>
              <a:gdLst>
                <a:gd name="T0" fmla="*/ 0 w 7"/>
                <a:gd name="T1" fmla="*/ 0 h 1823"/>
                <a:gd name="T2" fmla="*/ 0 w 7"/>
                <a:gd name="T3" fmla="*/ 71 h 1823"/>
                <a:gd name="T4" fmla="*/ 7 w 7"/>
                <a:gd name="T5" fmla="*/ 116 h 1823"/>
                <a:gd name="T6" fmla="*/ 7 w 7"/>
                <a:gd name="T7" fmla="*/ 135 h 1823"/>
                <a:gd name="T8" fmla="*/ 7 w 7"/>
                <a:gd name="T9" fmla="*/ 135 h 1823"/>
                <a:gd name="T10" fmla="*/ 0 w 7"/>
                <a:gd name="T11" fmla="*/ 180 h 1823"/>
                <a:gd name="T12" fmla="*/ 0 w 7"/>
                <a:gd name="T13" fmla="*/ 251 h 1823"/>
                <a:gd name="T14" fmla="*/ 7 w 7"/>
                <a:gd name="T15" fmla="*/ 296 h 1823"/>
                <a:gd name="T16" fmla="*/ 7 w 7"/>
                <a:gd name="T17" fmla="*/ 315 h 1823"/>
                <a:gd name="T18" fmla="*/ 7 w 7"/>
                <a:gd name="T19" fmla="*/ 315 h 1823"/>
                <a:gd name="T20" fmla="*/ 0 w 7"/>
                <a:gd name="T21" fmla="*/ 360 h 1823"/>
                <a:gd name="T22" fmla="*/ 0 w 7"/>
                <a:gd name="T23" fmla="*/ 430 h 1823"/>
                <a:gd name="T24" fmla="*/ 7 w 7"/>
                <a:gd name="T25" fmla="*/ 475 h 1823"/>
                <a:gd name="T26" fmla="*/ 7 w 7"/>
                <a:gd name="T27" fmla="*/ 494 h 1823"/>
                <a:gd name="T28" fmla="*/ 7 w 7"/>
                <a:gd name="T29" fmla="*/ 494 h 1823"/>
                <a:gd name="T30" fmla="*/ 0 w 7"/>
                <a:gd name="T31" fmla="*/ 539 h 1823"/>
                <a:gd name="T32" fmla="*/ 0 w 7"/>
                <a:gd name="T33" fmla="*/ 610 h 1823"/>
                <a:gd name="T34" fmla="*/ 7 w 7"/>
                <a:gd name="T35" fmla="*/ 655 h 1823"/>
                <a:gd name="T36" fmla="*/ 7 w 7"/>
                <a:gd name="T37" fmla="*/ 674 h 1823"/>
                <a:gd name="T38" fmla="*/ 7 w 7"/>
                <a:gd name="T39" fmla="*/ 674 h 1823"/>
                <a:gd name="T40" fmla="*/ 0 w 7"/>
                <a:gd name="T41" fmla="*/ 719 h 1823"/>
                <a:gd name="T42" fmla="*/ 0 w 7"/>
                <a:gd name="T43" fmla="*/ 790 h 1823"/>
                <a:gd name="T44" fmla="*/ 7 w 7"/>
                <a:gd name="T45" fmla="*/ 835 h 1823"/>
                <a:gd name="T46" fmla="*/ 7 w 7"/>
                <a:gd name="T47" fmla="*/ 854 h 1823"/>
                <a:gd name="T48" fmla="*/ 7 w 7"/>
                <a:gd name="T49" fmla="*/ 854 h 1823"/>
                <a:gd name="T50" fmla="*/ 0 w 7"/>
                <a:gd name="T51" fmla="*/ 899 h 1823"/>
                <a:gd name="T52" fmla="*/ 0 w 7"/>
                <a:gd name="T53" fmla="*/ 969 h 1823"/>
                <a:gd name="T54" fmla="*/ 7 w 7"/>
                <a:gd name="T55" fmla="*/ 1014 h 1823"/>
                <a:gd name="T56" fmla="*/ 7 w 7"/>
                <a:gd name="T57" fmla="*/ 1033 h 1823"/>
                <a:gd name="T58" fmla="*/ 7 w 7"/>
                <a:gd name="T59" fmla="*/ 1033 h 1823"/>
                <a:gd name="T60" fmla="*/ 0 w 7"/>
                <a:gd name="T61" fmla="*/ 1078 h 1823"/>
                <a:gd name="T62" fmla="*/ 0 w 7"/>
                <a:gd name="T63" fmla="*/ 1149 h 1823"/>
                <a:gd name="T64" fmla="*/ 7 w 7"/>
                <a:gd name="T65" fmla="*/ 1194 h 1823"/>
                <a:gd name="T66" fmla="*/ 7 w 7"/>
                <a:gd name="T67" fmla="*/ 1213 h 1823"/>
                <a:gd name="T68" fmla="*/ 7 w 7"/>
                <a:gd name="T69" fmla="*/ 1213 h 1823"/>
                <a:gd name="T70" fmla="*/ 0 w 7"/>
                <a:gd name="T71" fmla="*/ 1258 h 1823"/>
                <a:gd name="T72" fmla="*/ 0 w 7"/>
                <a:gd name="T73" fmla="*/ 1329 h 1823"/>
                <a:gd name="T74" fmla="*/ 7 w 7"/>
                <a:gd name="T75" fmla="*/ 1374 h 1823"/>
                <a:gd name="T76" fmla="*/ 7 w 7"/>
                <a:gd name="T77" fmla="*/ 1393 h 1823"/>
                <a:gd name="T78" fmla="*/ 7 w 7"/>
                <a:gd name="T79" fmla="*/ 1393 h 1823"/>
                <a:gd name="T80" fmla="*/ 0 w 7"/>
                <a:gd name="T81" fmla="*/ 1438 h 1823"/>
                <a:gd name="T82" fmla="*/ 0 w 7"/>
                <a:gd name="T83" fmla="*/ 1508 h 1823"/>
                <a:gd name="T84" fmla="*/ 7 w 7"/>
                <a:gd name="T85" fmla="*/ 1553 h 1823"/>
                <a:gd name="T86" fmla="*/ 7 w 7"/>
                <a:gd name="T87" fmla="*/ 1572 h 1823"/>
                <a:gd name="T88" fmla="*/ 7 w 7"/>
                <a:gd name="T89" fmla="*/ 1572 h 1823"/>
                <a:gd name="T90" fmla="*/ 0 w 7"/>
                <a:gd name="T91" fmla="*/ 1617 h 1823"/>
                <a:gd name="T92" fmla="*/ 0 w 7"/>
                <a:gd name="T93" fmla="*/ 1688 h 1823"/>
                <a:gd name="T94" fmla="*/ 7 w 7"/>
                <a:gd name="T95" fmla="*/ 1733 h 1823"/>
                <a:gd name="T96" fmla="*/ 7 w 7"/>
                <a:gd name="T97" fmla="*/ 1752 h 1823"/>
                <a:gd name="T98" fmla="*/ 7 w 7"/>
                <a:gd name="T99" fmla="*/ 1752 h 1823"/>
                <a:gd name="T100" fmla="*/ 0 w 7"/>
                <a:gd name="T101" fmla="*/ 1797 h 18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7" h="1823">
                  <a:moveTo>
                    <a:pt x="7" y="0"/>
                  </a:moveTo>
                  <a:lnTo>
                    <a:pt x="7" y="26"/>
                  </a:lnTo>
                  <a:lnTo>
                    <a:pt x="0" y="26"/>
                  </a:lnTo>
                  <a:lnTo>
                    <a:pt x="0" y="0"/>
                  </a:lnTo>
                  <a:lnTo>
                    <a:pt x="7" y="0"/>
                  </a:lnTo>
                  <a:close/>
                  <a:moveTo>
                    <a:pt x="7" y="45"/>
                  </a:moveTo>
                  <a:lnTo>
                    <a:pt x="7" y="71"/>
                  </a:lnTo>
                  <a:lnTo>
                    <a:pt x="0" y="71"/>
                  </a:lnTo>
                  <a:lnTo>
                    <a:pt x="0" y="45"/>
                  </a:lnTo>
                  <a:lnTo>
                    <a:pt x="7" y="45"/>
                  </a:lnTo>
                  <a:close/>
                  <a:moveTo>
                    <a:pt x="7" y="90"/>
                  </a:moveTo>
                  <a:lnTo>
                    <a:pt x="7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7" y="90"/>
                  </a:lnTo>
                  <a:close/>
                  <a:moveTo>
                    <a:pt x="7" y="135"/>
                  </a:moveTo>
                  <a:lnTo>
                    <a:pt x="7" y="161"/>
                  </a:lnTo>
                  <a:lnTo>
                    <a:pt x="0" y="161"/>
                  </a:lnTo>
                  <a:lnTo>
                    <a:pt x="0" y="135"/>
                  </a:lnTo>
                  <a:lnTo>
                    <a:pt x="7" y="135"/>
                  </a:lnTo>
                  <a:close/>
                  <a:moveTo>
                    <a:pt x="7" y="180"/>
                  </a:moveTo>
                  <a:lnTo>
                    <a:pt x="7" y="206"/>
                  </a:lnTo>
                  <a:lnTo>
                    <a:pt x="0" y="206"/>
                  </a:lnTo>
                  <a:lnTo>
                    <a:pt x="0" y="180"/>
                  </a:lnTo>
                  <a:lnTo>
                    <a:pt x="7" y="180"/>
                  </a:lnTo>
                  <a:close/>
                  <a:moveTo>
                    <a:pt x="7" y="225"/>
                  </a:moveTo>
                  <a:lnTo>
                    <a:pt x="7" y="251"/>
                  </a:lnTo>
                  <a:lnTo>
                    <a:pt x="0" y="251"/>
                  </a:lnTo>
                  <a:lnTo>
                    <a:pt x="0" y="225"/>
                  </a:lnTo>
                  <a:lnTo>
                    <a:pt x="7" y="225"/>
                  </a:lnTo>
                  <a:close/>
                  <a:moveTo>
                    <a:pt x="7" y="270"/>
                  </a:moveTo>
                  <a:lnTo>
                    <a:pt x="7" y="296"/>
                  </a:lnTo>
                  <a:lnTo>
                    <a:pt x="0" y="296"/>
                  </a:lnTo>
                  <a:lnTo>
                    <a:pt x="0" y="270"/>
                  </a:lnTo>
                  <a:lnTo>
                    <a:pt x="7" y="270"/>
                  </a:lnTo>
                  <a:close/>
                  <a:moveTo>
                    <a:pt x="7" y="315"/>
                  </a:moveTo>
                  <a:lnTo>
                    <a:pt x="7" y="340"/>
                  </a:lnTo>
                  <a:lnTo>
                    <a:pt x="0" y="340"/>
                  </a:lnTo>
                  <a:lnTo>
                    <a:pt x="0" y="315"/>
                  </a:lnTo>
                  <a:lnTo>
                    <a:pt x="7" y="315"/>
                  </a:lnTo>
                  <a:close/>
                  <a:moveTo>
                    <a:pt x="7" y="360"/>
                  </a:moveTo>
                  <a:lnTo>
                    <a:pt x="7" y="385"/>
                  </a:lnTo>
                  <a:lnTo>
                    <a:pt x="0" y="385"/>
                  </a:lnTo>
                  <a:lnTo>
                    <a:pt x="0" y="360"/>
                  </a:lnTo>
                  <a:lnTo>
                    <a:pt x="7" y="360"/>
                  </a:lnTo>
                  <a:close/>
                  <a:moveTo>
                    <a:pt x="7" y="405"/>
                  </a:moveTo>
                  <a:lnTo>
                    <a:pt x="7" y="430"/>
                  </a:lnTo>
                  <a:lnTo>
                    <a:pt x="0" y="430"/>
                  </a:lnTo>
                  <a:lnTo>
                    <a:pt x="0" y="405"/>
                  </a:lnTo>
                  <a:lnTo>
                    <a:pt x="7" y="405"/>
                  </a:lnTo>
                  <a:close/>
                  <a:moveTo>
                    <a:pt x="7" y="450"/>
                  </a:moveTo>
                  <a:lnTo>
                    <a:pt x="7" y="475"/>
                  </a:lnTo>
                  <a:lnTo>
                    <a:pt x="0" y="475"/>
                  </a:lnTo>
                  <a:lnTo>
                    <a:pt x="0" y="450"/>
                  </a:lnTo>
                  <a:lnTo>
                    <a:pt x="7" y="450"/>
                  </a:lnTo>
                  <a:close/>
                  <a:moveTo>
                    <a:pt x="7" y="494"/>
                  </a:moveTo>
                  <a:lnTo>
                    <a:pt x="7" y="520"/>
                  </a:lnTo>
                  <a:lnTo>
                    <a:pt x="0" y="520"/>
                  </a:lnTo>
                  <a:lnTo>
                    <a:pt x="0" y="494"/>
                  </a:lnTo>
                  <a:lnTo>
                    <a:pt x="7" y="494"/>
                  </a:lnTo>
                  <a:close/>
                  <a:moveTo>
                    <a:pt x="7" y="539"/>
                  </a:moveTo>
                  <a:lnTo>
                    <a:pt x="7" y="565"/>
                  </a:lnTo>
                  <a:lnTo>
                    <a:pt x="0" y="565"/>
                  </a:lnTo>
                  <a:lnTo>
                    <a:pt x="0" y="539"/>
                  </a:lnTo>
                  <a:lnTo>
                    <a:pt x="7" y="539"/>
                  </a:lnTo>
                  <a:close/>
                  <a:moveTo>
                    <a:pt x="7" y="584"/>
                  </a:moveTo>
                  <a:lnTo>
                    <a:pt x="7" y="610"/>
                  </a:lnTo>
                  <a:lnTo>
                    <a:pt x="0" y="610"/>
                  </a:lnTo>
                  <a:lnTo>
                    <a:pt x="0" y="584"/>
                  </a:lnTo>
                  <a:lnTo>
                    <a:pt x="7" y="584"/>
                  </a:lnTo>
                  <a:close/>
                  <a:moveTo>
                    <a:pt x="7" y="629"/>
                  </a:moveTo>
                  <a:lnTo>
                    <a:pt x="7" y="655"/>
                  </a:lnTo>
                  <a:lnTo>
                    <a:pt x="0" y="655"/>
                  </a:lnTo>
                  <a:lnTo>
                    <a:pt x="0" y="629"/>
                  </a:lnTo>
                  <a:lnTo>
                    <a:pt x="7" y="629"/>
                  </a:lnTo>
                  <a:close/>
                  <a:moveTo>
                    <a:pt x="7" y="674"/>
                  </a:moveTo>
                  <a:lnTo>
                    <a:pt x="7" y="700"/>
                  </a:lnTo>
                  <a:lnTo>
                    <a:pt x="0" y="700"/>
                  </a:lnTo>
                  <a:lnTo>
                    <a:pt x="0" y="674"/>
                  </a:lnTo>
                  <a:lnTo>
                    <a:pt x="7" y="674"/>
                  </a:lnTo>
                  <a:close/>
                  <a:moveTo>
                    <a:pt x="7" y="719"/>
                  </a:moveTo>
                  <a:lnTo>
                    <a:pt x="7" y="745"/>
                  </a:lnTo>
                  <a:lnTo>
                    <a:pt x="0" y="745"/>
                  </a:lnTo>
                  <a:lnTo>
                    <a:pt x="0" y="719"/>
                  </a:lnTo>
                  <a:lnTo>
                    <a:pt x="7" y="719"/>
                  </a:lnTo>
                  <a:close/>
                  <a:moveTo>
                    <a:pt x="7" y="764"/>
                  </a:moveTo>
                  <a:lnTo>
                    <a:pt x="7" y="790"/>
                  </a:lnTo>
                  <a:lnTo>
                    <a:pt x="0" y="790"/>
                  </a:lnTo>
                  <a:lnTo>
                    <a:pt x="0" y="764"/>
                  </a:lnTo>
                  <a:lnTo>
                    <a:pt x="7" y="764"/>
                  </a:lnTo>
                  <a:close/>
                  <a:moveTo>
                    <a:pt x="7" y="809"/>
                  </a:moveTo>
                  <a:lnTo>
                    <a:pt x="7" y="835"/>
                  </a:lnTo>
                  <a:lnTo>
                    <a:pt x="0" y="835"/>
                  </a:lnTo>
                  <a:lnTo>
                    <a:pt x="0" y="809"/>
                  </a:lnTo>
                  <a:lnTo>
                    <a:pt x="7" y="809"/>
                  </a:lnTo>
                  <a:close/>
                  <a:moveTo>
                    <a:pt x="7" y="854"/>
                  </a:moveTo>
                  <a:lnTo>
                    <a:pt x="7" y="879"/>
                  </a:lnTo>
                  <a:lnTo>
                    <a:pt x="0" y="879"/>
                  </a:lnTo>
                  <a:lnTo>
                    <a:pt x="0" y="854"/>
                  </a:lnTo>
                  <a:lnTo>
                    <a:pt x="7" y="854"/>
                  </a:lnTo>
                  <a:close/>
                  <a:moveTo>
                    <a:pt x="7" y="899"/>
                  </a:moveTo>
                  <a:lnTo>
                    <a:pt x="7" y="924"/>
                  </a:lnTo>
                  <a:lnTo>
                    <a:pt x="0" y="924"/>
                  </a:lnTo>
                  <a:lnTo>
                    <a:pt x="0" y="899"/>
                  </a:lnTo>
                  <a:lnTo>
                    <a:pt x="7" y="899"/>
                  </a:lnTo>
                  <a:close/>
                  <a:moveTo>
                    <a:pt x="7" y="944"/>
                  </a:moveTo>
                  <a:lnTo>
                    <a:pt x="7" y="969"/>
                  </a:lnTo>
                  <a:lnTo>
                    <a:pt x="0" y="969"/>
                  </a:lnTo>
                  <a:lnTo>
                    <a:pt x="0" y="944"/>
                  </a:lnTo>
                  <a:lnTo>
                    <a:pt x="7" y="944"/>
                  </a:lnTo>
                  <a:close/>
                  <a:moveTo>
                    <a:pt x="7" y="989"/>
                  </a:moveTo>
                  <a:lnTo>
                    <a:pt x="7" y="1014"/>
                  </a:lnTo>
                  <a:lnTo>
                    <a:pt x="0" y="1014"/>
                  </a:lnTo>
                  <a:lnTo>
                    <a:pt x="0" y="989"/>
                  </a:lnTo>
                  <a:lnTo>
                    <a:pt x="7" y="989"/>
                  </a:lnTo>
                  <a:close/>
                  <a:moveTo>
                    <a:pt x="7" y="1033"/>
                  </a:moveTo>
                  <a:lnTo>
                    <a:pt x="7" y="1059"/>
                  </a:lnTo>
                  <a:lnTo>
                    <a:pt x="0" y="1059"/>
                  </a:lnTo>
                  <a:lnTo>
                    <a:pt x="0" y="1033"/>
                  </a:lnTo>
                  <a:lnTo>
                    <a:pt x="7" y="1033"/>
                  </a:lnTo>
                  <a:close/>
                  <a:moveTo>
                    <a:pt x="7" y="1078"/>
                  </a:moveTo>
                  <a:lnTo>
                    <a:pt x="7" y="1104"/>
                  </a:lnTo>
                  <a:lnTo>
                    <a:pt x="0" y="1104"/>
                  </a:lnTo>
                  <a:lnTo>
                    <a:pt x="0" y="1078"/>
                  </a:lnTo>
                  <a:lnTo>
                    <a:pt x="7" y="1078"/>
                  </a:lnTo>
                  <a:close/>
                  <a:moveTo>
                    <a:pt x="7" y="1123"/>
                  </a:moveTo>
                  <a:lnTo>
                    <a:pt x="7" y="1149"/>
                  </a:lnTo>
                  <a:lnTo>
                    <a:pt x="0" y="1149"/>
                  </a:lnTo>
                  <a:lnTo>
                    <a:pt x="0" y="1123"/>
                  </a:lnTo>
                  <a:lnTo>
                    <a:pt x="7" y="1123"/>
                  </a:lnTo>
                  <a:close/>
                  <a:moveTo>
                    <a:pt x="7" y="1168"/>
                  </a:moveTo>
                  <a:lnTo>
                    <a:pt x="7" y="1194"/>
                  </a:lnTo>
                  <a:lnTo>
                    <a:pt x="0" y="1194"/>
                  </a:lnTo>
                  <a:lnTo>
                    <a:pt x="0" y="1168"/>
                  </a:lnTo>
                  <a:lnTo>
                    <a:pt x="7" y="1168"/>
                  </a:lnTo>
                  <a:close/>
                  <a:moveTo>
                    <a:pt x="7" y="1213"/>
                  </a:moveTo>
                  <a:lnTo>
                    <a:pt x="7" y="1239"/>
                  </a:lnTo>
                  <a:lnTo>
                    <a:pt x="0" y="1239"/>
                  </a:lnTo>
                  <a:lnTo>
                    <a:pt x="0" y="1213"/>
                  </a:lnTo>
                  <a:lnTo>
                    <a:pt x="7" y="1213"/>
                  </a:lnTo>
                  <a:close/>
                  <a:moveTo>
                    <a:pt x="7" y="1258"/>
                  </a:moveTo>
                  <a:lnTo>
                    <a:pt x="7" y="1284"/>
                  </a:lnTo>
                  <a:lnTo>
                    <a:pt x="0" y="1284"/>
                  </a:lnTo>
                  <a:lnTo>
                    <a:pt x="0" y="1258"/>
                  </a:lnTo>
                  <a:lnTo>
                    <a:pt x="7" y="1258"/>
                  </a:lnTo>
                  <a:close/>
                  <a:moveTo>
                    <a:pt x="7" y="1303"/>
                  </a:moveTo>
                  <a:lnTo>
                    <a:pt x="7" y="1329"/>
                  </a:lnTo>
                  <a:lnTo>
                    <a:pt x="0" y="1329"/>
                  </a:lnTo>
                  <a:lnTo>
                    <a:pt x="0" y="1303"/>
                  </a:lnTo>
                  <a:lnTo>
                    <a:pt x="7" y="1303"/>
                  </a:lnTo>
                  <a:close/>
                  <a:moveTo>
                    <a:pt x="7" y="1348"/>
                  </a:moveTo>
                  <a:lnTo>
                    <a:pt x="7" y="1374"/>
                  </a:lnTo>
                  <a:lnTo>
                    <a:pt x="0" y="1374"/>
                  </a:lnTo>
                  <a:lnTo>
                    <a:pt x="0" y="1348"/>
                  </a:lnTo>
                  <a:lnTo>
                    <a:pt x="7" y="1348"/>
                  </a:lnTo>
                  <a:close/>
                  <a:moveTo>
                    <a:pt x="7" y="1393"/>
                  </a:moveTo>
                  <a:lnTo>
                    <a:pt x="7" y="1418"/>
                  </a:lnTo>
                  <a:lnTo>
                    <a:pt x="0" y="1418"/>
                  </a:lnTo>
                  <a:lnTo>
                    <a:pt x="0" y="1393"/>
                  </a:lnTo>
                  <a:lnTo>
                    <a:pt x="7" y="1393"/>
                  </a:lnTo>
                  <a:close/>
                  <a:moveTo>
                    <a:pt x="7" y="1438"/>
                  </a:moveTo>
                  <a:lnTo>
                    <a:pt x="7" y="1463"/>
                  </a:lnTo>
                  <a:lnTo>
                    <a:pt x="0" y="1463"/>
                  </a:lnTo>
                  <a:lnTo>
                    <a:pt x="0" y="1438"/>
                  </a:lnTo>
                  <a:lnTo>
                    <a:pt x="7" y="1438"/>
                  </a:lnTo>
                  <a:close/>
                  <a:moveTo>
                    <a:pt x="7" y="1483"/>
                  </a:moveTo>
                  <a:lnTo>
                    <a:pt x="7" y="1508"/>
                  </a:lnTo>
                  <a:lnTo>
                    <a:pt x="0" y="1508"/>
                  </a:lnTo>
                  <a:lnTo>
                    <a:pt x="0" y="1483"/>
                  </a:lnTo>
                  <a:lnTo>
                    <a:pt x="7" y="1483"/>
                  </a:lnTo>
                  <a:close/>
                  <a:moveTo>
                    <a:pt x="7" y="1528"/>
                  </a:moveTo>
                  <a:lnTo>
                    <a:pt x="7" y="1553"/>
                  </a:lnTo>
                  <a:lnTo>
                    <a:pt x="0" y="1553"/>
                  </a:lnTo>
                  <a:lnTo>
                    <a:pt x="0" y="1528"/>
                  </a:lnTo>
                  <a:lnTo>
                    <a:pt x="7" y="1528"/>
                  </a:lnTo>
                  <a:close/>
                  <a:moveTo>
                    <a:pt x="7" y="1572"/>
                  </a:moveTo>
                  <a:lnTo>
                    <a:pt x="7" y="1598"/>
                  </a:lnTo>
                  <a:lnTo>
                    <a:pt x="0" y="1598"/>
                  </a:lnTo>
                  <a:lnTo>
                    <a:pt x="0" y="1572"/>
                  </a:lnTo>
                  <a:lnTo>
                    <a:pt x="7" y="1572"/>
                  </a:lnTo>
                  <a:close/>
                  <a:moveTo>
                    <a:pt x="7" y="1617"/>
                  </a:moveTo>
                  <a:lnTo>
                    <a:pt x="7" y="1643"/>
                  </a:lnTo>
                  <a:lnTo>
                    <a:pt x="0" y="1643"/>
                  </a:lnTo>
                  <a:lnTo>
                    <a:pt x="0" y="1617"/>
                  </a:lnTo>
                  <a:lnTo>
                    <a:pt x="7" y="1617"/>
                  </a:lnTo>
                  <a:close/>
                  <a:moveTo>
                    <a:pt x="7" y="1662"/>
                  </a:moveTo>
                  <a:lnTo>
                    <a:pt x="7" y="1688"/>
                  </a:lnTo>
                  <a:lnTo>
                    <a:pt x="0" y="1688"/>
                  </a:lnTo>
                  <a:lnTo>
                    <a:pt x="0" y="1662"/>
                  </a:lnTo>
                  <a:lnTo>
                    <a:pt x="7" y="1662"/>
                  </a:lnTo>
                  <a:close/>
                  <a:moveTo>
                    <a:pt x="7" y="1707"/>
                  </a:moveTo>
                  <a:lnTo>
                    <a:pt x="7" y="1733"/>
                  </a:lnTo>
                  <a:lnTo>
                    <a:pt x="0" y="1733"/>
                  </a:lnTo>
                  <a:lnTo>
                    <a:pt x="0" y="1707"/>
                  </a:lnTo>
                  <a:lnTo>
                    <a:pt x="7" y="1707"/>
                  </a:lnTo>
                  <a:close/>
                  <a:moveTo>
                    <a:pt x="7" y="1752"/>
                  </a:moveTo>
                  <a:lnTo>
                    <a:pt x="7" y="1778"/>
                  </a:lnTo>
                  <a:lnTo>
                    <a:pt x="0" y="1778"/>
                  </a:lnTo>
                  <a:lnTo>
                    <a:pt x="0" y="1752"/>
                  </a:lnTo>
                  <a:lnTo>
                    <a:pt x="7" y="1752"/>
                  </a:lnTo>
                  <a:close/>
                  <a:moveTo>
                    <a:pt x="7" y="1797"/>
                  </a:moveTo>
                  <a:lnTo>
                    <a:pt x="7" y="1823"/>
                  </a:lnTo>
                  <a:lnTo>
                    <a:pt x="0" y="1823"/>
                  </a:lnTo>
                  <a:lnTo>
                    <a:pt x="0" y="1797"/>
                  </a:lnTo>
                  <a:lnTo>
                    <a:pt x="7" y="1797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42" name="Rectangle 80"/>
            <p:cNvSpPr>
              <a:spLocks noChangeArrowheads="1"/>
            </p:cNvSpPr>
            <p:nvPr/>
          </p:nvSpPr>
          <p:spPr bwMode="auto">
            <a:xfrm>
              <a:off x="5240338" y="1454478"/>
              <a:ext cx="2211388" cy="417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smallest important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3" name="Rectangle 81"/>
            <p:cNvSpPr>
              <a:spLocks noChangeArrowheads="1"/>
            </p:cNvSpPr>
            <p:nvPr/>
          </p:nvSpPr>
          <p:spPr bwMode="auto">
            <a:xfrm>
              <a:off x="5240338" y="1749753"/>
              <a:ext cx="1755775" cy="417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positive value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6" name="Freeform 90"/>
            <p:cNvSpPr>
              <a:spLocks noEditPoints="1"/>
            </p:cNvSpPr>
            <p:nvPr/>
          </p:nvSpPr>
          <p:spPr bwMode="auto">
            <a:xfrm>
              <a:off x="5054600" y="1591003"/>
              <a:ext cx="96838" cy="458788"/>
            </a:xfrm>
            <a:custGeom>
              <a:avLst/>
              <a:gdLst>
                <a:gd name="T0" fmla="*/ 37 w 61"/>
                <a:gd name="T1" fmla="*/ 0 h 289"/>
                <a:gd name="T2" fmla="*/ 37 w 61"/>
                <a:gd name="T3" fmla="*/ 238 h 289"/>
                <a:gd name="T4" fmla="*/ 24 w 61"/>
                <a:gd name="T5" fmla="*/ 238 h 289"/>
                <a:gd name="T6" fmla="*/ 24 w 61"/>
                <a:gd name="T7" fmla="*/ 0 h 289"/>
                <a:gd name="T8" fmla="*/ 37 w 61"/>
                <a:gd name="T9" fmla="*/ 0 h 289"/>
                <a:gd name="T10" fmla="*/ 61 w 61"/>
                <a:gd name="T11" fmla="*/ 228 h 289"/>
                <a:gd name="T12" fmla="*/ 30 w 61"/>
                <a:gd name="T13" fmla="*/ 289 h 289"/>
                <a:gd name="T14" fmla="*/ 0 w 61"/>
                <a:gd name="T15" fmla="*/ 228 h 289"/>
                <a:gd name="T16" fmla="*/ 61 w 61"/>
                <a:gd name="T17" fmla="*/ 228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289">
                  <a:moveTo>
                    <a:pt x="37" y="0"/>
                  </a:moveTo>
                  <a:lnTo>
                    <a:pt x="37" y="238"/>
                  </a:lnTo>
                  <a:lnTo>
                    <a:pt x="24" y="238"/>
                  </a:lnTo>
                  <a:lnTo>
                    <a:pt x="24" y="0"/>
                  </a:lnTo>
                  <a:lnTo>
                    <a:pt x="37" y="0"/>
                  </a:lnTo>
                  <a:close/>
                  <a:moveTo>
                    <a:pt x="61" y="228"/>
                  </a:moveTo>
                  <a:lnTo>
                    <a:pt x="30" y="289"/>
                  </a:lnTo>
                  <a:lnTo>
                    <a:pt x="0" y="228"/>
                  </a:lnTo>
                  <a:lnTo>
                    <a:pt x="61" y="228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163" name="Line 76"/>
          <p:cNvSpPr>
            <a:spLocks noChangeShapeType="1"/>
          </p:cNvSpPr>
          <p:nvPr/>
        </p:nvSpPr>
        <p:spPr bwMode="auto">
          <a:xfrm flipH="1">
            <a:off x="4254586" y="3312718"/>
            <a:ext cx="2304255" cy="0"/>
          </a:xfrm>
          <a:prstGeom prst="line">
            <a:avLst/>
          </a:prstGeom>
          <a:noFill/>
          <a:ln w="762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64" name="Rectangle 86"/>
          <p:cNvSpPr>
            <a:spLocks noChangeArrowheads="1"/>
          </p:cNvSpPr>
          <p:nvPr/>
        </p:nvSpPr>
        <p:spPr bwMode="auto">
          <a:xfrm>
            <a:off x="7501039" y="3163833"/>
            <a:ext cx="2819683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Could be +ive or trivial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0" name="Rectangle 86"/>
          <p:cNvSpPr>
            <a:spLocks noChangeArrowheads="1"/>
          </p:cNvSpPr>
          <p:nvPr/>
        </p:nvSpPr>
        <p:spPr bwMode="auto">
          <a:xfrm>
            <a:off x="7502904" y="3806388"/>
            <a:ext cx="2481449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700" u="none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Could only be</a:t>
            </a: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trivial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2" name="Line 76"/>
          <p:cNvSpPr>
            <a:spLocks noChangeShapeType="1"/>
          </p:cNvSpPr>
          <p:nvPr/>
        </p:nvSpPr>
        <p:spPr bwMode="auto">
          <a:xfrm flipH="1">
            <a:off x="3550188" y="4049706"/>
            <a:ext cx="1480600" cy="0"/>
          </a:xfrm>
          <a:prstGeom prst="line">
            <a:avLst/>
          </a:prstGeom>
          <a:noFill/>
          <a:ln w="762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75" name="Line 76"/>
          <p:cNvSpPr>
            <a:spLocks noChangeShapeType="1"/>
          </p:cNvSpPr>
          <p:nvPr/>
        </p:nvSpPr>
        <p:spPr bwMode="auto">
          <a:xfrm flipH="1">
            <a:off x="2835275" y="4693419"/>
            <a:ext cx="2689508" cy="0"/>
          </a:xfrm>
          <a:prstGeom prst="line">
            <a:avLst/>
          </a:prstGeom>
          <a:noFill/>
          <a:ln w="762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76" name="Rectangle 86"/>
          <p:cNvSpPr>
            <a:spLocks noChangeArrowheads="1"/>
          </p:cNvSpPr>
          <p:nvPr/>
        </p:nvSpPr>
        <p:spPr bwMode="auto">
          <a:xfrm>
            <a:off x="7508869" y="4448944"/>
            <a:ext cx="3577903" cy="789447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Could be –ive, trivial or +ive:</a:t>
            </a:r>
            <a:b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</a:b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unclear, get more data!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9" name="Rectangle 82"/>
          <p:cNvSpPr>
            <a:spLocks noChangeArrowheads="1"/>
          </p:cNvSpPr>
          <p:nvPr/>
        </p:nvSpPr>
        <p:spPr bwMode="auto">
          <a:xfrm>
            <a:off x="787400" y="704528"/>
            <a:ext cx="54774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700" b="1" u="none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Non-clinical magnitude-based inference:</a:t>
            </a:r>
            <a:br>
              <a:rPr lang="en-US" altLang="en-US" sz="2700" b="1" u="none" dirty="0" smtClean="0">
                <a:solidFill>
                  <a:srgbClr val="000000"/>
                </a:solidFill>
                <a:latin typeface="Arial Narrow" panose="020B0606020202030204" pitchFamily="34" charset="0"/>
              </a:rPr>
            </a:br>
            <a:r>
              <a:rPr lang="en-US" altLang="en-US" sz="2700" b="1" u="none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how it works with confidence intervals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7508205" y="1890143"/>
            <a:ext cx="5000451" cy="477837"/>
            <a:chOff x="7508205" y="1674119"/>
            <a:chExt cx="5000451" cy="477837"/>
          </a:xfrm>
        </p:grpSpPr>
        <p:sp>
          <p:nvSpPr>
            <p:cNvPr id="144" name="Rectangle 82"/>
            <p:cNvSpPr>
              <a:spLocks noChangeArrowheads="1"/>
            </p:cNvSpPr>
            <p:nvPr/>
          </p:nvSpPr>
          <p:spPr bwMode="auto">
            <a:xfrm>
              <a:off x="7510463" y="1674119"/>
              <a:ext cx="2287486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7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Non-clinical</a:t>
              </a:r>
              <a:r>
                <a:rPr kumimoji="0" lang="en-US" altLang="en-US" sz="2700" b="1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 </a:t>
              </a:r>
              <a:r>
                <a:rPr kumimoji="0" lang="en-US" altLang="en-US" sz="27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MBI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7" name="Line 91"/>
            <p:cNvSpPr>
              <a:spLocks noChangeShapeType="1"/>
            </p:cNvSpPr>
            <p:nvPr/>
          </p:nvSpPr>
          <p:spPr bwMode="auto">
            <a:xfrm>
              <a:off x="7508205" y="2151956"/>
              <a:ext cx="5000451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148" name="Rectangle 86"/>
          <p:cNvSpPr>
            <a:spLocks noChangeArrowheads="1"/>
          </p:cNvSpPr>
          <p:nvPr/>
        </p:nvSpPr>
        <p:spPr bwMode="auto">
          <a:xfrm>
            <a:off x="7510463" y="2521278"/>
            <a:ext cx="234840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Could only be +ive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Line 76"/>
          <p:cNvSpPr>
            <a:spLocks noChangeShapeType="1"/>
          </p:cNvSpPr>
          <p:nvPr/>
        </p:nvSpPr>
        <p:spPr bwMode="auto">
          <a:xfrm flipH="1">
            <a:off x="5272459" y="2765753"/>
            <a:ext cx="1979613" cy="0"/>
          </a:xfrm>
          <a:prstGeom prst="line">
            <a:avLst/>
          </a:prstGeom>
          <a:noFill/>
          <a:ln w="762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pSp>
        <p:nvGrpSpPr>
          <p:cNvPr id="9" name="Group 8"/>
          <p:cNvGrpSpPr/>
          <p:nvPr/>
        </p:nvGrpSpPr>
        <p:grpSpPr>
          <a:xfrm>
            <a:off x="938608" y="1677208"/>
            <a:ext cx="2279255" cy="3586472"/>
            <a:chOff x="938608" y="1461184"/>
            <a:chExt cx="2279255" cy="3586472"/>
          </a:xfrm>
        </p:grpSpPr>
        <p:sp>
          <p:nvSpPr>
            <p:cNvPr id="98" name="Freeform 53"/>
            <p:cNvSpPr>
              <a:spLocks noEditPoints="1"/>
            </p:cNvSpPr>
            <p:nvPr/>
          </p:nvSpPr>
          <p:spPr bwMode="auto">
            <a:xfrm>
              <a:off x="3169356" y="2153643"/>
              <a:ext cx="11113" cy="2894013"/>
            </a:xfrm>
            <a:custGeom>
              <a:avLst/>
              <a:gdLst>
                <a:gd name="T0" fmla="*/ 0 w 7"/>
                <a:gd name="T1" fmla="*/ 0 h 1823"/>
                <a:gd name="T2" fmla="*/ 0 w 7"/>
                <a:gd name="T3" fmla="*/ 71 h 1823"/>
                <a:gd name="T4" fmla="*/ 7 w 7"/>
                <a:gd name="T5" fmla="*/ 116 h 1823"/>
                <a:gd name="T6" fmla="*/ 7 w 7"/>
                <a:gd name="T7" fmla="*/ 135 h 1823"/>
                <a:gd name="T8" fmla="*/ 7 w 7"/>
                <a:gd name="T9" fmla="*/ 135 h 1823"/>
                <a:gd name="T10" fmla="*/ 0 w 7"/>
                <a:gd name="T11" fmla="*/ 180 h 1823"/>
                <a:gd name="T12" fmla="*/ 0 w 7"/>
                <a:gd name="T13" fmla="*/ 251 h 1823"/>
                <a:gd name="T14" fmla="*/ 7 w 7"/>
                <a:gd name="T15" fmla="*/ 296 h 1823"/>
                <a:gd name="T16" fmla="*/ 7 w 7"/>
                <a:gd name="T17" fmla="*/ 315 h 1823"/>
                <a:gd name="T18" fmla="*/ 7 w 7"/>
                <a:gd name="T19" fmla="*/ 315 h 1823"/>
                <a:gd name="T20" fmla="*/ 0 w 7"/>
                <a:gd name="T21" fmla="*/ 360 h 1823"/>
                <a:gd name="T22" fmla="*/ 0 w 7"/>
                <a:gd name="T23" fmla="*/ 430 h 1823"/>
                <a:gd name="T24" fmla="*/ 7 w 7"/>
                <a:gd name="T25" fmla="*/ 475 h 1823"/>
                <a:gd name="T26" fmla="*/ 7 w 7"/>
                <a:gd name="T27" fmla="*/ 494 h 1823"/>
                <a:gd name="T28" fmla="*/ 7 w 7"/>
                <a:gd name="T29" fmla="*/ 494 h 1823"/>
                <a:gd name="T30" fmla="*/ 0 w 7"/>
                <a:gd name="T31" fmla="*/ 539 h 1823"/>
                <a:gd name="T32" fmla="*/ 0 w 7"/>
                <a:gd name="T33" fmla="*/ 610 h 1823"/>
                <a:gd name="T34" fmla="*/ 7 w 7"/>
                <a:gd name="T35" fmla="*/ 655 h 1823"/>
                <a:gd name="T36" fmla="*/ 7 w 7"/>
                <a:gd name="T37" fmla="*/ 674 h 1823"/>
                <a:gd name="T38" fmla="*/ 7 w 7"/>
                <a:gd name="T39" fmla="*/ 674 h 1823"/>
                <a:gd name="T40" fmla="*/ 0 w 7"/>
                <a:gd name="T41" fmla="*/ 719 h 1823"/>
                <a:gd name="T42" fmla="*/ 0 w 7"/>
                <a:gd name="T43" fmla="*/ 790 h 1823"/>
                <a:gd name="T44" fmla="*/ 7 w 7"/>
                <a:gd name="T45" fmla="*/ 835 h 1823"/>
                <a:gd name="T46" fmla="*/ 7 w 7"/>
                <a:gd name="T47" fmla="*/ 854 h 1823"/>
                <a:gd name="T48" fmla="*/ 7 w 7"/>
                <a:gd name="T49" fmla="*/ 854 h 1823"/>
                <a:gd name="T50" fmla="*/ 0 w 7"/>
                <a:gd name="T51" fmla="*/ 899 h 1823"/>
                <a:gd name="T52" fmla="*/ 0 w 7"/>
                <a:gd name="T53" fmla="*/ 969 h 1823"/>
                <a:gd name="T54" fmla="*/ 7 w 7"/>
                <a:gd name="T55" fmla="*/ 1014 h 1823"/>
                <a:gd name="T56" fmla="*/ 7 w 7"/>
                <a:gd name="T57" fmla="*/ 1033 h 1823"/>
                <a:gd name="T58" fmla="*/ 7 w 7"/>
                <a:gd name="T59" fmla="*/ 1033 h 1823"/>
                <a:gd name="T60" fmla="*/ 0 w 7"/>
                <a:gd name="T61" fmla="*/ 1078 h 1823"/>
                <a:gd name="T62" fmla="*/ 0 w 7"/>
                <a:gd name="T63" fmla="*/ 1149 h 1823"/>
                <a:gd name="T64" fmla="*/ 7 w 7"/>
                <a:gd name="T65" fmla="*/ 1194 h 1823"/>
                <a:gd name="T66" fmla="*/ 7 w 7"/>
                <a:gd name="T67" fmla="*/ 1213 h 1823"/>
                <a:gd name="T68" fmla="*/ 7 w 7"/>
                <a:gd name="T69" fmla="*/ 1213 h 1823"/>
                <a:gd name="T70" fmla="*/ 0 w 7"/>
                <a:gd name="T71" fmla="*/ 1258 h 1823"/>
                <a:gd name="T72" fmla="*/ 0 w 7"/>
                <a:gd name="T73" fmla="*/ 1329 h 1823"/>
                <a:gd name="T74" fmla="*/ 7 w 7"/>
                <a:gd name="T75" fmla="*/ 1374 h 1823"/>
                <a:gd name="T76" fmla="*/ 7 w 7"/>
                <a:gd name="T77" fmla="*/ 1393 h 1823"/>
                <a:gd name="T78" fmla="*/ 7 w 7"/>
                <a:gd name="T79" fmla="*/ 1393 h 1823"/>
                <a:gd name="T80" fmla="*/ 0 w 7"/>
                <a:gd name="T81" fmla="*/ 1438 h 1823"/>
                <a:gd name="T82" fmla="*/ 0 w 7"/>
                <a:gd name="T83" fmla="*/ 1508 h 1823"/>
                <a:gd name="T84" fmla="*/ 7 w 7"/>
                <a:gd name="T85" fmla="*/ 1553 h 1823"/>
                <a:gd name="T86" fmla="*/ 7 w 7"/>
                <a:gd name="T87" fmla="*/ 1572 h 1823"/>
                <a:gd name="T88" fmla="*/ 7 w 7"/>
                <a:gd name="T89" fmla="*/ 1572 h 1823"/>
                <a:gd name="T90" fmla="*/ 0 w 7"/>
                <a:gd name="T91" fmla="*/ 1617 h 1823"/>
                <a:gd name="T92" fmla="*/ 0 w 7"/>
                <a:gd name="T93" fmla="*/ 1688 h 1823"/>
                <a:gd name="T94" fmla="*/ 7 w 7"/>
                <a:gd name="T95" fmla="*/ 1733 h 1823"/>
                <a:gd name="T96" fmla="*/ 7 w 7"/>
                <a:gd name="T97" fmla="*/ 1752 h 1823"/>
                <a:gd name="T98" fmla="*/ 7 w 7"/>
                <a:gd name="T99" fmla="*/ 1752 h 1823"/>
                <a:gd name="T100" fmla="*/ 0 w 7"/>
                <a:gd name="T101" fmla="*/ 1797 h 18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7" h="1823">
                  <a:moveTo>
                    <a:pt x="7" y="0"/>
                  </a:moveTo>
                  <a:lnTo>
                    <a:pt x="7" y="26"/>
                  </a:lnTo>
                  <a:lnTo>
                    <a:pt x="0" y="26"/>
                  </a:lnTo>
                  <a:lnTo>
                    <a:pt x="0" y="0"/>
                  </a:lnTo>
                  <a:lnTo>
                    <a:pt x="7" y="0"/>
                  </a:lnTo>
                  <a:close/>
                  <a:moveTo>
                    <a:pt x="7" y="45"/>
                  </a:moveTo>
                  <a:lnTo>
                    <a:pt x="7" y="71"/>
                  </a:lnTo>
                  <a:lnTo>
                    <a:pt x="0" y="71"/>
                  </a:lnTo>
                  <a:lnTo>
                    <a:pt x="0" y="45"/>
                  </a:lnTo>
                  <a:lnTo>
                    <a:pt x="7" y="45"/>
                  </a:lnTo>
                  <a:close/>
                  <a:moveTo>
                    <a:pt x="7" y="90"/>
                  </a:moveTo>
                  <a:lnTo>
                    <a:pt x="7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7" y="90"/>
                  </a:lnTo>
                  <a:close/>
                  <a:moveTo>
                    <a:pt x="7" y="135"/>
                  </a:moveTo>
                  <a:lnTo>
                    <a:pt x="7" y="161"/>
                  </a:lnTo>
                  <a:lnTo>
                    <a:pt x="0" y="161"/>
                  </a:lnTo>
                  <a:lnTo>
                    <a:pt x="0" y="135"/>
                  </a:lnTo>
                  <a:lnTo>
                    <a:pt x="7" y="135"/>
                  </a:lnTo>
                  <a:close/>
                  <a:moveTo>
                    <a:pt x="7" y="180"/>
                  </a:moveTo>
                  <a:lnTo>
                    <a:pt x="7" y="206"/>
                  </a:lnTo>
                  <a:lnTo>
                    <a:pt x="0" y="206"/>
                  </a:lnTo>
                  <a:lnTo>
                    <a:pt x="0" y="180"/>
                  </a:lnTo>
                  <a:lnTo>
                    <a:pt x="7" y="180"/>
                  </a:lnTo>
                  <a:close/>
                  <a:moveTo>
                    <a:pt x="7" y="225"/>
                  </a:moveTo>
                  <a:lnTo>
                    <a:pt x="7" y="251"/>
                  </a:lnTo>
                  <a:lnTo>
                    <a:pt x="0" y="251"/>
                  </a:lnTo>
                  <a:lnTo>
                    <a:pt x="0" y="225"/>
                  </a:lnTo>
                  <a:lnTo>
                    <a:pt x="7" y="225"/>
                  </a:lnTo>
                  <a:close/>
                  <a:moveTo>
                    <a:pt x="7" y="270"/>
                  </a:moveTo>
                  <a:lnTo>
                    <a:pt x="7" y="296"/>
                  </a:lnTo>
                  <a:lnTo>
                    <a:pt x="0" y="296"/>
                  </a:lnTo>
                  <a:lnTo>
                    <a:pt x="0" y="270"/>
                  </a:lnTo>
                  <a:lnTo>
                    <a:pt x="7" y="270"/>
                  </a:lnTo>
                  <a:close/>
                  <a:moveTo>
                    <a:pt x="7" y="315"/>
                  </a:moveTo>
                  <a:lnTo>
                    <a:pt x="7" y="340"/>
                  </a:lnTo>
                  <a:lnTo>
                    <a:pt x="0" y="340"/>
                  </a:lnTo>
                  <a:lnTo>
                    <a:pt x="0" y="315"/>
                  </a:lnTo>
                  <a:lnTo>
                    <a:pt x="7" y="315"/>
                  </a:lnTo>
                  <a:close/>
                  <a:moveTo>
                    <a:pt x="7" y="360"/>
                  </a:moveTo>
                  <a:lnTo>
                    <a:pt x="7" y="385"/>
                  </a:lnTo>
                  <a:lnTo>
                    <a:pt x="0" y="385"/>
                  </a:lnTo>
                  <a:lnTo>
                    <a:pt x="0" y="360"/>
                  </a:lnTo>
                  <a:lnTo>
                    <a:pt x="7" y="360"/>
                  </a:lnTo>
                  <a:close/>
                  <a:moveTo>
                    <a:pt x="7" y="405"/>
                  </a:moveTo>
                  <a:lnTo>
                    <a:pt x="7" y="430"/>
                  </a:lnTo>
                  <a:lnTo>
                    <a:pt x="0" y="430"/>
                  </a:lnTo>
                  <a:lnTo>
                    <a:pt x="0" y="405"/>
                  </a:lnTo>
                  <a:lnTo>
                    <a:pt x="7" y="405"/>
                  </a:lnTo>
                  <a:close/>
                  <a:moveTo>
                    <a:pt x="7" y="450"/>
                  </a:moveTo>
                  <a:lnTo>
                    <a:pt x="7" y="475"/>
                  </a:lnTo>
                  <a:lnTo>
                    <a:pt x="0" y="475"/>
                  </a:lnTo>
                  <a:lnTo>
                    <a:pt x="0" y="450"/>
                  </a:lnTo>
                  <a:lnTo>
                    <a:pt x="7" y="450"/>
                  </a:lnTo>
                  <a:close/>
                  <a:moveTo>
                    <a:pt x="7" y="494"/>
                  </a:moveTo>
                  <a:lnTo>
                    <a:pt x="7" y="520"/>
                  </a:lnTo>
                  <a:lnTo>
                    <a:pt x="0" y="520"/>
                  </a:lnTo>
                  <a:lnTo>
                    <a:pt x="0" y="494"/>
                  </a:lnTo>
                  <a:lnTo>
                    <a:pt x="7" y="494"/>
                  </a:lnTo>
                  <a:close/>
                  <a:moveTo>
                    <a:pt x="7" y="539"/>
                  </a:moveTo>
                  <a:lnTo>
                    <a:pt x="7" y="565"/>
                  </a:lnTo>
                  <a:lnTo>
                    <a:pt x="0" y="565"/>
                  </a:lnTo>
                  <a:lnTo>
                    <a:pt x="0" y="539"/>
                  </a:lnTo>
                  <a:lnTo>
                    <a:pt x="7" y="539"/>
                  </a:lnTo>
                  <a:close/>
                  <a:moveTo>
                    <a:pt x="7" y="584"/>
                  </a:moveTo>
                  <a:lnTo>
                    <a:pt x="7" y="610"/>
                  </a:lnTo>
                  <a:lnTo>
                    <a:pt x="0" y="610"/>
                  </a:lnTo>
                  <a:lnTo>
                    <a:pt x="0" y="584"/>
                  </a:lnTo>
                  <a:lnTo>
                    <a:pt x="7" y="584"/>
                  </a:lnTo>
                  <a:close/>
                  <a:moveTo>
                    <a:pt x="7" y="629"/>
                  </a:moveTo>
                  <a:lnTo>
                    <a:pt x="7" y="655"/>
                  </a:lnTo>
                  <a:lnTo>
                    <a:pt x="0" y="655"/>
                  </a:lnTo>
                  <a:lnTo>
                    <a:pt x="0" y="629"/>
                  </a:lnTo>
                  <a:lnTo>
                    <a:pt x="7" y="629"/>
                  </a:lnTo>
                  <a:close/>
                  <a:moveTo>
                    <a:pt x="7" y="674"/>
                  </a:moveTo>
                  <a:lnTo>
                    <a:pt x="7" y="700"/>
                  </a:lnTo>
                  <a:lnTo>
                    <a:pt x="0" y="700"/>
                  </a:lnTo>
                  <a:lnTo>
                    <a:pt x="0" y="674"/>
                  </a:lnTo>
                  <a:lnTo>
                    <a:pt x="7" y="674"/>
                  </a:lnTo>
                  <a:close/>
                  <a:moveTo>
                    <a:pt x="7" y="719"/>
                  </a:moveTo>
                  <a:lnTo>
                    <a:pt x="7" y="745"/>
                  </a:lnTo>
                  <a:lnTo>
                    <a:pt x="0" y="745"/>
                  </a:lnTo>
                  <a:lnTo>
                    <a:pt x="0" y="719"/>
                  </a:lnTo>
                  <a:lnTo>
                    <a:pt x="7" y="719"/>
                  </a:lnTo>
                  <a:close/>
                  <a:moveTo>
                    <a:pt x="7" y="764"/>
                  </a:moveTo>
                  <a:lnTo>
                    <a:pt x="7" y="790"/>
                  </a:lnTo>
                  <a:lnTo>
                    <a:pt x="0" y="790"/>
                  </a:lnTo>
                  <a:lnTo>
                    <a:pt x="0" y="764"/>
                  </a:lnTo>
                  <a:lnTo>
                    <a:pt x="7" y="764"/>
                  </a:lnTo>
                  <a:close/>
                  <a:moveTo>
                    <a:pt x="7" y="809"/>
                  </a:moveTo>
                  <a:lnTo>
                    <a:pt x="7" y="835"/>
                  </a:lnTo>
                  <a:lnTo>
                    <a:pt x="0" y="835"/>
                  </a:lnTo>
                  <a:lnTo>
                    <a:pt x="0" y="809"/>
                  </a:lnTo>
                  <a:lnTo>
                    <a:pt x="7" y="809"/>
                  </a:lnTo>
                  <a:close/>
                  <a:moveTo>
                    <a:pt x="7" y="854"/>
                  </a:moveTo>
                  <a:lnTo>
                    <a:pt x="7" y="879"/>
                  </a:lnTo>
                  <a:lnTo>
                    <a:pt x="0" y="879"/>
                  </a:lnTo>
                  <a:lnTo>
                    <a:pt x="0" y="854"/>
                  </a:lnTo>
                  <a:lnTo>
                    <a:pt x="7" y="854"/>
                  </a:lnTo>
                  <a:close/>
                  <a:moveTo>
                    <a:pt x="7" y="899"/>
                  </a:moveTo>
                  <a:lnTo>
                    <a:pt x="7" y="924"/>
                  </a:lnTo>
                  <a:lnTo>
                    <a:pt x="0" y="924"/>
                  </a:lnTo>
                  <a:lnTo>
                    <a:pt x="0" y="899"/>
                  </a:lnTo>
                  <a:lnTo>
                    <a:pt x="7" y="899"/>
                  </a:lnTo>
                  <a:close/>
                  <a:moveTo>
                    <a:pt x="7" y="944"/>
                  </a:moveTo>
                  <a:lnTo>
                    <a:pt x="7" y="969"/>
                  </a:lnTo>
                  <a:lnTo>
                    <a:pt x="0" y="969"/>
                  </a:lnTo>
                  <a:lnTo>
                    <a:pt x="0" y="944"/>
                  </a:lnTo>
                  <a:lnTo>
                    <a:pt x="7" y="944"/>
                  </a:lnTo>
                  <a:close/>
                  <a:moveTo>
                    <a:pt x="7" y="989"/>
                  </a:moveTo>
                  <a:lnTo>
                    <a:pt x="7" y="1014"/>
                  </a:lnTo>
                  <a:lnTo>
                    <a:pt x="0" y="1014"/>
                  </a:lnTo>
                  <a:lnTo>
                    <a:pt x="0" y="989"/>
                  </a:lnTo>
                  <a:lnTo>
                    <a:pt x="7" y="989"/>
                  </a:lnTo>
                  <a:close/>
                  <a:moveTo>
                    <a:pt x="7" y="1033"/>
                  </a:moveTo>
                  <a:lnTo>
                    <a:pt x="7" y="1059"/>
                  </a:lnTo>
                  <a:lnTo>
                    <a:pt x="0" y="1059"/>
                  </a:lnTo>
                  <a:lnTo>
                    <a:pt x="0" y="1033"/>
                  </a:lnTo>
                  <a:lnTo>
                    <a:pt x="7" y="1033"/>
                  </a:lnTo>
                  <a:close/>
                  <a:moveTo>
                    <a:pt x="7" y="1078"/>
                  </a:moveTo>
                  <a:lnTo>
                    <a:pt x="7" y="1104"/>
                  </a:lnTo>
                  <a:lnTo>
                    <a:pt x="0" y="1104"/>
                  </a:lnTo>
                  <a:lnTo>
                    <a:pt x="0" y="1078"/>
                  </a:lnTo>
                  <a:lnTo>
                    <a:pt x="7" y="1078"/>
                  </a:lnTo>
                  <a:close/>
                  <a:moveTo>
                    <a:pt x="7" y="1123"/>
                  </a:moveTo>
                  <a:lnTo>
                    <a:pt x="7" y="1149"/>
                  </a:lnTo>
                  <a:lnTo>
                    <a:pt x="0" y="1149"/>
                  </a:lnTo>
                  <a:lnTo>
                    <a:pt x="0" y="1123"/>
                  </a:lnTo>
                  <a:lnTo>
                    <a:pt x="7" y="1123"/>
                  </a:lnTo>
                  <a:close/>
                  <a:moveTo>
                    <a:pt x="7" y="1168"/>
                  </a:moveTo>
                  <a:lnTo>
                    <a:pt x="7" y="1194"/>
                  </a:lnTo>
                  <a:lnTo>
                    <a:pt x="0" y="1194"/>
                  </a:lnTo>
                  <a:lnTo>
                    <a:pt x="0" y="1168"/>
                  </a:lnTo>
                  <a:lnTo>
                    <a:pt x="7" y="1168"/>
                  </a:lnTo>
                  <a:close/>
                  <a:moveTo>
                    <a:pt x="7" y="1213"/>
                  </a:moveTo>
                  <a:lnTo>
                    <a:pt x="7" y="1239"/>
                  </a:lnTo>
                  <a:lnTo>
                    <a:pt x="0" y="1239"/>
                  </a:lnTo>
                  <a:lnTo>
                    <a:pt x="0" y="1213"/>
                  </a:lnTo>
                  <a:lnTo>
                    <a:pt x="7" y="1213"/>
                  </a:lnTo>
                  <a:close/>
                  <a:moveTo>
                    <a:pt x="7" y="1258"/>
                  </a:moveTo>
                  <a:lnTo>
                    <a:pt x="7" y="1284"/>
                  </a:lnTo>
                  <a:lnTo>
                    <a:pt x="0" y="1284"/>
                  </a:lnTo>
                  <a:lnTo>
                    <a:pt x="0" y="1258"/>
                  </a:lnTo>
                  <a:lnTo>
                    <a:pt x="7" y="1258"/>
                  </a:lnTo>
                  <a:close/>
                  <a:moveTo>
                    <a:pt x="7" y="1303"/>
                  </a:moveTo>
                  <a:lnTo>
                    <a:pt x="7" y="1329"/>
                  </a:lnTo>
                  <a:lnTo>
                    <a:pt x="0" y="1329"/>
                  </a:lnTo>
                  <a:lnTo>
                    <a:pt x="0" y="1303"/>
                  </a:lnTo>
                  <a:lnTo>
                    <a:pt x="7" y="1303"/>
                  </a:lnTo>
                  <a:close/>
                  <a:moveTo>
                    <a:pt x="7" y="1348"/>
                  </a:moveTo>
                  <a:lnTo>
                    <a:pt x="7" y="1374"/>
                  </a:lnTo>
                  <a:lnTo>
                    <a:pt x="0" y="1374"/>
                  </a:lnTo>
                  <a:lnTo>
                    <a:pt x="0" y="1348"/>
                  </a:lnTo>
                  <a:lnTo>
                    <a:pt x="7" y="1348"/>
                  </a:lnTo>
                  <a:close/>
                  <a:moveTo>
                    <a:pt x="7" y="1393"/>
                  </a:moveTo>
                  <a:lnTo>
                    <a:pt x="7" y="1418"/>
                  </a:lnTo>
                  <a:lnTo>
                    <a:pt x="0" y="1418"/>
                  </a:lnTo>
                  <a:lnTo>
                    <a:pt x="0" y="1393"/>
                  </a:lnTo>
                  <a:lnTo>
                    <a:pt x="7" y="1393"/>
                  </a:lnTo>
                  <a:close/>
                  <a:moveTo>
                    <a:pt x="7" y="1438"/>
                  </a:moveTo>
                  <a:lnTo>
                    <a:pt x="7" y="1463"/>
                  </a:lnTo>
                  <a:lnTo>
                    <a:pt x="0" y="1463"/>
                  </a:lnTo>
                  <a:lnTo>
                    <a:pt x="0" y="1438"/>
                  </a:lnTo>
                  <a:lnTo>
                    <a:pt x="7" y="1438"/>
                  </a:lnTo>
                  <a:close/>
                  <a:moveTo>
                    <a:pt x="7" y="1483"/>
                  </a:moveTo>
                  <a:lnTo>
                    <a:pt x="7" y="1508"/>
                  </a:lnTo>
                  <a:lnTo>
                    <a:pt x="0" y="1508"/>
                  </a:lnTo>
                  <a:lnTo>
                    <a:pt x="0" y="1483"/>
                  </a:lnTo>
                  <a:lnTo>
                    <a:pt x="7" y="1483"/>
                  </a:lnTo>
                  <a:close/>
                  <a:moveTo>
                    <a:pt x="7" y="1528"/>
                  </a:moveTo>
                  <a:lnTo>
                    <a:pt x="7" y="1553"/>
                  </a:lnTo>
                  <a:lnTo>
                    <a:pt x="0" y="1553"/>
                  </a:lnTo>
                  <a:lnTo>
                    <a:pt x="0" y="1528"/>
                  </a:lnTo>
                  <a:lnTo>
                    <a:pt x="7" y="1528"/>
                  </a:lnTo>
                  <a:close/>
                  <a:moveTo>
                    <a:pt x="7" y="1572"/>
                  </a:moveTo>
                  <a:lnTo>
                    <a:pt x="7" y="1598"/>
                  </a:lnTo>
                  <a:lnTo>
                    <a:pt x="0" y="1598"/>
                  </a:lnTo>
                  <a:lnTo>
                    <a:pt x="0" y="1572"/>
                  </a:lnTo>
                  <a:lnTo>
                    <a:pt x="7" y="1572"/>
                  </a:lnTo>
                  <a:close/>
                  <a:moveTo>
                    <a:pt x="7" y="1617"/>
                  </a:moveTo>
                  <a:lnTo>
                    <a:pt x="7" y="1643"/>
                  </a:lnTo>
                  <a:lnTo>
                    <a:pt x="0" y="1643"/>
                  </a:lnTo>
                  <a:lnTo>
                    <a:pt x="0" y="1617"/>
                  </a:lnTo>
                  <a:lnTo>
                    <a:pt x="7" y="1617"/>
                  </a:lnTo>
                  <a:close/>
                  <a:moveTo>
                    <a:pt x="7" y="1662"/>
                  </a:moveTo>
                  <a:lnTo>
                    <a:pt x="7" y="1688"/>
                  </a:lnTo>
                  <a:lnTo>
                    <a:pt x="0" y="1688"/>
                  </a:lnTo>
                  <a:lnTo>
                    <a:pt x="0" y="1662"/>
                  </a:lnTo>
                  <a:lnTo>
                    <a:pt x="7" y="1662"/>
                  </a:lnTo>
                  <a:close/>
                  <a:moveTo>
                    <a:pt x="7" y="1707"/>
                  </a:moveTo>
                  <a:lnTo>
                    <a:pt x="7" y="1733"/>
                  </a:lnTo>
                  <a:lnTo>
                    <a:pt x="0" y="1733"/>
                  </a:lnTo>
                  <a:lnTo>
                    <a:pt x="0" y="1707"/>
                  </a:lnTo>
                  <a:lnTo>
                    <a:pt x="7" y="1707"/>
                  </a:lnTo>
                  <a:close/>
                  <a:moveTo>
                    <a:pt x="7" y="1752"/>
                  </a:moveTo>
                  <a:lnTo>
                    <a:pt x="7" y="1778"/>
                  </a:lnTo>
                  <a:lnTo>
                    <a:pt x="0" y="1778"/>
                  </a:lnTo>
                  <a:lnTo>
                    <a:pt x="0" y="1752"/>
                  </a:lnTo>
                  <a:lnTo>
                    <a:pt x="7" y="1752"/>
                  </a:lnTo>
                  <a:close/>
                  <a:moveTo>
                    <a:pt x="7" y="1797"/>
                  </a:moveTo>
                  <a:lnTo>
                    <a:pt x="7" y="1823"/>
                  </a:lnTo>
                  <a:lnTo>
                    <a:pt x="0" y="1823"/>
                  </a:lnTo>
                  <a:lnTo>
                    <a:pt x="0" y="1797"/>
                  </a:lnTo>
                  <a:lnTo>
                    <a:pt x="7" y="1797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1" name="Rectangle 80"/>
            <p:cNvSpPr>
              <a:spLocks noChangeArrowheads="1"/>
            </p:cNvSpPr>
            <p:nvPr/>
          </p:nvSpPr>
          <p:spPr bwMode="auto">
            <a:xfrm>
              <a:off x="938608" y="1461184"/>
              <a:ext cx="2133597" cy="3847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smallest important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81"/>
            <p:cNvSpPr>
              <a:spLocks noChangeArrowheads="1"/>
            </p:cNvSpPr>
            <p:nvPr/>
          </p:nvSpPr>
          <p:spPr bwMode="auto">
            <a:xfrm>
              <a:off x="1264939" y="1756459"/>
              <a:ext cx="1766509" cy="3847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negative value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Freeform 90"/>
            <p:cNvSpPr>
              <a:spLocks noEditPoints="1"/>
            </p:cNvSpPr>
            <p:nvPr/>
          </p:nvSpPr>
          <p:spPr bwMode="auto">
            <a:xfrm>
              <a:off x="3121025" y="1597709"/>
              <a:ext cx="96838" cy="458788"/>
            </a:xfrm>
            <a:custGeom>
              <a:avLst/>
              <a:gdLst>
                <a:gd name="T0" fmla="*/ 37 w 61"/>
                <a:gd name="T1" fmla="*/ 0 h 289"/>
                <a:gd name="T2" fmla="*/ 37 w 61"/>
                <a:gd name="T3" fmla="*/ 238 h 289"/>
                <a:gd name="T4" fmla="*/ 24 w 61"/>
                <a:gd name="T5" fmla="*/ 238 h 289"/>
                <a:gd name="T6" fmla="*/ 24 w 61"/>
                <a:gd name="T7" fmla="*/ 0 h 289"/>
                <a:gd name="T8" fmla="*/ 37 w 61"/>
                <a:gd name="T9" fmla="*/ 0 h 289"/>
                <a:gd name="T10" fmla="*/ 61 w 61"/>
                <a:gd name="T11" fmla="*/ 228 h 289"/>
                <a:gd name="T12" fmla="*/ 30 w 61"/>
                <a:gd name="T13" fmla="*/ 289 h 289"/>
                <a:gd name="T14" fmla="*/ 0 w 61"/>
                <a:gd name="T15" fmla="*/ 228 h 289"/>
                <a:gd name="T16" fmla="*/ 61 w 61"/>
                <a:gd name="T17" fmla="*/ 228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289">
                  <a:moveTo>
                    <a:pt x="37" y="0"/>
                  </a:moveTo>
                  <a:lnTo>
                    <a:pt x="37" y="238"/>
                  </a:lnTo>
                  <a:lnTo>
                    <a:pt x="24" y="238"/>
                  </a:lnTo>
                  <a:lnTo>
                    <a:pt x="24" y="0"/>
                  </a:lnTo>
                  <a:lnTo>
                    <a:pt x="37" y="0"/>
                  </a:lnTo>
                  <a:close/>
                  <a:moveTo>
                    <a:pt x="61" y="228"/>
                  </a:moveTo>
                  <a:lnTo>
                    <a:pt x="30" y="289"/>
                  </a:lnTo>
                  <a:lnTo>
                    <a:pt x="0" y="228"/>
                  </a:lnTo>
                  <a:lnTo>
                    <a:pt x="61" y="228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46" name="Rectangle 86"/>
          <p:cNvSpPr>
            <a:spLocks noChangeArrowheads="1"/>
          </p:cNvSpPr>
          <p:nvPr/>
        </p:nvSpPr>
        <p:spPr bwMode="auto">
          <a:xfrm>
            <a:off x="700088" y="6539885"/>
            <a:ext cx="5349221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"Could only be": &gt;95% chance (</a:t>
            </a:r>
            <a:r>
              <a:rPr kumimoji="0" lang="en-US" altLang="en-US" sz="27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very likely</a:t>
            </a:r>
            <a:r>
              <a:rPr kumimoji="0" lang="en-US" altLang="en-US" sz="27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)</a:t>
            </a:r>
            <a:endParaRPr kumimoji="0" lang="en-US" altLang="en-US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" name="Rectangle 86"/>
          <p:cNvSpPr>
            <a:spLocks noChangeArrowheads="1"/>
          </p:cNvSpPr>
          <p:nvPr/>
        </p:nvSpPr>
        <p:spPr bwMode="auto">
          <a:xfrm>
            <a:off x="684213" y="7068995"/>
            <a:ext cx="9824869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"Could be": 5-95% chance</a:t>
            </a:r>
            <a:r>
              <a:rPr kumimoji="0" lang="en-US" altLang="en-US" sz="27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(75-95%, </a:t>
            </a:r>
            <a:r>
              <a:rPr kumimoji="0" lang="en-US" altLang="en-US" sz="2700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likely</a:t>
            </a:r>
            <a:r>
              <a:rPr kumimoji="0" lang="en-US" altLang="en-US" sz="27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; 25-75%, </a:t>
            </a:r>
            <a:r>
              <a:rPr kumimoji="0" lang="en-US" altLang="en-US" sz="2700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possibly</a:t>
            </a:r>
            <a:r>
              <a:rPr kumimoji="0" lang="en-US" altLang="en-US" sz="27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, 5-25%, </a:t>
            </a:r>
            <a:r>
              <a:rPr kumimoji="0" lang="en-US" altLang="en-US" sz="2700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unlikely</a:t>
            </a:r>
            <a:r>
              <a:rPr kumimoji="0" lang="en-US" altLang="en-US" sz="27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Rectangle 86"/>
          <p:cNvSpPr>
            <a:spLocks noChangeArrowheads="1"/>
          </p:cNvSpPr>
          <p:nvPr/>
        </p:nvSpPr>
        <p:spPr bwMode="auto">
          <a:xfrm>
            <a:off x="679755" y="7575046"/>
            <a:ext cx="6546664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These probabilities imply</a:t>
            </a:r>
            <a:r>
              <a:rPr kumimoji="0" lang="en-US" altLang="en-US" sz="27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a 90% confidence interval.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Rectangle 86"/>
          <p:cNvSpPr>
            <a:spLocks noChangeArrowheads="1"/>
          </p:cNvSpPr>
          <p:nvPr/>
        </p:nvSpPr>
        <p:spPr bwMode="auto">
          <a:xfrm>
            <a:off x="11363724" y="2521278"/>
            <a:ext cx="103554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p &lt; 0.05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7" name="Rectangle 86"/>
          <p:cNvSpPr>
            <a:spLocks noChangeArrowheads="1"/>
          </p:cNvSpPr>
          <p:nvPr/>
        </p:nvSpPr>
        <p:spPr bwMode="auto">
          <a:xfrm>
            <a:off x="11363724" y="3806388"/>
            <a:ext cx="103554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p &gt; 0.05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" name="Rectangle 86"/>
          <p:cNvSpPr>
            <a:spLocks noChangeArrowheads="1"/>
          </p:cNvSpPr>
          <p:nvPr/>
        </p:nvSpPr>
        <p:spPr bwMode="auto">
          <a:xfrm>
            <a:off x="11363724" y="4448943"/>
            <a:ext cx="1035540" cy="415498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p &gt; 0.05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Line 76"/>
          <p:cNvSpPr>
            <a:spLocks noChangeShapeType="1"/>
          </p:cNvSpPr>
          <p:nvPr/>
        </p:nvSpPr>
        <p:spPr bwMode="auto">
          <a:xfrm flipH="1">
            <a:off x="4083720" y="3450846"/>
            <a:ext cx="2520279" cy="0"/>
          </a:xfrm>
          <a:prstGeom prst="line">
            <a:avLst/>
          </a:prstGeom>
          <a:noFill/>
          <a:ln w="762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56" name="Rectangle 86"/>
          <p:cNvSpPr>
            <a:spLocks noChangeArrowheads="1"/>
          </p:cNvSpPr>
          <p:nvPr/>
        </p:nvSpPr>
        <p:spPr bwMode="auto">
          <a:xfrm>
            <a:off x="11363724" y="3163833"/>
            <a:ext cx="1035540" cy="41549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p &lt; 0.05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Rectangle 86"/>
          <p:cNvSpPr>
            <a:spLocks noChangeArrowheads="1"/>
          </p:cNvSpPr>
          <p:nvPr/>
        </p:nvSpPr>
        <p:spPr bwMode="auto">
          <a:xfrm>
            <a:off x="11365036" y="3143577"/>
            <a:ext cx="1035540" cy="581698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700" u="none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p </a:t>
            </a: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&lt; 0.05</a:t>
            </a:r>
            <a:b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</a:b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p </a:t>
            </a:r>
            <a:r>
              <a:rPr lang="en-US" altLang="en-US" sz="2700" u="none" dirty="0">
                <a:solidFill>
                  <a:srgbClr val="000000"/>
                </a:solidFill>
                <a:latin typeface="Arial Narrow" panose="020B0606020202030204" pitchFamily="34" charset="0"/>
              </a:rPr>
              <a:t>&gt;</a:t>
            </a: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0.05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934098" y="1687959"/>
            <a:ext cx="511358" cy="3575721"/>
            <a:chOff x="3934098" y="1471935"/>
            <a:chExt cx="511358" cy="3575721"/>
          </a:xfrm>
        </p:grpSpPr>
        <p:sp>
          <p:nvSpPr>
            <p:cNvPr id="54" name="Freeform 53"/>
            <p:cNvSpPr>
              <a:spLocks noEditPoints="1"/>
            </p:cNvSpPr>
            <p:nvPr/>
          </p:nvSpPr>
          <p:spPr bwMode="auto">
            <a:xfrm>
              <a:off x="4174331" y="2153643"/>
              <a:ext cx="11113" cy="2894013"/>
            </a:xfrm>
            <a:custGeom>
              <a:avLst/>
              <a:gdLst>
                <a:gd name="T0" fmla="*/ 0 w 7"/>
                <a:gd name="T1" fmla="*/ 0 h 1823"/>
                <a:gd name="T2" fmla="*/ 0 w 7"/>
                <a:gd name="T3" fmla="*/ 71 h 1823"/>
                <a:gd name="T4" fmla="*/ 7 w 7"/>
                <a:gd name="T5" fmla="*/ 116 h 1823"/>
                <a:gd name="T6" fmla="*/ 7 w 7"/>
                <a:gd name="T7" fmla="*/ 135 h 1823"/>
                <a:gd name="T8" fmla="*/ 7 w 7"/>
                <a:gd name="T9" fmla="*/ 135 h 1823"/>
                <a:gd name="T10" fmla="*/ 0 w 7"/>
                <a:gd name="T11" fmla="*/ 180 h 1823"/>
                <a:gd name="T12" fmla="*/ 0 w 7"/>
                <a:gd name="T13" fmla="*/ 251 h 1823"/>
                <a:gd name="T14" fmla="*/ 7 w 7"/>
                <a:gd name="T15" fmla="*/ 296 h 1823"/>
                <a:gd name="T16" fmla="*/ 7 w 7"/>
                <a:gd name="T17" fmla="*/ 315 h 1823"/>
                <a:gd name="T18" fmla="*/ 7 w 7"/>
                <a:gd name="T19" fmla="*/ 315 h 1823"/>
                <a:gd name="T20" fmla="*/ 0 w 7"/>
                <a:gd name="T21" fmla="*/ 360 h 1823"/>
                <a:gd name="T22" fmla="*/ 0 w 7"/>
                <a:gd name="T23" fmla="*/ 430 h 1823"/>
                <a:gd name="T24" fmla="*/ 7 w 7"/>
                <a:gd name="T25" fmla="*/ 475 h 1823"/>
                <a:gd name="T26" fmla="*/ 7 w 7"/>
                <a:gd name="T27" fmla="*/ 494 h 1823"/>
                <a:gd name="T28" fmla="*/ 7 w 7"/>
                <a:gd name="T29" fmla="*/ 494 h 1823"/>
                <a:gd name="T30" fmla="*/ 0 w 7"/>
                <a:gd name="T31" fmla="*/ 539 h 1823"/>
                <a:gd name="T32" fmla="*/ 0 w 7"/>
                <a:gd name="T33" fmla="*/ 610 h 1823"/>
                <a:gd name="T34" fmla="*/ 7 w 7"/>
                <a:gd name="T35" fmla="*/ 655 h 1823"/>
                <a:gd name="T36" fmla="*/ 7 w 7"/>
                <a:gd name="T37" fmla="*/ 674 h 1823"/>
                <a:gd name="T38" fmla="*/ 7 w 7"/>
                <a:gd name="T39" fmla="*/ 674 h 1823"/>
                <a:gd name="T40" fmla="*/ 0 w 7"/>
                <a:gd name="T41" fmla="*/ 719 h 1823"/>
                <a:gd name="T42" fmla="*/ 0 w 7"/>
                <a:gd name="T43" fmla="*/ 790 h 1823"/>
                <a:gd name="T44" fmla="*/ 7 w 7"/>
                <a:gd name="T45" fmla="*/ 835 h 1823"/>
                <a:gd name="T46" fmla="*/ 7 w 7"/>
                <a:gd name="T47" fmla="*/ 854 h 1823"/>
                <a:gd name="T48" fmla="*/ 7 w 7"/>
                <a:gd name="T49" fmla="*/ 854 h 1823"/>
                <a:gd name="T50" fmla="*/ 0 w 7"/>
                <a:gd name="T51" fmla="*/ 899 h 1823"/>
                <a:gd name="T52" fmla="*/ 0 w 7"/>
                <a:gd name="T53" fmla="*/ 969 h 1823"/>
                <a:gd name="T54" fmla="*/ 7 w 7"/>
                <a:gd name="T55" fmla="*/ 1014 h 1823"/>
                <a:gd name="T56" fmla="*/ 7 w 7"/>
                <a:gd name="T57" fmla="*/ 1033 h 1823"/>
                <a:gd name="T58" fmla="*/ 7 w 7"/>
                <a:gd name="T59" fmla="*/ 1033 h 1823"/>
                <a:gd name="T60" fmla="*/ 0 w 7"/>
                <a:gd name="T61" fmla="*/ 1078 h 1823"/>
                <a:gd name="T62" fmla="*/ 0 w 7"/>
                <a:gd name="T63" fmla="*/ 1149 h 1823"/>
                <a:gd name="T64" fmla="*/ 7 w 7"/>
                <a:gd name="T65" fmla="*/ 1194 h 1823"/>
                <a:gd name="T66" fmla="*/ 7 w 7"/>
                <a:gd name="T67" fmla="*/ 1213 h 1823"/>
                <a:gd name="T68" fmla="*/ 7 w 7"/>
                <a:gd name="T69" fmla="*/ 1213 h 1823"/>
                <a:gd name="T70" fmla="*/ 0 w 7"/>
                <a:gd name="T71" fmla="*/ 1258 h 1823"/>
                <a:gd name="T72" fmla="*/ 0 w 7"/>
                <a:gd name="T73" fmla="*/ 1329 h 1823"/>
                <a:gd name="T74" fmla="*/ 7 w 7"/>
                <a:gd name="T75" fmla="*/ 1374 h 1823"/>
                <a:gd name="T76" fmla="*/ 7 w 7"/>
                <a:gd name="T77" fmla="*/ 1393 h 1823"/>
                <a:gd name="T78" fmla="*/ 7 w 7"/>
                <a:gd name="T79" fmla="*/ 1393 h 1823"/>
                <a:gd name="T80" fmla="*/ 0 w 7"/>
                <a:gd name="T81" fmla="*/ 1438 h 1823"/>
                <a:gd name="T82" fmla="*/ 0 w 7"/>
                <a:gd name="T83" fmla="*/ 1508 h 1823"/>
                <a:gd name="T84" fmla="*/ 7 w 7"/>
                <a:gd name="T85" fmla="*/ 1553 h 1823"/>
                <a:gd name="T86" fmla="*/ 7 w 7"/>
                <a:gd name="T87" fmla="*/ 1572 h 1823"/>
                <a:gd name="T88" fmla="*/ 7 w 7"/>
                <a:gd name="T89" fmla="*/ 1572 h 1823"/>
                <a:gd name="T90" fmla="*/ 0 w 7"/>
                <a:gd name="T91" fmla="*/ 1617 h 1823"/>
                <a:gd name="T92" fmla="*/ 0 w 7"/>
                <a:gd name="T93" fmla="*/ 1688 h 1823"/>
                <a:gd name="T94" fmla="*/ 7 w 7"/>
                <a:gd name="T95" fmla="*/ 1733 h 1823"/>
                <a:gd name="T96" fmla="*/ 7 w 7"/>
                <a:gd name="T97" fmla="*/ 1752 h 1823"/>
                <a:gd name="T98" fmla="*/ 7 w 7"/>
                <a:gd name="T99" fmla="*/ 1752 h 1823"/>
                <a:gd name="T100" fmla="*/ 0 w 7"/>
                <a:gd name="T101" fmla="*/ 1797 h 18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7" h="1823">
                  <a:moveTo>
                    <a:pt x="7" y="0"/>
                  </a:moveTo>
                  <a:lnTo>
                    <a:pt x="7" y="26"/>
                  </a:lnTo>
                  <a:lnTo>
                    <a:pt x="0" y="26"/>
                  </a:lnTo>
                  <a:lnTo>
                    <a:pt x="0" y="0"/>
                  </a:lnTo>
                  <a:lnTo>
                    <a:pt x="7" y="0"/>
                  </a:lnTo>
                  <a:close/>
                  <a:moveTo>
                    <a:pt x="7" y="45"/>
                  </a:moveTo>
                  <a:lnTo>
                    <a:pt x="7" y="71"/>
                  </a:lnTo>
                  <a:lnTo>
                    <a:pt x="0" y="71"/>
                  </a:lnTo>
                  <a:lnTo>
                    <a:pt x="0" y="45"/>
                  </a:lnTo>
                  <a:lnTo>
                    <a:pt x="7" y="45"/>
                  </a:lnTo>
                  <a:close/>
                  <a:moveTo>
                    <a:pt x="7" y="90"/>
                  </a:moveTo>
                  <a:lnTo>
                    <a:pt x="7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7" y="90"/>
                  </a:lnTo>
                  <a:close/>
                  <a:moveTo>
                    <a:pt x="7" y="135"/>
                  </a:moveTo>
                  <a:lnTo>
                    <a:pt x="7" y="161"/>
                  </a:lnTo>
                  <a:lnTo>
                    <a:pt x="0" y="161"/>
                  </a:lnTo>
                  <a:lnTo>
                    <a:pt x="0" y="135"/>
                  </a:lnTo>
                  <a:lnTo>
                    <a:pt x="7" y="135"/>
                  </a:lnTo>
                  <a:close/>
                  <a:moveTo>
                    <a:pt x="7" y="180"/>
                  </a:moveTo>
                  <a:lnTo>
                    <a:pt x="7" y="206"/>
                  </a:lnTo>
                  <a:lnTo>
                    <a:pt x="0" y="206"/>
                  </a:lnTo>
                  <a:lnTo>
                    <a:pt x="0" y="180"/>
                  </a:lnTo>
                  <a:lnTo>
                    <a:pt x="7" y="180"/>
                  </a:lnTo>
                  <a:close/>
                  <a:moveTo>
                    <a:pt x="7" y="225"/>
                  </a:moveTo>
                  <a:lnTo>
                    <a:pt x="7" y="251"/>
                  </a:lnTo>
                  <a:lnTo>
                    <a:pt x="0" y="251"/>
                  </a:lnTo>
                  <a:lnTo>
                    <a:pt x="0" y="225"/>
                  </a:lnTo>
                  <a:lnTo>
                    <a:pt x="7" y="225"/>
                  </a:lnTo>
                  <a:close/>
                  <a:moveTo>
                    <a:pt x="7" y="270"/>
                  </a:moveTo>
                  <a:lnTo>
                    <a:pt x="7" y="296"/>
                  </a:lnTo>
                  <a:lnTo>
                    <a:pt x="0" y="296"/>
                  </a:lnTo>
                  <a:lnTo>
                    <a:pt x="0" y="270"/>
                  </a:lnTo>
                  <a:lnTo>
                    <a:pt x="7" y="270"/>
                  </a:lnTo>
                  <a:close/>
                  <a:moveTo>
                    <a:pt x="7" y="315"/>
                  </a:moveTo>
                  <a:lnTo>
                    <a:pt x="7" y="340"/>
                  </a:lnTo>
                  <a:lnTo>
                    <a:pt x="0" y="340"/>
                  </a:lnTo>
                  <a:lnTo>
                    <a:pt x="0" y="315"/>
                  </a:lnTo>
                  <a:lnTo>
                    <a:pt x="7" y="315"/>
                  </a:lnTo>
                  <a:close/>
                  <a:moveTo>
                    <a:pt x="7" y="360"/>
                  </a:moveTo>
                  <a:lnTo>
                    <a:pt x="7" y="385"/>
                  </a:lnTo>
                  <a:lnTo>
                    <a:pt x="0" y="385"/>
                  </a:lnTo>
                  <a:lnTo>
                    <a:pt x="0" y="360"/>
                  </a:lnTo>
                  <a:lnTo>
                    <a:pt x="7" y="360"/>
                  </a:lnTo>
                  <a:close/>
                  <a:moveTo>
                    <a:pt x="7" y="405"/>
                  </a:moveTo>
                  <a:lnTo>
                    <a:pt x="7" y="430"/>
                  </a:lnTo>
                  <a:lnTo>
                    <a:pt x="0" y="430"/>
                  </a:lnTo>
                  <a:lnTo>
                    <a:pt x="0" y="405"/>
                  </a:lnTo>
                  <a:lnTo>
                    <a:pt x="7" y="405"/>
                  </a:lnTo>
                  <a:close/>
                  <a:moveTo>
                    <a:pt x="7" y="450"/>
                  </a:moveTo>
                  <a:lnTo>
                    <a:pt x="7" y="475"/>
                  </a:lnTo>
                  <a:lnTo>
                    <a:pt x="0" y="475"/>
                  </a:lnTo>
                  <a:lnTo>
                    <a:pt x="0" y="450"/>
                  </a:lnTo>
                  <a:lnTo>
                    <a:pt x="7" y="450"/>
                  </a:lnTo>
                  <a:close/>
                  <a:moveTo>
                    <a:pt x="7" y="494"/>
                  </a:moveTo>
                  <a:lnTo>
                    <a:pt x="7" y="520"/>
                  </a:lnTo>
                  <a:lnTo>
                    <a:pt x="0" y="520"/>
                  </a:lnTo>
                  <a:lnTo>
                    <a:pt x="0" y="494"/>
                  </a:lnTo>
                  <a:lnTo>
                    <a:pt x="7" y="494"/>
                  </a:lnTo>
                  <a:close/>
                  <a:moveTo>
                    <a:pt x="7" y="539"/>
                  </a:moveTo>
                  <a:lnTo>
                    <a:pt x="7" y="565"/>
                  </a:lnTo>
                  <a:lnTo>
                    <a:pt x="0" y="565"/>
                  </a:lnTo>
                  <a:lnTo>
                    <a:pt x="0" y="539"/>
                  </a:lnTo>
                  <a:lnTo>
                    <a:pt x="7" y="539"/>
                  </a:lnTo>
                  <a:close/>
                  <a:moveTo>
                    <a:pt x="7" y="584"/>
                  </a:moveTo>
                  <a:lnTo>
                    <a:pt x="7" y="610"/>
                  </a:lnTo>
                  <a:lnTo>
                    <a:pt x="0" y="610"/>
                  </a:lnTo>
                  <a:lnTo>
                    <a:pt x="0" y="584"/>
                  </a:lnTo>
                  <a:lnTo>
                    <a:pt x="7" y="584"/>
                  </a:lnTo>
                  <a:close/>
                  <a:moveTo>
                    <a:pt x="7" y="629"/>
                  </a:moveTo>
                  <a:lnTo>
                    <a:pt x="7" y="655"/>
                  </a:lnTo>
                  <a:lnTo>
                    <a:pt x="0" y="655"/>
                  </a:lnTo>
                  <a:lnTo>
                    <a:pt x="0" y="629"/>
                  </a:lnTo>
                  <a:lnTo>
                    <a:pt x="7" y="629"/>
                  </a:lnTo>
                  <a:close/>
                  <a:moveTo>
                    <a:pt x="7" y="674"/>
                  </a:moveTo>
                  <a:lnTo>
                    <a:pt x="7" y="700"/>
                  </a:lnTo>
                  <a:lnTo>
                    <a:pt x="0" y="700"/>
                  </a:lnTo>
                  <a:lnTo>
                    <a:pt x="0" y="674"/>
                  </a:lnTo>
                  <a:lnTo>
                    <a:pt x="7" y="674"/>
                  </a:lnTo>
                  <a:close/>
                  <a:moveTo>
                    <a:pt x="7" y="719"/>
                  </a:moveTo>
                  <a:lnTo>
                    <a:pt x="7" y="745"/>
                  </a:lnTo>
                  <a:lnTo>
                    <a:pt x="0" y="745"/>
                  </a:lnTo>
                  <a:lnTo>
                    <a:pt x="0" y="719"/>
                  </a:lnTo>
                  <a:lnTo>
                    <a:pt x="7" y="719"/>
                  </a:lnTo>
                  <a:close/>
                  <a:moveTo>
                    <a:pt x="7" y="764"/>
                  </a:moveTo>
                  <a:lnTo>
                    <a:pt x="7" y="790"/>
                  </a:lnTo>
                  <a:lnTo>
                    <a:pt x="0" y="790"/>
                  </a:lnTo>
                  <a:lnTo>
                    <a:pt x="0" y="764"/>
                  </a:lnTo>
                  <a:lnTo>
                    <a:pt x="7" y="764"/>
                  </a:lnTo>
                  <a:close/>
                  <a:moveTo>
                    <a:pt x="7" y="809"/>
                  </a:moveTo>
                  <a:lnTo>
                    <a:pt x="7" y="835"/>
                  </a:lnTo>
                  <a:lnTo>
                    <a:pt x="0" y="835"/>
                  </a:lnTo>
                  <a:lnTo>
                    <a:pt x="0" y="809"/>
                  </a:lnTo>
                  <a:lnTo>
                    <a:pt x="7" y="809"/>
                  </a:lnTo>
                  <a:close/>
                  <a:moveTo>
                    <a:pt x="7" y="854"/>
                  </a:moveTo>
                  <a:lnTo>
                    <a:pt x="7" y="879"/>
                  </a:lnTo>
                  <a:lnTo>
                    <a:pt x="0" y="879"/>
                  </a:lnTo>
                  <a:lnTo>
                    <a:pt x="0" y="854"/>
                  </a:lnTo>
                  <a:lnTo>
                    <a:pt x="7" y="854"/>
                  </a:lnTo>
                  <a:close/>
                  <a:moveTo>
                    <a:pt x="7" y="899"/>
                  </a:moveTo>
                  <a:lnTo>
                    <a:pt x="7" y="924"/>
                  </a:lnTo>
                  <a:lnTo>
                    <a:pt x="0" y="924"/>
                  </a:lnTo>
                  <a:lnTo>
                    <a:pt x="0" y="899"/>
                  </a:lnTo>
                  <a:lnTo>
                    <a:pt x="7" y="899"/>
                  </a:lnTo>
                  <a:close/>
                  <a:moveTo>
                    <a:pt x="7" y="944"/>
                  </a:moveTo>
                  <a:lnTo>
                    <a:pt x="7" y="969"/>
                  </a:lnTo>
                  <a:lnTo>
                    <a:pt x="0" y="969"/>
                  </a:lnTo>
                  <a:lnTo>
                    <a:pt x="0" y="944"/>
                  </a:lnTo>
                  <a:lnTo>
                    <a:pt x="7" y="944"/>
                  </a:lnTo>
                  <a:close/>
                  <a:moveTo>
                    <a:pt x="7" y="989"/>
                  </a:moveTo>
                  <a:lnTo>
                    <a:pt x="7" y="1014"/>
                  </a:lnTo>
                  <a:lnTo>
                    <a:pt x="0" y="1014"/>
                  </a:lnTo>
                  <a:lnTo>
                    <a:pt x="0" y="989"/>
                  </a:lnTo>
                  <a:lnTo>
                    <a:pt x="7" y="989"/>
                  </a:lnTo>
                  <a:close/>
                  <a:moveTo>
                    <a:pt x="7" y="1033"/>
                  </a:moveTo>
                  <a:lnTo>
                    <a:pt x="7" y="1059"/>
                  </a:lnTo>
                  <a:lnTo>
                    <a:pt x="0" y="1059"/>
                  </a:lnTo>
                  <a:lnTo>
                    <a:pt x="0" y="1033"/>
                  </a:lnTo>
                  <a:lnTo>
                    <a:pt x="7" y="1033"/>
                  </a:lnTo>
                  <a:close/>
                  <a:moveTo>
                    <a:pt x="7" y="1078"/>
                  </a:moveTo>
                  <a:lnTo>
                    <a:pt x="7" y="1104"/>
                  </a:lnTo>
                  <a:lnTo>
                    <a:pt x="0" y="1104"/>
                  </a:lnTo>
                  <a:lnTo>
                    <a:pt x="0" y="1078"/>
                  </a:lnTo>
                  <a:lnTo>
                    <a:pt x="7" y="1078"/>
                  </a:lnTo>
                  <a:close/>
                  <a:moveTo>
                    <a:pt x="7" y="1123"/>
                  </a:moveTo>
                  <a:lnTo>
                    <a:pt x="7" y="1149"/>
                  </a:lnTo>
                  <a:lnTo>
                    <a:pt x="0" y="1149"/>
                  </a:lnTo>
                  <a:lnTo>
                    <a:pt x="0" y="1123"/>
                  </a:lnTo>
                  <a:lnTo>
                    <a:pt x="7" y="1123"/>
                  </a:lnTo>
                  <a:close/>
                  <a:moveTo>
                    <a:pt x="7" y="1168"/>
                  </a:moveTo>
                  <a:lnTo>
                    <a:pt x="7" y="1194"/>
                  </a:lnTo>
                  <a:lnTo>
                    <a:pt x="0" y="1194"/>
                  </a:lnTo>
                  <a:lnTo>
                    <a:pt x="0" y="1168"/>
                  </a:lnTo>
                  <a:lnTo>
                    <a:pt x="7" y="1168"/>
                  </a:lnTo>
                  <a:close/>
                  <a:moveTo>
                    <a:pt x="7" y="1213"/>
                  </a:moveTo>
                  <a:lnTo>
                    <a:pt x="7" y="1239"/>
                  </a:lnTo>
                  <a:lnTo>
                    <a:pt x="0" y="1239"/>
                  </a:lnTo>
                  <a:lnTo>
                    <a:pt x="0" y="1213"/>
                  </a:lnTo>
                  <a:lnTo>
                    <a:pt x="7" y="1213"/>
                  </a:lnTo>
                  <a:close/>
                  <a:moveTo>
                    <a:pt x="7" y="1258"/>
                  </a:moveTo>
                  <a:lnTo>
                    <a:pt x="7" y="1284"/>
                  </a:lnTo>
                  <a:lnTo>
                    <a:pt x="0" y="1284"/>
                  </a:lnTo>
                  <a:lnTo>
                    <a:pt x="0" y="1258"/>
                  </a:lnTo>
                  <a:lnTo>
                    <a:pt x="7" y="1258"/>
                  </a:lnTo>
                  <a:close/>
                  <a:moveTo>
                    <a:pt x="7" y="1303"/>
                  </a:moveTo>
                  <a:lnTo>
                    <a:pt x="7" y="1329"/>
                  </a:lnTo>
                  <a:lnTo>
                    <a:pt x="0" y="1329"/>
                  </a:lnTo>
                  <a:lnTo>
                    <a:pt x="0" y="1303"/>
                  </a:lnTo>
                  <a:lnTo>
                    <a:pt x="7" y="1303"/>
                  </a:lnTo>
                  <a:close/>
                  <a:moveTo>
                    <a:pt x="7" y="1348"/>
                  </a:moveTo>
                  <a:lnTo>
                    <a:pt x="7" y="1374"/>
                  </a:lnTo>
                  <a:lnTo>
                    <a:pt x="0" y="1374"/>
                  </a:lnTo>
                  <a:lnTo>
                    <a:pt x="0" y="1348"/>
                  </a:lnTo>
                  <a:lnTo>
                    <a:pt x="7" y="1348"/>
                  </a:lnTo>
                  <a:close/>
                  <a:moveTo>
                    <a:pt x="7" y="1393"/>
                  </a:moveTo>
                  <a:lnTo>
                    <a:pt x="7" y="1418"/>
                  </a:lnTo>
                  <a:lnTo>
                    <a:pt x="0" y="1418"/>
                  </a:lnTo>
                  <a:lnTo>
                    <a:pt x="0" y="1393"/>
                  </a:lnTo>
                  <a:lnTo>
                    <a:pt x="7" y="1393"/>
                  </a:lnTo>
                  <a:close/>
                  <a:moveTo>
                    <a:pt x="7" y="1438"/>
                  </a:moveTo>
                  <a:lnTo>
                    <a:pt x="7" y="1463"/>
                  </a:lnTo>
                  <a:lnTo>
                    <a:pt x="0" y="1463"/>
                  </a:lnTo>
                  <a:lnTo>
                    <a:pt x="0" y="1438"/>
                  </a:lnTo>
                  <a:lnTo>
                    <a:pt x="7" y="1438"/>
                  </a:lnTo>
                  <a:close/>
                  <a:moveTo>
                    <a:pt x="7" y="1483"/>
                  </a:moveTo>
                  <a:lnTo>
                    <a:pt x="7" y="1508"/>
                  </a:lnTo>
                  <a:lnTo>
                    <a:pt x="0" y="1508"/>
                  </a:lnTo>
                  <a:lnTo>
                    <a:pt x="0" y="1483"/>
                  </a:lnTo>
                  <a:lnTo>
                    <a:pt x="7" y="1483"/>
                  </a:lnTo>
                  <a:close/>
                  <a:moveTo>
                    <a:pt x="7" y="1528"/>
                  </a:moveTo>
                  <a:lnTo>
                    <a:pt x="7" y="1553"/>
                  </a:lnTo>
                  <a:lnTo>
                    <a:pt x="0" y="1553"/>
                  </a:lnTo>
                  <a:lnTo>
                    <a:pt x="0" y="1528"/>
                  </a:lnTo>
                  <a:lnTo>
                    <a:pt x="7" y="1528"/>
                  </a:lnTo>
                  <a:close/>
                  <a:moveTo>
                    <a:pt x="7" y="1572"/>
                  </a:moveTo>
                  <a:lnTo>
                    <a:pt x="7" y="1598"/>
                  </a:lnTo>
                  <a:lnTo>
                    <a:pt x="0" y="1598"/>
                  </a:lnTo>
                  <a:lnTo>
                    <a:pt x="0" y="1572"/>
                  </a:lnTo>
                  <a:lnTo>
                    <a:pt x="7" y="1572"/>
                  </a:lnTo>
                  <a:close/>
                  <a:moveTo>
                    <a:pt x="7" y="1617"/>
                  </a:moveTo>
                  <a:lnTo>
                    <a:pt x="7" y="1643"/>
                  </a:lnTo>
                  <a:lnTo>
                    <a:pt x="0" y="1643"/>
                  </a:lnTo>
                  <a:lnTo>
                    <a:pt x="0" y="1617"/>
                  </a:lnTo>
                  <a:lnTo>
                    <a:pt x="7" y="1617"/>
                  </a:lnTo>
                  <a:close/>
                  <a:moveTo>
                    <a:pt x="7" y="1662"/>
                  </a:moveTo>
                  <a:lnTo>
                    <a:pt x="7" y="1688"/>
                  </a:lnTo>
                  <a:lnTo>
                    <a:pt x="0" y="1688"/>
                  </a:lnTo>
                  <a:lnTo>
                    <a:pt x="0" y="1662"/>
                  </a:lnTo>
                  <a:lnTo>
                    <a:pt x="7" y="1662"/>
                  </a:lnTo>
                  <a:close/>
                  <a:moveTo>
                    <a:pt x="7" y="1707"/>
                  </a:moveTo>
                  <a:lnTo>
                    <a:pt x="7" y="1733"/>
                  </a:lnTo>
                  <a:lnTo>
                    <a:pt x="0" y="1733"/>
                  </a:lnTo>
                  <a:lnTo>
                    <a:pt x="0" y="1707"/>
                  </a:lnTo>
                  <a:lnTo>
                    <a:pt x="7" y="1707"/>
                  </a:lnTo>
                  <a:close/>
                  <a:moveTo>
                    <a:pt x="7" y="1752"/>
                  </a:moveTo>
                  <a:lnTo>
                    <a:pt x="7" y="1778"/>
                  </a:lnTo>
                  <a:lnTo>
                    <a:pt x="0" y="1778"/>
                  </a:lnTo>
                  <a:lnTo>
                    <a:pt x="0" y="1752"/>
                  </a:lnTo>
                  <a:lnTo>
                    <a:pt x="7" y="1752"/>
                  </a:lnTo>
                  <a:close/>
                  <a:moveTo>
                    <a:pt x="7" y="1797"/>
                  </a:moveTo>
                  <a:lnTo>
                    <a:pt x="7" y="1823"/>
                  </a:lnTo>
                  <a:lnTo>
                    <a:pt x="0" y="1823"/>
                  </a:lnTo>
                  <a:lnTo>
                    <a:pt x="0" y="1797"/>
                  </a:lnTo>
                  <a:lnTo>
                    <a:pt x="7" y="1797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9" name="Freeform 90"/>
            <p:cNvSpPr>
              <a:spLocks noEditPoints="1"/>
            </p:cNvSpPr>
            <p:nvPr/>
          </p:nvSpPr>
          <p:spPr bwMode="auto">
            <a:xfrm>
              <a:off x="4135661" y="1637382"/>
              <a:ext cx="96838" cy="458788"/>
            </a:xfrm>
            <a:custGeom>
              <a:avLst/>
              <a:gdLst>
                <a:gd name="T0" fmla="*/ 37 w 61"/>
                <a:gd name="T1" fmla="*/ 0 h 289"/>
                <a:gd name="T2" fmla="*/ 37 w 61"/>
                <a:gd name="T3" fmla="*/ 238 h 289"/>
                <a:gd name="T4" fmla="*/ 24 w 61"/>
                <a:gd name="T5" fmla="*/ 238 h 289"/>
                <a:gd name="T6" fmla="*/ 24 w 61"/>
                <a:gd name="T7" fmla="*/ 0 h 289"/>
                <a:gd name="T8" fmla="*/ 37 w 61"/>
                <a:gd name="T9" fmla="*/ 0 h 289"/>
                <a:gd name="T10" fmla="*/ 61 w 61"/>
                <a:gd name="T11" fmla="*/ 228 h 289"/>
                <a:gd name="T12" fmla="*/ 30 w 61"/>
                <a:gd name="T13" fmla="*/ 289 h 289"/>
                <a:gd name="T14" fmla="*/ 0 w 61"/>
                <a:gd name="T15" fmla="*/ 228 h 289"/>
                <a:gd name="T16" fmla="*/ 61 w 61"/>
                <a:gd name="T17" fmla="*/ 228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289">
                  <a:moveTo>
                    <a:pt x="37" y="0"/>
                  </a:moveTo>
                  <a:lnTo>
                    <a:pt x="37" y="238"/>
                  </a:lnTo>
                  <a:lnTo>
                    <a:pt x="24" y="238"/>
                  </a:lnTo>
                  <a:lnTo>
                    <a:pt x="24" y="0"/>
                  </a:lnTo>
                  <a:lnTo>
                    <a:pt x="37" y="0"/>
                  </a:lnTo>
                  <a:close/>
                  <a:moveTo>
                    <a:pt x="61" y="228"/>
                  </a:moveTo>
                  <a:lnTo>
                    <a:pt x="30" y="289"/>
                  </a:lnTo>
                  <a:lnTo>
                    <a:pt x="0" y="228"/>
                  </a:lnTo>
                  <a:lnTo>
                    <a:pt x="61" y="228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2" name="Rectangle 80"/>
            <p:cNvSpPr>
              <a:spLocks noChangeArrowheads="1"/>
            </p:cNvSpPr>
            <p:nvPr/>
          </p:nvSpPr>
          <p:spPr bwMode="auto">
            <a:xfrm>
              <a:off x="3934098" y="1471935"/>
              <a:ext cx="511358" cy="3847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zero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7418967" y="3080516"/>
            <a:ext cx="2989389" cy="3240636"/>
            <a:chOff x="7418967" y="3080516"/>
            <a:chExt cx="2989389" cy="3240636"/>
          </a:xfrm>
        </p:grpSpPr>
        <p:grpSp>
          <p:nvGrpSpPr>
            <p:cNvPr id="64" name="Group 63"/>
            <p:cNvGrpSpPr/>
            <p:nvPr/>
          </p:nvGrpSpPr>
          <p:grpSpPr>
            <a:xfrm>
              <a:off x="8631605" y="3642387"/>
              <a:ext cx="1572795" cy="2678765"/>
              <a:chOff x="10779572" y="3542122"/>
              <a:chExt cx="1572795" cy="2678765"/>
            </a:xfrm>
          </p:grpSpPr>
          <p:cxnSp>
            <p:nvCxnSpPr>
              <p:cNvPr id="66" name="Straight Connector 65"/>
              <p:cNvCxnSpPr/>
              <p:nvPr/>
            </p:nvCxnSpPr>
            <p:spPr bwMode="auto">
              <a:xfrm>
                <a:off x="11427552" y="3542122"/>
                <a:ext cx="0" cy="2226915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67" name="Rectangle 87"/>
              <p:cNvSpPr>
                <a:spLocks noChangeArrowheads="1"/>
              </p:cNvSpPr>
              <p:nvPr/>
            </p:nvSpPr>
            <p:spPr bwMode="auto">
              <a:xfrm>
                <a:off x="10779572" y="5769037"/>
                <a:ext cx="1572795" cy="451850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rgbClr val="FF0000"/>
                </a:solidFill>
                <a:miter lim="800000"/>
                <a:headEnd/>
                <a:tailEnd/>
              </a:ln>
              <a:extLst/>
            </p:spPr>
            <p:txBody>
              <a:bodyPr vert="horz" wrap="square" lIns="72000" tIns="0" rIns="36000" bIns="3600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altLang="en-US" sz="2700" u="none" dirty="0" smtClean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MBI works!</a:t>
                </a:r>
                <a:endParaRPr lang="en-US" altLang="en-US" sz="2700" u="none" dirty="0">
                  <a:solidFill>
                    <a:srgbClr val="000000"/>
                  </a:solidFill>
                  <a:latin typeface="Arial Narrow" panose="020B0606020202030204" pitchFamily="34" charset="0"/>
                </a:endParaRPr>
              </a:p>
            </p:txBody>
          </p:sp>
        </p:grpSp>
        <p:sp>
          <p:nvSpPr>
            <p:cNvPr id="6" name="Rounded Rectangle 5"/>
            <p:cNvSpPr/>
            <p:nvPr/>
          </p:nvSpPr>
          <p:spPr bwMode="auto">
            <a:xfrm>
              <a:off x="7418967" y="3080516"/>
              <a:ext cx="2989389" cy="577648"/>
            </a:xfrm>
            <a:prstGeom prst="roundRect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AU"/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10655177" y="3054598"/>
            <a:ext cx="1832918" cy="3270828"/>
            <a:chOff x="6507431" y="3051742"/>
            <a:chExt cx="3713388" cy="3270828"/>
          </a:xfrm>
        </p:grpSpPr>
        <p:grpSp>
          <p:nvGrpSpPr>
            <p:cNvPr id="69" name="Group 68"/>
            <p:cNvGrpSpPr/>
            <p:nvPr/>
          </p:nvGrpSpPr>
          <p:grpSpPr>
            <a:xfrm>
              <a:off x="6507431" y="3722828"/>
              <a:ext cx="3463276" cy="2599742"/>
              <a:chOff x="8655398" y="3622563"/>
              <a:chExt cx="3463276" cy="2599742"/>
            </a:xfrm>
          </p:grpSpPr>
          <p:cxnSp>
            <p:nvCxnSpPr>
              <p:cNvPr id="71" name="Straight Connector 70"/>
              <p:cNvCxnSpPr/>
              <p:nvPr/>
            </p:nvCxnSpPr>
            <p:spPr bwMode="auto">
              <a:xfrm>
                <a:off x="10967261" y="3622563"/>
                <a:ext cx="0" cy="2307436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72" name="Rectangle 87"/>
              <p:cNvSpPr>
                <a:spLocks noChangeArrowheads="1"/>
              </p:cNvSpPr>
              <p:nvPr/>
            </p:nvSpPr>
            <p:spPr bwMode="auto">
              <a:xfrm>
                <a:off x="8655398" y="5770455"/>
                <a:ext cx="3463276" cy="451850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rgbClr val="FF0000"/>
                </a:solidFill>
                <a:miter lim="800000"/>
                <a:headEnd/>
                <a:tailEnd/>
              </a:ln>
              <a:extLst/>
            </p:spPr>
            <p:txBody>
              <a:bodyPr vert="horz" wrap="square" lIns="72000" tIns="0" rIns="36000" bIns="3600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altLang="en-US" sz="2700" u="none" dirty="0" smtClean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P values fail!</a:t>
                </a:r>
                <a:endParaRPr lang="en-US" altLang="en-US" sz="2700" u="none" dirty="0">
                  <a:solidFill>
                    <a:srgbClr val="000000"/>
                  </a:solidFill>
                  <a:latin typeface="Arial Narrow" panose="020B0606020202030204" pitchFamily="34" charset="0"/>
                </a:endParaRPr>
              </a:p>
            </p:txBody>
          </p:sp>
        </p:grpSp>
        <p:sp>
          <p:nvSpPr>
            <p:cNvPr id="70" name="Rounded Rectangle 69"/>
            <p:cNvSpPr/>
            <p:nvPr/>
          </p:nvSpPr>
          <p:spPr bwMode="auto">
            <a:xfrm>
              <a:off x="7657964" y="3051742"/>
              <a:ext cx="2562855" cy="680352"/>
            </a:xfrm>
            <a:prstGeom prst="roundRect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AU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1209904" y="4421567"/>
            <a:ext cx="1265018" cy="515908"/>
            <a:chOff x="11209904" y="4421567"/>
            <a:chExt cx="1265018" cy="515908"/>
          </a:xfrm>
        </p:grpSpPr>
        <p:sp>
          <p:nvSpPr>
            <p:cNvPr id="76" name="Rounded Rectangle 75"/>
            <p:cNvSpPr/>
            <p:nvPr/>
          </p:nvSpPr>
          <p:spPr bwMode="auto">
            <a:xfrm>
              <a:off x="11209904" y="4421567"/>
              <a:ext cx="1265018" cy="515908"/>
            </a:xfrm>
            <a:prstGeom prst="roundRect">
              <a:avLst/>
            </a:prstGeom>
            <a:solidFill>
              <a:schemeClr val="bg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AU"/>
            </a:p>
          </p:txBody>
        </p:sp>
        <p:sp>
          <p:nvSpPr>
            <p:cNvPr id="77" name="Rectangle 86"/>
            <p:cNvSpPr>
              <a:spLocks noChangeArrowheads="1"/>
            </p:cNvSpPr>
            <p:nvPr/>
          </p:nvSpPr>
          <p:spPr bwMode="auto">
            <a:xfrm>
              <a:off x="11356528" y="4444752"/>
              <a:ext cx="1035540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p &gt; 0.05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7439379" y="4427470"/>
            <a:ext cx="3651793" cy="823510"/>
            <a:chOff x="7406906" y="4427470"/>
            <a:chExt cx="3651793" cy="823510"/>
          </a:xfrm>
        </p:grpSpPr>
        <p:sp>
          <p:nvSpPr>
            <p:cNvPr id="79" name="Rectangle 86"/>
            <p:cNvSpPr>
              <a:spLocks noChangeArrowheads="1"/>
            </p:cNvSpPr>
            <p:nvPr/>
          </p:nvSpPr>
          <p:spPr bwMode="auto">
            <a:xfrm>
              <a:off x="7480796" y="4448944"/>
              <a:ext cx="3577903" cy="7894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Could be –ive, trivial or +ive:</a:t>
              </a:r>
              <a:br>
                <a:rPr kumimoji="0" lang="en-US" altLang="en-US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</a:br>
              <a:r>
                <a:rPr kumimoji="0" lang="en-US" altLang="en-US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unclear, get more data!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0" name="Rounded Rectangle 79"/>
            <p:cNvSpPr/>
            <p:nvPr/>
          </p:nvSpPr>
          <p:spPr bwMode="auto">
            <a:xfrm>
              <a:off x="7406906" y="4427470"/>
              <a:ext cx="3637384" cy="823510"/>
            </a:xfrm>
            <a:prstGeom prst="roundRect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AU"/>
            </a:p>
          </p:txBody>
        </p:sp>
      </p:grpSp>
      <p:sp>
        <p:nvSpPr>
          <p:cNvPr id="74" name="Rectangle 82"/>
          <p:cNvSpPr>
            <a:spLocks noChangeArrowheads="1"/>
          </p:cNvSpPr>
          <p:nvPr/>
        </p:nvSpPr>
        <p:spPr bwMode="auto">
          <a:xfrm>
            <a:off x="11356528" y="1884343"/>
            <a:ext cx="772647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NHST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887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" grpId="0" animBg="1"/>
      <p:bldP spid="164" grpId="0"/>
      <p:bldP spid="170" grpId="0"/>
      <p:bldP spid="172" grpId="0" animBg="1"/>
      <p:bldP spid="175" grpId="0" animBg="1"/>
      <p:bldP spid="176" grpId="0" animBg="1"/>
      <p:bldP spid="148" grpId="0"/>
      <p:bldP spid="43" grpId="0" animBg="1"/>
      <p:bldP spid="46" grpId="0"/>
      <p:bldP spid="49" grpId="0"/>
      <p:bldP spid="53" grpId="0"/>
      <p:bldP spid="55" grpId="0"/>
      <p:bldP spid="57" grpId="0"/>
      <p:bldP spid="58" grpId="0" animBg="1"/>
      <p:bldP spid="50" grpId="0" animBg="1"/>
      <p:bldP spid="56" grpId="0"/>
      <p:bldP spid="51" grpId="0" animBg="1"/>
      <p:bldP spid="7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/>
          <p:cNvSpPr/>
          <p:nvPr/>
        </p:nvSpPr>
        <p:spPr bwMode="auto">
          <a:xfrm>
            <a:off x="483320" y="560512"/>
            <a:ext cx="12241360" cy="770485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26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88963" y="1670502"/>
            <a:ext cx="9920119" cy="6320042"/>
            <a:chOff x="588963" y="1454478"/>
            <a:chExt cx="9920119" cy="6320042"/>
          </a:xfrm>
        </p:grpSpPr>
        <p:sp>
          <p:nvSpPr>
            <p:cNvPr id="319" name="Rectangle 50"/>
            <p:cNvSpPr>
              <a:spLocks noChangeArrowheads="1"/>
            </p:cNvSpPr>
            <p:nvPr/>
          </p:nvSpPr>
          <p:spPr bwMode="auto">
            <a:xfrm>
              <a:off x="4829175" y="2128243"/>
              <a:ext cx="2616200" cy="2933700"/>
            </a:xfrm>
            <a:prstGeom prst="rect">
              <a:avLst/>
            </a:prstGeom>
            <a:solidFill>
              <a:srgbClr val="FFECA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6" name="Rectangle 51"/>
            <p:cNvSpPr>
              <a:spLocks noChangeArrowheads="1"/>
            </p:cNvSpPr>
            <p:nvPr/>
          </p:nvSpPr>
          <p:spPr bwMode="auto">
            <a:xfrm>
              <a:off x="700088" y="2128243"/>
              <a:ext cx="2719388" cy="2933700"/>
            </a:xfrm>
            <a:prstGeom prst="rect">
              <a:avLst/>
            </a:prstGeom>
            <a:solidFill>
              <a:srgbClr val="EAD0F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3" name="Rectangle 52"/>
            <p:cNvSpPr>
              <a:spLocks noChangeArrowheads="1"/>
            </p:cNvSpPr>
            <p:nvPr/>
          </p:nvSpPr>
          <p:spPr bwMode="auto">
            <a:xfrm>
              <a:off x="3168824" y="2144688"/>
              <a:ext cx="1957388" cy="2933700"/>
            </a:xfrm>
            <a:prstGeom prst="rect">
              <a:avLst/>
            </a:prstGeom>
            <a:solidFill>
              <a:srgbClr val="E0FF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8" name="Freeform 53"/>
            <p:cNvSpPr>
              <a:spLocks noEditPoints="1"/>
            </p:cNvSpPr>
            <p:nvPr/>
          </p:nvSpPr>
          <p:spPr bwMode="auto">
            <a:xfrm>
              <a:off x="3169356" y="2153643"/>
              <a:ext cx="11113" cy="2894013"/>
            </a:xfrm>
            <a:custGeom>
              <a:avLst/>
              <a:gdLst>
                <a:gd name="T0" fmla="*/ 0 w 7"/>
                <a:gd name="T1" fmla="*/ 0 h 1823"/>
                <a:gd name="T2" fmla="*/ 0 w 7"/>
                <a:gd name="T3" fmla="*/ 71 h 1823"/>
                <a:gd name="T4" fmla="*/ 7 w 7"/>
                <a:gd name="T5" fmla="*/ 116 h 1823"/>
                <a:gd name="T6" fmla="*/ 7 w 7"/>
                <a:gd name="T7" fmla="*/ 135 h 1823"/>
                <a:gd name="T8" fmla="*/ 7 w 7"/>
                <a:gd name="T9" fmla="*/ 135 h 1823"/>
                <a:gd name="T10" fmla="*/ 0 w 7"/>
                <a:gd name="T11" fmla="*/ 180 h 1823"/>
                <a:gd name="T12" fmla="*/ 0 w 7"/>
                <a:gd name="T13" fmla="*/ 251 h 1823"/>
                <a:gd name="T14" fmla="*/ 7 w 7"/>
                <a:gd name="T15" fmla="*/ 296 h 1823"/>
                <a:gd name="T16" fmla="*/ 7 w 7"/>
                <a:gd name="T17" fmla="*/ 315 h 1823"/>
                <a:gd name="T18" fmla="*/ 7 w 7"/>
                <a:gd name="T19" fmla="*/ 315 h 1823"/>
                <a:gd name="T20" fmla="*/ 0 w 7"/>
                <a:gd name="T21" fmla="*/ 360 h 1823"/>
                <a:gd name="T22" fmla="*/ 0 w 7"/>
                <a:gd name="T23" fmla="*/ 430 h 1823"/>
                <a:gd name="T24" fmla="*/ 7 w 7"/>
                <a:gd name="T25" fmla="*/ 475 h 1823"/>
                <a:gd name="T26" fmla="*/ 7 w 7"/>
                <a:gd name="T27" fmla="*/ 494 h 1823"/>
                <a:gd name="T28" fmla="*/ 7 w 7"/>
                <a:gd name="T29" fmla="*/ 494 h 1823"/>
                <a:gd name="T30" fmla="*/ 0 w 7"/>
                <a:gd name="T31" fmla="*/ 539 h 1823"/>
                <a:gd name="T32" fmla="*/ 0 w 7"/>
                <a:gd name="T33" fmla="*/ 610 h 1823"/>
                <a:gd name="T34" fmla="*/ 7 w 7"/>
                <a:gd name="T35" fmla="*/ 655 h 1823"/>
                <a:gd name="T36" fmla="*/ 7 w 7"/>
                <a:gd name="T37" fmla="*/ 674 h 1823"/>
                <a:gd name="T38" fmla="*/ 7 w 7"/>
                <a:gd name="T39" fmla="*/ 674 h 1823"/>
                <a:gd name="T40" fmla="*/ 0 w 7"/>
                <a:gd name="T41" fmla="*/ 719 h 1823"/>
                <a:gd name="T42" fmla="*/ 0 w 7"/>
                <a:gd name="T43" fmla="*/ 790 h 1823"/>
                <a:gd name="T44" fmla="*/ 7 w 7"/>
                <a:gd name="T45" fmla="*/ 835 h 1823"/>
                <a:gd name="T46" fmla="*/ 7 w 7"/>
                <a:gd name="T47" fmla="*/ 854 h 1823"/>
                <a:gd name="T48" fmla="*/ 7 w 7"/>
                <a:gd name="T49" fmla="*/ 854 h 1823"/>
                <a:gd name="T50" fmla="*/ 0 w 7"/>
                <a:gd name="T51" fmla="*/ 899 h 1823"/>
                <a:gd name="T52" fmla="*/ 0 w 7"/>
                <a:gd name="T53" fmla="*/ 969 h 1823"/>
                <a:gd name="T54" fmla="*/ 7 w 7"/>
                <a:gd name="T55" fmla="*/ 1014 h 1823"/>
                <a:gd name="T56" fmla="*/ 7 w 7"/>
                <a:gd name="T57" fmla="*/ 1033 h 1823"/>
                <a:gd name="T58" fmla="*/ 7 w 7"/>
                <a:gd name="T59" fmla="*/ 1033 h 1823"/>
                <a:gd name="T60" fmla="*/ 0 w 7"/>
                <a:gd name="T61" fmla="*/ 1078 h 1823"/>
                <a:gd name="T62" fmla="*/ 0 w 7"/>
                <a:gd name="T63" fmla="*/ 1149 h 1823"/>
                <a:gd name="T64" fmla="*/ 7 w 7"/>
                <a:gd name="T65" fmla="*/ 1194 h 1823"/>
                <a:gd name="T66" fmla="*/ 7 w 7"/>
                <a:gd name="T67" fmla="*/ 1213 h 1823"/>
                <a:gd name="T68" fmla="*/ 7 w 7"/>
                <a:gd name="T69" fmla="*/ 1213 h 1823"/>
                <a:gd name="T70" fmla="*/ 0 w 7"/>
                <a:gd name="T71" fmla="*/ 1258 h 1823"/>
                <a:gd name="T72" fmla="*/ 0 w 7"/>
                <a:gd name="T73" fmla="*/ 1329 h 1823"/>
                <a:gd name="T74" fmla="*/ 7 w 7"/>
                <a:gd name="T75" fmla="*/ 1374 h 1823"/>
                <a:gd name="T76" fmla="*/ 7 w 7"/>
                <a:gd name="T77" fmla="*/ 1393 h 1823"/>
                <a:gd name="T78" fmla="*/ 7 w 7"/>
                <a:gd name="T79" fmla="*/ 1393 h 1823"/>
                <a:gd name="T80" fmla="*/ 0 w 7"/>
                <a:gd name="T81" fmla="*/ 1438 h 1823"/>
                <a:gd name="T82" fmla="*/ 0 w 7"/>
                <a:gd name="T83" fmla="*/ 1508 h 1823"/>
                <a:gd name="T84" fmla="*/ 7 w 7"/>
                <a:gd name="T85" fmla="*/ 1553 h 1823"/>
                <a:gd name="T86" fmla="*/ 7 w 7"/>
                <a:gd name="T87" fmla="*/ 1572 h 1823"/>
                <a:gd name="T88" fmla="*/ 7 w 7"/>
                <a:gd name="T89" fmla="*/ 1572 h 1823"/>
                <a:gd name="T90" fmla="*/ 0 w 7"/>
                <a:gd name="T91" fmla="*/ 1617 h 1823"/>
                <a:gd name="T92" fmla="*/ 0 w 7"/>
                <a:gd name="T93" fmla="*/ 1688 h 1823"/>
                <a:gd name="T94" fmla="*/ 7 w 7"/>
                <a:gd name="T95" fmla="*/ 1733 h 1823"/>
                <a:gd name="T96" fmla="*/ 7 w 7"/>
                <a:gd name="T97" fmla="*/ 1752 h 1823"/>
                <a:gd name="T98" fmla="*/ 7 w 7"/>
                <a:gd name="T99" fmla="*/ 1752 h 1823"/>
                <a:gd name="T100" fmla="*/ 0 w 7"/>
                <a:gd name="T101" fmla="*/ 1797 h 18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7" h="1823">
                  <a:moveTo>
                    <a:pt x="7" y="0"/>
                  </a:moveTo>
                  <a:lnTo>
                    <a:pt x="7" y="26"/>
                  </a:lnTo>
                  <a:lnTo>
                    <a:pt x="0" y="26"/>
                  </a:lnTo>
                  <a:lnTo>
                    <a:pt x="0" y="0"/>
                  </a:lnTo>
                  <a:lnTo>
                    <a:pt x="7" y="0"/>
                  </a:lnTo>
                  <a:close/>
                  <a:moveTo>
                    <a:pt x="7" y="45"/>
                  </a:moveTo>
                  <a:lnTo>
                    <a:pt x="7" y="71"/>
                  </a:lnTo>
                  <a:lnTo>
                    <a:pt x="0" y="71"/>
                  </a:lnTo>
                  <a:lnTo>
                    <a:pt x="0" y="45"/>
                  </a:lnTo>
                  <a:lnTo>
                    <a:pt x="7" y="45"/>
                  </a:lnTo>
                  <a:close/>
                  <a:moveTo>
                    <a:pt x="7" y="90"/>
                  </a:moveTo>
                  <a:lnTo>
                    <a:pt x="7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7" y="90"/>
                  </a:lnTo>
                  <a:close/>
                  <a:moveTo>
                    <a:pt x="7" y="135"/>
                  </a:moveTo>
                  <a:lnTo>
                    <a:pt x="7" y="161"/>
                  </a:lnTo>
                  <a:lnTo>
                    <a:pt x="0" y="161"/>
                  </a:lnTo>
                  <a:lnTo>
                    <a:pt x="0" y="135"/>
                  </a:lnTo>
                  <a:lnTo>
                    <a:pt x="7" y="135"/>
                  </a:lnTo>
                  <a:close/>
                  <a:moveTo>
                    <a:pt x="7" y="180"/>
                  </a:moveTo>
                  <a:lnTo>
                    <a:pt x="7" y="206"/>
                  </a:lnTo>
                  <a:lnTo>
                    <a:pt x="0" y="206"/>
                  </a:lnTo>
                  <a:lnTo>
                    <a:pt x="0" y="180"/>
                  </a:lnTo>
                  <a:lnTo>
                    <a:pt x="7" y="180"/>
                  </a:lnTo>
                  <a:close/>
                  <a:moveTo>
                    <a:pt x="7" y="225"/>
                  </a:moveTo>
                  <a:lnTo>
                    <a:pt x="7" y="251"/>
                  </a:lnTo>
                  <a:lnTo>
                    <a:pt x="0" y="251"/>
                  </a:lnTo>
                  <a:lnTo>
                    <a:pt x="0" y="225"/>
                  </a:lnTo>
                  <a:lnTo>
                    <a:pt x="7" y="225"/>
                  </a:lnTo>
                  <a:close/>
                  <a:moveTo>
                    <a:pt x="7" y="270"/>
                  </a:moveTo>
                  <a:lnTo>
                    <a:pt x="7" y="296"/>
                  </a:lnTo>
                  <a:lnTo>
                    <a:pt x="0" y="296"/>
                  </a:lnTo>
                  <a:lnTo>
                    <a:pt x="0" y="270"/>
                  </a:lnTo>
                  <a:lnTo>
                    <a:pt x="7" y="270"/>
                  </a:lnTo>
                  <a:close/>
                  <a:moveTo>
                    <a:pt x="7" y="315"/>
                  </a:moveTo>
                  <a:lnTo>
                    <a:pt x="7" y="340"/>
                  </a:lnTo>
                  <a:lnTo>
                    <a:pt x="0" y="340"/>
                  </a:lnTo>
                  <a:lnTo>
                    <a:pt x="0" y="315"/>
                  </a:lnTo>
                  <a:lnTo>
                    <a:pt x="7" y="315"/>
                  </a:lnTo>
                  <a:close/>
                  <a:moveTo>
                    <a:pt x="7" y="360"/>
                  </a:moveTo>
                  <a:lnTo>
                    <a:pt x="7" y="385"/>
                  </a:lnTo>
                  <a:lnTo>
                    <a:pt x="0" y="385"/>
                  </a:lnTo>
                  <a:lnTo>
                    <a:pt x="0" y="360"/>
                  </a:lnTo>
                  <a:lnTo>
                    <a:pt x="7" y="360"/>
                  </a:lnTo>
                  <a:close/>
                  <a:moveTo>
                    <a:pt x="7" y="405"/>
                  </a:moveTo>
                  <a:lnTo>
                    <a:pt x="7" y="430"/>
                  </a:lnTo>
                  <a:lnTo>
                    <a:pt x="0" y="430"/>
                  </a:lnTo>
                  <a:lnTo>
                    <a:pt x="0" y="405"/>
                  </a:lnTo>
                  <a:lnTo>
                    <a:pt x="7" y="405"/>
                  </a:lnTo>
                  <a:close/>
                  <a:moveTo>
                    <a:pt x="7" y="450"/>
                  </a:moveTo>
                  <a:lnTo>
                    <a:pt x="7" y="475"/>
                  </a:lnTo>
                  <a:lnTo>
                    <a:pt x="0" y="475"/>
                  </a:lnTo>
                  <a:lnTo>
                    <a:pt x="0" y="450"/>
                  </a:lnTo>
                  <a:lnTo>
                    <a:pt x="7" y="450"/>
                  </a:lnTo>
                  <a:close/>
                  <a:moveTo>
                    <a:pt x="7" y="494"/>
                  </a:moveTo>
                  <a:lnTo>
                    <a:pt x="7" y="520"/>
                  </a:lnTo>
                  <a:lnTo>
                    <a:pt x="0" y="520"/>
                  </a:lnTo>
                  <a:lnTo>
                    <a:pt x="0" y="494"/>
                  </a:lnTo>
                  <a:lnTo>
                    <a:pt x="7" y="494"/>
                  </a:lnTo>
                  <a:close/>
                  <a:moveTo>
                    <a:pt x="7" y="539"/>
                  </a:moveTo>
                  <a:lnTo>
                    <a:pt x="7" y="565"/>
                  </a:lnTo>
                  <a:lnTo>
                    <a:pt x="0" y="565"/>
                  </a:lnTo>
                  <a:lnTo>
                    <a:pt x="0" y="539"/>
                  </a:lnTo>
                  <a:lnTo>
                    <a:pt x="7" y="539"/>
                  </a:lnTo>
                  <a:close/>
                  <a:moveTo>
                    <a:pt x="7" y="584"/>
                  </a:moveTo>
                  <a:lnTo>
                    <a:pt x="7" y="610"/>
                  </a:lnTo>
                  <a:lnTo>
                    <a:pt x="0" y="610"/>
                  </a:lnTo>
                  <a:lnTo>
                    <a:pt x="0" y="584"/>
                  </a:lnTo>
                  <a:lnTo>
                    <a:pt x="7" y="584"/>
                  </a:lnTo>
                  <a:close/>
                  <a:moveTo>
                    <a:pt x="7" y="629"/>
                  </a:moveTo>
                  <a:lnTo>
                    <a:pt x="7" y="655"/>
                  </a:lnTo>
                  <a:lnTo>
                    <a:pt x="0" y="655"/>
                  </a:lnTo>
                  <a:lnTo>
                    <a:pt x="0" y="629"/>
                  </a:lnTo>
                  <a:lnTo>
                    <a:pt x="7" y="629"/>
                  </a:lnTo>
                  <a:close/>
                  <a:moveTo>
                    <a:pt x="7" y="674"/>
                  </a:moveTo>
                  <a:lnTo>
                    <a:pt x="7" y="700"/>
                  </a:lnTo>
                  <a:lnTo>
                    <a:pt x="0" y="700"/>
                  </a:lnTo>
                  <a:lnTo>
                    <a:pt x="0" y="674"/>
                  </a:lnTo>
                  <a:lnTo>
                    <a:pt x="7" y="674"/>
                  </a:lnTo>
                  <a:close/>
                  <a:moveTo>
                    <a:pt x="7" y="719"/>
                  </a:moveTo>
                  <a:lnTo>
                    <a:pt x="7" y="745"/>
                  </a:lnTo>
                  <a:lnTo>
                    <a:pt x="0" y="745"/>
                  </a:lnTo>
                  <a:lnTo>
                    <a:pt x="0" y="719"/>
                  </a:lnTo>
                  <a:lnTo>
                    <a:pt x="7" y="719"/>
                  </a:lnTo>
                  <a:close/>
                  <a:moveTo>
                    <a:pt x="7" y="764"/>
                  </a:moveTo>
                  <a:lnTo>
                    <a:pt x="7" y="790"/>
                  </a:lnTo>
                  <a:lnTo>
                    <a:pt x="0" y="790"/>
                  </a:lnTo>
                  <a:lnTo>
                    <a:pt x="0" y="764"/>
                  </a:lnTo>
                  <a:lnTo>
                    <a:pt x="7" y="764"/>
                  </a:lnTo>
                  <a:close/>
                  <a:moveTo>
                    <a:pt x="7" y="809"/>
                  </a:moveTo>
                  <a:lnTo>
                    <a:pt x="7" y="835"/>
                  </a:lnTo>
                  <a:lnTo>
                    <a:pt x="0" y="835"/>
                  </a:lnTo>
                  <a:lnTo>
                    <a:pt x="0" y="809"/>
                  </a:lnTo>
                  <a:lnTo>
                    <a:pt x="7" y="809"/>
                  </a:lnTo>
                  <a:close/>
                  <a:moveTo>
                    <a:pt x="7" y="854"/>
                  </a:moveTo>
                  <a:lnTo>
                    <a:pt x="7" y="879"/>
                  </a:lnTo>
                  <a:lnTo>
                    <a:pt x="0" y="879"/>
                  </a:lnTo>
                  <a:lnTo>
                    <a:pt x="0" y="854"/>
                  </a:lnTo>
                  <a:lnTo>
                    <a:pt x="7" y="854"/>
                  </a:lnTo>
                  <a:close/>
                  <a:moveTo>
                    <a:pt x="7" y="899"/>
                  </a:moveTo>
                  <a:lnTo>
                    <a:pt x="7" y="924"/>
                  </a:lnTo>
                  <a:lnTo>
                    <a:pt x="0" y="924"/>
                  </a:lnTo>
                  <a:lnTo>
                    <a:pt x="0" y="899"/>
                  </a:lnTo>
                  <a:lnTo>
                    <a:pt x="7" y="899"/>
                  </a:lnTo>
                  <a:close/>
                  <a:moveTo>
                    <a:pt x="7" y="944"/>
                  </a:moveTo>
                  <a:lnTo>
                    <a:pt x="7" y="969"/>
                  </a:lnTo>
                  <a:lnTo>
                    <a:pt x="0" y="969"/>
                  </a:lnTo>
                  <a:lnTo>
                    <a:pt x="0" y="944"/>
                  </a:lnTo>
                  <a:lnTo>
                    <a:pt x="7" y="944"/>
                  </a:lnTo>
                  <a:close/>
                  <a:moveTo>
                    <a:pt x="7" y="989"/>
                  </a:moveTo>
                  <a:lnTo>
                    <a:pt x="7" y="1014"/>
                  </a:lnTo>
                  <a:lnTo>
                    <a:pt x="0" y="1014"/>
                  </a:lnTo>
                  <a:lnTo>
                    <a:pt x="0" y="989"/>
                  </a:lnTo>
                  <a:lnTo>
                    <a:pt x="7" y="989"/>
                  </a:lnTo>
                  <a:close/>
                  <a:moveTo>
                    <a:pt x="7" y="1033"/>
                  </a:moveTo>
                  <a:lnTo>
                    <a:pt x="7" y="1059"/>
                  </a:lnTo>
                  <a:lnTo>
                    <a:pt x="0" y="1059"/>
                  </a:lnTo>
                  <a:lnTo>
                    <a:pt x="0" y="1033"/>
                  </a:lnTo>
                  <a:lnTo>
                    <a:pt x="7" y="1033"/>
                  </a:lnTo>
                  <a:close/>
                  <a:moveTo>
                    <a:pt x="7" y="1078"/>
                  </a:moveTo>
                  <a:lnTo>
                    <a:pt x="7" y="1104"/>
                  </a:lnTo>
                  <a:lnTo>
                    <a:pt x="0" y="1104"/>
                  </a:lnTo>
                  <a:lnTo>
                    <a:pt x="0" y="1078"/>
                  </a:lnTo>
                  <a:lnTo>
                    <a:pt x="7" y="1078"/>
                  </a:lnTo>
                  <a:close/>
                  <a:moveTo>
                    <a:pt x="7" y="1123"/>
                  </a:moveTo>
                  <a:lnTo>
                    <a:pt x="7" y="1149"/>
                  </a:lnTo>
                  <a:lnTo>
                    <a:pt x="0" y="1149"/>
                  </a:lnTo>
                  <a:lnTo>
                    <a:pt x="0" y="1123"/>
                  </a:lnTo>
                  <a:lnTo>
                    <a:pt x="7" y="1123"/>
                  </a:lnTo>
                  <a:close/>
                  <a:moveTo>
                    <a:pt x="7" y="1168"/>
                  </a:moveTo>
                  <a:lnTo>
                    <a:pt x="7" y="1194"/>
                  </a:lnTo>
                  <a:lnTo>
                    <a:pt x="0" y="1194"/>
                  </a:lnTo>
                  <a:lnTo>
                    <a:pt x="0" y="1168"/>
                  </a:lnTo>
                  <a:lnTo>
                    <a:pt x="7" y="1168"/>
                  </a:lnTo>
                  <a:close/>
                  <a:moveTo>
                    <a:pt x="7" y="1213"/>
                  </a:moveTo>
                  <a:lnTo>
                    <a:pt x="7" y="1239"/>
                  </a:lnTo>
                  <a:lnTo>
                    <a:pt x="0" y="1239"/>
                  </a:lnTo>
                  <a:lnTo>
                    <a:pt x="0" y="1213"/>
                  </a:lnTo>
                  <a:lnTo>
                    <a:pt x="7" y="1213"/>
                  </a:lnTo>
                  <a:close/>
                  <a:moveTo>
                    <a:pt x="7" y="1258"/>
                  </a:moveTo>
                  <a:lnTo>
                    <a:pt x="7" y="1284"/>
                  </a:lnTo>
                  <a:lnTo>
                    <a:pt x="0" y="1284"/>
                  </a:lnTo>
                  <a:lnTo>
                    <a:pt x="0" y="1258"/>
                  </a:lnTo>
                  <a:lnTo>
                    <a:pt x="7" y="1258"/>
                  </a:lnTo>
                  <a:close/>
                  <a:moveTo>
                    <a:pt x="7" y="1303"/>
                  </a:moveTo>
                  <a:lnTo>
                    <a:pt x="7" y="1329"/>
                  </a:lnTo>
                  <a:lnTo>
                    <a:pt x="0" y="1329"/>
                  </a:lnTo>
                  <a:lnTo>
                    <a:pt x="0" y="1303"/>
                  </a:lnTo>
                  <a:lnTo>
                    <a:pt x="7" y="1303"/>
                  </a:lnTo>
                  <a:close/>
                  <a:moveTo>
                    <a:pt x="7" y="1348"/>
                  </a:moveTo>
                  <a:lnTo>
                    <a:pt x="7" y="1374"/>
                  </a:lnTo>
                  <a:lnTo>
                    <a:pt x="0" y="1374"/>
                  </a:lnTo>
                  <a:lnTo>
                    <a:pt x="0" y="1348"/>
                  </a:lnTo>
                  <a:lnTo>
                    <a:pt x="7" y="1348"/>
                  </a:lnTo>
                  <a:close/>
                  <a:moveTo>
                    <a:pt x="7" y="1393"/>
                  </a:moveTo>
                  <a:lnTo>
                    <a:pt x="7" y="1418"/>
                  </a:lnTo>
                  <a:lnTo>
                    <a:pt x="0" y="1418"/>
                  </a:lnTo>
                  <a:lnTo>
                    <a:pt x="0" y="1393"/>
                  </a:lnTo>
                  <a:lnTo>
                    <a:pt x="7" y="1393"/>
                  </a:lnTo>
                  <a:close/>
                  <a:moveTo>
                    <a:pt x="7" y="1438"/>
                  </a:moveTo>
                  <a:lnTo>
                    <a:pt x="7" y="1463"/>
                  </a:lnTo>
                  <a:lnTo>
                    <a:pt x="0" y="1463"/>
                  </a:lnTo>
                  <a:lnTo>
                    <a:pt x="0" y="1438"/>
                  </a:lnTo>
                  <a:lnTo>
                    <a:pt x="7" y="1438"/>
                  </a:lnTo>
                  <a:close/>
                  <a:moveTo>
                    <a:pt x="7" y="1483"/>
                  </a:moveTo>
                  <a:lnTo>
                    <a:pt x="7" y="1508"/>
                  </a:lnTo>
                  <a:lnTo>
                    <a:pt x="0" y="1508"/>
                  </a:lnTo>
                  <a:lnTo>
                    <a:pt x="0" y="1483"/>
                  </a:lnTo>
                  <a:lnTo>
                    <a:pt x="7" y="1483"/>
                  </a:lnTo>
                  <a:close/>
                  <a:moveTo>
                    <a:pt x="7" y="1528"/>
                  </a:moveTo>
                  <a:lnTo>
                    <a:pt x="7" y="1553"/>
                  </a:lnTo>
                  <a:lnTo>
                    <a:pt x="0" y="1553"/>
                  </a:lnTo>
                  <a:lnTo>
                    <a:pt x="0" y="1528"/>
                  </a:lnTo>
                  <a:lnTo>
                    <a:pt x="7" y="1528"/>
                  </a:lnTo>
                  <a:close/>
                  <a:moveTo>
                    <a:pt x="7" y="1572"/>
                  </a:moveTo>
                  <a:lnTo>
                    <a:pt x="7" y="1598"/>
                  </a:lnTo>
                  <a:lnTo>
                    <a:pt x="0" y="1598"/>
                  </a:lnTo>
                  <a:lnTo>
                    <a:pt x="0" y="1572"/>
                  </a:lnTo>
                  <a:lnTo>
                    <a:pt x="7" y="1572"/>
                  </a:lnTo>
                  <a:close/>
                  <a:moveTo>
                    <a:pt x="7" y="1617"/>
                  </a:moveTo>
                  <a:lnTo>
                    <a:pt x="7" y="1643"/>
                  </a:lnTo>
                  <a:lnTo>
                    <a:pt x="0" y="1643"/>
                  </a:lnTo>
                  <a:lnTo>
                    <a:pt x="0" y="1617"/>
                  </a:lnTo>
                  <a:lnTo>
                    <a:pt x="7" y="1617"/>
                  </a:lnTo>
                  <a:close/>
                  <a:moveTo>
                    <a:pt x="7" y="1662"/>
                  </a:moveTo>
                  <a:lnTo>
                    <a:pt x="7" y="1688"/>
                  </a:lnTo>
                  <a:lnTo>
                    <a:pt x="0" y="1688"/>
                  </a:lnTo>
                  <a:lnTo>
                    <a:pt x="0" y="1662"/>
                  </a:lnTo>
                  <a:lnTo>
                    <a:pt x="7" y="1662"/>
                  </a:lnTo>
                  <a:close/>
                  <a:moveTo>
                    <a:pt x="7" y="1707"/>
                  </a:moveTo>
                  <a:lnTo>
                    <a:pt x="7" y="1733"/>
                  </a:lnTo>
                  <a:lnTo>
                    <a:pt x="0" y="1733"/>
                  </a:lnTo>
                  <a:lnTo>
                    <a:pt x="0" y="1707"/>
                  </a:lnTo>
                  <a:lnTo>
                    <a:pt x="7" y="1707"/>
                  </a:lnTo>
                  <a:close/>
                  <a:moveTo>
                    <a:pt x="7" y="1752"/>
                  </a:moveTo>
                  <a:lnTo>
                    <a:pt x="7" y="1778"/>
                  </a:lnTo>
                  <a:lnTo>
                    <a:pt x="0" y="1778"/>
                  </a:lnTo>
                  <a:lnTo>
                    <a:pt x="0" y="1752"/>
                  </a:lnTo>
                  <a:lnTo>
                    <a:pt x="7" y="1752"/>
                  </a:lnTo>
                  <a:close/>
                  <a:moveTo>
                    <a:pt x="7" y="1797"/>
                  </a:moveTo>
                  <a:lnTo>
                    <a:pt x="7" y="1823"/>
                  </a:lnTo>
                  <a:lnTo>
                    <a:pt x="0" y="1823"/>
                  </a:lnTo>
                  <a:lnTo>
                    <a:pt x="0" y="1797"/>
                  </a:lnTo>
                  <a:lnTo>
                    <a:pt x="7" y="1797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00" name="Line 55"/>
            <p:cNvSpPr>
              <a:spLocks noChangeShapeType="1"/>
            </p:cNvSpPr>
            <p:nvPr/>
          </p:nvSpPr>
          <p:spPr bwMode="auto">
            <a:xfrm>
              <a:off x="706438" y="5068293"/>
              <a:ext cx="6738938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01" name="Rectangle 56"/>
            <p:cNvSpPr>
              <a:spLocks noChangeArrowheads="1"/>
            </p:cNvSpPr>
            <p:nvPr/>
          </p:nvSpPr>
          <p:spPr bwMode="auto">
            <a:xfrm>
              <a:off x="2835275" y="5678090"/>
              <a:ext cx="2789238" cy="427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Value of effect statistic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" name="Freeform 58"/>
            <p:cNvSpPr>
              <a:spLocks noEditPoints="1"/>
            </p:cNvSpPr>
            <p:nvPr/>
          </p:nvSpPr>
          <p:spPr bwMode="auto">
            <a:xfrm>
              <a:off x="5163840" y="5171480"/>
              <a:ext cx="2262188" cy="98425"/>
            </a:xfrm>
            <a:custGeom>
              <a:avLst/>
              <a:gdLst>
                <a:gd name="T0" fmla="*/ 0 w 1425"/>
                <a:gd name="T1" fmla="*/ 28 h 62"/>
                <a:gd name="T2" fmla="*/ 1374 w 1425"/>
                <a:gd name="T3" fmla="*/ 28 h 62"/>
                <a:gd name="T4" fmla="*/ 1374 w 1425"/>
                <a:gd name="T5" fmla="*/ 34 h 62"/>
                <a:gd name="T6" fmla="*/ 0 w 1425"/>
                <a:gd name="T7" fmla="*/ 34 h 62"/>
                <a:gd name="T8" fmla="*/ 0 w 1425"/>
                <a:gd name="T9" fmla="*/ 28 h 62"/>
                <a:gd name="T10" fmla="*/ 1364 w 1425"/>
                <a:gd name="T11" fmla="*/ 0 h 62"/>
                <a:gd name="T12" fmla="*/ 1425 w 1425"/>
                <a:gd name="T13" fmla="*/ 31 h 62"/>
                <a:gd name="T14" fmla="*/ 1364 w 1425"/>
                <a:gd name="T15" fmla="*/ 62 h 62"/>
                <a:gd name="T16" fmla="*/ 1364 w 1425"/>
                <a:gd name="T17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25" h="62">
                  <a:moveTo>
                    <a:pt x="0" y="28"/>
                  </a:moveTo>
                  <a:lnTo>
                    <a:pt x="1374" y="28"/>
                  </a:lnTo>
                  <a:lnTo>
                    <a:pt x="1374" y="34"/>
                  </a:lnTo>
                  <a:lnTo>
                    <a:pt x="0" y="34"/>
                  </a:lnTo>
                  <a:lnTo>
                    <a:pt x="0" y="28"/>
                  </a:lnTo>
                  <a:close/>
                  <a:moveTo>
                    <a:pt x="1364" y="0"/>
                  </a:moveTo>
                  <a:lnTo>
                    <a:pt x="1425" y="31"/>
                  </a:lnTo>
                  <a:lnTo>
                    <a:pt x="1364" y="62"/>
                  </a:lnTo>
                  <a:lnTo>
                    <a:pt x="136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05" name="Freeform 59"/>
            <p:cNvSpPr>
              <a:spLocks noEditPoints="1"/>
            </p:cNvSpPr>
            <p:nvPr/>
          </p:nvSpPr>
          <p:spPr bwMode="auto">
            <a:xfrm>
              <a:off x="706438" y="5171480"/>
              <a:ext cx="2362200" cy="98425"/>
            </a:xfrm>
            <a:custGeom>
              <a:avLst/>
              <a:gdLst>
                <a:gd name="T0" fmla="*/ 1488 w 1488"/>
                <a:gd name="T1" fmla="*/ 28 h 62"/>
                <a:gd name="T2" fmla="*/ 51 w 1488"/>
                <a:gd name="T3" fmla="*/ 28 h 62"/>
                <a:gd name="T4" fmla="*/ 51 w 1488"/>
                <a:gd name="T5" fmla="*/ 34 h 62"/>
                <a:gd name="T6" fmla="*/ 1488 w 1488"/>
                <a:gd name="T7" fmla="*/ 34 h 62"/>
                <a:gd name="T8" fmla="*/ 1488 w 1488"/>
                <a:gd name="T9" fmla="*/ 28 h 62"/>
                <a:gd name="T10" fmla="*/ 61 w 1488"/>
                <a:gd name="T11" fmla="*/ 0 h 62"/>
                <a:gd name="T12" fmla="*/ 0 w 1488"/>
                <a:gd name="T13" fmla="*/ 31 h 62"/>
                <a:gd name="T14" fmla="*/ 61 w 1488"/>
                <a:gd name="T15" fmla="*/ 62 h 62"/>
                <a:gd name="T16" fmla="*/ 61 w 1488"/>
                <a:gd name="T17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88" h="62">
                  <a:moveTo>
                    <a:pt x="1488" y="28"/>
                  </a:moveTo>
                  <a:lnTo>
                    <a:pt x="51" y="28"/>
                  </a:lnTo>
                  <a:lnTo>
                    <a:pt x="51" y="34"/>
                  </a:lnTo>
                  <a:lnTo>
                    <a:pt x="1488" y="34"/>
                  </a:lnTo>
                  <a:lnTo>
                    <a:pt x="1488" y="28"/>
                  </a:lnTo>
                  <a:close/>
                  <a:moveTo>
                    <a:pt x="61" y="0"/>
                  </a:moveTo>
                  <a:lnTo>
                    <a:pt x="0" y="31"/>
                  </a:lnTo>
                  <a:lnTo>
                    <a:pt x="61" y="62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0" name="Rectangle 60"/>
            <p:cNvSpPr>
              <a:spLocks noChangeArrowheads="1"/>
            </p:cNvSpPr>
            <p:nvPr/>
          </p:nvSpPr>
          <p:spPr bwMode="auto">
            <a:xfrm>
              <a:off x="5030788" y="5317530"/>
              <a:ext cx="2444750" cy="31591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2" name="Rectangle 61"/>
            <p:cNvSpPr>
              <a:spLocks noChangeArrowheads="1"/>
            </p:cNvSpPr>
            <p:nvPr/>
          </p:nvSpPr>
          <p:spPr bwMode="auto">
            <a:xfrm>
              <a:off x="5124450" y="5263555"/>
              <a:ext cx="2373313" cy="428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substantial positive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4" name="Rectangle 62"/>
            <p:cNvSpPr>
              <a:spLocks noChangeArrowheads="1"/>
            </p:cNvSpPr>
            <p:nvPr/>
          </p:nvSpPr>
          <p:spPr bwMode="auto">
            <a:xfrm>
              <a:off x="588963" y="5317530"/>
              <a:ext cx="2546350" cy="31591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5" name="Rectangle 63"/>
            <p:cNvSpPr>
              <a:spLocks noChangeArrowheads="1"/>
            </p:cNvSpPr>
            <p:nvPr/>
          </p:nvSpPr>
          <p:spPr bwMode="auto">
            <a:xfrm>
              <a:off x="684213" y="5263555"/>
              <a:ext cx="2474913" cy="428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substantial negative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6" name="Freeform 64"/>
            <p:cNvSpPr>
              <a:spLocks noEditPoints="1"/>
            </p:cNvSpPr>
            <p:nvPr/>
          </p:nvSpPr>
          <p:spPr bwMode="auto">
            <a:xfrm>
              <a:off x="3149600" y="5171480"/>
              <a:ext cx="1938338" cy="98425"/>
            </a:xfrm>
            <a:custGeom>
              <a:avLst/>
              <a:gdLst>
                <a:gd name="T0" fmla="*/ 1170 w 1221"/>
                <a:gd name="T1" fmla="*/ 28 h 62"/>
                <a:gd name="T2" fmla="*/ 51 w 1221"/>
                <a:gd name="T3" fmla="*/ 28 h 62"/>
                <a:gd name="T4" fmla="*/ 51 w 1221"/>
                <a:gd name="T5" fmla="*/ 34 h 62"/>
                <a:gd name="T6" fmla="*/ 1170 w 1221"/>
                <a:gd name="T7" fmla="*/ 34 h 62"/>
                <a:gd name="T8" fmla="*/ 1170 w 1221"/>
                <a:gd name="T9" fmla="*/ 28 h 62"/>
                <a:gd name="T10" fmla="*/ 1160 w 1221"/>
                <a:gd name="T11" fmla="*/ 62 h 62"/>
                <a:gd name="T12" fmla="*/ 1221 w 1221"/>
                <a:gd name="T13" fmla="*/ 31 h 62"/>
                <a:gd name="T14" fmla="*/ 1160 w 1221"/>
                <a:gd name="T15" fmla="*/ 0 h 62"/>
                <a:gd name="T16" fmla="*/ 1160 w 1221"/>
                <a:gd name="T17" fmla="*/ 62 h 62"/>
                <a:gd name="T18" fmla="*/ 62 w 1221"/>
                <a:gd name="T19" fmla="*/ 0 h 62"/>
                <a:gd name="T20" fmla="*/ 0 w 1221"/>
                <a:gd name="T21" fmla="*/ 31 h 62"/>
                <a:gd name="T22" fmla="*/ 62 w 1221"/>
                <a:gd name="T23" fmla="*/ 62 h 62"/>
                <a:gd name="T24" fmla="*/ 62 w 1221"/>
                <a:gd name="T2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21" h="62">
                  <a:moveTo>
                    <a:pt x="1170" y="28"/>
                  </a:moveTo>
                  <a:lnTo>
                    <a:pt x="51" y="28"/>
                  </a:lnTo>
                  <a:lnTo>
                    <a:pt x="51" y="34"/>
                  </a:lnTo>
                  <a:lnTo>
                    <a:pt x="1170" y="34"/>
                  </a:lnTo>
                  <a:lnTo>
                    <a:pt x="1170" y="28"/>
                  </a:lnTo>
                  <a:close/>
                  <a:moveTo>
                    <a:pt x="1160" y="62"/>
                  </a:moveTo>
                  <a:lnTo>
                    <a:pt x="1221" y="31"/>
                  </a:lnTo>
                  <a:lnTo>
                    <a:pt x="1160" y="0"/>
                  </a:lnTo>
                  <a:lnTo>
                    <a:pt x="1160" y="62"/>
                  </a:lnTo>
                  <a:close/>
                  <a:moveTo>
                    <a:pt x="62" y="0"/>
                  </a:moveTo>
                  <a:lnTo>
                    <a:pt x="0" y="31"/>
                  </a:lnTo>
                  <a:lnTo>
                    <a:pt x="62" y="62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7" name="Rectangle 65"/>
            <p:cNvSpPr>
              <a:spLocks noChangeArrowheads="1"/>
            </p:cNvSpPr>
            <p:nvPr/>
          </p:nvSpPr>
          <p:spPr bwMode="auto">
            <a:xfrm>
              <a:off x="3733800" y="5317530"/>
              <a:ext cx="811213" cy="31591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24" name="Rectangle 66"/>
            <p:cNvSpPr>
              <a:spLocks noChangeArrowheads="1"/>
            </p:cNvSpPr>
            <p:nvPr/>
          </p:nvSpPr>
          <p:spPr bwMode="auto">
            <a:xfrm>
              <a:off x="3830638" y="5263555"/>
              <a:ext cx="741363" cy="428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trivial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1" name="Freeform 79"/>
            <p:cNvSpPr>
              <a:spLocks noEditPoints="1"/>
            </p:cNvSpPr>
            <p:nvPr/>
          </p:nvSpPr>
          <p:spPr bwMode="auto">
            <a:xfrm>
              <a:off x="5102225" y="2153643"/>
              <a:ext cx="11113" cy="2894013"/>
            </a:xfrm>
            <a:custGeom>
              <a:avLst/>
              <a:gdLst>
                <a:gd name="T0" fmla="*/ 0 w 7"/>
                <a:gd name="T1" fmla="*/ 0 h 1823"/>
                <a:gd name="T2" fmla="*/ 0 w 7"/>
                <a:gd name="T3" fmla="*/ 71 h 1823"/>
                <a:gd name="T4" fmla="*/ 7 w 7"/>
                <a:gd name="T5" fmla="*/ 116 h 1823"/>
                <a:gd name="T6" fmla="*/ 7 w 7"/>
                <a:gd name="T7" fmla="*/ 135 h 1823"/>
                <a:gd name="T8" fmla="*/ 7 w 7"/>
                <a:gd name="T9" fmla="*/ 135 h 1823"/>
                <a:gd name="T10" fmla="*/ 0 w 7"/>
                <a:gd name="T11" fmla="*/ 180 h 1823"/>
                <a:gd name="T12" fmla="*/ 0 w 7"/>
                <a:gd name="T13" fmla="*/ 251 h 1823"/>
                <a:gd name="T14" fmla="*/ 7 w 7"/>
                <a:gd name="T15" fmla="*/ 296 h 1823"/>
                <a:gd name="T16" fmla="*/ 7 w 7"/>
                <a:gd name="T17" fmla="*/ 315 h 1823"/>
                <a:gd name="T18" fmla="*/ 7 w 7"/>
                <a:gd name="T19" fmla="*/ 315 h 1823"/>
                <a:gd name="T20" fmla="*/ 0 w 7"/>
                <a:gd name="T21" fmla="*/ 360 h 1823"/>
                <a:gd name="T22" fmla="*/ 0 w 7"/>
                <a:gd name="T23" fmla="*/ 430 h 1823"/>
                <a:gd name="T24" fmla="*/ 7 w 7"/>
                <a:gd name="T25" fmla="*/ 475 h 1823"/>
                <a:gd name="T26" fmla="*/ 7 w 7"/>
                <a:gd name="T27" fmla="*/ 494 h 1823"/>
                <a:gd name="T28" fmla="*/ 7 w 7"/>
                <a:gd name="T29" fmla="*/ 494 h 1823"/>
                <a:gd name="T30" fmla="*/ 0 w 7"/>
                <a:gd name="T31" fmla="*/ 539 h 1823"/>
                <a:gd name="T32" fmla="*/ 0 w 7"/>
                <a:gd name="T33" fmla="*/ 610 h 1823"/>
                <a:gd name="T34" fmla="*/ 7 w 7"/>
                <a:gd name="T35" fmla="*/ 655 h 1823"/>
                <a:gd name="T36" fmla="*/ 7 w 7"/>
                <a:gd name="T37" fmla="*/ 674 h 1823"/>
                <a:gd name="T38" fmla="*/ 7 w 7"/>
                <a:gd name="T39" fmla="*/ 674 h 1823"/>
                <a:gd name="T40" fmla="*/ 0 w 7"/>
                <a:gd name="T41" fmla="*/ 719 h 1823"/>
                <a:gd name="T42" fmla="*/ 0 w 7"/>
                <a:gd name="T43" fmla="*/ 790 h 1823"/>
                <a:gd name="T44" fmla="*/ 7 w 7"/>
                <a:gd name="T45" fmla="*/ 835 h 1823"/>
                <a:gd name="T46" fmla="*/ 7 w 7"/>
                <a:gd name="T47" fmla="*/ 854 h 1823"/>
                <a:gd name="T48" fmla="*/ 7 w 7"/>
                <a:gd name="T49" fmla="*/ 854 h 1823"/>
                <a:gd name="T50" fmla="*/ 0 w 7"/>
                <a:gd name="T51" fmla="*/ 899 h 1823"/>
                <a:gd name="T52" fmla="*/ 0 w 7"/>
                <a:gd name="T53" fmla="*/ 969 h 1823"/>
                <a:gd name="T54" fmla="*/ 7 w 7"/>
                <a:gd name="T55" fmla="*/ 1014 h 1823"/>
                <a:gd name="T56" fmla="*/ 7 w 7"/>
                <a:gd name="T57" fmla="*/ 1033 h 1823"/>
                <a:gd name="T58" fmla="*/ 7 w 7"/>
                <a:gd name="T59" fmla="*/ 1033 h 1823"/>
                <a:gd name="T60" fmla="*/ 0 w 7"/>
                <a:gd name="T61" fmla="*/ 1078 h 1823"/>
                <a:gd name="T62" fmla="*/ 0 w 7"/>
                <a:gd name="T63" fmla="*/ 1149 h 1823"/>
                <a:gd name="T64" fmla="*/ 7 w 7"/>
                <a:gd name="T65" fmla="*/ 1194 h 1823"/>
                <a:gd name="T66" fmla="*/ 7 w 7"/>
                <a:gd name="T67" fmla="*/ 1213 h 1823"/>
                <a:gd name="T68" fmla="*/ 7 w 7"/>
                <a:gd name="T69" fmla="*/ 1213 h 1823"/>
                <a:gd name="T70" fmla="*/ 0 w 7"/>
                <a:gd name="T71" fmla="*/ 1258 h 1823"/>
                <a:gd name="T72" fmla="*/ 0 w 7"/>
                <a:gd name="T73" fmla="*/ 1329 h 1823"/>
                <a:gd name="T74" fmla="*/ 7 w 7"/>
                <a:gd name="T75" fmla="*/ 1374 h 1823"/>
                <a:gd name="T76" fmla="*/ 7 w 7"/>
                <a:gd name="T77" fmla="*/ 1393 h 1823"/>
                <a:gd name="T78" fmla="*/ 7 w 7"/>
                <a:gd name="T79" fmla="*/ 1393 h 1823"/>
                <a:gd name="T80" fmla="*/ 0 w 7"/>
                <a:gd name="T81" fmla="*/ 1438 h 1823"/>
                <a:gd name="T82" fmla="*/ 0 w 7"/>
                <a:gd name="T83" fmla="*/ 1508 h 1823"/>
                <a:gd name="T84" fmla="*/ 7 w 7"/>
                <a:gd name="T85" fmla="*/ 1553 h 1823"/>
                <a:gd name="T86" fmla="*/ 7 w 7"/>
                <a:gd name="T87" fmla="*/ 1572 h 1823"/>
                <a:gd name="T88" fmla="*/ 7 w 7"/>
                <a:gd name="T89" fmla="*/ 1572 h 1823"/>
                <a:gd name="T90" fmla="*/ 0 w 7"/>
                <a:gd name="T91" fmla="*/ 1617 h 1823"/>
                <a:gd name="T92" fmla="*/ 0 w 7"/>
                <a:gd name="T93" fmla="*/ 1688 h 1823"/>
                <a:gd name="T94" fmla="*/ 7 w 7"/>
                <a:gd name="T95" fmla="*/ 1733 h 1823"/>
                <a:gd name="T96" fmla="*/ 7 w 7"/>
                <a:gd name="T97" fmla="*/ 1752 h 1823"/>
                <a:gd name="T98" fmla="*/ 7 w 7"/>
                <a:gd name="T99" fmla="*/ 1752 h 1823"/>
                <a:gd name="T100" fmla="*/ 0 w 7"/>
                <a:gd name="T101" fmla="*/ 1797 h 18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7" h="1823">
                  <a:moveTo>
                    <a:pt x="7" y="0"/>
                  </a:moveTo>
                  <a:lnTo>
                    <a:pt x="7" y="26"/>
                  </a:lnTo>
                  <a:lnTo>
                    <a:pt x="0" y="26"/>
                  </a:lnTo>
                  <a:lnTo>
                    <a:pt x="0" y="0"/>
                  </a:lnTo>
                  <a:lnTo>
                    <a:pt x="7" y="0"/>
                  </a:lnTo>
                  <a:close/>
                  <a:moveTo>
                    <a:pt x="7" y="45"/>
                  </a:moveTo>
                  <a:lnTo>
                    <a:pt x="7" y="71"/>
                  </a:lnTo>
                  <a:lnTo>
                    <a:pt x="0" y="71"/>
                  </a:lnTo>
                  <a:lnTo>
                    <a:pt x="0" y="45"/>
                  </a:lnTo>
                  <a:lnTo>
                    <a:pt x="7" y="45"/>
                  </a:lnTo>
                  <a:close/>
                  <a:moveTo>
                    <a:pt x="7" y="90"/>
                  </a:moveTo>
                  <a:lnTo>
                    <a:pt x="7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7" y="90"/>
                  </a:lnTo>
                  <a:close/>
                  <a:moveTo>
                    <a:pt x="7" y="135"/>
                  </a:moveTo>
                  <a:lnTo>
                    <a:pt x="7" y="161"/>
                  </a:lnTo>
                  <a:lnTo>
                    <a:pt x="0" y="161"/>
                  </a:lnTo>
                  <a:lnTo>
                    <a:pt x="0" y="135"/>
                  </a:lnTo>
                  <a:lnTo>
                    <a:pt x="7" y="135"/>
                  </a:lnTo>
                  <a:close/>
                  <a:moveTo>
                    <a:pt x="7" y="180"/>
                  </a:moveTo>
                  <a:lnTo>
                    <a:pt x="7" y="206"/>
                  </a:lnTo>
                  <a:lnTo>
                    <a:pt x="0" y="206"/>
                  </a:lnTo>
                  <a:lnTo>
                    <a:pt x="0" y="180"/>
                  </a:lnTo>
                  <a:lnTo>
                    <a:pt x="7" y="180"/>
                  </a:lnTo>
                  <a:close/>
                  <a:moveTo>
                    <a:pt x="7" y="225"/>
                  </a:moveTo>
                  <a:lnTo>
                    <a:pt x="7" y="251"/>
                  </a:lnTo>
                  <a:lnTo>
                    <a:pt x="0" y="251"/>
                  </a:lnTo>
                  <a:lnTo>
                    <a:pt x="0" y="225"/>
                  </a:lnTo>
                  <a:lnTo>
                    <a:pt x="7" y="225"/>
                  </a:lnTo>
                  <a:close/>
                  <a:moveTo>
                    <a:pt x="7" y="270"/>
                  </a:moveTo>
                  <a:lnTo>
                    <a:pt x="7" y="296"/>
                  </a:lnTo>
                  <a:lnTo>
                    <a:pt x="0" y="296"/>
                  </a:lnTo>
                  <a:lnTo>
                    <a:pt x="0" y="270"/>
                  </a:lnTo>
                  <a:lnTo>
                    <a:pt x="7" y="270"/>
                  </a:lnTo>
                  <a:close/>
                  <a:moveTo>
                    <a:pt x="7" y="315"/>
                  </a:moveTo>
                  <a:lnTo>
                    <a:pt x="7" y="340"/>
                  </a:lnTo>
                  <a:lnTo>
                    <a:pt x="0" y="340"/>
                  </a:lnTo>
                  <a:lnTo>
                    <a:pt x="0" y="315"/>
                  </a:lnTo>
                  <a:lnTo>
                    <a:pt x="7" y="315"/>
                  </a:lnTo>
                  <a:close/>
                  <a:moveTo>
                    <a:pt x="7" y="360"/>
                  </a:moveTo>
                  <a:lnTo>
                    <a:pt x="7" y="385"/>
                  </a:lnTo>
                  <a:lnTo>
                    <a:pt x="0" y="385"/>
                  </a:lnTo>
                  <a:lnTo>
                    <a:pt x="0" y="360"/>
                  </a:lnTo>
                  <a:lnTo>
                    <a:pt x="7" y="360"/>
                  </a:lnTo>
                  <a:close/>
                  <a:moveTo>
                    <a:pt x="7" y="405"/>
                  </a:moveTo>
                  <a:lnTo>
                    <a:pt x="7" y="430"/>
                  </a:lnTo>
                  <a:lnTo>
                    <a:pt x="0" y="430"/>
                  </a:lnTo>
                  <a:lnTo>
                    <a:pt x="0" y="405"/>
                  </a:lnTo>
                  <a:lnTo>
                    <a:pt x="7" y="405"/>
                  </a:lnTo>
                  <a:close/>
                  <a:moveTo>
                    <a:pt x="7" y="450"/>
                  </a:moveTo>
                  <a:lnTo>
                    <a:pt x="7" y="475"/>
                  </a:lnTo>
                  <a:lnTo>
                    <a:pt x="0" y="475"/>
                  </a:lnTo>
                  <a:lnTo>
                    <a:pt x="0" y="450"/>
                  </a:lnTo>
                  <a:lnTo>
                    <a:pt x="7" y="450"/>
                  </a:lnTo>
                  <a:close/>
                  <a:moveTo>
                    <a:pt x="7" y="494"/>
                  </a:moveTo>
                  <a:lnTo>
                    <a:pt x="7" y="520"/>
                  </a:lnTo>
                  <a:lnTo>
                    <a:pt x="0" y="520"/>
                  </a:lnTo>
                  <a:lnTo>
                    <a:pt x="0" y="494"/>
                  </a:lnTo>
                  <a:lnTo>
                    <a:pt x="7" y="494"/>
                  </a:lnTo>
                  <a:close/>
                  <a:moveTo>
                    <a:pt x="7" y="539"/>
                  </a:moveTo>
                  <a:lnTo>
                    <a:pt x="7" y="565"/>
                  </a:lnTo>
                  <a:lnTo>
                    <a:pt x="0" y="565"/>
                  </a:lnTo>
                  <a:lnTo>
                    <a:pt x="0" y="539"/>
                  </a:lnTo>
                  <a:lnTo>
                    <a:pt x="7" y="539"/>
                  </a:lnTo>
                  <a:close/>
                  <a:moveTo>
                    <a:pt x="7" y="584"/>
                  </a:moveTo>
                  <a:lnTo>
                    <a:pt x="7" y="610"/>
                  </a:lnTo>
                  <a:lnTo>
                    <a:pt x="0" y="610"/>
                  </a:lnTo>
                  <a:lnTo>
                    <a:pt x="0" y="584"/>
                  </a:lnTo>
                  <a:lnTo>
                    <a:pt x="7" y="584"/>
                  </a:lnTo>
                  <a:close/>
                  <a:moveTo>
                    <a:pt x="7" y="629"/>
                  </a:moveTo>
                  <a:lnTo>
                    <a:pt x="7" y="655"/>
                  </a:lnTo>
                  <a:lnTo>
                    <a:pt x="0" y="655"/>
                  </a:lnTo>
                  <a:lnTo>
                    <a:pt x="0" y="629"/>
                  </a:lnTo>
                  <a:lnTo>
                    <a:pt x="7" y="629"/>
                  </a:lnTo>
                  <a:close/>
                  <a:moveTo>
                    <a:pt x="7" y="674"/>
                  </a:moveTo>
                  <a:lnTo>
                    <a:pt x="7" y="700"/>
                  </a:lnTo>
                  <a:lnTo>
                    <a:pt x="0" y="700"/>
                  </a:lnTo>
                  <a:lnTo>
                    <a:pt x="0" y="674"/>
                  </a:lnTo>
                  <a:lnTo>
                    <a:pt x="7" y="674"/>
                  </a:lnTo>
                  <a:close/>
                  <a:moveTo>
                    <a:pt x="7" y="719"/>
                  </a:moveTo>
                  <a:lnTo>
                    <a:pt x="7" y="745"/>
                  </a:lnTo>
                  <a:lnTo>
                    <a:pt x="0" y="745"/>
                  </a:lnTo>
                  <a:lnTo>
                    <a:pt x="0" y="719"/>
                  </a:lnTo>
                  <a:lnTo>
                    <a:pt x="7" y="719"/>
                  </a:lnTo>
                  <a:close/>
                  <a:moveTo>
                    <a:pt x="7" y="764"/>
                  </a:moveTo>
                  <a:lnTo>
                    <a:pt x="7" y="790"/>
                  </a:lnTo>
                  <a:lnTo>
                    <a:pt x="0" y="790"/>
                  </a:lnTo>
                  <a:lnTo>
                    <a:pt x="0" y="764"/>
                  </a:lnTo>
                  <a:lnTo>
                    <a:pt x="7" y="764"/>
                  </a:lnTo>
                  <a:close/>
                  <a:moveTo>
                    <a:pt x="7" y="809"/>
                  </a:moveTo>
                  <a:lnTo>
                    <a:pt x="7" y="835"/>
                  </a:lnTo>
                  <a:lnTo>
                    <a:pt x="0" y="835"/>
                  </a:lnTo>
                  <a:lnTo>
                    <a:pt x="0" y="809"/>
                  </a:lnTo>
                  <a:lnTo>
                    <a:pt x="7" y="809"/>
                  </a:lnTo>
                  <a:close/>
                  <a:moveTo>
                    <a:pt x="7" y="854"/>
                  </a:moveTo>
                  <a:lnTo>
                    <a:pt x="7" y="879"/>
                  </a:lnTo>
                  <a:lnTo>
                    <a:pt x="0" y="879"/>
                  </a:lnTo>
                  <a:lnTo>
                    <a:pt x="0" y="854"/>
                  </a:lnTo>
                  <a:lnTo>
                    <a:pt x="7" y="854"/>
                  </a:lnTo>
                  <a:close/>
                  <a:moveTo>
                    <a:pt x="7" y="899"/>
                  </a:moveTo>
                  <a:lnTo>
                    <a:pt x="7" y="924"/>
                  </a:lnTo>
                  <a:lnTo>
                    <a:pt x="0" y="924"/>
                  </a:lnTo>
                  <a:lnTo>
                    <a:pt x="0" y="899"/>
                  </a:lnTo>
                  <a:lnTo>
                    <a:pt x="7" y="899"/>
                  </a:lnTo>
                  <a:close/>
                  <a:moveTo>
                    <a:pt x="7" y="944"/>
                  </a:moveTo>
                  <a:lnTo>
                    <a:pt x="7" y="969"/>
                  </a:lnTo>
                  <a:lnTo>
                    <a:pt x="0" y="969"/>
                  </a:lnTo>
                  <a:lnTo>
                    <a:pt x="0" y="944"/>
                  </a:lnTo>
                  <a:lnTo>
                    <a:pt x="7" y="944"/>
                  </a:lnTo>
                  <a:close/>
                  <a:moveTo>
                    <a:pt x="7" y="989"/>
                  </a:moveTo>
                  <a:lnTo>
                    <a:pt x="7" y="1014"/>
                  </a:lnTo>
                  <a:lnTo>
                    <a:pt x="0" y="1014"/>
                  </a:lnTo>
                  <a:lnTo>
                    <a:pt x="0" y="989"/>
                  </a:lnTo>
                  <a:lnTo>
                    <a:pt x="7" y="989"/>
                  </a:lnTo>
                  <a:close/>
                  <a:moveTo>
                    <a:pt x="7" y="1033"/>
                  </a:moveTo>
                  <a:lnTo>
                    <a:pt x="7" y="1059"/>
                  </a:lnTo>
                  <a:lnTo>
                    <a:pt x="0" y="1059"/>
                  </a:lnTo>
                  <a:lnTo>
                    <a:pt x="0" y="1033"/>
                  </a:lnTo>
                  <a:lnTo>
                    <a:pt x="7" y="1033"/>
                  </a:lnTo>
                  <a:close/>
                  <a:moveTo>
                    <a:pt x="7" y="1078"/>
                  </a:moveTo>
                  <a:lnTo>
                    <a:pt x="7" y="1104"/>
                  </a:lnTo>
                  <a:lnTo>
                    <a:pt x="0" y="1104"/>
                  </a:lnTo>
                  <a:lnTo>
                    <a:pt x="0" y="1078"/>
                  </a:lnTo>
                  <a:lnTo>
                    <a:pt x="7" y="1078"/>
                  </a:lnTo>
                  <a:close/>
                  <a:moveTo>
                    <a:pt x="7" y="1123"/>
                  </a:moveTo>
                  <a:lnTo>
                    <a:pt x="7" y="1149"/>
                  </a:lnTo>
                  <a:lnTo>
                    <a:pt x="0" y="1149"/>
                  </a:lnTo>
                  <a:lnTo>
                    <a:pt x="0" y="1123"/>
                  </a:lnTo>
                  <a:lnTo>
                    <a:pt x="7" y="1123"/>
                  </a:lnTo>
                  <a:close/>
                  <a:moveTo>
                    <a:pt x="7" y="1168"/>
                  </a:moveTo>
                  <a:lnTo>
                    <a:pt x="7" y="1194"/>
                  </a:lnTo>
                  <a:lnTo>
                    <a:pt x="0" y="1194"/>
                  </a:lnTo>
                  <a:lnTo>
                    <a:pt x="0" y="1168"/>
                  </a:lnTo>
                  <a:lnTo>
                    <a:pt x="7" y="1168"/>
                  </a:lnTo>
                  <a:close/>
                  <a:moveTo>
                    <a:pt x="7" y="1213"/>
                  </a:moveTo>
                  <a:lnTo>
                    <a:pt x="7" y="1239"/>
                  </a:lnTo>
                  <a:lnTo>
                    <a:pt x="0" y="1239"/>
                  </a:lnTo>
                  <a:lnTo>
                    <a:pt x="0" y="1213"/>
                  </a:lnTo>
                  <a:lnTo>
                    <a:pt x="7" y="1213"/>
                  </a:lnTo>
                  <a:close/>
                  <a:moveTo>
                    <a:pt x="7" y="1258"/>
                  </a:moveTo>
                  <a:lnTo>
                    <a:pt x="7" y="1284"/>
                  </a:lnTo>
                  <a:lnTo>
                    <a:pt x="0" y="1284"/>
                  </a:lnTo>
                  <a:lnTo>
                    <a:pt x="0" y="1258"/>
                  </a:lnTo>
                  <a:lnTo>
                    <a:pt x="7" y="1258"/>
                  </a:lnTo>
                  <a:close/>
                  <a:moveTo>
                    <a:pt x="7" y="1303"/>
                  </a:moveTo>
                  <a:lnTo>
                    <a:pt x="7" y="1329"/>
                  </a:lnTo>
                  <a:lnTo>
                    <a:pt x="0" y="1329"/>
                  </a:lnTo>
                  <a:lnTo>
                    <a:pt x="0" y="1303"/>
                  </a:lnTo>
                  <a:lnTo>
                    <a:pt x="7" y="1303"/>
                  </a:lnTo>
                  <a:close/>
                  <a:moveTo>
                    <a:pt x="7" y="1348"/>
                  </a:moveTo>
                  <a:lnTo>
                    <a:pt x="7" y="1374"/>
                  </a:lnTo>
                  <a:lnTo>
                    <a:pt x="0" y="1374"/>
                  </a:lnTo>
                  <a:lnTo>
                    <a:pt x="0" y="1348"/>
                  </a:lnTo>
                  <a:lnTo>
                    <a:pt x="7" y="1348"/>
                  </a:lnTo>
                  <a:close/>
                  <a:moveTo>
                    <a:pt x="7" y="1393"/>
                  </a:moveTo>
                  <a:lnTo>
                    <a:pt x="7" y="1418"/>
                  </a:lnTo>
                  <a:lnTo>
                    <a:pt x="0" y="1418"/>
                  </a:lnTo>
                  <a:lnTo>
                    <a:pt x="0" y="1393"/>
                  </a:lnTo>
                  <a:lnTo>
                    <a:pt x="7" y="1393"/>
                  </a:lnTo>
                  <a:close/>
                  <a:moveTo>
                    <a:pt x="7" y="1438"/>
                  </a:moveTo>
                  <a:lnTo>
                    <a:pt x="7" y="1463"/>
                  </a:lnTo>
                  <a:lnTo>
                    <a:pt x="0" y="1463"/>
                  </a:lnTo>
                  <a:lnTo>
                    <a:pt x="0" y="1438"/>
                  </a:lnTo>
                  <a:lnTo>
                    <a:pt x="7" y="1438"/>
                  </a:lnTo>
                  <a:close/>
                  <a:moveTo>
                    <a:pt x="7" y="1483"/>
                  </a:moveTo>
                  <a:lnTo>
                    <a:pt x="7" y="1508"/>
                  </a:lnTo>
                  <a:lnTo>
                    <a:pt x="0" y="1508"/>
                  </a:lnTo>
                  <a:lnTo>
                    <a:pt x="0" y="1483"/>
                  </a:lnTo>
                  <a:lnTo>
                    <a:pt x="7" y="1483"/>
                  </a:lnTo>
                  <a:close/>
                  <a:moveTo>
                    <a:pt x="7" y="1528"/>
                  </a:moveTo>
                  <a:lnTo>
                    <a:pt x="7" y="1553"/>
                  </a:lnTo>
                  <a:lnTo>
                    <a:pt x="0" y="1553"/>
                  </a:lnTo>
                  <a:lnTo>
                    <a:pt x="0" y="1528"/>
                  </a:lnTo>
                  <a:lnTo>
                    <a:pt x="7" y="1528"/>
                  </a:lnTo>
                  <a:close/>
                  <a:moveTo>
                    <a:pt x="7" y="1572"/>
                  </a:moveTo>
                  <a:lnTo>
                    <a:pt x="7" y="1598"/>
                  </a:lnTo>
                  <a:lnTo>
                    <a:pt x="0" y="1598"/>
                  </a:lnTo>
                  <a:lnTo>
                    <a:pt x="0" y="1572"/>
                  </a:lnTo>
                  <a:lnTo>
                    <a:pt x="7" y="1572"/>
                  </a:lnTo>
                  <a:close/>
                  <a:moveTo>
                    <a:pt x="7" y="1617"/>
                  </a:moveTo>
                  <a:lnTo>
                    <a:pt x="7" y="1643"/>
                  </a:lnTo>
                  <a:lnTo>
                    <a:pt x="0" y="1643"/>
                  </a:lnTo>
                  <a:lnTo>
                    <a:pt x="0" y="1617"/>
                  </a:lnTo>
                  <a:lnTo>
                    <a:pt x="7" y="1617"/>
                  </a:lnTo>
                  <a:close/>
                  <a:moveTo>
                    <a:pt x="7" y="1662"/>
                  </a:moveTo>
                  <a:lnTo>
                    <a:pt x="7" y="1688"/>
                  </a:lnTo>
                  <a:lnTo>
                    <a:pt x="0" y="1688"/>
                  </a:lnTo>
                  <a:lnTo>
                    <a:pt x="0" y="1662"/>
                  </a:lnTo>
                  <a:lnTo>
                    <a:pt x="7" y="1662"/>
                  </a:lnTo>
                  <a:close/>
                  <a:moveTo>
                    <a:pt x="7" y="1707"/>
                  </a:moveTo>
                  <a:lnTo>
                    <a:pt x="7" y="1733"/>
                  </a:lnTo>
                  <a:lnTo>
                    <a:pt x="0" y="1733"/>
                  </a:lnTo>
                  <a:lnTo>
                    <a:pt x="0" y="1707"/>
                  </a:lnTo>
                  <a:lnTo>
                    <a:pt x="7" y="1707"/>
                  </a:lnTo>
                  <a:close/>
                  <a:moveTo>
                    <a:pt x="7" y="1752"/>
                  </a:moveTo>
                  <a:lnTo>
                    <a:pt x="7" y="1778"/>
                  </a:lnTo>
                  <a:lnTo>
                    <a:pt x="0" y="1778"/>
                  </a:lnTo>
                  <a:lnTo>
                    <a:pt x="0" y="1752"/>
                  </a:lnTo>
                  <a:lnTo>
                    <a:pt x="7" y="1752"/>
                  </a:lnTo>
                  <a:close/>
                  <a:moveTo>
                    <a:pt x="7" y="1797"/>
                  </a:moveTo>
                  <a:lnTo>
                    <a:pt x="7" y="1823"/>
                  </a:lnTo>
                  <a:lnTo>
                    <a:pt x="0" y="1823"/>
                  </a:lnTo>
                  <a:lnTo>
                    <a:pt x="0" y="1797"/>
                  </a:lnTo>
                  <a:lnTo>
                    <a:pt x="7" y="1797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42" name="Rectangle 80"/>
            <p:cNvSpPr>
              <a:spLocks noChangeArrowheads="1"/>
            </p:cNvSpPr>
            <p:nvPr/>
          </p:nvSpPr>
          <p:spPr bwMode="auto">
            <a:xfrm>
              <a:off x="5240338" y="1454478"/>
              <a:ext cx="2211388" cy="417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smallest important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3" name="Rectangle 81"/>
            <p:cNvSpPr>
              <a:spLocks noChangeArrowheads="1"/>
            </p:cNvSpPr>
            <p:nvPr/>
          </p:nvSpPr>
          <p:spPr bwMode="auto">
            <a:xfrm>
              <a:off x="5240338" y="1749753"/>
              <a:ext cx="1755775" cy="417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positive value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6" name="Freeform 90"/>
            <p:cNvSpPr>
              <a:spLocks noEditPoints="1"/>
            </p:cNvSpPr>
            <p:nvPr/>
          </p:nvSpPr>
          <p:spPr bwMode="auto">
            <a:xfrm>
              <a:off x="5054600" y="1591003"/>
              <a:ext cx="96838" cy="458788"/>
            </a:xfrm>
            <a:custGeom>
              <a:avLst/>
              <a:gdLst>
                <a:gd name="T0" fmla="*/ 37 w 61"/>
                <a:gd name="T1" fmla="*/ 0 h 289"/>
                <a:gd name="T2" fmla="*/ 37 w 61"/>
                <a:gd name="T3" fmla="*/ 238 h 289"/>
                <a:gd name="T4" fmla="*/ 24 w 61"/>
                <a:gd name="T5" fmla="*/ 238 h 289"/>
                <a:gd name="T6" fmla="*/ 24 w 61"/>
                <a:gd name="T7" fmla="*/ 0 h 289"/>
                <a:gd name="T8" fmla="*/ 37 w 61"/>
                <a:gd name="T9" fmla="*/ 0 h 289"/>
                <a:gd name="T10" fmla="*/ 61 w 61"/>
                <a:gd name="T11" fmla="*/ 228 h 289"/>
                <a:gd name="T12" fmla="*/ 30 w 61"/>
                <a:gd name="T13" fmla="*/ 289 h 289"/>
                <a:gd name="T14" fmla="*/ 0 w 61"/>
                <a:gd name="T15" fmla="*/ 228 h 289"/>
                <a:gd name="T16" fmla="*/ 61 w 61"/>
                <a:gd name="T17" fmla="*/ 228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289">
                  <a:moveTo>
                    <a:pt x="37" y="0"/>
                  </a:moveTo>
                  <a:lnTo>
                    <a:pt x="37" y="238"/>
                  </a:lnTo>
                  <a:lnTo>
                    <a:pt x="24" y="238"/>
                  </a:lnTo>
                  <a:lnTo>
                    <a:pt x="24" y="0"/>
                  </a:lnTo>
                  <a:lnTo>
                    <a:pt x="37" y="0"/>
                  </a:lnTo>
                  <a:close/>
                  <a:moveTo>
                    <a:pt x="61" y="228"/>
                  </a:moveTo>
                  <a:lnTo>
                    <a:pt x="30" y="289"/>
                  </a:lnTo>
                  <a:lnTo>
                    <a:pt x="0" y="228"/>
                  </a:lnTo>
                  <a:lnTo>
                    <a:pt x="61" y="228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1" name="Rectangle 80"/>
            <p:cNvSpPr>
              <a:spLocks noChangeArrowheads="1"/>
            </p:cNvSpPr>
            <p:nvPr/>
          </p:nvSpPr>
          <p:spPr bwMode="auto">
            <a:xfrm>
              <a:off x="938608" y="1461184"/>
              <a:ext cx="2133597" cy="3847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smallest important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81"/>
            <p:cNvSpPr>
              <a:spLocks noChangeArrowheads="1"/>
            </p:cNvSpPr>
            <p:nvPr/>
          </p:nvSpPr>
          <p:spPr bwMode="auto">
            <a:xfrm>
              <a:off x="1264939" y="1756459"/>
              <a:ext cx="1766509" cy="3847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negative value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Freeform 90"/>
            <p:cNvSpPr>
              <a:spLocks noEditPoints="1"/>
            </p:cNvSpPr>
            <p:nvPr/>
          </p:nvSpPr>
          <p:spPr bwMode="auto">
            <a:xfrm>
              <a:off x="3121025" y="1597709"/>
              <a:ext cx="96838" cy="458788"/>
            </a:xfrm>
            <a:custGeom>
              <a:avLst/>
              <a:gdLst>
                <a:gd name="T0" fmla="*/ 37 w 61"/>
                <a:gd name="T1" fmla="*/ 0 h 289"/>
                <a:gd name="T2" fmla="*/ 37 w 61"/>
                <a:gd name="T3" fmla="*/ 238 h 289"/>
                <a:gd name="T4" fmla="*/ 24 w 61"/>
                <a:gd name="T5" fmla="*/ 238 h 289"/>
                <a:gd name="T6" fmla="*/ 24 w 61"/>
                <a:gd name="T7" fmla="*/ 0 h 289"/>
                <a:gd name="T8" fmla="*/ 37 w 61"/>
                <a:gd name="T9" fmla="*/ 0 h 289"/>
                <a:gd name="T10" fmla="*/ 61 w 61"/>
                <a:gd name="T11" fmla="*/ 228 h 289"/>
                <a:gd name="T12" fmla="*/ 30 w 61"/>
                <a:gd name="T13" fmla="*/ 289 h 289"/>
                <a:gd name="T14" fmla="*/ 0 w 61"/>
                <a:gd name="T15" fmla="*/ 228 h 289"/>
                <a:gd name="T16" fmla="*/ 61 w 61"/>
                <a:gd name="T17" fmla="*/ 228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289">
                  <a:moveTo>
                    <a:pt x="37" y="0"/>
                  </a:moveTo>
                  <a:lnTo>
                    <a:pt x="37" y="238"/>
                  </a:lnTo>
                  <a:lnTo>
                    <a:pt x="24" y="238"/>
                  </a:lnTo>
                  <a:lnTo>
                    <a:pt x="24" y="0"/>
                  </a:lnTo>
                  <a:lnTo>
                    <a:pt x="37" y="0"/>
                  </a:lnTo>
                  <a:close/>
                  <a:moveTo>
                    <a:pt x="61" y="228"/>
                  </a:moveTo>
                  <a:lnTo>
                    <a:pt x="30" y="289"/>
                  </a:lnTo>
                  <a:lnTo>
                    <a:pt x="0" y="228"/>
                  </a:lnTo>
                  <a:lnTo>
                    <a:pt x="61" y="228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6" name="Rectangle 86"/>
            <p:cNvSpPr>
              <a:spLocks noChangeArrowheads="1"/>
            </p:cNvSpPr>
            <p:nvPr/>
          </p:nvSpPr>
          <p:spPr bwMode="auto">
            <a:xfrm>
              <a:off x="700088" y="6323861"/>
              <a:ext cx="5349221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"Could only be": &gt;95% chance (</a:t>
              </a:r>
              <a:r>
                <a:rPr kumimoji="0" lang="en-US" altLang="en-US" sz="27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very likely</a:t>
              </a:r>
              <a:r>
                <a:rPr kumimoji="0" lang="en-US" altLang="en-US" sz="2700" b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)</a:t>
              </a:r>
              <a:endParaRPr kumimoji="0" lang="en-US" altLang="en-US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9" name="Rectangle 86"/>
            <p:cNvSpPr>
              <a:spLocks noChangeArrowheads="1"/>
            </p:cNvSpPr>
            <p:nvPr/>
          </p:nvSpPr>
          <p:spPr bwMode="auto">
            <a:xfrm>
              <a:off x="684213" y="6852971"/>
              <a:ext cx="9824869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"Could be": 5-95% chance</a:t>
              </a:r>
              <a:r>
                <a:rPr kumimoji="0" lang="en-US" altLang="en-US" sz="27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 (75-95%, </a:t>
              </a:r>
              <a:r>
                <a:rPr kumimoji="0" lang="en-US" altLang="en-US" sz="2700" b="0" i="1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likely</a:t>
              </a:r>
              <a:r>
                <a:rPr kumimoji="0" lang="en-US" altLang="en-US" sz="27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; 25-75%, </a:t>
              </a:r>
              <a:r>
                <a:rPr kumimoji="0" lang="en-US" altLang="en-US" sz="2700" b="0" i="1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possibly</a:t>
              </a:r>
              <a:r>
                <a:rPr kumimoji="0" lang="en-US" altLang="en-US" sz="27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, 5-25%, </a:t>
              </a:r>
              <a:r>
                <a:rPr kumimoji="0" lang="en-US" altLang="en-US" sz="2700" b="0" i="1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unlikely</a:t>
              </a:r>
              <a:r>
                <a:rPr kumimoji="0" lang="en-US" altLang="en-US" sz="27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Rectangle 86"/>
            <p:cNvSpPr>
              <a:spLocks noChangeArrowheads="1"/>
            </p:cNvSpPr>
            <p:nvPr/>
          </p:nvSpPr>
          <p:spPr bwMode="auto">
            <a:xfrm>
              <a:off x="679755" y="7359022"/>
              <a:ext cx="6546664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These probabilities imply</a:t>
              </a:r>
              <a:r>
                <a:rPr kumimoji="0" lang="en-US" altLang="en-US" sz="27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 a 90% confidence interval.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97" name="Rectangle 52"/>
          <p:cNvSpPr>
            <a:spLocks noChangeArrowheads="1"/>
          </p:cNvSpPr>
          <p:nvPr/>
        </p:nvSpPr>
        <p:spPr bwMode="auto">
          <a:xfrm>
            <a:off x="3180821" y="2344267"/>
            <a:ext cx="1957388" cy="2933700"/>
          </a:xfrm>
          <a:prstGeom prst="rect">
            <a:avLst/>
          </a:prstGeom>
          <a:solidFill>
            <a:srgbClr val="66FF3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45" name="Rectangle 83"/>
          <p:cNvSpPr>
            <a:spLocks noChangeArrowheads="1"/>
          </p:cNvSpPr>
          <p:nvPr/>
        </p:nvSpPr>
        <p:spPr bwMode="auto">
          <a:xfrm>
            <a:off x="11253434" y="1890143"/>
            <a:ext cx="1263166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MBI error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3939702" y="3163833"/>
            <a:ext cx="6381020" cy="415498"/>
            <a:chOff x="3939702" y="2947809"/>
            <a:chExt cx="6381020" cy="415498"/>
          </a:xfrm>
        </p:grpSpPr>
        <p:sp>
          <p:nvSpPr>
            <p:cNvPr id="163" name="Line 76"/>
            <p:cNvSpPr>
              <a:spLocks noChangeShapeType="1"/>
            </p:cNvSpPr>
            <p:nvPr/>
          </p:nvSpPr>
          <p:spPr bwMode="auto">
            <a:xfrm flipH="1">
              <a:off x="3939702" y="3192284"/>
              <a:ext cx="2592289" cy="0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64" name="Rectangle 86"/>
            <p:cNvSpPr>
              <a:spLocks noChangeArrowheads="1"/>
            </p:cNvSpPr>
            <p:nvPr/>
          </p:nvSpPr>
          <p:spPr bwMode="auto">
            <a:xfrm>
              <a:off x="7501039" y="2947809"/>
              <a:ext cx="2819683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Could be +ive or trivial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65" name="Rectangle 87"/>
          <p:cNvSpPr>
            <a:spLocks noChangeArrowheads="1"/>
          </p:cNvSpPr>
          <p:nvPr/>
        </p:nvSpPr>
        <p:spPr bwMode="auto">
          <a:xfrm>
            <a:off x="11703076" y="3163833"/>
            <a:ext cx="363882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No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1" name="Rectangle 87"/>
          <p:cNvSpPr>
            <a:spLocks noChangeArrowheads="1"/>
          </p:cNvSpPr>
          <p:nvPr/>
        </p:nvSpPr>
        <p:spPr bwMode="auto">
          <a:xfrm>
            <a:off x="11703076" y="3806388"/>
            <a:ext cx="363882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No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550188" y="3806388"/>
            <a:ext cx="6422876" cy="415498"/>
            <a:chOff x="3550188" y="3590364"/>
            <a:chExt cx="6422876" cy="415498"/>
          </a:xfrm>
        </p:grpSpPr>
        <p:sp>
          <p:nvSpPr>
            <p:cNvPr id="170" name="Rectangle 86"/>
            <p:cNvSpPr>
              <a:spLocks noChangeArrowheads="1"/>
            </p:cNvSpPr>
            <p:nvPr/>
          </p:nvSpPr>
          <p:spPr bwMode="auto">
            <a:xfrm>
              <a:off x="7491615" y="3590364"/>
              <a:ext cx="2481449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7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Could only be</a:t>
              </a:r>
              <a:r>
                <a:rPr kumimoji="0" lang="en-US" altLang="en-US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 trivial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2" name="Line 76"/>
            <p:cNvSpPr>
              <a:spLocks noChangeShapeType="1"/>
            </p:cNvSpPr>
            <p:nvPr/>
          </p:nvSpPr>
          <p:spPr bwMode="auto">
            <a:xfrm flipH="1">
              <a:off x="3550188" y="3833682"/>
              <a:ext cx="1480600" cy="0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835275" y="4448944"/>
            <a:ext cx="8228919" cy="789447"/>
            <a:chOff x="2835275" y="4232920"/>
            <a:chExt cx="8228919" cy="789447"/>
          </a:xfrm>
        </p:grpSpPr>
        <p:sp>
          <p:nvSpPr>
            <p:cNvPr id="175" name="Line 76"/>
            <p:cNvSpPr>
              <a:spLocks noChangeShapeType="1"/>
            </p:cNvSpPr>
            <p:nvPr/>
          </p:nvSpPr>
          <p:spPr bwMode="auto">
            <a:xfrm flipH="1">
              <a:off x="2835275" y="4477395"/>
              <a:ext cx="2689508" cy="0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76" name="Rectangle 86"/>
            <p:cNvSpPr>
              <a:spLocks noChangeArrowheads="1"/>
            </p:cNvSpPr>
            <p:nvPr/>
          </p:nvSpPr>
          <p:spPr bwMode="auto">
            <a:xfrm>
              <a:off x="7486291" y="4232920"/>
              <a:ext cx="3577903" cy="789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Could be +ive, trivial or –ive:</a:t>
              </a:r>
              <a:br>
                <a:rPr kumimoji="0" lang="en-US" altLang="en-US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</a:br>
              <a:r>
                <a:rPr kumimoji="0" lang="en-US" altLang="en-US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unclear, get more data!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77" name="Rectangle 87"/>
          <p:cNvSpPr>
            <a:spLocks noChangeArrowheads="1"/>
          </p:cNvSpPr>
          <p:nvPr/>
        </p:nvSpPr>
        <p:spPr bwMode="auto">
          <a:xfrm>
            <a:off x="11703076" y="4448944"/>
            <a:ext cx="363882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No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9" name="Rectangle 82"/>
          <p:cNvSpPr>
            <a:spLocks noChangeArrowheads="1"/>
          </p:cNvSpPr>
          <p:nvPr/>
        </p:nvSpPr>
        <p:spPr bwMode="auto">
          <a:xfrm>
            <a:off x="787400" y="704528"/>
            <a:ext cx="927343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n-US" altLang="en-US" sz="2700" b="1" u="none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Non-clinical magnitude-based inference:</a:t>
            </a:r>
            <a:br>
              <a:rPr lang="en-US" altLang="en-US" sz="2700" b="1" u="none" dirty="0" smtClean="0">
                <a:solidFill>
                  <a:srgbClr val="000000"/>
                </a:solidFill>
                <a:latin typeface="Arial Narrow" panose="020B0606020202030204" pitchFamily="34" charset="0"/>
              </a:rPr>
            </a:br>
            <a:r>
              <a:rPr lang="en-US" altLang="en-US" sz="2700" b="1" u="none" dirty="0">
                <a:solidFill>
                  <a:srgbClr val="FF0000"/>
                </a:solidFill>
                <a:latin typeface="Arial Narrow" panose="020B0606020202030204" pitchFamily="34" charset="0"/>
              </a:rPr>
              <a:t>Type-I </a:t>
            </a:r>
            <a:r>
              <a:rPr lang="en-US" altLang="en-US" sz="2700" b="1" u="none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error: the </a:t>
            </a:r>
            <a:r>
              <a:rPr lang="en-US" altLang="en-US" sz="2700" b="1" u="none" dirty="0">
                <a:solidFill>
                  <a:srgbClr val="FF0000"/>
                </a:solidFill>
                <a:latin typeface="Arial Narrow" panose="020B0606020202030204" pitchFamily="34" charset="0"/>
              </a:rPr>
              <a:t>true effect is </a:t>
            </a:r>
            <a:r>
              <a:rPr lang="en-US" altLang="en-US" sz="2700" b="1" u="none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trivial, but you conclude it is not trivial</a:t>
            </a:r>
            <a:endParaRPr lang="en-US" altLang="en-US" sz="1800" u="none" dirty="0">
              <a:solidFill>
                <a:srgbClr val="FF0000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7508205" y="1890143"/>
            <a:ext cx="5000451" cy="477837"/>
            <a:chOff x="7508205" y="1674119"/>
            <a:chExt cx="5000451" cy="477837"/>
          </a:xfrm>
        </p:grpSpPr>
        <p:sp>
          <p:nvSpPr>
            <p:cNvPr id="144" name="Rectangle 82"/>
            <p:cNvSpPr>
              <a:spLocks noChangeArrowheads="1"/>
            </p:cNvSpPr>
            <p:nvPr/>
          </p:nvSpPr>
          <p:spPr bwMode="auto">
            <a:xfrm>
              <a:off x="7510463" y="1674119"/>
              <a:ext cx="2287486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7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Non-clinical MBI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7" name="Line 91"/>
            <p:cNvSpPr>
              <a:spLocks noChangeShapeType="1"/>
            </p:cNvSpPr>
            <p:nvPr/>
          </p:nvSpPr>
          <p:spPr bwMode="auto">
            <a:xfrm>
              <a:off x="7508205" y="2151956"/>
              <a:ext cx="5000451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152" name="Rectangle 87"/>
          <p:cNvSpPr>
            <a:spLocks noChangeArrowheads="1"/>
          </p:cNvSpPr>
          <p:nvPr/>
        </p:nvSpPr>
        <p:spPr bwMode="auto">
          <a:xfrm>
            <a:off x="11189314" y="2521278"/>
            <a:ext cx="1391407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Yes:</a:t>
            </a:r>
            <a:r>
              <a:rPr kumimoji="0" lang="en-US" altLang="en-US" sz="27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Type I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272459" y="2521278"/>
            <a:ext cx="4586404" cy="415498"/>
            <a:chOff x="5272459" y="2305254"/>
            <a:chExt cx="4586404" cy="415498"/>
          </a:xfrm>
        </p:grpSpPr>
        <p:sp>
          <p:nvSpPr>
            <p:cNvPr id="148" name="Rectangle 86"/>
            <p:cNvSpPr>
              <a:spLocks noChangeArrowheads="1"/>
            </p:cNvSpPr>
            <p:nvPr/>
          </p:nvSpPr>
          <p:spPr bwMode="auto">
            <a:xfrm>
              <a:off x="7510463" y="2305254"/>
              <a:ext cx="2348400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Could only be +ive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Line 76"/>
            <p:cNvSpPr>
              <a:spLocks noChangeShapeType="1"/>
            </p:cNvSpPr>
            <p:nvPr/>
          </p:nvSpPr>
          <p:spPr bwMode="auto">
            <a:xfrm flipH="1">
              <a:off x="5272459" y="2549729"/>
              <a:ext cx="1979613" cy="0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998467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145" grpId="0"/>
      <p:bldP spid="165" grpId="0"/>
      <p:bldP spid="171" grpId="0"/>
      <p:bldP spid="177" grpId="0"/>
      <p:bldP spid="179" grpId="0"/>
      <p:bldP spid="15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 bwMode="auto">
          <a:xfrm>
            <a:off x="483319" y="560512"/>
            <a:ext cx="12591931" cy="792088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26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9" name="Rectangle 82"/>
          <p:cNvSpPr>
            <a:spLocks noChangeArrowheads="1"/>
          </p:cNvSpPr>
          <p:nvPr/>
        </p:nvSpPr>
        <p:spPr bwMode="auto">
          <a:xfrm>
            <a:off x="787400" y="605668"/>
            <a:ext cx="6938631" cy="1215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n-US" altLang="en-US" sz="2700" b="1" u="none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Non-clinical magnitude-based inference:</a:t>
            </a:r>
            <a:br>
              <a:rPr lang="en-US" altLang="en-US" sz="2700" b="1" u="none" dirty="0" smtClean="0">
                <a:solidFill>
                  <a:srgbClr val="000000"/>
                </a:solidFill>
                <a:latin typeface="Arial Narrow" panose="020B0606020202030204" pitchFamily="34" charset="0"/>
              </a:rPr>
            </a:br>
            <a:r>
              <a:rPr lang="en-US" altLang="en-US" b="1" u="none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Type-II error: the </a:t>
            </a:r>
            <a:r>
              <a:rPr lang="en-US" altLang="en-US" b="1" u="none" dirty="0">
                <a:solidFill>
                  <a:srgbClr val="FF0000"/>
                </a:solidFill>
                <a:latin typeface="Arial Narrow" panose="020B0606020202030204" pitchFamily="34" charset="0"/>
              </a:rPr>
              <a:t>true effect is </a:t>
            </a:r>
            <a:r>
              <a:rPr lang="en-US" altLang="en-US" b="1" u="none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substantial (+ive/-ive), </a:t>
            </a:r>
            <a:br>
              <a:rPr lang="en-US" altLang="en-US" b="1" u="none" dirty="0" smtClean="0">
                <a:solidFill>
                  <a:srgbClr val="FF0000"/>
                </a:solidFill>
                <a:latin typeface="Arial Narrow" panose="020B0606020202030204" pitchFamily="34" charset="0"/>
              </a:rPr>
            </a:br>
            <a:r>
              <a:rPr lang="en-US" altLang="en-US" b="1" u="none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but you conclude it is not (+ive/-ive)</a:t>
            </a:r>
            <a:endParaRPr lang="en-US" altLang="en-US" u="none" dirty="0">
              <a:solidFill>
                <a:srgbClr val="FF0000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627097" y="1873318"/>
            <a:ext cx="11881559" cy="6320042"/>
            <a:chOff x="627097" y="1454478"/>
            <a:chExt cx="11881559" cy="6320042"/>
          </a:xfrm>
        </p:grpSpPr>
        <p:sp>
          <p:nvSpPr>
            <p:cNvPr id="319" name="Rectangle 50"/>
            <p:cNvSpPr>
              <a:spLocks noChangeArrowheads="1"/>
            </p:cNvSpPr>
            <p:nvPr/>
          </p:nvSpPr>
          <p:spPr bwMode="auto">
            <a:xfrm>
              <a:off x="4867309" y="2141031"/>
              <a:ext cx="2616200" cy="2933700"/>
            </a:xfrm>
            <a:prstGeom prst="rect">
              <a:avLst/>
            </a:prstGeom>
            <a:solidFill>
              <a:srgbClr val="FFECA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6" name="Rectangle 51"/>
            <p:cNvSpPr>
              <a:spLocks noChangeArrowheads="1"/>
            </p:cNvSpPr>
            <p:nvPr/>
          </p:nvSpPr>
          <p:spPr bwMode="auto">
            <a:xfrm>
              <a:off x="738222" y="2128243"/>
              <a:ext cx="2719388" cy="2933700"/>
            </a:xfrm>
            <a:prstGeom prst="rect">
              <a:avLst/>
            </a:prstGeom>
            <a:solidFill>
              <a:srgbClr val="EAD0F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3" name="Rectangle 52"/>
            <p:cNvSpPr>
              <a:spLocks noChangeArrowheads="1"/>
            </p:cNvSpPr>
            <p:nvPr/>
          </p:nvSpPr>
          <p:spPr bwMode="auto">
            <a:xfrm>
              <a:off x="3206958" y="2122998"/>
              <a:ext cx="1957388" cy="2955390"/>
            </a:xfrm>
            <a:prstGeom prst="rect">
              <a:avLst/>
            </a:prstGeom>
            <a:solidFill>
              <a:srgbClr val="E0FF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8" name="Freeform 53"/>
            <p:cNvSpPr>
              <a:spLocks noEditPoints="1"/>
            </p:cNvSpPr>
            <p:nvPr/>
          </p:nvSpPr>
          <p:spPr bwMode="auto">
            <a:xfrm>
              <a:off x="3207490" y="2153643"/>
              <a:ext cx="11113" cy="2894013"/>
            </a:xfrm>
            <a:custGeom>
              <a:avLst/>
              <a:gdLst>
                <a:gd name="T0" fmla="*/ 0 w 7"/>
                <a:gd name="T1" fmla="*/ 0 h 1823"/>
                <a:gd name="T2" fmla="*/ 0 w 7"/>
                <a:gd name="T3" fmla="*/ 71 h 1823"/>
                <a:gd name="T4" fmla="*/ 7 w 7"/>
                <a:gd name="T5" fmla="*/ 116 h 1823"/>
                <a:gd name="T6" fmla="*/ 7 w 7"/>
                <a:gd name="T7" fmla="*/ 135 h 1823"/>
                <a:gd name="T8" fmla="*/ 7 w 7"/>
                <a:gd name="T9" fmla="*/ 135 h 1823"/>
                <a:gd name="T10" fmla="*/ 0 w 7"/>
                <a:gd name="T11" fmla="*/ 180 h 1823"/>
                <a:gd name="T12" fmla="*/ 0 w 7"/>
                <a:gd name="T13" fmla="*/ 251 h 1823"/>
                <a:gd name="T14" fmla="*/ 7 w 7"/>
                <a:gd name="T15" fmla="*/ 296 h 1823"/>
                <a:gd name="T16" fmla="*/ 7 w 7"/>
                <a:gd name="T17" fmla="*/ 315 h 1823"/>
                <a:gd name="T18" fmla="*/ 7 w 7"/>
                <a:gd name="T19" fmla="*/ 315 h 1823"/>
                <a:gd name="T20" fmla="*/ 0 w 7"/>
                <a:gd name="T21" fmla="*/ 360 h 1823"/>
                <a:gd name="T22" fmla="*/ 0 w 7"/>
                <a:gd name="T23" fmla="*/ 430 h 1823"/>
                <a:gd name="T24" fmla="*/ 7 w 7"/>
                <a:gd name="T25" fmla="*/ 475 h 1823"/>
                <a:gd name="T26" fmla="*/ 7 w 7"/>
                <a:gd name="T27" fmla="*/ 494 h 1823"/>
                <a:gd name="T28" fmla="*/ 7 w 7"/>
                <a:gd name="T29" fmla="*/ 494 h 1823"/>
                <a:gd name="T30" fmla="*/ 0 w 7"/>
                <a:gd name="T31" fmla="*/ 539 h 1823"/>
                <a:gd name="T32" fmla="*/ 0 w 7"/>
                <a:gd name="T33" fmla="*/ 610 h 1823"/>
                <a:gd name="T34" fmla="*/ 7 w 7"/>
                <a:gd name="T35" fmla="*/ 655 h 1823"/>
                <a:gd name="T36" fmla="*/ 7 w 7"/>
                <a:gd name="T37" fmla="*/ 674 h 1823"/>
                <a:gd name="T38" fmla="*/ 7 w 7"/>
                <a:gd name="T39" fmla="*/ 674 h 1823"/>
                <a:gd name="T40" fmla="*/ 0 w 7"/>
                <a:gd name="T41" fmla="*/ 719 h 1823"/>
                <a:gd name="T42" fmla="*/ 0 w 7"/>
                <a:gd name="T43" fmla="*/ 790 h 1823"/>
                <a:gd name="T44" fmla="*/ 7 w 7"/>
                <a:gd name="T45" fmla="*/ 835 h 1823"/>
                <a:gd name="T46" fmla="*/ 7 w 7"/>
                <a:gd name="T47" fmla="*/ 854 h 1823"/>
                <a:gd name="T48" fmla="*/ 7 w 7"/>
                <a:gd name="T49" fmla="*/ 854 h 1823"/>
                <a:gd name="T50" fmla="*/ 0 w 7"/>
                <a:gd name="T51" fmla="*/ 899 h 1823"/>
                <a:gd name="T52" fmla="*/ 0 w 7"/>
                <a:gd name="T53" fmla="*/ 969 h 1823"/>
                <a:gd name="T54" fmla="*/ 7 w 7"/>
                <a:gd name="T55" fmla="*/ 1014 h 1823"/>
                <a:gd name="T56" fmla="*/ 7 w 7"/>
                <a:gd name="T57" fmla="*/ 1033 h 1823"/>
                <a:gd name="T58" fmla="*/ 7 w 7"/>
                <a:gd name="T59" fmla="*/ 1033 h 1823"/>
                <a:gd name="T60" fmla="*/ 0 w 7"/>
                <a:gd name="T61" fmla="*/ 1078 h 1823"/>
                <a:gd name="T62" fmla="*/ 0 w 7"/>
                <a:gd name="T63" fmla="*/ 1149 h 1823"/>
                <a:gd name="T64" fmla="*/ 7 w 7"/>
                <a:gd name="T65" fmla="*/ 1194 h 1823"/>
                <a:gd name="T66" fmla="*/ 7 w 7"/>
                <a:gd name="T67" fmla="*/ 1213 h 1823"/>
                <a:gd name="T68" fmla="*/ 7 w 7"/>
                <a:gd name="T69" fmla="*/ 1213 h 1823"/>
                <a:gd name="T70" fmla="*/ 0 w 7"/>
                <a:gd name="T71" fmla="*/ 1258 h 1823"/>
                <a:gd name="T72" fmla="*/ 0 w 7"/>
                <a:gd name="T73" fmla="*/ 1329 h 1823"/>
                <a:gd name="T74" fmla="*/ 7 w 7"/>
                <a:gd name="T75" fmla="*/ 1374 h 1823"/>
                <a:gd name="T76" fmla="*/ 7 w 7"/>
                <a:gd name="T77" fmla="*/ 1393 h 1823"/>
                <a:gd name="T78" fmla="*/ 7 w 7"/>
                <a:gd name="T79" fmla="*/ 1393 h 1823"/>
                <a:gd name="T80" fmla="*/ 0 w 7"/>
                <a:gd name="T81" fmla="*/ 1438 h 1823"/>
                <a:gd name="T82" fmla="*/ 0 w 7"/>
                <a:gd name="T83" fmla="*/ 1508 h 1823"/>
                <a:gd name="T84" fmla="*/ 7 w 7"/>
                <a:gd name="T85" fmla="*/ 1553 h 1823"/>
                <a:gd name="T86" fmla="*/ 7 w 7"/>
                <a:gd name="T87" fmla="*/ 1572 h 1823"/>
                <a:gd name="T88" fmla="*/ 7 w 7"/>
                <a:gd name="T89" fmla="*/ 1572 h 1823"/>
                <a:gd name="T90" fmla="*/ 0 w 7"/>
                <a:gd name="T91" fmla="*/ 1617 h 1823"/>
                <a:gd name="T92" fmla="*/ 0 w 7"/>
                <a:gd name="T93" fmla="*/ 1688 h 1823"/>
                <a:gd name="T94" fmla="*/ 7 w 7"/>
                <a:gd name="T95" fmla="*/ 1733 h 1823"/>
                <a:gd name="T96" fmla="*/ 7 w 7"/>
                <a:gd name="T97" fmla="*/ 1752 h 1823"/>
                <a:gd name="T98" fmla="*/ 7 w 7"/>
                <a:gd name="T99" fmla="*/ 1752 h 1823"/>
                <a:gd name="T100" fmla="*/ 0 w 7"/>
                <a:gd name="T101" fmla="*/ 1797 h 18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7" h="1823">
                  <a:moveTo>
                    <a:pt x="7" y="0"/>
                  </a:moveTo>
                  <a:lnTo>
                    <a:pt x="7" y="26"/>
                  </a:lnTo>
                  <a:lnTo>
                    <a:pt x="0" y="26"/>
                  </a:lnTo>
                  <a:lnTo>
                    <a:pt x="0" y="0"/>
                  </a:lnTo>
                  <a:lnTo>
                    <a:pt x="7" y="0"/>
                  </a:lnTo>
                  <a:close/>
                  <a:moveTo>
                    <a:pt x="7" y="45"/>
                  </a:moveTo>
                  <a:lnTo>
                    <a:pt x="7" y="71"/>
                  </a:lnTo>
                  <a:lnTo>
                    <a:pt x="0" y="71"/>
                  </a:lnTo>
                  <a:lnTo>
                    <a:pt x="0" y="45"/>
                  </a:lnTo>
                  <a:lnTo>
                    <a:pt x="7" y="45"/>
                  </a:lnTo>
                  <a:close/>
                  <a:moveTo>
                    <a:pt x="7" y="90"/>
                  </a:moveTo>
                  <a:lnTo>
                    <a:pt x="7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7" y="90"/>
                  </a:lnTo>
                  <a:close/>
                  <a:moveTo>
                    <a:pt x="7" y="135"/>
                  </a:moveTo>
                  <a:lnTo>
                    <a:pt x="7" y="161"/>
                  </a:lnTo>
                  <a:lnTo>
                    <a:pt x="0" y="161"/>
                  </a:lnTo>
                  <a:lnTo>
                    <a:pt x="0" y="135"/>
                  </a:lnTo>
                  <a:lnTo>
                    <a:pt x="7" y="135"/>
                  </a:lnTo>
                  <a:close/>
                  <a:moveTo>
                    <a:pt x="7" y="180"/>
                  </a:moveTo>
                  <a:lnTo>
                    <a:pt x="7" y="206"/>
                  </a:lnTo>
                  <a:lnTo>
                    <a:pt x="0" y="206"/>
                  </a:lnTo>
                  <a:lnTo>
                    <a:pt x="0" y="180"/>
                  </a:lnTo>
                  <a:lnTo>
                    <a:pt x="7" y="180"/>
                  </a:lnTo>
                  <a:close/>
                  <a:moveTo>
                    <a:pt x="7" y="225"/>
                  </a:moveTo>
                  <a:lnTo>
                    <a:pt x="7" y="251"/>
                  </a:lnTo>
                  <a:lnTo>
                    <a:pt x="0" y="251"/>
                  </a:lnTo>
                  <a:lnTo>
                    <a:pt x="0" y="225"/>
                  </a:lnTo>
                  <a:lnTo>
                    <a:pt x="7" y="225"/>
                  </a:lnTo>
                  <a:close/>
                  <a:moveTo>
                    <a:pt x="7" y="270"/>
                  </a:moveTo>
                  <a:lnTo>
                    <a:pt x="7" y="296"/>
                  </a:lnTo>
                  <a:lnTo>
                    <a:pt x="0" y="296"/>
                  </a:lnTo>
                  <a:lnTo>
                    <a:pt x="0" y="270"/>
                  </a:lnTo>
                  <a:lnTo>
                    <a:pt x="7" y="270"/>
                  </a:lnTo>
                  <a:close/>
                  <a:moveTo>
                    <a:pt x="7" y="315"/>
                  </a:moveTo>
                  <a:lnTo>
                    <a:pt x="7" y="340"/>
                  </a:lnTo>
                  <a:lnTo>
                    <a:pt x="0" y="340"/>
                  </a:lnTo>
                  <a:lnTo>
                    <a:pt x="0" y="315"/>
                  </a:lnTo>
                  <a:lnTo>
                    <a:pt x="7" y="315"/>
                  </a:lnTo>
                  <a:close/>
                  <a:moveTo>
                    <a:pt x="7" y="360"/>
                  </a:moveTo>
                  <a:lnTo>
                    <a:pt x="7" y="385"/>
                  </a:lnTo>
                  <a:lnTo>
                    <a:pt x="0" y="385"/>
                  </a:lnTo>
                  <a:lnTo>
                    <a:pt x="0" y="360"/>
                  </a:lnTo>
                  <a:lnTo>
                    <a:pt x="7" y="360"/>
                  </a:lnTo>
                  <a:close/>
                  <a:moveTo>
                    <a:pt x="7" y="405"/>
                  </a:moveTo>
                  <a:lnTo>
                    <a:pt x="7" y="430"/>
                  </a:lnTo>
                  <a:lnTo>
                    <a:pt x="0" y="430"/>
                  </a:lnTo>
                  <a:lnTo>
                    <a:pt x="0" y="405"/>
                  </a:lnTo>
                  <a:lnTo>
                    <a:pt x="7" y="405"/>
                  </a:lnTo>
                  <a:close/>
                  <a:moveTo>
                    <a:pt x="7" y="450"/>
                  </a:moveTo>
                  <a:lnTo>
                    <a:pt x="7" y="475"/>
                  </a:lnTo>
                  <a:lnTo>
                    <a:pt x="0" y="475"/>
                  </a:lnTo>
                  <a:lnTo>
                    <a:pt x="0" y="450"/>
                  </a:lnTo>
                  <a:lnTo>
                    <a:pt x="7" y="450"/>
                  </a:lnTo>
                  <a:close/>
                  <a:moveTo>
                    <a:pt x="7" y="494"/>
                  </a:moveTo>
                  <a:lnTo>
                    <a:pt x="7" y="520"/>
                  </a:lnTo>
                  <a:lnTo>
                    <a:pt x="0" y="520"/>
                  </a:lnTo>
                  <a:lnTo>
                    <a:pt x="0" y="494"/>
                  </a:lnTo>
                  <a:lnTo>
                    <a:pt x="7" y="494"/>
                  </a:lnTo>
                  <a:close/>
                  <a:moveTo>
                    <a:pt x="7" y="539"/>
                  </a:moveTo>
                  <a:lnTo>
                    <a:pt x="7" y="565"/>
                  </a:lnTo>
                  <a:lnTo>
                    <a:pt x="0" y="565"/>
                  </a:lnTo>
                  <a:lnTo>
                    <a:pt x="0" y="539"/>
                  </a:lnTo>
                  <a:lnTo>
                    <a:pt x="7" y="539"/>
                  </a:lnTo>
                  <a:close/>
                  <a:moveTo>
                    <a:pt x="7" y="584"/>
                  </a:moveTo>
                  <a:lnTo>
                    <a:pt x="7" y="610"/>
                  </a:lnTo>
                  <a:lnTo>
                    <a:pt x="0" y="610"/>
                  </a:lnTo>
                  <a:lnTo>
                    <a:pt x="0" y="584"/>
                  </a:lnTo>
                  <a:lnTo>
                    <a:pt x="7" y="584"/>
                  </a:lnTo>
                  <a:close/>
                  <a:moveTo>
                    <a:pt x="7" y="629"/>
                  </a:moveTo>
                  <a:lnTo>
                    <a:pt x="7" y="655"/>
                  </a:lnTo>
                  <a:lnTo>
                    <a:pt x="0" y="655"/>
                  </a:lnTo>
                  <a:lnTo>
                    <a:pt x="0" y="629"/>
                  </a:lnTo>
                  <a:lnTo>
                    <a:pt x="7" y="629"/>
                  </a:lnTo>
                  <a:close/>
                  <a:moveTo>
                    <a:pt x="7" y="674"/>
                  </a:moveTo>
                  <a:lnTo>
                    <a:pt x="7" y="700"/>
                  </a:lnTo>
                  <a:lnTo>
                    <a:pt x="0" y="700"/>
                  </a:lnTo>
                  <a:lnTo>
                    <a:pt x="0" y="674"/>
                  </a:lnTo>
                  <a:lnTo>
                    <a:pt x="7" y="674"/>
                  </a:lnTo>
                  <a:close/>
                  <a:moveTo>
                    <a:pt x="7" y="719"/>
                  </a:moveTo>
                  <a:lnTo>
                    <a:pt x="7" y="745"/>
                  </a:lnTo>
                  <a:lnTo>
                    <a:pt x="0" y="745"/>
                  </a:lnTo>
                  <a:lnTo>
                    <a:pt x="0" y="719"/>
                  </a:lnTo>
                  <a:lnTo>
                    <a:pt x="7" y="719"/>
                  </a:lnTo>
                  <a:close/>
                  <a:moveTo>
                    <a:pt x="7" y="764"/>
                  </a:moveTo>
                  <a:lnTo>
                    <a:pt x="7" y="790"/>
                  </a:lnTo>
                  <a:lnTo>
                    <a:pt x="0" y="790"/>
                  </a:lnTo>
                  <a:lnTo>
                    <a:pt x="0" y="764"/>
                  </a:lnTo>
                  <a:lnTo>
                    <a:pt x="7" y="764"/>
                  </a:lnTo>
                  <a:close/>
                  <a:moveTo>
                    <a:pt x="7" y="809"/>
                  </a:moveTo>
                  <a:lnTo>
                    <a:pt x="7" y="835"/>
                  </a:lnTo>
                  <a:lnTo>
                    <a:pt x="0" y="835"/>
                  </a:lnTo>
                  <a:lnTo>
                    <a:pt x="0" y="809"/>
                  </a:lnTo>
                  <a:lnTo>
                    <a:pt x="7" y="809"/>
                  </a:lnTo>
                  <a:close/>
                  <a:moveTo>
                    <a:pt x="7" y="854"/>
                  </a:moveTo>
                  <a:lnTo>
                    <a:pt x="7" y="879"/>
                  </a:lnTo>
                  <a:lnTo>
                    <a:pt x="0" y="879"/>
                  </a:lnTo>
                  <a:lnTo>
                    <a:pt x="0" y="854"/>
                  </a:lnTo>
                  <a:lnTo>
                    <a:pt x="7" y="854"/>
                  </a:lnTo>
                  <a:close/>
                  <a:moveTo>
                    <a:pt x="7" y="899"/>
                  </a:moveTo>
                  <a:lnTo>
                    <a:pt x="7" y="924"/>
                  </a:lnTo>
                  <a:lnTo>
                    <a:pt x="0" y="924"/>
                  </a:lnTo>
                  <a:lnTo>
                    <a:pt x="0" y="899"/>
                  </a:lnTo>
                  <a:lnTo>
                    <a:pt x="7" y="899"/>
                  </a:lnTo>
                  <a:close/>
                  <a:moveTo>
                    <a:pt x="7" y="944"/>
                  </a:moveTo>
                  <a:lnTo>
                    <a:pt x="7" y="969"/>
                  </a:lnTo>
                  <a:lnTo>
                    <a:pt x="0" y="969"/>
                  </a:lnTo>
                  <a:lnTo>
                    <a:pt x="0" y="944"/>
                  </a:lnTo>
                  <a:lnTo>
                    <a:pt x="7" y="944"/>
                  </a:lnTo>
                  <a:close/>
                  <a:moveTo>
                    <a:pt x="7" y="989"/>
                  </a:moveTo>
                  <a:lnTo>
                    <a:pt x="7" y="1014"/>
                  </a:lnTo>
                  <a:lnTo>
                    <a:pt x="0" y="1014"/>
                  </a:lnTo>
                  <a:lnTo>
                    <a:pt x="0" y="989"/>
                  </a:lnTo>
                  <a:lnTo>
                    <a:pt x="7" y="989"/>
                  </a:lnTo>
                  <a:close/>
                  <a:moveTo>
                    <a:pt x="7" y="1033"/>
                  </a:moveTo>
                  <a:lnTo>
                    <a:pt x="7" y="1059"/>
                  </a:lnTo>
                  <a:lnTo>
                    <a:pt x="0" y="1059"/>
                  </a:lnTo>
                  <a:lnTo>
                    <a:pt x="0" y="1033"/>
                  </a:lnTo>
                  <a:lnTo>
                    <a:pt x="7" y="1033"/>
                  </a:lnTo>
                  <a:close/>
                  <a:moveTo>
                    <a:pt x="7" y="1078"/>
                  </a:moveTo>
                  <a:lnTo>
                    <a:pt x="7" y="1104"/>
                  </a:lnTo>
                  <a:lnTo>
                    <a:pt x="0" y="1104"/>
                  </a:lnTo>
                  <a:lnTo>
                    <a:pt x="0" y="1078"/>
                  </a:lnTo>
                  <a:lnTo>
                    <a:pt x="7" y="1078"/>
                  </a:lnTo>
                  <a:close/>
                  <a:moveTo>
                    <a:pt x="7" y="1123"/>
                  </a:moveTo>
                  <a:lnTo>
                    <a:pt x="7" y="1149"/>
                  </a:lnTo>
                  <a:lnTo>
                    <a:pt x="0" y="1149"/>
                  </a:lnTo>
                  <a:lnTo>
                    <a:pt x="0" y="1123"/>
                  </a:lnTo>
                  <a:lnTo>
                    <a:pt x="7" y="1123"/>
                  </a:lnTo>
                  <a:close/>
                  <a:moveTo>
                    <a:pt x="7" y="1168"/>
                  </a:moveTo>
                  <a:lnTo>
                    <a:pt x="7" y="1194"/>
                  </a:lnTo>
                  <a:lnTo>
                    <a:pt x="0" y="1194"/>
                  </a:lnTo>
                  <a:lnTo>
                    <a:pt x="0" y="1168"/>
                  </a:lnTo>
                  <a:lnTo>
                    <a:pt x="7" y="1168"/>
                  </a:lnTo>
                  <a:close/>
                  <a:moveTo>
                    <a:pt x="7" y="1213"/>
                  </a:moveTo>
                  <a:lnTo>
                    <a:pt x="7" y="1239"/>
                  </a:lnTo>
                  <a:lnTo>
                    <a:pt x="0" y="1239"/>
                  </a:lnTo>
                  <a:lnTo>
                    <a:pt x="0" y="1213"/>
                  </a:lnTo>
                  <a:lnTo>
                    <a:pt x="7" y="1213"/>
                  </a:lnTo>
                  <a:close/>
                  <a:moveTo>
                    <a:pt x="7" y="1258"/>
                  </a:moveTo>
                  <a:lnTo>
                    <a:pt x="7" y="1284"/>
                  </a:lnTo>
                  <a:lnTo>
                    <a:pt x="0" y="1284"/>
                  </a:lnTo>
                  <a:lnTo>
                    <a:pt x="0" y="1258"/>
                  </a:lnTo>
                  <a:lnTo>
                    <a:pt x="7" y="1258"/>
                  </a:lnTo>
                  <a:close/>
                  <a:moveTo>
                    <a:pt x="7" y="1303"/>
                  </a:moveTo>
                  <a:lnTo>
                    <a:pt x="7" y="1329"/>
                  </a:lnTo>
                  <a:lnTo>
                    <a:pt x="0" y="1329"/>
                  </a:lnTo>
                  <a:lnTo>
                    <a:pt x="0" y="1303"/>
                  </a:lnTo>
                  <a:lnTo>
                    <a:pt x="7" y="1303"/>
                  </a:lnTo>
                  <a:close/>
                  <a:moveTo>
                    <a:pt x="7" y="1348"/>
                  </a:moveTo>
                  <a:lnTo>
                    <a:pt x="7" y="1374"/>
                  </a:lnTo>
                  <a:lnTo>
                    <a:pt x="0" y="1374"/>
                  </a:lnTo>
                  <a:lnTo>
                    <a:pt x="0" y="1348"/>
                  </a:lnTo>
                  <a:lnTo>
                    <a:pt x="7" y="1348"/>
                  </a:lnTo>
                  <a:close/>
                  <a:moveTo>
                    <a:pt x="7" y="1393"/>
                  </a:moveTo>
                  <a:lnTo>
                    <a:pt x="7" y="1418"/>
                  </a:lnTo>
                  <a:lnTo>
                    <a:pt x="0" y="1418"/>
                  </a:lnTo>
                  <a:lnTo>
                    <a:pt x="0" y="1393"/>
                  </a:lnTo>
                  <a:lnTo>
                    <a:pt x="7" y="1393"/>
                  </a:lnTo>
                  <a:close/>
                  <a:moveTo>
                    <a:pt x="7" y="1438"/>
                  </a:moveTo>
                  <a:lnTo>
                    <a:pt x="7" y="1463"/>
                  </a:lnTo>
                  <a:lnTo>
                    <a:pt x="0" y="1463"/>
                  </a:lnTo>
                  <a:lnTo>
                    <a:pt x="0" y="1438"/>
                  </a:lnTo>
                  <a:lnTo>
                    <a:pt x="7" y="1438"/>
                  </a:lnTo>
                  <a:close/>
                  <a:moveTo>
                    <a:pt x="7" y="1483"/>
                  </a:moveTo>
                  <a:lnTo>
                    <a:pt x="7" y="1508"/>
                  </a:lnTo>
                  <a:lnTo>
                    <a:pt x="0" y="1508"/>
                  </a:lnTo>
                  <a:lnTo>
                    <a:pt x="0" y="1483"/>
                  </a:lnTo>
                  <a:lnTo>
                    <a:pt x="7" y="1483"/>
                  </a:lnTo>
                  <a:close/>
                  <a:moveTo>
                    <a:pt x="7" y="1528"/>
                  </a:moveTo>
                  <a:lnTo>
                    <a:pt x="7" y="1553"/>
                  </a:lnTo>
                  <a:lnTo>
                    <a:pt x="0" y="1553"/>
                  </a:lnTo>
                  <a:lnTo>
                    <a:pt x="0" y="1528"/>
                  </a:lnTo>
                  <a:lnTo>
                    <a:pt x="7" y="1528"/>
                  </a:lnTo>
                  <a:close/>
                  <a:moveTo>
                    <a:pt x="7" y="1572"/>
                  </a:moveTo>
                  <a:lnTo>
                    <a:pt x="7" y="1598"/>
                  </a:lnTo>
                  <a:lnTo>
                    <a:pt x="0" y="1598"/>
                  </a:lnTo>
                  <a:lnTo>
                    <a:pt x="0" y="1572"/>
                  </a:lnTo>
                  <a:lnTo>
                    <a:pt x="7" y="1572"/>
                  </a:lnTo>
                  <a:close/>
                  <a:moveTo>
                    <a:pt x="7" y="1617"/>
                  </a:moveTo>
                  <a:lnTo>
                    <a:pt x="7" y="1643"/>
                  </a:lnTo>
                  <a:lnTo>
                    <a:pt x="0" y="1643"/>
                  </a:lnTo>
                  <a:lnTo>
                    <a:pt x="0" y="1617"/>
                  </a:lnTo>
                  <a:lnTo>
                    <a:pt x="7" y="1617"/>
                  </a:lnTo>
                  <a:close/>
                  <a:moveTo>
                    <a:pt x="7" y="1662"/>
                  </a:moveTo>
                  <a:lnTo>
                    <a:pt x="7" y="1688"/>
                  </a:lnTo>
                  <a:lnTo>
                    <a:pt x="0" y="1688"/>
                  </a:lnTo>
                  <a:lnTo>
                    <a:pt x="0" y="1662"/>
                  </a:lnTo>
                  <a:lnTo>
                    <a:pt x="7" y="1662"/>
                  </a:lnTo>
                  <a:close/>
                  <a:moveTo>
                    <a:pt x="7" y="1707"/>
                  </a:moveTo>
                  <a:lnTo>
                    <a:pt x="7" y="1733"/>
                  </a:lnTo>
                  <a:lnTo>
                    <a:pt x="0" y="1733"/>
                  </a:lnTo>
                  <a:lnTo>
                    <a:pt x="0" y="1707"/>
                  </a:lnTo>
                  <a:lnTo>
                    <a:pt x="7" y="1707"/>
                  </a:lnTo>
                  <a:close/>
                  <a:moveTo>
                    <a:pt x="7" y="1752"/>
                  </a:moveTo>
                  <a:lnTo>
                    <a:pt x="7" y="1778"/>
                  </a:lnTo>
                  <a:lnTo>
                    <a:pt x="0" y="1778"/>
                  </a:lnTo>
                  <a:lnTo>
                    <a:pt x="0" y="1752"/>
                  </a:lnTo>
                  <a:lnTo>
                    <a:pt x="7" y="1752"/>
                  </a:lnTo>
                  <a:close/>
                  <a:moveTo>
                    <a:pt x="7" y="1797"/>
                  </a:moveTo>
                  <a:lnTo>
                    <a:pt x="7" y="1823"/>
                  </a:lnTo>
                  <a:lnTo>
                    <a:pt x="0" y="1823"/>
                  </a:lnTo>
                  <a:lnTo>
                    <a:pt x="0" y="1797"/>
                  </a:lnTo>
                  <a:lnTo>
                    <a:pt x="7" y="1797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00" name="Line 55"/>
            <p:cNvSpPr>
              <a:spLocks noChangeShapeType="1"/>
            </p:cNvSpPr>
            <p:nvPr/>
          </p:nvSpPr>
          <p:spPr bwMode="auto">
            <a:xfrm>
              <a:off x="744572" y="5068293"/>
              <a:ext cx="6738938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01" name="Rectangle 56"/>
            <p:cNvSpPr>
              <a:spLocks noChangeArrowheads="1"/>
            </p:cNvSpPr>
            <p:nvPr/>
          </p:nvSpPr>
          <p:spPr bwMode="auto">
            <a:xfrm>
              <a:off x="2873409" y="5678090"/>
              <a:ext cx="2789238" cy="427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Value of effect statistic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" name="Freeform 58"/>
            <p:cNvSpPr>
              <a:spLocks noEditPoints="1"/>
            </p:cNvSpPr>
            <p:nvPr/>
          </p:nvSpPr>
          <p:spPr bwMode="auto">
            <a:xfrm>
              <a:off x="5201974" y="5171480"/>
              <a:ext cx="2262188" cy="98425"/>
            </a:xfrm>
            <a:custGeom>
              <a:avLst/>
              <a:gdLst>
                <a:gd name="T0" fmla="*/ 0 w 1425"/>
                <a:gd name="T1" fmla="*/ 28 h 62"/>
                <a:gd name="T2" fmla="*/ 1374 w 1425"/>
                <a:gd name="T3" fmla="*/ 28 h 62"/>
                <a:gd name="T4" fmla="*/ 1374 w 1425"/>
                <a:gd name="T5" fmla="*/ 34 h 62"/>
                <a:gd name="T6" fmla="*/ 0 w 1425"/>
                <a:gd name="T7" fmla="*/ 34 h 62"/>
                <a:gd name="T8" fmla="*/ 0 w 1425"/>
                <a:gd name="T9" fmla="*/ 28 h 62"/>
                <a:gd name="T10" fmla="*/ 1364 w 1425"/>
                <a:gd name="T11" fmla="*/ 0 h 62"/>
                <a:gd name="T12" fmla="*/ 1425 w 1425"/>
                <a:gd name="T13" fmla="*/ 31 h 62"/>
                <a:gd name="T14" fmla="*/ 1364 w 1425"/>
                <a:gd name="T15" fmla="*/ 62 h 62"/>
                <a:gd name="T16" fmla="*/ 1364 w 1425"/>
                <a:gd name="T17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25" h="62">
                  <a:moveTo>
                    <a:pt x="0" y="28"/>
                  </a:moveTo>
                  <a:lnTo>
                    <a:pt x="1374" y="28"/>
                  </a:lnTo>
                  <a:lnTo>
                    <a:pt x="1374" y="34"/>
                  </a:lnTo>
                  <a:lnTo>
                    <a:pt x="0" y="34"/>
                  </a:lnTo>
                  <a:lnTo>
                    <a:pt x="0" y="28"/>
                  </a:lnTo>
                  <a:close/>
                  <a:moveTo>
                    <a:pt x="1364" y="0"/>
                  </a:moveTo>
                  <a:lnTo>
                    <a:pt x="1425" y="31"/>
                  </a:lnTo>
                  <a:lnTo>
                    <a:pt x="1364" y="62"/>
                  </a:lnTo>
                  <a:lnTo>
                    <a:pt x="136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05" name="Freeform 59"/>
            <p:cNvSpPr>
              <a:spLocks noEditPoints="1"/>
            </p:cNvSpPr>
            <p:nvPr/>
          </p:nvSpPr>
          <p:spPr bwMode="auto">
            <a:xfrm>
              <a:off x="744572" y="5171480"/>
              <a:ext cx="2362200" cy="98425"/>
            </a:xfrm>
            <a:custGeom>
              <a:avLst/>
              <a:gdLst>
                <a:gd name="T0" fmla="*/ 1488 w 1488"/>
                <a:gd name="T1" fmla="*/ 28 h 62"/>
                <a:gd name="T2" fmla="*/ 51 w 1488"/>
                <a:gd name="T3" fmla="*/ 28 h 62"/>
                <a:gd name="T4" fmla="*/ 51 w 1488"/>
                <a:gd name="T5" fmla="*/ 34 h 62"/>
                <a:gd name="T6" fmla="*/ 1488 w 1488"/>
                <a:gd name="T7" fmla="*/ 34 h 62"/>
                <a:gd name="T8" fmla="*/ 1488 w 1488"/>
                <a:gd name="T9" fmla="*/ 28 h 62"/>
                <a:gd name="T10" fmla="*/ 61 w 1488"/>
                <a:gd name="T11" fmla="*/ 0 h 62"/>
                <a:gd name="T12" fmla="*/ 0 w 1488"/>
                <a:gd name="T13" fmla="*/ 31 h 62"/>
                <a:gd name="T14" fmla="*/ 61 w 1488"/>
                <a:gd name="T15" fmla="*/ 62 h 62"/>
                <a:gd name="T16" fmla="*/ 61 w 1488"/>
                <a:gd name="T17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88" h="62">
                  <a:moveTo>
                    <a:pt x="1488" y="28"/>
                  </a:moveTo>
                  <a:lnTo>
                    <a:pt x="51" y="28"/>
                  </a:lnTo>
                  <a:lnTo>
                    <a:pt x="51" y="34"/>
                  </a:lnTo>
                  <a:lnTo>
                    <a:pt x="1488" y="34"/>
                  </a:lnTo>
                  <a:lnTo>
                    <a:pt x="1488" y="28"/>
                  </a:lnTo>
                  <a:close/>
                  <a:moveTo>
                    <a:pt x="61" y="0"/>
                  </a:moveTo>
                  <a:lnTo>
                    <a:pt x="0" y="31"/>
                  </a:lnTo>
                  <a:lnTo>
                    <a:pt x="61" y="62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0" name="Rectangle 60"/>
            <p:cNvSpPr>
              <a:spLocks noChangeArrowheads="1"/>
            </p:cNvSpPr>
            <p:nvPr/>
          </p:nvSpPr>
          <p:spPr bwMode="auto">
            <a:xfrm>
              <a:off x="5068922" y="5317530"/>
              <a:ext cx="2444750" cy="31591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2" name="Rectangle 61"/>
            <p:cNvSpPr>
              <a:spLocks noChangeArrowheads="1"/>
            </p:cNvSpPr>
            <p:nvPr/>
          </p:nvSpPr>
          <p:spPr bwMode="auto">
            <a:xfrm>
              <a:off x="5162584" y="5263555"/>
              <a:ext cx="2373313" cy="428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substantial positive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4" name="Rectangle 62"/>
            <p:cNvSpPr>
              <a:spLocks noChangeArrowheads="1"/>
            </p:cNvSpPr>
            <p:nvPr/>
          </p:nvSpPr>
          <p:spPr bwMode="auto">
            <a:xfrm>
              <a:off x="627097" y="5317530"/>
              <a:ext cx="2546350" cy="31591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5" name="Rectangle 63"/>
            <p:cNvSpPr>
              <a:spLocks noChangeArrowheads="1"/>
            </p:cNvSpPr>
            <p:nvPr/>
          </p:nvSpPr>
          <p:spPr bwMode="auto">
            <a:xfrm>
              <a:off x="722347" y="5263555"/>
              <a:ext cx="2474913" cy="428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substantial negative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6" name="Freeform 64"/>
            <p:cNvSpPr>
              <a:spLocks noEditPoints="1"/>
            </p:cNvSpPr>
            <p:nvPr/>
          </p:nvSpPr>
          <p:spPr bwMode="auto">
            <a:xfrm>
              <a:off x="3187734" y="5171480"/>
              <a:ext cx="1938338" cy="98425"/>
            </a:xfrm>
            <a:custGeom>
              <a:avLst/>
              <a:gdLst>
                <a:gd name="T0" fmla="*/ 1170 w 1221"/>
                <a:gd name="T1" fmla="*/ 28 h 62"/>
                <a:gd name="T2" fmla="*/ 51 w 1221"/>
                <a:gd name="T3" fmla="*/ 28 h 62"/>
                <a:gd name="T4" fmla="*/ 51 w 1221"/>
                <a:gd name="T5" fmla="*/ 34 h 62"/>
                <a:gd name="T6" fmla="*/ 1170 w 1221"/>
                <a:gd name="T7" fmla="*/ 34 h 62"/>
                <a:gd name="T8" fmla="*/ 1170 w 1221"/>
                <a:gd name="T9" fmla="*/ 28 h 62"/>
                <a:gd name="T10" fmla="*/ 1160 w 1221"/>
                <a:gd name="T11" fmla="*/ 62 h 62"/>
                <a:gd name="T12" fmla="*/ 1221 w 1221"/>
                <a:gd name="T13" fmla="*/ 31 h 62"/>
                <a:gd name="T14" fmla="*/ 1160 w 1221"/>
                <a:gd name="T15" fmla="*/ 0 h 62"/>
                <a:gd name="T16" fmla="*/ 1160 w 1221"/>
                <a:gd name="T17" fmla="*/ 62 h 62"/>
                <a:gd name="T18" fmla="*/ 62 w 1221"/>
                <a:gd name="T19" fmla="*/ 0 h 62"/>
                <a:gd name="T20" fmla="*/ 0 w 1221"/>
                <a:gd name="T21" fmla="*/ 31 h 62"/>
                <a:gd name="T22" fmla="*/ 62 w 1221"/>
                <a:gd name="T23" fmla="*/ 62 h 62"/>
                <a:gd name="T24" fmla="*/ 62 w 1221"/>
                <a:gd name="T2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21" h="62">
                  <a:moveTo>
                    <a:pt x="1170" y="28"/>
                  </a:moveTo>
                  <a:lnTo>
                    <a:pt x="51" y="28"/>
                  </a:lnTo>
                  <a:lnTo>
                    <a:pt x="51" y="34"/>
                  </a:lnTo>
                  <a:lnTo>
                    <a:pt x="1170" y="34"/>
                  </a:lnTo>
                  <a:lnTo>
                    <a:pt x="1170" y="28"/>
                  </a:lnTo>
                  <a:close/>
                  <a:moveTo>
                    <a:pt x="1160" y="62"/>
                  </a:moveTo>
                  <a:lnTo>
                    <a:pt x="1221" y="31"/>
                  </a:lnTo>
                  <a:lnTo>
                    <a:pt x="1160" y="0"/>
                  </a:lnTo>
                  <a:lnTo>
                    <a:pt x="1160" y="62"/>
                  </a:lnTo>
                  <a:close/>
                  <a:moveTo>
                    <a:pt x="62" y="0"/>
                  </a:moveTo>
                  <a:lnTo>
                    <a:pt x="0" y="31"/>
                  </a:lnTo>
                  <a:lnTo>
                    <a:pt x="62" y="62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7" name="Rectangle 65"/>
            <p:cNvSpPr>
              <a:spLocks noChangeArrowheads="1"/>
            </p:cNvSpPr>
            <p:nvPr/>
          </p:nvSpPr>
          <p:spPr bwMode="auto">
            <a:xfrm>
              <a:off x="3771934" y="5317530"/>
              <a:ext cx="811213" cy="31591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24" name="Rectangle 66"/>
            <p:cNvSpPr>
              <a:spLocks noChangeArrowheads="1"/>
            </p:cNvSpPr>
            <p:nvPr/>
          </p:nvSpPr>
          <p:spPr bwMode="auto">
            <a:xfrm>
              <a:off x="3868772" y="5263555"/>
              <a:ext cx="741363" cy="428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trivial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1" name="Freeform 79"/>
            <p:cNvSpPr>
              <a:spLocks noEditPoints="1"/>
            </p:cNvSpPr>
            <p:nvPr/>
          </p:nvSpPr>
          <p:spPr bwMode="auto">
            <a:xfrm>
              <a:off x="5140359" y="2153643"/>
              <a:ext cx="11113" cy="2894013"/>
            </a:xfrm>
            <a:custGeom>
              <a:avLst/>
              <a:gdLst>
                <a:gd name="T0" fmla="*/ 0 w 7"/>
                <a:gd name="T1" fmla="*/ 0 h 1823"/>
                <a:gd name="T2" fmla="*/ 0 w 7"/>
                <a:gd name="T3" fmla="*/ 71 h 1823"/>
                <a:gd name="T4" fmla="*/ 7 w 7"/>
                <a:gd name="T5" fmla="*/ 116 h 1823"/>
                <a:gd name="T6" fmla="*/ 7 w 7"/>
                <a:gd name="T7" fmla="*/ 135 h 1823"/>
                <a:gd name="T8" fmla="*/ 7 w 7"/>
                <a:gd name="T9" fmla="*/ 135 h 1823"/>
                <a:gd name="T10" fmla="*/ 0 w 7"/>
                <a:gd name="T11" fmla="*/ 180 h 1823"/>
                <a:gd name="T12" fmla="*/ 0 w 7"/>
                <a:gd name="T13" fmla="*/ 251 h 1823"/>
                <a:gd name="T14" fmla="*/ 7 w 7"/>
                <a:gd name="T15" fmla="*/ 296 h 1823"/>
                <a:gd name="T16" fmla="*/ 7 w 7"/>
                <a:gd name="T17" fmla="*/ 315 h 1823"/>
                <a:gd name="T18" fmla="*/ 7 w 7"/>
                <a:gd name="T19" fmla="*/ 315 h 1823"/>
                <a:gd name="T20" fmla="*/ 0 w 7"/>
                <a:gd name="T21" fmla="*/ 360 h 1823"/>
                <a:gd name="T22" fmla="*/ 0 w 7"/>
                <a:gd name="T23" fmla="*/ 430 h 1823"/>
                <a:gd name="T24" fmla="*/ 7 w 7"/>
                <a:gd name="T25" fmla="*/ 475 h 1823"/>
                <a:gd name="T26" fmla="*/ 7 w 7"/>
                <a:gd name="T27" fmla="*/ 494 h 1823"/>
                <a:gd name="T28" fmla="*/ 7 w 7"/>
                <a:gd name="T29" fmla="*/ 494 h 1823"/>
                <a:gd name="T30" fmla="*/ 0 w 7"/>
                <a:gd name="T31" fmla="*/ 539 h 1823"/>
                <a:gd name="T32" fmla="*/ 0 w 7"/>
                <a:gd name="T33" fmla="*/ 610 h 1823"/>
                <a:gd name="T34" fmla="*/ 7 w 7"/>
                <a:gd name="T35" fmla="*/ 655 h 1823"/>
                <a:gd name="T36" fmla="*/ 7 w 7"/>
                <a:gd name="T37" fmla="*/ 674 h 1823"/>
                <a:gd name="T38" fmla="*/ 7 w 7"/>
                <a:gd name="T39" fmla="*/ 674 h 1823"/>
                <a:gd name="T40" fmla="*/ 0 w 7"/>
                <a:gd name="T41" fmla="*/ 719 h 1823"/>
                <a:gd name="T42" fmla="*/ 0 w 7"/>
                <a:gd name="T43" fmla="*/ 790 h 1823"/>
                <a:gd name="T44" fmla="*/ 7 w 7"/>
                <a:gd name="T45" fmla="*/ 835 h 1823"/>
                <a:gd name="T46" fmla="*/ 7 w 7"/>
                <a:gd name="T47" fmla="*/ 854 h 1823"/>
                <a:gd name="T48" fmla="*/ 7 w 7"/>
                <a:gd name="T49" fmla="*/ 854 h 1823"/>
                <a:gd name="T50" fmla="*/ 0 w 7"/>
                <a:gd name="T51" fmla="*/ 899 h 1823"/>
                <a:gd name="T52" fmla="*/ 0 w 7"/>
                <a:gd name="T53" fmla="*/ 969 h 1823"/>
                <a:gd name="T54" fmla="*/ 7 w 7"/>
                <a:gd name="T55" fmla="*/ 1014 h 1823"/>
                <a:gd name="T56" fmla="*/ 7 w 7"/>
                <a:gd name="T57" fmla="*/ 1033 h 1823"/>
                <a:gd name="T58" fmla="*/ 7 w 7"/>
                <a:gd name="T59" fmla="*/ 1033 h 1823"/>
                <a:gd name="T60" fmla="*/ 0 w 7"/>
                <a:gd name="T61" fmla="*/ 1078 h 1823"/>
                <a:gd name="T62" fmla="*/ 0 w 7"/>
                <a:gd name="T63" fmla="*/ 1149 h 1823"/>
                <a:gd name="T64" fmla="*/ 7 w 7"/>
                <a:gd name="T65" fmla="*/ 1194 h 1823"/>
                <a:gd name="T66" fmla="*/ 7 w 7"/>
                <a:gd name="T67" fmla="*/ 1213 h 1823"/>
                <a:gd name="T68" fmla="*/ 7 w 7"/>
                <a:gd name="T69" fmla="*/ 1213 h 1823"/>
                <a:gd name="T70" fmla="*/ 0 w 7"/>
                <a:gd name="T71" fmla="*/ 1258 h 1823"/>
                <a:gd name="T72" fmla="*/ 0 w 7"/>
                <a:gd name="T73" fmla="*/ 1329 h 1823"/>
                <a:gd name="T74" fmla="*/ 7 w 7"/>
                <a:gd name="T75" fmla="*/ 1374 h 1823"/>
                <a:gd name="T76" fmla="*/ 7 w 7"/>
                <a:gd name="T77" fmla="*/ 1393 h 1823"/>
                <a:gd name="T78" fmla="*/ 7 w 7"/>
                <a:gd name="T79" fmla="*/ 1393 h 1823"/>
                <a:gd name="T80" fmla="*/ 0 w 7"/>
                <a:gd name="T81" fmla="*/ 1438 h 1823"/>
                <a:gd name="T82" fmla="*/ 0 w 7"/>
                <a:gd name="T83" fmla="*/ 1508 h 1823"/>
                <a:gd name="T84" fmla="*/ 7 w 7"/>
                <a:gd name="T85" fmla="*/ 1553 h 1823"/>
                <a:gd name="T86" fmla="*/ 7 w 7"/>
                <a:gd name="T87" fmla="*/ 1572 h 1823"/>
                <a:gd name="T88" fmla="*/ 7 w 7"/>
                <a:gd name="T89" fmla="*/ 1572 h 1823"/>
                <a:gd name="T90" fmla="*/ 0 w 7"/>
                <a:gd name="T91" fmla="*/ 1617 h 1823"/>
                <a:gd name="T92" fmla="*/ 0 w 7"/>
                <a:gd name="T93" fmla="*/ 1688 h 1823"/>
                <a:gd name="T94" fmla="*/ 7 w 7"/>
                <a:gd name="T95" fmla="*/ 1733 h 1823"/>
                <a:gd name="T96" fmla="*/ 7 w 7"/>
                <a:gd name="T97" fmla="*/ 1752 h 1823"/>
                <a:gd name="T98" fmla="*/ 7 w 7"/>
                <a:gd name="T99" fmla="*/ 1752 h 1823"/>
                <a:gd name="T100" fmla="*/ 0 w 7"/>
                <a:gd name="T101" fmla="*/ 1797 h 18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7" h="1823">
                  <a:moveTo>
                    <a:pt x="7" y="0"/>
                  </a:moveTo>
                  <a:lnTo>
                    <a:pt x="7" y="26"/>
                  </a:lnTo>
                  <a:lnTo>
                    <a:pt x="0" y="26"/>
                  </a:lnTo>
                  <a:lnTo>
                    <a:pt x="0" y="0"/>
                  </a:lnTo>
                  <a:lnTo>
                    <a:pt x="7" y="0"/>
                  </a:lnTo>
                  <a:close/>
                  <a:moveTo>
                    <a:pt x="7" y="45"/>
                  </a:moveTo>
                  <a:lnTo>
                    <a:pt x="7" y="71"/>
                  </a:lnTo>
                  <a:lnTo>
                    <a:pt x="0" y="71"/>
                  </a:lnTo>
                  <a:lnTo>
                    <a:pt x="0" y="45"/>
                  </a:lnTo>
                  <a:lnTo>
                    <a:pt x="7" y="45"/>
                  </a:lnTo>
                  <a:close/>
                  <a:moveTo>
                    <a:pt x="7" y="90"/>
                  </a:moveTo>
                  <a:lnTo>
                    <a:pt x="7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7" y="90"/>
                  </a:lnTo>
                  <a:close/>
                  <a:moveTo>
                    <a:pt x="7" y="135"/>
                  </a:moveTo>
                  <a:lnTo>
                    <a:pt x="7" y="161"/>
                  </a:lnTo>
                  <a:lnTo>
                    <a:pt x="0" y="161"/>
                  </a:lnTo>
                  <a:lnTo>
                    <a:pt x="0" y="135"/>
                  </a:lnTo>
                  <a:lnTo>
                    <a:pt x="7" y="135"/>
                  </a:lnTo>
                  <a:close/>
                  <a:moveTo>
                    <a:pt x="7" y="180"/>
                  </a:moveTo>
                  <a:lnTo>
                    <a:pt x="7" y="206"/>
                  </a:lnTo>
                  <a:lnTo>
                    <a:pt x="0" y="206"/>
                  </a:lnTo>
                  <a:lnTo>
                    <a:pt x="0" y="180"/>
                  </a:lnTo>
                  <a:lnTo>
                    <a:pt x="7" y="180"/>
                  </a:lnTo>
                  <a:close/>
                  <a:moveTo>
                    <a:pt x="7" y="225"/>
                  </a:moveTo>
                  <a:lnTo>
                    <a:pt x="7" y="251"/>
                  </a:lnTo>
                  <a:lnTo>
                    <a:pt x="0" y="251"/>
                  </a:lnTo>
                  <a:lnTo>
                    <a:pt x="0" y="225"/>
                  </a:lnTo>
                  <a:lnTo>
                    <a:pt x="7" y="225"/>
                  </a:lnTo>
                  <a:close/>
                  <a:moveTo>
                    <a:pt x="7" y="270"/>
                  </a:moveTo>
                  <a:lnTo>
                    <a:pt x="7" y="296"/>
                  </a:lnTo>
                  <a:lnTo>
                    <a:pt x="0" y="296"/>
                  </a:lnTo>
                  <a:lnTo>
                    <a:pt x="0" y="270"/>
                  </a:lnTo>
                  <a:lnTo>
                    <a:pt x="7" y="270"/>
                  </a:lnTo>
                  <a:close/>
                  <a:moveTo>
                    <a:pt x="7" y="315"/>
                  </a:moveTo>
                  <a:lnTo>
                    <a:pt x="7" y="340"/>
                  </a:lnTo>
                  <a:lnTo>
                    <a:pt x="0" y="340"/>
                  </a:lnTo>
                  <a:lnTo>
                    <a:pt x="0" y="315"/>
                  </a:lnTo>
                  <a:lnTo>
                    <a:pt x="7" y="315"/>
                  </a:lnTo>
                  <a:close/>
                  <a:moveTo>
                    <a:pt x="7" y="360"/>
                  </a:moveTo>
                  <a:lnTo>
                    <a:pt x="7" y="385"/>
                  </a:lnTo>
                  <a:lnTo>
                    <a:pt x="0" y="385"/>
                  </a:lnTo>
                  <a:lnTo>
                    <a:pt x="0" y="360"/>
                  </a:lnTo>
                  <a:lnTo>
                    <a:pt x="7" y="360"/>
                  </a:lnTo>
                  <a:close/>
                  <a:moveTo>
                    <a:pt x="7" y="405"/>
                  </a:moveTo>
                  <a:lnTo>
                    <a:pt x="7" y="430"/>
                  </a:lnTo>
                  <a:lnTo>
                    <a:pt x="0" y="430"/>
                  </a:lnTo>
                  <a:lnTo>
                    <a:pt x="0" y="405"/>
                  </a:lnTo>
                  <a:lnTo>
                    <a:pt x="7" y="405"/>
                  </a:lnTo>
                  <a:close/>
                  <a:moveTo>
                    <a:pt x="7" y="450"/>
                  </a:moveTo>
                  <a:lnTo>
                    <a:pt x="7" y="475"/>
                  </a:lnTo>
                  <a:lnTo>
                    <a:pt x="0" y="475"/>
                  </a:lnTo>
                  <a:lnTo>
                    <a:pt x="0" y="450"/>
                  </a:lnTo>
                  <a:lnTo>
                    <a:pt x="7" y="450"/>
                  </a:lnTo>
                  <a:close/>
                  <a:moveTo>
                    <a:pt x="7" y="494"/>
                  </a:moveTo>
                  <a:lnTo>
                    <a:pt x="7" y="520"/>
                  </a:lnTo>
                  <a:lnTo>
                    <a:pt x="0" y="520"/>
                  </a:lnTo>
                  <a:lnTo>
                    <a:pt x="0" y="494"/>
                  </a:lnTo>
                  <a:lnTo>
                    <a:pt x="7" y="494"/>
                  </a:lnTo>
                  <a:close/>
                  <a:moveTo>
                    <a:pt x="7" y="539"/>
                  </a:moveTo>
                  <a:lnTo>
                    <a:pt x="7" y="565"/>
                  </a:lnTo>
                  <a:lnTo>
                    <a:pt x="0" y="565"/>
                  </a:lnTo>
                  <a:lnTo>
                    <a:pt x="0" y="539"/>
                  </a:lnTo>
                  <a:lnTo>
                    <a:pt x="7" y="539"/>
                  </a:lnTo>
                  <a:close/>
                  <a:moveTo>
                    <a:pt x="7" y="584"/>
                  </a:moveTo>
                  <a:lnTo>
                    <a:pt x="7" y="610"/>
                  </a:lnTo>
                  <a:lnTo>
                    <a:pt x="0" y="610"/>
                  </a:lnTo>
                  <a:lnTo>
                    <a:pt x="0" y="584"/>
                  </a:lnTo>
                  <a:lnTo>
                    <a:pt x="7" y="584"/>
                  </a:lnTo>
                  <a:close/>
                  <a:moveTo>
                    <a:pt x="7" y="629"/>
                  </a:moveTo>
                  <a:lnTo>
                    <a:pt x="7" y="655"/>
                  </a:lnTo>
                  <a:lnTo>
                    <a:pt x="0" y="655"/>
                  </a:lnTo>
                  <a:lnTo>
                    <a:pt x="0" y="629"/>
                  </a:lnTo>
                  <a:lnTo>
                    <a:pt x="7" y="629"/>
                  </a:lnTo>
                  <a:close/>
                  <a:moveTo>
                    <a:pt x="7" y="674"/>
                  </a:moveTo>
                  <a:lnTo>
                    <a:pt x="7" y="700"/>
                  </a:lnTo>
                  <a:lnTo>
                    <a:pt x="0" y="700"/>
                  </a:lnTo>
                  <a:lnTo>
                    <a:pt x="0" y="674"/>
                  </a:lnTo>
                  <a:lnTo>
                    <a:pt x="7" y="674"/>
                  </a:lnTo>
                  <a:close/>
                  <a:moveTo>
                    <a:pt x="7" y="719"/>
                  </a:moveTo>
                  <a:lnTo>
                    <a:pt x="7" y="745"/>
                  </a:lnTo>
                  <a:lnTo>
                    <a:pt x="0" y="745"/>
                  </a:lnTo>
                  <a:lnTo>
                    <a:pt x="0" y="719"/>
                  </a:lnTo>
                  <a:lnTo>
                    <a:pt x="7" y="719"/>
                  </a:lnTo>
                  <a:close/>
                  <a:moveTo>
                    <a:pt x="7" y="764"/>
                  </a:moveTo>
                  <a:lnTo>
                    <a:pt x="7" y="790"/>
                  </a:lnTo>
                  <a:lnTo>
                    <a:pt x="0" y="790"/>
                  </a:lnTo>
                  <a:lnTo>
                    <a:pt x="0" y="764"/>
                  </a:lnTo>
                  <a:lnTo>
                    <a:pt x="7" y="764"/>
                  </a:lnTo>
                  <a:close/>
                  <a:moveTo>
                    <a:pt x="7" y="809"/>
                  </a:moveTo>
                  <a:lnTo>
                    <a:pt x="7" y="835"/>
                  </a:lnTo>
                  <a:lnTo>
                    <a:pt x="0" y="835"/>
                  </a:lnTo>
                  <a:lnTo>
                    <a:pt x="0" y="809"/>
                  </a:lnTo>
                  <a:lnTo>
                    <a:pt x="7" y="809"/>
                  </a:lnTo>
                  <a:close/>
                  <a:moveTo>
                    <a:pt x="7" y="854"/>
                  </a:moveTo>
                  <a:lnTo>
                    <a:pt x="7" y="879"/>
                  </a:lnTo>
                  <a:lnTo>
                    <a:pt x="0" y="879"/>
                  </a:lnTo>
                  <a:lnTo>
                    <a:pt x="0" y="854"/>
                  </a:lnTo>
                  <a:lnTo>
                    <a:pt x="7" y="854"/>
                  </a:lnTo>
                  <a:close/>
                  <a:moveTo>
                    <a:pt x="7" y="899"/>
                  </a:moveTo>
                  <a:lnTo>
                    <a:pt x="7" y="924"/>
                  </a:lnTo>
                  <a:lnTo>
                    <a:pt x="0" y="924"/>
                  </a:lnTo>
                  <a:lnTo>
                    <a:pt x="0" y="899"/>
                  </a:lnTo>
                  <a:lnTo>
                    <a:pt x="7" y="899"/>
                  </a:lnTo>
                  <a:close/>
                  <a:moveTo>
                    <a:pt x="7" y="944"/>
                  </a:moveTo>
                  <a:lnTo>
                    <a:pt x="7" y="969"/>
                  </a:lnTo>
                  <a:lnTo>
                    <a:pt x="0" y="969"/>
                  </a:lnTo>
                  <a:lnTo>
                    <a:pt x="0" y="944"/>
                  </a:lnTo>
                  <a:lnTo>
                    <a:pt x="7" y="944"/>
                  </a:lnTo>
                  <a:close/>
                  <a:moveTo>
                    <a:pt x="7" y="989"/>
                  </a:moveTo>
                  <a:lnTo>
                    <a:pt x="7" y="1014"/>
                  </a:lnTo>
                  <a:lnTo>
                    <a:pt x="0" y="1014"/>
                  </a:lnTo>
                  <a:lnTo>
                    <a:pt x="0" y="989"/>
                  </a:lnTo>
                  <a:lnTo>
                    <a:pt x="7" y="989"/>
                  </a:lnTo>
                  <a:close/>
                  <a:moveTo>
                    <a:pt x="7" y="1033"/>
                  </a:moveTo>
                  <a:lnTo>
                    <a:pt x="7" y="1059"/>
                  </a:lnTo>
                  <a:lnTo>
                    <a:pt x="0" y="1059"/>
                  </a:lnTo>
                  <a:lnTo>
                    <a:pt x="0" y="1033"/>
                  </a:lnTo>
                  <a:lnTo>
                    <a:pt x="7" y="1033"/>
                  </a:lnTo>
                  <a:close/>
                  <a:moveTo>
                    <a:pt x="7" y="1078"/>
                  </a:moveTo>
                  <a:lnTo>
                    <a:pt x="7" y="1104"/>
                  </a:lnTo>
                  <a:lnTo>
                    <a:pt x="0" y="1104"/>
                  </a:lnTo>
                  <a:lnTo>
                    <a:pt x="0" y="1078"/>
                  </a:lnTo>
                  <a:lnTo>
                    <a:pt x="7" y="1078"/>
                  </a:lnTo>
                  <a:close/>
                  <a:moveTo>
                    <a:pt x="7" y="1123"/>
                  </a:moveTo>
                  <a:lnTo>
                    <a:pt x="7" y="1149"/>
                  </a:lnTo>
                  <a:lnTo>
                    <a:pt x="0" y="1149"/>
                  </a:lnTo>
                  <a:lnTo>
                    <a:pt x="0" y="1123"/>
                  </a:lnTo>
                  <a:lnTo>
                    <a:pt x="7" y="1123"/>
                  </a:lnTo>
                  <a:close/>
                  <a:moveTo>
                    <a:pt x="7" y="1168"/>
                  </a:moveTo>
                  <a:lnTo>
                    <a:pt x="7" y="1194"/>
                  </a:lnTo>
                  <a:lnTo>
                    <a:pt x="0" y="1194"/>
                  </a:lnTo>
                  <a:lnTo>
                    <a:pt x="0" y="1168"/>
                  </a:lnTo>
                  <a:lnTo>
                    <a:pt x="7" y="1168"/>
                  </a:lnTo>
                  <a:close/>
                  <a:moveTo>
                    <a:pt x="7" y="1213"/>
                  </a:moveTo>
                  <a:lnTo>
                    <a:pt x="7" y="1239"/>
                  </a:lnTo>
                  <a:lnTo>
                    <a:pt x="0" y="1239"/>
                  </a:lnTo>
                  <a:lnTo>
                    <a:pt x="0" y="1213"/>
                  </a:lnTo>
                  <a:lnTo>
                    <a:pt x="7" y="1213"/>
                  </a:lnTo>
                  <a:close/>
                  <a:moveTo>
                    <a:pt x="7" y="1258"/>
                  </a:moveTo>
                  <a:lnTo>
                    <a:pt x="7" y="1284"/>
                  </a:lnTo>
                  <a:lnTo>
                    <a:pt x="0" y="1284"/>
                  </a:lnTo>
                  <a:lnTo>
                    <a:pt x="0" y="1258"/>
                  </a:lnTo>
                  <a:lnTo>
                    <a:pt x="7" y="1258"/>
                  </a:lnTo>
                  <a:close/>
                  <a:moveTo>
                    <a:pt x="7" y="1303"/>
                  </a:moveTo>
                  <a:lnTo>
                    <a:pt x="7" y="1329"/>
                  </a:lnTo>
                  <a:lnTo>
                    <a:pt x="0" y="1329"/>
                  </a:lnTo>
                  <a:lnTo>
                    <a:pt x="0" y="1303"/>
                  </a:lnTo>
                  <a:lnTo>
                    <a:pt x="7" y="1303"/>
                  </a:lnTo>
                  <a:close/>
                  <a:moveTo>
                    <a:pt x="7" y="1348"/>
                  </a:moveTo>
                  <a:lnTo>
                    <a:pt x="7" y="1374"/>
                  </a:lnTo>
                  <a:lnTo>
                    <a:pt x="0" y="1374"/>
                  </a:lnTo>
                  <a:lnTo>
                    <a:pt x="0" y="1348"/>
                  </a:lnTo>
                  <a:lnTo>
                    <a:pt x="7" y="1348"/>
                  </a:lnTo>
                  <a:close/>
                  <a:moveTo>
                    <a:pt x="7" y="1393"/>
                  </a:moveTo>
                  <a:lnTo>
                    <a:pt x="7" y="1418"/>
                  </a:lnTo>
                  <a:lnTo>
                    <a:pt x="0" y="1418"/>
                  </a:lnTo>
                  <a:lnTo>
                    <a:pt x="0" y="1393"/>
                  </a:lnTo>
                  <a:lnTo>
                    <a:pt x="7" y="1393"/>
                  </a:lnTo>
                  <a:close/>
                  <a:moveTo>
                    <a:pt x="7" y="1438"/>
                  </a:moveTo>
                  <a:lnTo>
                    <a:pt x="7" y="1463"/>
                  </a:lnTo>
                  <a:lnTo>
                    <a:pt x="0" y="1463"/>
                  </a:lnTo>
                  <a:lnTo>
                    <a:pt x="0" y="1438"/>
                  </a:lnTo>
                  <a:lnTo>
                    <a:pt x="7" y="1438"/>
                  </a:lnTo>
                  <a:close/>
                  <a:moveTo>
                    <a:pt x="7" y="1483"/>
                  </a:moveTo>
                  <a:lnTo>
                    <a:pt x="7" y="1508"/>
                  </a:lnTo>
                  <a:lnTo>
                    <a:pt x="0" y="1508"/>
                  </a:lnTo>
                  <a:lnTo>
                    <a:pt x="0" y="1483"/>
                  </a:lnTo>
                  <a:lnTo>
                    <a:pt x="7" y="1483"/>
                  </a:lnTo>
                  <a:close/>
                  <a:moveTo>
                    <a:pt x="7" y="1528"/>
                  </a:moveTo>
                  <a:lnTo>
                    <a:pt x="7" y="1553"/>
                  </a:lnTo>
                  <a:lnTo>
                    <a:pt x="0" y="1553"/>
                  </a:lnTo>
                  <a:lnTo>
                    <a:pt x="0" y="1528"/>
                  </a:lnTo>
                  <a:lnTo>
                    <a:pt x="7" y="1528"/>
                  </a:lnTo>
                  <a:close/>
                  <a:moveTo>
                    <a:pt x="7" y="1572"/>
                  </a:moveTo>
                  <a:lnTo>
                    <a:pt x="7" y="1598"/>
                  </a:lnTo>
                  <a:lnTo>
                    <a:pt x="0" y="1598"/>
                  </a:lnTo>
                  <a:lnTo>
                    <a:pt x="0" y="1572"/>
                  </a:lnTo>
                  <a:lnTo>
                    <a:pt x="7" y="1572"/>
                  </a:lnTo>
                  <a:close/>
                  <a:moveTo>
                    <a:pt x="7" y="1617"/>
                  </a:moveTo>
                  <a:lnTo>
                    <a:pt x="7" y="1643"/>
                  </a:lnTo>
                  <a:lnTo>
                    <a:pt x="0" y="1643"/>
                  </a:lnTo>
                  <a:lnTo>
                    <a:pt x="0" y="1617"/>
                  </a:lnTo>
                  <a:lnTo>
                    <a:pt x="7" y="1617"/>
                  </a:lnTo>
                  <a:close/>
                  <a:moveTo>
                    <a:pt x="7" y="1662"/>
                  </a:moveTo>
                  <a:lnTo>
                    <a:pt x="7" y="1688"/>
                  </a:lnTo>
                  <a:lnTo>
                    <a:pt x="0" y="1688"/>
                  </a:lnTo>
                  <a:lnTo>
                    <a:pt x="0" y="1662"/>
                  </a:lnTo>
                  <a:lnTo>
                    <a:pt x="7" y="1662"/>
                  </a:lnTo>
                  <a:close/>
                  <a:moveTo>
                    <a:pt x="7" y="1707"/>
                  </a:moveTo>
                  <a:lnTo>
                    <a:pt x="7" y="1733"/>
                  </a:lnTo>
                  <a:lnTo>
                    <a:pt x="0" y="1733"/>
                  </a:lnTo>
                  <a:lnTo>
                    <a:pt x="0" y="1707"/>
                  </a:lnTo>
                  <a:lnTo>
                    <a:pt x="7" y="1707"/>
                  </a:lnTo>
                  <a:close/>
                  <a:moveTo>
                    <a:pt x="7" y="1752"/>
                  </a:moveTo>
                  <a:lnTo>
                    <a:pt x="7" y="1778"/>
                  </a:lnTo>
                  <a:lnTo>
                    <a:pt x="0" y="1778"/>
                  </a:lnTo>
                  <a:lnTo>
                    <a:pt x="0" y="1752"/>
                  </a:lnTo>
                  <a:lnTo>
                    <a:pt x="7" y="1752"/>
                  </a:lnTo>
                  <a:close/>
                  <a:moveTo>
                    <a:pt x="7" y="1797"/>
                  </a:moveTo>
                  <a:lnTo>
                    <a:pt x="7" y="1823"/>
                  </a:lnTo>
                  <a:lnTo>
                    <a:pt x="0" y="1823"/>
                  </a:lnTo>
                  <a:lnTo>
                    <a:pt x="0" y="1797"/>
                  </a:lnTo>
                  <a:lnTo>
                    <a:pt x="7" y="1797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42" name="Rectangle 80"/>
            <p:cNvSpPr>
              <a:spLocks noChangeArrowheads="1"/>
            </p:cNvSpPr>
            <p:nvPr/>
          </p:nvSpPr>
          <p:spPr bwMode="auto">
            <a:xfrm>
              <a:off x="5278472" y="1454478"/>
              <a:ext cx="2211388" cy="417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smallest important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3" name="Rectangle 81"/>
            <p:cNvSpPr>
              <a:spLocks noChangeArrowheads="1"/>
            </p:cNvSpPr>
            <p:nvPr/>
          </p:nvSpPr>
          <p:spPr bwMode="auto">
            <a:xfrm>
              <a:off x="5278472" y="1749753"/>
              <a:ext cx="1755775" cy="417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positive value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4" name="Rectangle 82"/>
            <p:cNvSpPr>
              <a:spLocks noChangeArrowheads="1"/>
            </p:cNvSpPr>
            <p:nvPr/>
          </p:nvSpPr>
          <p:spPr bwMode="auto">
            <a:xfrm>
              <a:off x="7548597" y="1674119"/>
              <a:ext cx="2287486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7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Non-clinical MBI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6" name="Freeform 90"/>
            <p:cNvSpPr>
              <a:spLocks noEditPoints="1"/>
            </p:cNvSpPr>
            <p:nvPr/>
          </p:nvSpPr>
          <p:spPr bwMode="auto">
            <a:xfrm>
              <a:off x="5092734" y="1591003"/>
              <a:ext cx="96838" cy="458788"/>
            </a:xfrm>
            <a:custGeom>
              <a:avLst/>
              <a:gdLst>
                <a:gd name="T0" fmla="*/ 37 w 61"/>
                <a:gd name="T1" fmla="*/ 0 h 289"/>
                <a:gd name="T2" fmla="*/ 37 w 61"/>
                <a:gd name="T3" fmla="*/ 238 h 289"/>
                <a:gd name="T4" fmla="*/ 24 w 61"/>
                <a:gd name="T5" fmla="*/ 238 h 289"/>
                <a:gd name="T6" fmla="*/ 24 w 61"/>
                <a:gd name="T7" fmla="*/ 0 h 289"/>
                <a:gd name="T8" fmla="*/ 37 w 61"/>
                <a:gd name="T9" fmla="*/ 0 h 289"/>
                <a:gd name="T10" fmla="*/ 61 w 61"/>
                <a:gd name="T11" fmla="*/ 228 h 289"/>
                <a:gd name="T12" fmla="*/ 30 w 61"/>
                <a:gd name="T13" fmla="*/ 289 h 289"/>
                <a:gd name="T14" fmla="*/ 0 w 61"/>
                <a:gd name="T15" fmla="*/ 228 h 289"/>
                <a:gd name="T16" fmla="*/ 61 w 61"/>
                <a:gd name="T17" fmla="*/ 228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289">
                  <a:moveTo>
                    <a:pt x="37" y="0"/>
                  </a:moveTo>
                  <a:lnTo>
                    <a:pt x="37" y="238"/>
                  </a:lnTo>
                  <a:lnTo>
                    <a:pt x="24" y="238"/>
                  </a:lnTo>
                  <a:lnTo>
                    <a:pt x="24" y="0"/>
                  </a:lnTo>
                  <a:lnTo>
                    <a:pt x="37" y="0"/>
                  </a:lnTo>
                  <a:close/>
                  <a:moveTo>
                    <a:pt x="61" y="228"/>
                  </a:moveTo>
                  <a:lnTo>
                    <a:pt x="30" y="289"/>
                  </a:lnTo>
                  <a:lnTo>
                    <a:pt x="0" y="228"/>
                  </a:lnTo>
                  <a:lnTo>
                    <a:pt x="61" y="228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57" name="Line 91"/>
            <p:cNvSpPr>
              <a:spLocks noChangeShapeType="1"/>
            </p:cNvSpPr>
            <p:nvPr/>
          </p:nvSpPr>
          <p:spPr bwMode="auto">
            <a:xfrm>
              <a:off x="7508205" y="2151956"/>
              <a:ext cx="5000451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1" name="Rectangle 80"/>
            <p:cNvSpPr>
              <a:spLocks noChangeArrowheads="1"/>
            </p:cNvSpPr>
            <p:nvPr/>
          </p:nvSpPr>
          <p:spPr bwMode="auto">
            <a:xfrm>
              <a:off x="976742" y="1461184"/>
              <a:ext cx="2133597" cy="3847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smallest important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81"/>
            <p:cNvSpPr>
              <a:spLocks noChangeArrowheads="1"/>
            </p:cNvSpPr>
            <p:nvPr/>
          </p:nvSpPr>
          <p:spPr bwMode="auto">
            <a:xfrm>
              <a:off x="1303073" y="1756459"/>
              <a:ext cx="1766509" cy="3847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negative value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Freeform 90"/>
            <p:cNvSpPr>
              <a:spLocks noEditPoints="1"/>
            </p:cNvSpPr>
            <p:nvPr/>
          </p:nvSpPr>
          <p:spPr bwMode="auto">
            <a:xfrm>
              <a:off x="3159159" y="1597709"/>
              <a:ext cx="96838" cy="458788"/>
            </a:xfrm>
            <a:custGeom>
              <a:avLst/>
              <a:gdLst>
                <a:gd name="T0" fmla="*/ 37 w 61"/>
                <a:gd name="T1" fmla="*/ 0 h 289"/>
                <a:gd name="T2" fmla="*/ 37 w 61"/>
                <a:gd name="T3" fmla="*/ 238 h 289"/>
                <a:gd name="T4" fmla="*/ 24 w 61"/>
                <a:gd name="T5" fmla="*/ 238 h 289"/>
                <a:gd name="T6" fmla="*/ 24 w 61"/>
                <a:gd name="T7" fmla="*/ 0 h 289"/>
                <a:gd name="T8" fmla="*/ 37 w 61"/>
                <a:gd name="T9" fmla="*/ 0 h 289"/>
                <a:gd name="T10" fmla="*/ 61 w 61"/>
                <a:gd name="T11" fmla="*/ 228 h 289"/>
                <a:gd name="T12" fmla="*/ 30 w 61"/>
                <a:gd name="T13" fmla="*/ 289 h 289"/>
                <a:gd name="T14" fmla="*/ 0 w 61"/>
                <a:gd name="T15" fmla="*/ 228 h 289"/>
                <a:gd name="T16" fmla="*/ 61 w 61"/>
                <a:gd name="T17" fmla="*/ 228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289">
                  <a:moveTo>
                    <a:pt x="37" y="0"/>
                  </a:moveTo>
                  <a:lnTo>
                    <a:pt x="37" y="238"/>
                  </a:lnTo>
                  <a:lnTo>
                    <a:pt x="24" y="238"/>
                  </a:lnTo>
                  <a:lnTo>
                    <a:pt x="24" y="0"/>
                  </a:lnTo>
                  <a:lnTo>
                    <a:pt x="37" y="0"/>
                  </a:lnTo>
                  <a:close/>
                  <a:moveTo>
                    <a:pt x="61" y="228"/>
                  </a:moveTo>
                  <a:lnTo>
                    <a:pt x="30" y="289"/>
                  </a:lnTo>
                  <a:lnTo>
                    <a:pt x="0" y="228"/>
                  </a:lnTo>
                  <a:lnTo>
                    <a:pt x="61" y="228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6" name="Rectangle 86"/>
            <p:cNvSpPr>
              <a:spLocks noChangeArrowheads="1"/>
            </p:cNvSpPr>
            <p:nvPr/>
          </p:nvSpPr>
          <p:spPr bwMode="auto">
            <a:xfrm>
              <a:off x="738222" y="6323861"/>
              <a:ext cx="5349221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"Could only be": &gt;95% chance (</a:t>
              </a:r>
              <a:r>
                <a:rPr kumimoji="0" lang="en-US" altLang="en-US" sz="27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very likely</a:t>
              </a:r>
              <a:r>
                <a:rPr kumimoji="0" lang="en-US" altLang="en-US" sz="2700" b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)</a:t>
              </a:r>
              <a:endParaRPr kumimoji="0" lang="en-US" altLang="en-US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9" name="Rectangle 86"/>
            <p:cNvSpPr>
              <a:spLocks noChangeArrowheads="1"/>
            </p:cNvSpPr>
            <p:nvPr/>
          </p:nvSpPr>
          <p:spPr bwMode="auto">
            <a:xfrm>
              <a:off x="722347" y="6852971"/>
              <a:ext cx="9824869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"Could be": 5-95% chance</a:t>
              </a:r>
              <a:r>
                <a:rPr kumimoji="0" lang="en-US" altLang="en-US" sz="27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 (75-95%, </a:t>
              </a:r>
              <a:r>
                <a:rPr kumimoji="0" lang="en-US" altLang="en-US" sz="2700" b="0" i="1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likely</a:t>
              </a:r>
              <a:r>
                <a:rPr kumimoji="0" lang="en-US" altLang="en-US" sz="27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; 25-75%, </a:t>
              </a:r>
              <a:r>
                <a:rPr kumimoji="0" lang="en-US" altLang="en-US" sz="2700" b="0" i="1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possibly</a:t>
              </a:r>
              <a:r>
                <a:rPr kumimoji="0" lang="en-US" altLang="en-US" sz="27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, 5-25%, </a:t>
              </a:r>
              <a:r>
                <a:rPr kumimoji="0" lang="en-US" altLang="en-US" sz="2700" b="0" i="1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unlikely</a:t>
              </a:r>
              <a:r>
                <a:rPr kumimoji="0" lang="en-US" altLang="en-US" sz="27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Rectangle 86"/>
            <p:cNvSpPr>
              <a:spLocks noChangeArrowheads="1"/>
            </p:cNvSpPr>
            <p:nvPr/>
          </p:nvSpPr>
          <p:spPr bwMode="auto">
            <a:xfrm>
              <a:off x="717889" y="7359022"/>
              <a:ext cx="6546664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These probabilities imply</a:t>
              </a:r>
              <a:r>
                <a:rPr kumimoji="0" lang="en-US" altLang="en-US" sz="27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 a 90% confidence interval.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45" name="Rectangle 83"/>
          <p:cNvSpPr>
            <a:spLocks noChangeArrowheads="1"/>
          </p:cNvSpPr>
          <p:nvPr/>
        </p:nvSpPr>
        <p:spPr bwMode="auto">
          <a:xfrm>
            <a:off x="11283284" y="2092959"/>
            <a:ext cx="1263166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MBI error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5" name="Rectangle 87"/>
          <p:cNvSpPr>
            <a:spLocks noChangeArrowheads="1"/>
          </p:cNvSpPr>
          <p:nvPr/>
        </p:nvSpPr>
        <p:spPr bwMode="auto">
          <a:xfrm>
            <a:off x="11732926" y="3366649"/>
            <a:ext cx="363882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No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1" name="Rectangle 87"/>
          <p:cNvSpPr>
            <a:spLocks noChangeArrowheads="1"/>
          </p:cNvSpPr>
          <p:nvPr/>
        </p:nvSpPr>
        <p:spPr bwMode="auto">
          <a:xfrm>
            <a:off x="11179890" y="4009204"/>
            <a:ext cx="1469954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Yes: Type II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550188" y="4009204"/>
            <a:ext cx="6422876" cy="415498"/>
            <a:chOff x="3550188" y="3590364"/>
            <a:chExt cx="6422876" cy="415498"/>
          </a:xfrm>
        </p:grpSpPr>
        <p:sp>
          <p:nvSpPr>
            <p:cNvPr id="170" name="Rectangle 86"/>
            <p:cNvSpPr>
              <a:spLocks noChangeArrowheads="1"/>
            </p:cNvSpPr>
            <p:nvPr/>
          </p:nvSpPr>
          <p:spPr bwMode="auto">
            <a:xfrm>
              <a:off x="7491615" y="3590364"/>
              <a:ext cx="2481449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7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Could only be trivial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2" name="Line 76"/>
            <p:cNvSpPr>
              <a:spLocks noChangeShapeType="1"/>
            </p:cNvSpPr>
            <p:nvPr/>
          </p:nvSpPr>
          <p:spPr bwMode="auto">
            <a:xfrm flipH="1">
              <a:off x="3550188" y="3833682"/>
              <a:ext cx="1480600" cy="0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177" name="Rectangle 87"/>
          <p:cNvSpPr>
            <a:spLocks noChangeArrowheads="1"/>
          </p:cNvSpPr>
          <p:nvPr/>
        </p:nvSpPr>
        <p:spPr bwMode="auto">
          <a:xfrm>
            <a:off x="11732926" y="4651760"/>
            <a:ext cx="363882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No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2" name="Rectangle 87"/>
          <p:cNvSpPr>
            <a:spLocks noChangeArrowheads="1"/>
          </p:cNvSpPr>
          <p:nvPr/>
        </p:nvSpPr>
        <p:spPr bwMode="auto">
          <a:xfrm>
            <a:off x="11732926" y="2724094"/>
            <a:ext cx="363882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No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7" name="Rectangle 52"/>
          <p:cNvSpPr>
            <a:spLocks noChangeArrowheads="1"/>
          </p:cNvSpPr>
          <p:nvPr/>
        </p:nvSpPr>
        <p:spPr bwMode="auto">
          <a:xfrm>
            <a:off x="5160285" y="2559275"/>
            <a:ext cx="2302886" cy="2933700"/>
          </a:xfrm>
          <a:prstGeom prst="rect">
            <a:avLst/>
          </a:prstGeom>
          <a:solidFill>
            <a:srgbClr val="FEC2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pSp>
        <p:nvGrpSpPr>
          <p:cNvPr id="7" name="Group 6"/>
          <p:cNvGrpSpPr/>
          <p:nvPr/>
        </p:nvGrpSpPr>
        <p:grpSpPr>
          <a:xfrm>
            <a:off x="3939702" y="3366649"/>
            <a:ext cx="6381020" cy="415498"/>
            <a:chOff x="3939702" y="2947809"/>
            <a:chExt cx="6381020" cy="415498"/>
          </a:xfrm>
        </p:grpSpPr>
        <p:sp>
          <p:nvSpPr>
            <p:cNvPr id="163" name="Line 76"/>
            <p:cNvSpPr>
              <a:spLocks noChangeShapeType="1"/>
            </p:cNvSpPr>
            <p:nvPr/>
          </p:nvSpPr>
          <p:spPr bwMode="auto">
            <a:xfrm flipH="1">
              <a:off x="3939702" y="3192284"/>
              <a:ext cx="2664297" cy="0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64" name="Rectangle 86"/>
            <p:cNvSpPr>
              <a:spLocks noChangeArrowheads="1"/>
            </p:cNvSpPr>
            <p:nvPr/>
          </p:nvSpPr>
          <p:spPr bwMode="auto">
            <a:xfrm>
              <a:off x="7501039" y="2947809"/>
              <a:ext cx="2819683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Could be +ive or trivial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5272459" y="2724094"/>
            <a:ext cx="4586404" cy="415498"/>
            <a:chOff x="5272459" y="2305254"/>
            <a:chExt cx="4586404" cy="415498"/>
          </a:xfrm>
        </p:grpSpPr>
        <p:sp>
          <p:nvSpPr>
            <p:cNvPr id="43" name="Line 76"/>
            <p:cNvSpPr>
              <a:spLocks noChangeShapeType="1"/>
            </p:cNvSpPr>
            <p:nvPr/>
          </p:nvSpPr>
          <p:spPr bwMode="auto">
            <a:xfrm flipH="1">
              <a:off x="5272459" y="2549729"/>
              <a:ext cx="1979613" cy="0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48" name="Rectangle 86"/>
            <p:cNvSpPr>
              <a:spLocks noChangeArrowheads="1"/>
            </p:cNvSpPr>
            <p:nvPr/>
          </p:nvSpPr>
          <p:spPr bwMode="auto">
            <a:xfrm>
              <a:off x="7510463" y="2305254"/>
              <a:ext cx="2348400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Could only be +ive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835275" y="4651760"/>
            <a:ext cx="8228919" cy="789447"/>
            <a:chOff x="2835275" y="4232920"/>
            <a:chExt cx="8228919" cy="789447"/>
          </a:xfrm>
        </p:grpSpPr>
        <p:sp>
          <p:nvSpPr>
            <p:cNvPr id="175" name="Line 76"/>
            <p:cNvSpPr>
              <a:spLocks noChangeShapeType="1"/>
            </p:cNvSpPr>
            <p:nvPr/>
          </p:nvSpPr>
          <p:spPr bwMode="auto">
            <a:xfrm flipH="1">
              <a:off x="2835275" y="4477395"/>
              <a:ext cx="2689508" cy="0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76" name="Rectangle 86"/>
            <p:cNvSpPr>
              <a:spLocks noChangeArrowheads="1"/>
            </p:cNvSpPr>
            <p:nvPr/>
          </p:nvSpPr>
          <p:spPr bwMode="auto">
            <a:xfrm>
              <a:off x="7486291" y="4232920"/>
              <a:ext cx="3577903" cy="789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Could be +ive, trivial or –ive:</a:t>
              </a:r>
              <a:br>
                <a:rPr kumimoji="0" lang="en-US" altLang="en-US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</a:br>
              <a:r>
                <a:rPr kumimoji="0" lang="en-US" altLang="en-US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unclear, get more data!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2059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" grpId="0"/>
      <p:bldP spid="145" grpId="0"/>
      <p:bldP spid="165" grpId="0"/>
      <p:bldP spid="171" grpId="0"/>
      <p:bldP spid="177" grpId="0"/>
      <p:bldP spid="152" grpId="0"/>
      <p:bldP spid="9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/>
          <p:cNvSpPr/>
          <p:nvPr/>
        </p:nvSpPr>
        <p:spPr bwMode="auto">
          <a:xfrm>
            <a:off x="339304" y="416496"/>
            <a:ext cx="12457384" cy="914501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26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556072" y="2200251"/>
            <a:ext cx="6745287" cy="2941651"/>
            <a:chOff x="700088" y="2128243"/>
            <a:chExt cx="6745287" cy="2941651"/>
          </a:xfrm>
        </p:grpSpPr>
        <p:sp>
          <p:nvSpPr>
            <p:cNvPr id="319" name="Rectangle 50"/>
            <p:cNvSpPr>
              <a:spLocks noChangeArrowheads="1"/>
            </p:cNvSpPr>
            <p:nvPr/>
          </p:nvSpPr>
          <p:spPr bwMode="auto">
            <a:xfrm>
              <a:off x="4829175" y="2128243"/>
              <a:ext cx="2616200" cy="2933700"/>
            </a:xfrm>
            <a:prstGeom prst="rect">
              <a:avLst/>
            </a:prstGeom>
            <a:solidFill>
              <a:srgbClr val="FFECA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6" name="Rectangle 51"/>
            <p:cNvSpPr>
              <a:spLocks noChangeArrowheads="1"/>
            </p:cNvSpPr>
            <p:nvPr/>
          </p:nvSpPr>
          <p:spPr bwMode="auto">
            <a:xfrm>
              <a:off x="700088" y="2128243"/>
              <a:ext cx="2719388" cy="2933700"/>
            </a:xfrm>
            <a:prstGeom prst="rect">
              <a:avLst/>
            </a:prstGeom>
            <a:solidFill>
              <a:srgbClr val="EAD0F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7" name="Rectangle 52"/>
            <p:cNvSpPr>
              <a:spLocks noChangeArrowheads="1"/>
            </p:cNvSpPr>
            <p:nvPr/>
          </p:nvSpPr>
          <p:spPr bwMode="auto">
            <a:xfrm>
              <a:off x="3172870" y="2130949"/>
              <a:ext cx="1957388" cy="2938945"/>
            </a:xfrm>
            <a:prstGeom prst="rect">
              <a:avLst/>
            </a:prstGeom>
            <a:solidFill>
              <a:srgbClr val="E0FF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44947" y="5140301"/>
            <a:ext cx="6886575" cy="1036835"/>
            <a:chOff x="588963" y="5068293"/>
            <a:chExt cx="6886575" cy="1036835"/>
          </a:xfrm>
        </p:grpSpPr>
        <p:sp>
          <p:nvSpPr>
            <p:cNvPr id="100" name="Line 55"/>
            <p:cNvSpPr>
              <a:spLocks noChangeShapeType="1"/>
            </p:cNvSpPr>
            <p:nvPr/>
          </p:nvSpPr>
          <p:spPr bwMode="auto">
            <a:xfrm>
              <a:off x="706438" y="5068293"/>
              <a:ext cx="6738938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01" name="Rectangle 56"/>
            <p:cNvSpPr>
              <a:spLocks noChangeArrowheads="1"/>
            </p:cNvSpPr>
            <p:nvPr/>
          </p:nvSpPr>
          <p:spPr bwMode="auto">
            <a:xfrm>
              <a:off x="2835275" y="5678090"/>
              <a:ext cx="2789238" cy="427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Value of effect statistic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" name="Freeform 58"/>
            <p:cNvSpPr>
              <a:spLocks noEditPoints="1"/>
            </p:cNvSpPr>
            <p:nvPr/>
          </p:nvSpPr>
          <p:spPr bwMode="auto">
            <a:xfrm>
              <a:off x="5163840" y="5171480"/>
              <a:ext cx="2262188" cy="98425"/>
            </a:xfrm>
            <a:custGeom>
              <a:avLst/>
              <a:gdLst>
                <a:gd name="T0" fmla="*/ 0 w 1425"/>
                <a:gd name="T1" fmla="*/ 28 h 62"/>
                <a:gd name="T2" fmla="*/ 1374 w 1425"/>
                <a:gd name="T3" fmla="*/ 28 h 62"/>
                <a:gd name="T4" fmla="*/ 1374 w 1425"/>
                <a:gd name="T5" fmla="*/ 34 h 62"/>
                <a:gd name="T6" fmla="*/ 0 w 1425"/>
                <a:gd name="T7" fmla="*/ 34 h 62"/>
                <a:gd name="T8" fmla="*/ 0 w 1425"/>
                <a:gd name="T9" fmla="*/ 28 h 62"/>
                <a:gd name="T10" fmla="*/ 1364 w 1425"/>
                <a:gd name="T11" fmla="*/ 0 h 62"/>
                <a:gd name="T12" fmla="*/ 1425 w 1425"/>
                <a:gd name="T13" fmla="*/ 31 h 62"/>
                <a:gd name="T14" fmla="*/ 1364 w 1425"/>
                <a:gd name="T15" fmla="*/ 62 h 62"/>
                <a:gd name="T16" fmla="*/ 1364 w 1425"/>
                <a:gd name="T17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25" h="62">
                  <a:moveTo>
                    <a:pt x="0" y="28"/>
                  </a:moveTo>
                  <a:lnTo>
                    <a:pt x="1374" y="28"/>
                  </a:lnTo>
                  <a:lnTo>
                    <a:pt x="1374" y="34"/>
                  </a:lnTo>
                  <a:lnTo>
                    <a:pt x="0" y="34"/>
                  </a:lnTo>
                  <a:lnTo>
                    <a:pt x="0" y="28"/>
                  </a:lnTo>
                  <a:close/>
                  <a:moveTo>
                    <a:pt x="1364" y="0"/>
                  </a:moveTo>
                  <a:lnTo>
                    <a:pt x="1425" y="31"/>
                  </a:lnTo>
                  <a:lnTo>
                    <a:pt x="1364" y="62"/>
                  </a:lnTo>
                  <a:lnTo>
                    <a:pt x="136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05" name="Freeform 59"/>
            <p:cNvSpPr>
              <a:spLocks noEditPoints="1"/>
            </p:cNvSpPr>
            <p:nvPr/>
          </p:nvSpPr>
          <p:spPr bwMode="auto">
            <a:xfrm>
              <a:off x="706438" y="5171480"/>
              <a:ext cx="2362200" cy="98425"/>
            </a:xfrm>
            <a:custGeom>
              <a:avLst/>
              <a:gdLst>
                <a:gd name="T0" fmla="*/ 1488 w 1488"/>
                <a:gd name="T1" fmla="*/ 28 h 62"/>
                <a:gd name="T2" fmla="*/ 51 w 1488"/>
                <a:gd name="T3" fmla="*/ 28 h 62"/>
                <a:gd name="T4" fmla="*/ 51 w 1488"/>
                <a:gd name="T5" fmla="*/ 34 h 62"/>
                <a:gd name="T6" fmla="*/ 1488 w 1488"/>
                <a:gd name="T7" fmla="*/ 34 h 62"/>
                <a:gd name="T8" fmla="*/ 1488 w 1488"/>
                <a:gd name="T9" fmla="*/ 28 h 62"/>
                <a:gd name="T10" fmla="*/ 61 w 1488"/>
                <a:gd name="T11" fmla="*/ 0 h 62"/>
                <a:gd name="T12" fmla="*/ 0 w 1488"/>
                <a:gd name="T13" fmla="*/ 31 h 62"/>
                <a:gd name="T14" fmla="*/ 61 w 1488"/>
                <a:gd name="T15" fmla="*/ 62 h 62"/>
                <a:gd name="T16" fmla="*/ 61 w 1488"/>
                <a:gd name="T17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88" h="62">
                  <a:moveTo>
                    <a:pt x="1488" y="28"/>
                  </a:moveTo>
                  <a:lnTo>
                    <a:pt x="51" y="28"/>
                  </a:lnTo>
                  <a:lnTo>
                    <a:pt x="51" y="34"/>
                  </a:lnTo>
                  <a:lnTo>
                    <a:pt x="1488" y="34"/>
                  </a:lnTo>
                  <a:lnTo>
                    <a:pt x="1488" y="28"/>
                  </a:lnTo>
                  <a:close/>
                  <a:moveTo>
                    <a:pt x="61" y="0"/>
                  </a:moveTo>
                  <a:lnTo>
                    <a:pt x="0" y="31"/>
                  </a:lnTo>
                  <a:lnTo>
                    <a:pt x="61" y="62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0" name="Rectangle 60"/>
            <p:cNvSpPr>
              <a:spLocks noChangeArrowheads="1"/>
            </p:cNvSpPr>
            <p:nvPr/>
          </p:nvSpPr>
          <p:spPr bwMode="auto">
            <a:xfrm>
              <a:off x="5030788" y="5317530"/>
              <a:ext cx="2444750" cy="31591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2" name="Rectangle 61"/>
            <p:cNvSpPr>
              <a:spLocks noChangeArrowheads="1"/>
            </p:cNvSpPr>
            <p:nvPr/>
          </p:nvSpPr>
          <p:spPr bwMode="auto">
            <a:xfrm>
              <a:off x="5193562" y="5263555"/>
              <a:ext cx="220252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substantial benefit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4" name="Rectangle 62"/>
            <p:cNvSpPr>
              <a:spLocks noChangeArrowheads="1"/>
            </p:cNvSpPr>
            <p:nvPr/>
          </p:nvSpPr>
          <p:spPr bwMode="auto">
            <a:xfrm>
              <a:off x="588963" y="5317530"/>
              <a:ext cx="2546350" cy="31591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5" name="Rectangle 63"/>
            <p:cNvSpPr>
              <a:spLocks noChangeArrowheads="1"/>
            </p:cNvSpPr>
            <p:nvPr/>
          </p:nvSpPr>
          <p:spPr bwMode="auto">
            <a:xfrm>
              <a:off x="926235" y="5263555"/>
              <a:ext cx="2005357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substantial harm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6" name="Freeform 64"/>
            <p:cNvSpPr>
              <a:spLocks noEditPoints="1"/>
            </p:cNvSpPr>
            <p:nvPr/>
          </p:nvSpPr>
          <p:spPr bwMode="auto">
            <a:xfrm>
              <a:off x="3149600" y="5171480"/>
              <a:ext cx="1938338" cy="98425"/>
            </a:xfrm>
            <a:custGeom>
              <a:avLst/>
              <a:gdLst>
                <a:gd name="T0" fmla="*/ 1170 w 1221"/>
                <a:gd name="T1" fmla="*/ 28 h 62"/>
                <a:gd name="T2" fmla="*/ 51 w 1221"/>
                <a:gd name="T3" fmla="*/ 28 h 62"/>
                <a:gd name="T4" fmla="*/ 51 w 1221"/>
                <a:gd name="T5" fmla="*/ 34 h 62"/>
                <a:gd name="T6" fmla="*/ 1170 w 1221"/>
                <a:gd name="T7" fmla="*/ 34 h 62"/>
                <a:gd name="T8" fmla="*/ 1170 w 1221"/>
                <a:gd name="T9" fmla="*/ 28 h 62"/>
                <a:gd name="T10" fmla="*/ 1160 w 1221"/>
                <a:gd name="T11" fmla="*/ 62 h 62"/>
                <a:gd name="T12" fmla="*/ 1221 w 1221"/>
                <a:gd name="T13" fmla="*/ 31 h 62"/>
                <a:gd name="T14" fmla="*/ 1160 w 1221"/>
                <a:gd name="T15" fmla="*/ 0 h 62"/>
                <a:gd name="T16" fmla="*/ 1160 w 1221"/>
                <a:gd name="T17" fmla="*/ 62 h 62"/>
                <a:gd name="T18" fmla="*/ 62 w 1221"/>
                <a:gd name="T19" fmla="*/ 0 h 62"/>
                <a:gd name="T20" fmla="*/ 0 w 1221"/>
                <a:gd name="T21" fmla="*/ 31 h 62"/>
                <a:gd name="T22" fmla="*/ 62 w 1221"/>
                <a:gd name="T23" fmla="*/ 62 h 62"/>
                <a:gd name="T24" fmla="*/ 62 w 1221"/>
                <a:gd name="T2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21" h="62">
                  <a:moveTo>
                    <a:pt x="1170" y="28"/>
                  </a:moveTo>
                  <a:lnTo>
                    <a:pt x="51" y="28"/>
                  </a:lnTo>
                  <a:lnTo>
                    <a:pt x="51" y="34"/>
                  </a:lnTo>
                  <a:lnTo>
                    <a:pt x="1170" y="34"/>
                  </a:lnTo>
                  <a:lnTo>
                    <a:pt x="1170" y="28"/>
                  </a:lnTo>
                  <a:close/>
                  <a:moveTo>
                    <a:pt x="1160" y="62"/>
                  </a:moveTo>
                  <a:lnTo>
                    <a:pt x="1221" y="31"/>
                  </a:lnTo>
                  <a:lnTo>
                    <a:pt x="1160" y="0"/>
                  </a:lnTo>
                  <a:lnTo>
                    <a:pt x="1160" y="62"/>
                  </a:lnTo>
                  <a:close/>
                  <a:moveTo>
                    <a:pt x="62" y="0"/>
                  </a:moveTo>
                  <a:lnTo>
                    <a:pt x="0" y="31"/>
                  </a:lnTo>
                  <a:lnTo>
                    <a:pt x="62" y="62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7" name="Rectangle 65"/>
            <p:cNvSpPr>
              <a:spLocks noChangeArrowheads="1"/>
            </p:cNvSpPr>
            <p:nvPr/>
          </p:nvSpPr>
          <p:spPr bwMode="auto">
            <a:xfrm>
              <a:off x="3733800" y="5317530"/>
              <a:ext cx="811213" cy="31591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24" name="Rectangle 66"/>
            <p:cNvSpPr>
              <a:spLocks noChangeArrowheads="1"/>
            </p:cNvSpPr>
            <p:nvPr/>
          </p:nvSpPr>
          <p:spPr bwMode="auto">
            <a:xfrm>
              <a:off x="3830638" y="5263555"/>
              <a:ext cx="741363" cy="428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trivial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4910584" y="1526486"/>
            <a:ext cx="2397126" cy="3593178"/>
            <a:chOff x="5054600" y="1454478"/>
            <a:chExt cx="2397126" cy="3593178"/>
          </a:xfrm>
        </p:grpSpPr>
        <p:sp>
          <p:nvSpPr>
            <p:cNvPr id="141" name="Freeform 79"/>
            <p:cNvSpPr>
              <a:spLocks noEditPoints="1"/>
            </p:cNvSpPr>
            <p:nvPr/>
          </p:nvSpPr>
          <p:spPr bwMode="auto">
            <a:xfrm>
              <a:off x="5102225" y="2153643"/>
              <a:ext cx="11113" cy="2894013"/>
            </a:xfrm>
            <a:custGeom>
              <a:avLst/>
              <a:gdLst>
                <a:gd name="T0" fmla="*/ 0 w 7"/>
                <a:gd name="T1" fmla="*/ 0 h 1823"/>
                <a:gd name="T2" fmla="*/ 0 w 7"/>
                <a:gd name="T3" fmla="*/ 71 h 1823"/>
                <a:gd name="T4" fmla="*/ 7 w 7"/>
                <a:gd name="T5" fmla="*/ 116 h 1823"/>
                <a:gd name="T6" fmla="*/ 7 w 7"/>
                <a:gd name="T7" fmla="*/ 135 h 1823"/>
                <a:gd name="T8" fmla="*/ 7 w 7"/>
                <a:gd name="T9" fmla="*/ 135 h 1823"/>
                <a:gd name="T10" fmla="*/ 0 w 7"/>
                <a:gd name="T11" fmla="*/ 180 h 1823"/>
                <a:gd name="T12" fmla="*/ 0 w 7"/>
                <a:gd name="T13" fmla="*/ 251 h 1823"/>
                <a:gd name="T14" fmla="*/ 7 w 7"/>
                <a:gd name="T15" fmla="*/ 296 h 1823"/>
                <a:gd name="T16" fmla="*/ 7 w 7"/>
                <a:gd name="T17" fmla="*/ 315 h 1823"/>
                <a:gd name="T18" fmla="*/ 7 w 7"/>
                <a:gd name="T19" fmla="*/ 315 h 1823"/>
                <a:gd name="T20" fmla="*/ 0 w 7"/>
                <a:gd name="T21" fmla="*/ 360 h 1823"/>
                <a:gd name="T22" fmla="*/ 0 w 7"/>
                <a:gd name="T23" fmla="*/ 430 h 1823"/>
                <a:gd name="T24" fmla="*/ 7 w 7"/>
                <a:gd name="T25" fmla="*/ 475 h 1823"/>
                <a:gd name="T26" fmla="*/ 7 w 7"/>
                <a:gd name="T27" fmla="*/ 494 h 1823"/>
                <a:gd name="T28" fmla="*/ 7 w 7"/>
                <a:gd name="T29" fmla="*/ 494 h 1823"/>
                <a:gd name="T30" fmla="*/ 0 w 7"/>
                <a:gd name="T31" fmla="*/ 539 h 1823"/>
                <a:gd name="T32" fmla="*/ 0 w 7"/>
                <a:gd name="T33" fmla="*/ 610 h 1823"/>
                <a:gd name="T34" fmla="*/ 7 w 7"/>
                <a:gd name="T35" fmla="*/ 655 h 1823"/>
                <a:gd name="T36" fmla="*/ 7 w 7"/>
                <a:gd name="T37" fmla="*/ 674 h 1823"/>
                <a:gd name="T38" fmla="*/ 7 w 7"/>
                <a:gd name="T39" fmla="*/ 674 h 1823"/>
                <a:gd name="T40" fmla="*/ 0 w 7"/>
                <a:gd name="T41" fmla="*/ 719 h 1823"/>
                <a:gd name="T42" fmla="*/ 0 w 7"/>
                <a:gd name="T43" fmla="*/ 790 h 1823"/>
                <a:gd name="T44" fmla="*/ 7 w 7"/>
                <a:gd name="T45" fmla="*/ 835 h 1823"/>
                <a:gd name="T46" fmla="*/ 7 w 7"/>
                <a:gd name="T47" fmla="*/ 854 h 1823"/>
                <a:gd name="T48" fmla="*/ 7 w 7"/>
                <a:gd name="T49" fmla="*/ 854 h 1823"/>
                <a:gd name="T50" fmla="*/ 0 w 7"/>
                <a:gd name="T51" fmla="*/ 899 h 1823"/>
                <a:gd name="T52" fmla="*/ 0 w 7"/>
                <a:gd name="T53" fmla="*/ 969 h 1823"/>
                <a:gd name="T54" fmla="*/ 7 w 7"/>
                <a:gd name="T55" fmla="*/ 1014 h 1823"/>
                <a:gd name="T56" fmla="*/ 7 w 7"/>
                <a:gd name="T57" fmla="*/ 1033 h 1823"/>
                <a:gd name="T58" fmla="*/ 7 w 7"/>
                <a:gd name="T59" fmla="*/ 1033 h 1823"/>
                <a:gd name="T60" fmla="*/ 0 w 7"/>
                <a:gd name="T61" fmla="*/ 1078 h 1823"/>
                <a:gd name="T62" fmla="*/ 0 w 7"/>
                <a:gd name="T63" fmla="*/ 1149 h 1823"/>
                <a:gd name="T64" fmla="*/ 7 w 7"/>
                <a:gd name="T65" fmla="*/ 1194 h 1823"/>
                <a:gd name="T66" fmla="*/ 7 w 7"/>
                <a:gd name="T67" fmla="*/ 1213 h 1823"/>
                <a:gd name="T68" fmla="*/ 7 w 7"/>
                <a:gd name="T69" fmla="*/ 1213 h 1823"/>
                <a:gd name="T70" fmla="*/ 0 w 7"/>
                <a:gd name="T71" fmla="*/ 1258 h 1823"/>
                <a:gd name="T72" fmla="*/ 0 w 7"/>
                <a:gd name="T73" fmla="*/ 1329 h 1823"/>
                <a:gd name="T74" fmla="*/ 7 w 7"/>
                <a:gd name="T75" fmla="*/ 1374 h 1823"/>
                <a:gd name="T76" fmla="*/ 7 w 7"/>
                <a:gd name="T77" fmla="*/ 1393 h 1823"/>
                <a:gd name="T78" fmla="*/ 7 w 7"/>
                <a:gd name="T79" fmla="*/ 1393 h 1823"/>
                <a:gd name="T80" fmla="*/ 0 w 7"/>
                <a:gd name="T81" fmla="*/ 1438 h 1823"/>
                <a:gd name="T82" fmla="*/ 0 w 7"/>
                <a:gd name="T83" fmla="*/ 1508 h 1823"/>
                <a:gd name="T84" fmla="*/ 7 w 7"/>
                <a:gd name="T85" fmla="*/ 1553 h 1823"/>
                <a:gd name="T86" fmla="*/ 7 w 7"/>
                <a:gd name="T87" fmla="*/ 1572 h 1823"/>
                <a:gd name="T88" fmla="*/ 7 w 7"/>
                <a:gd name="T89" fmla="*/ 1572 h 1823"/>
                <a:gd name="T90" fmla="*/ 0 w 7"/>
                <a:gd name="T91" fmla="*/ 1617 h 1823"/>
                <a:gd name="T92" fmla="*/ 0 w 7"/>
                <a:gd name="T93" fmla="*/ 1688 h 1823"/>
                <a:gd name="T94" fmla="*/ 7 w 7"/>
                <a:gd name="T95" fmla="*/ 1733 h 1823"/>
                <a:gd name="T96" fmla="*/ 7 w 7"/>
                <a:gd name="T97" fmla="*/ 1752 h 1823"/>
                <a:gd name="T98" fmla="*/ 7 w 7"/>
                <a:gd name="T99" fmla="*/ 1752 h 1823"/>
                <a:gd name="T100" fmla="*/ 0 w 7"/>
                <a:gd name="T101" fmla="*/ 1797 h 18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7" h="1823">
                  <a:moveTo>
                    <a:pt x="7" y="0"/>
                  </a:moveTo>
                  <a:lnTo>
                    <a:pt x="7" y="26"/>
                  </a:lnTo>
                  <a:lnTo>
                    <a:pt x="0" y="26"/>
                  </a:lnTo>
                  <a:lnTo>
                    <a:pt x="0" y="0"/>
                  </a:lnTo>
                  <a:lnTo>
                    <a:pt x="7" y="0"/>
                  </a:lnTo>
                  <a:close/>
                  <a:moveTo>
                    <a:pt x="7" y="45"/>
                  </a:moveTo>
                  <a:lnTo>
                    <a:pt x="7" y="71"/>
                  </a:lnTo>
                  <a:lnTo>
                    <a:pt x="0" y="71"/>
                  </a:lnTo>
                  <a:lnTo>
                    <a:pt x="0" y="45"/>
                  </a:lnTo>
                  <a:lnTo>
                    <a:pt x="7" y="45"/>
                  </a:lnTo>
                  <a:close/>
                  <a:moveTo>
                    <a:pt x="7" y="90"/>
                  </a:moveTo>
                  <a:lnTo>
                    <a:pt x="7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7" y="90"/>
                  </a:lnTo>
                  <a:close/>
                  <a:moveTo>
                    <a:pt x="7" y="135"/>
                  </a:moveTo>
                  <a:lnTo>
                    <a:pt x="7" y="161"/>
                  </a:lnTo>
                  <a:lnTo>
                    <a:pt x="0" y="161"/>
                  </a:lnTo>
                  <a:lnTo>
                    <a:pt x="0" y="135"/>
                  </a:lnTo>
                  <a:lnTo>
                    <a:pt x="7" y="135"/>
                  </a:lnTo>
                  <a:close/>
                  <a:moveTo>
                    <a:pt x="7" y="180"/>
                  </a:moveTo>
                  <a:lnTo>
                    <a:pt x="7" y="206"/>
                  </a:lnTo>
                  <a:lnTo>
                    <a:pt x="0" y="206"/>
                  </a:lnTo>
                  <a:lnTo>
                    <a:pt x="0" y="180"/>
                  </a:lnTo>
                  <a:lnTo>
                    <a:pt x="7" y="180"/>
                  </a:lnTo>
                  <a:close/>
                  <a:moveTo>
                    <a:pt x="7" y="225"/>
                  </a:moveTo>
                  <a:lnTo>
                    <a:pt x="7" y="251"/>
                  </a:lnTo>
                  <a:lnTo>
                    <a:pt x="0" y="251"/>
                  </a:lnTo>
                  <a:lnTo>
                    <a:pt x="0" y="225"/>
                  </a:lnTo>
                  <a:lnTo>
                    <a:pt x="7" y="225"/>
                  </a:lnTo>
                  <a:close/>
                  <a:moveTo>
                    <a:pt x="7" y="270"/>
                  </a:moveTo>
                  <a:lnTo>
                    <a:pt x="7" y="296"/>
                  </a:lnTo>
                  <a:lnTo>
                    <a:pt x="0" y="296"/>
                  </a:lnTo>
                  <a:lnTo>
                    <a:pt x="0" y="270"/>
                  </a:lnTo>
                  <a:lnTo>
                    <a:pt x="7" y="270"/>
                  </a:lnTo>
                  <a:close/>
                  <a:moveTo>
                    <a:pt x="7" y="315"/>
                  </a:moveTo>
                  <a:lnTo>
                    <a:pt x="7" y="340"/>
                  </a:lnTo>
                  <a:lnTo>
                    <a:pt x="0" y="340"/>
                  </a:lnTo>
                  <a:lnTo>
                    <a:pt x="0" y="315"/>
                  </a:lnTo>
                  <a:lnTo>
                    <a:pt x="7" y="315"/>
                  </a:lnTo>
                  <a:close/>
                  <a:moveTo>
                    <a:pt x="7" y="360"/>
                  </a:moveTo>
                  <a:lnTo>
                    <a:pt x="7" y="385"/>
                  </a:lnTo>
                  <a:lnTo>
                    <a:pt x="0" y="385"/>
                  </a:lnTo>
                  <a:lnTo>
                    <a:pt x="0" y="360"/>
                  </a:lnTo>
                  <a:lnTo>
                    <a:pt x="7" y="360"/>
                  </a:lnTo>
                  <a:close/>
                  <a:moveTo>
                    <a:pt x="7" y="405"/>
                  </a:moveTo>
                  <a:lnTo>
                    <a:pt x="7" y="430"/>
                  </a:lnTo>
                  <a:lnTo>
                    <a:pt x="0" y="430"/>
                  </a:lnTo>
                  <a:lnTo>
                    <a:pt x="0" y="405"/>
                  </a:lnTo>
                  <a:lnTo>
                    <a:pt x="7" y="405"/>
                  </a:lnTo>
                  <a:close/>
                  <a:moveTo>
                    <a:pt x="7" y="450"/>
                  </a:moveTo>
                  <a:lnTo>
                    <a:pt x="7" y="475"/>
                  </a:lnTo>
                  <a:lnTo>
                    <a:pt x="0" y="475"/>
                  </a:lnTo>
                  <a:lnTo>
                    <a:pt x="0" y="450"/>
                  </a:lnTo>
                  <a:lnTo>
                    <a:pt x="7" y="450"/>
                  </a:lnTo>
                  <a:close/>
                  <a:moveTo>
                    <a:pt x="7" y="494"/>
                  </a:moveTo>
                  <a:lnTo>
                    <a:pt x="7" y="520"/>
                  </a:lnTo>
                  <a:lnTo>
                    <a:pt x="0" y="520"/>
                  </a:lnTo>
                  <a:lnTo>
                    <a:pt x="0" y="494"/>
                  </a:lnTo>
                  <a:lnTo>
                    <a:pt x="7" y="494"/>
                  </a:lnTo>
                  <a:close/>
                  <a:moveTo>
                    <a:pt x="7" y="539"/>
                  </a:moveTo>
                  <a:lnTo>
                    <a:pt x="7" y="565"/>
                  </a:lnTo>
                  <a:lnTo>
                    <a:pt x="0" y="565"/>
                  </a:lnTo>
                  <a:lnTo>
                    <a:pt x="0" y="539"/>
                  </a:lnTo>
                  <a:lnTo>
                    <a:pt x="7" y="539"/>
                  </a:lnTo>
                  <a:close/>
                  <a:moveTo>
                    <a:pt x="7" y="584"/>
                  </a:moveTo>
                  <a:lnTo>
                    <a:pt x="7" y="610"/>
                  </a:lnTo>
                  <a:lnTo>
                    <a:pt x="0" y="610"/>
                  </a:lnTo>
                  <a:lnTo>
                    <a:pt x="0" y="584"/>
                  </a:lnTo>
                  <a:lnTo>
                    <a:pt x="7" y="584"/>
                  </a:lnTo>
                  <a:close/>
                  <a:moveTo>
                    <a:pt x="7" y="629"/>
                  </a:moveTo>
                  <a:lnTo>
                    <a:pt x="7" y="655"/>
                  </a:lnTo>
                  <a:lnTo>
                    <a:pt x="0" y="655"/>
                  </a:lnTo>
                  <a:lnTo>
                    <a:pt x="0" y="629"/>
                  </a:lnTo>
                  <a:lnTo>
                    <a:pt x="7" y="629"/>
                  </a:lnTo>
                  <a:close/>
                  <a:moveTo>
                    <a:pt x="7" y="674"/>
                  </a:moveTo>
                  <a:lnTo>
                    <a:pt x="7" y="700"/>
                  </a:lnTo>
                  <a:lnTo>
                    <a:pt x="0" y="700"/>
                  </a:lnTo>
                  <a:lnTo>
                    <a:pt x="0" y="674"/>
                  </a:lnTo>
                  <a:lnTo>
                    <a:pt x="7" y="674"/>
                  </a:lnTo>
                  <a:close/>
                  <a:moveTo>
                    <a:pt x="7" y="719"/>
                  </a:moveTo>
                  <a:lnTo>
                    <a:pt x="7" y="745"/>
                  </a:lnTo>
                  <a:lnTo>
                    <a:pt x="0" y="745"/>
                  </a:lnTo>
                  <a:lnTo>
                    <a:pt x="0" y="719"/>
                  </a:lnTo>
                  <a:lnTo>
                    <a:pt x="7" y="719"/>
                  </a:lnTo>
                  <a:close/>
                  <a:moveTo>
                    <a:pt x="7" y="764"/>
                  </a:moveTo>
                  <a:lnTo>
                    <a:pt x="7" y="790"/>
                  </a:lnTo>
                  <a:lnTo>
                    <a:pt x="0" y="790"/>
                  </a:lnTo>
                  <a:lnTo>
                    <a:pt x="0" y="764"/>
                  </a:lnTo>
                  <a:lnTo>
                    <a:pt x="7" y="764"/>
                  </a:lnTo>
                  <a:close/>
                  <a:moveTo>
                    <a:pt x="7" y="809"/>
                  </a:moveTo>
                  <a:lnTo>
                    <a:pt x="7" y="835"/>
                  </a:lnTo>
                  <a:lnTo>
                    <a:pt x="0" y="835"/>
                  </a:lnTo>
                  <a:lnTo>
                    <a:pt x="0" y="809"/>
                  </a:lnTo>
                  <a:lnTo>
                    <a:pt x="7" y="809"/>
                  </a:lnTo>
                  <a:close/>
                  <a:moveTo>
                    <a:pt x="7" y="854"/>
                  </a:moveTo>
                  <a:lnTo>
                    <a:pt x="7" y="879"/>
                  </a:lnTo>
                  <a:lnTo>
                    <a:pt x="0" y="879"/>
                  </a:lnTo>
                  <a:lnTo>
                    <a:pt x="0" y="854"/>
                  </a:lnTo>
                  <a:lnTo>
                    <a:pt x="7" y="854"/>
                  </a:lnTo>
                  <a:close/>
                  <a:moveTo>
                    <a:pt x="7" y="899"/>
                  </a:moveTo>
                  <a:lnTo>
                    <a:pt x="7" y="924"/>
                  </a:lnTo>
                  <a:lnTo>
                    <a:pt x="0" y="924"/>
                  </a:lnTo>
                  <a:lnTo>
                    <a:pt x="0" y="899"/>
                  </a:lnTo>
                  <a:lnTo>
                    <a:pt x="7" y="899"/>
                  </a:lnTo>
                  <a:close/>
                  <a:moveTo>
                    <a:pt x="7" y="944"/>
                  </a:moveTo>
                  <a:lnTo>
                    <a:pt x="7" y="969"/>
                  </a:lnTo>
                  <a:lnTo>
                    <a:pt x="0" y="969"/>
                  </a:lnTo>
                  <a:lnTo>
                    <a:pt x="0" y="944"/>
                  </a:lnTo>
                  <a:lnTo>
                    <a:pt x="7" y="944"/>
                  </a:lnTo>
                  <a:close/>
                  <a:moveTo>
                    <a:pt x="7" y="989"/>
                  </a:moveTo>
                  <a:lnTo>
                    <a:pt x="7" y="1014"/>
                  </a:lnTo>
                  <a:lnTo>
                    <a:pt x="0" y="1014"/>
                  </a:lnTo>
                  <a:lnTo>
                    <a:pt x="0" y="989"/>
                  </a:lnTo>
                  <a:lnTo>
                    <a:pt x="7" y="989"/>
                  </a:lnTo>
                  <a:close/>
                  <a:moveTo>
                    <a:pt x="7" y="1033"/>
                  </a:moveTo>
                  <a:lnTo>
                    <a:pt x="7" y="1059"/>
                  </a:lnTo>
                  <a:lnTo>
                    <a:pt x="0" y="1059"/>
                  </a:lnTo>
                  <a:lnTo>
                    <a:pt x="0" y="1033"/>
                  </a:lnTo>
                  <a:lnTo>
                    <a:pt x="7" y="1033"/>
                  </a:lnTo>
                  <a:close/>
                  <a:moveTo>
                    <a:pt x="7" y="1078"/>
                  </a:moveTo>
                  <a:lnTo>
                    <a:pt x="7" y="1104"/>
                  </a:lnTo>
                  <a:lnTo>
                    <a:pt x="0" y="1104"/>
                  </a:lnTo>
                  <a:lnTo>
                    <a:pt x="0" y="1078"/>
                  </a:lnTo>
                  <a:lnTo>
                    <a:pt x="7" y="1078"/>
                  </a:lnTo>
                  <a:close/>
                  <a:moveTo>
                    <a:pt x="7" y="1123"/>
                  </a:moveTo>
                  <a:lnTo>
                    <a:pt x="7" y="1149"/>
                  </a:lnTo>
                  <a:lnTo>
                    <a:pt x="0" y="1149"/>
                  </a:lnTo>
                  <a:lnTo>
                    <a:pt x="0" y="1123"/>
                  </a:lnTo>
                  <a:lnTo>
                    <a:pt x="7" y="1123"/>
                  </a:lnTo>
                  <a:close/>
                  <a:moveTo>
                    <a:pt x="7" y="1168"/>
                  </a:moveTo>
                  <a:lnTo>
                    <a:pt x="7" y="1194"/>
                  </a:lnTo>
                  <a:lnTo>
                    <a:pt x="0" y="1194"/>
                  </a:lnTo>
                  <a:lnTo>
                    <a:pt x="0" y="1168"/>
                  </a:lnTo>
                  <a:lnTo>
                    <a:pt x="7" y="1168"/>
                  </a:lnTo>
                  <a:close/>
                  <a:moveTo>
                    <a:pt x="7" y="1213"/>
                  </a:moveTo>
                  <a:lnTo>
                    <a:pt x="7" y="1239"/>
                  </a:lnTo>
                  <a:lnTo>
                    <a:pt x="0" y="1239"/>
                  </a:lnTo>
                  <a:lnTo>
                    <a:pt x="0" y="1213"/>
                  </a:lnTo>
                  <a:lnTo>
                    <a:pt x="7" y="1213"/>
                  </a:lnTo>
                  <a:close/>
                  <a:moveTo>
                    <a:pt x="7" y="1258"/>
                  </a:moveTo>
                  <a:lnTo>
                    <a:pt x="7" y="1284"/>
                  </a:lnTo>
                  <a:lnTo>
                    <a:pt x="0" y="1284"/>
                  </a:lnTo>
                  <a:lnTo>
                    <a:pt x="0" y="1258"/>
                  </a:lnTo>
                  <a:lnTo>
                    <a:pt x="7" y="1258"/>
                  </a:lnTo>
                  <a:close/>
                  <a:moveTo>
                    <a:pt x="7" y="1303"/>
                  </a:moveTo>
                  <a:lnTo>
                    <a:pt x="7" y="1329"/>
                  </a:lnTo>
                  <a:lnTo>
                    <a:pt x="0" y="1329"/>
                  </a:lnTo>
                  <a:lnTo>
                    <a:pt x="0" y="1303"/>
                  </a:lnTo>
                  <a:lnTo>
                    <a:pt x="7" y="1303"/>
                  </a:lnTo>
                  <a:close/>
                  <a:moveTo>
                    <a:pt x="7" y="1348"/>
                  </a:moveTo>
                  <a:lnTo>
                    <a:pt x="7" y="1374"/>
                  </a:lnTo>
                  <a:lnTo>
                    <a:pt x="0" y="1374"/>
                  </a:lnTo>
                  <a:lnTo>
                    <a:pt x="0" y="1348"/>
                  </a:lnTo>
                  <a:lnTo>
                    <a:pt x="7" y="1348"/>
                  </a:lnTo>
                  <a:close/>
                  <a:moveTo>
                    <a:pt x="7" y="1393"/>
                  </a:moveTo>
                  <a:lnTo>
                    <a:pt x="7" y="1418"/>
                  </a:lnTo>
                  <a:lnTo>
                    <a:pt x="0" y="1418"/>
                  </a:lnTo>
                  <a:lnTo>
                    <a:pt x="0" y="1393"/>
                  </a:lnTo>
                  <a:lnTo>
                    <a:pt x="7" y="1393"/>
                  </a:lnTo>
                  <a:close/>
                  <a:moveTo>
                    <a:pt x="7" y="1438"/>
                  </a:moveTo>
                  <a:lnTo>
                    <a:pt x="7" y="1463"/>
                  </a:lnTo>
                  <a:lnTo>
                    <a:pt x="0" y="1463"/>
                  </a:lnTo>
                  <a:lnTo>
                    <a:pt x="0" y="1438"/>
                  </a:lnTo>
                  <a:lnTo>
                    <a:pt x="7" y="1438"/>
                  </a:lnTo>
                  <a:close/>
                  <a:moveTo>
                    <a:pt x="7" y="1483"/>
                  </a:moveTo>
                  <a:lnTo>
                    <a:pt x="7" y="1508"/>
                  </a:lnTo>
                  <a:lnTo>
                    <a:pt x="0" y="1508"/>
                  </a:lnTo>
                  <a:lnTo>
                    <a:pt x="0" y="1483"/>
                  </a:lnTo>
                  <a:lnTo>
                    <a:pt x="7" y="1483"/>
                  </a:lnTo>
                  <a:close/>
                  <a:moveTo>
                    <a:pt x="7" y="1528"/>
                  </a:moveTo>
                  <a:lnTo>
                    <a:pt x="7" y="1553"/>
                  </a:lnTo>
                  <a:lnTo>
                    <a:pt x="0" y="1553"/>
                  </a:lnTo>
                  <a:lnTo>
                    <a:pt x="0" y="1528"/>
                  </a:lnTo>
                  <a:lnTo>
                    <a:pt x="7" y="1528"/>
                  </a:lnTo>
                  <a:close/>
                  <a:moveTo>
                    <a:pt x="7" y="1572"/>
                  </a:moveTo>
                  <a:lnTo>
                    <a:pt x="7" y="1598"/>
                  </a:lnTo>
                  <a:lnTo>
                    <a:pt x="0" y="1598"/>
                  </a:lnTo>
                  <a:lnTo>
                    <a:pt x="0" y="1572"/>
                  </a:lnTo>
                  <a:lnTo>
                    <a:pt x="7" y="1572"/>
                  </a:lnTo>
                  <a:close/>
                  <a:moveTo>
                    <a:pt x="7" y="1617"/>
                  </a:moveTo>
                  <a:lnTo>
                    <a:pt x="7" y="1643"/>
                  </a:lnTo>
                  <a:lnTo>
                    <a:pt x="0" y="1643"/>
                  </a:lnTo>
                  <a:lnTo>
                    <a:pt x="0" y="1617"/>
                  </a:lnTo>
                  <a:lnTo>
                    <a:pt x="7" y="1617"/>
                  </a:lnTo>
                  <a:close/>
                  <a:moveTo>
                    <a:pt x="7" y="1662"/>
                  </a:moveTo>
                  <a:lnTo>
                    <a:pt x="7" y="1688"/>
                  </a:lnTo>
                  <a:lnTo>
                    <a:pt x="0" y="1688"/>
                  </a:lnTo>
                  <a:lnTo>
                    <a:pt x="0" y="1662"/>
                  </a:lnTo>
                  <a:lnTo>
                    <a:pt x="7" y="1662"/>
                  </a:lnTo>
                  <a:close/>
                  <a:moveTo>
                    <a:pt x="7" y="1707"/>
                  </a:moveTo>
                  <a:lnTo>
                    <a:pt x="7" y="1733"/>
                  </a:lnTo>
                  <a:lnTo>
                    <a:pt x="0" y="1733"/>
                  </a:lnTo>
                  <a:lnTo>
                    <a:pt x="0" y="1707"/>
                  </a:lnTo>
                  <a:lnTo>
                    <a:pt x="7" y="1707"/>
                  </a:lnTo>
                  <a:close/>
                  <a:moveTo>
                    <a:pt x="7" y="1752"/>
                  </a:moveTo>
                  <a:lnTo>
                    <a:pt x="7" y="1778"/>
                  </a:lnTo>
                  <a:lnTo>
                    <a:pt x="0" y="1778"/>
                  </a:lnTo>
                  <a:lnTo>
                    <a:pt x="0" y="1752"/>
                  </a:lnTo>
                  <a:lnTo>
                    <a:pt x="7" y="1752"/>
                  </a:lnTo>
                  <a:close/>
                  <a:moveTo>
                    <a:pt x="7" y="1797"/>
                  </a:moveTo>
                  <a:lnTo>
                    <a:pt x="7" y="1823"/>
                  </a:lnTo>
                  <a:lnTo>
                    <a:pt x="0" y="1823"/>
                  </a:lnTo>
                  <a:lnTo>
                    <a:pt x="0" y="1797"/>
                  </a:lnTo>
                  <a:lnTo>
                    <a:pt x="7" y="1797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42" name="Rectangle 80"/>
            <p:cNvSpPr>
              <a:spLocks noChangeArrowheads="1"/>
            </p:cNvSpPr>
            <p:nvPr/>
          </p:nvSpPr>
          <p:spPr bwMode="auto">
            <a:xfrm>
              <a:off x="5240338" y="1454478"/>
              <a:ext cx="2211388" cy="417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smallest important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3" name="Rectangle 81"/>
            <p:cNvSpPr>
              <a:spLocks noChangeArrowheads="1"/>
            </p:cNvSpPr>
            <p:nvPr/>
          </p:nvSpPr>
          <p:spPr bwMode="auto">
            <a:xfrm>
              <a:off x="5240338" y="1749753"/>
              <a:ext cx="1881925" cy="3847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beneficial value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6" name="Freeform 90"/>
            <p:cNvSpPr>
              <a:spLocks noEditPoints="1"/>
            </p:cNvSpPr>
            <p:nvPr/>
          </p:nvSpPr>
          <p:spPr bwMode="auto">
            <a:xfrm>
              <a:off x="5054600" y="1591003"/>
              <a:ext cx="96838" cy="458788"/>
            </a:xfrm>
            <a:custGeom>
              <a:avLst/>
              <a:gdLst>
                <a:gd name="T0" fmla="*/ 37 w 61"/>
                <a:gd name="T1" fmla="*/ 0 h 289"/>
                <a:gd name="T2" fmla="*/ 37 w 61"/>
                <a:gd name="T3" fmla="*/ 238 h 289"/>
                <a:gd name="T4" fmla="*/ 24 w 61"/>
                <a:gd name="T5" fmla="*/ 238 h 289"/>
                <a:gd name="T6" fmla="*/ 24 w 61"/>
                <a:gd name="T7" fmla="*/ 0 h 289"/>
                <a:gd name="T8" fmla="*/ 37 w 61"/>
                <a:gd name="T9" fmla="*/ 0 h 289"/>
                <a:gd name="T10" fmla="*/ 61 w 61"/>
                <a:gd name="T11" fmla="*/ 228 h 289"/>
                <a:gd name="T12" fmla="*/ 30 w 61"/>
                <a:gd name="T13" fmla="*/ 289 h 289"/>
                <a:gd name="T14" fmla="*/ 0 w 61"/>
                <a:gd name="T15" fmla="*/ 228 h 289"/>
                <a:gd name="T16" fmla="*/ 61 w 61"/>
                <a:gd name="T17" fmla="*/ 228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289">
                  <a:moveTo>
                    <a:pt x="37" y="0"/>
                  </a:moveTo>
                  <a:lnTo>
                    <a:pt x="37" y="238"/>
                  </a:lnTo>
                  <a:lnTo>
                    <a:pt x="24" y="238"/>
                  </a:lnTo>
                  <a:lnTo>
                    <a:pt x="24" y="0"/>
                  </a:lnTo>
                  <a:lnTo>
                    <a:pt x="37" y="0"/>
                  </a:lnTo>
                  <a:close/>
                  <a:moveTo>
                    <a:pt x="61" y="228"/>
                  </a:moveTo>
                  <a:lnTo>
                    <a:pt x="30" y="289"/>
                  </a:lnTo>
                  <a:lnTo>
                    <a:pt x="0" y="228"/>
                  </a:lnTo>
                  <a:lnTo>
                    <a:pt x="61" y="228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163" name="Line 76"/>
          <p:cNvSpPr>
            <a:spLocks noChangeShapeType="1"/>
          </p:cNvSpPr>
          <p:nvPr/>
        </p:nvSpPr>
        <p:spPr bwMode="auto">
          <a:xfrm flipH="1">
            <a:off x="3219623" y="3319096"/>
            <a:ext cx="1465535" cy="0"/>
          </a:xfrm>
          <a:prstGeom prst="line">
            <a:avLst/>
          </a:prstGeom>
          <a:noFill/>
          <a:ln w="762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64" name="Rectangle 86"/>
          <p:cNvSpPr>
            <a:spLocks noChangeArrowheads="1"/>
          </p:cNvSpPr>
          <p:nvPr/>
        </p:nvSpPr>
        <p:spPr bwMode="auto">
          <a:xfrm>
            <a:off x="7357023" y="2944972"/>
            <a:ext cx="2790829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Couldn't be beneficial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0" name="Rectangle 86"/>
          <p:cNvSpPr>
            <a:spLocks noChangeArrowheads="1"/>
          </p:cNvSpPr>
          <p:nvPr/>
        </p:nvSpPr>
        <p:spPr bwMode="auto">
          <a:xfrm>
            <a:off x="7347599" y="3670729"/>
            <a:ext cx="2790829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700" u="none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Couldn't be beneficial,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2" name="Line 76"/>
          <p:cNvSpPr>
            <a:spLocks noChangeShapeType="1"/>
          </p:cNvSpPr>
          <p:nvPr/>
        </p:nvSpPr>
        <p:spPr bwMode="auto">
          <a:xfrm flipH="1">
            <a:off x="1995488" y="4016971"/>
            <a:ext cx="2675260" cy="0"/>
          </a:xfrm>
          <a:prstGeom prst="line">
            <a:avLst/>
          </a:prstGeom>
          <a:noFill/>
          <a:ln w="762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75" name="Line 76"/>
          <p:cNvSpPr>
            <a:spLocks noChangeShapeType="1"/>
          </p:cNvSpPr>
          <p:nvPr/>
        </p:nvSpPr>
        <p:spPr bwMode="auto">
          <a:xfrm flipH="1">
            <a:off x="2691259" y="4765540"/>
            <a:ext cx="2689508" cy="0"/>
          </a:xfrm>
          <a:prstGeom prst="line">
            <a:avLst/>
          </a:prstGeom>
          <a:noFill/>
          <a:ln w="762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76" name="Rectangle 86"/>
          <p:cNvSpPr>
            <a:spLocks noChangeArrowheads="1"/>
          </p:cNvSpPr>
          <p:nvPr/>
        </p:nvSpPr>
        <p:spPr bwMode="auto">
          <a:xfrm>
            <a:off x="7342275" y="4432165"/>
            <a:ext cx="3858429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Could be beneficial or harmful: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9" name="Rectangle 82"/>
          <p:cNvSpPr>
            <a:spLocks noChangeArrowheads="1"/>
          </p:cNvSpPr>
          <p:nvPr/>
        </p:nvSpPr>
        <p:spPr bwMode="auto">
          <a:xfrm>
            <a:off x="643384" y="560512"/>
            <a:ext cx="519372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700" b="1" i="1" u="none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Clinical</a:t>
            </a:r>
            <a:r>
              <a:rPr lang="en-US" altLang="en-US" sz="2700" b="1" u="none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 magnitude-based inference:</a:t>
            </a:r>
            <a:br>
              <a:rPr lang="en-US" altLang="en-US" sz="2700" b="1" u="none" dirty="0" smtClean="0">
                <a:solidFill>
                  <a:srgbClr val="000000"/>
                </a:solidFill>
                <a:latin typeface="Arial Narrow" panose="020B0606020202030204" pitchFamily="34" charset="0"/>
              </a:rPr>
            </a:br>
            <a:r>
              <a:rPr lang="en-US" altLang="en-US" sz="2700" b="1" u="none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how it works with confidence intervals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7364189" y="1746127"/>
            <a:ext cx="5000451" cy="477837"/>
            <a:chOff x="7508205" y="1674119"/>
            <a:chExt cx="5000451" cy="477837"/>
          </a:xfrm>
        </p:grpSpPr>
        <p:sp>
          <p:nvSpPr>
            <p:cNvPr id="144" name="Rectangle 82"/>
            <p:cNvSpPr>
              <a:spLocks noChangeArrowheads="1"/>
            </p:cNvSpPr>
            <p:nvPr/>
          </p:nvSpPr>
          <p:spPr bwMode="auto">
            <a:xfrm>
              <a:off x="7510463" y="1674119"/>
              <a:ext cx="1609415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7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Clinical MBI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7" name="Line 91"/>
            <p:cNvSpPr>
              <a:spLocks noChangeShapeType="1"/>
            </p:cNvSpPr>
            <p:nvPr/>
          </p:nvSpPr>
          <p:spPr bwMode="auto">
            <a:xfrm>
              <a:off x="7508205" y="2151956"/>
              <a:ext cx="5000451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148" name="Rectangle 86"/>
          <p:cNvSpPr>
            <a:spLocks noChangeArrowheads="1"/>
          </p:cNvSpPr>
          <p:nvPr/>
        </p:nvSpPr>
        <p:spPr bwMode="auto">
          <a:xfrm>
            <a:off x="7366447" y="2250262"/>
            <a:ext cx="2577629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Could be beneficial,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Line 76"/>
          <p:cNvSpPr>
            <a:spLocks noChangeShapeType="1"/>
          </p:cNvSpPr>
          <p:nvPr/>
        </p:nvSpPr>
        <p:spPr bwMode="auto">
          <a:xfrm flipH="1">
            <a:off x="4227736" y="2621737"/>
            <a:ext cx="1979613" cy="0"/>
          </a:xfrm>
          <a:prstGeom prst="line">
            <a:avLst/>
          </a:prstGeom>
          <a:noFill/>
          <a:ln w="762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pSp>
        <p:nvGrpSpPr>
          <p:cNvPr id="9" name="Group 8"/>
          <p:cNvGrpSpPr/>
          <p:nvPr/>
        </p:nvGrpSpPr>
        <p:grpSpPr>
          <a:xfrm>
            <a:off x="794592" y="1533192"/>
            <a:ext cx="2279255" cy="3586472"/>
            <a:chOff x="938608" y="1461184"/>
            <a:chExt cx="2279255" cy="3586472"/>
          </a:xfrm>
        </p:grpSpPr>
        <p:sp>
          <p:nvSpPr>
            <p:cNvPr id="98" name="Freeform 53"/>
            <p:cNvSpPr>
              <a:spLocks noEditPoints="1"/>
            </p:cNvSpPr>
            <p:nvPr/>
          </p:nvSpPr>
          <p:spPr bwMode="auto">
            <a:xfrm>
              <a:off x="3169356" y="2153643"/>
              <a:ext cx="11113" cy="2894013"/>
            </a:xfrm>
            <a:custGeom>
              <a:avLst/>
              <a:gdLst>
                <a:gd name="T0" fmla="*/ 0 w 7"/>
                <a:gd name="T1" fmla="*/ 0 h 1823"/>
                <a:gd name="T2" fmla="*/ 0 w 7"/>
                <a:gd name="T3" fmla="*/ 71 h 1823"/>
                <a:gd name="T4" fmla="*/ 7 w 7"/>
                <a:gd name="T5" fmla="*/ 116 h 1823"/>
                <a:gd name="T6" fmla="*/ 7 w 7"/>
                <a:gd name="T7" fmla="*/ 135 h 1823"/>
                <a:gd name="T8" fmla="*/ 7 w 7"/>
                <a:gd name="T9" fmla="*/ 135 h 1823"/>
                <a:gd name="T10" fmla="*/ 0 w 7"/>
                <a:gd name="T11" fmla="*/ 180 h 1823"/>
                <a:gd name="T12" fmla="*/ 0 w 7"/>
                <a:gd name="T13" fmla="*/ 251 h 1823"/>
                <a:gd name="T14" fmla="*/ 7 w 7"/>
                <a:gd name="T15" fmla="*/ 296 h 1823"/>
                <a:gd name="T16" fmla="*/ 7 w 7"/>
                <a:gd name="T17" fmla="*/ 315 h 1823"/>
                <a:gd name="T18" fmla="*/ 7 w 7"/>
                <a:gd name="T19" fmla="*/ 315 h 1823"/>
                <a:gd name="T20" fmla="*/ 0 w 7"/>
                <a:gd name="T21" fmla="*/ 360 h 1823"/>
                <a:gd name="T22" fmla="*/ 0 w 7"/>
                <a:gd name="T23" fmla="*/ 430 h 1823"/>
                <a:gd name="T24" fmla="*/ 7 w 7"/>
                <a:gd name="T25" fmla="*/ 475 h 1823"/>
                <a:gd name="T26" fmla="*/ 7 w 7"/>
                <a:gd name="T27" fmla="*/ 494 h 1823"/>
                <a:gd name="T28" fmla="*/ 7 w 7"/>
                <a:gd name="T29" fmla="*/ 494 h 1823"/>
                <a:gd name="T30" fmla="*/ 0 w 7"/>
                <a:gd name="T31" fmla="*/ 539 h 1823"/>
                <a:gd name="T32" fmla="*/ 0 w 7"/>
                <a:gd name="T33" fmla="*/ 610 h 1823"/>
                <a:gd name="T34" fmla="*/ 7 w 7"/>
                <a:gd name="T35" fmla="*/ 655 h 1823"/>
                <a:gd name="T36" fmla="*/ 7 w 7"/>
                <a:gd name="T37" fmla="*/ 674 h 1823"/>
                <a:gd name="T38" fmla="*/ 7 w 7"/>
                <a:gd name="T39" fmla="*/ 674 h 1823"/>
                <a:gd name="T40" fmla="*/ 0 w 7"/>
                <a:gd name="T41" fmla="*/ 719 h 1823"/>
                <a:gd name="T42" fmla="*/ 0 w 7"/>
                <a:gd name="T43" fmla="*/ 790 h 1823"/>
                <a:gd name="T44" fmla="*/ 7 w 7"/>
                <a:gd name="T45" fmla="*/ 835 h 1823"/>
                <a:gd name="T46" fmla="*/ 7 w 7"/>
                <a:gd name="T47" fmla="*/ 854 h 1823"/>
                <a:gd name="T48" fmla="*/ 7 w 7"/>
                <a:gd name="T49" fmla="*/ 854 h 1823"/>
                <a:gd name="T50" fmla="*/ 0 w 7"/>
                <a:gd name="T51" fmla="*/ 899 h 1823"/>
                <a:gd name="T52" fmla="*/ 0 w 7"/>
                <a:gd name="T53" fmla="*/ 969 h 1823"/>
                <a:gd name="T54" fmla="*/ 7 w 7"/>
                <a:gd name="T55" fmla="*/ 1014 h 1823"/>
                <a:gd name="T56" fmla="*/ 7 w 7"/>
                <a:gd name="T57" fmla="*/ 1033 h 1823"/>
                <a:gd name="T58" fmla="*/ 7 w 7"/>
                <a:gd name="T59" fmla="*/ 1033 h 1823"/>
                <a:gd name="T60" fmla="*/ 0 w 7"/>
                <a:gd name="T61" fmla="*/ 1078 h 1823"/>
                <a:gd name="T62" fmla="*/ 0 w 7"/>
                <a:gd name="T63" fmla="*/ 1149 h 1823"/>
                <a:gd name="T64" fmla="*/ 7 w 7"/>
                <a:gd name="T65" fmla="*/ 1194 h 1823"/>
                <a:gd name="T66" fmla="*/ 7 w 7"/>
                <a:gd name="T67" fmla="*/ 1213 h 1823"/>
                <a:gd name="T68" fmla="*/ 7 w 7"/>
                <a:gd name="T69" fmla="*/ 1213 h 1823"/>
                <a:gd name="T70" fmla="*/ 0 w 7"/>
                <a:gd name="T71" fmla="*/ 1258 h 1823"/>
                <a:gd name="T72" fmla="*/ 0 w 7"/>
                <a:gd name="T73" fmla="*/ 1329 h 1823"/>
                <a:gd name="T74" fmla="*/ 7 w 7"/>
                <a:gd name="T75" fmla="*/ 1374 h 1823"/>
                <a:gd name="T76" fmla="*/ 7 w 7"/>
                <a:gd name="T77" fmla="*/ 1393 h 1823"/>
                <a:gd name="T78" fmla="*/ 7 w 7"/>
                <a:gd name="T79" fmla="*/ 1393 h 1823"/>
                <a:gd name="T80" fmla="*/ 0 w 7"/>
                <a:gd name="T81" fmla="*/ 1438 h 1823"/>
                <a:gd name="T82" fmla="*/ 0 w 7"/>
                <a:gd name="T83" fmla="*/ 1508 h 1823"/>
                <a:gd name="T84" fmla="*/ 7 w 7"/>
                <a:gd name="T85" fmla="*/ 1553 h 1823"/>
                <a:gd name="T86" fmla="*/ 7 w 7"/>
                <a:gd name="T87" fmla="*/ 1572 h 1823"/>
                <a:gd name="T88" fmla="*/ 7 w 7"/>
                <a:gd name="T89" fmla="*/ 1572 h 1823"/>
                <a:gd name="T90" fmla="*/ 0 w 7"/>
                <a:gd name="T91" fmla="*/ 1617 h 1823"/>
                <a:gd name="T92" fmla="*/ 0 w 7"/>
                <a:gd name="T93" fmla="*/ 1688 h 1823"/>
                <a:gd name="T94" fmla="*/ 7 w 7"/>
                <a:gd name="T95" fmla="*/ 1733 h 1823"/>
                <a:gd name="T96" fmla="*/ 7 w 7"/>
                <a:gd name="T97" fmla="*/ 1752 h 1823"/>
                <a:gd name="T98" fmla="*/ 7 w 7"/>
                <a:gd name="T99" fmla="*/ 1752 h 1823"/>
                <a:gd name="T100" fmla="*/ 0 w 7"/>
                <a:gd name="T101" fmla="*/ 1797 h 18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7" h="1823">
                  <a:moveTo>
                    <a:pt x="7" y="0"/>
                  </a:moveTo>
                  <a:lnTo>
                    <a:pt x="7" y="26"/>
                  </a:lnTo>
                  <a:lnTo>
                    <a:pt x="0" y="26"/>
                  </a:lnTo>
                  <a:lnTo>
                    <a:pt x="0" y="0"/>
                  </a:lnTo>
                  <a:lnTo>
                    <a:pt x="7" y="0"/>
                  </a:lnTo>
                  <a:close/>
                  <a:moveTo>
                    <a:pt x="7" y="45"/>
                  </a:moveTo>
                  <a:lnTo>
                    <a:pt x="7" y="71"/>
                  </a:lnTo>
                  <a:lnTo>
                    <a:pt x="0" y="71"/>
                  </a:lnTo>
                  <a:lnTo>
                    <a:pt x="0" y="45"/>
                  </a:lnTo>
                  <a:lnTo>
                    <a:pt x="7" y="45"/>
                  </a:lnTo>
                  <a:close/>
                  <a:moveTo>
                    <a:pt x="7" y="90"/>
                  </a:moveTo>
                  <a:lnTo>
                    <a:pt x="7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7" y="90"/>
                  </a:lnTo>
                  <a:close/>
                  <a:moveTo>
                    <a:pt x="7" y="135"/>
                  </a:moveTo>
                  <a:lnTo>
                    <a:pt x="7" y="161"/>
                  </a:lnTo>
                  <a:lnTo>
                    <a:pt x="0" y="161"/>
                  </a:lnTo>
                  <a:lnTo>
                    <a:pt x="0" y="135"/>
                  </a:lnTo>
                  <a:lnTo>
                    <a:pt x="7" y="135"/>
                  </a:lnTo>
                  <a:close/>
                  <a:moveTo>
                    <a:pt x="7" y="180"/>
                  </a:moveTo>
                  <a:lnTo>
                    <a:pt x="7" y="206"/>
                  </a:lnTo>
                  <a:lnTo>
                    <a:pt x="0" y="206"/>
                  </a:lnTo>
                  <a:lnTo>
                    <a:pt x="0" y="180"/>
                  </a:lnTo>
                  <a:lnTo>
                    <a:pt x="7" y="180"/>
                  </a:lnTo>
                  <a:close/>
                  <a:moveTo>
                    <a:pt x="7" y="225"/>
                  </a:moveTo>
                  <a:lnTo>
                    <a:pt x="7" y="251"/>
                  </a:lnTo>
                  <a:lnTo>
                    <a:pt x="0" y="251"/>
                  </a:lnTo>
                  <a:lnTo>
                    <a:pt x="0" y="225"/>
                  </a:lnTo>
                  <a:lnTo>
                    <a:pt x="7" y="225"/>
                  </a:lnTo>
                  <a:close/>
                  <a:moveTo>
                    <a:pt x="7" y="270"/>
                  </a:moveTo>
                  <a:lnTo>
                    <a:pt x="7" y="296"/>
                  </a:lnTo>
                  <a:lnTo>
                    <a:pt x="0" y="296"/>
                  </a:lnTo>
                  <a:lnTo>
                    <a:pt x="0" y="270"/>
                  </a:lnTo>
                  <a:lnTo>
                    <a:pt x="7" y="270"/>
                  </a:lnTo>
                  <a:close/>
                  <a:moveTo>
                    <a:pt x="7" y="315"/>
                  </a:moveTo>
                  <a:lnTo>
                    <a:pt x="7" y="340"/>
                  </a:lnTo>
                  <a:lnTo>
                    <a:pt x="0" y="340"/>
                  </a:lnTo>
                  <a:lnTo>
                    <a:pt x="0" y="315"/>
                  </a:lnTo>
                  <a:lnTo>
                    <a:pt x="7" y="315"/>
                  </a:lnTo>
                  <a:close/>
                  <a:moveTo>
                    <a:pt x="7" y="360"/>
                  </a:moveTo>
                  <a:lnTo>
                    <a:pt x="7" y="385"/>
                  </a:lnTo>
                  <a:lnTo>
                    <a:pt x="0" y="385"/>
                  </a:lnTo>
                  <a:lnTo>
                    <a:pt x="0" y="360"/>
                  </a:lnTo>
                  <a:lnTo>
                    <a:pt x="7" y="360"/>
                  </a:lnTo>
                  <a:close/>
                  <a:moveTo>
                    <a:pt x="7" y="405"/>
                  </a:moveTo>
                  <a:lnTo>
                    <a:pt x="7" y="430"/>
                  </a:lnTo>
                  <a:lnTo>
                    <a:pt x="0" y="430"/>
                  </a:lnTo>
                  <a:lnTo>
                    <a:pt x="0" y="405"/>
                  </a:lnTo>
                  <a:lnTo>
                    <a:pt x="7" y="405"/>
                  </a:lnTo>
                  <a:close/>
                  <a:moveTo>
                    <a:pt x="7" y="450"/>
                  </a:moveTo>
                  <a:lnTo>
                    <a:pt x="7" y="475"/>
                  </a:lnTo>
                  <a:lnTo>
                    <a:pt x="0" y="475"/>
                  </a:lnTo>
                  <a:lnTo>
                    <a:pt x="0" y="450"/>
                  </a:lnTo>
                  <a:lnTo>
                    <a:pt x="7" y="450"/>
                  </a:lnTo>
                  <a:close/>
                  <a:moveTo>
                    <a:pt x="7" y="494"/>
                  </a:moveTo>
                  <a:lnTo>
                    <a:pt x="7" y="520"/>
                  </a:lnTo>
                  <a:lnTo>
                    <a:pt x="0" y="520"/>
                  </a:lnTo>
                  <a:lnTo>
                    <a:pt x="0" y="494"/>
                  </a:lnTo>
                  <a:lnTo>
                    <a:pt x="7" y="494"/>
                  </a:lnTo>
                  <a:close/>
                  <a:moveTo>
                    <a:pt x="7" y="539"/>
                  </a:moveTo>
                  <a:lnTo>
                    <a:pt x="7" y="565"/>
                  </a:lnTo>
                  <a:lnTo>
                    <a:pt x="0" y="565"/>
                  </a:lnTo>
                  <a:lnTo>
                    <a:pt x="0" y="539"/>
                  </a:lnTo>
                  <a:lnTo>
                    <a:pt x="7" y="539"/>
                  </a:lnTo>
                  <a:close/>
                  <a:moveTo>
                    <a:pt x="7" y="584"/>
                  </a:moveTo>
                  <a:lnTo>
                    <a:pt x="7" y="610"/>
                  </a:lnTo>
                  <a:lnTo>
                    <a:pt x="0" y="610"/>
                  </a:lnTo>
                  <a:lnTo>
                    <a:pt x="0" y="584"/>
                  </a:lnTo>
                  <a:lnTo>
                    <a:pt x="7" y="584"/>
                  </a:lnTo>
                  <a:close/>
                  <a:moveTo>
                    <a:pt x="7" y="629"/>
                  </a:moveTo>
                  <a:lnTo>
                    <a:pt x="7" y="655"/>
                  </a:lnTo>
                  <a:lnTo>
                    <a:pt x="0" y="655"/>
                  </a:lnTo>
                  <a:lnTo>
                    <a:pt x="0" y="629"/>
                  </a:lnTo>
                  <a:lnTo>
                    <a:pt x="7" y="629"/>
                  </a:lnTo>
                  <a:close/>
                  <a:moveTo>
                    <a:pt x="7" y="674"/>
                  </a:moveTo>
                  <a:lnTo>
                    <a:pt x="7" y="700"/>
                  </a:lnTo>
                  <a:lnTo>
                    <a:pt x="0" y="700"/>
                  </a:lnTo>
                  <a:lnTo>
                    <a:pt x="0" y="674"/>
                  </a:lnTo>
                  <a:lnTo>
                    <a:pt x="7" y="674"/>
                  </a:lnTo>
                  <a:close/>
                  <a:moveTo>
                    <a:pt x="7" y="719"/>
                  </a:moveTo>
                  <a:lnTo>
                    <a:pt x="7" y="745"/>
                  </a:lnTo>
                  <a:lnTo>
                    <a:pt x="0" y="745"/>
                  </a:lnTo>
                  <a:lnTo>
                    <a:pt x="0" y="719"/>
                  </a:lnTo>
                  <a:lnTo>
                    <a:pt x="7" y="719"/>
                  </a:lnTo>
                  <a:close/>
                  <a:moveTo>
                    <a:pt x="7" y="764"/>
                  </a:moveTo>
                  <a:lnTo>
                    <a:pt x="7" y="790"/>
                  </a:lnTo>
                  <a:lnTo>
                    <a:pt x="0" y="790"/>
                  </a:lnTo>
                  <a:lnTo>
                    <a:pt x="0" y="764"/>
                  </a:lnTo>
                  <a:lnTo>
                    <a:pt x="7" y="764"/>
                  </a:lnTo>
                  <a:close/>
                  <a:moveTo>
                    <a:pt x="7" y="809"/>
                  </a:moveTo>
                  <a:lnTo>
                    <a:pt x="7" y="835"/>
                  </a:lnTo>
                  <a:lnTo>
                    <a:pt x="0" y="835"/>
                  </a:lnTo>
                  <a:lnTo>
                    <a:pt x="0" y="809"/>
                  </a:lnTo>
                  <a:lnTo>
                    <a:pt x="7" y="809"/>
                  </a:lnTo>
                  <a:close/>
                  <a:moveTo>
                    <a:pt x="7" y="854"/>
                  </a:moveTo>
                  <a:lnTo>
                    <a:pt x="7" y="879"/>
                  </a:lnTo>
                  <a:lnTo>
                    <a:pt x="0" y="879"/>
                  </a:lnTo>
                  <a:lnTo>
                    <a:pt x="0" y="854"/>
                  </a:lnTo>
                  <a:lnTo>
                    <a:pt x="7" y="854"/>
                  </a:lnTo>
                  <a:close/>
                  <a:moveTo>
                    <a:pt x="7" y="899"/>
                  </a:moveTo>
                  <a:lnTo>
                    <a:pt x="7" y="924"/>
                  </a:lnTo>
                  <a:lnTo>
                    <a:pt x="0" y="924"/>
                  </a:lnTo>
                  <a:lnTo>
                    <a:pt x="0" y="899"/>
                  </a:lnTo>
                  <a:lnTo>
                    <a:pt x="7" y="899"/>
                  </a:lnTo>
                  <a:close/>
                  <a:moveTo>
                    <a:pt x="7" y="944"/>
                  </a:moveTo>
                  <a:lnTo>
                    <a:pt x="7" y="969"/>
                  </a:lnTo>
                  <a:lnTo>
                    <a:pt x="0" y="969"/>
                  </a:lnTo>
                  <a:lnTo>
                    <a:pt x="0" y="944"/>
                  </a:lnTo>
                  <a:lnTo>
                    <a:pt x="7" y="944"/>
                  </a:lnTo>
                  <a:close/>
                  <a:moveTo>
                    <a:pt x="7" y="989"/>
                  </a:moveTo>
                  <a:lnTo>
                    <a:pt x="7" y="1014"/>
                  </a:lnTo>
                  <a:lnTo>
                    <a:pt x="0" y="1014"/>
                  </a:lnTo>
                  <a:lnTo>
                    <a:pt x="0" y="989"/>
                  </a:lnTo>
                  <a:lnTo>
                    <a:pt x="7" y="989"/>
                  </a:lnTo>
                  <a:close/>
                  <a:moveTo>
                    <a:pt x="7" y="1033"/>
                  </a:moveTo>
                  <a:lnTo>
                    <a:pt x="7" y="1059"/>
                  </a:lnTo>
                  <a:lnTo>
                    <a:pt x="0" y="1059"/>
                  </a:lnTo>
                  <a:lnTo>
                    <a:pt x="0" y="1033"/>
                  </a:lnTo>
                  <a:lnTo>
                    <a:pt x="7" y="1033"/>
                  </a:lnTo>
                  <a:close/>
                  <a:moveTo>
                    <a:pt x="7" y="1078"/>
                  </a:moveTo>
                  <a:lnTo>
                    <a:pt x="7" y="1104"/>
                  </a:lnTo>
                  <a:lnTo>
                    <a:pt x="0" y="1104"/>
                  </a:lnTo>
                  <a:lnTo>
                    <a:pt x="0" y="1078"/>
                  </a:lnTo>
                  <a:lnTo>
                    <a:pt x="7" y="1078"/>
                  </a:lnTo>
                  <a:close/>
                  <a:moveTo>
                    <a:pt x="7" y="1123"/>
                  </a:moveTo>
                  <a:lnTo>
                    <a:pt x="7" y="1149"/>
                  </a:lnTo>
                  <a:lnTo>
                    <a:pt x="0" y="1149"/>
                  </a:lnTo>
                  <a:lnTo>
                    <a:pt x="0" y="1123"/>
                  </a:lnTo>
                  <a:lnTo>
                    <a:pt x="7" y="1123"/>
                  </a:lnTo>
                  <a:close/>
                  <a:moveTo>
                    <a:pt x="7" y="1168"/>
                  </a:moveTo>
                  <a:lnTo>
                    <a:pt x="7" y="1194"/>
                  </a:lnTo>
                  <a:lnTo>
                    <a:pt x="0" y="1194"/>
                  </a:lnTo>
                  <a:lnTo>
                    <a:pt x="0" y="1168"/>
                  </a:lnTo>
                  <a:lnTo>
                    <a:pt x="7" y="1168"/>
                  </a:lnTo>
                  <a:close/>
                  <a:moveTo>
                    <a:pt x="7" y="1213"/>
                  </a:moveTo>
                  <a:lnTo>
                    <a:pt x="7" y="1239"/>
                  </a:lnTo>
                  <a:lnTo>
                    <a:pt x="0" y="1239"/>
                  </a:lnTo>
                  <a:lnTo>
                    <a:pt x="0" y="1213"/>
                  </a:lnTo>
                  <a:lnTo>
                    <a:pt x="7" y="1213"/>
                  </a:lnTo>
                  <a:close/>
                  <a:moveTo>
                    <a:pt x="7" y="1258"/>
                  </a:moveTo>
                  <a:lnTo>
                    <a:pt x="7" y="1284"/>
                  </a:lnTo>
                  <a:lnTo>
                    <a:pt x="0" y="1284"/>
                  </a:lnTo>
                  <a:lnTo>
                    <a:pt x="0" y="1258"/>
                  </a:lnTo>
                  <a:lnTo>
                    <a:pt x="7" y="1258"/>
                  </a:lnTo>
                  <a:close/>
                  <a:moveTo>
                    <a:pt x="7" y="1303"/>
                  </a:moveTo>
                  <a:lnTo>
                    <a:pt x="7" y="1329"/>
                  </a:lnTo>
                  <a:lnTo>
                    <a:pt x="0" y="1329"/>
                  </a:lnTo>
                  <a:lnTo>
                    <a:pt x="0" y="1303"/>
                  </a:lnTo>
                  <a:lnTo>
                    <a:pt x="7" y="1303"/>
                  </a:lnTo>
                  <a:close/>
                  <a:moveTo>
                    <a:pt x="7" y="1348"/>
                  </a:moveTo>
                  <a:lnTo>
                    <a:pt x="7" y="1374"/>
                  </a:lnTo>
                  <a:lnTo>
                    <a:pt x="0" y="1374"/>
                  </a:lnTo>
                  <a:lnTo>
                    <a:pt x="0" y="1348"/>
                  </a:lnTo>
                  <a:lnTo>
                    <a:pt x="7" y="1348"/>
                  </a:lnTo>
                  <a:close/>
                  <a:moveTo>
                    <a:pt x="7" y="1393"/>
                  </a:moveTo>
                  <a:lnTo>
                    <a:pt x="7" y="1418"/>
                  </a:lnTo>
                  <a:lnTo>
                    <a:pt x="0" y="1418"/>
                  </a:lnTo>
                  <a:lnTo>
                    <a:pt x="0" y="1393"/>
                  </a:lnTo>
                  <a:lnTo>
                    <a:pt x="7" y="1393"/>
                  </a:lnTo>
                  <a:close/>
                  <a:moveTo>
                    <a:pt x="7" y="1438"/>
                  </a:moveTo>
                  <a:lnTo>
                    <a:pt x="7" y="1463"/>
                  </a:lnTo>
                  <a:lnTo>
                    <a:pt x="0" y="1463"/>
                  </a:lnTo>
                  <a:lnTo>
                    <a:pt x="0" y="1438"/>
                  </a:lnTo>
                  <a:lnTo>
                    <a:pt x="7" y="1438"/>
                  </a:lnTo>
                  <a:close/>
                  <a:moveTo>
                    <a:pt x="7" y="1483"/>
                  </a:moveTo>
                  <a:lnTo>
                    <a:pt x="7" y="1508"/>
                  </a:lnTo>
                  <a:lnTo>
                    <a:pt x="0" y="1508"/>
                  </a:lnTo>
                  <a:lnTo>
                    <a:pt x="0" y="1483"/>
                  </a:lnTo>
                  <a:lnTo>
                    <a:pt x="7" y="1483"/>
                  </a:lnTo>
                  <a:close/>
                  <a:moveTo>
                    <a:pt x="7" y="1528"/>
                  </a:moveTo>
                  <a:lnTo>
                    <a:pt x="7" y="1553"/>
                  </a:lnTo>
                  <a:lnTo>
                    <a:pt x="0" y="1553"/>
                  </a:lnTo>
                  <a:lnTo>
                    <a:pt x="0" y="1528"/>
                  </a:lnTo>
                  <a:lnTo>
                    <a:pt x="7" y="1528"/>
                  </a:lnTo>
                  <a:close/>
                  <a:moveTo>
                    <a:pt x="7" y="1572"/>
                  </a:moveTo>
                  <a:lnTo>
                    <a:pt x="7" y="1598"/>
                  </a:lnTo>
                  <a:lnTo>
                    <a:pt x="0" y="1598"/>
                  </a:lnTo>
                  <a:lnTo>
                    <a:pt x="0" y="1572"/>
                  </a:lnTo>
                  <a:lnTo>
                    <a:pt x="7" y="1572"/>
                  </a:lnTo>
                  <a:close/>
                  <a:moveTo>
                    <a:pt x="7" y="1617"/>
                  </a:moveTo>
                  <a:lnTo>
                    <a:pt x="7" y="1643"/>
                  </a:lnTo>
                  <a:lnTo>
                    <a:pt x="0" y="1643"/>
                  </a:lnTo>
                  <a:lnTo>
                    <a:pt x="0" y="1617"/>
                  </a:lnTo>
                  <a:lnTo>
                    <a:pt x="7" y="1617"/>
                  </a:lnTo>
                  <a:close/>
                  <a:moveTo>
                    <a:pt x="7" y="1662"/>
                  </a:moveTo>
                  <a:lnTo>
                    <a:pt x="7" y="1688"/>
                  </a:lnTo>
                  <a:lnTo>
                    <a:pt x="0" y="1688"/>
                  </a:lnTo>
                  <a:lnTo>
                    <a:pt x="0" y="1662"/>
                  </a:lnTo>
                  <a:lnTo>
                    <a:pt x="7" y="1662"/>
                  </a:lnTo>
                  <a:close/>
                  <a:moveTo>
                    <a:pt x="7" y="1707"/>
                  </a:moveTo>
                  <a:lnTo>
                    <a:pt x="7" y="1733"/>
                  </a:lnTo>
                  <a:lnTo>
                    <a:pt x="0" y="1733"/>
                  </a:lnTo>
                  <a:lnTo>
                    <a:pt x="0" y="1707"/>
                  </a:lnTo>
                  <a:lnTo>
                    <a:pt x="7" y="1707"/>
                  </a:lnTo>
                  <a:close/>
                  <a:moveTo>
                    <a:pt x="7" y="1752"/>
                  </a:moveTo>
                  <a:lnTo>
                    <a:pt x="7" y="1778"/>
                  </a:lnTo>
                  <a:lnTo>
                    <a:pt x="0" y="1778"/>
                  </a:lnTo>
                  <a:lnTo>
                    <a:pt x="0" y="1752"/>
                  </a:lnTo>
                  <a:lnTo>
                    <a:pt x="7" y="1752"/>
                  </a:lnTo>
                  <a:close/>
                  <a:moveTo>
                    <a:pt x="7" y="1797"/>
                  </a:moveTo>
                  <a:lnTo>
                    <a:pt x="7" y="1823"/>
                  </a:lnTo>
                  <a:lnTo>
                    <a:pt x="0" y="1823"/>
                  </a:lnTo>
                  <a:lnTo>
                    <a:pt x="0" y="1797"/>
                  </a:lnTo>
                  <a:lnTo>
                    <a:pt x="7" y="1797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1" name="Rectangle 80"/>
            <p:cNvSpPr>
              <a:spLocks noChangeArrowheads="1"/>
            </p:cNvSpPr>
            <p:nvPr/>
          </p:nvSpPr>
          <p:spPr bwMode="auto">
            <a:xfrm>
              <a:off x="938608" y="1461184"/>
              <a:ext cx="2133597" cy="3847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smallest important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81"/>
            <p:cNvSpPr>
              <a:spLocks noChangeArrowheads="1"/>
            </p:cNvSpPr>
            <p:nvPr/>
          </p:nvSpPr>
          <p:spPr bwMode="auto">
            <a:xfrm>
              <a:off x="1380354" y="1756459"/>
              <a:ext cx="1651094" cy="3847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harmful value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Freeform 90"/>
            <p:cNvSpPr>
              <a:spLocks noEditPoints="1"/>
            </p:cNvSpPr>
            <p:nvPr/>
          </p:nvSpPr>
          <p:spPr bwMode="auto">
            <a:xfrm>
              <a:off x="3121025" y="1597709"/>
              <a:ext cx="96838" cy="458788"/>
            </a:xfrm>
            <a:custGeom>
              <a:avLst/>
              <a:gdLst>
                <a:gd name="T0" fmla="*/ 37 w 61"/>
                <a:gd name="T1" fmla="*/ 0 h 289"/>
                <a:gd name="T2" fmla="*/ 37 w 61"/>
                <a:gd name="T3" fmla="*/ 238 h 289"/>
                <a:gd name="T4" fmla="*/ 24 w 61"/>
                <a:gd name="T5" fmla="*/ 238 h 289"/>
                <a:gd name="T6" fmla="*/ 24 w 61"/>
                <a:gd name="T7" fmla="*/ 0 h 289"/>
                <a:gd name="T8" fmla="*/ 37 w 61"/>
                <a:gd name="T9" fmla="*/ 0 h 289"/>
                <a:gd name="T10" fmla="*/ 61 w 61"/>
                <a:gd name="T11" fmla="*/ 228 h 289"/>
                <a:gd name="T12" fmla="*/ 30 w 61"/>
                <a:gd name="T13" fmla="*/ 289 h 289"/>
                <a:gd name="T14" fmla="*/ 0 w 61"/>
                <a:gd name="T15" fmla="*/ 228 h 289"/>
                <a:gd name="T16" fmla="*/ 61 w 61"/>
                <a:gd name="T17" fmla="*/ 228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289">
                  <a:moveTo>
                    <a:pt x="37" y="0"/>
                  </a:moveTo>
                  <a:lnTo>
                    <a:pt x="37" y="238"/>
                  </a:lnTo>
                  <a:lnTo>
                    <a:pt x="24" y="238"/>
                  </a:lnTo>
                  <a:lnTo>
                    <a:pt x="24" y="0"/>
                  </a:lnTo>
                  <a:lnTo>
                    <a:pt x="37" y="0"/>
                  </a:lnTo>
                  <a:close/>
                  <a:moveTo>
                    <a:pt x="61" y="228"/>
                  </a:moveTo>
                  <a:lnTo>
                    <a:pt x="30" y="289"/>
                  </a:lnTo>
                  <a:lnTo>
                    <a:pt x="0" y="228"/>
                  </a:lnTo>
                  <a:lnTo>
                    <a:pt x="61" y="228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46" name="Rectangle 86"/>
          <p:cNvSpPr>
            <a:spLocks noChangeArrowheads="1"/>
          </p:cNvSpPr>
          <p:nvPr/>
        </p:nvSpPr>
        <p:spPr bwMode="auto">
          <a:xfrm>
            <a:off x="556072" y="6395869"/>
            <a:ext cx="5809283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"Could be beneficial": &gt;25% chance (</a:t>
            </a:r>
            <a:r>
              <a:rPr kumimoji="0" lang="en-US" altLang="en-US" sz="27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possibly</a:t>
            </a:r>
            <a:r>
              <a:rPr kumimoji="0" lang="en-US" altLang="en-US" sz="27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)</a:t>
            </a:r>
            <a:endParaRPr kumimoji="0" lang="en-US" altLang="en-US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5" name="Rectangle 86"/>
          <p:cNvSpPr>
            <a:spLocks noChangeArrowheads="1"/>
          </p:cNvSpPr>
          <p:nvPr/>
        </p:nvSpPr>
        <p:spPr bwMode="auto">
          <a:xfrm>
            <a:off x="7364518" y="2563694"/>
            <a:ext cx="2475037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n-US" altLang="en-US" sz="2700" u="none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couldn't </a:t>
            </a:r>
            <a:r>
              <a:rPr lang="en-US" altLang="en-US" sz="2700" u="none" dirty="0">
                <a:solidFill>
                  <a:srgbClr val="000000"/>
                </a:solidFill>
                <a:latin typeface="Arial Narrow" panose="020B0606020202030204" pitchFamily="34" charset="0"/>
              </a:rPr>
              <a:t>be </a:t>
            </a:r>
            <a:r>
              <a:rPr lang="en-US" altLang="en-US" sz="2700" u="none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harmful</a:t>
            </a:r>
            <a:r>
              <a:rPr lang="en-US" altLang="en-US" sz="2700" u="none" dirty="0">
                <a:solidFill>
                  <a:srgbClr val="000000"/>
                </a:solidFill>
                <a:latin typeface="Arial Narrow" panose="020B0606020202030204" pitchFamily="34" charset="0"/>
              </a:rPr>
              <a:t>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Rectangle 86"/>
          <p:cNvSpPr>
            <a:spLocks noChangeArrowheads="1"/>
          </p:cNvSpPr>
          <p:nvPr/>
        </p:nvSpPr>
        <p:spPr bwMode="auto">
          <a:xfrm>
            <a:off x="7384551" y="3241358"/>
            <a:ext cx="2475037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n-US" altLang="en-US" sz="2700" u="none" dirty="0">
                <a:solidFill>
                  <a:srgbClr val="000000"/>
                </a:solidFill>
                <a:latin typeface="Arial Narrow" panose="020B0606020202030204" pitchFamily="34" charset="0"/>
              </a:rPr>
              <a:t>couldn't be </a:t>
            </a:r>
            <a:r>
              <a:rPr lang="en-US" altLang="en-US" sz="2700" u="none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harmful: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Rectangle 86"/>
          <p:cNvSpPr>
            <a:spLocks noChangeArrowheads="1"/>
          </p:cNvSpPr>
          <p:nvPr/>
        </p:nvSpPr>
        <p:spPr bwMode="auto">
          <a:xfrm>
            <a:off x="7357023" y="3999538"/>
            <a:ext cx="218329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700" u="none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could be harmful: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tangle 86"/>
          <p:cNvSpPr>
            <a:spLocks noChangeArrowheads="1"/>
          </p:cNvSpPr>
          <p:nvPr/>
        </p:nvSpPr>
        <p:spPr bwMode="auto">
          <a:xfrm>
            <a:off x="7357023" y="4753526"/>
            <a:ext cx="4435958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7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unclear, don't use it, get more data!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Rectangle 86"/>
          <p:cNvSpPr>
            <a:spLocks noChangeArrowheads="1"/>
          </p:cNvSpPr>
          <p:nvPr/>
        </p:nvSpPr>
        <p:spPr bwMode="auto">
          <a:xfrm>
            <a:off x="540197" y="6930060"/>
            <a:ext cx="6541855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"Couldn't be harmful": &lt;0.5% chance (</a:t>
            </a:r>
            <a:r>
              <a:rPr kumimoji="0" lang="en-US" altLang="en-US" sz="27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most unlikely</a:t>
            </a:r>
            <a:r>
              <a:rPr kumimoji="0" lang="en-US" altLang="en-US" sz="27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)</a:t>
            </a:r>
            <a:endParaRPr kumimoji="0" lang="en-US" altLang="en-US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2" name="Rectangle 86"/>
          <p:cNvSpPr>
            <a:spLocks noChangeArrowheads="1"/>
          </p:cNvSpPr>
          <p:nvPr/>
        </p:nvSpPr>
        <p:spPr bwMode="auto">
          <a:xfrm>
            <a:off x="524322" y="7464251"/>
            <a:ext cx="6020879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"Couldn't be beneficial": &lt;25% chance (</a:t>
            </a:r>
            <a:r>
              <a:rPr kumimoji="0" lang="en-US" altLang="en-US" sz="27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unlikely</a:t>
            </a:r>
            <a:r>
              <a:rPr kumimoji="0" lang="en-US" altLang="en-US" sz="27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)</a:t>
            </a:r>
            <a:endParaRPr kumimoji="0" lang="en-US" altLang="en-US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3" name="Rectangle 86"/>
          <p:cNvSpPr>
            <a:spLocks noChangeArrowheads="1"/>
          </p:cNvSpPr>
          <p:nvPr/>
        </p:nvSpPr>
        <p:spPr bwMode="auto">
          <a:xfrm>
            <a:off x="508447" y="7998442"/>
            <a:ext cx="9909829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"Could be harmful": &gt;0.5% chance (0.5-5%, </a:t>
            </a:r>
            <a:r>
              <a:rPr lang="en-US" altLang="en-US" sz="2700" i="1" u="none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very unlikely</a:t>
            </a:r>
            <a:r>
              <a:rPr lang="en-US" altLang="en-US" sz="2700" u="none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; 5-25%, </a:t>
            </a:r>
            <a:r>
              <a:rPr lang="en-US" altLang="en-US" sz="2700" i="1" u="none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unlikely</a:t>
            </a:r>
            <a:r>
              <a:rPr lang="en-US" altLang="en-US" sz="2700" u="none" dirty="0">
                <a:solidFill>
                  <a:srgbClr val="000000"/>
                </a:solidFill>
                <a:latin typeface="Arial Narrow" panose="020B0606020202030204" pitchFamily="34" charset="0"/>
              </a:rPr>
              <a:t>;</a:t>
            </a:r>
            <a:r>
              <a:rPr lang="en-US" altLang="en-US" sz="2700" u="none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 etc.</a:t>
            </a:r>
            <a:r>
              <a:rPr kumimoji="0" lang="en-US" altLang="en-US" sz="27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)</a:t>
            </a:r>
            <a:endParaRPr kumimoji="0" lang="en-US" altLang="en-US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4" name="Rectangle 86"/>
          <p:cNvSpPr>
            <a:spLocks noChangeArrowheads="1"/>
          </p:cNvSpPr>
          <p:nvPr/>
        </p:nvSpPr>
        <p:spPr bwMode="auto">
          <a:xfrm>
            <a:off x="9902714" y="2552774"/>
            <a:ext cx="758221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n-US" altLang="en-US" sz="2700" u="none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use it!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Rectangle 86"/>
          <p:cNvSpPr>
            <a:spLocks noChangeArrowheads="1"/>
          </p:cNvSpPr>
          <p:nvPr/>
        </p:nvSpPr>
        <p:spPr bwMode="auto">
          <a:xfrm>
            <a:off x="9950235" y="3251603"/>
            <a:ext cx="1445909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n-US" altLang="en-US" sz="2700" u="none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don't use it!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Rectangle 86"/>
          <p:cNvSpPr>
            <a:spLocks noChangeArrowheads="1"/>
          </p:cNvSpPr>
          <p:nvPr/>
        </p:nvSpPr>
        <p:spPr bwMode="auto">
          <a:xfrm>
            <a:off x="9596223" y="4001182"/>
            <a:ext cx="1445909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n-US" altLang="en-US" sz="2700" u="none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don't use it!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7" name="Rectangle 86"/>
          <p:cNvSpPr>
            <a:spLocks noChangeArrowheads="1"/>
          </p:cNvSpPr>
          <p:nvPr/>
        </p:nvSpPr>
        <p:spPr bwMode="auto">
          <a:xfrm>
            <a:off x="535739" y="8497942"/>
            <a:ext cx="1102866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These probabilities imply</a:t>
            </a:r>
            <a:r>
              <a:rPr kumimoji="0" lang="en-US" altLang="en-US" sz="27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a 50% confidence interval on the benefit side</a:t>
            </a:r>
            <a:br>
              <a:rPr kumimoji="0" lang="en-US" altLang="en-US" sz="27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</a:br>
            <a:r>
              <a:rPr kumimoji="0" lang="en-US" altLang="en-US" sz="27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and a 99% confidence interval on the harm side. It's easier to work with the probabilities!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Rectangle 86"/>
          <p:cNvSpPr>
            <a:spLocks noChangeArrowheads="1"/>
          </p:cNvSpPr>
          <p:nvPr/>
        </p:nvSpPr>
        <p:spPr bwMode="auto">
          <a:xfrm>
            <a:off x="7619108" y="5816539"/>
            <a:ext cx="4745532" cy="166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n-US" altLang="en-US" sz="2700" u="none" dirty="0">
                <a:solidFill>
                  <a:srgbClr val="000000"/>
                </a:solidFill>
                <a:latin typeface="Arial Narrow" panose="020B0606020202030204" pitchFamily="34" charset="0"/>
              </a:rPr>
              <a:t>You may also use a treatment if the </a:t>
            </a:r>
            <a:r>
              <a:rPr lang="en-US" altLang="en-US" sz="2700" u="none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chances or odds of </a:t>
            </a:r>
            <a:r>
              <a:rPr lang="en-US" altLang="en-US" sz="2700" u="none" dirty="0">
                <a:solidFill>
                  <a:srgbClr val="000000"/>
                </a:solidFill>
                <a:latin typeface="Arial Narrow" panose="020B0606020202030204" pitchFamily="34" charset="0"/>
              </a:rPr>
              <a:t>benefit sufficiently </a:t>
            </a:r>
            <a:r>
              <a:rPr lang="en-US" altLang="en-US" sz="2700" u="none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outweigh </a:t>
            </a:r>
            <a:r>
              <a:rPr lang="en-US" altLang="en-US" sz="2700" u="none" dirty="0">
                <a:solidFill>
                  <a:srgbClr val="000000"/>
                </a:solidFill>
                <a:latin typeface="Arial Narrow" panose="020B0606020202030204" pitchFamily="34" charset="0"/>
              </a:rPr>
              <a:t>the risk </a:t>
            </a:r>
            <a:r>
              <a:rPr lang="en-US" altLang="en-US" sz="2700" u="none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or odds of harm (odds ratio &gt;66).</a:t>
            </a:r>
            <a:endParaRPr lang="en-US" altLang="en-US" sz="1800" u="none" dirty="0"/>
          </a:p>
        </p:txBody>
      </p:sp>
    </p:spTree>
    <p:extLst>
      <p:ext uri="{BB962C8B-B14F-4D97-AF65-F5344CB8AC3E}">
        <p14:creationId xmlns:p14="http://schemas.microsoft.com/office/powerpoint/2010/main" val="2795392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7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7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" grpId="0" animBg="1"/>
      <p:bldP spid="164" grpId="0"/>
      <p:bldP spid="170" grpId="0"/>
      <p:bldP spid="172" grpId="0" animBg="1"/>
      <p:bldP spid="175" grpId="0" animBg="1"/>
      <p:bldP spid="176" grpId="0"/>
      <p:bldP spid="148" grpId="0"/>
      <p:bldP spid="43" grpId="0" animBg="1"/>
      <p:bldP spid="46" grpId="0"/>
      <p:bldP spid="45" grpId="0"/>
      <p:bldP spid="47" grpId="0"/>
      <p:bldP spid="48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6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3"/>
          <p:cNvSpPr/>
          <p:nvPr/>
        </p:nvSpPr>
        <p:spPr bwMode="auto">
          <a:xfrm>
            <a:off x="339304" y="416496"/>
            <a:ext cx="12601401" cy="914501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26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9" name="Rectangle 82"/>
          <p:cNvSpPr>
            <a:spLocks noChangeArrowheads="1"/>
          </p:cNvSpPr>
          <p:nvPr/>
        </p:nvSpPr>
        <p:spPr bwMode="auto">
          <a:xfrm>
            <a:off x="643385" y="560512"/>
            <a:ext cx="924298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700" b="1" u="none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Clinical magnitude-based inference:</a:t>
            </a:r>
            <a:br>
              <a:rPr lang="en-US" altLang="en-US" sz="2700" b="1" u="none" dirty="0" smtClean="0">
                <a:solidFill>
                  <a:srgbClr val="000000"/>
                </a:solidFill>
                <a:latin typeface="Arial Narrow" panose="020B0606020202030204" pitchFamily="34" charset="0"/>
              </a:rPr>
            </a:br>
            <a:r>
              <a:rPr lang="en-US" altLang="en-US" sz="2700" b="1" u="none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Type-I error: the true effect is trivial, but you decide it could be used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58" name="Rectangle 83"/>
          <p:cNvSpPr>
            <a:spLocks noChangeArrowheads="1"/>
          </p:cNvSpPr>
          <p:nvPr/>
        </p:nvSpPr>
        <p:spPr bwMode="auto">
          <a:xfrm>
            <a:off x="11459923" y="1746127"/>
            <a:ext cx="1263166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MBI error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Rectangle 87"/>
          <p:cNvSpPr>
            <a:spLocks noChangeArrowheads="1"/>
          </p:cNvSpPr>
          <p:nvPr/>
        </p:nvSpPr>
        <p:spPr bwMode="auto">
          <a:xfrm>
            <a:off x="11909565" y="3105161"/>
            <a:ext cx="363882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No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Rectangle 87"/>
          <p:cNvSpPr>
            <a:spLocks noChangeArrowheads="1"/>
          </p:cNvSpPr>
          <p:nvPr/>
        </p:nvSpPr>
        <p:spPr bwMode="auto">
          <a:xfrm>
            <a:off x="11909564" y="3793038"/>
            <a:ext cx="363881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No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Rectangle 87"/>
          <p:cNvSpPr>
            <a:spLocks noChangeArrowheads="1"/>
          </p:cNvSpPr>
          <p:nvPr/>
        </p:nvSpPr>
        <p:spPr bwMode="auto">
          <a:xfrm>
            <a:off x="11909565" y="4537502"/>
            <a:ext cx="363882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No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" name="Rectangle 87"/>
          <p:cNvSpPr>
            <a:spLocks noChangeArrowheads="1"/>
          </p:cNvSpPr>
          <p:nvPr/>
        </p:nvSpPr>
        <p:spPr bwMode="auto">
          <a:xfrm>
            <a:off x="11395804" y="2401646"/>
            <a:ext cx="1391408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Yes: Type</a:t>
            </a:r>
            <a:r>
              <a:rPr kumimoji="0" lang="en-US" altLang="en-US" sz="27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I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44948" y="1526486"/>
            <a:ext cx="12279733" cy="7802453"/>
            <a:chOff x="444948" y="1310462"/>
            <a:chExt cx="12279733" cy="7802453"/>
          </a:xfrm>
        </p:grpSpPr>
        <p:grpSp>
          <p:nvGrpSpPr>
            <p:cNvPr id="10" name="Group 9"/>
            <p:cNvGrpSpPr/>
            <p:nvPr/>
          </p:nvGrpSpPr>
          <p:grpSpPr>
            <a:xfrm>
              <a:off x="556073" y="1984227"/>
              <a:ext cx="6745287" cy="2941651"/>
              <a:chOff x="700088" y="2128243"/>
              <a:chExt cx="6745287" cy="2941651"/>
            </a:xfrm>
          </p:grpSpPr>
          <p:sp>
            <p:nvSpPr>
              <p:cNvPr id="319" name="Rectangle 50"/>
              <p:cNvSpPr>
                <a:spLocks noChangeArrowheads="1"/>
              </p:cNvSpPr>
              <p:nvPr/>
            </p:nvSpPr>
            <p:spPr bwMode="auto">
              <a:xfrm>
                <a:off x="4829175" y="2128243"/>
                <a:ext cx="2616200" cy="2933700"/>
              </a:xfrm>
              <a:prstGeom prst="rect">
                <a:avLst/>
              </a:prstGeom>
              <a:solidFill>
                <a:srgbClr val="FFECA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96" name="Rectangle 51"/>
              <p:cNvSpPr>
                <a:spLocks noChangeArrowheads="1"/>
              </p:cNvSpPr>
              <p:nvPr/>
            </p:nvSpPr>
            <p:spPr bwMode="auto">
              <a:xfrm>
                <a:off x="700088" y="2128243"/>
                <a:ext cx="2719388" cy="2933700"/>
              </a:xfrm>
              <a:prstGeom prst="rect">
                <a:avLst/>
              </a:prstGeom>
              <a:solidFill>
                <a:srgbClr val="EAD0F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97" name="Rectangle 52"/>
              <p:cNvSpPr>
                <a:spLocks noChangeArrowheads="1"/>
              </p:cNvSpPr>
              <p:nvPr/>
            </p:nvSpPr>
            <p:spPr bwMode="auto">
              <a:xfrm>
                <a:off x="3172870" y="2130949"/>
                <a:ext cx="1957388" cy="2938945"/>
              </a:xfrm>
              <a:prstGeom prst="rect">
                <a:avLst/>
              </a:prstGeom>
              <a:solidFill>
                <a:srgbClr val="E0FFC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444948" y="4924277"/>
              <a:ext cx="6886575" cy="1036835"/>
              <a:chOff x="588963" y="5068293"/>
              <a:chExt cx="6886575" cy="1036835"/>
            </a:xfrm>
          </p:grpSpPr>
          <p:sp>
            <p:nvSpPr>
              <p:cNvPr id="100" name="Line 55"/>
              <p:cNvSpPr>
                <a:spLocks noChangeShapeType="1"/>
              </p:cNvSpPr>
              <p:nvPr/>
            </p:nvSpPr>
            <p:spPr bwMode="auto">
              <a:xfrm>
                <a:off x="706438" y="5068293"/>
                <a:ext cx="6738938" cy="0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101" name="Rectangle 56"/>
              <p:cNvSpPr>
                <a:spLocks noChangeArrowheads="1"/>
              </p:cNvSpPr>
              <p:nvPr/>
            </p:nvSpPr>
            <p:spPr bwMode="auto">
              <a:xfrm>
                <a:off x="2835275" y="5678090"/>
                <a:ext cx="2789238" cy="427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6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Narrow" panose="020B0606020202030204" pitchFamily="34" charset="0"/>
                  </a:rPr>
                  <a:t>Value of effect statistic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4" name="Freeform 58"/>
              <p:cNvSpPr>
                <a:spLocks noEditPoints="1"/>
              </p:cNvSpPr>
              <p:nvPr/>
            </p:nvSpPr>
            <p:spPr bwMode="auto">
              <a:xfrm>
                <a:off x="5163840" y="5171480"/>
                <a:ext cx="2262188" cy="98425"/>
              </a:xfrm>
              <a:custGeom>
                <a:avLst/>
                <a:gdLst>
                  <a:gd name="T0" fmla="*/ 0 w 1425"/>
                  <a:gd name="T1" fmla="*/ 28 h 62"/>
                  <a:gd name="T2" fmla="*/ 1374 w 1425"/>
                  <a:gd name="T3" fmla="*/ 28 h 62"/>
                  <a:gd name="T4" fmla="*/ 1374 w 1425"/>
                  <a:gd name="T5" fmla="*/ 34 h 62"/>
                  <a:gd name="T6" fmla="*/ 0 w 1425"/>
                  <a:gd name="T7" fmla="*/ 34 h 62"/>
                  <a:gd name="T8" fmla="*/ 0 w 1425"/>
                  <a:gd name="T9" fmla="*/ 28 h 62"/>
                  <a:gd name="T10" fmla="*/ 1364 w 1425"/>
                  <a:gd name="T11" fmla="*/ 0 h 62"/>
                  <a:gd name="T12" fmla="*/ 1425 w 1425"/>
                  <a:gd name="T13" fmla="*/ 31 h 62"/>
                  <a:gd name="T14" fmla="*/ 1364 w 1425"/>
                  <a:gd name="T15" fmla="*/ 62 h 62"/>
                  <a:gd name="T16" fmla="*/ 1364 w 1425"/>
                  <a:gd name="T17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25" h="62">
                    <a:moveTo>
                      <a:pt x="0" y="28"/>
                    </a:moveTo>
                    <a:lnTo>
                      <a:pt x="1374" y="28"/>
                    </a:lnTo>
                    <a:lnTo>
                      <a:pt x="1374" y="34"/>
                    </a:lnTo>
                    <a:lnTo>
                      <a:pt x="0" y="34"/>
                    </a:lnTo>
                    <a:lnTo>
                      <a:pt x="0" y="28"/>
                    </a:lnTo>
                    <a:close/>
                    <a:moveTo>
                      <a:pt x="1364" y="0"/>
                    </a:moveTo>
                    <a:lnTo>
                      <a:pt x="1425" y="31"/>
                    </a:lnTo>
                    <a:lnTo>
                      <a:pt x="1364" y="62"/>
                    </a:lnTo>
                    <a:lnTo>
                      <a:pt x="1364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105" name="Freeform 59"/>
              <p:cNvSpPr>
                <a:spLocks noEditPoints="1"/>
              </p:cNvSpPr>
              <p:nvPr/>
            </p:nvSpPr>
            <p:spPr bwMode="auto">
              <a:xfrm>
                <a:off x="706438" y="5171480"/>
                <a:ext cx="2362200" cy="98425"/>
              </a:xfrm>
              <a:custGeom>
                <a:avLst/>
                <a:gdLst>
                  <a:gd name="T0" fmla="*/ 1488 w 1488"/>
                  <a:gd name="T1" fmla="*/ 28 h 62"/>
                  <a:gd name="T2" fmla="*/ 51 w 1488"/>
                  <a:gd name="T3" fmla="*/ 28 h 62"/>
                  <a:gd name="T4" fmla="*/ 51 w 1488"/>
                  <a:gd name="T5" fmla="*/ 34 h 62"/>
                  <a:gd name="T6" fmla="*/ 1488 w 1488"/>
                  <a:gd name="T7" fmla="*/ 34 h 62"/>
                  <a:gd name="T8" fmla="*/ 1488 w 1488"/>
                  <a:gd name="T9" fmla="*/ 28 h 62"/>
                  <a:gd name="T10" fmla="*/ 61 w 1488"/>
                  <a:gd name="T11" fmla="*/ 0 h 62"/>
                  <a:gd name="T12" fmla="*/ 0 w 1488"/>
                  <a:gd name="T13" fmla="*/ 31 h 62"/>
                  <a:gd name="T14" fmla="*/ 61 w 1488"/>
                  <a:gd name="T15" fmla="*/ 62 h 62"/>
                  <a:gd name="T16" fmla="*/ 61 w 1488"/>
                  <a:gd name="T17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88" h="62">
                    <a:moveTo>
                      <a:pt x="1488" y="28"/>
                    </a:moveTo>
                    <a:lnTo>
                      <a:pt x="51" y="28"/>
                    </a:lnTo>
                    <a:lnTo>
                      <a:pt x="51" y="34"/>
                    </a:lnTo>
                    <a:lnTo>
                      <a:pt x="1488" y="34"/>
                    </a:lnTo>
                    <a:lnTo>
                      <a:pt x="1488" y="28"/>
                    </a:lnTo>
                    <a:close/>
                    <a:moveTo>
                      <a:pt x="61" y="0"/>
                    </a:moveTo>
                    <a:lnTo>
                      <a:pt x="0" y="31"/>
                    </a:lnTo>
                    <a:lnTo>
                      <a:pt x="61" y="62"/>
                    </a:lnTo>
                    <a:lnTo>
                      <a:pt x="61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110" name="Rectangle 60"/>
              <p:cNvSpPr>
                <a:spLocks noChangeArrowheads="1"/>
              </p:cNvSpPr>
              <p:nvPr/>
            </p:nvSpPr>
            <p:spPr bwMode="auto">
              <a:xfrm>
                <a:off x="5030788" y="5317530"/>
                <a:ext cx="2444750" cy="31591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112" name="Rectangle 61"/>
              <p:cNvSpPr>
                <a:spLocks noChangeArrowheads="1"/>
              </p:cNvSpPr>
              <p:nvPr/>
            </p:nvSpPr>
            <p:spPr bwMode="auto">
              <a:xfrm>
                <a:off x="5193562" y="5263555"/>
                <a:ext cx="2202526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6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Narrow" panose="020B0606020202030204" pitchFamily="34" charset="0"/>
                  </a:rPr>
                  <a:t>substantial benefit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4" name="Rectangle 62"/>
              <p:cNvSpPr>
                <a:spLocks noChangeArrowheads="1"/>
              </p:cNvSpPr>
              <p:nvPr/>
            </p:nvSpPr>
            <p:spPr bwMode="auto">
              <a:xfrm>
                <a:off x="588963" y="5317530"/>
                <a:ext cx="2546350" cy="31591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115" name="Rectangle 63"/>
              <p:cNvSpPr>
                <a:spLocks noChangeArrowheads="1"/>
              </p:cNvSpPr>
              <p:nvPr/>
            </p:nvSpPr>
            <p:spPr bwMode="auto">
              <a:xfrm>
                <a:off x="926235" y="5263555"/>
                <a:ext cx="2005357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6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Narrow" panose="020B0606020202030204" pitchFamily="34" charset="0"/>
                  </a:rPr>
                  <a:t>substantial harm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6" name="Freeform 64"/>
              <p:cNvSpPr>
                <a:spLocks noEditPoints="1"/>
              </p:cNvSpPr>
              <p:nvPr/>
            </p:nvSpPr>
            <p:spPr bwMode="auto">
              <a:xfrm>
                <a:off x="3149600" y="5171480"/>
                <a:ext cx="1938338" cy="98425"/>
              </a:xfrm>
              <a:custGeom>
                <a:avLst/>
                <a:gdLst>
                  <a:gd name="T0" fmla="*/ 1170 w 1221"/>
                  <a:gd name="T1" fmla="*/ 28 h 62"/>
                  <a:gd name="T2" fmla="*/ 51 w 1221"/>
                  <a:gd name="T3" fmla="*/ 28 h 62"/>
                  <a:gd name="T4" fmla="*/ 51 w 1221"/>
                  <a:gd name="T5" fmla="*/ 34 h 62"/>
                  <a:gd name="T6" fmla="*/ 1170 w 1221"/>
                  <a:gd name="T7" fmla="*/ 34 h 62"/>
                  <a:gd name="T8" fmla="*/ 1170 w 1221"/>
                  <a:gd name="T9" fmla="*/ 28 h 62"/>
                  <a:gd name="T10" fmla="*/ 1160 w 1221"/>
                  <a:gd name="T11" fmla="*/ 62 h 62"/>
                  <a:gd name="T12" fmla="*/ 1221 w 1221"/>
                  <a:gd name="T13" fmla="*/ 31 h 62"/>
                  <a:gd name="T14" fmla="*/ 1160 w 1221"/>
                  <a:gd name="T15" fmla="*/ 0 h 62"/>
                  <a:gd name="T16" fmla="*/ 1160 w 1221"/>
                  <a:gd name="T17" fmla="*/ 62 h 62"/>
                  <a:gd name="T18" fmla="*/ 62 w 1221"/>
                  <a:gd name="T19" fmla="*/ 0 h 62"/>
                  <a:gd name="T20" fmla="*/ 0 w 1221"/>
                  <a:gd name="T21" fmla="*/ 31 h 62"/>
                  <a:gd name="T22" fmla="*/ 62 w 1221"/>
                  <a:gd name="T23" fmla="*/ 62 h 62"/>
                  <a:gd name="T24" fmla="*/ 62 w 1221"/>
                  <a:gd name="T25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221" h="62">
                    <a:moveTo>
                      <a:pt x="1170" y="28"/>
                    </a:moveTo>
                    <a:lnTo>
                      <a:pt x="51" y="28"/>
                    </a:lnTo>
                    <a:lnTo>
                      <a:pt x="51" y="34"/>
                    </a:lnTo>
                    <a:lnTo>
                      <a:pt x="1170" y="34"/>
                    </a:lnTo>
                    <a:lnTo>
                      <a:pt x="1170" y="28"/>
                    </a:lnTo>
                    <a:close/>
                    <a:moveTo>
                      <a:pt x="1160" y="62"/>
                    </a:moveTo>
                    <a:lnTo>
                      <a:pt x="1221" y="31"/>
                    </a:lnTo>
                    <a:lnTo>
                      <a:pt x="1160" y="0"/>
                    </a:lnTo>
                    <a:lnTo>
                      <a:pt x="1160" y="62"/>
                    </a:lnTo>
                    <a:close/>
                    <a:moveTo>
                      <a:pt x="62" y="0"/>
                    </a:moveTo>
                    <a:lnTo>
                      <a:pt x="0" y="31"/>
                    </a:lnTo>
                    <a:lnTo>
                      <a:pt x="62" y="62"/>
                    </a:lnTo>
                    <a:lnTo>
                      <a:pt x="62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117" name="Rectangle 65"/>
              <p:cNvSpPr>
                <a:spLocks noChangeArrowheads="1"/>
              </p:cNvSpPr>
              <p:nvPr/>
            </p:nvSpPr>
            <p:spPr bwMode="auto">
              <a:xfrm>
                <a:off x="3733800" y="5317530"/>
                <a:ext cx="811213" cy="31591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124" name="Rectangle 66"/>
              <p:cNvSpPr>
                <a:spLocks noChangeArrowheads="1"/>
              </p:cNvSpPr>
              <p:nvPr/>
            </p:nvSpPr>
            <p:spPr bwMode="auto">
              <a:xfrm>
                <a:off x="3830638" y="5263555"/>
                <a:ext cx="741363" cy="428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Narrow" panose="020B0606020202030204" pitchFamily="34" charset="0"/>
                  </a:rPr>
                  <a:t>trivial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4910585" y="1310462"/>
              <a:ext cx="2397126" cy="3593178"/>
              <a:chOff x="5054600" y="1454478"/>
              <a:chExt cx="2397126" cy="3593178"/>
            </a:xfrm>
          </p:grpSpPr>
          <p:sp>
            <p:nvSpPr>
              <p:cNvPr id="141" name="Freeform 79"/>
              <p:cNvSpPr>
                <a:spLocks noEditPoints="1"/>
              </p:cNvSpPr>
              <p:nvPr/>
            </p:nvSpPr>
            <p:spPr bwMode="auto">
              <a:xfrm>
                <a:off x="5102225" y="2153643"/>
                <a:ext cx="11113" cy="2894013"/>
              </a:xfrm>
              <a:custGeom>
                <a:avLst/>
                <a:gdLst>
                  <a:gd name="T0" fmla="*/ 0 w 7"/>
                  <a:gd name="T1" fmla="*/ 0 h 1823"/>
                  <a:gd name="T2" fmla="*/ 0 w 7"/>
                  <a:gd name="T3" fmla="*/ 71 h 1823"/>
                  <a:gd name="T4" fmla="*/ 7 w 7"/>
                  <a:gd name="T5" fmla="*/ 116 h 1823"/>
                  <a:gd name="T6" fmla="*/ 7 w 7"/>
                  <a:gd name="T7" fmla="*/ 135 h 1823"/>
                  <a:gd name="T8" fmla="*/ 7 w 7"/>
                  <a:gd name="T9" fmla="*/ 135 h 1823"/>
                  <a:gd name="T10" fmla="*/ 0 w 7"/>
                  <a:gd name="T11" fmla="*/ 180 h 1823"/>
                  <a:gd name="T12" fmla="*/ 0 w 7"/>
                  <a:gd name="T13" fmla="*/ 251 h 1823"/>
                  <a:gd name="T14" fmla="*/ 7 w 7"/>
                  <a:gd name="T15" fmla="*/ 296 h 1823"/>
                  <a:gd name="T16" fmla="*/ 7 w 7"/>
                  <a:gd name="T17" fmla="*/ 315 h 1823"/>
                  <a:gd name="T18" fmla="*/ 7 w 7"/>
                  <a:gd name="T19" fmla="*/ 315 h 1823"/>
                  <a:gd name="T20" fmla="*/ 0 w 7"/>
                  <a:gd name="T21" fmla="*/ 360 h 1823"/>
                  <a:gd name="T22" fmla="*/ 0 w 7"/>
                  <a:gd name="T23" fmla="*/ 430 h 1823"/>
                  <a:gd name="T24" fmla="*/ 7 w 7"/>
                  <a:gd name="T25" fmla="*/ 475 h 1823"/>
                  <a:gd name="T26" fmla="*/ 7 w 7"/>
                  <a:gd name="T27" fmla="*/ 494 h 1823"/>
                  <a:gd name="T28" fmla="*/ 7 w 7"/>
                  <a:gd name="T29" fmla="*/ 494 h 1823"/>
                  <a:gd name="T30" fmla="*/ 0 w 7"/>
                  <a:gd name="T31" fmla="*/ 539 h 1823"/>
                  <a:gd name="T32" fmla="*/ 0 w 7"/>
                  <a:gd name="T33" fmla="*/ 610 h 1823"/>
                  <a:gd name="T34" fmla="*/ 7 w 7"/>
                  <a:gd name="T35" fmla="*/ 655 h 1823"/>
                  <a:gd name="T36" fmla="*/ 7 w 7"/>
                  <a:gd name="T37" fmla="*/ 674 h 1823"/>
                  <a:gd name="T38" fmla="*/ 7 w 7"/>
                  <a:gd name="T39" fmla="*/ 674 h 1823"/>
                  <a:gd name="T40" fmla="*/ 0 w 7"/>
                  <a:gd name="T41" fmla="*/ 719 h 1823"/>
                  <a:gd name="T42" fmla="*/ 0 w 7"/>
                  <a:gd name="T43" fmla="*/ 790 h 1823"/>
                  <a:gd name="T44" fmla="*/ 7 w 7"/>
                  <a:gd name="T45" fmla="*/ 835 h 1823"/>
                  <a:gd name="T46" fmla="*/ 7 w 7"/>
                  <a:gd name="T47" fmla="*/ 854 h 1823"/>
                  <a:gd name="T48" fmla="*/ 7 w 7"/>
                  <a:gd name="T49" fmla="*/ 854 h 1823"/>
                  <a:gd name="T50" fmla="*/ 0 w 7"/>
                  <a:gd name="T51" fmla="*/ 899 h 1823"/>
                  <a:gd name="T52" fmla="*/ 0 w 7"/>
                  <a:gd name="T53" fmla="*/ 969 h 1823"/>
                  <a:gd name="T54" fmla="*/ 7 w 7"/>
                  <a:gd name="T55" fmla="*/ 1014 h 1823"/>
                  <a:gd name="T56" fmla="*/ 7 w 7"/>
                  <a:gd name="T57" fmla="*/ 1033 h 1823"/>
                  <a:gd name="T58" fmla="*/ 7 w 7"/>
                  <a:gd name="T59" fmla="*/ 1033 h 1823"/>
                  <a:gd name="T60" fmla="*/ 0 w 7"/>
                  <a:gd name="T61" fmla="*/ 1078 h 1823"/>
                  <a:gd name="T62" fmla="*/ 0 w 7"/>
                  <a:gd name="T63" fmla="*/ 1149 h 1823"/>
                  <a:gd name="T64" fmla="*/ 7 w 7"/>
                  <a:gd name="T65" fmla="*/ 1194 h 1823"/>
                  <a:gd name="T66" fmla="*/ 7 w 7"/>
                  <a:gd name="T67" fmla="*/ 1213 h 1823"/>
                  <a:gd name="T68" fmla="*/ 7 w 7"/>
                  <a:gd name="T69" fmla="*/ 1213 h 1823"/>
                  <a:gd name="T70" fmla="*/ 0 w 7"/>
                  <a:gd name="T71" fmla="*/ 1258 h 1823"/>
                  <a:gd name="T72" fmla="*/ 0 w 7"/>
                  <a:gd name="T73" fmla="*/ 1329 h 1823"/>
                  <a:gd name="T74" fmla="*/ 7 w 7"/>
                  <a:gd name="T75" fmla="*/ 1374 h 1823"/>
                  <a:gd name="T76" fmla="*/ 7 w 7"/>
                  <a:gd name="T77" fmla="*/ 1393 h 1823"/>
                  <a:gd name="T78" fmla="*/ 7 w 7"/>
                  <a:gd name="T79" fmla="*/ 1393 h 1823"/>
                  <a:gd name="T80" fmla="*/ 0 w 7"/>
                  <a:gd name="T81" fmla="*/ 1438 h 1823"/>
                  <a:gd name="T82" fmla="*/ 0 w 7"/>
                  <a:gd name="T83" fmla="*/ 1508 h 1823"/>
                  <a:gd name="T84" fmla="*/ 7 w 7"/>
                  <a:gd name="T85" fmla="*/ 1553 h 1823"/>
                  <a:gd name="T86" fmla="*/ 7 w 7"/>
                  <a:gd name="T87" fmla="*/ 1572 h 1823"/>
                  <a:gd name="T88" fmla="*/ 7 w 7"/>
                  <a:gd name="T89" fmla="*/ 1572 h 1823"/>
                  <a:gd name="T90" fmla="*/ 0 w 7"/>
                  <a:gd name="T91" fmla="*/ 1617 h 1823"/>
                  <a:gd name="T92" fmla="*/ 0 w 7"/>
                  <a:gd name="T93" fmla="*/ 1688 h 1823"/>
                  <a:gd name="T94" fmla="*/ 7 w 7"/>
                  <a:gd name="T95" fmla="*/ 1733 h 1823"/>
                  <a:gd name="T96" fmla="*/ 7 w 7"/>
                  <a:gd name="T97" fmla="*/ 1752 h 1823"/>
                  <a:gd name="T98" fmla="*/ 7 w 7"/>
                  <a:gd name="T99" fmla="*/ 1752 h 1823"/>
                  <a:gd name="T100" fmla="*/ 0 w 7"/>
                  <a:gd name="T101" fmla="*/ 1797 h 18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7" h="1823">
                    <a:moveTo>
                      <a:pt x="7" y="0"/>
                    </a:moveTo>
                    <a:lnTo>
                      <a:pt x="7" y="26"/>
                    </a:lnTo>
                    <a:lnTo>
                      <a:pt x="0" y="26"/>
                    </a:lnTo>
                    <a:lnTo>
                      <a:pt x="0" y="0"/>
                    </a:lnTo>
                    <a:lnTo>
                      <a:pt x="7" y="0"/>
                    </a:lnTo>
                    <a:close/>
                    <a:moveTo>
                      <a:pt x="7" y="45"/>
                    </a:moveTo>
                    <a:lnTo>
                      <a:pt x="7" y="71"/>
                    </a:lnTo>
                    <a:lnTo>
                      <a:pt x="0" y="71"/>
                    </a:lnTo>
                    <a:lnTo>
                      <a:pt x="0" y="45"/>
                    </a:lnTo>
                    <a:lnTo>
                      <a:pt x="7" y="45"/>
                    </a:lnTo>
                    <a:close/>
                    <a:moveTo>
                      <a:pt x="7" y="90"/>
                    </a:moveTo>
                    <a:lnTo>
                      <a:pt x="7" y="116"/>
                    </a:lnTo>
                    <a:lnTo>
                      <a:pt x="0" y="116"/>
                    </a:lnTo>
                    <a:lnTo>
                      <a:pt x="0" y="90"/>
                    </a:lnTo>
                    <a:lnTo>
                      <a:pt x="7" y="90"/>
                    </a:lnTo>
                    <a:close/>
                    <a:moveTo>
                      <a:pt x="7" y="135"/>
                    </a:moveTo>
                    <a:lnTo>
                      <a:pt x="7" y="161"/>
                    </a:lnTo>
                    <a:lnTo>
                      <a:pt x="0" y="161"/>
                    </a:lnTo>
                    <a:lnTo>
                      <a:pt x="0" y="135"/>
                    </a:lnTo>
                    <a:lnTo>
                      <a:pt x="7" y="135"/>
                    </a:lnTo>
                    <a:close/>
                    <a:moveTo>
                      <a:pt x="7" y="180"/>
                    </a:moveTo>
                    <a:lnTo>
                      <a:pt x="7" y="206"/>
                    </a:lnTo>
                    <a:lnTo>
                      <a:pt x="0" y="206"/>
                    </a:lnTo>
                    <a:lnTo>
                      <a:pt x="0" y="180"/>
                    </a:lnTo>
                    <a:lnTo>
                      <a:pt x="7" y="180"/>
                    </a:lnTo>
                    <a:close/>
                    <a:moveTo>
                      <a:pt x="7" y="225"/>
                    </a:moveTo>
                    <a:lnTo>
                      <a:pt x="7" y="251"/>
                    </a:lnTo>
                    <a:lnTo>
                      <a:pt x="0" y="251"/>
                    </a:lnTo>
                    <a:lnTo>
                      <a:pt x="0" y="225"/>
                    </a:lnTo>
                    <a:lnTo>
                      <a:pt x="7" y="225"/>
                    </a:lnTo>
                    <a:close/>
                    <a:moveTo>
                      <a:pt x="7" y="270"/>
                    </a:moveTo>
                    <a:lnTo>
                      <a:pt x="7" y="296"/>
                    </a:lnTo>
                    <a:lnTo>
                      <a:pt x="0" y="296"/>
                    </a:lnTo>
                    <a:lnTo>
                      <a:pt x="0" y="270"/>
                    </a:lnTo>
                    <a:lnTo>
                      <a:pt x="7" y="270"/>
                    </a:lnTo>
                    <a:close/>
                    <a:moveTo>
                      <a:pt x="7" y="315"/>
                    </a:moveTo>
                    <a:lnTo>
                      <a:pt x="7" y="340"/>
                    </a:lnTo>
                    <a:lnTo>
                      <a:pt x="0" y="340"/>
                    </a:lnTo>
                    <a:lnTo>
                      <a:pt x="0" y="315"/>
                    </a:lnTo>
                    <a:lnTo>
                      <a:pt x="7" y="315"/>
                    </a:lnTo>
                    <a:close/>
                    <a:moveTo>
                      <a:pt x="7" y="360"/>
                    </a:moveTo>
                    <a:lnTo>
                      <a:pt x="7" y="385"/>
                    </a:lnTo>
                    <a:lnTo>
                      <a:pt x="0" y="385"/>
                    </a:lnTo>
                    <a:lnTo>
                      <a:pt x="0" y="360"/>
                    </a:lnTo>
                    <a:lnTo>
                      <a:pt x="7" y="360"/>
                    </a:lnTo>
                    <a:close/>
                    <a:moveTo>
                      <a:pt x="7" y="405"/>
                    </a:moveTo>
                    <a:lnTo>
                      <a:pt x="7" y="430"/>
                    </a:lnTo>
                    <a:lnTo>
                      <a:pt x="0" y="430"/>
                    </a:lnTo>
                    <a:lnTo>
                      <a:pt x="0" y="405"/>
                    </a:lnTo>
                    <a:lnTo>
                      <a:pt x="7" y="405"/>
                    </a:lnTo>
                    <a:close/>
                    <a:moveTo>
                      <a:pt x="7" y="450"/>
                    </a:moveTo>
                    <a:lnTo>
                      <a:pt x="7" y="475"/>
                    </a:lnTo>
                    <a:lnTo>
                      <a:pt x="0" y="475"/>
                    </a:lnTo>
                    <a:lnTo>
                      <a:pt x="0" y="450"/>
                    </a:lnTo>
                    <a:lnTo>
                      <a:pt x="7" y="450"/>
                    </a:lnTo>
                    <a:close/>
                    <a:moveTo>
                      <a:pt x="7" y="494"/>
                    </a:moveTo>
                    <a:lnTo>
                      <a:pt x="7" y="520"/>
                    </a:lnTo>
                    <a:lnTo>
                      <a:pt x="0" y="520"/>
                    </a:lnTo>
                    <a:lnTo>
                      <a:pt x="0" y="494"/>
                    </a:lnTo>
                    <a:lnTo>
                      <a:pt x="7" y="494"/>
                    </a:lnTo>
                    <a:close/>
                    <a:moveTo>
                      <a:pt x="7" y="539"/>
                    </a:moveTo>
                    <a:lnTo>
                      <a:pt x="7" y="565"/>
                    </a:lnTo>
                    <a:lnTo>
                      <a:pt x="0" y="565"/>
                    </a:lnTo>
                    <a:lnTo>
                      <a:pt x="0" y="539"/>
                    </a:lnTo>
                    <a:lnTo>
                      <a:pt x="7" y="539"/>
                    </a:lnTo>
                    <a:close/>
                    <a:moveTo>
                      <a:pt x="7" y="584"/>
                    </a:moveTo>
                    <a:lnTo>
                      <a:pt x="7" y="610"/>
                    </a:lnTo>
                    <a:lnTo>
                      <a:pt x="0" y="610"/>
                    </a:lnTo>
                    <a:lnTo>
                      <a:pt x="0" y="584"/>
                    </a:lnTo>
                    <a:lnTo>
                      <a:pt x="7" y="584"/>
                    </a:lnTo>
                    <a:close/>
                    <a:moveTo>
                      <a:pt x="7" y="629"/>
                    </a:moveTo>
                    <a:lnTo>
                      <a:pt x="7" y="655"/>
                    </a:lnTo>
                    <a:lnTo>
                      <a:pt x="0" y="655"/>
                    </a:lnTo>
                    <a:lnTo>
                      <a:pt x="0" y="629"/>
                    </a:lnTo>
                    <a:lnTo>
                      <a:pt x="7" y="629"/>
                    </a:lnTo>
                    <a:close/>
                    <a:moveTo>
                      <a:pt x="7" y="674"/>
                    </a:moveTo>
                    <a:lnTo>
                      <a:pt x="7" y="700"/>
                    </a:lnTo>
                    <a:lnTo>
                      <a:pt x="0" y="700"/>
                    </a:lnTo>
                    <a:lnTo>
                      <a:pt x="0" y="674"/>
                    </a:lnTo>
                    <a:lnTo>
                      <a:pt x="7" y="674"/>
                    </a:lnTo>
                    <a:close/>
                    <a:moveTo>
                      <a:pt x="7" y="719"/>
                    </a:moveTo>
                    <a:lnTo>
                      <a:pt x="7" y="745"/>
                    </a:lnTo>
                    <a:lnTo>
                      <a:pt x="0" y="745"/>
                    </a:lnTo>
                    <a:lnTo>
                      <a:pt x="0" y="719"/>
                    </a:lnTo>
                    <a:lnTo>
                      <a:pt x="7" y="719"/>
                    </a:lnTo>
                    <a:close/>
                    <a:moveTo>
                      <a:pt x="7" y="764"/>
                    </a:moveTo>
                    <a:lnTo>
                      <a:pt x="7" y="790"/>
                    </a:lnTo>
                    <a:lnTo>
                      <a:pt x="0" y="790"/>
                    </a:lnTo>
                    <a:lnTo>
                      <a:pt x="0" y="764"/>
                    </a:lnTo>
                    <a:lnTo>
                      <a:pt x="7" y="764"/>
                    </a:lnTo>
                    <a:close/>
                    <a:moveTo>
                      <a:pt x="7" y="809"/>
                    </a:moveTo>
                    <a:lnTo>
                      <a:pt x="7" y="835"/>
                    </a:lnTo>
                    <a:lnTo>
                      <a:pt x="0" y="835"/>
                    </a:lnTo>
                    <a:lnTo>
                      <a:pt x="0" y="809"/>
                    </a:lnTo>
                    <a:lnTo>
                      <a:pt x="7" y="809"/>
                    </a:lnTo>
                    <a:close/>
                    <a:moveTo>
                      <a:pt x="7" y="854"/>
                    </a:moveTo>
                    <a:lnTo>
                      <a:pt x="7" y="879"/>
                    </a:lnTo>
                    <a:lnTo>
                      <a:pt x="0" y="879"/>
                    </a:lnTo>
                    <a:lnTo>
                      <a:pt x="0" y="854"/>
                    </a:lnTo>
                    <a:lnTo>
                      <a:pt x="7" y="854"/>
                    </a:lnTo>
                    <a:close/>
                    <a:moveTo>
                      <a:pt x="7" y="899"/>
                    </a:moveTo>
                    <a:lnTo>
                      <a:pt x="7" y="924"/>
                    </a:lnTo>
                    <a:lnTo>
                      <a:pt x="0" y="924"/>
                    </a:lnTo>
                    <a:lnTo>
                      <a:pt x="0" y="899"/>
                    </a:lnTo>
                    <a:lnTo>
                      <a:pt x="7" y="899"/>
                    </a:lnTo>
                    <a:close/>
                    <a:moveTo>
                      <a:pt x="7" y="944"/>
                    </a:moveTo>
                    <a:lnTo>
                      <a:pt x="7" y="969"/>
                    </a:lnTo>
                    <a:lnTo>
                      <a:pt x="0" y="969"/>
                    </a:lnTo>
                    <a:lnTo>
                      <a:pt x="0" y="944"/>
                    </a:lnTo>
                    <a:lnTo>
                      <a:pt x="7" y="944"/>
                    </a:lnTo>
                    <a:close/>
                    <a:moveTo>
                      <a:pt x="7" y="989"/>
                    </a:moveTo>
                    <a:lnTo>
                      <a:pt x="7" y="1014"/>
                    </a:lnTo>
                    <a:lnTo>
                      <a:pt x="0" y="1014"/>
                    </a:lnTo>
                    <a:lnTo>
                      <a:pt x="0" y="989"/>
                    </a:lnTo>
                    <a:lnTo>
                      <a:pt x="7" y="989"/>
                    </a:lnTo>
                    <a:close/>
                    <a:moveTo>
                      <a:pt x="7" y="1033"/>
                    </a:moveTo>
                    <a:lnTo>
                      <a:pt x="7" y="1059"/>
                    </a:lnTo>
                    <a:lnTo>
                      <a:pt x="0" y="1059"/>
                    </a:lnTo>
                    <a:lnTo>
                      <a:pt x="0" y="1033"/>
                    </a:lnTo>
                    <a:lnTo>
                      <a:pt x="7" y="1033"/>
                    </a:lnTo>
                    <a:close/>
                    <a:moveTo>
                      <a:pt x="7" y="1078"/>
                    </a:moveTo>
                    <a:lnTo>
                      <a:pt x="7" y="1104"/>
                    </a:lnTo>
                    <a:lnTo>
                      <a:pt x="0" y="1104"/>
                    </a:lnTo>
                    <a:lnTo>
                      <a:pt x="0" y="1078"/>
                    </a:lnTo>
                    <a:lnTo>
                      <a:pt x="7" y="1078"/>
                    </a:lnTo>
                    <a:close/>
                    <a:moveTo>
                      <a:pt x="7" y="1123"/>
                    </a:moveTo>
                    <a:lnTo>
                      <a:pt x="7" y="1149"/>
                    </a:lnTo>
                    <a:lnTo>
                      <a:pt x="0" y="1149"/>
                    </a:lnTo>
                    <a:lnTo>
                      <a:pt x="0" y="1123"/>
                    </a:lnTo>
                    <a:lnTo>
                      <a:pt x="7" y="1123"/>
                    </a:lnTo>
                    <a:close/>
                    <a:moveTo>
                      <a:pt x="7" y="1168"/>
                    </a:moveTo>
                    <a:lnTo>
                      <a:pt x="7" y="1194"/>
                    </a:lnTo>
                    <a:lnTo>
                      <a:pt x="0" y="1194"/>
                    </a:lnTo>
                    <a:lnTo>
                      <a:pt x="0" y="1168"/>
                    </a:lnTo>
                    <a:lnTo>
                      <a:pt x="7" y="1168"/>
                    </a:lnTo>
                    <a:close/>
                    <a:moveTo>
                      <a:pt x="7" y="1213"/>
                    </a:moveTo>
                    <a:lnTo>
                      <a:pt x="7" y="1239"/>
                    </a:lnTo>
                    <a:lnTo>
                      <a:pt x="0" y="1239"/>
                    </a:lnTo>
                    <a:lnTo>
                      <a:pt x="0" y="1213"/>
                    </a:lnTo>
                    <a:lnTo>
                      <a:pt x="7" y="1213"/>
                    </a:lnTo>
                    <a:close/>
                    <a:moveTo>
                      <a:pt x="7" y="1258"/>
                    </a:moveTo>
                    <a:lnTo>
                      <a:pt x="7" y="1284"/>
                    </a:lnTo>
                    <a:lnTo>
                      <a:pt x="0" y="1284"/>
                    </a:lnTo>
                    <a:lnTo>
                      <a:pt x="0" y="1258"/>
                    </a:lnTo>
                    <a:lnTo>
                      <a:pt x="7" y="1258"/>
                    </a:lnTo>
                    <a:close/>
                    <a:moveTo>
                      <a:pt x="7" y="1303"/>
                    </a:moveTo>
                    <a:lnTo>
                      <a:pt x="7" y="1329"/>
                    </a:lnTo>
                    <a:lnTo>
                      <a:pt x="0" y="1329"/>
                    </a:lnTo>
                    <a:lnTo>
                      <a:pt x="0" y="1303"/>
                    </a:lnTo>
                    <a:lnTo>
                      <a:pt x="7" y="1303"/>
                    </a:lnTo>
                    <a:close/>
                    <a:moveTo>
                      <a:pt x="7" y="1348"/>
                    </a:moveTo>
                    <a:lnTo>
                      <a:pt x="7" y="1374"/>
                    </a:lnTo>
                    <a:lnTo>
                      <a:pt x="0" y="1374"/>
                    </a:lnTo>
                    <a:lnTo>
                      <a:pt x="0" y="1348"/>
                    </a:lnTo>
                    <a:lnTo>
                      <a:pt x="7" y="1348"/>
                    </a:lnTo>
                    <a:close/>
                    <a:moveTo>
                      <a:pt x="7" y="1393"/>
                    </a:moveTo>
                    <a:lnTo>
                      <a:pt x="7" y="1418"/>
                    </a:lnTo>
                    <a:lnTo>
                      <a:pt x="0" y="1418"/>
                    </a:lnTo>
                    <a:lnTo>
                      <a:pt x="0" y="1393"/>
                    </a:lnTo>
                    <a:lnTo>
                      <a:pt x="7" y="1393"/>
                    </a:lnTo>
                    <a:close/>
                    <a:moveTo>
                      <a:pt x="7" y="1438"/>
                    </a:moveTo>
                    <a:lnTo>
                      <a:pt x="7" y="1463"/>
                    </a:lnTo>
                    <a:lnTo>
                      <a:pt x="0" y="1463"/>
                    </a:lnTo>
                    <a:lnTo>
                      <a:pt x="0" y="1438"/>
                    </a:lnTo>
                    <a:lnTo>
                      <a:pt x="7" y="1438"/>
                    </a:lnTo>
                    <a:close/>
                    <a:moveTo>
                      <a:pt x="7" y="1483"/>
                    </a:moveTo>
                    <a:lnTo>
                      <a:pt x="7" y="1508"/>
                    </a:lnTo>
                    <a:lnTo>
                      <a:pt x="0" y="1508"/>
                    </a:lnTo>
                    <a:lnTo>
                      <a:pt x="0" y="1483"/>
                    </a:lnTo>
                    <a:lnTo>
                      <a:pt x="7" y="1483"/>
                    </a:lnTo>
                    <a:close/>
                    <a:moveTo>
                      <a:pt x="7" y="1528"/>
                    </a:moveTo>
                    <a:lnTo>
                      <a:pt x="7" y="1553"/>
                    </a:lnTo>
                    <a:lnTo>
                      <a:pt x="0" y="1553"/>
                    </a:lnTo>
                    <a:lnTo>
                      <a:pt x="0" y="1528"/>
                    </a:lnTo>
                    <a:lnTo>
                      <a:pt x="7" y="1528"/>
                    </a:lnTo>
                    <a:close/>
                    <a:moveTo>
                      <a:pt x="7" y="1572"/>
                    </a:moveTo>
                    <a:lnTo>
                      <a:pt x="7" y="1598"/>
                    </a:lnTo>
                    <a:lnTo>
                      <a:pt x="0" y="1598"/>
                    </a:lnTo>
                    <a:lnTo>
                      <a:pt x="0" y="1572"/>
                    </a:lnTo>
                    <a:lnTo>
                      <a:pt x="7" y="1572"/>
                    </a:lnTo>
                    <a:close/>
                    <a:moveTo>
                      <a:pt x="7" y="1617"/>
                    </a:moveTo>
                    <a:lnTo>
                      <a:pt x="7" y="1643"/>
                    </a:lnTo>
                    <a:lnTo>
                      <a:pt x="0" y="1643"/>
                    </a:lnTo>
                    <a:lnTo>
                      <a:pt x="0" y="1617"/>
                    </a:lnTo>
                    <a:lnTo>
                      <a:pt x="7" y="1617"/>
                    </a:lnTo>
                    <a:close/>
                    <a:moveTo>
                      <a:pt x="7" y="1662"/>
                    </a:moveTo>
                    <a:lnTo>
                      <a:pt x="7" y="1688"/>
                    </a:lnTo>
                    <a:lnTo>
                      <a:pt x="0" y="1688"/>
                    </a:lnTo>
                    <a:lnTo>
                      <a:pt x="0" y="1662"/>
                    </a:lnTo>
                    <a:lnTo>
                      <a:pt x="7" y="1662"/>
                    </a:lnTo>
                    <a:close/>
                    <a:moveTo>
                      <a:pt x="7" y="1707"/>
                    </a:moveTo>
                    <a:lnTo>
                      <a:pt x="7" y="1733"/>
                    </a:lnTo>
                    <a:lnTo>
                      <a:pt x="0" y="1733"/>
                    </a:lnTo>
                    <a:lnTo>
                      <a:pt x="0" y="1707"/>
                    </a:lnTo>
                    <a:lnTo>
                      <a:pt x="7" y="1707"/>
                    </a:lnTo>
                    <a:close/>
                    <a:moveTo>
                      <a:pt x="7" y="1752"/>
                    </a:moveTo>
                    <a:lnTo>
                      <a:pt x="7" y="1778"/>
                    </a:lnTo>
                    <a:lnTo>
                      <a:pt x="0" y="1778"/>
                    </a:lnTo>
                    <a:lnTo>
                      <a:pt x="0" y="1752"/>
                    </a:lnTo>
                    <a:lnTo>
                      <a:pt x="7" y="1752"/>
                    </a:lnTo>
                    <a:close/>
                    <a:moveTo>
                      <a:pt x="7" y="1797"/>
                    </a:moveTo>
                    <a:lnTo>
                      <a:pt x="7" y="1823"/>
                    </a:lnTo>
                    <a:lnTo>
                      <a:pt x="0" y="1823"/>
                    </a:lnTo>
                    <a:lnTo>
                      <a:pt x="0" y="1797"/>
                    </a:lnTo>
                    <a:lnTo>
                      <a:pt x="7" y="1797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142" name="Rectangle 80"/>
              <p:cNvSpPr>
                <a:spLocks noChangeArrowheads="1"/>
              </p:cNvSpPr>
              <p:nvPr/>
            </p:nvSpPr>
            <p:spPr bwMode="auto">
              <a:xfrm>
                <a:off x="5240338" y="1454478"/>
                <a:ext cx="2211388" cy="4175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Narrow" panose="020B0606020202030204" pitchFamily="34" charset="0"/>
                  </a:rPr>
                  <a:t>smallest important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3" name="Rectangle 81"/>
              <p:cNvSpPr>
                <a:spLocks noChangeArrowheads="1"/>
              </p:cNvSpPr>
              <p:nvPr/>
            </p:nvSpPr>
            <p:spPr bwMode="auto">
              <a:xfrm>
                <a:off x="5240338" y="1749753"/>
                <a:ext cx="1881925" cy="3847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Narrow" panose="020B0606020202030204" pitchFamily="34" charset="0"/>
                  </a:rPr>
                  <a:t>beneficial value 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6" name="Freeform 90"/>
              <p:cNvSpPr>
                <a:spLocks noEditPoints="1"/>
              </p:cNvSpPr>
              <p:nvPr/>
            </p:nvSpPr>
            <p:spPr bwMode="auto">
              <a:xfrm>
                <a:off x="5054600" y="1591003"/>
                <a:ext cx="96838" cy="458788"/>
              </a:xfrm>
              <a:custGeom>
                <a:avLst/>
                <a:gdLst>
                  <a:gd name="T0" fmla="*/ 37 w 61"/>
                  <a:gd name="T1" fmla="*/ 0 h 289"/>
                  <a:gd name="T2" fmla="*/ 37 w 61"/>
                  <a:gd name="T3" fmla="*/ 238 h 289"/>
                  <a:gd name="T4" fmla="*/ 24 w 61"/>
                  <a:gd name="T5" fmla="*/ 238 h 289"/>
                  <a:gd name="T6" fmla="*/ 24 w 61"/>
                  <a:gd name="T7" fmla="*/ 0 h 289"/>
                  <a:gd name="T8" fmla="*/ 37 w 61"/>
                  <a:gd name="T9" fmla="*/ 0 h 289"/>
                  <a:gd name="T10" fmla="*/ 61 w 61"/>
                  <a:gd name="T11" fmla="*/ 228 h 289"/>
                  <a:gd name="T12" fmla="*/ 30 w 61"/>
                  <a:gd name="T13" fmla="*/ 289 h 289"/>
                  <a:gd name="T14" fmla="*/ 0 w 61"/>
                  <a:gd name="T15" fmla="*/ 228 h 289"/>
                  <a:gd name="T16" fmla="*/ 61 w 61"/>
                  <a:gd name="T17" fmla="*/ 228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1" h="289">
                    <a:moveTo>
                      <a:pt x="37" y="0"/>
                    </a:moveTo>
                    <a:lnTo>
                      <a:pt x="37" y="238"/>
                    </a:lnTo>
                    <a:lnTo>
                      <a:pt x="24" y="238"/>
                    </a:lnTo>
                    <a:lnTo>
                      <a:pt x="24" y="0"/>
                    </a:lnTo>
                    <a:lnTo>
                      <a:pt x="37" y="0"/>
                    </a:lnTo>
                    <a:close/>
                    <a:moveTo>
                      <a:pt x="61" y="228"/>
                    </a:moveTo>
                    <a:lnTo>
                      <a:pt x="30" y="289"/>
                    </a:lnTo>
                    <a:lnTo>
                      <a:pt x="0" y="228"/>
                    </a:lnTo>
                    <a:lnTo>
                      <a:pt x="61" y="228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7364190" y="1530103"/>
              <a:ext cx="5360491" cy="477837"/>
              <a:chOff x="7508205" y="1674119"/>
              <a:chExt cx="5360491" cy="477837"/>
            </a:xfrm>
          </p:grpSpPr>
          <p:sp>
            <p:nvSpPr>
              <p:cNvPr id="144" name="Rectangle 82"/>
              <p:cNvSpPr>
                <a:spLocks noChangeArrowheads="1"/>
              </p:cNvSpPr>
              <p:nvPr/>
            </p:nvSpPr>
            <p:spPr bwMode="auto">
              <a:xfrm>
                <a:off x="7510463" y="1674119"/>
                <a:ext cx="1609415" cy="4154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7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Narrow" panose="020B0606020202030204" pitchFamily="34" charset="0"/>
                  </a:rPr>
                  <a:t>Clinical MBI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7" name="Line 91"/>
              <p:cNvSpPr>
                <a:spLocks noChangeShapeType="1"/>
              </p:cNvSpPr>
              <p:nvPr/>
            </p:nvSpPr>
            <p:spPr bwMode="auto">
              <a:xfrm>
                <a:off x="7508205" y="2151956"/>
                <a:ext cx="5360491" cy="0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794593" y="1317168"/>
              <a:ext cx="2279255" cy="3586472"/>
              <a:chOff x="938608" y="1461184"/>
              <a:chExt cx="2279255" cy="3586472"/>
            </a:xfrm>
          </p:grpSpPr>
          <p:sp>
            <p:nvSpPr>
              <p:cNvPr id="98" name="Freeform 53"/>
              <p:cNvSpPr>
                <a:spLocks noEditPoints="1"/>
              </p:cNvSpPr>
              <p:nvPr/>
            </p:nvSpPr>
            <p:spPr bwMode="auto">
              <a:xfrm>
                <a:off x="3169356" y="2153643"/>
                <a:ext cx="11113" cy="2894013"/>
              </a:xfrm>
              <a:custGeom>
                <a:avLst/>
                <a:gdLst>
                  <a:gd name="T0" fmla="*/ 0 w 7"/>
                  <a:gd name="T1" fmla="*/ 0 h 1823"/>
                  <a:gd name="T2" fmla="*/ 0 w 7"/>
                  <a:gd name="T3" fmla="*/ 71 h 1823"/>
                  <a:gd name="T4" fmla="*/ 7 w 7"/>
                  <a:gd name="T5" fmla="*/ 116 h 1823"/>
                  <a:gd name="T6" fmla="*/ 7 w 7"/>
                  <a:gd name="T7" fmla="*/ 135 h 1823"/>
                  <a:gd name="T8" fmla="*/ 7 w 7"/>
                  <a:gd name="T9" fmla="*/ 135 h 1823"/>
                  <a:gd name="T10" fmla="*/ 0 w 7"/>
                  <a:gd name="T11" fmla="*/ 180 h 1823"/>
                  <a:gd name="T12" fmla="*/ 0 w 7"/>
                  <a:gd name="T13" fmla="*/ 251 h 1823"/>
                  <a:gd name="T14" fmla="*/ 7 w 7"/>
                  <a:gd name="T15" fmla="*/ 296 h 1823"/>
                  <a:gd name="T16" fmla="*/ 7 w 7"/>
                  <a:gd name="T17" fmla="*/ 315 h 1823"/>
                  <a:gd name="T18" fmla="*/ 7 w 7"/>
                  <a:gd name="T19" fmla="*/ 315 h 1823"/>
                  <a:gd name="T20" fmla="*/ 0 w 7"/>
                  <a:gd name="T21" fmla="*/ 360 h 1823"/>
                  <a:gd name="T22" fmla="*/ 0 w 7"/>
                  <a:gd name="T23" fmla="*/ 430 h 1823"/>
                  <a:gd name="T24" fmla="*/ 7 w 7"/>
                  <a:gd name="T25" fmla="*/ 475 h 1823"/>
                  <a:gd name="T26" fmla="*/ 7 w 7"/>
                  <a:gd name="T27" fmla="*/ 494 h 1823"/>
                  <a:gd name="T28" fmla="*/ 7 w 7"/>
                  <a:gd name="T29" fmla="*/ 494 h 1823"/>
                  <a:gd name="T30" fmla="*/ 0 w 7"/>
                  <a:gd name="T31" fmla="*/ 539 h 1823"/>
                  <a:gd name="T32" fmla="*/ 0 w 7"/>
                  <a:gd name="T33" fmla="*/ 610 h 1823"/>
                  <a:gd name="T34" fmla="*/ 7 w 7"/>
                  <a:gd name="T35" fmla="*/ 655 h 1823"/>
                  <a:gd name="T36" fmla="*/ 7 w 7"/>
                  <a:gd name="T37" fmla="*/ 674 h 1823"/>
                  <a:gd name="T38" fmla="*/ 7 w 7"/>
                  <a:gd name="T39" fmla="*/ 674 h 1823"/>
                  <a:gd name="T40" fmla="*/ 0 w 7"/>
                  <a:gd name="T41" fmla="*/ 719 h 1823"/>
                  <a:gd name="T42" fmla="*/ 0 w 7"/>
                  <a:gd name="T43" fmla="*/ 790 h 1823"/>
                  <a:gd name="T44" fmla="*/ 7 w 7"/>
                  <a:gd name="T45" fmla="*/ 835 h 1823"/>
                  <a:gd name="T46" fmla="*/ 7 w 7"/>
                  <a:gd name="T47" fmla="*/ 854 h 1823"/>
                  <a:gd name="T48" fmla="*/ 7 w 7"/>
                  <a:gd name="T49" fmla="*/ 854 h 1823"/>
                  <a:gd name="T50" fmla="*/ 0 w 7"/>
                  <a:gd name="T51" fmla="*/ 899 h 1823"/>
                  <a:gd name="T52" fmla="*/ 0 w 7"/>
                  <a:gd name="T53" fmla="*/ 969 h 1823"/>
                  <a:gd name="T54" fmla="*/ 7 w 7"/>
                  <a:gd name="T55" fmla="*/ 1014 h 1823"/>
                  <a:gd name="T56" fmla="*/ 7 w 7"/>
                  <a:gd name="T57" fmla="*/ 1033 h 1823"/>
                  <a:gd name="T58" fmla="*/ 7 w 7"/>
                  <a:gd name="T59" fmla="*/ 1033 h 1823"/>
                  <a:gd name="T60" fmla="*/ 0 w 7"/>
                  <a:gd name="T61" fmla="*/ 1078 h 1823"/>
                  <a:gd name="T62" fmla="*/ 0 w 7"/>
                  <a:gd name="T63" fmla="*/ 1149 h 1823"/>
                  <a:gd name="T64" fmla="*/ 7 w 7"/>
                  <a:gd name="T65" fmla="*/ 1194 h 1823"/>
                  <a:gd name="T66" fmla="*/ 7 w 7"/>
                  <a:gd name="T67" fmla="*/ 1213 h 1823"/>
                  <a:gd name="T68" fmla="*/ 7 w 7"/>
                  <a:gd name="T69" fmla="*/ 1213 h 1823"/>
                  <a:gd name="T70" fmla="*/ 0 w 7"/>
                  <a:gd name="T71" fmla="*/ 1258 h 1823"/>
                  <a:gd name="T72" fmla="*/ 0 w 7"/>
                  <a:gd name="T73" fmla="*/ 1329 h 1823"/>
                  <a:gd name="T74" fmla="*/ 7 w 7"/>
                  <a:gd name="T75" fmla="*/ 1374 h 1823"/>
                  <a:gd name="T76" fmla="*/ 7 w 7"/>
                  <a:gd name="T77" fmla="*/ 1393 h 1823"/>
                  <a:gd name="T78" fmla="*/ 7 w 7"/>
                  <a:gd name="T79" fmla="*/ 1393 h 1823"/>
                  <a:gd name="T80" fmla="*/ 0 w 7"/>
                  <a:gd name="T81" fmla="*/ 1438 h 1823"/>
                  <a:gd name="T82" fmla="*/ 0 w 7"/>
                  <a:gd name="T83" fmla="*/ 1508 h 1823"/>
                  <a:gd name="T84" fmla="*/ 7 w 7"/>
                  <a:gd name="T85" fmla="*/ 1553 h 1823"/>
                  <a:gd name="T86" fmla="*/ 7 w 7"/>
                  <a:gd name="T87" fmla="*/ 1572 h 1823"/>
                  <a:gd name="T88" fmla="*/ 7 w 7"/>
                  <a:gd name="T89" fmla="*/ 1572 h 1823"/>
                  <a:gd name="T90" fmla="*/ 0 w 7"/>
                  <a:gd name="T91" fmla="*/ 1617 h 1823"/>
                  <a:gd name="T92" fmla="*/ 0 w 7"/>
                  <a:gd name="T93" fmla="*/ 1688 h 1823"/>
                  <a:gd name="T94" fmla="*/ 7 w 7"/>
                  <a:gd name="T95" fmla="*/ 1733 h 1823"/>
                  <a:gd name="T96" fmla="*/ 7 w 7"/>
                  <a:gd name="T97" fmla="*/ 1752 h 1823"/>
                  <a:gd name="T98" fmla="*/ 7 w 7"/>
                  <a:gd name="T99" fmla="*/ 1752 h 1823"/>
                  <a:gd name="T100" fmla="*/ 0 w 7"/>
                  <a:gd name="T101" fmla="*/ 1797 h 18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7" h="1823">
                    <a:moveTo>
                      <a:pt x="7" y="0"/>
                    </a:moveTo>
                    <a:lnTo>
                      <a:pt x="7" y="26"/>
                    </a:lnTo>
                    <a:lnTo>
                      <a:pt x="0" y="26"/>
                    </a:lnTo>
                    <a:lnTo>
                      <a:pt x="0" y="0"/>
                    </a:lnTo>
                    <a:lnTo>
                      <a:pt x="7" y="0"/>
                    </a:lnTo>
                    <a:close/>
                    <a:moveTo>
                      <a:pt x="7" y="45"/>
                    </a:moveTo>
                    <a:lnTo>
                      <a:pt x="7" y="71"/>
                    </a:lnTo>
                    <a:lnTo>
                      <a:pt x="0" y="71"/>
                    </a:lnTo>
                    <a:lnTo>
                      <a:pt x="0" y="45"/>
                    </a:lnTo>
                    <a:lnTo>
                      <a:pt x="7" y="45"/>
                    </a:lnTo>
                    <a:close/>
                    <a:moveTo>
                      <a:pt x="7" y="90"/>
                    </a:moveTo>
                    <a:lnTo>
                      <a:pt x="7" y="116"/>
                    </a:lnTo>
                    <a:lnTo>
                      <a:pt x="0" y="116"/>
                    </a:lnTo>
                    <a:lnTo>
                      <a:pt x="0" y="90"/>
                    </a:lnTo>
                    <a:lnTo>
                      <a:pt x="7" y="90"/>
                    </a:lnTo>
                    <a:close/>
                    <a:moveTo>
                      <a:pt x="7" y="135"/>
                    </a:moveTo>
                    <a:lnTo>
                      <a:pt x="7" y="161"/>
                    </a:lnTo>
                    <a:lnTo>
                      <a:pt x="0" y="161"/>
                    </a:lnTo>
                    <a:lnTo>
                      <a:pt x="0" y="135"/>
                    </a:lnTo>
                    <a:lnTo>
                      <a:pt x="7" y="135"/>
                    </a:lnTo>
                    <a:close/>
                    <a:moveTo>
                      <a:pt x="7" y="180"/>
                    </a:moveTo>
                    <a:lnTo>
                      <a:pt x="7" y="206"/>
                    </a:lnTo>
                    <a:lnTo>
                      <a:pt x="0" y="206"/>
                    </a:lnTo>
                    <a:lnTo>
                      <a:pt x="0" y="180"/>
                    </a:lnTo>
                    <a:lnTo>
                      <a:pt x="7" y="180"/>
                    </a:lnTo>
                    <a:close/>
                    <a:moveTo>
                      <a:pt x="7" y="225"/>
                    </a:moveTo>
                    <a:lnTo>
                      <a:pt x="7" y="251"/>
                    </a:lnTo>
                    <a:lnTo>
                      <a:pt x="0" y="251"/>
                    </a:lnTo>
                    <a:lnTo>
                      <a:pt x="0" y="225"/>
                    </a:lnTo>
                    <a:lnTo>
                      <a:pt x="7" y="225"/>
                    </a:lnTo>
                    <a:close/>
                    <a:moveTo>
                      <a:pt x="7" y="270"/>
                    </a:moveTo>
                    <a:lnTo>
                      <a:pt x="7" y="296"/>
                    </a:lnTo>
                    <a:lnTo>
                      <a:pt x="0" y="296"/>
                    </a:lnTo>
                    <a:lnTo>
                      <a:pt x="0" y="270"/>
                    </a:lnTo>
                    <a:lnTo>
                      <a:pt x="7" y="270"/>
                    </a:lnTo>
                    <a:close/>
                    <a:moveTo>
                      <a:pt x="7" y="315"/>
                    </a:moveTo>
                    <a:lnTo>
                      <a:pt x="7" y="340"/>
                    </a:lnTo>
                    <a:lnTo>
                      <a:pt x="0" y="340"/>
                    </a:lnTo>
                    <a:lnTo>
                      <a:pt x="0" y="315"/>
                    </a:lnTo>
                    <a:lnTo>
                      <a:pt x="7" y="315"/>
                    </a:lnTo>
                    <a:close/>
                    <a:moveTo>
                      <a:pt x="7" y="360"/>
                    </a:moveTo>
                    <a:lnTo>
                      <a:pt x="7" y="385"/>
                    </a:lnTo>
                    <a:lnTo>
                      <a:pt x="0" y="385"/>
                    </a:lnTo>
                    <a:lnTo>
                      <a:pt x="0" y="360"/>
                    </a:lnTo>
                    <a:lnTo>
                      <a:pt x="7" y="360"/>
                    </a:lnTo>
                    <a:close/>
                    <a:moveTo>
                      <a:pt x="7" y="405"/>
                    </a:moveTo>
                    <a:lnTo>
                      <a:pt x="7" y="430"/>
                    </a:lnTo>
                    <a:lnTo>
                      <a:pt x="0" y="430"/>
                    </a:lnTo>
                    <a:lnTo>
                      <a:pt x="0" y="405"/>
                    </a:lnTo>
                    <a:lnTo>
                      <a:pt x="7" y="405"/>
                    </a:lnTo>
                    <a:close/>
                    <a:moveTo>
                      <a:pt x="7" y="450"/>
                    </a:moveTo>
                    <a:lnTo>
                      <a:pt x="7" y="475"/>
                    </a:lnTo>
                    <a:lnTo>
                      <a:pt x="0" y="475"/>
                    </a:lnTo>
                    <a:lnTo>
                      <a:pt x="0" y="450"/>
                    </a:lnTo>
                    <a:lnTo>
                      <a:pt x="7" y="450"/>
                    </a:lnTo>
                    <a:close/>
                    <a:moveTo>
                      <a:pt x="7" y="494"/>
                    </a:moveTo>
                    <a:lnTo>
                      <a:pt x="7" y="520"/>
                    </a:lnTo>
                    <a:lnTo>
                      <a:pt x="0" y="520"/>
                    </a:lnTo>
                    <a:lnTo>
                      <a:pt x="0" y="494"/>
                    </a:lnTo>
                    <a:lnTo>
                      <a:pt x="7" y="494"/>
                    </a:lnTo>
                    <a:close/>
                    <a:moveTo>
                      <a:pt x="7" y="539"/>
                    </a:moveTo>
                    <a:lnTo>
                      <a:pt x="7" y="565"/>
                    </a:lnTo>
                    <a:lnTo>
                      <a:pt x="0" y="565"/>
                    </a:lnTo>
                    <a:lnTo>
                      <a:pt x="0" y="539"/>
                    </a:lnTo>
                    <a:lnTo>
                      <a:pt x="7" y="539"/>
                    </a:lnTo>
                    <a:close/>
                    <a:moveTo>
                      <a:pt x="7" y="584"/>
                    </a:moveTo>
                    <a:lnTo>
                      <a:pt x="7" y="610"/>
                    </a:lnTo>
                    <a:lnTo>
                      <a:pt x="0" y="610"/>
                    </a:lnTo>
                    <a:lnTo>
                      <a:pt x="0" y="584"/>
                    </a:lnTo>
                    <a:lnTo>
                      <a:pt x="7" y="584"/>
                    </a:lnTo>
                    <a:close/>
                    <a:moveTo>
                      <a:pt x="7" y="629"/>
                    </a:moveTo>
                    <a:lnTo>
                      <a:pt x="7" y="655"/>
                    </a:lnTo>
                    <a:lnTo>
                      <a:pt x="0" y="655"/>
                    </a:lnTo>
                    <a:lnTo>
                      <a:pt x="0" y="629"/>
                    </a:lnTo>
                    <a:lnTo>
                      <a:pt x="7" y="629"/>
                    </a:lnTo>
                    <a:close/>
                    <a:moveTo>
                      <a:pt x="7" y="674"/>
                    </a:moveTo>
                    <a:lnTo>
                      <a:pt x="7" y="700"/>
                    </a:lnTo>
                    <a:lnTo>
                      <a:pt x="0" y="700"/>
                    </a:lnTo>
                    <a:lnTo>
                      <a:pt x="0" y="674"/>
                    </a:lnTo>
                    <a:lnTo>
                      <a:pt x="7" y="674"/>
                    </a:lnTo>
                    <a:close/>
                    <a:moveTo>
                      <a:pt x="7" y="719"/>
                    </a:moveTo>
                    <a:lnTo>
                      <a:pt x="7" y="745"/>
                    </a:lnTo>
                    <a:lnTo>
                      <a:pt x="0" y="745"/>
                    </a:lnTo>
                    <a:lnTo>
                      <a:pt x="0" y="719"/>
                    </a:lnTo>
                    <a:lnTo>
                      <a:pt x="7" y="719"/>
                    </a:lnTo>
                    <a:close/>
                    <a:moveTo>
                      <a:pt x="7" y="764"/>
                    </a:moveTo>
                    <a:lnTo>
                      <a:pt x="7" y="790"/>
                    </a:lnTo>
                    <a:lnTo>
                      <a:pt x="0" y="790"/>
                    </a:lnTo>
                    <a:lnTo>
                      <a:pt x="0" y="764"/>
                    </a:lnTo>
                    <a:lnTo>
                      <a:pt x="7" y="764"/>
                    </a:lnTo>
                    <a:close/>
                    <a:moveTo>
                      <a:pt x="7" y="809"/>
                    </a:moveTo>
                    <a:lnTo>
                      <a:pt x="7" y="835"/>
                    </a:lnTo>
                    <a:lnTo>
                      <a:pt x="0" y="835"/>
                    </a:lnTo>
                    <a:lnTo>
                      <a:pt x="0" y="809"/>
                    </a:lnTo>
                    <a:lnTo>
                      <a:pt x="7" y="809"/>
                    </a:lnTo>
                    <a:close/>
                    <a:moveTo>
                      <a:pt x="7" y="854"/>
                    </a:moveTo>
                    <a:lnTo>
                      <a:pt x="7" y="879"/>
                    </a:lnTo>
                    <a:lnTo>
                      <a:pt x="0" y="879"/>
                    </a:lnTo>
                    <a:lnTo>
                      <a:pt x="0" y="854"/>
                    </a:lnTo>
                    <a:lnTo>
                      <a:pt x="7" y="854"/>
                    </a:lnTo>
                    <a:close/>
                    <a:moveTo>
                      <a:pt x="7" y="899"/>
                    </a:moveTo>
                    <a:lnTo>
                      <a:pt x="7" y="924"/>
                    </a:lnTo>
                    <a:lnTo>
                      <a:pt x="0" y="924"/>
                    </a:lnTo>
                    <a:lnTo>
                      <a:pt x="0" y="899"/>
                    </a:lnTo>
                    <a:lnTo>
                      <a:pt x="7" y="899"/>
                    </a:lnTo>
                    <a:close/>
                    <a:moveTo>
                      <a:pt x="7" y="944"/>
                    </a:moveTo>
                    <a:lnTo>
                      <a:pt x="7" y="969"/>
                    </a:lnTo>
                    <a:lnTo>
                      <a:pt x="0" y="969"/>
                    </a:lnTo>
                    <a:lnTo>
                      <a:pt x="0" y="944"/>
                    </a:lnTo>
                    <a:lnTo>
                      <a:pt x="7" y="944"/>
                    </a:lnTo>
                    <a:close/>
                    <a:moveTo>
                      <a:pt x="7" y="989"/>
                    </a:moveTo>
                    <a:lnTo>
                      <a:pt x="7" y="1014"/>
                    </a:lnTo>
                    <a:lnTo>
                      <a:pt x="0" y="1014"/>
                    </a:lnTo>
                    <a:lnTo>
                      <a:pt x="0" y="989"/>
                    </a:lnTo>
                    <a:lnTo>
                      <a:pt x="7" y="989"/>
                    </a:lnTo>
                    <a:close/>
                    <a:moveTo>
                      <a:pt x="7" y="1033"/>
                    </a:moveTo>
                    <a:lnTo>
                      <a:pt x="7" y="1059"/>
                    </a:lnTo>
                    <a:lnTo>
                      <a:pt x="0" y="1059"/>
                    </a:lnTo>
                    <a:lnTo>
                      <a:pt x="0" y="1033"/>
                    </a:lnTo>
                    <a:lnTo>
                      <a:pt x="7" y="1033"/>
                    </a:lnTo>
                    <a:close/>
                    <a:moveTo>
                      <a:pt x="7" y="1078"/>
                    </a:moveTo>
                    <a:lnTo>
                      <a:pt x="7" y="1104"/>
                    </a:lnTo>
                    <a:lnTo>
                      <a:pt x="0" y="1104"/>
                    </a:lnTo>
                    <a:lnTo>
                      <a:pt x="0" y="1078"/>
                    </a:lnTo>
                    <a:lnTo>
                      <a:pt x="7" y="1078"/>
                    </a:lnTo>
                    <a:close/>
                    <a:moveTo>
                      <a:pt x="7" y="1123"/>
                    </a:moveTo>
                    <a:lnTo>
                      <a:pt x="7" y="1149"/>
                    </a:lnTo>
                    <a:lnTo>
                      <a:pt x="0" y="1149"/>
                    </a:lnTo>
                    <a:lnTo>
                      <a:pt x="0" y="1123"/>
                    </a:lnTo>
                    <a:lnTo>
                      <a:pt x="7" y="1123"/>
                    </a:lnTo>
                    <a:close/>
                    <a:moveTo>
                      <a:pt x="7" y="1168"/>
                    </a:moveTo>
                    <a:lnTo>
                      <a:pt x="7" y="1194"/>
                    </a:lnTo>
                    <a:lnTo>
                      <a:pt x="0" y="1194"/>
                    </a:lnTo>
                    <a:lnTo>
                      <a:pt x="0" y="1168"/>
                    </a:lnTo>
                    <a:lnTo>
                      <a:pt x="7" y="1168"/>
                    </a:lnTo>
                    <a:close/>
                    <a:moveTo>
                      <a:pt x="7" y="1213"/>
                    </a:moveTo>
                    <a:lnTo>
                      <a:pt x="7" y="1239"/>
                    </a:lnTo>
                    <a:lnTo>
                      <a:pt x="0" y="1239"/>
                    </a:lnTo>
                    <a:lnTo>
                      <a:pt x="0" y="1213"/>
                    </a:lnTo>
                    <a:lnTo>
                      <a:pt x="7" y="1213"/>
                    </a:lnTo>
                    <a:close/>
                    <a:moveTo>
                      <a:pt x="7" y="1258"/>
                    </a:moveTo>
                    <a:lnTo>
                      <a:pt x="7" y="1284"/>
                    </a:lnTo>
                    <a:lnTo>
                      <a:pt x="0" y="1284"/>
                    </a:lnTo>
                    <a:lnTo>
                      <a:pt x="0" y="1258"/>
                    </a:lnTo>
                    <a:lnTo>
                      <a:pt x="7" y="1258"/>
                    </a:lnTo>
                    <a:close/>
                    <a:moveTo>
                      <a:pt x="7" y="1303"/>
                    </a:moveTo>
                    <a:lnTo>
                      <a:pt x="7" y="1329"/>
                    </a:lnTo>
                    <a:lnTo>
                      <a:pt x="0" y="1329"/>
                    </a:lnTo>
                    <a:lnTo>
                      <a:pt x="0" y="1303"/>
                    </a:lnTo>
                    <a:lnTo>
                      <a:pt x="7" y="1303"/>
                    </a:lnTo>
                    <a:close/>
                    <a:moveTo>
                      <a:pt x="7" y="1348"/>
                    </a:moveTo>
                    <a:lnTo>
                      <a:pt x="7" y="1374"/>
                    </a:lnTo>
                    <a:lnTo>
                      <a:pt x="0" y="1374"/>
                    </a:lnTo>
                    <a:lnTo>
                      <a:pt x="0" y="1348"/>
                    </a:lnTo>
                    <a:lnTo>
                      <a:pt x="7" y="1348"/>
                    </a:lnTo>
                    <a:close/>
                    <a:moveTo>
                      <a:pt x="7" y="1393"/>
                    </a:moveTo>
                    <a:lnTo>
                      <a:pt x="7" y="1418"/>
                    </a:lnTo>
                    <a:lnTo>
                      <a:pt x="0" y="1418"/>
                    </a:lnTo>
                    <a:lnTo>
                      <a:pt x="0" y="1393"/>
                    </a:lnTo>
                    <a:lnTo>
                      <a:pt x="7" y="1393"/>
                    </a:lnTo>
                    <a:close/>
                    <a:moveTo>
                      <a:pt x="7" y="1438"/>
                    </a:moveTo>
                    <a:lnTo>
                      <a:pt x="7" y="1463"/>
                    </a:lnTo>
                    <a:lnTo>
                      <a:pt x="0" y="1463"/>
                    </a:lnTo>
                    <a:lnTo>
                      <a:pt x="0" y="1438"/>
                    </a:lnTo>
                    <a:lnTo>
                      <a:pt x="7" y="1438"/>
                    </a:lnTo>
                    <a:close/>
                    <a:moveTo>
                      <a:pt x="7" y="1483"/>
                    </a:moveTo>
                    <a:lnTo>
                      <a:pt x="7" y="1508"/>
                    </a:lnTo>
                    <a:lnTo>
                      <a:pt x="0" y="1508"/>
                    </a:lnTo>
                    <a:lnTo>
                      <a:pt x="0" y="1483"/>
                    </a:lnTo>
                    <a:lnTo>
                      <a:pt x="7" y="1483"/>
                    </a:lnTo>
                    <a:close/>
                    <a:moveTo>
                      <a:pt x="7" y="1528"/>
                    </a:moveTo>
                    <a:lnTo>
                      <a:pt x="7" y="1553"/>
                    </a:lnTo>
                    <a:lnTo>
                      <a:pt x="0" y="1553"/>
                    </a:lnTo>
                    <a:lnTo>
                      <a:pt x="0" y="1528"/>
                    </a:lnTo>
                    <a:lnTo>
                      <a:pt x="7" y="1528"/>
                    </a:lnTo>
                    <a:close/>
                    <a:moveTo>
                      <a:pt x="7" y="1572"/>
                    </a:moveTo>
                    <a:lnTo>
                      <a:pt x="7" y="1598"/>
                    </a:lnTo>
                    <a:lnTo>
                      <a:pt x="0" y="1598"/>
                    </a:lnTo>
                    <a:lnTo>
                      <a:pt x="0" y="1572"/>
                    </a:lnTo>
                    <a:lnTo>
                      <a:pt x="7" y="1572"/>
                    </a:lnTo>
                    <a:close/>
                    <a:moveTo>
                      <a:pt x="7" y="1617"/>
                    </a:moveTo>
                    <a:lnTo>
                      <a:pt x="7" y="1643"/>
                    </a:lnTo>
                    <a:lnTo>
                      <a:pt x="0" y="1643"/>
                    </a:lnTo>
                    <a:lnTo>
                      <a:pt x="0" y="1617"/>
                    </a:lnTo>
                    <a:lnTo>
                      <a:pt x="7" y="1617"/>
                    </a:lnTo>
                    <a:close/>
                    <a:moveTo>
                      <a:pt x="7" y="1662"/>
                    </a:moveTo>
                    <a:lnTo>
                      <a:pt x="7" y="1688"/>
                    </a:lnTo>
                    <a:lnTo>
                      <a:pt x="0" y="1688"/>
                    </a:lnTo>
                    <a:lnTo>
                      <a:pt x="0" y="1662"/>
                    </a:lnTo>
                    <a:lnTo>
                      <a:pt x="7" y="1662"/>
                    </a:lnTo>
                    <a:close/>
                    <a:moveTo>
                      <a:pt x="7" y="1707"/>
                    </a:moveTo>
                    <a:lnTo>
                      <a:pt x="7" y="1733"/>
                    </a:lnTo>
                    <a:lnTo>
                      <a:pt x="0" y="1733"/>
                    </a:lnTo>
                    <a:lnTo>
                      <a:pt x="0" y="1707"/>
                    </a:lnTo>
                    <a:lnTo>
                      <a:pt x="7" y="1707"/>
                    </a:lnTo>
                    <a:close/>
                    <a:moveTo>
                      <a:pt x="7" y="1752"/>
                    </a:moveTo>
                    <a:lnTo>
                      <a:pt x="7" y="1778"/>
                    </a:lnTo>
                    <a:lnTo>
                      <a:pt x="0" y="1778"/>
                    </a:lnTo>
                    <a:lnTo>
                      <a:pt x="0" y="1752"/>
                    </a:lnTo>
                    <a:lnTo>
                      <a:pt x="7" y="1752"/>
                    </a:lnTo>
                    <a:close/>
                    <a:moveTo>
                      <a:pt x="7" y="1797"/>
                    </a:moveTo>
                    <a:lnTo>
                      <a:pt x="7" y="1823"/>
                    </a:lnTo>
                    <a:lnTo>
                      <a:pt x="0" y="1823"/>
                    </a:lnTo>
                    <a:lnTo>
                      <a:pt x="0" y="1797"/>
                    </a:lnTo>
                    <a:lnTo>
                      <a:pt x="7" y="1797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41" name="Rectangle 80"/>
              <p:cNvSpPr>
                <a:spLocks noChangeArrowheads="1"/>
              </p:cNvSpPr>
              <p:nvPr/>
            </p:nvSpPr>
            <p:spPr bwMode="auto">
              <a:xfrm>
                <a:off x="938608" y="1461184"/>
                <a:ext cx="2133597" cy="3847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Narrow" panose="020B0606020202030204" pitchFamily="34" charset="0"/>
                  </a:rPr>
                  <a:t>smallest important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2" name="Rectangle 81"/>
              <p:cNvSpPr>
                <a:spLocks noChangeArrowheads="1"/>
              </p:cNvSpPr>
              <p:nvPr/>
            </p:nvSpPr>
            <p:spPr bwMode="auto">
              <a:xfrm>
                <a:off x="1380354" y="1756459"/>
                <a:ext cx="1651094" cy="3847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Narrow" panose="020B0606020202030204" pitchFamily="34" charset="0"/>
                  </a:rPr>
                  <a:t>harmful value 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4" name="Freeform 90"/>
              <p:cNvSpPr>
                <a:spLocks noEditPoints="1"/>
              </p:cNvSpPr>
              <p:nvPr/>
            </p:nvSpPr>
            <p:spPr bwMode="auto">
              <a:xfrm>
                <a:off x="3121025" y="1597709"/>
                <a:ext cx="96838" cy="458788"/>
              </a:xfrm>
              <a:custGeom>
                <a:avLst/>
                <a:gdLst>
                  <a:gd name="T0" fmla="*/ 37 w 61"/>
                  <a:gd name="T1" fmla="*/ 0 h 289"/>
                  <a:gd name="T2" fmla="*/ 37 w 61"/>
                  <a:gd name="T3" fmla="*/ 238 h 289"/>
                  <a:gd name="T4" fmla="*/ 24 w 61"/>
                  <a:gd name="T5" fmla="*/ 238 h 289"/>
                  <a:gd name="T6" fmla="*/ 24 w 61"/>
                  <a:gd name="T7" fmla="*/ 0 h 289"/>
                  <a:gd name="T8" fmla="*/ 37 w 61"/>
                  <a:gd name="T9" fmla="*/ 0 h 289"/>
                  <a:gd name="T10" fmla="*/ 61 w 61"/>
                  <a:gd name="T11" fmla="*/ 228 h 289"/>
                  <a:gd name="T12" fmla="*/ 30 w 61"/>
                  <a:gd name="T13" fmla="*/ 289 h 289"/>
                  <a:gd name="T14" fmla="*/ 0 w 61"/>
                  <a:gd name="T15" fmla="*/ 228 h 289"/>
                  <a:gd name="T16" fmla="*/ 61 w 61"/>
                  <a:gd name="T17" fmla="*/ 228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1" h="289">
                    <a:moveTo>
                      <a:pt x="37" y="0"/>
                    </a:moveTo>
                    <a:lnTo>
                      <a:pt x="37" y="238"/>
                    </a:lnTo>
                    <a:lnTo>
                      <a:pt x="24" y="238"/>
                    </a:lnTo>
                    <a:lnTo>
                      <a:pt x="24" y="0"/>
                    </a:lnTo>
                    <a:lnTo>
                      <a:pt x="37" y="0"/>
                    </a:lnTo>
                    <a:close/>
                    <a:moveTo>
                      <a:pt x="61" y="228"/>
                    </a:moveTo>
                    <a:lnTo>
                      <a:pt x="30" y="289"/>
                    </a:lnTo>
                    <a:lnTo>
                      <a:pt x="0" y="228"/>
                    </a:lnTo>
                    <a:lnTo>
                      <a:pt x="61" y="228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</p:grpSp>
        <p:sp>
          <p:nvSpPr>
            <p:cNvPr id="46" name="Rectangle 86"/>
            <p:cNvSpPr>
              <a:spLocks noChangeArrowheads="1"/>
            </p:cNvSpPr>
            <p:nvPr/>
          </p:nvSpPr>
          <p:spPr bwMode="auto">
            <a:xfrm>
              <a:off x="556073" y="6179845"/>
              <a:ext cx="5809283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"Could be beneficial": &gt;25% chance (</a:t>
              </a:r>
              <a:r>
                <a:rPr kumimoji="0" lang="en-US" altLang="en-US" sz="27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possibly</a:t>
              </a:r>
              <a:r>
                <a:rPr kumimoji="0" lang="en-US" altLang="en-US" sz="2700" b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)</a:t>
              </a:r>
              <a:endParaRPr kumimoji="0" lang="en-US" altLang="en-US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1" name="Rectangle 86"/>
            <p:cNvSpPr>
              <a:spLocks noChangeArrowheads="1"/>
            </p:cNvSpPr>
            <p:nvPr/>
          </p:nvSpPr>
          <p:spPr bwMode="auto">
            <a:xfrm>
              <a:off x="540198" y="6714036"/>
              <a:ext cx="6541855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"Couldn't be harmful": &lt;0.5% chance (</a:t>
              </a:r>
              <a:r>
                <a:rPr kumimoji="0" lang="en-US" altLang="en-US" sz="27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most unlikely</a:t>
              </a:r>
              <a:r>
                <a:rPr kumimoji="0" lang="en-US" altLang="en-US" sz="2700" b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)</a:t>
              </a:r>
              <a:endParaRPr kumimoji="0" lang="en-US" altLang="en-US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2" name="Rectangle 86"/>
            <p:cNvSpPr>
              <a:spLocks noChangeArrowheads="1"/>
            </p:cNvSpPr>
            <p:nvPr/>
          </p:nvSpPr>
          <p:spPr bwMode="auto">
            <a:xfrm>
              <a:off x="524323" y="7248227"/>
              <a:ext cx="6020879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"Couldn't be beneficial": &lt;25% chance (</a:t>
              </a:r>
              <a:r>
                <a:rPr kumimoji="0" lang="en-US" altLang="en-US" sz="27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unlikely</a:t>
              </a:r>
              <a:r>
                <a:rPr kumimoji="0" lang="en-US" altLang="en-US" sz="2700" b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)</a:t>
              </a:r>
              <a:endParaRPr kumimoji="0" lang="en-US" altLang="en-US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3" name="Rectangle 86"/>
            <p:cNvSpPr>
              <a:spLocks noChangeArrowheads="1"/>
            </p:cNvSpPr>
            <p:nvPr/>
          </p:nvSpPr>
          <p:spPr bwMode="auto">
            <a:xfrm>
              <a:off x="508448" y="7782418"/>
              <a:ext cx="9909829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"Could be harmful": &gt;0.5% chance (0.5-5%, </a:t>
              </a:r>
              <a:r>
                <a:rPr lang="en-US" altLang="en-US" sz="2700" i="1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very unlikely</a:t>
              </a:r>
              <a:r>
                <a:rPr lang="en-US" altLang="en-US" sz="27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; 5-25%, </a:t>
              </a:r>
              <a:r>
                <a:rPr lang="en-US" altLang="en-US" sz="2700" i="1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unlikely</a:t>
              </a:r>
              <a:r>
                <a:rPr lang="en-US" altLang="en-US" sz="27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;</a:t>
              </a:r>
              <a:r>
                <a:rPr lang="en-US" altLang="en-US" sz="27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 etc.</a:t>
              </a:r>
              <a:r>
                <a:rPr kumimoji="0" lang="en-US" altLang="en-US" sz="2700" b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)</a:t>
              </a:r>
              <a:endParaRPr kumimoji="0" lang="en-US" altLang="en-US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3" name="Rectangle 86"/>
            <p:cNvSpPr>
              <a:spLocks noChangeArrowheads="1"/>
            </p:cNvSpPr>
            <p:nvPr/>
          </p:nvSpPr>
          <p:spPr bwMode="auto">
            <a:xfrm>
              <a:off x="535740" y="8281918"/>
              <a:ext cx="11107208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/>
              <a:r>
                <a:rPr kumimoji="0" lang="en-US" altLang="en-US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These probabilities imply</a:t>
              </a:r>
              <a:r>
                <a:rPr lang="en-US" altLang="en-US" sz="27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 a 50% confidence interval on the benefit side</a:t>
              </a:r>
              <a:br>
                <a:rPr lang="en-US" altLang="en-US" sz="27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</a:br>
              <a:r>
                <a:rPr lang="en-US" altLang="en-US" sz="27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and a 99% confidence interval on the harm side. It's easier to work with the </a:t>
              </a:r>
              <a:r>
                <a:rPr lang="en-US" altLang="en-US" sz="27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probabilities!</a:t>
              </a:r>
              <a:endParaRPr lang="en-US" altLang="en-US" sz="2700" u="none" dirty="0">
                <a:solidFill>
                  <a:srgbClr val="000000"/>
                </a:solidFill>
                <a:latin typeface="Arial Narrow" panose="020B0606020202030204" pitchFamily="34" charset="0"/>
              </a:endParaRPr>
            </a:p>
          </p:txBody>
        </p:sp>
      </p:grpSp>
      <p:sp>
        <p:nvSpPr>
          <p:cNvPr id="57" name="Rectangle 52"/>
          <p:cNvSpPr>
            <a:spLocks noChangeArrowheads="1"/>
          </p:cNvSpPr>
          <p:nvPr/>
        </p:nvSpPr>
        <p:spPr bwMode="auto">
          <a:xfrm>
            <a:off x="3043201" y="2200251"/>
            <a:ext cx="1912463" cy="2933700"/>
          </a:xfrm>
          <a:prstGeom prst="rect">
            <a:avLst/>
          </a:prstGeom>
          <a:solidFill>
            <a:srgbClr val="66FF3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pSp>
        <p:nvGrpSpPr>
          <p:cNvPr id="5" name="Group 4"/>
          <p:cNvGrpSpPr/>
          <p:nvPr/>
        </p:nvGrpSpPr>
        <p:grpSpPr>
          <a:xfrm>
            <a:off x="4227737" y="2250262"/>
            <a:ext cx="6433199" cy="728930"/>
            <a:chOff x="4371752" y="2178254"/>
            <a:chExt cx="6433199" cy="728930"/>
          </a:xfrm>
        </p:grpSpPr>
        <p:sp>
          <p:nvSpPr>
            <p:cNvPr id="43" name="Line 76"/>
            <p:cNvSpPr>
              <a:spLocks noChangeShapeType="1"/>
            </p:cNvSpPr>
            <p:nvPr/>
          </p:nvSpPr>
          <p:spPr bwMode="auto">
            <a:xfrm flipH="1">
              <a:off x="4371752" y="2549729"/>
              <a:ext cx="1979613" cy="0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5" name="Rectangle 86"/>
            <p:cNvSpPr>
              <a:spLocks noChangeArrowheads="1"/>
            </p:cNvSpPr>
            <p:nvPr/>
          </p:nvSpPr>
          <p:spPr bwMode="auto">
            <a:xfrm>
              <a:off x="7508534" y="2491686"/>
              <a:ext cx="2475037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/>
              <a:r>
                <a:rPr lang="en-US" altLang="en-US" sz="27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couldn't </a:t>
              </a:r>
              <a:r>
                <a:rPr lang="en-US" altLang="en-US" sz="27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be </a:t>
              </a:r>
              <a:r>
                <a:rPr lang="en-US" altLang="en-US" sz="27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harmful</a:t>
              </a:r>
              <a:r>
                <a:rPr lang="en-US" altLang="en-US" sz="27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: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86"/>
            <p:cNvSpPr>
              <a:spLocks noChangeArrowheads="1"/>
            </p:cNvSpPr>
            <p:nvPr/>
          </p:nvSpPr>
          <p:spPr bwMode="auto">
            <a:xfrm>
              <a:off x="10046730" y="2480766"/>
              <a:ext cx="758221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/>
              <a:r>
                <a:rPr lang="en-US" altLang="en-US" sz="27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use it!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8" name="Rectangle 86"/>
            <p:cNvSpPr>
              <a:spLocks noChangeArrowheads="1"/>
            </p:cNvSpPr>
            <p:nvPr/>
          </p:nvSpPr>
          <p:spPr bwMode="auto">
            <a:xfrm>
              <a:off x="7510463" y="2178254"/>
              <a:ext cx="2577629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Could be beneficial,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219624" y="2944972"/>
            <a:ext cx="8176521" cy="722129"/>
            <a:chOff x="3363639" y="2872964"/>
            <a:chExt cx="8176521" cy="722129"/>
          </a:xfrm>
        </p:grpSpPr>
        <p:sp>
          <p:nvSpPr>
            <p:cNvPr id="47" name="Rectangle 86"/>
            <p:cNvSpPr>
              <a:spLocks noChangeArrowheads="1"/>
            </p:cNvSpPr>
            <p:nvPr/>
          </p:nvSpPr>
          <p:spPr bwMode="auto">
            <a:xfrm>
              <a:off x="7528567" y="3169350"/>
              <a:ext cx="2475037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/>
              <a:r>
                <a:rPr lang="en-US" altLang="en-US" sz="27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couldn't be </a:t>
              </a:r>
              <a:r>
                <a:rPr lang="en-US" altLang="en-US" sz="27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harmful: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3363639" y="2872964"/>
              <a:ext cx="8176521" cy="722129"/>
              <a:chOff x="3363639" y="2872964"/>
              <a:chExt cx="8176521" cy="722129"/>
            </a:xfrm>
          </p:grpSpPr>
          <p:sp>
            <p:nvSpPr>
              <p:cNvPr id="163" name="Line 76"/>
              <p:cNvSpPr>
                <a:spLocks noChangeShapeType="1"/>
              </p:cNvSpPr>
              <p:nvPr/>
            </p:nvSpPr>
            <p:spPr bwMode="auto">
              <a:xfrm flipH="1">
                <a:off x="3363639" y="3247088"/>
                <a:ext cx="1465535" cy="0"/>
              </a:xfrm>
              <a:prstGeom prst="line">
                <a:avLst/>
              </a:prstGeom>
              <a:noFill/>
              <a:ln w="7620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164" name="Rectangle 86"/>
              <p:cNvSpPr>
                <a:spLocks noChangeArrowheads="1"/>
              </p:cNvSpPr>
              <p:nvPr/>
            </p:nvSpPr>
            <p:spPr bwMode="auto">
              <a:xfrm>
                <a:off x="7501039" y="2872964"/>
                <a:ext cx="2790829" cy="4154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Narrow" panose="020B0606020202030204" pitchFamily="34" charset="0"/>
                  </a:rPr>
                  <a:t>Couldn't be beneficial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5" name="Rectangle 86"/>
              <p:cNvSpPr>
                <a:spLocks noChangeArrowheads="1"/>
              </p:cNvSpPr>
              <p:nvPr/>
            </p:nvSpPr>
            <p:spPr bwMode="auto">
              <a:xfrm>
                <a:off x="10094251" y="3179595"/>
                <a:ext cx="1445909" cy="4154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lvl="0"/>
                <a:r>
                  <a:rPr lang="en-US" altLang="en-US" sz="2700" u="none" dirty="0" smtClean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don't use it!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16" name="Group 15"/>
          <p:cNvGrpSpPr/>
          <p:nvPr/>
        </p:nvGrpSpPr>
        <p:grpSpPr>
          <a:xfrm>
            <a:off x="2691260" y="4432165"/>
            <a:ext cx="9101722" cy="736859"/>
            <a:chOff x="2835275" y="4360157"/>
            <a:chExt cx="9101722" cy="736859"/>
          </a:xfrm>
        </p:grpSpPr>
        <p:sp>
          <p:nvSpPr>
            <p:cNvPr id="175" name="Line 76"/>
            <p:cNvSpPr>
              <a:spLocks noChangeShapeType="1"/>
            </p:cNvSpPr>
            <p:nvPr/>
          </p:nvSpPr>
          <p:spPr bwMode="auto">
            <a:xfrm flipH="1">
              <a:off x="2835275" y="4693532"/>
              <a:ext cx="2689508" cy="0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76" name="Rectangle 86"/>
            <p:cNvSpPr>
              <a:spLocks noChangeArrowheads="1"/>
            </p:cNvSpPr>
            <p:nvPr/>
          </p:nvSpPr>
          <p:spPr bwMode="auto">
            <a:xfrm>
              <a:off x="7486291" y="4360157"/>
              <a:ext cx="3858429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Could be beneficial or harmful: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86"/>
            <p:cNvSpPr>
              <a:spLocks noChangeArrowheads="1"/>
            </p:cNvSpPr>
            <p:nvPr/>
          </p:nvSpPr>
          <p:spPr bwMode="auto">
            <a:xfrm>
              <a:off x="7501039" y="4681518"/>
              <a:ext cx="4435958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7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unclear, don't use it, get more data!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995489" y="3670729"/>
            <a:ext cx="9046644" cy="745951"/>
            <a:chOff x="2139504" y="3598721"/>
            <a:chExt cx="9046644" cy="745951"/>
          </a:xfrm>
        </p:grpSpPr>
        <p:grpSp>
          <p:nvGrpSpPr>
            <p:cNvPr id="15" name="Group 14"/>
            <p:cNvGrpSpPr/>
            <p:nvPr/>
          </p:nvGrpSpPr>
          <p:grpSpPr>
            <a:xfrm>
              <a:off x="2139504" y="3598721"/>
              <a:ext cx="8142940" cy="744307"/>
              <a:chOff x="2139504" y="3598721"/>
              <a:chExt cx="8142940" cy="744307"/>
            </a:xfrm>
          </p:grpSpPr>
          <p:sp>
            <p:nvSpPr>
              <p:cNvPr id="170" name="Rectangle 86"/>
              <p:cNvSpPr>
                <a:spLocks noChangeArrowheads="1"/>
              </p:cNvSpPr>
              <p:nvPr/>
            </p:nvSpPr>
            <p:spPr bwMode="auto">
              <a:xfrm>
                <a:off x="7491615" y="3598721"/>
                <a:ext cx="2790829" cy="4154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en-US" sz="2700" u="none" dirty="0" smtClean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Couldn't be beneficial,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2" name="Line 76"/>
              <p:cNvSpPr>
                <a:spLocks noChangeShapeType="1"/>
              </p:cNvSpPr>
              <p:nvPr/>
            </p:nvSpPr>
            <p:spPr bwMode="auto">
              <a:xfrm flipH="1">
                <a:off x="2139504" y="3944963"/>
                <a:ext cx="2675260" cy="0"/>
              </a:xfrm>
              <a:prstGeom prst="line">
                <a:avLst/>
              </a:prstGeom>
              <a:noFill/>
              <a:ln w="7620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48" name="Rectangle 86"/>
              <p:cNvSpPr>
                <a:spLocks noChangeArrowheads="1"/>
              </p:cNvSpPr>
              <p:nvPr/>
            </p:nvSpPr>
            <p:spPr bwMode="auto">
              <a:xfrm>
                <a:off x="7501039" y="3927530"/>
                <a:ext cx="2183290" cy="4154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en-US" sz="2700" u="none" dirty="0" smtClean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could be harmful: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56" name="Rectangle 86"/>
            <p:cNvSpPr>
              <a:spLocks noChangeArrowheads="1"/>
            </p:cNvSpPr>
            <p:nvPr/>
          </p:nvSpPr>
          <p:spPr bwMode="auto">
            <a:xfrm>
              <a:off x="9740239" y="3929174"/>
              <a:ext cx="1445909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/>
              <a:r>
                <a:rPr lang="en-US" altLang="en-US" sz="27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don't use it!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66" name="Rectangle 86"/>
          <p:cNvSpPr>
            <a:spLocks noChangeArrowheads="1"/>
          </p:cNvSpPr>
          <p:nvPr/>
        </p:nvSpPr>
        <p:spPr bwMode="auto">
          <a:xfrm>
            <a:off x="7468095" y="5955303"/>
            <a:ext cx="5254993" cy="166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n-US" altLang="en-US" sz="2700" u="none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A Type-I error also occurs if the  confidence interval is entirely in the harm. We use a 90% confidence interval and call it a non-clinical Type-I error.</a:t>
            </a:r>
            <a:endParaRPr lang="en-US" altLang="en-US" sz="1800" u="none" dirty="0"/>
          </a:p>
        </p:txBody>
      </p:sp>
    </p:spTree>
    <p:extLst>
      <p:ext uri="{BB962C8B-B14F-4D97-AF65-F5344CB8AC3E}">
        <p14:creationId xmlns:p14="http://schemas.microsoft.com/office/powerpoint/2010/main" val="1807185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59" grpId="0"/>
      <p:bldP spid="60" grpId="0"/>
      <p:bldP spid="61" grpId="0"/>
      <p:bldP spid="62" grpId="0"/>
      <p:bldP spid="57" grpId="0" animBg="1"/>
      <p:bldP spid="6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/>
          <p:nvPr/>
        </p:nvSpPr>
        <p:spPr bwMode="auto">
          <a:xfrm>
            <a:off x="339304" y="416496"/>
            <a:ext cx="12601401" cy="914501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26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9" name="Rectangle 82"/>
          <p:cNvSpPr>
            <a:spLocks noChangeArrowheads="1"/>
          </p:cNvSpPr>
          <p:nvPr/>
        </p:nvSpPr>
        <p:spPr bwMode="auto">
          <a:xfrm>
            <a:off x="643385" y="560512"/>
            <a:ext cx="932152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700" b="1" u="none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Clinical magnitude-based inference:</a:t>
            </a:r>
            <a:br>
              <a:rPr lang="en-US" altLang="en-US" sz="2700" b="1" u="none" dirty="0" smtClean="0">
                <a:solidFill>
                  <a:srgbClr val="000000"/>
                </a:solidFill>
                <a:latin typeface="Arial Narrow" panose="020B0606020202030204" pitchFamily="34" charset="0"/>
              </a:rPr>
            </a:br>
            <a:r>
              <a:rPr lang="en-US" altLang="en-US" sz="2700" b="1" u="none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Type-II error: the true effect is beneficial, but you decide </a:t>
            </a:r>
            <a:r>
              <a:rPr lang="en-US" altLang="en-US" sz="2700" b="1" i="1" u="none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not</a:t>
            </a:r>
            <a:r>
              <a:rPr lang="en-US" altLang="en-US" sz="2700" b="1" u="none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 to use it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58" name="Rectangle 83"/>
          <p:cNvSpPr>
            <a:spLocks noChangeArrowheads="1"/>
          </p:cNvSpPr>
          <p:nvPr/>
        </p:nvSpPr>
        <p:spPr bwMode="auto">
          <a:xfrm>
            <a:off x="11459923" y="1746127"/>
            <a:ext cx="1263166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MBI error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Rectangle 87"/>
          <p:cNvSpPr>
            <a:spLocks noChangeArrowheads="1"/>
          </p:cNvSpPr>
          <p:nvPr/>
        </p:nvSpPr>
        <p:spPr bwMode="auto">
          <a:xfrm>
            <a:off x="11356531" y="3105161"/>
            <a:ext cx="1469954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Yes: Type II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Rectangle 87"/>
          <p:cNvSpPr>
            <a:spLocks noChangeArrowheads="1"/>
          </p:cNvSpPr>
          <p:nvPr/>
        </p:nvSpPr>
        <p:spPr bwMode="auto">
          <a:xfrm>
            <a:off x="11356528" y="3793038"/>
            <a:ext cx="1469954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Yes: Type II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Rectangle 87"/>
          <p:cNvSpPr>
            <a:spLocks noChangeArrowheads="1"/>
          </p:cNvSpPr>
          <p:nvPr/>
        </p:nvSpPr>
        <p:spPr bwMode="auto">
          <a:xfrm>
            <a:off x="11909565" y="4537502"/>
            <a:ext cx="363882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No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" name="Rectangle 87"/>
          <p:cNvSpPr>
            <a:spLocks noChangeArrowheads="1"/>
          </p:cNvSpPr>
          <p:nvPr/>
        </p:nvSpPr>
        <p:spPr bwMode="auto">
          <a:xfrm>
            <a:off x="11909567" y="2401646"/>
            <a:ext cx="363882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No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44948" y="1526486"/>
            <a:ext cx="12279733" cy="7802453"/>
            <a:chOff x="444948" y="1310462"/>
            <a:chExt cx="12279733" cy="7802453"/>
          </a:xfrm>
        </p:grpSpPr>
        <p:grpSp>
          <p:nvGrpSpPr>
            <p:cNvPr id="10" name="Group 9"/>
            <p:cNvGrpSpPr/>
            <p:nvPr/>
          </p:nvGrpSpPr>
          <p:grpSpPr>
            <a:xfrm>
              <a:off x="556073" y="1984227"/>
              <a:ext cx="6745287" cy="2941651"/>
              <a:chOff x="700088" y="2128243"/>
              <a:chExt cx="6745287" cy="2941651"/>
            </a:xfrm>
          </p:grpSpPr>
          <p:sp>
            <p:nvSpPr>
              <p:cNvPr id="319" name="Rectangle 50"/>
              <p:cNvSpPr>
                <a:spLocks noChangeArrowheads="1"/>
              </p:cNvSpPr>
              <p:nvPr/>
            </p:nvSpPr>
            <p:spPr bwMode="auto">
              <a:xfrm>
                <a:off x="4829175" y="2128243"/>
                <a:ext cx="2616200" cy="2933700"/>
              </a:xfrm>
              <a:prstGeom prst="rect">
                <a:avLst/>
              </a:prstGeom>
              <a:solidFill>
                <a:srgbClr val="FFECA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96" name="Rectangle 51"/>
              <p:cNvSpPr>
                <a:spLocks noChangeArrowheads="1"/>
              </p:cNvSpPr>
              <p:nvPr/>
            </p:nvSpPr>
            <p:spPr bwMode="auto">
              <a:xfrm>
                <a:off x="700088" y="2128243"/>
                <a:ext cx="2719388" cy="2933700"/>
              </a:xfrm>
              <a:prstGeom prst="rect">
                <a:avLst/>
              </a:prstGeom>
              <a:solidFill>
                <a:srgbClr val="EAD0F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97" name="Rectangle 52"/>
              <p:cNvSpPr>
                <a:spLocks noChangeArrowheads="1"/>
              </p:cNvSpPr>
              <p:nvPr/>
            </p:nvSpPr>
            <p:spPr bwMode="auto">
              <a:xfrm>
                <a:off x="3172870" y="2130949"/>
                <a:ext cx="1957388" cy="2938945"/>
              </a:xfrm>
              <a:prstGeom prst="rect">
                <a:avLst/>
              </a:prstGeom>
              <a:solidFill>
                <a:srgbClr val="E0FFC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444948" y="4924277"/>
              <a:ext cx="6886575" cy="1036835"/>
              <a:chOff x="588963" y="5068293"/>
              <a:chExt cx="6886575" cy="1036835"/>
            </a:xfrm>
          </p:grpSpPr>
          <p:sp>
            <p:nvSpPr>
              <p:cNvPr id="100" name="Line 55"/>
              <p:cNvSpPr>
                <a:spLocks noChangeShapeType="1"/>
              </p:cNvSpPr>
              <p:nvPr/>
            </p:nvSpPr>
            <p:spPr bwMode="auto">
              <a:xfrm>
                <a:off x="706438" y="5068293"/>
                <a:ext cx="6738938" cy="0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101" name="Rectangle 56"/>
              <p:cNvSpPr>
                <a:spLocks noChangeArrowheads="1"/>
              </p:cNvSpPr>
              <p:nvPr/>
            </p:nvSpPr>
            <p:spPr bwMode="auto">
              <a:xfrm>
                <a:off x="2835275" y="5678090"/>
                <a:ext cx="2789238" cy="427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6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Narrow" panose="020B0606020202030204" pitchFamily="34" charset="0"/>
                  </a:rPr>
                  <a:t>Value of effect statistic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4" name="Freeform 58"/>
              <p:cNvSpPr>
                <a:spLocks noEditPoints="1"/>
              </p:cNvSpPr>
              <p:nvPr/>
            </p:nvSpPr>
            <p:spPr bwMode="auto">
              <a:xfrm>
                <a:off x="5163840" y="5171480"/>
                <a:ext cx="2262188" cy="98425"/>
              </a:xfrm>
              <a:custGeom>
                <a:avLst/>
                <a:gdLst>
                  <a:gd name="T0" fmla="*/ 0 w 1425"/>
                  <a:gd name="T1" fmla="*/ 28 h 62"/>
                  <a:gd name="T2" fmla="*/ 1374 w 1425"/>
                  <a:gd name="T3" fmla="*/ 28 h 62"/>
                  <a:gd name="T4" fmla="*/ 1374 w 1425"/>
                  <a:gd name="T5" fmla="*/ 34 h 62"/>
                  <a:gd name="T6" fmla="*/ 0 w 1425"/>
                  <a:gd name="T7" fmla="*/ 34 h 62"/>
                  <a:gd name="T8" fmla="*/ 0 w 1425"/>
                  <a:gd name="T9" fmla="*/ 28 h 62"/>
                  <a:gd name="T10" fmla="*/ 1364 w 1425"/>
                  <a:gd name="T11" fmla="*/ 0 h 62"/>
                  <a:gd name="T12" fmla="*/ 1425 w 1425"/>
                  <a:gd name="T13" fmla="*/ 31 h 62"/>
                  <a:gd name="T14" fmla="*/ 1364 w 1425"/>
                  <a:gd name="T15" fmla="*/ 62 h 62"/>
                  <a:gd name="T16" fmla="*/ 1364 w 1425"/>
                  <a:gd name="T17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25" h="62">
                    <a:moveTo>
                      <a:pt x="0" y="28"/>
                    </a:moveTo>
                    <a:lnTo>
                      <a:pt x="1374" y="28"/>
                    </a:lnTo>
                    <a:lnTo>
                      <a:pt x="1374" y="34"/>
                    </a:lnTo>
                    <a:lnTo>
                      <a:pt x="0" y="34"/>
                    </a:lnTo>
                    <a:lnTo>
                      <a:pt x="0" y="28"/>
                    </a:lnTo>
                    <a:close/>
                    <a:moveTo>
                      <a:pt x="1364" y="0"/>
                    </a:moveTo>
                    <a:lnTo>
                      <a:pt x="1425" y="31"/>
                    </a:lnTo>
                    <a:lnTo>
                      <a:pt x="1364" y="62"/>
                    </a:lnTo>
                    <a:lnTo>
                      <a:pt x="1364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105" name="Freeform 59"/>
              <p:cNvSpPr>
                <a:spLocks noEditPoints="1"/>
              </p:cNvSpPr>
              <p:nvPr/>
            </p:nvSpPr>
            <p:spPr bwMode="auto">
              <a:xfrm>
                <a:off x="706438" y="5171480"/>
                <a:ext cx="2362200" cy="98425"/>
              </a:xfrm>
              <a:custGeom>
                <a:avLst/>
                <a:gdLst>
                  <a:gd name="T0" fmla="*/ 1488 w 1488"/>
                  <a:gd name="T1" fmla="*/ 28 h 62"/>
                  <a:gd name="T2" fmla="*/ 51 w 1488"/>
                  <a:gd name="T3" fmla="*/ 28 h 62"/>
                  <a:gd name="T4" fmla="*/ 51 w 1488"/>
                  <a:gd name="T5" fmla="*/ 34 h 62"/>
                  <a:gd name="T6" fmla="*/ 1488 w 1488"/>
                  <a:gd name="T7" fmla="*/ 34 h 62"/>
                  <a:gd name="T8" fmla="*/ 1488 w 1488"/>
                  <a:gd name="T9" fmla="*/ 28 h 62"/>
                  <a:gd name="T10" fmla="*/ 61 w 1488"/>
                  <a:gd name="T11" fmla="*/ 0 h 62"/>
                  <a:gd name="T12" fmla="*/ 0 w 1488"/>
                  <a:gd name="T13" fmla="*/ 31 h 62"/>
                  <a:gd name="T14" fmla="*/ 61 w 1488"/>
                  <a:gd name="T15" fmla="*/ 62 h 62"/>
                  <a:gd name="T16" fmla="*/ 61 w 1488"/>
                  <a:gd name="T17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88" h="62">
                    <a:moveTo>
                      <a:pt x="1488" y="28"/>
                    </a:moveTo>
                    <a:lnTo>
                      <a:pt x="51" y="28"/>
                    </a:lnTo>
                    <a:lnTo>
                      <a:pt x="51" y="34"/>
                    </a:lnTo>
                    <a:lnTo>
                      <a:pt x="1488" y="34"/>
                    </a:lnTo>
                    <a:lnTo>
                      <a:pt x="1488" y="28"/>
                    </a:lnTo>
                    <a:close/>
                    <a:moveTo>
                      <a:pt x="61" y="0"/>
                    </a:moveTo>
                    <a:lnTo>
                      <a:pt x="0" y="31"/>
                    </a:lnTo>
                    <a:lnTo>
                      <a:pt x="61" y="62"/>
                    </a:lnTo>
                    <a:lnTo>
                      <a:pt x="61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110" name="Rectangle 60"/>
              <p:cNvSpPr>
                <a:spLocks noChangeArrowheads="1"/>
              </p:cNvSpPr>
              <p:nvPr/>
            </p:nvSpPr>
            <p:spPr bwMode="auto">
              <a:xfrm>
                <a:off x="5030788" y="5317530"/>
                <a:ext cx="2444750" cy="31591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112" name="Rectangle 61"/>
              <p:cNvSpPr>
                <a:spLocks noChangeArrowheads="1"/>
              </p:cNvSpPr>
              <p:nvPr/>
            </p:nvSpPr>
            <p:spPr bwMode="auto">
              <a:xfrm>
                <a:off x="5193562" y="5263555"/>
                <a:ext cx="2202526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6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Narrow" panose="020B0606020202030204" pitchFamily="34" charset="0"/>
                  </a:rPr>
                  <a:t>substantial benefit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4" name="Rectangle 62"/>
              <p:cNvSpPr>
                <a:spLocks noChangeArrowheads="1"/>
              </p:cNvSpPr>
              <p:nvPr/>
            </p:nvSpPr>
            <p:spPr bwMode="auto">
              <a:xfrm>
                <a:off x="588963" y="5317530"/>
                <a:ext cx="2546350" cy="31591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115" name="Rectangle 63"/>
              <p:cNvSpPr>
                <a:spLocks noChangeArrowheads="1"/>
              </p:cNvSpPr>
              <p:nvPr/>
            </p:nvSpPr>
            <p:spPr bwMode="auto">
              <a:xfrm>
                <a:off x="926235" y="5263555"/>
                <a:ext cx="2005357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6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Narrow" panose="020B0606020202030204" pitchFamily="34" charset="0"/>
                  </a:rPr>
                  <a:t>substantial harm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6" name="Freeform 64"/>
              <p:cNvSpPr>
                <a:spLocks noEditPoints="1"/>
              </p:cNvSpPr>
              <p:nvPr/>
            </p:nvSpPr>
            <p:spPr bwMode="auto">
              <a:xfrm>
                <a:off x="3149600" y="5171480"/>
                <a:ext cx="1938338" cy="98425"/>
              </a:xfrm>
              <a:custGeom>
                <a:avLst/>
                <a:gdLst>
                  <a:gd name="T0" fmla="*/ 1170 w 1221"/>
                  <a:gd name="T1" fmla="*/ 28 h 62"/>
                  <a:gd name="T2" fmla="*/ 51 w 1221"/>
                  <a:gd name="T3" fmla="*/ 28 h 62"/>
                  <a:gd name="T4" fmla="*/ 51 w 1221"/>
                  <a:gd name="T5" fmla="*/ 34 h 62"/>
                  <a:gd name="T6" fmla="*/ 1170 w 1221"/>
                  <a:gd name="T7" fmla="*/ 34 h 62"/>
                  <a:gd name="T8" fmla="*/ 1170 w 1221"/>
                  <a:gd name="T9" fmla="*/ 28 h 62"/>
                  <a:gd name="T10" fmla="*/ 1160 w 1221"/>
                  <a:gd name="T11" fmla="*/ 62 h 62"/>
                  <a:gd name="T12" fmla="*/ 1221 w 1221"/>
                  <a:gd name="T13" fmla="*/ 31 h 62"/>
                  <a:gd name="T14" fmla="*/ 1160 w 1221"/>
                  <a:gd name="T15" fmla="*/ 0 h 62"/>
                  <a:gd name="T16" fmla="*/ 1160 w 1221"/>
                  <a:gd name="T17" fmla="*/ 62 h 62"/>
                  <a:gd name="T18" fmla="*/ 62 w 1221"/>
                  <a:gd name="T19" fmla="*/ 0 h 62"/>
                  <a:gd name="T20" fmla="*/ 0 w 1221"/>
                  <a:gd name="T21" fmla="*/ 31 h 62"/>
                  <a:gd name="T22" fmla="*/ 62 w 1221"/>
                  <a:gd name="T23" fmla="*/ 62 h 62"/>
                  <a:gd name="T24" fmla="*/ 62 w 1221"/>
                  <a:gd name="T25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221" h="62">
                    <a:moveTo>
                      <a:pt x="1170" y="28"/>
                    </a:moveTo>
                    <a:lnTo>
                      <a:pt x="51" y="28"/>
                    </a:lnTo>
                    <a:lnTo>
                      <a:pt x="51" y="34"/>
                    </a:lnTo>
                    <a:lnTo>
                      <a:pt x="1170" y="34"/>
                    </a:lnTo>
                    <a:lnTo>
                      <a:pt x="1170" y="28"/>
                    </a:lnTo>
                    <a:close/>
                    <a:moveTo>
                      <a:pt x="1160" y="62"/>
                    </a:moveTo>
                    <a:lnTo>
                      <a:pt x="1221" y="31"/>
                    </a:lnTo>
                    <a:lnTo>
                      <a:pt x="1160" y="0"/>
                    </a:lnTo>
                    <a:lnTo>
                      <a:pt x="1160" y="62"/>
                    </a:lnTo>
                    <a:close/>
                    <a:moveTo>
                      <a:pt x="62" y="0"/>
                    </a:moveTo>
                    <a:lnTo>
                      <a:pt x="0" y="31"/>
                    </a:lnTo>
                    <a:lnTo>
                      <a:pt x="62" y="62"/>
                    </a:lnTo>
                    <a:lnTo>
                      <a:pt x="62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117" name="Rectangle 65"/>
              <p:cNvSpPr>
                <a:spLocks noChangeArrowheads="1"/>
              </p:cNvSpPr>
              <p:nvPr/>
            </p:nvSpPr>
            <p:spPr bwMode="auto">
              <a:xfrm>
                <a:off x="3733800" y="5317530"/>
                <a:ext cx="811213" cy="31591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124" name="Rectangle 66"/>
              <p:cNvSpPr>
                <a:spLocks noChangeArrowheads="1"/>
              </p:cNvSpPr>
              <p:nvPr/>
            </p:nvSpPr>
            <p:spPr bwMode="auto">
              <a:xfrm>
                <a:off x="3830638" y="5263555"/>
                <a:ext cx="741363" cy="428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Narrow" panose="020B0606020202030204" pitchFamily="34" charset="0"/>
                  </a:rPr>
                  <a:t>trivial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4910585" y="1310462"/>
              <a:ext cx="2397126" cy="3593178"/>
              <a:chOff x="5054600" y="1454478"/>
              <a:chExt cx="2397126" cy="3593178"/>
            </a:xfrm>
          </p:grpSpPr>
          <p:sp>
            <p:nvSpPr>
              <p:cNvPr id="141" name="Freeform 79"/>
              <p:cNvSpPr>
                <a:spLocks noEditPoints="1"/>
              </p:cNvSpPr>
              <p:nvPr/>
            </p:nvSpPr>
            <p:spPr bwMode="auto">
              <a:xfrm>
                <a:off x="5102225" y="2153643"/>
                <a:ext cx="11113" cy="2894013"/>
              </a:xfrm>
              <a:custGeom>
                <a:avLst/>
                <a:gdLst>
                  <a:gd name="T0" fmla="*/ 0 w 7"/>
                  <a:gd name="T1" fmla="*/ 0 h 1823"/>
                  <a:gd name="T2" fmla="*/ 0 w 7"/>
                  <a:gd name="T3" fmla="*/ 71 h 1823"/>
                  <a:gd name="T4" fmla="*/ 7 w 7"/>
                  <a:gd name="T5" fmla="*/ 116 h 1823"/>
                  <a:gd name="T6" fmla="*/ 7 w 7"/>
                  <a:gd name="T7" fmla="*/ 135 h 1823"/>
                  <a:gd name="T8" fmla="*/ 7 w 7"/>
                  <a:gd name="T9" fmla="*/ 135 h 1823"/>
                  <a:gd name="T10" fmla="*/ 0 w 7"/>
                  <a:gd name="T11" fmla="*/ 180 h 1823"/>
                  <a:gd name="T12" fmla="*/ 0 w 7"/>
                  <a:gd name="T13" fmla="*/ 251 h 1823"/>
                  <a:gd name="T14" fmla="*/ 7 w 7"/>
                  <a:gd name="T15" fmla="*/ 296 h 1823"/>
                  <a:gd name="T16" fmla="*/ 7 w 7"/>
                  <a:gd name="T17" fmla="*/ 315 h 1823"/>
                  <a:gd name="T18" fmla="*/ 7 w 7"/>
                  <a:gd name="T19" fmla="*/ 315 h 1823"/>
                  <a:gd name="T20" fmla="*/ 0 w 7"/>
                  <a:gd name="T21" fmla="*/ 360 h 1823"/>
                  <a:gd name="T22" fmla="*/ 0 w 7"/>
                  <a:gd name="T23" fmla="*/ 430 h 1823"/>
                  <a:gd name="T24" fmla="*/ 7 w 7"/>
                  <a:gd name="T25" fmla="*/ 475 h 1823"/>
                  <a:gd name="T26" fmla="*/ 7 w 7"/>
                  <a:gd name="T27" fmla="*/ 494 h 1823"/>
                  <a:gd name="T28" fmla="*/ 7 w 7"/>
                  <a:gd name="T29" fmla="*/ 494 h 1823"/>
                  <a:gd name="T30" fmla="*/ 0 w 7"/>
                  <a:gd name="T31" fmla="*/ 539 h 1823"/>
                  <a:gd name="T32" fmla="*/ 0 w 7"/>
                  <a:gd name="T33" fmla="*/ 610 h 1823"/>
                  <a:gd name="T34" fmla="*/ 7 w 7"/>
                  <a:gd name="T35" fmla="*/ 655 h 1823"/>
                  <a:gd name="T36" fmla="*/ 7 w 7"/>
                  <a:gd name="T37" fmla="*/ 674 h 1823"/>
                  <a:gd name="T38" fmla="*/ 7 w 7"/>
                  <a:gd name="T39" fmla="*/ 674 h 1823"/>
                  <a:gd name="T40" fmla="*/ 0 w 7"/>
                  <a:gd name="T41" fmla="*/ 719 h 1823"/>
                  <a:gd name="T42" fmla="*/ 0 w 7"/>
                  <a:gd name="T43" fmla="*/ 790 h 1823"/>
                  <a:gd name="T44" fmla="*/ 7 w 7"/>
                  <a:gd name="T45" fmla="*/ 835 h 1823"/>
                  <a:gd name="T46" fmla="*/ 7 w 7"/>
                  <a:gd name="T47" fmla="*/ 854 h 1823"/>
                  <a:gd name="T48" fmla="*/ 7 w 7"/>
                  <a:gd name="T49" fmla="*/ 854 h 1823"/>
                  <a:gd name="T50" fmla="*/ 0 w 7"/>
                  <a:gd name="T51" fmla="*/ 899 h 1823"/>
                  <a:gd name="T52" fmla="*/ 0 w 7"/>
                  <a:gd name="T53" fmla="*/ 969 h 1823"/>
                  <a:gd name="T54" fmla="*/ 7 w 7"/>
                  <a:gd name="T55" fmla="*/ 1014 h 1823"/>
                  <a:gd name="T56" fmla="*/ 7 w 7"/>
                  <a:gd name="T57" fmla="*/ 1033 h 1823"/>
                  <a:gd name="T58" fmla="*/ 7 w 7"/>
                  <a:gd name="T59" fmla="*/ 1033 h 1823"/>
                  <a:gd name="T60" fmla="*/ 0 w 7"/>
                  <a:gd name="T61" fmla="*/ 1078 h 1823"/>
                  <a:gd name="T62" fmla="*/ 0 w 7"/>
                  <a:gd name="T63" fmla="*/ 1149 h 1823"/>
                  <a:gd name="T64" fmla="*/ 7 w 7"/>
                  <a:gd name="T65" fmla="*/ 1194 h 1823"/>
                  <a:gd name="T66" fmla="*/ 7 w 7"/>
                  <a:gd name="T67" fmla="*/ 1213 h 1823"/>
                  <a:gd name="T68" fmla="*/ 7 w 7"/>
                  <a:gd name="T69" fmla="*/ 1213 h 1823"/>
                  <a:gd name="T70" fmla="*/ 0 w 7"/>
                  <a:gd name="T71" fmla="*/ 1258 h 1823"/>
                  <a:gd name="T72" fmla="*/ 0 w 7"/>
                  <a:gd name="T73" fmla="*/ 1329 h 1823"/>
                  <a:gd name="T74" fmla="*/ 7 w 7"/>
                  <a:gd name="T75" fmla="*/ 1374 h 1823"/>
                  <a:gd name="T76" fmla="*/ 7 w 7"/>
                  <a:gd name="T77" fmla="*/ 1393 h 1823"/>
                  <a:gd name="T78" fmla="*/ 7 w 7"/>
                  <a:gd name="T79" fmla="*/ 1393 h 1823"/>
                  <a:gd name="T80" fmla="*/ 0 w 7"/>
                  <a:gd name="T81" fmla="*/ 1438 h 1823"/>
                  <a:gd name="T82" fmla="*/ 0 w 7"/>
                  <a:gd name="T83" fmla="*/ 1508 h 1823"/>
                  <a:gd name="T84" fmla="*/ 7 w 7"/>
                  <a:gd name="T85" fmla="*/ 1553 h 1823"/>
                  <a:gd name="T86" fmla="*/ 7 w 7"/>
                  <a:gd name="T87" fmla="*/ 1572 h 1823"/>
                  <a:gd name="T88" fmla="*/ 7 w 7"/>
                  <a:gd name="T89" fmla="*/ 1572 h 1823"/>
                  <a:gd name="T90" fmla="*/ 0 w 7"/>
                  <a:gd name="T91" fmla="*/ 1617 h 1823"/>
                  <a:gd name="T92" fmla="*/ 0 w 7"/>
                  <a:gd name="T93" fmla="*/ 1688 h 1823"/>
                  <a:gd name="T94" fmla="*/ 7 w 7"/>
                  <a:gd name="T95" fmla="*/ 1733 h 1823"/>
                  <a:gd name="T96" fmla="*/ 7 w 7"/>
                  <a:gd name="T97" fmla="*/ 1752 h 1823"/>
                  <a:gd name="T98" fmla="*/ 7 w 7"/>
                  <a:gd name="T99" fmla="*/ 1752 h 1823"/>
                  <a:gd name="T100" fmla="*/ 0 w 7"/>
                  <a:gd name="T101" fmla="*/ 1797 h 18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7" h="1823">
                    <a:moveTo>
                      <a:pt x="7" y="0"/>
                    </a:moveTo>
                    <a:lnTo>
                      <a:pt x="7" y="26"/>
                    </a:lnTo>
                    <a:lnTo>
                      <a:pt x="0" y="26"/>
                    </a:lnTo>
                    <a:lnTo>
                      <a:pt x="0" y="0"/>
                    </a:lnTo>
                    <a:lnTo>
                      <a:pt x="7" y="0"/>
                    </a:lnTo>
                    <a:close/>
                    <a:moveTo>
                      <a:pt x="7" y="45"/>
                    </a:moveTo>
                    <a:lnTo>
                      <a:pt x="7" y="71"/>
                    </a:lnTo>
                    <a:lnTo>
                      <a:pt x="0" y="71"/>
                    </a:lnTo>
                    <a:lnTo>
                      <a:pt x="0" y="45"/>
                    </a:lnTo>
                    <a:lnTo>
                      <a:pt x="7" y="45"/>
                    </a:lnTo>
                    <a:close/>
                    <a:moveTo>
                      <a:pt x="7" y="90"/>
                    </a:moveTo>
                    <a:lnTo>
                      <a:pt x="7" y="116"/>
                    </a:lnTo>
                    <a:lnTo>
                      <a:pt x="0" y="116"/>
                    </a:lnTo>
                    <a:lnTo>
                      <a:pt x="0" y="90"/>
                    </a:lnTo>
                    <a:lnTo>
                      <a:pt x="7" y="90"/>
                    </a:lnTo>
                    <a:close/>
                    <a:moveTo>
                      <a:pt x="7" y="135"/>
                    </a:moveTo>
                    <a:lnTo>
                      <a:pt x="7" y="161"/>
                    </a:lnTo>
                    <a:lnTo>
                      <a:pt x="0" y="161"/>
                    </a:lnTo>
                    <a:lnTo>
                      <a:pt x="0" y="135"/>
                    </a:lnTo>
                    <a:lnTo>
                      <a:pt x="7" y="135"/>
                    </a:lnTo>
                    <a:close/>
                    <a:moveTo>
                      <a:pt x="7" y="180"/>
                    </a:moveTo>
                    <a:lnTo>
                      <a:pt x="7" y="206"/>
                    </a:lnTo>
                    <a:lnTo>
                      <a:pt x="0" y="206"/>
                    </a:lnTo>
                    <a:lnTo>
                      <a:pt x="0" y="180"/>
                    </a:lnTo>
                    <a:lnTo>
                      <a:pt x="7" y="180"/>
                    </a:lnTo>
                    <a:close/>
                    <a:moveTo>
                      <a:pt x="7" y="225"/>
                    </a:moveTo>
                    <a:lnTo>
                      <a:pt x="7" y="251"/>
                    </a:lnTo>
                    <a:lnTo>
                      <a:pt x="0" y="251"/>
                    </a:lnTo>
                    <a:lnTo>
                      <a:pt x="0" y="225"/>
                    </a:lnTo>
                    <a:lnTo>
                      <a:pt x="7" y="225"/>
                    </a:lnTo>
                    <a:close/>
                    <a:moveTo>
                      <a:pt x="7" y="270"/>
                    </a:moveTo>
                    <a:lnTo>
                      <a:pt x="7" y="296"/>
                    </a:lnTo>
                    <a:lnTo>
                      <a:pt x="0" y="296"/>
                    </a:lnTo>
                    <a:lnTo>
                      <a:pt x="0" y="270"/>
                    </a:lnTo>
                    <a:lnTo>
                      <a:pt x="7" y="270"/>
                    </a:lnTo>
                    <a:close/>
                    <a:moveTo>
                      <a:pt x="7" y="315"/>
                    </a:moveTo>
                    <a:lnTo>
                      <a:pt x="7" y="340"/>
                    </a:lnTo>
                    <a:lnTo>
                      <a:pt x="0" y="340"/>
                    </a:lnTo>
                    <a:lnTo>
                      <a:pt x="0" y="315"/>
                    </a:lnTo>
                    <a:lnTo>
                      <a:pt x="7" y="315"/>
                    </a:lnTo>
                    <a:close/>
                    <a:moveTo>
                      <a:pt x="7" y="360"/>
                    </a:moveTo>
                    <a:lnTo>
                      <a:pt x="7" y="385"/>
                    </a:lnTo>
                    <a:lnTo>
                      <a:pt x="0" y="385"/>
                    </a:lnTo>
                    <a:lnTo>
                      <a:pt x="0" y="360"/>
                    </a:lnTo>
                    <a:lnTo>
                      <a:pt x="7" y="360"/>
                    </a:lnTo>
                    <a:close/>
                    <a:moveTo>
                      <a:pt x="7" y="405"/>
                    </a:moveTo>
                    <a:lnTo>
                      <a:pt x="7" y="430"/>
                    </a:lnTo>
                    <a:lnTo>
                      <a:pt x="0" y="430"/>
                    </a:lnTo>
                    <a:lnTo>
                      <a:pt x="0" y="405"/>
                    </a:lnTo>
                    <a:lnTo>
                      <a:pt x="7" y="405"/>
                    </a:lnTo>
                    <a:close/>
                    <a:moveTo>
                      <a:pt x="7" y="450"/>
                    </a:moveTo>
                    <a:lnTo>
                      <a:pt x="7" y="475"/>
                    </a:lnTo>
                    <a:lnTo>
                      <a:pt x="0" y="475"/>
                    </a:lnTo>
                    <a:lnTo>
                      <a:pt x="0" y="450"/>
                    </a:lnTo>
                    <a:lnTo>
                      <a:pt x="7" y="450"/>
                    </a:lnTo>
                    <a:close/>
                    <a:moveTo>
                      <a:pt x="7" y="494"/>
                    </a:moveTo>
                    <a:lnTo>
                      <a:pt x="7" y="520"/>
                    </a:lnTo>
                    <a:lnTo>
                      <a:pt x="0" y="520"/>
                    </a:lnTo>
                    <a:lnTo>
                      <a:pt x="0" y="494"/>
                    </a:lnTo>
                    <a:lnTo>
                      <a:pt x="7" y="494"/>
                    </a:lnTo>
                    <a:close/>
                    <a:moveTo>
                      <a:pt x="7" y="539"/>
                    </a:moveTo>
                    <a:lnTo>
                      <a:pt x="7" y="565"/>
                    </a:lnTo>
                    <a:lnTo>
                      <a:pt x="0" y="565"/>
                    </a:lnTo>
                    <a:lnTo>
                      <a:pt x="0" y="539"/>
                    </a:lnTo>
                    <a:lnTo>
                      <a:pt x="7" y="539"/>
                    </a:lnTo>
                    <a:close/>
                    <a:moveTo>
                      <a:pt x="7" y="584"/>
                    </a:moveTo>
                    <a:lnTo>
                      <a:pt x="7" y="610"/>
                    </a:lnTo>
                    <a:lnTo>
                      <a:pt x="0" y="610"/>
                    </a:lnTo>
                    <a:lnTo>
                      <a:pt x="0" y="584"/>
                    </a:lnTo>
                    <a:lnTo>
                      <a:pt x="7" y="584"/>
                    </a:lnTo>
                    <a:close/>
                    <a:moveTo>
                      <a:pt x="7" y="629"/>
                    </a:moveTo>
                    <a:lnTo>
                      <a:pt x="7" y="655"/>
                    </a:lnTo>
                    <a:lnTo>
                      <a:pt x="0" y="655"/>
                    </a:lnTo>
                    <a:lnTo>
                      <a:pt x="0" y="629"/>
                    </a:lnTo>
                    <a:lnTo>
                      <a:pt x="7" y="629"/>
                    </a:lnTo>
                    <a:close/>
                    <a:moveTo>
                      <a:pt x="7" y="674"/>
                    </a:moveTo>
                    <a:lnTo>
                      <a:pt x="7" y="700"/>
                    </a:lnTo>
                    <a:lnTo>
                      <a:pt x="0" y="700"/>
                    </a:lnTo>
                    <a:lnTo>
                      <a:pt x="0" y="674"/>
                    </a:lnTo>
                    <a:lnTo>
                      <a:pt x="7" y="674"/>
                    </a:lnTo>
                    <a:close/>
                    <a:moveTo>
                      <a:pt x="7" y="719"/>
                    </a:moveTo>
                    <a:lnTo>
                      <a:pt x="7" y="745"/>
                    </a:lnTo>
                    <a:lnTo>
                      <a:pt x="0" y="745"/>
                    </a:lnTo>
                    <a:lnTo>
                      <a:pt x="0" y="719"/>
                    </a:lnTo>
                    <a:lnTo>
                      <a:pt x="7" y="719"/>
                    </a:lnTo>
                    <a:close/>
                    <a:moveTo>
                      <a:pt x="7" y="764"/>
                    </a:moveTo>
                    <a:lnTo>
                      <a:pt x="7" y="790"/>
                    </a:lnTo>
                    <a:lnTo>
                      <a:pt x="0" y="790"/>
                    </a:lnTo>
                    <a:lnTo>
                      <a:pt x="0" y="764"/>
                    </a:lnTo>
                    <a:lnTo>
                      <a:pt x="7" y="764"/>
                    </a:lnTo>
                    <a:close/>
                    <a:moveTo>
                      <a:pt x="7" y="809"/>
                    </a:moveTo>
                    <a:lnTo>
                      <a:pt x="7" y="835"/>
                    </a:lnTo>
                    <a:lnTo>
                      <a:pt x="0" y="835"/>
                    </a:lnTo>
                    <a:lnTo>
                      <a:pt x="0" y="809"/>
                    </a:lnTo>
                    <a:lnTo>
                      <a:pt x="7" y="809"/>
                    </a:lnTo>
                    <a:close/>
                    <a:moveTo>
                      <a:pt x="7" y="854"/>
                    </a:moveTo>
                    <a:lnTo>
                      <a:pt x="7" y="879"/>
                    </a:lnTo>
                    <a:lnTo>
                      <a:pt x="0" y="879"/>
                    </a:lnTo>
                    <a:lnTo>
                      <a:pt x="0" y="854"/>
                    </a:lnTo>
                    <a:lnTo>
                      <a:pt x="7" y="854"/>
                    </a:lnTo>
                    <a:close/>
                    <a:moveTo>
                      <a:pt x="7" y="899"/>
                    </a:moveTo>
                    <a:lnTo>
                      <a:pt x="7" y="924"/>
                    </a:lnTo>
                    <a:lnTo>
                      <a:pt x="0" y="924"/>
                    </a:lnTo>
                    <a:lnTo>
                      <a:pt x="0" y="899"/>
                    </a:lnTo>
                    <a:lnTo>
                      <a:pt x="7" y="899"/>
                    </a:lnTo>
                    <a:close/>
                    <a:moveTo>
                      <a:pt x="7" y="944"/>
                    </a:moveTo>
                    <a:lnTo>
                      <a:pt x="7" y="969"/>
                    </a:lnTo>
                    <a:lnTo>
                      <a:pt x="0" y="969"/>
                    </a:lnTo>
                    <a:lnTo>
                      <a:pt x="0" y="944"/>
                    </a:lnTo>
                    <a:lnTo>
                      <a:pt x="7" y="944"/>
                    </a:lnTo>
                    <a:close/>
                    <a:moveTo>
                      <a:pt x="7" y="989"/>
                    </a:moveTo>
                    <a:lnTo>
                      <a:pt x="7" y="1014"/>
                    </a:lnTo>
                    <a:lnTo>
                      <a:pt x="0" y="1014"/>
                    </a:lnTo>
                    <a:lnTo>
                      <a:pt x="0" y="989"/>
                    </a:lnTo>
                    <a:lnTo>
                      <a:pt x="7" y="989"/>
                    </a:lnTo>
                    <a:close/>
                    <a:moveTo>
                      <a:pt x="7" y="1033"/>
                    </a:moveTo>
                    <a:lnTo>
                      <a:pt x="7" y="1059"/>
                    </a:lnTo>
                    <a:lnTo>
                      <a:pt x="0" y="1059"/>
                    </a:lnTo>
                    <a:lnTo>
                      <a:pt x="0" y="1033"/>
                    </a:lnTo>
                    <a:lnTo>
                      <a:pt x="7" y="1033"/>
                    </a:lnTo>
                    <a:close/>
                    <a:moveTo>
                      <a:pt x="7" y="1078"/>
                    </a:moveTo>
                    <a:lnTo>
                      <a:pt x="7" y="1104"/>
                    </a:lnTo>
                    <a:lnTo>
                      <a:pt x="0" y="1104"/>
                    </a:lnTo>
                    <a:lnTo>
                      <a:pt x="0" y="1078"/>
                    </a:lnTo>
                    <a:lnTo>
                      <a:pt x="7" y="1078"/>
                    </a:lnTo>
                    <a:close/>
                    <a:moveTo>
                      <a:pt x="7" y="1123"/>
                    </a:moveTo>
                    <a:lnTo>
                      <a:pt x="7" y="1149"/>
                    </a:lnTo>
                    <a:lnTo>
                      <a:pt x="0" y="1149"/>
                    </a:lnTo>
                    <a:lnTo>
                      <a:pt x="0" y="1123"/>
                    </a:lnTo>
                    <a:lnTo>
                      <a:pt x="7" y="1123"/>
                    </a:lnTo>
                    <a:close/>
                    <a:moveTo>
                      <a:pt x="7" y="1168"/>
                    </a:moveTo>
                    <a:lnTo>
                      <a:pt x="7" y="1194"/>
                    </a:lnTo>
                    <a:lnTo>
                      <a:pt x="0" y="1194"/>
                    </a:lnTo>
                    <a:lnTo>
                      <a:pt x="0" y="1168"/>
                    </a:lnTo>
                    <a:lnTo>
                      <a:pt x="7" y="1168"/>
                    </a:lnTo>
                    <a:close/>
                    <a:moveTo>
                      <a:pt x="7" y="1213"/>
                    </a:moveTo>
                    <a:lnTo>
                      <a:pt x="7" y="1239"/>
                    </a:lnTo>
                    <a:lnTo>
                      <a:pt x="0" y="1239"/>
                    </a:lnTo>
                    <a:lnTo>
                      <a:pt x="0" y="1213"/>
                    </a:lnTo>
                    <a:lnTo>
                      <a:pt x="7" y="1213"/>
                    </a:lnTo>
                    <a:close/>
                    <a:moveTo>
                      <a:pt x="7" y="1258"/>
                    </a:moveTo>
                    <a:lnTo>
                      <a:pt x="7" y="1284"/>
                    </a:lnTo>
                    <a:lnTo>
                      <a:pt x="0" y="1284"/>
                    </a:lnTo>
                    <a:lnTo>
                      <a:pt x="0" y="1258"/>
                    </a:lnTo>
                    <a:lnTo>
                      <a:pt x="7" y="1258"/>
                    </a:lnTo>
                    <a:close/>
                    <a:moveTo>
                      <a:pt x="7" y="1303"/>
                    </a:moveTo>
                    <a:lnTo>
                      <a:pt x="7" y="1329"/>
                    </a:lnTo>
                    <a:lnTo>
                      <a:pt x="0" y="1329"/>
                    </a:lnTo>
                    <a:lnTo>
                      <a:pt x="0" y="1303"/>
                    </a:lnTo>
                    <a:lnTo>
                      <a:pt x="7" y="1303"/>
                    </a:lnTo>
                    <a:close/>
                    <a:moveTo>
                      <a:pt x="7" y="1348"/>
                    </a:moveTo>
                    <a:lnTo>
                      <a:pt x="7" y="1374"/>
                    </a:lnTo>
                    <a:lnTo>
                      <a:pt x="0" y="1374"/>
                    </a:lnTo>
                    <a:lnTo>
                      <a:pt x="0" y="1348"/>
                    </a:lnTo>
                    <a:lnTo>
                      <a:pt x="7" y="1348"/>
                    </a:lnTo>
                    <a:close/>
                    <a:moveTo>
                      <a:pt x="7" y="1393"/>
                    </a:moveTo>
                    <a:lnTo>
                      <a:pt x="7" y="1418"/>
                    </a:lnTo>
                    <a:lnTo>
                      <a:pt x="0" y="1418"/>
                    </a:lnTo>
                    <a:lnTo>
                      <a:pt x="0" y="1393"/>
                    </a:lnTo>
                    <a:lnTo>
                      <a:pt x="7" y="1393"/>
                    </a:lnTo>
                    <a:close/>
                    <a:moveTo>
                      <a:pt x="7" y="1438"/>
                    </a:moveTo>
                    <a:lnTo>
                      <a:pt x="7" y="1463"/>
                    </a:lnTo>
                    <a:lnTo>
                      <a:pt x="0" y="1463"/>
                    </a:lnTo>
                    <a:lnTo>
                      <a:pt x="0" y="1438"/>
                    </a:lnTo>
                    <a:lnTo>
                      <a:pt x="7" y="1438"/>
                    </a:lnTo>
                    <a:close/>
                    <a:moveTo>
                      <a:pt x="7" y="1483"/>
                    </a:moveTo>
                    <a:lnTo>
                      <a:pt x="7" y="1508"/>
                    </a:lnTo>
                    <a:lnTo>
                      <a:pt x="0" y="1508"/>
                    </a:lnTo>
                    <a:lnTo>
                      <a:pt x="0" y="1483"/>
                    </a:lnTo>
                    <a:lnTo>
                      <a:pt x="7" y="1483"/>
                    </a:lnTo>
                    <a:close/>
                    <a:moveTo>
                      <a:pt x="7" y="1528"/>
                    </a:moveTo>
                    <a:lnTo>
                      <a:pt x="7" y="1553"/>
                    </a:lnTo>
                    <a:lnTo>
                      <a:pt x="0" y="1553"/>
                    </a:lnTo>
                    <a:lnTo>
                      <a:pt x="0" y="1528"/>
                    </a:lnTo>
                    <a:lnTo>
                      <a:pt x="7" y="1528"/>
                    </a:lnTo>
                    <a:close/>
                    <a:moveTo>
                      <a:pt x="7" y="1572"/>
                    </a:moveTo>
                    <a:lnTo>
                      <a:pt x="7" y="1598"/>
                    </a:lnTo>
                    <a:lnTo>
                      <a:pt x="0" y="1598"/>
                    </a:lnTo>
                    <a:lnTo>
                      <a:pt x="0" y="1572"/>
                    </a:lnTo>
                    <a:lnTo>
                      <a:pt x="7" y="1572"/>
                    </a:lnTo>
                    <a:close/>
                    <a:moveTo>
                      <a:pt x="7" y="1617"/>
                    </a:moveTo>
                    <a:lnTo>
                      <a:pt x="7" y="1643"/>
                    </a:lnTo>
                    <a:lnTo>
                      <a:pt x="0" y="1643"/>
                    </a:lnTo>
                    <a:lnTo>
                      <a:pt x="0" y="1617"/>
                    </a:lnTo>
                    <a:lnTo>
                      <a:pt x="7" y="1617"/>
                    </a:lnTo>
                    <a:close/>
                    <a:moveTo>
                      <a:pt x="7" y="1662"/>
                    </a:moveTo>
                    <a:lnTo>
                      <a:pt x="7" y="1688"/>
                    </a:lnTo>
                    <a:lnTo>
                      <a:pt x="0" y="1688"/>
                    </a:lnTo>
                    <a:lnTo>
                      <a:pt x="0" y="1662"/>
                    </a:lnTo>
                    <a:lnTo>
                      <a:pt x="7" y="1662"/>
                    </a:lnTo>
                    <a:close/>
                    <a:moveTo>
                      <a:pt x="7" y="1707"/>
                    </a:moveTo>
                    <a:lnTo>
                      <a:pt x="7" y="1733"/>
                    </a:lnTo>
                    <a:lnTo>
                      <a:pt x="0" y="1733"/>
                    </a:lnTo>
                    <a:lnTo>
                      <a:pt x="0" y="1707"/>
                    </a:lnTo>
                    <a:lnTo>
                      <a:pt x="7" y="1707"/>
                    </a:lnTo>
                    <a:close/>
                    <a:moveTo>
                      <a:pt x="7" y="1752"/>
                    </a:moveTo>
                    <a:lnTo>
                      <a:pt x="7" y="1778"/>
                    </a:lnTo>
                    <a:lnTo>
                      <a:pt x="0" y="1778"/>
                    </a:lnTo>
                    <a:lnTo>
                      <a:pt x="0" y="1752"/>
                    </a:lnTo>
                    <a:lnTo>
                      <a:pt x="7" y="1752"/>
                    </a:lnTo>
                    <a:close/>
                    <a:moveTo>
                      <a:pt x="7" y="1797"/>
                    </a:moveTo>
                    <a:lnTo>
                      <a:pt x="7" y="1823"/>
                    </a:lnTo>
                    <a:lnTo>
                      <a:pt x="0" y="1823"/>
                    </a:lnTo>
                    <a:lnTo>
                      <a:pt x="0" y="1797"/>
                    </a:lnTo>
                    <a:lnTo>
                      <a:pt x="7" y="1797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142" name="Rectangle 80"/>
              <p:cNvSpPr>
                <a:spLocks noChangeArrowheads="1"/>
              </p:cNvSpPr>
              <p:nvPr/>
            </p:nvSpPr>
            <p:spPr bwMode="auto">
              <a:xfrm>
                <a:off x="5240338" y="1454478"/>
                <a:ext cx="2211388" cy="4175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Narrow" panose="020B0606020202030204" pitchFamily="34" charset="0"/>
                  </a:rPr>
                  <a:t>smallest important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3" name="Rectangle 81"/>
              <p:cNvSpPr>
                <a:spLocks noChangeArrowheads="1"/>
              </p:cNvSpPr>
              <p:nvPr/>
            </p:nvSpPr>
            <p:spPr bwMode="auto">
              <a:xfrm>
                <a:off x="5240338" y="1749753"/>
                <a:ext cx="1881925" cy="3847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Narrow" panose="020B0606020202030204" pitchFamily="34" charset="0"/>
                  </a:rPr>
                  <a:t>beneficial value 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6" name="Freeform 90"/>
              <p:cNvSpPr>
                <a:spLocks noEditPoints="1"/>
              </p:cNvSpPr>
              <p:nvPr/>
            </p:nvSpPr>
            <p:spPr bwMode="auto">
              <a:xfrm>
                <a:off x="5054600" y="1591003"/>
                <a:ext cx="96838" cy="458788"/>
              </a:xfrm>
              <a:custGeom>
                <a:avLst/>
                <a:gdLst>
                  <a:gd name="T0" fmla="*/ 37 w 61"/>
                  <a:gd name="T1" fmla="*/ 0 h 289"/>
                  <a:gd name="T2" fmla="*/ 37 w 61"/>
                  <a:gd name="T3" fmla="*/ 238 h 289"/>
                  <a:gd name="T4" fmla="*/ 24 w 61"/>
                  <a:gd name="T5" fmla="*/ 238 h 289"/>
                  <a:gd name="T6" fmla="*/ 24 w 61"/>
                  <a:gd name="T7" fmla="*/ 0 h 289"/>
                  <a:gd name="T8" fmla="*/ 37 w 61"/>
                  <a:gd name="T9" fmla="*/ 0 h 289"/>
                  <a:gd name="T10" fmla="*/ 61 w 61"/>
                  <a:gd name="T11" fmla="*/ 228 h 289"/>
                  <a:gd name="T12" fmla="*/ 30 w 61"/>
                  <a:gd name="T13" fmla="*/ 289 h 289"/>
                  <a:gd name="T14" fmla="*/ 0 w 61"/>
                  <a:gd name="T15" fmla="*/ 228 h 289"/>
                  <a:gd name="T16" fmla="*/ 61 w 61"/>
                  <a:gd name="T17" fmla="*/ 228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1" h="289">
                    <a:moveTo>
                      <a:pt x="37" y="0"/>
                    </a:moveTo>
                    <a:lnTo>
                      <a:pt x="37" y="238"/>
                    </a:lnTo>
                    <a:lnTo>
                      <a:pt x="24" y="238"/>
                    </a:lnTo>
                    <a:lnTo>
                      <a:pt x="24" y="0"/>
                    </a:lnTo>
                    <a:lnTo>
                      <a:pt x="37" y="0"/>
                    </a:lnTo>
                    <a:close/>
                    <a:moveTo>
                      <a:pt x="61" y="228"/>
                    </a:moveTo>
                    <a:lnTo>
                      <a:pt x="30" y="289"/>
                    </a:lnTo>
                    <a:lnTo>
                      <a:pt x="0" y="228"/>
                    </a:lnTo>
                    <a:lnTo>
                      <a:pt x="61" y="228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7364190" y="1530103"/>
              <a:ext cx="5360491" cy="477837"/>
              <a:chOff x="7508205" y="1674119"/>
              <a:chExt cx="5360491" cy="477837"/>
            </a:xfrm>
          </p:grpSpPr>
          <p:sp>
            <p:nvSpPr>
              <p:cNvPr id="144" name="Rectangle 82"/>
              <p:cNvSpPr>
                <a:spLocks noChangeArrowheads="1"/>
              </p:cNvSpPr>
              <p:nvPr/>
            </p:nvSpPr>
            <p:spPr bwMode="auto">
              <a:xfrm>
                <a:off x="7510463" y="1674119"/>
                <a:ext cx="1609415" cy="4154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7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Narrow" panose="020B0606020202030204" pitchFamily="34" charset="0"/>
                  </a:rPr>
                  <a:t>Clinical MBI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7" name="Line 91"/>
              <p:cNvSpPr>
                <a:spLocks noChangeShapeType="1"/>
              </p:cNvSpPr>
              <p:nvPr/>
            </p:nvSpPr>
            <p:spPr bwMode="auto">
              <a:xfrm>
                <a:off x="7508205" y="2151956"/>
                <a:ext cx="5360491" cy="0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794593" y="1317168"/>
              <a:ext cx="2279255" cy="3586472"/>
              <a:chOff x="938608" y="1461184"/>
              <a:chExt cx="2279255" cy="3586472"/>
            </a:xfrm>
          </p:grpSpPr>
          <p:sp>
            <p:nvSpPr>
              <p:cNvPr id="98" name="Freeform 53"/>
              <p:cNvSpPr>
                <a:spLocks noEditPoints="1"/>
              </p:cNvSpPr>
              <p:nvPr/>
            </p:nvSpPr>
            <p:spPr bwMode="auto">
              <a:xfrm>
                <a:off x="3169356" y="2153643"/>
                <a:ext cx="11113" cy="2894013"/>
              </a:xfrm>
              <a:custGeom>
                <a:avLst/>
                <a:gdLst>
                  <a:gd name="T0" fmla="*/ 0 w 7"/>
                  <a:gd name="T1" fmla="*/ 0 h 1823"/>
                  <a:gd name="T2" fmla="*/ 0 w 7"/>
                  <a:gd name="T3" fmla="*/ 71 h 1823"/>
                  <a:gd name="T4" fmla="*/ 7 w 7"/>
                  <a:gd name="T5" fmla="*/ 116 h 1823"/>
                  <a:gd name="T6" fmla="*/ 7 w 7"/>
                  <a:gd name="T7" fmla="*/ 135 h 1823"/>
                  <a:gd name="T8" fmla="*/ 7 w 7"/>
                  <a:gd name="T9" fmla="*/ 135 h 1823"/>
                  <a:gd name="T10" fmla="*/ 0 w 7"/>
                  <a:gd name="T11" fmla="*/ 180 h 1823"/>
                  <a:gd name="T12" fmla="*/ 0 w 7"/>
                  <a:gd name="T13" fmla="*/ 251 h 1823"/>
                  <a:gd name="T14" fmla="*/ 7 w 7"/>
                  <a:gd name="T15" fmla="*/ 296 h 1823"/>
                  <a:gd name="T16" fmla="*/ 7 w 7"/>
                  <a:gd name="T17" fmla="*/ 315 h 1823"/>
                  <a:gd name="T18" fmla="*/ 7 w 7"/>
                  <a:gd name="T19" fmla="*/ 315 h 1823"/>
                  <a:gd name="T20" fmla="*/ 0 w 7"/>
                  <a:gd name="T21" fmla="*/ 360 h 1823"/>
                  <a:gd name="T22" fmla="*/ 0 w 7"/>
                  <a:gd name="T23" fmla="*/ 430 h 1823"/>
                  <a:gd name="T24" fmla="*/ 7 w 7"/>
                  <a:gd name="T25" fmla="*/ 475 h 1823"/>
                  <a:gd name="T26" fmla="*/ 7 w 7"/>
                  <a:gd name="T27" fmla="*/ 494 h 1823"/>
                  <a:gd name="T28" fmla="*/ 7 w 7"/>
                  <a:gd name="T29" fmla="*/ 494 h 1823"/>
                  <a:gd name="T30" fmla="*/ 0 w 7"/>
                  <a:gd name="T31" fmla="*/ 539 h 1823"/>
                  <a:gd name="T32" fmla="*/ 0 w 7"/>
                  <a:gd name="T33" fmla="*/ 610 h 1823"/>
                  <a:gd name="T34" fmla="*/ 7 w 7"/>
                  <a:gd name="T35" fmla="*/ 655 h 1823"/>
                  <a:gd name="T36" fmla="*/ 7 w 7"/>
                  <a:gd name="T37" fmla="*/ 674 h 1823"/>
                  <a:gd name="T38" fmla="*/ 7 w 7"/>
                  <a:gd name="T39" fmla="*/ 674 h 1823"/>
                  <a:gd name="T40" fmla="*/ 0 w 7"/>
                  <a:gd name="T41" fmla="*/ 719 h 1823"/>
                  <a:gd name="T42" fmla="*/ 0 w 7"/>
                  <a:gd name="T43" fmla="*/ 790 h 1823"/>
                  <a:gd name="T44" fmla="*/ 7 w 7"/>
                  <a:gd name="T45" fmla="*/ 835 h 1823"/>
                  <a:gd name="T46" fmla="*/ 7 w 7"/>
                  <a:gd name="T47" fmla="*/ 854 h 1823"/>
                  <a:gd name="T48" fmla="*/ 7 w 7"/>
                  <a:gd name="T49" fmla="*/ 854 h 1823"/>
                  <a:gd name="T50" fmla="*/ 0 w 7"/>
                  <a:gd name="T51" fmla="*/ 899 h 1823"/>
                  <a:gd name="T52" fmla="*/ 0 w 7"/>
                  <a:gd name="T53" fmla="*/ 969 h 1823"/>
                  <a:gd name="T54" fmla="*/ 7 w 7"/>
                  <a:gd name="T55" fmla="*/ 1014 h 1823"/>
                  <a:gd name="T56" fmla="*/ 7 w 7"/>
                  <a:gd name="T57" fmla="*/ 1033 h 1823"/>
                  <a:gd name="T58" fmla="*/ 7 w 7"/>
                  <a:gd name="T59" fmla="*/ 1033 h 1823"/>
                  <a:gd name="T60" fmla="*/ 0 w 7"/>
                  <a:gd name="T61" fmla="*/ 1078 h 1823"/>
                  <a:gd name="T62" fmla="*/ 0 w 7"/>
                  <a:gd name="T63" fmla="*/ 1149 h 1823"/>
                  <a:gd name="T64" fmla="*/ 7 w 7"/>
                  <a:gd name="T65" fmla="*/ 1194 h 1823"/>
                  <a:gd name="T66" fmla="*/ 7 w 7"/>
                  <a:gd name="T67" fmla="*/ 1213 h 1823"/>
                  <a:gd name="T68" fmla="*/ 7 w 7"/>
                  <a:gd name="T69" fmla="*/ 1213 h 1823"/>
                  <a:gd name="T70" fmla="*/ 0 w 7"/>
                  <a:gd name="T71" fmla="*/ 1258 h 1823"/>
                  <a:gd name="T72" fmla="*/ 0 w 7"/>
                  <a:gd name="T73" fmla="*/ 1329 h 1823"/>
                  <a:gd name="T74" fmla="*/ 7 w 7"/>
                  <a:gd name="T75" fmla="*/ 1374 h 1823"/>
                  <a:gd name="T76" fmla="*/ 7 w 7"/>
                  <a:gd name="T77" fmla="*/ 1393 h 1823"/>
                  <a:gd name="T78" fmla="*/ 7 w 7"/>
                  <a:gd name="T79" fmla="*/ 1393 h 1823"/>
                  <a:gd name="T80" fmla="*/ 0 w 7"/>
                  <a:gd name="T81" fmla="*/ 1438 h 1823"/>
                  <a:gd name="T82" fmla="*/ 0 w 7"/>
                  <a:gd name="T83" fmla="*/ 1508 h 1823"/>
                  <a:gd name="T84" fmla="*/ 7 w 7"/>
                  <a:gd name="T85" fmla="*/ 1553 h 1823"/>
                  <a:gd name="T86" fmla="*/ 7 w 7"/>
                  <a:gd name="T87" fmla="*/ 1572 h 1823"/>
                  <a:gd name="T88" fmla="*/ 7 w 7"/>
                  <a:gd name="T89" fmla="*/ 1572 h 1823"/>
                  <a:gd name="T90" fmla="*/ 0 w 7"/>
                  <a:gd name="T91" fmla="*/ 1617 h 1823"/>
                  <a:gd name="T92" fmla="*/ 0 w 7"/>
                  <a:gd name="T93" fmla="*/ 1688 h 1823"/>
                  <a:gd name="T94" fmla="*/ 7 w 7"/>
                  <a:gd name="T95" fmla="*/ 1733 h 1823"/>
                  <a:gd name="T96" fmla="*/ 7 w 7"/>
                  <a:gd name="T97" fmla="*/ 1752 h 1823"/>
                  <a:gd name="T98" fmla="*/ 7 w 7"/>
                  <a:gd name="T99" fmla="*/ 1752 h 1823"/>
                  <a:gd name="T100" fmla="*/ 0 w 7"/>
                  <a:gd name="T101" fmla="*/ 1797 h 18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7" h="1823">
                    <a:moveTo>
                      <a:pt x="7" y="0"/>
                    </a:moveTo>
                    <a:lnTo>
                      <a:pt x="7" y="26"/>
                    </a:lnTo>
                    <a:lnTo>
                      <a:pt x="0" y="26"/>
                    </a:lnTo>
                    <a:lnTo>
                      <a:pt x="0" y="0"/>
                    </a:lnTo>
                    <a:lnTo>
                      <a:pt x="7" y="0"/>
                    </a:lnTo>
                    <a:close/>
                    <a:moveTo>
                      <a:pt x="7" y="45"/>
                    </a:moveTo>
                    <a:lnTo>
                      <a:pt x="7" y="71"/>
                    </a:lnTo>
                    <a:lnTo>
                      <a:pt x="0" y="71"/>
                    </a:lnTo>
                    <a:lnTo>
                      <a:pt x="0" y="45"/>
                    </a:lnTo>
                    <a:lnTo>
                      <a:pt x="7" y="45"/>
                    </a:lnTo>
                    <a:close/>
                    <a:moveTo>
                      <a:pt x="7" y="90"/>
                    </a:moveTo>
                    <a:lnTo>
                      <a:pt x="7" y="116"/>
                    </a:lnTo>
                    <a:lnTo>
                      <a:pt x="0" y="116"/>
                    </a:lnTo>
                    <a:lnTo>
                      <a:pt x="0" y="90"/>
                    </a:lnTo>
                    <a:lnTo>
                      <a:pt x="7" y="90"/>
                    </a:lnTo>
                    <a:close/>
                    <a:moveTo>
                      <a:pt x="7" y="135"/>
                    </a:moveTo>
                    <a:lnTo>
                      <a:pt x="7" y="161"/>
                    </a:lnTo>
                    <a:lnTo>
                      <a:pt x="0" y="161"/>
                    </a:lnTo>
                    <a:lnTo>
                      <a:pt x="0" y="135"/>
                    </a:lnTo>
                    <a:lnTo>
                      <a:pt x="7" y="135"/>
                    </a:lnTo>
                    <a:close/>
                    <a:moveTo>
                      <a:pt x="7" y="180"/>
                    </a:moveTo>
                    <a:lnTo>
                      <a:pt x="7" y="206"/>
                    </a:lnTo>
                    <a:lnTo>
                      <a:pt x="0" y="206"/>
                    </a:lnTo>
                    <a:lnTo>
                      <a:pt x="0" y="180"/>
                    </a:lnTo>
                    <a:lnTo>
                      <a:pt x="7" y="180"/>
                    </a:lnTo>
                    <a:close/>
                    <a:moveTo>
                      <a:pt x="7" y="225"/>
                    </a:moveTo>
                    <a:lnTo>
                      <a:pt x="7" y="251"/>
                    </a:lnTo>
                    <a:lnTo>
                      <a:pt x="0" y="251"/>
                    </a:lnTo>
                    <a:lnTo>
                      <a:pt x="0" y="225"/>
                    </a:lnTo>
                    <a:lnTo>
                      <a:pt x="7" y="225"/>
                    </a:lnTo>
                    <a:close/>
                    <a:moveTo>
                      <a:pt x="7" y="270"/>
                    </a:moveTo>
                    <a:lnTo>
                      <a:pt x="7" y="296"/>
                    </a:lnTo>
                    <a:lnTo>
                      <a:pt x="0" y="296"/>
                    </a:lnTo>
                    <a:lnTo>
                      <a:pt x="0" y="270"/>
                    </a:lnTo>
                    <a:lnTo>
                      <a:pt x="7" y="270"/>
                    </a:lnTo>
                    <a:close/>
                    <a:moveTo>
                      <a:pt x="7" y="315"/>
                    </a:moveTo>
                    <a:lnTo>
                      <a:pt x="7" y="340"/>
                    </a:lnTo>
                    <a:lnTo>
                      <a:pt x="0" y="340"/>
                    </a:lnTo>
                    <a:lnTo>
                      <a:pt x="0" y="315"/>
                    </a:lnTo>
                    <a:lnTo>
                      <a:pt x="7" y="315"/>
                    </a:lnTo>
                    <a:close/>
                    <a:moveTo>
                      <a:pt x="7" y="360"/>
                    </a:moveTo>
                    <a:lnTo>
                      <a:pt x="7" y="385"/>
                    </a:lnTo>
                    <a:lnTo>
                      <a:pt x="0" y="385"/>
                    </a:lnTo>
                    <a:lnTo>
                      <a:pt x="0" y="360"/>
                    </a:lnTo>
                    <a:lnTo>
                      <a:pt x="7" y="360"/>
                    </a:lnTo>
                    <a:close/>
                    <a:moveTo>
                      <a:pt x="7" y="405"/>
                    </a:moveTo>
                    <a:lnTo>
                      <a:pt x="7" y="430"/>
                    </a:lnTo>
                    <a:lnTo>
                      <a:pt x="0" y="430"/>
                    </a:lnTo>
                    <a:lnTo>
                      <a:pt x="0" y="405"/>
                    </a:lnTo>
                    <a:lnTo>
                      <a:pt x="7" y="405"/>
                    </a:lnTo>
                    <a:close/>
                    <a:moveTo>
                      <a:pt x="7" y="450"/>
                    </a:moveTo>
                    <a:lnTo>
                      <a:pt x="7" y="475"/>
                    </a:lnTo>
                    <a:lnTo>
                      <a:pt x="0" y="475"/>
                    </a:lnTo>
                    <a:lnTo>
                      <a:pt x="0" y="450"/>
                    </a:lnTo>
                    <a:lnTo>
                      <a:pt x="7" y="450"/>
                    </a:lnTo>
                    <a:close/>
                    <a:moveTo>
                      <a:pt x="7" y="494"/>
                    </a:moveTo>
                    <a:lnTo>
                      <a:pt x="7" y="520"/>
                    </a:lnTo>
                    <a:lnTo>
                      <a:pt x="0" y="520"/>
                    </a:lnTo>
                    <a:lnTo>
                      <a:pt x="0" y="494"/>
                    </a:lnTo>
                    <a:lnTo>
                      <a:pt x="7" y="494"/>
                    </a:lnTo>
                    <a:close/>
                    <a:moveTo>
                      <a:pt x="7" y="539"/>
                    </a:moveTo>
                    <a:lnTo>
                      <a:pt x="7" y="565"/>
                    </a:lnTo>
                    <a:lnTo>
                      <a:pt x="0" y="565"/>
                    </a:lnTo>
                    <a:lnTo>
                      <a:pt x="0" y="539"/>
                    </a:lnTo>
                    <a:lnTo>
                      <a:pt x="7" y="539"/>
                    </a:lnTo>
                    <a:close/>
                    <a:moveTo>
                      <a:pt x="7" y="584"/>
                    </a:moveTo>
                    <a:lnTo>
                      <a:pt x="7" y="610"/>
                    </a:lnTo>
                    <a:lnTo>
                      <a:pt x="0" y="610"/>
                    </a:lnTo>
                    <a:lnTo>
                      <a:pt x="0" y="584"/>
                    </a:lnTo>
                    <a:lnTo>
                      <a:pt x="7" y="584"/>
                    </a:lnTo>
                    <a:close/>
                    <a:moveTo>
                      <a:pt x="7" y="629"/>
                    </a:moveTo>
                    <a:lnTo>
                      <a:pt x="7" y="655"/>
                    </a:lnTo>
                    <a:lnTo>
                      <a:pt x="0" y="655"/>
                    </a:lnTo>
                    <a:lnTo>
                      <a:pt x="0" y="629"/>
                    </a:lnTo>
                    <a:lnTo>
                      <a:pt x="7" y="629"/>
                    </a:lnTo>
                    <a:close/>
                    <a:moveTo>
                      <a:pt x="7" y="674"/>
                    </a:moveTo>
                    <a:lnTo>
                      <a:pt x="7" y="700"/>
                    </a:lnTo>
                    <a:lnTo>
                      <a:pt x="0" y="700"/>
                    </a:lnTo>
                    <a:lnTo>
                      <a:pt x="0" y="674"/>
                    </a:lnTo>
                    <a:lnTo>
                      <a:pt x="7" y="674"/>
                    </a:lnTo>
                    <a:close/>
                    <a:moveTo>
                      <a:pt x="7" y="719"/>
                    </a:moveTo>
                    <a:lnTo>
                      <a:pt x="7" y="745"/>
                    </a:lnTo>
                    <a:lnTo>
                      <a:pt x="0" y="745"/>
                    </a:lnTo>
                    <a:lnTo>
                      <a:pt x="0" y="719"/>
                    </a:lnTo>
                    <a:lnTo>
                      <a:pt x="7" y="719"/>
                    </a:lnTo>
                    <a:close/>
                    <a:moveTo>
                      <a:pt x="7" y="764"/>
                    </a:moveTo>
                    <a:lnTo>
                      <a:pt x="7" y="790"/>
                    </a:lnTo>
                    <a:lnTo>
                      <a:pt x="0" y="790"/>
                    </a:lnTo>
                    <a:lnTo>
                      <a:pt x="0" y="764"/>
                    </a:lnTo>
                    <a:lnTo>
                      <a:pt x="7" y="764"/>
                    </a:lnTo>
                    <a:close/>
                    <a:moveTo>
                      <a:pt x="7" y="809"/>
                    </a:moveTo>
                    <a:lnTo>
                      <a:pt x="7" y="835"/>
                    </a:lnTo>
                    <a:lnTo>
                      <a:pt x="0" y="835"/>
                    </a:lnTo>
                    <a:lnTo>
                      <a:pt x="0" y="809"/>
                    </a:lnTo>
                    <a:lnTo>
                      <a:pt x="7" y="809"/>
                    </a:lnTo>
                    <a:close/>
                    <a:moveTo>
                      <a:pt x="7" y="854"/>
                    </a:moveTo>
                    <a:lnTo>
                      <a:pt x="7" y="879"/>
                    </a:lnTo>
                    <a:lnTo>
                      <a:pt x="0" y="879"/>
                    </a:lnTo>
                    <a:lnTo>
                      <a:pt x="0" y="854"/>
                    </a:lnTo>
                    <a:lnTo>
                      <a:pt x="7" y="854"/>
                    </a:lnTo>
                    <a:close/>
                    <a:moveTo>
                      <a:pt x="7" y="899"/>
                    </a:moveTo>
                    <a:lnTo>
                      <a:pt x="7" y="924"/>
                    </a:lnTo>
                    <a:lnTo>
                      <a:pt x="0" y="924"/>
                    </a:lnTo>
                    <a:lnTo>
                      <a:pt x="0" y="899"/>
                    </a:lnTo>
                    <a:lnTo>
                      <a:pt x="7" y="899"/>
                    </a:lnTo>
                    <a:close/>
                    <a:moveTo>
                      <a:pt x="7" y="944"/>
                    </a:moveTo>
                    <a:lnTo>
                      <a:pt x="7" y="969"/>
                    </a:lnTo>
                    <a:lnTo>
                      <a:pt x="0" y="969"/>
                    </a:lnTo>
                    <a:lnTo>
                      <a:pt x="0" y="944"/>
                    </a:lnTo>
                    <a:lnTo>
                      <a:pt x="7" y="944"/>
                    </a:lnTo>
                    <a:close/>
                    <a:moveTo>
                      <a:pt x="7" y="989"/>
                    </a:moveTo>
                    <a:lnTo>
                      <a:pt x="7" y="1014"/>
                    </a:lnTo>
                    <a:lnTo>
                      <a:pt x="0" y="1014"/>
                    </a:lnTo>
                    <a:lnTo>
                      <a:pt x="0" y="989"/>
                    </a:lnTo>
                    <a:lnTo>
                      <a:pt x="7" y="989"/>
                    </a:lnTo>
                    <a:close/>
                    <a:moveTo>
                      <a:pt x="7" y="1033"/>
                    </a:moveTo>
                    <a:lnTo>
                      <a:pt x="7" y="1059"/>
                    </a:lnTo>
                    <a:lnTo>
                      <a:pt x="0" y="1059"/>
                    </a:lnTo>
                    <a:lnTo>
                      <a:pt x="0" y="1033"/>
                    </a:lnTo>
                    <a:lnTo>
                      <a:pt x="7" y="1033"/>
                    </a:lnTo>
                    <a:close/>
                    <a:moveTo>
                      <a:pt x="7" y="1078"/>
                    </a:moveTo>
                    <a:lnTo>
                      <a:pt x="7" y="1104"/>
                    </a:lnTo>
                    <a:lnTo>
                      <a:pt x="0" y="1104"/>
                    </a:lnTo>
                    <a:lnTo>
                      <a:pt x="0" y="1078"/>
                    </a:lnTo>
                    <a:lnTo>
                      <a:pt x="7" y="1078"/>
                    </a:lnTo>
                    <a:close/>
                    <a:moveTo>
                      <a:pt x="7" y="1123"/>
                    </a:moveTo>
                    <a:lnTo>
                      <a:pt x="7" y="1149"/>
                    </a:lnTo>
                    <a:lnTo>
                      <a:pt x="0" y="1149"/>
                    </a:lnTo>
                    <a:lnTo>
                      <a:pt x="0" y="1123"/>
                    </a:lnTo>
                    <a:lnTo>
                      <a:pt x="7" y="1123"/>
                    </a:lnTo>
                    <a:close/>
                    <a:moveTo>
                      <a:pt x="7" y="1168"/>
                    </a:moveTo>
                    <a:lnTo>
                      <a:pt x="7" y="1194"/>
                    </a:lnTo>
                    <a:lnTo>
                      <a:pt x="0" y="1194"/>
                    </a:lnTo>
                    <a:lnTo>
                      <a:pt x="0" y="1168"/>
                    </a:lnTo>
                    <a:lnTo>
                      <a:pt x="7" y="1168"/>
                    </a:lnTo>
                    <a:close/>
                    <a:moveTo>
                      <a:pt x="7" y="1213"/>
                    </a:moveTo>
                    <a:lnTo>
                      <a:pt x="7" y="1239"/>
                    </a:lnTo>
                    <a:lnTo>
                      <a:pt x="0" y="1239"/>
                    </a:lnTo>
                    <a:lnTo>
                      <a:pt x="0" y="1213"/>
                    </a:lnTo>
                    <a:lnTo>
                      <a:pt x="7" y="1213"/>
                    </a:lnTo>
                    <a:close/>
                    <a:moveTo>
                      <a:pt x="7" y="1258"/>
                    </a:moveTo>
                    <a:lnTo>
                      <a:pt x="7" y="1284"/>
                    </a:lnTo>
                    <a:lnTo>
                      <a:pt x="0" y="1284"/>
                    </a:lnTo>
                    <a:lnTo>
                      <a:pt x="0" y="1258"/>
                    </a:lnTo>
                    <a:lnTo>
                      <a:pt x="7" y="1258"/>
                    </a:lnTo>
                    <a:close/>
                    <a:moveTo>
                      <a:pt x="7" y="1303"/>
                    </a:moveTo>
                    <a:lnTo>
                      <a:pt x="7" y="1329"/>
                    </a:lnTo>
                    <a:lnTo>
                      <a:pt x="0" y="1329"/>
                    </a:lnTo>
                    <a:lnTo>
                      <a:pt x="0" y="1303"/>
                    </a:lnTo>
                    <a:lnTo>
                      <a:pt x="7" y="1303"/>
                    </a:lnTo>
                    <a:close/>
                    <a:moveTo>
                      <a:pt x="7" y="1348"/>
                    </a:moveTo>
                    <a:lnTo>
                      <a:pt x="7" y="1374"/>
                    </a:lnTo>
                    <a:lnTo>
                      <a:pt x="0" y="1374"/>
                    </a:lnTo>
                    <a:lnTo>
                      <a:pt x="0" y="1348"/>
                    </a:lnTo>
                    <a:lnTo>
                      <a:pt x="7" y="1348"/>
                    </a:lnTo>
                    <a:close/>
                    <a:moveTo>
                      <a:pt x="7" y="1393"/>
                    </a:moveTo>
                    <a:lnTo>
                      <a:pt x="7" y="1418"/>
                    </a:lnTo>
                    <a:lnTo>
                      <a:pt x="0" y="1418"/>
                    </a:lnTo>
                    <a:lnTo>
                      <a:pt x="0" y="1393"/>
                    </a:lnTo>
                    <a:lnTo>
                      <a:pt x="7" y="1393"/>
                    </a:lnTo>
                    <a:close/>
                    <a:moveTo>
                      <a:pt x="7" y="1438"/>
                    </a:moveTo>
                    <a:lnTo>
                      <a:pt x="7" y="1463"/>
                    </a:lnTo>
                    <a:lnTo>
                      <a:pt x="0" y="1463"/>
                    </a:lnTo>
                    <a:lnTo>
                      <a:pt x="0" y="1438"/>
                    </a:lnTo>
                    <a:lnTo>
                      <a:pt x="7" y="1438"/>
                    </a:lnTo>
                    <a:close/>
                    <a:moveTo>
                      <a:pt x="7" y="1483"/>
                    </a:moveTo>
                    <a:lnTo>
                      <a:pt x="7" y="1508"/>
                    </a:lnTo>
                    <a:lnTo>
                      <a:pt x="0" y="1508"/>
                    </a:lnTo>
                    <a:lnTo>
                      <a:pt x="0" y="1483"/>
                    </a:lnTo>
                    <a:lnTo>
                      <a:pt x="7" y="1483"/>
                    </a:lnTo>
                    <a:close/>
                    <a:moveTo>
                      <a:pt x="7" y="1528"/>
                    </a:moveTo>
                    <a:lnTo>
                      <a:pt x="7" y="1553"/>
                    </a:lnTo>
                    <a:lnTo>
                      <a:pt x="0" y="1553"/>
                    </a:lnTo>
                    <a:lnTo>
                      <a:pt x="0" y="1528"/>
                    </a:lnTo>
                    <a:lnTo>
                      <a:pt x="7" y="1528"/>
                    </a:lnTo>
                    <a:close/>
                    <a:moveTo>
                      <a:pt x="7" y="1572"/>
                    </a:moveTo>
                    <a:lnTo>
                      <a:pt x="7" y="1598"/>
                    </a:lnTo>
                    <a:lnTo>
                      <a:pt x="0" y="1598"/>
                    </a:lnTo>
                    <a:lnTo>
                      <a:pt x="0" y="1572"/>
                    </a:lnTo>
                    <a:lnTo>
                      <a:pt x="7" y="1572"/>
                    </a:lnTo>
                    <a:close/>
                    <a:moveTo>
                      <a:pt x="7" y="1617"/>
                    </a:moveTo>
                    <a:lnTo>
                      <a:pt x="7" y="1643"/>
                    </a:lnTo>
                    <a:lnTo>
                      <a:pt x="0" y="1643"/>
                    </a:lnTo>
                    <a:lnTo>
                      <a:pt x="0" y="1617"/>
                    </a:lnTo>
                    <a:lnTo>
                      <a:pt x="7" y="1617"/>
                    </a:lnTo>
                    <a:close/>
                    <a:moveTo>
                      <a:pt x="7" y="1662"/>
                    </a:moveTo>
                    <a:lnTo>
                      <a:pt x="7" y="1688"/>
                    </a:lnTo>
                    <a:lnTo>
                      <a:pt x="0" y="1688"/>
                    </a:lnTo>
                    <a:lnTo>
                      <a:pt x="0" y="1662"/>
                    </a:lnTo>
                    <a:lnTo>
                      <a:pt x="7" y="1662"/>
                    </a:lnTo>
                    <a:close/>
                    <a:moveTo>
                      <a:pt x="7" y="1707"/>
                    </a:moveTo>
                    <a:lnTo>
                      <a:pt x="7" y="1733"/>
                    </a:lnTo>
                    <a:lnTo>
                      <a:pt x="0" y="1733"/>
                    </a:lnTo>
                    <a:lnTo>
                      <a:pt x="0" y="1707"/>
                    </a:lnTo>
                    <a:lnTo>
                      <a:pt x="7" y="1707"/>
                    </a:lnTo>
                    <a:close/>
                    <a:moveTo>
                      <a:pt x="7" y="1752"/>
                    </a:moveTo>
                    <a:lnTo>
                      <a:pt x="7" y="1778"/>
                    </a:lnTo>
                    <a:lnTo>
                      <a:pt x="0" y="1778"/>
                    </a:lnTo>
                    <a:lnTo>
                      <a:pt x="0" y="1752"/>
                    </a:lnTo>
                    <a:lnTo>
                      <a:pt x="7" y="1752"/>
                    </a:lnTo>
                    <a:close/>
                    <a:moveTo>
                      <a:pt x="7" y="1797"/>
                    </a:moveTo>
                    <a:lnTo>
                      <a:pt x="7" y="1823"/>
                    </a:lnTo>
                    <a:lnTo>
                      <a:pt x="0" y="1823"/>
                    </a:lnTo>
                    <a:lnTo>
                      <a:pt x="0" y="1797"/>
                    </a:lnTo>
                    <a:lnTo>
                      <a:pt x="7" y="1797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41" name="Rectangle 80"/>
              <p:cNvSpPr>
                <a:spLocks noChangeArrowheads="1"/>
              </p:cNvSpPr>
              <p:nvPr/>
            </p:nvSpPr>
            <p:spPr bwMode="auto">
              <a:xfrm>
                <a:off x="938608" y="1461184"/>
                <a:ext cx="2133597" cy="3847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Narrow" panose="020B0606020202030204" pitchFamily="34" charset="0"/>
                  </a:rPr>
                  <a:t>smallest important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2" name="Rectangle 81"/>
              <p:cNvSpPr>
                <a:spLocks noChangeArrowheads="1"/>
              </p:cNvSpPr>
              <p:nvPr/>
            </p:nvSpPr>
            <p:spPr bwMode="auto">
              <a:xfrm>
                <a:off x="1380354" y="1756459"/>
                <a:ext cx="1651094" cy="3847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Narrow" panose="020B0606020202030204" pitchFamily="34" charset="0"/>
                  </a:rPr>
                  <a:t>harmful value 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4" name="Freeform 90"/>
              <p:cNvSpPr>
                <a:spLocks noEditPoints="1"/>
              </p:cNvSpPr>
              <p:nvPr/>
            </p:nvSpPr>
            <p:spPr bwMode="auto">
              <a:xfrm>
                <a:off x="3121025" y="1597709"/>
                <a:ext cx="96838" cy="458788"/>
              </a:xfrm>
              <a:custGeom>
                <a:avLst/>
                <a:gdLst>
                  <a:gd name="T0" fmla="*/ 37 w 61"/>
                  <a:gd name="T1" fmla="*/ 0 h 289"/>
                  <a:gd name="T2" fmla="*/ 37 w 61"/>
                  <a:gd name="T3" fmla="*/ 238 h 289"/>
                  <a:gd name="T4" fmla="*/ 24 w 61"/>
                  <a:gd name="T5" fmla="*/ 238 h 289"/>
                  <a:gd name="T6" fmla="*/ 24 w 61"/>
                  <a:gd name="T7" fmla="*/ 0 h 289"/>
                  <a:gd name="T8" fmla="*/ 37 w 61"/>
                  <a:gd name="T9" fmla="*/ 0 h 289"/>
                  <a:gd name="T10" fmla="*/ 61 w 61"/>
                  <a:gd name="T11" fmla="*/ 228 h 289"/>
                  <a:gd name="T12" fmla="*/ 30 w 61"/>
                  <a:gd name="T13" fmla="*/ 289 h 289"/>
                  <a:gd name="T14" fmla="*/ 0 w 61"/>
                  <a:gd name="T15" fmla="*/ 228 h 289"/>
                  <a:gd name="T16" fmla="*/ 61 w 61"/>
                  <a:gd name="T17" fmla="*/ 228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1" h="289">
                    <a:moveTo>
                      <a:pt x="37" y="0"/>
                    </a:moveTo>
                    <a:lnTo>
                      <a:pt x="37" y="238"/>
                    </a:lnTo>
                    <a:lnTo>
                      <a:pt x="24" y="238"/>
                    </a:lnTo>
                    <a:lnTo>
                      <a:pt x="24" y="0"/>
                    </a:lnTo>
                    <a:lnTo>
                      <a:pt x="37" y="0"/>
                    </a:lnTo>
                    <a:close/>
                    <a:moveTo>
                      <a:pt x="61" y="228"/>
                    </a:moveTo>
                    <a:lnTo>
                      <a:pt x="30" y="289"/>
                    </a:lnTo>
                    <a:lnTo>
                      <a:pt x="0" y="228"/>
                    </a:lnTo>
                    <a:lnTo>
                      <a:pt x="61" y="228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</p:grpSp>
        <p:sp>
          <p:nvSpPr>
            <p:cNvPr id="46" name="Rectangle 86"/>
            <p:cNvSpPr>
              <a:spLocks noChangeArrowheads="1"/>
            </p:cNvSpPr>
            <p:nvPr/>
          </p:nvSpPr>
          <p:spPr bwMode="auto">
            <a:xfrm>
              <a:off x="556073" y="6179845"/>
              <a:ext cx="5809283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"Could be beneficial": &gt;25% chance (</a:t>
              </a:r>
              <a:r>
                <a:rPr kumimoji="0" lang="en-US" altLang="en-US" sz="27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possibly</a:t>
              </a:r>
              <a:r>
                <a:rPr kumimoji="0" lang="en-US" altLang="en-US" sz="2700" b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)</a:t>
              </a:r>
              <a:endParaRPr kumimoji="0" lang="en-US" altLang="en-US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1" name="Rectangle 86"/>
            <p:cNvSpPr>
              <a:spLocks noChangeArrowheads="1"/>
            </p:cNvSpPr>
            <p:nvPr/>
          </p:nvSpPr>
          <p:spPr bwMode="auto">
            <a:xfrm>
              <a:off x="540198" y="6714036"/>
              <a:ext cx="6541855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"Couldn't be harmful": &lt;0.5% chance (</a:t>
              </a:r>
              <a:r>
                <a:rPr kumimoji="0" lang="en-US" altLang="en-US" sz="27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most unlikely</a:t>
              </a:r>
              <a:r>
                <a:rPr kumimoji="0" lang="en-US" altLang="en-US" sz="2700" b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)</a:t>
              </a:r>
              <a:endParaRPr kumimoji="0" lang="en-US" altLang="en-US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2" name="Rectangle 86"/>
            <p:cNvSpPr>
              <a:spLocks noChangeArrowheads="1"/>
            </p:cNvSpPr>
            <p:nvPr/>
          </p:nvSpPr>
          <p:spPr bwMode="auto">
            <a:xfrm>
              <a:off x="524323" y="7248227"/>
              <a:ext cx="6020879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"Couldn't be beneficial": &lt;25% chance (</a:t>
              </a:r>
              <a:r>
                <a:rPr kumimoji="0" lang="en-US" altLang="en-US" sz="27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unlikely</a:t>
              </a:r>
              <a:r>
                <a:rPr kumimoji="0" lang="en-US" altLang="en-US" sz="2700" b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)</a:t>
              </a:r>
              <a:endParaRPr kumimoji="0" lang="en-US" altLang="en-US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3" name="Rectangle 86"/>
            <p:cNvSpPr>
              <a:spLocks noChangeArrowheads="1"/>
            </p:cNvSpPr>
            <p:nvPr/>
          </p:nvSpPr>
          <p:spPr bwMode="auto">
            <a:xfrm>
              <a:off x="508448" y="7782418"/>
              <a:ext cx="9909829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"Could be harmful": &gt;0.5% chance (0.5-5%, </a:t>
              </a:r>
              <a:r>
                <a:rPr lang="en-US" altLang="en-US" sz="2700" i="1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very unlikely</a:t>
              </a:r>
              <a:r>
                <a:rPr lang="en-US" altLang="en-US" sz="27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; 5-25%, </a:t>
              </a:r>
              <a:r>
                <a:rPr lang="en-US" altLang="en-US" sz="2700" i="1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unlikely</a:t>
              </a:r>
              <a:r>
                <a:rPr lang="en-US" altLang="en-US" sz="27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;</a:t>
              </a:r>
              <a:r>
                <a:rPr lang="en-US" altLang="en-US" sz="27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 etc.</a:t>
              </a:r>
              <a:r>
                <a:rPr kumimoji="0" lang="en-US" altLang="en-US" sz="2700" b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)</a:t>
              </a:r>
              <a:endParaRPr kumimoji="0" lang="en-US" altLang="en-US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3" name="Rectangle 86"/>
            <p:cNvSpPr>
              <a:spLocks noChangeArrowheads="1"/>
            </p:cNvSpPr>
            <p:nvPr/>
          </p:nvSpPr>
          <p:spPr bwMode="auto">
            <a:xfrm>
              <a:off x="535740" y="8281918"/>
              <a:ext cx="11107208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/>
              <a:r>
                <a:rPr kumimoji="0" lang="en-US" altLang="en-US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These probabilities imply</a:t>
              </a:r>
              <a:r>
                <a:rPr lang="en-US" altLang="en-US" sz="27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 a 50% confidence interval on the benefit side</a:t>
              </a:r>
              <a:br>
                <a:rPr lang="en-US" altLang="en-US" sz="27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</a:br>
              <a:r>
                <a:rPr lang="en-US" altLang="en-US" sz="27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and a 99% confidence interval on the harm side. It's easier to work with the </a:t>
              </a:r>
              <a:r>
                <a:rPr lang="en-US" altLang="en-US" sz="27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probabilities!</a:t>
              </a:r>
              <a:endParaRPr lang="en-US" altLang="en-US" sz="2700" u="none" dirty="0">
                <a:solidFill>
                  <a:srgbClr val="000000"/>
                </a:solidFill>
                <a:latin typeface="Arial Narrow" panose="020B0606020202030204" pitchFamily="34" charset="0"/>
              </a:endParaRPr>
            </a:p>
          </p:txBody>
        </p:sp>
      </p:grpSp>
      <p:sp>
        <p:nvSpPr>
          <p:cNvPr id="57" name="Rectangle 52"/>
          <p:cNvSpPr>
            <a:spLocks noChangeArrowheads="1"/>
          </p:cNvSpPr>
          <p:nvPr/>
        </p:nvSpPr>
        <p:spPr bwMode="auto">
          <a:xfrm>
            <a:off x="4972926" y="2200251"/>
            <a:ext cx="2330375" cy="2933700"/>
          </a:xfrm>
          <a:prstGeom prst="rect">
            <a:avLst/>
          </a:prstGeom>
          <a:solidFill>
            <a:srgbClr val="FEC2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pSp>
        <p:nvGrpSpPr>
          <p:cNvPr id="16" name="Group 15"/>
          <p:cNvGrpSpPr/>
          <p:nvPr/>
        </p:nvGrpSpPr>
        <p:grpSpPr>
          <a:xfrm>
            <a:off x="2691260" y="4432165"/>
            <a:ext cx="9101722" cy="736859"/>
            <a:chOff x="2835275" y="4360157"/>
            <a:chExt cx="9101722" cy="736859"/>
          </a:xfrm>
        </p:grpSpPr>
        <p:sp>
          <p:nvSpPr>
            <p:cNvPr id="175" name="Line 76"/>
            <p:cNvSpPr>
              <a:spLocks noChangeShapeType="1"/>
            </p:cNvSpPr>
            <p:nvPr/>
          </p:nvSpPr>
          <p:spPr bwMode="auto">
            <a:xfrm flipH="1">
              <a:off x="2835275" y="4693532"/>
              <a:ext cx="2689508" cy="0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76" name="Rectangle 86"/>
            <p:cNvSpPr>
              <a:spLocks noChangeArrowheads="1"/>
            </p:cNvSpPr>
            <p:nvPr/>
          </p:nvSpPr>
          <p:spPr bwMode="auto">
            <a:xfrm>
              <a:off x="7486291" y="4360157"/>
              <a:ext cx="3858429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Could be beneficial or harmful: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86"/>
            <p:cNvSpPr>
              <a:spLocks noChangeArrowheads="1"/>
            </p:cNvSpPr>
            <p:nvPr/>
          </p:nvSpPr>
          <p:spPr bwMode="auto">
            <a:xfrm>
              <a:off x="7501039" y="4681518"/>
              <a:ext cx="4435958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7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unclear, don't use it, get more data!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4227737" y="2250262"/>
            <a:ext cx="6433199" cy="728930"/>
            <a:chOff x="4371752" y="2178254"/>
            <a:chExt cx="6433199" cy="728930"/>
          </a:xfrm>
        </p:grpSpPr>
        <p:sp>
          <p:nvSpPr>
            <p:cNvPr id="148" name="Rectangle 86"/>
            <p:cNvSpPr>
              <a:spLocks noChangeArrowheads="1"/>
            </p:cNvSpPr>
            <p:nvPr/>
          </p:nvSpPr>
          <p:spPr bwMode="auto">
            <a:xfrm>
              <a:off x="7510463" y="2178254"/>
              <a:ext cx="2577629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Could be beneficial,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Line 76"/>
            <p:cNvSpPr>
              <a:spLocks noChangeShapeType="1"/>
            </p:cNvSpPr>
            <p:nvPr/>
          </p:nvSpPr>
          <p:spPr bwMode="auto">
            <a:xfrm flipH="1">
              <a:off x="4371752" y="2549729"/>
              <a:ext cx="1979613" cy="0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5" name="Rectangle 86"/>
            <p:cNvSpPr>
              <a:spLocks noChangeArrowheads="1"/>
            </p:cNvSpPr>
            <p:nvPr/>
          </p:nvSpPr>
          <p:spPr bwMode="auto">
            <a:xfrm>
              <a:off x="7508534" y="2491686"/>
              <a:ext cx="2475037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/>
              <a:r>
                <a:rPr lang="en-US" altLang="en-US" sz="27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couldn't </a:t>
              </a:r>
              <a:r>
                <a:rPr lang="en-US" altLang="en-US" sz="27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be </a:t>
              </a:r>
              <a:r>
                <a:rPr lang="en-US" altLang="en-US" sz="27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harmful</a:t>
              </a:r>
              <a:r>
                <a:rPr lang="en-US" altLang="en-US" sz="27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: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86"/>
            <p:cNvSpPr>
              <a:spLocks noChangeArrowheads="1"/>
            </p:cNvSpPr>
            <p:nvPr/>
          </p:nvSpPr>
          <p:spPr bwMode="auto">
            <a:xfrm>
              <a:off x="10046730" y="2480766"/>
              <a:ext cx="758221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/>
              <a:r>
                <a:rPr lang="en-US" altLang="en-US" sz="27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use it!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219624" y="2944972"/>
            <a:ext cx="8112913" cy="722129"/>
            <a:chOff x="3363639" y="2872964"/>
            <a:chExt cx="8112913" cy="722129"/>
          </a:xfrm>
        </p:grpSpPr>
        <p:sp>
          <p:nvSpPr>
            <p:cNvPr id="47" name="Rectangle 86"/>
            <p:cNvSpPr>
              <a:spLocks noChangeArrowheads="1"/>
            </p:cNvSpPr>
            <p:nvPr/>
          </p:nvSpPr>
          <p:spPr bwMode="auto">
            <a:xfrm>
              <a:off x="7528567" y="3169350"/>
              <a:ext cx="2475037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/>
              <a:r>
                <a:rPr lang="en-US" altLang="en-US" sz="27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couldn't be </a:t>
              </a:r>
              <a:r>
                <a:rPr lang="en-US" altLang="en-US" sz="27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harmful: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3363639" y="2872964"/>
              <a:ext cx="8112913" cy="722129"/>
              <a:chOff x="3363639" y="2872964"/>
              <a:chExt cx="8112913" cy="722129"/>
            </a:xfrm>
          </p:grpSpPr>
          <p:sp>
            <p:nvSpPr>
              <p:cNvPr id="163" name="Line 76"/>
              <p:cNvSpPr>
                <a:spLocks noChangeShapeType="1"/>
              </p:cNvSpPr>
              <p:nvPr/>
            </p:nvSpPr>
            <p:spPr bwMode="auto">
              <a:xfrm flipH="1">
                <a:off x="3363639" y="3247088"/>
                <a:ext cx="1465535" cy="0"/>
              </a:xfrm>
              <a:prstGeom prst="line">
                <a:avLst/>
              </a:prstGeom>
              <a:noFill/>
              <a:ln w="7620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164" name="Rectangle 86"/>
              <p:cNvSpPr>
                <a:spLocks noChangeArrowheads="1"/>
              </p:cNvSpPr>
              <p:nvPr/>
            </p:nvSpPr>
            <p:spPr bwMode="auto">
              <a:xfrm>
                <a:off x="7501039" y="2872964"/>
                <a:ext cx="2790829" cy="4154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Narrow" panose="020B0606020202030204" pitchFamily="34" charset="0"/>
                  </a:rPr>
                  <a:t>Couldn't be beneficial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5" name="Rectangle 86"/>
              <p:cNvSpPr>
                <a:spLocks noChangeArrowheads="1"/>
              </p:cNvSpPr>
              <p:nvPr/>
            </p:nvSpPr>
            <p:spPr bwMode="auto">
              <a:xfrm>
                <a:off x="10030643" y="3179595"/>
                <a:ext cx="1445909" cy="4154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lvl="0"/>
                <a:r>
                  <a:rPr lang="en-US" altLang="en-US" sz="2700" u="none" dirty="0" smtClean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don't use it!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18" name="Group 17"/>
          <p:cNvGrpSpPr/>
          <p:nvPr/>
        </p:nvGrpSpPr>
        <p:grpSpPr>
          <a:xfrm>
            <a:off x="1995489" y="3670729"/>
            <a:ext cx="9046644" cy="745951"/>
            <a:chOff x="2139504" y="3598721"/>
            <a:chExt cx="9046644" cy="745951"/>
          </a:xfrm>
        </p:grpSpPr>
        <p:grpSp>
          <p:nvGrpSpPr>
            <p:cNvPr id="15" name="Group 14"/>
            <p:cNvGrpSpPr/>
            <p:nvPr/>
          </p:nvGrpSpPr>
          <p:grpSpPr>
            <a:xfrm>
              <a:off x="2139504" y="3598721"/>
              <a:ext cx="8142940" cy="744307"/>
              <a:chOff x="2139504" y="3598721"/>
              <a:chExt cx="8142940" cy="744307"/>
            </a:xfrm>
          </p:grpSpPr>
          <p:sp>
            <p:nvSpPr>
              <p:cNvPr id="170" name="Rectangle 86"/>
              <p:cNvSpPr>
                <a:spLocks noChangeArrowheads="1"/>
              </p:cNvSpPr>
              <p:nvPr/>
            </p:nvSpPr>
            <p:spPr bwMode="auto">
              <a:xfrm>
                <a:off x="7491615" y="3598721"/>
                <a:ext cx="2790829" cy="4154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en-US" sz="2700" u="none" dirty="0" smtClean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Couldn't be beneficial,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2" name="Line 76"/>
              <p:cNvSpPr>
                <a:spLocks noChangeShapeType="1"/>
              </p:cNvSpPr>
              <p:nvPr/>
            </p:nvSpPr>
            <p:spPr bwMode="auto">
              <a:xfrm flipH="1">
                <a:off x="2139504" y="3944963"/>
                <a:ext cx="2675260" cy="0"/>
              </a:xfrm>
              <a:prstGeom prst="line">
                <a:avLst/>
              </a:prstGeom>
              <a:noFill/>
              <a:ln w="7620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48" name="Rectangle 86"/>
              <p:cNvSpPr>
                <a:spLocks noChangeArrowheads="1"/>
              </p:cNvSpPr>
              <p:nvPr/>
            </p:nvSpPr>
            <p:spPr bwMode="auto">
              <a:xfrm>
                <a:off x="7501039" y="3927530"/>
                <a:ext cx="2183290" cy="4154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en-US" sz="2700" u="none" dirty="0" smtClean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could be harmful: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56" name="Rectangle 86"/>
            <p:cNvSpPr>
              <a:spLocks noChangeArrowheads="1"/>
            </p:cNvSpPr>
            <p:nvPr/>
          </p:nvSpPr>
          <p:spPr bwMode="auto">
            <a:xfrm>
              <a:off x="9740239" y="3929174"/>
              <a:ext cx="1445909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/>
              <a:r>
                <a:rPr lang="en-US" altLang="en-US" sz="27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don't use it!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67756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59" grpId="0"/>
      <p:bldP spid="60" grpId="0"/>
      <p:bldP spid="61" grpId="0"/>
      <p:bldP spid="62" grpId="0"/>
      <p:bldP spid="5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3"/>
          <p:cNvSpPr/>
          <p:nvPr/>
        </p:nvSpPr>
        <p:spPr bwMode="auto">
          <a:xfrm>
            <a:off x="339304" y="200472"/>
            <a:ext cx="12601401" cy="946077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26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9" name="Rectangle 82"/>
          <p:cNvSpPr>
            <a:spLocks noChangeArrowheads="1"/>
          </p:cNvSpPr>
          <p:nvPr/>
        </p:nvSpPr>
        <p:spPr bwMode="auto">
          <a:xfrm>
            <a:off x="643385" y="372218"/>
            <a:ext cx="8201797" cy="815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700" b="1" u="none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Clinical magnitude-based inference:</a:t>
            </a:r>
            <a:br>
              <a:rPr lang="en-US" altLang="en-US" sz="2700" b="1" u="none" dirty="0" smtClean="0">
                <a:solidFill>
                  <a:srgbClr val="000000"/>
                </a:solidFill>
                <a:latin typeface="Arial Narrow" panose="020B0606020202030204" pitchFamily="34" charset="0"/>
              </a:rPr>
            </a:br>
            <a:r>
              <a:rPr lang="en-US" altLang="en-US" b="1" u="none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Type-II error:  the true effect is harmful, but you decide to use it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58" name="Rectangle 83"/>
          <p:cNvSpPr>
            <a:spLocks noChangeArrowheads="1"/>
          </p:cNvSpPr>
          <p:nvPr/>
        </p:nvSpPr>
        <p:spPr bwMode="auto">
          <a:xfrm>
            <a:off x="11459923" y="1862414"/>
            <a:ext cx="1263166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MBI error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Rectangle 87"/>
          <p:cNvSpPr>
            <a:spLocks noChangeArrowheads="1"/>
          </p:cNvSpPr>
          <p:nvPr/>
        </p:nvSpPr>
        <p:spPr bwMode="auto">
          <a:xfrm>
            <a:off x="11909565" y="3221448"/>
            <a:ext cx="363881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No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Rectangle 87"/>
          <p:cNvSpPr>
            <a:spLocks noChangeArrowheads="1"/>
          </p:cNvSpPr>
          <p:nvPr/>
        </p:nvSpPr>
        <p:spPr bwMode="auto">
          <a:xfrm>
            <a:off x="11909564" y="3909325"/>
            <a:ext cx="363881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No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Rectangle 87"/>
          <p:cNvSpPr>
            <a:spLocks noChangeArrowheads="1"/>
          </p:cNvSpPr>
          <p:nvPr/>
        </p:nvSpPr>
        <p:spPr bwMode="auto">
          <a:xfrm>
            <a:off x="11909565" y="4653789"/>
            <a:ext cx="363882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No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" name="Rectangle 87"/>
          <p:cNvSpPr>
            <a:spLocks noChangeArrowheads="1"/>
          </p:cNvSpPr>
          <p:nvPr/>
        </p:nvSpPr>
        <p:spPr bwMode="auto">
          <a:xfrm>
            <a:off x="11356533" y="2517933"/>
            <a:ext cx="1469954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Yes: Type</a:t>
            </a:r>
            <a:r>
              <a:rPr kumimoji="0" lang="en-US" altLang="en-US" sz="27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II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444948" y="1642773"/>
            <a:ext cx="12279733" cy="7802453"/>
            <a:chOff x="444948" y="1310462"/>
            <a:chExt cx="12279733" cy="7802453"/>
          </a:xfrm>
        </p:grpSpPr>
        <p:grpSp>
          <p:nvGrpSpPr>
            <p:cNvPr id="10" name="Group 9"/>
            <p:cNvGrpSpPr/>
            <p:nvPr/>
          </p:nvGrpSpPr>
          <p:grpSpPr>
            <a:xfrm>
              <a:off x="556073" y="1984227"/>
              <a:ext cx="6745287" cy="2941651"/>
              <a:chOff x="700088" y="2128243"/>
              <a:chExt cx="6745287" cy="2941651"/>
            </a:xfrm>
          </p:grpSpPr>
          <p:sp>
            <p:nvSpPr>
              <p:cNvPr id="319" name="Rectangle 50"/>
              <p:cNvSpPr>
                <a:spLocks noChangeArrowheads="1"/>
              </p:cNvSpPr>
              <p:nvPr/>
            </p:nvSpPr>
            <p:spPr bwMode="auto">
              <a:xfrm>
                <a:off x="4829175" y="2128243"/>
                <a:ext cx="2616200" cy="2933700"/>
              </a:xfrm>
              <a:prstGeom prst="rect">
                <a:avLst/>
              </a:prstGeom>
              <a:solidFill>
                <a:srgbClr val="FFECA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96" name="Rectangle 51"/>
              <p:cNvSpPr>
                <a:spLocks noChangeArrowheads="1"/>
              </p:cNvSpPr>
              <p:nvPr/>
            </p:nvSpPr>
            <p:spPr bwMode="auto">
              <a:xfrm>
                <a:off x="700088" y="2128243"/>
                <a:ext cx="2719388" cy="2933700"/>
              </a:xfrm>
              <a:prstGeom prst="rect">
                <a:avLst/>
              </a:prstGeom>
              <a:solidFill>
                <a:srgbClr val="EAD0F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97" name="Rectangle 52"/>
              <p:cNvSpPr>
                <a:spLocks noChangeArrowheads="1"/>
              </p:cNvSpPr>
              <p:nvPr/>
            </p:nvSpPr>
            <p:spPr bwMode="auto">
              <a:xfrm>
                <a:off x="3172870" y="2130949"/>
                <a:ext cx="1957388" cy="2938945"/>
              </a:xfrm>
              <a:prstGeom prst="rect">
                <a:avLst/>
              </a:prstGeom>
              <a:solidFill>
                <a:srgbClr val="E0FFC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444948" y="4924277"/>
              <a:ext cx="6886575" cy="1036835"/>
              <a:chOff x="588963" y="5068293"/>
              <a:chExt cx="6886575" cy="1036835"/>
            </a:xfrm>
          </p:grpSpPr>
          <p:sp>
            <p:nvSpPr>
              <p:cNvPr id="100" name="Line 55"/>
              <p:cNvSpPr>
                <a:spLocks noChangeShapeType="1"/>
              </p:cNvSpPr>
              <p:nvPr/>
            </p:nvSpPr>
            <p:spPr bwMode="auto">
              <a:xfrm>
                <a:off x="706438" y="5068293"/>
                <a:ext cx="6738938" cy="0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101" name="Rectangle 56"/>
              <p:cNvSpPr>
                <a:spLocks noChangeArrowheads="1"/>
              </p:cNvSpPr>
              <p:nvPr/>
            </p:nvSpPr>
            <p:spPr bwMode="auto">
              <a:xfrm>
                <a:off x="2835275" y="5678090"/>
                <a:ext cx="2789238" cy="427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6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Narrow" panose="020B0606020202030204" pitchFamily="34" charset="0"/>
                  </a:rPr>
                  <a:t>Value of effect statistic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4" name="Freeform 58"/>
              <p:cNvSpPr>
                <a:spLocks noEditPoints="1"/>
              </p:cNvSpPr>
              <p:nvPr/>
            </p:nvSpPr>
            <p:spPr bwMode="auto">
              <a:xfrm>
                <a:off x="5163840" y="5171480"/>
                <a:ext cx="2262188" cy="98425"/>
              </a:xfrm>
              <a:custGeom>
                <a:avLst/>
                <a:gdLst>
                  <a:gd name="T0" fmla="*/ 0 w 1425"/>
                  <a:gd name="T1" fmla="*/ 28 h 62"/>
                  <a:gd name="T2" fmla="*/ 1374 w 1425"/>
                  <a:gd name="T3" fmla="*/ 28 h 62"/>
                  <a:gd name="T4" fmla="*/ 1374 w 1425"/>
                  <a:gd name="T5" fmla="*/ 34 h 62"/>
                  <a:gd name="T6" fmla="*/ 0 w 1425"/>
                  <a:gd name="T7" fmla="*/ 34 h 62"/>
                  <a:gd name="T8" fmla="*/ 0 w 1425"/>
                  <a:gd name="T9" fmla="*/ 28 h 62"/>
                  <a:gd name="T10" fmla="*/ 1364 w 1425"/>
                  <a:gd name="T11" fmla="*/ 0 h 62"/>
                  <a:gd name="T12" fmla="*/ 1425 w 1425"/>
                  <a:gd name="T13" fmla="*/ 31 h 62"/>
                  <a:gd name="T14" fmla="*/ 1364 w 1425"/>
                  <a:gd name="T15" fmla="*/ 62 h 62"/>
                  <a:gd name="T16" fmla="*/ 1364 w 1425"/>
                  <a:gd name="T17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25" h="62">
                    <a:moveTo>
                      <a:pt x="0" y="28"/>
                    </a:moveTo>
                    <a:lnTo>
                      <a:pt x="1374" y="28"/>
                    </a:lnTo>
                    <a:lnTo>
                      <a:pt x="1374" y="34"/>
                    </a:lnTo>
                    <a:lnTo>
                      <a:pt x="0" y="34"/>
                    </a:lnTo>
                    <a:lnTo>
                      <a:pt x="0" y="28"/>
                    </a:lnTo>
                    <a:close/>
                    <a:moveTo>
                      <a:pt x="1364" y="0"/>
                    </a:moveTo>
                    <a:lnTo>
                      <a:pt x="1425" y="31"/>
                    </a:lnTo>
                    <a:lnTo>
                      <a:pt x="1364" y="62"/>
                    </a:lnTo>
                    <a:lnTo>
                      <a:pt x="1364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105" name="Freeform 59"/>
              <p:cNvSpPr>
                <a:spLocks noEditPoints="1"/>
              </p:cNvSpPr>
              <p:nvPr/>
            </p:nvSpPr>
            <p:spPr bwMode="auto">
              <a:xfrm>
                <a:off x="706438" y="5171480"/>
                <a:ext cx="2362200" cy="98425"/>
              </a:xfrm>
              <a:custGeom>
                <a:avLst/>
                <a:gdLst>
                  <a:gd name="T0" fmla="*/ 1488 w 1488"/>
                  <a:gd name="T1" fmla="*/ 28 h 62"/>
                  <a:gd name="T2" fmla="*/ 51 w 1488"/>
                  <a:gd name="T3" fmla="*/ 28 h 62"/>
                  <a:gd name="T4" fmla="*/ 51 w 1488"/>
                  <a:gd name="T5" fmla="*/ 34 h 62"/>
                  <a:gd name="T6" fmla="*/ 1488 w 1488"/>
                  <a:gd name="T7" fmla="*/ 34 h 62"/>
                  <a:gd name="T8" fmla="*/ 1488 w 1488"/>
                  <a:gd name="T9" fmla="*/ 28 h 62"/>
                  <a:gd name="T10" fmla="*/ 61 w 1488"/>
                  <a:gd name="T11" fmla="*/ 0 h 62"/>
                  <a:gd name="T12" fmla="*/ 0 w 1488"/>
                  <a:gd name="T13" fmla="*/ 31 h 62"/>
                  <a:gd name="T14" fmla="*/ 61 w 1488"/>
                  <a:gd name="T15" fmla="*/ 62 h 62"/>
                  <a:gd name="T16" fmla="*/ 61 w 1488"/>
                  <a:gd name="T17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88" h="62">
                    <a:moveTo>
                      <a:pt x="1488" y="28"/>
                    </a:moveTo>
                    <a:lnTo>
                      <a:pt x="51" y="28"/>
                    </a:lnTo>
                    <a:lnTo>
                      <a:pt x="51" y="34"/>
                    </a:lnTo>
                    <a:lnTo>
                      <a:pt x="1488" y="34"/>
                    </a:lnTo>
                    <a:lnTo>
                      <a:pt x="1488" y="28"/>
                    </a:lnTo>
                    <a:close/>
                    <a:moveTo>
                      <a:pt x="61" y="0"/>
                    </a:moveTo>
                    <a:lnTo>
                      <a:pt x="0" y="31"/>
                    </a:lnTo>
                    <a:lnTo>
                      <a:pt x="61" y="62"/>
                    </a:lnTo>
                    <a:lnTo>
                      <a:pt x="61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110" name="Rectangle 60"/>
              <p:cNvSpPr>
                <a:spLocks noChangeArrowheads="1"/>
              </p:cNvSpPr>
              <p:nvPr/>
            </p:nvSpPr>
            <p:spPr bwMode="auto">
              <a:xfrm>
                <a:off x="5030788" y="5317530"/>
                <a:ext cx="2444750" cy="31591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112" name="Rectangle 61"/>
              <p:cNvSpPr>
                <a:spLocks noChangeArrowheads="1"/>
              </p:cNvSpPr>
              <p:nvPr/>
            </p:nvSpPr>
            <p:spPr bwMode="auto">
              <a:xfrm>
                <a:off x="5193562" y="5263555"/>
                <a:ext cx="2202526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6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Narrow" panose="020B0606020202030204" pitchFamily="34" charset="0"/>
                  </a:rPr>
                  <a:t>substantial benefit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4" name="Rectangle 62"/>
              <p:cNvSpPr>
                <a:spLocks noChangeArrowheads="1"/>
              </p:cNvSpPr>
              <p:nvPr/>
            </p:nvSpPr>
            <p:spPr bwMode="auto">
              <a:xfrm>
                <a:off x="588963" y="5317530"/>
                <a:ext cx="2546350" cy="31591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115" name="Rectangle 63"/>
              <p:cNvSpPr>
                <a:spLocks noChangeArrowheads="1"/>
              </p:cNvSpPr>
              <p:nvPr/>
            </p:nvSpPr>
            <p:spPr bwMode="auto">
              <a:xfrm>
                <a:off x="926235" y="5263555"/>
                <a:ext cx="2005357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6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Narrow" panose="020B0606020202030204" pitchFamily="34" charset="0"/>
                  </a:rPr>
                  <a:t>substantial harm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6" name="Freeform 64"/>
              <p:cNvSpPr>
                <a:spLocks noEditPoints="1"/>
              </p:cNvSpPr>
              <p:nvPr/>
            </p:nvSpPr>
            <p:spPr bwMode="auto">
              <a:xfrm>
                <a:off x="3149600" y="5171480"/>
                <a:ext cx="1938338" cy="98425"/>
              </a:xfrm>
              <a:custGeom>
                <a:avLst/>
                <a:gdLst>
                  <a:gd name="T0" fmla="*/ 1170 w 1221"/>
                  <a:gd name="T1" fmla="*/ 28 h 62"/>
                  <a:gd name="T2" fmla="*/ 51 w 1221"/>
                  <a:gd name="T3" fmla="*/ 28 h 62"/>
                  <a:gd name="T4" fmla="*/ 51 w 1221"/>
                  <a:gd name="T5" fmla="*/ 34 h 62"/>
                  <a:gd name="T6" fmla="*/ 1170 w 1221"/>
                  <a:gd name="T7" fmla="*/ 34 h 62"/>
                  <a:gd name="T8" fmla="*/ 1170 w 1221"/>
                  <a:gd name="T9" fmla="*/ 28 h 62"/>
                  <a:gd name="T10" fmla="*/ 1160 w 1221"/>
                  <a:gd name="T11" fmla="*/ 62 h 62"/>
                  <a:gd name="T12" fmla="*/ 1221 w 1221"/>
                  <a:gd name="T13" fmla="*/ 31 h 62"/>
                  <a:gd name="T14" fmla="*/ 1160 w 1221"/>
                  <a:gd name="T15" fmla="*/ 0 h 62"/>
                  <a:gd name="T16" fmla="*/ 1160 w 1221"/>
                  <a:gd name="T17" fmla="*/ 62 h 62"/>
                  <a:gd name="T18" fmla="*/ 62 w 1221"/>
                  <a:gd name="T19" fmla="*/ 0 h 62"/>
                  <a:gd name="T20" fmla="*/ 0 w 1221"/>
                  <a:gd name="T21" fmla="*/ 31 h 62"/>
                  <a:gd name="T22" fmla="*/ 62 w 1221"/>
                  <a:gd name="T23" fmla="*/ 62 h 62"/>
                  <a:gd name="T24" fmla="*/ 62 w 1221"/>
                  <a:gd name="T25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221" h="62">
                    <a:moveTo>
                      <a:pt x="1170" y="28"/>
                    </a:moveTo>
                    <a:lnTo>
                      <a:pt x="51" y="28"/>
                    </a:lnTo>
                    <a:lnTo>
                      <a:pt x="51" y="34"/>
                    </a:lnTo>
                    <a:lnTo>
                      <a:pt x="1170" y="34"/>
                    </a:lnTo>
                    <a:lnTo>
                      <a:pt x="1170" y="28"/>
                    </a:lnTo>
                    <a:close/>
                    <a:moveTo>
                      <a:pt x="1160" y="62"/>
                    </a:moveTo>
                    <a:lnTo>
                      <a:pt x="1221" y="31"/>
                    </a:lnTo>
                    <a:lnTo>
                      <a:pt x="1160" y="0"/>
                    </a:lnTo>
                    <a:lnTo>
                      <a:pt x="1160" y="62"/>
                    </a:lnTo>
                    <a:close/>
                    <a:moveTo>
                      <a:pt x="62" y="0"/>
                    </a:moveTo>
                    <a:lnTo>
                      <a:pt x="0" y="31"/>
                    </a:lnTo>
                    <a:lnTo>
                      <a:pt x="62" y="62"/>
                    </a:lnTo>
                    <a:lnTo>
                      <a:pt x="62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117" name="Rectangle 65"/>
              <p:cNvSpPr>
                <a:spLocks noChangeArrowheads="1"/>
              </p:cNvSpPr>
              <p:nvPr/>
            </p:nvSpPr>
            <p:spPr bwMode="auto">
              <a:xfrm>
                <a:off x="3733800" y="5317530"/>
                <a:ext cx="811213" cy="31591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124" name="Rectangle 66"/>
              <p:cNvSpPr>
                <a:spLocks noChangeArrowheads="1"/>
              </p:cNvSpPr>
              <p:nvPr/>
            </p:nvSpPr>
            <p:spPr bwMode="auto">
              <a:xfrm>
                <a:off x="3830638" y="5263555"/>
                <a:ext cx="741363" cy="428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Narrow" panose="020B0606020202030204" pitchFamily="34" charset="0"/>
                  </a:rPr>
                  <a:t>trivial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4910585" y="1310462"/>
              <a:ext cx="2397126" cy="3593178"/>
              <a:chOff x="5054600" y="1454478"/>
              <a:chExt cx="2397126" cy="3593178"/>
            </a:xfrm>
          </p:grpSpPr>
          <p:sp>
            <p:nvSpPr>
              <p:cNvPr id="141" name="Freeform 79"/>
              <p:cNvSpPr>
                <a:spLocks noEditPoints="1"/>
              </p:cNvSpPr>
              <p:nvPr/>
            </p:nvSpPr>
            <p:spPr bwMode="auto">
              <a:xfrm>
                <a:off x="5102225" y="2153643"/>
                <a:ext cx="11113" cy="2894013"/>
              </a:xfrm>
              <a:custGeom>
                <a:avLst/>
                <a:gdLst>
                  <a:gd name="T0" fmla="*/ 0 w 7"/>
                  <a:gd name="T1" fmla="*/ 0 h 1823"/>
                  <a:gd name="T2" fmla="*/ 0 w 7"/>
                  <a:gd name="T3" fmla="*/ 71 h 1823"/>
                  <a:gd name="T4" fmla="*/ 7 w 7"/>
                  <a:gd name="T5" fmla="*/ 116 h 1823"/>
                  <a:gd name="T6" fmla="*/ 7 w 7"/>
                  <a:gd name="T7" fmla="*/ 135 h 1823"/>
                  <a:gd name="T8" fmla="*/ 7 w 7"/>
                  <a:gd name="T9" fmla="*/ 135 h 1823"/>
                  <a:gd name="T10" fmla="*/ 0 w 7"/>
                  <a:gd name="T11" fmla="*/ 180 h 1823"/>
                  <a:gd name="T12" fmla="*/ 0 w 7"/>
                  <a:gd name="T13" fmla="*/ 251 h 1823"/>
                  <a:gd name="T14" fmla="*/ 7 w 7"/>
                  <a:gd name="T15" fmla="*/ 296 h 1823"/>
                  <a:gd name="T16" fmla="*/ 7 w 7"/>
                  <a:gd name="T17" fmla="*/ 315 h 1823"/>
                  <a:gd name="T18" fmla="*/ 7 w 7"/>
                  <a:gd name="T19" fmla="*/ 315 h 1823"/>
                  <a:gd name="T20" fmla="*/ 0 w 7"/>
                  <a:gd name="T21" fmla="*/ 360 h 1823"/>
                  <a:gd name="T22" fmla="*/ 0 w 7"/>
                  <a:gd name="T23" fmla="*/ 430 h 1823"/>
                  <a:gd name="T24" fmla="*/ 7 w 7"/>
                  <a:gd name="T25" fmla="*/ 475 h 1823"/>
                  <a:gd name="T26" fmla="*/ 7 w 7"/>
                  <a:gd name="T27" fmla="*/ 494 h 1823"/>
                  <a:gd name="T28" fmla="*/ 7 w 7"/>
                  <a:gd name="T29" fmla="*/ 494 h 1823"/>
                  <a:gd name="T30" fmla="*/ 0 w 7"/>
                  <a:gd name="T31" fmla="*/ 539 h 1823"/>
                  <a:gd name="T32" fmla="*/ 0 w 7"/>
                  <a:gd name="T33" fmla="*/ 610 h 1823"/>
                  <a:gd name="T34" fmla="*/ 7 w 7"/>
                  <a:gd name="T35" fmla="*/ 655 h 1823"/>
                  <a:gd name="T36" fmla="*/ 7 w 7"/>
                  <a:gd name="T37" fmla="*/ 674 h 1823"/>
                  <a:gd name="T38" fmla="*/ 7 w 7"/>
                  <a:gd name="T39" fmla="*/ 674 h 1823"/>
                  <a:gd name="T40" fmla="*/ 0 w 7"/>
                  <a:gd name="T41" fmla="*/ 719 h 1823"/>
                  <a:gd name="T42" fmla="*/ 0 w 7"/>
                  <a:gd name="T43" fmla="*/ 790 h 1823"/>
                  <a:gd name="T44" fmla="*/ 7 w 7"/>
                  <a:gd name="T45" fmla="*/ 835 h 1823"/>
                  <a:gd name="T46" fmla="*/ 7 w 7"/>
                  <a:gd name="T47" fmla="*/ 854 h 1823"/>
                  <a:gd name="T48" fmla="*/ 7 w 7"/>
                  <a:gd name="T49" fmla="*/ 854 h 1823"/>
                  <a:gd name="T50" fmla="*/ 0 w 7"/>
                  <a:gd name="T51" fmla="*/ 899 h 1823"/>
                  <a:gd name="T52" fmla="*/ 0 w 7"/>
                  <a:gd name="T53" fmla="*/ 969 h 1823"/>
                  <a:gd name="T54" fmla="*/ 7 w 7"/>
                  <a:gd name="T55" fmla="*/ 1014 h 1823"/>
                  <a:gd name="T56" fmla="*/ 7 w 7"/>
                  <a:gd name="T57" fmla="*/ 1033 h 1823"/>
                  <a:gd name="T58" fmla="*/ 7 w 7"/>
                  <a:gd name="T59" fmla="*/ 1033 h 1823"/>
                  <a:gd name="T60" fmla="*/ 0 w 7"/>
                  <a:gd name="T61" fmla="*/ 1078 h 1823"/>
                  <a:gd name="T62" fmla="*/ 0 w 7"/>
                  <a:gd name="T63" fmla="*/ 1149 h 1823"/>
                  <a:gd name="T64" fmla="*/ 7 w 7"/>
                  <a:gd name="T65" fmla="*/ 1194 h 1823"/>
                  <a:gd name="T66" fmla="*/ 7 w 7"/>
                  <a:gd name="T67" fmla="*/ 1213 h 1823"/>
                  <a:gd name="T68" fmla="*/ 7 w 7"/>
                  <a:gd name="T69" fmla="*/ 1213 h 1823"/>
                  <a:gd name="T70" fmla="*/ 0 w 7"/>
                  <a:gd name="T71" fmla="*/ 1258 h 1823"/>
                  <a:gd name="T72" fmla="*/ 0 w 7"/>
                  <a:gd name="T73" fmla="*/ 1329 h 1823"/>
                  <a:gd name="T74" fmla="*/ 7 w 7"/>
                  <a:gd name="T75" fmla="*/ 1374 h 1823"/>
                  <a:gd name="T76" fmla="*/ 7 w 7"/>
                  <a:gd name="T77" fmla="*/ 1393 h 1823"/>
                  <a:gd name="T78" fmla="*/ 7 w 7"/>
                  <a:gd name="T79" fmla="*/ 1393 h 1823"/>
                  <a:gd name="T80" fmla="*/ 0 w 7"/>
                  <a:gd name="T81" fmla="*/ 1438 h 1823"/>
                  <a:gd name="T82" fmla="*/ 0 w 7"/>
                  <a:gd name="T83" fmla="*/ 1508 h 1823"/>
                  <a:gd name="T84" fmla="*/ 7 w 7"/>
                  <a:gd name="T85" fmla="*/ 1553 h 1823"/>
                  <a:gd name="T86" fmla="*/ 7 w 7"/>
                  <a:gd name="T87" fmla="*/ 1572 h 1823"/>
                  <a:gd name="T88" fmla="*/ 7 w 7"/>
                  <a:gd name="T89" fmla="*/ 1572 h 1823"/>
                  <a:gd name="T90" fmla="*/ 0 w 7"/>
                  <a:gd name="T91" fmla="*/ 1617 h 1823"/>
                  <a:gd name="T92" fmla="*/ 0 w 7"/>
                  <a:gd name="T93" fmla="*/ 1688 h 1823"/>
                  <a:gd name="T94" fmla="*/ 7 w 7"/>
                  <a:gd name="T95" fmla="*/ 1733 h 1823"/>
                  <a:gd name="T96" fmla="*/ 7 w 7"/>
                  <a:gd name="T97" fmla="*/ 1752 h 1823"/>
                  <a:gd name="T98" fmla="*/ 7 w 7"/>
                  <a:gd name="T99" fmla="*/ 1752 h 1823"/>
                  <a:gd name="T100" fmla="*/ 0 w 7"/>
                  <a:gd name="T101" fmla="*/ 1797 h 18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7" h="1823">
                    <a:moveTo>
                      <a:pt x="7" y="0"/>
                    </a:moveTo>
                    <a:lnTo>
                      <a:pt x="7" y="26"/>
                    </a:lnTo>
                    <a:lnTo>
                      <a:pt x="0" y="26"/>
                    </a:lnTo>
                    <a:lnTo>
                      <a:pt x="0" y="0"/>
                    </a:lnTo>
                    <a:lnTo>
                      <a:pt x="7" y="0"/>
                    </a:lnTo>
                    <a:close/>
                    <a:moveTo>
                      <a:pt x="7" y="45"/>
                    </a:moveTo>
                    <a:lnTo>
                      <a:pt x="7" y="71"/>
                    </a:lnTo>
                    <a:lnTo>
                      <a:pt x="0" y="71"/>
                    </a:lnTo>
                    <a:lnTo>
                      <a:pt x="0" y="45"/>
                    </a:lnTo>
                    <a:lnTo>
                      <a:pt x="7" y="45"/>
                    </a:lnTo>
                    <a:close/>
                    <a:moveTo>
                      <a:pt x="7" y="90"/>
                    </a:moveTo>
                    <a:lnTo>
                      <a:pt x="7" y="116"/>
                    </a:lnTo>
                    <a:lnTo>
                      <a:pt x="0" y="116"/>
                    </a:lnTo>
                    <a:lnTo>
                      <a:pt x="0" y="90"/>
                    </a:lnTo>
                    <a:lnTo>
                      <a:pt x="7" y="90"/>
                    </a:lnTo>
                    <a:close/>
                    <a:moveTo>
                      <a:pt x="7" y="135"/>
                    </a:moveTo>
                    <a:lnTo>
                      <a:pt x="7" y="161"/>
                    </a:lnTo>
                    <a:lnTo>
                      <a:pt x="0" y="161"/>
                    </a:lnTo>
                    <a:lnTo>
                      <a:pt x="0" y="135"/>
                    </a:lnTo>
                    <a:lnTo>
                      <a:pt x="7" y="135"/>
                    </a:lnTo>
                    <a:close/>
                    <a:moveTo>
                      <a:pt x="7" y="180"/>
                    </a:moveTo>
                    <a:lnTo>
                      <a:pt x="7" y="206"/>
                    </a:lnTo>
                    <a:lnTo>
                      <a:pt x="0" y="206"/>
                    </a:lnTo>
                    <a:lnTo>
                      <a:pt x="0" y="180"/>
                    </a:lnTo>
                    <a:lnTo>
                      <a:pt x="7" y="180"/>
                    </a:lnTo>
                    <a:close/>
                    <a:moveTo>
                      <a:pt x="7" y="225"/>
                    </a:moveTo>
                    <a:lnTo>
                      <a:pt x="7" y="251"/>
                    </a:lnTo>
                    <a:lnTo>
                      <a:pt x="0" y="251"/>
                    </a:lnTo>
                    <a:lnTo>
                      <a:pt x="0" y="225"/>
                    </a:lnTo>
                    <a:lnTo>
                      <a:pt x="7" y="225"/>
                    </a:lnTo>
                    <a:close/>
                    <a:moveTo>
                      <a:pt x="7" y="270"/>
                    </a:moveTo>
                    <a:lnTo>
                      <a:pt x="7" y="296"/>
                    </a:lnTo>
                    <a:lnTo>
                      <a:pt x="0" y="296"/>
                    </a:lnTo>
                    <a:lnTo>
                      <a:pt x="0" y="270"/>
                    </a:lnTo>
                    <a:lnTo>
                      <a:pt x="7" y="270"/>
                    </a:lnTo>
                    <a:close/>
                    <a:moveTo>
                      <a:pt x="7" y="315"/>
                    </a:moveTo>
                    <a:lnTo>
                      <a:pt x="7" y="340"/>
                    </a:lnTo>
                    <a:lnTo>
                      <a:pt x="0" y="340"/>
                    </a:lnTo>
                    <a:lnTo>
                      <a:pt x="0" y="315"/>
                    </a:lnTo>
                    <a:lnTo>
                      <a:pt x="7" y="315"/>
                    </a:lnTo>
                    <a:close/>
                    <a:moveTo>
                      <a:pt x="7" y="360"/>
                    </a:moveTo>
                    <a:lnTo>
                      <a:pt x="7" y="385"/>
                    </a:lnTo>
                    <a:lnTo>
                      <a:pt x="0" y="385"/>
                    </a:lnTo>
                    <a:lnTo>
                      <a:pt x="0" y="360"/>
                    </a:lnTo>
                    <a:lnTo>
                      <a:pt x="7" y="360"/>
                    </a:lnTo>
                    <a:close/>
                    <a:moveTo>
                      <a:pt x="7" y="405"/>
                    </a:moveTo>
                    <a:lnTo>
                      <a:pt x="7" y="430"/>
                    </a:lnTo>
                    <a:lnTo>
                      <a:pt x="0" y="430"/>
                    </a:lnTo>
                    <a:lnTo>
                      <a:pt x="0" y="405"/>
                    </a:lnTo>
                    <a:lnTo>
                      <a:pt x="7" y="405"/>
                    </a:lnTo>
                    <a:close/>
                    <a:moveTo>
                      <a:pt x="7" y="450"/>
                    </a:moveTo>
                    <a:lnTo>
                      <a:pt x="7" y="475"/>
                    </a:lnTo>
                    <a:lnTo>
                      <a:pt x="0" y="475"/>
                    </a:lnTo>
                    <a:lnTo>
                      <a:pt x="0" y="450"/>
                    </a:lnTo>
                    <a:lnTo>
                      <a:pt x="7" y="450"/>
                    </a:lnTo>
                    <a:close/>
                    <a:moveTo>
                      <a:pt x="7" y="494"/>
                    </a:moveTo>
                    <a:lnTo>
                      <a:pt x="7" y="520"/>
                    </a:lnTo>
                    <a:lnTo>
                      <a:pt x="0" y="520"/>
                    </a:lnTo>
                    <a:lnTo>
                      <a:pt x="0" y="494"/>
                    </a:lnTo>
                    <a:lnTo>
                      <a:pt x="7" y="494"/>
                    </a:lnTo>
                    <a:close/>
                    <a:moveTo>
                      <a:pt x="7" y="539"/>
                    </a:moveTo>
                    <a:lnTo>
                      <a:pt x="7" y="565"/>
                    </a:lnTo>
                    <a:lnTo>
                      <a:pt x="0" y="565"/>
                    </a:lnTo>
                    <a:lnTo>
                      <a:pt x="0" y="539"/>
                    </a:lnTo>
                    <a:lnTo>
                      <a:pt x="7" y="539"/>
                    </a:lnTo>
                    <a:close/>
                    <a:moveTo>
                      <a:pt x="7" y="584"/>
                    </a:moveTo>
                    <a:lnTo>
                      <a:pt x="7" y="610"/>
                    </a:lnTo>
                    <a:lnTo>
                      <a:pt x="0" y="610"/>
                    </a:lnTo>
                    <a:lnTo>
                      <a:pt x="0" y="584"/>
                    </a:lnTo>
                    <a:lnTo>
                      <a:pt x="7" y="584"/>
                    </a:lnTo>
                    <a:close/>
                    <a:moveTo>
                      <a:pt x="7" y="629"/>
                    </a:moveTo>
                    <a:lnTo>
                      <a:pt x="7" y="655"/>
                    </a:lnTo>
                    <a:lnTo>
                      <a:pt x="0" y="655"/>
                    </a:lnTo>
                    <a:lnTo>
                      <a:pt x="0" y="629"/>
                    </a:lnTo>
                    <a:lnTo>
                      <a:pt x="7" y="629"/>
                    </a:lnTo>
                    <a:close/>
                    <a:moveTo>
                      <a:pt x="7" y="674"/>
                    </a:moveTo>
                    <a:lnTo>
                      <a:pt x="7" y="700"/>
                    </a:lnTo>
                    <a:lnTo>
                      <a:pt x="0" y="700"/>
                    </a:lnTo>
                    <a:lnTo>
                      <a:pt x="0" y="674"/>
                    </a:lnTo>
                    <a:lnTo>
                      <a:pt x="7" y="674"/>
                    </a:lnTo>
                    <a:close/>
                    <a:moveTo>
                      <a:pt x="7" y="719"/>
                    </a:moveTo>
                    <a:lnTo>
                      <a:pt x="7" y="745"/>
                    </a:lnTo>
                    <a:lnTo>
                      <a:pt x="0" y="745"/>
                    </a:lnTo>
                    <a:lnTo>
                      <a:pt x="0" y="719"/>
                    </a:lnTo>
                    <a:lnTo>
                      <a:pt x="7" y="719"/>
                    </a:lnTo>
                    <a:close/>
                    <a:moveTo>
                      <a:pt x="7" y="764"/>
                    </a:moveTo>
                    <a:lnTo>
                      <a:pt x="7" y="790"/>
                    </a:lnTo>
                    <a:lnTo>
                      <a:pt x="0" y="790"/>
                    </a:lnTo>
                    <a:lnTo>
                      <a:pt x="0" y="764"/>
                    </a:lnTo>
                    <a:lnTo>
                      <a:pt x="7" y="764"/>
                    </a:lnTo>
                    <a:close/>
                    <a:moveTo>
                      <a:pt x="7" y="809"/>
                    </a:moveTo>
                    <a:lnTo>
                      <a:pt x="7" y="835"/>
                    </a:lnTo>
                    <a:lnTo>
                      <a:pt x="0" y="835"/>
                    </a:lnTo>
                    <a:lnTo>
                      <a:pt x="0" y="809"/>
                    </a:lnTo>
                    <a:lnTo>
                      <a:pt x="7" y="809"/>
                    </a:lnTo>
                    <a:close/>
                    <a:moveTo>
                      <a:pt x="7" y="854"/>
                    </a:moveTo>
                    <a:lnTo>
                      <a:pt x="7" y="879"/>
                    </a:lnTo>
                    <a:lnTo>
                      <a:pt x="0" y="879"/>
                    </a:lnTo>
                    <a:lnTo>
                      <a:pt x="0" y="854"/>
                    </a:lnTo>
                    <a:lnTo>
                      <a:pt x="7" y="854"/>
                    </a:lnTo>
                    <a:close/>
                    <a:moveTo>
                      <a:pt x="7" y="899"/>
                    </a:moveTo>
                    <a:lnTo>
                      <a:pt x="7" y="924"/>
                    </a:lnTo>
                    <a:lnTo>
                      <a:pt x="0" y="924"/>
                    </a:lnTo>
                    <a:lnTo>
                      <a:pt x="0" y="899"/>
                    </a:lnTo>
                    <a:lnTo>
                      <a:pt x="7" y="899"/>
                    </a:lnTo>
                    <a:close/>
                    <a:moveTo>
                      <a:pt x="7" y="944"/>
                    </a:moveTo>
                    <a:lnTo>
                      <a:pt x="7" y="969"/>
                    </a:lnTo>
                    <a:lnTo>
                      <a:pt x="0" y="969"/>
                    </a:lnTo>
                    <a:lnTo>
                      <a:pt x="0" y="944"/>
                    </a:lnTo>
                    <a:lnTo>
                      <a:pt x="7" y="944"/>
                    </a:lnTo>
                    <a:close/>
                    <a:moveTo>
                      <a:pt x="7" y="989"/>
                    </a:moveTo>
                    <a:lnTo>
                      <a:pt x="7" y="1014"/>
                    </a:lnTo>
                    <a:lnTo>
                      <a:pt x="0" y="1014"/>
                    </a:lnTo>
                    <a:lnTo>
                      <a:pt x="0" y="989"/>
                    </a:lnTo>
                    <a:lnTo>
                      <a:pt x="7" y="989"/>
                    </a:lnTo>
                    <a:close/>
                    <a:moveTo>
                      <a:pt x="7" y="1033"/>
                    </a:moveTo>
                    <a:lnTo>
                      <a:pt x="7" y="1059"/>
                    </a:lnTo>
                    <a:lnTo>
                      <a:pt x="0" y="1059"/>
                    </a:lnTo>
                    <a:lnTo>
                      <a:pt x="0" y="1033"/>
                    </a:lnTo>
                    <a:lnTo>
                      <a:pt x="7" y="1033"/>
                    </a:lnTo>
                    <a:close/>
                    <a:moveTo>
                      <a:pt x="7" y="1078"/>
                    </a:moveTo>
                    <a:lnTo>
                      <a:pt x="7" y="1104"/>
                    </a:lnTo>
                    <a:lnTo>
                      <a:pt x="0" y="1104"/>
                    </a:lnTo>
                    <a:lnTo>
                      <a:pt x="0" y="1078"/>
                    </a:lnTo>
                    <a:lnTo>
                      <a:pt x="7" y="1078"/>
                    </a:lnTo>
                    <a:close/>
                    <a:moveTo>
                      <a:pt x="7" y="1123"/>
                    </a:moveTo>
                    <a:lnTo>
                      <a:pt x="7" y="1149"/>
                    </a:lnTo>
                    <a:lnTo>
                      <a:pt x="0" y="1149"/>
                    </a:lnTo>
                    <a:lnTo>
                      <a:pt x="0" y="1123"/>
                    </a:lnTo>
                    <a:lnTo>
                      <a:pt x="7" y="1123"/>
                    </a:lnTo>
                    <a:close/>
                    <a:moveTo>
                      <a:pt x="7" y="1168"/>
                    </a:moveTo>
                    <a:lnTo>
                      <a:pt x="7" y="1194"/>
                    </a:lnTo>
                    <a:lnTo>
                      <a:pt x="0" y="1194"/>
                    </a:lnTo>
                    <a:lnTo>
                      <a:pt x="0" y="1168"/>
                    </a:lnTo>
                    <a:lnTo>
                      <a:pt x="7" y="1168"/>
                    </a:lnTo>
                    <a:close/>
                    <a:moveTo>
                      <a:pt x="7" y="1213"/>
                    </a:moveTo>
                    <a:lnTo>
                      <a:pt x="7" y="1239"/>
                    </a:lnTo>
                    <a:lnTo>
                      <a:pt x="0" y="1239"/>
                    </a:lnTo>
                    <a:lnTo>
                      <a:pt x="0" y="1213"/>
                    </a:lnTo>
                    <a:lnTo>
                      <a:pt x="7" y="1213"/>
                    </a:lnTo>
                    <a:close/>
                    <a:moveTo>
                      <a:pt x="7" y="1258"/>
                    </a:moveTo>
                    <a:lnTo>
                      <a:pt x="7" y="1284"/>
                    </a:lnTo>
                    <a:lnTo>
                      <a:pt x="0" y="1284"/>
                    </a:lnTo>
                    <a:lnTo>
                      <a:pt x="0" y="1258"/>
                    </a:lnTo>
                    <a:lnTo>
                      <a:pt x="7" y="1258"/>
                    </a:lnTo>
                    <a:close/>
                    <a:moveTo>
                      <a:pt x="7" y="1303"/>
                    </a:moveTo>
                    <a:lnTo>
                      <a:pt x="7" y="1329"/>
                    </a:lnTo>
                    <a:lnTo>
                      <a:pt x="0" y="1329"/>
                    </a:lnTo>
                    <a:lnTo>
                      <a:pt x="0" y="1303"/>
                    </a:lnTo>
                    <a:lnTo>
                      <a:pt x="7" y="1303"/>
                    </a:lnTo>
                    <a:close/>
                    <a:moveTo>
                      <a:pt x="7" y="1348"/>
                    </a:moveTo>
                    <a:lnTo>
                      <a:pt x="7" y="1374"/>
                    </a:lnTo>
                    <a:lnTo>
                      <a:pt x="0" y="1374"/>
                    </a:lnTo>
                    <a:lnTo>
                      <a:pt x="0" y="1348"/>
                    </a:lnTo>
                    <a:lnTo>
                      <a:pt x="7" y="1348"/>
                    </a:lnTo>
                    <a:close/>
                    <a:moveTo>
                      <a:pt x="7" y="1393"/>
                    </a:moveTo>
                    <a:lnTo>
                      <a:pt x="7" y="1418"/>
                    </a:lnTo>
                    <a:lnTo>
                      <a:pt x="0" y="1418"/>
                    </a:lnTo>
                    <a:lnTo>
                      <a:pt x="0" y="1393"/>
                    </a:lnTo>
                    <a:lnTo>
                      <a:pt x="7" y="1393"/>
                    </a:lnTo>
                    <a:close/>
                    <a:moveTo>
                      <a:pt x="7" y="1438"/>
                    </a:moveTo>
                    <a:lnTo>
                      <a:pt x="7" y="1463"/>
                    </a:lnTo>
                    <a:lnTo>
                      <a:pt x="0" y="1463"/>
                    </a:lnTo>
                    <a:lnTo>
                      <a:pt x="0" y="1438"/>
                    </a:lnTo>
                    <a:lnTo>
                      <a:pt x="7" y="1438"/>
                    </a:lnTo>
                    <a:close/>
                    <a:moveTo>
                      <a:pt x="7" y="1483"/>
                    </a:moveTo>
                    <a:lnTo>
                      <a:pt x="7" y="1508"/>
                    </a:lnTo>
                    <a:lnTo>
                      <a:pt x="0" y="1508"/>
                    </a:lnTo>
                    <a:lnTo>
                      <a:pt x="0" y="1483"/>
                    </a:lnTo>
                    <a:lnTo>
                      <a:pt x="7" y="1483"/>
                    </a:lnTo>
                    <a:close/>
                    <a:moveTo>
                      <a:pt x="7" y="1528"/>
                    </a:moveTo>
                    <a:lnTo>
                      <a:pt x="7" y="1553"/>
                    </a:lnTo>
                    <a:lnTo>
                      <a:pt x="0" y="1553"/>
                    </a:lnTo>
                    <a:lnTo>
                      <a:pt x="0" y="1528"/>
                    </a:lnTo>
                    <a:lnTo>
                      <a:pt x="7" y="1528"/>
                    </a:lnTo>
                    <a:close/>
                    <a:moveTo>
                      <a:pt x="7" y="1572"/>
                    </a:moveTo>
                    <a:lnTo>
                      <a:pt x="7" y="1598"/>
                    </a:lnTo>
                    <a:lnTo>
                      <a:pt x="0" y="1598"/>
                    </a:lnTo>
                    <a:lnTo>
                      <a:pt x="0" y="1572"/>
                    </a:lnTo>
                    <a:lnTo>
                      <a:pt x="7" y="1572"/>
                    </a:lnTo>
                    <a:close/>
                    <a:moveTo>
                      <a:pt x="7" y="1617"/>
                    </a:moveTo>
                    <a:lnTo>
                      <a:pt x="7" y="1643"/>
                    </a:lnTo>
                    <a:lnTo>
                      <a:pt x="0" y="1643"/>
                    </a:lnTo>
                    <a:lnTo>
                      <a:pt x="0" y="1617"/>
                    </a:lnTo>
                    <a:lnTo>
                      <a:pt x="7" y="1617"/>
                    </a:lnTo>
                    <a:close/>
                    <a:moveTo>
                      <a:pt x="7" y="1662"/>
                    </a:moveTo>
                    <a:lnTo>
                      <a:pt x="7" y="1688"/>
                    </a:lnTo>
                    <a:lnTo>
                      <a:pt x="0" y="1688"/>
                    </a:lnTo>
                    <a:lnTo>
                      <a:pt x="0" y="1662"/>
                    </a:lnTo>
                    <a:lnTo>
                      <a:pt x="7" y="1662"/>
                    </a:lnTo>
                    <a:close/>
                    <a:moveTo>
                      <a:pt x="7" y="1707"/>
                    </a:moveTo>
                    <a:lnTo>
                      <a:pt x="7" y="1733"/>
                    </a:lnTo>
                    <a:lnTo>
                      <a:pt x="0" y="1733"/>
                    </a:lnTo>
                    <a:lnTo>
                      <a:pt x="0" y="1707"/>
                    </a:lnTo>
                    <a:lnTo>
                      <a:pt x="7" y="1707"/>
                    </a:lnTo>
                    <a:close/>
                    <a:moveTo>
                      <a:pt x="7" y="1752"/>
                    </a:moveTo>
                    <a:lnTo>
                      <a:pt x="7" y="1778"/>
                    </a:lnTo>
                    <a:lnTo>
                      <a:pt x="0" y="1778"/>
                    </a:lnTo>
                    <a:lnTo>
                      <a:pt x="0" y="1752"/>
                    </a:lnTo>
                    <a:lnTo>
                      <a:pt x="7" y="1752"/>
                    </a:lnTo>
                    <a:close/>
                    <a:moveTo>
                      <a:pt x="7" y="1797"/>
                    </a:moveTo>
                    <a:lnTo>
                      <a:pt x="7" y="1823"/>
                    </a:lnTo>
                    <a:lnTo>
                      <a:pt x="0" y="1823"/>
                    </a:lnTo>
                    <a:lnTo>
                      <a:pt x="0" y="1797"/>
                    </a:lnTo>
                    <a:lnTo>
                      <a:pt x="7" y="1797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142" name="Rectangle 80"/>
              <p:cNvSpPr>
                <a:spLocks noChangeArrowheads="1"/>
              </p:cNvSpPr>
              <p:nvPr/>
            </p:nvSpPr>
            <p:spPr bwMode="auto">
              <a:xfrm>
                <a:off x="5240338" y="1454478"/>
                <a:ext cx="2211388" cy="4175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Narrow" panose="020B0606020202030204" pitchFamily="34" charset="0"/>
                  </a:rPr>
                  <a:t>smallest important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3" name="Rectangle 81"/>
              <p:cNvSpPr>
                <a:spLocks noChangeArrowheads="1"/>
              </p:cNvSpPr>
              <p:nvPr/>
            </p:nvSpPr>
            <p:spPr bwMode="auto">
              <a:xfrm>
                <a:off x="5240338" y="1749753"/>
                <a:ext cx="1881925" cy="3847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Narrow" panose="020B0606020202030204" pitchFamily="34" charset="0"/>
                  </a:rPr>
                  <a:t>beneficial value 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6" name="Freeform 90"/>
              <p:cNvSpPr>
                <a:spLocks noEditPoints="1"/>
              </p:cNvSpPr>
              <p:nvPr/>
            </p:nvSpPr>
            <p:spPr bwMode="auto">
              <a:xfrm>
                <a:off x="5054600" y="1591003"/>
                <a:ext cx="96838" cy="458788"/>
              </a:xfrm>
              <a:custGeom>
                <a:avLst/>
                <a:gdLst>
                  <a:gd name="T0" fmla="*/ 37 w 61"/>
                  <a:gd name="T1" fmla="*/ 0 h 289"/>
                  <a:gd name="T2" fmla="*/ 37 w 61"/>
                  <a:gd name="T3" fmla="*/ 238 h 289"/>
                  <a:gd name="T4" fmla="*/ 24 w 61"/>
                  <a:gd name="T5" fmla="*/ 238 h 289"/>
                  <a:gd name="T6" fmla="*/ 24 w 61"/>
                  <a:gd name="T7" fmla="*/ 0 h 289"/>
                  <a:gd name="T8" fmla="*/ 37 w 61"/>
                  <a:gd name="T9" fmla="*/ 0 h 289"/>
                  <a:gd name="T10" fmla="*/ 61 w 61"/>
                  <a:gd name="T11" fmla="*/ 228 h 289"/>
                  <a:gd name="T12" fmla="*/ 30 w 61"/>
                  <a:gd name="T13" fmla="*/ 289 h 289"/>
                  <a:gd name="T14" fmla="*/ 0 w 61"/>
                  <a:gd name="T15" fmla="*/ 228 h 289"/>
                  <a:gd name="T16" fmla="*/ 61 w 61"/>
                  <a:gd name="T17" fmla="*/ 228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1" h="289">
                    <a:moveTo>
                      <a:pt x="37" y="0"/>
                    </a:moveTo>
                    <a:lnTo>
                      <a:pt x="37" y="238"/>
                    </a:lnTo>
                    <a:lnTo>
                      <a:pt x="24" y="238"/>
                    </a:lnTo>
                    <a:lnTo>
                      <a:pt x="24" y="0"/>
                    </a:lnTo>
                    <a:lnTo>
                      <a:pt x="37" y="0"/>
                    </a:lnTo>
                    <a:close/>
                    <a:moveTo>
                      <a:pt x="61" y="228"/>
                    </a:moveTo>
                    <a:lnTo>
                      <a:pt x="30" y="289"/>
                    </a:lnTo>
                    <a:lnTo>
                      <a:pt x="0" y="228"/>
                    </a:lnTo>
                    <a:lnTo>
                      <a:pt x="61" y="228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7364190" y="1530103"/>
              <a:ext cx="5360491" cy="477837"/>
              <a:chOff x="7508205" y="1674119"/>
              <a:chExt cx="5360491" cy="477837"/>
            </a:xfrm>
          </p:grpSpPr>
          <p:sp>
            <p:nvSpPr>
              <p:cNvPr id="144" name="Rectangle 82"/>
              <p:cNvSpPr>
                <a:spLocks noChangeArrowheads="1"/>
              </p:cNvSpPr>
              <p:nvPr/>
            </p:nvSpPr>
            <p:spPr bwMode="auto">
              <a:xfrm>
                <a:off x="7510463" y="1674119"/>
                <a:ext cx="1609415" cy="4154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7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Narrow" panose="020B0606020202030204" pitchFamily="34" charset="0"/>
                  </a:rPr>
                  <a:t>Clinical MBI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7" name="Line 91"/>
              <p:cNvSpPr>
                <a:spLocks noChangeShapeType="1"/>
              </p:cNvSpPr>
              <p:nvPr/>
            </p:nvSpPr>
            <p:spPr bwMode="auto">
              <a:xfrm>
                <a:off x="7508205" y="2151956"/>
                <a:ext cx="5360491" cy="0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794593" y="1317168"/>
              <a:ext cx="2279255" cy="3586472"/>
              <a:chOff x="938608" y="1461184"/>
              <a:chExt cx="2279255" cy="3586472"/>
            </a:xfrm>
          </p:grpSpPr>
          <p:sp>
            <p:nvSpPr>
              <p:cNvPr id="98" name="Freeform 53"/>
              <p:cNvSpPr>
                <a:spLocks noEditPoints="1"/>
              </p:cNvSpPr>
              <p:nvPr/>
            </p:nvSpPr>
            <p:spPr bwMode="auto">
              <a:xfrm>
                <a:off x="3169356" y="2153643"/>
                <a:ext cx="11113" cy="2894013"/>
              </a:xfrm>
              <a:custGeom>
                <a:avLst/>
                <a:gdLst>
                  <a:gd name="T0" fmla="*/ 0 w 7"/>
                  <a:gd name="T1" fmla="*/ 0 h 1823"/>
                  <a:gd name="T2" fmla="*/ 0 w 7"/>
                  <a:gd name="T3" fmla="*/ 71 h 1823"/>
                  <a:gd name="T4" fmla="*/ 7 w 7"/>
                  <a:gd name="T5" fmla="*/ 116 h 1823"/>
                  <a:gd name="T6" fmla="*/ 7 w 7"/>
                  <a:gd name="T7" fmla="*/ 135 h 1823"/>
                  <a:gd name="T8" fmla="*/ 7 w 7"/>
                  <a:gd name="T9" fmla="*/ 135 h 1823"/>
                  <a:gd name="T10" fmla="*/ 0 w 7"/>
                  <a:gd name="T11" fmla="*/ 180 h 1823"/>
                  <a:gd name="T12" fmla="*/ 0 w 7"/>
                  <a:gd name="T13" fmla="*/ 251 h 1823"/>
                  <a:gd name="T14" fmla="*/ 7 w 7"/>
                  <a:gd name="T15" fmla="*/ 296 h 1823"/>
                  <a:gd name="T16" fmla="*/ 7 w 7"/>
                  <a:gd name="T17" fmla="*/ 315 h 1823"/>
                  <a:gd name="T18" fmla="*/ 7 w 7"/>
                  <a:gd name="T19" fmla="*/ 315 h 1823"/>
                  <a:gd name="T20" fmla="*/ 0 w 7"/>
                  <a:gd name="T21" fmla="*/ 360 h 1823"/>
                  <a:gd name="T22" fmla="*/ 0 w 7"/>
                  <a:gd name="T23" fmla="*/ 430 h 1823"/>
                  <a:gd name="T24" fmla="*/ 7 w 7"/>
                  <a:gd name="T25" fmla="*/ 475 h 1823"/>
                  <a:gd name="T26" fmla="*/ 7 w 7"/>
                  <a:gd name="T27" fmla="*/ 494 h 1823"/>
                  <a:gd name="T28" fmla="*/ 7 w 7"/>
                  <a:gd name="T29" fmla="*/ 494 h 1823"/>
                  <a:gd name="T30" fmla="*/ 0 w 7"/>
                  <a:gd name="T31" fmla="*/ 539 h 1823"/>
                  <a:gd name="T32" fmla="*/ 0 w 7"/>
                  <a:gd name="T33" fmla="*/ 610 h 1823"/>
                  <a:gd name="T34" fmla="*/ 7 w 7"/>
                  <a:gd name="T35" fmla="*/ 655 h 1823"/>
                  <a:gd name="T36" fmla="*/ 7 w 7"/>
                  <a:gd name="T37" fmla="*/ 674 h 1823"/>
                  <a:gd name="T38" fmla="*/ 7 w 7"/>
                  <a:gd name="T39" fmla="*/ 674 h 1823"/>
                  <a:gd name="T40" fmla="*/ 0 w 7"/>
                  <a:gd name="T41" fmla="*/ 719 h 1823"/>
                  <a:gd name="T42" fmla="*/ 0 w 7"/>
                  <a:gd name="T43" fmla="*/ 790 h 1823"/>
                  <a:gd name="T44" fmla="*/ 7 w 7"/>
                  <a:gd name="T45" fmla="*/ 835 h 1823"/>
                  <a:gd name="T46" fmla="*/ 7 w 7"/>
                  <a:gd name="T47" fmla="*/ 854 h 1823"/>
                  <a:gd name="T48" fmla="*/ 7 w 7"/>
                  <a:gd name="T49" fmla="*/ 854 h 1823"/>
                  <a:gd name="T50" fmla="*/ 0 w 7"/>
                  <a:gd name="T51" fmla="*/ 899 h 1823"/>
                  <a:gd name="T52" fmla="*/ 0 w 7"/>
                  <a:gd name="T53" fmla="*/ 969 h 1823"/>
                  <a:gd name="T54" fmla="*/ 7 w 7"/>
                  <a:gd name="T55" fmla="*/ 1014 h 1823"/>
                  <a:gd name="T56" fmla="*/ 7 w 7"/>
                  <a:gd name="T57" fmla="*/ 1033 h 1823"/>
                  <a:gd name="T58" fmla="*/ 7 w 7"/>
                  <a:gd name="T59" fmla="*/ 1033 h 1823"/>
                  <a:gd name="T60" fmla="*/ 0 w 7"/>
                  <a:gd name="T61" fmla="*/ 1078 h 1823"/>
                  <a:gd name="T62" fmla="*/ 0 w 7"/>
                  <a:gd name="T63" fmla="*/ 1149 h 1823"/>
                  <a:gd name="T64" fmla="*/ 7 w 7"/>
                  <a:gd name="T65" fmla="*/ 1194 h 1823"/>
                  <a:gd name="T66" fmla="*/ 7 w 7"/>
                  <a:gd name="T67" fmla="*/ 1213 h 1823"/>
                  <a:gd name="T68" fmla="*/ 7 w 7"/>
                  <a:gd name="T69" fmla="*/ 1213 h 1823"/>
                  <a:gd name="T70" fmla="*/ 0 w 7"/>
                  <a:gd name="T71" fmla="*/ 1258 h 1823"/>
                  <a:gd name="T72" fmla="*/ 0 w 7"/>
                  <a:gd name="T73" fmla="*/ 1329 h 1823"/>
                  <a:gd name="T74" fmla="*/ 7 w 7"/>
                  <a:gd name="T75" fmla="*/ 1374 h 1823"/>
                  <a:gd name="T76" fmla="*/ 7 w 7"/>
                  <a:gd name="T77" fmla="*/ 1393 h 1823"/>
                  <a:gd name="T78" fmla="*/ 7 w 7"/>
                  <a:gd name="T79" fmla="*/ 1393 h 1823"/>
                  <a:gd name="T80" fmla="*/ 0 w 7"/>
                  <a:gd name="T81" fmla="*/ 1438 h 1823"/>
                  <a:gd name="T82" fmla="*/ 0 w 7"/>
                  <a:gd name="T83" fmla="*/ 1508 h 1823"/>
                  <a:gd name="T84" fmla="*/ 7 w 7"/>
                  <a:gd name="T85" fmla="*/ 1553 h 1823"/>
                  <a:gd name="T86" fmla="*/ 7 w 7"/>
                  <a:gd name="T87" fmla="*/ 1572 h 1823"/>
                  <a:gd name="T88" fmla="*/ 7 w 7"/>
                  <a:gd name="T89" fmla="*/ 1572 h 1823"/>
                  <a:gd name="T90" fmla="*/ 0 w 7"/>
                  <a:gd name="T91" fmla="*/ 1617 h 1823"/>
                  <a:gd name="T92" fmla="*/ 0 w 7"/>
                  <a:gd name="T93" fmla="*/ 1688 h 1823"/>
                  <a:gd name="T94" fmla="*/ 7 w 7"/>
                  <a:gd name="T95" fmla="*/ 1733 h 1823"/>
                  <a:gd name="T96" fmla="*/ 7 w 7"/>
                  <a:gd name="T97" fmla="*/ 1752 h 1823"/>
                  <a:gd name="T98" fmla="*/ 7 w 7"/>
                  <a:gd name="T99" fmla="*/ 1752 h 1823"/>
                  <a:gd name="T100" fmla="*/ 0 w 7"/>
                  <a:gd name="T101" fmla="*/ 1797 h 18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7" h="1823">
                    <a:moveTo>
                      <a:pt x="7" y="0"/>
                    </a:moveTo>
                    <a:lnTo>
                      <a:pt x="7" y="26"/>
                    </a:lnTo>
                    <a:lnTo>
                      <a:pt x="0" y="26"/>
                    </a:lnTo>
                    <a:lnTo>
                      <a:pt x="0" y="0"/>
                    </a:lnTo>
                    <a:lnTo>
                      <a:pt x="7" y="0"/>
                    </a:lnTo>
                    <a:close/>
                    <a:moveTo>
                      <a:pt x="7" y="45"/>
                    </a:moveTo>
                    <a:lnTo>
                      <a:pt x="7" y="71"/>
                    </a:lnTo>
                    <a:lnTo>
                      <a:pt x="0" y="71"/>
                    </a:lnTo>
                    <a:lnTo>
                      <a:pt x="0" y="45"/>
                    </a:lnTo>
                    <a:lnTo>
                      <a:pt x="7" y="45"/>
                    </a:lnTo>
                    <a:close/>
                    <a:moveTo>
                      <a:pt x="7" y="90"/>
                    </a:moveTo>
                    <a:lnTo>
                      <a:pt x="7" y="116"/>
                    </a:lnTo>
                    <a:lnTo>
                      <a:pt x="0" y="116"/>
                    </a:lnTo>
                    <a:lnTo>
                      <a:pt x="0" y="90"/>
                    </a:lnTo>
                    <a:lnTo>
                      <a:pt x="7" y="90"/>
                    </a:lnTo>
                    <a:close/>
                    <a:moveTo>
                      <a:pt x="7" y="135"/>
                    </a:moveTo>
                    <a:lnTo>
                      <a:pt x="7" y="161"/>
                    </a:lnTo>
                    <a:lnTo>
                      <a:pt x="0" y="161"/>
                    </a:lnTo>
                    <a:lnTo>
                      <a:pt x="0" y="135"/>
                    </a:lnTo>
                    <a:lnTo>
                      <a:pt x="7" y="135"/>
                    </a:lnTo>
                    <a:close/>
                    <a:moveTo>
                      <a:pt x="7" y="180"/>
                    </a:moveTo>
                    <a:lnTo>
                      <a:pt x="7" y="206"/>
                    </a:lnTo>
                    <a:lnTo>
                      <a:pt x="0" y="206"/>
                    </a:lnTo>
                    <a:lnTo>
                      <a:pt x="0" y="180"/>
                    </a:lnTo>
                    <a:lnTo>
                      <a:pt x="7" y="180"/>
                    </a:lnTo>
                    <a:close/>
                    <a:moveTo>
                      <a:pt x="7" y="225"/>
                    </a:moveTo>
                    <a:lnTo>
                      <a:pt x="7" y="251"/>
                    </a:lnTo>
                    <a:lnTo>
                      <a:pt x="0" y="251"/>
                    </a:lnTo>
                    <a:lnTo>
                      <a:pt x="0" y="225"/>
                    </a:lnTo>
                    <a:lnTo>
                      <a:pt x="7" y="225"/>
                    </a:lnTo>
                    <a:close/>
                    <a:moveTo>
                      <a:pt x="7" y="270"/>
                    </a:moveTo>
                    <a:lnTo>
                      <a:pt x="7" y="296"/>
                    </a:lnTo>
                    <a:lnTo>
                      <a:pt x="0" y="296"/>
                    </a:lnTo>
                    <a:lnTo>
                      <a:pt x="0" y="270"/>
                    </a:lnTo>
                    <a:lnTo>
                      <a:pt x="7" y="270"/>
                    </a:lnTo>
                    <a:close/>
                    <a:moveTo>
                      <a:pt x="7" y="315"/>
                    </a:moveTo>
                    <a:lnTo>
                      <a:pt x="7" y="340"/>
                    </a:lnTo>
                    <a:lnTo>
                      <a:pt x="0" y="340"/>
                    </a:lnTo>
                    <a:lnTo>
                      <a:pt x="0" y="315"/>
                    </a:lnTo>
                    <a:lnTo>
                      <a:pt x="7" y="315"/>
                    </a:lnTo>
                    <a:close/>
                    <a:moveTo>
                      <a:pt x="7" y="360"/>
                    </a:moveTo>
                    <a:lnTo>
                      <a:pt x="7" y="385"/>
                    </a:lnTo>
                    <a:lnTo>
                      <a:pt x="0" y="385"/>
                    </a:lnTo>
                    <a:lnTo>
                      <a:pt x="0" y="360"/>
                    </a:lnTo>
                    <a:lnTo>
                      <a:pt x="7" y="360"/>
                    </a:lnTo>
                    <a:close/>
                    <a:moveTo>
                      <a:pt x="7" y="405"/>
                    </a:moveTo>
                    <a:lnTo>
                      <a:pt x="7" y="430"/>
                    </a:lnTo>
                    <a:lnTo>
                      <a:pt x="0" y="430"/>
                    </a:lnTo>
                    <a:lnTo>
                      <a:pt x="0" y="405"/>
                    </a:lnTo>
                    <a:lnTo>
                      <a:pt x="7" y="405"/>
                    </a:lnTo>
                    <a:close/>
                    <a:moveTo>
                      <a:pt x="7" y="450"/>
                    </a:moveTo>
                    <a:lnTo>
                      <a:pt x="7" y="475"/>
                    </a:lnTo>
                    <a:lnTo>
                      <a:pt x="0" y="475"/>
                    </a:lnTo>
                    <a:lnTo>
                      <a:pt x="0" y="450"/>
                    </a:lnTo>
                    <a:lnTo>
                      <a:pt x="7" y="450"/>
                    </a:lnTo>
                    <a:close/>
                    <a:moveTo>
                      <a:pt x="7" y="494"/>
                    </a:moveTo>
                    <a:lnTo>
                      <a:pt x="7" y="520"/>
                    </a:lnTo>
                    <a:lnTo>
                      <a:pt x="0" y="520"/>
                    </a:lnTo>
                    <a:lnTo>
                      <a:pt x="0" y="494"/>
                    </a:lnTo>
                    <a:lnTo>
                      <a:pt x="7" y="494"/>
                    </a:lnTo>
                    <a:close/>
                    <a:moveTo>
                      <a:pt x="7" y="539"/>
                    </a:moveTo>
                    <a:lnTo>
                      <a:pt x="7" y="565"/>
                    </a:lnTo>
                    <a:lnTo>
                      <a:pt x="0" y="565"/>
                    </a:lnTo>
                    <a:lnTo>
                      <a:pt x="0" y="539"/>
                    </a:lnTo>
                    <a:lnTo>
                      <a:pt x="7" y="539"/>
                    </a:lnTo>
                    <a:close/>
                    <a:moveTo>
                      <a:pt x="7" y="584"/>
                    </a:moveTo>
                    <a:lnTo>
                      <a:pt x="7" y="610"/>
                    </a:lnTo>
                    <a:lnTo>
                      <a:pt x="0" y="610"/>
                    </a:lnTo>
                    <a:lnTo>
                      <a:pt x="0" y="584"/>
                    </a:lnTo>
                    <a:lnTo>
                      <a:pt x="7" y="584"/>
                    </a:lnTo>
                    <a:close/>
                    <a:moveTo>
                      <a:pt x="7" y="629"/>
                    </a:moveTo>
                    <a:lnTo>
                      <a:pt x="7" y="655"/>
                    </a:lnTo>
                    <a:lnTo>
                      <a:pt x="0" y="655"/>
                    </a:lnTo>
                    <a:lnTo>
                      <a:pt x="0" y="629"/>
                    </a:lnTo>
                    <a:lnTo>
                      <a:pt x="7" y="629"/>
                    </a:lnTo>
                    <a:close/>
                    <a:moveTo>
                      <a:pt x="7" y="674"/>
                    </a:moveTo>
                    <a:lnTo>
                      <a:pt x="7" y="700"/>
                    </a:lnTo>
                    <a:lnTo>
                      <a:pt x="0" y="700"/>
                    </a:lnTo>
                    <a:lnTo>
                      <a:pt x="0" y="674"/>
                    </a:lnTo>
                    <a:lnTo>
                      <a:pt x="7" y="674"/>
                    </a:lnTo>
                    <a:close/>
                    <a:moveTo>
                      <a:pt x="7" y="719"/>
                    </a:moveTo>
                    <a:lnTo>
                      <a:pt x="7" y="745"/>
                    </a:lnTo>
                    <a:lnTo>
                      <a:pt x="0" y="745"/>
                    </a:lnTo>
                    <a:lnTo>
                      <a:pt x="0" y="719"/>
                    </a:lnTo>
                    <a:lnTo>
                      <a:pt x="7" y="719"/>
                    </a:lnTo>
                    <a:close/>
                    <a:moveTo>
                      <a:pt x="7" y="764"/>
                    </a:moveTo>
                    <a:lnTo>
                      <a:pt x="7" y="790"/>
                    </a:lnTo>
                    <a:lnTo>
                      <a:pt x="0" y="790"/>
                    </a:lnTo>
                    <a:lnTo>
                      <a:pt x="0" y="764"/>
                    </a:lnTo>
                    <a:lnTo>
                      <a:pt x="7" y="764"/>
                    </a:lnTo>
                    <a:close/>
                    <a:moveTo>
                      <a:pt x="7" y="809"/>
                    </a:moveTo>
                    <a:lnTo>
                      <a:pt x="7" y="835"/>
                    </a:lnTo>
                    <a:lnTo>
                      <a:pt x="0" y="835"/>
                    </a:lnTo>
                    <a:lnTo>
                      <a:pt x="0" y="809"/>
                    </a:lnTo>
                    <a:lnTo>
                      <a:pt x="7" y="809"/>
                    </a:lnTo>
                    <a:close/>
                    <a:moveTo>
                      <a:pt x="7" y="854"/>
                    </a:moveTo>
                    <a:lnTo>
                      <a:pt x="7" y="879"/>
                    </a:lnTo>
                    <a:lnTo>
                      <a:pt x="0" y="879"/>
                    </a:lnTo>
                    <a:lnTo>
                      <a:pt x="0" y="854"/>
                    </a:lnTo>
                    <a:lnTo>
                      <a:pt x="7" y="854"/>
                    </a:lnTo>
                    <a:close/>
                    <a:moveTo>
                      <a:pt x="7" y="899"/>
                    </a:moveTo>
                    <a:lnTo>
                      <a:pt x="7" y="924"/>
                    </a:lnTo>
                    <a:lnTo>
                      <a:pt x="0" y="924"/>
                    </a:lnTo>
                    <a:lnTo>
                      <a:pt x="0" y="899"/>
                    </a:lnTo>
                    <a:lnTo>
                      <a:pt x="7" y="899"/>
                    </a:lnTo>
                    <a:close/>
                    <a:moveTo>
                      <a:pt x="7" y="944"/>
                    </a:moveTo>
                    <a:lnTo>
                      <a:pt x="7" y="969"/>
                    </a:lnTo>
                    <a:lnTo>
                      <a:pt x="0" y="969"/>
                    </a:lnTo>
                    <a:lnTo>
                      <a:pt x="0" y="944"/>
                    </a:lnTo>
                    <a:lnTo>
                      <a:pt x="7" y="944"/>
                    </a:lnTo>
                    <a:close/>
                    <a:moveTo>
                      <a:pt x="7" y="989"/>
                    </a:moveTo>
                    <a:lnTo>
                      <a:pt x="7" y="1014"/>
                    </a:lnTo>
                    <a:lnTo>
                      <a:pt x="0" y="1014"/>
                    </a:lnTo>
                    <a:lnTo>
                      <a:pt x="0" y="989"/>
                    </a:lnTo>
                    <a:lnTo>
                      <a:pt x="7" y="989"/>
                    </a:lnTo>
                    <a:close/>
                    <a:moveTo>
                      <a:pt x="7" y="1033"/>
                    </a:moveTo>
                    <a:lnTo>
                      <a:pt x="7" y="1059"/>
                    </a:lnTo>
                    <a:lnTo>
                      <a:pt x="0" y="1059"/>
                    </a:lnTo>
                    <a:lnTo>
                      <a:pt x="0" y="1033"/>
                    </a:lnTo>
                    <a:lnTo>
                      <a:pt x="7" y="1033"/>
                    </a:lnTo>
                    <a:close/>
                    <a:moveTo>
                      <a:pt x="7" y="1078"/>
                    </a:moveTo>
                    <a:lnTo>
                      <a:pt x="7" y="1104"/>
                    </a:lnTo>
                    <a:lnTo>
                      <a:pt x="0" y="1104"/>
                    </a:lnTo>
                    <a:lnTo>
                      <a:pt x="0" y="1078"/>
                    </a:lnTo>
                    <a:lnTo>
                      <a:pt x="7" y="1078"/>
                    </a:lnTo>
                    <a:close/>
                    <a:moveTo>
                      <a:pt x="7" y="1123"/>
                    </a:moveTo>
                    <a:lnTo>
                      <a:pt x="7" y="1149"/>
                    </a:lnTo>
                    <a:lnTo>
                      <a:pt x="0" y="1149"/>
                    </a:lnTo>
                    <a:lnTo>
                      <a:pt x="0" y="1123"/>
                    </a:lnTo>
                    <a:lnTo>
                      <a:pt x="7" y="1123"/>
                    </a:lnTo>
                    <a:close/>
                    <a:moveTo>
                      <a:pt x="7" y="1168"/>
                    </a:moveTo>
                    <a:lnTo>
                      <a:pt x="7" y="1194"/>
                    </a:lnTo>
                    <a:lnTo>
                      <a:pt x="0" y="1194"/>
                    </a:lnTo>
                    <a:lnTo>
                      <a:pt x="0" y="1168"/>
                    </a:lnTo>
                    <a:lnTo>
                      <a:pt x="7" y="1168"/>
                    </a:lnTo>
                    <a:close/>
                    <a:moveTo>
                      <a:pt x="7" y="1213"/>
                    </a:moveTo>
                    <a:lnTo>
                      <a:pt x="7" y="1239"/>
                    </a:lnTo>
                    <a:lnTo>
                      <a:pt x="0" y="1239"/>
                    </a:lnTo>
                    <a:lnTo>
                      <a:pt x="0" y="1213"/>
                    </a:lnTo>
                    <a:lnTo>
                      <a:pt x="7" y="1213"/>
                    </a:lnTo>
                    <a:close/>
                    <a:moveTo>
                      <a:pt x="7" y="1258"/>
                    </a:moveTo>
                    <a:lnTo>
                      <a:pt x="7" y="1284"/>
                    </a:lnTo>
                    <a:lnTo>
                      <a:pt x="0" y="1284"/>
                    </a:lnTo>
                    <a:lnTo>
                      <a:pt x="0" y="1258"/>
                    </a:lnTo>
                    <a:lnTo>
                      <a:pt x="7" y="1258"/>
                    </a:lnTo>
                    <a:close/>
                    <a:moveTo>
                      <a:pt x="7" y="1303"/>
                    </a:moveTo>
                    <a:lnTo>
                      <a:pt x="7" y="1329"/>
                    </a:lnTo>
                    <a:lnTo>
                      <a:pt x="0" y="1329"/>
                    </a:lnTo>
                    <a:lnTo>
                      <a:pt x="0" y="1303"/>
                    </a:lnTo>
                    <a:lnTo>
                      <a:pt x="7" y="1303"/>
                    </a:lnTo>
                    <a:close/>
                    <a:moveTo>
                      <a:pt x="7" y="1348"/>
                    </a:moveTo>
                    <a:lnTo>
                      <a:pt x="7" y="1374"/>
                    </a:lnTo>
                    <a:lnTo>
                      <a:pt x="0" y="1374"/>
                    </a:lnTo>
                    <a:lnTo>
                      <a:pt x="0" y="1348"/>
                    </a:lnTo>
                    <a:lnTo>
                      <a:pt x="7" y="1348"/>
                    </a:lnTo>
                    <a:close/>
                    <a:moveTo>
                      <a:pt x="7" y="1393"/>
                    </a:moveTo>
                    <a:lnTo>
                      <a:pt x="7" y="1418"/>
                    </a:lnTo>
                    <a:lnTo>
                      <a:pt x="0" y="1418"/>
                    </a:lnTo>
                    <a:lnTo>
                      <a:pt x="0" y="1393"/>
                    </a:lnTo>
                    <a:lnTo>
                      <a:pt x="7" y="1393"/>
                    </a:lnTo>
                    <a:close/>
                    <a:moveTo>
                      <a:pt x="7" y="1438"/>
                    </a:moveTo>
                    <a:lnTo>
                      <a:pt x="7" y="1463"/>
                    </a:lnTo>
                    <a:lnTo>
                      <a:pt x="0" y="1463"/>
                    </a:lnTo>
                    <a:lnTo>
                      <a:pt x="0" y="1438"/>
                    </a:lnTo>
                    <a:lnTo>
                      <a:pt x="7" y="1438"/>
                    </a:lnTo>
                    <a:close/>
                    <a:moveTo>
                      <a:pt x="7" y="1483"/>
                    </a:moveTo>
                    <a:lnTo>
                      <a:pt x="7" y="1508"/>
                    </a:lnTo>
                    <a:lnTo>
                      <a:pt x="0" y="1508"/>
                    </a:lnTo>
                    <a:lnTo>
                      <a:pt x="0" y="1483"/>
                    </a:lnTo>
                    <a:lnTo>
                      <a:pt x="7" y="1483"/>
                    </a:lnTo>
                    <a:close/>
                    <a:moveTo>
                      <a:pt x="7" y="1528"/>
                    </a:moveTo>
                    <a:lnTo>
                      <a:pt x="7" y="1553"/>
                    </a:lnTo>
                    <a:lnTo>
                      <a:pt x="0" y="1553"/>
                    </a:lnTo>
                    <a:lnTo>
                      <a:pt x="0" y="1528"/>
                    </a:lnTo>
                    <a:lnTo>
                      <a:pt x="7" y="1528"/>
                    </a:lnTo>
                    <a:close/>
                    <a:moveTo>
                      <a:pt x="7" y="1572"/>
                    </a:moveTo>
                    <a:lnTo>
                      <a:pt x="7" y="1598"/>
                    </a:lnTo>
                    <a:lnTo>
                      <a:pt x="0" y="1598"/>
                    </a:lnTo>
                    <a:lnTo>
                      <a:pt x="0" y="1572"/>
                    </a:lnTo>
                    <a:lnTo>
                      <a:pt x="7" y="1572"/>
                    </a:lnTo>
                    <a:close/>
                    <a:moveTo>
                      <a:pt x="7" y="1617"/>
                    </a:moveTo>
                    <a:lnTo>
                      <a:pt x="7" y="1643"/>
                    </a:lnTo>
                    <a:lnTo>
                      <a:pt x="0" y="1643"/>
                    </a:lnTo>
                    <a:lnTo>
                      <a:pt x="0" y="1617"/>
                    </a:lnTo>
                    <a:lnTo>
                      <a:pt x="7" y="1617"/>
                    </a:lnTo>
                    <a:close/>
                    <a:moveTo>
                      <a:pt x="7" y="1662"/>
                    </a:moveTo>
                    <a:lnTo>
                      <a:pt x="7" y="1688"/>
                    </a:lnTo>
                    <a:lnTo>
                      <a:pt x="0" y="1688"/>
                    </a:lnTo>
                    <a:lnTo>
                      <a:pt x="0" y="1662"/>
                    </a:lnTo>
                    <a:lnTo>
                      <a:pt x="7" y="1662"/>
                    </a:lnTo>
                    <a:close/>
                    <a:moveTo>
                      <a:pt x="7" y="1707"/>
                    </a:moveTo>
                    <a:lnTo>
                      <a:pt x="7" y="1733"/>
                    </a:lnTo>
                    <a:lnTo>
                      <a:pt x="0" y="1733"/>
                    </a:lnTo>
                    <a:lnTo>
                      <a:pt x="0" y="1707"/>
                    </a:lnTo>
                    <a:lnTo>
                      <a:pt x="7" y="1707"/>
                    </a:lnTo>
                    <a:close/>
                    <a:moveTo>
                      <a:pt x="7" y="1752"/>
                    </a:moveTo>
                    <a:lnTo>
                      <a:pt x="7" y="1778"/>
                    </a:lnTo>
                    <a:lnTo>
                      <a:pt x="0" y="1778"/>
                    </a:lnTo>
                    <a:lnTo>
                      <a:pt x="0" y="1752"/>
                    </a:lnTo>
                    <a:lnTo>
                      <a:pt x="7" y="1752"/>
                    </a:lnTo>
                    <a:close/>
                    <a:moveTo>
                      <a:pt x="7" y="1797"/>
                    </a:moveTo>
                    <a:lnTo>
                      <a:pt x="7" y="1823"/>
                    </a:lnTo>
                    <a:lnTo>
                      <a:pt x="0" y="1823"/>
                    </a:lnTo>
                    <a:lnTo>
                      <a:pt x="0" y="1797"/>
                    </a:lnTo>
                    <a:lnTo>
                      <a:pt x="7" y="1797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41" name="Rectangle 80"/>
              <p:cNvSpPr>
                <a:spLocks noChangeArrowheads="1"/>
              </p:cNvSpPr>
              <p:nvPr/>
            </p:nvSpPr>
            <p:spPr bwMode="auto">
              <a:xfrm>
                <a:off x="938608" y="1461184"/>
                <a:ext cx="2133597" cy="3847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Narrow" panose="020B0606020202030204" pitchFamily="34" charset="0"/>
                  </a:rPr>
                  <a:t>smallest important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2" name="Rectangle 81"/>
              <p:cNvSpPr>
                <a:spLocks noChangeArrowheads="1"/>
              </p:cNvSpPr>
              <p:nvPr/>
            </p:nvSpPr>
            <p:spPr bwMode="auto">
              <a:xfrm>
                <a:off x="1380354" y="1756459"/>
                <a:ext cx="1651094" cy="3847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Narrow" panose="020B0606020202030204" pitchFamily="34" charset="0"/>
                  </a:rPr>
                  <a:t>harmful value 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4" name="Freeform 90"/>
              <p:cNvSpPr>
                <a:spLocks noEditPoints="1"/>
              </p:cNvSpPr>
              <p:nvPr/>
            </p:nvSpPr>
            <p:spPr bwMode="auto">
              <a:xfrm>
                <a:off x="3121025" y="1597709"/>
                <a:ext cx="96838" cy="458788"/>
              </a:xfrm>
              <a:custGeom>
                <a:avLst/>
                <a:gdLst>
                  <a:gd name="T0" fmla="*/ 37 w 61"/>
                  <a:gd name="T1" fmla="*/ 0 h 289"/>
                  <a:gd name="T2" fmla="*/ 37 w 61"/>
                  <a:gd name="T3" fmla="*/ 238 h 289"/>
                  <a:gd name="T4" fmla="*/ 24 w 61"/>
                  <a:gd name="T5" fmla="*/ 238 h 289"/>
                  <a:gd name="T6" fmla="*/ 24 w 61"/>
                  <a:gd name="T7" fmla="*/ 0 h 289"/>
                  <a:gd name="T8" fmla="*/ 37 w 61"/>
                  <a:gd name="T9" fmla="*/ 0 h 289"/>
                  <a:gd name="T10" fmla="*/ 61 w 61"/>
                  <a:gd name="T11" fmla="*/ 228 h 289"/>
                  <a:gd name="T12" fmla="*/ 30 w 61"/>
                  <a:gd name="T13" fmla="*/ 289 h 289"/>
                  <a:gd name="T14" fmla="*/ 0 w 61"/>
                  <a:gd name="T15" fmla="*/ 228 h 289"/>
                  <a:gd name="T16" fmla="*/ 61 w 61"/>
                  <a:gd name="T17" fmla="*/ 228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1" h="289">
                    <a:moveTo>
                      <a:pt x="37" y="0"/>
                    </a:moveTo>
                    <a:lnTo>
                      <a:pt x="37" y="238"/>
                    </a:lnTo>
                    <a:lnTo>
                      <a:pt x="24" y="238"/>
                    </a:lnTo>
                    <a:lnTo>
                      <a:pt x="24" y="0"/>
                    </a:lnTo>
                    <a:lnTo>
                      <a:pt x="37" y="0"/>
                    </a:lnTo>
                    <a:close/>
                    <a:moveTo>
                      <a:pt x="61" y="228"/>
                    </a:moveTo>
                    <a:lnTo>
                      <a:pt x="30" y="289"/>
                    </a:lnTo>
                    <a:lnTo>
                      <a:pt x="0" y="228"/>
                    </a:lnTo>
                    <a:lnTo>
                      <a:pt x="61" y="228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</p:grpSp>
        <p:sp>
          <p:nvSpPr>
            <p:cNvPr id="46" name="Rectangle 86"/>
            <p:cNvSpPr>
              <a:spLocks noChangeArrowheads="1"/>
            </p:cNvSpPr>
            <p:nvPr/>
          </p:nvSpPr>
          <p:spPr bwMode="auto">
            <a:xfrm>
              <a:off x="556073" y="6179845"/>
              <a:ext cx="5809283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"Could be beneficial": &gt;25% chance (</a:t>
              </a:r>
              <a:r>
                <a:rPr kumimoji="0" lang="en-US" altLang="en-US" sz="27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possibly</a:t>
              </a:r>
              <a:r>
                <a:rPr kumimoji="0" lang="en-US" altLang="en-US" sz="2700" b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)</a:t>
              </a:r>
              <a:endParaRPr kumimoji="0" lang="en-US" altLang="en-US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1" name="Rectangle 86"/>
            <p:cNvSpPr>
              <a:spLocks noChangeArrowheads="1"/>
            </p:cNvSpPr>
            <p:nvPr/>
          </p:nvSpPr>
          <p:spPr bwMode="auto">
            <a:xfrm>
              <a:off x="540198" y="6714036"/>
              <a:ext cx="6541855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"Couldn't be harmful": &lt;0.5% chance (</a:t>
              </a:r>
              <a:r>
                <a:rPr kumimoji="0" lang="en-US" altLang="en-US" sz="27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most unlikely</a:t>
              </a:r>
              <a:r>
                <a:rPr kumimoji="0" lang="en-US" altLang="en-US" sz="2700" b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)</a:t>
              </a:r>
              <a:endParaRPr kumimoji="0" lang="en-US" altLang="en-US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2" name="Rectangle 86"/>
            <p:cNvSpPr>
              <a:spLocks noChangeArrowheads="1"/>
            </p:cNvSpPr>
            <p:nvPr/>
          </p:nvSpPr>
          <p:spPr bwMode="auto">
            <a:xfrm>
              <a:off x="524323" y="7248227"/>
              <a:ext cx="6020879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"Couldn't be beneficial": &lt;25% chance (</a:t>
              </a:r>
              <a:r>
                <a:rPr kumimoji="0" lang="en-US" altLang="en-US" sz="27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unlikely</a:t>
              </a:r>
              <a:r>
                <a:rPr kumimoji="0" lang="en-US" altLang="en-US" sz="2700" b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)</a:t>
              </a:r>
              <a:endParaRPr kumimoji="0" lang="en-US" altLang="en-US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3" name="Rectangle 86"/>
            <p:cNvSpPr>
              <a:spLocks noChangeArrowheads="1"/>
            </p:cNvSpPr>
            <p:nvPr/>
          </p:nvSpPr>
          <p:spPr bwMode="auto">
            <a:xfrm>
              <a:off x="508448" y="7782418"/>
              <a:ext cx="9909829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"Could be harmful": &gt;0.5% chance (0.5-5%, </a:t>
              </a:r>
              <a:r>
                <a:rPr lang="en-US" altLang="en-US" sz="2700" i="1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very unlikely</a:t>
              </a:r>
              <a:r>
                <a:rPr lang="en-US" altLang="en-US" sz="27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; 5-25%, </a:t>
              </a:r>
              <a:r>
                <a:rPr lang="en-US" altLang="en-US" sz="2700" i="1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unlikely</a:t>
              </a:r>
              <a:r>
                <a:rPr lang="en-US" altLang="en-US" sz="27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;</a:t>
              </a:r>
              <a:r>
                <a:rPr lang="en-US" altLang="en-US" sz="27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 etc.</a:t>
              </a:r>
              <a:r>
                <a:rPr kumimoji="0" lang="en-US" altLang="en-US" sz="2700" b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)</a:t>
              </a:r>
              <a:endParaRPr kumimoji="0" lang="en-US" altLang="en-US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71" name="Rectangle 86"/>
            <p:cNvSpPr>
              <a:spLocks noChangeArrowheads="1"/>
            </p:cNvSpPr>
            <p:nvPr/>
          </p:nvSpPr>
          <p:spPr bwMode="auto">
            <a:xfrm>
              <a:off x="535740" y="8281918"/>
              <a:ext cx="11107208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/>
              <a:r>
                <a:rPr kumimoji="0" lang="en-US" altLang="en-US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These probabilities imply</a:t>
              </a:r>
              <a:r>
                <a:rPr lang="en-US" altLang="en-US" sz="27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 a 50% confidence interval on the benefit side</a:t>
              </a:r>
              <a:br>
                <a:rPr lang="en-US" altLang="en-US" sz="27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</a:br>
              <a:r>
                <a:rPr lang="en-US" altLang="en-US" sz="27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and a 99% confidence interval on the harm side. It's easier to work with the </a:t>
              </a:r>
              <a:r>
                <a:rPr lang="en-US" altLang="en-US" sz="27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probabilities!</a:t>
              </a:r>
              <a:endParaRPr lang="en-US" altLang="en-US" sz="2700" u="none" dirty="0">
                <a:solidFill>
                  <a:srgbClr val="000000"/>
                </a:solidFill>
                <a:latin typeface="Arial Narrow" panose="020B0606020202030204" pitchFamily="34" charset="0"/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562424" y="1161367"/>
            <a:ext cx="1240844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u="none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(also called a </a:t>
            </a:r>
            <a:r>
              <a:rPr lang="en-US" altLang="en-US" u="none" dirty="0">
                <a:solidFill>
                  <a:srgbClr val="FF0000"/>
                </a:solidFill>
                <a:latin typeface="Arial Narrow" panose="020B0606020202030204" pitchFamily="34" charset="0"/>
              </a:rPr>
              <a:t>Type-I clinical </a:t>
            </a:r>
            <a:r>
              <a:rPr lang="en-US" altLang="en-US" u="none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error in the sample-size spreadsheet at Sportscience)</a:t>
            </a:r>
            <a:endParaRPr lang="en-AU" dirty="0"/>
          </a:p>
        </p:txBody>
      </p:sp>
      <p:sp>
        <p:nvSpPr>
          <p:cNvPr id="57" name="Rectangle 52"/>
          <p:cNvSpPr>
            <a:spLocks noChangeArrowheads="1"/>
          </p:cNvSpPr>
          <p:nvPr/>
        </p:nvSpPr>
        <p:spPr bwMode="auto">
          <a:xfrm>
            <a:off x="552489" y="2316538"/>
            <a:ext cx="2473262" cy="2933700"/>
          </a:xfrm>
          <a:prstGeom prst="rect">
            <a:avLst/>
          </a:prstGeom>
          <a:solidFill>
            <a:srgbClr val="BA64C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pSp>
        <p:nvGrpSpPr>
          <p:cNvPr id="16" name="Group 15"/>
          <p:cNvGrpSpPr/>
          <p:nvPr/>
        </p:nvGrpSpPr>
        <p:grpSpPr>
          <a:xfrm>
            <a:off x="2691260" y="4548452"/>
            <a:ext cx="9101722" cy="736859"/>
            <a:chOff x="2835275" y="4360157"/>
            <a:chExt cx="9101722" cy="736859"/>
          </a:xfrm>
        </p:grpSpPr>
        <p:sp>
          <p:nvSpPr>
            <p:cNvPr id="175" name="Line 76"/>
            <p:cNvSpPr>
              <a:spLocks noChangeShapeType="1"/>
            </p:cNvSpPr>
            <p:nvPr/>
          </p:nvSpPr>
          <p:spPr bwMode="auto">
            <a:xfrm flipH="1">
              <a:off x="2835275" y="4693532"/>
              <a:ext cx="2689508" cy="0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76" name="Rectangle 86"/>
            <p:cNvSpPr>
              <a:spLocks noChangeArrowheads="1"/>
            </p:cNvSpPr>
            <p:nvPr/>
          </p:nvSpPr>
          <p:spPr bwMode="auto">
            <a:xfrm>
              <a:off x="7486291" y="4360157"/>
              <a:ext cx="3858429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Could be beneficial or harmful: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86"/>
            <p:cNvSpPr>
              <a:spLocks noChangeArrowheads="1"/>
            </p:cNvSpPr>
            <p:nvPr/>
          </p:nvSpPr>
          <p:spPr bwMode="auto">
            <a:xfrm>
              <a:off x="7501039" y="4681518"/>
              <a:ext cx="4435958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7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unclear, don't use it, get more data!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4227737" y="2366549"/>
            <a:ext cx="6433199" cy="728930"/>
            <a:chOff x="4371752" y="2178254"/>
            <a:chExt cx="6433199" cy="728930"/>
          </a:xfrm>
        </p:grpSpPr>
        <p:sp>
          <p:nvSpPr>
            <p:cNvPr id="148" name="Rectangle 86"/>
            <p:cNvSpPr>
              <a:spLocks noChangeArrowheads="1"/>
            </p:cNvSpPr>
            <p:nvPr/>
          </p:nvSpPr>
          <p:spPr bwMode="auto">
            <a:xfrm>
              <a:off x="7510463" y="2178254"/>
              <a:ext cx="2577629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Could be beneficial,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Line 76"/>
            <p:cNvSpPr>
              <a:spLocks noChangeShapeType="1"/>
            </p:cNvSpPr>
            <p:nvPr/>
          </p:nvSpPr>
          <p:spPr bwMode="auto">
            <a:xfrm flipH="1">
              <a:off x="4371752" y="2549729"/>
              <a:ext cx="1979613" cy="0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5" name="Rectangle 86"/>
            <p:cNvSpPr>
              <a:spLocks noChangeArrowheads="1"/>
            </p:cNvSpPr>
            <p:nvPr/>
          </p:nvSpPr>
          <p:spPr bwMode="auto">
            <a:xfrm>
              <a:off x="7508534" y="2491686"/>
              <a:ext cx="2475037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/>
              <a:r>
                <a:rPr lang="en-US" altLang="en-US" sz="27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couldn't </a:t>
              </a:r>
              <a:r>
                <a:rPr lang="en-US" altLang="en-US" sz="27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be </a:t>
              </a:r>
              <a:r>
                <a:rPr lang="en-US" altLang="en-US" sz="27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harmful</a:t>
              </a:r>
              <a:r>
                <a:rPr lang="en-US" altLang="en-US" sz="27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: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86"/>
            <p:cNvSpPr>
              <a:spLocks noChangeArrowheads="1"/>
            </p:cNvSpPr>
            <p:nvPr/>
          </p:nvSpPr>
          <p:spPr bwMode="auto">
            <a:xfrm>
              <a:off x="10046730" y="2480766"/>
              <a:ext cx="758221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/>
              <a:r>
                <a:rPr lang="en-US" altLang="en-US" sz="27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use it!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219624" y="3061259"/>
            <a:ext cx="8112913" cy="722129"/>
            <a:chOff x="3363639" y="2872964"/>
            <a:chExt cx="8112913" cy="722129"/>
          </a:xfrm>
        </p:grpSpPr>
        <p:sp>
          <p:nvSpPr>
            <p:cNvPr id="47" name="Rectangle 86"/>
            <p:cNvSpPr>
              <a:spLocks noChangeArrowheads="1"/>
            </p:cNvSpPr>
            <p:nvPr/>
          </p:nvSpPr>
          <p:spPr bwMode="auto">
            <a:xfrm>
              <a:off x="7528567" y="3169350"/>
              <a:ext cx="2475037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/>
              <a:r>
                <a:rPr lang="en-US" altLang="en-US" sz="27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couldn't be </a:t>
              </a:r>
              <a:r>
                <a:rPr lang="en-US" altLang="en-US" sz="27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harmful: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3363639" y="2872964"/>
              <a:ext cx="8112913" cy="722129"/>
              <a:chOff x="3363639" y="2872964"/>
              <a:chExt cx="8112913" cy="722129"/>
            </a:xfrm>
          </p:grpSpPr>
          <p:sp>
            <p:nvSpPr>
              <p:cNvPr id="163" name="Line 76"/>
              <p:cNvSpPr>
                <a:spLocks noChangeShapeType="1"/>
              </p:cNvSpPr>
              <p:nvPr/>
            </p:nvSpPr>
            <p:spPr bwMode="auto">
              <a:xfrm flipH="1">
                <a:off x="3363639" y="3247088"/>
                <a:ext cx="1465535" cy="0"/>
              </a:xfrm>
              <a:prstGeom prst="line">
                <a:avLst/>
              </a:prstGeom>
              <a:noFill/>
              <a:ln w="7620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164" name="Rectangle 86"/>
              <p:cNvSpPr>
                <a:spLocks noChangeArrowheads="1"/>
              </p:cNvSpPr>
              <p:nvPr/>
            </p:nvSpPr>
            <p:spPr bwMode="auto">
              <a:xfrm>
                <a:off x="7501039" y="2872964"/>
                <a:ext cx="2790829" cy="4154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Narrow" panose="020B0606020202030204" pitchFamily="34" charset="0"/>
                  </a:rPr>
                  <a:t>Couldn't be beneficial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5" name="Rectangle 86"/>
              <p:cNvSpPr>
                <a:spLocks noChangeArrowheads="1"/>
              </p:cNvSpPr>
              <p:nvPr/>
            </p:nvSpPr>
            <p:spPr bwMode="auto">
              <a:xfrm>
                <a:off x="10030643" y="3179595"/>
                <a:ext cx="1445909" cy="4154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lvl="0"/>
                <a:r>
                  <a:rPr lang="en-US" altLang="en-US" sz="2700" u="none" dirty="0" smtClean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don't use it!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18" name="Group 17"/>
          <p:cNvGrpSpPr/>
          <p:nvPr/>
        </p:nvGrpSpPr>
        <p:grpSpPr>
          <a:xfrm>
            <a:off x="1995489" y="3787016"/>
            <a:ext cx="9046644" cy="745951"/>
            <a:chOff x="2139504" y="3598721"/>
            <a:chExt cx="9046644" cy="745951"/>
          </a:xfrm>
        </p:grpSpPr>
        <p:grpSp>
          <p:nvGrpSpPr>
            <p:cNvPr id="15" name="Group 14"/>
            <p:cNvGrpSpPr/>
            <p:nvPr/>
          </p:nvGrpSpPr>
          <p:grpSpPr>
            <a:xfrm>
              <a:off x="2139504" y="3598721"/>
              <a:ext cx="8142940" cy="744307"/>
              <a:chOff x="2139504" y="3598721"/>
              <a:chExt cx="8142940" cy="744307"/>
            </a:xfrm>
          </p:grpSpPr>
          <p:sp>
            <p:nvSpPr>
              <p:cNvPr id="170" name="Rectangle 86"/>
              <p:cNvSpPr>
                <a:spLocks noChangeArrowheads="1"/>
              </p:cNvSpPr>
              <p:nvPr/>
            </p:nvSpPr>
            <p:spPr bwMode="auto">
              <a:xfrm>
                <a:off x="7491615" y="3598721"/>
                <a:ext cx="2790829" cy="4154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en-US" sz="2700" u="none" dirty="0" smtClean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Couldn't be beneficial,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2" name="Line 76"/>
              <p:cNvSpPr>
                <a:spLocks noChangeShapeType="1"/>
              </p:cNvSpPr>
              <p:nvPr/>
            </p:nvSpPr>
            <p:spPr bwMode="auto">
              <a:xfrm flipH="1">
                <a:off x="2139504" y="3944963"/>
                <a:ext cx="2675260" cy="0"/>
              </a:xfrm>
              <a:prstGeom prst="line">
                <a:avLst/>
              </a:prstGeom>
              <a:noFill/>
              <a:ln w="7620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48" name="Rectangle 86"/>
              <p:cNvSpPr>
                <a:spLocks noChangeArrowheads="1"/>
              </p:cNvSpPr>
              <p:nvPr/>
            </p:nvSpPr>
            <p:spPr bwMode="auto">
              <a:xfrm>
                <a:off x="7501039" y="3927530"/>
                <a:ext cx="2183290" cy="4154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en-US" sz="2700" u="none" dirty="0" smtClean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could be harmful: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56" name="Rectangle 86"/>
            <p:cNvSpPr>
              <a:spLocks noChangeArrowheads="1"/>
            </p:cNvSpPr>
            <p:nvPr/>
          </p:nvSpPr>
          <p:spPr bwMode="auto">
            <a:xfrm>
              <a:off x="9740239" y="3929174"/>
              <a:ext cx="1445909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/>
              <a:r>
                <a:rPr lang="en-US" altLang="en-US" sz="27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don't use it!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9232460" y="3334023"/>
            <a:ext cx="3081022" cy="3106668"/>
            <a:chOff x="9232460" y="3001712"/>
            <a:chExt cx="3081022" cy="3106668"/>
          </a:xfrm>
        </p:grpSpPr>
        <p:sp>
          <p:nvSpPr>
            <p:cNvPr id="2" name="Oval 1"/>
            <p:cNvSpPr/>
            <p:nvPr/>
          </p:nvSpPr>
          <p:spPr bwMode="auto">
            <a:xfrm>
              <a:off x="9794400" y="3001712"/>
              <a:ext cx="1620367" cy="541435"/>
            </a:xfrm>
            <a:prstGeom prst="ellips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AU" sz="26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 bwMode="auto">
            <a:xfrm>
              <a:off x="10604583" y="3567884"/>
              <a:ext cx="0" cy="175171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8" name="Rectangle 87"/>
            <p:cNvSpPr>
              <a:spLocks noChangeArrowheads="1"/>
            </p:cNvSpPr>
            <p:nvPr/>
          </p:nvSpPr>
          <p:spPr bwMode="auto">
            <a:xfrm>
              <a:off x="9232460" y="5241032"/>
              <a:ext cx="3081022" cy="867348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xtLst/>
          </p:spPr>
          <p:txBody>
            <a:bodyPr vert="horz" wrap="none" lIns="72000" tIns="0" rIns="36000" bIns="36000" numCol="1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altLang="en-US" sz="27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This </a:t>
              </a:r>
              <a:r>
                <a:rPr lang="en-US" altLang="en-US" sz="27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decision </a:t>
              </a:r>
              <a:r>
                <a:rPr lang="en-US" altLang="en-US" sz="27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is correct,</a:t>
              </a:r>
              <a:br>
                <a:rPr lang="en-US" altLang="en-US" sz="27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</a:br>
              <a:r>
                <a:rPr lang="en-US" altLang="en-US" sz="27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hence no clinical error.</a:t>
              </a: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7315771" y="3300447"/>
            <a:ext cx="4327177" cy="4657071"/>
            <a:chOff x="9795349" y="2997110"/>
            <a:chExt cx="4327177" cy="4657071"/>
          </a:xfrm>
        </p:grpSpPr>
        <p:sp>
          <p:nvSpPr>
            <p:cNvPr id="72" name="Oval 71"/>
            <p:cNvSpPr/>
            <p:nvPr/>
          </p:nvSpPr>
          <p:spPr bwMode="auto">
            <a:xfrm>
              <a:off x="9795349" y="2997110"/>
              <a:ext cx="2586944" cy="550640"/>
            </a:xfrm>
            <a:prstGeom prst="ellips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AU" sz="26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73" name="Straight Connector 72"/>
            <p:cNvCxnSpPr/>
            <p:nvPr/>
          </p:nvCxnSpPr>
          <p:spPr bwMode="auto">
            <a:xfrm>
              <a:off x="11081615" y="3542122"/>
              <a:ext cx="0" cy="2960735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4" name="Rectangle 87"/>
            <p:cNvSpPr>
              <a:spLocks noChangeArrowheads="1"/>
            </p:cNvSpPr>
            <p:nvPr/>
          </p:nvSpPr>
          <p:spPr bwMode="auto">
            <a:xfrm>
              <a:off x="10059492" y="6371334"/>
              <a:ext cx="4063034" cy="1282847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xtLst/>
          </p:spPr>
          <p:txBody>
            <a:bodyPr vert="horz" wrap="square" lIns="72000" tIns="0" rIns="36000" bIns="36000" numCol="1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altLang="en-US" sz="27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This </a:t>
              </a:r>
              <a:r>
                <a:rPr lang="en-US" altLang="en-US" sz="27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is incorrect, but it is not</a:t>
              </a:r>
              <a:r>
                <a:rPr lang="en-US" altLang="en-US" sz="27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/>
              </a:r>
              <a:br>
                <a:rPr lang="en-US" altLang="en-US" sz="27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</a:br>
              <a:r>
                <a:rPr lang="en-US" altLang="en-US" sz="27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relevant to this clinical decision. It is a non-clinical Type-II error. </a:t>
              </a:r>
              <a:endParaRPr lang="en-US" altLang="en-US" sz="2700" u="none" dirty="0">
                <a:solidFill>
                  <a:srgbClr val="000000"/>
                </a:solidFill>
                <a:latin typeface="Arial Narrow" panose="020B0606020202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15320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59" grpId="0"/>
      <p:bldP spid="60" grpId="0"/>
      <p:bldP spid="61" grpId="0"/>
      <p:bldP spid="62" grpId="0"/>
      <p:bldP spid="3" grpId="0"/>
      <p:bldP spid="5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88" y="1430869"/>
            <a:ext cx="12487708" cy="7050523"/>
          </a:xfrm>
        </p:spPr>
        <p:txBody>
          <a:bodyPr/>
          <a:lstStyle/>
          <a:p>
            <a:r>
              <a:rPr lang="en-AU" dirty="0" smtClean="0"/>
              <a:t>The next two slides show outcomes and errors for multiple repeats of a controlled trial.</a:t>
            </a:r>
          </a:p>
          <a:p>
            <a:pPr lvl="1"/>
            <a:r>
              <a:rPr lang="en-AU" dirty="0" smtClean="0"/>
              <a:t>The data were generated with the simulation Alan Batterham and I used for our article in </a:t>
            </a:r>
            <a:r>
              <a:rPr lang="en-AU" i="1" dirty="0" smtClean="0"/>
              <a:t>Sports Medicine</a:t>
            </a:r>
            <a:r>
              <a:rPr lang="en-AU" dirty="0" smtClean="0"/>
              <a:t>.</a:t>
            </a:r>
          </a:p>
          <a:p>
            <a:pPr lvl="1"/>
            <a:r>
              <a:rPr lang="en-AU" dirty="0" smtClean="0"/>
              <a:t>A colleague, Ken Quarrie, used the data to make graphics similar to those in Kristin Sainani's </a:t>
            </a:r>
            <a:r>
              <a:rPr lang="en-AU" dirty="0"/>
              <a:t>YouTube </a:t>
            </a:r>
            <a:r>
              <a:rPr lang="en-AU" dirty="0" smtClean="0"/>
              <a:t>video and in an on-line magazine, </a:t>
            </a:r>
            <a:r>
              <a:rPr lang="en-AU" i="1" dirty="0" err="1" smtClean="0"/>
              <a:t>fivethirtyeight</a:t>
            </a:r>
            <a:r>
              <a:rPr lang="en-AU" dirty="0" smtClean="0"/>
              <a:t>.</a:t>
            </a:r>
          </a:p>
          <a:p>
            <a:pPr lvl="1"/>
            <a:r>
              <a:rPr lang="en-AU" dirty="0" smtClean="0"/>
              <a:t>She used the simulation with a small sample size: 10 in the control and 10 in the experimental group.</a:t>
            </a:r>
          </a:p>
          <a:p>
            <a:pPr lvl="2"/>
            <a:r>
              <a:rPr lang="en-AU" dirty="0" smtClean="0"/>
              <a:t>"</a:t>
            </a:r>
            <a:r>
              <a:rPr lang="en-AU" dirty="0"/>
              <a:t>O</a:t>
            </a:r>
            <a:r>
              <a:rPr lang="en-AU" dirty="0" smtClean="0"/>
              <a:t>ptimal" sample size would be much larger: 50 in each group for MBI and 144 for p values.</a:t>
            </a:r>
          </a:p>
          <a:p>
            <a:pPr lvl="1"/>
            <a:r>
              <a:rPr lang="en-AU" dirty="0" smtClean="0"/>
              <a:t>She showed large error rates based on her misinterpretation of MBI.</a:t>
            </a:r>
          </a:p>
          <a:p>
            <a:pPr lvl="1"/>
            <a:r>
              <a:rPr lang="en-AU" dirty="0" smtClean="0"/>
              <a:t>The slides here are the outcomes and error rates with the </a:t>
            </a:r>
            <a:r>
              <a:rPr lang="en-AU" i="1" dirty="0" smtClean="0"/>
              <a:t>correct</a:t>
            </a:r>
            <a:r>
              <a:rPr lang="en-AU" dirty="0" smtClean="0"/>
              <a:t> interpretation of MBI.</a:t>
            </a:r>
          </a:p>
          <a:p>
            <a:pPr lvl="1"/>
            <a:r>
              <a:rPr lang="en-AU" dirty="0" smtClean="0"/>
              <a:t>The first slide shows outcomes and Type-I errors for 80 repeats when the true effect is 0.</a:t>
            </a:r>
          </a:p>
          <a:p>
            <a:pPr lvl="1"/>
            <a:r>
              <a:rPr lang="en-AU" dirty="0" smtClean="0"/>
              <a:t>The second slide shows outcomes and Type-II errors for 20 repeats when the true effect is a range of small harmful values and 20 repeats with a range of small beneficial values.</a:t>
            </a:r>
          </a:p>
          <a:p>
            <a:r>
              <a:rPr lang="en-AU" dirty="0" smtClean="0"/>
              <a:t>The final slide summarizes the outcomes with MBI.</a:t>
            </a:r>
          </a:p>
        </p:txBody>
      </p:sp>
    </p:spTree>
    <p:extLst>
      <p:ext uri="{BB962C8B-B14F-4D97-AF65-F5344CB8AC3E}">
        <p14:creationId xmlns:p14="http://schemas.microsoft.com/office/powerpoint/2010/main" val="113688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9304" y="272480"/>
            <a:ext cx="12673408" cy="9361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DA1FC8B-236B-4E1B-85DE-835832D69E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3206197"/>
              </p:ext>
            </p:extLst>
          </p:nvPr>
        </p:nvGraphicFramePr>
        <p:xfrm>
          <a:off x="604327" y="1112878"/>
          <a:ext cx="12143964" cy="837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4396">
                  <a:extLst>
                    <a:ext uri="{9D8B030D-6E8A-4147-A177-3AD203B41FA5}">
                      <a16:colId xmlns:a16="http://schemas.microsoft.com/office/drawing/2014/main" val="1971935283"/>
                    </a:ext>
                  </a:extLst>
                </a:gridCol>
                <a:gridCol w="1214396">
                  <a:extLst>
                    <a:ext uri="{9D8B030D-6E8A-4147-A177-3AD203B41FA5}">
                      <a16:colId xmlns:a16="http://schemas.microsoft.com/office/drawing/2014/main" val="451484056"/>
                    </a:ext>
                  </a:extLst>
                </a:gridCol>
                <a:gridCol w="1214396">
                  <a:extLst>
                    <a:ext uri="{9D8B030D-6E8A-4147-A177-3AD203B41FA5}">
                      <a16:colId xmlns:a16="http://schemas.microsoft.com/office/drawing/2014/main" val="2309223194"/>
                    </a:ext>
                  </a:extLst>
                </a:gridCol>
                <a:gridCol w="1206687">
                  <a:extLst>
                    <a:ext uri="{9D8B030D-6E8A-4147-A177-3AD203B41FA5}">
                      <a16:colId xmlns:a16="http://schemas.microsoft.com/office/drawing/2014/main" val="301411231"/>
                    </a:ext>
                  </a:extLst>
                </a:gridCol>
                <a:gridCol w="1222109">
                  <a:extLst>
                    <a:ext uri="{9D8B030D-6E8A-4147-A177-3AD203B41FA5}">
                      <a16:colId xmlns:a16="http://schemas.microsoft.com/office/drawing/2014/main" val="2092575067"/>
                    </a:ext>
                  </a:extLst>
                </a:gridCol>
                <a:gridCol w="1214396">
                  <a:extLst>
                    <a:ext uri="{9D8B030D-6E8A-4147-A177-3AD203B41FA5}">
                      <a16:colId xmlns:a16="http://schemas.microsoft.com/office/drawing/2014/main" val="3188411277"/>
                    </a:ext>
                  </a:extLst>
                </a:gridCol>
                <a:gridCol w="1214396">
                  <a:extLst>
                    <a:ext uri="{9D8B030D-6E8A-4147-A177-3AD203B41FA5}">
                      <a16:colId xmlns:a16="http://schemas.microsoft.com/office/drawing/2014/main" val="1730112077"/>
                    </a:ext>
                  </a:extLst>
                </a:gridCol>
                <a:gridCol w="1214396">
                  <a:extLst>
                    <a:ext uri="{9D8B030D-6E8A-4147-A177-3AD203B41FA5}">
                      <a16:colId xmlns:a16="http://schemas.microsoft.com/office/drawing/2014/main" val="3948556851"/>
                    </a:ext>
                  </a:extLst>
                </a:gridCol>
                <a:gridCol w="1214396">
                  <a:extLst>
                    <a:ext uri="{9D8B030D-6E8A-4147-A177-3AD203B41FA5}">
                      <a16:colId xmlns:a16="http://schemas.microsoft.com/office/drawing/2014/main" val="791609916"/>
                    </a:ext>
                  </a:extLst>
                </a:gridCol>
                <a:gridCol w="1214396">
                  <a:extLst>
                    <a:ext uri="{9D8B030D-6E8A-4147-A177-3AD203B41FA5}">
                      <a16:colId xmlns:a16="http://schemas.microsoft.com/office/drawing/2014/main" val="2036609079"/>
                    </a:ext>
                  </a:extLst>
                </a:gridCol>
              </a:tblGrid>
              <a:tr h="984071">
                <a:tc>
                  <a:txBody>
                    <a:bodyPr/>
                    <a:lstStyle/>
                    <a:p>
                      <a:pPr algn="ctr"/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Unclear; get more data</a:t>
                      </a:r>
                    </a:p>
                  </a:txBody>
                  <a:tcPr marL="132080" marR="132080" marT="66040" marB="660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Unclear; get more data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Unclear; get more data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Unclear; get more data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607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Unclear; get more data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Possibly trivial; possibly harmful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Possibly trivial; possibly harmful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Possibly trivial; possibly </a:t>
                      </a:r>
                      <a:r>
                        <a:rPr lang="en-NZ" sz="15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harmful</a:t>
                      </a:r>
                      <a:endParaRPr lang="en-NZ" sz="15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A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5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Possibly trivial; possibly harmful</a:t>
                      </a:r>
                      <a:endParaRPr lang="en-NZ" sz="1500" b="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A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V. likely beneficial; </a:t>
                      </a:r>
                      <a:r>
                        <a:rPr lang="en-NZ" sz="1500" b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/>
                      </a:r>
                      <a:br>
                        <a:rPr lang="en-NZ" sz="1500" b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</a:br>
                      <a:r>
                        <a:rPr lang="en-NZ" sz="1500" b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v. </a:t>
                      </a:r>
                      <a:r>
                        <a:rPr lang="en-NZ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unlikely </a:t>
                      </a:r>
                      <a:r>
                        <a:rPr lang="en-NZ" sz="1500" b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trivial</a:t>
                      </a:r>
                      <a:endParaRPr lang="en-NZ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FF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509086"/>
                  </a:ext>
                </a:extLst>
              </a:tr>
              <a:tr h="984071">
                <a:tc>
                  <a:txBody>
                    <a:bodyPr/>
                    <a:lstStyle/>
                    <a:p>
                      <a:pPr algn="ctr"/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Unclear; get more data</a:t>
                      </a:r>
                    </a:p>
                  </a:txBody>
                  <a:tcPr marL="132080" marR="132080" marT="66040" marB="660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Unclear; get more data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Unclear; get more data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Unclear; get more data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607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Unclear; get more data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Possibly trivial; possibly harmful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Possibly trivial; possibly harmful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Possibly trivial; possibly harmful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A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5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Possibly trivial; possibly harmful</a:t>
                      </a:r>
                      <a:endParaRPr lang="en-NZ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AFE">
                        <a:alpha val="9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Likely beneficial; unlikely </a:t>
                      </a:r>
                      <a:r>
                        <a:rPr lang="en-NZ" sz="1500" b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trivial</a:t>
                      </a:r>
                      <a:endParaRPr lang="en-NZ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FFC1">
                        <a:alpha val="9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022422"/>
                  </a:ext>
                </a:extLst>
              </a:tr>
              <a:tr h="9840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Unclear; get more data</a:t>
                      </a:r>
                    </a:p>
                  </a:txBody>
                  <a:tcPr marL="132080" marR="132080" marT="66040" marB="660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Unclear; get more data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Unclear; get more data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Unclear; get more data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607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Unclear; get more data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Possibly trivial; possibly harmful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Possibly trivial; possibly harmful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Possibly trivial; possibly harmful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Possibly trivial; possibly harmful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Likely trivial; unlikely harmful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D7FD">
                        <a:alpha val="92157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577607"/>
                  </a:ext>
                </a:extLst>
              </a:tr>
              <a:tr h="9840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Unclear; get more data</a:t>
                      </a:r>
                    </a:p>
                  </a:txBody>
                  <a:tcPr marL="132080" marR="132080" marT="66040" marB="660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Unclear; get more data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Unclear; get more data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Unclear; get more data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607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Unclear; get more data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Possibly trivial; possibly harmful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Possibly trivial; possibly harmful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Possibly trivial; possibly harmful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Possibly trivial; possibly harmful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Possibly trivial; unlikely harmful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C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543711"/>
                  </a:ext>
                </a:extLst>
              </a:tr>
              <a:tr h="9840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Unclear; get more data</a:t>
                      </a:r>
                    </a:p>
                  </a:txBody>
                  <a:tcPr marL="132080" marR="132080" marT="66040" marB="660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Unclear; get more data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Unclear; get more data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Unclear; get more data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607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5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V.</a:t>
                      </a:r>
                      <a:r>
                        <a:rPr lang="en-NZ" sz="15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u</a:t>
                      </a:r>
                      <a:r>
                        <a:rPr lang="en-NZ" sz="15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nlikely trivial; </a:t>
                      </a:r>
                      <a:br>
                        <a:rPr lang="en-NZ" sz="15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</a:br>
                      <a:r>
                        <a:rPr lang="en-NZ" sz="15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v. likely harmful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C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1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Possibly trivial; possibly harmful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Possibly trivial; possibly harmful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Possibly trivial; possibly harmful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Possibly trivial; possibly harmful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Possibly trivial; unlikely harmful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C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53167"/>
                  </a:ext>
                </a:extLst>
              </a:tr>
              <a:tr h="9840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Unclear; get more data</a:t>
                      </a:r>
                    </a:p>
                  </a:txBody>
                  <a:tcPr marL="132080" marR="132080" marT="66040" marB="660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Unclear; get more data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Unclear; get more data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Unclear; get more data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607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Unlikely trivial; likely </a:t>
                      </a:r>
                      <a:r>
                        <a:rPr lang="en-NZ" sz="15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harmful</a:t>
                      </a:r>
                      <a:endParaRPr lang="en-NZ" sz="15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1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Unlikely trivial; possibly harmful</a:t>
                      </a:r>
                      <a:endParaRPr kumimoji="0" lang="en-NZ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DE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Possibly trivial; possibly </a:t>
                      </a:r>
                      <a:r>
                        <a:rPr lang="en-NZ" sz="15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harmful</a:t>
                      </a:r>
                      <a:endParaRPr lang="en-NZ" sz="15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Possibly trivial; possibly harmful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Possibly trivial; possibly harmful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Possibly trivial; unlikely harmful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C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2325821"/>
                  </a:ext>
                </a:extLst>
              </a:tr>
              <a:tr h="9840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Unclear; get more data</a:t>
                      </a:r>
                    </a:p>
                  </a:txBody>
                  <a:tcPr marL="132080" marR="132080" marT="66040" marB="660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Unclear; get more data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Unclear; get more data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Unclear; get more data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Unlikely trivial; likely </a:t>
                      </a:r>
                      <a:r>
                        <a:rPr lang="en-NZ" sz="15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harmful</a:t>
                      </a:r>
                      <a:endParaRPr lang="en-NZ" sz="15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7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Unlikely trivial; likely harmful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7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Possibly trivial; possibly </a:t>
                      </a:r>
                      <a:r>
                        <a:rPr lang="en-NZ" sz="15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harmful</a:t>
                      </a:r>
                      <a:endParaRPr lang="en-NZ" sz="15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Possibly trivial; possibly harmful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Possibly trivial; possibly harmful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Possibly trivial; unlikely harmful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C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57935"/>
                  </a:ext>
                </a:extLst>
              </a:tr>
              <a:tr h="9840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Unclear; get more data</a:t>
                      </a:r>
                    </a:p>
                  </a:txBody>
                  <a:tcPr marL="132080" marR="132080" marT="66040" marB="660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Unclear; get more data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Unclear; get more data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Unclear; get more data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5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Unlikely trivial; likely harmful</a:t>
                      </a:r>
                      <a:endParaRPr lang="en-NZ" sz="15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7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Unlikely trivial; likely harmful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7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Possibly trivial; possibly </a:t>
                      </a:r>
                      <a:r>
                        <a:rPr lang="en-NZ" sz="15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harmful</a:t>
                      </a:r>
                      <a:endParaRPr lang="en-NZ" sz="15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Possibly trivial; possibly harmful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A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5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Possibly trivial; unlikely harmful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C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5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Possibly trivial; unlikely harmful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C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323500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E805408E-2E4A-4D92-882C-9E6EB8A644F6}"/>
              </a:ext>
            </a:extLst>
          </p:cNvPr>
          <p:cNvSpPr txBox="1"/>
          <p:nvPr/>
        </p:nvSpPr>
        <p:spPr>
          <a:xfrm>
            <a:off x="555328" y="416495"/>
            <a:ext cx="84442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95285" fontAlgn="auto">
              <a:spcBef>
                <a:spcPts val="0"/>
              </a:spcBef>
              <a:spcAft>
                <a:spcPts val="0"/>
              </a:spcAft>
            </a:pPr>
            <a:r>
              <a:rPr lang="en-NZ" sz="2800" u="none" dirty="0" smtClean="0">
                <a:solidFill>
                  <a:prstClr val="black"/>
                </a:solidFill>
                <a:latin typeface="Arial Narrow" panose="020B0606020202030204" pitchFamily="34" charset="0"/>
                <a:cs typeface="+mn-cs"/>
              </a:rPr>
              <a:t>Clinical MBI Type-I errors with 80 </a:t>
            </a:r>
            <a:r>
              <a:rPr lang="en-NZ" sz="2800" u="none" dirty="0">
                <a:solidFill>
                  <a:prstClr val="black"/>
                </a:solidFill>
                <a:latin typeface="Arial Narrow" panose="020B0606020202030204" pitchFamily="34" charset="0"/>
                <a:cs typeface="+mn-cs"/>
              </a:rPr>
              <a:t>controlled </a:t>
            </a:r>
            <a:r>
              <a:rPr lang="en-NZ" sz="2800" u="none" dirty="0" smtClean="0">
                <a:solidFill>
                  <a:prstClr val="black"/>
                </a:solidFill>
                <a:latin typeface="Arial Narrow" panose="020B0606020202030204" pitchFamily="34" charset="0"/>
                <a:cs typeface="+mn-cs"/>
              </a:rPr>
              <a:t>trials, </a:t>
            </a:r>
            <a:r>
              <a:rPr lang="en-NZ" sz="2800" u="none" dirty="0">
                <a:solidFill>
                  <a:prstClr val="black"/>
                </a:solidFill>
                <a:latin typeface="Arial Narrow" panose="020B0606020202030204" pitchFamily="34" charset="0"/>
                <a:cs typeface="+mn-cs"/>
              </a:rPr>
              <a:t>true </a:t>
            </a:r>
            <a:r>
              <a:rPr lang="en-NZ" sz="2800" u="none" dirty="0" smtClean="0">
                <a:solidFill>
                  <a:prstClr val="black"/>
                </a:solidFill>
                <a:latin typeface="Arial Narrow" panose="020B0606020202030204" pitchFamily="34" charset="0"/>
                <a:cs typeface="+mn-cs"/>
              </a:rPr>
              <a:t>effect = 0</a:t>
            </a:r>
            <a:endParaRPr lang="en-NZ" sz="2800" u="none" dirty="0">
              <a:solidFill>
                <a:prstClr val="black"/>
              </a:solidFill>
              <a:latin typeface="Arial Narrow" panose="020B0606020202030204" pitchFamily="34" charset="0"/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1560923" y="1150429"/>
            <a:ext cx="1143418" cy="97251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95285" fontAlgn="auto">
              <a:spcBef>
                <a:spcPts val="0"/>
              </a:spcBef>
              <a:spcAft>
                <a:spcPts val="0"/>
              </a:spcAft>
            </a:pPr>
            <a:endParaRPr lang="en-AU" sz="3467" u="none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1560923" y="2196203"/>
            <a:ext cx="1143418" cy="97542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95285" fontAlgn="auto">
              <a:spcBef>
                <a:spcPts val="0"/>
              </a:spcBef>
              <a:spcAft>
                <a:spcPts val="0"/>
              </a:spcAft>
            </a:pPr>
            <a:endParaRPr lang="en-AU" sz="3467" u="none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486167" y="5325828"/>
            <a:ext cx="1144693" cy="97905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95285" fontAlgn="auto">
              <a:spcBef>
                <a:spcPts val="0"/>
              </a:spcBef>
              <a:spcAft>
                <a:spcPts val="0"/>
              </a:spcAft>
            </a:pPr>
            <a:endParaRPr lang="en-AU" sz="3467" u="none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604327" y="975559"/>
            <a:ext cx="1210001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805408E-2E4A-4D92-882C-9E6EB8A644F6}"/>
              </a:ext>
            </a:extLst>
          </p:cNvPr>
          <p:cNvSpPr txBox="1"/>
          <p:nvPr/>
        </p:nvSpPr>
        <p:spPr>
          <a:xfrm>
            <a:off x="8620224" y="1762238"/>
            <a:ext cx="2593980" cy="8679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defTabSz="495285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NZ" sz="2800" u="none" dirty="0" smtClean="0">
                <a:solidFill>
                  <a:prstClr val="black"/>
                </a:solidFill>
                <a:latin typeface="Arial Narrow" panose="020B0606020202030204" pitchFamily="34" charset="0"/>
                <a:cs typeface="+mn-cs"/>
              </a:rPr>
              <a:t>Two Type-I  errors</a:t>
            </a:r>
          </a:p>
          <a:p>
            <a:pPr defTabSz="495285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NZ" sz="2800" u="none" dirty="0" smtClean="0">
                <a:solidFill>
                  <a:prstClr val="black"/>
                </a:solidFill>
                <a:latin typeface="Arial Narrow" panose="020B0606020202030204" pitchFamily="34" charset="0"/>
                <a:cs typeface="+mn-cs"/>
              </a:rPr>
              <a:t>(error rate = 2.7%)</a:t>
            </a:r>
            <a:endParaRPr lang="en-NZ" sz="2800" u="none" dirty="0">
              <a:solidFill>
                <a:prstClr val="black"/>
              </a:solidFill>
              <a:latin typeface="Arial Narrow" panose="020B0606020202030204" pitchFamily="34" charset="0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805408E-2E4A-4D92-882C-9E6EB8A644F6}"/>
              </a:ext>
            </a:extLst>
          </p:cNvPr>
          <p:cNvSpPr txBox="1"/>
          <p:nvPr/>
        </p:nvSpPr>
        <p:spPr>
          <a:xfrm>
            <a:off x="1275408" y="5381390"/>
            <a:ext cx="3973781" cy="8679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 defTabSz="495285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NZ" sz="2800" u="none" dirty="0" smtClean="0">
                <a:solidFill>
                  <a:prstClr val="black"/>
                </a:solidFill>
                <a:latin typeface="Arial Narrow" panose="020B0606020202030204" pitchFamily="34" charset="0"/>
                <a:cs typeface="+mn-cs"/>
              </a:rPr>
              <a:t>One non-clinical Type-I  error</a:t>
            </a:r>
          </a:p>
          <a:p>
            <a:pPr algn="ctr" defTabSz="495285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NZ" sz="2800" u="none" dirty="0" smtClean="0">
                <a:solidFill>
                  <a:prstClr val="black"/>
                </a:solidFill>
                <a:latin typeface="Arial Narrow" panose="020B0606020202030204" pitchFamily="34" charset="0"/>
                <a:cs typeface="+mn-cs"/>
              </a:rPr>
              <a:t>(error rate = 0.8%)</a:t>
            </a:r>
            <a:endParaRPr lang="en-NZ" sz="2800" u="none" dirty="0">
              <a:solidFill>
                <a:prstClr val="black"/>
              </a:solidFill>
              <a:latin typeface="Arial Narrow" panose="020B060602020203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1502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8" grpId="0" animBg="1"/>
      <p:bldP spid="10" grpId="0" animBg="1"/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360" y="920552"/>
            <a:ext cx="11377264" cy="74168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06D678E-FAEF-47E9-9A64-C66BD05FDA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1919503"/>
              </p:ext>
            </p:extLst>
          </p:nvPr>
        </p:nvGraphicFramePr>
        <p:xfrm>
          <a:off x="7011190" y="2435944"/>
          <a:ext cx="4624784" cy="561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6196">
                  <a:extLst>
                    <a:ext uri="{9D8B030D-6E8A-4147-A177-3AD203B41FA5}">
                      <a16:colId xmlns:a16="http://schemas.microsoft.com/office/drawing/2014/main" val="2308945345"/>
                    </a:ext>
                  </a:extLst>
                </a:gridCol>
                <a:gridCol w="1156196">
                  <a:extLst>
                    <a:ext uri="{9D8B030D-6E8A-4147-A177-3AD203B41FA5}">
                      <a16:colId xmlns:a16="http://schemas.microsoft.com/office/drawing/2014/main" val="1691170745"/>
                    </a:ext>
                  </a:extLst>
                </a:gridCol>
                <a:gridCol w="1156196">
                  <a:extLst>
                    <a:ext uri="{9D8B030D-6E8A-4147-A177-3AD203B41FA5}">
                      <a16:colId xmlns:a16="http://schemas.microsoft.com/office/drawing/2014/main" val="451484056"/>
                    </a:ext>
                  </a:extLst>
                </a:gridCol>
                <a:gridCol w="1156196">
                  <a:extLst>
                    <a:ext uri="{9D8B030D-6E8A-4147-A177-3AD203B41FA5}">
                      <a16:colId xmlns:a16="http://schemas.microsoft.com/office/drawing/2014/main" val="3115481396"/>
                    </a:ext>
                  </a:extLst>
                </a:gridCol>
              </a:tblGrid>
              <a:tr h="1122680">
                <a:tc>
                  <a:txBody>
                    <a:bodyPr/>
                    <a:lstStyle/>
                    <a:p>
                      <a:pPr algn="ctr"/>
                      <a:r>
                        <a:rPr lang="en-NZ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Unclear; get more data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Unclear; get more data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Unclear; get more data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6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M. </a:t>
                      </a:r>
                      <a:r>
                        <a:rPr lang="en-NZ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likely beneficial; </a:t>
                      </a:r>
                      <a:r>
                        <a:rPr lang="en-NZ" sz="16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m. </a:t>
                      </a:r>
                      <a:r>
                        <a:rPr lang="en-NZ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unlikely trivial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AFF1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509086"/>
                  </a:ext>
                </a:extLst>
              </a:tr>
              <a:tr h="1122680">
                <a:tc>
                  <a:txBody>
                    <a:bodyPr/>
                    <a:lstStyle/>
                    <a:p>
                      <a:pPr algn="ctr"/>
                      <a:r>
                        <a:rPr lang="en-NZ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Unclear; get </a:t>
                      </a:r>
                      <a:r>
                        <a:rPr lang="en-NZ" sz="1600" b="0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more</a:t>
                      </a:r>
                      <a:r>
                        <a:rPr lang="en-NZ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data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Unclear; get </a:t>
                      </a:r>
                      <a:r>
                        <a:rPr lang="en-NZ" sz="1600" b="0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more</a:t>
                      </a:r>
                      <a:r>
                        <a:rPr lang="en-NZ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data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Unclear; get </a:t>
                      </a:r>
                      <a:r>
                        <a:rPr lang="en-NZ" sz="1600" b="0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more</a:t>
                      </a:r>
                      <a:r>
                        <a:rPr lang="en-NZ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data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V. likely beneficial; </a:t>
                      </a:r>
                      <a:r>
                        <a:rPr lang="en-NZ" sz="16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v. </a:t>
                      </a:r>
                      <a:r>
                        <a:rPr lang="en-NZ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unlikely trivial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FF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022422"/>
                  </a:ext>
                </a:extLst>
              </a:tr>
              <a:tr h="11226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Unclear; get more data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Unclear; get more data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600" b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Possibly trivial; possibly harmful</a:t>
                      </a:r>
                      <a:endParaRPr lang="en-NZ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Likely beneficial; </a:t>
                      </a:r>
                      <a:r>
                        <a:rPr lang="en-NZ" sz="16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v. </a:t>
                      </a:r>
                      <a:r>
                        <a:rPr lang="en-NZ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unlikely trivial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FF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577607"/>
                  </a:ext>
                </a:extLst>
              </a:tr>
              <a:tr h="11226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Unclear; get more data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Unclear; get more data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600" b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Possibly trivial; unlikely harmful</a:t>
                      </a:r>
                      <a:endParaRPr lang="en-NZ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CB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Likely </a:t>
                      </a:r>
                      <a:r>
                        <a:rPr lang="en-NZ" sz="16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beneficial</a:t>
                      </a:r>
                      <a:r>
                        <a:rPr lang="en-NZ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; </a:t>
                      </a:r>
                      <a:r>
                        <a:rPr lang="en-NZ" sz="16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v. </a:t>
                      </a:r>
                      <a:r>
                        <a:rPr lang="en-NZ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unlikely </a:t>
                      </a:r>
                      <a:r>
                        <a:rPr lang="en-NZ" sz="16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trivial</a:t>
                      </a:r>
                      <a:endParaRPr lang="en-NZ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FF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543711"/>
                  </a:ext>
                </a:extLst>
              </a:tr>
              <a:tr h="11226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Unclear; get more data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Unclear; get more data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6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Likely  beneficial; unlikely trivial</a:t>
                      </a:r>
                      <a:endParaRPr lang="en-NZ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FF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Likely  beneficial; unlikely trivial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FF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53167"/>
                  </a:ext>
                </a:extLst>
              </a:tr>
            </a:tbl>
          </a:graphicData>
        </a:graphic>
      </p:graphicFrame>
      <p:sp>
        <p:nvSpPr>
          <p:cNvPr id="19" name="Rectangle 18"/>
          <p:cNvSpPr/>
          <p:nvPr/>
        </p:nvSpPr>
        <p:spPr>
          <a:xfrm>
            <a:off x="9350579" y="4713449"/>
            <a:ext cx="1083576" cy="105394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95285" fontAlgn="auto">
              <a:spcBef>
                <a:spcPts val="0"/>
              </a:spcBef>
              <a:spcAft>
                <a:spcPts val="0"/>
              </a:spcAft>
            </a:pPr>
            <a:endParaRPr lang="en-AU" sz="3467" u="none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350579" y="5836112"/>
            <a:ext cx="1083576" cy="105656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95285" fontAlgn="auto">
              <a:spcBef>
                <a:spcPts val="0"/>
              </a:spcBef>
              <a:spcAft>
                <a:spcPts val="0"/>
              </a:spcAft>
            </a:pPr>
            <a:endParaRPr lang="en-AU" sz="3467" u="none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606D678E-FAEF-47E9-9A64-C66BD05FDA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9982097"/>
              </p:ext>
            </p:extLst>
          </p:nvPr>
        </p:nvGraphicFramePr>
        <p:xfrm>
          <a:off x="1474580" y="2435944"/>
          <a:ext cx="4624784" cy="561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6196">
                  <a:extLst>
                    <a:ext uri="{9D8B030D-6E8A-4147-A177-3AD203B41FA5}">
                      <a16:colId xmlns:a16="http://schemas.microsoft.com/office/drawing/2014/main" val="2308945345"/>
                    </a:ext>
                  </a:extLst>
                </a:gridCol>
                <a:gridCol w="1156196">
                  <a:extLst>
                    <a:ext uri="{9D8B030D-6E8A-4147-A177-3AD203B41FA5}">
                      <a16:colId xmlns:a16="http://schemas.microsoft.com/office/drawing/2014/main" val="1691170745"/>
                    </a:ext>
                  </a:extLst>
                </a:gridCol>
                <a:gridCol w="1156196">
                  <a:extLst>
                    <a:ext uri="{9D8B030D-6E8A-4147-A177-3AD203B41FA5}">
                      <a16:colId xmlns:a16="http://schemas.microsoft.com/office/drawing/2014/main" val="451484056"/>
                    </a:ext>
                  </a:extLst>
                </a:gridCol>
                <a:gridCol w="1156196">
                  <a:extLst>
                    <a:ext uri="{9D8B030D-6E8A-4147-A177-3AD203B41FA5}">
                      <a16:colId xmlns:a16="http://schemas.microsoft.com/office/drawing/2014/main" val="3115481396"/>
                    </a:ext>
                  </a:extLst>
                </a:gridCol>
              </a:tblGrid>
              <a:tr h="1122680">
                <a:tc>
                  <a:txBody>
                    <a:bodyPr/>
                    <a:lstStyle/>
                    <a:p>
                      <a:pPr algn="ctr"/>
                      <a:r>
                        <a:rPr lang="en-NZ" sz="16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M. likely harmful; </a:t>
                      </a:r>
                      <a:br>
                        <a:rPr lang="en-NZ" sz="16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</a:br>
                      <a:r>
                        <a:rPr lang="en-NZ" sz="16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m. unlikely trivial</a:t>
                      </a:r>
                      <a:endParaRPr lang="en-NZ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90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6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Likely</a:t>
                      </a:r>
                      <a:r>
                        <a:rPr lang="en-NZ" sz="16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harmful; unlikely trivial</a:t>
                      </a:r>
                      <a:endParaRPr lang="en-NZ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Possibly harmful; possibly trivial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Unclear; get more data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509086"/>
                  </a:ext>
                </a:extLst>
              </a:tr>
              <a:tr h="1122680">
                <a:tc>
                  <a:txBody>
                    <a:bodyPr/>
                    <a:lstStyle/>
                    <a:p>
                      <a:pPr algn="ctr"/>
                      <a:r>
                        <a:rPr lang="en-NZ" sz="16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V.</a:t>
                      </a:r>
                      <a:r>
                        <a:rPr lang="en-NZ" sz="16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likely harmful; </a:t>
                      </a:r>
                      <a:br>
                        <a:rPr lang="en-NZ" sz="16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</a:br>
                      <a:r>
                        <a:rPr lang="en-NZ" sz="16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v. unlikely trivial</a:t>
                      </a:r>
                      <a:endParaRPr lang="en-NZ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C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6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Likely</a:t>
                      </a:r>
                      <a:r>
                        <a:rPr lang="en-NZ" sz="16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harmful; unlikely trivial</a:t>
                      </a:r>
                      <a:endParaRPr lang="en-NZ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Possibly harmful; possibly trivial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Unclear; get </a:t>
                      </a:r>
                      <a:r>
                        <a:rPr lang="en-NZ" sz="1600" b="0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more</a:t>
                      </a:r>
                      <a:r>
                        <a:rPr lang="en-NZ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data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022422"/>
                  </a:ext>
                </a:extLst>
              </a:tr>
              <a:tr h="11226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6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V.</a:t>
                      </a:r>
                      <a:r>
                        <a:rPr lang="en-NZ" sz="16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likely harmful; </a:t>
                      </a:r>
                      <a:br>
                        <a:rPr lang="en-NZ" sz="16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</a:br>
                      <a:r>
                        <a:rPr lang="en-NZ" sz="16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v. unlikely trivial</a:t>
                      </a:r>
                      <a:endParaRPr lang="en-NZ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C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6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Likely</a:t>
                      </a:r>
                      <a:r>
                        <a:rPr lang="en-NZ" sz="16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harmful; unlikely trivial</a:t>
                      </a:r>
                      <a:endParaRPr lang="en-NZ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Possibly harmful; possibly trivial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A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600" b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Possibly trivial; unlikely harmful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C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577607"/>
                  </a:ext>
                </a:extLst>
              </a:tr>
              <a:tr h="11226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6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V.</a:t>
                      </a:r>
                      <a:r>
                        <a:rPr lang="en-NZ" sz="16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likely harmful; </a:t>
                      </a:r>
                      <a:br>
                        <a:rPr lang="en-NZ" sz="16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</a:br>
                      <a:r>
                        <a:rPr lang="en-NZ" sz="16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v. unlikely trivial</a:t>
                      </a:r>
                      <a:endParaRPr lang="en-NZ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C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6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Likely</a:t>
                      </a:r>
                      <a:r>
                        <a:rPr lang="en-NZ" sz="16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harmful; unlikely trivial</a:t>
                      </a:r>
                      <a:endParaRPr lang="en-NZ" sz="1600" b="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Possibly harmful; possibly trivial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A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Possibly harmful; possibly trivial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A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543711"/>
                  </a:ext>
                </a:extLst>
              </a:tr>
              <a:tr h="11226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6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Likely</a:t>
                      </a:r>
                      <a:r>
                        <a:rPr lang="en-NZ" sz="16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harmful; unlikely trivial</a:t>
                      </a:r>
                      <a:endParaRPr lang="en-NZ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6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Likely</a:t>
                      </a:r>
                      <a:r>
                        <a:rPr lang="en-NZ" sz="16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harmful; unlikely trivial</a:t>
                      </a:r>
                      <a:endParaRPr lang="en-NZ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Possibly harmful; possibly trivial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A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Possibly harmful; possibly trivial</a:t>
                      </a:r>
                    </a:p>
                  </a:txBody>
                  <a:tcPr marL="132080" marR="132080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A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53167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E805408E-2E4A-4D92-882C-9E6EB8A644F6}"/>
              </a:ext>
            </a:extLst>
          </p:cNvPr>
          <p:cNvSpPr txBox="1"/>
          <p:nvPr/>
        </p:nvSpPr>
        <p:spPr>
          <a:xfrm>
            <a:off x="1379500" y="1855014"/>
            <a:ext cx="3889463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95285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NZ" sz="2800" u="none" dirty="0" smtClean="0">
                <a:solidFill>
                  <a:prstClr val="black"/>
                </a:solidFill>
                <a:latin typeface="Arial Narrow" panose="020B0606020202030204" pitchFamily="34" charset="0"/>
                <a:cs typeface="+mn-cs"/>
              </a:rPr>
              <a:t>True effects = </a:t>
            </a:r>
            <a:r>
              <a:rPr lang="en-NZ" sz="2800" u="none" dirty="0">
                <a:solidFill>
                  <a:prstClr val="black"/>
                </a:solidFill>
                <a:latin typeface="Arial Narrow" panose="020B0606020202030204" pitchFamily="34" charset="0"/>
                <a:cs typeface="+mn-cs"/>
              </a:rPr>
              <a:t>small </a:t>
            </a:r>
            <a:r>
              <a:rPr lang="en-NZ" sz="2800" u="none" dirty="0" smtClean="0">
                <a:solidFill>
                  <a:prstClr val="black"/>
                </a:solidFill>
                <a:latin typeface="Arial Narrow" panose="020B0606020202030204" pitchFamily="34" charset="0"/>
                <a:cs typeface="+mn-cs"/>
              </a:rPr>
              <a:t>harmful</a:t>
            </a:r>
            <a:endParaRPr lang="en-NZ" sz="2800" u="none" dirty="0">
              <a:solidFill>
                <a:prstClr val="black"/>
              </a:solidFill>
              <a:latin typeface="Arial Narrow" panose="020B0606020202030204" pitchFamily="34" charset="0"/>
              <a:cs typeface="+mn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805408E-2E4A-4D92-882C-9E6EB8A644F6}"/>
              </a:ext>
            </a:extLst>
          </p:cNvPr>
          <p:cNvSpPr txBox="1"/>
          <p:nvPr/>
        </p:nvSpPr>
        <p:spPr>
          <a:xfrm>
            <a:off x="6947022" y="1855014"/>
            <a:ext cx="4152355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95285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NZ" sz="2800" u="none" dirty="0" smtClean="0">
                <a:solidFill>
                  <a:prstClr val="black"/>
                </a:solidFill>
                <a:latin typeface="Arial Narrow" panose="020B0606020202030204" pitchFamily="34" charset="0"/>
                <a:cs typeface="+mn-cs"/>
              </a:rPr>
              <a:t>True effects = small beneficial</a:t>
            </a:r>
            <a:endParaRPr lang="en-NZ" sz="2800" u="none" dirty="0">
              <a:solidFill>
                <a:prstClr val="black"/>
              </a:solidFill>
              <a:latin typeface="Arial Narrow" panose="020B0606020202030204" pitchFamily="34" charset="0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05408E-2E4A-4D92-882C-9E6EB8A644F6}"/>
              </a:ext>
            </a:extLst>
          </p:cNvPr>
          <p:cNvSpPr txBox="1"/>
          <p:nvPr/>
        </p:nvSpPr>
        <p:spPr>
          <a:xfrm>
            <a:off x="1379500" y="1136576"/>
            <a:ext cx="7289660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95285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NZ" sz="2800" u="none" dirty="0" smtClean="0">
                <a:solidFill>
                  <a:prstClr val="black"/>
                </a:solidFill>
                <a:latin typeface="Arial Narrow" panose="020B0606020202030204" pitchFamily="34" charset="0"/>
                <a:cs typeface="+mn-cs"/>
              </a:rPr>
              <a:t>Clinical MBI Type-II errors with 20 controlled trials</a:t>
            </a:r>
            <a:endParaRPr lang="en-NZ" sz="2800" u="none" dirty="0">
              <a:solidFill>
                <a:prstClr val="black"/>
              </a:solidFill>
              <a:latin typeface="Arial Narrow" panose="020B0606020202030204" pitchFamily="34" charset="0"/>
              <a:cs typeface="+mn-cs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483166" y="1678036"/>
            <a:ext cx="1016139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E805408E-2E4A-4D92-882C-9E6EB8A644F6}"/>
              </a:ext>
            </a:extLst>
          </p:cNvPr>
          <p:cNvSpPr txBox="1"/>
          <p:nvPr/>
        </p:nvSpPr>
        <p:spPr>
          <a:xfrm>
            <a:off x="2342428" y="4234071"/>
            <a:ext cx="2702278" cy="8679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495285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NZ" sz="2800" u="none" dirty="0" smtClean="0">
                <a:solidFill>
                  <a:prstClr val="black"/>
                </a:solidFill>
                <a:latin typeface="Arial Narrow" panose="020B0606020202030204" pitchFamily="34" charset="0"/>
                <a:cs typeface="+mn-cs"/>
              </a:rPr>
              <a:t>No Type-II errors)</a:t>
            </a:r>
          </a:p>
          <a:p>
            <a:pPr defTabSz="495285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NZ" sz="2800" u="none" dirty="0" smtClean="0">
                <a:solidFill>
                  <a:prstClr val="black"/>
                </a:solidFill>
                <a:latin typeface="Arial Narrow" panose="020B0606020202030204" pitchFamily="34" charset="0"/>
                <a:cs typeface="+mn-cs"/>
              </a:rPr>
              <a:t>(error rate = 0.2%)</a:t>
            </a:r>
            <a:endParaRPr lang="en-NZ" sz="2800" u="none" dirty="0">
              <a:solidFill>
                <a:prstClr val="black"/>
              </a:solidFill>
              <a:latin typeface="Arial Narrow" panose="020B0606020202030204" pitchFamily="34" charset="0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805408E-2E4A-4D92-882C-9E6EB8A644F6}"/>
              </a:ext>
            </a:extLst>
          </p:cNvPr>
          <p:cNvSpPr txBox="1"/>
          <p:nvPr/>
        </p:nvSpPr>
        <p:spPr>
          <a:xfrm>
            <a:off x="6403041" y="5402147"/>
            <a:ext cx="2721239" cy="8679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495285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NZ" sz="2800" u="none" dirty="0" smtClean="0">
                <a:solidFill>
                  <a:prstClr val="black"/>
                </a:solidFill>
                <a:latin typeface="Arial Narrow" panose="020B0606020202030204" pitchFamily="34" charset="0"/>
                <a:cs typeface="+mn-cs"/>
              </a:rPr>
              <a:t>Two Type-II  errors)</a:t>
            </a:r>
          </a:p>
          <a:p>
            <a:pPr defTabSz="495285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NZ" sz="2800" u="none" dirty="0" smtClean="0">
                <a:solidFill>
                  <a:prstClr val="black"/>
                </a:solidFill>
                <a:latin typeface="Arial Narrow" panose="020B0606020202030204" pitchFamily="34" charset="0"/>
                <a:cs typeface="+mn-cs"/>
              </a:rPr>
              <a:t>(error rate = 12%)</a:t>
            </a:r>
            <a:endParaRPr lang="en-NZ" sz="2800" u="none" dirty="0">
              <a:solidFill>
                <a:prstClr val="black"/>
              </a:solidFill>
              <a:latin typeface="Arial Narrow" panose="020B060602020203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1447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22" grpId="0"/>
      <p:bldP spid="23" grpId="0"/>
      <p:bldP spid="1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152" y="128464"/>
            <a:ext cx="12817560" cy="7200800"/>
          </a:xfr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8280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AU" dirty="0" smtClean="0"/>
              <a:t>Examples with huge samples and small samples:</a:t>
            </a:r>
          </a:p>
          <a:p>
            <a:pPr lvl="1"/>
            <a:endParaRPr lang="en-AU" dirty="0"/>
          </a:p>
          <a:p>
            <a:pPr lvl="1"/>
            <a:endParaRPr lang="en-AU" dirty="0" smtClean="0"/>
          </a:p>
          <a:p>
            <a:pPr lvl="1"/>
            <a:endParaRPr lang="en-AU" dirty="0"/>
          </a:p>
          <a:p>
            <a:pPr lvl="1"/>
            <a:endParaRPr lang="en-AU" dirty="0" smtClean="0"/>
          </a:p>
          <a:p>
            <a:pPr lvl="1"/>
            <a:endParaRPr lang="en-AU" dirty="0"/>
          </a:p>
          <a:p>
            <a:pPr lvl="1"/>
            <a:endParaRPr lang="en-AU" dirty="0" smtClean="0"/>
          </a:p>
          <a:p>
            <a:pPr lvl="1"/>
            <a:endParaRPr lang="en-AU" dirty="0"/>
          </a:p>
          <a:p>
            <a:pPr lvl="1"/>
            <a:endParaRPr lang="en-AU" dirty="0" smtClean="0"/>
          </a:p>
          <a:p>
            <a:pPr lvl="1"/>
            <a:endParaRPr lang="en-AU" dirty="0"/>
          </a:p>
          <a:p>
            <a:pPr lvl="1"/>
            <a:endParaRPr lang="en-AU" dirty="0" smtClean="0"/>
          </a:p>
          <a:p>
            <a:r>
              <a:rPr lang="en-US" dirty="0" smtClean="0"/>
              <a:t>P values can obviously lead to the wrong decision with small samples.</a:t>
            </a:r>
          </a:p>
          <a:p>
            <a:pPr lvl="1"/>
            <a:r>
              <a:rPr lang="en-US" dirty="0" smtClean="0"/>
              <a:t>The right decision depends on interpretation of the confidence limits, not p values.</a:t>
            </a:r>
            <a:endParaRPr lang="en-AU" dirty="0"/>
          </a:p>
          <a:p>
            <a:r>
              <a:rPr lang="en-AU" dirty="0"/>
              <a:t>MBI is simply a sophisticated way to interpret the confidence limits…</a:t>
            </a:r>
          </a:p>
        </p:txBody>
      </p:sp>
      <p:grpSp>
        <p:nvGrpSpPr>
          <p:cNvPr id="50" name="Group 49"/>
          <p:cNvGrpSpPr/>
          <p:nvPr/>
        </p:nvGrpSpPr>
        <p:grpSpPr>
          <a:xfrm>
            <a:off x="915368" y="1496616"/>
            <a:ext cx="6745287" cy="2941651"/>
            <a:chOff x="700088" y="2128243"/>
            <a:chExt cx="6745287" cy="2941651"/>
          </a:xfrm>
        </p:grpSpPr>
        <p:sp>
          <p:nvSpPr>
            <p:cNvPr id="51" name="Rectangle 50"/>
            <p:cNvSpPr>
              <a:spLocks noChangeArrowheads="1"/>
            </p:cNvSpPr>
            <p:nvPr/>
          </p:nvSpPr>
          <p:spPr bwMode="auto">
            <a:xfrm>
              <a:off x="4829175" y="2128243"/>
              <a:ext cx="2616200" cy="2933700"/>
            </a:xfrm>
            <a:prstGeom prst="rect">
              <a:avLst/>
            </a:prstGeom>
            <a:solidFill>
              <a:srgbClr val="FFECA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2" name="Rectangle 51"/>
            <p:cNvSpPr>
              <a:spLocks noChangeArrowheads="1"/>
            </p:cNvSpPr>
            <p:nvPr/>
          </p:nvSpPr>
          <p:spPr bwMode="auto">
            <a:xfrm>
              <a:off x="700088" y="2128243"/>
              <a:ext cx="2719388" cy="2933700"/>
            </a:xfrm>
            <a:prstGeom prst="rect">
              <a:avLst/>
            </a:prstGeom>
            <a:solidFill>
              <a:srgbClr val="EAD0F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3" name="Rectangle 52"/>
            <p:cNvSpPr>
              <a:spLocks noChangeArrowheads="1"/>
            </p:cNvSpPr>
            <p:nvPr/>
          </p:nvSpPr>
          <p:spPr bwMode="auto">
            <a:xfrm>
              <a:off x="3172870" y="2130949"/>
              <a:ext cx="1957388" cy="2938945"/>
            </a:xfrm>
            <a:prstGeom prst="rect">
              <a:avLst/>
            </a:prstGeom>
            <a:solidFill>
              <a:srgbClr val="E0FF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804243" y="4436666"/>
            <a:ext cx="6886575" cy="1009907"/>
            <a:chOff x="588963" y="5068293"/>
            <a:chExt cx="6886575" cy="1009907"/>
          </a:xfrm>
        </p:grpSpPr>
        <p:sp>
          <p:nvSpPr>
            <p:cNvPr id="55" name="Line 55"/>
            <p:cNvSpPr>
              <a:spLocks noChangeShapeType="1"/>
            </p:cNvSpPr>
            <p:nvPr/>
          </p:nvSpPr>
          <p:spPr bwMode="auto">
            <a:xfrm>
              <a:off x="706438" y="5068293"/>
              <a:ext cx="6738938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2919636" y="5678090"/>
              <a:ext cx="245265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Effect</a:t>
              </a:r>
              <a:r>
                <a:rPr kumimoji="0" lang="en-US" altLang="en-US" sz="26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 of a treatment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Freeform 58"/>
            <p:cNvSpPr>
              <a:spLocks noEditPoints="1"/>
            </p:cNvSpPr>
            <p:nvPr/>
          </p:nvSpPr>
          <p:spPr bwMode="auto">
            <a:xfrm>
              <a:off x="5163840" y="5171480"/>
              <a:ext cx="2262188" cy="98425"/>
            </a:xfrm>
            <a:custGeom>
              <a:avLst/>
              <a:gdLst>
                <a:gd name="T0" fmla="*/ 0 w 1425"/>
                <a:gd name="T1" fmla="*/ 28 h 62"/>
                <a:gd name="T2" fmla="*/ 1374 w 1425"/>
                <a:gd name="T3" fmla="*/ 28 h 62"/>
                <a:gd name="T4" fmla="*/ 1374 w 1425"/>
                <a:gd name="T5" fmla="*/ 34 h 62"/>
                <a:gd name="T6" fmla="*/ 0 w 1425"/>
                <a:gd name="T7" fmla="*/ 34 h 62"/>
                <a:gd name="T8" fmla="*/ 0 w 1425"/>
                <a:gd name="T9" fmla="*/ 28 h 62"/>
                <a:gd name="T10" fmla="*/ 1364 w 1425"/>
                <a:gd name="T11" fmla="*/ 0 h 62"/>
                <a:gd name="T12" fmla="*/ 1425 w 1425"/>
                <a:gd name="T13" fmla="*/ 31 h 62"/>
                <a:gd name="T14" fmla="*/ 1364 w 1425"/>
                <a:gd name="T15" fmla="*/ 62 h 62"/>
                <a:gd name="T16" fmla="*/ 1364 w 1425"/>
                <a:gd name="T17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25" h="62">
                  <a:moveTo>
                    <a:pt x="0" y="28"/>
                  </a:moveTo>
                  <a:lnTo>
                    <a:pt x="1374" y="28"/>
                  </a:lnTo>
                  <a:lnTo>
                    <a:pt x="1374" y="34"/>
                  </a:lnTo>
                  <a:lnTo>
                    <a:pt x="0" y="34"/>
                  </a:lnTo>
                  <a:lnTo>
                    <a:pt x="0" y="28"/>
                  </a:lnTo>
                  <a:close/>
                  <a:moveTo>
                    <a:pt x="1364" y="0"/>
                  </a:moveTo>
                  <a:lnTo>
                    <a:pt x="1425" y="31"/>
                  </a:lnTo>
                  <a:lnTo>
                    <a:pt x="1364" y="62"/>
                  </a:lnTo>
                  <a:lnTo>
                    <a:pt x="136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8" name="Freeform 59"/>
            <p:cNvSpPr>
              <a:spLocks noEditPoints="1"/>
            </p:cNvSpPr>
            <p:nvPr/>
          </p:nvSpPr>
          <p:spPr bwMode="auto">
            <a:xfrm>
              <a:off x="706438" y="5171480"/>
              <a:ext cx="2362200" cy="98425"/>
            </a:xfrm>
            <a:custGeom>
              <a:avLst/>
              <a:gdLst>
                <a:gd name="T0" fmla="*/ 1488 w 1488"/>
                <a:gd name="T1" fmla="*/ 28 h 62"/>
                <a:gd name="T2" fmla="*/ 51 w 1488"/>
                <a:gd name="T3" fmla="*/ 28 h 62"/>
                <a:gd name="T4" fmla="*/ 51 w 1488"/>
                <a:gd name="T5" fmla="*/ 34 h 62"/>
                <a:gd name="T6" fmla="*/ 1488 w 1488"/>
                <a:gd name="T7" fmla="*/ 34 h 62"/>
                <a:gd name="T8" fmla="*/ 1488 w 1488"/>
                <a:gd name="T9" fmla="*/ 28 h 62"/>
                <a:gd name="T10" fmla="*/ 61 w 1488"/>
                <a:gd name="T11" fmla="*/ 0 h 62"/>
                <a:gd name="T12" fmla="*/ 0 w 1488"/>
                <a:gd name="T13" fmla="*/ 31 h 62"/>
                <a:gd name="T14" fmla="*/ 61 w 1488"/>
                <a:gd name="T15" fmla="*/ 62 h 62"/>
                <a:gd name="T16" fmla="*/ 61 w 1488"/>
                <a:gd name="T17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88" h="62">
                  <a:moveTo>
                    <a:pt x="1488" y="28"/>
                  </a:moveTo>
                  <a:lnTo>
                    <a:pt x="51" y="28"/>
                  </a:lnTo>
                  <a:lnTo>
                    <a:pt x="51" y="34"/>
                  </a:lnTo>
                  <a:lnTo>
                    <a:pt x="1488" y="34"/>
                  </a:lnTo>
                  <a:lnTo>
                    <a:pt x="1488" y="28"/>
                  </a:lnTo>
                  <a:close/>
                  <a:moveTo>
                    <a:pt x="61" y="0"/>
                  </a:moveTo>
                  <a:lnTo>
                    <a:pt x="0" y="31"/>
                  </a:lnTo>
                  <a:lnTo>
                    <a:pt x="61" y="62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9" name="Rectangle 60"/>
            <p:cNvSpPr>
              <a:spLocks noChangeArrowheads="1"/>
            </p:cNvSpPr>
            <p:nvPr/>
          </p:nvSpPr>
          <p:spPr bwMode="auto">
            <a:xfrm>
              <a:off x="5030788" y="5317530"/>
              <a:ext cx="2444750" cy="31591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0" name="Rectangle 61"/>
            <p:cNvSpPr>
              <a:spLocks noChangeArrowheads="1"/>
            </p:cNvSpPr>
            <p:nvPr/>
          </p:nvSpPr>
          <p:spPr bwMode="auto">
            <a:xfrm>
              <a:off x="5193562" y="5263555"/>
              <a:ext cx="220252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substantial benefit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Rectangle 62"/>
            <p:cNvSpPr>
              <a:spLocks noChangeArrowheads="1"/>
            </p:cNvSpPr>
            <p:nvPr/>
          </p:nvSpPr>
          <p:spPr bwMode="auto">
            <a:xfrm>
              <a:off x="588963" y="5317530"/>
              <a:ext cx="2546350" cy="31591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2" name="Rectangle 63"/>
            <p:cNvSpPr>
              <a:spLocks noChangeArrowheads="1"/>
            </p:cNvSpPr>
            <p:nvPr/>
          </p:nvSpPr>
          <p:spPr bwMode="auto">
            <a:xfrm>
              <a:off x="926235" y="5263555"/>
              <a:ext cx="2005357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substantial harm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3" name="Freeform 64"/>
            <p:cNvSpPr>
              <a:spLocks noEditPoints="1"/>
            </p:cNvSpPr>
            <p:nvPr/>
          </p:nvSpPr>
          <p:spPr bwMode="auto">
            <a:xfrm>
              <a:off x="3149600" y="5171480"/>
              <a:ext cx="1938338" cy="98425"/>
            </a:xfrm>
            <a:custGeom>
              <a:avLst/>
              <a:gdLst>
                <a:gd name="T0" fmla="*/ 1170 w 1221"/>
                <a:gd name="T1" fmla="*/ 28 h 62"/>
                <a:gd name="T2" fmla="*/ 51 w 1221"/>
                <a:gd name="T3" fmla="*/ 28 h 62"/>
                <a:gd name="T4" fmla="*/ 51 w 1221"/>
                <a:gd name="T5" fmla="*/ 34 h 62"/>
                <a:gd name="T6" fmla="*/ 1170 w 1221"/>
                <a:gd name="T7" fmla="*/ 34 h 62"/>
                <a:gd name="T8" fmla="*/ 1170 w 1221"/>
                <a:gd name="T9" fmla="*/ 28 h 62"/>
                <a:gd name="T10" fmla="*/ 1160 w 1221"/>
                <a:gd name="T11" fmla="*/ 62 h 62"/>
                <a:gd name="T12" fmla="*/ 1221 w 1221"/>
                <a:gd name="T13" fmla="*/ 31 h 62"/>
                <a:gd name="T14" fmla="*/ 1160 w 1221"/>
                <a:gd name="T15" fmla="*/ 0 h 62"/>
                <a:gd name="T16" fmla="*/ 1160 w 1221"/>
                <a:gd name="T17" fmla="*/ 62 h 62"/>
                <a:gd name="T18" fmla="*/ 62 w 1221"/>
                <a:gd name="T19" fmla="*/ 0 h 62"/>
                <a:gd name="T20" fmla="*/ 0 w 1221"/>
                <a:gd name="T21" fmla="*/ 31 h 62"/>
                <a:gd name="T22" fmla="*/ 62 w 1221"/>
                <a:gd name="T23" fmla="*/ 62 h 62"/>
                <a:gd name="T24" fmla="*/ 62 w 1221"/>
                <a:gd name="T2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21" h="62">
                  <a:moveTo>
                    <a:pt x="1170" y="28"/>
                  </a:moveTo>
                  <a:lnTo>
                    <a:pt x="51" y="28"/>
                  </a:lnTo>
                  <a:lnTo>
                    <a:pt x="51" y="34"/>
                  </a:lnTo>
                  <a:lnTo>
                    <a:pt x="1170" y="34"/>
                  </a:lnTo>
                  <a:lnTo>
                    <a:pt x="1170" y="28"/>
                  </a:lnTo>
                  <a:close/>
                  <a:moveTo>
                    <a:pt x="1160" y="62"/>
                  </a:moveTo>
                  <a:lnTo>
                    <a:pt x="1221" y="31"/>
                  </a:lnTo>
                  <a:lnTo>
                    <a:pt x="1160" y="0"/>
                  </a:lnTo>
                  <a:lnTo>
                    <a:pt x="1160" y="62"/>
                  </a:lnTo>
                  <a:close/>
                  <a:moveTo>
                    <a:pt x="62" y="0"/>
                  </a:moveTo>
                  <a:lnTo>
                    <a:pt x="0" y="31"/>
                  </a:lnTo>
                  <a:lnTo>
                    <a:pt x="62" y="62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4" name="Rectangle 65"/>
            <p:cNvSpPr>
              <a:spLocks noChangeArrowheads="1"/>
            </p:cNvSpPr>
            <p:nvPr/>
          </p:nvSpPr>
          <p:spPr bwMode="auto">
            <a:xfrm>
              <a:off x="3733800" y="5317530"/>
              <a:ext cx="811213" cy="31591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5" name="Rectangle 66"/>
            <p:cNvSpPr>
              <a:spLocks noChangeArrowheads="1"/>
            </p:cNvSpPr>
            <p:nvPr/>
          </p:nvSpPr>
          <p:spPr bwMode="auto">
            <a:xfrm>
              <a:off x="3830638" y="5263555"/>
              <a:ext cx="741363" cy="428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trivial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5269880" y="822851"/>
            <a:ext cx="2397126" cy="3593178"/>
            <a:chOff x="5054600" y="1454478"/>
            <a:chExt cx="2397126" cy="3593178"/>
          </a:xfrm>
        </p:grpSpPr>
        <p:sp>
          <p:nvSpPr>
            <p:cNvPr id="67" name="Freeform 79"/>
            <p:cNvSpPr>
              <a:spLocks noEditPoints="1"/>
            </p:cNvSpPr>
            <p:nvPr/>
          </p:nvSpPr>
          <p:spPr bwMode="auto">
            <a:xfrm>
              <a:off x="5102225" y="2153643"/>
              <a:ext cx="11113" cy="2894013"/>
            </a:xfrm>
            <a:custGeom>
              <a:avLst/>
              <a:gdLst>
                <a:gd name="T0" fmla="*/ 0 w 7"/>
                <a:gd name="T1" fmla="*/ 0 h 1823"/>
                <a:gd name="T2" fmla="*/ 0 w 7"/>
                <a:gd name="T3" fmla="*/ 71 h 1823"/>
                <a:gd name="T4" fmla="*/ 7 w 7"/>
                <a:gd name="T5" fmla="*/ 116 h 1823"/>
                <a:gd name="T6" fmla="*/ 7 w 7"/>
                <a:gd name="T7" fmla="*/ 135 h 1823"/>
                <a:gd name="T8" fmla="*/ 7 w 7"/>
                <a:gd name="T9" fmla="*/ 135 h 1823"/>
                <a:gd name="T10" fmla="*/ 0 w 7"/>
                <a:gd name="T11" fmla="*/ 180 h 1823"/>
                <a:gd name="T12" fmla="*/ 0 w 7"/>
                <a:gd name="T13" fmla="*/ 251 h 1823"/>
                <a:gd name="T14" fmla="*/ 7 w 7"/>
                <a:gd name="T15" fmla="*/ 296 h 1823"/>
                <a:gd name="T16" fmla="*/ 7 w 7"/>
                <a:gd name="T17" fmla="*/ 315 h 1823"/>
                <a:gd name="T18" fmla="*/ 7 w 7"/>
                <a:gd name="T19" fmla="*/ 315 h 1823"/>
                <a:gd name="T20" fmla="*/ 0 w 7"/>
                <a:gd name="T21" fmla="*/ 360 h 1823"/>
                <a:gd name="T22" fmla="*/ 0 w 7"/>
                <a:gd name="T23" fmla="*/ 430 h 1823"/>
                <a:gd name="T24" fmla="*/ 7 w 7"/>
                <a:gd name="T25" fmla="*/ 475 h 1823"/>
                <a:gd name="T26" fmla="*/ 7 w 7"/>
                <a:gd name="T27" fmla="*/ 494 h 1823"/>
                <a:gd name="T28" fmla="*/ 7 w 7"/>
                <a:gd name="T29" fmla="*/ 494 h 1823"/>
                <a:gd name="T30" fmla="*/ 0 w 7"/>
                <a:gd name="T31" fmla="*/ 539 h 1823"/>
                <a:gd name="T32" fmla="*/ 0 w 7"/>
                <a:gd name="T33" fmla="*/ 610 h 1823"/>
                <a:gd name="T34" fmla="*/ 7 w 7"/>
                <a:gd name="T35" fmla="*/ 655 h 1823"/>
                <a:gd name="T36" fmla="*/ 7 w 7"/>
                <a:gd name="T37" fmla="*/ 674 h 1823"/>
                <a:gd name="T38" fmla="*/ 7 w 7"/>
                <a:gd name="T39" fmla="*/ 674 h 1823"/>
                <a:gd name="T40" fmla="*/ 0 w 7"/>
                <a:gd name="T41" fmla="*/ 719 h 1823"/>
                <a:gd name="T42" fmla="*/ 0 w 7"/>
                <a:gd name="T43" fmla="*/ 790 h 1823"/>
                <a:gd name="T44" fmla="*/ 7 w 7"/>
                <a:gd name="T45" fmla="*/ 835 h 1823"/>
                <a:gd name="T46" fmla="*/ 7 w 7"/>
                <a:gd name="T47" fmla="*/ 854 h 1823"/>
                <a:gd name="T48" fmla="*/ 7 w 7"/>
                <a:gd name="T49" fmla="*/ 854 h 1823"/>
                <a:gd name="T50" fmla="*/ 0 w 7"/>
                <a:gd name="T51" fmla="*/ 899 h 1823"/>
                <a:gd name="T52" fmla="*/ 0 w 7"/>
                <a:gd name="T53" fmla="*/ 969 h 1823"/>
                <a:gd name="T54" fmla="*/ 7 w 7"/>
                <a:gd name="T55" fmla="*/ 1014 h 1823"/>
                <a:gd name="T56" fmla="*/ 7 w 7"/>
                <a:gd name="T57" fmla="*/ 1033 h 1823"/>
                <a:gd name="T58" fmla="*/ 7 w 7"/>
                <a:gd name="T59" fmla="*/ 1033 h 1823"/>
                <a:gd name="T60" fmla="*/ 0 w 7"/>
                <a:gd name="T61" fmla="*/ 1078 h 1823"/>
                <a:gd name="T62" fmla="*/ 0 w 7"/>
                <a:gd name="T63" fmla="*/ 1149 h 1823"/>
                <a:gd name="T64" fmla="*/ 7 w 7"/>
                <a:gd name="T65" fmla="*/ 1194 h 1823"/>
                <a:gd name="T66" fmla="*/ 7 w 7"/>
                <a:gd name="T67" fmla="*/ 1213 h 1823"/>
                <a:gd name="T68" fmla="*/ 7 w 7"/>
                <a:gd name="T69" fmla="*/ 1213 h 1823"/>
                <a:gd name="T70" fmla="*/ 0 w 7"/>
                <a:gd name="T71" fmla="*/ 1258 h 1823"/>
                <a:gd name="T72" fmla="*/ 0 w 7"/>
                <a:gd name="T73" fmla="*/ 1329 h 1823"/>
                <a:gd name="T74" fmla="*/ 7 w 7"/>
                <a:gd name="T75" fmla="*/ 1374 h 1823"/>
                <a:gd name="T76" fmla="*/ 7 w 7"/>
                <a:gd name="T77" fmla="*/ 1393 h 1823"/>
                <a:gd name="T78" fmla="*/ 7 w 7"/>
                <a:gd name="T79" fmla="*/ 1393 h 1823"/>
                <a:gd name="T80" fmla="*/ 0 w 7"/>
                <a:gd name="T81" fmla="*/ 1438 h 1823"/>
                <a:gd name="T82" fmla="*/ 0 w 7"/>
                <a:gd name="T83" fmla="*/ 1508 h 1823"/>
                <a:gd name="T84" fmla="*/ 7 w 7"/>
                <a:gd name="T85" fmla="*/ 1553 h 1823"/>
                <a:gd name="T86" fmla="*/ 7 w 7"/>
                <a:gd name="T87" fmla="*/ 1572 h 1823"/>
                <a:gd name="T88" fmla="*/ 7 w 7"/>
                <a:gd name="T89" fmla="*/ 1572 h 1823"/>
                <a:gd name="T90" fmla="*/ 0 w 7"/>
                <a:gd name="T91" fmla="*/ 1617 h 1823"/>
                <a:gd name="T92" fmla="*/ 0 w 7"/>
                <a:gd name="T93" fmla="*/ 1688 h 1823"/>
                <a:gd name="T94" fmla="*/ 7 w 7"/>
                <a:gd name="T95" fmla="*/ 1733 h 1823"/>
                <a:gd name="T96" fmla="*/ 7 w 7"/>
                <a:gd name="T97" fmla="*/ 1752 h 1823"/>
                <a:gd name="T98" fmla="*/ 7 w 7"/>
                <a:gd name="T99" fmla="*/ 1752 h 1823"/>
                <a:gd name="T100" fmla="*/ 0 w 7"/>
                <a:gd name="T101" fmla="*/ 1797 h 18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7" h="1823">
                  <a:moveTo>
                    <a:pt x="7" y="0"/>
                  </a:moveTo>
                  <a:lnTo>
                    <a:pt x="7" y="26"/>
                  </a:lnTo>
                  <a:lnTo>
                    <a:pt x="0" y="26"/>
                  </a:lnTo>
                  <a:lnTo>
                    <a:pt x="0" y="0"/>
                  </a:lnTo>
                  <a:lnTo>
                    <a:pt x="7" y="0"/>
                  </a:lnTo>
                  <a:close/>
                  <a:moveTo>
                    <a:pt x="7" y="45"/>
                  </a:moveTo>
                  <a:lnTo>
                    <a:pt x="7" y="71"/>
                  </a:lnTo>
                  <a:lnTo>
                    <a:pt x="0" y="71"/>
                  </a:lnTo>
                  <a:lnTo>
                    <a:pt x="0" y="45"/>
                  </a:lnTo>
                  <a:lnTo>
                    <a:pt x="7" y="45"/>
                  </a:lnTo>
                  <a:close/>
                  <a:moveTo>
                    <a:pt x="7" y="90"/>
                  </a:moveTo>
                  <a:lnTo>
                    <a:pt x="7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7" y="90"/>
                  </a:lnTo>
                  <a:close/>
                  <a:moveTo>
                    <a:pt x="7" y="135"/>
                  </a:moveTo>
                  <a:lnTo>
                    <a:pt x="7" y="161"/>
                  </a:lnTo>
                  <a:lnTo>
                    <a:pt x="0" y="161"/>
                  </a:lnTo>
                  <a:lnTo>
                    <a:pt x="0" y="135"/>
                  </a:lnTo>
                  <a:lnTo>
                    <a:pt x="7" y="135"/>
                  </a:lnTo>
                  <a:close/>
                  <a:moveTo>
                    <a:pt x="7" y="180"/>
                  </a:moveTo>
                  <a:lnTo>
                    <a:pt x="7" y="206"/>
                  </a:lnTo>
                  <a:lnTo>
                    <a:pt x="0" y="206"/>
                  </a:lnTo>
                  <a:lnTo>
                    <a:pt x="0" y="180"/>
                  </a:lnTo>
                  <a:lnTo>
                    <a:pt x="7" y="180"/>
                  </a:lnTo>
                  <a:close/>
                  <a:moveTo>
                    <a:pt x="7" y="225"/>
                  </a:moveTo>
                  <a:lnTo>
                    <a:pt x="7" y="251"/>
                  </a:lnTo>
                  <a:lnTo>
                    <a:pt x="0" y="251"/>
                  </a:lnTo>
                  <a:lnTo>
                    <a:pt x="0" y="225"/>
                  </a:lnTo>
                  <a:lnTo>
                    <a:pt x="7" y="225"/>
                  </a:lnTo>
                  <a:close/>
                  <a:moveTo>
                    <a:pt x="7" y="270"/>
                  </a:moveTo>
                  <a:lnTo>
                    <a:pt x="7" y="296"/>
                  </a:lnTo>
                  <a:lnTo>
                    <a:pt x="0" y="296"/>
                  </a:lnTo>
                  <a:lnTo>
                    <a:pt x="0" y="270"/>
                  </a:lnTo>
                  <a:lnTo>
                    <a:pt x="7" y="270"/>
                  </a:lnTo>
                  <a:close/>
                  <a:moveTo>
                    <a:pt x="7" y="315"/>
                  </a:moveTo>
                  <a:lnTo>
                    <a:pt x="7" y="340"/>
                  </a:lnTo>
                  <a:lnTo>
                    <a:pt x="0" y="340"/>
                  </a:lnTo>
                  <a:lnTo>
                    <a:pt x="0" y="315"/>
                  </a:lnTo>
                  <a:lnTo>
                    <a:pt x="7" y="315"/>
                  </a:lnTo>
                  <a:close/>
                  <a:moveTo>
                    <a:pt x="7" y="360"/>
                  </a:moveTo>
                  <a:lnTo>
                    <a:pt x="7" y="385"/>
                  </a:lnTo>
                  <a:lnTo>
                    <a:pt x="0" y="385"/>
                  </a:lnTo>
                  <a:lnTo>
                    <a:pt x="0" y="360"/>
                  </a:lnTo>
                  <a:lnTo>
                    <a:pt x="7" y="360"/>
                  </a:lnTo>
                  <a:close/>
                  <a:moveTo>
                    <a:pt x="7" y="405"/>
                  </a:moveTo>
                  <a:lnTo>
                    <a:pt x="7" y="430"/>
                  </a:lnTo>
                  <a:lnTo>
                    <a:pt x="0" y="430"/>
                  </a:lnTo>
                  <a:lnTo>
                    <a:pt x="0" y="405"/>
                  </a:lnTo>
                  <a:lnTo>
                    <a:pt x="7" y="405"/>
                  </a:lnTo>
                  <a:close/>
                  <a:moveTo>
                    <a:pt x="7" y="450"/>
                  </a:moveTo>
                  <a:lnTo>
                    <a:pt x="7" y="475"/>
                  </a:lnTo>
                  <a:lnTo>
                    <a:pt x="0" y="475"/>
                  </a:lnTo>
                  <a:lnTo>
                    <a:pt x="0" y="450"/>
                  </a:lnTo>
                  <a:lnTo>
                    <a:pt x="7" y="450"/>
                  </a:lnTo>
                  <a:close/>
                  <a:moveTo>
                    <a:pt x="7" y="494"/>
                  </a:moveTo>
                  <a:lnTo>
                    <a:pt x="7" y="520"/>
                  </a:lnTo>
                  <a:lnTo>
                    <a:pt x="0" y="520"/>
                  </a:lnTo>
                  <a:lnTo>
                    <a:pt x="0" y="494"/>
                  </a:lnTo>
                  <a:lnTo>
                    <a:pt x="7" y="494"/>
                  </a:lnTo>
                  <a:close/>
                  <a:moveTo>
                    <a:pt x="7" y="539"/>
                  </a:moveTo>
                  <a:lnTo>
                    <a:pt x="7" y="565"/>
                  </a:lnTo>
                  <a:lnTo>
                    <a:pt x="0" y="565"/>
                  </a:lnTo>
                  <a:lnTo>
                    <a:pt x="0" y="539"/>
                  </a:lnTo>
                  <a:lnTo>
                    <a:pt x="7" y="539"/>
                  </a:lnTo>
                  <a:close/>
                  <a:moveTo>
                    <a:pt x="7" y="584"/>
                  </a:moveTo>
                  <a:lnTo>
                    <a:pt x="7" y="610"/>
                  </a:lnTo>
                  <a:lnTo>
                    <a:pt x="0" y="610"/>
                  </a:lnTo>
                  <a:lnTo>
                    <a:pt x="0" y="584"/>
                  </a:lnTo>
                  <a:lnTo>
                    <a:pt x="7" y="584"/>
                  </a:lnTo>
                  <a:close/>
                  <a:moveTo>
                    <a:pt x="7" y="629"/>
                  </a:moveTo>
                  <a:lnTo>
                    <a:pt x="7" y="655"/>
                  </a:lnTo>
                  <a:lnTo>
                    <a:pt x="0" y="655"/>
                  </a:lnTo>
                  <a:lnTo>
                    <a:pt x="0" y="629"/>
                  </a:lnTo>
                  <a:lnTo>
                    <a:pt x="7" y="629"/>
                  </a:lnTo>
                  <a:close/>
                  <a:moveTo>
                    <a:pt x="7" y="674"/>
                  </a:moveTo>
                  <a:lnTo>
                    <a:pt x="7" y="700"/>
                  </a:lnTo>
                  <a:lnTo>
                    <a:pt x="0" y="700"/>
                  </a:lnTo>
                  <a:lnTo>
                    <a:pt x="0" y="674"/>
                  </a:lnTo>
                  <a:lnTo>
                    <a:pt x="7" y="674"/>
                  </a:lnTo>
                  <a:close/>
                  <a:moveTo>
                    <a:pt x="7" y="719"/>
                  </a:moveTo>
                  <a:lnTo>
                    <a:pt x="7" y="745"/>
                  </a:lnTo>
                  <a:lnTo>
                    <a:pt x="0" y="745"/>
                  </a:lnTo>
                  <a:lnTo>
                    <a:pt x="0" y="719"/>
                  </a:lnTo>
                  <a:lnTo>
                    <a:pt x="7" y="719"/>
                  </a:lnTo>
                  <a:close/>
                  <a:moveTo>
                    <a:pt x="7" y="764"/>
                  </a:moveTo>
                  <a:lnTo>
                    <a:pt x="7" y="790"/>
                  </a:lnTo>
                  <a:lnTo>
                    <a:pt x="0" y="790"/>
                  </a:lnTo>
                  <a:lnTo>
                    <a:pt x="0" y="764"/>
                  </a:lnTo>
                  <a:lnTo>
                    <a:pt x="7" y="764"/>
                  </a:lnTo>
                  <a:close/>
                  <a:moveTo>
                    <a:pt x="7" y="809"/>
                  </a:moveTo>
                  <a:lnTo>
                    <a:pt x="7" y="835"/>
                  </a:lnTo>
                  <a:lnTo>
                    <a:pt x="0" y="835"/>
                  </a:lnTo>
                  <a:lnTo>
                    <a:pt x="0" y="809"/>
                  </a:lnTo>
                  <a:lnTo>
                    <a:pt x="7" y="809"/>
                  </a:lnTo>
                  <a:close/>
                  <a:moveTo>
                    <a:pt x="7" y="854"/>
                  </a:moveTo>
                  <a:lnTo>
                    <a:pt x="7" y="879"/>
                  </a:lnTo>
                  <a:lnTo>
                    <a:pt x="0" y="879"/>
                  </a:lnTo>
                  <a:lnTo>
                    <a:pt x="0" y="854"/>
                  </a:lnTo>
                  <a:lnTo>
                    <a:pt x="7" y="854"/>
                  </a:lnTo>
                  <a:close/>
                  <a:moveTo>
                    <a:pt x="7" y="899"/>
                  </a:moveTo>
                  <a:lnTo>
                    <a:pt x="7" y="924"/>
                  </a:lnTo>
                  <a:lnTo>
                    <a:pt x="0" y="924"/>
                  </a:lnTo>
                  <a:lnTo>
                    <a:pt x="0" y="899"/>
                  </a:lnTo>
                  <a:lnTo>
                    <a:pt x="7" y="899"/>
                  </a:lnTo>
                  <a:close/>
                  <a:moveTo>
                    <a:pt x="7" y="944"/>
                  </a:moveTo>
                  <a:lnTo>
                    <a:pt x="7" y="969"/>
                  </a:lnTo>
                  <a:lnTo>
                    <a:pt x="0" y="969"/>
                  </a:lnTo>
                  <a:lnTo>
                    <a:pt x="0" y="944"/>
                  </a:lnTo>
                  <a:lnTo>
                    <a:pt x="7" y="944"/>
                  </a:lnTo>
                  <a:close/>
                  <a:moveTo>
                    <a:pt x="7" y="989"/>
                  </a:moveTo>
                  <a:lnTo>
                    <a:pt x="7" y="1014"/>
                  </a:lnTo>
                  <a:lnTo>
                    <a:pt x="0" y="1014"/>
                  </a:lnTo>
                  <a:lnTo>
                    <a:pt x="0" y="989"/>
                  </a:lnTo>
                  <a:lnTo>
                    <a:pt x="7" y="989"/>
                  </a:lnTo>
                  <a:close/>
                  <a:moveTo>
                    <a:pt x="7" y="1033"/>
                  </a:moveTo>
                  <a:lnTo>
                    <a:pt x="7" y="1059"/>
                  </a:lnTo>
                  <a:lnTo>
                    <a:pt x="0" y="1059"/>
                  </a:lnTo>
                  <a:lnTo>
                    <a:pt x="0" y="1033"/>
                  </a:lnTo>
                  <a:lnTo>
                    <a:pt x="7" y="1033"/>
                  </a:lnTo>
                  <a:close/>
                  <a:moveTo>
                    <a:pt x="7" y="1078"/>
                  </a:moveTo>
                  <a:lnTo>
                    <a:pt x="7" y="1104"/>
                  </a:lnTo>
                  <a:lnTo>
                    <a:pt x="0" y="1104"/>
                  </a:lnTo>
                  <a:lnTo>
                    <a:pt x="0" y="1078"/>
                  </a:lnTo>
                  <a:lnTo>
                    <a:pt x="7" y="1078"/>
                  </a:lnTo>
                  <a:close/>
                  <a:moveTo>
                    <a:pt x="7" y="1123"/>
                  </a:moveTo>
                  <a:lnTo>
                    <a:pt x="7" y="1149"/>
                  </a:lnTo>
                  <a:lnTo>
                    <a:pt x="0" y="1149"/>
                  </a:lnTo>
                  <a:lnTo>
                    <a:pt x="0" y="1123"/>
                  </a:lnTo>
                  <a:lnTo>
                    <a:pt x="7" y="1123"/>
                  </a:lnTo>
                  <a:close/>
                  <a:moveTo>
                    <a:pt x="7" y="1168"/>
                  </a:moveTo>
                  <a:lnTo>
                    <a:pt x="7" y="1194"/>
                  </a:lnTo>
                  <a:lnTo>
                    <a:pt x="0" y="1194"/>
                  </a:lnTo>
                  <a:lnTo>
                    <a:pt x="0" y="1168"/>
                  </a:lnTo>
                  <a:lnTo>
                    <a:pt x="7" y="1168"/>
                  </a:lnTo>
                  <a:close/>
                  <a:moveTo>
                    <a:pt x="7" y="1213"/>
                  </a:moveTo>
                  <a:lnTo>
                    <a:pt x="7" y="1239"/>
                  </a:lnTo>
                  <a:lnTo>
                    <a:pt x="0" y="1239"/>
                  </a:lnTo>
                  <a:lnTo>
                    <a:pt x="0" y="1213"/>
                  </a:lnTo>
                  <a:lnTo>
                    <a:pt x="7" y="1213"/>
                  </a:lnTo>
                  <a:close/>
                  <a:moveTo>
                    <a:pt x="7" y="1258"/>
                  </a:moveTo>
                  <a:lnTo>
                    <a:pt x="7" y="1284"/>
                  </a:lnTo>
                  <a:lnTo>
                    <a:pt x="0" y="1284"/>
                  </a:lnTo>
                  <a:lnTo>
                    <a:pt x="0" y="1258"/>
                  </a:lnTo>
                  <a:lnTo>
                    <a:pt x="7" y="1258"/>
                  </a:lnTo>
                  <a:close/>
                  <a:moveTo>
                    <a:pt x="7" y="1303"/>
                  </a:moveTo>
                  <a:lnTo>
                    <a:pt x="7" y="1329"/>
                  </a:lnTo>
                  <a:lnTo>
                    <a:pt x="0" y="1329"/>
                  </a:lnTo>
                  <a:lnTo>
                    <a:pt x="0" y="1303"/>
                  </a:lnTo>
                  <a:lnTo>
                    <a:pt x="7" y="1303"/>
                  </a:lnTo>
                  <a:close/>
                  <a:moveTo>
                    <a:pt x="7" y="1348"/>
                  </a:moveTo>
                  <a:lnTo>
                    <a:pt x="7" y="1374"/>
                  </a:lnTo>
                  <a:lnTo>
                    <a:pt x="0" y="1374"/>
                  </a:lnTo>
                  <a:lnTo>
                    <a:pt x="0" y="1348"/>
                  </a:lnTo>
                  <a:lnTo>
                    <a:pt x="7" y="1348"/>
                  </a:lnTo>
                  <a:close/>
                  <a:moveTo>
                    <a:pt x="7" y="1393"/>
                  </a:moveTo>
                  <a:lnTo>
                    <a:pt x="7" y="1418"/>
                  </a:lnTo>
                  <a:lnTo>
                    <a:pt x="0" y="1418"/>
                  </a:lnTo>
                  <a:lnTo>
                    <a:pt x="0" y="1393"/>
                  </a:lnTo>
                  <a:lnTo>
                    <a:pt x="7" y="1393"/>
                  </a:lnTo>
                  <a:close/>
                  <a:moveTo>
                    <a:pt x="7" y="1438"/>
                  </a:moveTo>
                  <a:lnTo>
                    <a:pt x="7" y="1463"/>
                  </a:lnTo>
                  <a:lnTo>
                    <a:pt x="0" y="1463"/>
                  </a:lnTo>
                  <a:lnTo>
                    <a:pt x="0" y="1438"/>
                  </a:lnTo>
                  <a:lnTo>
                    <a:pt x="7" y="1438"/>
                  </a:lnTo>
                  <a:close/>
                  <a:moveTo>
                    <a:pt x="7" y="1483"/>
                  </a:moveTo>
                  <a:lnTo>
                    <a:pt x="7" y="1508"/>
                  </a:lnTo>
                  <a:lnTo>
                    <a:pt x="0" y="1508"/>
                  </a:lnTo>
                  <a:lnTo>
                    <a:pt x="0" y="1483"/>
                  </a:lnTo>
                  <a:lnTo>
                    <a:pt x="7" y="1483"/>
                  </a:lnTo>
                  <a:close/>
                  <a:moveTo>
                    <a:pt x="7" y="1528"/>
                  </a:moveTo>
                  <a:lnTo>
                    <a:pt x="7" y="1553"/>
                  </a:lnTo>
                  <a:lnTo>
                    <a:pt x="0" y="1553"/>
                  </a:lnTo>
                  <a:lnTo>
                    <a:pt x="0" y="1528"/>
                  </a:lnTo>
                  <a:lnTo>
                    <a:pt x="7" y="1528"/>
                  </a:lnTo>
                  <a:close/>
                  <a:moveTo>
                    <a:pt x="7" y="1572"/>
                  </a:moveTo>
                  <a:lnTo>
                    <a:pt x="7" y="1598"/>
                  </a:lnTo>
                  <a:lnTo>
                    <a:pt x="0" y="1598"/>
                  </a:lnTo>
                  <a:lnTo>
                    <a:pt x="0" y="1572"/>
                  </a:lnTo>
                  <a:lnTo>
                    <a:pt x="7" y="1572"/>
                  </a:lnTo>
                  <a:close/>
                  <a:moveTo>
                    <a:pt x="7" y="1617"/>
                  </a:moveTo>
                  <a:lnTo>
                    <a:pt x="7" y="1643"/>
                  </a:lnTo>
                  <a:lnTo>
                    <a:pt x="0" y="1643"/>
                  </a:lnTo>
                  <a:lnTo>
                    <a:pt x="0" y="1617"/>
                  </a:lnTo>
                  <a:lnTo>
                    <a:pt x="7" y="1617"/>
                  </a:lnTo>
                  <a:close/>
                  <a:moveTo>
                    <a:pt x="7" y="1662"/>
                  </a:moveTo>
                  <a:lnTo>
                    <a:pt x="7" y="1688"/>
                  </a:lnTo>
                  <a:lnTo>
                    <a:pt x="0" y="1688"/>
                  </a:lnTo>
                  <a:lnTo>
                    <a:pt x="0" y="1662"/>
                  </a:lnTo>
                  <a:lnTo>
                    <a:pt x="7" y="1662"/>
                  </a:lnTo>
                  <a:close/>
                  <a:moveTo>
                    <a:pt x="7" y="1707"/>
                  </a:moveTo>
                  <a:lnTo>
                    <a:pt x="7" y="1733"/>
                  </a:lnTo>
                  <a:lnTo>
                    <a:pt x="0" y="1733"/>
                  </a:lnTo>
                  <a:lnTo>
                    <a:pt x="0" y="1707"/>
                  </a:lnTo>
                  <a:lnTo>
                    <a:pt x="7" y="1707"/>
                  </a:lnTo>
                  <a:close/>
                  <a:moveTo>
                    <a:pt x="7" y="1752"/>
                  </a:moveTo>
                  <a:lnTo>
                    <a:pt x="7" y="1778"/>
                  </a:lnTo>
                  <a:lnTo>
                    <a:pt x="0" y="1778"/>
                  </a:lnTo>
                  <a:lnTo>
                    <a:pt x="0" y="1752"/>
                  </a:lnTo>
                  <a:lnTo>
                    <a:pt x="7" y="1752"/>
                  </a:lnTo>
                  <a:close/>
                  <a:moveTo>
                    <a:pt x="7" y="1797"/>
                  </a:moveTo>
                  <a:lnTo>
                    <a:pt x="7" y="1823"/>
                  </a:lnTo>
                  <a:lnTo>
                    <a:pt x="0" y="1823"/>
                  </a:lnTo>
                  <a:lnTo>
                    <a:pt x="0" y="1797"/>
                  </a:lnTo>
                  <a:lnTo>
                    <a:pt x="7" y="1797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8" name="Rectangle 80"/>
            <p:cNvSpPr>
              <a:spLocks noChangeArrowheads="1"/>
            </p:cNvSpPr>
            <p:nvPr/>
          </p:nvSpPr>
          <p:spPr bwMode="auto">
            <a:xfrm>
              <a:off x="5240338" y="1454478"/>
              <a:ext cx="2211388" cy="417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smallest important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Rectangle 81"/>
            <p:cNvSpPr>
              <a:spLocks noChangeArrowheads="1"/>
            </p:cNvSpPr>
            <p:nvPr/>
          </p:nvSpPr>
          <p:spPr bwMode="auto">
            <a:xfrm>
              <a:off x="5240338" y="1749753"/>
              <a:ext cx="1881925" cy="3847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beneficial value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" name="Freeform 90"/>
            <p:cNvSpPr>
              <a:spLocks noEditPoints="1"/>
            </p:cNvSpPr>
            <p:nvPr/>
          </p:nvSpPr>
          <p:spPr bwMode="auto">
            <a:xfrm>
              <a:off x="5054600" y="1591003"/>
              <a:ext cx="96838" cy="458788"/>
            </a:xfrm>
            <a:custGeom>
              <a:avLst/>
              <a:gdLst>
                <a:gd name="T0" fmla="*/ 37 w 61"/>
                <a:gd name="T1" fmla="*/ 0 h 289"/>
                <a:gd name="T2" fmla="*/ 37 w 61"/>
                <a:gd name="T3" fmla="*/ 238 h 289"/>
                <a:gd name="T4" fmla="*/ 24 w 61"/>
                <a:gd name="T5" fmla="*/ 238 h 289"/>
                <a:gd name="T6" fmla="*/ 24 w 61"/>
                <a:gd name="T7" fmla="*/ 0 h 289"/>
                <a:gd name="T8" fmla="*/ 37 w 61"/>
                <a:gd name="T9" fmla="*/ 0 h 289"/>
                <a:gd name="T10" fmla="*/ 61 w 61"/>
                <a:gd name="T11" fmla="*/ 228 h 289"/>
                <a:gd name="T12" fmla="*/ 30 w 61"/>
                <a:gd name="T13" fmla="*/ 289 h 289"/>
                <a:gd name="T14" fmla="*/ 0 w 61"/>
                <a:gd name="T15" fmla="*/ 228 h 289"/>
                <a:gd name="T16" fmla="*/ 61 w 61"/>
                <a:gd name="T17" fmla="*/ 228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289">
                  <a:moveTo>
                    <a:pt x="37" y="0"/>
                  </a:moveTo>
                  <a:lnTo>
                    <a:pt x="37" y="238"/>
                  </a:lnTo>
                  <a:lnTo>
                    <a:pt x="24" y="238"/>
                  </a:lnTo>
                  <a:lnTo>
                    <a:pt x="24" y="0"/>
                  </a:lnTo>
                  <a:lnTo>
                    <a:pt x="37" y="0"/>
                  </a:lnTo>
                  <a:close/>
                  <a:moveTo>
                    <a:pt x="61" y="228"/>
                  </a:moveTo>
                  <a:lnTo>
                    <a:pt x="30" y="289"/>
                  </a:lnTo>
                  <a:lnTo>
                    <a:pt x="0" y="228"/>
                  </a:lnTo>
                  <a:lnTo>
                    <a:pt x="61" y="228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73" name="Rectangle 86"/>
          <p:cNvSpPr>
            <a:spLocks noChangeArrowheads="1"/>
          </p:cNvSpPr>
          <p:nvPr/>
        </p:nvSpPr>
        <p:spPr bwMode="auto">
          <a:xfrm>
            <a:off x="7714271" y="3008784"/>
            <a:ext cx="3801618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700" u="none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Treatment could be beneficial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4" name="Line 76"/>
          <p:cNvSpPr>
            <a:spLocks noChangeShapeType="1"/>
          </p:cNvSpPr>
          <p:nvPr/>
        </p:nvSpPr>
        <p:spPr bwMode="auto">
          <a:xfrm flipH="1">
            <a:off x="4394200" y="3355026"/>
            <a:ext cx="2108944" cy="0"/>
          </a:xfrm>
          <a:prstGeom prst="line">
            <a:avLst/>
          </a:prstGeom>
          <a:noFill/>
          <a:ln w="762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75" name="Line 76"/>
          <p:cNvSpPr>
            <a:spLocks noChangeShapeType="1"/>
          </p:cNvSpPr>
          <p:nvPr/>
        </p:nvSpPr>
        <p:spPr bwMode="auto">
          <a:xfrm flipH="1">
            <a:off x="4241800" y="4061905"/>
            <a:ext cx="2271800" cy="0"/>
          </a:xfrm>
          <a:prstGeom prst="line">
            <a:avLst/>
          </a:prstGeom>
          <a:noFill/>
          <a:ln w="762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76" name="Rectangle 86"/>
          <p:cNvSpPr>
            <a:spLocks noChangeArrowheads="1"/>
          </p:cNvSpPr>
          <p:nvPr/>
        </p:nvSpPr>
        <p:spPr bwMode="auto">
          <a:xfrm>
            <a:off x="7714271" y="3728530"/>
            <a:ext cx="3801618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Treatment could be beneficial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0" name="Rectangle 86"/>
          <p:cNvSpPr>
            <a:spLocks noChangeArrowheads="1"/>
          </p:cNvSpPr>
          <p:nvPr/>
        </p:nvSpPr>
        <p:spPr bwMode="auto">
          <a:xfrm>
            <a:off x="7714271" y="1204392"/>
            <a:ext cx="192681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700" b="1" u="none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Huge samples</a:t>
            </a:r>
            <a:endParaRPr kumimoji="0" lang="en-US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1" name="Line 76"/>
          <p:cNvSpPr>
            <a:spLocks noChangeShapeType="1"/>
          </p:cNvSpPr>
          <p:nvPr/>
        </p:nvSpPr>
        <p:spPr bwMode="auto">
          <a:xfrm flipH="1">
            <a:off x="6243959" y="1777641"/>
            <a:ext cx="322685" cy="0"/>
          </a:xfrm>
          <a:prstGeom prst="line">
            <a:avLst/>
          </a:prstGeom>
          <a:noFill/>
          <a:ln w="762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pSp>
        <p:nvGrpSpPr>
          <p:cNvPr id="82" name="Group 81"/>
          <p:cNvGrpSpPr/>
          <p:nvPr/>
        </p:nvGrpSpPr>
        <p:grpSpPr>
          <a:xfrm>
            <a:off x="1153888" y="829557"/>
            <a:ext cx="2279255" cy="3586472"/>
            <a:chOff x="938608" y="1461184"/>
            <a:chExt cx="2279255" cy="3586472"/>
          </a:xfrm>
        </p:grpSpPr>
        <p:sp>
          <p:nvSpPr>
            <p:cNvPr id="83" name="Freeform 53"/>
            <p:cNvSpPr>
              <a:spLocks noEditPoints="1"/>
            </p:cNvSpPr>
            <p:nvPr/>
          </p:nvSpPr>
          <p:spPr bwMode="auto">
            <a:xfrm>
              <a:off x="3169356" y="2153643"/>
              <a:ext cx="11113" cy="2894013"/>
            </a:xfrm>
            <a:custGeom>
              <a:avLst/>
              <a:gdLst>
                <a:gd name="T0" fmla="*/ 0 w 7"/>
                <a:gd name="T1" fmla="*/ 0 h 1823"/>
                <a:gd name="T2" fmla="*/ 0 w 7"/>
                <a:gd name="T3" fmla="*/ 71 h 1823"/>
                <a:gd name="T4" fmla="*/ 7 w 7"/>
                <a:gd name="T5" fmla="*/ 116 h 1823"/>
                <a:gd name="T6" fmla="*/ 7 w 7"/>
                <a:gd name="T7" fmla="*/ 135 h 1823"/>
                <a:gd name="T8" fmla="*/ 7 w 7"/>
                <a:gd name="T9" fmla="*/ 135 h 1823"/>
                <a:gd name="T10" fmla="*/ 0 w 7"/>
                <a:gd name="T11" fmla="*/ 180 h 1823"/>
                <a:gd name="T12" fmla="*/ 0 w 7"/>
                <a:gd name="T13" fmla="*/ 251 h 1823"/>
                <a:gd name="T14" fmla="*/ 7 w 7"/>
                <a:gd name="T15" fmla="*/ 296 h 1823"/>
                <a:gd name="T16" fmla="*/ 7 w 7"/>
                <a:gd name="T17" fmla="*/ 315 h 1823"/>
                <a:gd name="T18" fmla="*/ 7 w 7"/>
                <a:gd name="T19" fmla="*/ 315 h 1823"/>
                <a:gd name="T20" fmla="*/ 0 w 7"/>
                <a:gd name="T21" fmla="*/ 360 h 1823"/>
                <a:gd name="T22" fmla="*/ 0 w 7"/>
                <a:gd name="T23" fmla="*/ 430 h 1823"/>
                <a:gd name="T24" fmla="*/ 7 w 7"/>
                <a:gd name="T25" fmla="*/ 475 h 1823"/>
                <a:gd name="T26" fmla="*/ 7 w 7"/>
                <a:gd name="T27" fmla="*/ 494 h 1823"/>
                <a:gd name="T28" fmla="*/ 7 w 7"/>
                <a:gd name="T29" fmla="*/ 494 h 1823"/>
                <a:gd name="T30" fmla="*/ 0 w 7"/>
                <a:gd name="T31" fmla="*/ 539 h 1823"/>
                <a:gd name="T32" fmla="*/ 0 w 7"/>
                <a:gd name="T33" fmla="*/ 610 h 1823"/>
                <a:gd name="T34" fmla="*/ 7 w 7"/>
                <a:gd name="T35" fmla="*/ 655 h 1823"/>
                <a:gd name="T36" fmla="*/ 7 w 7"/>
                <a:gd name="T37" fmla="*/ 674 h 1823"/>
                <a:gd name="T38" fmla="*/ 7 w 7"/>
                <a:gd name="T39" fmla="*/ 674 h 1823"/>
                <a:gd name="T40" fmla="*/ 0 w 7"/>
                <a:gd name="T41" fmla="*/ 719 h 1823"/>
                <a:gd name="T42" fmla="*/ 0 w 7"/>
                <a:gd name="T43" fmla="*/ 790 h 1823"/>
                <a:gd name="T44" fmla="*/ 7 w 7"/>
                <a:gd name="T45" fmla="*/ 835 h 1823"/>
                <a:gd name="T46" fmla="*/ 7 w 7"/>
                <a:gd name="T47" fmla="*/ 854 h 1823"/>
                <a:gd name="T48" fmla="*/ 7 w 7"/>
                <a:gd name="T49" fmla="*/ 854 h 1823"/>
                <a:gd name="T50" fmla="*/ 0 w 7"/>
                <a:gd name="T51" fmla="*/ 899 h 1823"/>
                <a:gd name="T52" fmla="*/ 0 w 7"/>
                <a:gd name="T53" fmla="*/ 969 h 1823"/>
                <a:gd name="T54" fmla="*/ 7 w 7"/>
                <a:gd name="T55" fmla="*/ 1014 h 1823"/>
                <a:gd name="T56" fmla="*/ 7 w 7"/>
                <a:gd name="T57" fmla="*/ 1033 h 1823"/>
                <a:gd name="T58" fmla="*/ 7 w 7"/>
                <a:gd name="T59" fmla="*/ 1033 h 1823"/>
                <a:gd name="T60" fmla="*/ 0 w 7"/>
                <a:gd name="T61" fmla="*/ 1078 h 1823"/>
                <a:gd name="T62" fmla="*/ 0 w 7"/>
                <a:gd name="T63" fmla="*/ 1149 h 1823"/>
                <a:gd name="T64" fmla="*/ 7 w 7"/>
                <a:gd name="T65" fmla="*/ 1194 h 1823"/>
                <a:gd name="T66" fmla="*/ 7 w 7"/>
                <a:gd name="T67" fmla="*/ 1213 h 1823"/>
                <a:gd name="T68" fmla="*/ 7 w 7"/>
                <a:gd name="T69" fmla="*/ 1213 h 1823"/>
                <a:gd name="T70" fmla="*/ 0 w 7"/>
                <a:gd name="T71" fmla="*/ 1258 h 1823"/>
                <a:gd name="T72" fmla="*/ 0 w 7"/>
                <a:gd name="T73" fmla="*/ 1329 h 1823"/>
                <a:gd name="T74" fmla="*/ 7 w 7"/>
                <a:gd name="T75" fmla="*/ 1374 h 1823"/>
                <a:gd name="T76" fmla="*/ 7 w 7"/>
                <a:gd name="T77" fmla="*/ 1393 h 1823"/>
                <a:gd name="T78" fmla="*/ 7 w 7"/>
                <a:gd name="T79" fmla="*/ 1393 h 1823"/>
                <a:gd name="T80" fmla="*/ 0 w 7"/>
                <a:gd name="T81" fmla="*/ 1438 h 1823"/>
                <a:gd name="T82" fmla="*/ 0 w 7"/>
                <a:gd name="T83" fmla="*/ 1508 h 1823"/>
                <a:gd name="T84" fmla="*/ 7 w 7"/>
                <a:gd name="T85" fmla="*/ 1553 h 1823"/>
                <a:gd name="T86" fmla="*/ 7 w 7"/>
                <a:gd name="T87" fmla="*/ 1572 h 1823"/>
                <a:gd name="T88" fmla="*/ 7 w 7"/>
                <a:gd name="T89" fmla="*/ 1572 h 1823"/>
                <a:gd name="T90" fmla="*/ 0 w 7"/>
                <a:gd name="T91" fmla="*/ 1617 h 1823"/>
                <a:gd name="T92" fmla="*/ 0 w 7"/>
                <a:gd name="T93" fmla="*/ 1688 h 1823"/>
                <a:gd name="T94" fmla="*/ 7 w 7"/>
                <a:gd name="T95" fmla="*/ 1733 h 1823"/>
                <a:gd name="T96" fmla="*/ 7 w 7"/>
                <a:gd name="T97" fmla="*/ 1752 h 1823"/>
                <a:gd name="T98" fmla="*/ 7 w 7"/>
                <a:gd name="T99" fmla="*/ 1752 h 1823"/>
                <a:gd name="T100" fmla="*/ 0 w 7"/>
                <a:gd name="T101" fmla="*/ 1797 h 18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7" h="1823">
                  <a:moveTo>
                    <a:pt x="7" y="0"/>
                  </a:moveTo>
                  <a:lnTo>
                    <a:pt x="7" y="26"/>
                  </a:lnTo>
                  <a:lnTo>
                    <a:pt x="0" y="26"/>
                  </a:lnTo>
                  <a:lnTo>
                    <a:pt x="0" y="0"/>
                  </a:lnTo>
                  <a:lnTo>
                    <a:pt x="7" y="0"/>
                  </a:lnTo>
                  <a:close/>
                  <a:moveTo>
                    <a:pt x="7" y="45"/>
                  </a:moveTo>
                  <a:lnTo>
                    <a:pt x="7" y="71"/>
                  </a:lnTo>
                  <a:lnTo>
                    <a:pt x="0" y="71"/>
                  </a:lnTo>
                  <a:lnTo>
                    <a:pt x="0" y="45"/>
                  </a:lnTo>
                  <a:lnTo>
                    <a:pt x="7" y="45"/>
                  </a:lnTo>
                  <a:close/>
                  <a:moveTo>
                    <a:pt x="7" y="90"/>
                  </a:moveTo>
                  <a:lnTo>
                    <a:pt x="7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7" y="90"/>
                  </a:lnTo>
                  <a:close/>
                  <a:moveTo>
                    <a:pt x="7" y="135"/>
                  </a:moveTo>
                  <a:lnTo>
                    <a:pt x="7" y="161"/>
                  </a:lnTo>
                  <a:lnTo>
                    <a:pt x="0" y="161"/>
                  </a:lnTo>
                  <a:lnTo>
                    <a:pt x="0" y="135"/>
                  </a:lnTo>
                  <a:lnTo>
                    <a:pt x="7" y="135"/>
                  </a:lnTo>
                  <a:close/>
                  <a:moveTo>
                    <a:pt x="7" y="180"/>
                  </a:moveTo>
                  <a:lnTo>
                    <a:pt x="7" y="206"/>
                  </a:lnTo>
                  <a:lnTo>
                    <a:pt x="0" y="206"/>
                  </a:lnTo>
                  <a:lnTo>
                    <a:pt x="0" y="180"/>
                  </a:lnTo>
                  <a:lnTo>
                    <a:pt x="7" y="180"/>
                  </a:lnTo>
                  <a:close/>
                  <a:moveTo>
                    <a:pt x="7" y="225"/>
                  </a:moveTo>
                  <a:lnTo>
                    <a:pt x="7" y="251"/>
                  </a:lnTo>
                  <a:lnTo>
                    <a:pt x="0" y="251"/>
                  </a:lnTo>
                  <a:lnTo>
                    <a:pt x="0" y="225"/>
                  </a:lnTo>
                  <a:lnTo>
                    <a:pt x="7" y="225"/>
                  </a:lnTo>
                  <a:close/>
                  <a:moveTo>
                    <a:pt x="7" y="270"/>
                  </a:moveTo>
                  <a:lnTo>
                    <a:pt x="7" y="296"/>
                  </a:lnTo>
                  <a:lnTo>
                    <a:pt x="0" y="296"/>
                  </a:lnTo>
                  <a:lnTo>
                    <a:pt x="0" y="270"/>
                  </a:lnTo>
                  <a:lnTo>
                    <a:pt x="7" y="270"/>
                  </a:lnTo>
                  <a:close/>
                  <a:moveTo>
                    <a:pt x="7" y="315"/>
                  </a:moveTo>
                  <a:lnTo>
                    <a:pt x="7" y="340"/>
                  </a:lnTo>
                  <a:lnTo>
                    <a:pt x="0" y="340"/>
                  </a:lnTo>
                  <a:lnTo>
                    <a:pt x="0" y="315"/>
                  </a:lnTo>
                  <a:lnTo>
                    <a:pt x="7" y="315"/>
                  </a:lnTo>
                  <a:close/>
                  <a:moveTo>
                    <a:pt x="7" y="360"/>
                  </a:moveTo>
                  <a:lnTo>
                    <a:pt x="7" y="385"/>
                  </a:lnTo>
                  <a:lnTo>
                    <a:pt x="0" y="385"/>
                  </a:lnTo>
                  <a:lnTo>
                    <a:pt x="0" y="360"/>
                  </a:lnTo>
                  <a:lnTo>
                    <a:pt x="7" y="360"/>
                  </a:lnTo>
                  <a:close/>
                  <a:moveTo>
                    <a:pt x="7" y="405"/>
                  </a:moveTo>
                  <a:lnTo>
                    <a:pt x="7" y="430"/>
                  </a:lnTo>
                  <a:lnTo>
                    <a:pt x="0" y="430"/>
                  </a:lnTo>
                  <a:lnTo>
                    <a:pt x="0" y="405"/>
                  </a:lnTo>
                  <a:lnTo>
                    <a:pt x="7" y="405"/>
                  </a:lnTo>
                  <a:close/>
                  <a:moveTo>
                    <a:pt x="7" y="450"/>
                  </a:moveTo>
                  <a:lnTo>
                    <a:pt x="7" y="475"/>
                  </a:lnTo>
                  <a:lnTo>
                    <a:pt x="0" y="475"/>
                  </a:lnTo>
                  <a:lnTo>
                    <a:pt x="0" y="450"/>
                  </a:lnTo>
                  <a:lnTo>
                    <a:pt x="7" y="450"/>
                  </a:lnTo>
                  <a:close/>
                  <a:moveTo>
                    <a:pt x="7" y="494"/>
                  </a:moveTo>
                  <a:lnTo>
                    <a:pt x="7" y="520"/>
                  </a:lnTo>
                  <a:lnTo>
                    <a:pt x="0" y="520"/>
                  </a:lnTo>
                  <a:lnTo>
                    <a:pt x="0" y="494"/>
                  </a:lnTo>
                  <a:lnTo>
                    <a:pt x="7" y="494"/>
                  </a:lnTo>
                  <a:close/>
                  <a:moveTo>
                    <a:pt x="7" y="539"/>
                  </a:moveTo>
                  <a:lnTo>
                    <a:pt x="7" y="565"/>
                  </a:lnTo>
                  <a:lnTo>
                    <a:pt x="0" y="565"/>
                  </a:lnTo>
                  <a:lnTo>
                    <a:pt x="0" y="539"/>
                  </a:lnTo>
                  <a:lnTo>
                    <a:pt x="7" y="539"/>
                  </a:lnTo>
                  <a:close/>
                  <a:moveTo>
                    <a:pt x="7" y="584"/>
                  </a:moveTo>
                  <a:lnTo>
                    <a:pt x="7" y="610"/>
                  </a:lnTo>
                  <a:lnTo>
                    <a:pt x="0" y="610"/>
                  </a:lnTo>
                  <a:lnTo>
                    <a:pt x="0" y="584"/>
                  </a:lnTo>
                  <a:lnTo>
                    <a:pt x="7" y="584"/>
                  </a:lnTo>
                  <a:close/>
                  <a:moveTo>
                    <a:pt x="7" y="629"/>
                  </a:moveTo>
                  <a:lnTo>
                    <a:pt x="7" y="655"/>
                  </a:lnTo>
                  <a:lnTo>
                    <a:pt x="0" y="655"/>
                  </a:lnTo>
                  <a:lnTo>
                    <a:pt x="0" y="629"/>
                  </a:lnTo>
                  <a:lnTo>
                    <a:pt x="7" y="629"/>
                  </a:lnTo>
                  <a:close/>
                  <a:moveTo>
                    <a:pt x="7" y="674"/>
                  </a:moveTo>
                  <a:lnTo>
                    <a:pt x="7" y="700"/>
                  </a:lnTo>
                  <a:lnTo>
                    <a:pt x="0" y="700"/>
                  </a:lnTo>
                  <a:lnTo>
                    <a:pt x="0" y="674"/>
                  </a:lnTo>
                  <a:lnTo>
                    <a:pt x="7" y="674"/>
                  </a:lnTo>
                  <a:close/>
                  <a:moveTo>
                    <a:pt x="7" y="719"/>
                  </a:moveTo>
                  <a:lnTo>
                    <a:pt x="7" y="745"/>
                  </a:lnTo>
                  <a:lnTo>
                    <a:pt x="0" y="745"/>
                  </a:lnTo>
                  <a:lnTo>
                    <a:pt x="0" y="719"/>
                  </a:lnTo>
                  <a:lnTo>
                    <a:pt x="7" y="719"/>
                  </a:lnTo>
                  <a:close/>
                  <a:moveTo>
                    <a:pt x="7" y="764"/>
                  </a:moveTo>
                  <a:lnTo>
                    <a:pt x="7" y="790"/>
                  </a:lnTo>
                  <a:lnTo>
                    <a:pt x="0" y="790"/>
                  </a:lnTo>
                  <a:lnTo>
                    <a:pt x="0" y="764"/>
                  </a:lnTo>
                  <a:lnTo>
                    <a:pt x="7" y="764"/>
                  </a:lnTo>
                  <a:close/>
                  <a:moveTo>
                    <a:pt x="7" y="809"/>
                  </a:moveTo>
                  <a:lnTo>
                    <a:pt x="7" y="835"/>
                  </a:lnTo>
                  <a:lnTo>
                    <a:pt x="0" y="835"/>
                  </a:lnTo>
                  <a:lnTo>
                    <a:pt x="0" y="809"/>
                  </a:lnTo>
                  <a:lnTo>
                    <a:pt x="7" y="809"/>
                  </a:lnTo>
                  <a:close/>
                  <a:moveTo>
                    <a:pt x="7" y="854"/>
                  </a:moveTo>
                  <a:lnTo>
                    <a:pt x="7" y="879"/>
                  </a:lnTo>
                  <a:lnTo>
                    <a:pt x="0" y="879"/>
                  </a:lnTo>
                  <a:lnTo>
                    <a:pt x="0" y="854"/>
                  </a:lnTo>
                  <a:lnTo>
                    <a:pt x="7" y="854"/>
                  </a:lnTo>
                  <a:close/>
                  <a:moveTo>
                    <a:pt x="7" y="899"/>
                  </a:moveTo>
                  <a:lnTo>
                    <a:pt x="7" y="924"/>
                  </a:lnTo>
                  <a:lnTo>
                    <a:pt x="0" y="924"/>
                  </a:lnTo>
                  <a:lnTo>
                    <a:pt x="0" y="899"/>
                  </a:lnTo>
                  <a:lnTo>
                    <a:pt x="7" y="899"/>
                  </a:lnTo>
                  <a:close/>
                  <a:moveTo>
                    <a:pt x="7" y="944"/>
                  </a:moveTo>
                  <a:lnTo>
                    <a:pt x="7" y="969"/>
                  </a:lnTo>
                  <a:lnTo>
                    <a:pt x="0" y="969"/>
                  </a:lnTo>
                  <a:lnTo>
                    <a:pt x="0" y="944"/>
                  </a:lnTo>
                  <a:lnTo>
                    <a:pt x="7" y="944"/>
                  </a:lnTo>
                  <a:close/>
                  <a:moveTo>
                    <a:pt x="7" y="989"/>
                  </a:moveTo>
                  <a:lnTo>
                    <a:pt x="7" y="1014"/>
                  </a:lnTo>
                  <a:lnTo>
                    <a:pt x="0" y="1014"/>
                  </a:lnTo>
                  <a:lnTo>
                    <a:pt x="0" y="989"/>
                  </a:lnTo>
                  <a:lnTo>
                    <a:pt x="7" y="989"/>
                  </a:lnTo>
                  <a:close/>
                  <a:moveTo>
                    <a:pt x="7" y="1033"/>
                  </a:moveTo>
                  <a:lnTo>
                    <a:pt x="7" y="1059"/>
                  </a:lnTo>
                  <a:lnTo>
                    <a:pt x="0" y="1059"/>
                  </a:lnTo>
                  <a:lnTo>
                    <a:pt x="0" y="1033"/>
                  </a:lnTo>
                  <a:lnTo>
                    <a:pt x="7" y="1033"/>
                  </a:lnTo>
                  <a:close/>
                  <a:moveTo>
                    <a:pt x="7" y="1078"/>
                  </a:moveTo>
                  <a:lnTo>
                    <a:pt x="7" y="1104"/>
                  </a:lnTo>
                  <a:lnTo>
                    <a:pt x="0" y="1104"/>
                  </a:lnTo>
                  <a:lnTo>
                    <a:pt x="0" y="1078"/>
                  </a:lnTo>
                  <a:lnTo>
                    <a:pt x="7" y="1078"/>
                  </a:lnTo>
                  <a:close/>
                  <a:moveTo>
                    <a:pt x="7" y="1123"/>
                  </a:moveTo>
                  <a:lnTo>
                    <a:pt x="7" y="1149"/>
                  </a:lnTo>
                  <a:lnTo>
                    <a:pt x="0" y="1149"/>
                  </a:lnTo>
                  <a:lnTo>
                    <a:pt x="0" y="1123"/>
                  </a:lnTo>
                  <a:lnTo>
                    <a:pt x="7" y="1123"/>
                  </a:lnTo>
                  <a:close/>
                  <a:moveTo>
                    <a:pt x="7" y="1168"/>
                  </a:moveTo>
                  <a:lnTo>
                    <a:pt x="7" y="1194"/>
                  </a:lnTo>
                  <a:lnTo>
                    <a:pt x="0" y="1194"/>
                  </a:lnTo>
                  <a:lnTo>
                    <a:pt x="0" y="1168"/>
                  </a:lnTo>
                  <a:lnTo>
                    <a:pt x="7" y="1168"/>
                  </a:lnTo>
                  <a:close/>
                  <a:moveTo>
                    <a:pt x="7" y="1213"/>
                  </a:moveTo>
                  <a:lnTo>
                    <a:pt x="7" y="1239"/>
                  </a:lnTo>
                  <a:lnTo>
                    <a:pt x="0" y="1239"/>
                  </a:lnTo>
                  <a:lnTo>
                    <a:pt x="0" y="1213"/>
                  </a:lnTo>
                  <a:lnTo>
                    <a:pt x="7" y="1213"/>
                  </a:lnTo>
                  <a:close/>
                  <a:moveTo>
                    <a:pt x="7" y="1258"/>
                  </a:moveTo>
                  <a:lnTo>
                    <a:pt x="7" y="1284"/>
                  </a:lnTo>
                  <a:lnTo>
                    <a:pt x="0" y="1284"/>
                  </a:lnTo>
                  <a:lnTo>
                    <a:pt x="0" y="1258"/>
                  </a:lnTo>
                  <a:lnTo>
                    <a:pt x="7" y="1258"/>
                  </a:lnTo>
                  <a:close/>
                  <a:moveTo>
                    <a:pt x="7" y="1303"/>
                  </a:moveTo>
                  <a:lnTo>
                    <a:pt x="7" y="1329"/>
                  </a:lnTo>
                  <a:lnTo>
                    <a:pt x="0" y="1329"/>
                  </a:lnTo>
                  <a:lnTo>
                    <a:pt x="0" y="1303"/>
                  </a:lnTo>
                  <a:lnTo>
                    <a:pt x="7" y="1303"/>
                  </a:lnTo>
                  <a:close/>
                  <a:moveTo>
                    <a:pt x="7" y="1348"/>
                  </a:moveTo>
                  <a:lnTo>
                    <a:pt x="7" y="1374"/>
                  </a:lnTo>
                  <a:lnTo>
                    <a:pt x="0" y="1374"/>
                  </a:lnTo>
                  <a:lnTo>
                    <a:pt x="0" y="1348"/>
                  </a:lnTo>
                  <a:lnTo>
                    <a:pt x="7" y="1348"/>
                  </a:lnTo>
                  <a:close/>
                  <a:moveTo>
                    <a:pt x="7" y="1393"/>
                  </a:moveTo>
                  <a:lnTo>
                    <a:pt x="7" y="1418"/>
                  </a:lnTo>
                  <a:lnTo>
                    <a:pt x="0" y="1418"/>
                  </a:lnTo>
                  <a:lnTo>
                    <a:pt x="0" y="1393"/>
                  </a:lnTo>
                  <a:lnTo>
                    <a:pt x="7" y="1393"/>
                  </a:lnTo>
                  <a:close/>
                  <a:moveTo>
                    <a:pt x="7" y="1438"/>
                  </a:moveTo>
                  <a:lnTo>
                    <a:pt x="7" y="1463"/>
                  </a:lnTo>
                  <a:lnTo>
                    <a:pt x="0" y="1463"/>
                  </a:lnTo>
                  <a:lnTo>
                    <a:pt x="0" y="1438"/>
                  </a:lnTo>
                  <a:lnTo>
                    <a:pt x="7" y="1438"/>
                  </a:lnTo>
                  <a:close/>
                  <a:moveTo>
                    <a:pt x="7" y="1483"/>
                  </a:moveTo>
                  <a:lnTo>
                    <a:pt x="7" y="1508"/>
                  </a:lnTo>
                  <a:lnTo>
                    <a:pt x="0" y="1508"/>
                  </a:lnTo>
                  <a:lnTo>
                    <a:pt x="0" y="1483"/>
                  </a:lnTo>
                  <a:lnTo>
                    <a:pt x="7" y="1483"/>
                  </a:lnTo>
                  <a:close/>
                  <a:moveTo>
                    <a:pt x="7" y="1528"/>
                  </a:moveTo>
                  <a:lnTo>
                    <a:pt x="7" y="1553"/>
                  </a:lnTo>
                  <a:lnTo>
                    <a:pt x="0" y="1553"/>
                  </a:lnTo>
                  <a:lnTo>
                    <a:pt x="0" y="1528"/>
                  </a:lnTo>
                  <a:lnTo>
                    <a:pt x="7" y="1528"/>
                  </a:lnTo>
                  <a:close/>
                  <a:moveTo>
                    <a:pt x="7" y="1572"/>
                  </a:moveTo>
                  <a:lnTo>
                    <a:pt x="7" y="1598"/>
                  </a:lnTo>
                  <a:lnTo>
                    <a:pt x="0" y="1598"/>
                  </a:lnTo>
                  <a:lnTo>
                    <a:pt x="0" y="1572"/>
                  </a:lnTo>
                  <a:lnTo>
                    <a:pt x="7" y="1572"/>
                  </a:lnTo>
                  <a:close/>
                  <a:moveTo>
                    <a:pt x="7" y="1617"/>
                  </a:moveTo>
                  <a:lnTo>
                    <a:pt x="7" y="1643"/>
                  </a:lnTo>
                  <a:lnTo>
                    <a:pt x="0" y="1643"/>
                  </a:lnTo>
                  <a:lnTo>
                    <a:pt x="0" y="1617"/>
                  </a:lnTo>
                  <a:lnTo>
                    <a:pt x="7" y="1617"/>
                  </a:lnTo>
                  <a:close/>
                  <a:moveTo>
                    <a:pt x="7" y="1662"/>
                  </a:moveTo>
                  <a:lnTo>
                    <a:pt x="7" y="1688"/>
                  </a:lnTo>
                  <a:lnTo>
                    <a:pt x="0" y="1688"/>
                  </a:lnTo>
                  <a:lnTo>
                    <a:pt x="0" y="1662"/>
                  </a:lnTo>
                  <a:lnTo>
                    <a:pt x="7" y="1662"/>
                  </a:lnTo>
                  <a:close/>
                  <a:moveTo>
                    <a:pt x="7" y="1707"/>
                  </a:moveTo>
                  <a:lnTo>
                    <a:pt x="7" y="1733"/>
                  </a:lnTo>
                  <a:lnTo>
                    <a:pt x="0" y="1733"/>
                  </a:lnTo>
                  <a:lnTo>
                    <a:pt x="0" y="1707"/>
                  </a:lnTo>
                  <a:lnTo>
                    <a:pt x="7" y="1707"/>
                  </a:lnTo>
                  <a:close/>
                  <a:moveTo>
                    <a:pt x="7" y="1752"/>
                  </a:moveTo>
                  <a:lnTo>
                    <a:pt x="7" y="1778"/>
                  </a:lnTo>
                  <a:lnTo>
                    <a:pt x="0" y="1778"/>
                  </a:lnTo>
                  <a:lnTo>
                    <a:pt x="0" y="1752"/>
                  </a:lnTo>
                  <a:lnTo>
                    <a:pt x="7" y="1752"/>
                  </a:lnTo>
                  <a:close/>
                  <a:moveTo>
                    <a:pt x="7" y="1797"/>
                  </a:moveTo>
                  <a:lnTo>
                    <a:pt x="7" y="1823"/>
                  </a:lnTo>
                  <a:lnTo>
                    <a:pt x="0" y="1823"/>
                  </a:lnTo>
                  <a:lnTo>
                    <a:pt x="0" y="1797"/>
                  </a:lnTo>
                  <a:lnTo>
                    <a:pt x="7" y="1797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4" name="Rectangle 80"/>
            <p:cNvSpPr>
              <a:spLocks noChangeArrowheads="1"/>
            </p:cNvSpPr>
            <p:nvPr/>
          </p:nvSpPr>
          <p:spPr bwMode="auto">
            <a:xfrm>
              <a:off x="938608" y="1461184"/>
              <a:ext cx="2133597" cy="3847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smallest important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5" name="Rectangle 81"/>
            <p:cNvSpPr>
              <a:spLocks noChangeArrowheads="1"/>
            </p:cNvSpPr>
            <p:nvPr/>
          </p:nvSpPr>
          <p:spPr bwMode="auto">
            <a:xfrm>
              <a:off x="1380354" y="1756459"/>
              <a:ext cx="1651094" cy="3847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harmful value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6" name="Freeform 90"/>
            <p:cNvSpPr>
              <a:spLocks noEditPoints="1"/>
            </p:cNvSpPr>
            <p:nvPr/>
          </p:nvSpPr>
          <p:spPr bwMode="auto">
            <a:xfrm>
              <a:off x="3121025" y="1597709"/>
              <a:ext cx="96838" cy="458788"/>
            </a:xfrm>
            <a:custGeom>
              <a:avLst/>
              <a:gdLst>
                <a:gd name="T0" fmla="*/ 37 w 61"/>
                <a:gd name="T1" fmla="*/ 0 h 289"/>
                <a:gd name="T2" fmla="*/ 37 w 61"/>
                <a:gd name="T3" fmla="*/ 238 h 289"/>
                <a:gd name="T4" fmla="*/ 24 w 61"/>
                <a:gd name="T5" fmla="*/ 238 h 289"/>
                <a:gd name="T6" fmla="*/ 24 w 61"/>
                <a:gd name="T7" fmla="*/ 0 h 289"/>
                <a:gd name="T8" fmla="*/ 37 w 61"/>
                <a:gd name="T9" fmla="*/ 0 h 289"/>
                <a:gd name="T10" fmla="*/ 61 w 61"/>
                <a:gd name="T11" fmla="*/ 228 h 289"/>
                <a:gd name="T12" fmla="*/ 30 w 61"/>
                <a:gd name="T13" fmla="*/ 289 h 289"/>
                <a:gd name="T14" fmla="*/ 0 w 61"/>
                <a:gd name="T15" fmla="*/ 228 h 289"/>
                <a:gd name="T16" fmla="*/ 61 w 61"/>
                <a:gd name="T17" fmla="*/ 228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289">
                  <a:moveTo>
                    <a:pt x="37" y="0"/>
                  </a:moveTo>
                  <a:lnTo>
                    <a:pt x="37" y="238"/>
                  </a:lnTo>
                  <a:lnTo>
                    <a:pt x="24" y="238"/>
                  </a:lnTo>
                  <a:lnTo>
                    <a:pt x="24" y="0"/>
                  </a:lnTo>
                  <a:lnTo>
                    <a:pt x="37" y="0"/>
                  </a:lnTo>
                  <a:close/>
                  <a:moveTo>
                    <a:pt x="61" y="228"/>
                  </a:moveTo>
                  <a:lnTo>
                    <a:pt x="30" y="289"/>
                  </a:lnTo>
                  <a:lnTo>
                    <a:pt x="0" y="228"/>
                  </a:lnTo>
                  <a:lnTo>
                    <a:pt x="61" y="228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87" name="Rectangle 86"/>
          <p:cNvSpPr>
            <a:spLocks noChangeArrowheads="1"/>
          </p:cNvSpPr>
          <p:nvPr/>
        </p:nvSpPr>
        <p:spPr bwMode="auto">
          <a:xfrm>
            <a:off x="7714271" y="1569892"/>
            <a:ext cx="2929585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n-US" altLang="en-US" sz="2700" u="none" dirty="0">
                <a:solidFill>
                  <a:srgbClr val="000000"/>
                </a:solidFill>
                <a:latin typeface="Arial Narrow" panose="020B0606020202030204" pitchFamily="34" charset="0"/>
              </a:rPr>
              <a:t>T</a:t>
            </a:r>
            <a:r>
              <a:rPr lang="en-US" altLang="en-US" sz="2700" u="none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reatment is beneficial: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9" name="Rectangle 86"/>
          <p:cNvSpPr>
            <a:spLocks noChangeArrowheads="1"/>
          </p:cNvSpPr>
          <p:nvPr/>
        </p:nvSpPr>
        <p:spPr bwMode="auto">
          <a:xfrm>
            <a:off x="7714271" y="3337593"/>
            <a:ext cx="1072409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700" u="none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or trivial: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0" name="Rectangle 86"/>
          <p:cNvSpPr>
            <a:spLocks noChangeArrowheads="1"/>
          </p:cNvSpPr>
          <p:nvPr/>
        </p:nvSpPr>
        <p:spPr bwMode="auto">
          <a:xfrm>
            <a:off x="7714271" y="4049891"/>
            <a:ext cx="1072409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7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or trivial: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1" name="Rectangle 86"/>
          <p:cNvSpPr>
            <a:spLocks noChangeArrowheads="1"/>
          </p:cNvSpPr>
          <p:nvPr/>
        </p:nvSpPr>
        <p:spPr bwMode="auto">
          <a:xfrm>
            <a:off x="10691523" y="1569892"/>
            <a:ext cx="758221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n-US" altLang="en-US" sz="2700" u="none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use it!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3" name="Rectangle 86"/>
          <p:cNvSpPr>
            <a:spLocks noChangeArrowheads="1"/>
          </p:cNvSpPr>
          <p:nvPr/>
        </p:nvSpPr>
        <p:spPr bwMode="auto">
          <a:xfrm>
            <a:off x="8882856" y="3339237"/>
            <a:ext cx="758221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n-US" altLang="en-US" sz="2700" u="none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use it!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4" name="Line 76"/>
          <p:cNvSpPr>
            <a:spLocks noChangeShapeType="1"/>
          </p:cNvSpPr>
          <p:nvPr/>
        </p:nvSpPr>
        <p:spPr bwMode="auto">
          <a:xfrm flipH="1">
            <a:off x="4659784" y="2106355"/>
            <a:ext cx="322685" cy="0"/>
          </a:xfrm>
          <a:prstGeom prst="line">
            <a:avLst/>
          </a:prstGeom>
          <a:noFill/>
          <a:ln w="762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95" name="Rectangle 94"/>
          <p:cNvSpPr>
            <a:spLocks noChangeArrowheads="1"/>
          </p:cNvSpPr>
          <p:nvPr/>
        </p:nvSpPr>
        <p:spPr bwMode="auto">
          <a:xfrm>
            <a:off x="7714271" y="1898606"/>
            <a:ext cx="2389372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n-US" altLang="en-US" sz="2700" u="none" dirty="0">
                <a:solidFill>
                  <a:srgbClr val="000000"/>
                </a:solidFill>
                <a:latin typeface="Arial Narrow" panose="020B0606020202030204" pitchFamily="34" charset="0"/>
              </a:rPr>
              <a:t>T</a:t>
            </a:r>
            <a:r>
              <a:rPr lang="en-US" altLang="en-US" sz="2700" u="none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reatment is trivial: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6" name="Rectangle 86"/>
          <p:cNvSpPr>
            <a:spLocks noChangeArrowheads="1"/>
          </p:cNvSpPr>
          <p:nvPr/>
        </p:nvSpPr>
        <p:spPr bwMode="auto">
          <a:xfrm>
            <a:off x="10180452" y="1898606"/>
            <a:ext cx="1445909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n-US" altLang="en-US" sz="2700" u="none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don't use it!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7" name="Line 76"/>
          <p:cNvSpPr>
            <a:spLocks noChangeShapeType="1"/>
          </p:cNvSpPr>
          <p:nvPr/>
        </p:nvSpPr>
        <p:spPr bwMode="auto">
          <a:xfrm flipH="1">
            <a:off x="2571552" y="2435069"/>
            <a:ext cx="322685" cy="0"/>
          </a:xfrm>
          <a:prstGeom prst="line">
            <a:avLst/>
          </a:prstGeom>
          <a:noFill/>
          <a:ln w="762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98" name="Rectangle 97"/>
          <p:cNvSpPr>
            <a:spLocks noChangeArrowheads="1"/>
          </p:cNvSpPr>
          <p:nvPr/>
        </p:nvSpPr>
        <p:spPr bwMode="auto">
          <a:xfrm>
            <a:off x="7714271" y="2227320"/>
            <a:ext cx="2754857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n-US" altLang="en-US" sz="2700" u="none" dirty="0">
                <a:solidFill>
                  <a:srgbClr val="000000"/>
                </a:solidFill>
                <a:latin typeface="Arial Narrow" panose="020B0606020202030204" pitchFamily="34" charset="0"/>
              </a:rPr>
              <a:t>T</a:t>
            </a:r>
            <a:r>
              <a:rPr lang="en-US" altLang="en-US" sz="2700" u="none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reatment is harmful: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9" name="Rectangle 86"/>
          <p:cNvSpPr>
            <a:spLocks noChangeArrowheads="1"/>
          </p:cNvSpPr>
          <p:nvPr/>
        </p:nvSpPr>
        <p:spPr bwMode="auto">
          <a:xfrm>
            <a:off x="10441634" y="2227320"/>
            <a:ext cx="1445909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n-US" altLang="en-US" sz="2700" u="none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don't use it!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0" name="Rectangle 86"/>
          <p:cNvSpPr>
            <a:spLocks noChangeArrowheads="1"/>
          </p:cNvSpPr>
          <p:nvPr/>
        </p:nvSpPr>
        <p:spPr bwMode="auto">
          <a:xfrm>
            <a:off x="7714271" y="2651599"/>
            <a:ext cx="1973297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700" b="1" u="none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Small samples</a:t>
            </a:r>
            <a:endParaRPr kumimoji="0" lang="en-US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pSp>
        <p:nvGrpSpPr>
          <p:cNvPr id="101" name="Group 100"/>
          <p:cNvGrpSpPr/>
          <p:nvPr/>
        </p:nvGrpSpPr>
        <p:grpSpPr>
          <a:xfrm>
            <a:off x="4086911" y="811732"/>
            <a:ext cx="511358" cy="3575721"/>
            <a:chOff x="3934098" y="1471935"/>
            <a:chExt cx="511358" cy="3575721"/>
          </a:xfrm>
        </p:grpSpPr>
        <p:sp>
          <p:nvSpPr>
            <p:cNvPr id="102" name="Freeform 101"/>
            <p:cNvSpPr>
              <a:spLocks noEditPoints="1"/>
            </p:cNvSpPr>
            <p:nvPr/>
          </p:nvSpPr>
          <p:spPr bwMode="auto">
            <a:xfrm>
              <a:off x="4174331" y="2153643"/>
              <a:ext cx="11113" cy="2894013"/>
            </a:xfrm>
            <a:custGeom>
              <a:avLst/>
              <a:gdLst>
                <a:gd name="T0" fmla="*/ 0 w 7"/>
                <a:gd name="T1" fmla="*/ 0 h 1823"/>
                <a:gd name="T2" fmla="*/ 0 w 7"/>
                <a:gd name="T3" fmla="*/ 71 h 1823"/>
                <a:gd name="T4" fmla="*/ 7 w 7"/>
                <a:gd name="T5" fmla="*/ 116 h 1823"/>
                <a:gd name="T6" fmla="*/ 7 w 7"/>
                <a:gd name="T7" fmla="*/ 135 h 1823"/>
                <a:gd name="T8" fmla="*/ 7 w 7"/>
                <a:gd name="T9" fmla="*/ 135 h 1823"/>
                <a:gd name="T10" fmla="*/ 0 w 7"/>
                <a:gd name="T11" fmla="*/ 180 h 1823"/>
                <a:gd name="T12" fmla="*/ 0 w 7"/>
                <a:gd name="T13" fmla="*/ 251 h 1823"/>
                <a:gd name="T14" fmla="*/ 7 w 7"/>
                <a:gd name="T15" fmla="*/ 296 h 1823"/>
                <a:gd name="T16" fmla="*/ 7 w 7"/>
                <a:gd name="T17" fmla="*/ 315 h 1823"/>
                <a:gd name="T18" fmla="*/ 7 w 7"/>
                <a:gd name="T19" fmla="*/ 315 h 1823"/>
                <a:gd name="T20" fmla="*/ 0 w 7"/>
                <a:gd name="T21" fmla="*/ 360 h 1823"/>
                <a:gd name="T22" fmla="*/ 0 w 7"/>
                <a:gd name="T23" fmla="*/ 430 h 1823"/>
                <a:gd name="T24" fmla="*/ 7 w 7"/>
                <a:gd name="T25" fmla="*/ 475 h 1823"/>
                <a:gd name="T26" fmla="*/ 7 w 7"/>
                <a:gd name="T27" fmla="*/ 494 h 1823"/>
                <a:gd name="T28" fmla="*/ 7 w 7"/>
                <a:gd name="T29" fmla="*/ 494 h 1823"/>
                <a:gd name="T30" fmla="*/ 0 w 7"/>
                <a:gd name="T31" fmla="*/ 539 h 1823"/>
                <a:gd name="T32" fmla="*/ 0 w 7"/>
                <a:gd name="T33" fmla="*/ 610 h 1823"/>
                <a:gd name="T34" fmla="*/ 7 w 7"/>
                <a:gd name="T35" fmla="*/ 655 h 1823"/>
                <a:gd name="T36" fmla="*/ 7 w 7"/>
                <a:gd name="T37" fmla="*/ 674 h 1823"/>
                <a:gd name="T38" fmla="*/ 7 w 7"/>
                <a:gd name="T39" fmla="*/ 674 h 1823"/>
                <a:gd name="T40" fmla="*/ 0 w 7"/>
                <a:gd name="T41" fmla="*/ 719 h 1823"/>
                <a:gd name="T42" fmla="*/ 0 w 7"/>
                <a:gd name="T43" fmla="*/ 790 h 1823"/>
                <a:gd name="T44" fmla="*/ 7 w 7"/>
                <a:gd name="T45" fmla="*/ 835 h 1823"/>
                <a:gd name="T46" fmla="*/ 7 w 7"/>
                <a:gd name="T47" fmla="*/ 854 h 1823"/>
                <a:gd name="T48" fmla="*/ 7 w 7"/>
                <a:gd name="T49" fmla="*/ 854 h 1823"/>
                <a:gd name="T50" fmla="*/ 0 w 7"/>
                <a:gd name="T51" fmla="*/ 899 h 1823"/>
                <a:gd name="T52" fmla="*/ 0 w 7"/>
                <a:gd name="T53" fmla="*/ 969 h 1823"/>
                <a:gd name="T54" fmla="*/ 7 w 7"/>
                <a:gd name="T55" fmla="*/ 1014 h 1823"/>
                <a:gd name="T56" fmla="*/ 7 w 7"/>
                <a:gd name="T57" fmla="*/ 1033 h 1823"/>
                <a:gd name="T58" fmla="*/ 7 w 7"/>
                <a:gd name="T59" fmla="*/ 1033 h 1823"/>
                <a:gd name="T60" fmla="*/ 0 w 7"/>
                <a:gd name="T61" fmla="*/ 1078 h 1823"/>
                <a:gd name="T62" fmla="*/ 0 w 7"/>
                <a:gd name="T63" fmla="*/ 1149 h 1823"/>
                <a:gd name="T64" fmla="*/ 7 w 7"/>
                <a:gd name="T65" fmla="*/ 1194 h 1823"/>
                <a:gd name="T66" fmla="*/ 7 w 7"/>
                <a:gd name="T67" fmla="*/ 1213 h 1823"/>
                <a:gd name="T68" fmla="*/ 7 w 7"/>
                <a:gd name="T69" fmla="*/ 1213 h 1823"/>
                <a:gd name="T70" fmla="*/ 0 w 7"/>
                <a:gd name="T71" fmla="*/ 1258 h 1823"/>
                <a:gd name="T72" fmla="*/ 0 w 7"/>
                <a:gd name="T73" fmla="*/ 1329 h 1823"/>
                <a:gd name="T74" fmla="*/ 7 w 7"/>
                <a:gd name="T75" fmla="*/ 1374 h 1823"/>
                <a:gd name="T76" fmla="*/ 7 w 7"/>
                <a:gd name="T77" fmla="*/ 1393 h 1823"/>
                <a:gd name="T78" fmla="*/ 7 w 7"/>
                <a:gd name="T79" fmla="*/ 1393 h 1823"/>
                <a:gd name="T80" fmla="*/ 0 w 7"/>
                <a:gd name="T81" fmla="*/ 1438 h 1823"/>
                <a:gd name="T82" fmla="*/ 0 w 7"/>
                <a:gd name="T83" fmla="*/ 1508 h 1823"/>
                <a:gd name="T84" fmla="*/ 7 w 7"/>
                <a:gd name="T85" fmla="*/ 1553 h 1823"/>
                <a:gd name="T86" fmla="*/ 7 w 7"/>
                <a:gd name="T87" fmla="*/ 1572 h 1823"/>
                <a:gd name="T88" fmla="*/ 7 w 7"/>
                <a:gd name="T89" fmla="*/ 1572 h 1823"/>
                <a:gd name="T90" fmla="*/ 0 w 7"/>
                <a:gd name="T91" fmla="*/ 1617 h 1823"/>
                <a:gd name="T92" fmla="*/ 0 w 7"/>
                <a:gd name="T93" fmla="*/ 1688 h 1823"/>
                <a:gd name="T94" fmla="*/ 7 w 7"/>
                <a:gd name="T95" fmla="*/ 1733 h 1823"/>
                <a:gd name="T96" fmla="*/ 7 w 7"/>
                <a:gd name="T97" fmla="*/ 1752 h 1823"/>
                <a:gd name="T98" fmla="*/ 7 w 7"/>
                <a:gd name="T99" fmla="*/ 1752 h 1823"/>
                <a:gd name="T100" fmla="*/ 0 w 7"/>
                <a:gd name="T101" fmla="*/ 1797 h 18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7" h="1823">
                  <a:moveTo>
                    <a:pt x="7" y="0"/>
                  </a:moveTo>
                  <a:lnTo>
                    <a:pt x="7" y="26"/>
                  </a:lnTo>
                  <a:lnTo>
                    <a:pt x="0" y="26"/>
                  </a:lnTo>
                  <a:lnTo>
                    <a:pt x="0" y="0"/>
                  </a:lnTo>
                  <a:lnTo>
                    <a:pt x="7" y="0"/>
                  </a:lnTo>
                  <a:close/>
                  <a:moveTo>
                    <a:pt x="7" y="45"/>
                  </a:moveTo>
                  <a:lnTo>
                    <a:pt x="7" y="71"/>
                  </a:lnTo>
                  <a:lnTo>
                    <a:pt x="0" y="71"/>
                  </a:lnTo>
                  <a:lnTo>
                    <a:pt x="0" y="45"/>
                  </a:lnTo>
                  <a:lnTo>
                    <a:pt x="7" y="45"/>
                  </a:lnTo>
                  <a:close/>
                  <a:moveTo>
                    <a:pt x="7" y="90"/>
                  </a:moveTo>
                  <a:lnTo>
                    <a:pt x="7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7" y="90"/>
                  </a:lnTo>
                  <a:close/>
                  <a:moveTo>
                    <a:pt x="7" y="135"/>
                  </a:moveTo>
                  <a:lnTo>
                    <a:pt x="7" y="161"/>
                  </a:lnTo>
                  <a:lnTo>
                    <a:pt x="0" y="161"/>
                  </a:lnTo>
                  <a:lnTo>
                    <a:pt x="0" y="135"/>
                  </a:lnTo>
                  <a:lnTo>
                    <a:pt x="7" y="135"/>
                  </a:lnTo>
                  <a:close/>
                  <a:moveTo>
                    <a:pt x="7" y="180"/>
                  </a:moveTo>
                  <a:lnTo>
                    <a:pt x="7" y="206"/>
                  </a:lnTo>
                  <a:lnTo>
                    <a:pt x="0" y="206"/>
                  </a:lnTo>
                  <a:lnTo>
                    <a:pt x="0" y="180"/>
                  </a:lnTo>
                  <a:lnTo>
                    <a:pt x="7" y="180"/>
                  </a:lnTo>
                  <a:close/>
                  <a:moveTo>
                    <a:pt x="7" y="225"/>
                  </a:moveTo>
                  <a:lnTo>
                    <a:pt x="7" y="251"/>
                  </a:lnTo>
                  <a:lnTo>
                    <a:pt x="0" y="251"/>
                  </a:lnTo>
                  <a:lnTo>
                    <a:pt x="0" y="225"/>
                  </a:lnTo>
                  <a:lnTo>
                    <a:pt x="7" y="225"/>
                  </a:lnTo>
                  <a:close/>
                  <a:moveTo>
                    <a:pt x="7" y="270"/>
                  </a:moveTo>
                  <a:lnTo>
                    <a:pt x="7" y="296"/>
                  </a:lnTo>
                  <a:lnTo>
                    <a:pt x="0" y="296"/>
                  </a:lnTo>
                  <a:lnTo>
                    <a:pt x="0" y="270"/>
                  </a:lnTo>
                  <a:lnTo>
                    <a:pt x="7" y="270"/>
                  </a:lnTo>
                  <a:close/>
                  <a:moveTo>
                    <a:pt x="7" y="315"/>
                  </a:moveTo>
                  <a:lnTo>
                    <a:pt x="7" y="340"/>
                  </a:lnTo>
                  <a:lnTo>
                    <a:pt x="0" y="340"/>
                  </a:lnTo>
                  <a:lnTo>
                    <a:pt x="0" y="315"/>
                  </a:lnTo>
                  <a:lnTo>
                    <a:pt x="7" y="315"/>
                  </a:lnTo>
                  <a:close/>
                  <a:moveTo>
                    <a:pt x="7" y="360"/>
                  </a:moveTo>
                  <a:lnTo>
                    <a:pt x="7" y="385"/>
                  </a:lnTo>
                  <a:lnTo>
                    <a:pt x="0" y="385"/>
                  </a:lnTo>
                  <a:lnTo>
                    <a:pt x="0" y="360"/>
                  </a:lnTo>
                  <a:lnTo>
                    <a:pt x="7" y="360"/>
                  </a:lnTo>
                  <a:close/>
                  <a:moveTo>
                    <a:pt x="7" y="405"/>
                  </a:moveTo>
                  <a:lnTo>
                    <a:pt x="7" y="430"/>
                  </a:lnTo>
                  <a:lnTo>
                    <a:pt x="0" y="430"/>
                  </a:lnTo>
                  <a:lnTo>
                    <a:pt x="0" y="405"/>
                  </a:lnTo>
                  <a:lnTo>
                    <a:pt x="7" y="405"/>
                  </a:lnTo>
                  <a:close/>
                  <a:moveTo>
                    <a:pt x="7" y="450"/>
                  </a:moveTo>
                  <a:lnTo>
                    <a:pt x="7" y="475"/>
                  </a:lnTo>
                  <a:lnTo>
                    <a:pt x="0" y="475"/>
                  </a:lnTo>
                  <a:lnTo>
                    <a:pt x="0" y="450"/>
                  </a:lnTo>
                  <a:lnTo>
                    <a:pt x="7" y="450"/>
                  </a:lnTo>
                  <a:close/>
                  <a:moveTo>
                    <a:pt x="7" y="494"/>
                  </a:moveTo>
                  <a:lnTo>
                    <a:pt x="7" y="520"/>
                  </a:lnTo>
                  <a:lnTo>
                    <a:pt x="0" y="520"/>
                  </a:lnTo>
                  <a:lnTo>
                    <a:pt x="0" y="494"/>
                  </a:lnTo>
                  <a:lnTo>
                    <a:pt x="7" y="494"/>
                  </a:lnTo>
                  <a:close/>
                  <a:moveTo>
                    <a:pt x="7" y="539"/>
                  </a:moveTo>
                  <a:lnTo>
                    <a:pt x="7" y="565"/>
                  </a:lnTo>
                  <a:lnTo>
                    <a:pt x="0" y="565"/>
                  </a:lnTo>
                  <a:lnTo>
                    <a:pt x="0" y="539"/>
                  </a:lnTo>
                  <a:lnTo>
                    <a:pt x="7" y="539"/>
                  </a:lnTo>
                  <a:close/>
                  <a:moveTo>
                    <a:pt x="7" y="584"/>
                  </a:moveTo>
                  <a:lnTo>
                    <a:pt x="7" y="610"/>
                  </a:lnTo>
                  <a:lnTo>
                    <a:pt x="0" y="610"/>
                  </a:lnTo>
                  <a:lnTo>
                    <a:pt x="0" y="584"/>
                  </a:lnTo>
                  <a:lnTo>
                    <a:pt x="7" y="584"/>
                  </a:lnTo>
                  <a:close/>
                  <a:moveTo>
                    <a:pt x="7" y="629"/>
                  </a:moveTo>
                  <a:lnTo>
                    <a:pt x="7" y="655"/>
                  </a:lnTo>
                  <a:lnTo>
                    <a:pt x="0" y="655"/>
                  </a:lnTo>
                  <a:lnTo>
                    <a:pt x="0" y="629"/>
                  </a:lnTo>
                  <a:lnTo>
                    <a:pt x="7" y="629"/>
                  </a:lnTo>
                  <a:close/>
                  <a:moveTo>
                    <a:pt x="7" y="674"/>
                  </a:moveTo>
                  <a:lnTo>
                    <a:pt x="7" y="700"/>
                  </a:lnTo>
                  <a:lnTo>
                    <a:pt x="0" y="700"/>
                  </a:lnTo>
                  <a:lnTo>
                    <a:pt x="0" y="674"/>
                  </a:lnTo>
                  <a:lnTo>
                    <a:pt x="7" y="674"/>
                  </a:lnTo>
                  <a:close/>
                  <a:moveTo>
                    <a:pt x="7" y="719"/>
                  </a:moveTo>
                  <a:lnTo>
                    <a:pt x="7" y="745"/>
                  </a:lnTo>
                  <a:lnTo>
                    <a:pt x="0" y="745"/>
                  </a:lnTo>
                  <a:lnTo>
                    <a:pt x="0" y="719"/>
                  </a:lnTo>
                  <a:lnTo>
                    <a:pt x="7" y="719"/>
                  </a:lnTo>
                  <a:close/>
                  <a:moveTo>
                    <a:pt x="7" y="764"/>
                  </a:moveTo>
                  <a:lnTo>
                    <a:pt x="7" y="790"/>
                  </a:lnTo>
                  <a:lnTo>
                    <a:pt x="0" y="790"/>
                  </a:lnTo>
                  <a:lnTo>
                    <a:pt x="0" y="764"/>
                  </a:lnTo>
                  <a:lnTo>
                    <a:pt x="7" y="764"/>
                  </a:lnTo>
                  <a:close/>
                  <a:moveTo>
                    <a:pt x="7" y="809"/>
                  </a:moveTo>
                  <a:lnTo>
                    <a:pt x="7" y="835"/>
                  </a:lnTo>
                  <a:lnTo>
                    <a:pt x="0" y="835"/>
                  </a:lnTo>
                  <a:lnTo>
                    <a:pt x="0" y="809"/>
                  </a:lnTo>
                  <a:lnTo>
                    <a:pt x="7" y="809"/>
                  </a:lnTo>
                  <a:close/>
                  <a:moveTo>
                    <a:pt x="7" y="854"/>
                  </a:moveTo>
                  <a:lnTo>
                    <a:pt x="7" y="879"/>
                  </a:lnTo>
                  <a:lnTo>
                    <a:pt x="0" y="879"/>
                  </a:lnTo>
                  <a:lnTo>
                    <a:pt x="0" y="854"/>
                  </a:lnTo>
                  <a:lnTo>
                    <a:pt x="7" y="854"/>
                  </a:lnTo>
                  <a:close/>
                  <a:moveTo>
                    <a:pt x="7" y="899"/>
                  </a:moveTo>
                  <a:lnTo>
                    <a:pt x="7" y="924"/>
                  </a:lnTo>
                  <a:lnTo>
                    <a:pt x="0" y="924"/>
                  </a:lnTo>
                  <a:lnTo>
                    <a:pt x="0" y="899"/>
                  </a:lnTo>
                  <a:lnTo>
                    <a:pt x="7" y="899"/>
                  </a:lnTo>
                  <a:close/>
                  <a:moveTo>
                    <a:pt x="7" y="944"/>
                  </a:moveTo>
                  <a:lnTo>
                    <a:pt x="7" y="969"/>
                  </a:lnTo>
                  <a:lnTo>
                    <a:pt x="0" y="969"/>
                  </a:lnTo>
                  <a:lnTo>
                    <a:pt x="0" y="944"/>
                  </a:lnTo>
                  <a:lnTo>
                    <a:pt x="7" y="944"/>
                  </a:lnTo>
                  <a:close/>
                  <a:moveTo>
                    <a:pt x="7" y="989"/>
                  </a:moveTo>
                  <a:lnTo>
                    <a:pt x="7" y="1014"/>
                  </a:lnTo>
                  <a:lnTo>
                    <a:pt x="0" y="1014"/>
                  </a:lnTo>
                  <a:lnTo>
                    <a:pt x="0" y="989"/>
                  </a:lnTo>
                  <a:lnTo>
                    <a:pt x="7" y="989"/>
                  </a:lnTo>
                  <a:close/>
                  <a:moveTo>
                    <a:pt x="7" y="1033"/>
                  </a:moveTo>
                  <a:lnTo>
                    <a:pt x="7" y="1059"/>
                  </a:lnTo>
                  <a:lnTo>
                    <a:pt x="0" y="1059"/>
                  </a:lnTo>
                  <a:lnTo>
                    <a:pt x="0" y="1033"/>
                  </a:lnTo>
                  <a:lnTo>
                    <a:pt x="7" y="1033"/>
                  </a:lnTo>
                  <a:close/>
                  <a:moveTo>
                    <a:pt x="7" y="1078"/>
                  </a:moveTo>
                  <a:lnTo>
                    <a:pt x="7" y="1104"/>
                  </a:lnTo>
                  <a:lnTo>
                    <a:pt x="0" y="1104"/>
                  </a:lnTo>
                  <a:lnTo>
                    <a:pt x="0" y="1078"/>
                  </a:lnTo>
                  <a:lnTo>
                    <a:pt x="7" y="1078"/>
                  </a:lnTo>
                  <a:close/>
                  <a:moveTo>
                    <a:pt x="7" y="1123"/>
                  </a:moveTo>
                  <a:lnTo>
                    <a:pt x="7" y="1149"/>
                  </a:lnTo>
                  <a:lnTo>
                    <a:pt x="0" y="1149"/>
                  </a:lnTo>
                  <a:lnTo>
                    <a:pt x="0" y="1123"/>
                  </a:lnTo>
                  <a:lnTo>
                    <a:pt x="7" y="1123"/>
                  </a:lnTo>
                  <a:close/>
                  <a:moveTo>
                    <a:pt x="7" y="1168"/>
                  </a:moveTo>
                  <a:lnTo>
                    <a:pt x="7" y="1194"/>
                  </a:lnTo>
                  <a:lnTo>
                    <a:pt x="0" y="1194"/>
                  </a:lnTo>
                  <a:lnTo>
                    <a:pt x="0" y="1168"/>
                  </a:lnTo>
                  <a:lnTo>
                    <a:pt x="7" y="1168"/>
                  </a:lnTo>
                  <a:close/>
                  <a:moveTo>
                    <a:pt x="7" y="1213"/>
                  </a:moveTo>
                  <a:lnTo>
                    <a:pt x="7" y="1239"/>
                  </a:lnTo>
                  <a:lnTo>
                    <a:pt x="0" y="1239"/>
                  </a:lnTo>
                  <a:lnTo>
                    <a:pt x="0" y="1213"/>
                  </a:lnTo>
                  <a:lnTo>
                    <a:pt x="7" y="1213"/>
                  </a:lnTo>
                  <a:close/>
                  <a:moveTo>
                    <a:pt x="7" y="1258"/>
                  </a:moveTo>
                  <a:lnTo>
                    <a:pt x="7" y="1284"/>
                  </a:lnTo>
                  <a:lnTo>
                    <a:pt x="0" y="1284"/>
                  </a:lnTo>
                  <a:lnTo>
                    <a:pt x="0" y="1258"/>
                  </a:lnTo>
                  <a:lnTo>
                    <a:pt x="7" y="1258"/>
                  </a:lnTo>
                  <a:close/>
                  <a:moveTo>
                    <a:pt x="7" y="1303"/>
                  </a:moveTo>
                  <a:lnTo>
                    <a:pt x="7" y="1329"/>
                  </a:lnTo>
                  <a:lnTo>
                    <a:pt x="0" y="1329"/>
                  </a:lnTo>
                  <a:lnTo>
                    <a:pt x="0" y="1303"/>
                  </a:lnTo>
                  <a:lnTo>
                    <a:pt x="7" y="1303"/>
                  </a:lnTo>
                  <a:close/>
                  <a:moveTo>
                    <a:pt x="7" y="1348"/>
                  </a:moveTo>
                  <a:lnTo>
                    <a:pt x="7" y="1374"/>
                  </a:lnTo>
                  <a:lnTo>
                    <a:pt x="0" y="1374"/>
                  </a:lnTo>
                  <a:lnTo>
                    <a:pt x="0" y="1348"/>
                  </a:lnTo>
                  <a:lnTo>
                    <a:pt x="7" y="1348"/>
                  </a:lnTo>
                  <a:close/>
                  <a:moveTo>
                    <a:pt x="7" y="1393"/>
                  </a:moveTo>
                  <a:lnTo>
                    <a:pt x="7" y="1418"/>
                  </a:lnTo>
                  <a:lnTo>
                    <a:pt x="0" y="1418"/>
                  </a:lnTo>
                  <a:lnTo>
                    <a:pt x="0" y="1393"/>
                  </a:lnTo>
                  <a:lnTo>
                    <a:pt x="7" y="1393"/>
                  </a:lnTo>
                  <a:close/>
                  <a:moveTo>
                    <a:pt x="7" y="1438"/>
                  </a:moveTo>
                  <a:lnTo>
                    <a:pt x="7" y="1463"/>
                  </a:lnTo>
                  <a:lnTo>
                    <a:pt x="0" y="1463"/>
                  </a:lnTo>
                  <a:lnTo>
                    <a:pt x="0" y="1438"/>
                  </a:lnTo>
                  <a:lnTo>
                    <a:pt x="7" y="1438"/>
                  </a:lnTo>
                  <a:close/>
                  <a:moveTo>
                    <a:pt x="7" y="1483"/>
                  </a:moveTo>
                  <a:lnTo>
                    <a:pt x="7" y="1508"/>
                  </a:lnTo>
                  <a:lnTo>
                    <a:pt x="0" y="1508"/>
                  </a:lnTo>
                  <a:lnTo>
                    <a:pt x="0" y="1483"/>
                  </a:lnTo>
                  <a:lnTo>
                    <a:pt x="7" y="1483"/>
                  </a:lnTo>
                  <a:close/>
                  <a:moveTo>
                    <a:pt x="7" y="1528"/>
                  </a:moveTo>
                  <a:lnTo>
                    <a:pt x="7" y="1553"/>
                  </a:lnTo>
                  <a:lnTo>
                    <a:pt x="0" y="1553"/>
                  </a:lnTo>
                  <a:lnTo>
                    <a:pt x="0" y="1528"/>
                  </a:lnTo>
                  <a:lnTo>
                    <a:pt x="7" y="1528"/>
                  </a:lnTo>
                  <a:close/>
                  <a:moveTo>
                    <a:pt x="7" y="1572"/>
                  </a:moveTo>
                  <a:lnTo>
                    <a:pt x="7" y="1598"/>
                  </a:lnTo>
                  <a:lnTo>
                    <a:pt x="0" y="1598"/>
                  </a:lnTo>
                  <a:lnTo>
                    <a:pt x="0" y="1572"/>
                  </a:lnTo>
                  <a:lnTo>
                    <a:pt x="7" y="1572"/>
                  </a:lnTo>
                  <a:close/>
                  <a:moveTo>
                    <a:pt x="7" y="1617"/>
                  </a:moveTo>
                  <a:lnTo>
                    <a:pt x="7" y="1643"/>
                  </a:lnTo>
                  <a:lnTo>
                    <a:pt x="0" y="1643"/>
                  </a:lnTo>
                  <a:lnTo>
                    <a:pt x="0" y="1617"/>
                  </a:lnTo>
                  <a:lnTo>
                    <a:pt x="7" y="1617"/>
                  </a:lnTo>
                  <a:close/>
                  <a:moveTo>
                    <a:pt x="7" y="1662"/>
                  </a:moveTo>
                  <a:lnTo>
                    <a:pt x="7" y="1688"/>
                  </a:lnTo>
                  <a:lnTo>
                    <a:pt x="0" y="1688"/>
                  </a:lnTo>
                  <a:lnTo>
                    <a:pt x="0" y="1662"/>
                  </a:lnTo>
                  <a:lnTo>
                    <a:pt x="7" y="1662"/>
                  </a:lnTo>
                  <a:close/>
                  <a:moveTo>
                    <a:pt x="7" y="1707"/>
                  </a:moveTo>
                  <a:lnTo>
                    <a:pt x="7" y="1733"/>
                  </a:lnTo>
                  <a:lnTo>
                    <a:pt x="0" y="1733"/>
                  </a:lnTo>
                  <a:lnTo>
                    <a:pt x="0" y="1707"/>
                  </a:lnTo>
                  <a:lnTo>
                    <a:pt x="7" y="1707"/>
                  </a:lnTo>
                  <a:close/>
                  <a:moveTo>
                    <a:pt x="7" y="1752"/>
                  </a:moveTo>
                  <a:lnTo>
                    <a:pt x="7" y="1778"/>
                  </a:lnTo>
                  <a:lnTo>
                    <a:pt x="0" y="1778"/>
                  </a:lnTo>
                  <a:lnTo>
                    <a:pt x="0" y="1752"/>
                  </a:lnTo>
                  <a:lnTo>
                    <a:pt x="7" y="1752"/>
                  </a:lnTo>
                  <a:close/>
                  <a:moveTo>
                    <a:pt x="7" y="1797"/>
                  </a:moveTo>
                  <a:lnTo>
                    <a:pt x="7" y="1823"/>
                  </a:lnTo>
                  <a:lnTo>
                    <a:pt x="0" y="1823"/>
                  </a:lnTo>
                  <a:lnTo>
                    <a:pt x="0" y="1797"/>
                  </a:lnTo>
                  <a:lnTo>
                    <a:pt x="7" y="1797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03" name="Freeform 90"/>
            <p:cNvSpPr>
              <a:spLocks noEditPoints="1"/>
            </p:cNvSpPr>
            <p:nvPr/>
          </p:nvSpPr>
          <p:spPr bwMode="auto">
            <a:xfrm>
              <a:off x="4135661" y="1637382"/>
              <a:ext cx="96838" cy="458788"/>
            </a:xfrm>
            <a:custGeom>
              <a:avLst/>
              <a:gdLst>
                <a:gd name="T0" fmla="*/ 37 w 61"/>
                <a:gd name="T1" fmla="*/ 0 h 289"/>
                <a:gd name="T2" fmla="*/ 37 w 61"/>
                <a:gd name="T3" fmla="*/ 238 h 289"/>
                <a:gd name="T4" fmla="*/ 24 w 61"/>
                <a:gd name="T5" fmla="*/ 238 h 289"/>
                <a:gd name="T6" fmla="*/ 24 w 61"/>
                <a:gd name="T7" fmla="*/ 0 h 289"/>
                <a:gd name="T8" fmla="*/ 37 w 61"/>
                <a:gd name="T9" fmla="*/ 0 h 289"/>
                <a:gd name="T10" fmla="*/ 61 w 61"/>
                <a:gd name="T11" fmla="*/ 228 h 289"/>
                <a:gd name="T12" fmla="*/ 30 w 61"/>
                <a:gd name="T13" fmla="*/ 289 h 289"/>
                <a:gd name="T14" fmla="*/ 0 w 61"/>
                <a:gd name="T15" fmla="*/ 228 h 289"/>
                <a:gd name="T16" fmla="*/ 61 w 61"/>
                <a:gd name="T17" fmla="*/ 228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289">
                  <a:moveTo>
                    <a:pt x="37" y="0"/>
                  </a:moveTo>
                  <a:lnTo>
                    <a:pt x="37" y="238"/>
                  </a:lnTo>
                  <a:lnTo>
                    <a:pt x="24" y="238"/>
                  </a:lnTo>
                  <a:lnTo>
                    <a:pt x="24" y="0"/>
                  </a:lnTo>
                  <a:lnTo>
                    <a:pt x="37" y="0"/>
                  </a:lnTo>
                  <a:close/>
                  <a:moveTo>
                    <a:pt x="61" y="228"/>
                  </a:moveTo>
                  <a:lnTo>
                    <a:pt x="30" y="289"/>
                  </a:lnTo>
                  <a:lnTo>
                    <a:pt x="0" y="228"/>
                  </a:lnTo>
                  <a:lnTo>
                    <a:pt x="61" y="228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04" name="Rectangle 80"/>
            <p:cNvSpPr>
              <a:spLocks noChangeArrowheads="1"/>
            </p:cNvSpPr>
            <p:nvPr/>
          </p:nvSpPr>
          <p:spPr bwMode="auto">
            <a:xfrm>
              <a:off x="3934098" y="1471935"/>
              <a:ext cx="511358" cy="3847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zero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05" name="Rectangle 86"/>
          <p:cNvSpPr>
            <a:spLocks noChangeArrowheads="1"/>
          </p:cNvSpPr>
          <p:nvPr/>
        </p:nvSpPr>
        <p:spPr bwMode="auto">
          <a:xfrm>
            <a:off x="6582739" y="3151843"/>
            <a:ext cx="995465" cy="40011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altLang="en-US" u="none" dirty="0">
                <a:solidFill>
                  <a:srgbClr val="000000"/>
                </a:solidFill>
                <a:latin typeface="Arial Narrow" panose="020B0606020202030204" pitchFamily="34" charset="0"/>
              </a:rPr>
              <a:t>p &lt; 0.05</a:t>
            </a:r>
          </a:p>
        </p:txBody>
      </p:sp>
      <p:sp>
        <p:nvSpPr>
          <p:cNvPr id="106" name="Rectangle 86"/>
          <p:cNvSpPr>
            <a:spLocks noChangeArrowheads="1"/>
          </p:cNvSpPr>
          <p:nvPr/>
        </p:nvSpPr>
        <p:spPr bwMode="auto">
          <a:xfrm>
            <a:off x="6582739" y="3847019"/>
            <a:ext cx="995465" cy="40011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altLang="en-US" u="none" dirty="0">
                <a:solidFill>
                  <a:srgbClr val="000000"/>
                </a:solidFill>
                <a:latin typeface="Arial Narrow" panose="020B0606020202030204" pitchFamily="34" charset="0"/>
              </a:rPr>
              <a:t>p &gt; 0.05</a:t>
            </a:r>
          </a:p>
        </p:txBody>
      </p:sp>
      <p:sp>
        <p:nvSpPr>
          <p:cNvPr id="107" name="Rectangle 86"/>
          <p:cNvSpPr>
            <a:spLocks noChangeArrowheads="1"/>
          </p:cNvSpPr>
          <p:nvPr/>
        </p:nvSpPr>
        <p:spPr bwMode="auto">
          <a:xfrm>
            <a:off x="8882856" y="4058846"/>
            <a:ext cx="758221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n-US" altLang="en-US" sz="2700" u="none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use it!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8" name="Rectangle 86"/>
          <p:cNvSpPr>
            <a:spLocks noChangeArrowheads="1"/>
          </p:cNvSpPr>
          <p:nvPr/>
        </p:nvSpPr>
        <p:spPr bwMode="auto">
          <a:xfrm>
            <a:off x="9818960" y="3339481"/>
            <a:ext cx="2582438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n-US" altLang="en-US" sz="2700" u="none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OK with p&lt;0.05 too!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9" name="Rectangle 86"/>
          <p:cNvSpPr>
            <a:spLocks noChangeArrowheads="1"/>
          </p:cNvSpPr>
          <p:nvPr/>
        </p:nvSpPr>
        <p:spPr bwMode="auto">
          <a:xfrm>
            <a:off x="9818960" y="4058846"/>
            <a:ext cx="2519921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n-US" altLang="en-US" sz="2700" u="none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But not with p&gt;0.05!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678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500"/>
                            </p:stCondLst>
                            <p:childTnLst>
                              <p:par>
                                <p:cTn id="1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 autoUpdateAnimBg="0"/>
      <p:bldP spid="73" grpId="0"/>
      <p:bldP spid="74" grpId="0" animBg="1"/>
      <p:bldP spid="75" grpId="0" animBg="1"/>
      <p:bldP spid="76" grpId="0"/>
      <p:bldP spid="80" grpId="0"/>
      <p:bldP spid="81" grpId="0" animBg="1"/>
      <p:bldP spid="87" grpId="0"/>
      <p:bldP spid="89" grpId="0"/>
      <p:bldP spid="90" grpId="0"/>
      <p:bldP spid="91" grpId="0"/>
      <p:bldP spid="93" grpId="0"/>
      <p:bldP spid="94" grpId="0" animBg="1"/>
      <p:bldP spid="95" grpId="0"/>
      <p:bldP spid="96" grpId="0"/>
      <p:bldP spid="97" grpId="0" animBg="1"/>
      <p:bldP spid="98" grpId="0"/>
      <p:bldP spid="99" grpId="0"/>
      <p:bldP spid="100" grpId="0"/>
      <p:bldP spid="105" grpId="0"/>
      <p:bldP spid="106" grpId="0"/>
      <p:bldP spid="107" grpId="0"/>
      <p:bldP spid="108" grpId="0"/>
      <p:bldP spid="10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3156" y="488504"/>
            <a:ext cx="12101688" cy="8712968"/>
          </a:xfr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8280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n-AU" sz="3200" b="1" dirty="0" smtClean="0"/>
              <a:t>In conclusion…</a:t>
            </a:r>
            <a:endParaRPr lang="en-AU" b="1" dirty="0" smtClean="0"/>
          </a:p>
          <a:p>
            <a:pPr lvl="0">
              <a:lnSpc>
                <a:spcPct val="97000"/>
              </a:lnSpc>
            </a:pPr>
            <a:r>
              <a:rPr lang="en-US" altLang="en-US" sz="3200" dirty="0">
                <a:solidFill>
                  <a:srgbClr val="000000"/>
                </a:solidFill>
                <a:latin typeface="Arial Narrow" panose="020B0606020202030204" pitchFamily="34" charset="0"/>
              </a:rPr>
              <a:t>Alan Batterham and I quantified the error </a:t>
            </a:r>
            <a:r>
              <a:rPr lang="en-US" altLang="en-US" sz="32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rates </a:t>
            </a:r>
            <a:r>
              <a:rPr lang="en-US" altLang="en-US" sz="3200" dirty="0">
                <a:solidFill>
                  <a:srgbClr val="000000"/>
                </a:solidFill>
                <a:latin typeface="Arial Narrow" panose="020B0606020202030204" pitchFamily="34" charset="0"/>
              </a:rPr>
              <a:t>in our </a:t>
            </a:r>
            <a:r>
              <a:rPr lang="en-US" altLang="en-US" sz="3200" i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Sports </a:t>
            </a:r>
            <a:r>
              <a:rPr lang="en-US" altLang="en-US" sz="3200" i="1" dirty="0">
                <a:solidFill>
                  <a:srgbClr val="000000"/>
                </a:solidFill>
                <a:latin typeface="Arial Narrow" panose="020B0606020202030204" pitchFamily="34" charset="0"/>
              </a:rPr>
              <a:t>Medicine</a:t>
            </a:r>
            <a:r>
              <a:rPr lang="en-US" altLang="en-US" sz="3200" dirty="0">
                <a:solidFill>
                  <a:srgbClr val="000000"/>
                </a:solidFill>
                <a:latin typeface="Arial Narrow" panose="020B0606020202030204" pitchFamily="34" charset="0"/>
              </a:rPr>
              <a:t> article in 2016. </a:t>
            </a:r>
            <a:endParaRPr lang="en-US" altLang="en-US" sz="3200" dirty="0" smtClean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lvl="1">
              <a:lnSpc>
                <a:spcPct val="97000"/>
              </a:lnSpc>
            </a:pPr>
            <a:r>
              <a:rPr lang="en-US" altLang="en-US" sz="30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We found that error rates with MBI were </a:t>
            </a:r>
            <a:r>
              <a:rPr lang="en-US" altLang="en-US" sz="3000" dirty="0">
                <a:solidFill>
                  <a:srgbClr val="000000"/>
                </a:solidFill>
                <a:latin typeface="Arial Narrow" panose="020B0606020202030204" pitchFamily="34" charset="0"/>
              </a:rPr>
              <a:t>generally </a:t>
            </a:r>
            <a:r>
              <a:rPr lang="en-US" altLang="en-US" sz="30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lower </a:t>
            </a:r>
            <a:r>
              <a:rPr lang="en-US" altLang="en-US" sz="3000" dirty="0">
                <a:solidFill>
                  <a:srgbClr val="000000"/>
                </a:solidFill>
                <a:latin typeface="Arial Narrow" panose="020B0606020202030204" pitchFamily="34" charset="0"/>
              </a:rPr>
              <a:t>and often much </a:t>
            </a:r>
            <a:r>
              <a:rPr lang="en-US" altLang="en-US" sz="30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lower </a:t>
            </a:r>
            <a:r>
              <a:rPr lang="en-US" altLang="en-US" sz="3000" dirty="0">
                <a:solidFill>
                  <a:srgbClr val="000000"/>
                </a:solidFill>
                <a:latin typeface="Arial Narrow" panose="020B0606020202030204" pitchFamily="34" charset="0"/>
              </a:rPr>
              <a:t>than </a:t>
            </a:r>
            <a:r>
              <a:rPr lang="en-US" altLang="en-US" sz="30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with p values.</a:t>
            </a:r>
          </a:p>
          <a:p>
            <a:pPr>
              <a:lnSpc>
                <a:spcPct val="97000"/>
              </a:lnSpc>
            </a:pPr>
            <a:r>
              <a:rPr lang="en-US" altLang="en-US" sz="32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We also quantified publication </a:t>
            </a:r>
            <a:r>
              <a:rPr lang="en-US" altLang="en-US" sz="3200" dirty="0">
                <a:solidFill>
                  <a:srgbClr val="000000"/>
                </a:solidFill>
                <a:latin typeface="Arial Narrow" panose="020B0606020202030204" pitchFamily="34" charset="0"/>
              </a:rPr>
              <a:t>rates </a:t>
            </a:r>
            <a:r>
              <a:rPr lang="en-US" altLang="en-US" sz="32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with MBI and with p values.</a:t>
            </a:r>
          </a:p>
          <a:p>
            <a:pPr lvl="1">
              <a:lnSpc>
                <a:spcPct val="97000"/>
              </a:lnSpc>
            </a:pPr>
            <a:r>
              <a:rPr lang="en-US" altLang="en-US" sz="30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We assumed only </a:t>
            </a:r>
            <a:r>
              <a:rPr lang="en-US" altLang="en-US" sz="3000" i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clear</a:t>
            </a:r>
            <a:r>
              <a:rPr lang="en-US" altLang="en-US" sz="30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 effects with MBI, and only </a:t>
            </a:r>
            <a:r>
              <a:rPr lang="en-US" altLang="en-US" sz="3000" i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statistically significant</a:t>
            </a:r>
            <a:r>
              <a:rPr lang="en-US" altLang="en-US" sz="30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 effects with p values, would be publishable.</a:t>
            </a:r>
          </a:p>
          <a:p>
            <a:pPr lvl="1">
              <a:lnSpc>
                <a:spcPct val="97000"/>
              </a:lnSpc>
            </a:pPr>
            <a:r>
              <a:rPr lang="en-US" altLang="en-US" sz="30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We found that non-significant effects with small sample sizes were often clear, so researchers can publish more useful findings with MBI.</a:t>
            </a:r>
          </a:p>
          <a:p>
            <a:pPr>
              <a:lnSpc>
                <a:spcPct val="97000"/>
              </a:lnSpc>
            </a:pPr>
            <a:r>
              <a:rPr lang="en-US" altLang="en-US" sz="3200" dirty="0">
                <a:solidFill>
                  <a:srgbClr val="000000"/>
                </a:solidFill>
                <a:latin typeface="Arial Narrow" panose="020B0606020202030204" pitchFamily="34" charset="0"/>
              </a:rPr>
              <a:t>Finally, we </a:t>
            </a:r>
            <a:r>
              <a:rPr lang="en-US" altLang="en-US" sz="32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quantified the magnitudes of clear effects and significant effects.</a:t>
            </a:r>
          </a:p>
          <a:p>
            <a:pPr lvl="1">
              <a:lnSpc>
                <a:spcPct val="97000"/>
              </a:lnSpc>
            </a:pPr>
            <a:r>
              <a:rPr lang="en-US" altLang="en-US" sz="30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We found that clear effects do </a:t>
            </a:r>
            <a:r>
              <a:rPr lang="en-US" altLang="en-US" sz="3000" dirty="0">
                <a:solidFill>
                  <a:srgbClr val="000000"/>
                </a:solidFill>
                <a:latin typeface="Arial Narrow" panose="020B0606020202030204" pitchFamily="34" charset="0"/>
              </a:rPr>
              <a:t>not have spurious magnitudes in small </a:t>
            </a:r>
            <a:r>
              <a:rPr lang="en-US" altLang="en-US" sz="30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studies.</a:t>
            </a:r>
          </a:p>
          <a:p>
            <a:pPr lvl="2">
              <a:lnSpc>
                <a:spcPct val="97000"/>
              </a:lnSpc>
            </a:pPr>
            <a:r>
              <a:rPr lang="en-US" altLang="en-US" sz="28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On average, </a:t>
            </a:r>
            <a:r>
              <a:rPr lang="en-US" altLang="en-US" sz="2800" dirty="0">
                <a:solidFill>
                  <a:srgbClr val="000000"/>
                </a:solidFill>
                <a:latin typeface="Arial Narrow" panose="020B0606020202030204" pitchFamily="34" charset="0"/>
              </a:rPr>
              <a:t>the magnitude is not substantially different from the true magnitude.</a:t>
            </a:r>
          </a:p>
          <a:p>
            <a:pPr lvl="1">
              <a:lnSpc>
                <a:spcPct val="97000"/>
              </a:lnSpc>
            </a:pPr>
            <a:r>
              <a:rPr lang="en-US" altLang="en-US" sz="3000" dirty="0">
                <a:solidFill>
                  <a:srgbClr val="000000"/>
                </a:solidFill>
                <a:latin typeface="Arial Narrow" panose="020B0606020202030204" pitchFamily="34" charset="0"/>
              </a:rPr>
              <a:t>Significant </a:t>
            </a:r>
            <a:r>
              <a:rPr lang="en-US" altLang="en-US" sz="30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effects </a:t>
            </a:r>
            <a:r>
              <a:rPr lang="en-US" altLang="en-US" sz="3000" dirty="0">
                <a:solidFill>
                  <a:srgbClr val="000000"/>
                </a:solidFill>
                <a:latin typeface="Arial Narrow" panose="020B0606020202030204" pitchFamily="34" charset="0"/>
              </a:rPr>
              <a:t>in such studies </a:t>
            </a:r>
            <a:r>
              <a:rPr lang="en-US" altLang="en-US" sz="3000" i="1" dirty="0">
                <a:solidFill>
                  <a:srgbClr val="000000"/>
                </a:solidFill>
                <a:latin typeface="Arial Narrow" panose="020B0606020202030204" pitchFamily="34" charset="0"/>
              </a:rPr>
              <a:t>do</a:t>
            </a:r>
            <a:r>
              <a:rPr lang="en-US" altLang="en-US" sz="3000" dirty="0">
                <a:solidFill>
                  <a:srgbClr val="000000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30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have spurious magnitudes.</a:t>
            </a:r>
          </a:p>
          <a:p>
            <a:pPr lvl="2">
              <a:lnSpc>
                <a:spcPct val="97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Arial Narrow" panose="020B0606020202030204" pitchFamily="34" charset="0"/>
              </a:rPr>
              <a:t>O</a:t>
            </a:r>
            <a:r>
              <a:rPr lang="en-US" altLang="en-US" sz="28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n average, they differ </a:t>
            </a:r>
            <a:r>
              <a:rPr lang="en-US" altLang="en-US" sz="2800" dirty="0">
                <a:solidFill>
                  <a:srgbClr val="000000"/>
                </a:solidFill>
                <a:latin typeface="Arial Narrow" panose="020B0606020202030204" pitchFamily="34" charset="0"/>
              </a:rPr>
              <a:t>substantially from the true magnitude.</a:t>
            </a:r>
          </a:p>
          <a:p>
            <a:pPr lvl="1">
              <a:lnSpc>
                <a:spcPct val="97000"/>
              </a:lnSpc>
            </a:pPr>
            <a:r>
              <a:rPr lang="en-US" altLang="en-US" sz="30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So, there is no "publication bias" with MBI, but there is such bias with p values.</a:t>
            </a:r>
          </a:p>
          <a:p>
            <a:pPr>
              <a:lnSpc>
                <a:spcPct val="97000"/>
              </a:lnSpc>
            </a:pPr>
            <a:r>
              <a:rPr lang="en-US" altLang="en-US" sz="3200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Problems solved</a:t>
            </a:r>
            <a:r>
              <a:rPr lang="en-US" altLang="en-US" sz="32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: researchers can use and trust magnitude-based inference!</a:t>
            </a:r>
          </a:p>
          <a:p>
            <a:pPr>
              <a:lnSpc>
                <a:spcPct val="97000"/>
              </a:lnSpc>
            </a:pPr>
            <a:r>
              <a:rPr lang="en-US" altLang="en-US" sz="32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Updated November 2018…</a:t>
            </a:r>
            <a:endParaRPr lang="en-US" altLang="en-US" sz="3200" dirty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8876739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3156" y="200472"/>
            <a:ext cx="12101688" cy="7560840"/>
          </a:xfr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8280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n-AU" b="1" dirty="0"/>
              <a:t>Updated November 2018…</a:t>
            </a:r>
          </a:p>
          <a:p>
            <a:r>
              <a:rPr lang="en-US" altLang="en-US" dirty="0"/>
              <a:t>The editor of </a:t>
            </a:r>
            <a:r>
              <a:rPr lang="en-US" altLang="en-US" i="1" dirty="0"/>
              <a:t>Medicine and Science in Sports and Exercise</a:t>
            </a:r>
            <a:r>
              <a:rPr lang="en-US" altLang="en-US" dirty="0"/>
              <a:t> has </a:t>
            </a:r>
            <a:r>
              <a:rPr lang="en-US" altLang="en-US" dirty="0" smtClean="0"/>
              <a:t>now banned </a:t>
            </a:r>
            <a:r>
              <a:rPr lang="en-US" altLang="en-US" dirty="0"/>
              <a:t>MBI: "</a:t>
            </a:r>
            <a:r>
              <a:rPr lang="en-US" altLang="en-US" i="1" dirty="0"/>
              <a:t>MSSE</a:t>
            </a:r>
            <a:r>
              <a:rPr lang="en-US" altLang="en-US" dirty="0"/>
              <a:t> considers it </a:t>
            </a:r>
            <a:r>
              <a:rPr lang="en-US" dirty="0"/>
              <a:t>unethical to use the MBI approach and label it as a Bayesian approach, since MBI is not universally accepted as Bayesian.</a:t>
            </a:r>
            <a:r>
              <a:rPr lang="en-US" altLang="en-US" dirty="0"/>
              <a:t>"</a:t>
            </a:r>
          </a:p>
          <a:p>
            <a:pPr lvl="1"/>
            <a:r>
              <a:rPr lang="en-US" dirty="0"/>
              <a:t>But the articles cited to support this assertion were by authors who have not responded to the evidence that MBI is Bayesian with a "flat" (uninformative) prior. </a:t>
            </a:r>
          </a:p>
          <a:p>
            <a:pPr lvl="1"/>
            <a:r>
              <a:rPr lang="en-US" dirty="0"/>
              <a:t>"Universal acceptance" is a rather strict criterion for inference. Do frequentists universally accept Bayesians, and vice versa? </a:t>
            </a:r>
            <a:endParaRPr lang="en-US" altLang="en-US" dirty="0"/>
          </a:p>
          <a:p>
            <a:pPr lvl="1"/>
            <a:r>
              <a:rPr lang="en-US" altLang="en-US" dirty="0"/>
              <a:t>Also: "Sainani demonstrates mathematically that the MBI approach is not an acceptable method of statistical analysis."</a:t>
            </a:r>
          </a:p>
          <a:p>
            <a:pPr lvl="1"/>
            <a:r>
              <a:rPr lang="en-US" altLang="en-US" dirty="0"/>
              <a:t>But </a:t>
            </a:r>
            <a:r>
              <a:rPr lang="en-US" altLang="en-US" dirty="0" smtClean="0"/>
              <a:t>"mathematically" refers to her </a:t>
            </a:r>
            <a:r>
              <a:rPr lang="en-US" altLang="en-US" dirty="0"/>
              <a:t>error rates </a:t>
            </a:r>
            <a:r>
              <a:rPr lang="en-US" altLang="en-US" dirty="0" smtClean="0"/>
              <a:t>based </a:t>
            </a:r>
            <a:r>
              <a:rPr lang="en-US" altLang="en-US" dirty="0"/>
              <a:t>on misuse of MBI. 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Correct </a:t>
            </a:r>
            <a:r>
              <a:rPr lang="en-US" altLang="en-US" dirty="0"/>
              <a:t>use has low error rates.</a:t>
            </a:r>
          </a:p>
          <a:p>
            <a:pPr lvl="1"/>
            <a:r>
              <a:rPr lang="en-US" altLang="en-US" dirty="0"/>
              <a:t>Reviewers could easily ensure that </a:t>
            </a:r>
            <a:r>
              <a:rPr lang="en-US" altLang="en-US" i="1" dirty="0"/>
              <a:t>possibly</a:t>
            </a:r>
            <a:r>
              <a:rPr lang="en-US" altLang="en-US" dirty="0"/>
              <a:t> or </a:t>
            </a:r>
            <a:r>
              <a:rPr lang="en-US" altLang="en-US" i="1" dirty="0"/>
              <a:t>likely</a:t>
            </a:r>
            <a:r>
              <a:rPr lang="en-US" altLang="en-US" dirty="0"/>
              <a:t> substantial is not presented as </a:t>
            </a:r>
            <a:r>
              <a:rPr lang="en-US" altLang="en-US" i="1" dirty="0"/>
              <a:t>definitively</a:t>
            </a:r>
            <a:r>
              <a:rPr lang="en-US" altLang="en-US" dirty="0"/>
              <a:t> </a:t>
            </a:r>
            <a:r>
              <a:rPr lang="en-US" altLang="en-US" dirty="0" smtClean="0"/>
              <a:t>substantial in manuscripts accepted for publication.</a:t>
            </a:r>
            <a:endParaRPr lang="en-US" altLang="en-US" dirty="0"/>
          </a:p>
          <a:p>
            <a:pPr lvl="2"/>
            <a:r>
              <a:rPr lang="en-US" altLang="en-US" dirty="0"/>
              <a:t>Authors seem to think that getting a </a:t>
            </a:r>
            <a:r>
              <a:rPr lang="en-US" altLang="en-US" i="1" dirty="0"/>
              <a:t>clear</a:t>
            </a:r>
            <a:r>
              <a:rPr lang="en-US" altLang="en-US" dirty="0"/>
              <a:t> effect means that the effect is </a:t>
            </a:r>
            <a:r>
              <a:rPr lang="en-US" altLang="en-US" dirty="0" smtClean="0"/>
              <a:t>"real".</a:t>
            </a:r>
            <a:endParaRPr lang="en-US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8271157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1312" y="128464"/>
            <a:ext cx="12385376" cy="9577064"/>
          </a:xfrm>
        </p:spPr>
        <p:txBody>
          <a:bodyPr vert="horz" wrap="square" lIns="91440" tIns="8280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</a:pPr>
            <a:r>
              <a:rPr lang="en-US" dirty="0"/>
              <a:t>The editorial board of</a:t>
            </a:r>
            <a:r>
              <a:rPr lang="en-US" i="1" dirty="0"/>
              <a:t> Journal of Sports Sciences</a:t>
            </a:r>
            <a:r>
              <a:rPr lang="en-US" dirty="0"/>
              <a:t> has </a:t>
            </a:r>
            <a:r>
              <a:rPr lang="en-US" dirty="0" smtClean="0"/>
              <a:t>now stated </a:t>
            </a:r>
            <a:r>
              <a:rPr lang="en-US" dirty="0"/>
              <a:t>that "until MBI receives formal endorsement from academic and medical statisticians…, MBI should be used with caution."</a:t>
            </a:r>
          </a:p>
          <a:p>
            <a:pPr lvl="1">
              <a:lnSpc>
                <a:spcPct val="105000"/>
              </a:lnSpc>
            </a:pPr>
            <a:r>
              <a:rPr lang="en-US" dirty="0"/>
              <a:t>Batterham and I have already shown that MBI is Bayesian and is superior to NHST in respect of error rates, publication rates, and publication bias.  </a:t>
            </a:r>
          </a:p>
          <a:p>
            <a:pPr lvl="1">
              <a:lnSpc>
                <a:spcPct val="105000"/>
              </a:lnSpc>
            </a:pPr>
            <a:r>
              <a:rPr lang="en-US" dirty="0"/>
              <a:t>But statisticians who accept Sainani's flawed critique will simply assert that MBI is not Bayesian and has unacceptable Type-I error rates.</a:t>
            </a:r>
            <a:endParaRPr lang="en-US" altLang="en-US" dirty="0"/>
          </a:p>
          <a:p>
            <a:pPr lvl="1">
              <a:lnSpc>
                <a:spcPct val="105000"/>
              </a:lnSpc>
            </a:pPr>
            <a:r>
              <a:rPr lang="en-US" dirty="0" smtClean="0"/>
              <a:t>If they accept that MBI </a:t>
            </a:r>
            <a:r>
              <a:rPr lang="en-US" i="1" dirty="0" smtClean="0"/>
              <a:t>is</a:t>
            </a:r>
            <a:r>
              <a:rPr lang="en-US" dirty="0" smtClean="0"/>
              <a:t> Bayesian, there is another problem: most </a:t>
            </a:r>
            <a:r>
              <a:rPr lang="en-US" dirty="0"/>
              <a:t>Bayesians favor </a:t>
            </a:r>
            <a:r>
              <a:rPr lang="en-US" i="1" dirty="0"/>
              <a:t>informative</a:t>
            </a:r>
            <a:r>
              <a:rPr lang="en-US" dirty="0"/>
              <a:t> </a:t>
            </a:r>
            <a:r>
              <a:rPr lang="en-US" dirty="0" smtClean="0"/>
              <a:t>priors.</a:t>
            </a:r>
          </a:p>
          <a:p>
            <a:pPr lvl="1">
              <a:lnSpc>
                <a:spcPct val="105000"/>
              </a:lnSpc>
            </a:pPr>
            <a:r>
              <a:rPr lang="en-US" dirty="0" smtClean="0"/>
              <a:t>They </a:t>
            </a:r>
            <a:r>
              <a:rPr lang="en-US" dirty="0"/>
              <a:t>do not acknowledge the qualities of </a:t>
            </a:r>
            <a:r>
              <a:rPr lang="en-US" i="1" dirty="0"/>
              <a:t>un</a:t>
            </a:r>
            <a:r>
              <a:rPr lang="en-US" dirty="0"/>
              <a:t>informative priors: objective, and computationally straightforward.</a:t>
            </a:r>
          </a:p>
          <a:p>
            <a:pPr lvl="1">
              <a:lnSpc>
                <a:spcPct val="105000"/>
              </a:lnSpc>
            </a:pPr>
            <a:r>
              <a:rPr lang="en-US" dirty="0"/>
              <a:t>But informative priors bias the outcome by causing "shrinkage" towards the prior.</a:t>
            </a:r>
          </a:p>
          <a:p>
            <a:pPr lvl="1">
              <a:lnSpc>
                <a:spcPct val="105000"/>
              </a:lnSpc>
            </a:pPr>
            <a:r>
              <a:rPr lang="en-US" dirty="0"/>
              <a:t>And it is difficult to convert a prior </a:t>
            </a:r>
            <a:r>
              <a:rPr lang="en-US" dirty="0" smtClean="0"/>
              <a:t>belief </a:t>
            </a:r>
            <a:r>
              <a:rPr lang="en-US" dirty="0"/>
              <a:t>into a </a:t>
            </a:r>
            <a:r>
              <a:rPr lang="en-US" dirty="0" smtClean="0"/>
              <a:t>trustworthy numerical prior</a:t>
            </a:r>
            <a:r>
              <a:rPr lang="en-US" dirty="0"/>
              <a:t>.</a:t>
            </a:r>
          </a:p>
          <a:p>
            <a:pPr lvl="1">
              <a:lnSpc>
                <a:spcPct val="105000"/>
              </a:lnSpc>
            </a:pPr>
            <a:r>
              <a:rPr lang="en-US" dirty="0"/>
              <a:t>A trustworthy </a:t>
            </a:r>
            <a:r>
              <a:rPr lang="en-US" dirty="0" smtClean="0"/>
              <a:t>numerical </a:t>
            </a:r>
            <a:r>
              <a:rPr lang="en-US" dirty="0"/>
              <a:t>prior could be provided by meta-analysis, but it is far better to perform the meta-analysis </a:t>
            </a:r>
            <a:r>
              <a:rPr lang="en-US" i="1" dirty="0"/>
              <a:t>after</a:t>
            </a:r>
            <a:r>
              <a:rPr lang="en-US" dirty="0"/>
              <a:t> your study, not before.</a:t>
            </a:r>
          </a:p>
          <a:p>
            <a:pPr>
              <a:lnSpc>
                <a:spcPct val="105000"/>
              </a:lnSpc>
            </a:pPr>
            <a:r>
              <a:rPr lang="en-US" dirty="0" smtClean="0"/>
              <a:t>In summary, </a:t>
            </a:r>
            <a:r>
              <a:rPr lang="en-US" dirty="0"/>
              <a:t>MBI combines the best of both inferential worlds: the error rates of hypothesis testing with Bayesian estimation of </a:t>
            </a:r>
            <a:r>
              <a:rPr lang="en-US" dirty="0" smtClean="0"/>
              <a:t>uncertainty in the magnitude of effects.</a:t>
            </a:r>
          </a:p>
          <a:p>
            <a:pPr lvl="1">
              <a:lnSpc>
                <a:spcPct val="105000"/>
              </a:lnSpc>
            </a:pPr>
            <a:r>
              <a:rPr lang="en-US" dirty="0" smtClean="0"/>
              <a:t>Can we get any </a:t>
            </a:r>
            <a:r>
              <a:rPr lang="en-US" dirty="0"/>
              <a:t>influential statisticians </a:t>
            </a:r>
            <a:r>
              <a:rPr lang="en-US" dirty="0" smtClean="0"/>
              <a:t>to support this view</a:t>
            </a:r>
            <a:r>
              <a:rPr lang="en-US" dirty="0" smtClean="0"/>
              <a:t>?</a:t>
            </a:r>
          </a:p>
          <a:p>
            <a:pPr lvl="1">
              <a:lnSpc>
                <a:spcPct val="105000"/>
              </a:lnSpc>
            </a:pPr>
            <a:r>
              <a:rPr lang="en-US" dirty="0" smtClean="0"/>
              <a:t>Meantime some good news: ESSA, BASES and ACSM have endorsed Victoria University's post-graduate course on applied sports statistics based on MBI.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2724325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5328" y="488504"/>
            <a:ext cx="12097344" cy="6840760"/>
          </a:xfr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8280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AU" dirty="0" smtClean="0"/>
              <a:t>Effects </a:t>
            </a:r>
            <a:r>
              <a:rPr lang="en-AU" dirty="0"/>
              <a:t>where you compare something in two groups of different subjects, such as the mean for females vs </a:t>
            </a:r>
            <a:r>
              <a:rPr lang="en-AU" dirty="0" smtClean="0"/>
              <a:t>males…</a:t>
            </a:r>
          </a:p>
          <a:p>
            <a:pPr lvl="1"/>
            <a:r>
              <a:rPr lang="en-AU" dirty="0" smtClean="0"/>
              <a:t>MBI </a:t>
            </a:r>
            <a:r>
              <a:rPr lang="en-AU" dirty="0"/>
              <a:t>uses 90% confidence limits to decide how big the difference could be.</a:t>
            </a:r>
          </a:p>
          <a:p>
            <a:pPr lvl="1"/>
            <a:r>
              <a:rPr lang="en-AU" dirty="0"/>
              <a:t>If the difference could be a substantial increase and a substantial decrease, the effect is described as </a:t>
            </a:r>
            <a:r>
              <a:rPr lang="en-AU" i="1" dirty="0"/>
              <a:t>unclear</a:t>
            </a:r>
            <a:r>
              <a:rPr lang="en-AU" dirty="0"/>
              <a:t>.</a:t>
            </a:r>
          </a:p>
          <a:p>
            <a:pPr lvl="2"/>
            <a:r>
              <a:rPr lang="en-AU" dirty="0"/>
              <a:t>The sample size isn't big enough to make a useful conclusion. Get more data!</a:t>
            </a:r>
          </a:p>
          <a:p>
            <a:pPr lvl="1"/>
            <a:r>
              <a:rPr lang="en-AU" dirty="0"/>
              <a:t>Otherwise the effect is </a:t>
            </a:r>
            <a:r>
              <a:rPr lang="en-AU" i="1" dirty="0"/>
              <a:t>clear</a:t>
            </a:r>
            <a:r>
              <a:rPr lang="en-AU" dirty="0"/>
              <a:t>, and you </a:t>
            </a:r>
            <a:r>
              <a:rPr lang="en-AU" dirty="0" smtClean="0"/>
              <a:t>can describe </a:t>
            </a:r>
            <a:r>
              <a:rPr lang="en-AU" dirty="0"/>
              <a:t>it </a:t>
            </a:r>
            <a:r>
              <a:rPr lang="en-AU" dirty="0" smtClean="0"/>
              <a:t>in several ways.</a:t>
            </a:r>
          </a:p>
          <a:p>
            <a:pPr lvl="2"/>
            <a:r>
              <a:rPr lang="en-AU" dirty="0" smtClean="0"/>
              <a:t>State </a:t>
            </a:r>
            <a:r>
              <a:rPr lang="en-AU" dirty="0"/>
              <a:t>the range of the confidence interval: for example, </a:t>
            </a:r>
            <a:r>
              <a:rPr lang="en-AU" i="1" dirty="0"/>
              <a:t>trivial to a substantial increase</a:t>
            </a:r>
            <a:r>
              <a:rPr lang="en-AU" dirty="0"/>
              <a:t>.</a:t>
            </a:r>
          </a:p>
          <a:p>
            <a:pPr lvl="2"/>
            <a:r>
              <a:rPr lang="en-AU" dirty="0"/>
              <a:t>Or (more popular) </a:t>
            </a:r>
            <a:r>
              <a:rPr lang="en-AU" dirty="0" smtClean="0"/>
              <a:t>describe </a:t>
            </a:r>
            <a:r>
              <a:rPr lang="en-AU" dirty="0"/>
              <a:t>the clear effect as </a:t>
            </a:r>
            <a:r>
              <a:rPr lang="en-AU" i="1" dirty="0"/>
              <a:t>possibly, likely, very likely</a:t>
            </a:r>
            <a:r>
              <a:rPr lang="en-AU" dirty="0"/>
              <a:t> or </a:t>
            </a:r>
            <a:r>
              <a:rPr lang="en-AU" i="1" dirty="0"/>
              <a:t>most likely</a:t>
            </a:r>
            <a:r>
              <a:rPr lang="en-AU" dirty="0"/>
              <a:t> either </a:t>
            </a:r>
            <a:r>
              <a:rPr lang="en-AU" i="1" dirty="0"/>
              <a:t>trivial</a:t>
            </a:r>
            <a:r>
              <a:rPr lang="en-AU" dirty="0"/>
              <a:t> or a </a:t>
            </a:r>
            <a:r>
              <a:rPr lang="en-AU" i="1" dirty="0"/>
              <a:t>substantial increase</a:t>
            </a:r>
            <a:r>
              <a:rPr lang="en-AU" dirty="0"/>
              <a:t> or a </a:t>
            </a:r>
            <a:r>
              <a:rPr lang="en-AU" i="1" dirty="0"/>
              <a:t>substantial decrease</a:t>
            </a:r>
            <a:r>
              <a:rPr lang="en-AU" dirty="0"/>
              <a:t>.</a:t>
            </a:r>
          </a:p>
          <a:p>
            <a:pPr lvl="1"/>
            <a:r>
              <a:rPr lang="en-AU" dirty="0" smtClean="0"/>
              <a:t>If you describe a clear effect </a:t>
            </a:r>
            <a:r>
              <a:rPr lang="en-AU" dirty="0"/>
              <a:t>a</a:t>
            </a:r>
            <a:r>
              <a:rPr lang="en-AU" dirty="0" smtClean="0"/>
              <a:t>s </a:t>
            </a:r>
            <a:r>
              <a:rPr lang="en-AU" i="1" dirty="0"/>
              <a:t>possibly a substantial increase</a:t>
            </a:r>
            <a:r>
              <a:rPr lang="en-AU" dirty="0"/>
              <a:t>, </a:t>
            </a:r>
            <a:r>
              <a:rPr lang="en-AU" dirty="0" smtClean="0"/>
              <a:t>don’t forget that it </a:t>
            </a:r>
            <a:r>
              <a:rPr lang="en-AU" dirty="0"/>
              <a:t>is also </a:t>
            </a:r>
            <a:r>
              <a:rPr lang="en-AU" i="1" dirty="0"/>
              <a:t>possibly a trivial difference</a:t>
            </a:r>
            <a:r>
              <a:rPr lang="en-AU" dirty="0"/>
              <a:t>, </a:t>
            </a:r>
            <a:r>
              <a:rPr lang="en-AU" dirty="0" smtClean="0"/>
              <a:t>and </a:t>
            </a:r>
            <a:r>
              <a:rPr lang="en-AU" i="1" dirty="0" smtClean="0"/>
              <a:t>very </a:t>
            </a:r>
            <a:r>
              <a:rPr lang="en-AU" i="1" dirty="0"/>
              <a:t>unlikely </a:t>
            </a:r>
            <a:r>
              <a:rPr lang="en-AU" i="1" dirty="0" smtClean="0"/>
              <a:t>a </a:t>
            </a:r>
            <a:r>
              <a:rPr lang="en-AU" i="1" dirty="0"/>
              <a:t>substantial decrease</a:t>
            </a:r>
            <a:r>
              <a:rPr lang="en-AU" dirty="0" smtClean="0"/>
              <a:t>.</a:t>
            </a:r>
          </a:p>
          <a:p>
            <a:pPr lvl="2"/>
            <a:r>
              <a:rPr lang="en-US" dirty="0" smtClean="0"/>
              <a:t>A clear </a:t>
            </a:r>
            <a:r>
              <a:rPr lang="en-US" i="1" dirty="0" smtClean="0"/>
              <a:t>possible substantial increase</a:t>
            </a:r>
            <a:r>
              <a:rPr lang="en-US" dirty="0" smtClean="0"/>
              <a:t> does not mean it is </a:t>
            </a:r>
            <a:r>
              <a:rPr lang="en-US" i="1" dirty="0" smtClean="0"/>
              <a:t>definitely</a:t>
            </a:r>
            <a:r>
              <a:rPr lang="en-US" dirty="0" smtClean="0"/>
              <a:t> an increase, but it </a:t>
            </a:r>
            <a:r>
              <a:rPr lang="en-US" i="1" dirty="0" smtClean="0"/>
              <a:t>does</a:t>
            </a:r>
            <a:r>
              <a:rPr lang="en-US" dirty="0" smtClean="0"/>
              <a:t> mean that you don't have to worry about it being a decrease.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1751725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bldLvl="3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3320" y="488504"/>
            <a:ext cx="12241360" cy="6336704"/>
          </a:xfr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8280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AU" dirty="0" smtClean="0"/>
              <a:t>Effects representing treatments </a:t>
            </a:r>
            <a:r>
              <a:rPr lang="en-AU" dirty="0"/>
              <a:t>or other </a:t>
            </a:r>
            <a:r>
              <a:rPr lang="en-AU" dirty="0" smtClean="0"/>
              <a:t>interventions </a:t>
            </a:r>
            <a:r>
              <a:rPr lang="en-AU" dirty="0"/>
              <a:t>that could enhance or impair </a:t>
            </a:r>
            <a:r>
              <a:rPr lang="en-AU" dirty="0" smtClean="0"/>
              <a:t>performance or health…</a:t>
            </a:r>
          </a:p>
          <a:p>
            <a:pPr lvl="1"/>
            <a:r>
              <a:rPr lang="en-AU" dirty="0" smtClean="0"/>
              <a:t>You </a:t>
            </a:r>
            <a:r>
              <a:rPr lang="en-AU" dirty="0"/>
              <a:t>would implement a treatment that could be beneficial, provided it could not be harmful.</a:t>
            </a:r>
          </a:p>
          <a:p>
            <a:pPr lvl="1"/>
            <a:r>
              <a:rPr lang="en-AU" dirty="0"/>
              <a:t>You can use confidence limits to make this decision, but </a:t>
            </a:r>
            <a:r>
              <a:rPr lang="en-AU" dirty="0" smtClean="0"/>
              <a:t>it's </a:t>
            </a:r>
            <a:r>
              <a:rPr lang="en-AU" dirty="0"/>
              <a:t>tricky: in MBI, </a:t>
            </a:r>
            <a:r>
              <a:rPr lang="en-AU" i="1" dirty="0"/>
              <a:t>could be beneficial</a:t>
            </a:r>
            <a:r>
              <a:rPr lang="en-AU" dirty="0"/>
              <a:t> implies </a:t>
            </a:r>
            <a:r>
              <a:rPr lang="en-AU" dirty="0" smtClean="0"/>
              <a:t>using a </a:t>
            </a:r>
            <a:r>
              <a:rPr lang="en-AU" dirty="0"/>
              <a:t>50% confidence interval, but </a:t>
            </a:r>
            <a:r>
              <a:rPr lang="en-AU" i="1" dirty="0"/>
              <a:t>could not be harmful</a:t>
            </a:r>
            <a:r>
              <a:rPr lang="en-AU" dirty="0"/>
              <a:t> implies a 99% confidence interval.</a:t>
            </a:r>
          </a:p>
          <a:p>
            <a:pPr lvl="1"/>
            <a:r>
              <a:rPr lang="en-AU" dirty="0" smtClean="0"/>
              <a:t>It's </a:t>
            </a:r>
            <a:r>
              <a:rPr lang="en-AU" dirty="0"/>
              <a:t>easier to work directly with the </a:t>
            </a:r>
            <a:r>
              <a:rPr lang="en-AU" dirty="0" smtClean="0"/>
              <a:t>probabilities (chances) </a:t>
            </a:r>
            <a:r>
              <a:rPr lang="en-AU" dirty="0"/>
              <a:t>for </a:t>
            </a:r>
            <a:r>
              <a:rPr lang="en-AU" i="1" dirty="0" smtClean="0"/>
              <a:t>could be</a:t>
            </a:r>
            <a:r>
              <a:rPr lang="en-AU" dirty="0" smtClean="0"/>
              <a:t> </a:t>
            </a:r>
            <a:r>
              <a:rPr lang="en-AU" dirty="0"/>
              <a:t>and </a:t>
            </a:r>
            <a:r>
              <a:rPr lang="en-AU" i="1" dirty="0" smtClean="0"/>
              <a:t>could </a:t>
            </a:r>
            <a:r>
              <a:rPr lang="en-AU" i="1" dirty="0"/>
              <a:t>not be</a:t>
            </a:r>
            <a:r>
              <a:rPr lang="en-AU" dirty="0"/>
              <a:t>.</a:t>
            </a:r>
          </a:p>
          <a:p>
            <a:pPr lvl="2"/>
            <a:r>
              <a:rPr lang="en-AU" dirty="0"/>
              <a:t>If the treatment </a:t>
            </a:r>
            <a:r>
              <a:rPr lang="en-AU" i="1" dirty="0" smtClean="0"/>
              <a:t>could </a:t>
            </a:r>
            <a:r>
              <a:rPr lang="en-AU" dirty="0" smtClean="0"/>
              <a:t>be or is </a:t>
            </a:r>
            <a:r>
              <a:rPr lang="en-AU" i="1" dirty="0" smtClean="0"/>
              <a:t>possibly</a:t>
            </a:r>
            <a:r>
              <a:rPr lang="en-AU" dirty="0" smtClean="0"/>
              <a:t> beneficial </a:t>
            </a:r>
            <a:r>
              <a:rPr lang="en-AU" dirty="0"/>
              <a:t>(&gt;25% chance) you would use it, provided it </a:t>
            </a:r>
            <a:r>
              <a:rPr lang="en-AU" i="1" dirty="0" smtClean="0"/>
              <a:t>could not </a:t>
            </a:r>
            <a:r>
              <a:rPr lang="en-AU" dirty="0" smtClean="0"/>
              <a:t>be or is </a:t>
            </a:r>
            <a:r>
              <a:rPr lang="en-AU" i="1" dirty="0"/>
              <a:t>most unlikely</a:t>
            </a:r>
            <a:r>
              <a:rPr lang="en-AU" dirty="0"/>
              <a:t> to be harmful (&lt;0.5% chance).</a:t>
            </a:r>
          </a:p>
          <a:p>
            <a:pPr lvl="2"/>
            <a:r>
              <a:rPr lang="en-AU" dirty="0"/>
              <a:t>If the treatment could be beneficial (&gt;25% chance) and could be harmful (&gt;0.5% chance), you would like to use it, but you daren't. The effect of the treatment is </a:t>
            </a:r>
            <a:r>
              <a:rPr lang="en-AU" i="1" dirty="0" smtClean="0"/>
              <a:t>unclear</a:t>
            </a:r>
            <a:r>
              <a:rPr lang="en-AU" dirty="0"/>
              <a:t>.  </a:t>
            </a:r>
          </a:p>
          <a:p>
            <a:pPr marL="744537" lvl="2" indent="0">
              <a:buNone/>
            </a:pPr>
            <a:r>
              <a:rPr lang="en-AU" dirty="0" smtClean="0"/>
              <a:t>   Get </a:t>
            </a:r>
            <a:r>
              <a:rPr lang="en-AU" dirty="0"/>
              <a:t>more data</a:t>
            </a:r>
            <a:r>
              <a:rPr lang="en-AU" dirty="0" smtClean="0"/>
              <a:t>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897819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bldLvl="3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1610" y="488504"/>
            <a:ext cx="11953328" cy="4968552"/>
          </a:xfr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8280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AU" dirty="0"/>
              <a:t>Both forms of MBI allow researchers to report and interpret the uncertainty in plain language.</a:t>
            </a:r>
          </a:p>
          <a:p>
            <a:r>
              <a:rPr lang="en-AU" dirty="0" smtClean="0"/>
              <a:t>With small studies, non-significant effects are often clear, so the researcher can often make useful publishable conclusions for such effects with MBI.</a:t>
            </a:r>
          </a:p>
          <a:p>
            <a:r>
              <a:rPr lang="en-AU" dirty="0" smtClean="0"/>
              <a:t>Clear </a:t>
            </a:r>
            <a:r>
              <a:rPr lang="en-AU" dirty="0"/>
              <a:t>effects do not have spurious magnitudes in small studies: on average the magnitude is not substantially different from the true magnitude.</a:t>
            </a:r>
          </a:p>
          <a:p>
            <a:pPr lvl="1"/>
            <a:r>
              <a:rPr lang="en-AU" dirty="0" smtClean="0"/>
              <a:t>So publication of </a:t>
            </a:r>
            <a:r>
              <a:rPr lang="en-AU" i="1" dirty="0" smtClean="0"/>
              <a:t>clear</a:t>
            </a:r>
            <a:r>
              <a:rPr lang="en-AU" dirty="0" smtClean="0"/>
              <a:t> effects does not lead to so-called publication bias.</a:t>
            </a:r>
          </a:p>
          <a:p>
            <a:pPr lvl="1"/>
            <a:r>
              <a:rPr lang="en-AU" dirty="0" smtClean="0"/>
              <a:t>Publication of </a:t>
            </a:r>
            <a:r>
              <a:rPr lang="en-AU" i="1" dirty="0" smtClean="0"/>
              <a:t>significant</a:t>
            </a:r>
            <a:r>
              <a:rPr lang="en-AU" dirty="0" smtClean="0"/>
              <a:t> effects </a:t>
            </a:r>
            <a:r>
              <a:rPr lang="en-AU" b="1" i="1" dirty="0" smtClean="0"/>
              <a:t>does </a:t>
            </a:r>
            <a:r>
              <a:rPr lang="en-AU" dirty="0" smtClean="0"/>
              <a:t>produce bias.</a:t>
            </a:r>
            <a:endParaRPr lang="en-AU" dirty="0"/>
          </a:p>
          <a:p>
            <a:pPr marL="0" indent="0">
              <a:buNone/>
            </a:pPr>
            <a:r>
              <a:rPr lang="en-AU" sz="3200" b="1" dirty="0" smtClean="0"/>
              <a:t> </a:t>
            </a:r>
            <a:r>
              <a:rPr lang="en-AU" sz="4000" b="1" dirty="0" smtClean="0"/>
              <a:t>So </a:t>
            </a:r>
            <a:r>
              <a:rPr lang="en-AU" sz="4000" b="1" dirty="0"/>
              <a:t>what's the </a:t>
            </a:r>
            <a:r>
              <a:rPr lang="en-AU" sz="4000" b="1" dirty="0" smtClean="0"/>
              <a:t>problem with MBI?</a:t>
            </a:r>
            <a:endParaRPr lang="en-AU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084185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bldLvl="3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1312" y="632520"/>
            <a:ext cx="12457384" cy="8928992"/>
          </a:xfr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8280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AU" dirty="0" smtClean="0"/>
              <a:t>There are two problems, both of which are explained in full in the article </a:t>
            </a:r>
            <a:br>
              <a:rPr lang="en-AU" dirty="0" smtClean="0"/>
            </a:br>
            <a:r>
              <a:rPr lang="en-AU" i="1" dirty="0" smtClean="0"/>
              <a:t>The Vindication of MBI </a:t>
            </a:r>
            <a:r>
              <a:rPr lang="en-AU" dirty="0" smtClean="0"/>
              <a:t>in the 2018 issue of </a:t>
            </a:r>
            <a:r>
              <a:rPr lang="en-AU" i="1" dirty="0" smtClean="0"/>
              <a:t>Sportscience</a:t>
            </a:r>
            <a:r>
              <a:rPr lang="en-AU" dirty="0" smtClean="0"/>
              <a:t> (sportsci.org).</a:t>
            </a:r>
          </a:p>
          <a:p>
            <a:pPr lvl="1"/>
            <a:r>
              <a:rPr lang="en-AU" dirty="0" smtClean="0"/>
              <a:t>See also the post-publication comments.</a:t>
            </a:r>
          </a:p>
          <a:p>
            <a:r>
              <a:rPr lang="en-AU" dirty="0" smtClean="0"/>
              <a:t>The first problem: two statisticians (Welsh in 2015, Sainani in 2018) have claimed that the confidence interval does not represent the likely range of the true effect.</a:t>
            </a:r>
          </a:p>
          <a:p>
            <a:pPr lvl="1"/>
            <a:r>
              <a:rPr lang="en-AU" dirty="0" smtClean="0"/>
              <a:t>This claim is correct, but only according to the strict "frequentist" definition of the 90% confidence interval, which is too long and involved to show here!</a:t>
            </a:r>
          </a:p>
          <a:p>
            <a:pPr lvl="1"/>
            <a:r>
              <a:rPr lang="en-AU" dirty="0" smtClean="0"/>
              <a:t>They say such statements about the true effect are Bayesian.</a:t>
            </a:r>
          </a:p>
          <a:p>
            <a:pPr lvl="1"/>
            <a:r>
              <a:rPr lang="en-AU" dirty="0" smtClean="0"/>
              <a:t>This claim is also correct. Bayesian statisticians make probabilistic statements about the magnitude of the true effect, like MBI.</a:t>
            </a:r>
          </a:p>
          <a:p>
            <a:pPr lvl="1"/>
            <a:r>
              <a:rPr lang="en-AU" dirty="0" smtClean="0"/>
              <a:t>But they then claim that MBI is not Bayesian.</a:t>
            </a:r>
          </a:p>
          <a:p>
            <a:pPr lvl="1"/>
            <a:r>
              <a:rPr lang="en-AU" dirty="0" smtClean="0"/>
              <a:t>This claim is false. The confidence interval and probabilities of the true magnitude in MBI are identical to those of a legitimate form of Bayesian inference.</a:t>
            </a:r>
          </a:p>
          <a:p>
            <a:pPr lvl="2"/>
            <a:r>
              <a:rPr lang="en-AU" dirty="0" smtClean="0"/>
              <a:t>It is known as </a:t>
            </a:r>
            <a:r>
              <a:rPr lang="en-AU" i="1" dirty="0" smtClean="0"/>
              <a:t>reference Bayesian inference with a dispersed uniform prior.</a:t>
            </a:r>
          </a:p>
          <a:p>
            <a:pPr lvl="2"/>
            <a:r>
              <a:rPr lang="en-AU" dirty="0" smtClean="0"/>
              <a:t>This complicated term refers to the kind of Bayesian inference in which you assume no information or belief about the magnitude of the effect prior to doing the analysis.</a:t>
            </a:r>
          </a:p>
          <a:p>
            <a:pPr lvl="2"/>
            <a:r>
              <a:rPr lang="en-AU" dirty="0" smtClean="0"/>
              <a:t>As such, MBI is arguably the most objective and therefore best form of inference.</a:t>
            </a:r>
          </a:p>
          <a:p>
            <a:pPr lvl="2"/>
            <a:r>
              <a:rPr lang="en-AU" dirty="0" smtClean="0"/>
              <a:t>A meta-analysis could provide an informative objective prior, but that is an impractical option.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662362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bldLvl="3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7296" y="632520"/>
            <a:ext cx="12601400" cy="5976664"/>
          </a:xfr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8280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AU" dirty="0"/>
              <a:t>This problem is solved if we identify MBI as this legitimate form of Bayesian inference.</a:t>
            </a:r>
          </a:p>
          <a:p>
            <a:pPr lvl="2"/>
            <a:r>
              <a:rPr lang="en-AU" dirty="0"/>
              <a:t>It might also help to refer to </a:t>
            </a:r>
            <a:r>
              <a:rPr lang="en-AU" i="1" dirty="0"/>
              <a:t>plausibility</a:t>
            </a:r>
            <a:r>
              <a:rPr lang="en-AU" dirty="0"/>
              <a:t> or </a:t>
            </a:r>
            <a:r>
              <a:rPr lang="en-AU" i="1" dirty="0"/>
              <a:t>credibility</a:t>
            </a:r>
            <a:r>
              <a:rPr lang="en-AU" dirty="0"/>
              <a:t> intervals rather than </a:t>
            </a:r>
            <a:r>
              <a:rPr lang="en-AU" i="1" dirty="0"/>
              <a:t>confidence</a:t>
            </a:r>
            <a:r>
              <a:rPr lang="en-AU" dirty="0"/>
              <a:t> intervals.</a:t>
            </a:r>
          </a:p>
          <a:p>
            <a:pPr lvl="1"/>
            <a:r>
              <a:rPr lang="en-AU" dirty="0" smtClean="0"/>
              <a:t>It </a:t>
            </a:r>
            <a:r>
              <a:rPr lang="en-AU" dirty="0"/>
              <a:t>is </a:t>
            </a:r>
            <a:r>
              <a:rPr lang="en-AU" dirty="0" smtClean="0"/>
              <a:t>astonishing </a:t>
            </a:r>
            <a:r>
              <a:rPr lang="en-AU" dirty="0"/>
              <a:t>that these statisticians </a:t>
            </a:r>
            <a:r>
              <a:rPr lang="en-AU" dirty="0" smtClean="0"/>
              <a:t>did not regard MBI </a:t>
            </a:r>
            <a:r>
              <a:rPr lang="en-AU" dirty="0"/>
              <a:t>a</a:t>
            </a:r>
            <a:r>
              <a:rPr lang="en-AU" dirty="0" smtClean="0"/>
              <a:t>s Bayesian.</a:t>
            </a:r>
            <a:endParaRPr lang="en-AU" dirty="0"/>
          </a:p>
          <a:p>
            <a:pPr lvl="2"/>
            <a:r>
              <a:rPr lang="en-AU" dirty="0"/>
              <a:t>But there is method in their madness. </a:t>
            </a:r>
            <a:r>
              <a:rPr lang="en-AU" dirty="0" smtClean="0"/>
              <a:t>Bayesians don't have to </a:t>
            </a:r>
            <a:r>
              <a:rPr lang="en-AU" dirty="0"/>
              <a:t>calculate error rates</a:t>
            </a:r>
            <a:r>
              <a:rPr lang="en-AU" dirty="0" smtClean="0"/>
              <a:t>. </a:t>
            </a:r>
          </a:p>
          <a:p>
            <a:pPr lvl="2"/>
            <a:r>
              <a:rPr lang="en-AU" dirty="0" smtClean="0"/>
              <a:t>So </a:t>
            </a:r>
            <a:r>
              <a:rPr lang="en-AU" dirty="0"/>
              <a:t>if MBI </a:t>
            </a:r>
            <a:r>
              <a:rPr lang="en-AU" dirty="0" smtClean="0"/>
              <a:t>is </a:t>
            </a:r>
            <a:r>
              <a:rPr lang="en-AU" dirty="0"/>
              <a:t>not Bayesian, </a:t>
            </a:r>
            <a:r>
              <a:rPr lang="en-AU" dirty="0" smtClean="0"/>
              <a:t>frequentists can dismiss MBI </a:t>
            </a:r>
            <a:r>
              <a:rPr lang="en-AU" dirty="0"/>
              <a:t>using error rates based on p values…</a:t>
            </a:r>
          </a:p>
          <a:p>
            <a:r>
              <a:rPr lang="en-AU" dirty="0" smtClean="0"/>
              <a:t>The second problem: these statisticians claim that the error rates with MBI are unacceptable.</a:t>
            </a:r>
          </a:p>
          <a:p>
            <a:pPr lvl="1"/>
            <a:r>
              <a:rPr lang="en-AU" dirty="0" smtClean="0"/>
              <a:t>This claim is also false, when you understand what it means to make an error in MBI.</a:t>
            </a:r>
          </a:p>
          <a:p>
            <a:pPr lvl="1"/>
            <a:r>
              <a:rPr lang="en-AU" dirty="0" smtClean="0"/>
              <a:t>The explanation of the errors and the error rates was detailed by Alan Batterham and me in a publication in the journal </a:t>
            </a:r>
            <a:r>
              <a:rPr lang="en-AU" i="1" dirty="0" smtClean="0"/>
              <a:t>Sports Medicine</a:t>
            </a:r>
            <a:r>
              <a:rPr lang="en-AU" dirty="0" smtClean="0"/>
              <a:t> in 2016.</a:t>
            </a:r>
          </a:p>
          <a:p>
            <a:pPr lvl="2"/>
            <a:r>
              <a:rPr lang="en-AU" dirty="0" smtClean="0"/>
              <a:t>The statisticians misinterpreted and redefined the errors to make MBI seem inferior to p values.</a:t>
            </a:r>
          </a:p>
          <a:p>
            <a:pPr lvl="1"/>
            <a:r>
              <a:rPr lang="en-AU" dirty="0"/>
              <a:t>Details of how MBI works, and how errors can occur, are explained in the next video</a:t>
            </a:r>
            <a:r>
              <a:rPr lang="en-AU" dirty="0" smtClean="0"/>
              <a:t>.</a:t>
            </a:r>
            <a:endParaRPr lang="en-A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2001749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bldLvl="3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5328" y="992560"/>
            <a:ext cx="12025336" cy="3672408"/>
          </a:xfr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8280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AU" dirty="0" smtClean="0"/>
              <a:t>The key points of this video:</a:t>
            </a:r>
          </a:p>
          <a:p>
            <a:pPr lvl="1"/>
            <a:r>
              <a:rPr lang="en-US" dirty="0" smtClean="0"/>
              <a:t>MBI is simply a sophisticated way to interpret the usual confidence intervals.</a:t>
            </a:r>
          </a:p>
          <a:p>
            <a:pPr lvl="1"/>
            <a:r>
              <a:rPr lang="en-US" dirty="0" smtClean="0"/>
              <a:t>MBI is a legitimate form of Bayesian inference that assumes no prior information or belief about the true effect.</a:t>
            </a:r>
          </a:p>
          <a:p>
            <a:pPr lvl="1"/>
            <a:r>
              <a:rPr lang="en-US" dirty="0" smtClean="0"/>
              <a:t>MBI </a:t>
            </a:r>
            <a:r>
              <a:rPr lang="en-US" dirty="0"/>
              <a:t>allows researchers to report and interpret the uncertainty in plain </a:t>
            </a:r>
            <a:r>
              <a:rPr lang="en-US" dirty="0" smtClean="0"/>
              <a:t>language.</a:t>
            </a:r>
            <a:endParaRPr lang="en-US" dirty="0"/>
          </a:p>
          <a:p>
            <a:pPr lvl="1"/>
            <a:r>
              <a:rPr lang="en-US" dirty="0" smtClean="0"/>
              <a:t>MBI provides better inferences than p values, especially with small samples.</a:t>
            </a:r>
          </a:p>
          <a:p>
            <a:pPr lvl="1"/>
            <a:r>
              <a:rPr lang="en-US" dirty="0" smtClean="0"/>
              <a:t>MBI </a:t>
            </a:r>
            <a:r>
              <a:rPr lang="en-US" dirty="0"/>
              <a:t>does not lower </a:t>
            </a:r>
            <a:r>
              <a:rPr lang="en-US" dirty="0" smtClean="0"/>
              <a:t>standards, whereas </a:t>
            </a:r>
            <a:r>
              <a:rPr lang="en-US" dirty="0"/>
              <a:t>p </a:t>
            </a:r>
            <a:r>
              <a:rPr lang="en-US" dirty="0" smtClean="0"/>
              <a:t>values do.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6408277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bldLvl="3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621" y="920552"/>
            <a:ext cx="11914976" cy="654331"/>
          </a:xfrm>
          <a:solidFill>
            <a:srgbClr val="CCECFF"/>
          </a:solidFill>
        </p:spPr>
        <p:txBody>
          <a:bodyPr/>
          <a:lstStyle/>
          <a:p>
            <a:r>
              <a:rPr lang="en-US" sz="3000" dirty="0" smtClean="0"/>
              <a:t>How MBI works, and how you can make errors with MBI</a:t>
            </a:r>
            <a:endParaRPr lang="en-AU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564" y="1574883"/>
            <a:ext cx="11912736" cy="6690485"/>
          </a:xfr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8280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AU" dirty="0" smtClean="0"/>
              <a:t>The following slides show in detail how to make a conclusion or decision about the magnitude of an effect using magnitude-based inference (MBI).</a:t>
            </a:r>
          </a:p>
          <a:p>
            <a:pPr lvl="1"/>
            <a:r>
              <a:rPr lang="en-AU" dirty="0" smtClean="0"/>
              <a:t>The slides refer to </a:t>
            </a:r>
            <a:r>
              <a:rPr lang="en-AU" i="1" dirty="0" smtClean="0"/>
              <a:t>confidence</a:t>
            </a:r>
            <a:r>
              <a:rPr lang="en-AU" dirty="0" smtClean="0"/>
              <a:t> intervals, but from a Bayesian perspective these could be called </a:t>
            </a:r>
            <a:r>
              <a:rPr lang="en-AU" i="1" dirty="0" smtClean="0"/>
              <a:t>plausibility</a:t>
            </a:r>
            <a:r>
              <a:rPr lang="en-AU" dirty="0" smtClean="0"/>
              <a:t> or </a:t>
            </a:r>
            <a:r>
              <a:rPr lang="en-AU" i="1" dirty="0" smtClean="0"/>
              <a:t>credibility</a:t>
            </a:r>
            <a:r>
              <a:rPr lang="en-AU" dirty="0"/>
              <a:t> intervals</a:t>
            </a:r>
            <a:r>
              <a:rPr lang="en-AU" dirty="0" smtClean="0"/>
              <a:t>. See </a:t>
            </a:r>
            <a:r>
              <a:rPr lang="en-AU" dirty="0"/>
              <a:t>the previous video.</a:t>
            </a:r>
            <a:endParaRPr lang="en-AU" dirty="0" smtClean="0"/>
          </a:p>
          <a:p>
            <a:r>
              <a:rPr lang="en-AU" dirty="0" smtClean="0"/>
              <a:t>The slides then show how you can make errors with MBI.</a:t>
            </a:r>
          </a:p>
          <a:p>
            <a:pPr lvl="1"/>
            <a:r>
              <a:rPr lang="en-AU" dirty="0" smtClean="0"/>
              <a:t>In her MSSE article and in a YouTube video</a:t>
            </a:r>
            <a:r>
              <a:rPr lang="en-AU" dirty="0"/>
              <a:t>, Kristin </a:t>
            </a:r>
            <a:r>
              <a:rPr lang="en-AU" dirty="0" smtClean="0"/>
              <a:t>Sainani used p values or her own modified definition of errors to get the apparently high error rates with MBI.  </a:t>
            </a:r>
          </a:p>
          <a:p>
            <a:r>
              <a:rPr lang="en-AU" dirty="0"/>
              <a:t>The first few slides are about non-clinical inferences and </a:t>
            </a:r>
            <a:r>
              <a:rPr lang="en-AU" dirty="0" smtClean="0"/>
              <a:t>errors.</a:t>
            </a:r>
            <a:endParaRPr lang="en-AU" dirty="0"/>
          </a:p>
          <a:p>
            <a:pPr lvl="1"/>
            <a:r>
              <a:rPr lang="en-AU" dirty="0"/>
              <a:t>Non-clinical MBI is used to compare something in two groups of different subjects, such as the mean for females vs males.</a:t>
            </a:r>
          </a:p>
          <a:p>
            <a:r>
              <a:rPr lang="en-AU" dirty="0"/>
              <a:t>The </a:t>
            </a:r>
            <a:r>
              <a:rPr lang="en-AU" dirty="0" smtClean="0"/>
              <a:t>remaining slides </a:t>
            </a:r>
            <a:r>
              <a:rPr lang="en-AU" dirty="0"/>
              <a:t>are about </a:t>
            </a:r>
            <a:r>
              <a:rPr lang="en-AU" dirty="0" smtClean="0"/>
              <a:t>clinical </a:t>
            </a:r>
            <a:r>
              <a:rPr lang="en-AU" dirty="0"/>
              <a:t>inferences and </a:t>
            </a:r>
            <a:r>
              <a:rPr lang="en-AU" dirty="0" smtClean="0"/>
              <a:t>errors.</a:t>
            </a:r>
            <a:endParaRPr lang="en-AU" dirty="0"/>
          </a:p>
          <a:p>
            <a:pPr lvl="1"/>
            <a:r>
              <a:rPr lang="en-AU" dirty="0" smtClean="0"/>
              <a:t>Clinical </a:t>
            </a:r>
            <a:r>
              <a:rPr lang="en-AU" dirty="0"/>
              <a:t>MBI is </a:t>
            </a:r>
            <a:r>
              <a:rPr lang="en-AU" dirty="0" smtClean="0"/>
              <a:t>used for an </a:t>
            </a:r>
            <a:r>
              <a:rPr lang="en-AU" dirty="0"/>
              <a:t>effect representing a treatment or other intervention that could enhance or impair </a:t>
            </a:r>
            <a:r>
              <a:rPr lang="en-AU" dirty="0" smtClean="0"/>
              <a:t>performance or health.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6019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|3.3|8.5|3|3.3|7.9|4.5|7|5.6|2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|3.3|8.5|3|3.3|7.9|4.5|7|5.6|2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|3.3|8.5|3|3.3|7.9|4.5|7|5.6|2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|3.3|8.5|3|3.3|7.9|4.5|7|5.6|2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|3.3|8.5|3|3.3|7.9|4.5|7|5.6|2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|3.3|8.5|3|3.3|7.9|4.5|7|5.6|2.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|3.3|8.5|3|3.3|7.9|4.5|7|5.6|2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|3.3|8.5|3|3.3|7.9|4.5|7|5.6|2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|3.3|8.5|3|3.3|7.9|4.5|7|5.6|2.4"/>
</p:tagLst>
</file>

<file path=ppt/theme/theme1.xml><?xml version="1.0" encoding="utf-8"?>
<a:theme xmlns:a="http://schemas.openxmlformats.org/drawingml/2006/main" name="Default Design">
  <a:themeElements>
    <a:clrScheme name="Default Design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CBCBCB"/>
      </a:accent1>
      <a:accent2>
        <a:srgbClr val="C0C0C0"/>
      </a:accent2>
      <a:accent3>
        <a:srgbClr val="FFFFFF"/>
      </a:accent3>
      <a:accent4>
        <a:srgbClr val="000000"/>
      </a:accent4>
      <a:accent5>
        <a:srgbClr val="E2E2E2"/>
      </a:accent5>
      <a:accent6>
        <a:srgbClr val="AEAEAE"/>
      </a:accent6>
      <a:hlink>
        <a:srgbClr val="4D4D4D"/>
      </a:hlink>
      <a:folHlink>
        <a:srgbClr val="868686"/>
      </a:folHlink>
    </a:clrScheme>
    <a:fontScheme name="Default Design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CCECFF"/>
        </a:lt1>
        <a:dk2>
          <a:srgbClr val="000066"/>
        </a:dk2>
        <a:lt2>
          <a:srgbClr val="6699FF"/>
        </a:lt2>
        <a:accent1>
          <a:srgbClr val="33CCCC"/>
        </a:accent1>
        <a:accent2>
          <a:srgbClr val="0099FF"/>
        </a:accent2>
        <a:accent3>
          <a:srgbClr val="E2F4FF"/>
        </a:accent3>
        <a:accent4>
          <a:srgbClr val="000000"/>
        </a:accent4>
        <a:accent5>
          <a:srgbClr val="ADE2E2"/>
        </a:accent5>
        <a:accent6>
          <a:srgbClr val="008AE7"/>
        </a:accent6>
        <a:hlink>
          <a:srgbClr val="FFFFFF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FF9900"/>
        </a:accent1>
        <a:accent2>
          <a:srgbClr val="000044"/>
        </a:accent2>
        <a:accent3>
          <a:srgbClr val="AAAAB8"/>
        </a:accent3>
        <a:accent4>
          <a:srgbClr val="DADADA"/>
        </a:accent4>
        <a:accent5>
          <a:srgbClr val="FFCAAA"/>
        </a:accent5>
        <a:accent6>
          <a:srgbClr val="00003D"/>
        </a:accent6>
        <a:hlink>
          <a:srgbClr val="3366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AEAEAE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660033"/>
        </a:dk2>
        <a:lt2>
          <a:srgbClr val="FFCC66"/>
        </a:lt2>
        <a:accent1>
          <a:srgbClr val="FF9900"/>
        </a:accent1>
        <a:accent2>
          <a:srgbClr val="440022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3D001E"/>
        </a:accent6>
        <a:hlink>
          <a:srgbClr val="B2005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663300"/>
        </a:dk2>
        <a:lt2>
          <a:srgbClr val="FFCC66"/>
        </a:lt2>
        <a:accent1>
          <a:srgbClr val="FF9900"/>
        </a:accent1>
        <a:accent2>
          <a:srgbClr val="361B00"/>
        </a:accent2>
        <a:accent3>
          <a:srgbClr val="B8ADAA"/>
        </a:accent3>
        <a:accent4>
          <a:srgbClr val="DADADA"/>
        </a:accent4>
        <a:accent5>
          <a:srgbClr val="FFCAAA"/>
        </a:accent5>
        <a:accent6>
          <a:srgbClr val="301700"/>
        </a:accent6>
        <a:hlink>
          <a:srgbClr val="996633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3300"/>
        </a:dk2>
        <a:lt2>
          <a:srgbClr val="FFCC66"/>
        </a:lt2>
        <a:accent1>
          <a:srgbClr val="CC9900"/>
        </a:accent1>
        <a:accent2>
          <a:srgbClr val="001600"/>
        </a:accent2>
        <a:accent3>
          <a:srgbClr val="AAADAA"/>
        </a:accent3>
        <a:accent4>
          <a:srgbClr val="DADADA"/>
        </a:accent4>
        <a:accent5>
          <a:srgbClr val="E2CAAA"/>
        </a:accent5>
        <a:accent6>
          <a:srgbClr val="001300"/>
        </a:accent6>
        <a:hlink>
          <a:srgbClr val="0066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115164</TotalTime>
  <Words>3740</Words>
  <Application>Microsoft Office PowerPoint</Application>
  <PresentationFormat>Custom</PresentationFormat>
  <Paragraphs>486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Arial Narrow</vt:lpstr>
      <vt:lpstr>Calibri</vt:lpstr>
      <vt:lpstr>Calibri Light</vt:lpstr>
      <vt:lpstr>Symbol</vt:lpstr>
      <vt:lpstr>Times New Roman</vt:lpstr>
      <vt:lpstr>Default Design</vt:lpstr>
      <vt:lpstr>Office Theme</vt:lpstr>
      <vt:lpstr>Introduction to magnitude-based inference (MBI) and the recent attack on MBI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MBI works, and how you can make errors with MBI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MBI, p Values, Attack on MBI and MBI errors</dc:title>
  <dc:creator>Will Hopkins</dc:creator>
  <cp:lastModifiedBy>Will</cp:lastModifiedBy>
  <cp:revision>803</cp:revision>
  <cp:lastPrinted>2001-02-09T23:28:35Z</cp:lastPrinted>
  <dcterms:created xsi:type="dcterms:W3CDTF">2000-10-24T19:26:03Z</dcterms:created>
  <dcterms:modified xsi:type="dcterms:W3CDTF">2018-11-27T11:17:34Z</dcterms:modified>
</cp:coreProperties>
</file>