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486" r:id="rId2"/>
    <p:sldId id="494" r:id="rId3"/>
    <p:sldId id="495" r:id="rId4"/>
    <p:sldId id="496" r:id="rId5"/>
    <p:sldId id="499" r:id="rId6"/>
    <p:sldId id="500" r:id="rId7"/>
    <p:sldId id="501" r:id="rId8"/>
    <p:sldId id="502" r:id="rId9"/>
    <p:sldId id="507" r:id="rId10"/>
    <p:sldId id="506" r:id="rId11"/>
    <p:sldId id="510" r:id="rId12"/>
    <p:sldId id="511" r:id="rId13"/>
    <p:sldId id="512" r:id="rId14"/>
    <p:sldId id="513" r:id="rId15"/>
    <p:sldId id="536" r:id="rId16"/>
    <p:sldId id="514" r:id="rId17"/>
    <p:sldId id="517" r:id="rId18"/>
    <p:sldId id="483" r:id="rId19"/>
    <p:sldId id="515" r:id="rId20"/>
    <p:sldId id="505" r:id="rId21"/>
    <p:sldId id="516" r:id="rId22"/>
    <p:sldId id="521" r:id="rId23"/>
    <p:sldId id="522" r:id="rId24"/>
    <p:sldId id="523" r:id="rId25"/>
    <p:sldId id="524" r:id="rId26"/>
    <p:sldId id="525" r:id="rId27"/>
    <p:sldId id="527" r:id="rId28"/>
    <p:sldId id="528" r:id="rId29"/>
    <p:sldId id="529" r:id="rId30"/>
    <p:sldId id="530" r:id="rId31"/>
    <p:sldId id="532" r:id="rId32"/>
    <p:sldId id="533" r:id="rId33"/>
    <p:sldId id="534" r:id="rId34"/>
    <p:sldId id="535" r:id="rId3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FF3399"/>
    <a:srgbClr val="CCCCFF"/>
    <a:srgbClr val="FFFFFF"/>
    <a:srgbClr val="000000"/>
    <a:srgbClr val="59D22E"/>
    <a:srgbClr val="FDC703"/>
    <a:srgbClr val="33CCFF"/>
    <a:srgbClr val="B2B2B2"/>
    <a:srgbClr val="4AF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 autoAdjust="0"/>
  </p:normalViewPr>
  <p:slideViewPr>
    <p:cSldViewPr>
      <p:cViewPr varScale="1">
        <p:scale>
          <a:sx n="79" d="100"/>
          <a:sy n="79" d="100"/>
        </p:scale>
        <p:origin x="-116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ill's%20Documents\Projects\Inference%20major%20paper\Error%20rates%20with%20MBI%20and%20NHST\graphs%20for%20manuscrip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ill's%20Documents\Projects\Inference%20major%20paper\Error%20rates%20with%20MBI%20and%20NHST\graphs%20for%20manuscrip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ill's%20Documents\Projects\Inference%20major%20paper\Error%20rates%20with%20MBI%20and%20NHST\graphs%20for%20manuscrip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ill's%20Documents\Projects\Inference%20major%20paper\Error%20rates%20with%20MBI%20and%20NHST\graphs%20for%20manuscrip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ill's%20Documents\Projects\Inference%20major%20paper\Error%20rates%20with%20MBI%20and%20NHST\graphs%20for%20manuscrip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ill's%20Documents\Projects\Inference%20major%20paper\Error%20rates%20with%20MBI%20and%20NHST\graphs%20for%20manuscrip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ill's%20Documents\Projects\Inference%20major%20paper\Error%20rates%20with%20MBI%20and%20NHST\graphs%20for%20manuscrip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ill's%20Documents\Projects\Inference%20major%20paper\Error%20rates%20with%20MBI%20and%20NHST\graphs%20for%20manuscrip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ill's%20Documents\Projects\Inference%20major%20paper\Error%20rates%20with%20MBI%20and%20NHST\graphs%20for%20manuscrip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ill's%20Documents\Projects\Inference%20major%20paper\Error%20rates%20with%20MBI%20and%20NHST\graphs%20for%20manuscrip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ill's%20Documents\Projects\Inference%20major%20paper\Error%20rates%20with%20MBI%20and%20NHST\graphs%20for%20manuscrip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 smtClean="0"/>
              <a:t>C. Sample </a:t>
            </a:r>
            <a:r>
              <a:rPr lang="en-US" sz="1200" dirty="0"/>
              <a:t>size = 144+144</a:t>
            </a:r>
          </a:p>
        </c:rich>
      </c:tx>
      <c:layout>
        <c:manualLayout>
          <c:xMode val="edge"/>
          <c:yMode val="edge"/>
          <c:x val="0.3045828067787823"/>
          <c:y val="4.629629629629629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036388969897281"/>
          <c:y val="0.14862277631962673"/>
          <c:w val="0.78678611354136285"/>
          <c:h val="0.74002697579469234"/>
        </c:manualLayout>
      </c:layout>
      <c:scatterChart>
        <c:scatterStyle val="smoothMarker"/>
        <c:varyColors val="0"/>
        <c:ser>
          <c:idx val="5"/>
          <c:order val="0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'144+144'!$R$2:$R$3</c:f>
              <c:numCache>
                <c:formatCode>General</c:formatCode>
                <c:ptCount val="2"/>
                <c:pt idx="0">
                  <c:v>-0.2</c:v>
                </c:pt>
                <c:pt idx="1">
                  <c:v>-0.2</c:v>
                </c:pt>
              </c:numCache>
            </c:numRef>
          </c:xVal>
          <c:yVal>
            <c:numRef>
              <c:f>'144+144'!$T$2:$T$3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6"/>
          <c:order val="1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'144+144'!$S$2:$S$3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xVal>
          <c:yVal>
            <c:numRef>
              <c:f>'144+144'!$T$2:$T$3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7"/>
          <c:order val="2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'144+144'!$V$2:$V$3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'144+144'!$W$2:$W$3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1"/>
        </c:ser>
        <c:ser>
          <c:idx val="3"/>
          <c:order val="3"/>
          <c:tx>
            <c:v>Popular NHST</c:v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'144+144'!$E$79:$E$95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'144+144'!$Q$79:$Q$95</c:f>
              <c:numCache>
                <c:formatCode>General</c:formatCode>
                <c:ptCount val="17"/>
                <c:pt idx="2">
                  <c:v>1.12E-2</c:v>
                </c:pt>
                <c:pt idx="3">
                  <c:v>1.2276</c:v>
                </c:pt>
                <c:pt idx="4">
                  <c:v>20.042000000000002</c:v>
                </c:pt>
                <c:pt idx="6">
                  <c:v>79.683000000000007</c:v>
                </c:pt>
                <c:pt idx="7">
                  <c:v>28.9</c:v>
                </c:pt>
                <c:pt idx="8">
                  <c:v>4.9660000000000002</c:v>
                </c:pt>
                <c:pt idx="9">
                  <c:v>28.917000000000002</c:v>
                </c:pt>
                <c:pt idx="10">
                  <c:v>79.569999999999993</c:v>
                </c:pt>
                <c:pt idx="12">
                  <c:v>19.995000000000001</c:v>
                </c:pt>
                <c:pt idx="13">
                  <c:v>1.2218</c:v>
                </c:pt>
                <c:pt idx="14">
                  <c:v>1.4200000000000001E-2</c:v>
                </c:pt>
              </c:numCache>
            </c:numRef>
          </c:yVal>
          <c:smooth val="1"/>
        </c:ser>
        <c:ser>
          <c:idx val="4"/>
          <c:order val="4"/>
          <c:tx>
            <c:v>Conservative NHST</c:v>
          </c:tx>
          <c:spPr>
            <a:ln w="12700">
              <a:solidFill>
                <a:schemeClr val="tx1"/>
              </a:solidFill>
            </a:ln>
          </c:spPr>
          <c:marker>
            <c:symbol val="plus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'144+144'!$E$104:$E$120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'144+144'!$Q$104:$Q$120</c:f>
              <c:numCache>
                <c:formatCode>General</c:formatCode>
                <c:ptCount val="17"/>
                <c:pt idx="1">
                  <c:v>1.6999999999999999E-3</c:v>
                </c:pt>
                <c:pt idx="2">
                  <c:v>0.25659999999999999</c:v>
                </c:pt>
                <c:pt idx="3">
                  <c:v>6.9408000000000003</c:v>
                </c:pt>
                <c:pt idx="4">
                  <c:v>30.177</c:v>
                </c:pt>
                <c:pt idx="6">
                  <c:v>49.362000000000002</c:v>
                </c:pt>
                <c:pt idx="7">
                  <c:v>8.0679999999999996</c:v>
                </c:pt>
                <c:pt idx="8">
                  <c:v>0.52039999999999997</c:v>
                </c:pt>
                <c:pt idx="9">
                  <c:v>8.0411999999999999</c:v>
                </c:pt>
                <c:pt idx="10">
                  <c:v>49.262</c:v>
                </c:pt>
                <c:pt idx="12">
                  <c:v>30.114999999999998</c:v>
                </c:pt>
                <c:pt idx="13">
                  <c:v>7.0137999999999998</c:v>
                </c:pt>
                <c:pt idx="14">
                  <c:v>0.26540000000000002</c:v>
                </c:pt>
                <c:pt idx="15">
                  <c:v>1.6999999999999999E-3</c:v>
                </c:pt>
              </c:numCache>
            </c:numRef>
          </c:yVal>
          <c:smooth val="1"/>
        </c:ser>
        <c:ser>
          <c:idx val="2"/>
          <c:order val="5"/>
          <c:tx>
            <c:v>Non-clinical MBI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'144+144'!$E$55:$E$71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'144+144'!$K$55:$K$71</c:f>
              <c:numCache>
                <c:formatCode>General</c:formatCode>
                <c:ptCount val="17"/>
                <c:pt idx="2">
                  <c:v>2.0000000000000001E-4</c:v>
                </c:pt>
                <c:pt idx="3">
                  <c:v>0.1246</c:v>
                </c:pt>
                <c:pt idx="4">
                  <c:v>5.1416000000000004</c:v>
                </c:pt>
                <c:pt idx="6">
                  <c:v>4.9134000000000002</c:v>
                </c:pt>
                <c:pt idx="7">
                  <c:v>0.1138</c:v>
                </c:pt>
                <c:pt idx="8">
                  <c:v>1.6000000000000001E-3</c:v>
                </c:pt>
                <c:pt idx="9">
                  <c:v>0.1182</c:v>
                </c:pt>
                <c:pt idx="10">
                  <c:v>4.9610000000000003</c:v>
                </c:pt>
                <c:pt idx="12">
                  <c:v>5.1821999999999999</c:v>
                </c:pt>
                <c:pt idx="13">
                  <c:v>0.126</c:v>
                </c:pt>
                <c:pt idx="14">
                  <c:v>2.0000000000000001E-4</c:v>
                </c:pt>
              </c:numCache>
            </c:numRef>
          </c:yVal>
          <c:smooth val="1"/>
        </c:ser>
        <c:ser>
          <c:idx val="0"/>
          <c:order val="6"/>
          <c:tx>
            <c:v>Conservative MBI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'144+144'!$E$7:$E$23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'144+144'!$P$7:$P$23</c:f>
              <c:numCache>
                <c:formatCode>General</c:formatCode>
                <c:ptCount val="17"/>
                <c:pt idx="3">
                  <c:v>4.1999999999999997E-3</c:v>
                </c:pt>
                <c:pt idx="4">
                  <c:v>0.53620000000000001</c:v>
                </c:pt>
                <c:pt idx="6">
                  <c:v>4.9134000000000002</c:v>
                </c:pt>
                <c:pt idx="7">
                  <c:v>0.13539999999999999</c:v>
                </c:pt>
                <c:pt idx="8">
                  <c:v>1.6676</c:v>
                </c:pt>
                <c:pt idx="9">
                  <c:v>23.312999999999999</c:v>
                </c:pt>
                <c:pt idx="10">
                  <c:v>74.281999999999996</c:v>
                </c:pt>
                <c:pt idx="12">
                  <c:v>25.26</c:v>
                </c:pt>
                <c:pt idx="13">
                  <c:v>1.9430000000000001</c:v>
                </c:pt>
                <c:pt idx="14">
                  <c:v>2.8199999999999999E-2</c:v>
                </c:pt>
              </c:numCache>
            </c:numRef>
          </c:yVal>
          <c:smooth val="1"/>
        </c:ser>
        <c:ser>
          <c:idx val="1"/>
          <c:order val="7"/>
          <c:tx>
            <c:v>Odds-ratio MBI</c:v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'144+144'!$F$31:$F$47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'144+144'!$Q$31:$Q$47</c:f>
              <c:numCache>
                <c:formatCode>General</c:formatCode>
                <c:ptCount val="17"/>
                <c:pt idx="3">
                  <c:v>4.1999999999999997E-3</c:v>
                </c:pt>
                <c:pt idx="4">
                  <c:v>0.53620000000000001</c:v>
                </c:pt>
                <c:pt idx="6">
                  <c:v>4.9409999999999998</c:v>
                </c:pt>
                <c:pt idx="7">
                  <c:v>1.9106000000000001</c:v>
                </c:pt>
                <c:pt idx="8">
                  <c:v>24.448</c:v>
                </c:pt>
                <c:pt idx="9">
                  <c:v>76.331000000000003</c:v>
                </c:pt>
                <c:pt idx="10">
                  <c:v>98.209000000000003</c:v>
                </c:pt>
                <c:pt idx="12">
                  <c:v>1.7132000000000001</c:v>
                </c:pt>
                <c:pt idx="13">
                  <c:v>2.12E-2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380032"/>
        <c:axId val="52382336"/>
      </c:scatterChart>
      <c:valAx>
        <c:axId val="52380032"/>
        <c:scaling>
          <c:orientation val="minMax"/>
          <c:max val="0.60000000000000009"/>
          <c:min val="-0.60000000000000009"/>
        </c:scaling>
        <c:delete val="0"/>
        <c:axPos val="b"/>
        <c:numFmt formatCode="General" sourceLinked="1"/>
        <c:majorTickMark val="out"/>
        <c:minorTickMark val="out"/>
        <c:tickLblPos val="nextTo"/>
        <c:crossAx val="52382336"/>
        <c:crossesAt val="1.0000000000000002E-3"/>
        <c:crossBetween val="midCat"/>
        <c:majorUnit val="0.2"/>
        <c:minorUnit val="0.1"/>
      </c:valAx>
      <c:valAx>
        <c:axId val="52382336"/>
        <c:scaling>
          <c:logBase val="10"/>
          <c:orientation val="minMax"/>
          <c:max val="100"/>
          <c:min val="1.0000000000000002E-2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out"/>
        <c:tickLblPos val="none"/>
        <c:crossAx val="52380032"/>
        <c:crossesAt val="-0.65000000000000013"/>
        <c:crossBetween val="midCat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61683030361948"/>
          <c:y val="0.14862277631962673"/>
          <c:w val="0.78678611354136285"/>
          <c:h val="0.74002697579469234"/>
        </c:manualLayout>
      </c:layout>
      <c:scatterChart>
        <c:scatterStyle val="smoothMarker"/>
        <c:varyColors val="0"/>
        <c:ser>
          <c:idx val="7"/>
          <c:order val="0"/>
          <c:spPr>
            <a:ln w="9525">
              <a:solidFill>
                <a:schemeClr val="tx1"/>
              </a:solidFill>
              <a:prstDash val="lgDash"/>
            </a:ln>
          </c:spPr>
          <c:marker>
            <c:symbol val="none"/>
          </c:marker>
          <c:xVal>
            <c:numRef>
              <c:f>'144+144'!$P$51:$P$52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'144+144'!$Q$51:$Q$52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yVal>
          <c:smooth val="1"/>
        </c:ser>
        <c:ser>
          <c:idx val="5"/>
          <c:order val="1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'144+144'!$P$51:$P$52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'144+144'!$R$51:$R$52</c:f>
              <c:numCache>
                <c:formatCode>General</c:formatCode>
                <c:ptCount val="2"/>
                <c:pt idx="0">
                  <c:v>-0.8</c:v>
                </c:pt>
                <c:pt idx="1">
                  <c:v>0.4</c:v>
                </c:pt>
              </c:numCache>
            </c:numRef>
          </c:yVal>
          <c:smooth val="1"/>
        </c:ser>
        <c:ser>
          <c:idx val="6"/>
          <c:order val="2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'144+144'!$P$51:$P$52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'144+144'!$S$51:$S$52</c:f>
              <c:numCache>
                <c:formatCode>General</c:formatCode>
                <c:ptCount val="2"/>
                <c:pt idx="0">
                  <c:v>-0.4</c:v>
                </c:pt>
                <c:pt idx="1">
                  <c:v>0.8</c:v>
                </c:pt>
              </c:numCache>
            </c:numRef>
          </c:yVal>
          <c:smooth val="1"/>
        </c:ser>
        <c:ser>
          <c:idx val="3"/>
          <c:order val="3"/>
          <c:spPr>
            <a:ln w="12700">
              <a:solidFill>
                <a:schemeClr val="tx1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'144+144'!$E$79:$E$95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'144+144'!$H$79:$H$95</c:f>
              <c:numCache>
                <c:formatCode>General</c:formatCode>
                <c:ptCount val="17"/>
                <c:pt idx="6">
                  <c:v>0.14399999999999999</c:v>
                </c:pt>
                <c:pt idx="7">
                  <c:v>0.157</c:v>
                </c:pt>
                <c:pt idx="8">
                  <c:v>0.16600000000000001</c:v>
                </c:pt>
                <c:pt idx="9">
                  <c:v>0.184</c:v>
                </c:pt>
                <c:pt idx="10">
                  <c:v>0.224</c:v>
                </c:pt>
                <c:pt idx="12">
                  <c:v>0.22500000000000001</c:v>
                </c:pt>
                <c:pt idx="13">
                  <c:v>0.30199999999999999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yVal>
          <c:smooth val="1"/>
        </c:ser>
        <c:ser>
          <c:idx val="4"/>
          <c:order val="4"/>
          <c:spPr>
            <a:ln w="12700">
              <a:solidFill>
                <a:schemeClr val="tx1"/>
              </a:solidFill>
            </a:ln>
          </c:spPr>
          <c:marker>
            <c:symbol val="plus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'144+144'!$E$104:$E$120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'144+144'!$G$104:$G$120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-0.30199999999999999</c:v>
                </c:pt>
                <c:pt idx="4">
                  <c:v>-0.22500000000000001</c:v>
                </c:pt>
                <c:pt idx="6">
                  <c:v>-0.224</c:v>
                </c:pt>
                <c:pt idx="7">
                  <c:v>-0.184</c:v>
                </c:pt>
                <c:pt idx="8">
                  <c:v>1E-3</c:v>
                </c:pt>
                <c:pt idx="9">
                  <c:v>0.183</c:v>
                </c:pt>
                <c:pt idx="10">
                  <c:v>0.224</c:v>
                </c:pt>
                <c:pt idx="12">
                  <c:v>0.22500000000000001</c:v>
                </c:pt>
                <c:pt idx="13">
                  <c:v>0.30199999999999999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yVal>
          <c:smooth val="1"/>
        </c:ser>
        <c:ser>
          <c:idx val="2"/>
          <c:order val="5"/>
          <c:spPr>
            <a:ln w="12700"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'144+144'!$E$55:$E$71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'144+144'!$F$55:$F$71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yVal>
          <c:smooth val="1"/>
        </c:ser>
        <c:ser>
          <c:idx val="0"/>
          <c:order val="6"/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'144+144'!$E$7:$E$23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'144+144'!$F$7:$F$23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yVal>
          <c:smooth val="1"/>
        </c:ser>
        <c:ser>
          <c:idx val="1"/>
          <c:order val="7"/>
          <c:spPr>
            <a:ln w="12700"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'144+144'!$F$31:$F$47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'144+144'!$G$31:$G$47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24736"/>
        <c:axId val="33126656"/>
      </c:scatterChart>
      <c:valAx>
        <c:axId val="33124736"/>
        <c:scaling>
          <c:orientation val="minMax"/>
          <c:max val="0.60000000000000009"/>
          <c:min val="-0.60000000000000009"/>
        </c:scaling>
        <c:delete val="0"/>
        <c:axPos val="b"/>
        <c:numFmt formatCode="General" sourceLinked="1"/>
        <c:majorTickMark val="out"/>
        <c:minorTickMark val="out"/>
        <c:tickLblPos val="nextTo"/>
        <c:crossAx val="33126656"/>
        <c:crossesAt val="-0.8"/>
        <c:crossBetween val="midCat"/>
        <c:majorUnit val="0.2"/>
        <c:minorUnit val="0.1"/>
      </c:valAx>
      <c:valAx>
        <c:axId val="33126656"/>
        <c:scaling>
          <c:orientation val="minMax"/>
          <c:max val="0.8"/>
          <c:min val="-0.8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out"/>
        <c:tickLblPos val="none"/>
        <c:crossAx val="33124736"/>
        <c:crossesAt val="-0.65000000000000013"/>
        <c:crossBetween val="midCat"/>
        <c:majorUnit val="0.2"/>
        <c:minorUnit val="0.1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16070974999092"/>
          <c:y val="0.47093726187452373"/>
          <c:w val="0.53215638670166232"/>
          <c:h val="1.7529165086658784E-2"/>
        </c:manualLayout>
      </c:layout>
      <c:scatterChart>
        <c:scatterStyle val="smoothMarker"/>
        <c:varyColors val="0"/>
        <c:ser>
          <c:idx val="3"/>
          <c:order val="0"/>
          <c:tx>
            <c:v>Conventional NHST</c:v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'50+50'!$E$79:$E$95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'50+50'!$Q$79:$Q$95</c:f>
              <c:numCache>
                <c:formatCode>General</c:formatCode>
                <c:ptCount val="17"/>
                <c:pt idx="0">
                  <c:v>0.15359999999999999</c:v>
                </c:pt>
                <c:pt idx="1">
                  <c:v>1.6120000000000001</c:v>
                </c:pt>
                <c:pt idx="2">
                  <c:v>9.3265999999999991</c:v>
                </c:pt>
                <c:pt idx="3">
                  <c:v>30.798999999999999</c:v>
                </c:pt>
                <c:pt idx="4">
                  <c:v>62.497</c:v>
                </c:pt>
                <c:pt idx="6">
                  <c:v>36.999000000000002</c:v>
                </c:pt>
                <c:pt idx="7">
                  <c:v>13.065</c:v>
                </c:pt>
                <c:pt idx="8">
                  <c:v>4.9660000000000002</c:v>
                </c:pt>
                <c:pt idx="9">
                  <c:v>13.016999999999999</c:v>
                </c:pt>
                <c:pt idx="10">
                  <c:v>37.286000000000001</c:v>
                </c:pt>
                <c:pt idx="12">
                  <c:v>62.683999999999997</c:v>
                </c:pt>
                <c:pt idx="13">
                  <c:v>30.908000000000001</c:v>
                </c:pt>
                <c:pt idx="14">
                  <c:v>9.3835999999999995</c:v>
                </c:pt>
                <c:pt idx="15">
                  <c:v>1.5911999999999999</c:v>
                </c:pt>
                <c:pt idx="16">
                  <c:v>0.15579999999999999</c:v>
                </c:pt>
              </c:numCache>
            </c:numRef>
          </c:yVal>
          <c:smooth val="1"/>
        </c:ser>
        <c:ser>
          <c:idx val="4"/>
          <c:order val="1"/>
          <c:tx>
            <c:v>Conservative NHST</c:v>
          </c:tx>
          <c:spPr>
            <a:ln w="12700">
              <a:solidFill>
                <a:schemeClr val="tx1"/>
              </a:solidFill>
            </a:ln>
          </c:spPr>
          <c:marker>
            <c:symbol val="plus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'50+50'!$E$104:$E$120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'50+50'!$Q$104:$Q$120</c:f>
              <c:numCache>
                <c:formatCode>General</c:formatCode>
                <c:ptCount val="17"/>
                <c:pt idx="0">
                  <c:v>8.0000000000000004E-4</c:v>
                </c:pt>
                <c:pt idx="1">
                  <c:v>5.7999999999999996E-3</c:v>
                </c:pt>
                <c:pt idx="2">
                  <c:v>3.3599999999999998E-2</c:v>
                </c:pt>
                <c:pt idx="3">
                  <c:v>0.08</c:v>
                </c:pt>
                <c:pt idx="4">
                  <c:v>0.1176</c:v>
                </c:pt>
                <c:pt idx="6">
                  <c:v>36.896000000000001</c:v>
                </c:pt>
                <c:pt idx="7">
                  <c:v>12.997</c:v>
                </c:pt>
                <c:pt idx="8">
                  <c:v>4.9276</c:v>
                </c:pt>
                <c:pt idx="9">
                  <c:v>12.95</c:v>
                </c:pt>
                <c:pt idx="10">
                  <c:v>37.19</c:v>
                </c:pt>
                <c:pt idx="12">
                  <c:v>0.1176</c:v>
                </c:pt>
                <c:pt idx="13">
                  <c:v>0.08</c:v>
                </c:pt>
                <c:pt idx="14">
                  <c:v>0.03</c:v>
                </c:pt>
                <c:pt idx="15">
                  <c:v>6.0000000000000001E-3</c:v>
                </c:pt>
                <c:pt idx="16">
                  <c:v>8.0000000000000004E-4</c:v>
                </c:pt>
              </c:numCache>
            </c:numRef>
          </c:yVal>
          <c:smooth val="1"/>
        </c:ser>
        <c:ser>
          <c:idx val="2"/>
          <c:order val="2"/>
          <c:tx>
            <c:v>Non-clinical MBI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'50+50'!$E$55:$E$71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'50+50'!$K$55:$K$71</c:f>
              <c:numCache>
                <c:formatCode>General</c:formatCode>
                <c:ptCount val="17"/>
                <c:pt idx="1">
                  <c:v>1.6000000000000001E-3</c:v>
                </c:pt>
                <c:pt idx="2">
                  <c:v>5.4399999999999997E-2</c:v>
                </c:pt>
                <c:pt idx="3">
                  <c:v>0.746</c:v>
                </c:pt>
                <c:pt idx="4">
                  <c:v>5.1546000000000003</c:v>
                </c:pt>
                <c:pt idx="6">
                  <c:v>4.9055999999999997</c:v>
                </c:pt>
                <c:pt idx="7">
                  <c:v>0.69779999999999998</c:v>
                </c:pt>
                <c:pt idx="8">
                  <c:v>0.10680000000000001</c:v>
                </c:pt>
                <c:pt idx="9">
                  <c:v>0.6976</c:v>
                </c:pt>
                <c:pt idx="10">
                  <c:v>4.9615999999999998</c:v>
                </c:pt>
                <c:pt idx="12">
                  <c:v>5.2342000000000004</c:v>
                </c:pt>
                <c:pt idx="13">
                  <c:v>0.74360000000000004</c:v>
                </c:pt>
                <c:pt idx="14">
                  <c:v>6.2199999999999998E-2</c:v>
                </c:pt>
                <c:pt idx="15">
                  <c:v>2.8E-3</c:v>
                </c:pt>
              </c:numCache>
            </c:numRef>
          </c:yVal>
          <c:smooth val="1"/>
        </c:ser>
        <c:ser>
          <c:idx val="0"/>
          <c:order val="3"/>
          <c:tx>
            <c:v>Clinical MBI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'50+50'!$E$7:$E$23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'50+50'!$P$7:$P$23</c:f>
              <c:numCache>
                <c:formatCode>General</c:formatCode>
                <c:ptCount val="17"/>
                <c:pt idx="2">
                  <c:v>1.6000000000000001E-3</c:v>
                </c:pt>
                <c:pt idx="3">
                  <c:v>3.5999999999999997E-2</c:v>
                </c:pt>
                <c:pt idx="4">
                  <c:v>0.53459999999999996</c:v>
                </c:pt>
                <c:pt idx="6">
                  <c:v>5.2173999999999996</c:v>
                </c:pt>
                <c:pt idx="7">
                  <c:v>3.4538000000000002</c:v>
                </c:pt>
                <c:pt idx="8">
                  <c:v>13.789</c:v>
                </c:pt>
                <c:pt idx="9">
                  <c:v>39.378999999999998</c:v>
                </c:pt>
                <c:pt idx="10">
                  <c:v>70.760000000000005</c:v>
                </c:pt>
                <c:pt idx="12">
                  <c:v>25.513999999999999</c:v>
                </c:pt>
                <c:pt idx="13">
                  <c:v>6.9001999999999999</c:v>
                </c:pt>
                <c:pt idx="14">
                  <c:v>1.0780000000000001</c:v>
                </c:pt>
                <c:pt idx="15">
                  <c:v>8.9599999999999999E-2</c:v>
                </c:pt>
                <c:pt idx="16">
                  <c:v>3.3999999999999998E-3</c:v>
                </c:pt>
              </c:numCache>
            </c:numRef>
          </c:yVal>
          <c:smooth val="1"/>
        </c:ser>
        <c:ser>
          <c:idx val="1"/>
          <c:order val="4"/>
          <c:tx>
            <c:v>Odds-ratio MBI</c:v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'50+50'!$F$31:$F$47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'50+50'!$Q$31:$Q$47</c:f>
              <c:numCache>
                <c:formatCode>General</c:formatCode>
                <c:ptCount val="17"/>
                <c:pt idx="2">
                  <c:v>1.6000000000000001E-3</c:v>
                </c:pt>
                <c:pt idx="3">
                  <c:v>3.8399999999999997E-2</c:v>
                </c:pt>
                <c:pt idx="4">
                  <c:v>0.56699999999999995</c:v>
                </c:pt>
                <c:pt idx="6">
                  <c:v>5.3638000000000003</c:v>
                </c:pt>
                <c:pt idx="7">
                  <c:v>4.3979999999999997</c:v>
                </c:pt>
                <c:pt idx="8">
                  <c:v>16.815000000000001</c:v>
                </c:pt>
                <c:pt idx="9">
                  <c:v>44.420999999999999</c:v>
                </c:pt>
                <c:pt idx="10">
                  <c:v>75.105000000000004</c:v>
                </c:pt>
                <c:pt idx="12">
                  <c:v>22.664999999999999</c:v>
                </c:pt>
                <c:pt idx="13">
                  <c:v>5.6974</c:v>
                </c:pt>
                <c:pt idx="14">
                  <c:v>0.82</c:v>
                </c:pt>
                <c:pt idx="15">
                  <c:v>6.2399999999999997E-2</c:v>
                </c:pt>
                <c:pt idx="16">
                  <c:v>1.8E-3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53408"/>
        <c:axId val="33155328"/>
      </c:scatterChart>
      <c:valAx>
        <c:axId val="33153408"/>
        <c:scaling>
          <c:orientation val="minMax"/>
          <c:max val="0.60000000000000009"/>
          <c:min val="-0.60000000000000009"/>
        </c:scaling>
        <c:delete val="0"/>
        <c:axPos val="b"/>
        <c:numFmt formatCode="General" sourceLinked="1"/>
        <c:majorTickMark val="out"/>
        <c:minorTickMark val="out"/>
        <c:tickLblPos val="none"/>
        <c:crossAx val="33155328"/>
        <c:crossesAt val="1.0000000000000002E-3"/>
        <c:crossBetween val="midCat"/>
        <c:majorUnit val="0.2"/>
        <c:minorUnit val="0.1"/>
      </c:valAx>
      <c:valAx>
        <c:axId val="33155328"/>
        <c:scaling>
          <c:logBase val="10"/>
          <c:orientation val="minMax"/>
          <c:max val="100"/>
          <c:min val="1.0000000000000002E-3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out"/>
        <c:tickLblPos val="nextTo"/>
        <c:crossAx val="33153408"/>
        <c:crossesAt val="-0.65000000000000013"/>
        <c:crossBetween val="midCat"/>
      </c:valAx>
    </c:plotArea>
    <c:legend>
      <c:legendPos val="r"/>
      <c:layout>
        <c:manualLayout>
          <c:xMode val="edge"/>
          <c:yMode val="edge"/>
          <c:x val="3.8271224161495941E-2"/>
          <c:y val="0.27892698757482898"/>
          <c:w val="0.9525121859767528"/>
          <c:h val="0.44998836352352506"/>
        </c:manualLayout>
      </c:layout>
      <c:overlay val="0"/>
      <c:spPr>
        <a:solidFill>
          <a:schemeClr val="bg1"/>
        </a:solidFill>
        <a:ln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 smtClean="0"/>
              <a:t>B. Sample </a:t>
            </a:r>
            <a:r>
              <a:rPr lang="en-US" sz="1200" dirty="0"/>
              <a:t>size = 50+50</a:t>
            </a:r>
          </a:p>
        </c:rich>
      </c:tx>
      <c:layout>
        <c:manualLayout>
          <c:xMode val="edge"/>
          <c:yMode val="edge"/>
          <c:x val="0.34573507015326788"/>
          <c:y val="4.629629629629629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461683030361948"/>
          <c:y val="0.14862277631962673"/>
          <c:w val="0.78678611354136285"/>
          <c:h val="0.74002697579469234"/>
        </c:manualLayout>
      </c:layout>
      <c:scatterChart>
        <c:scatterStyle val="smoothMarker"/>
        <c:varyColors val="0"/>
        <c:ser>
          <c:idx val="5"/>
          <c:order val="0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'50+50'!$R$2:$R$3</c:f>
              <c:numCache>
                <c:formatCode>General</c:formatCode>
                <c:ptCount val="2"/>
                <c:pt idx="0">
                  <c:v>-0.2</c:v>
                </c:pt>
                <c:pt idx="1">
                  <c:v>-0.2</c:v>
                </c:pt>
              </c:numCache>
            </c:numRef>
          </c:xVal>
          <c:yVal>
            <c:numRef>
              <c:f>'50+50'!$T$2:$T$3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6"/>
          <c:order val="1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'50+50'!$S$2:$S$3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xVal>
          <c:yVal>
            <c:numRef>
              <c:f>'50+50'!$T$2:$T$3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7"/>
          <c:order val="2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'50+50'!$V$2:$V$3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'50+50'!$W$2:$W$3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1"/>
        </c:ser>
        <c:ser>
          <c:idx val="3"/>
          <c:order val="3"/>
          <c:tx>
            <c:v>Popular NHST</c:v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'50+50'!$E$79:$E$95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'50+50'!$Q$79:$Q$95</c:f>
              <c:numCache>
                <c:formatCode>General</c:formatCode>
                <c:ptCount val="17"/>
                <c:pt idx="0">
                  <c:v>0.15359999999999999</c:v>
                </c:pt>
                <c:pt idx="1">
                  <c:v>1.6120000000000001</c:v>
                </c:pt>
                <c:pt idx="2">
                  <c:v>9.3265999999999991</c:v>
                </c:pt>
                <c:pt idx="3">
                  <c:v>30.798999999999999</c:v>
                </c:pt>
                <c:pt idx="4">
                  <c:v>62.497</c:v>
                </c:pt>
                <c:pt idx="6">
                  <c:v>36.999000000000002</c:v>
                </c:pt>
                <c:pt idx="7">
                  <c:v>13.065</c:v>
                </c:pt>
                <c:pt idx="8">
                  <c:v>4.9660000000000002</c:v>
                </c:pt>
                <c:pt idx="9">
                  <c:v>13.016999999999999</c:v>
                </c:pt>
                <c:pt idx="10">
                  <c:v>37.286000000000001</c:v>
                </c:pt>
                <c:pt idx="12">
                  <c:v>62.683999999999997</c:v>
                </c:pt>
                <c:pt idx="13">
                  <c:v>30.908000000000001</c:v>
                </c:pt>
                <c:pt idx="14">
                  <c:v>9.3835999999999995</c:v>
                </c:pt>
                <c:pt idx="15">
                  <c:v>1.5911999999999999</c:v>
                </c:pt>
                <c:pt idx="16">
                  <c:v>0.15579999999999999</c:v>
                </c:pt>
              </c:numCache>
            </c:numRef>
          </c:yVal>
          <c:smooth val="1"/>
        </c:ser>
        <c:ser>
          <c:idx val="4"/>
          <c:order val="4"/>
          <c:tx>
            <c:v>Conservative NHST</c:v>
          </c:tx>
          <c:spPr>
            <a:ln w="12700">
              <a:solidFill>
                <a:schemeClr val="tx1"/>
              </a:solidFill>
            </a:ln>
          </c:spPr>
          <c:marker>
            <c:symbol val="plus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'50+50'!$E$104:$E$120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'50+50'!$Q$104:$Q$120</c:f>
              <c:numCache>
                <c:formatCode>General</c:formatCode>
                <c:ptCount val="17"/>
                <c:pt idx="0">
                  <c:v>8.0000000000000004E-4</c:v>
                </c:pt>
                <c:pt idx="1">
                  <c:v>5.7999999999999996E-3</c:v>
                </c:pt>
                <c:pt idx="2">
                  <c:v>3.3599999999999998E-2</c:v>
                </c:pt>
                <c:pt idx="3">
                  <c:v>0.08</c:v>
                </c:pt>
                <c:pt idx="4">
                  <c:v>0.1176</c:v>
                </c:pt>
                <c:pt idx="6">
                  <c:v>36.896000000000001</c:v>
                </c:pt>
                <c:pt idx="7">
                  <c:v>12.997</c:v>
                </c:pt>
                <c:pt idx="8">
                  <c:v>4.9276</c:v>
                </c:pt>
                <c:pt idx="9">
                  <c:v>12.95</c:v>
                </c:pt>
                <c:pt idx="10">
                  <c:v>37.19</c:v>
                </c:pt>
                <c:pt idx="12">
                  <c:v>0.1176</c:v>
                </c:pt>
                <c:pt idx="13">
                  <c:v>0.08</c:v>
                </c:pt>
                <c:pt idx="14">
                  <c:v>0.03</c:v>
                </c:pt>
                <c:pt idx="15">
                  <c:v>6.0000000000000001E-3</c:v>
                </c:pt>
                <c:pt idx="16">
                  <c:v>8.0000000000000004E-4</c:v>
                </c:pt>
              </c:numCache>
            </c:numRef>
          </c:yVal>
          <c:smooth val="1"/>
        </c:ser>
        <c:ser>
          <c:idx val="2"/>
          <c:order val="5"/>
          <c:tx>
            <c:v>Non-clinical MBI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'50+50'!$E$55:$E$71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'50+50'!$K$55:$K$71</c:f>
              <c:numCache>
                <c:formatCode>General</c:formatCode>
                <c:ptCount val="17"/>
                <c:pt idx="1">
                  <c:v>1.6000000000000001E-3</c:v>
                </c:pt>
                <c:pt idx="2">
                  <c:v>5.4399999999999997E-2</c:v>
                </c:pt>
                <c:pt idx="3">
                  <c:v>0.746</c:v>
                </c:pt>
                <c:pt idx="4">
                  <c:v>5.1546000000000003</c:v>
                </c:pt>
                <c:pt idx="6">
                  <c:v>4.9055999999999997</c:v>
                </c:pt>
                <c:pt idx="7">
                  <c:v>0.69779999999999998</c:v>
                </c:pt>
                <c:pt idx="8">
                  <c:v>0.10680000000000001</c:v>
                </c:pt>
                <c:pt idx="9">
                  <c:v>0.6976</c:v>
                </c:pt>
                <c:pt idx="10">
                  <c:v>4.9615999999999998</c:v>
                </c:pt>
                <c:pt idx="12">
                  <c:v>5.2342000000000004</c:v>
                </c:pt>
                <c:pt idx="13">
                  <c:v>0.74360000000000004</c:v>
                </c:pt>
                <c:pt idx="14">
                  <c:v>6.2199999999999998E-2</c:v>
                </c:pt>
                <c:pt idx="15">
                  <c:v>2.8E-3</c:v>
                </c:pt>
              </c:numCache>
            </c:numRef>
          </c:yVal>
          <c:smooth val="1"/>
        </c:ser>
        <c:ser>
          <c:idx val="0"/>
          <c:order val="6"/>
          <c:tx>
            <c:v>Conservative MBI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'50+50'!$E$7:$E$23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'50+50'!$P$7:$P$23</c:f>
              <c:numCache>
                <c:formatCode>General</c:formatCode>
                <c:ptCount val="17"/>
                <c:pt idx="2">
                  <c:v>1.6000000000000001E-3</c:v>
                </c:pt>
                <c:pt idx="3">
                  <c:v>3.5999999999999997E-2</c:v>
                </c:pt>
                <c:pt idx="4">
                  <c:v>0.53459999999999996</c:v>
                </c:pt>
                <c:pt idx="6">
                  <c:v>5.2173999999999996</c:v>
                </c:pt>
                <c:pt idx="7">
                  <c:v>3.4538000000000002</c:v>
                </c:pt>
                <c:pt idx="8">
                  <c:v>13.789</c:v>
                </c:pt>
                <c:pt idx="9">
                  <c:v>39.378999999999998</c:v>
                </c:pt>
                <c:pt idx="10">
                  <c:v>70.760000000000005</c:v>
                </c:pt>
                <c:pt idx="12">
                  <c:v>25.513999999999999</c:v>
                </c:pt>
                <c:pt idx="13">
                  <c:v>6.9001999999999999</c:v>
                </c:pt>
                <c:pt idx="14">
                  <c:v>1.0780000000000001</c:v>
                </c:pt>
                <c:pt idx="15">
                  <c:v>8.9599999999999999E-2</c:v>
                </c:pt>
                <c:pt idx="16">
                  <c:v>3.3999999999999998E-3</c:v>
                </c:pt>
              </c:numCache>
            </c:numRef>
          </c:yVal>
          <c:smooth val="1"/>
        </c:ser>
        <c:ser>
          <c:idx val="1"/>
          <c:order val="7"/>
          <c:tx>
            <c:v>Odds-ratio MBI</c:v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'50+50'!$F$31:$F$47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'50+50'!$Q$31:$Q$47</c:f>
              <c:numCache>
                <c:formatCode>General</c:formatCode>
                <c:ptCount val="17"/>
                <c:pt idx="2">
                  <c:v>1.6000000000000001E-3</c:v>
                </c:pt>
                <c:pt idx="3">
                  <c:v>3.8399999999999997E-2</c:v>
                </c:pt>
                <c:pt idx="4">
                  <c:v>0.56699999999999995</c:v>
                </c:pt>
                <c:pt idx="6">
                  <c:v>5.3638000000000003</c:v>
                </c:pt>
                <c:pt idx="7">
                  <c:v>4.3979999999999997</c:v>
                </c:pt>
                <c:pt idx="8">
                  <c:v>16.815000000000001</c:v>
                </c:pt>
                <c:pt idx="9">
                  <c:v>44.420999999999999</c:v>
                </c:pt>
                <c:pt idx="10">
                  <c:v>75.105000000000004</c:v>
                </c:pt>
                <c:pt idx="12">
                  <c:v>22.664999999999999</c:v>
                </c:pt>
                <c:pt idx="13">
                  <c:v>5.6974</c:v>
                </c:pt>
                <c:pt idx="14">
                  <c:v>0.82</c:v>
                </c:pt>
                <c:pt idx="15">
                  <c:v>6.2399999999999997E-2</c:v>
                </c:pt>
                <c:pt idx="16">
                  <c:v>1.8E-3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508608"/>
        <c:axId val="57510912"/>
      </c:scatterChart>
      <c:valAx>
        <c:axId val="57508608"/>
        <c:scaling>
          <c:orientation val="minMax"/>
          <c:max val="0.60000000000000009"/>
          <c:min val="-0.60000000000000009"/>
        </c:scaling>
        <c:delete val="0"/>
        <c:axPos val="b"/>
        <c:numFmt formatCode="General" sourceLinked="1"/>
        <c:majorTickMark val="out"/>
        <c:minorTickMark val="out"/>
        <c:tickLblPos val="nextTo"/>
        <c:crossAx val="57510912"/>
        <c:crossesAt val="1.0000000000000002E-3"/>
        <c:crossBetween val="midCat"/>
        <c:majorUnit val="0.2"/>
        <c:minorUnit val="0.1"/>
      </c:valAx>
      <c:valAx>
        <c:axId val="57510912"/>
        <c:scaling>
          <c:logBase val="10"/>
          <c:orientation val="minMax"/>
          <c:max val="100"/>
          <c:min val="1.0000000000000002E-2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out"/>
        <c:tickLblPos val="none"/>
        <c:crossAx val="57508608"/>
        <c:crossesAt val="-0.65000000000000013"/>
        <c:crossBetween val="midCat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16070974999092"/>
          <c:y val="0.47093726187452373"/>
          <c:w val="0.53215638670166232"/>
          <c:h val="1.7529165086658784E-2"/>
        </c:manualLayout>
      </c:layout>
      <c:scatterChart>
        <c:scatterStyle val="smoothMarker"/>
        <c:varyColors val="0"/>
        <c:ser>
          <c:idx val="3"/>
          <c:order val="0"/>
          <c:tx>
            <c:v>Conventional NHST</c:v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'50+50'!$E$79:$E$95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'50+50'!$Q$79:$Q$95</c:f>
              <c:numCache>
                <c:formatCode>General</c:formatCode>
                <c:ptCount val="17"/>
                <c:pt idx="0">
                  <c:v>0.15359999999999999</c:v>
                </c:pt>
                <c:pt idx="1">
                  <c:v>1.6120000000000001</c:v>
                </c:pt>
                <c:pt idx="2">
                  <c:v>9.3265999999999991</c:v>
                </c:pt>
                <c:pt idx="3">
                  <c:v>30.798999999999999</c:v>
                </c:pt>
                <c:pt idx="4">
                  <c:v>62.497</c:v>
                </c:pt>
                <c:pt idx="6">
                  <c:v>36.999000000000002</c:v>
                </c:pt>
                <c:pt idx="7">
                  <c:v>13.065</c:v>
                </c:pt>
                <c:pt idx="8">
                  <c:v>4.9660000000000002</c:v>
                </c:pt>
                <c:pt idx="9">
                  <c:v>13.016999999999999</c:v>
                </c:pt>
                <c:pt idx="10">
                  <c:v>37.286000000000001</c:v>
                </c:pt>
                <c:pt idx="12">
                  <c:v>62.683999999999997</c:v>
                </c:pt>
                <c:pt idx="13">
                  <c:v>30.908000000000001</c:v>
                </c:pt>
                <c:pt idx="14">
                  <c:v>9.3835999999999995</c:v>
                </c:pt>
                <c:pt idx="15">
                  <c:v>1.5911999999999999</c:v>
                </c:pt>
                <c:pt idx="16">
                  <c:v>0.15579999999999999</c:v>
                </c:pt>
              </c:numCache>
            </c:numRef>
          </c:yVal>
          <c:smooth val="1"/>
        </c:ser>
        <c:ser>
          <c:idx val="4"/>
          <c:order val="1"/>
          <c:tx>
            <c:v>Conservative NHST</c:v>
          </c:tx>
          <c:spPr>
            <a:ln w="12700">
              <a:solidFill>
                <a:schemeClr val="tx1"/>
              </a:solidFill>
            </a:ln>
          </c:spPr>
          <c:marker>
            <c:symbol val="plus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'50+50'!$E$104:$E$120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'50+50'!$Q$104:$Q$120</c:f>
              <c:numCache>
                <c:formatCode>General</c:formatCode>
                <c:ptCount val="17"/>
                <c:pt idx="0">
                  <c:v>8.0000000000000004E-4</c:v>
                </c:pt>
                <c:pt idx="1">
                  <c:v>5.7999999999999996E-3</c:v>
                </c:pt>
                <c:pt idx="2">
                  <c:v>3.3599999999999998E-2</c:v>
                </c:pt>
                <c:pt idx="3">
                  <c:v>0.08</c:v>
                </c:pt>
                <c:pt idx="4">
                  <c:v>0.1176</c:v>
                </c:pt>
                <c:pt idx="6">
                  <c:v>36.896000000000001</c:v>
                </c:pt>
                <c:pt idx="7">
                  <c:v>12.997</c:v>
                </c:pt>
                <c:pt idx="8">
                  <c:v>4.9276</c:v>
                </c:pt>
                <c:pt idx="9">
                  <c:v>12.95</c:v>
                </c:pt>
                <c:pt idx="10">
                  <c:v>37.19</c:v>
                </c:pt>
                <c:pt idx="12">
                  <c:v>0.1176</c:v>
                </c:pt>
                <c:pt idx="13">
                  <c:v>0.08</c:v>
                </c:pt>
                <c:pt idx="14">
                  <c:v>0.03</c:v>
                </c:pt>
                <c:pt idx="15">
                  <c:v>6.0000000000000001E-3</c:v>
                </c:pt>
                <c:pt idx="16">
                  <c:v>8.0000000000000004E-4</c:v>
                </c:pt>
              </c:numCache>
            </c:numRef>
          </c:yVal>
          <c:smooth val="1"/>
        </c:ser>
        <c:ser>
          <c:idx val="2"/>
          <c:order val="2"/>
          <c:tx>
            <c:v>Non-clinical MBI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'50+50'!$E$55:$E$71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'50+50'!$K$55:$K$71</c:f>
              <c:numCache>
                <c:formatCode>General</c:formatCode>
                <c:ptCount val="17"/>
                <c:pt idx="1">
                  <c:v>1.6000000000000001E-3</c:v>
                </c:pt>
                <c:pt idx="2">
                  <c:v>5.4399999999999997E-2</c:v>
                </c:pt>
                <c:pt idx="3">
                  <c:v>0.746</c:v>
                </c:pt>
                <c:pt idx="4">
                  <c:v>5.1546000000000003</c:v>
                </c:pt>
                <c:pt idx="6">
                  <c:v>4.9055999999999997</c:v>
                </c:pt>
                <c:pt idx="7">
                  <c:v>0.69779999999999998</c:v>
                </c:pt>
                <c:pt idx="8">
                  <c:v>0.10680000000000001</c:v>
                </c:pt>
                <c:pt idx="9">
                  <c:v>0.6976</c:v>
                </c:pt>
                <c:pt idx="10">
                  <c:v>4.9615999999999998</c:v>
                </c:pt>
                <c:pt idx="12">
                  <c:v>5.2342000000000004</c:v>
                </c:pt>
                <c:pt idx="13">
                  <c:v>0.74360000000000004</c:v>
                </c:pt>
                <c:pt idx="14">
                  <c:v>6.2199999999999998E-2</c:v>
                </c:pt>
                <c:pt idx="15">
                  <c:v>2.8E-3</c:v>
                </c:pt>
              </c:numCache>
            </c:numRef>
          </c:yVal>
          <c:smooth val="1"/>
        </c:ser>
        <c:ser>
          <c:idx val="0"/>
          <c:order val="3"/>
          <c:tx>
            <c:v>Clinical MBI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'50+50'!$E$7:$E$23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'50+50'!$P$7:$P$23</c:f>
              <c:numCache>
                <c:formatCode>General</c:formatCode>
                <c:ptCount val="17"/>
                <c:pt idx="2">
                  <c:v>1.6000000000000001E-3</c:v>
                </c:pt>
                <c:pt idx="3">
                  <c:v>3.5999999999999997E-2</c:v>
                </c:pt>
                <c:pt idx="4">
                  <c:v>0.53459999999999996</c:v>
                </c:pt>
                <c:pt idx="6">
                  <c:v>5.2173999999999996</c:v>
                </c:pt>
                <c:pt idx="7">
                  <c:v>3.4538000000000002</c:v>
                </c:pt>
                <c:pt idx="8">
                  <c:v>13.789</c:v>
                </c:pt>
                <c:pt idx="9">
                  <c:v>39.378999999999998</c:v>
                </c:pt>
                <c:pt idx="10">
                  <c:v>70.760000000000005</c:v>
                </c:pt>
                <c:pt idx="12">
                  <c:v>25.513999999999999</c:v>
                </c:pt>
                <c:pt idx="13">
                  <c:v>6.9001999999999999</c:v>
                </c:pt>
                <c:pt idx="14">
                  <c:v>1.0780000000000001</c:v>
                </c:pt>
                <c:pt idx="15">
                  <c:v>8.9599999999999999E-2</c:v>
                </c:pt>
                <c:pt idx="16">
                  <c:v>3.3999999999999998E-3</c:v>
                </c:pt>
              </c:numCache>
            </c:numRef>
          </c:yVal>
          <c:smooth val="1"/>
        </c:ser>
        <c:ser>
          <c:idx val="1"/>
          <c:order val="4"/>
          <c:tx>
            <c:v>Odds-ratio MBI</c:v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'50+50'!$F$31:$F$47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'50+50'!$Q$31:$Q$47</c:f>
              <c:numCache>
                <c:formatCode>General</c:formatCode>
                <c:ptCount val="17"/>
                <c:pt idx="2">
                  <c:v>1.6000000000000001E-3</c:v>
                </c:pt>
                <c:pt idx="3">
                  <c:v>3.8399999999999997E-2</c:v>
                </c:pt>
                <c:pt idx="4">
                  <c:v>0.56699999999999995</c:v>
                </c:pt>
                <c:pt idx="6">
                  <c:v>5.3638000000000003</c:v>
                </c:pt>
                <c:pt idx="7">
                  <c:v>4.3979999999999997</c:v>
                </c:pt>
                <c:pt idx="8">
                  <c:v>16.815000000000001</c:v>
                </c:pt>
                <c:pt idx="9">
                  <c:v>44.420999999999999</c:v>
                </c:pt>
                <c:pt idx="10">
                  <c:v>75.105000000000004</c:v>
                </c:pt>
                <c:pt idx="12">
                  <c:v>22.664999999999999</c:v>
                </c:pt>
                <c:pt idx="13">
                  <c:v>5.6974</c:v>
                </c:pt>
                <c:pt idx="14">
                  <c:v>0.82</c:v>
                </c:pt>
                <c:pt idx="15">
                  <c:v>6.2399999999999997E-2</c:v>
                </c:pt>
                <c:pt idx="16">
                  <c:v>1.8E-3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830784"/>
        <c:axId val="57845632"/>
      </c:scatterChart>
      <c:valAx>
        <c:axId val="57830784"/>
        <c:scaling>
          <c:orientation val="minMax"/>
          <c:max val="0.60000000000000009"/>
          <c:min val="-0.60000000000000009"/>
        </c:scaling>
        <c:delete val="0"/>
        <c:axPos val="b"/>
        <c:numFmt formatCode="General" sourceLinked="1"/>
        <c:majorTickMark val="out"/>
        <c:minorTickMark val="out"/>
        <c:tickLblPos val="none"/>
        <c:crossAx val="57845632"/>
        <c:crossesAt val="1.0000000000000002E-3"/>
        <c:crossBetween val="midCat"/>
        <c:majorUnit val="0.2"/>
        <c:minorUnit val="0.1"/>
      </c:valAx>
      <c:valAx>
        <c:axId val="57845632"/>
        <c:scaling>
          <c:logBase val="10"/>
          <c:orientation val="minMax"/>
          <c:max val="100"/>
          <c:min val="1.0000000000000002E-3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out"/>
        <c:tickLblPos val="nextTo"/>
        <c:crossAx val="57830784"/>
        <c:crossesAt val="-0.65000000000000013"/>
        <c:crossBetween val="midCat"/>
      </c:valAx>
    </c:plotArea>
    <c:legend>
      <c:legendPos val="r"/>
      <c:layout>
        <c:manualLayout>
          <c:xMode val="edge"/>
          <c:yMode val="edge"/>
          <c:x val="3.8271224161495941E-2"/>
          <c:y val="0.27892698757482898"/>
          <c:w val="0.9525121859767528"/>
          <c:h val="0.44998836352352506"/>
        </c:manualLayout>
      </c:layout>
      <c:overlay val="0"/>
      <c:spPr>
        <a:solidFill>
          <a:schemeClr val="bg1"/>
        </a:solidFill>
        <a:ln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baseline="0"/>
            </a:pPr>
            <a:r>
              <a:rPr lang="en-US" sz="1200" b="1" baseline="0" dirty="0" smtClean="0"/>
              <a:t>A. Sample </a:t>
            </a:r>
            <a:r>
              <a:rPr lang="en-US" sz="1200" b="1" baseline="0" dirty="0"/>
              <a:t>size = 10+10</a:t>
            </a:r>
          </a:p>
        </c:rich>
      </c:tx>
      <c:layout>
        <c:manualLayout>
          <c:xMode val="edge"/>
          <c:yMode val="edge"/>
          <c:x val="0.35396565879125119"/>
          <c:y val="4.629629629629629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251618854302156"/>
          <c:y val="0.14862277631962673"/>
          <c:w val="0.77463398359680047"/>
          <c:h val="0.74002697579469234"/>
        </c:manualLayout>
      </c:layout>
      <c:scatterChart>
        <c:scatterStyle val="smoothMarker"/>
        <c:varyColors val="0"/>
        <c:ser>
          <c:idx val="5"/>
          <c:order val="0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'10+10'!$R$2:$R$3</c:f>
              <c:numCache>
                <c:formatCode>General</c:formatCode>
                <c:ptCount val="2"/>
                <c:pt idx="0">
                  <c:v>-0.2</c:v>
                </c:pt>
                <c:pt idx="1">
                  <c:v>-0.2</c:v>
                </c:pt>
              </c:numCache>
            </c:numRef>
          </c:xVal>
          <c:yVal>
            <c:numRef>
              <c:f>'10+10'!$T$2:$T$3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6"/>
          <c:order val="1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'10+10'!$S$2:$S$3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xVal>
          <c:yVal>
            <c:numRef>
              <c:f>'10+10'!$T$2:$T$3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7"/>
          <c:order val="2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'10+10'!$V$2:$V$3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'10+10'!$W$2:$W$3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1"/>
        </c:ser>
        <c:ser>
          <c:idx val="2"/>
          <c:order val="3"/>
          <c:tx>
            <c:v>Non-clinical MBI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'10+10'!$E$55:$E$71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'10+10'!$K$55:$K$71</c:f>
              <c:numCache>
                <c:formatCode>General</c:formatCode>
                <c:ptCount val="17"/>
                <c:pt idx="0">
                  <c:v>0.11260000000000001</c:v>
                </c:pt>
                <c:pt idx="1">
                  <c:v>0.36359999999999998</c:v>
                </c:pt>
                <c:pt idx="2">
                  <c:v>0.99519999999999997</c:v>
                </c:pt>
                <c:pt idx="3">
                  <c:v>2.4127999999999998</c:v>
                </c:pt>
                <c:pt idx="4">
                  <c:v>5.2549999999999999</c:v>
                </c:pt>
                <c:pt idx="6">
                  <c:v>4.9206000000000003</c:v>
                </c:pt>
                <c:pt idx="7">
                  <c:v>2.4687999999999999</c:v>
                </c:pt>
                <c:pt idx="8">
                  <c:v>1.7592000000000001</c:v>
                </c:pt>
                <c:pt idx="9">
                  <c:v>2.5177999999999998</c:v>
                </c:pt>
                <c:pt idx="10">
                  <c:v>4.8992000000000004</c:v>
                </c:pt>
                <c:pt idx="12">
                  <c:v>5.2156000000000002</c:v>
                </c:pt>
                <c:pt idx="13">
                  <c:v>2.4264000000000001</c:v>
                </c:pt>
                <c:pt idx="14">
                  <c:v>1.0014000000000001</c:v>
                </c:pt>
                <c:pt idx="15">
                  <c:v>0.36320000000000002</c:v>
                </c:pt>
                <c:pt idx="16">
                  <c:v>0.1198</c:v>
                </c:pt>
              </c:numCache>
            </c:numRef>
          </c:yVal>
          <c:smooth val="1"/>
        </c:ser>
        <c:ser>
          <c:idx val="0"/>
          <c:order val="4"/>
          <c:tx>
            <c:v>Conservative MBI</c:v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'10+10'!$E$7:$E$23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'10+10'!$P$7:$P$23</c:f>
              <c:numCache>
                <c:formatCode>General</c:formatCode>
                <c:ptCount val="17"/>
                <c:pt idx="0">
                  <c:v>5.5999999999999999E-3</c:v>
                </c:pt>
                <c:pt idx="1">
                  <c:v>1.8599999999999998E-2</c:v>
                </c:pt>
                <c:pt idx="2">
                  <c:v>6.4600000000000005E-2</c:v>
                </c:pt>
                <c:pt idx="3">
                  <c:v>0.19739999999999999</c:v>
                </c:pt>
                <c:pt idx="4">
                  <c:v>0.50760000000000005</c:v>
                </c:pt>
                <c:pt idx="6">
                  <c:v>5.3353999999999999</c:v>
                </c:pt>
                <c:pt idx="7">
                  <c:v>3.4327999999999999</c:v>
                </c:pt>
                <c:pt idx="8">
                  <c:v>3.7477999999999998</c:v>
                </c:pt>
                <c:pt idx="9">
                  <c:v>6.2072000000000003</c:v>
                </c:pt>
                <c:pt idx="10">
                  <c:v>10.939</c:v>
                </c:pt>
                <c:pt idx="12">
                  <c:v>25.747</c:v>
                </c:pt>
                <c:pt idx="13">
                  <c:v>15.505000000000001</c:v>
                </c:pt>
                <c:pt idx="14">
                  <c:v>8.4236000000000004</c:v>
                </c:pt>
                <c:pt idx="15">
                  <c:v>4.0838000000000001</c:v>
                </c:pt>
                <c:pt idx="16">
                  <c:v>1.7532000000000001</c:v>
                </c:pt>
              </c:numCache>
            </c:numRef>
          </c:yVal>
          <c:smooth val="1"/>
        </c:ser>
        <c:ser>
          <c:idx val="1"/>
          <c:order val="5"/>
          <c:tx>
            <c:v>Odds-ratio MBI</c:v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'10+10'!$F$31:$F$47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'10+10'!$Q$31:$Q$47</c:f>
              <c:numCache>
                <c:formatCode>General</c:formatCode>
                <c:ptCount val="17"/>
                <c:pt idx="0">
                  <c:v>3.5400000000000001E-2</c:v>
                </c:pt>
                <c:pt idx="1">
                  <c:v>0.13500000000000001</c:v>
                </c:pt>
                <c:pt idx="2">
                  <c:v>0.4178</c:v>
                </c:pt>
                <c:pt idx="3">
                  <c:v>1.1534</c:v>
                </c:pt>
                <c:pt idx="4">
                  <c:v>2.7593999999999999</c:v>
                </c:pt>
                <c:pt idx="6">
                  <c:v>7.6344000000000003</c:v>
                </c:pt>
                <c:pt idx="7">
                  <c:v>8.1898</c:v>
                </c:pt>
                <c:pt idx="8">
                  <c:v>12.515000000000001</c:v>
                </c:pt>
                <c:pt idx="9">
                  <c:v>20.686</c:v>
                </c:pt>
                <c:pt idx="10">
                  <c:v>31.971</c:v>
                </c:pt>
                <c:pt idx="12">
                  <c:v>25.745999999999999</c:v>
                </c:pt>
                <c:pt idx="13">
                  <c:v>15.504</c:v>
                </c:pt>
                <c:pt idx="14">
                  <c:v>8.423</c:v>
                </c:pt>
                <c:pt idx="15">
                  <c:v>4.0835999999999997</c:v>
                </c:pt>
                <c:pt idx="16">
                  <c:v>1.7529999999999999</c:v>
                </c:pt>
              </c:numCache>
            </c:numRef>
          </c:yVal>
          <c:smooth val="1"/>
        </c:ser>
        <c:ser>
          <c:idx val="3"/>
          <c:order val="6"/>
          <c:tx>
            <c:v>Popular NHST</c:v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'10+10'!$E$79:$E$95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'10+10'!$Q$79:$Q$95</c:f>
              <c:numCache>
                <c:formatCode>General</c:formatCode>
                <c:ptCount val="17"/>
                <c:pt idx="0">
                  <c:v>44.841000000000001</c:v>
                </c:pt>
                <c:pt idx="1">
                  <c:v>58.783999999999999</c:v>
                </c:pt>
                <c:pt idx="2">
                  <c:v>71.546999999999997</c:v>
                </c:pt>
                <c:pt idx="3">
                  <c:v>82.114999999999995</c:v>
                </c:pt>
                <c:pt idx="4">
                  <c:v>89.87</c:v>
                </c:pt>
                <c:pt idx="6">
                  <c:v>10.519</c:v>
                </c:pt>
                <c:pt idx="7">
                  <c:v>6.1718000000000002</c:v>
                </c:pt>
                <c:pt idx="8">
                  <c:v>4.8550000000000004</c:v>
                </c:pt>
                <c:pt idx="9">
                  <c:v>6.2375999999999996</c:v>
                </c:pt>
                <c:pt idx="10">
                  <c:v>10.51</c:v>
                </c:pt>
                <c:pt idx="12">
                  <c:v>89.715000000000003</c:v>
                </c:pt>
                <c:pt idx="13">
                  <c:v>82.186000000000007</c:v>
                </c:pt>
                <c:pt idx="14">
                  <c:v>71.569999999999993</c:v>
                </c:pt>
                <c:pt idx="15">
                  <c:v>58.795000000000002</c:v>
                </c:pt>
                <c:pt idx="16">
                  <c:v>44.877000000000002</c:v>
                </c:pt>
              </c:numCache>
            </c:numRef>
          </c:yVal>
          <c:smooth val="1"/>
        </c:ser>
        <c:ser>
          <c:idx val="4"/>
          <c:order val="7"/>
          <c:tx>
            <c:v>Conservative NHST</c:v>
          </c:tx>
          <c:spPr>
            <a:ln w="12700">
              <a:solidFill>
                <a:schemeClr val="tx1"/>
              </a:solidFill>
            </a:ln>
          </c:spPr>
          <c:marker>
            <c:symbol val="plus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'10+10'!$E$104:$E$120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'10+10'!$Q$104:$Q$120</c:f>
              <c:numCache>
                <c:formatCode>General</c:formatCode>
                <c:ptCount val="17"/>
                <c:pt idx="0">
                  <c:v>2E-3</c:v>
                </c:pt>
                <c:pt idx="1">
                  <c:v>0.01</c:v>
                </c:pt>
                <c:pt idx="2">
                  <c:v>3.6799999999999999E-2</c:v>
                </c:pt>
                <c:pt idx="3">
                  <c:v>0.13039999999999999</c:v>
                </c:pt>
                <c:pt idx="4">
                  <c:v>0.37640000000000001</c:v>
                </c:pt>
                <c:pt idx="6">
                  <c:v>10.519</c:v>
                </c:pt>
                <c:pt idx="7">
                  <c:v>6.1718000000000002</c:v>
                </c:pt>
                <c:pt idx="8">
                  <c:v>4.8550000000000004</c:v>
                </c:pt>
                <c:pt idx="9">
                  <c:v>6.2375999999999996</c:v>
                </c:pt>
                <c:pt idx="10">
                  <c:v>10.51</c:v>
                </c:pt>
                <c:pt idx="12">
                  <c:v>0.36420000000000002</c:v>
                </c:pt>
                <c:pt idx="13">
                  <c:v>0.13239999999999999</c:v>
                </c:pt>
                <c:pt idx="14">
                  <c:v>3.9600000000000003E-2</c:v>
                </c:pt>
                <c:pt idx="15">
                  <c:v>0.01</c:v>
                </c:pt>
                <c:pt idx="16">
                  <c:v>2E-3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769792"/>
        <c:axId val="60805120"/>
      </c:scatterChart>
      <c:valAx>
        <c:axId val="60769792"/>
        <c:scaling>
          <c:orientation val="minMax"/>
          <c:max val="0.60000000000000009"/>
          <c:min val="-0.60000000000000009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60805120"/>
        <c:crossesAt val="1.0000000000000002E-3"/>
        <c:crossBetween val="midCat"/>
        <c:majorUnit val="0.2"/>
        <c:minorUnit val="0.1"/>
      </c:valAx>
      <c:valAx>
        <c:axId val="60805120"/>
        <c:scaling>
          <c:logBase val="10"/>
          <c:orientation val="minMax"/>
          <c:max val="100"/>
          <c:min val="1.0000000000000002E-2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aseline="0"/>
                </a:pPr>
                <a:r>
                  <a:rPr lang="en-US" sz="1200" baseline="0"/>
                  <a:t>Inferential errors (%)</a:t>
                </a:r>
              </a:p>
            </c:rich>
          </c:tx>
          <c:layout>
            <c:manualLayout>
              <c:xMode val="edge"/>
              <c:yMode val="edge"/>
              <c:x val="0"/>
              <c:y val="0.28159922717993585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60769792"/>
        <c:crossesAt val="-0.65000000000000013"/>
        <c:crossBetween val="midCat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 smtClean="0"/>
              <a:t>A. Sample </a:t>
            </a:r>
            <a:r>
              <a:rPr lang="en-US" sz="1200" dirty="0"/>
              <a:t>size = 10+10</a:t>
            </a:r>
          </a:p>
        </c:rich>
      </c:tx>
      <c:layout>
        <c:manualLayout>
          <c:xMode val="edge"/>
          <c:yMode val="edge"/>
          <c:x val="0.33750461747837074"/>
          <c:y val="3.703703703703703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632144209006447"/>
          <c:y val="0.14862277631962673"/>
          <c:w val="0.75508141339355561"/>
          <c:h val="0.74002697579469234"/>
        </c:manualLayout>
      </c:layout>
      <c:scatterChart>
        <c:scatterStyle val="smoothMarker"/>
        <c:varyColors val="0"/>
        <c:ser>
          <c:idx val="5"/>
          <c:order val="0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'10+10'!$R$2:$R$3</c:f>
              <c:numCache>
                <c:formatCode>General</c:formatCode>
                <c:ptCount val="2"/>
                <c:pt idx="0">
                  <c:v>-0.2</c:v>
                </c:pt>
                <c:pt idx="1">
                  <c:v>-0.2</c:v>
                </c:pt>
              </c:numCache>
            </c:numRef>
          </c:xVal>
          <c:yVal>
            <c:numRef>
              <c:f>'10+10'!$T$2:$T$3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6"/>
          <c:order val="1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'10+10'!$S$2:$S$3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xVal>
          <c:yVal>
            <c:numRef>
              <c:f>'10+10'!$T$2:$T$3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3"/>
          <c:order val="2"/>
          <c:spPr>
            <a:ln w="12700">
              <a:solidFill>
                <a:schemeClr val="tx1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'10+10'!$E$79:$E$95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'10+10'!$S$79:$S$95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yVal>
          <c:smooth val="1"/>
        </c:ser>
        <c:ser>
          <c:idx val="4"/>
          <c:order val="3"/>
          <c:spPr>
            <a:ln w="12700">
              <a:solidFill>
                <a:schemeClr val="tx1"/>
              </a:solidFill>
            </a:ln>
          </c:spPr>
          <c:marker>
            <c:symbol val="plus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'10+10'!$E$104:$E$120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'10+10'!$S$104:$S$120</c:f>
              <c:numCache>
                <c:formatCode>General</c:formatCode>
                <c:ptCount val="17"/>
                <c:pt idx="0">
                  <c:v>55.161999999999999</c:v>
                </c:pt>
                <c:pt idx="1">
                  <c:v>41.226999999999997</c:v>
                </c:pt>
                <c:pt idx="2">
                  <c:v>28.489000000000004</c:v>
                </c:pt>
                <c:pt idx="3">
                  <c:v>18.015000000000001</c:v>
                </c:pt>
                <c:pt idx="4">
                  <c:v>10.506</c:v>
                </c:pt>
                <c:pt idx="6">
                  <c:v>10.519000000000005</c:v>
                </c:pt>
                <c:pt idx="7">
                  <c:v>6.171999999999997</c:v>
                </c:pt>
                <c:pt idx="8">
                  <c:v>4.855000000000004</c:v>
                </c:pt>
                <c:pt idx="9">
                  <c:v>6.2379999999999995</c:v>
                </c:pt>
                <c:pt idx="10">
                  <c:v>10.510000000000005</c:v>
                </c:pt>
                <c:pt idx="12">
                  <c:v>10.649000000000001</c:v>
                </c:pt>
                <c:pt idx="13">
                  <c:v>17.947000000000003</c:v>
                </c:pt>
                <c:pt idx="14">
                  <c:v>28.47</c:v>
                </c:pt>
                <c:pt idx="15">
                  <c:v>41.213000000000001</c:v>
                </c:pt>
                <c:pt idx="16">
                  <c:v>55.124000000000002</c:v>
                </c:pt>
              </c:numCache>
            </c:numRef>
          </c:yVal>
          <c:smooth val="1"/>
        </c:ser>
        <c:ser>
          <c:idx val="2"/>
          <c:order val="4"/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'10+10'!$E$55:$E$71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'10+10'!$M$55:$M$71</c:f>
              <c:numCache>
                <c:formatCode>General</c:formatCode>
                <c:ptCount val="17"/>
                <c:pt idx="0">
                  <c:v>88.813999999999993</c:v>
                </c:pt>
                <c:pt idx="1">
                  <c:v>80.698999999999998</c:v>
                </c:pt>
                <c:pt idx="2">
                  <c:v>70.269000000000005</c:v>
                </c:pt>
                <c:pt idx="3">
                  <c:v>58.292999999999999</c:v>
                </c:pt>
                <c:pt idx="4">
                  <c:v>46.942999999999998</c:v>
                </c:pt>
                <c:pt idx="6">
                  <c:v>46.912999999999997</c:v>
                </c:pt>
                <c:pt idx="7">
                  <c:v>38.89</c:v>
                </c:pt>
                <c:pt idx="8">
                  <c:v>35.968000000000004</c:v>
                </c:pt>
                <c:pt idx="9">
                  <c:v>38.854999999999997</c:v>
                </c:pt>
                <c:pt idx="10">
                  <c:v>46.823999999999998</c:v>
                </c:pt>
                <c:pt idx="12">
                  <c:v>46.874000000000002</c:v>
                </c:pt>
                <c:pt idx="13">
                  <c:v>58.183</c:v>
                </c:pt>
                <c:pt idx="14">
                  <c:v>70.116</c:v>
                </c:pt>
                <c:pt idx="15">
                  <c:v>80.661000000000001</c:v>
                </c:pt>
                <c:pt idx="16">
                  <c:v>88.817999999999998</c:v>
                </c:pt>
              </c:numCache>
            </c:numRef>
          </c:yVal>
          <c:smooth val="1"/>
        </c:ser>
        <c:ser>
          <c:idx val="0"/>
          <c:order val="5"/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'10+10'!$E$7:$E$23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'10+10'!$R$7:$R$23</c:f>
              <c:numCache>
                <c:formatCode>General</c:formatCode>
                <c:ptCount val="17"/>
                <c:pt idx="0">
                  <c:v>98.890799999999999</c:v>
                </c:pt>
                <c:pt idx="1">
                  <c:v>97.25</c:v>
                </c:pt>
                <c:pt idx="2">
                  <c:v>93.946600000000004</c:v>
                </c:pt>
                <c:pt idx="3">
                  <c:v>88.302999999999997</c:v>
                </c:pt>
                <c:pt idx="4">
                  <c:v>79.561999999999998</c:v>
                </c:pt>
                <c:pt idx="6">
                  <c:v>79.543000000000006</c:v>
                </c:pt>
                <c:pt idx="7">
                  <c:v>68.308999999999997</c:v>
                </c:pt>
                <c:pt idx="8">
                  <c:v>56.021000000000001</c:v>
                </c:pt>
                <c:pt idx="9">
                  <c:v>44.582000000000001</c:v>
                </c:pt>
                <c:pt idx="10">
                  <c:v>36.652999999999999</c:v>
                </c:pt>
                <c:pt idx="12">
                  <c:v>36.734999999999999</c:v>
                </c:pt>
                <c:pt idx="13">
                  <c:v>33.893000000000001</c:v>
                </c:pt>
                <c:pt idx="14">
                  <c:v>37.029000000000003</c:v>
                </c:pt>
                <c:pt idx="15">
                  <c:v>44.850999999999999</c:v>
                </c:pt>
                <c:pt idx="16">
                  <c:v>55.752000000000002</c:v>
                </c:pt>
              </c:numCache>
            </c:numRef>
          </c:yVal>
          <c:smooth val="1"/>
        </c:ser>
        <c:ser>
          <c:idx val="1"/>
          <c:order val="6"/>
          <c:spPr>
            <a:ln w="12700"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'10+10'!$F$31:$F$47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'10+10'!$S$31:$S$47</c:f>
              <c:numCache>
                <c:formatCode>General</c:formatCode>
                <c:ptCount val="17"/>
                <c:pt idx="0">
                  <c:v>98.920599999999993</c:v>
                </c:pt>
                <c:pt idx="1">
                  <c:v>97.366399999999999</c:v>
                </c:pt>
                <c:pt idx="2">
                  <c:v>94.299800000000005</c:v>
                </c:pt>
                <c:pt idx="3">
                  <c:v>89.259</c:v>
                </c:pt>
                <c:pt idx="4">
                  <c:v>81.813000000000002</c:v>
                </c:pt>
                <c:pt idx="6">
                  <c:v>81.841999999999999</c:v>
                </c:pt>
                <c:pt idx="7">
                  <c:v>73.066000000000003</c:v>
                </c:pt>
                <c:pt idx="8">
                  <c:v>64.789000000000001</c:v>
                </c:pt>
                <c:pt idx="9">
                  <c:v>59.058999999999997</c:v>
                </c:pt>
                <c:pt idx="10">
                  <c:v>57.683999999999997</c:v>
                </c:pt>
                <c:pt idx="12">
                  <c:v>57.719000000000001</c:v>
                </c:pt>
                <c:pt idx="13">
                  <c:v>61.271999999999998</c:v>
                </c:pt>
                <c:pt idx="14">
                  <c:v>68.462000000000003</c:v>
                </c:pt>
                <c:pt idx="15">
                  <c:v>77.185000000000002</c:v>
                </c:pt>
                <c:pt idx="16">
                  <c:v>85.424999999999997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373504"/>
        <c:axId val="128375808"/>
      </c:scatterChart>
      <c:valAx>
        <c:axId val="128373504"/>
        <c:scaling>
          <c:orientation val="minMax"/>
          <c:max val="0.60000000000000009"/>
          <c:min val="-0.60000000000000009"/>
        </c:scaling>
        <c:delete val="0"/>
        <c:axPos val="b"/>
        <c:numFmt formatCode="General" sourceLinked="1"/>
        <c:majorTickMark val="out"/>
        <c:minorTickMark val="out"/>
        <c:tickLblPos val="none"/>
        <c:crossAx val="128375808"/>
        <c:crossesAt val="1.0000000000000002E-3"/>
        <c:crossBetween val="midCat"/>
        <c:majorUnit val="0.2"/>
        <c:minorUnit val="0.1"/>
      </c:valAx>
      <c:valAx>
        <c:axId val="128375808"/>
        <c:scaling>
          <c:orientation val="minMax"/>
          <c:max val="100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Decisive effects (%)</a:t>
                </a:r>
              </a:p>
            </c:rich>
          </c:tx>
          <c:layout>
            <c:manualLayout>
              <c:xMode val="edge"/>
              <c:yMode val="edge"/>
              <c:x val="2.5601554779095235E-2"/>
              <c:y val="0.30393518518518525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crossAx val="128373504"/>
        <c:crossesAt val="-0.65000000000000013"/>
        <c:crossBetween val="midCat"/>
        <c:majorUnit val="20"/>
        <c:minorUnit val="1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 smtClean="0"/>
              <a:t> B. Sample </a:t>
            </a:r>
            <a:r>
              <a:rPr lang="en-US" sz="1200" dirty="0"/>
              <a:t>size = 50+50</a:t>
            </a:r>
          </a:p>
        </c:rich>
      </c:tx>
      <c:layout>
        <c:manualLayout>
          <c:xMode val="edge"/>
          <c:yMode val="edge"/>
          <c:x val="0.3333893911409222"/>
          <c:y val="3.703703703703703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461683030361948"/>
          <c:y val="0.14862277631962673"/>
          <c:w val="0.78678611354136285"/>
          <c:h val="0.74002697579469234"/>
        </c:manualLayout>
      </c:layout>
      <c:scatterChart>
        <c:scatterStyle val="smoothMarker"/>
        <c:varyColors val="0"/>
        <c:ser>
          <c:idx val="5"/>
          <c:order val="0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'50+50'!$R$2:$R$3</c:f>
              <c:numCache>
                <c:formatCode>General</c:formatCode>
                <c:ptCount val="2"/>
                <c:pt idx="0">
                  <c:v>-0.2</c:v>
                </c:pt>
                <c:pt idx="1">
                  <c:v>-0.2</c:v>
                </c:pt>
              </c:numCache>
            </c:numRef>
          </c:xVal>
          <c:yVal>
            <c:numRef>
              <c:f>'50+50'!$T$2:$T$3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6"/>
          <c:order val="1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'50+50'!$S$2:$S$3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xVal>
          <c:yVal>
            <c:numRef>
              <c:f>'50+50'!$T$2:$T$3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3"/>
          <c:order val="2"/>
          <c:spPr>
            <a:ln w="12700">
              <a:solidFill>
                <a:schemeClr val="tx1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'50+50'!$E$79:$E$95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'50+50'!$S$79:$S$95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yVal>
          <c:smooth val="1"/>
        </c:ser>
        <c:ser>
          <c:idx val="4"/>
          <c:order val="3"/>
          <c:spPr>
            <a:ln w="12700">
              <a:solidFill>
                <a:schemeClr val="tx1"/>
              </a:solidFill>
            </a:ln>
          </c:spPr>
          <c:marker>
            <c:symbol val="plus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'50+50'!$E$104:$E$120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'50+50'!$S$104:$S$120</c:f>
              <c:numCache>
                <c:formatCode>General</c:formatCode>
                <c:ptCount val="17"/>
                <c:pt idx="0">
                  <c:v>99.846400000000003</c:v>
                </c:pt>
                <c:pt idx="1">
                  <c:v>98.388000000000005</c:v>
                </c:pt>
                <c:pt idx="2">
                  <c:v>90.673400000000001</c:v>
                </c:pt>
                <c:pt idx="3">
                  <c:v>69.201999999999998</c:v>
                </c:pt>
                <c:pt idx="4">
                  <c:v>37.523000000000003</c:v>
                </c:pt>
                <c:pt idx="6">
                  <c:v>36.999000000000002</c:v>
                </c:pt>
                <c:pt idx="7">
                  <c:v>13.064999999999998</c:v>
                </c:pt>
                <c:pt idx="8">
                  <c:v>4.965999999999994</c:v>
                </c:pt>
                <c:pt idx="9">
                  <c:v>13.016999999999996</c:v>
                </c:pt>
                <c:pt idx="10">
                  <c:v>37.286000000000001</c:v>
                </c:pt>
                <c:pt idx="12">
                  <c:v>37.332999999999998</c:v>
                </c:pt>
                <c:pt idx="13">
                  <c:v>69.093000000000004</c:v>
                </c:pt>
                <c:pt idx="14">
                  <c:v>90.616399999999999</c:v>
                </c:pt>
                <c:pt idx="15">
                  <c:v>98.408799999999999</c:v>
                </c:pt>
                <c:pt idx="16">
                  <c:v>99.844200000000001</c:v>
                </c:pt>
              </c:numCache>
            </c:numRef>
          </c:yVal>
          <c:smooth val="1"/>
        </c:ser>
        <c:ser>
          <c:idx val="2"/>
          <c:order val="4"/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'50+50'!$E$55:$E$71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'50+50'!$M$55:$M$71</c:f>
              <c:numCache>
                <c:formatCode>General</c:formatCode>
                <c:ptCount val="17"/>
                <c:pt idx="0">
                  <c:v>100</c:v>
                </c:pt>
                <c:pt idx="1">
                  <c:v>99.998599999999996</c:v>
                </c:pt>
                <c:pt idx="2">
                  <c:v>99.982200000000006</c:v>
                </c:pt>
                <c:pt idx="3">
                  <c:v>99.771600000000007</c:v>
                </c:pt>
                <c:pt idx="4">
                  <c:v>98.794600000000003</c:v>
                </c:pt>
                <c:pt idx="6">
                  <c:v>98.768000000000001</c:v>
                </c:pt>
                <c:pt idx="7">
                  <c:v>96.622399999999999</c:v>
                </c:pt>
                <c:pt idx="8">
                  <c:v>95.301599999999993</c:v>
                </c:pt>
                <c:pt idx="9">
                  <c:v>96.636600000000001</c:v>
                </c:pt>
                <c:pt idx="10">
                  <c:v>98.763199999999998</c:v>
                </c:pt>
                <c:pt idx="12">
                  <c:v>98.774799999999999</c:v>
                </c:pt>
                <c:pt idx="13">
                  <c:v>99.779600000000002</c:v>
                </c:pt>
                <c:pt idx="14">
                  <c:v>99.981800000000007</c:v>
                </c:pt>
                <c:pt idx="15">
                  <c:v>99.998599999999996</c:v>
                </c:pt>
                <c:pt idx="16">
                  <c:v>100</c:v>
                </c:pt>
              </c:numCache>
            </c:numRef>
          </c:yVal>
          <c:smooth val="1"/>
        </c:ser>
        <c:ser>
          <c:idx val="0"/>
          <c:order val="5"/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'50+50'!$E$7:$E$23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'50+50'!$R$7:$R$23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99.999399999999994</c:v>
                </c:pt>
                <c:pt idx="3">
                  <c:v>99.989599999999996</c:v>
                </c:pt>
                <c:pt idx="4">
                  <c:v>99.870599999999996</c:v>
                </c:pt>
                <c:pt idx="6">
                  <c:v>99.884600000000006</c:v>
                </c:pt>
                <c:pt idx="7">
                  <c:v>99.212199999999996</c:v>
                </c:pt>
                <c:pt idx="8">
                  <c:v>97.413399999999996</c:v>
                </c:pt>
                <c:pt idx="9">
                  <c:v>95.692999999999998</c:v>
                </c:pt>
                <c:pt idx="10">
                  <c:v>96.331599999999995</c:v>
                </c:pt>
                <c:pt idx="12">
                  <c:v>96.341200000000001</c:v>
                </c:pt>
                <c:pt idx="13">
                  <c:v>98.442599999999999</c:v>
                </c:pt>
                <c:pt idx="14">
                  <c:v>99.660399999999996</c:v>
                </c:pt>
                <c:pt idx="15">
                  <c:v>99.965400000000002</c:v>
                </c:pt>
                <c:pt idx="16">
                  <c:v>99.998800000000003</c:v>
                </c:pt>
              </c:numCache>
            </c:numRef>
          </c:yVal>
          <c:smooth val="1"/>
        </c:ser>
        <c:ser>
          <c:idx val="1"/>
          <c:order val="6"/>
          <c:spPr>
            <a:ln w="12700"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'50+50'!$F$31:$F$47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'50+50'!$S$31:$S$47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99.999399999999994</c:v>
                </c:pt>
                <c:pt idx="3">
                  <c:v>99.992000000000004</c:v>
                </c:pt>
                <c:pt idx="4">
                  <c:v>99.903000000000006</c:v>
                </c:pt>
                <c:pt idx="6">
                  <c:v>99.916399999999996</c:v>
                </c:pt>
                <c:pt idx="7">
                  <c:v>99.460800000000006</c:v>
                </c:pt>
                <c:pt idx="8">
                  <c:v>98.270399999999995</c:v>
                </c:pt>
                <c:pt idx="9">
                  <c:v>97.278400000000005</c:v>
                </c:pt>
                <c:pt idx="10">
                  <c:v>97.822199999999995</c:v>
                </c:pt>
                <c:pt idx="12">
                  <c:v>97.846800000000002</c:v>
                </c:pt>
                <c:pt idx="13">
                  <c:v>99.140600000000006</c:v>
                </c:pt>
                <c:pt idx="14">
                  <c:v>99.831199999999995</c:v>
                </c:pt>
                <c:pt idx="15">
                  <c:v>99.982799999999997</c:v>
                </c:pt>
                <c:pt idx="16">
                  <c:v>99.999399999999994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916864"/>
        <c:axId val="152331776"/>
      </c:scatterChart>
      <c:valAx>
        <c:axId val="148916864"/>
        <c:scaling>
          <c:orientation val="minMax"/>
          <c:max val="0.60000000000000009"/>
          <c:min val="-0.60000000000000009"/>
        </c:scaling>
        <c:delete val="0"/>
        <c:axPos val="b"/>
        <c:numFmt formatCode="General" sourceLinked="1"/>
        <c:majorTickMark val="out"/>
        <c:minorTickMark val="out"/>
        <c:tickLblPos val="none"/>
        <c:crossAx val="152331776"/>
        <c:crossesAt val="1.0000000000000002E-3"/>
        <c:crossBetween val="midCat"/>
        <c:majorUnit val="0.2"/>
        <c:minorUnit val="0.1"/>
      </c:valAx>
      <c:valAx>
        <c:axId val="152331776"/>
        <c:scaling>
          <c:orientation val="minMax"/>
          <c:max val="1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out"/>
        <c:tickLblPos val="none"/>
        <c:crossAx val="148916864"/>
        <c:crossesAt val="-0.65000000000000013"/>
        <c:crossBetween val="midCat"/>
        <c:majorUnit val="20"/>
        <c:minorUnit val="1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baseline="0"/>
            </a:pPr>
            <a:r>
              <a:rPr lang="en-US" sz="1200" b="1" baseline="0" smtClean="0"/>
              <a:t>C. Sample </a:t>
            </a:r>
            <a:r>
              <a:rPr lang="en-US" sz="1200" b="1" baseline="0" dirty="0"/>
              <a:t>size = </a:t>
            </a:r>
            <a:r>
              <a:rPr lang="en-US" sz="1200" b="1" i="0" u="none" strike="noStrike" baseline="0" dirty="0">
                <a:effectLst/>
              </a:rPr>
              <a:t>144+144</a:t>
            </a:r>
            <a:endParaRPr lang="en-US" sz="1200" b="1" baseline="0" dirty="0"/>
          </a:p>
        </c:rich>
      </c:tx>
      <c:layout>
        <c:manualLayout>
          <c:xMode val="edge"/>
          <c:yMode val="edge"/>
          <c:x val="0.32927416480347366"/>
          <c:y val="3.703703703703703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461683030361948"/>
          <c:y val="0.14862277631962673"/>
          <c:w val="0.78678611354136285"/>
          <c:h val="0.74002697579469234"/>
        </c:manualLayout>
      </c:layout>
      <c:scatterChart>
        <c:scatterStyle val="smoothMarker"/>
        <c:varyColors val="0"/>
        <c:ser>
          <c:idx val="5"/>
          <c:order val="0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'144+144'!$R$2:$R$3</c:f>
              <c:numCache>
                <c:formatCode>General</c:formatCode>
                <c:ptCount val="2"/>
                <c:pt idx="0">
                  <c:v>-0.2</c:v>
                </c:pt>
                <c:pt idx="1">
                  <c:v>-0.2</c:v>
                </c:pt>
              </c:numCache>
            </c:numRef>
          </c:xVal>
          <c:yVal>
            <c:numRef>
              <c:f>'144+144'!$T$2:$T$3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6"/>
          <c:order val="1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'144+144'!$S$2:$S$3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xVal>
          <c:yVal>
            <c:numRef>
              <c:f>'144+144'!$T$2:$T$3</c:f>
              <c:numCache>
                <c:formatCode>General</c:formatCode>
                <c:ptCount val="2"/>
                <c:pt idx="0">
                  <c:v>1E-3</c:v>
                </c:pt>
                <c:pt idx="1">
                  <c:v>100</c:v>
                </c:pt>
              </c:numCache>
            </c:numRef>
          </c:yVal>
          <c:smooth val="1"/>
        </c:ser>
        <c:ser>
          <c:idx val="3"/>
          <c:order val="2"/>
          <c:spPr>
            <a:ln w="12700">
              <a:solidFill>
                <a:schemeClr val="tx1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'144+144'!$E$79:$E$95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'144+144'!$S$79:$S$95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yVal>
          <c:smooth val="1"/>
        </c:ser>
        <c:ser>
          <c:idx val="4"/>
          <c:order val="3"/>
          <c:spPr>
            <a:ln w="12700">
              <a:solidFill>
                <a:schemeClr val="tx1"/>
              </a:solidFill>
            </a:ln>
          </c:spPr>
          <c:marker>
            <c:symbol val="plus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'144+144'!$E$104:$E$120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'144+144'!$S$104:$S$120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99.988799999999998</c:v>
                </c:pt>
                <c:pt idx="3">
                  <c:v>98.772400000000005</c:v>
                </c:pt>
                <c:pt idx="4">
                  <c:v>79.957999999999998</c:v>
                </c:pt>
                <c:pt idx="6">
                  <c:v>79.682999999999993</c:v>
                </c:pt>
                <c:pt idx="7">
                  <c:v>28.900000000000006</c:v>
                </c:pt>
                <c:pt idx="8">
                  <c:v>4.965999999999994</c:v>
                </c:pt>
                <c:pt idx="9">
                  <c:v>28.917000000000002</c:v>
                </c:pt>
                <c:pt idx="10">
                  <c:v>79.569999999999993</c:v>
                </c:pt>
                <c:pt idx="12">
                  <c:v>80.004999999999995</c:v>
                </c:pt>
                <c:pt idx="13">
                  <c:v>98.778199999999998</c:v>
                </c:pt>
                <c:pt idx="14">
                  <c:v>99.985799999999998</c:v>
                </c:pt>
                <c:pt idx="15">
                  <c:v>100</c:v>
                </c:pt>
                <c:pt idx="16">
                  <c:v>100</c:v>
                </c:pt>
              </c:numCache>
            </c:numRef>
          </c:yVal>
          <c:smooth val="1"/>
        </c:ser>
        <c:ser>
          <c:idx val="2"/>
          <c:order val="4"/>
          <c:spPr>
            <a:ln w="12700"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'144+144'!$E$55:$E$71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'144+144'!$M$55:$M$71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yVal>
          <c:smooth val="1"/>
        </c:ser>
        <c:ser>
          <c:idx val="0"/>
          <c:order val="5"/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'144+144'!$E$7:$E$23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'144+144'!$R$7:$R$23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yVal>
          <c:smooth val="1"/>
        </c:ser>
        <c:ser>
          <c:idx val="1"/>
          <c:order val="6"/>
          <c:spPr>
            <a:ln w="12700"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'144+144'!$F$31:$F$47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'144+144'!$S$31:$S$47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398720"/>
        <c:axId val="32421376"/>
      </c:scatterChart>
      <c:valAx>
        <c:axId val="32398720"/>
        <c:scaling>
          <c:orientation val="minMax"/>
          <c:max val="0.60000000000000009"/>
          <c:min val="-0.60000000000000009"/>
        </c:scaling>
        <c:delete val="0"/>
        <c:axPos val="b"/>
        <c:numFmt formatCode="General" sourceLinked="1"/>
        <c:majorTickMark val="out"/>
        <c:minorTickMark val="out"/>
        <c:tickLblPos val="none"/>
        <c:crossAx val="32421376"/>
        <c:crossesAt val="1.0000000000000002E-3"/>
        <c:crossBetween val="midCat"/>
        <c:majorUnit val="0.2"/>
        <c:minorUnit val="0.1"/>
      </c:valAx>
      <c:valAx>
        <c:axId val="32421376"/>
        <c:scaling>
          <c:orientation val="minMax"/>
          <c:max val="1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out"/>
        <c:tickLblPos val="none"/>
        <c:crossAx val="32398720"/>
        <c:crossesAt val="-0.65000000000000013"/>
        <c:crossBetween val="midCat"/>
        <c:majorUnit val="20"/>
        <c:minorUnit val="1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61683030361948"/>
          <c:y val="0.14862277631962673"/>
          <c:w val="0.78678611354136285"/>
          <c:h val="0.74002697579469234"/>
        </c:manualLayout>
      </c:layout>
      <c:scatterChart>
        <c:scatterStyle val="smoothMarker"/>
        <c:varyColors val="0"/>
        <c:ser>
          <c:idx val="7"/>
          <c:order val="0"/>
          <c:spPr>
            <a:ln w="9525">
              <a:solidFill>
                <a:schemeClr val="tx1"/>
              </a:solidFill>
              <a:prstDash val="lgDash"/>
            </a:ln>
          </c:spPr>
          <c:marker>
            <c:symbol val="none"/>
          </c:marker>
          <c:xVal>
            <c:numRef>
              <c:f>'50+50'!$P$51:$P$52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'50+50'!$Q$51:$Q$52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yVal>
          <c:smooth val="1"/>
        </c:ser>
        <c:ser>
          <c:idx val="5"/>
          <c:order val="1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'50+50'!$P$51:$P$52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'50+50'!$R$51:$R$52</c:f>
              <c:numCache>
                <c:formatCode>General</c:formatCode>
                <c:ptCount val="2"/>
                <c:pt idx="0">
                  <c:v>-0.8</c:v>
                </c:pt>
                <c:pt idx="1">
                  <c:v>0.4</c:v>
                </c:pt>
              </c:numCache>
            </c:numRef>
          </c:yVal>
          <c:smooth val="1"/>
        </c:ser>
        <c:ser>
          <c:idx val="6"/>
          <c:order val="2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'50+50'!$P$51:$P$52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'50+50'!$S$51:$S$52</c:f>
              <c:numCache>
                <c:formatCode>General</c:formatCode>
                <c:ptCount val="2"/>
                <c:pt idx="0">
                  <c:v>-0.4</c:v>
                </c:pt>
                <c:pt idx="1">
                  <c:v>0.8</c:v>
                </c:pt>
              </c:numCache>
            </c:numRef>
          </c:yVal>
          <c:smooth val="1"/>
        </c:ser>
        <c:ser>
          <c:idx val="3"/>
          <c:order val="3"/>
          <c:spPr>
            <a:ln w="12700">
              <a:solidFill>
                <a:schemeClr val="tx1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'50+50'!$E$79:$E$95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'50+50'!$H$79:$H$95</c:f>
              <c:numCache>
                <c:formatCode>General</c:formatCode>
                <c:ptCount val="17"/>
                <c:pt idx="3">
                  <c:v>0.22500000000000001</c:v>
                </c:pt>
                <c:pt idx="4">
                  <c:v>0.26</c:v>
                </c:pt>
                <c:pt idx="6">
                  <c:v>0.26100000000000001</c:v>
                </c:pt>
                <c:pt idx="7">
                  <c:v>0.26900000000000002</c:v>
                </c:pt>
                <c:pt idx="8">
                  <c:v>0.28000000000000003</c:v>
                </c:pt>
                <c:pt idx="9">
                  <c:v>0.29599999999999999</c:v>
                </c:pt>
                <c:pt idx="10">
                  <c:v>0.32100000000000001</c:v>
                </c:pt>
                <c:pt idx="12">
                  <c:v>0.32100000000000001</c:v>
                </c:pt>
                <c:pt idx="13">
                  <c:v>0.36099999999999999</c:v>
                </c:pt>
                <c:pt idx="14">
                  <c:v>0.42199999999999999</c:v>
                </c:pt>
                <c:pt idx="15">
                  <c:v>0.505</c:v>
                </c:pt>
                <c:pt idx="16">
                  <c:v>0.60099999999999998</c:v>
                </c:pt>
              </c:numCache>
            </c:numRef>
          </c:yVal>
          <c:smooth val="1"/>
        </c:ser>
        <c:ser>
          <c:idx val="4"/>
          <c:order val="4"/>
          <c:spPr>
            <a:ln w="12700">
              <a:solidFill>
                <a:schemeClr val="tx1"/>
              </a:solidFill>
            </a:ln>
          </c:spPr>
          <c:marker>
            <c:symbol val="plus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'50+50'!$E$104:$E$120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'50+50'!$G$104:$G$120</c:f>
              <c:numCache>
                <c:formatCode>General</c:formatCode>
                <c:ptCount val="17"/>
                <c:pt idx="0">
                  <c:v>-0.60099999999999998</c:v>
                </c:pt>
                <c:pt idx="1">
                  <c:v>-0.505</c:v>
                </c:pt>
                <c:pt idx="2">
                  <c:v>-0.42199999999999999</c:v>
                </c:pt>
                <c:pt idx="3">
                  <c:v>-0.36099999999999999</c:v>
                </c:pt>
                <c:pt idx="4">
                  <c:v>-0.32100000000000001</c:v>
                </c:pt>
                <c:pt idx="6">
                  <c:v>-0.32</c:v>
                </c:pt>
                <c:pt idx="7">
                  <c:v>-0.28399999999999997</c:v>
                </c:pt>
                <c:pt idx="8">
                  <c:v>-1E-3</c:v>
                </c:pt>
                <c:pt idx="9">
                  <c:v>0.28399999999999997</c:v>
                </c:pt>
                <c:pt idx="10">
                  <c:v>0.32100000000000001</c:v>
                </c:pt>
                <c:pt idx="12">
                  <c:v>0.32100000000000001</c:v>
                </c:pt>
                <c:pt idx="13">
                  <c:v>0.36099999999999999</c:v>
                </c:pt>
                <c:pt idx="14">
                  <c:v>0.42199999999999999</c:v>
                </c:pt>
                <c:pt idx="15">
                  <c:v>0.505</c:v>
                </c:pt>
                <c:pt idx="16">
                  <c:v>0.60099999999999998</c:v>
                </c:pt>
              </c:numCache>
            </c:numRef>
          </c:yVal>
          <c:smooth val="1"/>
        </c:ser>
        <c:ser>
          <c:idx val="2"/>
          <c:order val="5"/>
          <c:spPr>
            <a:ln w="12700">
              <a:solidFill>
                <a:schemeClr val="tx1"/>
              </a:solidFill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'50+50'!$E$55:$E$71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'50+50'!$F$55:$F$71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-0.30099999999999999</c:v>
                </c:pt>
                <c:pt idx="4">
                  <c:v>-0.20300000000000001</c:v>
                </c:pt>
                <c:pt idx="6">
                  <c:v>-0.20100000000000001</c:v>
                </c:pt>
                <c:pt idx="7">
                  <c:v>-0.104</c:v>
                </c:pt>
                <c:pt idx="8">
                  <c:v>0</c:v>
                </c:pt>
                <c:pt idx="9">
                  <c:v>0.10299999999999999</c:v>
                </c:pt>
                <c:pt idx="10">
                  <c:v>0.20200000000000001</c:v>
                </c:pt>
                <c:pt idx="12">
                  <c:v>0.20200000000000001</c:v>
                </c:pt>
                <c:pt idx="13">
                  <c:v>0.30099999999999999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yVal>
          <c:smooth val="1"/>
        </c:ser>
        <c:ser>
          <c:idx val="0"/>
          <c:order val="6"/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'50+50'!$E$7:$E$23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'50+50'!$F$7:$F$23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-0.20100000000000001</c:v>
                </c:pt>
                <c:pt idx="6">
                  <c:v>-0.19900000000000001</c:v>
                </c:pt>
                <c:pt idx="7">
                  <c:v>-0.10199999999999999</c:v>
                </c:pt>
                <c:pt idx="8">
                  <c:v>-3.0000000000000001E-3</c:v>
                </c:pt>
                <c:pt idx="9">
                  <c:v>9.8000000000000004E-2</c:v>
                </c:pt>
                <c:pt idx="10">
                  <c:v>0.20200000000000001</c:v>
                </c:pt>
                <c:pt idx="12">
                  <c:v>0.20200000000000001</c:v>
                </c:pt>
                <c:pt idx="13">
                  <c:v>0.30199999999999999</c:v>
                </c:pt>
                <c:pt idx="14">
                  <c:v>0.40100000000000002</c:v>
                </c:pt>
                <c:pt idx="15">
                  <c:v>0.5</c:v>
                </c:pt>
                <c:pt idx="16">
                  <c:v>0.6</c:v>
                </c:pt>
              </c:numCache>
            </c:numRef>
          </c:yVal>
          <c:smooth val="1"/>
        </c:ser>
        <c:ser>
          <c:idx val="1"/>
          <c:order val="7"/>
          <c:spPr>
            <a:ln w="12700"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'50+50'!$F$31:$F$47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'50+50'!$G$31:$G$47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-0.20100000000000001</c:v>
                </c:pt>
                <c:pt idx="6">
                  <c:v>-0.19900000000000001</c:v>
                </c:pt>
                <c:pt idx="7">
                  <c:v>-0.10199999999999999</c:v>
                </c:pt>
                <c:pt idx="8">
                  <c:v>-2E-3</c:v>
                </c:pt>
                <c:pt idx="9">
                  <c:v>9.9000000000000005E-2</c:v>
                </c:pt>
                <c:pt idx="10">
                  <c:v>0.20100000000000001</c:v>
                </c:pt>
                <c:pt idx="12">
                  <c:v>0.20100000000000001</c:v>
                </c:pt>
                <c:pt idx="13">
                  <c:v>0.30099999999999999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558080"/>
        <c:axId val="32601216"/>
      </c:scatterChart>
      <c:valAx>
        <c:axId val="32558080"/>
        <c:scaling>
          <c:orientation val="minMax"/>
          <c:max val="0.60000000000000009"/>
          <c:min val="-0.60000000000000009"/>
        </c:scaling>
        <c:delete val="0"/>
        <c:axPos val="b"/>
        <c:numFmt formatCode="General" sourceLinked="1"/>
        <c:majorTickMark val="out"/>
        <c:minorTickMark val="out"/>
        <c:tickLblPos val="nextTo"/>
        <c:crossAx val="32601216"/>
        <c:crossesAt val="-0.8"/>
        <c:crossBetween val="midCat"/>
        <c:majorUnit val="0.2"/>
        <c:minorUnit val="0.1"/>
      </c:valAx>
      <c:valAx>
        <c:axId val="32601216"/>
        <c:scaling>
          <c:orientation val="minMax"/>
          <c:max val="0.8"/>
          <c:min val="-0.8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out"/>
        <c:tickLblPos val="none"/>
        <c:crossAx val="32558080"/>
        <c:crossesAt val="-0.65000000000000013"/>
        <c:crossBetween val="midCat"/>
        <c:majorUnit val="0.2"/>
        <c:minorUnit val="0.1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86859873469178"/>
          <c:y val="0.14862277631962673"/>
          <c:w val="0.75881556376944559"/>
          <c:h val="0.74002697579469234"/>
        </c:manualLayout>
      </c:layout>
      <c:scatterChart>
        <c:scatterStyle val="smoothMarker"/>
        <c:varyColors val="0"/>
        <c:ser>
          <c:idx val="7"/>
          <c:order val="0"/>
          <c:spPr>
            <a:ln w="9525">
              <a:solidFill>
                <a:schemeClr val="tx1"/>
              </a:solidFill>
              <a:prstDash val="lgDash"/>
            </a:ln>
          </c:spPr>
          <c:marker>
            <c:symbol val="none"/>
          </c:marker>
          <c:xVal>
            <c:numRef>
              <c:f>'10+10'!$P$51:$P$52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'10+10'!$Q$51:$Q$52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yVal>
          <c:smooth val="1"/>
        </c:ser>
        <c:ser>
          <c:idx val="5"/>
          <c:order val="1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'10+10'!$P$51:$P$52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'10+10'!$R$51:$R$52</c:f>
              <c:numCache>
                <c:formatCode>General</c:formatCode>
                <c:ptCount val="2"/>
                <c:pt idx="0">
                  <c:v>-0.8</c:v>
                </c:pt>
                <c:pt idx="1">
                  <c:v>0.4</c:v>
                </c:pt>
              </c:numCache>
            </c:numRef>
          </c:yVal>
          <c:smooth val="1"/>
        </c:ser>
        <c:ser>
          <c:idx val="6"/>
          <c:order val="2"/>
          <c:spPr>
            <a:ln w="9525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'10+10'!$P$51:$P$52</c:f>
              <c:numCache>
                <c:formatCode>General</c:formatCode>
                <c:ptCount val="2"/>
                <c:pt idx="0">
                  <c:v>-0.6</c:v>
                </c:pt>
                <c:pt idx="1">
                  <c:v>0.6</c:v>
                </c:pt>
              </c:numCache>
            </c:numRef>
          </c:xVal>
          <c:yVal>
            <c:numRef>
              <c:f>'10+10'!$S$51:$S$52</c:f>
              <c:numCache>
                <c:formatCode>General</c:formatCode>
                <c:ptCount val="2"/>
                <c:pt idx="0">
                  <c:v>-0.4</c:v>
                </c:pt>
                <c:pt idx="1">
                  <c:v>0.8</c:v>
                </c:pt>
              </c:numCache>
            </c:numRef>
          </c:yVal>
          <c:smooth val="1"/>
        </c:ser>
        <c:ser>
          <c:idx val="3"/>
          <c:order val="3"/>
          <c:spPr>
            <a:ln w="12700">
              <a:solidFill>
                <a:schemeClr val="tx1"/>
              </a:solidFill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'10+10'!$E$79:$E$95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'10+10'!$H$79:$H$95</c:f>
              <c:numCache>
                <c:formatCode>General</c:formatCode>
                <c:ptCount val="17"/>
                <c:pt idx="0">
                  <c:v>0.49299999999999999</c:v>
                </c:pt>
                <c:pt idx="1">
                  <c:v>0.51</c:v>
                </c:pt>
                <c:pt idx="2">
                  <c:v>0.52400000000000002</c:v>
                </c:pt>
                <c:pt idx="3">
                  <c:v>0.54800000000000004</c:v>
                </c:pt>
                <c:pt idx="4">
                  <c:v>0.56100000000000005</c:v>
                </c:pt>
                <c:pt idx="6">
                  <c:v>0.55600000000000005</c:v>
                </c:pt>
                <c:pt idx="7">
                  <c:v>0.57499999999999996</c:v>
                </c:pt>
                <c:pt idx="8">
                  <c:v>0.59899999999999998</c:v>
                </c:pt>
                <c:pt idx="9">
                  <c:v>0.623</c:v>
                </c:pt>
                <c:pt idx="10">
                  <c:v>0.64500000000000002</c:v>
                </c:pt>
                <c:pt idx="12">
                  <c:v>0.64500000000000002</c:v>
                </c:pt>
                <c:pt idx="13">
                  <c:v>0.67400000000000004</c:v>
                </c:pt>
                <c:pt idx="14">
                  <c:v>0.70499999999999996</c:v>
                </c:pt>
                <c:pt idx="15">
                  <c:v>0.74199999999999999</c:v>
                </c:pt>
                <c:pt idx="16">
                  <c:v>0.78500000000000003</c:v>
                </c:pt>
              </c:numCache>
            </c:numRef>
          </c:yVal>
          <c:smooth val="1"/>
        </c:ser>
        <c:ser>
          <c:idx val="4"/>
          <c:order val="4"/>
          <c:spPr>
            <a:ln w="12700">
              <a:solidFill>
                <a:schemeClr val="tx1"/>
              </a:solidFill>
            </a:ln>
          </c:spPr>
          <c:marker>
            <c:symbol val="plus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'10+10'!$E$104:$E$120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'10+10'!$G$104:$G$120</c:f>
              <c:numCache>
                <c:formatCode>General</c:formatCode>
                <c:ptCount val="17"/>
                <c:pt idx="0">
                  <c:v>-0.78500000000000003</c:v>
                </c:pt>
                <c:pt idx="1">
                  <c:v>-0.74099999999999999</c:v>
                </c:pt>
                <c:pt idx="2">
                  <c:v>-0.70499999999999996</c:v>
                </c:pt>
                <c:pt idx="3">
                  <c:v>-0.66500000000000004</c:v>
                </c:pt>
                <c:pt idx="4">
                  <c:v>-0.60299999999999998</c:v>
                </c:pt>
                <c:pt idx="6">
                  <c:v>-0.60299999999999998</c:v>
                </c:pt>
                <c:pt idx="7">
                  <c:v>-0.434</c:v>
                </c:pt>
                <c:pt idx="8">
                  <c:v>5.0000000000000001E-3</c:v>
                </c:pt>
                <c:pt idx="9">
                  <c:v>0.43</c:v>
                </c:pt>
                <c:pt idx="10">
                  <c:v>0.6</c:v>
                </c:pt>
                <c:pt idx="12">
                  <c:v>0.60399999999999998</c:v>
                </c:pt>
                <c:pt idx="13">
                  <c:v>0.66500000000000004</c:v>
                </c:pt>
                <c:pt idx="14">
                  <c:v>0.70299999999999996</c:v>
                </c:pt>
                <c:pt idx="15">
                  <c:v>0.74199999999999999</c:v>
                </c:pt>
                <c:pt idx="16">
                  <c:v>0.78500000000000003</c:v>
                </c:pt>
              </c:numCache>
            </c:numRef>
          </c:yVal>
          <c:smooth val="1"/>
        </c:ser>
        <c:ser>
          <c:idx val="2"/>
          <c:order val="5"/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'10+10'!$E$55:$E$71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'10+10'!$F$55:$F$71</c:f>
              <c:numCache>
                <c:formatCode>General</c:formatCode>
                <c:ptCount val="17"/>
                <c:pt idx="0">
                  <c:v>-0.65400000000000003</c:v>
                </c:pt>
                <c:pt idx="1">
                  <c:v>-0.58299999999999996</c:v>
                </c:pt>
                <c:pt idx="2">
                  <c:v>-0.51800000000000002</c:v>
                </c:pt>
                <c:pt idx="3">
                  <c:v>-0.44700000000000001</c:v>
                </c:pt>
                <c:pt idx="4">
                  <c:v>-0.35199999999999998</c:v>
                </c:pt>
                <c:pt idx="6">
                  <c:v>-0.35099999999999998</c:v>
                </c:pt>
                <c:pt idx="7">
                  <c:v>-0.20599999999999999</c:v>
                </c:pt>
                <c:pt idx="8">
                  <c:v>-1E-3</c:v>
                </c:pt>
                <c:pt idx="9">
                  <c:v>0.20599999999999999</c:v>
                </c:pt>
                <c:pt idx="10">
                  <c:v>0.35199999999999998</c:v>
                </c:pt>
                <c:pt idx="12">
                  <c:v>0.35299999999999998</c:v>
                </c:pt>
                <c:pt idx="13">
                  <c:v>0.44700000000000001</c:v>
                </c:pt>
                <c:pt idx="14">
                  <c:v>0.51700000000000002</c:v>
                </c:pt>
                <c:pt idx="15">
                  <c:v>0.58399999999999996</c:v>
                </c:pt>
                <c:pt idx="16">
                  <c:v>0.65400000000000003</c:v>
                </c:pt>
              </c:numCache>
            </c:numRef>
          </c:yVal>
          <c:smooth val="1"/>
        </c:ser>
        <c:ser>
          <c:idx val="0"/>
          <c:order val="6"/>
          <c:spPr>
            <a:ln w="12700"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'10+10'!$E$7:$E$23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'10+10'!$F$7:$F$23</c:f>
              <c:numCache>
                <c:formatCode>General</c:formatCode>
                <c:ptCount val="17"/>
                <c:pt idx="0">
                  <c:v>-0.60799999999999998</c:v>
                </c:pt>
                <c:pt idx="1">
                  <c:v>-0.51700000000000002</c:v>
                </c:pt>
                <c:pt idx="2">
                  <c:v>-0.435</c:v>
                </c:pt>
                <c:pt idx="3">
                  <c:v>-0.35899999999999999</c:v>
                </c:pt>
                <c:pt idx="4">
                  <c:v>-0.29199999999999998</c:v>
                </c:pt>
                <c:pt idx="6">
                  <c:v>-0.29099999999999998</c:v>
                </c:pt>
                <c:pt idx="7">
                  <c:v>-0.23</c:v>
                </c:pt>
                <c:pt idx="8">
                  <c:v>-0.16200000000000001</c:v>
                </c:pt>
                <c:pt idx="9">
                  <c:v>-6.6000000000000003E-2</c:v>
                </c:pt>
                <c:pt idx="10">
                  <c:v>8.4000000000000005E-2</c:v>
                </c:pt>
                <c:pt idx="12">
                  <c:v>8.6999999999999994E-2</c:v>
                </c:pt>
                <c:pt idx="13">
                  <c:v>0.29599999999999999</c:v>
                </c:pt>
                <c:pt idx="14">
                  <c:v>0.504</c:v>
                </c:pt>
                <c:pt idx="15">
                  <c:v>0.65100000000000002</c:v>
                </c:pt>
                <c:pt idx="16">
                  <c:v>0.746</c:v>
                </c:pt>
              </c:numCache>
            </c:numRef>
          </c:yVal>
          <c:smooth val="1"/>
        </c:ser>
        <c:ser>
          <c:idx val="1"/>
          <c:order val="7"/>
          <c:spPr>
            <a:ln w="12700"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'10+10'!$F$31:$F$47</c:f>
              <c:numCache>
                <c:formatCode>General</c:formatCode>
                <c:ptCount val="17"/>
                <c:pt idx="0">
                  <c:v>-0.6</c:v>
                </c:pt>
                <c:pt idx="1">
                  <c:v>-0.5</c:v>
                </c:pt>
                <c:pt idx="2">
                  <c:v>-0.4</c:v>
                </c:pt>
                <c:pt idx="3">
                  <c:v>-0.3</c:v>
                </c:pt>
                <c:pt idx="4">
                  <c:v>-0.2</c:v>
                </c:pt>
                <c:pt idx="6">
                  <c:v>-0.19900000000000001</c:v>
                </c:pt>
                <c:pt idx="7">
                  <c:v>-0.1</c:v>
                </c:pt>
                <c:pt idx="8">
                  <c:v>0</c:v>
                </c:pt>
                <c:pt idx="9">
                  <c:v>0.1</c:v>
                </c:pt>
                <c:pt idx="10">
                  <c:v>0.19900000000000001</c:v>
                </c:pt>
                <c:pt idx="12">
                  <c:v>0.2</c:v>
                </c:pt>
                <c:pt idx="13">
                  <c:v>0.3</c:v>
                </c:pt>
                <c:pt idx="14">
                  <c:v>0.4</c:v>
                </c:pt>
                <c:pt idx="15">
                  <c:v>0.5</c:v>
                </c:pt>
                <c:pt idx="16">
                  <c:v>0.6</c:v>
                </c:pt>
              </c:numCache>
            </c:numRef>
          </c:xVal>
          <c:yVal>
            <c:numRef>
              <c:f>'10+10'!$G$31:$G$47</c:f>
              <c:numCache>
                <c:formatCode>General</c:formatCode>
                <c:ptCount val="17"/>
                <c:pt idx="0">
                  <c:v>-0.60799999999999998</c:v>
                </c:pt>
                <c:pt idx="1">
                  <c:v>-0.51600000000000001</c:v>
                </c:pt>
                <c:pt idx="2">
                  <c:v>-0.432</c:v>
                </c:pt>
                <c:pt idx="3">
                  <c:v>-0.35099999999999998</c:v>
                </c:pt>
                <c:pt idx="4">
                  <c:v>-0.27300000000000002</c:v>
                </c:pt>
                <c:pt idx="6">
                  <c:v>-0.27200000000000002</c:v>
                </c:pt>
                <c:pt idx="7">
                  <c:v>-0.189</c:v>
                </c:pt>
                <c:pt idx="8">
                  <c:v>-8.4000000000000005E-2</c:v>
                </c:pt>
                <c:pt idx="9">
                  <c:v>5.3999999999999999E-2</c:v>
                </c:pt>
                <c:pt idx="10">
                  <c:v>0.21299999999999999</c:v>
                </c:pt>
                <c:pt idx="12">
                  <c:v>0.214</c:v>
                </c:pt>
                <c:pt idx="13">
                  <c:v>0.36599999999999999</c:v>
                </c:pt>
                <c:pt idx="14">
                  <c:v>0.48799999999999999</c:v>
                </c:pt>
                <c:pt idx="15">
                  <c:v>0.58199999999999996</c:v>
                </c:pt>
                <c:pt idx="16">
                  <c:v>0.66300000000000003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093120"/>
        <c:axId val="33095040"/>
      </c:scatterChart>
      <c:valAx>
        <c:axId val="33093120"/>
        <c:scaling>
          <c:orientation val="minMax"/>
          <c:max val="0.60000000000000009"/>
          <c:min val="-0.60000000000000009"/>
        </c:scaling>
        <c:delete val="0"/>
        <c:axPos val="b"/>
        <c:numFmt formatCode="General" sourceLinked="1"/>
        <c:majorTickMark val="out"/>
        <c:minorTickMark val="out"/>
        <c:tickLblPos val="nextTo"/>
        <c:crossAx val="33095040"/>
        <c:crossesAt val="-0.8"/>
        <c:crossBetween val="midCat"/>
        <c:majorUnit val="0.2"/>
        <c:minorUnit val="0.1"/>
      </c:valAx>
      <c:valAx>
        <c:axId val="33095040"/>
        <c:scaling>
          <c:orientation val="minMax"/>
          <c:max val="0.8"/>
          <c:min val="-0.8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80" baseline="0"/>
                </a:pPr>
                <a:r>
                  <a:rPr lang="en-US" sz="1180" baseline="0" dirty="0"/>
                  <a:t>Standardized mean </a:t>
                </a:r>
                <a:r>
                  <a:rPr lang="en-US" sz="1180" baseline="0" dirty="0" smtClean="0"/>
                  <a:t>published </a:t>
                </a:r>
                <a:r>
                  <a:rPr lang="en-US" sz="1180" baseline="0" dirty="0"/>
                  <a:t>effect</a:t>
                </a:r>
              </a:p>
            </c:rich>
          </c:tx>
          <c:layout>
            <c:manualLayout>
              <c:xMode val="edge"/>
              <c:yMode val="edge"/>
              <c:x val="1.5983105731390695E-2"/>
              <c:y val="0.12925925925925927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crossAx val="33093120"/>
        <c:crossesAt val="-0.65000000000000013"/>
        <c:crossBetween val="midCat"/>
        <c:majorUnit val="0.2"/>
        <c:minorUnit val="0.1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aseline="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A339C46C-51F3-4490-A135-E86B4E7ED485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637350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1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E5599B28-0ADC-4F19-B151-114BB0147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04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1"/>
            <a:ext cx="6400800" cy="1752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29CD25EB-ED53-4E07-806E-C4A4BC47E4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655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1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0839" y="404815"/>
            <a:ext cx="2114551" cy="6148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2" y="404815"/>
            <a:ext cx="6192839" cy="6148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37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73" y="44626"/>
            <a:ext cx="8957723" cy="585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630411"/>
            <a:ext cx="8956040" cy="61109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9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79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2" y="990601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2" y="990601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1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1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6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451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358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637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990601"/>
            <a:ext cx="8458200" cy="556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55602" y="404815"/>
            <a:ext cx="8459788" cy="585787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10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FF0066"/>
        </a:buClr>
        <a:buFont typeface="Symbol" pitchFamily="18" charset="2"/>
        <a:buChar char="·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0400" indent="-315913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3333FF"/>
        </a:buClr>
        <a:buFont typeface="Symbol" pitchFamily="18" charset="2"/>
        <a:buChar char="·"/>
        <a:defRPr sz="2600">
          <a:solidFill>
            <a:schemeClr val="tx1"/>
          </a:solidFill>
          <a:latin typeface="+mn-lt"/>
        </a:defRPr>
      </a:lvl2pPr>
      <a:lvl3pPr marL="952500" indent="-2667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9900"/>
        </a:buClr>
        <a:buChar char="•"/>
        <a:defRPr sz="2500">
          <a:solidFill>
            <a:schemeClr val="tx1"/>
          </a:solidFill>
          <a:latin typeface="+mn-lt"/>
        </a:defRPr>
      </a:lvl3pPr>
      <a:lvl4pPr marL="12827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16002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0574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5146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29718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4290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chart" Target="../charts/char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2"/>
          <p:cNvSpPr txBox="1">
            <a:spLocks noChangeArrowheads="1"/>
          </p:cNvSpPr>
          <p:nvPr/>
        </p:nvSpPr>
        <p:spPr bwMode="auto">
          <a:xfrm>
            <a:off x="106363" y="107007"/>
            <a:ext cx="8963025" cy="142604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126000" tIns="36000"/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7000"/>
              </a:lnSpc>
            </a:pPr>
            <a:r>
              <a:rPr lang="en-GB" sz="3600" b="1" dirty="0" smtClean="0">
                <a:solidFill>
                  <a:srgbClr val="FF3399"/>
                </a:solidFill>
                <a:latin typeface="Arial Narrow" pitchFamily="34" charset="0"/>
              </a:rPr>
              <a:t>P Values DOWN but not yet OUT</a:t>
            </a:r>
            <a:r>
              <a:rPr lang="en-GB" sz="3600" b="1" dirty="0" smtClean="0">
                <a:latin typeface="Arial Narrow" pitchFamily="34" charset="0"/>
              </a:rPr>
              <a:t/>
            </a:r>
            <a:br>
              <a:rPr lang="en-GB" sz="3600" b="1" dirty="0" smtClean="0">
                <a:latin typeface="Arial Narrow" pitchFamily="34" charset="0"/>
              </a:rPr>
            </a:br>
            <a:r>
              <a:rPr lang="en-AU" sz="2400" dirty="0">
                <a:latin typeface="Arial Narrow" pitchFamily="34" charset="0"/>
              </a:rPr>
              <a:t>8th International Scientific Conference on Kinesiology</a:t>
            </a:r>
          </a:p>
          <a:p>
            <a:pPr eaLnBrk="1" hangingPunct="1">
              <a:lnSpc>
                <a:spcPct val="97000"/>
              </a:lnSpc>
            </a:pPr>
            <a:r>
              <a:rPr lang="en-AU" sz="2400" dirty="0" smtClean="0">
                <a:latin typeface="Arial Narrow" pitchFamily="34" charset="0"/>
              </a:rPr>
              <a:t>10-14 May 2017</a:t>
            </a:r>
            <a:r>
              <a:rPr lang="en-AU" sz="2400" dirty="0">
                <a:latin typeface="Arial Narrow" pitchFamily="34" charset="0"/>
              </a:rPr>
              <a:t>, </a:t>
            </a:r>
            <a:r>
              <a:rPr lang="en-AU" sz="2400" dirty="0" err="1">
                <a:latin typeface="Arial Narrow" pitchFamily="34" charset="0"/>
              </a:rPr>
              <a:t>Opatija</a:t>
            </a:r>
            <a:r>
              <a:rPr lang="en-AU" sz="2400" dirty="0">
                <a:latin typeface="Arial Narrow" pitchFamily="34" charset="0"/>
              </a:rPr>
              <a:t>, </a:t>
            </a:r>
            <a:r>
              <a:rPr lang="en-AU" sz="2400" dirty="0" smtClean="0">
                <a:latin typeface="Arial Narrow" pitchFamily="34" charset="0"/>
              </a:rPr>
              <a:t>Croatia</a:t>
            </a:r>
            <a:endParaRPr lang="en-AU" sz="2400" dirty="0">
              <a:latin typeface="Arial Narrow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" y="1451419"/>
            <a:ext cx="8970328" cy="1628665"/>
          </a:xfrm>
          <a:solidFill>
            <a:srgbClr val="CCCCFF"/>
          </a:solidFill>
        </p:spPr>
        <p:txBody>
          <a:bodyPr tIns="72000" anchor="t"/>
          <a:lstStyle/>
          <a:p>
            <a:pPr>
              <a:lnSpc>
                <a:spcPct val="96000"/>
              </a:lnSpc>
            </a:pPr>
            <a:r>
              <a:rPr lang="en-US" sz="2400" dirty="0" smtClean="0"/>
              <a:t>Will Hopkins  </a:t>
            </a:r>
            <a:br>
              <a:rPr lang="en-US" sz="2400" dirty="0" smtClean="0"/>
            </a:br>
            <a:r>
              <a:rPr lang="en-US" sz="2400" b="0" dirty="0" smtClean="0"/>
              <a:t>Institute of Sport, Exercise and Active Living</a:t>
            </a:r>
            <a:br>
              <a:rPr lang="en-US" sz="2400" b="0" dirty="0" smtClean="0"/>
            </a:br>
            <a:r>
              <a:rPr lang="en-US" sz="2400" b="0" dirty="0" smtClean="0"/>
              <a:t>Victoria University, Melbourne, Australia</a:t>
            </a:r>
            <a:br>
              <a:rPr lang="en-US" sz="2400" b="0" dirty="0" smtClean="0"/>
            </a:br>
            <a:r>
              <a:rPr lang="en-US" sz="2400" b="0" dirty="0" smtClean="0"/>
              <a:t>will@clear.net.nz  sportsci.org/will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9455" y="3016202"/>
            <a:ext cx="8971200" cy="3734693"/>
          </a:xfrm>
        </p:spPr>
        <p:txBody>
          <a:bodyPr/>
          <a:lstStyle/>
          <a:p>
            <a:pPr marL="220663" indent="-182563">
              <a:buNone/>
            </a:pPr>
            <a:r>
              <a:rPr lang="en-US" sz="2000" dirty="0"/>
              <a:t>Wasserstein RL, Lazar NA (2016). The ASA's statement on p-values: context, process and purpose. Am Stat 70, 129-133</a:t>
            </a:r>
          </a:p>
          <a:p>
            <a:pPr marL="220663" indent="-182563">
              <a:buNone/>
            </a:pPr>
            <a:r>
              <a:rPr lang="en-US" sz="2000" dirty="0" smtClean="0"/>
              <a:t>Batterham AM, Hopkins </a:t>
            </a:r>
            <a:r>
              <a:rPr lang="en-US" sz="2000" dirty="0"/>
              <a:t>WG (2016). P values down but not yet out. Sportscience 20, iii-v</a:t>
            </a:r>
          </a:p>
          <a:p>
            <a:pPr marL="220663" indent="-182563">
              <a:buNone/>
            </a:pPr>
            <a:r>
              <a:rPr lang="en-US" sz="2000" dirty="0" smtClean="0"/>
              <a:t>Hopkins </a:t>
            </a:r>
            <a:r>
              <a:rPr lang="en-US" sz="2000" dirty="0"/>
              <a:t>WG, Batterham AM (2016). Error rates, decisive outcomes and publication bias with several inferential methods. Sport Med 46, 1563-1573</a:t>
            </a:r>
          </a:p>
          <a:p>
            <a:pPr marL="220663" indent="-182563">
              <a:buNone/>
            </a:pPr>
            <a:r>
              <a:rPr lang="en-US" sz="2000" dirty="0" err="1"/>
              <a:t>Gurrin</a:t>
            </a:r>
            <a:r>
              <a:rPr lang="en-US" sz="2000" dirty="0"/>
              <a:t> LC, </a:t>
            </a:r>
            <a:r>
              <a:rPr lang="en-US" sz="2000" dirty="0" err="1"/>
              <a:t>Kurinczuk</a:t>
            </a:r>
            <a:r>
              <a:rPr lang="en-US" sz="2000" dirty="0"/>
              <a:t> JJ, Burton PR (2000). Bayesian statistics in medical research: An intuitive alternative to conventional data analysis. J </a:t>
            </a:r>
            <a:r>
              <a:rPr lang="en-US" sz="2000" dirty="0" err="1"/>
              <a:t>Eval</a:t>
            </a:r>
            <a:r>
              <a:rPr lang="en-US" sz="2000" dirty="0"/>
              <a:t> </a:t>
            </a:r>
            <a:r>
              <a:rPr lang="en-US" sz="2000" dirty="0" err="1"/>
              <a:t>Clin</a:t>
            </a:r>
            <a:r>
              <a:rPr lang="en-US" sz="2000" dirty="0"/>
              <a:t> </a:t>
            </a:r>
            <a:r>
              <a:rPr lang="en-US" sz="2000" dirty="0" err="1"/>
              <a:t>Pract</a:t>
            </a:r>
            <a:r>
              <a:rPr lang="en-US" sz="2000" dirty="0"/>
              <a:t> 6, 193-204</a:t>
            </a:r>
          </a:p>
          <a:p>
            <a:pPr marL="220663" indent="-182563">
              <a:buNone/>
            </a:pPr>
            <a:r>
              <a:rPr lang="en-US" sz="2000" dirty="0" smtClean="0"/>
              <a:t>Shakespeare </a:t>
            </a:r>
            <a:r>
              <a:rPr lang="en-US" sz="2000" dirty="0"/>
              <a:t>TP, </a:t>
            </a:r>
            <a:r>
              <a:rPr lang="en-US" sz="2000" dirty="0" err="1"/>
              <a:t>Gebski</a:t>
            </a:r>
            <a:r>
              <a:rPr lang="en-US" sz="2000" dirty="0"/>
              <a:t> VJ, </a:t>
            </a:r>
            <a:r>
              <a:rPr lang="en-US" sz="2000" dirty="0" err="1"/>
              <a:t>Veness</a:t>
            </a:r>
            <a:r>
              <a:rPr lang="en-US" sz="2000" dirty="0"/>
              <a:t> MJ, </a:t>
            </a:r>
            <a:r>
              <a:rPr lang="en-US" sz="2000" dirty="0" err="1"/>
              <a:t>Simes</a:t>
            </a:r>
            <a:r>
              <a:rPr lang="en-US" sz="2000" dirty="0"/>
              <a:t> J (2001). Improving interpretation of clinical studies by use of confidence levels, clinical significance curves, and risk-benefit contours. Lancet 357, 1349-1353</a:t>
            </a:r>
          </a:p>
          <a:p>
            <a:pPr marL="220663" indent="-182563">
              <a:buNone/>
            </a:pPr>
            <a:r>
              <a:rPr lang="en-US" sz="2000" dirty="0" smtClean="0"/>
              <a:t>Welsh </a:t>
            </a:r>
            <a:r>
              <a:rPr lang="en-US" sz="2000" dirty="0"/>
              <a:t>AH, Knight EJ (2015). "Magnitude-based </a:t>
            </a:r>
            <a:r>
              <a:rPr lang="en-US" sz="2000" dirty="0" smtClean="0"/>
              <a:t>inference</a:t>
            </a:r>
            <a:r>
              <a:rPr lang="en-US" sz="2000" dirty="0"/>
              <a:t>": </a:t>
            </a:r>
            <a:r>
              <a:rPr lang="en-US" sz="2000" dirty="0" smtClean="0"/>
              <a:t>a </a:t>
            </a:r>
            <a:r>
              <a:rPr lang="en-US" sz="2000" dirty="0"/>
              <a:t>statistical review. Med </a:t>
            </a:r>
            <a:r>
              <a:rPr lang="en-US" sz="2000" dirty="0" err="1"/>
              <a:t>Sci</a:t>
            </a:r>
            <a:r>
              <a:rPr lang="en-US" sz="2000" dirty="0"/>
              <a:t> Sports </a:t>
            </a:r>
            <a:r>
              <a:rPr lang="en-US" sz="2000" dirty="0" err="1"/>
              <a:t>Exerc</a:t>
            </a:r>
            <a:r>
              <a:rPr lang="en-US" sz="2000" dirty="0"/>
              <a:t> 47, </a:t>
            </a:r>
            <a:r>
              <a:rPr lang="en-US" sz="2000" dirty="0" smtClean="0"/>
              <a:t>874-884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54478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62473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Confidence </a:t>
            </a:r>
            <a:r>
              <a:rPr lang="en-US" b="1" dirty="0" smtClean="0"/>
              <a:t>Limits!</a:t>
            </a:r>
            <a:endParaRPr lang="en-US" b="1" dirty="0"/>
          </a:p>
          <a:p>
            <a:r>
              <a:rPr lang="en-US" dirty="0" smtClean="0"/>
              <a:t>As </a:t>
            </a:r>
            <a:r>
              <a:rPr lang="en-US" dirty="0"/>
              <a:t>old as p </a:t>
            </a:r>
            <a:r>
              <a:rPr lang="en-US" dirty="0" smtClean="0"/>
              <a:t>values, but popular </a:t>
            </a:r>
            <a:r>
              <a:rPr lang="en-US" dirty="0"/>
              <a:t>only in the last </a:t>
            </a:r>
            <a:r>
              <a:rPr lang="en-US" dirty="0" smtClean="0"/>
              <a:t>decade or so.</a:t>
            </a:r>
            <a:endParaRPr lang="en-US" dirty="0"/>
          </a:p>
          <a:p>
            <a:r>
              <a:rPr lang="en-US" dirty="0"/>
              <a:t>The focus is </a:t>
            </a:r>
            <a:r>
              <a:rPr lang="en-US" dirty="0" smtClean="0"/>
              <a:t>the </a:t>
            </a:r>
            <a:r>
              <a:rPr lang="en-US" i="1" dirty="0"/>
              <a:t>observed effec</a:t>
            </a:r>
            <a:r>
              <a:rPr lang="en-US" dirty="0"/>
              <a:t>t, rather than the null. </a:t>
            </a:r>
          </a:p>
          <a:p>
            <a:pPr lvl="1"/>
            <a:r>
              <a:rPr lang="en-US" dirty="0" smtClean="0"/>
              <a:t>So, if this your observed value…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…</a:t>
            </a:r>
            <a:r>
              <a:rPr lang="en-US" dirty="0"/>
              <a:t>you can calculate the probability </a:t>
            </a:r>
            <a:r>
              <a:rPr lang="en-US" dirty="0" smtClean="0"/>
              <a:t>distribution…</a:t>
            </a:r>
          </a:p>
          <a:p>
            <a:pPr lvl="1"/>
            <a:r>
              <a:rPr lang="en-US" dirty="0" smtClean="0"/>
              <a:t>…of </a:t>
            </a:r>
            <a:r>
              <a:rPr lang="en-US" b="1" i="1" dirty="0" smtClean="0"/>
              <a:t>true</a:t>
            </a:r>
            <a:r>
              <a:rPr lang="en-US" dirty="0" smtClean="0"/>
              <a:t> values </a:t>
            </a:r>
            <a:r>
              <a:rPr lang="en-US" dirty="0"/>
              <a:t>of the </a:t>
            </a:r>
            <a:r>
              <a:rPr lang="en-US" dirty="0" smtClean="0"/>
              <a:t>effect.</a:t>
            </a:r>
          </a:p>
          <a:p>
            <a:pPr lvl="1"/>
            <a:r>
              <a:rPr lang="en-US" dirty="0" smtClean="0"/>
              <a:t>Hence confidence limits: how big or small the </a:t>
            </a:r>
            <a:r>
              <a:rPr lang="en-US" b="1" i="1" dirty="0" smtClean="0"/>
              <a:t>true</a:t>
            </a:r>
            <a:r>
              <a:rPr lang="en-US" dirty="0" smtClean="0"/>
              <a:t> effect could be…</a:t>
            </a:r>
          </a:p>
          <a:p>
            <a:pPr lvl="1"/>
            <a:r>
              <a:rPr lang="en-US" dirty="0" smtClean="0"/>
              <a:t>…where “could be” usually means “is, with 95% certainty”.</a:t>
            </a:r>
          </a:p>
        </p:txBody>
      </p:sp>
      <p:sp>
        <p:nvSpPr>
          <p:cNvPr id="29" name="Freeform 41"/>
          <p:cNvSpPr>
            <a:spLocks/>
          </p:cNvSpPr>
          <p:nvPr/>
        </p:nvSpPr>
        <p:spPr bwMode="auto">
          <a:xfrm>
            <a:off x="3615016" y="2292732"/>
            <a:ext cx="1407986" cy="1856321"/>
          </a:xfrm>
          <a:custGeom>
            <a:avLst/>
            <a:gdLst>
              <a:gd name="T0" fmla="*/ 0 w 2929"/>
              <a:gd name="T1" fmla="*/ 1166 h 1169"/>
              <a:gd name="T2" fmla="*/ 364 w 2929"/>
              <a:gd name="T3" fmla="*/ 1148 h 1169"/>
              <a:gd name="T4" fmla="*/ 520 w 2929"/>
              <a:gd name="T5" fmla="*/ 1064 h 1169"/>
              <a:gd name="T6" fmla="*/ 640 w 2929"/>
              <a:gd name="T7" fmla="*/ 860 h 1169"/>
              <a:gd name="T8" fmla="*/ 811 w 2929"/>
              <a:gd name="T9" fmla="*/ 414 h 1169"/>
              <a:gd name="T10" fmla="*/ 934 w 2929"/>
              <a:gd name="T11" fmla="*/ 68 h 1169"/>
              <a:gd name="T12" fmla="*/ 1011 w 2929"/>
              <a:gd name="T13" fmla="*/ 3 h 1169"/>
              <a:gd name="T14" fmla="*/ 1096 w 2929"/>
              <a:gd name="T15" fmla="*/ 68 h 1169"/>
              <a:gd name="T16" fmla="*/ 1234 w 2929"/>
              <a:gd name="T17" fmla="*/ 392 h 1169"/>
              <a:gd name="T18" fmla="*/ 1438 w 2929"/>
              <a:gd name="T19" fmla="*/ 896 h 1169"/>
              <a:gd name="T20" fmla="*/ 1564 w 2929"/>
              <a:gd name="T21" fmla="*/ 1076 h 1169"/>
              <a:gd name="T22" fmla="*/ 1732 w 2929"/>
              <a:gd name="T23" fmla="*/ 1148 h 1169"/>
              <a:gd name="T24" fmla="*/ 2093 w 2929"/>
              <a:gd name="T25" fmla="*/ 1163 h 1169"/>
              <a:gd name="T26" fmla="*/ 2834 w 2929"/>
              <a:gd name="T27" fmla="*/ 1169 h 1169"/>
              <a:gd name="T28" fmla="*/ 2666 w 2929"/>
              <a:gd name="T29" fmla="*/ 1166 h 116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929"/>
              <a:gd name="T46" fmla="*/ 0 h 1169"/>
              <a:gd name="T47" fmla="*/ 2929 w 2929"/>
              <a:gd name="T48" fmla="*/ 1169 h 1169"/>
              <a:gd name="connsiteX0" fmla="*/ 0 w 9754"/>
              <a:gd name="connsiteY0" fmla="*/ 9949 h 9975"/>
              <a:gd name="connsiteX1" fmla="*/ 1243 w 9754"/>
              <a:gd name="connsiteY1" fmla="*/ 9795 h 9975"/>
              <a:gd name="connsiteX2" fmla="*/ 1775 w 9754"/>
              <a:gd name="connsiteY2" fmla="*/ 9077 h 9975"/>
              <a:gd name="connsiteX3" fmla="*/ 1996 w 9754"/>
              <a:gd name="connsiteY3" fmla="*/ 8339 h 9975"/>
              <a:gd name="connsiteX4" fmla="*/ 2185 w 9754"/>
              <a:gd name="connsiteY4" fmla="*/ 7332 h 9975"/>
              <a:gd name="connsiteX5" fmla="*/ 2769 w 9754"/>
              <a:gd name="connsiteY5" fmla="*/ 3516 h 9975"/>
              <a:gd name="connsiteX6" fmla="*/ 3189 w 9754"/>
              <a:gd name="connsiteY6" fmla="*/ 557 h 9975"/>
              <a:gd name="connsiteX7" fmla="*/ 3452 w 9754"/>
              <a:gd name="connsiteY7" fmla="*/ 1 h 9975"/>
              <a:gd name="connsiteX8" fmla="*/ 3742 w 9754"/>
              <a:gd name="connsiteY8" fmla="*/ 557 h 9975"/>
              <a:gd name="connsiteX9" fmla="*/ 4213 w 9754"/>
              <a:gd name="connsiteY9" fmla="*/ 3328 h 9975"/>
              <a:gd name="connsiteX10" fmla="*/ 4910 w 9754"/>
              <a:gd name="connsiteY10" fmla="*/ 7640 h 9975"/>
              <a:gd name="connsiteX11" fmla="*/ 5340 w 9754"/>
              <a:gd name="connsiteY11" fmla="*/ 9179 h 9975"/>
              <a:gd name="connsiteX12" fmla="*/ 5913 w 9754"/>
              <a:gd name="connsiteY12" fmla="*/ 9795 h 9975"/>
              <a:gd name="connsiteX13" fmla="*/ 7146 w 9754"/>
              <a:gd name="connsiteY13" fmla="*/ 9924 h 9975"/>
              <a:gd name="connsiteX14" fmla="*/ 9676 w 9754"/>
              <a:gd name="connsiteY14" fmla="*/ 9975 h 9975"/>
              <a:gd name="connsiteX15" fmla="*/ 9102 w 9754"/>
              <a:gd name="connsiteY15" fmla="*/ 9949 h 9975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2046 w 10000"/>
              <a:gd name="connsiteY2" fmla="*/ 8360 h 10000"/>
              <a:gd name="connsiteX3" fmla="*/ 2240 w 10000"/>
              <a:gd name="connsiteY3" fmla="*/ 7350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19 w 10000"/>
              <a:gd name="connsiteY8" fmla="*/ 3336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  <a:gd name="connsiteX0" fmla="*/ 0 w 10000"/>
              <a:gd name="connsiteY0" fmla="*/ 9974 h 10000"/>
              <a:gd name="connsiteX1" fmla="*/ 2046 w 10000"/>
              <a:gd name="connsiteY1" fmla="*/ 8360 h 10000"/>
              <a:gd name="connsiteX2" fmla="*/ 2240 w 10000"/>
              <a:gd name="connsiteY2" fmla="*/ 7350 h 10000"/>
              <a:gd name="connsiteX3" fmla="*/ 2839 w 10000"/>
              <a:gd name="connsiteY3" fmla="*/ 3525 h 10000"/>
              <a:gd name="connsiteX4" fmla="*/ 3269 w 10000"/>
              <a:gd name="connsiteY4" fmla="*/ 558 h 10000"/>
              <a:gd name="connsiteX5" fmla="*/ 3539 w 10000"/>
              <a:gd name="connsiteY5" fmla="*/ 1 h 10000"/>
              <a:gd name="connsiteX6" fmla="*/ 3836 w 10000"/>
              <a:gd name="connsiteY6" fmla="*/ 558 h 10000"/>
              <a:gd name="connsiteX7" fmla="*/ 4319 w 10000"/>
              <a:gd name="connsiteY7" fmla="*/ 3336 h 10000"/>
              <a:gd name="connsiteX8" fmla="*/ 5034 w 10000"/>
              <a:gd name="connsiteY8" fmla="*/ 7659 h 10000"/>
              <a:gd name="connsiteX9" fmla="*/ 5475 w 10000"/>
              <a:gd name="connsiteY9" fmla="*/ 9202 h 10000"/>
              <a:gd name="connsiteX10" fmla="*/ 6062 w 10000"/>
              <a:gd name="connsiteY10" fmla="*/ 9820 h 10000"/>
              <a:gd name="connsiteX11" fmla="*/ 7326 w 10000"/>
              <a:gd name="connsiteY11" fmla="*/ 9949 h 10000"/>
              <a:gd name="connsiteX12" fmla="*/ 9920 w 10000"/>
              <a:gd name="connsiteY12" fmla="*/ 10000 h 10000"/>
              <a:gd name="connsiteX13" fmla="*/ 9332 w 10000"/>
              <a:gd name="connsiteY13" fmla="*/ 9974 h 10000"/>
              <a:gd name="connsiteX0" fmla="*/ 136 w 8053"/>
              <a:gd name="connsiteY0" fmla="*/ 10040 h 10040"/>
              <a:gd name="connsiteX1" fmla="*/ 99 w 8053"/>
              <a:gd name="connsiteY1" fmla="*/ 8360 h 10040"/>
              <a:gd name="connsiteX2" fmla="*/ 293 w 8053"/>
              <a:gd name="connsiteY2" fmla="*/ 7350 h 10040"/>
              <a:gd name="connsiteX3" fmla="*/ 892 w 8053"/>
              <a:gd name="connsiteY3" fmla="*/ 3525 h 10040"/>
              <a:gd name="connsiteX4" fmla="*/ 1322 w 8053"/>
              <a:gd name="connsiteY4" fmla="*/ 558 h 10040"/>
              <a:gd name="connsiteX5" fmla="*/ 1592 w 8053"/>
              <a:gd name="connsiteY5" fmla="*/ 1 h 10040"/>
              <a:gd name="connsiteX6" fmla="*/ 1889 w 8053"/>
              <a:gd name="connsiteY6" fmla="*/ 558 h 10040"/>
              <a:gd name="connsiteX7" fmla="*/ 2372 w 8053"/>
              <a:gd name="connsiteY7" fmla="*/ 3336 h 10040"/>
              <a:gd name="connsiteX8" fmla="*/ 3087 w 8053"/>
              <a:gd name="connsiteY8" fmla="*/ 7659 h 10040"/>
              <a:gd name="connsiteX9" fmla="*/ 3528 w 8053"/>
              <a:gd name="connsiteY9" fmla="*/ 9202 h 10040"/>
              <a:gd name="connsiteX10" fmla="*/ 4115 w 8053"/>
              <a:gd name="connsiteY10" fmla="*/ 9820 h 10040"/>
              <a:gd name="connsiteX11" fmla="*/ 5379 w 8053"/>
              <a:gd name="connsiteY11" fmla="*/ 9949 h 10040"/>
              <a:gd name="connsiteX12" fmla="*/ 7973 w 8053"/>
              <a:gd name="connsiteY12" fmla="*/ 10000 h 10040"/>
              <a:gd name="connsiteX13" fmla="*/ 7385 w 8053"/>
              <a:gd name="connsiteY13" fmla="*/ 9974 h 10040"/>
              <a:gd name="connsiteX0" fmla="*/ 169 w 10000"/>
              <a:gd name="connsiteY0" fmla="*/ 10000 h 10000"/>
              <a:gd name="connsiteX1" fmla="*/ 123 w 10000"/>
              <a:gd name="connsiteY1" fmla="*/ 8327 h 10000"/>
              <a:gd name="connsiteX2" fmla="*/ 364 w 10000"/>
              <a:gd name="connsiteY2" fmla="*/ 7321 h 10000"/>
              <a:gd name="connsiteX3" fmla="*/ 1108 w 10000"/>
              <a:gd name="connsiteY3" fmla="*/ 3511 h 10000"/>
              <a:gd name="connsiteX4" fmla="*/ 1642 w 10000"/>
              <a:gd name="connsiteY4" fmla="*/ 556 h 10000"/>
              <a:gd name="connsiteX5" fmla="*/ 1977 w 10000"/>
              <a:gd name="connsiteY5" fmla="*/ 1 h 10000"/>
              <a:gd name="connsiteX6" fmla="*/ 2346 w 10000"/>
              <a:gd name="connsiteY6" fmla="*/ 556 h 10000"/>
              <a:gd name="connsiteX7" fmla="*/ 2945 w 10000"/>
              <a:gd name="connsiteY7" fmla="*/ 3323 h 10000"/>
              <a:gd name="connsiteX8" fmla="*/ 3833 w 10000"/>
              <a:gd name="connsiteY8" fmla="*/ 7628 h 10000"/>
              <a:gd name="connsiteX9" fmla="*/ 4381 w 10000"/>
              <a:gd name="connsiteY9" fmla="*/ 9165 h 10000"/>
              <a:gd name="connsiteX10" fmla="*/ 5110 w 10000"/>
              <a:gd name="connsiteY10" fmla="*/ 9781 h 10000"/>
              <a:gd name="connsiteX11" fmla="*/ 6679 w 10000"/>
              <a:gd name="connsiteY11" fmla="*/ 9909 h 10000"/>
              <a:gd name="connsiteX12" fmla="*/ 9901 w 10000"/>
              <a:gd name="connsiteY12" fmla="*/ 9960 h 10000"/>
              <a:gd name="connsiteX13" fmla="*/ 9170 w 10000"/>
              <a:gd name="connsiteY13" fmla="*/ 9934 h 10000"/>
              <a:gd name="connsiteX0" fmla="*/ 169 w 10000"/>
              <a:gd name="connsiteY0" fmla="*/ 10000 h 10000"/>
              <a:gd name="connsiteX1" fmla="*/ 123 w 10000"/>
              <a:gd name="connsiteY1" fmla="*/ 8327 h 10000"/>
              <a:gd name="connsiteX2" fmla="*/ 364 w 10000"/>
              <a:gd name="connsiteY2" fmla="*/ 7321 h 10000"/>
              <a:gd name="connsiteX3" fmla="*/ 1108 w 10000"/>
              <a:gd name="connsiteY3" fmla="*/ 3511 h 10000"/>
              <a:gd name="connsiteX4" fmla="*/ 1642 w 10000"/>
              <a:gd name="connsiteY4" fmla="*/ 556 h 10000"/>
              <a:gd name="connsiteX5" fmla="*/ 1977 w 10000"/>
              <a:gd name="connsiteY5" fmla="*/ 1 h 10000"/>
              <a:gd name="connsiteX6" fmla="*/ 2346 w 10000"/>
              <a:gd name="connsiteY6" fmla="*/ 556 h 10000"/>
              <a:gd name="connsiteX7" fmla="*/ 2945 w 10000"/>
              <a:gd name="connsiteY7" fmla="*/ 3323 h 10000"/>
              <a:gd name="connsiteX8" fmla="*/ 3833 w 10000"/>
              <a:gd name="connsiteY8" fmla="*/ 7628 h 10000"/>
              <a:gd name="connsiteX9" fmla="*/ 4381 w 10000"/>
              <a:gd name="connsiteY9" fmla="*/ 9165 h 10000"/>
              <a:gd name="connsiteX10" fmla="*/ 5110 w 10000"/>
              <a:gd name="connsiteY10" fmla="*/ 9781 h 10000"/>
              <a:gd name="connsiteX11" fmla="*/ 6679 w 10000"/>
              <a:gd name="connsiteY11" fmla="*/ 9909 h 10000"/>
              <a:gd name="connsiteX12" fmla="*/ 9901 w 10000"/>
              <a:gd name="connsiteY12" fmla="*/ 9960 h 10000"/>
              <a:gd name="connsiteX13" fmla="*/ 9170 w 10000"/>
              <a:gd name="connsiteY13" fmla="*/ 9934 h 10000"/>
              <a:gd name="connsiteX0" fmla="*/ 231 w 10062"/>
              <a:gd name="connsiteY0" fmla="*/ 10000 h 10000"/>
              <a:gd name="connsiteX1" fmla="*/ 185 w 10062"/>
              <a:gd name="connsiteY1" fmla="*/ 8327 h 10000"/>
              <a:gd name="connsiteX2" fmla="*/ 426 w 10062"/>
              <a:gd name="connsiteY2" fmla="*/ 7321 h 10000"/>
              <a:gd name="connsiteX3" fmla="*/ 1170 w 10062"/>
              <a:gd name="connsiteY3" fmla="*/ 3511 h 10000"/>
              <a:gd name="connsiteX4" fmla="*/ 1704 w 10062"/>
              <a:gd name="connsiteY4" fmla="*/ 556 h 10000"/>
              <a:gd name="connsiteX5" fmla="*/ 2039 w 10062"/>
              <a:gd name="connsiteY5" fmla="*/ 1 h 10000"/>
              <a:gd name="connsiteX6" fmla="*/ 2408 w 10062"/>
              <a:gd name="connsiteY6" fmla="*/ 556 h 10000"/>
              <a:gd name="connsiteX7" fmla="*/ 3007 w 10062"/>
              <a:gd name="connsiteY7" fmla="*/ 3323 h 10000"/>
              <a:gd name="connsiteX8" fmla="*/ 3895 w 10062"/>
              <a:gd name="connsiteY8" fmla="*/ 7628 h 10000"/>
              <a:gd name="connsiteX9" fmla="*/ 4443 w 10062"/>
              <a:gd name="connsiteY9" fmla="*/ 9165 h 10000"/>
              <a:gd name="connsiteX10" fmla="*/ 5172 w 10062"/>
              <a:gd name="connsiteY10" fmla="*/ 9781 h 10000"/>
              <a:gd name="connsiteX11" fmla="*/ 6741 w 10062"/>
              <a:gd name="connsiteY11" fmla="*/ 9909 h 10000"/>
              <a:gd name="connsiteX12" fmla="*/ 9963 w 10062"/>
              <a:gd name="connsiteY12" fmla="*/ 9960 h 10000"/>
              <a:gd name="connsiteX13" fmla="*/ 9232 w 10062"/>
              <a:gd name="connsiteY13" fmla="*/ 9934 h 10000"/>
              <a:gd name="connsiteX0" fmla="*/ 231 w 10062"/>
              <a:gd name="connsiteY0" fmla="*/ 10000 h 10000"/>
              <a:gd name="connsiteX1" fmla="*/ 185 w 10062"/>
              <a:gd name="connsiteY1" fmla="*/ 8327 h 10000"/>
              <a:gd name="connsiteX2" fmla="*/ 426 w 10062"/>
              <a:gd name="connsiteY2" fmla="*/ 7321 h 10000"/>
              <a:gd name="connsiteX3" fmla="*/ 1170 w 10062"/>
              <a:gd name="connsiteY3" fmla="*/ 3511 h 10000"/>
              <a:gd name="connsiteX4" fmla="*/ 1704 w 10062"/>
              <a:gd name="connsiteY4" fmla="*/ 556 h 10000"/>
              <a:gd name="connsiteX5" fmla="*/ 2039 w 10062"/>
              <a:gd name="connsiteY5" fmla="*/ 1 h 10000"/>
              <a:gd name="connsiteX6" fmla="*/ 2408 w 10062"/>
              <a:gd name="connsiteY6" fmla="*/ 556 h 10000"/>
              <a:gd name="connsiteX7" fmla="*/ 3007 w 10062"/>
              <a:gd name="connsiteY7" fmla="*/ 3323 h 10000"/>
              <a:gd name="connsiteX8" fmla="*/ 3895 w 10062"/>
              <a:gd name="connsiteY8" fmla="*/ 7628 h 10000"/>
              <a:gd name="connsiteX9" fmla="*/ 4443 w 10062"/>
              <a:gd name="connsiteY9" fmla="*/ 9165 h 10000"/>
              <a:gd name="connsiteX10" fmla="*/ 5172 w 10062"/>
              <a:gd name="connsiteY10" fmla="*/ 9781 h 10000"/>
              <a:gd name="connsiteX11" fmla="*/ 6741 w 10062"/>
              <a:gd name="connsiteY11" fmla="*/ 9909 h 10000"/>
              <a:gd name="connsiteX12" fmla="*/ 9963 w 10062"/>
              <a:gd name="connsiteY12" fmla="*/ 9960 h 10000"/>
              <a:gd name="connsiteX13" fmla="*/ 9232 w 10062"/>
              <a:gd name="connsiteY13" fmla="*/ 9934 h 10000"/>
              <a:gd name="connsiteX0" fmla="*/ 231 w 10062"/>
              <a:gd name="connsiteY0" fmla="*/ 10000 h 10000"/>
              <a:gd name="connsiteX1" fmla="*/ 185 w 10062"/>
              <a:gd name="connsiteY1" fmla="*/ 8327 h 10000"/>
              <a:gd name="connsiteX2" fmla="*/ 426 w 10062"/>
              <a:gd name="connsiteY2" fmla="*/ 7321 h 10000"/>
              <a:gd name="connsiteX3" fmla="*/ 1170 w 10062"/>
              <a:gd name="connsiteY3" fmla="*/ 3511 h 10000"/>
              <a:gd name="connsiteX4" fmla="*/ 1704 w 10062"/>
              <a:gd name="connsiteY4" fmla="*/ 556 h 10000"/>
              <a:gd name="connsiteX5" fmla="*/ 2039 w 10062"/>
              <a:gd name="connsiteY5" fmla="*/ 1 h 10000"/>
              <a:gd name="connsiteX6" fmla="*/ 2408 w 10062"/>
              <a:gd name="connsiteY6" fmla="*/ 556 h 10000"/>
              <a:gd name="connsiteX7" fmla="*/ 3007 w 10062"/>
              <a:gd name="connsiteY7" fmla="*/ 3323 h 10000"/>
              <a:gd name="connsiteX8" fmla="*/ 3895 w 10062"/>
              <a:gd name="connsiteY8" fmla="*/ 7628 h 10000"/>
              <a:gd name="connsiteX9" fmla="*/ 4443 w 10062"/>
              <a:gd name="connsiteY9" fmla="*/ 9165 h 10000"/>
              <a:gd name="connsiteX10" fmla="*/ 5172 w 10062"/>
              <a:gd name="connsiteY10" fmla="*/ 9781 h 10000"/>
              <a:gd name="connsiteX11" fmla="*/ 6741 w 10062"/>
              <a:gd name="connsiteY11" fmla="*/ 9909 h 10000"/>
              <a:gd name="connsiteX12" fmla="*/ 9963 w 10062"/>
              <a:gd name="connsiteY12" fmla="*/ 9960 h 10000"/>
              <a:gd name="connsiteX13" fmla="*/ 9232 w 10062"/>
              <a:gd name="connsiteY13" fmla="*/ 9934 h 10000"/>
              <a:gd name="connsiteX0" fmla="*/ 50 w 9881"/>
              <a:gd name="connsiteY0" fmla="*/ 10000 h 10000"/>
              <a:gd name="connsiteX1" fmla="*/ 4 w 9881"/>
              <a:gd name="connsiteY1" fmla="*/ 8327 h 10000"/>
              <a:gd name="connsiteX2" fmla="*/ 245 w 9881"/>
              <a:gd name="connsiteY2" fmla="*/ 7321 h 10000"/>
              <a:gd name="connsiteX3" fmla="*/ 989 w 9881"/>
              <a:gd name="connsiteY3" fmla="*/ 3511 h 10000"/>
              <a:gd name="connsiteX4" fmla="*/ 1523 w 9881"/>
              <a:gd name="connsiteY4" fmla="*/ 556 h 10000"/>
              <a:gd name="connsiteX5" fmla="*/ 1858 w 9881"/>
              <a:gd name="connsiteY5" fmla="*/ 1 h 10000"/>
              <a:gd name="connsiteX6" fmla="*/ 2227 w 9881"/>
              <a:gd name="connsiteY6" fmla="*/ 556 h 10000"/>
              <a:gd name="connsiteX7" fmla="*/ 2826 w 9881"/>
              <a:gd name="connsiteY7" fmla="*/ 3323 h 10000"/>
              <a:gd name="connsiteX8" fmla="*/ 3714 w 9881"/>
              <a:gd name="connsiteY8" fmla="*/ 7628 h 10000"/>
              <a:gd name="connsiteX9" fmla="*/ 4262 w 9881"/>
              <a:gd name="connsiteY9" fmla="*/ 9165 h 10000"/>
              <a:gd name="connsiteX10" fmla="*/ 4991 w 9881"/>
              <a:gd name="connsiteY10" fmla="*/ 9781 h 10000"/>
              <a:gd name="connsiteX11" fmla="*/ 6560 w 9881"/>
              <a:gd name="connsiteY11" fmla="*/ 9909 h 10000"/>
              <a:gd name="connsiteX12" fmla="*/ 9782 w 9881"/>
              <a:gd name="connsiteY12" fmla="*/ 9960 h 10000"/>
              <a:gd name="connsiteX13" fmla="*/ 9051 w 9881"/>
              <a:gd name="connsiteY13" fmla="*/ 9934 h 10000"/>
              <a:gd name="connsiteX0" fmla="*/ 48 w 9997"/>
              <a:gd name="connsiteY0" fmla="*/ 10000 h 10000"/>
              <a:gd name="connsiteX1" fmla="*/ 1 w 9997"/>
              <a:gd name="connsiteY1" fmla="*/ 8327 h 10000"/>
              <a:gd name="connsiteX2" fmla="*/ 245 w 9997"/>
              <a:gd name="connsiteY2" fmla="*/ 7321 h 10000"/>
              <a:gd name="connsiteX3" fmla="*/ 998 w 9997"/>
              <a:gd name="connsiteY3" fmla="*/ 3511 h 10000"/>
              <a:gd name="connsiteX4" fmla="*/ 1538 w 9997"/>
              <a:gd name="connsiteY4" fmla="*/ 556 h 10000"/>
              <a:gd name="connsiteX5" fmla="*/ 1877 w 9997"/>
              <a:gd name="connsiteY5" fmla="*/ 1 h 10000"/>
              <a:gd name="connsiteX6" fmla="*/ 2251 w 9997"/>
              <a:gd name="connsiteY6" fmla="*/ 556 h 10000"/>
              <a:gd name="connsiteX7" fmla="*/ 2857 w 9997"/>
              <a:gd name="connsiteY7" fmla="*/ 3323 h 10000"/>
              <a:gd name="connsiteX8" fmla="*/ 3756 w 9997"/>
              <a:gd name="connsiteY8" fmla="*/ 7628 h 10000"/>
              <a:gd name="connsiteX9" fmla="*/ 4310 w 9997"/>
              <a:gd name="connsiteY9" fmla="*/ 9165 h 10000"/>
              <a:gd name="connsiteX10" fmla="*/ 5048 w 9997"/>
              <a:gd name="connsiteY10" fmla="*/ 9781 h 10000"/>
              <a:gd name="connsiteX11" fmla="*/ 6636 w 9997"/>
              <a:gd name="connsiteY11" fmla="*/ 9909 h 10000"/>
              <a:gd name="connsiteX12" fmla="*/ 9897 w 9997"/>
              <a:gd name="connsiteY12" fmla="*/ 9960 h 10000"/>
              <a:gd name="connsiteX13" fmla="*/ 9157 w 9997"/>
              <a:gd name="connsiteY13" fmla="*/ 9934 h 10000"/>
              <a:gd name="connsiteX0" fmla="*/ 124 w 10076"/>
              <a:gd name="connsiteY0" fmla="*/ 10000 h 10000"/>
              <a:gd name="connsiteX1" fmla="*/ 77 w 10076"/>
              <a:gd name="connsiteY1" fmla="*/ 8327 h 10000"/>
              <a:gd name="connsiteX2" fmla="*/ 321 w 10076"/>
              <a:gd name="connsiteY2" fmla="*/ 7321 h 10000"/>
              <a:gd name="connsiteX3" fmla="*/ 1074 w 10076"/>
              <a:gd name="connsiteY3" fmla="*/ 3511 h 10000"/>
              <a:gd name="connsiteX4" fmla="*/ 1614 w 10076"/>
              <a:gd name="connsiteY4" fmla="*/ 556 h 10000"/>
              <a:gd name="connsiteX5" fmla="*/ 1954 w 10076"/>
              <a:gd name="connsiteY5" fmla="*/ 1 h 10000"/>
              <a:gd name="connsiteX6" fmla="*/ 2328 w 10076"/>
              <a:gd name="connsiteY6" fmla="*/ 556 h 10000"/>
              <a:gd name="connsiteX7" fmla="*/ 2934 w 10076"/>
              <a:gd name="connsiteY7" fmla="*/ 3323 h 10000"/>
              <a:gd name="connsiteX8" fmla="*/ 3833 w 10076"/>
              <a:gd name="connsiteY8" fmla="*/ 7628 h 10000"/>
              <a:gd name="connsiteX9" fmla="*/ 4387 w 10076"/>
              <a:gd name="connsiteY9" fmla="*/ 9165 h 10000"/>
              <a:gd name="connsiteX10" fmla="*/ 5126 w 10076"/>
              <a:gd name="connsiteY10" fmla="*/ 9781 h 10000"/>
              <a:gd name="connsiteX11" fmla="*/ 6714 w 10076"/>
              <a:gd name="connsiteY11" fmla="*/ 9909 h 10000"/>
              <a:gd name="connsiteX12" fmla="*/ 9976 w 10076"/>
              <a:gd name="connsiteY12" fmla="*/ 9960 h 10000"/>
              <a:gd name="connsiteX13" fmla="*/ 9236 w 10076"/>
              <a:gd name="connsiteY13" fmla="*/ 9934 h 10000"/>
              <a:gd name="connsiteX0" fmla="*/ 124 w 10076"/>
              <a:gd name="connsiteY0" fmla="*/ 10000 h 10000"/>
              <a:gd name="connsiteX1" fmla="*/ 77 w 10076"/>
              <a:gd name="connsiteY1" fmla="*/ 8327 h 10000"/>
              <a:gd name="connsiteX2" fmla="*/ 321 w 10076"/>
              <a:gd name="connsiteY2" fmla="*/ 7321 h 10000"/>
              <a:gd name="connsiteX3" fmla="*/ 1074 w 10076"/>
              <a:gd name="connsiteY3" fmla="*/ 3511 h 10000"/>
              <a:gd name="connsiteX4" fmla="*/ 1614 w 10076"/>
              <a:gd name="connsiteY4" fmla="*/ 556 h 10000"/>
              <a:gd name="connsiteX5" fmla="*/ 1954 w 10076"/>
              <a:gd name="connsiteY5" fmla="*/ 1 h 10000"/>
              <a:gd name="connsiteX6" fmla="*/ 2328 w 10076"/>
              <a:gd name="connsiteY6" fmla="*/ 556 h 10000"/>
              <a:gd name="connsiteX7" fmla="*/ 2934 w 10076"/>
              <a:gd name="connsiteY7" fmla="*/ 3323 h 10000"/>
              <a:gd name="connsiteX8" fmla="*/ 3833 w 10076"/>
              <a:gd name="connsiteY8" fmla="*/ 7628 h 10000"/>
              <a:gd name="connsiteX9" fmla="*/ 4387 w 10076"/>
              <a:gd name="connsiteY9" fmla="*/ 9165 h 10000"/>
              <a:gd name="connsiteX10" fmla="*/ 5126 w 10076"/>
              <a:gd name="connsiteY10" fmla="*/ 9781 h 10000"/>
              <a:gd name="connsiteX11" fmla="*/ 6714 w 10076"/>
              <a:gd name="connsiteY11" fmla="*/ 9909 h 10000"/>
              <a:gd name="connsiteX12" fmla="*/ 9976 w 10076"/>
              <a:gd name="connsiteY12" fmla="*/ 9960 h 10000"/>
              <a:gd name="connsiteX13" fmla="*/ 9236 w 10076"/>
              <a:gd name="connsiteY13" fmla="*/ 9934 h 10000"/>
              <a:gd name="connsiteX0" fmla="*/ 124 w 10076"/>
              <a:gd name="connsiteY0" fmla="*/ 10000 h 10000"/>
              <a:gd name="connsiteX1" fmla="*/ 77 w 10076"/>
              <a:gd name="connsiteY1" fmla="*/ 8327 h 10000"/>
              <a:gd name="connsiteX2" fmla="*/ 321 w 10076"/>
              <a:gd name="connsiteY2" fmla="*/ 7321 h 10000"/>
              <a:gd name="connsiteX3" fmla="*/ 1074 w 10076"/>
              <a:gd name="connsiteY3" fmla="*/ 3511 h 10000"/>
              <a:gd name="connsiteX4" fmla="*/ 1614 w 10076"/>
              <a:gd name="connsiteY4" fmla="*/ 556 h 10000"/>
              <a:gd name="connsiteX5" fmla="*/ 1954 w 10076"/>
              <a:gd name="connsiteY5" fmla="*/ 1 h 10000"/>
              <a:gd name="connsiteX6" fmla="*/ 2328 w 10076"/>
              <a:gd name="connsiteY6" fmla="*/ 556 h 10000"/>
              <a:gd name="connsiteX7" fmla="*/ 2934 w 10076"/>
              <a:gd name="connsiteY7" fmla="*/ 3323 h 10000"/>
              <a:gd name="connsiteX8" fmla="*/ 3833 w 10076"/>
              <a:gd name="connsiteY8" fmla="*/ 7628 h 10000"/>
              <a:gd name="connsiteX9" fmla="*/ 4387 w 10076"/>
              <a:gd name="connsiteY9" fmla="*/ 9165 h 10000"/>
              <a:gd name="connsiteX10" fmla="*/ 5126 w 10076"/>
              <a:gd name="connsiteY10" fmla="*/ 9781 h 10000"/>
              <a:gd name="connsiteX11" fmla="*/ 6714 w 10076"/>
              <a:gd name="connsiteY11" fmla="*/ 9909 h 10000"/>
              <a:gd name="connsiteX12" fmla="*/ 9976 w 10076"/>
              <a:gd name="connsiteY12" fmla="*/ 9960 h 10000"/>
              <a:gd name="connsiteX13" fmla="*/ 9236 w 10076"/>
              <a:gd name="connsiteY13" fmla="*/ 9934 h 10000"/>
              <a:gd name="connsiteX0" fmla="*/ 48 w 10000"/>
              <a:gd name="connsiteY0" fmla="*/ 10000 h 10000"/>
              <a:gd name="connsiteX1" fmla="*/ 1 w 10000"/>
              <a:gd name="connsiteY1" fmla="*/ 8327 h 10000"/>
              <a:gd name="connsiteX2" fmla="*/ 245 w 10000"/>
              <a:gd name="connsiteY2" fmla="*/ 7321 h 10000"/>
              <a:gd name="connsiteX3" fmla="*/ 998 w 10000"/>
              <a:gd name="connsiteY3" fmla="*/ 3511 h 10000"/>
              <a:gd name="connsiteX4" fmla="*/ 1538 w 10000"/>
              <a:gd name="connsiteY4" fmla="*/ 556 h 10000"/>
              <a:gd name="connsiteX5" fmla="*/ 1878 w 10000"/>
              <a:gd name="connsiteY5" fmla="*/ 1 h 10000"/>
              <a:gd name="connsiteX6" fmla="*/ 2252 w 10000"/>
              <a:gd name="connsiteY6" fmla="*/ 556 h 10000"/>
              <a:gd name="connsiteX7" fmla="*/ 2858 w 10000"/>
              <a:gd name="connsiteY7" fmla="*/ 3323 h 10000"/>
              <a:gd name="connsiteX8" fmla="*/ 3757 w 10000"/>
              <a:gd name="connsiteY8" fmla="*/ 7628 h 10000"/>
              <a:gd name="connsiteX9" fmla="*/ 4311 w 10000"/>
              <a:gd name="connsiteY9" fmla="*/ 9165 h 10000"/>
              <a:gd name="connsiteX10" fmla="*/ 5050 w 10000"/>
              <a:gd name="connsiteY10" fmla="*/ 9781 h 10000"/>
              <a:gd name="connsiteX11" fmla="*/ 6638 w 10000"/>
              <a:gd name="connsiteY11" fmla="*/ 9909 h 10000"/>
              <a:gd name="connsiteX12" fmla="*/ 9900 w 10000"/>
              <a:gd name="connsiteY12" fmla="*/ 9960 h 10000"/>
              <a:gd name="connsiteX13" fmla="*/ 9160 w 10000"/>
              <a:gd name="connsiteY13" fmla="*/ 9934 h 10000"/>
              <a:gd name="connsiteX0" fmla="*/ 47 w 9999"/>
              <a:gd name="connsiteY0" fmla="*/ 10000 h 10000"/>
              <a:gd name="connsiteX1" fmla="*/ 0 w 9999"/>
              <a:gd name="connsiteY1" fmla="*/ 8327 h 10000"/>
              <a:gd name="connsiteX2" fmla="*/ 244 w 9999"/>
              <a:gd name="connsiteY2" fmla="*/ 7321 h 10000"/>
              <a:gd name="connsiteX3" fmla="*/ 997 w 9999"/>
              <a:gd name="connsiteY3" fmla="*/ 3511 h 10000"/>
              <a:gd name="connsiteX4" fmla="*/ 1537 w 9999"/>
              <a:gd name="connsiteY4" fmla="*/ 556 h 10000"/>
              <a:gd name="connsiteX5" fmla="*/ 1877 w 9999"/>
              <a:gd name="connsiteY5" fmla="*/ 1 h 10000"/>
              <a:gd name="connsiteX6" fmla="*/ 2251 w 9999"/>
              <a:gd name="connsiteY6" fmla="*/ 556 h 10000"/>
              <a:gd name="connsiteX7" fmla="*/ 2857 w 9999"/>
              <a:gd name="connsiteY7" fmla="*/ 3323 h 10000"/>
              <a:gd name="connsiteX8" fmla="*/ 3756 w 9999"/>
              <a:gd name="connsiteY8" fmla="*/ 7628 h 10000"/>
              <a:gd name="connsiteX9" fmla="*/ 4310 w 9999"/>
              <a:gd name="connsiteY9" fmla="*/ 9165 h 10000"/>
              <a:gd name="connsiteX10" fmla="*/ 5049 w 9999"/>
              <a:gd name="connsiteY10" fmla="*/ 9781 h 10000"/>
              <a:gd name="connsiteX11" fmla="*/ 6637 w 9999"/>
              <a:gd name="connsiteY11" fmla="*/ 9909 h 10000"/>
              <a:gd name="connsiteX12" fmla="*/ 9899 w 9999"/>
              <a:gd name="connsiteY12" fmla="*/ 9960 h 10000"/>
              <a:gd name="connsiteX13" fmla="*/ 9159 w 9999"/>
              <a:gd name="connsiteY13" fmla="*/ 9934 h 10000"/>
              <a:gd name="connsiteX0" fmla="*/ 47 w 10000"/>
              <a:gd name="connsiteY0" fmla="*/ 10000 h 10000"/>
              <a:gd name="connsiteX1" fmla="*/ 0 w 10000"/>
              <a:gd name="connsiteY1" fmla="*/ 8327 h 10000"/>
              <a:gd name="connsiteX2" fmla="*/ 244 w 10000"/>
              <a:gd name="connsiteY2" fmla="*/ 7321 h 10000"/>
              <a:gd name="connsiteX3" fmla="*/ 997 w 10000"/>
              <a:gd name="connsiteY3" fmla="*/ 3511 h 10000"/>
              <a:gd name="connsiteX4" fmla="*/ 1537 w 10000"/>
              <a:gd name="connsiteY4" fmla="*/ 556 h 10000"/>
              <a:gd name="connsiteX5" fmla="*/ 1877 w 10000"/>
              <a:gd name="connsiteY5" fmla="*/ 1 h 10000"/>
              <a:gd name="connsiteX6" fmla="*/ 2251 w 10000"/>
              <a:gd name="connsiteY6" fmla="*/ 556 h 10000"/>
              <a:gd name="connsiteX7" fmla="*/ 2857 w 10000"/>
              <a:gd name="connsiteY7" fmla="*/ 3323 h 10000"/>
              <a:gd name="connsiteX8" fmla="*/ 3756 w 10000"/>
              <a:gd name="connsiteY8" fmla="*/ 7628 h 10000"/>
              <a:gd name="connsiteX9" fmla="*/ 4310 w 10000"/>
              <a:gd name="connsiteY9" fmla="*/ 9165 h 10000"/>
              <a:gd name="connsiteX10" fmla="*/ 5050 w 10000"/>
              <a:gd name="connsiteY10" fmla="*/ 9781 h 10000"/>
              <a:gd name="connsiteX11" fmla="*/ 6638 w 10000"/>
              <a:gd name="connsiteY11" fmla="*/ 9909 h 10000"/>
              <a:gd name="connsiteX12" fmla="*/ 9900 w 10000"/>
              <a:gd name="connsiteY12" fmla="*/ 9960 h 10000"/>
              <a:gd name="connsiteX13" fmla="*/ 9160 w 10000"/>
              <a:gd name="connsiteY13" fmla="*/ 9934 h 10000"/>
              <a:gd name="connsiteX0" fmla="*/ 15 w 10000"/>
              <a:gd name="connsiteY0" fmla="*/ 9980 h 9980"/>
              <a:gd name="connsiteX1" fmla="*/ 0 w 10000"/>
              <a:gd name="connsiteY1" fmla="*/ 8327 h 9980"/>
              <a:gd name="connsiteX2" fmla="*/ 244 w 10000"/>
              <a:gd name="connsiteY2" fmla="*/ 7321 h 9980"/>
              <a:gd name="connsiteX3" fmla="*/ 997 w 10000"/>
              <a:gd name="connsiteY3" fmla="*/ 3511 h 9980"/>
              <a:gd name="connsiteX4" fmla="*/ 1537 w 10000"/>
              <a:gd name="connsiteY4" fmla="*/ 556 h 9980"/>
              <a:gd name="connsiteX5" fmla="*/ 1877 w 10000"/>
              <a:gd name="connsiteY5" fmla="*/ 1 h 9980"/>
              <a:gd name="connsiteX6" fmla="*/ 2251 w 10000"/>
              <a:gd name="connsiteY6" fmla="*/ 556 h 9980"/>
              <a:gd name="connsiteX7" fmla="*/ 2857 w 10000"/>
              <a:gd name="connsiteY7" fmla="*/ 3323 h 9980"/>
              <a:gd name="connsiteX8" fmla="*/ 3756 w 10000"/>
              <a:gd name="connsiteY8" fmla="*/ 7628 h 9980"/>
              <a:gd name="connsiteX9" fmla="*/ 4310 w 10000"/>
              <a:gd name="connsiteY9" fmla="*/ 9165 h 9980"/>
              <a:gd name="connsiteX10" fmla="*/ 5050 w 10000"/>
              <a:gd name="connsiteY10" fmla="*/ 9781 h 9980"/>
              <a:gd name="connsiteX11" fmla="*/ 6638 w 10000"/>
              <a:gd name="connsiteY11" fmla="*/ 9909 h 9980"/>
              <a:gd name="connsiteX12" fmla="*/ 9900 w 10000"/>
              <a:gd name="connsiteY12" fmla="*/ 9960 h 9980"/>
              <a:gd name="connsiteX13" fmla="*/ 9160 w 10000"/>
              <a:gd name="connsiteY13" fmla="*/ 9934 h 998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4310 w 10000"/>
              <a:gd name="connsiteY9" fmla="*/ 9183 h 10000"/>
              <a:gd name="connsiteX10" fmla="*/ 5050 w 10000"/>
              <a:gd name="connsiteY10" fmla="*/ 9801 h 10000"/>
              <a:gd name="connsiteX11" fmla="*/ 6638 w 10000"/>
              <a:gd name="connsiteY11" fmla="*/ 9929 h 10000"/>
              <a:gd name="connsiteX12" fmla="*/ 9900 w 10000"/>
              <a:gd name="connsiteY12" fmla="*/ 9980 h 10000"/>
              <a:gd name="connsiteX13" fmla="*/ 9160 w 10000"/>
              <a:gd name="connsiteY13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4310 w 10000"/>
              <a:gd name="connsiteY10" fmla="*/ 9183 h 10000"/>
              <a:gd name="connsiteX11" fmla="*/ 5050 w 10000"/>
              <a:gd name="connsiteY11" fmla="*/ 9801 h 10000"/>
              <a:gd name="connsiteX12" fmla="*/ 6638 w 10000"/>
              <a:gd name="connsiteY12" fmla="*/ 9929 h 10000"/>
              <a:gd name="connsiteX13" fmla="*/ 9900 w 10000"/>
              <a:gd name="connsiteY13" fmla="*/ 9980 h 10000"/>
              <a:gd name="connsiteX14" fmla="*/ 9160 w 10000"/>
              <a:gd name="connsiteY14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4310 w 10000"/>
              <a:gd name="connsiteY10" fmla="*/ 9183 h 10000"/>
              <a:gd name="connsiteX11" fmla="*/ 5050 w 10000"/>
              <a:gd name="connsiteY11" fmla="*/ 9801 h 10000"/>
              <a:gd name="connsiteX12" fmla="*/ 6638 w 10000"/>
              <a:gd name="connsiteY12" fmla="*/ 9929 h 10000"/>
              <a:gd name="connsiteX13" fmla="*/ 9900 w 10000"/>
              <a:gd name="connsiteY13" fmla="*/ 9980 h 10000"/>
              <a:gd name="connsiteX14" fmla="*/ 9160 w 10000"/>
              <a:gd name="connsiteY14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4310 w 10000"/>
              <a:gd name="connsiteY10" fmla="*/ 9183 h 10000"/>
              <a:gd name="connsiteX11" fmla="*/ 5050 w 10000"/>
              <a:gd name="connsiteY11" fmla="*/ 9801 h 10000"/>
              <a:gd name="connsiteX12" fmla="*/ 6638 w 10000"/>
              <a:gd name="connsiteY12" fmla="*/ 9929 h 10000"/>
              <a:gd name="connsiteX13" fmla="*/ 9900 w 10000"/>
              <a:gd name="connsiteY13" fmla="*/ 9980 h 10000"/>
              <a:gd name="connsiteX14" fmla="*/ 9160 w 10000"/>
              <a:gd name="connsiteY14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5050 w 10000"/>
              <a:gd name="connsiteY10" fmla="*/ 9801 h 10000"/>
              <a:gd name="connsiteX11" fmla="*/ 6638 w 10000"/>
              <a:gd name="connsiteY11" fmla="*/ 9929 h 10000"/>
              <a:gd name="connsiteX12" fmla="*/ 9900 w 10000"/>
              <a:gd name="connsiteY12" fmla="*/ 9980 h 10000"/>
              <a:gd name="connsiteX13" fmla="*/ 9160 w 10000"/>
              <a:gd name="connsiteY13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6638 w 10000"/>
              <a:gd name="connsiteY10" fmla="*/ 9929 h 10000"/>
              <a:gd name="connsiteX11" fmla="*/ 9900 w 10000"/>
              <a:gd name="connsiteY11" fmla="*/ 9980 h 10000"/>
              <a:gd name="connsiteX12" fmla="*/ 9160 w 10000"/>
              <a:gd name="connsiteY12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4663 w 10000"/>
              <a:gd name="connsiteY10" fmla="*/ 9765 h 10000"/>
              <a:gd name="connsiteX11" fmla="*/ 9900 w 10000"/>
              <a:gd name="connsiteY11" fmla="*/ 9980 h 10000"/>
              <a:gd name="connsiteX12" fmla="*/ 9160 w 10000"/>
              <a:gd name="connsiteY12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9900 w 10000"/>
              <a:gd name="connsiteY10" fmla="*/ 9980 h 10000"/>
              <a:gd name="connsiteX11" fmla="*/ 9160 w 10000"/>
              <a:gd name="connsiteY11" fmla="*/ 9954 h 10000"/>
              <a:gd name="connsiteX0" fmla="*/ 15 w 9160"/>
              <a:gd name="connsiteY0" fmla="*/ 10000 h 10000"/>
              <a:gd name="connsiteX1" fmla="*/ 0 w 9160"/>
              <a:gd name="connsiteY1" fmla="*/ 8344 h 10000"/>
              <a:gd name="connsiteX2" fmla="*/ 244 w 9160"/>
              <a:gd name="connsiteY2" fmla="*/ 7336 h 10000"/>
              <a:gd name="connsiteX3" fmla="*/ 997 w 9160"/>
              <a:gd name="connsiteY3" fmla="*/ 3518 h 10000"/>
              <a:gd name="connsiteX4" fmla="*/ 1537 w 9160"/>
              <a:gd name="connsiteY4" fmla="*/ 557 h 10000"/>
              <a:gd name="connsiteX5" fmla="*/ 1877 w 9160"/>
              <a:gd name="connsiteY5" fmla="*/ 1 h 10000"/>
              <a:gd name="connsiteX6" fmla="*/ 2251 w 9160"/>
              <a:gd name="connsiteY6" fmla="*/ 557 h 10000"/>
              <a:gd name="connsiteX7" fmla="*/ 2857 w 9160"/>
              <a:gd name="connsiteY7" fmla="*/ 3330 h 10000"/>
              <a:gd name="connsiteX8" fmla="*/ 3756 w 9160"/>
              <a:gd name="connsiteY8" fmla="*/ 7643 h 10000"/>
              <a:gd name="connsiteX9" fmla="*/ 3875 w 9160"/>
              <a:gd name="connsiteY9" fmla="*/ 8199 h 10000"/>
              <a:gd name="connsiteX10" fmla="*/ 9160 w 9160"/>
              <a:gd name="connsiteY10" fmla="*/ 9954 h 10000"/>
              <a:gd name="connsiteX0" fmla="*/ 16 w 4490"/>
              <a:gd name="connsiteY0" fmla="*/ 10000 h 10000"/>
              <a:gd name="connsiteX1" fmla="*/ 0 w 4490"/>
              <a:gd name="connsiteY1" fmla="*/ 8344 h 10000"/>
              <a:gd name="connsiteX2" fmla="*/ 266 w 4490"/>
              <a:gd name="connsiteY2" fmla="*/ 7336 h 10000"/>
              <a:gd name="connsiteX3" fmla="*/ 1088 w 4490"/>
              <a:gd name="connsiteY3" fmla="*/ 3518 h 10000"/>
              <a:gd name="connsiteX4" fmla="*/ 1678 w 4490"/>
              <a:gd name="connsiteY4" fmla="*/ 557 h 10000"/>
              <a:gd name="connsiteX5" fmla="*/ 2049 w 4490"/>
              <a:gd name="connsiteY5" fmla="*/ 1 h 10000"/>
              <a:gd name="connsiteX6" fmla="*/ 2457 w 4490"/>
              <a:gd name="connsiteY6" fmla="*/ 557 h 10000"/>
              <a:gd name="connsiteX7" fmla="*/ 3119 w 4490"/>
              <a:gd name="connsiteY7" fmla="*/ 3330 h 10000"/>
              <a:gd name="connsiteX8" fmla="*/ 4100 w 4490"/>
              <a:gd name="connsiteY8" fmla="*/ 7643 h 10000"/>
              <a:gd name="connsiteX9" fmla="*/ 4230 w 4490"/>
              <a:gd name="connsiteY9" fmla="*/ 8199 h 10000"/>
              <a:gd name="connsiteX10" fmla="*/ 4212 w 4490"/>
              <a:gd name="connsiteY10" fmla="*/ 9933 h 10000"/>
              <a:gd name="connsiteX0" fmla="*/ 36 w 10377"/>
              <a:gd name="connsiteY0" fmla="*/ 10000 h 10000"/>
              <a:gd name="connsiteX1" fmla="*/ 0 w 10377"/>
              <a:gd name="connsiteY1" fmla="*/ 8344 h 10000"/>
              <a:gd name="connsiteX2" fmla="*/ 592 w 10377"/>
              <a:gd name="connsiteY2" fmla="*/ 7336 h 10000"/>
              <a:gd name="connsiteX3" fmla="*/ 2423 w 10377"/>
              <a:gd name="connsiteY3" fmla="*/ 3518 h 10000"/>
              <a:gd name="connsiteX4" fmla="*/ 3737 w 10377"/>
              <a:gd name="connsiteY4" fmla="*/ 557 h 10000"/>
              <a:gd name="connsiteX5" fmla="*/ 4563 w 10377"/>
              <a:gd name="connsiteY5" fmla="*/ 1 h 10000"/>
              <a:gd name="connsiteX6" fmla="*/ 5472 w 10377"/>
              <a:gd name="connsiteY6" fmla="*/ 557 h 10000"/>
              <a:gd name="connsiteX7" fmla="*/ 6947 w 10377"/>
              <a:gd name="connsiteY7" fmla="*/ 3330 h 10000"/>
              <a:gd name="connsiteX8" fmla="*/ 9131 w 10377"/>
              <a:gd name="connsiteY8" fmla="*/ 7643 h 10000"/>
              <a:gd name="connsiteX9" fmla="*/ 9421 w 10377"/>
              <a:gd name="connsiteY9" fmla="*/ 8199 h 10000"/>
              <a:gd name="connsiteX10" fmla="*/ 9381 w 10377"/>
              <a:gd name="connsiteY10" fmla="*/ 9933 h 10000"/>
              <a:gd name="connsiteX0" fmla="*/ 36 w 10383"/>
              <a:gd name="connsiteY0" fmla="*/ 10000 h 10000"/>
              <a:gd name="connsiteX1" fmla="*/ 0 w 10383"/>
              <a:gd name="connsiteY1" fmla="*/ 8344 h 10000"/>
              <a:gd name="connsiteX2" fmla="*/ 592 w 10383"/>
              <a:gd name="connsiteY2" fmla="*/ 7336 h 10000"/>
              <a:gd name="connsiteX3" fmla="*/ 2423 w 10383"/>
              <a:gd name="connsiteY3" fmla="*/ 3518 h 10000"/>
              <a:gd name="connsiteX4" fmla="*/ 3737 w 10383"/>
              <a:gd name="connsiteY4" fmla="*/ 557 h 10000"/>
              <a:gd name="connsiteX5" fmla="*/ 4563 w 10383"/>
              <a:gd name="connsiteY5" fmla="*/ 1 h 10000"/>
              <a:gd name="connsiteX6" fmla="*/ 5472 w 10383"/>
              <a:gd name="connsiteY6" fmla="*/ 557 h 10000"/>
              <a:gd name="connsiteX7" fmla="*/ 6947 w 10383"/>
              <a:gd name="connsiteY7" fmla="*/ 3330 h 10000"/>
              <a:gd name="connsiteX8" fmla="*/ 9131 w 10383"/>
              <a:gd name="connsiteY8" fmla="*/ 7643 h 10000"/>
              <a:gd name="connsiteX9" fmla="*/ 9421 w 10383"/>
              <a:gd name="connsiteY9" fmla="*/ 8199 h 10000"/>
              <a:gd name="connsiteX10" fmla="*/ 9381 w 10383"/>
              <a:gd name="connsiteY10" fmla="*/ 9933 h 10000"/>
              <a:gd name="connsiteX0" fmla="*/ 36 w 9421"/>
              <a:gd name="connsiteY0" fmla="*/ 10000 h 10000"/>
              <a:gd name="connsiteX1" fmla="*/ 0 w 9421"/>
              <a:gd name="connsiteY1" fmla="*/ 8344 h 10000"/>
              <a:gd name="connsiteX2" fmla="*/ 592 w 9421"/>
              <a:gd name="connsiteY2" fmla="*/ 7336 h 10000"/>
              <a:gd name="connsiteX3" fmla="*/ 2423 w 9421"/>
              <a:gd name="connsiteY3" fmla="*/ 3518 h 10000"/>
              <a:gd name="connsiteX4" fmla="*/ 3737 w 9421"/>
              <a:gd name="connsiteY4" fmla="*/ 557 h 10000"/>
              <a:gd name="connsiteX5" fmla="*/ 4563 w 9421"/>
              <a:gd name="connsiteY5" fmla="*/ 1 h 10000"/>
              <a:gd name="connsiteX6" fmla="*/ 5472 w 9421"/>
              <a:gd name="connsiteY6" fmla="*/ 557 h 10000"/>
              <a:gd name="connsiteX7" fmla="*/ 6947 w 9421"/>
              <a:gd name="connsiteY7" fmla="*/ 3330 h 10000"/>
              <a:gd name="connsiteX8" fmla="*/ 9131 w 9421"/>
              <a:gd name="connsiteY8" fmla="*/ 7643 h 10000"/>
              <a:gd name="connsiteX9" fmla="*/ 9421 w 9421"/>
              <a:gd name="connsiteY9" fmla="*/ 8199 h 10000"/>
              <a:gd name="connsiteX10" fmla="*/ 9381 w 9421"/>
              <a:gd name="connsiteY10" fmla="*/ 9933 h 10000"/>
              <a:gd name="connsiteX0" fmla="*/ 38 w 10000"/>
              <a:gd name="connsiteY0" fmla="*/ 10000 h 10015"/>
              <a:gd name="connsiteX1" fmla="*/ 0 w 10000"/>
              <a:gd name="connsiteY1" fmla="*/ 8344 h 10015"/>
              <a:gd name="connsiteX2" fmla="*/ 628 w 10000"/>
              <a:gd name="connsiteY2" fmla="*/ 7336 h 10015"/>
              <a:gd name="connsiteX3" fmla="*/ 2572 w 10000"/>
              <a:gd name="connsiteY3" fmla="*/ 3518 h 10015"/>
              <a:gd name="connsiteX4" fmla="*/ 3967 w 10000"/>
              <a:gd name="connsiteY4" fmla="*/ 557 h 10015"/>
              <a:gd name="connsiteX5" fmla="*/ 4843 w 10000"/>
              <a:gd name="connsiteY5" fmla="*/ 1 h 10015"/>
              <a:gd name="connsiteX6" fmla="*/ 5808 w 10000"/>
              <a:gd name="connsiteY6" fmla="*/ 557 h 10015"/>
              <a:gd name="connsiteX7" fmla="*/ 7374 w 10000"/>
              <a:gd name="connsiteY7" fmla="*/ 3330 h 10015"/>
              <a:gd name="connsiteX8" fmla="*/ 9692 w 10000"/>
              <a:gd name="connsiteY8" fmla="*/ 7643 h 10015"/>
              <a:gd name="connsiteX9" fmla="*/ 10000 w 10000"/>
              <a:gd name="connsiteY9" fmla="*/ 8199 h 10015"/>
              <a:gd name="connsiteX10" fmla="*/ 9922 w 10000"/>
              <a:gd name="connsiteY10" fmla="*/ 10015 h 10015"/>
              <a:gd name="connsiteX0" fmla="*/ 38 w 10000"/>
              <a:gd name="connsiteY0" fmla="*/ 10000 h 10000"/>
              <a:gd name="connsiteX1" fmla="*/ 0 w 10000"/>
              <a:gd name="connsiteY1" fmla="*/ 8344 h 10000"/>
              <a:gd name="connsiteX2" fmla="*/ 628 w 10000"/>
              <a:gd name="connsiteY2" fmla="*/ 7336 h 10000"/>
              <a:gd name="connsiteX3" fmla="*/ 2572 w 10000"/>
              <a:gd name="connsiteY3" fmla="*/ 3518 h 10000"/>
              <a:gd name="connsiteX4" fmla="*/ 3967 w 10000"/>
              <a:gd name="connsiteY4" fmla="*/ 557 h 10000"/>
              <a:gd name="connsiteX5" fmla="*/ 4843 w 10000"/>
              <a:gd name="connsiteY5" fmla="*/ 1 h 10000"/>
              <a:gd name="connsiteX6" fmla="*/ 5808 w 10000"/>
              <a:gd name="connsiteY6" fmla="*/ 557 h 10000"/>
              <a:gd name="connsiteX7" fmla="*/ 7374 w 10000"/>
              <a:gd name="connsiteY7" fmla="*/ 3330 h 10000"/>
              <a:gd name="connsiteX8" fmla="*/ 9692 w 10000"/>
              <a:gd name="connsiteY8" fmla="*/ 7643 h 10000"/>
              <a:gd name="connsiteX9" fmla="*/ 10000 w 10000"/>
              <a:gd name="connsiteY9" fmla="*/ 8199 h 10000"/>
              <a:gd name="connsiteX10" fmla="*/ 9958 w 10000"/>
              <a:gd name="connsiteY10" fmla="*/ 9905 h 10000"/>
              <a:gd name="connsiteX0" fmla="*/ 38 w 10000"/>
              <a:gd name="connsiteY0" fmla="*/ 10000 h 10000"/>
              <a:gd name="connsiteX1" fmla="*/ 0 w 10000"/>
              <a:gd name="connsiteY1" fmla="*/ 8344 h 10000"/>
              <a:gd name="connsiteX2" fmla="*/ 628 w 10000"/>
              <a:gd name="connsiteY2" fmla="*/ 7336 h 10000"/>
              <a:gd name="connsiteX3" fmla="*/ 2572 w 10000"/>
              <a:gd name="connsiteY3" fmla="*/ 3518 h 10000"/>
              <a:gd name="connsiteX4" fmla="*/ 3967 w 10000"/>
              <a:gd name="connsiteY4" fmla="*/ 557 h 10000"/>
              <a:gd name="connsiteX5" fmla="*/ 4843 w 10000"/>
              <a:gd name="connsiteY5" fmla="*/ 1 h 10000"/>
              <a:gd name="connsiteX6" fmla="*/ 5808 w 10000"/>
              <a:gd name="connsiteY6" fmla="*/ 557 h 10000"/>
              <a:gd name="connsiteX7" fmla="*/ 7374 w 10000"/>
              <a:gd name="connsiteY7" fmla="*/ 3330 h 10000"/>
              <a:gd name="connsiteX8" fmla="*/ 9692 w 10000"/>
              <a:gd name="connsiteY8" fmla="*/ 7643 h 10000"/>
              <a:gd name="connsiteX9" fmla="*/ 10000 w 10000"/>
              <a:gd name="connsiteY9" fmla="*/ 8199 h 10000"/>
              <a:gd name="connsiteX10" fmla="*/ 9958 w 10000"/>
              <a:gd name="connsiteY10" fmla="*/ 9932 h 10000"/>
              <a:gd name="connsiteX0" fmla="*/ 38 w 10000"/>
              <a:gd name="connsiteY0" fmla="*/ 10000 h 10014"/>
              <a:gd name="connsiteX1" fmla="*/ 0 w 10000"/>
              <a:gd name="connsiteY1" fmla="*/ 8344 h 10014"/>
              <a:gd name="connsiteX2" fmla="*/ 628 w 10000"/>
              <a:gd name="connsiteY2" fmla="*/ 7336 h 10014"/>
              <a:gd name="connsiteX3" fmla="*/ 2572 w 10000"/>
              <a:gd name="connsiteY3" fmla="*/ 3518 h 10014"/>
              <a:gd name="connsiteX4" fmla="*/ 3967 w 10000"/>
              <a:gd name="connsiteY4" fmla="*/ 557 h 10014"/>
              <a:gd name="connsiteX5" fmla="*/ 4843 w 10000"/>
              <a:gd name="connsiteY5" fmla="*/ 1 h 10014"/>
              <a:gd name="connsiteX6" fmla="*/ 5808 w 10000"/>
              <a:gd name="connsiteY6" fmla="*/ 557 h 10014"/>
              <a:gd name="connsiteX7" fmla="*/ 7374 w 10000"/>
              <a:gd name="connsiteY7" fmla="*/ 3330 h 10014"/>
              <a:gd name="connsiteX8" fmla="*/ 9692 w 10000"/>
              <a:gd name="connsiteY8" fmla="*/ 7643 h 10014"/>
              <a:gd name="connsiteX9" fmla="*/ 10000 w 10000"/>
              <a:gd name="connsiteY9" fmla="*/ 8199 h 10014"/>
              <a:gd name="connsiteX10" fmla="*/ 9922 w 10000"/>
              <a:gd name="connsiteY10" fmla="*/ 10014 h 10014"/>
              <a:gd name="connsiteX0" fmla="*/ 38 w 10000"/>
              <a:gd name="connsiteY0" fmla="*/ 10000 h 10000"/>
              <a:gd name="connsiteX1" fmla="*/ 0 w 10000"/>
              <a:gd name="connsiteY1" fmla="*/ 8344 h 10000"/>
              <a:gd name="connsiteX2" fmla="*/ 628 w 10000"/>
              <a:gd name="connsiteY2" fmla="*/ 7336 h 10000"/>
              <a:gd name="connsiteX3" fmla="*/ 2572 w 10000"/>
              <a:gd name="connsiteY3" fmla="*/ 3518 h 10000"/>
              <a:gd name="connsiteX4" fmla="*/ 3967 w 10000"/>
              <a:gd name="connsiteY4" fmla="*/ 557 h 10000"/>
              <a:gd name="connsiteX5" fmla="*/ 4843 w 10000"/>
              <a:gd name="connsiteY5" fmla="*/ 1 h 10000"/>
              <a:gd name="connsiteX6" fmla="*/ 5808 w 10000"/>
              <a:gd name="connsiteY6" fmla="*/ 557 h 10000"/>
              <a:gd name="connsiteX7" fmla="*/ 7374 w 10000"/>
              <a:gd name="connsiteY7" fmla="*/ 3330 h 10000"/>
              <a:gd name="connsiteX8" fmla="*/ 9692 w 10000"/>
              <a:gd name="connsiteY8" fmla="*/ 7643 h 10000"/>
              <a:gd name="connsiteX9" fmla="*/ 10000 w 10000"/>
              <a:gd name="connsiteY9" fmla="*/ 8199 h 10000"/>
              <a:gd name="connsiteX10" fmla="*/ 9958 w 10000"/>
              <a:gd name="connsiteY10" fmla="*/ 9987 h 10000"/>
              <a:gd name="connsiteX0" fmla="*/ 38 w 10000"/>
              <a:gd name="connsiteY0" fmla="*/ 10000 h 10008"/>
              <a:gd name="connsiteX1" fmla="*/ 0 w 10000"/>
              <a:gd name="connsiteY1" fmla="*/ 8344 h 10008"/>
              <a:gd name="connsiteX2" fmla="*/ 628 w 10000"/>
              <a:gd name="connsiteY2" fmla="*/ 7336 h 10008"/>
              <a:gd name="connsiteX3" fmla="*/ 2572 w 10000"/>
              <a:gd name="connsiteY3" fmla="*/ 3518 h 10008"/>
              <a:gd name="connsiteX4" fmla="*/ 3967 w 10000"/>
              <a:gd name="connsiteY4" fmla="*/ 557 h 10008"/>
              <a:gd name="connsiteX5" fmla="*/ 4843 w 10000"/>
              <a:gd name="connsiteY5" fmla="*/ 1 h 10008"/>
              <a:gd name="connsiteX6" fmla="*/ 5808 w 10000"/>
              <a:gd name="connsiteY6" fmla="*/ 557 h 10008"/>
              <a:gd name="connsiteX7" fmla="*/ 7374 w 10000"/>
              <a:gd name="connsiteY7" fmla="*/ 3330 h 10008"/>
              <a:gd name="connsiteX8" fmla="*/ 9692 w 10000"/>
              <a:gd name="connsiteY8" fmla="*/ 7643 h 10008"/>
              <a:gd name="connsiteX9" fmla="*/ 10000 w 10000"/>
              <a:gd name="connsiteY9" fmla="*/ 8199 h 10008"/>
              <a:gd name="connsiteX10" fmla="*/ 9985 w 10000"/>
              <a:gd name="connsiteY10" fmla="*/ 10008 h 10008"/>
              <a:gd name="connsiteX0" fmla="*/ 38 w 10000"/>
              <a:gd name="connsiteY0" fmla="*/ 10000 h 10008"/>
              <a:gd name="connsiteX1" fmla="*/ 0 w 10000"/>
              <a:gd name="connsiteY1" fmla="*/ 8344 h 10008"/>
              <a:gd name="connsiteX2" fmla="*/ 628 w 10000"/>
              <a:gd name="connsiteY2" fmla="*/ 7336 h 10008"/>
              <a:gd name="connsiteX3" fmla="*/ 2572 w 10000"/>
              <a:gd name="connsiteY3" fmla="*/ 3518 h 10008"/>
              <a:gd name="connsiteX4" fmla="*/ 3967 w 10000"/>
              <a:gd name="connsiteY4" fmla="*/ 557 h 10008"/>
              <a:gd name="connsiteX5" fmla="*/ 4843 w 10000"/>
              <a:gd name="connsiteY5" fmla="*/ 1 h 10008"/>
              <a:gd name="connsiteX6" fmla="*/ 5808 w 10000"/>
              <a:gd name="connsiteY6" fmla="*/ 557 h 10008"/>
              <a:gd name="connsiteX7" fmla="*/ 7374 w 10000"/>
              <a:gd name="connsiteY7" fmla="*/ 3330 h 10008"/>
              <a:gd name="connsiteX8" fmla="*/ 9692 w 10000"/>
              <a:gd name="connsiteY8" fmla="*/ 7643 h 10008"/>
              <a:gd name="connsiteX9" fmla="*/ 10000 w 10000"/>
              <a:gd name="connsiteY9" fmla="*/ 8199 h 10008"/>
              <a:gd name="connsiteX10" fmla="*/ 9985 w 10000"/>
              <a:gd name="connsiteY10" fmla="*/ 10008 h 10008"/>
              <a:gd name="connsiteX0" fmla="*/ 38 w 10000"/>
              <a:gd name="connsiteY0" fmla="*/ 10000 h 10008"/>
              <a:gd name="connsiteX1" fmla="*/ 0 w 10000"/>
              <a:gd name="connsiteY1" fmla="*/ 8344 h 10008"/>
              <a:gd name="connsiteX2" fmla="*/ 628 w 10000"/>
              <a:gd name="connsiteY2" fmla="*/ 7336 h 10008"/>
              <a:gd name="connsiteX3" fmla="*/ 2572 w 10000"/>
              <a:gd name="connsiteY3" fmla="*/ 3518 h 10008"/>
              <a:gd name="connsiteX4" fmla="*/ 3967 w 10000"/>
              <a:gd name="connsiteY4" fmla="*/ 557 h 10008"/>
              <a:gd name="connsiteX5" fmla="*/ 4843 w 10000"/>
              <a:gd name="connsiteY5" fmla="*/ 1 h 10008"/>
              <a:gd name="connsiteX6" fmla="*/ 5808 w 10000"/>
              <a:gd name="connsiteY6" fmla="*/ 557 h 10008"/>
              <a:gd name="connsiteX7" fmla="*/ 7374 w 10000"/>
              <a:gd name="connsiteY7" fmla="*/ 3330 h 10008"/>
              <a:gd name="connsiteX8" fmla="*/ 9692 w 10000"/>
              <a:gd name="connsiteY8" fmla="*/ 7643 h 10008"/>
              <a:gd name="connsiteX9" fmla="*/ 10000 w 10000"/>
              <a:gd name="connsiteY9" fmla="*/ 8199 h 10008"/>
              <a:gd name="connsiteX10" fmla="*/ 9985 w 10000"/>
              <a:gd name="connsiteY10" fmla="*/ 10008 h 10008"/>
              <a:gd name="connsiteX0" fmla="*/ 38 w 10073"/>
              <a:gd name="connsiteY0" fmla="*/ 10000 h 10008"/>
              <a:gd name="connsiteX1" fmla="*/ 0 w 10073"/>
              <a:gd name="connsiteY1" fmla="*/ 8344 h 10008"/>
              <a:gd name="connsiteX2" fmla="*/ 628 w 10073"/>
              <a:gd name="connsiteY2" fmla="*/ 7336 h 10008"/>
              <a:gd name="connsiteX3" fmla="*/ 2572 w 10073"/>
              <a:gd name="connsiteY3" fmla="*/ 3518 h 10008"/>
              <a:gd name="connsiteX4" fmla="*/ 3967 w 10073"/>
              <a:gd name="connsiteY4" fmla="*/ 557 h 10008"/>
              <a:gd name="connsiteX5" fmla="*/ 4843 w 10073"/>
              <a:gd name="connsiteY5" fmla="*/ 1 h 10008"/>
              <a:gd name="connsiteX6" fmla="*/ 5808 w 10073"/>
              <a:gd name="connsiteY6" fmla="*/ 557 h 10008"/>
              <a:gd name="connsiteX7" fmla="*/ 7374 w 10073"/>
              <a:gd name="connsiteY7" fmla="*/ 3330 h 10008"/>
              <a:gd name="connsiteX8" fmla="*/ 9692 w 10073"/>
              <a:gd name="connsiteY8" fmla="*/ 7643 h 10008"/>
              <a:gd name="connsiteX9" fmla="*/ 10073 w 10073"/>
              <a:gd name="connsiteY9" fmla="*/ 8363 h 10008"/>
              <a:gd name="connsiteX10" fmla="*/ 9985 w 10073"/>
              <a:gd name="connsiteY10" fmla="*/ 10008 h 10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73" h="10008">
                <a:moveTo>
                  <a:pt x="38" y="10000"/>
                </a:moveTo>
                <a:cubicBezTo>
                  <a:pt x="48" y="8983"/>
                  <a:pt x="94" y="9737"/>
                  <a:pt x="0" y="8344"/>
                </a:cubicBezTo>
                <a:cubicBezTo>
                  <a:pt x="412" y="7759"/>
                  <a:pt x="201" y="8140"/>
                  <a:pt x="628" y="7336"/>
                </a:cubicBezTo>
                <a:cubicBezTo>
                  <a:pt x="1059" y="6531"/>
                  <a:pt x="2017" y="4648"/>
                  <a:pt x="2572" y="3518"/>
                </a:cubicBezTo>
                <a:cubicBezTo>
                  <a:pt x="3125" y="2388"/>
                  <a:pt x="3596" y="1138"/>
                  <a:pt x="3967" y="557"/>
                </a:cubicBezTo>
                <a:cubicBezTo>
                  <a:pt x="4340" y="-25"/>
                  <a:pt x="4710" y="1"/>
                  <a:pt x="4843" y="1"/>
                </a:cubicBezTo>
                <a:cubicBezTo>
                  <a:pt x="4981" y="1"/>
                  <a:pt x="5392" y="1"/>
                  <a:pt x="5808" y="557"/>
                </a:cubicBezTo>
                <a:cubicBezTo>
                  <a:pt x="6230" y="1114"/>
                  <a:pt x="6725" y="2148"/>
                  <a:pt x="7374" y="3330"/>
                </a:cubicBezTo>
                <a:cubicBezTo>
                  <a:pt x="8024" y="4511"/>
                  <a:pt x="9242" y="6804"/>
                  <a:pt x="9692" y="7643"/>
                </a:cubicBezTo>
                <a:cubicBezTo>
                  <a:pt x="10142" y="8482"/>
                  <a:pt x="9754" y="7942"/>
                  <a:pt x="10073" y="8363"/>
                </a:cubicBezTo>
                <a:cubicBezTo>
                  <a:pt x="10055" y="9755"/>
                  <a:pt x="9992" y="8761"/>
                  <a:pt x="9985" y="10008"/>
                </a:cubicBezTo>
              </a:path>
            </a:pathLst>
          </a:custGeom>
          <a:solidFill>
            <a:srgbClr val="59D22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6035" y="1924159"/>
            <a:ext cx="4535403" cy="2235517"/>
            <a:chOff x="2686035" y="2023174"/>
            <a:chExt cx="4535403" cy="2235517"/>
          </a:xfrm>
        </p:grpSpPr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2843213" y="2023174"/>
              <a:ext cx="13684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probability</a:t>
              </a:r>
            </a:p>
          </p:txBody>
        </p:sp>
        <p:sp>
          <p:nvSpPr>
            <p:cNvPr id="33" name="Freeform 41"/>
            <p:cNvSpPr>
              <a:spLocks/>
            </p:cNvSpPr>
            <p:nvPr/>
          </p:nvSpPr>
          <p:spPr bwMode="auto">
            <a:xfrm>
              <a:off x="2686035" y="2399605"/>
              <a:ext cx="4535403" cy="1851149"/>
            </a:xfrm>
            <a:custGeom>
              <a:avLst/>
              <a:gdLst>
                <a:gd name="T0" fmla="*/ 0 w 2929"/>
                <a:gd name="T1" fmla="*/ 1166 h 1169"/>
                <a:gd name="T2" fmla="*/ 364 w 2929"/>
                <a:gd name="T3" fmla="*/ 1148 h 1169"/>
                <a:gd name="T4" fmla="*/ 520 w 2929"/>
                <a:gd name="T5" fmla="*/ 1064 h 1169"/>
                <a:gd name="T6" fmla="*/ 640 w 2929"/>
                <a:gd name="T7" fmla="*/ 860 h 1169"/>
                <a:gd name="T8" fmla="*/ 811 w 2929"/>
                <a:gd name="T9" fmla="*/ 414 h 1169"/>
                <a:gd name="T10" fmla="*/ 934 w 2929"/>
                <a:gd name="T11" fmla="*/ 68 h 1169"/>
                <a:gd name="T12" fmla="*/ 1011 w 2929"/>
                <a:gd name="T13" fmla="*/ 3 h 1169"/>
                <a:gd name="T14" fmla="*/ 1096 w 2929"/>
                <a:gd name="T15" fmla="*/ 68 h 1169"/>
                <a:gd name="T16" fmla="*/ 1234 w 2929"/>
                <a:gd name="T17" fmla="*/ 392 h 1169"/>
                <a:gd name="T18" fmla="*/ 1438 w 2929"/>
                <a:gd name="T19" fmla="*/ 896 h 1169"/>
                <a:gd name="T20" fmla="*/ 1564 w 2929"/>
                <a:gd name="T21" fmla="*/ 1076 h 1169"/>
                <a:gd name="T22" fmla="*/ 1732 w 2929"/>
                <a:gd name="T23" fmla="*/ 1148 h 1169"/>
                <a:gd name="T24" fmla="*/ 2093 w 2929"/>
                <a:gd name="T25" fmla="*/ 1163 h 1169"/>
                <a:gd name="T26" fmla="*/ 2834 w 2929"/>
                <a:gd name="T27" fmla="*/ 1169 h 1169"/>
                <a:gd name="T28" fmla="*/ 2666 w 2929"/>
                <a:gd name="T29" fmla="*/ 1166 h 116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929"/>
                <a:gd name="T46" fmla="*/ 0 h 1169"/>
                <a:gd name="T47" fmla="*/ 2929 w 2929"/>
                <a:gd name="T48" fmla="*/ 1169 h 1169"/>
                <a:gd name="connsiteX0" fmla="*/ 0 w 9754"/>
                <a:gd name="connsiteY0" fmla="*/ 9949 h 9975"/>
                <a:gd name="connsiteX1" fmla="*/ 1243 w 9754"/>
                <a:gd name="connsiteY1" fmla="*/ 9795 h 9975"/>
                <a:gd name="connsiteX2" fmla="*/ 1775 w 9754"/>
                <a:gd name="connsiteY2" fmla="*/ 9077 h 9975"/>
                <a:gd name="connsiteX3" fmla="*/ 2159 w 9754"/>
                <a:gd name="connsiteY3" fmla="*/ 7299 h 9975"/>
                <a:gd name="connsiteX4" fmla="*/ 2769 w 9754"/>
                <a:gd name="connsiteY4" fmla="*/ 3516 h 9975"/>
                <a:gd name="connsiteX5" fmla="*/ 3189 w 9754"/>
                <a:gd name="connsiteY5" fmla="*/ 557 h 9975"/>
                <a:gd name="connsiteX6" fmla="*/ 3452 w 9754"/>
                <a:gd name="connsiteY6" fmla="*/ 1 h 9975"/>
                <a:gd name="connsiteX7" fmla="*/ 3742 w 9754"/>
                <a:gd name="connsiteY7" fmla="*/ 557 h 9975"/>
                <a:gd name="connsiteX8" fmla="*/ 4213 w 9754"/>
                <a:gd name="connsiteY8" fmla="*/ 3328 h 9975"/>
                <a:gd name="connsiteX9" fmla="*/ 4910 w 9754"/>
                <a:gd name="connsiteY9" fmla="*/ 7640 h 9975"/>
                <a:gd name="connsiteX10" fmla="*/ 5340 w 9754"/>
                <a:gd name="connsiteY10" fmla="*/ 9179 h 9975"/>
                <a:gd name="connsiteX11" fmla="*/ 5913 w 9754"/>
                <a:gd name="connsiteY11" fmla="*/ 9795 h 9975"/>
                <a:gd name="connsiteX12" fmla="*/ 7146 w 9754"/>
                <a:gd name="connsiteY12" fmla="*/ 9924 h 9975"/>
                <a:gd name="connsiteX13" fmla="*/ 9676 w 9754"/>
                <a:gd name="connsiteY13" fmla="*/ 9975 h 9975"/>
                <a:gd name="connsiteX14" fmla="*/ 9102 w 9754"/>
                <a:gd name="connsiteY14" fmla="*/ 9949 h 9975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793 w 10000"/>
                <a:gd name="connsiteY2" fmla="*/ 9001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19 w 10000"/>
                <a:gd name="connsiteY8" fmla="*/ 3336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793 w 10000"/>
                <a:gd name="connsiteY2" fmla="*/ 9001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77 w 10000"/>
                <a:gd name="connsiteY2" fmla="*/ 8754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77 w 10000"/>
                <a:gd name="connsiteY2" fmla="*/ 8877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60 w 10000"/>
                <a:gd name="connsiteY2" fmla="*/ 8877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00">
                  <a:moveTo>
                    <a:pt x="0" y="9974"/>
                  </a:moveTo>
                  <a:cubicBezTo>
                    <a:pt x="213" y="9957"/>
                    <a:pt x="964" y="10003"/>
                    <a:pt x="1274" y="9820"/>
                  </a:cubicBezTo>
                  <a:cubicBezTo>
                    <a:pt x="1584" y="9637"/>
                    <a:pt x="1703" y="9294"/>
                    <a:pt x="1860" y="8877"/>
                  </a:cubicBezTo>
                  <a:cubicBezTo>
                    <a:pt x="2017" y="8460"/>
                    <a:pt x="2050" y="8209"/>
                    <a:pt x="2213" y="7317"/>
                  </a:cubicBezTo>
                  <a:cubicBezTo>
                    <a:pt x="2376" y="6425"/>
                    <a:pt x="2662" y="4652"/>
                    <a:pt x="2839" y="3525"/>
                  </a:cubicBezTo>
                  <a:cubicBezTo>
                    <a:pt x="3015" y="2398"/>
                    <a:pt x="3154" y="1141"/>
                    <a:pt x="3269" y="558"/>
                  </a:cubicBezTo>
                  <a:cubicBezTo>
                    <a:pt x="3384" y="-25"/>
                    <a:pt x="3497" y="1"/>
                    <a:pt x="3539" y="1"/>
                  </a:cubicBezTo>
                  <a:cubicBezTo>
                    <a:pt x="3581" y="1"/>
                    <a:pt x="3699" y="-36"/>
                    <a:pt x="3836" y="558"/>
                  </a:cubicBezTo>
                  <a:cubicBezTo>
                    <a:pt x="3973" y="1152"/>
                    <a:pt x="4159" y="2384"/>
                    <a:pt x="4359" y="3567"/>
                  </a:cubicBezTo>
                  <a:cubicBezTo>
                    <a:pt x="4559" y="4751"/>
                    <a:pt x="4848" y="6720"/>
                    <a:pt x="5034" y="7659"/>
                  </a:cubicBezTo>
                  <a:cubicBezTo>
                    <a:pt x="5220" y="8598"/>
                    <a:pt x="5302" y="8842"/>
                    <a:pt x="5475" y="9202"/>
                  </a:cubicBezTo>
                  <a:cubicBezTo>
                    <a:pt x="5646" y="9563"/>
                    <a:pt x="5755" y="9700"/>
                    <a:pt x="6062" y="9820"/>
                  </a:cubicBezTo>
                  <a:cubicBezTo>
                    <a:pt x="6371" y="9940"/>
                    <a:pt x="6682" y="9914"/>
                    <a:pt x="7326" y="9949"/>
                  </a:cubicBezTo>
                  <a:cubicBezTo>
                    <a:pt x="7970" y="9983"/>
                    <a:pt x="9587" y="10000"/>
                    <a:pt x="9920" y="10000"/>
                  </a:cubicBezTo>
                  <a:cubicBezTo>
                    <a:pt x="10252" y="10000"/>
                    <a:pt x="9455" y="9983"/>
                    <a:pt x="9332" y="9974"/>
                  </a:cubicBezTo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auto">
            <a:xfrm>
              <a:off x="3763963" y="2385651"/>
              <a:ext cx="0" cy="18730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73229" y="2722553"/>
            <a:ext cx="2279743" cy="820450"/>
            <a:chOff x="4573229" y="2211483"/>
            <a:chExt cx="2279743" cy="820450"/>
          </a:xfrm>
        </p:grpSpPr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5329798" y="2211483"/>
              <a:ext cx="1523174" cy="457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95000"/>
                </a:lnSpc>
              </a:pPr>
              <a:r>
                <a:rPr lang="en-US" altLang="en-US" sz="2500" dirty="0">
                  <a:latin typeface="Arial Narrow" pitchFamily="34" charset="0"/>
                </a:rPr>
                <a:t>area = </a:t>
              </a:r>
              <a:r>
                <a:rPr lang="en-US" altLang="en-US" sz="2500" dirty="0" smtClean="0">
                  <a:latin typeface="Arial Narrow" pitchFamily="34" charset="0"/>
                </a:rPr>
                <a:t>0.95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4573229" y="2558616"/>
              <a:ext cx="790859" cy="473317"/>
            </a:xfrm>
            <a:custGeom>
              <a:avLst/>
              <a:gdLst>
                <a:gd name="T0" fmla="*/ 7 w 749"/>
                <a:gd name="T1" fmla="*/ 3 h 492"/>
                <a:gd name="T2" fmla="*/ 20 w 749"/>
                <a:gd name="T3" fmla="*/ 2 h 492"/>
                <a:gd name="T4" fmla="*/ 125 w 749"/>
                <a:gd name="T5" fmla="*/ 0 h 492"/>
                <a:gd name="T6" fmla="*/ 0 60000 65536"/>
                <a:gd name="T7" fmla="*/ 0 60000 65536"/>
                <a:gd name="T8" fmla="*/ 0 60000 65536"/>
                <a:gd name="T9" fmla="*/ 0 w 749"/>
                <a:gd name="T10" fmla="*/ 0 h 492"/>
                <a:gd name="T11" fmla="*/ 749 w 749"/>
                <a:gd name="T12" fmla="*/ 492 h 492"/>
                <a:gd name="connsiteX0" fmla="*/ 0 w 9613"/>
                <a:gd name="connsiteY0" fmla="*/ 10000 h 10000"/>
                <a:gd name="connsiteX1" fmla="*/ 9613 w 9613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613" h="10000">
                  <a:moveTo>
                    <a:pt x="0" y="10000"/>
                  </a:moveTo>
                  <a:lnTo>
                    <a:pt x="961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90500" y="1817817"/>
            <a:ext cx="8858250" cy="3191489"/>
            <a:chOff x="190500" y="1916832"/>
            <a:chExt cx="8858250" cy="3191489"/>
          </a:xfrm>
        </p:grpSpPr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2016125" y="4708271"/>
              <a:ext cx="35433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observed values of the effect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19" name="Text Box 27"/>
            <p:cNvSpPr txBox="1">
              <a:spLocks noChangeArrowheads="1"/>
            </p:cNvSpPr>
            <p:nvPr/>
          </p:nvSpPr>
          <p:spPr bwMode="auto">
            <a:xfrm>
              <a:off x="3609975" y="4325366"/>
              <a:ext cx="3286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>
              <a:off x="3963988" y="4515866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auto">
            <a:xfrm flipH="1">
              <a:off x="2051050" y="4515866"/>
              <a:ext cx="1544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4098925" y="4363466"/>
              <a:ext cx="989013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positive</a:t>
              </a:r>
            </a:p>
          </p:txBody>
        </p:sp>
        <p:sp>
          <p:nvSpPr>
            <p:cNvPr id="23" name="Text Box 31"/>
            <p:cNvSpPr txBox="1">
              <a:spLocks noChangeArrowheads="1"/>
            </p:cNvSpPr>
            <p:nvPr/>
          </p:nvSpPr>
          <p:spPr bwMode="auto">
            <a:xfrm>
              <a:off x="2386013" y="4363466"/>
              <a:ext cx="1090613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negative</a:t>
              </a:r>
            </a:p>
          </p:txBody>
        </p:sp>
        <p:sp>
          <p:nvSpPr>
            <p:cNvPr id="24" name="Line 32"/>
            <p:cNvSpPr>
              <a:spLocks noChangeShapeType="1"/>
            </p:cNvSpPr>
            <p:nvPr/>
          </p:nvSpPr>
          <p:spPr bwMode="auto">
            <a:xfrm>
              <a:off x="190500" y="4252341"/>
              <a:ext cx="88582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0"/>
            <p:cNvSpPr>
              <a:spLocks noChangeShapeType="1"/>
            </p:cNvSpPr>
            <p:nvPr/>
          </p:nvSpPr>
          <p:spPr bwMode="auto">
            <a:xfrm flipH="1">
              <a:off x="4307855" y="1916832"/>
              <a:ext cx="0" cy="23066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" name="Group 42"/>
          <p:cNvGrpSpPr>
            <a:grpSpLocks/>
          </p:cNvGrpSpPr>
          <p:nvPr/>
        </p:nvGrpSpPr>
        <p:grpSpPr bwMode="auto">
          <a:xfrm>
            <a:off x="467095" y="2894124"/>
            <a:ext cx="4603990" cy="1243013"/>
            <a:chOff x="311" y="1974"/>
            <a:chExt cx="2547" cy="783"/>
          </a:xfrm>
        </p:grpSpPr>
        <p:sp>
          <p:nvSpPr>
            <p:cNvPr id="35" name="Text Box 43"/>
            <p:cNvSpPr txBox="1">
              <a:spLocks noChangeArrowheads="1"/>
            </p:cNvSpPr>
            <p:nvPr/>
          </p:nvSpPr>
          <p:spPr bwMode="auto">
            <a:xfrm>
              <a:off x="311" y="1974"/>
              <a:ext cx="1177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95% confidence limits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36" name="Freeform 44"/>
            <p:cNvSpPr>
              <a:spLocks/>
            </p:cNvSpPr>
            <p:nvPr/>
          </p:nvSpPr>
          <p:spPr bwMode="auto">
            <a:xfrm>
              <a:off x="1471" y="2176"/>
              <a:ext cx="1387" cy="581"/>
            </a:xfrm>
            <a:custGeom>
              <a:avLst/>
              <a:gdLst>
                <a:gd name="T0" fmla="*/ 409 w 1458"/>
                <a:gd name="T1" fmla="*/ 5047 h 531"/>
                <a:gd name="T2" fmla="*/ 386 w 1458"/>
                <a:gd name="T3" fmla="*/ 3636 h 531"/>
                <a:gd name="T4" fmla="*/ 216 w 1458"/>
                <a:gd name="T5" fmla="*/ 1846 h 531"/>
                <a:gd name="T6" fmla="*/ 0 w 1458"/>
                <a:gd name="T7" fmla="*/ 0 h 5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58"/>
                <a:gd name="T13" fmla="*/ 0 h 531"/>
                <a:gd name="T14" fmla="*/ 1458 w 1458"/>
                <a:gd name="T15" fmla="*/ 531 h 5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58" h="531">
                  <a:moveTo>
                    <a:pt x="1423" y="531"/>
                  </a:moveTo>
                  <a:cubicBezTo>
                    <a:pt x="1410" y="506"/>
                    <a:pt x="1458" y="440"/>
                    <a:pt x="1346" y="384"/>
                  </a:cubicBezTo>
                  <a:cubicBezTo>
                    <a:pt x="1234" y="328"/>
                    <a:pt x="973" y="259"/>
                    <a:pt x="749" y="195"/>
                  </a:cubicBezTo>
                  <a:cubicBezTo>
                    <a:pt x="525" y="131"/>
                    <a:pt x="157" y="41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45"/>
            <p:cNvSpPr>
              <a:spLocks/>
            </p:cNvSpPr>
            <p:nvPr/>
          </p:nvSpPr>
          <p:spPr bwMode="auto">
            <a:xfrm>
              <a:off x="1468" y="2176"/>
              <a:ext cx="621" cy="581"/>
            </a:xfrm>
            <a:custGeom>
              <a:avLst/>
              <a:gdLst>
                <a:gd name="T0" fmla="*/ 18 w 579"/>
                <a:gd name="T1" fmla="*/ 6042 h 527"/>
                <a:gd name="T2" fmla="*/ 17 w 579"/>
                <a:gd name="T3" fmla="*/ 4167 h 527"/>
                <a:gd name="T4" fmla="*/ 0 w 579"/>
                <a:gd name="T5" fmla="*/ 0 h 527"/>
                <a:gd name="T6" fmla="*/ 0 60000 65536"/>
                <a:gd name="T7" fmla="*/ 0 60000 65536"/>
                <a:gd name="T8" fmla="*/ 0 60000 65536"/>
                <a:gd name="T9" fmla="*/ 0 w 579"/>
                <a:gd name="T10" fmla="*/ 0 h 527"/>
                <a:gd name="T11" fmla="*/ 579 w 579"/>
                <a:gd name="T12" fmla="*/ 527 h 5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9" h="527">
                  <a:moveTo>
                    <a:pt x="549" y="527"/>
                  </a:moveTo>
                  <a:cubicBezTo>
                    <a:pt x="539" y="500"/>
                    <a:pt x="579" y="452"/>
                    <a:pt x="488" y="364"/>
                  </a:cubicBezTo>
                  <a:cubicBezTo>
                    <a:pt x="397" y="276"/>
                    <a:pt x="102" y="76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1964198" y="4613066"/>
            <a:ext cx="360221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altLang="en-US" sz="2500" b="1" i="1" dirty="0" smtClean="0">
                <a:latin typeface="Arial Narrow" pitchFamily="34" charset="0"/>
              </a:rPr>
              <a:t>true</a:t>
            </a:r>
            <a:r>
              <a:rPr lang="en-US" altLang="en-US" sz="2500" dirty="0" smtClean="0">
                <a:latin typeface="Arial Narrow" pitchFamily="34" charset="0"/>
              </a:rPr>
              <a:t> values of the effect</a:t>
            </a:r>
            <a:endParaRPr lang="en-US" altLang="en-US" sz="2500" dirty="0">
              <a:latin typeface="Arial Narrow" pitchFamily="34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597401" y="1698625"/>
            <a:ext cx="4151063" cy="989638"/>
            <a:chOff x="4208940" y="2202113"/>
            <a:chExt cx="4151063" cy="989638"/>
          </a:xfrm>
        </p:grpSpPr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H="1">
              <a:off x="4208940" y="2882292"/>
              <a:ext cx="513396" cy="3094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15"/>
            <p:cNvSpPr txBox="1">
              <a:spLocks noChangeArrowheads="1"/>
            </p:cNvSpPr>
            <p:nvPr/>
          </p:nvSpPr>
          <p:spPr bwMode="auto">
            <a:xfrm>
              <a:off x="4543580" y="2202113"/>
              <a:ext cx="3816423" cy="735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95000"/>
                </a:lnSpc>
              </a:pPr>
              <a:r>
                <a:rPr lang="en-US" altLang="en-US" sz="2200" dirty="0" smtClean="0">
                  <a:latin typeface="Arial Narrow" pitchFamily="34" charset="0"/>
                </a:rPr>
                <a:t>Assumptions about the distribution are the same as for NHST.</a:t>
              </a:r>
              <a:endParaRPr lang="en-US" altLang="en-US" sz="2200" dirty="0">
                <a:latin typeface="Arial Narrow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618826" y="3346924"/>
            <a:ext cx="4711292" cy="783264"/>
            <a:chOff x="3618826" y="3176798"/>
            <a:chExt cx="4711292" cy="783264"/>
          </a:xfrm>
        </p:grpSpPr>
        <p:sp>
          <p:nvSpPr>
            <p:cNvPr id="11" name="Left-Right Arrow 10"/>
            <p:cNvSpPr/>
            <p:nvPr/>
          </p:nvSpPr>
          <p:spPr bwMode="auto">
            <a:xfrm>
              <a:off x="3618826" y="3756659"/>
              <a:ext cx="1392594" cy="203403"/>
            </a:xfrm>
            <a:prstGeom prst="leftRightArrow">
              <a:avLst/>
            </a:prstGeom>
            <a:solidFill>
              <a:schemeClr val="bg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Text Box 43"/>
            <p:cNvSpPr txBox="1">
              <a:spLocks noChangeArrowheads="1"/>
            </p:cNvSpPr>
            <p:nvPr/>
          </p:nvSpPr>
          <p:spPr bwMode="auto">
            <a:xfrm>
              <a:off x="5724128" y="3176798"/>
              <a:ext cx="260599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95% confidence interval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44" name="Freeform 45"/>
            <p:cNvSpPr>
              <a:spLocks/>
            </p:cNvSpPr>
            <p:nvPr/>
          </p:nvSpPr>
          <p:spPr bwMode="auto">
            <a:xfrm flipH="1">
              <a:off x="4968658" y="3498002"/>
              <a:ext cx="755470" cy="273458"/>
            </a:xfrm>
            <a:custGeom>
              <a:avLst/>
              <a:gdLst>
                <a:gd name="T0" fmla="*/ 18 w 579"/>
                <a:gd name="T1" fmla="*/ 6042 h 527"/>
                <a:gd name="T2" fmla="*/ 17 w 579"/>
                <a:gd name="T3" fmla="*/ 4167 h 527"/>
                <a:gd name="T4" fmla="*/ 0 w 579"/>
                <a:gd name="T5" fmla="*/ 0 h 527"/>
                <a:gd name="T6" fmla="*/ 0 60000 65536"/>
                <a:gd name="T7" fmla="*/ 0 60000 65536"/>
                <a:gd name="T8" fmla="*/ 0 60000 65536"/>
                <a:gd name="T9" fmla="*/ 0 w 579"/>
                <a:gd name="T10" fmla="*/ 0 h 527"/>
                <a:gd name="T11" fmla="*/ 579 w 579"/>
                <a:gd name="T12" fmla="*/ 527 h 527"/>
                <a:gd name="connsiteX0" fmla="*/ 9482 w 9482"/>
                <a:gd name="connsiteY0" fmla="*/ 10000 h 10000"/>
                <a:gd name="connsiteX1" fmla="*/ 7435 w 9482"/>
                <a:gd name="connsiteY1" fmla="*/ 4678 h 10000"/>
                <a:gd name="connsiteX2" fmla="*/ 0 w 9482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000">
                  <a:moveTo>
                    <a:pt x="10000" y="10000"/>
                  </a:moveTo>
                  <a:cubicBezTo>
                    <a:pt x="9818" y="9488"/>
                    <a:pt x="9325" y="5233"/>
                    <a:pt x="7667" y="3563"/>
                  </a:cubicBezTo>
                  <a:cubicBezTo>
                    <a:pt x="6010" y="1893"/>
                    <a:pt x="1858" y="1442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7509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29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624735"/>
          </a:xfrm>
        </p:spPr>
        <p:txBody>
          <a:bodyPr/>
          <a:lstStyle/>
          <a:p>
            <a:r>
              <a:rPr lang="en-US" dirty="0"/>
              <a:t>Most biomedical editors now insist on showing confidence limits.</a:t>
            </a:r>
          </a:p>
          <a:p>
            <a:pPr lvl="1"/>
            <a:r>
              <a:rPr lang="en-US" dirty="0"/>
              <a:t>But they still think you need p&lt;0.05.  </a:t>
            </a:r>
          </a:p>
          <a:p>
            <a:r>
              <a:rPr lang="en-US" dirty="0"/>
              <a:t>If you don’t have a p value, how can you use confidence limits to make a conclusion about the true effect?</a:t>
            </a:r>
          </a:p>
          <a:p>
            <a:pPr lvl="1"/>
            <a:r>
              <a:rPr lang="en-AU" dirty="0"/>
              <a:t>Easy! Interpret the magnitude of the upper and lower limits.</a:t>
            </a:r>
          </a:p>
          <a:p>
            <a:pPr lvl="1"/>
            <a:r>
              <a:rPr lang="en-AU" dirty="0"/>
              <a:t>So you need to know what’s beneficial and what’s harmful</a:t>
            </a:r>
            <a:r>
              <a:rPr lang="en-AU" dirty="0" smtClean="0"/>
              <a:t>.</a:t>
            </a:r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r>
              <a:rPr lang="en-AU" dirty="0" smtClean="0"/>
              <a:t>Conclusion: use this effect (even though p&gt;0.05)!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4197861" y="4198961"/>
            <a:ext cx="3496067" cy="1127483"/>
            <a:chOff x="4197861" y="4005064"/>
            <a:chExt cx="3496067" cy="1127483"/>
          </a:xfrm>
        </p:grpSpPr>
        <p:sp>
          <p:nvSpPr>
            <p:cNvPr id="43" name="Freeform 45"/>
            <p:cNvSpPr>
              <a:spLocks/>
            </p:cNvSpPr>
            <p:nvPr/>
          </p:nvSpPr>
          <p:spPr bwMode="auto">
            <a:xfrm flipH="1">
              <a:off x="4197861" y="4365104"/>
              <a:ext cx="873580" cy="767443"/>
            </a:xfrm>
            <a:custGeom>
              <a:avLst/>
              <a:gdLst>
                <a:gd name="T0" fmla="*/ 18 w 579"/>
                <a:gd name="T1" fmla="*/ 6042 h 527"/>
                <a:gd name="T2" fmla="*/ 17 w 579"/>
                <a:gd name="T3" fmla="*/ 4167 h 527"/>
                <a:gd name="T4" fmla="*/ 0 w 579"/>
                <a:gd name="T5" fmla="*/ 0 h 527"/>
                <a:gd name="T6" fmla="*/ 0 60000 65536"/>
                <a:gd name="T7" fmla="*/ 0 60000 65536"/>
                <a:gd name="T8" fmla="*/ 0 60000 65536"/>
                <a:gd name="T9" fmla="*/ 0 w 579"/>
                <a:gd name="T10" fmla="*/ 0 h 527"/>
                <a:gd name="T11" fmla="*/ 579 w 579"/>
                <a:gd name="T12" fmla="*/ 527 h 527"/>
                <a:gd name="connsiteX0" fmla="*/ 9482 w 9482"/>
                <a:gd name="connsiteY0" fmla="*/ 10000 h 10000"/>
                <a:gd name="connsiteX1" fmla="*/ 7435 w 9482"/>
                <a:gd name="connsiteY1" fmla="*/ 4678 h 10000"/>
                <a:gd name="connsiteX2" fmla="*/ 0 w 9482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000">
                  <a:moveTo>
                    <a:pt x="10000" y="10000"/>
                  </a:moveTo>
                  <a:cubicBezTo>
                    <a:pt x="9818" y="9488"/>
                    <a:pt x="9325" y="5233"/>
                    <a:pt x="7667" y="3563"/>
                  </a:cubicBezTo>
                  <a:cubicBezTo>
                    <a:pt x="6143" y="2194"/>
                    <a:pt x="2123" y="386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43"/>
            <p:cNvSpPr txBox="1">
              <a:spLocks noChangeArrowheads="1"/>
            </p:cNvSpPr>
            <p:nvPr/>
          </p:nvSpPr>
          <p:spPr bwMode="auto">
            <a:xfrm>
              <a:off x="5087938" y="4005064"/>
              <a:ext cx="260599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smallest important beneficial effect</a:t>
              </a:r>
              <a:endParaRPr lang="en-US" altLang="en-US" sz="2500" dirty="0">
                <a:latin typeface="Arial Narrow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 flipH="1">
            <a:off x="-179640" y="4225249"/>
            <a:ext cx="3496067" cy="1127483"/>
            <a:chOff x="4197861" y="4005064"/>
            <a:chExt cx="3496067" cy="1127483"/>
          </a:xfrm>
        </p:grpSpPr>
        <p:sp>
          <p:nvSpPr>
            <p:cNvPr id="51" name="Freeform 45"/>
            <p:cNvSpPr>
              <a:spLocks/>
            </p:cNvSpPr>
            <p:nvPr/>
          </p:nvSpPr>
          <p:spPr bwMode="auto">
            <a:xfrm flipH="1">
              <a:off x="4197861" y="4365104"/>
              <a:ext cx="873580" cy="767443"/>
            </a:xfrm>
            <a:custGeom>
              <a:avLst/>
              <a:gdLst>
                <a:gd name="T0" fmla="*/ 18 w 579"/>
                <a:gd name="T1" fmla="*/ 6042 h 527"/>
                <a:gd name="T2" fmla="*/ 17 w 579"/>
                <a:gd name="T3" fmla="*/ 4167 h 527"/>
                <a:gd name="T4" fmla="*/ 0 w 579"/>
                <a:gd name="T5" fmla="*/ 0 h 527"/>
                <a:gd name="T6" fmla="*/ 0 60000 65536"/>
                <a:gd name="T7" fmla="*/ 0 60000 65536"/>
                <a:gd name="T8" fmla="*/ 0 60000 65536"/>
                <a:gd name="T9" fmla="*/ 0 w 579"/>
                <a:gd name="T10" fmla="*/ 0 h 527"/>
                <a:gd name="T11" fmla="*/ 579 w 579"/>
                <a:gd name="T12" fmla="*/ 527 h 527"/>
                <a:gd name="connsiteX0" fmla="*/ 9482 w 9482"/>
                <a:gd name="connsiteY0" fmla="*/ 10000 h 10000"/>
                <a:gd name="connsiteX1" fmla="*/ 7435 w 9482"/>
                <a:gd name="connsiteY1" fmla="*/ 4678 h 10000"/>
                <a:gd name="connsiteX2" fmla="*/ 0 w 9482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000">
                  <a:moveTo>
                    <a:pt x="10000" y="10000"/>
                  </a:moveTo>
                  <a:cubicBezTo>
                    <a:pt x="9818" y="9488"/>
                    <a:pt x="9325" y="5233"/>
                    <a:pt x="7667" y="3563"/>
                  </a:cubicBezTo>
                  <a:cubicBezTo>
                    <a:pt x="6143" y="2194"/>
                    <a:pt x="2123" y="386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 Box 43"/>
            <p:cNvSpPr txBox="1">
              <a:spLocks noChangeArrowheads="1"/>
            </p:cNvSpPr>
            <p:nvPr/>
          </p:nvSpPr>
          <p:spPr bwMode="auto">
            <a:xfrm>
              <a:off x="5087938" y="4005064"/>
              <a:ext cx="260599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smallest important harmful effect</a:t>
              </a:r>
              <a:endParaRPr lang="en-US" altLang="en-US" sz="2500" dirty="0">
                <a:latin typeface="Arial Narrow" pitchFamily="34" charset="0"/>
              </a:endParaRPr>
            </a:p>
          </p:txBody>
        </p:sp>
      </p:grpSp>
      <p:grpSp>
        <p:nvGrpSpPr>
          <p:cNvPr id="54" name="Group 3"/>
          <p:cNvGrpSpPr>
            <a:grpSpLocks/>
          </p:cNvGrpSpPr>
          <p:nvPr/>
        </p:nvGrpSpPr>
        <p:grpSpPr bwMode="auto">
          <a:xfrm>
            <a:off x="110013" y="2721991"/>
            <a:ext cx="3220384" cy="2636837"/>
            <a:chOff x="341" y="1296"/>
            <a:chExt cx="2034" cy="1661"/>
          </a:xfrm>
        </p:grpSpPr>
        <p:sp>
          <p:nvSpPr>
            <p:cNvPr id="55" name="Rectangle 4"/>
            <p:cNvSpPr>
              <a:spLocks noChangeArrowheads="1"/>
            </p:cNvSpPr>
            <p:nvPr/>
          </p:nvSpPr>
          <p:spPr bwMode="auto">
            <a:xfrm>
              <a:off x="341" y="1309"/>
              <a:ext cx="2034" cy="1648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6" name="Text Box 5"/>
            <p:cNvSpPr txBox="1">
              <a:spLocks noChangeArrowheads="1"/>
            </p:cNvSpPr>
            <p:nvPr/>
          </p:nvSpPr>
          <p:spPr bwMode="auto">
            <a:xfrm>
              <a:off x="1424" y="1296"/>
              <a:ext cx="869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 eaLnBrk="0" hangingPunct="0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HARMFUL  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grpSp>
        <p:nvGrpSpPr>
          <p:cNvPr id="47" name="Group 9"/>
          <p:cNvGrpSpPr>
            <a:grpSpLocks/>
          </p:cNvGrpSpPr>
          <p:nvPr/>
        </p:nvGrpSpPr>
        <p:grpSpPr bwMode="auto">
          <a:xfrm>
            <a:off x="4176092" y="2721991"/>
            <a:ext cx="4866308" cy="2636837"/>
            <a:chOff x="3200" y="1296"/>
            <a:chExt cx="2494" cy="1661"/>
          </a:xfrm>
        </p:grpSpPr>
        <p:sp>
          <p:nvSpPr>
            <p:cNvPr id="48" name="Rectangle 10"/>
            <p:cNvSpPr>
              <a:spLocks noChangeArrowheads="1"/>
            </p:cNvSpPr>
            <p:nvPr/>
          </p:nvSpPr>
          <p:spPr bwMode="auto">
            <a:xfrm>
              <a:off x="3200" y="1309"/>
              <a:ext cx="2494" cy="1648"/>
            </a:xfrm>
            <a:prstGeom prst="rect">
              <a:avLst/>
            </a:pr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" name="Text Box 11"/>
            <p:cNvSpPr txBox="1">
              <a:spLocks noChangeArrowheads="1"/>
            </p:cNvSpPr>
            <p:nvPr/>
          </p:nvSpPr>
          <p:spPr bwMode="auto">
            <a:xfrm>
              <a:off x="3322" y="1296"/>
              <a:ext cx="999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 BENEFICIAL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grpSp>
        <p:nvGrpSpPr>
          <p:cNvPr id="57" name="Group 6"/>
          <p:cNvGrpSpPr>
            <a:grpSpLocks/>
          </p:cNvGrpSpPr>
          <p:nvPr/>
        </p:nvGrpSpPr>
        <p:grpSpPr bwMode="auto">
          <a:xfrm>
            <a:off x="3331593" y="2721676"/>
            <a:ext cx="856108" cy="2636837"/>
            <a:chOff x="2366" y="1296"/>
            <a:chExt cx="842" cy="1661"/>
          </a:xfrm>
        </p:grpSpPr>
        <p:sp>
          <p:nvSpPr>
            <p:cNvPr id="58" name="Rectangle 7"/>
            <p:cNvSpPr>
              <a:spLocks noChangeArrowheads="1"/>
            </p:cNvSpPr>
            <p:nvPr/>
          </p:nvSpPr>
          <p:spPr bwMode="auto">
            <a:xfrm>
              <a:off x="2366" y="1309"/>
              <a:ext cx="842" cy="164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2471" y="1296"/>
              <a:ext cx="61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TRIVIAL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sp>
        <p:nvSpPr>
          <p:cNvPr id="64" name="Freeform 41"/>
          <p:cNvSpPr>
            <a:spLocks/>
          </p:cNvSpPr>
          <p:nvPr/>
        </p:nvSpPr>
        <p:spPr bwMode="auto">
          <a:xfrm>
            <a:off x="3615016" y="3501428"/>
            <a:ext cx="1407986" cy="1856321"/>
          </a:xfrm>
          <a:custGeom>
            <a:avLst/>
            <a:gdLst>
              <a:gd name="T0" fmla="*/ 0 w 2929"/>
              <a:gd name="T1" fmla="*/ 1166 h 1169"/>
              <a:gd name="T2" fmla="*/ 364 w 2929"/>
              <a:gd name="T3" fmla="*/ 1148 h 1169"/>
              <a:gd name="T4" fmla="*/ 520 w 2929"/>
              <a:gd name="T5" fmla="*/ 1064 h 1169"/>
              <a:gd name="T6" fmla="*/ 640 w 2929"/>
              <a:gd name="T7" fmla="*/ 860 h 1169"/>
              <a:gd name="T8" fmla="*/ 811 w 2929"/>
              <a:gd name="T9" fmla="*/ 414 h 1169"/>
              <a:gd name="T10" fmla="*/ 934 w 2929"/>
              <a:gd name="T11" fmla="*/ 68 h 1169"/>
              <a:gd name="T12" fmla="*/ 1011 w 2929"/>
              <a:gd name="T13" fmla="*/ 3 h 1169"/>
              <a:gd name="T14" fmla="*/ 1096 w 2929"/>
              <a:gd name="T15" fmla="*/ 68 h 1169"/>
              <a:gd name="T16" fmla="*/ 1234 w 2929"/>
              <a:gd name="T17" fmla="*/ 392 h 1169"/>
              <a:gd name="T18" fmla="*/ 1438 w 2929"/>
              <a:gd name="T19" fmla="*/ 896 h 1169"/>
              <a:gd name="T20" fmla="*/ 1564 w 2929"/>
              <a:gd name="T21" fmla="*/ 1076 h 1169"/>
              <a:gd name="T22" fmla="*/ 1732 w 2929"/>
              <a:gd name="T23" fmla="*/ 1148 h 1169"/>
              <a:gd name="T24" fmla="*/ 2093 w 2929"/>
              <a:gd name="T25" fmla="*/ 1163 h 1169"/>
              <a:gd name="T26" fmla="*/ 2834 w 2929"/>
              <a:gd name="T27" fmla="*/ 1169 h 1169"/>
              <a:gd name="T28" fmla="*/ 2666 w 2929"/>
              <a:gd name="T29" fmla="*/ 1166 h 116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929"/>
              <a:gd name="T46" fmla="*/ 0 h 1169"/>
              <a:gd name="T47" fmla="*/ 2929 w 2929"/>
              <a:gd name="T48" fmla="*/ 1169 h 1169"/>
              <a:gd name="connsiteX0" fmla="*/ 0 w 9754"/>
              <a:gd name="connsiteY0" fmla="*/ 9949 h 9975"/>
              <a:gd name="connsiteX1" fmla="*/ 1243 w 9754"/>
              <a:gd name="connsiteY1" fmla="*/ 9795 h 9975"/>
              <a:gd name="connsiteX2" fmla="*/ 1775 w 9754"/>
              <a:gd name="connsiteY2" fmla="*/ 9077 h 9975"/>
              <a:gd name="connsiteX3" fmla="*/ 1996 w 9754"/>
              <a:gd name="connsiteY3" fmla="*/ 8339 h 9975"/>
              <a:gd name="connsiteX4" fmla="*/ 2185 w 9754"/>
              <a:gd name="connsiteY4" fmla="*/ 7332 h 9975"/>
              <a:gd name="connsiteX5" fmla="*/ 2769 w 9754"/>
              <a:gd name="connsiteY5" fmla="*/ 3516 h 9975"/>
              <a:gd name="connsiteX6" fmla="*/ 3189 w 9754"/>
              <a:gd name="connsiteY6" fmla="*/ 557 h 9975"/>
              <a:gd name="connsiteX7" fmla="*/ 3452 w 9754"/>
              <a:gd name="connsiteY7" fmla="*/ 1 h 9975"/>
              <a:gd name="connsiteX8" fmla="*/ 3742 w 9754"/>
              <a:gd name="connsiteY8" fmla="*/ 557 h 9975"/>
              <a:gd name="connsiteX9" fmla="*/ 4213 w 9754"/>
              <a:gd name="connsiteY9" fmla="*/ 3328 h 9975"/>
              <a:gd name="connsiteX10" fmla="*/ 4910 w 9754"/>
              <a:gd name="connsiteY10" fmla="*/ 7640 h 9975"/>
              <a:gd name="connsiteX11" fmla="*/ 5340 w 9754"/>
              <a:gd name="connsiteY11" fmla="*/ 9179 h 9975"/>
              <a:gd name="connsiteX12" fmla="*/ 5913 w 9754"/>
              <a:gd name="connsiteY12" fmla="*/ 9795 h 9975"/>
              <a:gd name="connsiteX13" fmla="*/ 7146 w 9754"/>
              <a:gd name="connsiteY13" fmla="*/ 9924 h 9975"/>
              <a:gd name="connsiteX14" fmla="*/ 9676 w 9754"/>
              <a:gd name="connsiteY14" fmla="*/ 9975 h 9975"/>
              <a:gd name="connsiteX15" fmla="*/ 9102 w 9754"/>
              <a:gd name="connsiteY15" fmla="*/ 9949 h 9975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2046 w 10000"/>
              <a:gd name="connsiteY2" fmla="*/ 8360 h 10000"/>
              <a:gd name="connsiteX3" fmla="*/ 2240 w 10000"/>
              <a:gd name="connsiteY3" fmla="*/ 7350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19 w 10000"/>
              <a:gd name="connsiteY8" fmla="*/ 3336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  <a:gd name="connsiteX0" fmla="*/ 0 w 10000"/>
              <a:gd name="connsiteY0" fmla="*/ 9974 h 10000"/>
              <a:gd name="connsiteX1" fmla="*/ 2046 w 10000"/>
              <a:gd name="connsiteY1" fmla="*/ 8360 h 10000"/>
              <a:gd name="connsiteX2" fmla="*/ 2240 w 10000"/>
              <a:gd name="connsiteY2" fmla="*/ 7350 h 10000"/>
              <a:gd name="connsiteX3" fmla="*/ 2839 w 10000"/>
              <a:gd name="connsiteY3" fmla="*/ 3525 h 10000"/>
              <a:gd name="connsiteX4" fmla="*/ 3269 w 10000"/>
              <a:gd name="connsiteY4" fmla="*/ 558 h 10000"/>
              <a:gd name="connsiteX5" fmla="*/ 3539 w 10000"/>
              <a:gd name="connsiteY5" fmla="*/ 1 h 10000"/>
              <a:gd name="connsiteX6" fmla="*/ 3836 w 10000"/>
              <a:gd name="connsiteY6" fmla="*/ 558 h 10000"/>
              <a:gd name="connsiteX7" fmla="*/ 4319 w 10000"/>
              <a:gd name="connsiteY7" fmla="*/ 3336 h 10000"/>
              <a:gd name="connsiteX8" fmla="*/ 5034 w 10000"/>
              <a:gd name="connsiteY8" fmla="*/ 7659 h 10000"/>
              <a:gd name="connsiteX9" fmla="*/ 5475 w 10000"/>
              <a:gd name="connsiteY9" fmla="*/ 9202 h 10000"/>
              <a:gd name="connsiteX10" fmla="*/ 6062 w 10000"/>
              <a:gd name="connsiteY10" fmla="*/ 9820 h 10000"/>
              <a:gd name="connsiteX11" fmla="*/ 7326 w 10000"/>
              <a:gd name="connsiteY11" fmla="*/ 9949 h 10000"/>
              <a:gd name="connsiteX12" fmla="*/ 9920 w 10000"/>
              <a:gd name="connsiteY12" fmla="*/ 10000 h 10000"/>
              <a:gd name="connsiteX13" fmla="*/ 9332 w 10000"/>
              <a:gd name="connsiteY13" fmla="*/ 9974 h 10000"/>
              <a:gd name="connsiteX0" fmla="*/ 136 w 8053"/>
              <a:gd name="connsiteY0" fmla="*/ 10040 h 10040"/>
              <a:gd name="connsiteX1" fmla="*/ 99 w 8053"/>
              <a:gd name="connsiteY1" fmla="*/ 8360 h 10040"/>
              <a:gd name="connsiteX2" fmla="*/ 293 w 8053"/>
              <a:gd name="connsiteY2" fmla="*/ 7350 h 10040"/>
              <a:gd name="connsiteX3" fmla="*/ 892 w 8053"/>
              <a:gd name="connsiteY3" fmla="*/ 3525 h 10040"/>
              <a:gd name="connsiteX4" fmla="*/ 1322 w 8053"/>
              <a:gd name="connsiteY4" fmla="*/ 558 h 10040"/>
              <a:gd name="connsiteX5" fmla="*/ 1592 w 8053"/>
              <a:gd name="connsiteY5" fmla="*/ 1 h 10040"/>
              <a:gd name="connsiteX6" fmla="*/ 1889 w 8053"/>
              <a:gd name="connsiteY6" fmla="*/ 558 h 10040"/>
              <a:gd name="connsiteX7" fmla="*/ 2372 w 8053"/>
              <a:gd name="connsiteY7" fmla="*/ 3336 h 10040"/>
              <a:gd name="connsiteX8" fmla="*/ 3087 w 8053"/>
              <a:gd name="connsiteY8" fmla="*/ 7659 h 10040"/>
              <a:gd name="connsiteX9" fmla="*/ 3528 w 8053"/>
              <a:gd name="connsiteY9" fmla="*/ 9202 h 10040"/>
              <a:gd name="connsiteX10" fmla="*/ 4115 w 8053"/>
              <a:gd name="connsiteY10" fmla="*/ 9820 h 10040"/>
              <a:gd name="connsiteX11" fmla="*/ 5379 w 8053"/>
              <a:gd name="connsiteY11" fmla="*/ 9949 h 10040"/>
              <a:gd name="connsiteX12" fmla="*/ 7973 w 8053"/>
              <a:gd name="connsiteY12" fmla="*/ 10000 h 10040"/>
              <a:gd name="connsiteX13" fmla="*/ 7385 w 8053"/>
              <a:gd name="connsiteY13" fmla="*/ 9974 h 10040"/>
              <a:gd name="connsiteX0" fmla="*/ 169 w 10000"/>
              <a:gd name="connsiteY0" fmla="*/ 10000 h 10000"/>
              <a:gd name="connsiteX1" fmla="*/ 123 w 10000"/>
              <a:gd name="connsiteY1" fmla="*/ 8327 h 10000"/>
              <a:gd name="connsiteX2" fmla="*/ 364 w 10000"/>
              <a:gd name="connsiteY2" fmla="*/ 7321 h 10000"/>
              <a:gd name="connsiteX3" fmla="*/ 1108 w 10000"/>
              <a:gd name="connsiteY3" fmla="*/ 3511 h 10000"/>
              <a:gd name="connsiteX4" fmla="*/ 1642 w 10000"/>
              <a:gd name="connsiteY4" fmla="*/ 556 h 10000"/>
              <a:gd name="connsiteX5" fmla="*/ 1977 w 10000"/>
              <a:gd name="connsiteY5" fmla="*/ 1 h 10000"/>
              <a:gd name="connsiteX6" fmla="*/ 2346 w 10000"/>
              <a:gd name="connsiteY6" fmla="*/ 556 h 10000"/>
              <a:gd name="connsiteX7" fmla="*/ 2945 w 10000"/>
              <a:gd name="connsiteY7" fmla="*/ 3323 h 10000"/>
              <a:gd name="connsiteX8" fmla="*/ 3833 w 10000"/>
              <a:gd name="connsiteY8" fmla="*/ 7628 h 10000"/>
              <a:gd name="connsiteX9" fmla="*/ 4381 w 10000"/>
              <a:gd name="connsiteY9" fmla="*/ 9165 h 10000"/>
              <a:gd name="connsiteX10" fmla="*/ 5110 w 10000"/>
              <a:gd name="connsiteY10" fmla="*/ 9781 h 10000"/>
              <a:gd name="connsiteX11" fmla="*/ 6679 w 10000"/>
              <a:gd name="connsiteY11" fmla="*/ 9909 h 10000"/>
              <a:gd name="connsiteX12" fmla="*/ 9901 w 10000"/>
              <a:gd name="connsiteY12" fmla="*/ 9960 h 10000"/>
              <a:gd name="connsiteX13" fmla="*/ 9170 w 10000"/>
              <a:gd name="connsiteY13" fmla="*/ 9934 h 10000"/>
              <a:gd name="connsiteX0" fmla="*/ 169 w 10000"/>
              <a:gd name="connsiteY0" fmla="*/ 10000 h 10000"/>
              <a:gd name="connsiteX1" fmla="*/ 123 w 10000"/>
              <a:gd name="connsiteY1" fmla="*/ 8327 h 10000"/>
              <a:gd name="connsiteX2" fmla="*/ 364 w 10000"/>
              <a:gd name="connsiteY2" fmla="*/ 7321 h 10000"/>
              <a:gd name="connsiteX3" fmla="*/ 1108 w 10000"/>
              <a:gd name="connsiteY3" fmla="*/ 3511 h 10000"/>
              <a:gd name="connsiteX4" fmla="*/ 1642 w 10000"/>
              <a:gd name="connsiteY4" fmla="*/ 556 h 10000"/>
              <a:gd name="connsiteX5" fmla="*/ 1977 w 10000"/>
              <a:gd name="connsiteY5" fmla="*/ 1 h 10000"/>
              <a:gd name="connsiteX6" fmla="*/ 2346 w 10000"/>
              <a:gd name="connsiteY6" fmla="*/ 556 h 10000"/>
              <a:gd name="connsiteX7" fmla="*/ 2945 w 10000"/>
              <a:gd name="connsiteY7" fmla="*/ 3323 h 10000"/>
              <a:gd name="connsiteX8" fmla="*/ 3833 w 10000"/>
              <a:gd name="connsiteY8" fmla="*/ 7628 h 10000"/>
              <a:gd name="connsiteX9" fmla="*/ 4381 w 10000"/>
              <a:gd name="connsiteY9" fmla="*/ 9165 h 10000"/>
              <a:gd name="connsiteX10" fmla="*/ 5110 w 10000"/>
              <a:gd name="connsiteY10" fmla="*/ 9781 h 10000"/>
              <a:gd name="connsiteX11" fmla="*/ 6679 w 10000"/>
              <a:gd name="connsiteY11" fmla="*/ 9909 h 10000"/>
              <a:gd name="connsiteX12" fmla="*/ 9901 w 10000"/>
              <a:gd name="connsiteY12" fmla="*/ 9960 h 10000"/>
              <a:gd name="connsiteX13" fmla="*/ 9170 w 10000"/>
              <a:gd name="connsiteY13" fmla="*/ 9934 h 10000"/>
              <a:gd name="connsiteX0" fmla="*/ 231 w 10062"/>
              <a:gd name="connsiteY0" fmla="*/ 10000 h 10000"/>
              <a:gd name="connsiteX1" fmla="*/ 185 w 10062"/>
              <a:gd name="connsiteY1" fmla="*/ 8327 h 10000"/>
              <a:gd name="connsiteX2" fmla="*/ 426 w 10062"/>
              <a:gd name="connsiteY2" fmla="*/ 7321 h 10000"/>
              <a:gd name="connsiteX3" fmla="*/ 1170 w 10062"/>
              <a:gd name="connsiteY3" fmla="*/ 3511 h 10000"/>
              <a:gd name="connsiteX4" fmla="*/ 1704 w 10062"/>
              <a:gd name="connsiteY4" fmla="*/ 556 h 10000"/>
              <a:gd name="connsiteX5" fmla="*/ 2039 w 10062"/>
              <a:gd name="connsiteY5" fmla="*/ 1 h 10000"/>
              <a:gd name="connsiteX6" fmla="*/ 2408 w 10062"/>
              <a:gd name="connsiteY6" fmla="*/ 556 h 10000"/>
              <a:gd name="connsiteX7" fmla="*/ 3007 w 10062"/>
              <a:gd name="connsiteY7" fmla="*/ 3323 h 10000"/>
              <a:gd name="connsiteX8" fmla="*/ 3895 w 10062"/>
              <a:gd name="connsiteY8" fmla="*/ 7628 h 10000"/>
              <a:gd name="connsiteX9" fmla="*/ 4443 w 10062"/>
              <a:gd name="connsiteY9" fmla="*/ 9165 h 10000"/>
              <a:gd name="connsiteX10" fmla="*/ 5172 w 10062"/>
              <a:gd name="connsiteY10" fmla="*/ 9781 h 10000"/>
              <a:gd name="connsiteX11" fmla="*/ 6741 w 10062"/>
              <a:gd name="connsiteY11" fmla="*/ 9909 h 10000"/>
              <a:gd name="connsiteX12" fmla="*/ 9963 w 10062"/>
              <a:gd name="connsiteY12" fmla="*/ 9960 h 10000"/>
              <a:gd name="connsiteX13" fmla="*/ 9232 w 10062"/>
              <a:gd name="connsiteY13" fmla="*/ 9934 h 10000"/>
              <a:gd name="connsiteX0" fmla="*/ 231 w 10062"/>
              <a:gd name="connsiteY0" fmla="*/ 10000 h 10000"/>
              <a:gd name="connsiteX1" fmla="*/ 185 w 10062"/>
              <a:gd name="connsiteY1" fmla="*/ 8327 h 10000"/>
              <a:gd name="connsiteX2" fmla="*/ 426 w 10062"/>
              <a:gd name="connsiteY2" fmla="*/ 7321 h 10000"/>
              <a:gd name="connsiteX3" fmla="*/ 1170 w 10062"/>
              <a:gd name="connsiteY3" fmla="*/ 3511 h 10000"/>
              <a:gd name="connsiteX4" fmla="*/ 1704 w 10062"/>
              <a:gd name="connsiteY4" fmla="*/ 556 h 10000"/>
              <a:gd name="connsiteX5" fmla="*/ 2039 w 10062"/>
              <a:gd name="connsiteY5" fmla="*/ 1 h 10000"/>
              <a:gd name="connsiteX6" fmla="*/ 2408 w 10062"/>
              <a:gd name="connsiteY6" fmla="*/ 556 h 10000"/>
              <a:gd name="connsiteX7" fmla="*/ 3007 w 10062"/>
              <a:gd name="connsiteY7" fmla="*/ 3323 h 10000"/>
              <a:gd name="connsiteX8" fmla="*/ 3895 w 10062"/>
              <a:gd name="connsiteY8" fmla="*/ 7628 h 10000"/>
              <a:gd name="connsiteX9" fmla="*/ 4443 w 10062"/>
              <a:gd name="connsiteY9" fmla="*/ 9165 h 10000"/>
              <a:gd name="connsiteX10" fmla="*/ 5172 w 10062"/>
              <a:gd name="connsiteY10" fmla="*/ 9781 h 10000"/>
              <a:gd name="connsiteX11" fmla="*/ 6741 w 10062"/>
              <a:gd name="connsiteY11" fmla="*/ 9909 h 10000"/>
              <a:gd name="connsiteX12" fmla="*/ 9963 w 10062"/>
              <a:gd name="connsiteY12" fmla="*/ 9960 h 10000"/>
              <a:gd name="connsiteX13" fmla="*/ 9232 w 10062"/>
              <a:gd name="connsiteY13" fmla="*/ 9934 h 10000"/>
              <a:gd name="connsiteX0" fmla="*/ 231 w 10062"/>
              <a:gd name="connsiteY0" fmla="*/ 10000 h 10000"/>
              <a:gd name="connsiteX1" fmla="*/ 185 w 10062"/>
              <a:gd name="connsiteY1" fmla="*/ 8327 h 10000"/>
              <a:gd name="connsiteX2" fmla="*/ 426 w 10062"/>
              <a:gd name="connsiteY2" fmla="*/ 7321 h 10000"/>
              <a:gd name="connsiteX3" fmla="*/ 1170 w 10062"/>
              <a:gd name="connsiteY3" fmla="*/ 3511 h 10000"/>
              <a:gd name="connsiteX4" fmla="*/ 1704 w 10062"/>
              <a:gd name="connsiteY4" fmla="*/ 556 h 10000"/>
              <a:gd name="connsiteX5" fmla="*/ 2039 w 10062"/>
              <a:gd name="connsiteY5" fmla="*/ 1 h 10000"/>
              <a:gd name="connsiteX6" fmla="*/ 2408 w 10062"/>
              <a:gd name="connsiteY6" fmla="*/ 556 h 10000"/>
              <a:gd name="connsiteX7" fmla="*/ 3007 w 10062"/>
              <a:gd name="connsiteY7" fmla="*/ 3323 h 10000"/>
              <a:gd name="connsiteX8" fmla="*/ 3895 w 10062"/>
              <a:gd name="connsiteY8" fmla="*/ 7628 h 10000"/>
              <a:gd name="connsiteX9" fmla="*/ 4443 w 10062"/>
              <a:gd name="connsiteY9" fmla="*/ 9165 h 10000"/>
              <a:gd name="connsiteX10" fmla="*/ 5172 w 10062"/>
              <a:gd name="connsiteY10" fmla="*/ 9781 h 10000"/>
              <a:gd name="connsiteX11" fmla="*/ 6741 w 10062"/>
              <a:gd name="connsiteY11" fmla="*/ 9909 h 10000"/>
              <a:gd name="connsiteX12" fmla="*/ 9963 w 10062"/>
              <a:gd name="connsiteY12" fmla="*/ 9960 h 10000"/>
              <a:gd name="connsiteX13" fmla="*/ 9232 w 10062"/>
              <a:gd name="connsiteY13" fmla="*/ 9934 h 10000"/>
              <a:gd name="connsiteX0" fmla="*/ 50 w 9881"/>
              <a:gd name="connsiteY0" fmla="*/ 10000 h 10000"/>
              <a:gd name="connsiteX1" fmla="*/ 4 w 9881"/>
              <a:gd name="connsiteY1" fmla="*/ 8327 h 10000"/>
              <a:gd name="connsiteX2" fmla="*/ 245 w 9881"/>
              <a:gd name="connsiteY2" fmla="*/ 7321 h 10000"/>
              <a:gd name="connsiteX3" fmla="*/ 989 w 9881"/>
              <a:gd name="connsiteY3" fmla="*/ 3511 h 10000"/>
              <a:gd name="connsiteX4" fmla="*/ 1523 w 9881"/>
              <a:gd name="connsiteY4" fmla="*/ 556 h 10000"/>
              <a:gd name="connsiteX5" fmla="*/ 1858 w 9881"/>
              <a:gd name="connsiteY5" fmla="*/ 1 h 10000"/>
              <a:gd name="connsiteX6" fmla="*/ 2227 w 9881"/>
              <a:gd name="connsiteY6" fmla="*/ 556 h 10000"/>
              <a:gd name="connsiteX7" fmla="*/ 2826 w 9881"/>
              <a:gd name="connsiteY7" fmla="*/ 3323 h 10000"/>
              <a:gd name="connsiteX8" fmla="*/ 3714 w 9881"/>
              <a:gd name="connsiteY8" fmla="*/ 7628 h 10000"/>
              <a:gd name="connsiteX9" fmla="*/ 4262 w 9881"/>
              <a:gd name="connsiteY9" fmla="*/ 9165 h 10000"/>
              <a:gd name="connsiteX10" fmla="*/ 4991 w 9881"/>
              <a:gd name="connsiteY10" fmla="*/ 9781 h 10000"/>
              <a:gd name="connsiteX11" fmla="*/ 6560 w 9881"/>
              <a:gd name="connsiteY11" fmla="*/ 9909 h 10000"/>
              <a:gd name="connsiteX12" fmla="*/ 9782 w 9881"/>
              <a:gd name="connsiteY12" fmla="*/ 9960 h 10000"/>
              <a:gd name="connsiteX13" fmla="*/ 9051 w 9881"/>
              <a:gd name="connsiteY13" fmla="*/ 9934 h 10000"/>
              <a:gd name="connsiteX0" fmla="*/ 48 w 9997"/>
              <a:gd name="connsiteY0" fmla="*/ 10000 h 10000"/>
              <a:gd name="connsiteX1" fmla="*/ 1 w 9997"/>
              <a:gd name="connsiteY1" fmla="*/ 8327 h 10000"/>
              <a:gd name="connsiteX2" fmla="*/ 245 w 9997"/>
              <a:gd name="connsiteY2" fmla="*/ 7321 h 10000"/>
              <a:gd name="connsiteX3" fmla="*/ 998 w 9997"/>
              <a:gd name="connsiteY3" fmla="*/ 3511 h 10000"/>
              <a:gd name="connsiteX4" fmla="*/ 1538 w 9997"/>
              <a:gd name="connsiteY4" fmla="*/ 556 h 10000"/>
              <a:gd name="connsiteX5" fmla="*/ 1877 w 9997"/>
              <a:gd name="connsiteY5" fmla="*/ 1 h 10000"/>
              <a:gd name="connsiteX6" fmla="*/ 2251 w 9997"/>
              <a:gd name="connsiteY6" fmla="*/ 556 h 10000"/>
              <a:gd name="connsiteX7" fmla="*/ 2857 w 9997"/>
              <a:gd name="connsiteY7" fmla="*/ 3323 h 10000"/>
              <a:gd name="connsiteX8" fmla="*/ 3756 w 9997"/>
              <a:gd name="connsiteY8" fmla="*/ 7628 h 10000"/>
              <a:gd name="connsiteX9" fmla="*/ 4310 w 9997"/>
              <a:gd name="connsiteY9" fmla="*/ 9165 h 10000"/>
              <a:gd name="connsiteX10" fmla="*/ 5048 w 9997"/>
              <a:gd name="connsiteY10" fmla="*/ 9781 h 10000"/>
              <a:gd name="connsiteX11" fmla="*/ 6636 w 9997"/>
              <a:gd name="connsiteY11" fmla="*/ 9909 h 10000"/>
              <a:gd name="connsiteX12" fmla="*/ 9897 w 9997"/>
              <a:gd name="connsiteY12" fmla="*/ 9960 h 10000"/>
              <a:gd name="connsiteX13" fmla="*/ 9157 w 9997"/>
              <a:gd name="connsiteY13" fmla="*/ 9934 h 10000"/>
              <a:gd name="connsiteX0" fmla="*/ 124 w 10076"/>
              <a:gd name="connsiteY0" fmla="*/ 10000 h 10000"/>
              <a:gd name="connsiteX1" fmla="*/ 77 w 10076"/>
              <a:gd name="connsiteY1" fmla="*/ 8327 h 10000"/>
              <a:gd name="connsiteX2" fmla="*/ 321 w 10076"/>
              <a:gd name="connsiteY2" fmla="*/ 7321 h 10000"/>
              <a:gd name="connsiteX3" fmla="*/ 1074 w 10076"/>
              <a:gd name="connsiteY3" fmla="*/ 3511 h 10000"/>
              <a:gd name="connsiteX4" fmla="*/ 1614 w 10076"/>
              <a:gd name="connsiteY4" fmla="*/ 556 h 10000"/>
              <a:gd name="connsiteX5" fmla="*/ 1954 w 10076"/>
              <a:gd name="connsiteY5" fmla="*/ 1 h 10000"/>
              <a:gd name="connsiteX6" fmla="*/ 2328 w 10076"/>
              <a:gd name="connsiteY6" fmla="*/ 556 h 10000"/>
              <a:gd name="connsiteX7" fmla="*/ 2934 w 10076"/>
              <a:gd name="connsiteY7" fmla="*/ 3323 h 10000"/>
              <a:gd name="connsiteX8" fmla="*/ 3833 w 10076"/>
              <a:gd name="connsiteY8" fmla="*/ 7628 h 10000"/>
              <a:gd name="connsiteX9" fmla="*/ 4387 w 10076"/>
              <a:gd name="connsiteY9" fmla="*/ 9165 h 10000"/>
              <a:gd name="connsiteX10" fmla="*/ 5126 w 10076"/>
              <a:gd name="connsiteY10" fmla="*/ 9781 h 10000"/>
              <a:gd name="connsiteX11" fmla="*/ 6714 w 10076"/>
              <a:gd name="connsiteY11" fmla="*/ 9909 h 10000"/>
              <a:gd name="connsiteX12" fmla="*/ 9976 w 10076"/>
              <a:gd name="connsiteY12" fmla="*/ 9960 h 10000"/>
              <a:gd name="connsiteX13" fmla="*/ 9236 w 10076"/>
              <a:gd name="connsiteY13" fmla="*/ 9934 h 10000"/>
              <a:gd name="connsiteX0" fmla="*/ 124 w 10076"/>
              <a:gd name="connsiteY0" fmla="*/ 10000 h 10000"/>
              <a:gd name="connsiteX1" fmla="*/ 77 w 10076"/>
              <a:gd name="connsiteY1" fmla="*/ 8327 h 10000"/>
              <a:gd name="connsiteX2" fmla="*/ 321 w 10076"/>
              <a:gd name="connsiteY2" fmla="*/ 7321 h 10000"/>
              <a:gd name="connsiteX3" fmla="*/ 1074 w 10076"/>
              <a:gd name="connsiteY3" fmla="*/ 3511 h 10000"/>
              <a:gd name="connsiteX4" fmla="*/ 1614 w 10076"/>
              <a:gd name="connsiteY4" fmla="*/ 556 h 10000"/>
              <a:gd name="connsiteX5" fmla="*/ 1954 w 10076"/>
              <a:gd name="connsiteY5" fmla="*/ 1 h 10000"/>
              <a:gd name="connsiteX6" fmla="*/ 2328 w 10076"/>
              <a:gd name="connsiteY6" fmla="*/ 556 h 10000"/>
              <a:gd name="connsiteX7" fmla="*/ 2934 w 10076"/>
              <a:gd name="connsiteY7" fmla="*/ 3323 h 10000"/>
              <a:gd name="connsiteX8" fmla="*/ 3833 w 10076"/>
              <a:gd name="connsiteY8" fmla="*/ 7628 h 10000"/>
              <a:gd name="connsiteX9" fmla="*/ 4387 w 10076"/>
              <a:gd name="connsiteY9" fmla="*/ 9165 h 10000"/>
              <a:gd name="connsiteX10" fmla="*/ 5126 w 10076"/>
              <a:gd name="connsiteY10" fmla="*/ 9781 h 10000"/>
              <a:gd name="connsiteX11" fmla="*/ 6714 w 10076"/>
              <a:gd name="connsiteY11" fmla="*/ 9909 h 10000"/>
              <a:gd name="connsiteX12" fmla="*/ 9976 w 10076"/>
              <a:gd name="connsiteY12" fmla="*/ 9960 h 10000"/>
              <a:gd name="connsiteX13" fmla="*/ 9236 w 10076"/>
              <a:gd name="connsiteY13" fmla="*/ 9934 h 10000"/>
              <a:gd name="connsiteX0" fmla="*/ 124 w 10076"/>
              <a:gd name="connsiteY0" fmla="*/ 10000 h 10000"/>
              <a:gd name="connsiteX1" fmla="*/ 77 w 10076"/>
              <a:gd name="connsiteY1" fmla="*/ 8327 h 10000"/>
              <a:gd name="connsiteX2" fmla="*/ 321 w 10076"/>
              <a:gd name="connsiteY2" fmla="*/ 7321 h 10000"/>
              <a:gd name="connsiteX3" fmla="*/ 1074 w 10076"/>
              <a:gd name="connsiteY3" fmla="*/ 3511 h 10000"/>
              <a:gd name="connsiteX4" fmla="*/ 1614 w 10076"/>
              <a:gd name="connsiteY4" fmla="*/ 556 h 10000"/>
              <a:gd name="connsiteX5" fmla="*/ 1954 w 10076"/>
              <a:gd name="connsiteY5" fmla="*/ 1 h 10000"/>
              <a:gd name="connsiteX6" fmla="*/ 2328 w 10076"/>
              <a:gd name="connsiteY6" fmla="*/ 556 h 10000"/>
              <a:gd name="connsiteX7" fmla="*/ 2934 w 10076"/>
              <a:gd name="connsiteY7" fmla="*/ 3323 h 10000"/>
              <a:gd name="connsiteX8" fmla="*/ 3833 w 10076"/>
              <a:gd name="connsiteY8" fmla="*/ 7628 h 10000"/>
              <a:gd name="connsiteX9" fmla="*/ 4387 w 10076"/>
              <a:gd name="connsiteY9" fmla="*/ 9165 h 10000"/>
              <a:gd name="connsiteX10" fmla="*/ 5126 w 10076"/>
              <a:gd name="connsiteY10" fmla="*/ 9781 h 10000"/>
              <a:gd name="connsiteX11" fmla="*/ 6714 w 10076"/>
              <a:gd name="connsiteY11" fmla="*/ 9909 h 10000"/>
              <a:gd name="connsiteX12" fmla="*/ 9976 w 10076"/>
              <a:gd name="connsiteY12" fmla="*/ 9960 h 10000"/>
              <a:gd name="connsiteX13" fmla="*/ 9236 w 10076"/>
              <a:gd name="connsiteY13" fmla="*/ 9934 h 10000"/>
              <a:gd name="connsiteX0" fmla="*/ 48 w 10000"/>
              <a:gd name="connsiteY0" fmla="*/ 10000 h 10000"/>
              <a:gd name="connsiteX1" fmla="*/ 1 w 10000"/>
              <a:gd name="connsiteY1" fmla="*/ 8327 h 10000"/>
              <a:gd name="connsiteX2" fmla="*/ 245 w 10000"/>
              <a:gd name="connsiteY2" fmla="*/ 7321 h 10000"/>
              <a:gd name="connsiteX3" fmla="*/ 998 w 10000"/>
              <a:gd name="connsiteY3" fmla="*/ 3511 h 10000"/>
              <a:gd name="connsiteX4" fmla="*/ 1538 w 10000"/>
              <a:gd name="connsiteY4" fmla="*/ 556 h 10000"/>
              <a:gd name="connsiteX5" fmla="*/ 1878 w 10000"/>
              <a:gd name="connsiteY5" fmla="*/ 1 h 10000"/>
              <a:gd name="connsiteX6" fmla="*/ 2252 w 10000"/>
              <a:gd name="connsiteY6" fmla="*/ 556 h 10000"/>
              <a:gd name="connsiteX7" fmla="*/ 2858 w 10000"/>
              <a:gd name="connsiteY7" fmla="*/ 3323 h 10000"/>
              <a:gd name="connsiteX8" fmla="*/ 3757 w 10000"/>
              <a:gd name="connsiteY8" fmla="*/ 7628 h 10000"/>
              <a:gd name="connsiteX9" fmla="*/ 4311 w 10000"/>
              <a:gd name="connsiteY9" fmla="*/ 9165 h 10000"/>
              <a:gd name="connsiteX10" fmla="*/ 5050 w 10000"/>
              <a:gd name="connsiteY10" fmla="*/ 9781 h 10000"/>
              <a:gd name="connsiteX11" fmla="*/ 6638 w 10000"/>
              <a:gd name="connsiteY11" fmla="*/ 9909 h 10000"/>
              <a:gd name="connsiteX12" fmla="*/ 9900 w 10000"/>
              <a:gd name="connsiteY12" fmla="*/ 9960 h 10000"/>
              <a:gd name="connsiteX13" fmla="*/ 9160 w 10000"/>
              <a:gd name="connsiteY13" fmla="*/ 9934 h 10000"/>
              <a:gd name="connsiteX0" fmla="*/ 47 w 9999"/>
              <a:gd name="connsiteY0" fmla="*/ 10000 h 10000"/>
              <a:gd name="connsiteX1" fmla="*/ 0 w 9999"/>
              <a:gd name="connsiteY1" fmla="*/ 8327 h 10000"/>
              <a:gd name="connsiteX2" fmla="*/ 244 w 9999"/>
              <a:gd name="connsiteY2" fmla="*/ 7321 h 10000"/>
              <a:gd name="connsiteX3" fmla="*/ 997 w 9999"/>
              <a:gd name="connsiteY3" fmla="*/ 3511 h 10000"/>
              <a:gd name="connsiteX4" fmla="*/ 1537 w 9999"/>
              <a:gd name="connsiteY4" fmla="*/ 556 h 10000"/>
              <a:gd name="connsiteX5" fmla="*/ 1877 w 9999"/>
              <a:gd name="connsiteY5" fmla="*/ 1 h 10000"/>
              <a:gd name="connsiteX6" fmla="*/ 2251 w 9999"/>
              <a:gd name="connsiteY6" fmla="*/ 556 h 10000"/>
              <a:gd name="connsiteX7" fmla="*/ 2857 w 9999"/>
              <a:gd name="connsiteY7" fmla="*/ 3323 h 10000"/>
              <a:gd name="connsiteX8" fmla="*/ 3756 w 9999"/>
              <a:gd name="connsiteY8" fmla="*/ 7628 h 10000"/>
              <a:gd name="connsiteX9" fmla="*/ 4310 w 9999"/>
              <a:gd name="connsiteY9" fmla="*/ 9165 h 10000"/>
              <a:gd name="connsiteX10" fmla="*/ 5049 w 9999"/>
              <a:gd name="connsiteY10" fmla="*/ 9781 h 10000"/>
              <a:gd name="connsiteX11" fmla="*/ 6637 w 9999"/>
              <a:gd name="connsiteY11" fmla="*/ 9909 h 10000"/>
              <a:gd name="connsiteX12" fmla="*/ 9899 w 9999"/>
              <a:gd name="connsiteY12" fmla="*/ 9960 h 10000"/>
              <a:gd name="connsiteX13" fmla="*/ 9159 w 9999"/>
              <a:gd name="connsiteY13" fmla="*/ 9934 h 10000"/>
              <a:gd name="connsiteX0" fmla="*/ 47 w 10000"/>
              <a:gd name="connsiteY0" fmla="*/ 10000 h 10000"/>
              <a:gd name="connsiteX1" fmla="*/ 0 w 10000"/>
              <a:gd name="connsiteY1" fmla="*/ 8327 h 10000"/>
              <a:gd name="connsiteX2" fmla="*/ 244 w 10000"/>
              <a:gd name="connsiteY2" fmla="*/ 7321 h 10000"/>
              <a:gd name="connsiteX3" fmla="*/ 997 w 10000"/>
              <a:gd name="connsiteY3" fmla="*/ 3511 h 10000"/>
              <a:gd name="connsiteX4" fmla="*/ 1537 w 10000"/>
              <a:gd name="connsiteY4" fmla="*/ 556 h 10000"/>
              <a:gd name="connsiteX5" fmla="*/ 1877 w 10000"/>
              <a:gd name="connsiteY5" fmla="*/ 1 h 10000"/>
              <a:gd name="connsiteX6" fmla="*/ 2251 w 10000"/>
              <a:gd name="connsiteY6" fmla="*/ 556 h 10000"/>
              <a:gd name="connsiteX7" fmla="*/ 2857 w 10000"/>
              <a:gd name="connsiteY7" fmla="*/ 3323 h 10000"/>
              <a:gd name="connsiteX8" fmla="*/ 3756 w 10000"/>
              <a:gd name="connsiteY8" fmla="*/ 7628 h 10000"/>
              <a:gd name="connsiteX9" fmla="*/ 4310 w 10000"/>
              <a:gd name="connsiteY9" fmla="*/ 9165 h 10000"/>
              <a:gd name="connsiteX10" fmla="*/ 5050 w 10000"/>
              <a:gd name="connsiteY10" fmla="*/ 9781 h 10000"/>
              <a:gd name="connsiteX11" fmla="*/ 6638 w 10000"/>
              <a:gd name="connsiteY11" fmla="*/ 9909 h 10000"/>
              <a:gd name="connsiteX12" fmla="*/ 9900 w 10000"/>
              <a:gd name="connsiteY12" fmla="*/ 9960 h 10000"/>
              <a:gd name="connsiteX13" fmla="*/ 9160 w 10000"/>
              <a:gd name="connsiteY13" fmla="*/ 9934 h 10000"/>
              <a:gd name="connsiteX0" fmla="*/ 15 w 10000"/>
              <a:gd name="connsiteY0" fmla="*/ 9980 h 9980"/>
              <a:gd name="connsiteX1" fmla="*/ 0 w 10000"/>
              <a:gd name="connsiteY1" fmla="*/ 8327 h 9980"/>
              <a:gd name="connsiteX2" fmla="*/ 244 w 10000"/>
              <a:gd name="connsiteY2" fmla="*/ 7321 h 9980"/>
              <a:gd name="connsiteX3" fmla="*/ 997 w 10000"/>
              <a:gd name="connsiteY3" fmla="*/ 3511 h 9980"/>
              <a:gd name="connsiteX4" fmla="*/ 1537 w 10000"/>
              <a:gd name="connsiteY4" fmla="*/ 556 h 9980"/>
              <a:gd name="connsiteX5" fmla="*/ 1877 w 10000"/>
              <a:gd name="connsiteY5" fmla="*/ 1 h 9980"/>
              <a:gd name="connsiteX6" fmla="*/ 2251 w 10000"/>
              <a:gd name="connsiteY6" fmla="*/ 556 h 9980"/>
              <a:gd name="connsiteX7" fmla="*/ 2857 w 10000"/>
              <a:gd name="connsiteY7" fmla="*/ 3323 h 9980"/>
              <a:gd name="connsiteX8" fmla="*/ 3756 w 10000"/>
              <a:gd name="connsiteY8" fmla="*/ 7628 h 9980"/>
              <a:gd name="connsiteX9" fmla="*/ 4310 w 10000"/>
              <a:gd name="connsiteY9" fmla="*/ 9165 h 9980"/>
              <a:gd name="connsiteX10" fmla="*/ 5050 w 10000"/>
              <a:gd name="connsiteY10" fmla="*/ 9781 h 9980"/>
              <a:gd name="connsiteX11" fmla="*/ 6638 w 10000"/>
              <a:gd name="connsiteY11" fmla="*/ 9909 h 9980"/>
              <a:gd name="connsiteX12" fmla="*/ 9900 w 10000"/>
              <a:gd name="connsiteY12" fmla="*/ 9960 h 9980"/>
              <a:gd name="connsiteX13" fmla="*/ 9160 w 10000"/>
              <a:gd name="connsiteY13" fmla="*/ 9934 h 998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4310 w 10000"/>
              <a:gd name="connsiteY9" fmla="*/ 9183 h 10000"/>
              <a:gd name="connsiteX10" fmla="*/ 5050 w 10000"/>
              <a:gd name="connsiteY10" fmla="*/ 9801 h 10000"/>
              <a:gd name="connsiteX11" fmla="*/ 6638 w 10000"/>
              <a:gd name="connsiteY11" fmla="*/ 9929 h 10000"/>
              <a:gd name="connsiteX12" fmla="*/ 9900 w 10000"/>
              <a:gd name="connsiteY12" fmla="*/ 9980 h 10000"/>
              <a:gd name="connsiteX13" fmla="*/ 9160 w 10000"/>
              <a:gd name="connsiteY13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4310 w 10000"/>
              <a:gd name="connsiteY10" fmla="*/ 9183 h 10000"/>
              <a:gd name="connsiteX11" fmla="*/ 5050 w 10000"/>
              <a:gd name="connsiteY11" fmla="*/ 9801 h 10000"/>
              <a:gd name="connsiteX12" fmla="*/ 6638 w 10000"/>
              <a:gd name="connsiteY12" fmla="*/ 9929 h 10000"/>
              <a:gd name="connsiteX13" fmla="*/ 9900 w 10000"/>
              <a:gd name="connsiteY13" fmla="*/ 9980 h 10000"/>
              <a:gd name="connsiteX14" fmla="*/ 9160 w 10000"/>
              <a:gd name="connsiteY14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4310 w 10000"/>
              <a:gd name="connsiteY10" fmla="*/ 9183 h 10000"/>
              <a:gd name="connsiteX11" fmla="*/ 5050 w 10000"/>
              <a:gd name="connsiteY11" fmla="*/ 9801 h 10000"/>
              <a:gd name="connsiteX12" fmla="*/ 6638 w 10000"/>
              <a:gd name="connsiteY12" fmla="*/ 9929 h 10000"/>
              <a:gd name="connsiteX13" fmla="*/ 9900 w 10000"/>
              <a:gd name="connsiteY13" fmla="*/ 9980 h 10000"/>
              <a:gd name="connsiteX14" fmla="*/ 9160 w 10000"/>
              <a:gd name="connsiteY14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4310 w 10000"/>
              <a:gd name="connsiteY10" fmla="*/ 9183 h 10000"/>
              <a:gd name="connsiteX11" fmla="*/ 5050 w 10000"/>
              <a:gd name="connsiteY11" fmla="*/ 9801 h 10000"/>
              <a:gd name="connsiteX12" fmla="*/ 6638 w 10000"/>
              <a:gd name="connsiteY12" fmla="*/ 9929 h 10000"/>
              <a:gd name="connsiteX13" fmla="*/ 9900 w 10000"/>
              <a:gd name="connsiteY13" fmla="*/ 9980 h 10000"/>
              <a:gd name="connsiteX14" fmla="*/ 9160 w 10000"/>
              <a:gd name="connsiteY14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5050 w 10000"/>
              <a:gd name="connsiteY10" fmla="*/ 9801 h 10000"/>
              <a:gd name="connsiteX11" fmla="*/ 6638 w 10000"/>
              <a:gd name="connsiteY11" fmla="*/ 9929 h 10000"/>
              <a:gd name="connsiteX12" fmla="*/ 9900 w 10000"/>
              <a:gd name="connsiteY12" fmla="*/ 9980 h 10000"/>
              <a:gd name="connsiteX13" fmla="*/ 9160 w 10000"/>
              <a:gd name="connsiteY13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6638 w 10000"/>
              <a:gd name="connsiteY10" fmla="*/ 9929 h 10000"/>
              <a:gd name="connsiteX11" fmla="*/ 9900 w 10000"/>
              <a:gd name="connsiteY11" fmla="*/ 9980 h 10000"/>
              <a:gd name="connsiteX12" fmla="*/ 9160 w 10000"/>
              <a:gd name="connsiteY12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4663 w 10000"/>
              <a:gd name="connsiteY10" fmla="*/ 9765 h 10000"/>
              <a:gd name="connsiteX11" fmla="*/ 9900 w 10000"/>
              <a:gd name="connsiteY11" fmla="*/ 9980 h 10000"/>
              <a:gd name="connsiteX12" fmla="*/ 9160 w 10000"/>
              <a:gd name="connsiteY12" fmla="*/ 9954 h 10000"/>
              <a:gd name="connsiteX0" fmla="*/ 15 w 10000"/>
              <a:gd name="connsiteY0" fmla="*/ 10000 h 10000"/>
              <a:gd name="connsiteX1" fmla="*/ 0 w 10000"/>
              <a:gd name="connsiteY1" fmla="*/ 8344 h 10000"/>
              <a:gd name="connsiteX2" fmla="*/ 244 w 10000"/>
              <a:gd name="connsiteY2" fmla="*/ 7336 h 10000"/>
              <a:gd name="connsiteX3" fmla="*/ 997 w 10000"/>
              <a:gd name="connsiteY3" fmla="*/ 3518 h 10000"/>
              <a:gd name="connsiteX4" fmla="*/ 1537 w 10000"/>
              <a:gd name="connsiteY4" fmla="*/ 557 h 10000"/>
              <a:gd name="connsiteX5" fmla="*/ 1877 w 10000"/>
              <a:gd name="connsiteY5" fmla="*/ 1 h 10000"/>
              <a:gd name="connsiteX6" fmla="*/ 2251 w 10000"/>
              <a:gd name="connsiteY6" fmla="*/ 557 h 10000"/>
              <a:gd name="connsiteX7" fmla="*/ 2857 w 10000"/>
              <a:gd name="connsiteY7" fmla="*/ 3330 h 10000"/>
              <a:gd name="connsiteX8" fmla="*/ 3756 w 10000"/>
              <a:gd name="connsiteY8" fmla="*/ 7643 h 10000"/>
              <a:gd name="connsiteX9" fmla="*/ 3875 w 10000"/>
              <a:gd name="connsiteY9" fmla="*/ 8199 h 10000"/>
              <a:gd name="connsiteX10" fmla="*/ 9900 w 10000"/>
              <a:gd name="connsiteY10" fmla="*/ 9980 h 10000"/>
              <a:gd name="connsiteX11" fmla="*/ 9160 w 10000"/>
              <a:gd name="connsiteY11" fmla="*/ 9954 h 10000"/>
              <a:gd name="connsiteX0" fmla="*/ 15 w 9160"/>
              <a:gd name="connsiteY0" fmla="*/ 10000 h 10000"/>
              <a:gd name="connsiteX1" fmla="*/ 0 w 9160"/>
              <a:gd name="connsiteY1" fmla="*/ 8344 h 10000"/>
              <a:gd name="connsiteX2" fmla="*/ 244 w 9160"/>
              <a:gd name="connsiteY2" fmla="*/ 7336 h 10000"/>
              <a:gd name="connsiteX3" fmla="*/ 997 w 9160"/>
              <a:gd name="connsiteY3" fmla="*/ 3518 h 10000"/>
              <a:gd name="connsiteX4" fmla="*/ 1537 w 9160"/>
              <a:gd name="connsiteY4" fmla="*/ 557 h 10000"/>
              <a:gd name="connsiteX5" fmla="*/ 1877 w 9160"/>
              <a:gd name="connsiteY5" fmla="*/ 1 h 10000"/>
              <a:gd name="connsiteX6" fmla="*/ 2251 w 9160"/>
              <a:gd name="connsiteY6" fmla="*/ 557 h 10000"/>
              <a:gd name="connsiteX7" fmla="*/ 2857 w 9160"/>
              <a:gd name="connsiteY7" fmla="*/ 3330 h 10000"/>
              <a:gd name="connsiteX8" fmla="*/ 3756 w 9160"/>
              <a:gd name="connsiteY8" fmla="*/ 7643 h 10000"/>
              <a:gd name="connsiteX9" fmla="*/ 3875 w 9160"/>
              <a:gd name="connsiteY9" fmla="*/ 8199 h 10000"/>
              <a:gd name="connsiteX10" fmla="*/ 9160 w 9160"/>
              <a:gd name="connsiteY10" fmla="*/ 9954 h 10000"/>
              <a:gd name="connsiteX0" fmla="*/ 16 w 4490"/>
              <a:gd name="connsiteY0" fmla="*/ 10000 h 10000"/>
              <a:gd name="connsiteX1" fmla="*/ 0 w 4490"/>
              <a:gd name="connsiteY1" fmla="*/ 8344 h 10000"/>
              <a:gd name="connsiteX2" fmla="*/ 266 w 4490"/>
              <a:gd name="connsiteY2" fmla="*/ 7336 h 10000"/>
              <a:gd name="connsiteX3" fmla="*/ 1088 w 4490"/>
              <a:gd name="connsiteY3" fmla="*/ 3518 h 10000"/>
              <a:gd name="connsiteX4" fmla="*/ 1678 w 4490"/>
              <a:gd name="connsiteY4" fmla="*/ 557 h 10000"/>
              <a:gd name="connsiteX5" fmla="*/ 2049 w 4490"/>
              <a:gd name="connsiteY5" fmla="*/ 1 h 10000"/>
              <a:gd name="connsiteX6" fmla="*/ 2457 w 4490"/>
              <a:gd name="connsiteY6" fmla="*/ 557 h 10000"/>
              <a:gd name="connsiteX7" fmla="*/ 3119 w 4490"/>
              <a:gd name="connsiteY7" fmla="*/ 3330 h 10000"/>
              <a:gd name="connsiteX8" fmla="*/ 4100 w 4490"/>
              <a:gd name="connsiteY8" fmla="*/ 7643 h 10000"/>
              <a:gd name="connsiteX9" fmla="*/ 4230 w 4490"/>
              <a:gd name="connsiteY9" fmla="*/ 8199 h 10000"/>
              <a:gd name="connsiteX10" fmla="*/ 4212 w 4490"/>
              <a:gd name="connsiteY10" fmla="*/ 9933 h 10000"/>
              <a:gd name="connsiteX0" fmla="*/ 36 w 10377"/>
              <a:gd name="connsiteY0" fmla="*/ 10000 h 10000"/>
              <a:gd name="connsiteX1" fmla="*/ 0 w 10377"/>
              <a:gd name="connsiteY1" fmla="*/ 8344 h 10000"/>
              <a:gd name="connsiteX2" fmla="*/ 592 w 10377"/>
              <a:gd name="connsiteY2" fmla="*/ 7336 h 10000"/>
              <a:gd name="connsiteX3" fmla="*/ 2423 w 10377"/>
              <a:gd name="connsiteY3" fmla="*/ 3518 h 10000"/>
              <a:gd name="connsiteX4" fmla="*/ 3737 w 10377"/>
              <a:gd name="connsiteY4" fmla="*/ 557 h 10000"/>
              <a:gd name="connsiteX5" fmla="*/ 4563 w 10377"/>
              <a:gd name="connsiteY5" fmla="*/ 1 h 10000"/>
              <a:gd name="connsiteX6" fmla="*/ 5472 w 10377"/>
              <a:gd name="connsiteY6" fmla="*/ 557 h 10000"/>
              <a:gd name="connsiteX7" fmla="*/ 6947 w 10377"/>
              <a:gd name="connsiteY7" fmla="*/ 3330 h 10000"/>
              <a:gd name="connsiteX8" fmla="*/ 9131 w 10377"/>
              <a:gd name="connsiteY8" fmla="*/ 7643 h 10000"/>
              <a:gd name="connsiteX9" fmla="*/ 9421 w 10377"/>
              <a:gd name="connsiteY9" fmla="*/ 8199 h 10000"/>
              <a:gd name="connsiteX10" fmla="*/ 9381 w 10377"/>
              <a:gd name="connsiteY10" fmla="*/ 9933 h 10000"/>
              <a:gd name="connsiteX0" fmla="*/ 36 w 10383"/>
              <a:gd name="connsiteY0" fmla="*/ 10000 h 10000"/>
              <a:gd name="connsiteX1" fmla="*/ 0 w 10383"/>
              <a:gd name="connsiteY1" fmla="*/ 8344 h 10000"/>
              <a:gd name="connsiteX2" fmla="*/ 592 w 10383"/>
              <a:gd name="connsiteY2" fmla="*/ 7336 h 10000"/>
              <a:gd name="connsiteX3" fmla="*/ 2423 w 10383"/>
              <a:gd name="connsiteY3" fmla="*/ 3518 h 10000"/>
              <a:gd name="connsiteX4" fmla="*/ 3737 w 10383"/>
              <a:gd name="connsiteY4" fmla="*/ 557 h 10000"/>
              <a:gd name="connsiteX5" fmla="*/ 4563 w 10383"/>
              <a:gd name="connsiteY5" fmla="*/ 1 h 10000"/>
              <a:gd name="connsiteX6" fmla="*/ 5472 w 10383"/>
              <a:gd name="connsiteY6" fmla="*/ 557 h 10000"/>
              <a:gd name="connsiteX7" fmla="*/ 6947 w 10383"/>
              <a:gd name="connsiteY7" fmla="*/ 3330 h 10000"/>
              <a:gd name="connsiteX8" fmla="*/ 9131 w 10383"/>
              <a:gd name="connsiteY8" fmla="*/ 7643 h 10000"/>
              <a:gd name="connsiteX9" fmla="*/ 9421 w 10383"/>
              <a:gd name="connsiteY9" fmla="*/ 8199 h 10000"/>
              <a:gd name="connsiteX10" fmla="*/ 9381 w 10383"/>
              <a:gd name="connsiteY10" fmla="*/ 9933 h 10000"/>
              <a:gd name="connsiteX0" fmla="*/ 36 w 9421"/>
              <a:gd name="connsiteY0" fmla="*/ 10000 h 10000"/>
              <a:gd name="connsiteX1" fmla="*/ 0 w 9421"/>
              <a:gd name="connsiteY1" fmla="*/ 8344 h 10000"/>
              <a:gd name="connsiteX2" fmla="*/ 592 w 9421"/>
              <a:gd name="connsiteY2" fmla="*/ 7336 h 10000"/>
              <a:gd name="connsiteX3" fmla="*/ 2423 w 9421"/>
              <a:gd name="connsiteY3" fmla="*/ 3518 h 10000"/>
              <a:gd name="connsiteX4" fmla="*/ 3737 w 9421"/>
              <a:gd name="connsiteY4" fmla="*/ 557 h 10000"/>
              <a:gd name="connsiteX5" fmla="*/ 4563 w 9421"/>
              <a:gd name="connsiteY5" fmla="*/ 1 h 10000"/>
              <a:gd name="connsiteX6" fmla="*/ 5472 w 9421"/>
              <a:gd name="connsiteY6" fmla="*/ 557 h 10000"/>
              <a:gd name="connsiteX7" fmla="*/ 6947 w 9421"/>
              <a:gd name="connsiteY7" fmla="*/ 3330 h 10000"/>
              <a:gd name="connsiteX8" fmla="*/ 9131 w 9421"/>
              <a:gd name="connsiteY8" fmla="*/ 7643 h 10000"/>
              <a:gd name="connsiteX9" fmla="*/ 9421 w 9421"/>
              <a:gd name="connsiteY9" fmla="*/ 8199 h 10000"/>
              <a:gd name="connsiteX10" fmla="*/ 9381 w 9421"/>
              <a:gd name="connsiteY10" fmla="*/ 9933 h 10000"/>
              <a:gd name="connsiteX0" fmla="*/ 38 w 10000"/>
              <a:gd name="connsiteY0" fmla="*/ 10000 h 10015"/>
              <a:gd name="connsiteX1" fmla="*/ 0 w 10000"/>
              <a:gd name="connsiteY1" fmla="*/ 8344 h 10015"/>
              <a:gd name="connsiteX2" fmla="*/ 628 w 10000"/>
              <a:gd name="connsiteY2" fmla="*/ 7336 h 10015"/>
              <a:gd name="connsiteX3" fmla="*/ 2572 w 10000"/>
              <a:gd name="connsiteY3" fmla="*/ 3518 h 10015"/>
              <a:gd name="connsiteX4" fmla="*/ 3967 w 10000"/>
              <a:gd name="connsiteY4" fmla="*/ 557 h 10015"/>
              <a:gd name="connsiteX5" fmla="*/ 4843 w 10000"/>
              <a:gd name="connsiteY5" fmla="*/ 1 h 10015"/>
              <a:gd name="connsiteX6" fmla="*/ 5808 w 10000"/>
              <a:gd name="connsiteY6" fmla="*/ 557 h 10015"/>
              <a:gd name="connsiteX7" fmla="*/ 7374 w 10000"/>
              <a:gd name="connsiteY7" fmla="*/ 3330 h 10015"/>
              <a:gd name="connsiteX8" fmla="*/ 9692 w 10000"/>
              <a:gd name="connsiteY8" fmla="*/ 7643 h 10015"/>
              <a:gd name="connsiteX9" fmla="*/ 10000 w 10000"/>
              <a:gd name="connsiteY9" fmla="*/ 8199 h 10015"/>
              <a:gd name="connsiteX10" fmla="*/ 9922 w 10000"/>
              <a:gd name="connsiteY10" fmla="*/ 10015 h 10015"/>
              <a:gd name="connsiteX0" fmla="*/ 38 w 10000"/>
              <a:gd name="connsiteY0" fmla="*/ 10000 h 10000"/>
              <a:gd name="connsiteX1" fmla="*/ 0 w 10000"/>
              <a:gd name="connsiteY1" fmla="*/ 8344 h 10000"/>
              <a:gd name="connsiteX2" fmla="*/ 628 w 10000"/>
              <a:gd name="connsiteY2" fmla="*/ 7336 h 10000"/>
              <a:gd name="connsiteX3" fmla="*/ 2572 w 10000"/>
              <a:gd name="connsiteY3" fmla="*/ 3518 h 10000"/>
              <a:gd name="connsiteX4" fmla="*/ 3967 w 10000"/>
              <a:gd name="connsiteY4" fmla="*/ 557 h 10000"/>
              <a:gd name="connsiteX5" fmla="*/ 4843 w 10000"/>
              <a:gd name="connsiteY5" fmla="*/ 1 h 10000"/>
              <a:gd name="connsiteX6" fmla="*/ 5808 w 10000"/>
              <a:gd name="connsiteY6" fmla="*/ 557 h 10000"/>
              <a:gd name="connsiteX7" fmla="*/ 7374 w 10000"/>
              <a:gd name="connsiteY7" fmla="*/ 3330 h 10000"/>
              <a:gd name="connsiteX8" fmla="*/ 9692 w 10000"/>
              <a:gd name="connsiteY8" fmla="*/ 7643 h 10000"/>
              <a:gd name="connsiteX9" fmla="*/ 10000 w 10000"/>
              <a:gd name="connsiteY9" fmla="*/ 8199 h 10000"/>
              <a:gd name="connsiteX10" fmla="*/ 9958 w 10000"/>
              <a:gd name="connsiteY10" fmla="*/ 9905 h 10000"/>
              <a:gd name="connsiteX0" fmla="*/ 38 w 10000"/>
              <a:gd name="connsiteY0" fmla="*/ 10000 h 10000"/>
              <a:gd name="connsiteX1" fmla="*/ 0 w 10000"/>
              <a:gd name="connsiteY1" fmla="*/ 8344 h 10000"/>
              <a:gd name="connsiteX2" fmla="*/ 628 w 10000"/>
              <a:gd name="connsiteY2" fmla="*/ 7336 h 10000"/>
              <a:gd name="connsiteX3" fmla="*/ 2572 w 10000"/>
              <a:gd name="connsiteY3" fmla="*/ 3518 h 10000"/>
              <a:gd name="connsiteX4" fmla="*/ 3967 w 10000"/>
              <a:gd name="connsiteY4" fmla="*/ 557 h 10000"/>
              <a:gd name="connsiteX5" fmla="*/ 4843 w 10000"/>
              <a:gd name="connsiteY5" fmla="*/ 1 h 10000"/>
              <a:gd name="connsiteX6" fmla="*/ 5808 w 10000"/>
              <a:gd name="connsiteY6" fmla="*/ 557 h 10000"/>
              <a:gd name="connsiteX7" fmla="*/ 7374 w 10000"/>
              <a:gd name="connsiteY7" fmla="*/ 3330 h 10000"/>
              <a:gd name="connsiteX8" fmla="*/ 9692 w 10000"/>
              <a:gd name="connsiteY8" fmla="*/ 7643 h 10000"/>
              <a:gd name="connsiteX9" fmla="*/ 10000 w 10000"/>
              <a:gd name="connsiteY9" fmla="*/ 8199 h 10000"/>
              <a:gd name="connsiteX10" fmla="*/ 9958 w 10000"/>
              <a:gd name="connsiteY10" fmla="*/ 9932 h 10000"/>
              <a:gd name="connsiteX0" fmla="*/ 38 w 10000"/>
              <a:gd name="connsiteY0" fmla="*/ 10000 h 10014"/>
              <a:gd name="connsiteX1" fmla="*/ 0 w 10000"/>
              <a:gd name="connsiteY1" fmla="*/ 8344 h 10014"/>
              <a:gd name="connsiteX2" fmla="*/ 628 w 10000"/>
              <a:gd name="connsiteY2" fmla="*/ 7336 h 10014"/>
              <a:gd name="connsiteX3" fmla="*/ 2572 w 10000"/>
              <a:gd name="connsiteY3" fmla="*/ 3518 h 10014"/>
              <a:gd name="connsiteX4" fmla="*/ 3967 w 10000"/>
              <a:gd name="connsiteY4" fmla="*/ 557 h 10014"/>
              <a:gd name="connsiteX5" fmla="*/ 4843 w 10000"/>
              <a:gd name="connsiteY5" fmla="*/ 1 h 10014"/>
              <a:gd name="connsiteX6" fmla="*/ 5808 w 10000"/>
              <a:gd name="connsiteY6" fmla="*/ 557 h 10014"/>
              <a:gd name="connsiteX7" fmla="*/ 7374 w 10000"/>
              <a:gd name="connsiteY7" fmla="*/ 3330 h 10014"/>
              <a:gd name="connsiteX8" fmla="*/ 9692 w 10000"/>
              <a:gd name="connsiteY8" fmla="*/ 7643 h 10014"/>
              <a:gd name="connsiteX9" fmla="*/ 10000 w 10000"/>
              <a:gd name="connsiteY9" fmla="*/ 8199 h 10014"/>
              <a:gd name="connsiteX10" fmla="*/ 9922 w 10000"/>
              <a:gd name="connsiteY10" fmla="*/ 10014 h 10014"/>
              <a:gd name="connsiteX0" fmla="*/ 38 w 10000"/>
              <a:gd name="connsiteY0" fmla="*/ 10000 h 10000"/>
              <a:gd name="connsiteX1" fmla="*/ 0 w 10000"/>
              <a:gd name="connsiteY1" fmla="*/ 8344 h 10000"/>
              <a:gd name="connsiteX2" fmla="*/ 628 w 10000"/>
              <a:gd name="connsiteY2" fmla="*/ 7336 h 10000"/>
              <a:gd name="connsiteX3" fmla="*/ 2572 w 10000"/>
              <a:gd name="connsiteY3" fmla="*/ 3518 h 10000"/>
              <a:gd name="connsiteX4" fmla="*/ 3967 w 10000"/>
              <a:gd name="connsiteY4" fmla="*/ 557 h 10000"/>
              <a:gd name="connsiteX5" fmla="*/ 4843 w 10000"/>
              <a:gd name="connsiteY5" fmla="*/ 1 h 10000"/>
              <a:gd name="connsiteX6" fmla="*/ 5808 w 10000"/>
              <a:gd name="connsiteY6" fmla="*/ 557 h 10000"/>
              <a:gd name="connsiteX7" fmla="*/ 7374 w 10000"/>
              <a:gd name="connsiteY7" fmla="*/ 3330 h 10000"/>
              <a:gd name="connsiteX8" fmla="*/ 9692 w 10000"/>
              <a:gd name="connsiteY8" fmla="*/ 7643 h 10000"/>
              <a:gd name="connsiteX9" fmla="*/ 10000 w 10000"/>
              <a:gd name="connsiteY9" fmla="*/ 8199 h 10000"/>
              <a:gd name="connsiteX10" fmla="*/ 9958 w 10000"/>
              <a:gd name="connsiteY10" fmla="*/ 9987 h 10000"/>
              <a:gd name="connsiteX0" fmla="*/ 38 w 10000"/>
              <a:gd name="connsiteY0" fmla="*/ 10000 h 10008"/>
              <a:gd name="connsiteX1" fmla="*/ 0 w 10000"/>
              <a:gd name="connsiteY1" fmla="*/ 8344 h 10008"/>
              <a:gd name="connsiteX2" fmla="*/ 628 w 10000"/>
              <a:gd name="connsiteY2" fmla="*/ 7336 h 10008"/>
              <a:gd name="connsiteX3" fmla="*/ 2572 w 10000"/>
              <a:gd name="connsiteY3" fmla="*/ 3518 h 10008"/>
              <a:gd name="connsiteX4" fmla="*/ 3967 w 10000"/>
              <a:gd name="connsiteY4" fmla="*/ 557 h 10008"/>
              <a:gd name="connsiteX5" fmla="*/ 4843 w 10000"/>
              <a:gd name="connsiteY5" fmla="*/ 1 h 10008"/>
              <a:gd name="connsiteX6" fmla="*/ 5808 w 10000"/>
              <a:gd name="connsiteY6" fmla="*/ 557 h 10008"/>
              <a:gd name="connsiteX7" fmla="*/ 7374 w 10000"/>
              <a:gd name="connsiteY7" fmla="*/ 3330 h 10008"/>
              <a:gd name="connsiteX8" fmla="*/ 9692 w 10000"/>
              <a:gd name="connsiteY8" fmla="*/ 7643 h 10008"/>
              <a:gd name="connsiteX9" fmla="*/ 10000 w 10000"/>
              <a:gd name="connsiteY9" fmla="*/ 8199 h 10008"/>
              <a:gd name="connsiteX10" fmla="*/ 9985 w 10000"/>
              <a:gd name="connsiteY10" fmla="*/ 10008 h 10008"/>
              <a:gd name="connsiteX0" fmla="*/ 38 w 10000"/>
              <a:gd name="connsiteY0" fmla="*/ 10000 h 10008"/>
              <a:gd name="connsiteX1" fmla="*/ 0 w 10000"/>
              <a:gd name="connsiteY1" fmla="*/ 8344 h 10008"/>
              <a:gd name="connsiteX2" fmla="*/ 628 w 10000"/>
              <a:gd name="connsiteY2" fmla="*/ 7336 h 10008"/>
              <a:gd name="connsiteX3" fmla="*/ 2572 w 10000"/>
              <a:gd name="connsiteY3" fmla="*/ 3518 h 10008"/>
              <a:gd name="connsiteX4" fmla="*/ 3967 w 10000"/>
              <a:gd name="connsiteY4" fmla="*/ 557 h 10008"/>
              <a:gd name="connsiteX5" fmla="*/ 4843 w 10000"/>
              <a:gd name="connsiteY5" fmla="*/ 1 h 10008"/>
              <a:gd name="connsiteX6" fmla="*/ 5808 w 10000"/>
              <a:gd name="connsiteY6" fmla="*/ 557 h 10008"/>
              <a:gd name="connsiteX7" fmla="*/ 7374 w 10000"/>
              <a:gd name="connsiteY7" fmla="*/ 3330 h 10008"/>
              <a:gd name="connsiteX8" fmla="*/ 9692 w 10000"/>
              <a:gd name="connsiteY8" fmla="*/ 7643 h 10008"/>
              <a:gd name="connsiteX9" fmla="*/ 10000 w 10000"/>
              <a:gd name="connsiteY9" fmla="*/ 8199 h 10008"/>
              <a:gd name="connsiteX10" fmla="*/ 9985 w 10000"/>
              <a:gd name="connsiteY10" fmla="*/ 10008 h 10008"/>
              <a:gd name="connsiteX0" fmla="*/ 38 w 10000"/>
              <a:gd name="connsiteY0" fmla="*/ 10000 h 10008"/>
              <a:gd name="connsiteX1" fmla="*/ 0 w 10000"/>
              <a:gd name="connsiteY1" fmla="*/ 8344 h 10008"/>
              <a:gd name="connsiteX2" fmla="*/ 628 w 10000"/>
              <a:gd name="connsiteY2" fmla="*/ 7336 h 10008"/>
              <a:gd name="connsiteX3" fmla="*/ 2572 w 10000"/>
              <a:gd name="connsiteY3" fmla="*/ 3518 h 10008"/>
              <a:gd name="connsiteX4" fmla="*/ 3967 w 10000"/>
              <a:gd name="connsiteY4" fmla="*/ 557 h 10008"/>
              <a:gd name="connsiteX5" fmla="*/ 4843 w 10000"/>
              <a:gd name="connsiteY5" fmla="*/ 1 h 10008"/>
              <a:gd name="connsiteX6" fmla="*/ 5808 w 10000"/>
              <a:gd name="connsiteY6" fmla="*/ 557 h 10008"/>
              <a:gd name="connsiteX7" fmla="*/ 7374 w 10000"/>
              <a:gd name="connsiteY7" fmla="*/ 3330 h 10008"/>
              <a:gd name="connsiteX8" fmla="*/ 9692 w 10000"/>
              <a:gd name="connsiteY8" fmla="*/ 7643 h 10008"/>
              <a:gd name="connsiteX9" fmla="*/ 10000 w 10000"/>
              <a:gd name="connsiteY9" fmla="*/ 8199 h 10008"/>
              <a:gd name="connsiteX10" fmla="*/ 9985 w 10000"/>
              <a:gd name="connsiteY10" fmla="*/ 10008 h 10008"/>
              <a:gd name="connsiteX0" fmla="*/ 38 w 10073"/>
              <a:gd name="connsiteY0" fmla="*/ 10000 h 10008"/>
              <a:gd name="connsiteX1" fmla="*/ 0 w 10073"/>
              <a:gd name="connsiteY1" fmla="*/ 8344 h 10008"/>
              <a:gd name="connsiteX2" fmla="*/ 628 w 10073"/>
              <a:gd name="connsiteY2" fmla="*/ 7336 h 10008"/>
              <a:gd name="connsiteX3" fmla="*/ 2572 w 10073"/>
              <a:gd name="connsiteY3" fmla="*/ 3518 h 10008"/>
              <a:gd name="connsiteX4" fmla="*/ 3967 w 10073"/>
              <a:gd name="connsiteY4" fmla="*/ 557 h 10008"/>
              <a:gd name="connsiteX5" fmla="*/ 4843 w 10073"/>
              <a:gd name="connsiteY5" fmla="*/ 1 h 10008"/>
              <a:gd name="connsiteX6" fmla="*/ 5808 w 10073"/>
              <a:gd name="connsiteY6" fmla="*/ 557 h 10008"/>
              <a:gd name="connsiteX7" fmla="*/ 7374 w 10073"/>
              <a:gd name="connsiteY7" fmla="*/ 3330 h 10008"/>
              <a:gd name="connsiteX8" fmla="*/ 9692 w 10073"/>
              <a:gd name="connsiteY8" fmla="*/ 7643 h 10008"/>
              <a:gd name="connsiteX9" fmla="*/ 10073 w 10073"/>
              <a:gd name="connsiteY9" fmla="*/ 8363 h 10008"/>
              <a:gd name="connsiteX10" fmla="*/ 9985 w 10073"/>
              <a:gd name="connsiteY10" fmla="*/ 10008 h 10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73" h="10008">
                <a:moveTo>
                  <a:pt x="38" y="10000"/>
                </a:moveTo>
                <a:cubicBezTo>
                  <a:pt x="48" y="8983"/>
                  <a:pt x="94" y="9737"/>
                  <a:pt x="0" y="8344"/>
                </a:cubicBezTo>
                <a:cubicBezTo>
                  <a:pt x="412" y="7759"/>
                  <a:pt x="201" y="8140"/>
                  <a:pt x="628" y="7336"/>
                </a:cubicBezTo>
                <a:cubicBezTo>
                  <a:pt x="1059" y="6531"/>
                  <a:pt x="2017" y="4648"/>
                  <a:pt x="2572" y="3518"/>
                </a:cubicBezTo>
                <a:cubicBezTo>
                  <a:pt x="3125" y="2388"/>
                  <a:pt x="3596" y="1138"/>
                  <a:pt x="3967" y="557"/>
                </a:cubicBezTo>
                <a:cubicBezTo>
                  <a:pt x="4340" y="-25"/>
                  <a:pt x="4710" y="1"/>
                  <a:pt x="4843" y="1"/>
                </a:cubicBezTo>
                <a:cubicBezTo>
                  <a:pt x="4981" y="1"/>
                  <a:pt x="5392" y="1"/>
                  <a:pt x="5808" y="557"/>
                </a:cubicBezTo>
                <a:cubicBezTo>
                  <a:pt x="6230" y="1114"/>
                  <a:pt x="6725" y="2148"/>
                  <a:pt x="7374" y="3330"/>
                </a:cubicBezTo>
                <a:cubicBezTo>
                  <a:pt x="8024" y="4511"/>
                  <a:pt x="9242" y="6804"/>
                  <a:pt x="9692" y="7643"/>
                </a:cubicBezTo>
                <a:cubicBezTo>
                  <a:pt x="10142" y="8482"/>
                  <a:pt x="9754" y="7942"/>
                  <a:pt x="10073" y="8363"/>
                </a:cubicBezTo>
                <a:cubicBezTo>
                  <a:pt x="10055" y="9755"/>
                  <a:pt x="9992" y="8761"/>
                  <a:pt x="9985" y="10008"/>
                </a:cubicBezTo>
              </a:path>
            </a:pathLst>
          </a:custGeom>
          <a:solidFill>
            <a:srgbClr val="59D22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2686035" y="3132855"/>
            <a:ext cx="4535403" cy="2235517"/>
            <a:chOff x="2686035" y="2023174"/>
            <a:chExt cx="4535403" cy="2235517"/>
          </a:xfrm>
        </p:grpSpPr>
        <p:sp>
          <p:nvSpPr>
            <p:cNvPr id="62" name="Text Box 25"/>
            <p:cNvSpPr txBox="1">
              <a:spLocks noChangeArrowheads="1"/>
            </p:cNvSpPr>
            <p:nvPr/>
          </p:nvSpPr>
          <p:spPr bwMode="auto">
            <a:xfrm>
              <a:off x="2843213" y="2023174"/>
              <a:ext cx="13684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probability</a:t>
              </a:r>
            </a:p>
          </p:txBody>
        </p:sp>
        <p:sp>
          <p:nvSpPr>
            <p:cNvPr id="63" name="Freeform 41"/>
            <p:cNvSpPr>
              <a:spLocks/>
            </p:cNvSpPr>
            <p:nvPr/>
          </p:nvSpPr>
          <p:spPr bwMode="auto">
            <a:xfrm>
              <a:off x="2686035" y="2399605"/>
              <a:ext cx="4535403" cy="1851149"/>
            </a:xfrm>
            <a:custGeom>
              <a:avLst/>
              <a:gdLst>
                <a:gd name="T0" fmla="*/ 0 w 2929"/>
                <a:gd name="T1" fmla="*/ 1166 h 1169"/>
                <a:gd name="T2" fmla="*/ 364 w 2929"/>
                <a:gd name="T3" fmla="*/ 1148 h 1169"/>
                <a:gd name="T4" fmla="*/ 520 w 2929"/>
                <a:gd name="T5" fmla="*/ 1064 h 1169"/>
                <a:gd name="T6" fmla="*/ 640 w 2929"/>
                <a:gd name="T7" fmla="*/ 860 h 1169"/>
                <a:gd name="T8" fmla="*/ 811 w 2929"/>
                <a:gd name="T9" fmla="*/ 414 h 1169"/>
                <a:gd name="T10" fmla="*/ 934 w 2929"/>
                <a:gd name="T11" fmla="*/ 68 h 1169"/>
                <a:gd name="T12" fmla="*/ 1011 w 2929"/>
                <a:gd name="T13" fmla="*/ 3 h 1169"/>
                <a:gd name="T14" fmla="*/ 1096 w 2929"/>
                <a:gd name="T15" fmla="*/ 68 h 1169"/>
                <a:gd name="T16" fmla="*/ 1234 w 2929"/>
                <a:gd name="T17" fmla="*/ 392 h 1169"/>
                <a:gd name="T18" fmla="*/ 1438 w 2929"/>
                <a:gd name="T19" fmla="*/ 896 h 1169"/>
                <a:gd name="T20" fmla="*/ 1564 w 2929"/>
                <a:gd name="T21" fmla="*/ 1076 h 1169"/>
                <a:gd name="T22" fmla="*/ 1732 w 2929"/>
                <a:gd name="T23" fmla="*/ 1148 h 1169"/>
                <a:gd name="T24" fmla="*/ 2093 w 2929"/>
                <a:gd name="T25" fmla="*/ 1163 h 1169"/>
                <a:gd name="T26" fmla="*/ 2834 w 2929"/>
                <a:gd name="T27" fmla="*/ 1169 h 1169"/>
                <a:gd name="T28" fmla="*/ 2666 w 2929"/>
                <a:gd name="T29" fmla="*/ 1166 h 116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929"/>
                <a:gd name="T46" fmla="*/ 0 h 1169"/>
                <a:gd name="T47" fmla="*/ 2929 w 2929"/>
                <a:gd name="T48" fmla="*/ 1169 h 1169"/>
                <a:gd name="connsiteX0" fmla="*/ 0 w 9754"/>
                <a:gd name="connsiteY0" fmla="*/ 9949 h 9975"/>
                <a:gd name="connsiteX1" fmla="*/ 1243 w 9754"/>
                <a:gd name="connsiteY1" fmla="*/ 9795 h 9975"/>
                <a:gd name="connsiteX2" fmla="*/ 1775 w 9754"/>
                <a:gd name="connsiteY2" fmla="*/ 9077 h 9975"/>
                <a:gd name="connsiteX3" fmla="*/ 2159 w 9754"/>
                <a:gd name="connsiteY3" fmla="*/ 7299 h 9975"/>
                <a:gd name="connsiteX4" fmla="*/ 2769 w 9754"/>
                <a:gd name="connsiteY4" fmla="*/ 3516 h 9975"/>
                <a:gd name="connsiteX5" fmla="*/ 3189 w 9754"/>
                <a:gd name="connsiteY5" fmla="*/ 557 h 9975"/>
                <a:gd name="connsiteX6" fmla="*/ 3452 w 9754"/>
                <a:gd name="connsiteY6" fmla="*/ 1 h 9975"/>
                <a:gd name="connsiteX7" fmla="*/ 3742 w 9754"/>
                <a:gd name="connsiteY7" fmla="*/ 557 h 9975"/>
                <a:gd name="connsiteX8" fmla="*/ 4213 w 9754"/>
                <a:gd name="connsiteY8" fmla="*/ 3328 h 9975"/>
                <a:gd name="connsiteX9" fmla="*/ 4910 w 9754"/>
                <a:gd name="connsiteY9" fmla="*/ 7640 h 9975"/>
                <a:gd name="connsiteX10" fmla="*/ 5340 w 9754"/>
                <a:gd name="connsiteY10" fmla="*/ 9179 h 9975"/>
                <a:gd name="connsiteX11" fmla="*/ 5913 w 9754"/>
                <a:gd name="connsiteY11" fmla="*/ 9795 h 9975"/>
                <a:gd name="connsiteX12" fmla="*/ 7146 w 9754"/>
                <a:gd name="connsiteY12" fmla="*/ 9924 h 9975"/>
                <a:gd name="connsiteX13" fmla="*/ 9676 w 9754"/>
                <a:gd name="connsiteY13" fmla="*/ 9975 h 9975"/>
                <a:gd name="connsiteX14" fmla="*/ 9102 w 9754"/>
                <a:gd name="connsiteY14" fmla="*/ 9949 h 9975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793 w 10000"/>
                <a:gd name="connsiteY2" fmla="*/ 9001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19 w 10000"/>
                <a:gd name="connsiteY8" fmla="*/ 3336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793 w 10000"/>
                <a:gd name="connsiteY2" fmla="*/ 9001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77 w 10000"/>
                <a:gd name="connsiteY2" fmla="*/ 8754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77 w 10000"/>
                <a:gd name="connsiteY2" fmla="*/ 8877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60 w 10000"/>
                <a:gd name="connsiteY2" fmla="*/ 8877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00">
                  <a:moveTo>
                    <a:pt x="0" y="9974"/>
                  </a:moveTo>
                  <a:cubicBezTo>
                    <a:pt x="213" y="9957"/>
                    <a:pt x="964" y="10003"/>
                    <a:pt x="1274" y="9820"/>
                  </a:cubicBezTo>
                  <a:cubicBezTo>
                    <a:pt x="1584" y="9637"/>
                    <a:pt x="1703" y="9294"/>
                    <a:pt x="1860" y="8877"/>
                  </a:cubicBezTo>
                  <a:cubicBezTo>
                    <a:pt x="2017" y="8460"/>
                    <a:pt x="2050" y="8209"/>
                    <a:pt x="2213" y="7317"/>
                  </a:cubicBezTo>
                  <a:cubicBezTo>
                    <a:pt x="2376" y="6425"/>
                    <a:pt x="2662" y="4652"/>
                    <a:pt x="2839" y="3525"/>
                  </a:cubicBezTo>
                  <a:cubicBezTo>
                    <a:pt x="3015" y="2398"/>
                    <a:pt x="3154" y="1141"/>
                    <a:pt x="3269" y="558"/>
                  </a:cubicBezTo>
                  <a:cubicBezTo>
                    <a:pt x="3384" y="-25"/>
                    <a:pt x="3497" y="1"/>
                    <a:pt x="3539" y="1"/>
                  </a:cubicBezTo>
                  <a:cubicBezTo>
                    <a:pt x="3581" y="1"/>
                    <a:pt x="3699" y="-36"/>
                    <a:pt x="3836" y="558"/>
                  </a:cubicBezTo>
                  <a:cubicBezTo>
                    <a:pt x="3973" y="1152"/>
                    <a:pt x="4159" y="2384"/>
                    <a:pt x="4359" y="3567"/>
                  </a:cubicBezTo>
                  <a:cubicBezTo>
                    <a:pt x="4559" y="4751"/>
                    <a:pt x="4848" y="6720"/>
                    <a:pt x="5034" y="7659"/>
                  </a:cubicBezTo>
                  <a:cubicBezTo>
                    <a:pt x="5220" y="8598"/>
                    <a:pt x="5302" y="8842"/>
                    <a:pt x="5475" y="9202"/>
                  </a:cubicBezTo>
                  <a:cubicBezTo>
                    <a:pt x="5646" y="9563"/>
                    <a:pt x="5755" y="9700"/>
                    <a:pt x="6062" y="9820"/>
                  </a:cubicBezTo>
                  <a:cubicBezTo>
                    <a:pt x="6371" y="9940"/>
                    <a:pt x="6682" y="9914"/>
                    <a:pt x="7326" y="9949"/>
                  </a:cubicBezTo>
                  <a:cubicBezTo>
                    <a:pt x="7970" y="9983"/>
                    <a:pt x="9587" y="10000"/>
                    <a:pt x="9920" y="10000"/>
                  </a:cubicBezTo>
                  <a:cubicBezTo>
                    <a:pt x="10252" y="10000"/>
                    <a:pt x="9455" y="9983"/>
                    <a:pt x="9332" y="9974"/>
                  </a:cubicBezTo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24"/>
            <p:cNvSpPr>
              <a:spLocks noChangeShapeType="1"/>
            </p:cNvSpPr>
            <p:nvPr/>
          </p:nvSpPr>
          <p:spPr bwMode="auto">
            <a:xfrm>
              <a:off x="3763963" y="2385651"/>
              <a:ext cx="0" cy="18730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21443" y="5362022"/>
            <a:ext cx="8927307" cy="856040"/>
            <a:chOff x="121443" y="4252341"/>
            <a:chExt cx="8927307" cy="856040"/>
          </a:xfrm>
        </p:grpSpPr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2329556" y="4708271"/>
              <a:ext cx="291643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true values of the effect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19" name="Text Box 27"/>
            <p:cNvSpPr txBox="1">
              <a:spLocks noChangeArrowheads="1"/>
            </p:cNvSpPr>
            <p:nvPr/>
          </p:nvSpPr>
          <p:spPr bwMode="auto">
            <a:xfrm>
              <a:off x="3609975" y="4325366"/>
              <a:ext cx="3286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>
              <a:off x="3963988" y="4515866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auto">
            <a:xfrm flipH="1">
              <a:off x="2051050" y="4515866"/>
              <a:ext cx="1544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4098925" y="4363466"/>
              <a:ext cx="989013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positive</a:t>
              </a:r>
            </a:p>
          </p:txBody>
        </p:sp>
        <p:sp>
          <p:nvSpPr>
            <p:cNvPr id="23" name="Text Box 31"/>
            <p:cNvSpPr txBox="1">
              <a:spLocks noChangeArrowheads="1"/>
            </p:cNvSpPr>
            <p:nvPr/>
          </p:nvSpPr>
          <p:spPr bwMode="auto">
            <a:xfrm>
              <a:off x="2386013" y="4363466"/>
              <a:ext cx="1090613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negative</a:t>
              </a:r>
            </a:p>
          </p:txBody>
        </p:sp>
        <p:sp>
          <p:nvSpPr>
            <p:cNvPr id="24" name="Line 32"/>
            <p:cNvSpPr>
              <a:spLocks noChangeShapeType="1"/>
            </p:cNvSpPr>
            <p:nvPr/>
          </p:nvSpPr>
          <p:spPr bwMode="auto">
            <a:xfrm>
              <a:off x="121443" y="4252341"/>
              <a:ext cx="892730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990460" y="3841798"/>
            <a:ext cx="3793564" cy="1504035"/>
            <a:chOff x="4954900" y="3449320"/>
            <a:chExt cx="3793564" cy="1771747"/>
          </a:xfrm>
        </p:grpSpPr>
        <p:sp>
          <p:nvSpPr>
            <p:cNvPr id="67" name="Freeform 44"/>
            <p:cNvSpPr>
              <a:spLocks/>
            </p:cNvSpPr>
            <p:nvPr/>
          </p:nvSpPr>
          <p:spPr bwMode="auto">
            <a:xfrm flipH="1">
              <a:off x="4954900" y="4074195"/>
              <a:ext cx="697220" cy="1146872"/>
            </a:xfrm>
            <a:custGeom>
              <a:avLst/>
              <a:gdLst>
                <a:gd name="T0" fmla="*/ 409 w 1458"/>
                <a:gd name="T1" fmla="*/ 5047 h 531"/>
                <a:gd name="T2" fmla="*/ 386 w 1458"/>
                <a:gd name="T3" fmla="*/ 3636 h 531"/>
                <a:gd name="T4" fmla="*/ 216 w 1458"/>
                <a:gd name="T5" fmla="*/ 1846 h 531"/>
                <a:gd name="T6" fmla="*/ 0 w 1458"/>
                <a:gd name="T7" fmla="*/ 0 h 5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58"/>
                <a:gd name="T13" fmla="*/ 0 h 531"/>
                <a:gd name="T14" fmla="*/ 1458 w 1458"/>
                <a:gd name="T15" fmla="*/ 531 h 5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58" h="531">
                  <a:moveTo>
                    <a:pt x="1423" y="531"/>
                  </a:moveTo>
                  <a:cubicBezTo>
                    <a:pt x="1410" y="506"/>
                    <a:pt x="1458" y="440"/>
                    <a:pt x="1346" y="384"/>
                  </a:cubicBezTo>
                  <a:cubicBezTo>
                    <a:pt x="1234" y="328"/>
                    <a:pt x="973" y="259"/>
                    <a:pt x="749" y="195"/>
                  </a:cubicBezTo>
                  <a:cubicBezTo>
                    <a:pt x="525" y="131"/>
                    <a:pt x="157" y="41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43"/>
            <p:cNvSpPr txBox="1">
              <a:spLocks noChangeArrowheads="1"/>
            </p:cNvSpPr>
            <p:nvPr/>
          </p:nvSpPr>
          <p:spPr bwMode="auto">
            <a:xfrm>
              <a:off x="5580112" y="3449320"/>
              <a:ext cx="316835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upper confidence limit:</a:t>
              </a:r>
            </a:p>
            <a:p>
              <a:pPr>
                <a:lnSpc>
                  <a:spcPct val="80000"/>
                </a:lnSpc>
              </a:pPr>
              <a:r>
                <a:rPr lang="en-AU" altLang="en-US" sz="2500" dirty="0" smtClean="0">
                  <a:latin typeface="Arial Narrow" pitchFamily="34" charset="0"/>
                </a:rPr>
                <a:t>effect could be beneficial</a:t>
              </a:r>
              <a:endParaRPr lang="en-US" altLang="en-US" sz="2500" dirty="0">
                <a:latin typeface="Arial Narrow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34531" y="3841798"/>
            <a:ext cx="3487926" cy="1503397"/>
            <a:chOff x="152311" y="3449320"/>
            <a:chExt cx="3487926" cy="1771109"/>
          </a:xfrm>
        </p:grpSpPr>
        <p:sp>
          <p:nvSpPr>
            <p:cNvPr id="71" name="Freeform 44"/>
            <p:cNvSpPr>
              <a:spLocks/>
            </p:cNvSpPr>
            <p:nvPr/>
          </p:nvSpPr>
          <p:spPr bwMode="auto">
            <a:xfrm>
              <a:off x="2931319" y="4073557"/>
              <a:ext cx="708918" cy="1146872"/>
            </a:xfrm>
            <a:custGeom>
              <a:avLst/>
              <a:gdLst>
                <a:gd name="T0" fmla="*/ 409 w 1458"/>
                <a:gd name="T1" fmla="*/ 5047 h 531"/>
                <a:gd name="T2" fmla="*/ 386 w 1458"/>
                <a:gd name="T3" fmla="*/ 3636 h 531"/>
                <a:gd name="T4" fmla="*/ 216 w 1458"/>
                <a:gd name="T5" fmla="*/ 1846 h 531"/>
                <a:gd name="T6" fmla="*/ 0 w 1458"/>
                <a:gd name="T7" fmla="*/ 0 h 5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58"/>
                <a:gd name="T13" fmla="*/ 0 h 531"/>
                <a:gd name="T14" fmla="*/ 1458 w 1458"/>
                <a:gd name="T15" fmla="*/ 531 h 5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58" h="531">
                  <a:moveTo>
                    <a:pt x="1423" y="531"/>
                  </a:moveTo>
                  <a:cubicBezTo>
                    <a:pt x="1410" y="506"/>
                    <a:pt x="1458" y="440"/>
                    <a:pt x="1346" y="384"/>
                  </a:cubicBezTo>
                  <a:cubicBezTo>
                    <a:pt x="1234" y="328"/>
                    <a:pt x="973" y="259"/>
                    <a:pt x="749" y="195"/>
                  </a:cubicBezTo>
                  <a:cubicBezTo>
                    <a:pt x="525" y="131"/>
                    <a:pt x="157" y="41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43"/>
            <p:cNvSpPr txBox="1">
              <a:spLocks noChangeArrowheads="1"/>
            </p:cNvSpPr>
            <p:nvPr/>
          </p:nvSpPr>
          <p:spPr bwMode="auto">
            <a:xfrm>
              <a:off x="152311" y="3449320"/>
              <a:ext cx="2835513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lower confidence limit:</a:t>
              </a:r>
            </a:p>
            <a:p>
              <a:pPr algn="r">
                <a:lnSpc>
                  <a:spcPct val="80000"/>
                </a:lnSpc>
              </a:pPr>
              <a:r>
                <a:rPr lang="en-AU" altLang="en-US" sz="2500" dirty="0" smtClean="0">
                  <a:latin typeface="Arial Narrow" pitchFamily="34" charset="0"/>
                </a:rPr>
                <a:t>effect could be trivial</a:t>
              </a:r>
              <a:endParaRPr lang="en-US" altLang="en-US" sz="2500" dirty="0">
                <a:latin typeface="Arial Narrow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329503" y="3337742"/>
            <a:ext cx="2279743" cy="820450"/>
            <a:chOff x="4573229" y="2211483"/>
            <a:chExt cx="2279743" cy="820450"/>
          </a:xfrm>
        </p:grpSpPr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5329798" y="2211483"/>
              <a:ext cx="1523174" cy="457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95000"/>
                </a:lnSpc>
              </a:pPr>
              <a:r>
                <a:rPr lang="en-US" altLang="en-US" sz="2500" dirty="0">
                  <a:latin typeface="Arial Narrow" pitchFamily="34" charset="0"/>
                </a:rPr>
                <a:t>area = </a:t>
              </a:r>
              <a:r>
                <a:rPr lang="en-US" altLang="en-US" sz="2500" dirty="0" smtClean="0">
                  <a:latin typeface="Arial Narrow" pitchFamily="34" charset="0"/>
                </a:rPr>
                <a:t>0.95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39" name="Freeform 17"/>
            <p:cNvSpPr>
              <a:spLocks/>
            </p:cNvSpPr>
            <p:nvPr/>
          </p:nvSpPr>
          <p:spPr bwMode="auto">
            <a:xfrm>
              <a:off x="4573229" y="2558616"/>
              <a:ext cx="790859" cy="473317"/>
            </a:xfrm>
            <a:custGeom>
              <a:avLst/>
              <a:gdLst>
                <a:gd name="T0" fmla="*/ 7 w 749"/>
                <a:gd name="T1" fmla="*/ 3 h 492"/>
                <a:gd name="T2" fmla="*/ 20 w 749"/>
                <a:gd name="T3" fmla="*/ 2 h 492"/>
                <a:gd name="T4" fmla="*/ 125 w 749"/>
                <a:gd name="T5" fmla="*/ 0 h 492"/>
                <a:gd name="T6" fmla="*/ 0 60000 65536"/>
                <a:gd name="T7" fmla="*/ 0 60000 65536"/>
                <a:gd name="T8" fmla="*/ 0 60000 65536"/>
                <a:gd name="T9" fmla="*/ 0 w 749"/>
                <a:gd name="T10" fmla="*/ 0 h 492"/>
                <a:gd name="T11" fmla="*/ 749 w 749"/>
                <a:gd name="T12" fmla="*/ 492 h 492"/>
                <a:gd name="connsiteX0" fmla="*/ 0 w 9613"/>
                <a:gd name="connsiteY0" fmla="*/ 10000 h 10000"/>
                <a:gd name="connsiteX1" fmla="*/ 9613 w 9613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613" h="10000">
                  <a:moveTo>
                    <a:pt x="0" y="10000"/>
                  </a:moveTo>
                  <a:lnTo>
                    <a:pt x="961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376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630676"/>
          </a:xfrm>
        </p:spPr>
        <p:txBody>
          <a:bodyPr/>
          <a:lstStyle/>
          <a:p>
            <a:r>
              <a:rPr lang="en-US" dirty="0" smtClean="0"/>
              <a:t>But wait! Are 95% confidence limits appropriate?</a:t>
            </a:r>
          </a:p>
          <a:p>
            <a:pPr lvl="1"/>
            <a:r>
              <a:rPr lang="en-AU" dirty="0" smtClean="0"/>
              <a:t>Not necessarily. They come from p&lt;0.05 for significance.</a:t>
            </a:r>
          </a:p>
          <a:p>
            <a:r>
              <a:rPr lang="en-AU" dirty="0" smtClean="0"/>
              <a:t>What really matters are the probabilities that the true effect is beneficial, trivial, and harmful:</a:t>
            </a:r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r>
              <a:rPr lang="en-AU" dirty="0" smtClean="0"/>
              <a:t>You would use a treatment, if the effect was possibly beneficial and most unlikely harmful.</a:t>
            </a:r>
          </a:p>
          <a:p>
            <a:pPr lvl="1"/>
            <a:r>
              <a:rPr lang="en-AU" dirty="0" smtClean="0"/>
              <a:t>This is </a:t>
            </a:r>
            <a:r>
              <a:rPr lang="en-AU" b="1" dirty="0" smtClean="0"/>
              <a:t>clinical magnitude-based inference</a:t>
            </a:r>
            <a:r>
              <a:rPr lang="en-AU" dirty="0" smtClean="0"/>
              <a:t>…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4197861" y="3373365"/>
            <a:ext cx="3496067" cy="1127483"/>
            <a:chOff x="4197861" y="4005064"/>
            <a:chExt cx="3496067" cy="1127483"/>
          </a:xfrm>
        </p:grpSpPr>
        <p:sp>
          <p:nvSpPr>
            <p:cNvPr id="43" name="Freeform 45"/>
            <p:cNvSpPr>
              <a:spLocks/>
            </p:cNvSpPr>
            <p:nvPr/>
          </p:nvSpPr>
          <p:spPr bwMode="auto">
            <a:xfrm flipH="1">
              <a:off x="4197861" y="4365104"/>
              <a:ext cx="873580" cy="767443"/>
            </a:xfrm>
            <a:custGeom>
              <a:avLst/>
              <a:gdLst>
                <a:gd name="T0" fmla="*/ 18 w 579"/>
                <a:gd name="T1" fmla="*/ 6042 h 527"/>
                <a:gd name="T2" fmla="*/ 17 w 579"/>
                <a:gd name="T3" fmla="*/ 4167 h 527"/>
                <a:gd name="T4" fmla="*/ 0 w 579"/>
                <a:gd name="T5" fmla="*/ 0 h 527"/>
                <a:gd name="T6" fmla="*/ 0 60000 65536"/>
                <a:gd name="T7" fmla="*/ 0 60000 65536"/>
                <a:gd name="T8" fmla="*/ 0 60000 65536"/>
                <a:gd name="T9" fmla="*/ 0 w 579"/>
                <a:gd name="T10" fmla="*/ 0 h 527"/>
                <a:gd name="T11" fmla="*/ 579 w 579"/>
                <a:gd name="T12" fmla="*/ 527 h 527"/>
                <a:gd name="connsiteX0" fmla="*/ 9482 w 9482"/>
                <a:gd name="connsiteY0" fmla="*/ 10000 h 10000"/>
                <a:gd name="connsiteX1" fmla="*/ 7435 w 9482"/>
                <a:gd name="connsiteY1" fmla="*/ 4678 h 10000"/>
                <a:gd name="connsiteX2" fmla="*/ 0 w 9482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000">
                  <a:moveTo>
                    <a:pt x="10000" y="10000"/>
                  </a:moveTo>
                  <a:cubicBezTo>
                    <a:pt x="9818" y="9488"/>
                    <a:pt x="9325" y="5233"/>
                    <a:pt x="7667" y="3563"/>
                  </a:cubicBezTo>
                  <a:cubicBezTo>
                    <a:pt x="6143" y="2194"/>
                    <a:pt x="2123" y="386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43"/>
            <p:cNvSpPr txBox="1">
              <a:spLocks noChangeArrowheads="1"/>
            </p:cNvSpPr>
            <p:nvPr/>
          </p:nvSpPr>
          <p:spPr bwMode="auto">
            <a:xfrm>
              <a:off x="5087938" y="4005064"/>
              <a:ext cx="260599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smallest important beneficial effect</a:t>
              </a:r>
              <a:endParaRPr lang="en-US" altLang="en-US" sz="2500" dirty="0">
                <a:latin typeface="Arial Narrow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 flipH="1">
            <a:off x="-179640" y="3399653"/>
            <a:ext cx="3496067" cy="1127483"/>
            <a:chOff x="4197861" y="4005064"/>
            <a:chExt cx="3496067" cy="1127483"/>
          </a:xfrm>
        </p:grpSpPr>
        <p:sp>
          <p:nvSpPr>
            <p:cNvPr id="51" name="Freeform 45"/>
            <p:cNvSpPr>
              <a:spLocks/>
            </p:cNvSpPr>
            <p:nvPr/>
          </p:nvSpPr>
          <p:spPr bwMode="auto">
            <a:xfrm flipH="1">
              <a:off x="4197861" y="4365104"/>
              <a:ext cx="873580" cy="767443"/>
            </a:xfrm>
            <a:custGeom>
              <a:avLst/>
              <a:gdLst>
                <a:gd name="T0" fmla="*/ 18 w 579"/>
                <a:gd name="T1" fmla="*/ 6042 h 527"/>
                <a:gd name="T2" fmla="*/ 17 w 579"/>
                <a:gd name="T3" fmla="*/ 4167 h 527"/>
                <a:gd name="T4" fmla="*/ 0 w 579"/>
                <a:gd name="T5" fmla="*/ 0 h 527"/>
                <a:gd name="T6" fmla="*/ 0 60000 65536"/>
                <a:gd name="T7" fmla="*/ 0 60000 65536"/>
                <a:gd name="T8" fmla="*/ 0 60000 65536"/>
                <a:gd name="T9" fmla="*/ 0 w 579"/>
                <a:gd name="T10" fmla="*/ 0 h 527"/>
                <a:gd name="T11" fmla="*/ 579 w 579"/>
                <a:gd name="T12" fmla="*/ 527 h 527"/>
                <a:gd name="connsiteX0" fmla="*/ 9482 w 9482"/>
                <a:gd name="connsiteY0" fmla="*/ 10000 h 10000"/>
                <a:gd name="connsiteX1" fmla="*/ 7435 w 9482"/>
                <a:gd name="connsiteY1" fmla="*/ 4678 h 10000"/>
                <a:gd name="connsiteX2" fmla="*/ 0 w 9482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  <a:gd name="connsiteX0" fmla="*/ 10000 w 10000"/>
                <a:gd name="connsiteY0" fmla="*/ 10000 h 10000"/>
                <a:gd name="connsiteX1" fmla="*/ 7667 w 10000"/>
                <a:gd name="connsiteY1" fmla="*/ 3563 h 10000"/>
                <a:gd name="connsiteX2" fmla="*/ 0 w 10000"/>
                <a:gd name="connsiteY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000">
                  <a:moveTo>
                    <a:pt x="10000" y="10000"/>
                  </a:moveTo>
                  <a:cubicBezTo>
                    <a:pt x="9818" y="9488"/>
                    <a:pt x="9325" y="5233"/>
                    <a:pt x="7667" y="3563"/>
                  </a:cubicBezTo>
                  <a:cubicBezTo>
                    <a:pt x="6143" y="2194"/>
                    <a:pt x="2123" y="386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 Box 43"/>
            <p:cNvSpPr txBox="1">
              <a:spLocks noChangeArrowheads="1"/>
            </p:cNvSpPr>
            <p:nvPr/>
          </p:nvSpPr>
          <p:spPr bwMode="auto">
            <a:xfrm>
              <a:off x="5087938" y="4005064"/>
              <a:ext cx="260599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smallest important harmful effect</a:t>
              </a:r>
              <a:endParaRPr lang="en-US" altLang="en-US" sz="2500" dirty="0">
                <a:latin typeface="Arial Narrow" pitchFamily="34" charset="0"/>
              </a:endParaRPr>
            </a:p>
          </p:txBody>
        </p:sp>
      </p:grpSp>
      <p:grpSp>
        <p:nvGrpSpPr>
          <p:cNvPr id="54" name="Group 3"/>
          <p:cNvGrpSpPr>
            <a:grpSpLocks/>
          </p:cNvGrpSpPr>
          <p:nvPr/>
        </p:nvGrpSpPr>
        <p:grpSpPr bwMode="auto">
          <a:xfrm>
            <a:off x="110013" y="1896395"/>
            <a:ext cx="3220384" cy="2636837"/>
            <a:chOff x="341" y="1296"/>
            <a:chExt cx="2034" cy="1661"/>
          </a:xfrm>
        </p:grpSpPr>
        <p:sp>
          <p:nvSpPr>
            <p:cNvPr id="55" name="Rectangle 4"/>
            <p:cNvSpPr>
              <a:spLocks noChangeArrowheads="1"/>
            </p:cNvSpPr>
            <p:nvPr/>
          </p:nvSpPr>
          <p:spPr bwMode="auto">
            <a:xfrm>
              <a:off x="341" y="1309"/>
              <a:ext cx="2034" cy="1648"/>
            </a:xfrm>
            <a:prstGeom prst="rect">
              <a:avLst/>
            </a:pr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6" name="Text Box 5"/>
            <p:cNvSpPr txBox="1">
              <a:spLocks noChangeArrowheads="1"/>
            </p:cNvSpPr>
            <p:nvPr/>
          </p:nvSpPr>
          <p:spPr bwMode="auto">
            <a:xfrm>
              <a:off x="1424" y="1296"/>
              <a:ext cx="869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r" eaLnBrk="0" hangingPunct="0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HARMFUL  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grpSp>
        <p:nvGrpSpPr>
          <p:cNvPr id="47" name="Group 9"/>
          <p:cNvGrpSpPr>
            <a:grpSpLocks/>
          </p:cNvGrpSpPr>
          <p:nvPr/>
        </p:nvGrpSpPr>
        <p:grpSpPr bwMode="auto">
          <a:xfrm>
            <a:off x="4176092" y="1896395"/>
            <a:ext cx="4866308" cy="2636837"/>
            <a:chOff x="3200" y="1296"/>
            <a:chExt cx="2494" cy="1661"/>
          </a:xfrm>
        </p:grpSpPr>
        <p:sp>
          <p:nvSpPr>
            <p:cNvPr id="48" name="Rectangle 10"/>
            <p:cNvSpPr>
              <a:spLocks noChangeArrowheads="1"/>
            </p:cNvSpPr>
            <p:nvPr/>
          </p:nvSpPr>
          <p:spPr bwMode="auto">
            <a:xfrm>
              <a:off x="3200" y="1309"/>
              <a:ext cx="2494" cy="1648"/>
            </a:xfrm>
            <a:prstGeom prst="rect">
              <a:avLst/>
            </a:pr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9" name="Text Box 11"/>
            <p:cNvSpPr txBox="1">
              <a:spLocks noChangeArrowheads="1"/>
            </p:cNvSpPr>
            <p:nvPr/>
          </p:nvSpPr>
          <p:spPr bwMode="auto">
            <a:xfrm>
              <a:off x="3322" y="1296"/>
              <a:ext cx="999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 BENEFICIAL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grpSp>
        <p:nvGrpSpPr>
          <p:cNvPr id="57" name="Group 6"/>
          <p:cNvGrpSpPr>
            <a:grpSpLocks/>
          </p:cNvGrpSpPr>
          <p:nvPr/>
        </p:nvGrpSpPr>
        <p:grpSpPr bwMode="auto">
          <a:xfrm>
            <a:off x="3331593" y="1896080"/>
            <a:ext cx="856108" cy="2636837"/>
            <a:chOff x="2366" y="1296"/>
            <a:chExt cx="842" cy="1661"/>
          </a:xfrm>
        </p:grpSpPr>
        <p:sp>
          <p:nvSpPr>
            <p:cNvPr id="58" name="Rectangle 7"/>
            <p:cNvSpPr>
              <a:spLocks noChangeArrowheads="1"/>
            </p:cNvSpPr>
            <p:nvPr/>
          </p:nvSpPr>
          <p:spPr bwMode="auto">
            <a:xfrm>
              <a:off x="2366" y="1309"/>
              <a:ext cx="842" cy="164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2471" y="1296"/>
              <a:ext cx="61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NZ" sz="2400" b="1" dirty="0">
                  <a:solidFill>
                    <a:schemeClr val="bg1"/>
                  </a:solidFill>
                  <a:latin typeface="Arial Narrow" pitchFamily="34" charset="0"/>
                  <a:cs typeface="+mn-cs"/>
                </a:rPr>
                <a:t>TRIVIAL</a:t>
              </a:r>
              <a:endParaRPr lang="en-AU" sz="2400" b="1" dirty="0">
                <a:solidFill>
                  <a:schemeClr val="bg1"/>
                </a:solidFill>
                <a:latin typeface="Arial Narrow" pitchFamily="34" charset="0"/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21443" y="4536426"/>
            <a:ext cx="8927307" cy="856040"/>
            <a:chOff x="121443" y="4252341"/>
            <a:chExt cx="8927307" cy="856040"/>
          </a:xfrm>
        </p:grpSpPr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2329556" y="4708271"/>
              <a:ext cx="291643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true values of the effect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19" name="Text Box 27"/>
            <p:cNvSpPr txBox="1">
              <a:spLocks noChangeArrowheads="1"/>
            </p:cNvSpPr>
            <p:nvPr/>
          </p:nvSpPr>
          <p:spPr bwMode="auto">
            <a:xfrm>
              <a:off x="3609975" y="4325366"/>
              <a:ext cx="3286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>
              <a:off x="3963988" y="4515866"/>
              <a:ext cx="152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auto">
            <a:xfrm flipH="1">
              <a:off x="2051050" y="4515866"/>
              <a:ext cx="1544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4098925" y="4363466"/>
              <a:ext cx="989013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positive</a:t>
              </a:r>
            </a:p>
          </p:txBody>
        </p:sp>
        <p:sp>
          <p:nvSpPr>
            <p:cNvPr id="23" name="Text Box 31"/>
            <p:cNvSpPr txBox="1">
              <a:spLocks noChangeArrowheads="1"/>
            </p:cNvSpPr>
            <p:nvPr/>
          </p:nvSpPr>
          <p:spPr bwMode="auto">
            <a:xfrm>
              <a:off x="2386013" y="4363466"/>
              <a:ext cx="1090613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negative</a:t>
              </a:r>
            </a:p>
          </p:txBody>
        </p:sp>
        <p:sp>
          <p:nvSpPr>
            <p:cNvPr id="24" name="Line 32"/>
            <p:cNvSpPr>
              <a:spLocks noChangeShapeType="1"/>
            </p:cNvSpPr>
            <p:nvPr/>
          </p:nvSpPr>
          <p:spPr bwMode="auto">
            <a:xfrm>
              <a:off x="121443" y="4252341"/>
              <a:ext cx="892730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88214" y="2683814"/>
            <a:ext cx="4535403" cy="1851149"/>
            <a:chOff x="2688214" y="3064606"/>
            <a:chExt cx="4535403" cy="1851149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4180850" y="3167776"/>
              <a:ext cx="7434" cy="174593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2688214" y="3064606"/>
              <a:ext cx="4535403" cy="1851149"/>
            </a:xfrm>
            <a:custGeom>
              <a:avLst/>
              <a:gdLst>
                <a:gd name="T0" fmla="*/ 0 w 2929"/>
                <a:gd name="T1" fmla="*/ 1166 h 1169"/>
                <a:gd name="T2" fmla="*/ 364 w 2929"/>
                <a:gd name="T3" fmla="*/ 1148 h 1169"/>
                <a:gd name="T4" fmla="*/ 520 w 2929"/>
                <a:gd name="T5" fmla="*/ 1064 h 1169"/>
                <a:gd name="T6" fmla="*/ 640 w 2929"/>
                <a:gd name="T7" fmla="*/ 860 h 1169"/>
                <a:gd name="T8" fmla="*/ 811 w 2929"/>
                <a:gd name="T9" fmla="*/ 414 h 1169"/>
                <a:gd name="T10" fmla="*/ 934 w 2929"/>
                <a:gd name="T11" fmla="*/ 68 h 1169"/>
                <a:gd name="T12" fmla="*/ 1011 w 2929"/>
                <a:gd name="T13" fmla="*/ 3 h 1169"/>
                <a:gd name="T14" fmla="*/ 1096 w 2929"/>
                <a:gd name="T15" fmla="*/ 68 h 1169"/>
                <a:gd name="T16" fmla="*/ 1234 w 2929"/>
                <a:gd name="T17" fmla="*/ 392 h 1169"/>
                <a:gd name="T18" fmla="*/ 1438 w 2929"/>
                <a:gd name="T19" fmla="*/ 896 h 1169"/>
                <a:gd name="T20" fmla="*/ 1564 w 2929"/>
                <a:gd name="T21" fmla="*/ 1076 h 1169"/>
                <a:gd name="T22" fmla="*/ 1732 w 2929"/>
                <a:gd name="T23" fmla="*/ 1148 h 1169"/>
                <a:gd name="T24" fmla="*/ 2093 w 2929"/>
                <a:gd name="T25" fmla="*/ 1163 h 1169"/>
                <a:gd name="T26" fmla="*/ 2834 w 2929"/>
                <a:gd name="T27" fmla="*/ 1169 h 1169"/>
                <a:gd name="T28" fmla="*/ 2666 w 2929"/>
                <a:gd name="T29" fmla="*/ 1166 h 116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929"/>
                <a:gd name="T46" fmla="*/ 0 h 1169"/>
                <a:gd name="T47" fmla="*/ 2929 w 2929"/>
                <a:gd name="T48" fmla="*/ 1169 h 1169"/>
                <a:gd name="connsiteX0" fmla="*/ 0 w 9754"/>
                <a:gd name="connsiteY0" fmla="*/ 9949 h 9975"/>
                <a:gd name="connsiteX1" fmla="*/ 1243 w 9754"/>
                <a:gd name="connsiteY1" fmla="*/ 9795 h 9975"/>
                <a:gd name="connsiteX2" fmla="*/ 1775 w 9754"/>
                <a:gd name="connsiteY2" fmla="*/ 9077 h 9975"/>
                <a:gd name="connsiteX3" fmla="*/ 2159 w 9754"/>
                <a:gd name="connsiteY3" fmla="*/ 7299 h 9975"/>
                <a:gd name="connsiteX4" fmla="*/ 2769 w 9754"/>
                <a:gd name="connsiteY4" fmla="*/ 3516 h 9975"/>
                <a:gd name="connsiteX5" fmla="*/ 3189 w 9754"/>
                <a:gd name="connsiteY5" fmla="*/ 557 h 9975"/>
                <a:gd name="connsiteX6" fmla="*/ 3452 w 9754"/>
                <a:gd name="connsiteY6" fmla="*/ 1 h 9975"/>
                <a:gd name="connsiteX7" fmla="*/ 3742 w 9754"/>
                <a:gd name="connsiteY7" fmla="*/ 557 h 9975"/>
                <a:gd name="connsiteX8" fmla="*/ 4213 w 9754"/>
                <a:gd name="connsiteY8" fmla="*/ 3328 h 9975"/>
                <a:gd name="connsiteX9" fmla="*/ 4910 w 9754"/>
                <a:gd name="connsiteY9" fmla="*/ 7640 h 9975"/>
                <a:gd name="connsiteX10" fmla="*/ 5340 w 9754"/>
                <a:gd name="connsiteY10" fmla="*/ 9179 h 9975"/>
                <a:gd name="connsiteX11" fmla="*/ 5913 w 9754"/>
                <a:gd name="connsiteY11" fmla="*/ 9795 h 9975"/>
                <a:gd name="connsiteX12" fmla="*/ 7146 w 9754"/>
                <a:gd name="connsiteY12" fmla="*/ 9924 h 9975"/>
                <a:gd name="connsiteX13" fmla="*/ 9676 w 9754"/>
                <a:gd name="connsiteY13" fmla="*/ 9975 h 9975"/>
                <a:gd name="connsiteX14" fmla="*/ 9102 w 9754"/>
                <a:gd name="connsiteY14" fmla="*/ 9949 h 9975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793 w 10000"/>
                <a:gd name="connsiteY2" fmla="*/ 9001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19 w 10000"/>
                <a:gd name="connsiteY8" fmla="*/ 3336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793 w 10000"/>
                <a:gd name="connsiteY2" fmla="*/ 9001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77 w 10000"/>
                <a:gd name="connsiteY2" fmla="*/ 8754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77 w 10000"/>
                <a:gd name="connsiteY2" fmla="*/ 8877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60 w 10000"/>
                <a:gd name="connsiteY2" fmla="*/ 8877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00">
                  <a:moveTo>
                    <a:pt x="0" y="9974"/>
                  </a:moveTo>
                  <a:cubicBezTo>
                    <a:pt x="213" y="9957"/>
                    <a:pt x="964" y="10003"/>
                    <a:pt x="1274" y="9820"/>
                  </a:cubicBezTo>
                  <a:cubicBezTo>
                    <a:pt x="1584" y="9637"/>
                    <a:pt x="1703" y="9294"/>
                    <a:pt x="1860" y="8877"/>
                  </a:cubicBezTo>
                  <a:cubicBezTo>
                    <a:pt x="2017" y="8460"/>
                    <a:pt x="2050" y="8209"/>
                    <a:pt x="2213" y="7317"/>
                  </a:cubicBezTo>
                  <a:cubicBezTo>
                    <a:pt x="2376" y="6425"/>
                    <a:pt x="2662" y="4652"/>
                    <a:pt x="2839" y="3525"/>
                  </a:cubicBezTo>
                  <a:cubicBezTo>
                    <a:pt x="3015" y="2398"/>
                    <a:pt x="3154" y="1141"/>
                    <a:pt x="3269" y="558"/>
                  </a:cubicBezTo>
                  <a:cubicBezTo>
                    <a:pt x="3384" y="-25"/>
                    <a:pt x="3497" y="1"/>
                    <a:pt x="3539" y="1"/>
                  </a:cubicBezTo>
                  <a:cubicBezTo>
                    <a:pt x="3581" y="1"/>
                    <a:pt x="3699" y="-36"/>
                    <a:pt x="3836" y="558"/>
                  </a:cubicBezTo>
                  <a:cubicBezTo>
                    <a:pt x="3973" y="1152"/>
                    <a:pt x="4159" y="2384"/>
                    <a:pt x="4359" y="3567"/>
                  </a:cubicBezTo>
                  <a:cubicBezTo>
                    <a:pt x="4559" y="4751"/>
                    <a:pt x="4848" y="6720"/>
                    <a:pt x="5034" y="7659"/>
                  </a:cubicBezTo>
                  <a:cubicBezTo>
                    <a:pt x="5220" y="8598"/>
                    <a:pt x="5302" y="8842"/>
                    <a:pt x="5475" y="9202"/>
                  </a:cubicBezTo>
                  <a:cubicBezTo>
                    <a:pt x="5646" y="9563"/>
                    <a:pt x="5755" y="9700"/>
                    <a:pt x="6062" y="9820"/>
                  </a:cubicBezTo>
                  <a:cubicBezTo>
                    <a:pt x="6371" y="9940"/>
                    <a:pt x="6682" y="9914"/>
                    <a:pt x="7326" y="9949"/>
                  </a:cubicBezTo>
                  <a:cubicBezTo>
                    <a:pt x="7970" y="9983"/>
                    <a:pt x="9587" y="10000"/>
                    <a:pt x="9920" y="10000"/>
                  </a:cubicBezTo>
                  <a:cubicBezTo>
                    <a:pt x="10252" y="10000"/>
                    <a:pt x="9455" y="9983"/>
                    <a:pt x="9332" y="9974"/>
                  </a:cubicBezTo>
                </a:path>
              </a:pathLst>
            </a:custGeom>
            <a:solidFill>
              <a:srgbClr val="FDC703">
                <a:alpha val="52157"/>
              </a:srgbClr>
            </a:solidFill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686035" y="2307259"/>
            <a:ext cx="4535403" cy="2235517"/>
            <a:chOff x="2686035" y="2023174"/>
            <a:chExt cx="4535403" cy="2235517"/>
          </a:xfrm>
        </p:grpSpPr>
        <p:sp>
          <p:nvSpPr>
            <p:cNvPr id="62" name="Text Box 25"/>
            <p:cNvSpPr txBox="1">
              <a:spLocks noChangeArrowheads="1"/>
            </p:cNvSpPr>
            <p:nvPr/>
          </p:nvSpPr>
          <p:spPr bwMode="auto">
            <a:xfrm>
              <a:off x="2843213" y="2023174"/>
              <a:ext cx="13684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probability</a:t>
              </a:r>
            </a:p>
          </p:txBody>
        </p:sp>
        <p:sp>
          <p:nvSpPr>
            <p:cNvPr id="63" name="Freeform 41"/>
            <p:cNvSpPr>
              <a:spLocks/>
            </p:cNvSpPr>
            <p:nvPr/>
          </p:nvSpPr>
          <p:spPr bwMode="auto">
            <a:xfrm>
              <a:off x="2686035" y="2399605"/>
              <a:ext cx="4535403" cy="1851149"/>
            </a:xfrm>
            <a:custGeom>
              <a:avLst/>
              <a:gdLst>
                <a:gd name="T0" fmla="*/ 0 w 2929"/>
                <a:gd name="T1" fmla="*/ 1166 h 1169"/>
                <a:gd name="T2" fmla="*/ 364 w 2929"/>
                <a:gd name="T3" fmla="*/ 1148 h 1169"/>
                <a:gd name="T4" fmla="*/ 520 w 2929"/>
                <a:gd name="T5" fmla="*/ 1064 h 1169"/>
                <a:gd name="T6" fmla="*/ 640 w 2929"/>
                <a:gd name="T7" fmla="*/ 860 h 1169"/>
                <a:gd name="T8" fmla="*/ 811 w 2929"/>
                <a:gd name="T9" fmla="*/ 414 h 1169"/>
                <a:gd name="T10" fmla="*/ 934 w 2929"/>
                <a:gd name="T11" fmla="*/ 68 h 1169"/>
                <a:gd name="T12" fmla="*/ 1011 w 2929"/>
                <a:gd name="T13" fmla="*/ 3 h 1169"/>
                <a:gd name="T14" fmla="*/ 1096 w 2929"/>
                <a:gd name="T15" fmla="*/ 68 h 1169"/>
                <a:gd name="T16" fmla="*/ 1234 w 2929"/>
                <a:gd name="T17" fmla="*/ 392 h 1169"/>
                <a:gd name="T18" fmla="*/ 1438 w 2929"/>
                <a:gd name="T19" fmla="*/ 896 h 1169"/>
                <a:gd name="T20" fmla="*/ 1564 w 2929"/>
                <a:gd name="T21" fmla="*/ 1076 h 1169"/>
                <a:gd name="T22" fmla="*/ 1732 w 2929"/>
                <a:gd name="T23" fmla="*/ 1148 h 1169"/>
                <a:gd name="T24" fmla="*/ 2093 w 2929"/>
                <a:gd name="T25" fmla="*/ 1163 h 1169"/>
                <a:gd name="T26" fmla="*/ 2834 w 2929"/>
                <a:gd name="T27" fmla="*/ 1169 h 1169"/>
                <a:gd name="T28" fmla="*/ 2666 w 2929"/>
                <a:gd name="T29" fmla="*/ 1166 h 116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929"/>
                <a:gd name="T46" fmla="*/ 0 h 1169"/>
                <a:gd name="T47" fmla="*/ 2929 w 2929"/>
                <a:gd name="T48" fmla="*/ 1169 h 1169"/>
                <a:gd name="connsiteX0" fmla="*/ 0 w 9754"/>
                <a:gd name="connsiteY0" fmla="*/ 9949 h 9975"/>
                <a:gd name="connsiteX1" fmla="*/ 1243 w 9754"/>
                <a:gd name="connsiteY1" fmla="*/ 9795 h 9975"/>
                <a:gd name="connsiteX2" fmla="*/ 1775 w 9754"/>
                <a:gd name="connsiteY2" fmla="*/ 9077 h 9975"/>
                <a:gd name="connsiteX3" fmla="*/ 2159 w 9754"/>
                <a:gd name="connsiteY3" fmla="*/ 7299 h 9975"/>
                <a:gd name="connsiteX4" fmla="*/ 2769 w 9754"/>
                <a:gd name="connsiteY4" fmla="*/ 3516 h 9975"/>
                <a:gd name="connsiteX5" fmla="*/ 3189 w 9754"/>
                <a:gd name="connsiteY5" fmla="*/ 557 h 9975"/>
                <a:gd name="connsiteX6" fmla="*/ 3452 w 9754"/>
                <a:gd name="connsiteY6" fmla="*/ 1 h 9975"/>
                <a:gd name="connsiteX7" fmla="*/ 3742 w 9754"/>
                <a:gd name="connsiteY7" fmla="*/ 557 h 9975"/>
                <a:gd name="connsiteX8" fmla="*/ 4213 w 9754"/>
                <a:gd name="connsiteY8" fmla="*/ 3328 h 9975"/>
                <a:gd name="connsiteX9" fmla="*/ 4910 w 9754"/>
                <a:gd name="connsiteY9" fmla="*/ 7640 h 9975"/>
                <a:gd name="connsiteX10" fmla="*/ 5340 w 9754"/>
                <a:gd name="connsiteY10" fmla="*/ 9179 h 9975"/>
                <a:gd name="connsiteX11" fmla="*/ 5913 w 9754"/>
                <a:gd name="connsiteY11" fmla="*/ 9795 h 9975"/>
                <a:gd name="connsiteX12" fmla="*/ 7146 w 9754"/>
                <a:gd name="connsiteY12" fmla="*/ 9924 h 9975"/>
                <a:gd name="connsiteX13" fmla="*/ 9676 w 9754"/>
                <a:gd name="connsiteY13" fmla="*/ 9975 h 9975"/>
                <a:gd name="connsiteX14" fmla="*/ 9102 w 9754"/>
                <a:gd name="connsiteY14" fmla="*/ 9949 h 9975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793 w 10000"/>
                <a:gd name="connsiteY2" fmla="*/ 9001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19 w 10000"/>
                <a:gd name="connsiteY8" fmla="*/ 3336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793 w 10000"/>
                <a:gd name="connsiteY2" fmla="*/ 9001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77 w 10000"/>
                <a:gd name="connsiteY2" fmla="*/ 8754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77 w 10000"/>
                <a:gd name="connsiteY2" fmla="*/ 8877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  <a:gd name="connsiteX0" fmla="*/ 0 w 10000"/>
                <a:gd name="connsiteY0" fmla="*/ 9974 h 10000"/>
                <a:gd name="connsiteX1" fmla="*/ 1274 w 10000"/>
                <a:gd name="connsiteY1" fmla="*/ 9820 h 10000"/>
                <a:gd name="connsiteX2" fmla="*/ 1860 w 10000"/>
                <a:gd name="connsiteY2" fmla="*/ 8877 h 10000"/>
                <a:gd name="connsiteX3" fmla="*/ 2213 w 10000"/>
                <a:gd name="connsiteY3" fmla="*/ 7317 h 10000"/>
                <a:gd name="connsiteX4" fmla="*/ 2839 w 10000"/>
                <a:gd name="connsiteY4" fmla="*/ 3525 h 10000"/>
                <a:gd name="connsiteX5" fmla="*/ 3269 w 10000"/>
                <a:gd name="connsiteY5" fmla="*/ 558 h 10000"/>
                <a:gd name="connsiteX6" fmla="*/ 3539 w 10000"/>
                <a:gd name="connsiteY6" fmla="*/ 1 h 10000"/>
                <a:gd name="connsiteX7" fmla="*/ 3836 w 10000"/>
                <a:gd name="connsiteY7" fmla="*/ 558 h 10000"/>
                <a:gd name="connsiteX8" fmla="*/ 4359 w 10000"/>
                <a:gd name="connsiteY8" fmla="*/ 3567 h 10000"/>
                <a:gd name="connsiteX9" fmla="*/ 5034 w 10000"/>
                <a:gd name="connsiteY9" fmla="*/ 7659 h 10000"/>
                <a:gd name="connsiteX10" fmla="*/ 5475 w 10000"/>
                <a:gd name="connsiteY10" fmla="*/ 9202 h 10000"/>
                <a:gd name="connsiteX11" fmla="*/ 6062 w 10000"/>
                <a:gd name="connsiteY11" fmla="*/ 9820 h 10000"/>
                <a:gd name="connsiteX12" fmla="*/ 7326 w 10000"/>
                <a:gd name="connsiteY12" fmla="*/ 9949 h 10000"/>
                <a:gd name="connsiteX13" fmla="*/ 9920 w 10000"/>
                <a:gd name="connsiteY13" fmla="*/ 10000 h 10000"/>
                <a:gd name="connsiteX14" fmla="*/ 9332 w 10000"/>
                <a:gd name="connsiteY14" fmla="*/ 997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000" h="10000">
                  <a:moveTo>
                    <a:pt x="0" y="9974"/>
                  </a:moveTo>
                  <a:cubicBezTo>
                    <a:pt x="213" y="9957"/>
                    <a:pt x="964" y="10003"/>
                    <a:pt x="1274" y="9820"/>
                  </a:cubicBezTo>
                  <a:cubicBezTo>
                    <a:pt x="1584" y="9637"/>
                    <a:pt x="1703" y="9294"/>
                    <a:pt x="1860" y="8877"/>
                  </a:cubicBezTo>
                  <a:cubicBezTo>
                    <a:pt x="2017" y="8460"/>
                    <a:pt x="2050" y="8209"/>
                    <a:pt x="2213" y="7317"/>
                  </a:cubicBezTo>
                  <a:cubicBezTo>
                    <a:pt x="2376" y="6425"/>
                    <a:pt x="2662" y="4652"/>
                    <a:pt x="2839" y="3525"/>
                  </a:cubicBezTo>
                  <a:cubicBezTo>
                    <a:pt x="3015" y="2398"/>
                    <a:pt x="3154" y="1141"/>
                    <a:pt x="3269" y="558"/>
                  </a:cubicBezTo>
                  <a:cubicBezTo>
                    <a:pt x="3384" y="-25"/>
                    <a:pt x="3497" y="1"/>
                    <a:pt x="3539" y="1"/>
                  </a:cubicBezTo>
                  <a:cubicBezTo>
                    <a:pt x="3581" y="1"/>
                    <a:pt x="3699" y="-36"/>
                    <a:pt x="3836" y="558"/>
                  </a:cubicBezTo>
                  <a:cubicBezTo>
                    <a:pt x="3973" y="1152"/>
                    <a:pt x="4159" y="2384"/>
                    <a:pt x="4359" y="3567"/>
                  </a:cubicBezTo>
                  <a:cubicBezTo>
                    <a:pt x="4559" y="4751"/>
                    <a:pt x="4848" y="6720"/>
                    <a:pt x="5034" y="7659"/>
                  </a:cubicBezTo>
                  <a:cubicBezTo>
                    <a:pt x="5220" y="8598"/>
                    <a:pt x="5302" y="8842"/>
                    <a:pt x="5475" y="9202"/>
                  </a:cubicBezTo>
                  <a:cubicBezTo>
                    <a:pt x="5646" y="9563"/>
                    <a:pt x="5755" y="9700"/>
                    <a:pt x="6062" y="9820"/>
                  </a:cubicBezTo>
                  <a:cubicBezTo>
                    <a:pt x="6371" y="9940"/>
                    <a:pt x="6682" y="9914"/>
                    <a:pt x="7326" y="9949"/>
                  </a:cubicBezTo>
                  <a:cubicBezTo>
                    <a:pt x="7970" y="9983"/>
                    <a:pt x="9587" y="10000"/>
                    <a:pt x="9920" y="10000"/>
                  </a:cubicBezTo>
                  <a:cubicBezTo>
                    <a:pt x="10252" y="10000"/>
                    <a:pt x="9455" y="9983"/>
                    <a:pt x="9332" y="9974"/>
                  </a:cubicBezTo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24"/>
            <p:cNvSpPr>
              <a:spLocks noChangeShapeType="1"/>
            </p:cNvSpPr>
            <p:nvPr/>
          </p:nvSpPr>
          <p:spPr bwMode="auto">
            <a:xfrm>
              <a:off x="3763963" y="2385651"/>
              <a:ext cx="0" cy="18730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584270" y="2748490"/>
            <a:ext cx="4199754" cy="1223083"/>
            <a:chOff x="4548710" y="3449320"/>
            <a:chExt cx="4199754" cy="1223083"/>
          </a:xfrm>
        </p:grpSpPr>
        <p:sp>
          <p:nvSpPr>
            <p:cNvPr id="67" name="Freeform 44"/>
            <p:cNvSpPr>
              <a:spLocks/>
            </p:cNvSpPr>
            <p:nvPr/>
          </p:nvSpPr>
          <p:spPr bwMode="auto">
            <a:xfrm flipH="1">
              <a:off x="4548710" y="4073557"/>
              <a:ext cx="1031402" cy="598846"/>
            </a:xfrm>
            <a:custGeom>
              <a:avLst/>
              <a:gdLst>
                <a:gd name="T0" fmla="*/ 409 w 1458"/>
                <a:gd name="T1" fmla="*/ 5047 h 531"/>
                <a:gd name="T2" fmla="*/ 386 w 1458"/>
                <a:gd name="T3" fmla="*/ 3636 h 531"/>
                <a:gd name="T4" fmla="*/ 216 w 1458"/>
                <a:gd name="T5" fmla="*/ 1846 h 531"/>
                <a:gd name="T6" fmla="*/ 0 w 1458"/>
                <a:gd name="T7" fmla="*/ 0 h 5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58"/>
                <a:gd name="T13" fmla="*/ 0 h 531"/>
                <a:gd name="T14" fmla="*/ 1458 w 1458"/>
                <a:gd name="T15" fmla="*/ 531 h 531"/>
                <a:gd name="connsiteX0" fmla="*/ 9760 w 9760"/>
                <a:gd name="connsiteY0" fmla="*/ 10000 h 10000"/>
                <a:gd name="connsiteX1" fmla="*/ 5137 w 9760"/>
                <a:gd name="connsiteY1" fmla="*/ 3672 h 10000"/>
                <a:gd name="connsiteX2" fmla="*/ 0 w 9760"/>
                <a:gd name="connsiteY2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6215 w 16215"/>
                <a:gd name="connsiteY0" fmla="*/ 5216 h 5216"/>
                <a:gd name="connsiteX1" fmla="*/ 0 w 16215"/>
                <a:gd name="connsiteY1" fmla="*/ 0 h 5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6215" h="5216">
                  <a:moveTo>
                    <a:pt x="16215" y="5216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43"/>
            <p:cNvSpPr txBox="1">
              <a:spLocks noChangeArrowheads="1"/>
            </p:cNvSpPr>
            <p:nvPr/>
          </p:nvSpPr>
          <p:spPr bwMode="auto">
            <a:xfrm>
              <a:off x="5580112" y="3449320"/>
              <a:ext cx="316835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probability that the</a:t>
              </a:r>
              <a:br>
                <a:rPr lang="en-US" altLang="en-US" sz="2500" dirty="0" smtClean="0">
                  <a:latin typeface="Arial Narrow" pitchFamily="34" charset="0"/>
                </a:rPr>
              </a:br>
              <a:r>
                <a:rPr lang="en-US" altLang="en-US" sz="2500" dirty="0" smtClean="0">
                  <a:latin typeface="Arial Narrow" pitchFamily="34" charset="0"/>
                </a:rPr>
                <a:t>true effect </a:t>
              </a:r>
              <a:r>
                <a:rPr lang="en-AU" altLang="en-US" sz="2500" dirty="0" smtClean="0">
                  <a:latin typeface="Arial Narrow" pitchFamily="34" charset="0"/>
                </a:rPr>
                <a:t>is beneficial</a:t>
              </a:r>
              <a:endParaRPr lang="en-US" altLang="en-US" sz="2500" dirty="0">
                <a:latin typeface="Arial Narrow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34531" y="2748490"/>
            <a:ext cx="3804057" cy="1368636"/>
            <a:chOff x="152311" y="3449320"/>
            <a:chExt cx="3804057" cy="1368636"/>
          </a:xfrm>
        </p:grpSpPr>
        <p:sp>
          <p:nvSpPr>
            <p:cNvPr id="71" name="Freeform 44"/>
            <p:cNvSpPr>
              <a:spLocks/>
            </p:cNvSpPr>
            <p:nvPr/>
          </p:nvSpPr>
          <p:spPr bwMode="auto">
            <a:xfrm>
              <a:off x="2931318" y="4073557"/>
              <a:ext cx="1025050" cy="744399"/>
            </a:xfrm>
            <a:custGeom>
              <a:avLst/>
              <a:gdLst>
                <a:gd name="T0" fmla="*/ 409 w 1458"/>
                <a:gd name="T1" fmla="*/ 5047 h 531"/>
                <a:gd name="T2" fmla="*/ 386 w 1458"/>
                <a:gd name="T3" fmla="*/ 3636 h 531"/>
                <a:gd name="T4" fmla="*/ 216 w 1458"/>
                <a:gd name="T5" fmla="*/ 1846 h 531"/>
                <a:gd name="T6" fmla="*/ 0 w 1458"/>
                <a:gd name="T7" fmla="*/ 0 h 5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58"/>
                <a:gd name="T13" fmla="*/ 0 h 531"/>
                <a:gd name="T14" fmla="*/ 1458 w 1458"/>
                <a:gd name="T15" fmla="*/ 531 h 531"/>
                <a:gd name="connsiteX0" fmla="*/ 9760 w 9760"/>
                <a:gd name="connsiteY0" fmla="*/ 10000 h 10000"/>
                <a:gd name="connsiteX1" fmla="*/ 5137 w 9760"/>
                <a:gd name="connsiteY1" fmla="*/ 3672 h 10000"/>
                <a:gd name="connsiteX2" fmla="*/ 0 w 9760"/>
                <a:gd name="connsiteY2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10000" y="10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43"/>
            <p:cNvSpPr txBox="1">
              <a:spLocks noChangeArrowheads="1"/>
            </p:cNvSpPr>
            <p:nvPr/>
          </p:nvSpPr>
          <p:spPr bwMode="auto">
            <a:xfrm>
              <a:off x="152311" y="3449320"/>
              <a:ext cx="2835513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AU" altLang="en-US" sz="2500" dirty="0" smtClean="0">
                  <a:latin typeface="Arial Narrow" pitchFamily="34" charset="0"/>
                </a:rPr>
                <a:t>probability that the</a:t>
              </a:r>
              <a:br>
                <a:rPr lang="en-AU" altLang="en-US" sz="2500" dirty="0" smtClean="0">
                  <a:latin typeface="Arial Narrow" pitchFamily="34" charset="0"/>
                </a:rPr>
              </a:br>
              <a:r>
                <a:rPr lang="en-AU" altLang="en-US" sz="2500" dirty="0" smtClean="0">
                  <a:latin typeface="Arial Narrow" pitchFamily="34" charset="0"/>
                </a:rPr>
                <a:t>true effect is trivial</a:t>
              </a:r>
              <a:endParaRPr lang="en-US" altLang="en-US" sz="2500" dirty="0">
                <a:latin typeface="Arial Narrow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51520" y="3676329"/>
            <a:ext cx="3044273" cy="832477"/>
            <a:chOff x="251520" y="4377159"/>
            <a:chExt cx="3044273" cy="832477"/>
          </a:xfrm>
        </p:grpSpPr>
        <p:sp>
          <p:nvSpPr>
            <p:cNvPr id="66" name="Text Box 43"/>
            <p:cNvSpPr txBox="1">
              <a:spLocks noChangeArrowheads="1"/>
            </p:cNvSpPr>
            <p:nvPr/>
          </p:nvSpPr>
          <p:spPr bwMode="auto">
            <a:xfrm>
              <a:off x="251520" y="4377159"/>
              <a:ext cx="2592288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probability that the</a:t>
              </a:r>
              <a:br>
                <a:rPr lang="en-US" altLang="en-US" sz="2500" dirty="0" smtClean="0">
                  <a:latin typeface="Arial Narrow" pitchFamily="34" charset="0"/>
                </a:rPr>
              </a:br>
              <a:r>
                <a:rPr lang="en-US" altLang="en-US" sz="2500" dirty="0" smtClean="0">
                  <a:latin typeface="Arial Narrow" pitchFamily="34" charset="0"/>
                </a:rPr>
                <a:t>true effect is harmful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68" name="Freeform 45"/>
            <p:cNvSpPr>
              <a:spLocks/>
            </p:cNvSpPr>
            <p:nvPr/>
          </p:nvSpPr>
          <p:spPr bwMode="auto">
            <a:xfrm>
              <a:off x="2811463" y="4719671"/>
              <a:ext cx="484330" cy="489965"/>
            </a:xfrm>
            <a:custGeom>
              <a:avLst/>
              <a:gdLst>
                <a:gd name="T0" fmla="*/ 18 w 579"/>
                <a:gd name="T1" fmla="*/ 6042 h 527"/>
                <a:gd name="T2" fmla="*/ 17 w 579"/>
                <a:gd name="T3" fmla="*/ 4167 h 527"/>
                <a:gd name="T4" fmla="*/ 0 w 579"/>
                <a:gd name="T5" fmla="*/ 0 h 527"/>
                <a:gd name="T6" fmla="*/ 0 60000 65536"/>
                <a:gd name="T7" fmla="*/ 0 60000 65536"/>
                <a:gd name="T8" fmla="*/ 0 60000 65536"/>
                <a:gd name="T9" fmla="*/ 0 w 579"/>
                <a:gd name="T10" fmla="*/ 0 h 527"/>
                <a:gd name="T11" fmla="*/ 579 w 579"/>
                <a:gd name="T12" fmla="*/ 527 h 5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9" h="527">
                  <a:moveTo>
                    <a:pt x="549" y="527"/>
                  </a:moveTo>
                  <a:cubicBezTo>
                    <a:pt x="539" y="500"/>
                    <a:pt x="579" y="452"/>
                    <a:pt x="488" y="364"/>
                  </a:cubicBezTo>
                  <a:cubicBezTo>
                    <a:pt x="397" y="276"/>
                    <a:pt x="102" y="76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207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5748"/>
            <a:ext cx="8956040" cy="6789313"/>
          </a:xfrm>
        </p:spPr>
        <p:txBody>
          <a:bodyPr/>
          <a:lstStyle/>
          <a:p>
            <a:pPr marL="0" indent="0">
              <a:lnSpc>
                <a:spcPct val="93000"/>
              </a:lnSpc>
              <a:buNone/>
            </a:pPr>
            <a:r>
              <a:rPr lang="en-US" b="1" dirty="0" smtClean="0"/>
              <a:t>Clinical Magnitude-Based Inference</a:t>
            </a:r>
          </a:p>
          <a:p>
            <a:pPr>
              <a:lnSpc>
                <a:spcPct val="93000"/>
              </a:lnSpc>
            </a:pPr>
            <a:r>
              <a:rPr lang="en-US" i="1" dirty="0" smtClean="0"/>
              <a:t>Possibly </a:t>
            </a:r>
            <a:r>
              <a:rPr lang="en-US" dirty="0" smtClean="0"/>
              <a:t>beneficial is &gt;0.25 or &gt;25% chance of benefit.</a:t>
            </a:r>
          </a:p>
          <a:p>
            <a:pPr>
              <a:lnSpc>
                <a:spcPct val="93000"/>
              </a:lnSpc>
            </a:pPr>
            <a:r>
              <a:rPr lang="en-AU" i="1" dirty="0" smtClean="0"/>
              <a:t>Most unlikely</a:t>
            </a:r>
            <a:r>
              <a:rPr lang="en-AU" dirty="0" smtClean="0"/>
              <a:t> harmful is &lt;0.005 or &lt;0.5% risk of harm.</a:t>
            </a:r>
          </a:p>
          <a:p>
            <a:pPr>
              <a:lnSpc>
                <a:spcPct val="93000"/>
              </a:lnSpc>
            </a:pPr>
            <a:r>
              <a:rPr lang="en-AU" dirty="0"/>
              <a:t>An effect with &gt;25% chance of benefit and &gt;0.5% risk of harm is therefore </a:t>
            </a:r>
            <a:r>
              <a:rPr lang="en-AU" b="1" dirty="0"/>
              <a:t>unclear</a:t>
            </a:r>
            <a:r>
              <a:rPr lang="en-AU" dirty="0"/>
              <a:t>.  You'd like to use it, but you daren't. </a:t>
            </a:r>
          </a:p>
          <a:p>
            <a:pPr lvl="1">
              <a:lnSpc>
                <a:spcPct val="93000"/>
              </a:lnSpc>
            </a:pPr>
            <a:r>
              <a:rPr lang="en-AU" dirty="0"/>
              <a:t>Everything else is either clearly useful or clearly not worth using.</a:t>
            </a:r>
          </a:p>
          <a:p>
            <a:pPr>
              <a:lnSpc>
                <a:spcPct val="93000"/>
              </a:lnSpc>
            </a:pPr>
            <a:r>
              <a:rPr lang="en-AU" i="1" dirty="0" smtClean="0"/>
              <a:t>Clear</a:t>
            </a:r>
            <a:r>
              <a:rPr lang="en-AU" dirty="0" smtClean="0"/>
              <a:t> </a:t>
            </a:r>
            <a:r>
              <a:rPr lang="en-AU" dirty="0"/>
              <a:t>rather than </a:t>
            </a:r>
            <a:r>
              <a:rPr lang="en-AU" i="1" dirty="0" smtClean="0"/>
              <a:t>significant</a:t>
            </a:r>
            <a:r>
              <a:rPr lang="en-AU" dirty="0" smtClean="0"/>
              <a:t>.</a:t>
            </a:r>
            <a:endParaRPr lang="en-AU" dirty="0"/>
          </a:p>
          <a:p>
            <a:pPr lvl="1">
              <a:lnSpc>
                <a:spcPct val="93000"/>
              </a:lnSpc>
            </a:pPr>
            <a:r>
              <a:rPr lang="en-AU" dirty="0"/>
              <a:t>MBI is all about </a:t>
            </a:r>
            <a:r>
              <a:rPr lang="en-AU" b="1" dirty="0"/>
              <a:t>acceptable uncertainty</a:t>
            </a:r>
            <a:r>
              <a:rPr lang="en-AU" dirty="0"/>
              <a:t> or </a:t>
            </a:r>
            <a:r>
              <a:rPr lang="en-AU" b="1" dirty="0"/>
              <a:t>adequate precision</a:t>
            </a:r>
            <a:r>
              <a:rPr lang="en-AU" dirty="0"/>
              <a:t>.</a:t>
            </a:r>
          </a:p>
          <a:p>
            <a:pPr lvl="1">
              <a:lnSpc>
                <a:spcPct val="93000"/>
              </a:lnSpc>
            </a:pPr>
            <a:r>
              <a:rPr lang="en-AU" dirty="0"/>
              <a:t>For clear effects, you describe the likelihood of the effect being beneficial, trivial or harmful using this scale:</a:t>
            </a:r>
          </a:p>
          <a:p>
            <a:pPr marL="685800" lvl="2" indent="0">
              <a:lnSpc>
                <a:spcPct val="93000"/>
              </a:lnSpc>
              <a:buNone/>
            </a:pPr>
            <a:r>
              <a:rPr lang="en-AU" dirty="0"/>
              <a:t>     &lt;0.5%, most unlikely</a:t>
            </a:r>
          </a:p>
          <a:p>
            <a:pPr marL="685800" lvl="2" indent="0">
              <a:lnSpc>
                <a:spcPct val="93000"/>
              </a:lnSpc>
              <a:buNone/>
            </a:pPr>
            <a:r>
              <a:rPr lang="en-AU" dirty="0"/>
              <a:t>    0.5-5%, very unlikely</a:t>
            </a:r>
          </a:p>
          <a:p>
            <a:pPr marL="685800" lvl="2" indent="0">
              <a:lnSpc>
                <a:spcPct val="93000"/>
              </a:lnSpc>
              <a:buNone/>
            </a:pPr>
            <a:r>
              <a:rPr lang="en-AU" dirty="0"/>
              <a:t>     5-25%, unlikely</a:t>
            </a:r>
          </a:p>
          <a:p>
            <a:pPr marL="685800" lvl="2" indent="0">
              <a:lnSpc>
                <a:spcPct val="93000"/>
              </a:lnSpc>
              <a:buNone/>
            </a:pPr>
            <a:r>
              <a:rPr lang="en-AU" dirty="0"/>
              <a:t>   25-75%, possibly</a:t>
            </a:r>
          </a:p>
          <a:p>
            <a:pPr marL="685800" lvl="2" indent="0">
              <a:lnSpc>
                <a:spcPct val="93000"/>
              </a:lnSpc>
              <a:buNone/>
            </a:pPr>
            <a:r>
              <a:rPr lang="en-AU" dirty="0"/>
              <a:t>   75-95%, likely</a:t>
            </a:r>
          </a:p>
          <a:p>
            <a:pPr marL="685800" lvl="2" indent="0">
              <a:lnSpc>
                <a:spcPct val="93000"/>
              </a:lnSpc>
              <a:buNone/>
            </a:pPr>
            <a:r>
              <a:rPr lang="en-AU" dirty="0" smtClean="0"/>
              <a:t>95-99.5</a:t>
            </a:r>
            <a:r>
              <a:rPr lang="en-AU" dirty="0"/>
              <a:t>%, very likely</a:t>
            </a:r>
          </a:p>
          <a:p>
            <a:pPr marL="685800" lvl="2" indent="0">
              <a:lnSpc>
                <a:spcPct val="93000"/>
              </a:lnSpc>
              <a:buNone/>
            </a:pPr>
            <a:r>
              <a:rPr lang="en-AU" dirty="0"/>
              <a:t>   &gt;99.5%, most likely</a:t>
            </a:r>
          </a:p>
          <a:p>
            <a:pPr lvl="1">
              <a:lnSpc>
                <a:spcPct val="93000"/>
              </a:lnSpc>
            </a:pPr>
            <a:endParaRPr lang="en-AU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901793" y="4428161"/>
            <a:ext cx="3672045" cy="707886"/>
            <a:chOff x="3901793" y="4457036"/>
            <a:chExt cx="3672045" cy="707886"/>
          </a:xfrm>
        </p:grpSpPr>
        <p:sp>
          <p:nvSpPr>
            <p:cNvPr id="4" name="Text Box 43"/>
            <p:cNvSpPr txBox="1">
              <a:spLocks noChangeArrowheads="1"/>
            </p:cNvSpPr>
            <p:nvPr/>
          </p:nvSpPr>
          <p:spPr bwMode="auto">
            <a:xfrm>
              <a:off x="4387274" y="4653136"/>
              <a:ext cx="318656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The effect </a:t>
              </a:r>
              <a:r>
                <a:rPr lang="en-AU" altLang="en-US" sz="2500" dirty="0" smtClean="0">
                  <a:latin typeface="Arial Narrow" pitchFamily="34" charset="0"/>
                </a:rPr>
                <a:t>is beneficial.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901793" y="4457036"/>
              <a:ext cx="51007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smtClean="0">
                  <a:solidFill>
                    <a:srgbClr val="D6009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/>
                </a:rPr>
                <a:t></a:t>
              </a:r>
              <a:endParaRPr lang="en-US" sz="40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864924" y="5170337"/>
            <a:ext cx="5099564" cy="1052596"/>
            <a:chOff x="3864924" y="5199212"/>
            <a:chExt cx="5099564" cy="1052596"/>
          </a:xfrm>
        </p:grpSpPr>
        <p:sp>
          <p:nvSpPr>
            <p:cNvPr id="5" name="Text Box 43"/>
            <p:cNvSpPr txBox="1">
              <a:spLocks noChangeArrowheads="1"/>
            </p:cNvSpPr>
            <p:nvPr/>
          </p:nvSpPr>
          <p:spPr bwMode="auto">
            <a:xfrm>
              <a:off x="4387274" y="5199212"/>
              <a:ext cx="4577214" cy="1052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The effect </a:t>
              </a:r>
              <a:r>
                <a:rPr lang="en-AU" altLang="en-US" sz="2500" dirty="0" smtClean="0">
                  <a:latin typeface="Arial Narrow" pitchFamily="34" charset="0"/>
                </a:rPr>
                <a:t>is </a:t>
              </a:r>
              <a:br>
                <a:rPr lang="en-AU" altLang="en-US" sz="2500" dirty="0" smtClean="0">
                  <a:latin typeface="Arial Narrow" pitchFamily="34" charset="0"/>
                </a:rPr>
              </a:br>
              <a:r>
                <a:rPr lang="en-AU" altLang="en-US" sz="2500" dirty="0" smtClean="0">
                  <a:latin typeface="Arial Narrow" pitchFamily="34" charset="0"/>
                </a:rPr>
                <a:t>possibly</a:t>
              </a:r>
              <a:r>
                <a:rPr lang="en-AU" altLang="en-US" sz="1600" dirty="0" smtClean="0">
                  <a:latin typeface="Arial Narrow" pitchFamily="34" charset="0"/>
                </a:rPr>
                <a:t> </a:t>
              </a:r>
              <a:r>
                <a:rPr lang="en-AU" altLang="en-US" sz="2500" dirty="0" smtClean="0">
                  <a:latin typeface="Arial Narrow" pitchFamily="34" charset="0"/>
                </a:rPr>
                <a:t>/</a:t>
              </a:r>
              <a:r>
                <a:rPr lang="en-AU" altLang="en-US" sz="1600" dirty="0">
                  <a:latin typeface="Arial Narrow" pitchFamily="34" charset="0"/>
                </a:rPr>
                <a:t> </a:t>
              </a:r>
              <a:r>
                <a:rPr lang="en-AU" altLang="en-US" sz="2500" dirty="0" smtClean="0">
                  <a:latin typeface="Arial Narrow" pitchFamily="34" charset="0"/>
                </a:rPr>
                <a:t>likely</a:t>
              </a:r>
              <a:r>
                <a:rPr lang="en-AU" altLang="en-US" sz="1600" dirty="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r>
                <a:rPr lang="en-AU" altLang="en-US" sz="2500" dirty="0">
                  <a:solidFill>
                    <a:srgbClr val="000000"/>
                  </a:solidFill>
                  <a:latin typeface="Arial Narrow" pitchFamily="34" charset="0"/>
                </a:rPr>
                <a:t>/</a:t>
              </a:r>
              <a:r>
                <a:rPr lang="en-AU" altLang="en-US" sz="1600" dirty="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r>
                <a:rPr lang="en-AU" altLang="en-US" sz="2500" dirty="0" smtClean="0">
                  <a:latin typeface="Arial Narrow" pitchFamily="34" charset="0"/>
                </a:rPr>
                <a:t>very likely</a:t>
              </a:r>
              <a:r>
                <a:rPr lang="en-AU" altLang="en-US" sz="1600" dirty="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r>
                <a:rPr lang="en-AU" altLang="en-US" sz="2500" dirty="0">
                  <a:solidFill>
                    <a:srgbClr val="000000"/>
                  </a:solidFill>
                  <a:latin typeface="Arial Narrow" pitchFamily="34" charset="0"/>
                </a:rPr>
                <a:t>/</a:t>
              </a:r>
              <a:r>
                <a:rPr lang="en-AU" altLang="en-US" sz="1600" dirty="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r>
                <a:rPr lang="en-AU" altLang="en-US" sz="2500" dirty="0" smtClean="0">
                  <a:latin typeface="Arial Narrow" pitchFamily="34" charset="0"/>
                </a:rPr>
                <a:t>most likely beneficial.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64924" y="5383877"/>
              <a:ext cx="5469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rgbClr val="33CC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/>
                </a:rPr>
                <a:t></a:t>
              </a:r>
              <a:endParaRPr lang="en-US" sz="3600" b="1" dirty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37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44624"/>
            <a:ext cx="8956040" cy="6733366"/>
          </a:xfrm>
        </p:spPr>
        <p:txBody>
          <a:bodyPr/>
          <a:lstStyle/>
          <a:p>
            <a:pPr marL="588963" lvl="1" indent="-271463">
              <a:lnSpc>
                <a:spcPct val="94000"/>
              </a:lnSpc>
            </a:pPr>
            <a:r>
              <a:rPr lang="en-US" dirty="0" smtClean="0"/>
              <a:t>If </a:t>
            </a:r>
            <a:r>
              <a:rPr lang="en-US" dirty="0"/>
              <a:t>the chance of benefit is high (e.g., 80</a:t>
            </a:r>
            <a:r>
              <a:rPr lang="en-US" dirty="0" smtClean="0"/>
              <a:t>%, likely), </a:t>
            </a:r>
            <a:r>
              <a:rPr lang="en-US" dirty="0"/>
              <a:t>you could accept a higher risk of harm (e.g., </a:t>
            </a:r>
            <a:r>
              <a:rPr lang="en-US" dirty="0" smtClean="0"/>
              <a:t>4%, very unlikely).</a:t>
            </a:r>
          </a:p>
          <a:p>
            <a:pPr marL="881063" lvl="2" indent="-271463">
              <a:lnSpc>
                <a:spcPct val="94000"/>
              </a:lnSpc>
            </a:pPr>
            <a:r>
              <a:rPr lang="en-AU" dirty="0" smtClean="0"/>
              <a:t>The limiting case is 25% chance of benefit and 0.5% risk of harm.</a:t>
            </a:r>
          </a:p>
          <a:p>
            <a:pPr marL="881063" lvl="2" indent="-271463">
              <a:lnSpc>
                <a:spcPct val="94000"/>
              </a:lnSpc>
            </a:pPr>
            <a:r>
              <a:rPr lang="en-AU" dirty="0" smtClean="0"/>
              <a:t>It’s better to compare the </a:t>
            </a:r>
            <a:r>
              <a:rPr lang="en-AU" i="1" dirty="0" smtClean="0"/>
              <a:t>odds</a:t>
            </a:r>
            <a:r>
              <a:rPr lang="en-AU" dirty="0" smtClean="0"/>
              <a:t> of benefit with the </a:t>
            </a:r>
            <a:r>
              <a:rPr lang="en-AU" i="1" dirty="0" smtClean="0"/>
              <a:t>odds</a:t>
            </a:r>
            <a:r>
              <a:rPr lang="en-AU" dirty="0" smtClean="0"/>
              <a:t> of harm.</a:t>
            </a:r>
          </a:p>
          <a:p>
            <a:pPr marL="881063" lvl="2" indent="-271463">
              <a:lnSpc>
                <a:spcPct val="94000"/>
              </a:lnSpc>
            </a:pPr>
            <a:r>
              <a:rPr lang="en-AU" dirty="0" smtClean="0"/>
              <a:t>The odds ratio for the limiting case is 25/75/(0.5/99.5) = 66.</a:t>
            </a:r>
          </a:p>
          <a:p>
            <a:pPr marL="881063" lvl="2" indent="-271463">
              <a:lnSpc>
                <a:spcPct val="94000"/>
              </a:lnSpc>
            </a:pPr>
            <a:r>
              <a:rPr lang="en-AU" dirty="0" smtClean="0"/>
              <a:t>So an unclear effect with an</a:t>
            </a:r>
            <a:r>
              <a:rPr lang="en-US" dirty="0"/>
              <a:t> </a:t>
            </a:r>
            <a:r>
              <a:rPr lang="en-US" dirty="0" smtClean="0"/>
              <a:t>odds ratio &gt;66 is declared clear.</a:t>
            </a:r>
            <a:endParaRPr lang="en-US" dirty="0"/>
          </a:p>
          <a:p>
            <a:pPr marL="588963" lvl="1" indent="-271463">
              <a:lnSpc>
                <a:spcPct val="94000"/>
              </a:lnSpc>
            </a:pPr>
            <a:r>
              <a:rPr lang="en-AU" i="1" dirty="0" smtClean="0"/>
              <a:t>Harm</a:t>
            </a:r>
            <a:r>
              <a:rPr lang="en-AU" dirty="0" smtClean="0"/>
              <a:t> is not side effects. It’s the opposite of benefit.</a:t>
            </a:r>
          </a:p>
          <a:p>
            <a:pPr marL="588963" lvl="1" indent="-271463">
              <a:lnSpc>
                <a:spcPct val="94000"/>
              </a:lnSpc>
            </a:pPr>
            <a:r>
              <a:rPr lang="en-AU" dirty="0" smtClean="0"/>
              <a:t>But what about effects where benefit and harm don’t make sense?</a:t>
            </a:r>
          </a:p>
          <a:p>
            <a:pPr marL="881063" lvl="2" indent="-271463">
              <a:lnSpc>
                <a:spcPct val="94000"/>
              </a:lnSpc>
            </a:pPr>
            <a:r>
              <a:rPr lang="en-AU" dirty="0" smtClean="0"/>
              <a:t>Example: compare performance of males and females.</a:t>
            </a:r>
            <a:endParaRPr lang="en-US" dirty="0" smtClean="0"/>
          </a:p>
          <a:p>
            <a:pPr marL="0" indent="0">
              <a:lnSpc>
                <a:spcPct val="94000"/>
              </a:lnSpc>
              <a:buNone/>
            </a:pPr>
            <a:r>
              <a:rPr lang="en-AU" b="1" dirty="0" smtClean="0"/>
              <a:t>Non-clinical Magnitude-based Inference</a:t>
            </a:r>
            <a:endParaRPr lang="en-US" b="1" dirty="0" smtClean="0"/>
          </a:p>
          <a:p>
            <a:pPr marL="271463" indent="-271463">
              <a:lnSpc>
                <a:spcPct val="94000"/>
              </a:lnSpc>
            </a:pPr>
            <a:r>
              <a:rPr lang="en-US" dirty="0" smtClean="0"/>
              <a:t>The </a:t>
            </a:r>
            <a:r>
              <a:rPr lang="en-US" dirty="0"/>
              <a:t>inference is </a:t>
            </a:r>
            <a:r>
              <a:rPr lang="en-US" dirty="0" smtClean="0"/>
              <a:t>about </a:t>
            </a:r>
            <a:r>
              <a:rPr lang="en-US" dirty="0"/>
              <a:t>whether the effect could be substantially positive or </a:t>
            </a:r>
            <a:r>
              <a:rPr lang="en-US" dirty="0" smtClean="0"/>
              <a:t>negative, not beneficial or harmful.</a:t>
            </a:r>
          </a:p>
          <a:p>
            <a:pPr marL="588963" lvl="1" indent="-271463">
              <a:lnSpc>
                <a:spcPct val="94000"/>
              </a:lnSpc>
            </a:pPr>
            <a:r>
              <a:rPr lang="en-AU" dirty="0" smtClean="0"/>
              <a:t>An effect that could be positive </a:t>
            </a:r>
            <a:r>
              <a:rPr lang="en-AU" i="1" dirty="0" smtClean="0"/>
              <a:t>and</a:t>
            </a:r>
            <a:r>
              <a:rPr lang="en-AU" dirty="0" smtClean="0"/>
              <a:t> negative with a 90% confidence interval is unclear.</a:t>
            </a:r>
          </a:p>
          <a:p>
            <a:pPr marL="588963" lvl="1" indent="-271463">
              <a:lnSpc>
                <a:spcPct val="94000"/>
              </a:lnSpc>
            </a:pPr>
            <a:r>
              <a:rPr lang="en-AU" i="1" dirty="0" smtClean="0"/>
              <a:t>Could</a:t>
            </a:r>
            <a:r>
              <a:rPr lang="en-AU" dirty="0" smtClean="0"/>
              <a:t> here is therefore a probability of &gt;0.05 or &gt;5% chance.</a:t>
            </a:r>
            <a:endParaRPr lang="en-US" dirty="0"/>
          </a:p>
          <a:p>
            <a:pPr marL="881063" lvl="2" indent="-271463">
              <a:lnSpc>
                <a:spcPct val="94000"/>
              </a:lnSpc>
            </a:pPr>
            <a:r>
              <a:rPr lang="en-US" dirty="0" smtClean="0"/>
              <a:t>So, for a clear effect, substantial positive or substantial negative has to be very unlikely (chances of one or the other &lt;5%).</a:t>
            </a:r>
            <a:endParaRPr lang="en-US" dirty="0"/>
          </a:p>
          <a:p>
            <a:pPr lvl="1">
              <a:lnSpc>
                <a:spcPct val="94000"/>
              </a:lnSpc>
            </a:pPr>
            <a:endParaRPr lang="en-US" dirty="0" smtClean="0"/>
          </a:p>
          <a:p>
            <a:pPr lvl="2">
              <a:lnSpc>
                <a:spcPct val="94000"/>
              </a:lnSpc>
            </a:pPr>
            <a:endParaRPr lang="en-US" dirty="0"/>
          </a:p>
          <a:p>
            <a:pPr lvl="2">
              <a:lnSpc>
                <a:spcPct val="9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06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2748"/>
            <a:ext cx="8903464" cy="670570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2" y="143504"/>
            <a:ext cx="8784959" cy="2921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56" y="5354995"/>
            <a:ext cx="8706784" cy="1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15" y="3024618"/>
            <a:ext cx="8736100" cy="2355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/>
        </p:nvSpPr>
        <p:spPr bwMode="auto">
          <a:xfrm flipH="1">
            <a:off x="766560" y="1433127"/>
            <a:ext cx="2016224" cy="70788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2500" dirty="0" smtClean="0">
                <a:solidFill>
                  <a:srgbClr val="0000FF"/>
                </a:solidFill>
                <a:latin typeface="Arial Narrow" pitchFamily="34" charset="0"/>
              </a:rPr>
              <a:t>Example of MBI in a table</a:t>
            </a:r>
            <a:endParaRPr lang="en-US" sz="2500" dirty="0">
              <a:solidFill>
                <a:srgbClr val="0000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1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44624"/>
            <a:ext cx="8956040" cy="6552728"/>
          </a:xfrm>
        </p:spPr>
        <p:txBody>
          <a:bodyPr/>
          <a:lstStyle/>
          <a:p>
            <a:pPr marL="0" indent="0">
              <a:lnSpc>
                <a:spcPct val="96000"/>
              </a:lnSpc>
              <a:buNone/>
            </a:pPr>
            <a:r>
              <a:rPr lang="en-US" b="1" dirty="0" smtClean="0"/>
              <a:t>More on MBI</a:t>
            </a:r>
          </a:p>
          <a:p>
            <a:pPr>
              <a:lnSpc>
                <a:spcPct val="96000"/>
              </a:lnSpc>
            </a:pPr>
            <a:r>
              <a:rPr lang="en-AU" dirty="0" smtClean="0"/>
              <a:t>Others have suggested probabilistic estimation of magnitude.</a:t>
            </a:r>
          </a:p>
          <a:p>
            <a:pPr lvl="1">
              <a:lnSpc>
                <a:spcPct val="96000"/>
              </a:lnSpc>
            </a:pPr>
            <a:r>
              <a:rPr lang="en-AU" dirty="0" smtClean="0"/>
              <a:t>In 2000 it was described as a form of Bayesian inference.</a:t>
            </a:r>
          </a:p>
          <a:p>
            <a:pPr lvl="2">
              <a:lnSpc>
                <a:spcPct val="96000"/>
              </a:lnSpc>
            </a:pPr>
            <a:r>
              <a:rPr lang="en-AU" dirty="0" smtClean="0"/>
              <a:t>Bayesians include a guestimate of the prior uncertainty in the effect.</a:t>
            </a:r>
          </a:p>
          <a:p>
            <a:pPr lvl="2">
              <a:lnSpc>
                <a:spcPct val="96000"/>
              </a:lnSpc>
            </a:pPr>
            <a:r>
              <a:rPr lang="en-AU" dirty="0" smtClean="0"/>
              <a:t>MBI is Bayesian without a prior.</a:t>
            </a:r>
          </a:p>
          <a:p>
            <a:pPr lvl="1">
              <a:lnSpc>
                <a:spcPct val="96000"/>
              </a:lnSpc>
            </a:pPr>
            <a:r>
              <a:rPr lang="en-AU" dirty="0" smtClean="0"/>
              <a:t>In 2001 estimation of chances of benefit was suggested.</a:t>
            </a:r>
          </a:p>
          <a:p>
            <a:pPr lvl="2">
              <a:lnSpc>
                <a:spcPct val="96000"/>
              </a:lnSpc>
            </a:pPr>
            <a:r>
              <a:rPr lang="en-AU" dirty="0"/>
              <a:t>R</a:t>
            </a:r>
            <a:r>
              <a:rPr lang="en-AU" dirty="0" smtClean="0"/>
              <a:t>isk of harm was </a:t>
            </a:r>
            <a:r>
              <a:rPr lang="en-AU" dirty="0"/>
              <a:t>considered </a:t>
            </a:r>
            <a:r>
              <a:rPr lang="en-AU" dirty="0" smtClean="0"/>
              <a:t>only as risk of side </a:t>
            </a:r>
            <a:r>
              <a:rPr lang="en-AU" dirty="0"/>
              <a:t>effects.</a:t>
            </a:r>
            <a:endParaRPr lang="en-AU" dirty="0" smtClean="0"/>
          </a:p>
          <a:p>
            <a:pPr lvl="1">
              <a:lnSpc>
                <a:spcPct val="96000"/>
              </a:lnSpc>
            </a:pPr>
            <a:r>
              <a:rPr lang="en-AU" dirty="0" smtClean="0"/>
              <a:t>User-friendly guidelines for acceptable uncertainty and decision-making were not provided in either of these articles. </a:t>
            </a:r>
          </a:p>
          <a:p>
            <a:pPr lvl="2">
              <a:lnSpc>
                <a:spcPct val="96000"/>
              </a:lnSpc>
            </a:pPr>
            <a:r>
              <a:rPr lang="en-AU" dirty="0" smtClean="0"/>
              <a:t>So they have not been taken up by the research community.</a:t>
            </a:r>
          </a:p>
          <a:p>
            <a:pPr>
              <a:lnSpc>
                <a:spcPct val="96000"/>
              </a:lnSpc>
            </a:pPr>
            <a:r>
              <a:rPr lang="en-AU" dirty="0" smtClean="0"/>
              <a:t>MBI was attacked by an Australian statistician in 2015 in MSSE.</a:t>
            </a:r>
          </a:p>
          <a:p>
            <a:pPr lvl="1">
              <a:lnSpc>
                <a:spcPct val="96000"/>
              </a:lnSpc>
            </a:pPr>
            <a:r>
              <a:rPr lang="en-AU" dirty="0" smtClean="0"/>
              <a:t>He claimed </a:t>
            </a:r>
            <a:r>
              <a:rPr lang="en-AU" b="1" dirty="0" smtClean="0"/>
              <a:t>Type I error</a:t>
            </a:r>
            <a:r>
              <a:rPr lang="en-AU" dirty="0" smtClean="0"/>
              <a:t> rates with MBI were unacceptably high.</a:t>
            </a:r>
          </a:p>
          <a:p>
            <a:pPr lvl="1">
              <a:lnSpc>
                <a:spcPct val="96000"/>
              </a:lnSpc>
            </a:pPr>
            <a:r>
              <a:rPr lang="en-AU" dirty="0" smtClean="0"/>
              <a:t>Type I error: a true trivial effect is declared substantial.</a:t>
            </a:r>
          </a:p>
          <a:p>
            <a:pPr lvl="1">
              <a:lnSpc>
                <a:spcPct val="96000"/>
              </a:lnSpc>
            </a:pPr>
            <a:r>
              <a:rPr lang="en-AU" dirty="0" smtClean="0"/>
              <a:t>He assumed this error occurs when a true trivial effect is declared </a:t>
            </a:r>
            <a:r>
              <a:rPr lang="en-AU" i="1" dirty="0" smtClean="0"/>
              <a:t>possibly </a:t>
            </a:r>
            <a:r>
              <a:rPr lang="en-AU" dirty="0" smtClean="0"/>
              <a:t>substantial.</a:t>
            </a:r>
            <a:endParaRPr lang="en-US" dirty="0" smtClean="0"/>
          </a:p>
          <a:p>
            <a:pPr lvl="1">
              <a:lnSpc>
                <a:spcPct val="96000"/>
              </a:lnSpc>
            </a:pPr>
            <a:r>
              <a:rPr lang="en-AU" dirty="0" smtClean="0"/>
              <a:t>But it occurs only for </a:t>
            </a:r>
            <a:r>
              <a:rPr lang="en-AU" i="1" dirty="0" smtClean="0"/>
              <a:t>very likely</a:t>
            </a:r>
            <a:r>
              <a:rPr lang="en-AU" dirty="0" smtClean="0"/>
              <a:t> or </a:t>
            </a:r>
            <a:r>
              <a:rPr lang="en-AU" i="1" dirty="0" smtClean="0"/>
              <a:t>most likely </a:t>
            </a:r>
            <a:r>
              <a:rPr lang="en-AU" dirty="0" smtClean="0"/>
              <a:t>substantial.</a:t>
            </a:r>
          </a:p>
        </p:txBody>
      </p:sp>
    </p:spTree>
    <p:extLst>
      <p:ext uri="{BB962C8B-B14F-4D97-AF65-F5344CB8AC3E}">
        <p14:creationId xmlns:p14="http://schemas.microsoft.com/office/powerpoint/2010/main" val="58719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44624"/>
            <a:ext cx="8956040" cy="6048672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en-AU" dirty="0" smtClean="0"/>
              <a:t>Hopkins and Batterham quantified </a:t>
            </a:r>
            <a:r>
              <a:rPr lang="en-AU" b="1" dirty="0" smtClean="0"/>
              <a:t>Type I </a:t>
            </a:r>
            <a:r>
              <a:rPr lang="en-AU" dirty="0" smtClean="0"/>
              <a:t>and </a:t>
            </a:r>
            <a:r>
              <a:rPr lang="en-AU" b="1" dirty="0" smtClean="0"/>
              <a:t>Type II</a:t>
            </a:r>
            <a:r>
              <a:rPr lang="en-AU" dirty="0" smtClean="0"/>
              <a:t> error rates in MBI and NHST using simulation.</a:t>
            </a:r>
          </a:p>
          <a:p>
            <a:pPr lvl="1">
              <a:lnSpc>
                <a:spcPct val="94000"/>
              </a:lnSpc>
            </a:pPr>
            <a:r>
              <a:rPr lang="en-AU" dirty="0" smtClean="0"/>
              <a:t>Type II error: a true substantial effect is declared either trivial or substantial of opposite sign.</a:t>
            </a:r>
          </a:p>
          <a:p>
            <a:pPr lvl="1">
              <a:lnSpc>
                <a:spcPct val="94000"/>
              </a:lnSpc>
            </a:pPr>
            <a:r>
              <a:rPr lang="en-AU" dirty="0" smtClean="0"/>
              <a:t>We also quantified </a:t>
            </a:r>
            <a:r>
              <a:rPr lang="en-AU" b="1" dirty="0" smtClean="0"/>
              <a:t>rates of publishable outcomes</a:t>
            </a:r>
            <a:r>
              <a:rPr lang="en-AU" dirty="0" smtClean="0"/>
              <a:t>.</a:t>
            </a:r>
          </a:p>
          <a:p>
            <a:pPr lvl="1">
              <a:lnSpc>
                <a:spcPct val="94000"/>
              </a:lnSpc>
            </a:pPr>
            <a:r>
              <a:rPr lang="en-AU" dirty="0" smtClean="0"/>
              <a:t>Publishable = </a:t>
            </a:r>
            <a:r>
              <a:rPr lang="en-AU" i="1" dirty="0" smtClean="0"/>
              <a:t>statistically significant </a:t>
            </a:r>
            <a:r>
              <a:rPr lang="en-AU" dirty="0" smtClean="0"/>
              <a:t>in NHST, </a:t>
            </a:r>
            <a:r>
              <a:rPr lang="en-AU" i="1" dirty="0" smtClean="0"/>
              <a:t>clear</a:t>
            </a:r>
            <a:r>
              <a:rPr lang="en-AU" dirty="0" smtClean="0"/>
              <a:t> in MBI.</a:t>
            </a:r>
          </a:p>
          <a:p>
            <a:pPr lvl="1">
              <a:lnSpc>
                <a:spcPct val="94000"/>
              </a:lnSpc>
            </a:pPr>
            <a:r>
              <a:rPr lang="en-AU" dirty="0" smtClean="0"/>
              <a:t>Finally we quantified </a:t>
            </a:r>
            <a:r>
              <a:rPr lang="en-AU" b="1" dirty="0" smtClean="0"/>
              <a:t>publication bias</a:t>
            </a:r>
            <a:r>
              <a:rPr lang="en-AU" dirty="0" smtClean="0"/>
              <a:t>.</a:t>
            </a:r>
          </a:p>
          <a:p>
            <a:pPr lvl="1">
              <a:lnSpc>
                <a:spcPct val="94000"/>
              </a:lnSpc>
            </a:pPr>
            <a:r>
              <a:rPr lang="en-AU" dirty="0" smtClean="0"/>
              <a:t>Publication bias = the difference between the true effect and the mean of published effects.</a:t>
            </a:r>
          </a:p>
          <a:p>
            <a:pPr lvl="1">
              <a:lnSpc>
                <a:spcPct val="94000"/>
              </a:lnSpc>
            </a:pPr>
            <a:r>
              <a:rPr lang="en-AU" dirty="0" smtClean="0"/>
              <a:t>We submitted the manuscript to MSSE</a:t>
            </a:r>
            <a:r>
              <a:rPr lang="en-US" dirty="0" smtClean="0"/>
              <a:t>.</a:t>
            </a:r>
          </a:p>
          <a:p>
            <a:pPr lvl="2">
              <a:lnSpc>
                <a:spcPct val="94000"/>
              </a:lnSpc>
            </a:pPr>
            <a:r>
              <a:rPr lang="en-AU" dirty="0" smtClean="0"/>
              <a:t>The Australian statistician was one of the reviewers.</a:t>
            </a:r>
          </a:p>
          <a:p>
            <a:pPr lvl="2">
              <a:lnSpc>
                <a:spcPct val="94000"/>
              </a:lnSpc>
            </a:pPr>
            <a:r>
              <a:rPr lang="en-AU" dirty="0" smtClean="0"/>
              <a:t>The manuscript was rejected.</a:t>
            </a:r>
          </a:p>
          <a:p>
            <a:pPr lvl="1">
              <a:lnSpc>
                <a:spcPct val="94000"/>
              </a:lnSpc>
            </a:pPr>
            <a:r>
              <a:rPr lang="en-AU" dirty="0" smtClean="0"/>
              <a:t>We submitted it to </a:t>
            </a:r>
            <a:r>
              <a:rPr lang="en-AU" i="1" dirty="0" smtClean="0"/>
              <a:t>Sports Medicine</a:t>
            </a:r>
            <a:r>
              <a:rPr lang="en-AU" dirty="0" smtClean="0"/>
              <a:t>.</a:t>
            </a:r>
          </a:p>
          <a:p>
            <a:pPr lvl="2">
              <a:lnSpc>
                <a:spcPct val="94000"/>
              </a:lnSpc>
            </a:pPr>
            <a:r>
              <a:rPr lang="en-AU" dirty="0" smtClean="0"/>
              <a:t>We nominated reviewers who had been critical of NHST.</a:t>
            </a:r>
          </a:p>
          <a:p>
            <a:pPr lvl="2">
              <a:lnSpc>
                <a:spcPct val="94000"/>
              </a:lnSpc>
            </a:pPr>
            <a:r>
              <a:rPr lang="en-AU" dirty="0" smtClean="0"/>
              <a:t>The manuscript was accepted.</a:t>
            </a:r>
          </a:p>
        </p:txBody>
      </p:sp>
    </p:spTree>
    <p:extLst>
      <p:ext uri="{BB962C8B-B14F-4D97-AF65-F5344CB8AC3E}">
        <p14:creationId xmlns:p14="http://schemas.microsoft.com/office/powerpoint/2010/main" val="25779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19" y="44624"/>
            <a:ext cx="8956040" cy="6696744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3200" dirty="0"/>
          </a:p>
          <a:p>
            <a:pPr marL="0" indent="0">
              <a:buNone/>
            </a:pPr>
            <a:endParaRPr lang="en-US" sz="36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NZ" b="1" dirty="0">
                <a:solidFill>
                  <a:srgbClr val="FF3399"/>
                </a:solidFill>
              </a:rPr>
              <a:t>Key Points</a:t>
            </a:r>
          </a:p>
          <a:p>
            <a:r>
              <a:rPr lang="en-NZ" sz="2600" dirty="0" smtClean="0"/>
              <a:t>Null-hypothesis </a:t>
            </a:r>
            <a:r>
              <a:rPr lang="en-NZ" sz="2600" dirty="0"/>
              <a:t>significance testing (NHST) is increasingly criticised for its failure to deal adequately with conclusions about the true magnitude of effects in research on samples. </a:t>
            </a:r>
            <a:endParaRPr lang="en-NZ" sz="2600" dirty="0" smtClean="0"/>
          </a:p>
          <a:p>
            <a:r>
              <a:rPr lang="en-NZ" sz="2600" dirty="0" smtClean="0"/>
              <a:t>A </a:t>
            </a:r>
            <a:r>
              <a:rPr lang="en-NZ" sz="2600" dirty="0"/>
              <a:t>relatively new approach, magnitude-based inference (MBI), provides up-front comprehensible nuanced uncertainty in effect magnitudes. </a:t>
            </a:r>
            <a:endParaRPr lang="en-NZ" sz="2600" dirty="0" smtClean="0"/>
          </a:p>
          <a:p>
            <a:r>
              <a:rPr lang="en-NZ" sz="2600" dirty="0"/>
              <a:t>In simulations of randomised controlled trials, MBI outperforms NHST in respect of inferential error rates, rates of publishable outcomes with suboptimal sample sizes, and publication bias with such samples</a:t>
            </a:r>
            <a:r>
              <a:rPr lang="en-NZ" sz="2600" dirty="0" smtClean="0"/>
              <a:t>.</a:t>
            </a:r>
            <a:endParaRPr lang="en-US" sz="2600" dirty="0"/>
          </a:p>
        </p:txBody>
      </p:sp>
      <p:grpSp>
        <p:nvGrpSpPr>
          <p:cNvPr id="2" name="Group 1"/>
          <p:cNvGrpSpPr/>
          <p:nvPr/>
        </p:nvGrpSpPr>
        <p:grpSpPr>
          <a:xfrm>
            <a:off x="141012" y="44624"/>
            <a:ext cx="8848984" cy="2711665"/>
            <a:chOff x="190849" y="332656"/>
            <a:chExt cx="8530798" cy="2528122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469"/>
            <a:stretch/>
          </p:blipFill>
          <p:spPr bwMode="auto">
            <a:xfrm>
              <a:off x="193666" y="332656"/>
              <a:ext cx="8527981" cy="97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166" y="1304206"/>
              <a:ext cx="7953375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666" y="2009456"/>
              <a:ext cx="3048000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4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849" y="2443520"/>
              <a:ext cx="3657600" cy="390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5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24461" y="2432153"/>
              <a:ext cx="35718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" name="Straight Connector 3"/>
            <p:cNvCxnSpPr/>
            <p:nvPr/>
          </p:nvCxnSpPr>
          <p:spPr bwMode="auto">
            <a:xfrm>
              <a:off x="238974" y="2385770"/>
              <a:ext cx="8482673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Rectangle 9"/>
            <p:cNvSpPr/>
            <p:nvPr/>
          </p:nvSpPr>
          <p:spPr bwMode="auto">
            <a:xfrm>
              <a:off x="7596336" y="332656"/>
              <a:ext cx="1125311" cy="51436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70" y="120654"/>
            <a:ext cx="22193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4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59766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3399"/>
                </a:solidFill>
              </a:rPr>
              <a:t>Why are P values Down but not yet OUT?</a:t>
            </a:r>
          </a:p>
          <a:p>
            <a:r>
              <a:rPr lang="en-US" dirty="0" smtClean="0"/>
              <a:t>Magnitude-based inference has passed the tipping point in exercise and sport science.</a:t>
            </a:r>
          </a:p>
          <a:p>
            <a:pPr lvl="1">
              <a:lnSpc>
                <a:spcPct val="94000"/>
              </a:lnSpc>
            </a:pPr>
            <a:r>
              <a:rPr lang="en-AU" dirty="0" smtClean="0"/>
              <a:t>But our </a:t>
            </a:r>
            <a:r>
              <a:rPr lang="en-AU" i="1" dirty="0" smtClean="0"/>
              <a:t>Sports Medicine</a:t>
            </a:r>
            <a:r>
              <a:rPr lang="en-AU" dirty="0" smtClean="0"/>
              <a:t> article </a:t>
            </a:r>
            <a:r>
              <a:rPr lang="en-AU" dirty="0"/>
              <a:t>does not represent a knock-out blow for p </a:t>
            </a:r>
            <a:r>
              <a:rPr lang="en-AU" dirty="0" smtClean="0"/>
              <a:t>values in our disciplines.</a:t>
            </a:r>
            <a:endParaRPr lang="en-AU" dirty="0"/>
          </a:p>
          <a:p>
            <a:pPr lvl="1">
              <a:lnSpc>
                <a:spcPct val="94000"/>
              </a:lnSpc>
            </a:pPr>
            <a:r>
              <a:rPr lang="en-AU" dirty="0" smtClean="0"/>
              <a:t>Researchers who believe in NHST will have to retire or die first.</a:t>
            </a:r>
            <a:endParaRPr lang="en-AU" dirty="0"/>
          </a:p>
          <a:p>
            <a:r>
              <a:rPr lang="en-AU" dirty="0" smtClean="0"/>
              <a:t>Other biomedical researchers are still struggling with p values.</a:t>
            </a:r>
          </a:p>
          <a:p>
            <a:pPr lvl="1"/>
            <a:r>
              <a:rPr lang="en-AU" dirty="0" smtClean="0"/>
              <a:t>Every year major journals have articles on problems with p values.</a:t>
            </a:r>
          </a:p>
          <a:p>
            <a:pPr lvl="1"/>
            <a:r>
              <a:rPr lang="en-AU" dirty="0" smtClean="0"/>
              <a:t>Nevertheless, a manuscript on MBI we submitted to every major biomedical journal was rejected without review.</a:t>
            </a:r>
          </a:p>
          <a:p>
            <a:pPr lvl="2"/>
            <a:r>
              <a:rPr lang="en-AU" dirty="0" smtClean="0"/>
              <a:t>Sport scientists could not possibly understand data!</a:t>
            </a:r>
          </a:p>
          <a:p>
            <a:r>
              <a:rPr lang="en-AU" dirty="0" smtClean="0"/>
              <a:t>In 2016 the American Statistical Association published a policy statement on p values.</a:t>
            </a:r>
          </a:p>
          <a:p>
            <a:pPr lvl="1"/>
            <a:r>
              <a:rPr lang="en-US" dirty="0"/>
              <a:t>The ASA statement includes six principles</a:t>
            </a:r>
            <a:r>
              <a:rPr lang="en-US" dirty="0" smtClean="0"/>
              <a:t>...</a:t>
            </a:r>
            <a:endParaRPr lang="en-AU" dirty="0" smtClean="0"/>
          </a:p>
          <a:p>
            <a:pPr lvl="1"/>
            <a:endParaRPr lang="en-A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4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40871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3399"/>
                </a:solidFill>
              </a:rPr>
              <a:t>Why P values?</a:t>
            </a:r>
          </a:p>
          <a:p>
            <a:r>
              <a:rPr lang="en-US" dirty="0" smtClean="0"/>
              <a:t>We do research on a sample to get a value of an effect.</a:t>
            </a:r>
          </a:p>
          <a:p>
            <a:pPr lvl="1"/>
            <a:r>
              <a:rPr lang="en-US" dirty="0" smtClean="0"/>
              <a:t>Effect = the effect of something on something else.</a:t>
            </a:r>
          </a:p>
          <a:p>
            <a:r>
              <a:rPr lang="en-US" dirty="0" smtClean="0"/>
              <a:t>Every sample gives a different value for the effect.</a:t>
            </a:r>
          </a:p>
          <a:p>
            <a:pPr lvl="1"/>
            <a:r>
              <a:rPr lang="en-US" dirty="0" smtClean="0"/>
              <a:t>Especially when sample sizes are small.</a:t>
            </a:r>
          </a:p>
          <a:p>
            <a:pPr lvl="1"/>
            <a:r>
              <a:rPr lang="en-US" dirty="0" smtClean="0"/>
              <a:t>The smaller the sample size, the bigger the differences.</a:t>
            </a:r>
          </a:p>
          <a:p>
            <a:r>
              <a:rPr lang="en-US" dirty="0" smtClean="0"/>
              <a:t>We need to know the value with an extremely large sample.</a:t>
            </a:r>
          </a:p>
          <a:p>
            <a:pPr lvl="1"/>
            <a:r>
              <a:rPr lang="en-US" dirty="0" smtClean="0"/>
              <a:t>It would always be the same value, the </a:t>
            </a:r>
            <a:r>
              <a:rPr lang="en-US" i="1" dirty="0" smtClean="0"/>
              <a:t>true</a:t>
            </a:r>
            <a:r>
              <a:rPr lang="en-US" dirty="0" smtClean="0"/>
              <a:t> value.</a:t>
            </a:r>
          </a:p>
          <a:p>
            <a:pPr lvl="1"/>
            <a:r>
              <a:rPr lang="en-US" dirty="0" smtClean="0"/>
              <a:t>Unfortunately our samples are usually small.</a:t>
            </a:r>
          </a:p>
          <a:p>
            <a:pPr lvl="1"/>
            <a:r>
              <a:rPr lang="en-US" dirty="0" smtClean="0"/>
              <a:t>What to do?</a:t>
            </a:r>
          </a:p>
          <a:p>
            <a:pPr lvl="1"/>
            <a:r>
              <a:rPr lang="en-US" dirty="0" smtClean="0"/>
              <a:t>Statistical inference!</a:t>
            </a:r>
          </a:p>
          <a:p>
            <a:r>
              <a:rPr lang="en-US" dirty="0" smtClean="0"/>
              <a:t>P values are one approach to inference.</a:t>
            </a:r>
          </a:p>
          <a:p>
            <a:pPr lvl="1"/>
            <a:r>
              <a:rPr lang="en-US" dirty="0" smtClean="0"/>
              <a:t>Some researchers think they are a misguided approach.</a:t>
            </a:r>
          </a:p>
          <a:p>
            <a:pPr lvl="1"/>
            <a:r>
              <a:rPr lang="en-US" dirty="0" smtClean="0"/>
              <a:t>They (and we) have been misguided for nearly 100 years.</a:t>
            </a:r>
          </a:p>
          <a:p>
            <a:pPr lvl="1"/>
            <a:r>
              <a:rPr lang="en-US" dirty="0" smtClean="0"/>
              <a:t>At long last they are “down” (losing the fight).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6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480719"/>
          </a:xfrm>
        </p:spPr>
        <p:txBody>
          <a:bodyPr/>
          <a:lstStyle/>
          <a:p>
            <a:pPr lvl="1"/>
            <a:r>
              <a:rPr lang="en-US" dirty="0" smtClean="0"/>
              <a:t>The six principles of the </a:t>
            </a:r>
            <a:r>
              <a:rPr lang="en-US" dirty="0"/>
              <a:t>ASA </a:t>
            </a:r>
            <a:r>
              <a:rPr lang="en-US" dirty="0" smtClean="0"/>
              <a:t>statement...</a:t>
            </a:r>
            <a:endParaRPr lang="en-US" dirty="0"/>
          </a:p>
          <a:p>
            <a:pPr marL="720725" lvl="1" indent="-377825">
              <a:buFont typeface="+mj-lt"/>
              <a:buAutoNum type="arabicPeriod"/>
            </a:pPr>
            <a:r>
              <a:rPr lang="en-US" dirty="0"/>
              <a:t>P values can indicate how incompatible the data are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smtClean="0"/>
              <a:t>a specified </a:t>
            </a:r>
            <a:r>
              <a:rPr lang="en-US" dirty="0"/>
              <a:t>statistical model.</a:t>
            </a:r>
          </a:p>
          <a:p>
            <a:pPr marL="720725" lvl="1" indent="-377825">
              <a:buFont typeface="+mj-lt"/>
              <a:buAutoNum type="arabicPeriod"/>
            </a:pPr>
            <a:r>
              <a:rPr lang="en-US" dirty="0"/>
              <a:t>P values do not measure the probability that the studied hypothesis is true, or the probability that the data were produced by random chance alone.</a:t>
            </a:r>
          </a:p>
          <a:p>
            <a:pPr marL="720725" lvl="1" indent="-377825">
              <a:buFont typeface="+mj-lt"/>
              <a:buAutoNum type="arabicPeriod"/>
            </a:pPr>
            <a:r>
              <a:rPr lang="en-US" dirty="0"/>
              <a:t>Scientific conclusions and business or policy decisions should not be based only </a:t>
            </a:r>
            <a:r>
              <a:rPr lang="en-US" dirty="0" smtClean="0"/>
              <a:t>on </a:t>
            </a:r>
            <a:r>
              <a:rPr lang="en-US" dirty="0"/>
              <a:t>whether a p value passes a specific threshold.</a:t>
            </a:r>
          </a:p>
          <a:p>
            <a:pPr marL="720725" lvl="1" indent="-377825">
              <a:buFont typeface="+mj-lt"/>
              <a:buAutoNum type="arabicPeriod"/>
            </a:pPr>
            <a:r>
              <a:rPr lang="en-US" dirty="0"/>
              <a:t>Proper inference requires full reporting and transparency.</a:t>
            </a:r>
          </a:p>
          <a:p>
            <a:pPr marL="720725" lvl="1" indent="-377825">
              <a:buFont typeface="+mj-lt"/>
              <a:buAutoNum type="arabicPeriod"/>
            </a:pPr>
            <a:r>
              <a:rPr lang="en-US" dirty="0"/>
              <a:t>A p value, or statistical significance, does not measure the size of an effect </a:t>
            </a:r>
            <a:r>
              <a:rPr lang="en-US" dirty="0" smtClean="0"/>
              <a:t>or </a:t>
            </a:r>
            <a:r>
              <a:rPr lang="en-US" dirty="0"/>
              <a:t>the importance of a result.</a:t>
            </a:r>
          </a:p>
          <a:p>
            <a:pPr marL="720725" lvl="1" indent="-377825">
              <a:buFont typeface="+mj-lt"/>
              <a:buAutoNum type="arabicPeriod"/>
            </a:pPr>
            <a:r>
              <a:rPr lang="en-US" dirty="0"/>
              <a:t>By itself, </a:t>
            </a:r>
            <a:r>
              <a:rPr lang="en-US" dirty="0" smtClean="0"/>
              <a:t>a </a:t>
            </a:r>
            <a:r>
              <a:rPr lang="en-US" dirty="0"/>
              <a:t>p value does not provide a good measure of evidence regarding a model or hypothesis</a:t>
            </a:r>
            <a:r>
              <a:rPr lang="en-US" dirty="0" smtClean="0"/>
              <a:t>.</a:t>
            </a:r>
          </a:p>
          <a:p>
            <a:r>
              <a:rPr lang="en-AU" dirty="0" smtClean="0"/>
              <a:t>These principles appear to promote conservative NHST: </a:t>
            </a:r>
            <a:br>
              <a:rPr lang="en-AU" dirty="0" smtClean="0"/>
            </a:br>
            <a:r>
              <a:rPr lang="en-AU" dirty="0" smtClean="0"/>
              <a:t>interpret the magnitude only of significant effects.</a:t>
            </a:r>
          </a:p>
          <a:p>
            <a:r>
              <a:rPr lang="en-AU" dirty="0" smtClean="0"/>
              <a:t>The policy statement was NOT a consensus…</a:t>
            </a:r>
            <a:endParaRPr lang="en-US" dirty="0"/>
          </a:p>
          <a:p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323528" y="1383901"/>
            <a:ext cx="8640960" cy="1080120"/>
          </a:xfrm>
          <a:prstGeom prst="rect">
            <a:avLst/>
          </a:prstGeom>
          <a:solidFill>
            <a:srgbClr val="FFFFFF">
              <a:alpha val="87059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26996" y="3330544"/>
            <a:ext cx="8640960" cy="369188"/>
          </a:xfrm>
          <a:prstGeom prst="rect">
            <a:avLst/>
          </a:prstGeom>
          <a:solidFill>
            <a:srgbClr val="FFFFFF">
              <a:alpha val="87059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i="0" u="none" strike="noStrike" cap="none" normalizeH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04192" y="2874322"/>
            <a:ext cx="501740" cy="40011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r>
              <a:rPr lang="en-US" sz="2600" kern="0" dirty="0">
                <a:solidFill>
                  <a:srgbClr val="FF0000"/>
                </a:solidFill>
                <a:latin typeface="Arial Narrow"/>
                <a:cs typeface="+mn-cs"/>
              </a:rPr>
              <a:t>only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17354" y="4043599"/>
            <a:ext cx="1046761" cy="40011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r>
              <a:rPr lang="en-US" sz="2600" kern="0" dirty="0">
                <a:solidFill>
                  <a:srgbClr val="FF0000"/>
                </a:solidFill>
                <a:latin typeface="Arial Narrow"/>
                <a:cs typeface="+mn-cs"/>
              </a:rPr>
              <a:t>an effect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09270" y="4462772"/>
            <a:ext cx="1030731" cy="40011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r>
              <a:rPr lang="en-US" sz="2600" kern="0" dirty="0" smtClean="0">
                <a:solidFill>
                  <a:srgbClr val="FF0000"/>
                </a:solidFill>
                <a:latin typeface="Arial Narrow"/>
                <a:cs typeface="+mn-cs"/>
              </a:rPr>
              <a:t>By itself,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951966" y="3664029"/>
            <a:ext cx="788677" cy="40011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r>
              <a:rPr lang="en-US" sz="2600" kern="0" dirty="0">
                <a:solidFill>
                  <a:srgbClr val="FF0000"/>
                </a:solidFill>
                <a:latin typeface="Arial Narrow"/>
                <a:cs typeface="+mn-cs"/>
              </a:rPr>
              <a:t>size of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899592" y="951599"/>
            <a:ext cx="5795525" cy="400110"/>
            <a:chOff x="899592" y="970314"/>
            <a:chExt cx="5795525" cy="400110"/>
          </a:xfrm>
        </p:grpSpPr>
        <p:sp>
          <p:nvSpPr>
            <p:cNvPr id="21" name="Rectangle 20"/>
            <p:cNvSpPr/>
            <p:nvPr/>
          </p:nvSpPr>
          <p:spPr>
            <a:xfrm>
              <a:off x="4356335" y="970314"/>
              <a:ext cx="2338782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>
              <a:spAutoFit/>
            </a:bodyPr>
            <a:lstStyle/>
            <a:p>
              <a:r>
                <a:rPr lang="en-US" sz="2600" kern="0" dirty="0" smtClean="0">
                  <a:latin typeface="Arial Narrow"/>
                  <a:cs typeface="+mn-cs"/>
                </a:rPr>
                <a:t>the null hypothesis.</a:t>
              </a:r>
              <a:endParaRPr lang="en-US" sz="2600" kern="0" dirty="0">
                <a:latin typeface="Arial Narrow"/>
                <a:cs typeface="+mn-cs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899592" y="1210885"/>
              <a:ext cx="337146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Rectangle 33"/>
          <p:cNvSpPr/>
          <p:nvPr/>
        </p:nvSpPr>
        <p:spPr>
          <a:xfrm>
            <a:off x="2792120" y="4043599"/>
            <a:ext cx="2702663" cy="40011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r>
              <a:rPr lang="en-US" sz="2600" kern="0" dirty="0" smtClean="0">
                <a:solidFill>
                  <a:srgbClr val="FF0000"/>
                </a:solidFill>
                <a:latin typeface="Arial Narrow"/>
                <a:cs typeface="+mn-cs"/>
              </a:rPr>
              <a:t>importance of a result.</a:t>
            </a:r>
            <a:endParaRPr lang="en-US" sz="2600" kern="0" dirty="0">
              <a:solidFill>
                <a:srgbClr val="FF0000"/>
              </a:solidFill>
              <a:latin typeface="Arial Narrow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833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2" grpId="0" animBg="1"/>
      <p:bldP spid="4" grpId="0" animBg="1"/>
      <p:bldP spid="13" grpId="0" animBg="1"/>
      <p:bldP spid="16" grpId="0" animBg="1"/>
      <p:bldP spid="18" grpId="0" animBg="1"/>
      <p:bldP spid="19" grpId="0" animBg="1"/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23143"/>
            <a:ext cx="8956040" cy="6480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The two most dissenting voices:</a:t>
            </a:r>
          </a:p>
          <a:p>
            <a:pPr marL="344487" lvl="1" indent="0">
              <a:spcAft>
                <a:spcPts val="600"/>
              </a:spcAft>
              <a:buNone/>
            </a:pPr>
            <a:r>
              <a:rPr lang="en-US" dirty="0" smtClean="0"/>
              <a:t>“</a:t>
            </a:r>
            <a:r>
              <a:rPr lang="en-US" dirty="0"/>
              <a:t>I have to teach hypothesis testing, since it is so prevalent in biomedical research, but life would be much easier if we could just </a:t>
            </a:r>
            <a:r>
              <a:rPr lang="en-US" dirty="0">
                <a:solidFill>
                  <a:srgbClr val="FF0000"/>
                </a:solidFill>
              </a:rPr>
              <a:t>focus on estimates with their associated </a:t>
            </a:r>
            <a:r>
              <a:rPr lang="en-US" dirty="0" smtClean="0">
                <a:solidFill>
                  <a:srgbClr val="FF0000"/>
                </a:solidFill>
              </a:rPr>
              <a:t>uncertainty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8510"/>
            <a:ext cx="8956040" cy="6480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The two most dissenting voices:</a:t>
            </a:r>
          </a:p>
          <a:p>
            <a:pPr marL="344487" lvl="1" indent="0">
              <a:spcAft>
                <a:spcPts val="600"/>
              </a:spcAft>
              <a:buNone/>
            </a:pPr>
            <a:r>
              <a:rPr lang="en-US" dirty="0" smtClean="0"/>
              <a:t>“</a:t>
            </a:r>
            <a:r>
              <a:rPr lang="en-US" dirty="0"/>
              <a:t>I have to teach hypothesis testing, since it is so prevalent in biomedical research, but life would be much easier if we could just </a:t>
            </a:r>
            <a:r>
              <a:rPr lang="en-US" dirty="0">
                <a:solidFill>
                  <a:srgbClr val="FF0000"/>
                </a:solidFill>
              </a:rPr>
              <a:t>focus on estimates with their associated </a:t>
            </a:r>
            <a:r>
              <a:rPr lang="en-US" dirty="0" smtClean="0">
                <a:solidFill>
                  <a:srgbClr val="FF0000"/>
                </a:solidFill>
              </a:rPr>
              <a:t>uncertainty</a:t>
            </a:r>
            <a:r>
              <a:rPr lang="en-US" dirty="0" smtClean="0"/>
              <a:t>… Hypothesis </a:t>
            </a:r>
            <a:r>
              <a:rPr lang="en-US" dirty="0"/>
              <a:t>testing as a concept is perhaps the root cause of the problem, and I doubt that it will be solved by judicious and subtle statements like this one from the ASA Board.” (Roderick Little</a:t>
            </a:r>
            <a:r>
              <a:rPr lang="en-US" dirty="0" smtClean="0"/>
              <a:t>)</a:t>
            </a:r>
            <a:endParaRPr lang="en-US" dirty="0"/>
          </a:p>
          <a:p>
            <a:pPr marL="588963" lvl="1" indent="-271463">
              <a:lnSpc>
                <a:spcPct val="94000"/>
              </a:lnSpc>
            </a:pPr>
            <a:endParaRPr lang="en-US" dirty="0"/>
          </a:p>
          <a:p>
            <a:pPr lvl="1">
              <a:lnSpc>
                <a:spcPct val="94000"/>
              </a:lnSpc>
            </a:pPr>
            <a:endParaRPr lang="en-US" dirty="0" smtClean="0"/>
          </a:p>
          <a:p>
            <a:pPr lvl="2">
              <a:lnSpc>
                <a:spcPct val="94000"/>
              </a:lnSpc>
            </a:pPr>
            <a:endParaRPr lang="en-US" dirty="0"/>
          </a:p>
          <a:p>
            <a:pPr lvl="2">
              <a:lnSpc>
                <a:spcPct val="9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4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23143"/>
            <a:ext cx="8956040" cy="6480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The two most dissenting voices:</a:t>
            </a:r>
          </a:p>
          <a:p>
            <a:pPr marL="344487" lvl="1" indent="0">
              <a:spcAft>
                <a:spcPts val="600"/>
              </a:spcAft>
              <a:buNone/>
            </a:pPr>
            <a:r>
              <a:rPr lang="en-US" dirty="0" smtClean="0"/>
              <a:t>“</a:t>
            </a:r>
            <a:r>
              <a:rPr lang="en-US" dirty="0"/>
              <a:t>I have to teach hypothesis testing, since it is so prevalent in biomedical research, but life would be much easier if we could just </a:t>
            </a:r>
            <a:r>
              <a:rPr lang="en-US" dirty="0">
                <a:solidFill>
                  <a:srgbClr val="FF0000"/>
                </a:solidFill>
              </a:rPr>
              <a:t>focus on estimates with their associated </a:t>
            </a:r>
            <a:r>
              <a:rPr lang="en-US" dirty="0" smtClean="0">
                <a:solidFill>
                  <a:srgbClr val="FF0000"/>
                </a:solidFill>
              </a:rPr>
              <a:t>uncertainty</a:t>
            </a:r>
            <a:r>
              <a:rPr lang="en-US" dirty="0" smtClean="0"/>
              <a:t>… Hypothesis </a:t>
            </a:r>
            <a:r>
              <a:rPr lang="en-US" dirty="0"/>
              <a:t>testing as a concept is perhaps the root cause of the problem, and I doubt that it will be solved by judicious and subtle statements like this one from the ASA Board.” (Roderick Little)</a:t>
            </a:r>
          </a:p>
          <a:p>
            <a:pPr marL="344487" lvl="1" indent="0">
              <a:spcAft>
                <a:spcPts val="600"/>
              </a:spcAft>
              <a:buNone/>
            </a:pPr>
            <a:r>
              <a:rPr lang="en-US" dirty="0"/>
              <a:t>"We can and should advise today’s students of statistics that they should</a:t>
            </a:r>
            <a:r>
              <a:rPr lang="en-US" dirty="0">
                <a:solidFill>
                  <a:srgbClr val="FF0000"/>
                </a:solidFill>
              </a:rPr>
              <a:t> avoid statistical significance testing and embrace estimation instead</a:t>
            </a:r>
            <a:r>
              <a:rPr lang="en-US" dirty="0" smtClean="0"/>
              <a:t>…</a:t>
            </a:r>
            <a:endParaRPr lang="en-US" dirty="0"/>
          </a:p>
          <a:p>
            <a:pPr marL="588963" lvl="1" indent="-271463">
              <a:lnSpc>
                <a:spcPct val="94000"/>
              </a:lnSpc>
            </a:pPr>
            <a:endParaRPr lang="en-US" dirty="0"/>
          </a:p>
          <a:p>
            <a:pPr lvl="1">
              <a:lnSpc>
                <a:spcPct val="94000"/>
              </a:lnSpc>
            </a:pPr>
            <a:endParaRPr lang="en-US" dirty="0" smtClean="0"/>
          </a:p>
          <a:p>
            <a:pPr lvl="2">
              <a:lnSpc>
                <a:spcPct val="94000"/>
              </a:lnSpc>
            </a:pPr>
            <a:endParaRPr lang="en-US" dirty="0"/>
          </a:p>
          <a:p>
            <a:pPr lvl="2">
              <a:lnSpc>
                <a:spcPct val="9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51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8510"/>
            <a:ext cx="8956040" cy="6480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The two most dissenting voices:</a:t>
            </a:r>
          </a:p>
          <a:p>
            <a:pPr marL="344487" lvl="1" indent="0">
              <a:spcAft>
                <a:spcPts val="600"/>
              </a:spcAft>
              <a:buNone/>
            </a:pPr>
            <a:r>
              <a:rPr lang="en-US" dirty="0" smtClean="0"/>
              <a:t>“</a:t>
            </a:r>
            <a:r>
              <a:rPr lang="en-US" dirty="0"/>
              <a:t>I have to teach hypothesis testing, since it is so prevalent in biomedical research, but life would be much easier if we could just </a:t>
            </a:r>
            <a:r>
              <a:rPr lang="en-US" dirty="0">
                <a:solidFill>
                  <a:srgbClr val="FF0000"/>
                </a:solidFill>
              </a:rPr>
              <a:t>focus on estimates with their associated </a:t>
            </a:r>
            <a:r>
              <a:rPr lang="en-US" dirty="0" smtClean="0">
                <a:solidFill>
                  <a:srgbClr val="FF0000"/>
                </a:solidFill>
              </a:rPr>
              <a:t>uncertainty</a:t>
            </a:r>
            <a:r>
              <a:rPr lang="en-US" dirty="0" smtClean="0"/>
              <a:t>… Hypothesis </a:t>
            </a:r>
            <a:r>
              <a:rPr lang="en-US" dirty="0"/>
              <a:t>testing as a concept is perhaps the root cause of the problem, and I doubt that it will be solved by judicious and subtle statements like this one from the ASA Board.” (Roderick Little)</a:t>
            </a:r>
          </a:p>
          <a:p>
            <a:pPr marL="344487" lvl="1" indent="0">
              <a:spcAft>
                <a:spcPts val="600"/>
              </a:spcAft>
              <a:buNone/>
            </a:pPr>
            <a:r>
              <a:rPr lang="en-US" dirty="0"/>
              <a:t>"We can and should advise today’s students of statistics that they should</a:t>
            </a:r>
            <a:r>
              <a:rPr lang="en-US" dirty="0">
                <a:solidFill>
                  <a:srgbClr val="FF0000"/>
                </a:solidFill>
              </a:rPr>
              <a:t> avoid statistical significance testing and embrace estimation instead</a:t>
            </a:r>
            <a:r>
              <a:rPr lang="en-US" dirty="0"/>
              <a:t>… Real change will take the concerted effort of experts to enlighten working scientists, journalists, editors and the public at large that </a:t>
            </a:r>
            <a:r>
              <a:rPr lang="en-US" dirty="0">
                <a:solidFill>
                  <a:srgbClr val="FF0000"/>
                </a:solidFill>
              </a:rPr>
              <a:t>statistical significance has been a harmful concept</a:t>
            </a:r>
            <a:r>
              <a:rPr lang="en-US" dirty="0"/>
              <a:t>, </a:t>
            </a:r>
          </a:p>
          <a:p>
            <a:pPr marL="588963" lvl="1" indent="-271463">
              <a:lnSpc>
                <a:spcPct val="94000"/>
              </a:lnSpc>
            </a:pPr>
            <a:endParaRPr lang="en-US" dirty="0"/>
          </a:p>
          <a:p>
            <a:pPr lvl="1">
              <a:lnSpc>
                <a:spcPct val="94000"/>
              </a:lnSpc>
            </a:pPr>
            <a:endParaRPr lang="en-US" dirty="0" smtClean="0"/>
          </a:p>
          <a:p>
            <a:pPr lvl="2">
              <a:lnSpc>
                <a:spcPct val="94000"/>
              </a:lnSpc>
            </a:pPr>
            <a:endParaRPr lang="en-US" dirty="0"/>
          </a:p>
          <a:p>
            <a:pPr lvl="2">
              <a:lnSpc>
                <a:spcPct val="9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2"/>
            <a:ext cx="8956040" cy="6480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The two most dissenting voices:</a:t>
            </a:r>
          </a:p>
          <a:p>
            <a:pPr marL="344487" lvl="1" indent="0">
              <a:spcAft>
                <a:spcPts val="600"/>
              </a:spcAft>
              <a:buNone/>
            </a:pPr>
            <a:r>
              <a:rPr lang="en-US" dirty="0" smtClean="0"/>
              <a:t>“</a:t>
            </a:r>
            <a:r>
              <a:rPr lang="en-US" dirty="0"/>
              <a:t>I have to teach hypothesis testing, since it is so prevalent in biomedical research, but life would be much easier if we could just </a:t>
            </a:r>
            <a:r>
              <a:rPr lang="en-US" dirty="0">
                <a:solidFill>
                  <a:srgbClr val="FF0000"/>
                </a:solidFill>
              </a:rPr>
              <a:t>focus on estimates with their associated </a:t>
            </a:r>
            <a:r>
              <a:rPr lang="en-US" dirty="0" smtClean="0">
                <a:solidFill>
                  <a:srgbClr val="FF0000"/>
                </a:solidFill>
              </a:rPr>
              <a:t>uncertainty</a:t>
            </a:r>
            <a:r>
              <a:rPr lang="en-US" dirty="0" smtClean="0"/>
              <a:t>… Hypothesis </a:t>
            </a:r>
            <a:r>
              <a:rPr lang="en-US" dirty="0"/>
              <a:t>testing as a concept is perhaps the root cause of the problem, and I doubt that it will be solved by judicious and subtle statements like this one from the ASA Board.” (Roderick Little)</a:t>
            </a:r>
          </a:p>
          <a:p>
            <a:pPr marL="344487" lvl="1" indent="0">
              <a:spcAft>
                <a:spcPts val="600"/>
              </a:spcAft>
              <a:buNone/>
            </a:pPr>
            <a:r>
              <a:rPr lang="en-US" dirty="0"/>
              <a:t>"We can and should advise today’s students of statistics that they should</a:t>
            </a:r>
            <a:r>
              <a:rPr lang="en-US" dirty="0">
                <a:solidFill>
                  <a:srgbClr val="FF0000"/>
                </a:solidFill>
              </a:rPr>
              <a:t> avoid statistical significance testing and embrace estimation instead</a:t>
            </a:r>
            <a:r>
              <a:rPr lang="en-US" dirty="0"/>
              <a:t>… Real change will take the concerted effort of experts to enlighten working scientists, journalists, editors and the public at large that </a:t>
            </a:r>
            <a:r>
              <a:rPr lang="en-US" dirty="0">
                <a:solidFill>
                  <a:srgbClr val="FF0000"/>
                </a:solidFill>
              </a:rPr>
              <a:t>statistical significance has been a harmful concept</a:t>
            </a:r>
            <a:r>
              <a:rPr lang="en-US" dirty="0"/>
              <a:t>, and that </a:t>
            </a:r>
            <a:r>
              <a:rPr lang="en-US" dirty="0">
                <a:solidFill>
                  <a:srgbClr val="FF0000"/>
                </a:solidFill>
              </a:rPr>
              <a:t>estimation of meaningful effect measures is a much more fruitful research aim than the testing of null hypotheses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4881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2"/>
            <a:ext cx="8956040" cy="648072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The two most dissenting voices:</a:t>
            </a:r>
          </a:p>
          <a:p>
            <a:pPr marL="344487" lvl="1" indent="0">
              <a:spcAft>
                <a:spcPts val="600"/>
              </a:spcAft>
              <a:buNone/>
            </a:pPr>
            <a:r>
              <a:rPr lang="en-US" dirty="0" smtClean="0"/>
              <a:t>“</a:t>
            </a:r>
            <a:r>
              <a:rPr lang="en-US" dirty="0"/>
              <a:t>I have to teach hypothesis testing, since it is so prevalent in biomedical research, but life would be much easier if we could just </a:t>
            </a:r>
            <a:r>
              <a:rPr lang="en-US" dirty="0">
                <a:solidFill>
                  <a:srgbClr val="FF0000"/>
                </a:solidFill>
              </a:rPr>
              <a:t>focus on estimates with their associated </a:t>
            </a:r>
            <a:r>
              <a:rPr lang="en-US" dirty="0" smtClean="0">
                <a:solidFill>
                  <a:srgbClr val="FF0000"/>
                </a:solidFill>
              </a:rPr>
              <a:t>uncertainty</a:t>
            </a:r>
            <a:r>
              <a:rPr lang="en-US" dirty="0" smtClean="0"/>
              <a:t>… Hypothesis </a:t>
            </a:r>
            <a:r>
              <a:rPr lang="en-US" dirty="0"/>
              <a:t>testing as a concept is perhaps the root cause of the problem, and I doubt that it will be solved by judicious and subtle statements like this one from the ASA Board.” (Roderick Little)</a:t>
            </a:r>
          </a:p>
          <a:p>
            <a:pPr marL="344487" lvl="1" indent="0">
              <a:spcAft>
                <a:spcPts val="600"/>
              </a:spcAft>
              <a:buNone/>
            </a:pPr>
            <a:r>
              <a:rPr lang="en-US" dirty="0"/>
              <a:t>"We can and should advise today’s students of statistics that they should</a:t>
            </a:r>
            <a:r>
              <a:rPr lang="en-US" dirty="0">
                <a:solidFill>
                  <a:srgbClr val="FF0000"/>
                </a:solidFill>
              </a:rPr>
              <a:t> avoid statistical significance testing and embrace estimation instead</a:t>
            </a:r>
            <a:r>
              <a:rPr lang="en-US" dirty="0"/>
              <a:t>… Real change will take the concerted effort of experts to enlighten working scientists, journalists, editors and the public at large that </a:t>
            </a:r>
            <a:r>
              <a:rPr lang="en-US" dirty="0">
                <a:solidFill>
                  <a:srgbClr val="FF0000"/>
                </a:solidFill>
              </a:rPr>
              <a:t>statistical significance has been a harmful concept</a:t>
            </a:r>
            <a:r>
              <a:rPr lang="en-US" dirty="0"/>
              <a:t>, and that </a:t>
            </a:r>
            <a:r>
              <a:rPr lang="en-US" dirty="0">
                <a:solidFill>
                  <a:srgbClr val="FF0000"/>
                </a:solidFill>
              </a:rPr>
              <a:t>estimation of meaningful effect measures is a much more fruitful research aim than the testing of null hypotheses</a:t>
            </a:r>
            <a:r>
              <a:rPr lang="en-US" dirty="0"/>
              <a:t>. This statement of the ASA does not go nearly far enough toward that end, but it is </a:t>
            </a:r>
            <a:r>
              <a:rPr lang="en-US" dirty="0">
                <a:solidFill>
                  <a:srgbClr val="FF0000"/>
                </a:solidFill>
              </a:rPr>
              <a:t>a welcome start and a hopeful sign</a:t>
            </a:r>
            <a:r>
              <a:rPr lang="en-US" dirty="0"/>
              <a:t>." (Ken Rothman</a:t>
            </a:r>
            <a:r>
              <a:rPr lang="en-US" dirty="0" smtClean="0"/>
              <a:t>)</a:t>
            </a:r>
            <a:endParaRPr lang="en-US" dirty="0"/>
          </a:p>
          <a:p>
            <a:pPr marL="588963" lvl="1" indent="-271463">
              <a:lnSpc>
                <a:spcPct val="94000"/>
              </a:lnSpc>
            </a:pPr>
            <a:endParaRPr lang="en-US" dirty="0"/>
          </a:p>
          <a:p>
            <a:pPr lvl="1">
              <a:lnSpc>
                <a:spcPct val="94000"/>
              </a:lnSpc>
            </a:pPr>
            <a:endParaRPr lang="en-US" dirty="0" smtClean="0"/>
          </a:p>
          <a:p>
            <a:pPr lvl="2">
              <a:lnSpc>
                <a:spcPct val="94000"/>
              </a:lnSpc>
            </a:pPr>
            <a:endParaRPr lang="en-US" dirty="0"/>
          </a:p>
          <a:p>
            <a:pPr lvl="2">
              <a:lnSpc>
                <a:spcPct val="9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5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624735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rgbClr val="FF3399"/>
                </a:solidFill>
              </a:rPr>
              <a:t>Summary and Conclusions</a:t>
            </a:r>
            <a:endParaRPr lang="en-US" sz="3600" b="1" dirty="0" smtClean="0">
              <a:solidFill>
                <a:srgbClr val="FF3399"/>
              </a:solidFill>
            </a:endParaRPr>
          </a:p>
          <a:p>
            <a:r>
              <a:rPr lang="en-AU" dirty="0"/>
              <a:t>P values don’t work </a:t>
            </a:r>
            <a:r>
              <a:rPr lang="en-AU" dirty="0" smtClean="0"/>
              <a:t>with the usual small sample sizes when </a:t>
            </a:r>
            <a:r>
              <a:rPr lang="en-AU" dirty="0"/>
              <a:t>true effects are trivial or </a:t>
            </a:r>
            <a:r>
              <a:rPr lang="en-AU" dirty="0" smtClean="0"/>
              <a:t>small.</a:t>
            </a:r>
            <a:endParaRPr lang="en-AU" dirty="0"/>
          </a:p>
          <a:p>
            <a:pPr lvl="1"/>
            <a:r>
              <a:rPr lang="en-AU" dirty="0" smtClean="0"/>
              <a:t>Significant </a:t>
            </a:r>
            <a:r>
              <a:rPr lang="en-AU" dirty="0"/>
              <a:t>effects are biased </a:t>
            </a:r>
            <a:r>
              <a:rPr lang="en-AU" dirty="0" smtClean="0"/>
              <a:t>high, and </a:t>
            </a:r>
            <a:r>
              <a:rPr lang="en-AU" dirty="0"/>
              <a:t>non-significant effects are inconclusive.</a:t>
            </a:r>
          </a:p>
          <a:p>
            <a:r>
              <a:rPr lang="en-AU" dirty="0"/>
              <a:t>Assessing the uncertainty in the magnitude of </a:t>
            </a:r>
            <a:r>
              <a:rPr lang="en-AU" dirty="0" smtClean="0"/>
              <a:t>effects using the rules of magnitude-based inference is </a:t>
            </a:r>
            <a:r>
              <a:rPr lang="en-AU" dirty="0"/>
              <a:t>superior.</a:t>
            </a:r>
          </a:p>
          <a:p>
            <a:pPr lvl="1"/>
            <a:r>
              <a:rPr lang="en-AU" dirty="0"/>
              <a:t>For a clinical or practical effect, assess the uncertainty via chances of benefit and risk of harm.</a:t>
            </a:r>
          </a:p>
          <a:p>
            <a:pPr lvl="2"/>
            <a:r>
              <a:rPr lang="en-AU" dirty="0"/>
              <a:t>An unclear effect is possibly beneficial with too much risk of harm.</a:t>
            </a:r>
          </a:p>
          <a:p>
            <a:pPr lvl="1"/>
            <a:r>
              <a:rPr lang="en-AU" dirty="0"/>
              <a:t>For a non-clinical effect, assess the uncertainty via confidence limits or chances the effect is substantial.</a:t>
            </a:r>
          </a:p>
          <a:p>
            <a:pPr lvl="2"/>
            <a:r>
              <a:rPr lang="en-AU" dirty="0"/>
              <a:t>An unclear effect could be substantially positive and negative.</a:t>
            </a:r>
          </a:p>
          <a:p>
            <a:pPr lvl="1"/>
            <a:r>
              <a:rPr lang="en-AU" dirty="0" smtClean="0"/>
              <a:t>In comparison with inferences </a:t>
            </a:r>
            <a:r>
              <a:rPr lang="en-AU" dirty="0"/>
              <a:t>based on </a:t>
            </a:r>
            <a:r>
              <a:rPr lang="en-AU" dirty="0" smtClean="0"/>
              <a:t>p values…</a:t>
            </a:r>
            <a:br>
              <a:rPr lang="en-AU" dirty="0" smtClean="0"/>
            </a:br>
            <a:r>
              <a:rPr lang="en-AU" dirty="0" smtClean="0">
                <a:solidFill>
                  <a:srgbClr val="FF0000"/>
                </a:solidFill>
              </a:rPr>
              <a:t>sample </a:t>
            </a:r>
            <a:r>
              <a:rPr lang="en-AU" dirty="0">
                <a:solidFill>
                  <a:srgbClr val="FF0000"/>
                </a:solidFill>
              </a:rPr>
              <a:t>sizes are </a:t>
            </a:r>
            <a:r>
              <a:rPr lang="en-AU" dirty="0" smtClean="0">
                <a:solidFill>
                  <a:srgbClr val="FF0000"/>
                </a:solidFill>
              </a:rPr>
              <a:t>smaller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39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624735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rgbClr val="FF3399"/>
                </a:solidFill>
              </a:rPr>
              <a:t>Summary and Conclusions</a:t>
            </a:r>
            <a:endParaRPr lang="en-US" sz="3600" b="1" dirty="0" smtClean="0">
              <a:solidFill>
                <a:srgbClr val="FF3399"/>
              </a:solidFill>
            </a:endParaRPr>
          </a:p>
          <a:p>
            <a:r>
              <a:rPr lang="en-AU" dirty="0"/>
              <a:t>P values don’t work </a:t>
            </a:r>
            <a:r>
              <a:rPr lang="en-AU" dirty="0" smtClean="0"/>
              <a:t>with the usual small sample sizes when </a:t>
            </a:r>
            <a:r>
              <a:rPr lang="en-AU" dirty="0"/>
              <a:t>true effects are trivial or </a:t>
            </a:r>
            <a:r>
              <a:rPr lang="en-AU" dirty="0" smtClean="0"/>
              <a:t>small.</a:t>
            </a:r>
            <a:endParaRPr lang="en-AU" dirty="0"/>
          </a:p>
          <a:p>
            <a:pPr lvl="1"/>
            <a:r>
              <a:rPr lang="en-AU" dirty="0" smtClean="0"/>
              <a:t>Significant </a:t>
            </a:r>
            <a:r>
              <a:rPr lang="en-AU" dirty="0"/>
              <a:t>effects are biased </a:t>
            </a:r>
            <a:r>
              <a:rPr lang="en-AU" dirty="0" smtClean="0"/>
              <a:t>high, and </a:t>
            </a:r>
            <a:r>
              <a:rPr lang="en-AU" dirty="0"/>
              <a:t>non-significant effects are inconclusive.</a:t>
            </a:r>
          </a:p>
          <a:p>
            <a:r>
              <a:rPr lang="en-AU" dirty="0"/>
              <a:t>Assessing the uncertainty in the magnitude of </a:t>
            </a:r>
            <a:r>
              <a:rPr lang="en-AU" dirty="0" smtClean="0"/>
              <a:t>effects using the rules of magnitude-based inference is </a:t>
            </a:r>
            <a:r>
              <a:rPr lang="en-AU" dirty="0"/>
              <a:t>superior.</a:t>
            </a:r>
          </a:p>
          <a:p>
            <a:pPr lvl="1"/>
            <a:r>
              <a:rPr lang="en-AU" dirty="0"/>
              <a:t>For a clinical or practical effect, assess the uncertainty via chances of benefit and risk of harm.</a:t>
            </a:r>
          </a:p>
          <a:p>
            <a:pPr lvl="2"/>
            <a:r>
              <a:rPr lang="en-AU" dirty="0"/>
              <a:t>An unclear effect is possibly beneficial with too much risk of harm.</a:t>
            </a:r>
          </a:p>
          <a:p>
            <a:pPr lvl="1"/>
            <a:r>
              <a:rPr lang="en-AU" dirty="0"/>
              <a:t>For a non-clinical effect, assess the uncertainty via confidence limits or chances the effect is substantial.</a:t>
            </a:r>
          </a:p>
          <a:p>
            <a:pPr lvl="2"/>
            <a:r>
              <a:rPr lang="en-AU" dirty="0"/>
              <a:t>An unclear effect could be substantially positive and negative.</a:t>
            </a:r>
          </a:p>
          <a:p>
            <a:pPr lvl="1"/>
            <a:r>
              <a:rPr lang="en-AU" dirty="0" smtClean="0"/>
              <a:t>In comparison with inferences </a:t>
            </a:r>
            <a:r>
              <a:rPr lang="en-AU" dirty="0"/>
              <a:t>based on </a:t>
            </a:r>
            <a:r>
              <a:rPr lang="en-AU" dirty="0" smtClean="0"/>
              <a:t>p values…</a:t>
            </a:r>
            <a:br>
              <a:rPr lang="en-AU" dirty="0" smtClean="0"/>
            </a:br>
            <a:r>
              <a:rPr lang="en-AU" dirty="0" smtClean="0"/>
              <a:t>sample </a:t>
            </a:r>
            <a:r>
              <a:rPr lang="en-AU" dirty="0"/>
              <a:t>sizes are smaller, </a:t>
            </a:r>
            <a:r>
              <a:rPr lang="en-AU" dirty="0" smtClean="0">
                <a:solidFill>
                  <a:srgbClr val="FF0000"/>
                </a:solidFill>
              </a:rPr>
              <a:t>Type I and Type II error </a:t>
            </a:r>
            <a:r>
              <a:rPr lang="en-AU" dirty="0">
                <a:solidFill>
                  <a:srgbClr val="FF0000"/>
                </a:solidFill>
              </a:rPr>
              <a:t>rates are </a:t>
            </a:r>
            <a:r>
              <a:rPr lang="en-AU" dirty="0" smtClean="0">
                <a:solidFill>
                  <a:srgbClr val="FF0000"/>
                </a:solidFill>
              </a:rPr>
              <a:t>lower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63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624735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rgbClr val="FF3399"/>
                </a:solidFill>
              </a:rPr>
              <a:t>Summary and Conclusions</a:t>
            </a:r>
            <a:endParaRPr lang="en-US" sz="3600" b="1" dirty="0" smtClean="0">
              <a:solidFill>
                <a:srgbClr val="FF3399"/>
              </a:solidFill>
            </a:endParaRPr>
          </a:p>
          <a:p>
            <a:r>
              <a:rPr lang="en-AU" dirty="0"/>
              <a:t>P values don’t work </a:t>
            </a:r>
            <a:r>
              <a:rPr lang="en-AU" dirty="0" smtClean="0"/>
              <a:t>with the usual small sample sizes when </a:t>
            </a:r>
            <a:r>
              <a:rPr lang="en-AU" dirty="0"/>
              <a:t>true effects are trivial or </a:t>
            </a:r>
            <a:r>
              <a:rPr lang="en-AU" dirty="0" smtClean="0"/>
              <a:t>small.</a:t>
            </a:r>
            <a:endParaRPr lang="en-AU" dirty="0"/>
          </a:p>
          <a:p>
            <a:pPr lvl="1"/>
            <a:r>
              <a:rPr lang="en-AU" dirty="0" smtClean="0"/>
              <a:t>Significant </a:t>
            </a:r>
            <a:r>
              <a:rPr lang="en-AU" dirty="0"/>
              <a:t>effects are biased </a:t>
            </a:r>
            <a:r>
              <a:rPr lang="en-AU" dirty="0" smtClean="0"/>
              <a:t>high, and </a:t>
            </a:r>
            <a:r>
              <a:rPr lang="en-AU" dirty="0"/>
              <a:t>non-significant effects are inconclusive.</a:t>
            </a:r>
          </a:p>
          <a:p>
            <a:r>
              <a:rPr lang="en-AU" dirty="0"/>
              <a:t>Assessing the uncertainty in the magnitude of </a:t>
            </a:r>
            <a:r>
              <a:rPr lang="en-AU" dirty="0" smtClean="0"/>
              <a:t>effects using the rules of magnitude-based inference is </a:t>
            </a:r>
            <a:r>
              <a:rPr lang="en-AU" dirty="0"/>
              <a:t>superior.</a:t>
            </a:r>
          </a:p>
          <a:p>
            <a:pPr lvl="1"/>
            <a:r>
              <a:rPr lang="en-AU" dirty="0"/>
              <a:t>For a clinical or practical effect, assess the uncertainty via chances of benefit and risk of harm.</a:t>
            </a:r>
          </a:p>
          <a:p>
            <a:pPr lvl="2"/>
            <a:r>
              <a:rPr lang="en-AU" dirty="0"/>
              <a:t>An unclear effect is possibly beneficial with too much risk of harm.</a:t>
            </a:r>
          </a:p>
          <a:p>
            <a:pPr lvl="1"/>
            <a:r>
              <a:rPr lang="en-AU" dirty="0"/>
              <a:t>For a non-clinical effect, assess the uncertainty via confidence limits or chances the effect is substantial.</a:t>
            </a:r>
          </a:p>
          <a:p>
            <a:pPr lvl="2"/>
            <a:r>
              <a:rPr lang="en-AU" dirty="0"/>
              <a:t>An unclear effect could be substantially positive and negative.</a:t>
            </a:r>
          </a:p>
          <a:p>
            <a:pPr lvl="1"/>
            <a:r>
              <a:rPr lang="en-AU" dirty="0" smtClean="0"/>
              <a:t>In comparison with inferences </a:t>
            </a:r>
            <a:r>
              <a:rPr lang="en-AU" dirty="0"/>
              <a:t>based on </a:t>
            </a:r>
            <a:r>
              <a:rPr lang="en-AU" dirty="0" smtClean="0"/>
              <a:t>p values…</a:t>
            </a:r>
            <a:br>
              <a:rPr lang="en-AU" dirty="0" smtClean="0"/>
            </a:br>
            <a:r>
              <a:rPr lang="en-AU" dirty="0" smtClean="0"/>
              <a:t>sample </a:t>
            </a:r>
            <a:r>
              <a:rPr lang="en-AU" dirty="0"/>
              <a:t>sizes are smaller, </a:t>
            </a:r>
            <a:r>
              <a:rPr lang="en-AU" dirty="0" smtClean="0"/>
              <a:t>Type I and Type II error </a:t>
            </a:r>
            <a:r>
              <a:rPr lang="en-AU" dirty="0"/>
              <a:t>rates are lower,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>
                <a:solidFill>
                  <a:srgbClr val="FF0000"/>
                </a:solidFill>
              </a:rPr>
              <a:t>publication </a:t>
            </a:r>
            <a:r>
              <a:rPr lang="en-AU" dirty="0">
                <a:solidFill>
                  <a:srgbClr val="FF0000"/>
                </a:solidFill>
              </a:rPr>
              <a:t>rates are </a:t>
            </a:r>
            <a:r>
              <a:rPr lang="en-AU" dirty="0" smtClean="0">
                <a:solidFill>
                  <a:srgbClr val="FF0000"/>
                </a:solidFill>
              </a:rPr>
              <a:t>higher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6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33670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3399"/>
                </a:solidFill>
              </a:rPr>
              <a:t>Why are P values Down?</a:t>
            </a:r>
          </a:p>
          <a:p>
            <a:r>
              <a:rPr lang="en-US" dirty="0" smtClean="0"/>
              <a:t>A p value addresses the question of whether the true value could be zero.</a:t>
            </a:r>
          </a:p>
          <a:p>
            <a:pPr lvl="1"/>
            <a:r>
              <a:rPr lang="en-US" dirty="0" smtClean="0"/>
              <a:t>Huh?</a:t>
            </a:r>
          </a:p>
          <a:p>
            <a:pPr lvl="1"/>
            <a:r>
              <a:rPr lang="en-US" dirty="0" smtClean="0"/>
              <a:t>It’s the wrong question.</a:t>
            </a:r>
          </a:p>
          <a:p>
            <a:pPr lvl="1"/>
            <a:r>
              <a:rPr lang="en-US" dirty="0" smtClean="0"/>
              <a:t>You want to know </a:t>
            </a:r>
            <a:r>
              <a:rPr lang="en-US" i="1" dirty="0" smtClean="0"/>
              <a:t>how big</a:t>
            </a:r>
            <a:r>
              <a:rPr lang="en-US" dirty="0" smtClean="0"/>
              <a:t> the true value is.  </a:t>
            </a:r>
          </a:p>
          <a:p>
            <a:pPr lvl="2"/>
            <a:r>
              <a:rPr lang="en-US" dirty="0" smtClean="0"/>
              <a:t>Is it beneficial, harmful, or useless for my athletes/patients/clients?</a:t>
            </a:r>
          </a:p>
          <a:p>
            <a:pPr lvl="1"/>
            <a:r>
              <a:rPr lang="en-US" dirty="0" smtClean="0"/>
              <a:t>But people thought that science was about disproving things.  </a:t>
            </a:r>
          </a:p>
          <a:p>
            <a:pPr lvl="2"/>
            <a:r>
              <a:rPr lang="en-US" dirty="0" smtClean="0"/>
              <a:t>Karl Popper’s falsifiability: you can only disprove, not prove.</a:t>
            </a:r>
          </a:p>
          <a:p>
            <a:pPr lvl="2"/>
            <a:r>
              <a:rPr lang="en-US" dirty="0" smtClean="0"/>
              <a:t>(He was wrong: what matters is </a:t>
            </a:r>
            <a:r>
              <a:rPr lang="en-US" i="1" dirty="0" smtClean="0"/>
              <a:t>evidence,</a:t>
            </a:r>
            <a:r>
              <a:rPr lang="en-US" dirty="0" smtClean="0"/>
              <a:t> not proof or disproof.)</a:t>
            </a:r>
          </a:p>
          <a:p>
            <a:pPr lvl="1"/>
            <a:r>
              <a:rPr lang="en-US" dirty="0" smtClean="0"/>
              <a:t>In other words you can’t say how big something </a:t>
            </a:r>
            <a:r>
              <a:rPr lang="en-US" i="1" dirty="0" smtClean="0"/>
              <a:t>is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You can only say how big something </a:t>
            </a:r>
            <a:r>
              <a:rPr lang="en-US" i="1" dirty="0" smtClean="0"/>
              <a:t>isn’t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Unfortunately statisticians focused on saying it isn’t zero.</a:t>
            </a:r>
          </a:p>
          <a:p>
            <a:pPr lvl="1"/>
            <a:r>
              <a:rPr lang="en-US" dirty="0" smtClean="0"/>
              <a:t>You assume the effect is zero, then prove that it’s not zero. 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null-hypothesis significance test</a:t>
            </a:r>
            <a:r>
              <a:rPr lang="en-US" dirty="0" smtClean="0"/>
              <a:t>, NHST!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3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624735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rgbClr val="FF3399"/>
                </a:solidFill>
              </a:rPr>
              <a:t>Summary and Conclusions</a:t>
            </a:r>
            <a:endParaRPr lang="en-US" sz="3600" b="1" dirty="0" smtClean="0">
              <a:solidFill>
                <a:srgbClr val="FF3399"/>
              </a:solidFill>
            </a:endParaRPr>
          </a:p>
          <a:p>
            <a:r>
              <a:rPr lang="en-AU" dirty="0"/>
              <a:t>P values don’t work </a:t>
            </a:r>
            <a:r>
              <a:rPr lang="en-AU" dirty="0" smtClean="0"/>
              <a:t>with the usual small sample sizes when </a:t>
            </a:r>
            <a:r>
              <a:rPr lang="en-AU" dirty="0"/>
              <a:t>true effects are trivial or </a:t>
            </a:r>
            <a:r>
              <a:rPr lang="en-AU" dirty="0" smtClean="0"/>
              <a:t>small.</a:t>
            </a:r>
            <a:endParaRPr lang="en-AU" dirty="0"/>
          </a:p>
          <a:p>
            <a:pPr lvl="1"/>
            <a:r>
              <a:rPr lang="en-AU" dirty="0" smtClean="0"/>
              <a:t>Significant </a:t>
            </a:r>
            <a:r>
              <a:rPr lang="en-AU" dirty="0"/>
              <a:t>effects are biased </a:t>
            </a:r>
            <a:r>
              <a:rPr lang="en-AU" dirty="0" smtClean="0"/>
              <a:t>high, and </a:t>
            </a:r>
            <a:r>
              <a:rPr lang="en-AU" dirty="0"/>
              <a:t>non-significant effects are inconclusive.</a:t>
            </a:r>
          </a:p>
          <a:p>
            <a:r>
              <a:rPr lang="en-AU" dirty="0"/>
              <a:t>Assessing the uncertainty in the magnitude of </a:t>
            </a:r>
            <a:r>
              <a:rPr lang="en-AU" dirty="0" smtClean="0"/>
              <a:t>effects using the rules of magnitude-based inference is </a:t>
            </a:r>
            <a:r>
              <a:rPr lang="en-AU" dirty="0"/>
              <a:t>superior.</a:t>
            </a:r>
          </a:p>
          <a:p>
            <a:pPr lvl="1"/>
            <a:r>
              <a:rPr lang="en-AU" dirty="0"/>
              <a:t>For a clinical or practical effect, assess the uncertainty via chances of benefit and risk of harm.</a:t>
            </a:r>
          </a:p>
          <a:p>
            <a:pPr lvl="2"/>
            <a:r>
              <a:rPr lang="en-AU" dirty="0"/>
              <a:t>An unclear effect is possibly beneficial with too much risk of harm.</a:t>
            </a:r>
          </a:p>
          <a:p>
            <a:pPr lvl="1"/>
            <a:r>
              <a:rPr lang="en-AU" dirty="0"/>
              <a:t>For a non-clinical effect, assess the uncertainty via confidence limits or chances the effect is substantial.</a:t>
            </a:r>
          </a:p>
          <a:p>
            <a:pPr lvl="2"/>
            <a:r>
              <a:rPr lang="en-AU" dirty="0"/>
              <a:t>An unclear effect could be substantially positive and negative.</a:t>
            </a:r>
          </a:p>
          <a:p>
            <a:pPr lvl="1"/>
            <a:r>
              <a:rPr lang="en-AU" dirty="0" smtClean="0"/>
              <a:t>In comparison with inferences </a:t>
            </a:r>
            <a:r>
              <a:rPr lang="en-AU" dirty="0"/>
              <a:t>based on </a:t>
            </a:r>
            <a:r>
              <a:rPr lang="en-AU" dirty="0" smtClean="0"/>
              <a:t>p values…</a:t>
            </a:r>
            <a:br>
              <a:rPr lang="en-AU" dirty="0" smtClean="0"/>
            </a:br>
            <a:r>
              <a:rPr lang="en-AU" dirty="0" smtClean="0"/>
              <a:t>sample </a:t>
            </a:r>
            <a:r>
              <a:rPr lang="en-AU" dirty="0"/>
              <a:t>sizes are smaller, </a:t>
            </a:r>
            <a:r>
              <a:rPr lang="en-AU" dirty="0" smtClean="0"/>
              <a:t>Type I and Type II error </a:t>
            </a:r>
            <a:r>
              <a:rPr lang="en-AU" dirty="0"/>
              <a:t>rates are lower,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publication </a:t>
            </a:r>
            <a:r>
              <a:rPr lang="en-AU" dirty="0"/>
              <a:t>rates are </a:t>
            </a:r>
            <a:r>
              <a:rPr lang="en-AU" dirty="0" smtClean="0"/>
              <a:t>higher, </a:t>
            </a:r>
            <a:r>
              <a:rPr lang="en-AU" dirty="0"/>
              <a:t>and </a:t>
            </a:r>
            <a:r>
              <a:rPr lang="en-AU" dirty="0">
                <a:solidFill>
                  <a:srgbClr val="FF0000"/>
                </a:solidFill>
              </a:rPr>
              <a:t>publication bias is </a:t>
            </a:r>
            <a:r>
              <a:rPr lang="en-AU" dirty="0" smtClean="0">
                <a:solidFill>
                  <a:srgbClr val="FF0000"/>
                </a:solidFill>
              </a:rPr>
              <a:t>trivial</a:t>
            </a:r>
            <a:r>
              <a:rPr lang="en-A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4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772816"/>
            <a:ext cx="6341784" cy="1872207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rgbClr val="FF3399"/>
                </a:solidFill>
              </a:rPr>
              <a:t>So no more p values</a:t>
            </a:r>
            <a:br>
              <a:rPr lang="en-US" sz="5400" b="1" dirty="0" smtClean="0">
                <a:solidFill>
                  <a:srgbClr val="FF3399"/>
                </a:solidFill>
              </a:rPr>
            </a:br>
            <a:r>
              <a:rPr lang="en-US" sz="5400" b="1" dirty="0" smtClean="0">
                <a:solidFill>
                  <a:srgbClr val="FF3399"/>
                </a:solidFill>
              </a:rPr>
              <a:t>in your papers, please!</a:t>
            </a:r>
          </a:p>
        </p:txBody>
      </p:sp>
    </p:spTree>
    <p:extLst>
      <p:ext uri="{BB962C8B-B14F-4D97-AF65-F5344CB8AC3E}">
        <p14:creationId xmlns:p14="http://schemas.microsoft.com/office/powerpoint/2010/main" val="33855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630411"/>
            <a:ext cx="8956040" cy="4022725"/>
          </a:xfrm>
        </p:spPr>
        <p:txBody>
          <a:bodyPr/>
          <a:lstStyle/>
          <a:p>
            <a:pPr marL="317500" lvl="1" indent="0">
              <a:buNone/>
            </a:pPr>
            <a:r>
              <a:rPr lang="en-US" sz="2400" b="1" dirty="0" smtClean="0">
                <a:solidFill>
                  <a:srgbClr val="FF3399"/>
                </a:solidFill>
              </a:rPr>
              <a:t>Inferential error rates:</a:t>
            </a:r>
            <a:endParaRPr lang="en-US" sz="2400" b="1" dirty="0">
              <a:solidFill>
                <a:srgbClr val="FF339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60430" y="1600756"/>
            <a:ext cx="816560" cy="2023368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166830" y="1600756"/>
            <a:ext cx="816560" cy="2023368"/>
          </a:xfrm>
          <a:prstGeom prst="rect">
            <a:avLst/>
          </a:prstGeom>
          <a:solidFill>
            <a:srgbClr val="FFD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47094" y="1600756"/>
            <a:ext cx="816560" cy="2023368"/>
          </a:xfrm>
          <a:prstGeom prst="rect">
            <a:avLst/>
          </a:prstGeom>
          <a:solidFill>
            <a:srgbClr val="E1BC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081494" y="1600384"/>
            <a:ext cx="816560" cy="2023368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87894" y="1600860"/>
            <a:ext cx="816560" cy="2023368"/>
          </a:xfrm>
          <a:prstGeom prst="rect">
            <a:avLst/>
          </a:prstGeom>
          <a:solidFill>
            <a:srgbClr val="FFD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268158" y="1600860"/>
            <a:ext cx="816560" cy="2023368"/>
          </a:xfrm>
          <a:prstGeom prst="rect">
            <a:avLst/>
          </a:prstGeom>
          <a:solidFill>
            <a:srgbClr val="E1BC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01266" y="1607796"/>
            <a:ext cx="816560" cy="2023368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15286" y="1607796"/>
            <a:ext cx="816560" cy="2023368"/>
          </a:xfrm>
          <a:prstGeom prst="rect">
            <a:avLst/>
          </a:prstGeom>
          <a:solidFill>
            <a:srgbClr val="FFDE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87930" y="1607796"/>
            <a:ext cx="816560" cy="2023368"/>
          </a:xfrm>
          <a:prstGeom prst="rect">
            <a:avLst/>
          </a:prstGeom>
          <a:solidFill>
            <a:srgbClr val="E1BC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14840" y="3901004"/>
            <a:ext cx="2339350" cy="25736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AU" sz="1200" b="1" dirty="0" smtClean="0">
                <a:latin typeface="Arial Narrow" panose="020B0606020202030204" pitchFamily="34" charset="0"/>
              </a:rPr>
              <a:t>Standardized magnitude of true effect</a:t>
            </a:r>
            <a:endParaRPr lang="en-US" sz="12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582563"/>
              </p:ext>
            </p:extLst>
          </p:nvPr>
        </p:nvGraphicFramePr>
        <p:xfrm>
          <a:off x="5776802" y="1192868"/>
          <a:ext cx="30861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H="1">
            <a:off x="3607077" y="150451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41066" y="1412179"/>
            <a:ext cx="45210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>
            <a:defPPr>
              <a:defRPr lang="en-US"/>
            </a:defPPr>
            <a:lvl1pPr algn="ctr">
              <a:defRPr sz="1000">
                <a:latin typeface="Arial Narrow" panose="020B0606020202030204" pitchFamily="34" charset="0"/>
              </a:defRPr>
            </a:lvl1pPr>
          </a:lstStyle>
          <a:p>
            <a:r>
              <a:rPr lang="en-AU" sz="1200" dirty="0"/>
              <a:t>Type II</a:t>
            </a:r>
            <a:endParaRPr lang="en-US" sz="12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413730" y="150451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65352" y="1412179"/>
            <a:ext cx="41683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>
            <a:defPPr>
              <a:defRPr lang="en-US"/>
            </a:defPPr>
            <a:lvl1pPr algn="ctr">
              <a:defRPr sz="1000">
                <a:latin typeface="Arial Narrow" panose="020B0606020202030204" pitchFamily="34" charset="0"/>
              </a:defRPr>
            </a:lvl1pPr>
          </a:lstStyle>
          <a:p>
            <a:r>
              <a:rPr lang="en-AU" sz="1200" dirty="0"/>
              <a:t>Type I</a:t>
            </a:r>
            <a:endParaRPr lang="en-US" sz="12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205143" y="150451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39132" y="1412179"/>
            <a:ext cx="45210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>
            <a:defPPr>
              <a:defRPr lang="en-US"/>
            </a:defPPr>
            <a:lvl1pPr algn="ctr">
              <a:defRPr sz="1000">
                <a:latin typeface="Arial Narrow" panose="020B0606020202030204" pitchFamily="34" charset="0"/>
              </a:defRPr>
            </a:lvl1pPr>
          </a:lstStyle>
          <a:p>
            <a:r>
              <a:rPr lang="en-AU" sz="1200" dirty="0"/>
              <a:t>Type II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335761" y="150451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69750" y="1412179"/>
            <a:ext cx="45210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>
            <a:defPPr>
              <a:defRPr lang="en-US"/>
            </a:defPPr>
            <a:lvl1pPr algn="ctr">
              <a:defRPr sz="1000">
                <a:latin typeface="Arial Narrow" panose="020B0606020202030204" pitchFamily="34" charset="0"/>
              </a:defRPr>
            </a:lvl1pPr>
          </a:lstStyle>
          <a:p>
            <a:r>
              <a:rPr lang="en-AU" sz="1200" dirty="0"/>
              <a:t>Type II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7150034" y="150451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301656" y="1412179"/>
            <a:ext cx="41683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>
            <a:defPPr>
              <a:defRPr lang="en-US"/>
            </a:defPPr>
            <a:lvl1pPr algn="ctr">
              <a:defRPr sz="1000">
                <a:latin typeface="Arial Narrow" panose="020B0606020202030204" pitchFamily="34" charset="0"/>
              </a:defRPr>
            </a:lvl1pPr>
          </a:lstStyle>
          <a:p>
            <a:r>
              <a:rPr lang="en-AU" sz="1200" dirty="0"/>
              <a:t>Type I</a:t>
            </a:r>
            <a:endParaRPr lang="en-US" sz="12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7941447" y="150451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75436" y="1412179"/>
            <a:ext cx="45210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>
            <a:defPPr>
              <a:defRPr lang="en-US"/>
            </a:defPPr>
            <a:lvl1pPr algn="ctr">
              <a:defRPr sz="1000">
                <a:latin typeface="Arial Narrow" panose="020B0606020202030204" pitchFamily="34" charset="0"/>
              </a:defRPr>
            </a:lvl1pPr>
          </a:lstStyle>
          <a:p>
            <a:r>
              <a:rPr lang="en-AU" sz="1200" dirty="0"/>
              <a:t>Type II</a:t>
            </a:r>
            <a:endParaRPr lang="en-US" sz="1200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855533" y="150451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89522" y="1412179"/>
            <a:ext cx="45210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/>
          <a:p>
            <a:pPr algn="ctr"/>
            <a:r>
              <a:rPr lang="en-AU" sz="1200" dirty="0" smtClean="0">
                <a:latin typeface="Arial Narrow" panose="020B0606020202030204" pitchFamily="34" charset="0"/>
              </a:rPr>
              <a:t>Type II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1662186" y="150451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13808" y="1412179"/>
            <a:ext cx="416836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>
            <a:defPPr>
              <a:defRPr lang="en-US"/>
            </a:defPPr>
            <a:lvl1pPr algn="ctr">
              <a:defRPr sz="1000">
                <a:latin typeface="Arial Narrow" panose="020B0606020202030204" pitchFamily="34" charset="0"/>
              </a:defRPr>
            </a:lvl1pPr>
          </a:lstStyle>
          <a:p>
            <a:r>
              <a:rPr lang="en-AU" sz="1200" dirty="0"/>
              <a:t>Type I</a:t>
            </a:r>
            <a:endParaRPr lang="en-US" sz="12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453599" y="1504512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587588" y="1412179"/>
            <a:ext cx="45210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0" rIns="36000" bIns="0" rtlCol="0">
            <a:spAutoFit/>
          </a:bodyPr>
          <a:lstStyle>
            <a:defPPr>
              <a:defRPr lang="en-US"/>
            </a:defPPr>
            <a:lvl1pPr algn="ctr">
              <a:defRPr sz="1000">
                <a:latin typeface="Arial Narrow" panose="020B0606020202030204" pitchFamily="34" charset="0"/>
              </a:defRPr>
            </a:lvl1pPr>
          </a:lstStyle>
          <a:p>
            <a:r>
              <a:rPr lang="en-AU" sz="1200" dirty="0"/>
              <a:t>Type II</a:t>
            </a:r>
            <a:endParaRPr lang="en-US" sz="1200" dirty="0"/>
          </a:p>
        </p:txBody>
      </p:sp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495550"/>
              </p:ext>
            </p:extLst>
          </p:nvPr>
        </p:nvGraphicFramePr>
        <p:xfrm>
          <a:off x="3050025" y="1190289"/>
          <a:ext cx="30861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4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153113"/>
              </p:ext>
            </p:extLst>
          </p:nvPr>
        </p:nvGraphicFramePr>
        <p:xfrm>
          <a:off x="855533" y="4085828"/>
          <a:ext cx="7376160" cy="49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948613" y="4218211"/>
            <a:ext cx="127723" cy="200055"/>
          </a:xfrm>
          <a:prstGeom prst="rect">
            <a:avLst/>
          </a:prstGeom>
          <a:solidFill>
            <a:schemeClr val="bg1"/>
          </a:solidFill>
        </p:spPr>
        <p:txBody>
          <a:bodyPr wrap="none" lIns="18000" tIns="0" rIns="18000" bIns="0" rtlCol="0">
            <a:spAutoFit/>
          </a:bodyPr>
          <a:lstStyle/>
          <a:p>
            <a:pPr algn="ctr"/>
            <a:r>
              <a:rPr lang="en-AU" sz="1300" dirty="0" smtClean="0">
                <a:latin typeface="Symbol" panose="05050102010706020507" pitchFamily="18" charset="2"/>
                <a:cs typeface="Arial" panose="020B0604020202020204" pitchFamily="34" charset="0"/>
              </a:rPr>
              <a:t>+</a:t>
            </a:r>
            <a:endParaRPr lang="en-US" sz="1300" dirty="0">
              <a:latin typeface="Symbol" panose="05050102010706020507" pitchFamily="18" charset="2"/>
              <a:cs typeface="Arial" panose="020B0604020202020204" pitchFamily="34" charset="0"/>
            </a:endParaRPr>
          </a:p>
        </p:txBody>
      </p:sp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197882"/>
              </p:ext>
            </p:extLst>
          </p:nvPr>
        </p:nvGraphicFramePr>
        <p:xfrm>
          <a:off x="251520" y="1197660"/>
          <a:ext cx="313524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780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630411"/>
            <a:ext cx="8956040" cy="4022725"/>
          </a:xfrm>
        </p:spPr>
        <p:txBody>
          <a:bodyPr/>
          <a:lstStyle/>
          <a:p>
            <a:pPr marL="317500" lvl="1" indent="0">
              <a:buNone/>
            </a:pPr>
            <a:r>
              <a:rPr lang="en-US" sz="2400" b="1" dirty="0" smtClean="0">
                <a:solidFill>
                  <a:srgbClr val="FF3399"/>
                </a:solidFill>
              </a:rPr>
              <a:t>Rates of decisive effects:</a:t>
            </a:r>
            <a:endParaRPr lang="en-US" sz="2400" b="1" dirty="0">
              <a:solidFill>
                <a:srgbClr val="FF3399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850372" y="1534925"/>
            <a:ext cx="2426920" cy="2032512"/>
            <a:chOff x="3735337" y="1036320"/>
            <a:chExt cx="2426920" cy="2032512"/>
          </a:xfrm>
        </p:grpSpPr>
        <p:sp>
          <p:nvSpPr>
            <p:cNvPr id="38" name="Rectangle 37"/>
            <p:cNvSpPr/>
            <p:nvPr/>
          </p:nvSpPr>
          <p:spPr>
            <a:xfrm>
              <a:off x="4544030" y="1036320"/>
              <a:ext cx="810554" cy="2032512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353027" y="1036320"/>
              <a:ext cx="809230" cy="2032512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735337" y="1036489"/>
              <a:ext cx="808693" cy="2032343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1" name="Chart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728849"/>
              </p:ext>
            </p:extLst>
          </p:nvPr>
        </p:nvGraphicFramePr>
        <p:xfrm>
          <a:off x="221381" y="1124908"/>
          <a:ext cx="320457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2" name="Group 41"/>
          <p:cNvGrpSpPr/>
          <p:nvPr/>
        </p:nvGrpSpPr>
        <p:grpSpPr>
          <a:xfrm>
            <a:off x="3575830" y="1534925"/>
            <a:ext cx="2426920" cy="2032512"/>
            <a:chOff x="3735337" y="1036320"/>
            <a:chExt cx="2426920" cy="2032512"/>
          </a:xfrm>
        </p:grpSpPr>
        <p:sp>
          <p:nvSpPr>
            <p:cNvPr id="43" name="Rectangle 42"/>
            <p:cNvSpPr/>
            <p:nvPr/>
          </p:nvSpPr>
          <p:spPr>
            <a:xfrm>
              <a:off x="4544030" y="1036320"/>
              <a:ext cx="810554" cy="2032512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353027" y="1036320"/>
              <a:ext cx="809230" cy="2032512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35337" y="1036489"/>
              <a:ext cx="808693" cy="2032343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314442" y="1534925"/>
            <a:ext cx="2426920" cy="2032512"/>
            <a:chOff x="3735337" y="1036320"/>
            <a:chExt cx="2426920" cy="2032512"/>
          </a:xfrm>
        </p:grpSpPr>
        <p:sp>
          <p:nvSpPr>
            <p:cNvPr id="47" name="Rectangle 46"/>
            <p:cNvSpPr/>
            <p:nvPr/>
          </p:nvSpPr>
          <p:spPr>
            <a:xfrm>
              <a:off x="4544030" y="1036320"/>
              <a:ext cx="810554" cy="2032512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353027" y="1036320"/>
              <a:ext cx="809230" cy="2032512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735337" y="1036489"/>
              <a:ext cx="808693" cy="2032343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0" name="Chart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776297"/>
              </p:ext>
            </p:extLst>
          </p:nvPr>
        </p:nvGraphicFramePr>
        <p:xfrm>
          <a:off x="3075000" y="1124744"/>
          <a:ext cx="30861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1" name="Chart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577769"/>
              </p:ext>
            </p:extLst>
          </p:nvPr>
        </p:nvGraphicFramePr>
        <p:xfrm>
          <a:off x="5803684" y="1124908"/>
          <a:ext cx="30861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0" y="3638550"/>
            <a:ext cx="81915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750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630411"/>
            <a:ext cx="8956040" cy="4022725"/>
          </a:xfrm>
        </p:spPr>
        <p:txBody>
          <a:bodyPr/>
          <a:lstStyle/>
          <a:p>
            <a:pPr marL="317500" lvl="1" indent="0">
              <a:buNone/>
            </a:pPr>
            <a:r>
              <a:rPr lang="en-US" sz="2400" b="1" dirty="0" smtClean="0">
                <a:solidFill>
                  <a:srgbClr val="FF3399"/>
                </a:solidFill>
              </a:rPr>
              <a:t>Publication bias:</a:t>
            </a:r>
            <a:endParaRPr lang="en-US" sz="2400" b="1" dirty="0">
              <a:solidFill>
                <a:srgbClr val="FF3399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554525" y="1575617"/>
            <a:ext cx="2426920" cy="2032512"/>
            <a:chOff x="992936" y="1046480"/>
            <a:chExt cx="2420040" cy="2023368"/>
          </a:xfrm>
        </p:grpSpPr>
        <p:sp>
          <p:nvSpPr>
            <p:cNvPr id="38" name="Rectangle 37"/>
            <p:cNvSpPr/>
            <p:nvPr/>
          </p:nvSpPr>
          <p:spPr>
            <a:xfrm>
              <a:off x="1799336" y="1046480"/>
              <a:ext cx="808256" cy="2023368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06040" y="1046480"/>
              <a:ext cx="806936" cy="2023368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992936" y="1046648"/>
              <a:ext cx="806400" cy="2023200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1799336" y="1048008"/>
              <a:ext cx="0" cy="20218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2605432" y="1048008"/>
              <a:ext cx="0" cy="20218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3" name="Chart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195031"/>
              </p:ext>
            </p:extLst>
          </p:nvPr>
        </p:nvGraphicFramePr>
        <p:xfrm>
          <a:off x="3065681" y="1173409"/>
          <a:ext cx="30861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838005" y="1575617"/>
            <a:ext cx="2426920" cy="2032512"/>
            <a:chOff x="992936" y="1046480"/>
            <a:chExt cx="2420040" cy="2023368"/>
          </a:xfrm>
        </p:grpSpPr>
        <p:sp>
          <p:nvSpPr>
            <p:cNvPr id="45" name="Rectangle 44"/>
            <p:cNvSpPr/>
            <p:nvPr/>
          </p:nvSpPr>
          <p:spPr>
            <a:xfrm>
              <a:off x="1799336" y="1046480"/>
              <a:ext cx="808256" cy="2023368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606040" y="1046480"/>
              <a:ext cx="806936" cy="2023368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992936" y="1046648"/>
              <a:ext cx="806400" cy="2023200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>
            <a:xfrm flipV="1">
              <a:off x="1799336" y="1048008"/>
              <a:ext cx="0" cy="20218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2605432" y="1048008"/>
              <a:ext cx="0" cy="20218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0" name="Chart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263042"/>
              </p:ext>
            </p:extLst>
          </p:nvPr>
        </p:nvGraphicFramePr>
        <p:xfrm>
          <a:off x="234581" y="1174337"/>
          <a:ext cx="31783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6300455" y="1575617"/>
            <a:ext cx="2426920" cy="2032512"/>
            <a:chOff x="992936" y="1046480"/>
            <a:chExt cx="2420040" cy="2023368"/>
          </a:xfrm>
        </p:grpSpPr>
        <p:sp>
          <p:nvSpPr>
            <p:cNvPr id="52" name="Rectangle 51"/>
            <p:cNvSpPr/>
            <p:nvPr/>
          </p:nvSpPr>
          <p:spPr>
            <a:xfrm>
              <a:off x="1799336" y="1046480"/>
              <a:ext cx="808256" cy="2023368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606040" y="1046480"/>
              <a:ext cx="806936" cy="2023368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92936" y="1046648"/>
              <a:ext cx="806400" cy="2023200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V="1">
              <a:off x="1799336" y="1048008"/>
              <a:ext cx="0" cy="20218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2605432" y="1048008"/>
              <a:ext cx="0" cy="20218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7" name="Chart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112357"/>
              </p:ext>
            </p:extLst>
          </p:nvPr>
        </p:nvGraphicFramePr>
        <p:xfrm>
          <a:off x="5803110" y="1175061"/>
          <a:ext cx="30861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3453366" y="3881693"/>
            <a:ext cx="2573285" cy="25736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AU" sz="1200" b="1" dirty="0" smtClean="0">
                <a:latin typeface="Arial Narrow" panose="020B0606020202030204" pitchFamily="34" charset="0"/>
              </a:rPr>
              <a:t>Standardized magnitude of true effect</a:t>
            </a:r>
            <a:endParaRPr lang="en-US" sz="12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59" name="Chart 5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1337064"/>
              </p:ext>
            </p:extLst>
          </p:nvPr>
        </p:nvGraphicFramePr>
        <p:xfrm>
          <a:off x="899421" y="4085828"/>
          <a:ext cx="7376160" cy="49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2984881" y="4218211"/>
            <a:ext cx="127723" cy="200055"/>
          </a:xfrm>
          <a:prstGeom prst="rect">
            <a:avLst/>
          </a:prstGeom>
          <a:solidFill>
            <a:schemeClr val="bg1"/>
          </a:solidFill>
        </p:spPr>
        <p:txBody>
          <a:bodyPr wrap="none" lIns="18000" tIns="0" rIns="18000" bIns="0" rtlCol="0">
            <a:spAutoFit/>
          </a:bodyPr>
          <a:lstStyle/>
          <a:p>
            <a:pPr algn="ctr"/>
            <a:r>
              <a:rPr lang="en-AU" sz="1300" dirty="0" smtClean="0">
                <a:latin typeface="Symbol" panose="05050102010706020507" pitchFamily="18" charset="2"/>
                <a:cs typeface="Arial" panose="020B0604020202020204" pitchFamily="34" charset="0"/>
              </a:rPr>
              <a:t>+</a:t>
            </a:r>
            <a:endParaRPr lang="en-US" sz="1300" dirty="0">
              <a:latin typeface="Symbol" panose="05050102010706020507" pitchFamily="18" charset="2"/>
              <a:cs typeface="Arial" panose="020B0604020202020204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1268761"/>
            <a:ext cx="7017948" cy="215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69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62473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The Null-hypothesis Significance </a:t>
            </a:r>
            <a:r>
              <a:rPr lang="en-US" b="1" dirty="0"/>
              <a:t>T</a:t>
            </a:r>
            <a:r>
              <a:rPr lang="en-US" b="1" dirty="0" smtClean="0"/>
              <a:t>est</a:t>
            </a:r>
            <a:endParaRPr lang="en-US" dirty="0" smtClean="0"/>
          </a:p>
          <a:p>
            <a:r>
              <a:rPr lang="en-US" dirty="0" smtClean="0"/>
              <a:t>You’ve done a study with a sample.</a:t>
            </a:r>
          </a:p>
          <a:p>
            <a:pPr lvl="1"/>
            <a:r>
              <a:rPr lang="en-US" dirty="0" smtClean="0"/>
              <a:t>You get an observed value for an effect.</a:t>
            </a:r>
          </a:p>
          <a:p>
            <a:pPr lvl="1"/>
            <a:r>
              <a:rPr lang="en-US" dirty="0" smtClean="0"/>
              <a:t>You suppose the true value is zero (the null hypothesis).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true value </a:t>
            </a:r>
            <a:r>
              <a:rPr lang="en-US"/>
              <a:t>is </a:t>
            </a:r>
            <a:r>
              <a:rPr lang="en-US" smtClean="0"/>
              <a:t>zero, big </a:t>
            </a:r>
            <a:r>
              <a:rPr lang="en-US" dirty="0" smtClean="0"/>
              <a:t>observed values </a:t>
            </a:r>
            <a:r>
              <a:rPr lang="en-US" smtClean="0"/>
              <a:t>are rare.</a:t>
            </a:r>
            <a:endParaRPr lang="en-US" dirty="0" smtClean="0"/>
          </a:p>
          <a:p>
            <a:pPr lvl="1"/>
            <a:r>
              <a:rPr lang="en-US" dirty="0" smtClean="0"/>
              <a:t>If your value is big enough to be rare enough, you have disproved the null hypothesis.</a:t>
            </a:r>
          </a:p>
          <a:p>
            <a:pPr lvl="1"/>
            <a:r>
              <a:rPr lang="en-US" dirty="0" smtClean="0"/>
              <a:t>That is, you decide </a:t>
            </a:r>
            <a:r>
              <a:rPr lang="en-US" dirty="0"/>
              <a:t>the true value isn’t zero.</a:t>
            </a:r>
          </a:p>
          <a:p>
            <a:r>
              <a:rPr lang="en-US" sz="3000" b="1" dirty="0" smtClean="0"/>
              <a:t>Now what?</a:t>
            </a:r>
            <a:r>
              <a:rPr lang="en-US" dirty="0" smtClean="0"/>
              <a:t>  </a:t>
            </a:r>
            <a:endParaRPr lang="en-US" dirty="0"/>
          </a:p>
          <a:p>
            <a:pPr lvl="1"/>
            <a:r>
              <a:rPr lang="en-US" dirty="0" smtClean="0"/>
              <a:t>We’ll come back to that.</a:t>
            </a:r>
          </a:p>
          <a:p>
            <a:r>
              <a:rPr lang="en-US" dirty="0" smtClean="0"/>
              <a:t>Meanwhile, what about </a:t>
            </a:r>
            <a:r>
              <a:rPr lang="en-US" i="1" dirty="0" smtClean="0"/>
              <a:t>big </a:t>
            </a:r>
            <a:r>
              <a:rPr lang="en-US" dirty="0" smtClean="0"/>
              <a:t>enough and </a:t>
            </a:r>
            <a:r>
              <a:rPr lang="en-US" i="1" dirty="0" smtClean="0"/>
              <a:t>rare</a:t>
            </a:r>
            <a:r>
              <a:rPr lang="en-US" dirty="0" smtClean="0"/>
              <a:t> enough?</a:t>
            </a:r>
          </a:p>
          <a:p>
            <a:pPr lvl="1"/>
            <a:r>
              <a:rPr lang="en-US" dirty="0" smtClean="0"/>
              <a:t>Stats programs focus on </a:t>
            </a:r>
            <a:r>
              <a:rPr lang="en-US" i="1" dirty="0" smtClean="0"/>
              <a:t>rare</a:t>
            </a:r>
            <a:r>
              <a:rPr lang="en-US" dirty="0" smtClean="0"/>
              <a:t> enough, rather than </a:t>
            </a:r>
            <a:r>
              <a:rPr lang="en-US" i="1" dirty="0" smtClean="0"/>
              <a:t>big</a:t>
            </a:r>
            <a:r>
              <a:rPr lang="en-US" dirty="0" smtClean="0"/>
              <a:t> enough.</a:t>
            </a:r>
          </a:p>
          <a:p>
            <a:pPr lvl="1"/>
            <a:r>
              <a:rPr lang="en-US" dirty="0" smtClean="0"/>
              <a:t>Rare enough is chosen to be &lt;5% of the time, </a:t>
            </a:r>
            <a:br>
              <a:rPr lang="en-US" dirty="0" smtClean="0"/>
            </a:br>
            <a:r>
              <a:rPr lang="en-US" dirty="0" smtClean="0"/>
              <a:t>or a probability or p value &lt;0.05.</a:t>
            </a:r>
          </a:p>
          <a:p>
            <a:pPr lvl="1"/>
            <a:r>
              <a:rPr lang="en-US" dirty="0" smtClean="0"/>
              <a:t>Stats programs calculate an exact p value.</a:t>
            </a:r>
          </a:p>
          <a:p>
            <a:pPr lvl="1"/>
            <a:r>
              <a:rPr lang="en-US" dirty="0" smtClean="0"/>
              <a:t>If your p is &lt;0.05, your effect is big enough to disprove the null.</a:t>
            </a:r>
          </a:p>
        </p:txBody>
      </p:sp>
    </p:spTree>
    <p:extLst>
      <p:ext uri="{BB962C8B-B14F-4D97-AF65-F5344CB8AC3E}">
        <p14:creationId xmlns:p14="http://schemas.microsoft.com/office/powerpoint/2010/main" val="404183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624736"/>
          </a:xfrm>
        </p:spPr>
        <p:txBody>
          <a:bodyPr/>
          <a:lstStyle/>
          <a:p>
            <a:r>
              <a:rPr lang="en-US" dirty="0" smtClean="0"/>
              <a:t>Here’s how the p value is calculated. </a:t>
            </a:r>
          </a:p>
          <a:p>
            <a:pPr lvl="1"/>
            <a:r>
              <a:rPr lang="en-US" dirty="0" smtClean="0"/>
              <a:t>Given the data in your sample…</a:t>
            </a:r>
          </a:p>
          <a:p>
            <a:pPr lvl="1"/>
            <a:r>
              <a:rPr lang="en-US" dirty="0" smtClean="0"/>
              <a:t>…you can calculate the probability distribution of observed values of the effect, if the true value of the effect is zero.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“Big enough” is also known as the critical value.</a:t>
            </a:r>
          </a:p>
          <a:p>
            <a:pPr lvl="1"/>
            <a:r>
              <a:rPr lang="en-US" dirty="0" smtClean="0"/>
              <a:t>The probability of observing a positive or negative value bigger than the critical value is 0.025 + 0.025 = 0.05.</a:t>
            </a:r>
          </a:p>
        </p:txBody>
      </p:sp>
      <p:sp>
        <p:nvSpPr>
          <p:cNvPr id="31" name="Freeform 41"/>
          <p:cNvSpPr>
            <a:spLocks/>
          </p:cNvSpPr>
          <p:nvPr/>
        </p:nvSpPr>
        <p:spPr bwMode="auto">
          <a:xfrm>
            <a:off x="2157236" y="2527165"/>
            <a:ext cx="3961916" cy="1851024"/>
          </a:xfrm>
          <a:custGeom>
            <a:avLst/>
            <a:gdLst>
              <a:gd name="T0" fmla="*/ 0 w 2929"/>
              <a:gd name="T1" fmla="*/ 1166 h 1169"/>
              <a:gd name="T2" fmla="*/ 364 w 2929"/>
              <a:gd name="T3" fmla="*/ 1148 h 1169"/>
              <a:gd name="T4" fmla="*/ 520 w 2929"/>
              <a:gd name="T5" fmla="*/ 1064 h 1169"/>
              <a:gd name="T6" fmla="*/ 640 w 2929"/>
              <a:gd name="T7" fmla="*/ 860 h 1169"/>
              <a:gd name="T8" fmla="*/ 811 w 2929"/>
              <a:gd name="T9" fmla="*/ 414 h 1169"/>
              <a:gd name="T10" fmla="*/ 934 w 2929"/>
              <a:gd name="T11" fmla="*/ 68 h 1169"/>
              <a:gd name="T12" fmla="*/ 1011 w 2929"/>
              <a:gd name="T13" fmla="*/ 3 h 1169"/>
              <a:gd name="T14" fmla="*/ 1096 w 2929"/>
              <a:gd name="T15" fmla="*/ 68 h 1169"/>
              <a:gd name="T16" fmla="*/ 1234 w 2929"/>
              <a:gd name="T17" fmla="*/ 392 h 1169"/>
              <a:gd name="T18" fmla="*/ 1438 w 2929"/>
              <a:gd name="T19" fmla="*/ 896 h 1169"/>
              <a:gd name="T20" fmla="*/ 1564 w 2929"/>
              <a:gd name="T21" fmla="*/ 1076 h 1169"/>
              <a:gd name="T22" fmla="*/ 1732 w 2929"/>
              <a:gd name="T23" fmla="*/ 1148 h 1169"/>
              <a:gd name="T24" fmla="*/ 2093 w 2929"/>
              <a:gd name="T25" fmla="*/ 1163 h 1169"/>
              <a:gd name="T26" fmla="*/ 2834 w 2929"/>
              <a:gd name="T27" fmla="*/ 1169 h 1169"/>
              <a:gd name="T28" fmla="*/ 2666 w 2929"/>
              <a:gd name="T29" fmla="*/ 1166 h 116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929"/>
              <a:gd name="T46" fmla="*/ 0 h 1169"/>
              <a:gd name="T47" fmla="*/ 2929 w 2929"/>
              <a:gd name="T48" fmla="*/ 1169 h 1169"/>
              <a:gd name="connsiteX0" fmla="*/ 0 w 9676"/>
              <a:gd name="connsiteY0" fmla="*/ 9949 h 9975"/>
              <a:gd name="connsiteX1" fmla="*/ 1243 w 9676"/>
              <a:gd name="connsiteY1" fmla="*/ 9795 h 9975"/>
              <a:gd name="connsiteX2" fmla="*/ 1775 w 9676"/>
              <a:gd name="connsiteY2" fmla="*/ 9077 h 9975"/>
              <a:gd name="connsiteX3" fmla="*/ 2185 w 9676"/>
              <a:gd name="connsiteY3" fmla="*/ 7332 h 9975"/>
              <a:gd name="connsiteX4" fmla="*/ 2769 w 9676"/>
              <a:gd name="connsiteY4" fmla="*/ 3516 h 9975"/>
              <a:gd name="connsiteX5" fmla="*/ 3189 w 9676"/>
              <a:gd name="connsiteY5" fmla="*/ 557 h 9975"/>
              <a:gd name="connsiteX6" fmla="*/ 3452 w 9676"/>
              <a:gd name="connsiteY6" fmla="*/ 1 h 9975"/>
              <a:gd name="connsiteX7" fmla="*/ 3742 w 9676"/>
              <a:gd name="connsiteY7" fmla="*/ 557 h 9975"/>
              <a:gd name="connsiteX8" fmla="*/ 4213 w 9676"/>
              <a:gd name="connsiteY8" fmla="*/ 3328 h 9975"/>
              <a:gd name="connsiteX9" fmla="*/ 4910 w 9676"/>
              <a:gd name="connsiteY9" fmla="*/ 7640 h 9975"/>
              <a:gd name="connsiteX10" fmla="*/ 5340 w 9676"/>
              <a:gd name="connsiteY10" fmla="*/ 9179 h 9975"/>
              <a:gd name="connsiteX11" fmla="*/ 5913 w 9676"/>
              <a:gd name="connsiteY11" fmla="*/ 9795 h 9975"/>
              <a:gd name="connsiteX12" fmla="*/ 7146 w 9676"/>
              <a:gd name="connsiteY12" fmla="*/ 9924 h 9975"/>
              <a:gd name="connsiteX13" fmla="*/ 9676 w 9676"/>
              <a:gd name="connsiteY13" fmla="*/ 9975 h 9975"/>
              <a:gd name="connsiteX0" fmla="*/ 0 w 8730"/>
              <a:gd name="connsiteY0" fmla="*/ 9974 h 10082"/>
              <a:gd name="connsiteX1" fmla="*/ 1285 w 8730"/>
              <a:gd name="connsiteY1" fmla="*/ 9820 h 10082"/>
              <a:gd name="connsiteX2" fmla="*/ 1834 w 8730"/>
              <a:gd name="connsiteY2" fmla="*/ 9100 h 10082"/>
              <a:gd name="connsiteX3" fmla="*/ 2258 w 8730"/>
              <a:gd name="connsiteY3" fmla="*/ 7350 h 10082"/>
              <a:gd name="connsiteX4" fmla="*/ 2862 w 8730"/>
              <a:gd name="connsiteY4" fmla="*/ 3525 h 10082"/>
              <a:gd name="connsiteX5" fmla="*/ 3296 w 8730"/>
              <a:gd name="connsiteY5" fmla="*/ 558 h 10082"/>
              <a:gd name="connsiteX6" fmla="*/ 3568 w 8730"/>
              <a:gd name="connsiteY6" fmla="*/ 1 h 10082"/>
              <a:gd name="connsiteX7" fmla="*/ 3867 w 8730"/>
              <a:gd name="connsiteY7" fmla="*/ 558 h 10082"/>
              <a:gd name="connsiteX8" fmla="*/ 4354 w 8730"/>
              <a:gd name="connsiteY8" fmla="*/ 3336 h 10082"/>
              <a:gd name="connsiteX9" fmla="*/ 5074 w 8730"/>
              <a:gd name="connsiteY9" fmla="*/ 7659 h 10082"/>
              <a:gd name="connsiteX10" fmla="*/ 5519 w 8730"/>
              <a:gd name="connsiteY10" fmla="*/ 9202 h 10082"/>
              <a:gd name="connsiteX11" fmla="*/ 6111 w 8730"/>
              <a:gd name="connsiteY11" fmla="*/ 9820 h 10082"/>
              <a:gd name="connsiteX12" fmla="*/ 7385 w 8730"/>
              <a:gd name="connsiteY12" fmla="*/ 9949 h 10082"/>
              <a:gd name="connsiteX13" fmla="*/ 8730 w 8730"/>
              <a:gd name="connsiteY13" fmla="*/ 10082 h 10082"/>
              <a:gd name="connsiteX0" fmla="*/ 0 w 10087"/>
              <a:gd name="connsiteY0" fmla="*/ 9893 h 9918"/>
              <a:gd name="connsiteX1" fmla="*/ 1472 w 10087"/>
              <a:gd name="connsiteY1" fmla="*/ 9740 h 9918"/>
              <a:gd name="connsiteX2" fmla="*/ 2101 w 10087"/>
              <a:gd name="connsiteY2" fmla="*/ 9026 h 9918"/>
              <a:gd name="connsiteX3" fmla="*/ 2586 w 10087"/>
              <a:gd name="connsiteY3" fmla="*/ 7290 h 9918"/>
              <a:gd name="connsiteX4" fmla="*/ 3278 w 10087"/>
              <a:gd name="connsiteY4" fmla="*/ 3496 h 9918"/>
              <a:gd name="connsiteX5" fmla="*/ 3775 w 10087"/>
              <a:gd name="connsiteY5" fmla="*/ 553 h 9918"/>
              <a:gd name="connsiteX6" fmla="*/ 4087 w 10087"/>
              <a:gd name="connsiteY6" fmla="*/ 1 h 9918"/>
              <a:gd name="connsiteX7" fmla="*/ 4430 w 10087"/>
              <a:gd name="connsiteY7" fmla="*/ 553 h 9918"/>
              <a:gd name="connsiteX8" fmla="*/ 4987 w 10087"/>
              <a:gd name="connsiteY8" fmla="*/ 3309 h 9918"/>
              <a:gd name="connsiteX9" fmla="*/ 5812 w 10087"/>
              <a:gd name="connsiteY9" fmla="*/ 7597 h 9918"/>
              <a:gd name="connsiteX10" fmla="*/ 6322 w 10087"/>
              <a:gd name="connsiteY10" fmla="*/ 9127 h 9918"/>
              <a:gd name="connsiteX11" fmla="*/ 7000 w 10087"/>
              <a:gd name="connsiteY11" fmla="*/ 9740 h 9918"/>
              <a:gd name="connsiteX12" fmla="*/ 8459 w 10087"/>
              <a:gd name="connsiteY12" fmla="*/ 9868 h 9918"/>
              <a:gd name="connsiteX13" fmla="*/ 10087 w 10087"/>
              <a:gd name="connsiteY13" fmla="*/ 9918 h 9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87" h="9918">
                <a:moveTo>
                  <a:pt x="0" y="9893"/>
                </a:moveTo>
                <a:cubicBezTo>
                  <a:pt x="246" y="9876"/>
                  <a:pt x="1120" y="9885"/>
                  <a:pt x="1472" y="9740"/>
                </a:cubicBezTo>
                <a:cubicBezTo>
                  <a:pt x="1824" y="9595"/>
                  <a:pt x="1915" y="9434"/>
                  <a:pt x="2101" y="9026"/>
                </a:cubicBezTo>
                <a:cubicBezTo>
                  <a:pt x="2288" y="8617"/>
                  <a:pt x="2393" y="8210"/>
                  <a:pt x="2586" y="7290"/>
                </a:cubicBezTo>
                <a:cubicBezTo>
                  <a:pt x="2781" y="6372"/>
                  <a:pt x="3080" y="4620"/>
                  <a:pt x="3278" y="3496"/>
                </a:cubicBezTo>
                <a:cubicBezTo>
                  <a:pt x="3475" y="2374"/>
                  <a:pt x="3641" y="1132"/>
                  <a:pt x="3775" y="553"/>
                </a:cubicBezTo>
                <a:cubicBezTo>
                  <a:pt x="3908" y="-25"/>
                  <a:pt x="4038" y="1"/>
                  <a:pt x="4087" y="1"/>
                </a:cubicBezTo>
                <a:cubicBezTo>
                  <a:pt x="4135" y="1"/>
                  <a:pt x="4281" y="1"/>
                  <a:pt x="4430" y="553"/>
                </a:cubicBezTo>
                <a:cubicBezTo>
                  <a:pt x="4580" y="1107"/>
                  <a:pt x="4757" y="2135"/>
                  <a:pt x="4987" y="3309"/>
                </a:cubicBezTo>
                <a:cubicBezTo>
                  <a:pt x="5219" y="4483"/>
                  <a:pt x="5590" y="6627"/>
                  <a:pt x="5812" y="7597"/>
                </a:cubicBezTo>
                <a:cubicBezTo>
                  <a:pt x="6034" y="8567"/>
                  <a:pt x="6123" y="8770"/>
                  <a:pt x="6322" y="9127"/>
                </a:cubicBezTo>
                <a:cubicBezTo>
                  <a:pt x="6519" y="9485"/>
                  <a:pt x="6645" y="9621"/>
                  <a:pt x="7000" y="9740"/>
                </a:cubicBezTo>
                <a:cubicBezTo>
                  <a:pt x="7356" y="9859"/>
                  <a:pt x="7945" y="9838"/>
                  <a:pt x="8459" y="9868"/>
                </a:cubicBezTo>
                <a:cubicBezTo>
                  <a:pt x="8973" y="9898"/>
                  <a:pt x="9702" y="9918"/>
                  <a:pt x="10087" y="9918"/>
                </a:cubicBezTo>
              </a:path>
            </a:pathLst>
          </a:custGeom>
          <a:solidFill>
            <a:srgbClr val="33CC33">
              <a:alpha val="45098"/>
            </a:srgbClr>
          </a:solidFill>
          <a:ln w="28575">
            <a:solidFill>
              <a:schemeClr val="folHlink"/>
            </a:solidFill>
            <a:round/>
            <a:headEnd/>
            <a:tailEnd/>
          </a:ln>
          <a:extLst/>
        </p:spPr>
        <p:txBody>
          <a:bodyPr/>
          <a:lstStyle/>
          <a:p>
            <a:endParaRPr lang="en-US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92138" y="3395663"/>
            <a:ext cx="6727826" cy="996950"/>
            <a:chOff x="373" y="2139"/>
            <a:chExt cx="4238" cy="628"/>
          </a:xfrm>
        </p:grpSpPr>
        <p:sp>
          <p:nvSpPr>
            <p:cNvPr id="5" name="Freeform 12"/>
            <p:cNvSpPr>
              <a:spLocks/>
            </p:cNvSpPr>
            <p:nvPr/>
          </p:nvSpPr>
          <p:spPr bwMode="auto">
            <a:xfrm>
              <a:off x="1487" y="2543"/>
              <a:ext cx="467" cy="222"/>
            </a:xfrm>
            <a:custGeom>
              <a:avLst/>
              <a:gdLst>
                <a:gd name="T0" fmla="*/ 10009 w 411"/>
                <a:gd name="T1" fmla="*/ 101017297 h 129"/>
                <a:gd name="T2" fmla="*/ 10009 w 411"/>
                <a:gd name="T3" fmla="*/ 0 h 129"/>
                <a:gd name="T4" fmla="*/ 8774 w 411"/>
                <a:gd name="T5" fmla="*/ 42256530 h 129"/>
                <a:gd name="T6" fmla="*/ 7181 w 411"/>
                <a:gd name="T7" fmla="*/ 70583229 h 129"/>
                <a:gd name="T8" fmla="*/ 5222 w 411"/>
                <a:gd name="T9" fmla="*/ 86988535 h 129"/>
                <a:gd name="T10" fmla="*/ 0 w 411"/>
                <a:gd name="T11" fmla="*/ 96567493 h 1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1"/>
                <a:gd name="T19" fmla="*/ 0 h 129"/>
                <a:gd name="T20" fmla="*/ 411 w 411"/>
                <a:gd name="T21" fmla="*/ 129 h 1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1" h="129">
                  <a:moveTo>
                    <a:pt x="411" y="129"/>
                  </a:moveTo>
                  <a:cubicBezTo>
                    <a:pt x="411" y="86"/>
                    <a:pt x="411" y="43"/>
                    <a:pt x="411" y="0"/>
                  </a:cubicBezTo>
                  <a:lnTo>
                    <a:pt x="360" y="54"/>
                  </a:lnTo>
                  <a:lnTo>
                    <a:pt x="294" y="90"/>
                  </a:lnTo>
                  <a:lnTo>
                    <a:pt x="214" y="111"/>
                  </a:lnTo>
                  <a:lnTo>
                    <a:pt x="0" y="123"/>
                  </a:lnTo>
                </a:path>
              </a:pathLst>
            </a:custGeom>
            <a:solidFill>
              <a:srgbClr val="FF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13"/>
            <p:cNvSpPr>
              <a:spLocks/>
            </p:cNvSpPr>
            <p:nvPr/>
          </p:nvSpPr>
          <p:spPr bwMode="auto">
            <a:xfrm flipH="1">
              <a:off x="2824" y="2544"/>
              <a:ext cx="468" cy="223"/>
            </a:xfrm>
            <a:custGeom>
              <a:avLst/>
              <a:gdLst>
                <a:gd name="T0" fmla="*/ 10561 w 411"/>
                <a:gd name="T1" fmla="*/ 113018104 h 129"/>
                <a:gd name="T2" fmla="*/ 10561 w 411"/>
                <a:gd name="T3" fmla="*/ 0 h 129"/>
                <a:gd name="T4" fmla="*/ 9273 w 411"/>
                <a:gd name="T5" fmla="*/ 47208002 h 129"/>
                <a:gd name="T6" fmla="*/ 7560 w 411"/>
                <a:gd name="T7" fmla="*/ 79256153 h 129"/>
                <a:gd name="T8" fmla="*/ 5517 w 411"/>
                <a:gd name="T9" fmla="*/ 97417868 h 129"/>
                <a:gd name="T10" fmla="*/ 0 w 411"/>
                <a:gd name="T11" fmla="*/ 107892942 h 1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1"/>
                <a:gd name="T19" fmla="*/ 0 h 129"/>
                <a:gd name="T20" fmla="*/ 411 w 411"/>
                <a:gd name="T21" fmla="*/ 129 h 1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1" h="129">
                  <a:moveTo>
                    <a:pt x="411" y="129"/>
                  </a:moveTo>
                  <a:cubicBezTo>
                    <a:pt x="411" y="86"/>
                    <a:pt x="411" y="43"/>
                    <a:pt x="411" y="0"/>
                  </a:cubicBezTo>
                  <a:lnTo>
                    <a:pt x="360" y="54"/>
                  </a:lnTo>
                  <a:lnTo>
                    <a:pt x="294" y="90"/>
                  </a:lnTo>
                  <a:lnTo>
                    <a:pt x="214" y="111"/>
                  </a:lnTo>
                  <a:lnTo>
                    <a:pt x="0" y="123"/>
                  </a:lnTo>
                </a:path>
              </a:pathLst>
            </a:custGeom>
            <a:solidFill>
              <a:srgbClr val="FF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373" y="2309"/>
              <a:ext cx="105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95000"/>
                </a:lnSpc>
              </a:pPr>
              <a:r>
                <a:rPr lang="en-US" altLang="en-US" sz="2500" dirty="0">
                  <a:latin typeface="Arial Narrow" pitchFamily="34" charset="0"/>
                </a:rPr>
                <a:t>area = </a:t>
              </a:r>
              <a:r>
                <a:rPr lang="en-US" altLang="en-US" sz="2500" dirty="0" smtClean="0">
                  <a:latin typeface="Arial Narrow" pitchFamily="34" charset="0"/>
                </a:rPr>
                <a:t>0.025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3560" y="2139"/>
              <a:ext cx="105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95000"/>
                </a:lnSpc>
              </a:pPr>
              <a:r>
                <a:rPr lang="en-US" altLang="en-US" sz="2500" dirty="0">
                  <a:latin typeface="Arial Narrow" pitchFamily="34" charset="0"/>
                </a:rPr>
                <a:t>area = </a:t>
              </a:r>
              <a:r>
                <a:rPr lang="en-US" altLang="en-US" sz="2500" dirty="0" smtClean="0">
                  <a:latin typeface="Arial Narrow" pitchFamily="34" charset="0"/>
                </a:rPr>
                <a:t>0.025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9" name="Freeform 16"/>
            <p:cNvSpPr>
              <a:spLocks/>
            </p:cNvSpPr>
            <p:nvPr/>
          </p:nvSpPr>
          <p:spPr bwMode="auto">
            <a:xfrm>
              <a:off x="1403" y="2453"/>
              <a:ext cx="492" cy="259"/>
            </a:xfrm>
            <a:custGeom>
              <a:avLst/>
              <a:gdLst>
                <a:gd name="T0" fmla="*/ 489 w 492"/>
                <a:gd name="T1" fmla="*/ 259 h 259"/>
                <a:gd name="T2" fmla="*/ 410 w 492"/>
                <a:gd name="T3" fmla="*/ 148 h 259"/>
                <a:gd name="T4" fmla="*/ 0 w 492"/>
                <a:gd name="T5" fmla="*/ 0 h 259"/>
                <a:gd name="T6" fmla="*/ 0 60000 65536"/>
                <a:gd name="T7" fmla="*/ 0 60000 65536"/>
                <a:gd name="T8" fmla="*/ 0 60000 65536"/>
                <a:gd name="T9" fmla="*/ 0 w 492"/>
                <a:gd name="T10" fmla="*/ 0 h 259"/>
                <a:gd name="T11" fmla="*/ 492 w 49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2" h="259">
                  <a:moveTo>
                    <a:pt x="489" y="259"/>
                  </a:moveTo>
                  <a:cubicBezTo>
                    <a:pt x="476" y="241"/>
                    <a:pt x="492" y="191"/>
                    <a:pt x="410" y="148"/>
                  </a:cubicBezTo>
                  <a:cubicBezTo>
                    <a:pt x="328" y="105"/>
                    <a:pt x="85" y="31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2863" y="2312"/>
              <a:ext cx="697" cy="401"/>
            </a:xfrm>
            <a:custGeom>
              <a:avLst/>
              <a:gdLst>
                <a:gd name="T0" fmla="*/ 7 w 749"/>
                <a:gd name="T1" fmla="*/ 3 h 492"/>
                <a:gd name="T2" fmla="*/ 20 w 749"/>
                <a:gd name="T3" fmla="*/ 2 h 492"/>
                <a:gd name="T4" fmla="*/ 125 w 749"/>
                <a:gd name="T5" fmla="*/ 0 h 492"/>
                <a:gd name="T6" fmla="*/ 0 60000 65536"/>
                <a:gd name="T7" fmla="*/ 0 60000 65536"/>
                <a:gd name="T8" fmla="*/ 0 60000 65536"/>
                <a:gd name="T9" fmla="*/ 0 w 749"/>
                <a:gd name="T10" fmla="*/ 0 h 492"/>
                <a:gd name="T11" fmla="*/ 749 w 749"/>
                <a:gd name="T12" fmla="*/ 492 h 4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9" h="492">
                  <a:moveTo>
                    <a:pt x="29" y="492"/>
                  </a:moveTo>
                  <a:cubicBezTo>
                    <a:pt x="44" y="455"/>
                    <a:pt x="0" y="349"/>
                    <a:pt x="120" y="267"/>
                  </a:cubicBezTo>
                  <a:cubicBezTo>
                    <a:pt x="240" y="185"/>
                    <a:pt x="618" y="56"/>
                    <a:pt x="749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23"/>
          <p:cNvGrpSpPr>
            <a:grpSpLocks/>
          </p:cNvGrpSpPr>
          <p:nvPr/>
        </p:nvGrpSpPr>
        <p:grpSpPr bwMode="auto">
          <a:xfrm>
            <a:off x="190500" y="2049463"/>
            <a:ext cx="8858250" cy="3208337"/>
            <a:chOff x="120" y="1291"/>
            <a:chExt cx="5580" cy="2021"/>
          </a:xfrm>
        </p:grpSpPr>
        <p:sp>
          <p:nvSpPr>
            <p:cNvPr id="16" name="Line 24"/>
            <p:cNvSpPr>
              <a:spLocks noChangeShapeType="1"/>
            </p:cNvSpPr>
            <p:nvPr/>
          </p:nvSpPr>
          <p:spPr bwMode="auto">
            <a:xfrm>
              <a:off x="2371" y="1508"/>
              <a:ext cx="0" cy="125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1951" y="1291"/>
              <a:ext cx="8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probability</a:t>
              </a:r>
            </a:p>
          </p:txBody>
        </p:sp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1270" y="3060"/>
              <a:ext cx="22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observed values of the effect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19" name="Text Box 27"/>
            <p:cNvSpPr txBox="1">
              <a:spLocks noChangeArrowheads="1"/>
            </p:cNvSpPr>
            <p:nvPr/>
          </p:nvSpPr>
          <p:spPr bwMode="auto">
            <a:xfrm>
              <a:off x="2274" y="2806"/>
              <a:ext cx="2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>
              <a:off x="2497" y="2926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auto">
            <a:xfrm flipH="1">
              <a:off x="1292" y="2926"/>
              <a:ext cx="9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2582" y="2830"/>
              <a:ext cx="623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positive</a:t>
              </a:r>
            </a:p>
          </p:txBody>
        </p:sp>
        <p:sp>
          <p:nvSpPr>
            <p:cNvPr id="23" name="Text Box 31"/>
            <p:cNvSpPr txBox="1">
              <a:spLocks noChangeArrowheads="1"/>
            </p:cNvSpPr>
            <p:nvPr/>
          </p:nvSpPr>
          <p:spPr bwMode="auto">
            <a:xfrm>
              <a:off x="1503" y="2830"/>
              <a:ext cx="687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negative</a:t>
              </a:r>
            </a:p>
          </p:txBody>
        </p:sp>
        <p:sp>
          <p:nvSpPr>
            <p:cNvPr id="24" name="Line 32"/>
            <p:cNvSpPr>
              <a:spLocks noChangeShapeType="1"/>
            </p:cNvSpPr>
            <p:nvPr/>
          </p:nvSpPr>
          <p:spPr bwMode="auto">
            <a:xfrm>
              <a:off x="120" y="2760"/>
              <a:ext cx="55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Freeform 41"/>
          <p:cNvSpPr>
            <a:spLocks/>
          </p:cNvSpPr>
          <p:nvPr/>
        </p:nvSpPr>
        <p:spPr bwMode="auto">
          <a:xfrm>
            <a:off x="2159000" y="2528765"/>
            <a:ext cx="3961916" cy="1851024"/>
          </a:xfrm>
          <a:custGeom>
            <a:avLst/>
            <a:gdLst>
              <a:gd name="T0" fmla="*/ 0 w 2929"/>
              <a:gd name="T1" fmla="*/ 1166 h 1169"/>
              <a:gd name="T2" fmla="*/ 364 w 2929"/>
              <a:gd name="T3" fmla="*/ 1148 h 1169"/>
              <a:gd name="T4" fmla="*/ 520 w 2929"/>
              <a:gd name="T5" fmla="*/ 1064 h 1169"/>
              <a:gd name="T6" fmla="*/ 640 w 2929"/>
              <a:gd name="T7" fmla="*/ 860 h 1169"/>
              <a:gd name="T8" fmla="*/ 811 w 2929"/>
              <a:gd name="T9" fmla="*/ 414 h 1169"/>
              <a:gd name="T10" fmla="*/ 934 w 2929"/>
              <a:gd name="T11" fmla="*/ 68 h 1169"/>
              <a:gd name="T12" fmla="*/ 1011 w 2929"/>
              <a:gd name="T13" fmla="*/ 3 h 1169"/>
              <a:gd name="T14" fmla="*/ 1096 w 2929"/>
              <a:gd name="T15" fmla="*/ 68 h 1169"/>
              <a:gd name="T16" fmla="*/ 1234 w 2929"/>
              <a:gd name="T17" fmla="*/ 392 h 1169"/>
              <a:gd name="T18" fmla="*/ 1438 w 2929"/>
              <a:gd name="T19" fmla="*/ 896 h 1169"/>
              <a:gd name="T20" fmla="*/ 1564 w 2929"/>
              <a:gd name="T21" fmla="*/ 1076 h 1169"/>
              <a:gd name="T22" fmla="*/ 1732 w 2929"/>
              <a:gd name="T23" fmla="*/ 1148 h 1169"/>
              <a:gd name="T24" fmla="*/ 2093 w 2929"/>
              <a:gd name="T25" fmla="*/ 1163 h 1169"/>
              <a:gd name="T26" fmla="*/ 2834 w 2929"/>
              <a:gd name="T27" fmla="*/ 1169 h 1169"/>
              <a:gd name="T28" fmla="*/ 2666 w 2929"/>
              <a:gd name="T29" fmla="*/ 1166 h 116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929"/>
              <a:gd name="T46" fmla="*/ 0 h 1169"/>
              <a:gd name="T47" fmla="*/ 2929 w 2929"/>
              <a:gd name="T48" fmla="*/ 1169 h 1169"/>
              <a:gd name="connsiteX0" fmla="*/ 0 w 9676"/>
              <a:gd name="connsiteY0" fmla="*/ 9949 h 9975"/>
              <a:gd name="connsiteX1" fmla="*/ 1243 w 9676"/>
              <a:gd name="connsiteY1" fmla="*/ 9795 h 9975"/>
              <a:gd name="connsiteX2" fmla="*/ 1775 w 9676"/>
              <a:gd name="connsiteY2" fmla="*/ 9077 h 9975"/>
              <a:gd name="connsiteX3" fmla="*/ 2185 w 9676"/>
              <a:gd name="connsiteY3" fmla="*/ 7332 h 9975"/>
              <a:gd name="connsiteX4" fmla="*/ 2769 w 9676"/>
              <a:gd name="connsiteY4" fmla="*/ 3516 h 9975"/>
              <a:gd name="connsiteX5" fmla="*/ 3189 w 9676"/>
              <a:gd name="connsiteY5" fmla="*/ 557 h 9975"/>
              <a:gd name="connsiteX6" fmla="*/ 3452 w 9676"/>
              <a:gd name="connsiteY6" fmla="*/ 1 h 9975"/>
              <a:gd name="connsiteX7" fmla="*/ 3742 w 9676"/>
              <a:gd name="connsiteY7" fmla="*/ 557 h 9975"/>
              <a:gd name="connsiteX8" fmla="*/ 4213 w 9676"/>
              <a:gd name="connsiteY8" fmla="*/ 3328 h 9975"/>
              <a:gd name="connsiteX9" fmla="*/ 4910 w 9676"/>
              <a:gd name="connsiteY9" fmla="*/ 7640 h 9975"/>
              <a:gd name="connsiteX10" fmla="*/ 5340 w 9676"/>
              <a:gd name="connsiteY10" fmla="*/ 9179 h 9975"/>
              <a:gd name="connsiteX11" fmla="*/ 5913 w 9676"/>
              <a:gd name="connsiteY11" fmla="*/ 9795 h 9975"/>
              <a:gd name="connsiteX12" fmla="*/ 7146 w 9676"/>
              <a:gd name="connsiteY12" fmla="*/ 9924 h 9975"/>
              <a:gd name="connsiteX13" fmla="*/ 9676 w 9676"/>
              <a:gd name="connsiteY13" fmla="*/ 9975 h 9975"/>
              <a:gd name="connsiteX0" fmla="*/ 0 w 8730"/>
              <a:gd name="connsiteY0" fmla="*/ 9974 h 10082"/>
              <a:gd name="connsiteX1" fmla="*/ 1285 w 8730"/>
              <a:gd name="connsiteY1" fmla="*/ 9820 h 10082"/>
              <a:gd name="connsiteX2" fmla="*/ 1834 w 8730"/>
              <a:gd name="connsiteY2" fmla="*/ 9100 h 10082"/>
              <a:gd name="connsiteX3" fmla="*/ 2258 w 8730"/>
              <a:gd name="connsiteY3" fmla="*/ 7350 h 10082"/>
              <a:gd name="connsiteX4" fmla="*/ 2862 w 8730"/>
              <a:gd name="connsiteY4" fmla="*/ 3525 h 10082"/>
              <a:gd name="connsiteX5" fmla="*/ 3296 w 8730"/>
              <a:gd name="connsiteY5" fmla="*/ 558 h 10082"/>
              <a:gd name="connsiteX6" fmla="*/ 3568 w 8730"/>
              <a:gd name="connsiteY6" fmla="*/ 1 h 10082"/>
              <a:gd name="connsiteX7" fmla="*/ 3867 w 8730"/>
              <a:gd name="connsiteY7" fmla="*/ 558 h 10082"/>
              <a:gd name="connsiteX8" fmla="*/ 4354 w 8730"/>
              <a:gd name="connsiteY8" fmla="*/ 3336 h 10082"/>
              <a:gd name="connsiteX9" fmla="*/ 5074 w 8730"/>
              <a:gd name="connsiteY9" fmla="*/ 7659 h 10082"/>
              <a:gd name="connsiteX10" fmla="*/ 5519 w 8730"/>
              <a:gd name="connsiteY10" fmla="*/ 9202 h 10082"/>
              <a:gd name="connsiteX11" fmla="*/ 6111 w 8730"/>
              <a:gd name="connsiteY11" fmla="*/ 9820 h 10082"/>
              <a:gd name="connsiteX12" fmla="*/ 7385 w 8730"/>
              <a:gd name="connsiteY12" fmla="*/ 9949 h 10082"/>
              <a:gd name="connsiteX13" fmla="*/ 8730 w 8730"/>
              <a:gd name="connsiteY13" fmla="*/ 10082 h 10082"/>
              <a:gd name="connsiteX0" fmla="*/ 0 w 10087"/>
              <a:gd name="connsiteY0" fmla="*/ 9893 h 9918"/>
              <a:gd name="connsiteX1" fmla="*/ 1472 w 10087"/>
              <a:gd name="connsiteY1" fmla="*/ 9740 h 9918"/>
              <a:gd name="connsiteX2" fmla="*/ 2101 w 10087"/>
              <a:gd name="connsiteY2" fmla="*/ 9026 h 9918"/>
              <a:gd name="connsiteX3" fmla="*/ 2586 w 10087"/>
              <a:gd name="connsiteY3" fmla="*/ 7290 h 9918"/>
              <a:gd name="connsiteX4" fmla="*/ 3278 w 10087"/>
              <a:gd name="connsiteY4" fmla="*/ 3496 h 9918"/>
              <a:gd name="connsiteX5" fmla="*/ 3775 w 10087"/>
              <a:gd name="connsiteY5" fmla="*/ 553 h 9918"/>
              <a:gd name="connsiteX6" fmla="*/ 4087 w 10087"/>
              <a:gd name="connsiteY6" fmla="*/ 1 h 9918"/>
              <a:gd name="connsiteX7" fmla="*/ 4430 w 10087"/>
              <a:gd name="connsiteY7" fmla="*/ 553 h 9918"/>
              <a:gd name="connsiteX8" fmla="*/ 4987 w 10087"/>
              <a:gd name="connsiteY8" fmla="*/ 3309 h 9918"/>
              <a:gd name="connsiteX9" fmla="*/ 5812 w 10087"/>
              <a:gd name="connsiteY9" fmla="*/ 7597 h 9918"/>
              <a:gd name="connsiteX10" fmla="*/ 6322 w 10087"/>
              <a:gd name="connsiteY10" fmla="*/ 9127 h 9918"/>
              <a:gd name="connsiteX11" fmla="*/ 7000 w 10087"/>
              <a:gd name="connsiteY11" fmla="*/ 9740 h 9918"/>
              <a:gd name="connsiteX12" fmla="*/ 8459 w 10087"/>
              <a:gd name="connsiteY12" fmla="*/ 9868 h 9918"/>
              <a:gd name="connsiteX13" fmla="*/ 10087 w 10087"/>
              <a:gd name="connsiteY13" fmla="*/ 9918 h 9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87" h="9918">
                <a:moveTo>
                  <a:pt x="0" y="9893"/>
                </a:moveTo>
                <a:cubicBezTo>
                  <a:pt x="246" y="9876"/>
                  <a:pt x="1120" y="9885"/>
                  <a:pt x="1472" y="9740"/>
                </a:cubicBezTo>
                <a:cubicBezTo>
                  <a:pt x="1824" y="9595"/>
                  <a:pt x="1915" y="9434"/>
                  <a:pt x="2101" y="9026"/>
                </a:cubicBezTo>
                <a:cubicBezTo>
                  <a:pt x="2288" y="8617"/>
                  <a:pt x="2393" y="8210"/>
                  <a:pt x="2586" y="7290"/>
                </a:cubicBezTo>
                <a:cubicBezTo>
                  <a:pt x="2781" y="6372"/>
                  <a:pt x="3080" y="4620"/>
                  <a:pt x="3278" y="3496"/>
                </a:cubicBezTo>
                <a:cubicBezTo>
                  <a:pt x="3475" y="2374"/>
                  <a:pt x="3641" y="1132"/>
                  <a:pt x="3775" y="553"/>
                </a:cubicBezTo>
                <a:cubicBezTo>
                  <a:pt x="3908" y="-25"/>
                  <a:pt x="4038" y="1"/>
                  <a:pt x="4087" y="1"/>
                </a:cubicBezTo>
                <a:cubicBezTo>
                  <a:pt x="4135" y="1"/>
                  <a:pt x="4281" y="1"/>
                  <a:pt x="4430" y="553"/>
                </a:cubicBezTo>
                <a:cubicBezTo>
                  <a:pt x="4580" y="1107"/>
                  <a:pt x="4757" y="2135"/>
                  <a:pt x="4987" y="3309"/>
                </a:cubicBezTo>
                <a:cubicBezTo>
                  <a:pt x="5219" y="4483"/>
                  <a:pt x="5590" y="6627"/>
                  <a:pt x="5812" y="7597"/>
                </a:cubicBezTo>
                <a:cubicBezTo>
                  <a:pt x="6034" y="8567"/>
                  <a:pt x="6123" y="8770"/>
                  <a:pt x="6322" y="9127"/>
                </a:cubicBezTo>
                <a:cubicBezTo>
                  <a:pt x="6519" y="9485"/>
                  <a:pt x="6645" y="9621"/>
                  <a:pt x="7000" y="9740"/>
                </a:cubicBezTo>
                <a:cubicBezTo>
                  <a:pt x="7356" y="9859"/>
                  <a:pt x="7945" y="9838"/>
                  <a:pt x="8459" y="9868"/>
                </a:cubicBezTo>
                <a:cubicBezTo>
                  <a:pt x="8973" y="9898"/>
                  <a:pt x="9702" y="9918"/>
                  <a:pt x="10087" y="9918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" name="Group 42"/>
          <p:cNvGrpSpPr>
            <a:grpSpLocks/>
          </p:cNvGrpSpPr>
          <p:nvPr/>
        </p:nvGrpSpPr>
        <p:grpSpPr bwMode="auto">
          <a:xfrm>
            <a:off x="603250" y="3223578"/>
            <a:ext cx="3938588" cy="1130300"/>
            <a:chOff x="380" y="2045"/>
            <a:chExt cx="2481" cy="712"/>
          </a:xfrm>
        </p:grpSpPr>
        <p:sp>
          <p:nvSpPr>
            <p:cNvPr id="35" name="Text Box 43"/>
            <p:cNvSpPr txBox="1">
              <a:spLocks noChangeArrowheads="1"/>
            </p:cNvSpPr>
            <p:nvPr/>
          </p:nvSpPr>
          <p:spPr bwMode="auto">
            <a:xfrm>
              <a:off x="380" y="2045"/>
              <a:ext cx="11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critical </a:t>
              </a:r>
              <a:r>
                <a:rPr lang="en-US" altLang="en-US" sz="2500" dirty="0" smtClean="0">
                  <a:latin typeface="Arial Narrow" pitchFamily="34" charset="0"/>
                </a:rPr>
                <a:t>value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36" name="Freeform 44"/>
            <p:cNvSpPr>
              <a:spLocks/>
            </p:cNvSpPr>
            <p:nvPr/>
          </p:nvSpPr>
          <p:spPr bwMode="auto">
            <a:xfrm>
              <a:off x="1474" y="2176"/>
              <a:ext cx="1387" cy="581"/>
            </a:xfrm>
            <a:custGeom>
              <a:avLst/>
              <a:gdLst>
                <a:gd name="T0" fmla="*/ 409 w 1458"/>
                <a:gd name="T1" fmla="*/ 5047 h 531"/>
                <a:gd name="T2" fmla="*/ 386 w 1458"/>
                <a:gd name="T3" fmla="*/ 3636 h 531"/>
                <a:gd name="T4" fmla="*/ 216 w 1458"/>
                <a:gd name="T5" fmla="*/ 1846 h 531"/>
                <a:gd name="T6" fmla="*/ 0 w 1458"/>
                <a:gd name="T7" fmla="*/ 0 h 5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58"/>
                <a:gd name="T13" fmla="*/ 0 h 531"/>
                <a:gd name="T14" fmla="*/ 1458 w 1458"/>
                <a:gd name="T15" fmla="*/ 531 h 5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58" h="531">
                  <a:moveTo>
                    <a:pt x="1423" y="531"/>
                  </a:moveTo>
                  <a:cubicBezTo>
                    <a:pt x="1410" y="506"/>
                    <a:pt x="1458" y="440"/>
                    <a:pt x="1346" y="384"/>
                  </a:cubicBezTo>
                  <a:cubicBezTo>
                    <a:pt x="1234" y="328"/>
                    <a:pt x="973" y="259"/>
                    <a:pt x="749" y="195"/>
                  </a:cubicBezTo>
                  <a:cubicBezTo>
                    <a:pt x="525" y="131"/>
                    <a:pt x="157" y="41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45"/>
            <p:cNvSpPr>
              <a:spLocks/>
            </p:cNvSpPr>
            <p:nvPr/>
          </p:nvSpPr>
          <p:spPr bwMode="auto">
            <a:xfrm>
              <a:off x="1474" y="2176"/>
              <a:ext cx="506" cy="581"/>
            </a:xfrm>
            <a:custGeom>
              <a:avLst/>
              <a:gdLst>
                <a:gd name="T0" fmla="*/ 18 w 579"/>
                <a:gd name="T1" fmla="*/ 6042 h 527"/>
                <a:gd name="T2" fmla="*/ 17 w 579"/>
                <a:gd name="T3" fmla="*/ 4167 h 527"/>
                <a:gd name="T4" fmla="*/ 0 w 579"/>
                <a:gd name="T5" fmla="*/ 0 h 527"/>
                <a:gd name="T6" fmla="*/ 0 60000 65536"/>
                <a:gd name="T7" fmla="*/ 0 60000 65536"/>
                <a:gd name="T8" fmla="*/ 0 60000 65536"/>
                <a:gd name="T9" fmla="*/ 0 w 579"/>
                <a:gd name="T10" fmla="*/ 0 h 527"/>
                <a:gd name="T11" fmla="*/ 579 w 579"/>
                <a:gd name="T12" fmla="*/ 527 h 5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9" h="527">
                  <a:moveTo>
                    <a:pt x="549" y="527"/>
                  </a:moveTo>
                  <a:cubicBezTo>
                    <a:pt x="539" y="500"/>
                    <a:pt x="579" y="452"/>
                    <a:pt x="488" y="364"/>
                  </a:cubicBezTo>
                  <a:cubicBezTo>
                    <a:pt x="397" y="276"/>
                    <a:pt x="102" y="76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39253" y="2636912"/>
            <a:ext cx="2911020" cy="400110"/>
            <a:chOff x="539253" y="2636912"/>
            <a:chExt cx="2911020" cy="400110"/>
          </a:xfrm>
        </p:grpSpPr>
        <p:sp>
          <p:nvSpPr>
            <p:cNvPr id="42" name="Text Box 39"/>
            <p:cNvSpPr txBox="1">
              <a:spLocks noChangeArrowheads="1"/>
            </p:cNvSpPr>
            <p:nvPr/>
          </p:nvSpPr>
          <p:spPr bwMode="auto">
            <a:xfrm>
              <a:off x="539253" y="2636912"/>
              <a:ext cx="266459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b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area under curve = 1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3151823" y="2851150"/>
              <a:ext cx="298450" cy="1476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208940" y="2202113"/>
            <a:ext cx="4755548" cy="989638"/>
            <a:chOff x="4208940" y="2202113"/>
            <a:chExt cx="4755548" cy="989638"/>
          </a:xfrm>
        </p:grpSpPr>
        <p:sp>
          <p:nvSpPr>
            <p:cNvPr id="44" name="Line 40"/>
            <p:cNvSpPr>
              <a:spLocks noChangeShapeType="1"/>
            </p:cNvSpPr>
            <p:nvPr/>
          </p:nvSpPr>
          <p:spPr bwMode="auto">
            <a:xfrm flipH="1">
              <a:off x="4208940" y="2882292"/>
              <a:ext cx="513396" cy="309459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15"/>
            <p:cNvSpPr txBox="1">
              <a:spLocks noChangeArrowheads="1"/>
            </p:cNvSpPr>
            <p:nvPr/>
          </p:nvSpPr>
          <p:spPr bwMode="auto">
            <a:xfrm>
              <a:off x="4725988" y="2202113"/>
              <a:ext cx="4238500" cy="735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95000"/>
                </a:lnSpc>
              </a:pPr>
              <a:r>
                <a:rPr lang="en-US" altLang="en-US" sz="2200" dirty="0" smtClean="0">
                  <a:latin typeface="Arial Narrow" pitchFamily="34" charset="0"/>
                </a:rPr>
                <a:t>Normal distribution of values is</a:t>
              </a:r>
              <a:br>
                <a:rPr lang="en-US" altLang="en-US" sz="2200" dirty="0" smtClean="0">
                  <a:latin typeface="Arial Narrow" pitchFamily="34" charset="0"/>
                </a:rPr>
              </a:br>
              <a:r>
                <a:rPr lang="en-US" altLang="en-US" sz="2200" dirty="0" smtClean="0">
                  <a:latin typeface="Arial Narrow" pitchFamily="34" charset="0"/>
                </a:rPr>
                <a:t>given by the Central Limit Theorem</a:t>
              </a:r>
              <a:endParaRPr lang="en-US" altLang="en-US" sz="2200" dirty="0"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86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31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5760639"/>
          </a:xfrm>
        </p:spPr>
        <p:txBody>
          <a:bodyPr/>
          <a:lstStyle/>
          <a:p>
            <a:pPr lvl="1"/>
            <a:r>
              <a:rPr lang="en-US" dirty="0" smtClean="0"/>
              <a:t>So if this your observed value…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…it isn’t big enough to decide that the true effect is not zero.</a:t>
            </a:r>
          </a:p>
          <a:p>
            <a:pPr lvl="1"/>
            <a:r>
              <a:rPr lang="en-US" dirty="0" smtClean="0"/>
              <a:t>But instead of saying that, you calculate a p value…</a:t>
            </a:r>
          </a:p>
          <a:p>
            <a:pPr lvl="1"/>
            <a:r>
              <a:rPr lang="en-US" dirty="0" smtClean="0"/>
              <a:t>…which is &gt;0.05…</a:t>
            </a:r>
          </a:p>
          <a:p>
            <a:pPr lvl="1"/>
            <a:r>
              <a:rPr lang="en-US" dirty="0" smtClean="0"/>
              <a:t>…and you say the effect is </a:t>
            </a:r>
            <a:r>
              <a:rPr lang="en-US" b="1" dirty="0" smtClean="0"/>
              <a:t>not significant</a:t>
            </a:r>
            <a:r>
              <a:rPr lang="en-US" dirty="0" smtClean="0"/>
              <a:t>.</a:t>
            </a:r>
          </a:p>
        </p:txBody>
      </p:sp>
      <p:sp>
        <p:nvSpPr>
          <p:cNvPr id="48" name="Freeform 19"/>
          <p:cNvSpPr>
            <a:spLocks/>
          </p:cNvSpPr>
          <p:nvPr/>
        </p:nvSpPr>
        <p:spPr bwMode="auto">
          <a:xfrm flipH="1">
            <a:off x="4307856" y="2377622"/>
            <a:ext cx="933244" cy="747193"/>
          </a:xfrm>
          <a:custGeom>
            <a:avLst/>
            <a:gdLst>
              <a:gd name="T0" fmla="*/ 818 w 818"/>
              <a:gd name="T1" fmla="*/ 846 h 846"/>
              <a:gd name="T2" fmla="*/ 812 w 818"/>
              <a:gd name="T3" fmla="*/ 0 h 846"/>
              <a:gd name="T4" fmla="*/ 690 w 818"/>
              <a:gd name="T5" fmla="*/ 358 h 846"/>
              <a:gd name="T6" fmla="*/ 633 w 818"/>
              <a:gd name="T7" fmla="*/ 508 h 846"/>
              <a:gd name="T8" fmla="*/ 570 w 818"/>
              <a:gd name="T9" fmla="*/ 640 h 846"/>
              <a:gd name="T10" fmla="*/ 516 w 818"/>
              <a:gd name="T11" fmla="*/ 724 h 846"/>
              <a:gd name="T12" fmla="*/ 453 w 818"/>
              <a:gd name="T13" fmla="*/ 784 h 846"/>
              <a:gd name="T14" fmla="*/ 360 w 818"/>
              <a:gd name="T15" fmla="*/ 823 h 846"/>
              <a:gd name="T16" fmla="*/ 228 w 818"/>
              <a:gd name="T17" fmla="*/ 838 h 846"/>
              <a:gd name="T18" fmla="*/ 105 w 818"/>
              <a:gd name="T19" fmla="*/ 841 h 846"/>
              <a:gd name="T20" fmla="*/ 0 w 818"/>
              <a:gd name="T21" fmla="*/ 844 h 846"/>
              <a:gd name="T22" fmla="*/ 818 w 818"/>
              <a:gd name="T23" fmla="*/ 846 h 84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18"/>
              <a:gd name="T37" fmla="*/ 0 h 846"/>
              <a:gd name="T38" fmla="*/ 818 w 818"/>
              <a:gd name="T39" fmla="*/ 846 h 846"/>
              <a:gd name="connsiteX0" fmla="*/ 10000 w 10000"/>
              <a:gd name="connsiteY0" fmla="*/ 10000 h 10000"/>
              <a:gd name="connsiteX1" fmla="*/ 9880 w 10000"/>
              <a:gd name="connsiteY1" fmla="*/ 0 h 10000"/>
              <a:gd name="connsiteX2" fmla="*/ 8435 w 10000"/>
              <a:gd name="connsiteY2" fmla="*/ 4232 h 10000"/>
              <a:gd name="connsiteX3" fmla="*/ 7738 w 10000"/>
              <a:gd name="connsiteY3" fmla="*/ 6005 h 10000"/>
              <a:gd name="connsiteX4" fmla="*/ 6968 w 10000"/>
              <a:gd name="connsiteY4" fmla="*/ 7565 h 10000"/>
              <a:gd name="connsiteX5" fmla="*/ 6308 w 10000"/>
              <a:gd name="connsiteY5" fmla="*/ 8558 h 10000"/>
              <a:gd name="connsiteX6" fmla="*/ 5538 w 10000"/>
              <a:gd name="connsiteY6" fmla="*/ 9267 h 10000"/>
              <a:gd name="connsiteX7" fmla="*/ 4401 w 10000"/>
              <a:gd name="connsiteY7" fmla="*/ 9728 h 10000"/>
              <a:gd name="connsiteX8" fmla="*/ 2787 w 10000"/>
              <a:gd name="connsiteY8" fmla="*/ 9905 h 10000"/>
              <a:gd name="connsiteX9" fmla="*/ 1284 w 10000"/>
              <a:gd name="connsiteY9" fmla="*/ 9941 h 10000"/>
              <a:gd name="connsiteX10" fmla="*/ 0 w 10000"/>
              <a:gd name="connsiteY10" fmla="*/ 9976 h 10000"/>
              <a:gd name="connsiteX11" fmla="*/ 10000 w 10000"/>
              <a:gd name="connsiteY11" fmla="*/ 10000 h 10000"/>
              <a:gd name="connsiteX0" fmla="*/ 10000 w 10068"/>
              <a:gd name="connsiteY0" fmla="*/ 10000 h 10000"/>
              <a:gd name="connsiteX1" fmla="*/ 10068 w 10068"/>
              <a:gd name="connsiteY1" fmla="*/ 0 h 10000"/>
              <a:gd name="connsiteX2" fmla="*/ 8435 w 10068"/>
              <a:gd name="connsiteY2" fmla="*/ 4232 h 10000"/>
              <a:gd name="connsiteX3" fmla="*/ 7738 w 10068"/>
              <a:gd name="connsiteY3" fmla="*/ 6005 h 10000"/>
              <a:gd name="connsiteX4" fmla="*/ 6968 w 10068"/>
              <a:gd name="connsiteY4" fmla="*/ 7565 h 10000"/>
              <a:gd name="connsiteX5" fmla="*/ 6308 w 10068"/>
              <a:gd name="connsiteY5" fmla="*/ 8558 h 10000"/>
              <a:gd name="connsiteX6" fmla="*/ 5538 w 10068"/>
              <a:gd name="connsiteY6" fmla="*/ 9267 h 10000"/>
              <a:gd name="connsiteX7" fmla="*/ 4401 w 10068"/>
              <a:gd name="connsiteY7" fmla="*/ 9728 h 10000"/>
              <a:gd name="connsiteX8" fmla="*/ 2787 w 10068"/>
              <a:gd name="connsiteY8" fmla="*/ 9905 h 10000"/>
              <a:gd name="connsiteX9" fmla="*/ 1284 w 10068"/>
              <a:gd name="connsiteY9" fmla="*/ 9941 h 10000"/>
              <a:gd name="connsiteX10" fmla="*/ 0 w 10068"/>
              <a:gd name="connsiteY10" fmla="*/ 9976 h 10000"/>
              <a:gd name="connsiteX11" fmla="*/ 10000 w 10068"/>
              <a:gd name="connsiteY11" fmla="*/ 10000 h 10000"/>
              <a:gd name="connsiteX0" fmla="*/ 10000 w 10068"/>
              <a:gd name="connsiteY0" fmla="*/ 10045 h 10045"/>
              <a:gd name="connsiteX1" fmla="*/ 10068 w 10068"/>
              <a:gd name="connsiteY1" fmla="*/ 0 h 10045"/>
              <a:gd name="connsiteX2" fmla="*/ 8435 w 10068"/>
              <a:gd name="connsiteY2" fmla="*/ 4277 h 10045"/>
              <a:gd name="connsiteX3" fmla="*/ 7738 w 10068"/>
              <a:gd name="connsiteY3" fmla="*/ 6050 h 10045"/>
              <a:gd name="connsiteX4" fmla="*/ 6968 w 10068"/>
              <a:gd name="connsiteY4" fmla="*/ 7610 h 10045"/>
              <a:gd name="connsiteX5" fmla="*/ 6308 w 10068"/>
              <a:gd name="connsiteY5" fmla="*/ 8603 h 10045"/>
              <a:gd name="connsiteX6" fmla="*/ 5538 w 10068"/>
              <a:gd name="connsiteY6" fmla="*/ 9312 h 10045"/>
              <a:gd name="connsiteX7" fmla="*/ 4401 w 10068"/>
              <a:gd name="connsiteY7" fmla="*/ 9773 h 10045"/>
              <a:gd name="connsiteX8" fmla="*/ 2787 w 10068"/>
              <a:gd name="connsiteY8" fmla="*/ 9950 h 10045"/>
              <a:gd name="connsiteX9" fmla="*/ 1284 w 10068"/>
              <a:gd name="connsiteY9" fmla="*/ 9986 h 10045"/>
              <a:gd name="connsiteX10" fmla="*/ 0 w 10068"/>
              <a:gd name="connsiteY10" fmla="*/ 10021 h 10045"/>
              <a:gd name="connsiteX11" fmla="*/ 10000 w 10068"/>
              <a:gd name="connsiteY11" fmla="*/ 10045 h 10045"/>
              <a:gd name="connsiteX0" fmla="*/ 10000 w 10004"/>
              <a:gd name="connsiteY0" fmla="*/ 9909 h 9909"/>
              <a:gd name="connsiteX1" fmla="*/ 9974 w 10004"/>
              <a:gd name="connsiteY1" fmla="*/ 0 h 9909"/>
              <a:gd name="connsiteX2" fmla="*/ 8435 w 10004"/>
              <a:gd name="connsiteY2" fmla="*/ 4141 h 9909"/>
              <a:gd name="connsiteX3" fmla="*/ 7738 w 10004"/>
              <a:gd name="connsiteY3" fmla="*/ 5914 h 9909"/>
              <a:gd name="connsiteX4" fmla="*/ 6968 w 10004"/>
              <a:gd name="connsiteY4" fmla="*/ 7474 h 9909"/>
              <a:gd name="connsiteX5" fmla="*/ 6308 w 10004"/>
              <a:gd name="connsiteY5" fmla="*/ 8467 h 9909"/>
              <a:gd name="connsiteX6" fmla="*/ 5538 w 10004"/>
              <a:gd name="connsiteY6" fmla="*/ 9176 h 9909"/>
              <a:gd name="connsiteX7" fmla="*/ 4401 w 10004"/>
              <a:gd name="connsiteY7" fmla="*/ 9637 h 9909"/>
              <a:gd name="connsiteX8" fmla="*/ 2787 w 10004"/>
              <a:gd name="connsiteY8" fmla="*/ 9814 h 9909"/>
              <a:gd name="connsiteX9" fmla="*/ 1284 w 10004"/>
              <a:gd name="connsiteY9" fmla="*/ 9850 h 9909"/>
              <a:gd name="connsiteX10" fmla="*/ 0 w 10004"/>
              <a:gd name="connsiteY10" fmla="*/ 9885 h 9909"/>
              <a:gd name="connsiteX11" fmla="*/ 10000 w 10004"/>
              <a:gd name="connsiteY11" fmla="*/ 9909 h 9909"/>
              <a:gd name="connsiteX0" fmla="*/ 9996 w 9998"/>
              <a:gd name="connsiteY0" fmla="*/ 10000 h 10000"/>
              <a:gd name="connsiteX1" fmla="*/ 9923 w 9998"/>
              <a:gd name="connsiteY1" fmla="*/ 0 h 10000"/>
              <a:gd name="connsiteX2" fmla="*/ 8432 w 9998"/>
              <a:gd name="connsiteY2" fmla="*/ 4179 h 10000"/>
              <a:gd name="connsiteX3" fmla="*/ 7735 w 9998"/>
              <a:gd name="connsiteY3" fmla="*/ 5968 h 10000"/>
              <a:gd name="connsiteX4" fmla="*/ 6965 w 9998"/>
              <a:gd name="connsiteY4" fmla="*/ 7543 h 10000"/>
              <a:gd name="connsiteX5" fmla="*/ 6305 w 9998"/>
              <a:gd name="connsiteY5" fmla="*/ 8545 h 10000"/>
              <a:gd name="connsiteX6" fmla="*/ 5536 w 9998"/>
              <a:gd name="connsiteY6" fmla="*/ 9260 h 10000"/>
              <a:gd name="connsiteX7" fmla="*/ 4399 w 9998"/>
              <a:gd name="connsiteY7" fmla="*/ 9726 h 10000"/>
              <a:gd name="connsiteX8" fmla="*/ 2786 w 9998"/>
              <a:gd name="connsiteY8" fmla="*/ 9904 h 10000"/>
              <a:gd name="connsiteX9" fmla="*/ 1283 w 9998"/>
              <a:gd name="connsiteY9" fmla="*/ 9940 h 10000"/>
              <a:gd name="connsiteX10" fmla="*/ 0 w 9998"/>
              <a:gd name="connsiteY10" fmla="*/ 9976 h 10000"/>
              <a:gd name="connsiteX11" fmla="*/ 9996 w 9998"/>
              <a:gd name="connsiteY11" fmla="*/ 10000 h 10000"/>
              <a:gd name="connsiteX0" fmla="*/ 9998 w 10019"/>
              <a:gd name="connsiteY0" fmla="*/ 10275 h 10275"/>
              <a:gd name="connsiteX1" fmla="*/ 10019 w 10019"/>
              <a:gd name="connsiteY1" fmla="*/ 0 h 10275"/>
              <a:gd name="connsiteX2" fmla="*/ 8434 w 10019"/>
              <a:gd name="connsiteY2" fmla="*/ 4454 h 10275"/>
              <a:gd name="connsiteX3" fmla="*/ 7737 w 10019"/>
              <a:gd name="connsiteY3" fmla="*/ 6243 h 10275"/>
              <a:gd name="connsiteX4" fmla="*/ 6966 w 10019"/>
              <a:gd name="connsiteY4" fmla="*/ 7818 h 10275"/>
              <a:gd name="connsiteX5" fmla="*/ 6306 w 10019"/>
              <a:gd name="connsiteY5" fmla="*/ 8820 h 10275"/>
              <a:gd name="connsiteX6" fmla="*/ 5537 w 10019"/>
              <a:gd name="connsiteY6" fmla="*/ 9535 h 10275"/>
              <a:gd name="connsiteX7" fmla="*/ 4400 w 10019"/>
              <a:gd name="connsiteY7" fmla="*/ 10001 h 10275"/>
              <a:gd name="connsiteX8" fmla="*/ 2787 w 10019"/>
              <a:gd name="connsiteY8" fmla="*/ 10179 h 10275"/>
              <a:gd name="connsiteX9" fmla="*/ 1283 w 10019"/>
              <a:gd name="connsiteY9" fmla="*/ 10215 h 10275"/>
              <a:gd name="connsiteX10" fmla="*/ 0 w 10019"/>
              <a:gd name="connsiteY10" fmla="*/ 10251 h 10275"/>
              <a:gd name="connsiteX11" fmla="*/ 9998 w 10019"/>
              <a:gd name="connsiteY11" fmla="*/ 10275 h 10275"/>
              <a:gd name="connsiteX0" fmla="*/ 9998 w 10019"/>
              <a:gd name="connsiteY0" fmla="*/ 9954 h 9954"/>
              <a:gd name="connsiteX1" fmla="*/ 10019 w 10019"/>
              <a:gd name="connsiteY1" fmla="*/ 0 h 9954"/>
              <a:gd name="connsiteX2" fmla="*/ 8434 w 10019"/>
              <a:gd name="connsiteY2" fmla="*/ 4133 h 9954"/>
              <a:gd name="connsiteX3" fmla="*/ 7737 w 10019"/>
              <a:gd name="connsiteY3" fmla="*/ 5922 h 9954"/>
              <a:gd name="connsiteX4" fmla="*/ 6966 w 10019"/>
              <a:gd name="connsiteY4" fmla="*/ 7497 h 9954"/>
              <a:gd name="connsiteX5" fmla="*/ 6306 w 10019"/>
              <a:gd name="connsiteY5" fmla="*/ 8499 h 9954"/>
              <a:gd name="connsiteX6" fmla="*/ 5537 w 10019"/>
              <a:gd name="connsiteY6" fmla="*/ 9214 h 9954"/>
              <a:gd name="connsiteX7" fmla="*/ 4400 w 10019"/>
              <a:gd name="connsiteY7" fmla="*/ 9680 h 9954"/>
              <a:gd name="connsiteX8" fmla="*/ 2787 w 10019"/>
              <a:gd name="connsiteY8" fmla="*/ 9858 h 9954"/>
              <a:gd name="connsiteX9" fmla="*/ 1283 w 10019"/>
              <a:gd name="connsiteY9" fmla="*/ 9894 h 9954"/>
              <a:gd name="connsiteX10" fmla="*/ 0 w 10019"/>
              <a:gd name="connsiteY10" fmla="*/ 9930 h 9954"/>
              <a:gd name="connsiteX11" fmla="*/ 9998 w 10019"/>
              <a:gd name="connsiteY11" fmla="*/ 9954 h 9954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722 w 10000"/>
              <a:gd name="connsiteY3" fmla="*/ 5949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581 w 10000"/>
              <a:gd name="connsiteY3" fmla="*/ 5719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628 w 10000"/>
              <a:gd name="connsiteY3" fmla="*/ 6041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53 w 10000"/>
              <a:gd name="connsiteY3" fmla="*/ 7532 h 10000"/>
              <a:gd name="connsiteX4" fmla="*/ 6294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94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00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765 w 10000"/>
              <a:gd name="connsiteY3" fmla="*/ 7762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200 w 10000"/>
              <a:gd name="connsiteY4" fmla="*/ 8538 h 10000"/>
              <a:gd name="connsiteX5" fmla="*/ 5479 w 10000"/>
              <a:gd name="connsiteY5" fmla="*/ 9073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153 w 10000"/>
              <a:gd name="connsiteY4" fmla="*/ 8400 h 10000"/>
              <a:gd name="connsiteX5" fmla="*/ 5479 w 10000"/>
              <a:gd name="connsiteY5" fmla="*/ 9073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9980"/>
              <a:gd name="connsiteY0" fmla="*/ 10000 h 10000"/>
              <a:gd name="connsiteX1" fmla="*/ 9684 w 9980"/>
              <a:gd name="connsiteY1" fmla="*/ 0 h 10000"/>
              <a:gd name="connsiteX2" fmla="*/ 8277 w 9980"/>
              <a:gd name="connsiteY2" fmla="*/ 4152 h 10000"/>
              <a:gd name="connsiteX3" fmla="*/ 6906 w 9980"/>
              <a:gd name="connsiteY3" fmla="*/ 7348 h 10000"/>
              <a:gd name="connsiteX4" fmla="*/ 6153 w 9980"/>
              <a:gd name="connsiteY4" fmla="*/ 8400 h 10000"/>
              <a:gd name="connsiteX5" fmla="*/ 5479 w 9980"/>
              <a:gd name="connsiteY5" fmla="*/ 9073 h 10000"/>
              <a:gd name="connsiteX6" fmla="*/ 4392 w 9980"/>
              <a:gd name="connsiteY6" fmla="*/ 9725 h 10000"/>
              <a:gd name="connsiteX7" fmla="*/ 2782 w 9980"/>
              <a:gd name="connsiteY7" fmla="*/ 9904 h 10000"/>
              <a:gd name="connsiteX8" fmla="*/ 1281 w 9980"/>
              <a:gd name="connsiteY8" fmla="*/ 9940 h 10000"/>
              <a:gd name="connsiteX9" fmla="*/ 0 w 9980"/>
              <a:gd name="connsiteY9" fmla="*/ 9976 h 10000"/>
              <a:gd name="connsiteX10" fmla="*/ 9979 w 9980"/>
              <a:gd name="connsiteY10" fmla="*/ 10000 h 10000"/>
              <a:gd name="connsiteX0" fmla="*/ 9619 w 9703"/>
              <a:gd name="connsiteY0" fmla="*/ 10000 h 10000"/>
              <a:gd name="connsiteX1" fmla="*/ 9703 w 9703"/>
              <a:gd name="connsiteY1" fmla="*/ 0 h 10000"/>
              <a:gd name="connsiteX2" fmla="*/ 8294 w 9703"/>
              <a:gd name="connsiteY2" fmla="*/ 4152 h 10000"/>
              <a:gd name="connsiteX3" fmla="*/ 6920 w 9703"/>
              <a:gd name="connsiteY3" fmla="*/ 7348 h 10000"/>
              <a:gd name="connsiteX4" fmla="*/ 6165 w 9703"/>
              <a:gd name="connsiteY4" fmla="*/ 8400 h 10000"/>
              <a:gd name="connsiteX5" fmla="*/ 5490 w 9703"/>
              <a:gd name="connsiteY5" fmla="*/ 9073 h 10000"/>
              <a:gd name="connsiteX6" fmla="*/ 4401 w 9703"/>
              <a:gd name="connsiteY6" fmla="*/ 9725 h 10000"/>
              <a:gd name="connsiteX7" fmla="*/ 2788 w 9703"/>
              <a:gd name="connsiteY7" fmla="*/ 9904 h 10000"/>
              <a:gd name="connsiteX8" fmla="*/ 1284 w 9703"/>
              <a:gd name="connsiteY8" fmla="*/ 9940 h 10000"/>
              <a:gd name="connsiteX9" fmla="*/ 0 w 9703"/>
              <a:gd name="connsiteY9" fmla="*/ 9976 h 10000"/>
              <a:gd name="connsiteX10" fmla="*/ 9619 w 9703"/>
              <a:gd name="connsiteY10" fmla="*/ 10000 h 10000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6354 w 10000"/>
              <a:gd name="connsiteY4" fmla="*/ 8400 h 10082"/>
              <a:gd name="connsiteX5" fmla="*/ 5658 w 10000"/>
              <a:gd name="connsiteY5" fmla="*/ 9073 h 10082"/>
              <a:gd name="connsiteX6" fmla="*/ 4536 w 10000"/>
              <a:gd name="connsiteY6" fmla="*/ 9725 h 10082"/>
              <a:gd name="connsiteX7" fmla="*/ 2873 w 10000"/>
              <a:gd name="connsiteY7" fmla="*/ 9904 h 10082"/>
              <a:gd name="connsiteX8" fmla="*/ 1323 w 10000"/>
              <a:gd name="connsiteY8" fmla="*/ 9940 h 10082"/>
              <a:gd name="connsiteX9" fmla="*/ 0 w 10000"/>
              <a:gd name="connsiteY9" fmla="*/ 9976 h 10082"/>
              <a:gd name="connsiteX10" fmla="*/ 9978 w 10000"/>
              <a:gd name="connsiteY10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6354 w 10000"/>
              <a:gd name="connsiteY4" fmla="*/ 8400 h 10082"/>
              <a:gd name="connsiteX5" fmla="*/ 5658 w 10000"/>
              <a:gd name="connsiteY5" fmla="*/ 9073 h 10082"/>
              <a:gd name="connsiteX6" fmla="*/ 4340 w 10000"/>
              <a:gd name="connsiteY6" fmla="*/ 9643 h 10082"/>
              <a:gd name="connsiteX7" fmla="*/ 2873 w 10000"/>
              <a:gd name="connsiteY7" fmla="*/ 9904 h 10082"/>
              <a:gd name="connsiteX8" fmla="*/ 1323 w 10000"/>
              <a:gd name="connsiteY8" fmla="*/ 9940 h 10082"/>
              <a:gd name="connsiteX9" fmla="*/ 0 w 10000"/>
              <a:gd name="connsiteY9" fmla="*/ 9976 h 10082"/>
              <a:gd name="connsiteX10" fmla="*/ 9978 w 10000"/>
              <a:gd name="connsiteY10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5658 w 10000"/>
              <a:gd name="connsiteY4" fmla="*/ 9073 h 10082"/>
              <a:gd name="connsiteX5" fmla="*/ 4340 w 10000"/>
              <a:gd name="connsiteY5" fmla="*/ 9643 h 10082"/>
              <a:gd name="connsiteX6" fmla="*/ 2873 w 10000"/>
              <a:gd name="connsiteY6" fmla="*/ 9904 h 10082"/>
              <a:gd name="connsiteX7" fmla="*/ 1323 w 10000"/>
              <a:gd name="connsiteY7" fmla="*/ 9940 h 10082"/>
              <a:gd name="connsiteX8" fmla="*/ 0 w 10000"/>
              <a:gd name="connsiteY8" fmla="*/ 9976 h 10082"/>
              <a:gd name="connsiteX9" fmla="*/ 9978 w 10000"/>
              <a:gd name="connsiteY9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263 w 10000"/>
              <a:gd name="connsiteY3" fmla="*/ 7348 h 10082"/>
              <a:gd name="connsiteX4" fmla="*/ 5658 w 10000"/>
              <a:gd name="connsiteY4" fmla="*/ 9073 h 10082"/>
              <a:gd name="connsiteX5" fmla="*/ 4340 w 10000"/>
              <a:gd name="connsiteY5" fmla="*/ 9643 h 10082"/>
              <a:gd name="connsiteX6" fmla="*/ 2873 w 10000"/>
              <a:gd name="connsiteY6" fmla="*/ 9904 h 10082"/>
              <a:gd name="connsiteX7" fmla="*/ 1323 w 10000"/>
              <a:gd name="connsiteY7" fmla="*/ 9940 h 10082"/>
              <a:gd name="connsiteX8" fmla="*/ 0 w 10000"/>
              <a:gd name="connsiteY8" fmla="*/ 9976 h 10082"/>
              <a:gd name="connsiteX9" fmla="*/ 9978 w 10000"/>
              <a:gd name="connsiteY9" fmla="*/ 10082 h 10082"/>
              <a:gd name="connsiteX0" fmla="*/ 9978 w 10000"/>
              <a:gd name="connsiteY0" fmla="*/ 10000 h 10000"/>
              <a:gd name="connsiteX1" fmla="*/ 10000 w 10000"/>
              <a:gd name="connsiteY1" fmla="*/ 0 h 10000"/>
              <a:gd name="connsiteX2" fmla="*/ 8548 w 10000"/>
              <a:gd name="connsiteY2" fmla="*/ 4152 h 10000"/>
              <a:gd name="connsiteX3" fmla="*/ 7263 w 10000"/>
              <a:gd name="connsiteY3" fmla="*/ 7348 h 10000"/>
              <a:gd name="connsiteX4" fmla="*/ 5658 w 10000"/>
              <a:gd name="connsiteY4" fmla="*/ 9073 h 10000"/>
              <a:gd name="connsiteX5" fmla="*/ 4340 w 10000"/>
              <a:gd name="connsiteY5" fmla="*/ 9643 h 10000"/>
              <a:gd name="connsiteX6" fmla="*/ 2873 w 10000"/>
              <a:gd name="connsiteY6" fmla="*/ 9904 h 10000"/>
              <a:gd name="connsiteX7" fmla="*/ 1323 w 10000"/>
              <a:gd name="connsiteY7" fmla="*/ 9940 h 10000"/>
              <a:gd name="connsiteX8" fmla="*/ 0 w 10000"/>
              <a:gd name="connsiteY8" fmla="*/ 9976 h 10000"/>
              <a:gd name="connsiteX9" fmla="*/ 9978 w 10000"/>
              <a:gd name="connsiteY9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000">
                <a:moveTo>
                  <a:pt x="9978" y="10000"/>
                </a:moveTo>
                <a:cubicBezTo>
                  <a:pt x="10002" y="6620"/>
                  <a:pt x="9976" y="3380"/>
                  <a:pt x="10000" y="0"/>
                </a:cubicBezTo>
                <a:lnTo>
                  <a:pt x="8548" y="4152"/>
                </a:lnTo>
                <a:lnTo>
                  <a:pt x="7263" y="7348"/>
                </a:lnTo>
                <a:lnTo>
                  <a:pt x="5658" y="9073"/>
                </a:lnTo>
                <a:lnTo>
                  <a:pt x="4340" y="9643"/>
                </a:lnTo>
                <a:lnTo>
                  <a:pt x="2873" y="9904"/>
                </a:lnTo>
                <a:lnTo>
                  <a:pt x="1323" y="9940"/>
                </a:lnTo>
                <a:lnTo>
                  <a:pt x="0" y="9976"/>
                </a:lnTo>
                <a:lnTo>
                  <a:pt x="9978" y="10000"/>
                </a:lnTo>
                <a:close/>
              </a:path>
            </a:pathLst>
          </a:custGeom>
          <a:solidFill>
            <a:srgbClr val="FF6699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19"/>
          <p:cNvSpPr>
            <a:spLocks/>
          </p:cNvSpPr>
          <p:nvPr/>
        </p:nvSpPr>
        <p:spPr bwMode="auto">
          <a:xfrm>
            <a:off x="2325053" y="2377622"/>
            <a:ext cx="933244" cy="747193"/>
          </a:xfrm>
          <a:custGeom>
            <a:avLst/>
            <a:gdLst>
              <a:gd name="T0" fmla="*/ 818 w 818"/>
              <a:gd name="T1" fmla="*/ 846 h 846"/>
              <a:gd name="T2" fmla="*/ 812 w 818"/>
              <a:gd name="T3" fmla="*/ 0 h 846"/>
              <a:gd name="T4" fmla="*/ 690 w 818"/>
              <a:gd name="T5" fmla="*/ 358 h 846"/>
              <a:gd name="T6" fmla="*/ 633 w 818"/>
              <a:gd name="T7" fmla="*/ 508 h 846"/>
              <a:gd name="T8" fmla="*/ 570 w 818"/>
              <a:gd name="T9" fmla="*/ 640 h 846"/>
              <a:gd name="T10" fmla="*/ 516 w 818"/>
              <a:gd name="T11" fmla="*/ 724 h 846"/>
              <a:gd name="T12" fmla="*/ 453 w 818"/>
              <a:gd name="T13" fmla="*/ 784 h 846"/>
              <a:gd name="T14" fmla="*/ 360 w 818"/>
              <a:gd name="T15" fmla="*/ 823 h 846"/>
              <a:gd name="T16" fmla="*/ 228 w 818"/>
              <a:gd name="T17" fmla="*/ 838 h 846"/>
              <a:gd name="T18" fmla="*/ 105 w 818"/>
              <a:gd name="T19" fmla="*/ 841 h 846"/>
              <a:gd name="T20" fmla="*/ 0 w 818"/>
              <a:gd name="T21" fmla="*/ 844 h 846"/>
              <a:gd name="T22" fmla="*/ 818 w 818"/>
              <a:gd name="T23" fmla="*/ 846 h 84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18"/>
              <a:gd name="T37" fmla="*/ 0 h 846"/>
              <a:gd name="T38" fmla="*/ 818 w 818"/>
              <a:gd name="T39" fmla="*/ 846 h 846"/>
              <a:gd name="connsiteX0" fmla="*/ 10000 w 10000"/>
              <a:gd name="connsiteY0" fmla="*/ 10000 h 10000"/>
              <a:gd name="connsiteX1" fmla="*/ 9880 w 10000"/>
              <a:gd name="connsiteY1" fmla="*/ 0 h 10000"/>
              <a:gd name="connsiteX2" fmla="*/ 8435 w 10000"/>
              <a:gd name="connsiteY2" fmla="*/ 4232 h 10000"/>
              <a:gd name="connsiteX3" fmla="*/ 7738 w 10000"/>
              <a:gd name="connsiteY3" fmla="*/ 6005 h 10000"/>
              <a:gd name="connsiteX4" fmla="*/ 6968 w 10000"/>
              <a:gd name="connsiteY4" fmla="*/ 7565 h 10000"/>
              <a:gd name="connsiteX5" fmla="*/ 6308 w 10000"/>
              <a:gd name="connsiteY5" fmla="*/ 8558 h 10000"/>
              <a:gd name="connsiteX6" fmla="*/ 5538 w 10000"/>
              <a:gd name="connsiteY6" fmla="*/ 9267 h 10000"/>
              <a:gd name="connsiteX7" fmla="*/ 4401 w 10000"/>
              <a:gd name="connsiteY7" fmla="*/ 9728 h 10000"/>
              <a:gd name="connsiteX8" fmla="*/ 2787 w 10000"/>
              <a:gd name="connsiteY8" fmla="*/ 9905 h 10000"/>
              <a:gd name="connsiteX9" fmla="*/ 1284 w 10000"/>
              <a:gd name="connsiteY9" fmla="*/ 9941 h 10000"/>
              <a:gd name="connsiteX10" fmla="*/ 0 w 10000"/>
              <a:gd name="connsiteY10" fmla="*/ 9976 h 10000"/>
              <a:gd name="connsiteX11" fmla="*/ 10000 w 10000"/>
              <a:gd name="connsiteY11" fmla="*/ 10000 h 10000"/>
              <a:gd name="connsiteX0" fmla="*/ 10000 w 10068"/>
              <a:gd name="connsiteY0" fmla="*/ 10000 h 10000"/>
              <a:gd name="connsiteX1" fmla="*/ 10068 w 10068"/>
              <a:gd name="connsiteY1" fmla="*/ 0 h 10000"/>
              <a:gd name="connsiteX2" fmla="*/ 8435 w 10068"/>
              <a:gd name="connsiteY2" fmla="*/ 4232 h 10000"/>
              <a:gd name="connsiteX3" fmla="*/ 7738 w 10068"/>
              <a:gd name="connsiteY3" fmla="*/ 6005 h 10000"/>
              <a:gd name="connsiteX4" fmla="*/ 6968 w 10068"/>
              <a:gd name="connsiteY4" fmla="*/ 7565 h 10000"/>
              <a:gd name="connsiteX5" fmla="*/ 6308 w 10068"/>
              <a:gd name="connsiteY5" fmla="*/ 8558 h 10000"/>
              <a:gd name="connsiteX6" fmla="*/ 5538 w 10068"/>
              <a:gd name="connsiteY6" fmla="*/ 9267 h 10000"/>
              <a:gd name="connsiteX7" fmla="*/ 4401 w 10068"/>
              <a:gd name="connsiteY7" fmla="*/ 9728 h 10000"/>
              <a:gd name="connsiteX8" fmla="*/ 2787 w 10068"/>
              <a:gd name="connsiteY8" fmla="*/ 9905 h 10000"/>
              <a:gd name="connsiteX9" fmla="*/ 1284 w 10068"/>
              <a:gd name="connsiteY9" fmla="*/ 9941 h 10000"/>
              <a:gd name="connsiteX10" fmla="*/ 0 w 10068"/>
              <a:gd name="connsiteY10" fmla="*/ 9976 h 10000"/>
              <a:gd name="connsiteX11" fmla="*/ 10000 w 10068"/>
              <a:gd name="connsiteY11" fmla="*/ 10000 h 10000"/>
              <a:gd name="connsiteX0" fmla="*/ 10000 w 10068"/>
              <a:gd name="connsiteY0" fmla="*/ 10045 h 10045"/>
              <a:gd name="connsiteX1" fmla="*/ 10068 w 10068"/>
              <a:gd name="connsiteY1" fmla="*/ 0 h 10045"/>
              <a:gd name="connsiteX2" fmla="*/ 8435 w 10068"/>
              <a:gd name="connsiteY2" fmla="*/ 4277 h 10045"/>
              <a:gd name="connsiteX3" fmla="*/ 7738 w 10068"/>
              <a:gd name="connsiteY3" fmla="*/ 6050 h 10045"/>
              <a:gd name="connsiteX4" fmla="*/ 6968 w 10068"/>
              <a:gd name="connsiteY4" fmla="*/ 7610 h 10045"/>
              <a:gd name="connsiteX5" fmla="*/ 6308 w 10068"/>
              <a:gd name="connsiteY5" fmla="*/ 8603 h 10045"/>
              <a:gd name="connsiteX6" fmla="*/ 5538 w 10068"/>
              <a:gd name="connsiteY6" fmla="*/ 9312 h 10045"/>
              <a:gd name="connsiteX7" fmla="*/ 4401 w 10068"/>
              <a:gd name="connsiteY7" fmla="*/ 9773 h 10045"/>
              <a:gd name="connsiteX8" fmla="*/ 2787 w 10068"/>
              <a:gd name="connsiteY8" fmla="*/ 9950 h 10045"/>
              <a:gd name="connsiteX9" fmla="*/ 1284 w 10068"/>
              <a:gd name="connsiteY9" fmla="*/ 9986 h 10045"/>
              <a:gd name="connsiteX10" fmla="*/ 0 w 10068"/>
              <a:gd name="connsiteY10" fmla="*/ 10021 h 10045"/>
              <a:gd name="connsiteX11" fmla="*/ 10000 w 10068"/>
              <a:gd name="connsiteY11" fmla="*/ 10045 h 10045"/>
              <a:gd name="connsiteX0" fmla="*/ 10000 w 10004"/>
              <a:gd name="connsiteY0" fmla="*/ 9909 h 9909"/>
              <a:gd name="connsiteX1" fmla="*/ 9974 w 10004"/>
              <a:gd name="connsiteY1" fmla="*/ 0 h 9909"/>
              <a:gd name="connsiteX2" fmla="*/ 8435 w 10004"/>
              <a:gd name="connsiteY2" fmla="*/ 4141 h 9909"/>
              <a:gd name="connsiteX3" fmla="*/ 7738 w 10004"/>
              <a:gd name="connsiteY3" fmla="*/ 5914 h 9909"/>
              <a:gd name="connsiteX4" fmla="*/ 6968 w 10004"/>
              <a:gd name="connsiteY4" fmla="*/ 7474 h 9909"/>
              <a:gd name="connsiteX5" fmla="*/ 6308 w 10004"/>
              <a:gd name="connsiteY5" fmla="*/ 8467 h 9909"/>
              <a:gd name="connsiteX6" fmla="*/ 5538 w 10004"/>
              <a:gd name="connsiteY6" fmla="*/ 9176 h 9909"/>
              <a:gd name="connsiteX7" fmla="*/ 4401 w 10004"/>
              <a:gd name="connsiteY7" fmla="*/ 9637 h 9909"/>
              <a:gd name="connsiteX8" fmla="*/ 2787 w 10004"/>
              <a:gd name="connsiteY8" fmla="*/ 9814 h 9909"/>
              <a:gd name="connsiteX9" fmla="*/ 1284 w 10004"/>
              <a:gd name="connsiteY9" fmla="*/ 9850 h 9909"/>
              <a:gd name="connsiteX10" fmla="*/ 0 w 10004"/>
              <a:gd name="connsiteY10" fmla="*/ 9885 h 9909"/>
              <a:gd name="connsiteX11" fmla="*/ 10000 w 10004"/>
              <a:gd name="connsiteY11" fmla="*/ 9909 h 9909"/>
              <a:gd name="connsiteX0" fmla="*/ 9996 w 9998"/>
              <a:gd name="connsiteY0" fmla="*/ 10000 h 10000"/>
              <a:gd name="connsiteX1" fmla="*/ 9923 w 9998"/>
              <a:gd name="connsiteY1" fmla="*/ 0 h 10000"/>
              <a:gd name="connsiteX2" fmla="*/ 8432 w 9998"/>
              <a:gd name="connsiteY2" fmla="*/ 4179 h 10000"/>
              <a:gd name="connsiteX3" fmla="*/ 7735 w 9998"/>
              <a:gd name="connsiteY3" fmla="*/ 5968 h 10000"/>
              <a:gd name="connsiteX4" fmla="*/ 6965 w 9998"/>
              <a:gd name="connsiteY4" fmla="*/ 7543 h 10000"/>
              <a:gd name="connsiteX5" fmla="*/ 6305 w 9998"/>
              <a:gd name="connsiteY5" fmla="*/ 8545 h 10000"/>
              <a:gd name="connsiteX6" fmla="*/ 5536 w 9998"/>
              <a:gd name="connsiteY6" fmla="*/ 9260 h 10000"/>
              <a:gd name="connsiteX7" fmla="*/ 4399 w 9998"/>
              <a:gd name="connsiteY7" fmla="*/ 9726 h 10000"/>
              <a:gd name="connsiteX8" fmla="*/ 2786 w 9998"/>
              <a:gd name="connsiteY8" fmla="*/ 9904 h 10000"/>
              <a:gd name="connsiteX9" fmla="*/ 1283 w 9998"/>
              <a:gd name="connsiteY9" fmla="*/ 9940 h 10000"/>
              <a:gd name="connsiteX10" fmla="*/ 0 w 9998"/>
              <a:gd name="connsiteY10" fmla="*/ 9976 h 10000"/>
              <a:gd name="connsiteX11" fmla="*/ 9996 w 9998"/>
              <a:gd name="connsiteY11" fmla="*/ 10000 h 10000"/>
              <a:gd name="connsiteX0" fmla="*/ 9998 w 10019"/>
              <a:gd name="connsiteY0" fmla="*/ 10275 h 10275"/>
              <a:gd name="connsiteX1" fmla="*/ 10019 w 10019"/>
              <a:gd name="connsiteY1" fmla="*/ 0 h 10275"/>
              <a:gd name="connsiteX2" fmla="*/ 8434 w 10019"/>
              <a:gd name="connsiteY2" fmla="*/ 4454 h 10275"/>
              <a:gd name="connsiteX3" fmla="*/ 7737 w 10019"/>
              <a:gd name="connsiteY3" fmla="*/ 6243 h 10275"/>
              <a:gd name="connsiteX4" fmla="*/ 6966 w 10019"/>
              <a:gd name="connsiteY4" fmla="*/ 7818 h 10275"/>
              <a:gd name="connsiteX5" fmla="*/ 6306 w 10019"/>
              <a:gd name="connsiteY5" fmla="*/ 8820 h 10275"/>
              <a:gd name="connsiteX6" fmla="*/ 5537 w 10019"/>
              <a:gd name="connsiteY6" fmla="*/ 9535 h 10275"/>
              <a:gd name="connsiteX7" fmla="*/ 4400 w 10019"/>
              <a:gd name="connsiteY7" fmla="*/ 10001 h 10275"/>
              <a:gd name="connsiteX8" fmla="*/ 2787 w 10019"/>
              <a:gd name="connsiteY8" fmla="*/ 10179 h 10275"/>
              <a:gd name="connsiteX9" fmla="*/ 1283 w 10019"/>
              <a:gd name="connsiteY9" fmla="*/ 10215 h 10275"/>
              <a:gd name="connsiteX10" fmla="*/ 0 w 10019"/>
              <a:gd name="connsiteY10" fmla="*/ 10251 h 10275"/>
              <a:gd name="connsiteX11" fmla="*/ 9998 w 10019"/>
              <a:gd name="connsiteY11" fmla="*/ 10275 h 10275"/>
              <a:gd name="connsiteX0" fmla="*/ 9998 w 10019"/>
              <a:gd name="connsiteY0" fmla="*/ 9954 h 9954"/>
              <a:gd name="connsiteX1" fmla="*/ 10019 w 10019"/>
              <a:gd name="connsiteY1" fmla="*/ 0 h 9954"/>
              <a:gd name="connsiteX2" fmla="*/ 8434 w 10019"/>
              <a:gd name="connsiteY2" fmla="*/ 4133 h 9954"/>
              <a:gd name="connsiteX3" fmla="*/ 7737 w 10019"/>
              <a:gd name="connsiteY3" fmla="*/ 5922 h 9954"/>
              <a:gd name="connsiteX4" fmla="*/ 6966 w 10019"/>
              <a:gd name="connsiteY4" fmla="*/ 7497 h 9954"/>
              <a:gd name="connsiteX5" fmla="*/ 6306 w 10019"/>
              <a:gd name="connsiteY5" fmla="*/ 8499 h 9954"/>
              <a:gd name="connsiteX6" fmla="*/ 5537 w 10019"/>
              <a:gd name="connsiteY6" fmla="*/ 9214 h 9954"/>
              <a:gd name="connsiteX7" fmla="*/ 4400 w 10019"/>
              <a:gd name="connsiteY7" fmla="*/ 9680 h 9954"/>
              <a:gd name="connsiteX8" fmla="*/ 2787 w 10019"/>
              <a:gd name="connsiteY8" fmla="*/ 9858 h 9954"/>
              <a:gd name="connsiteX9" fmla="*/ 1283 w 10019"/>
              <a:gd name="connsiteY9" fmla="*/ 9894 h 9954"/>
              <a:gd name="connsiteX10" fmla="*/ 0 w 10019"/>
              <a:gd name="connsiteY10" fmla="*/ 9930 h 9954"/>
              <a:gd name="connsiteX11" fmla="*/ 9998 w 10019"/>
              <a:gd name="connsiteY11" fmla="*/ 9954 h 9954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722 w 10000"/>
              <a:gd name="connsiteY3" fmla="*/ 5949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581 w 10000"/>
              <a:gd name="connsiteY3" fmla="*/ 5719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628 w 10000"/>
              <a:gd name="connsiteY3" fmla="*/ 6041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53 w 10000"/>
              <a:gd name="connsiteY3" fmla="*/ 7532 h 10000"/>
              <a:gd name="connsiteX4" fmla="*/ 6294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94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00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765 w 10000"/>
              <a:gd name="connsiteY3" fmla="*/ 7762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200 w 10000"/>
              <a:gd name="connsiteY4" fmla="*/ 8538 h 10000"/>
              <a:gd name="connsiteX5" fmla="*/ 5479 w 10000"/>
              <a:gd name="connsiteY5" fmla="*/ 9073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153 w 10000"/>
              <a:gd name="connsiteY4" fmla="*/ 8400 h 10000"/>
              <a:gd name="connsiteX5" fmla="*/ 5479 w 10000"/>
              <a:gd name="connsiteY5" fmla="*/ 9073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9980"/>
              <a:gd name="connsiteY0" fmla="*/ 10000 h 10000"/>
              <a:gd name="connsiteX1" fmla="*/ 9684 w 9980"/>
              <a:gd name="connsiteY1" fmla="*/ 0 h 10000"/>
              <a:gd name="connsiteX2" fmla="*/ 8277 w 9980"/>
              <a:gd name="connsiteY2" fmla="*/ 4152 h 10000"/>
              <a:gd name="connsiteX3" fmla="*/ 6906 w 9980"/>
              <a:gd name="connsiteY3" fmla="*/ 7348 h 10000"/>
              <a:gd name="connsiteX4" fmla="*/ 6153 w 9980"/>
              <a:gd name="connsiteY4" fmla="*/ 8400 h 10000"/>
              <a:gd name="connsiteX5" fmla="*/ 5479 w 9980"/>
              <a:gd name="connsiteY5" fmla="*/ 9073 h 10000"/>
              <a:gd name="connsiteX6" fmla="*/ 4392 w 9980"/>
              <a:gd name="connsiteY6" fmla="*/ 9725 h 10000"/>
              <a:gd name="connsiteX7" fmla="*/ 2782 w 9980"/>
              <a:gd name="connsiteY7" fmla="*/ 9904 h 10000"/>
              <a:gd name="connsiteX8" fmla="*/ 1281 w 9980"/>
              <a:gd name="connsiteY8" fmla="*/ 9940 h 10000"/>
              <a:gd name="connsiteX9" fmla="*/ 0 w 9980"/>
              <a:gd name="connsiteY9" fmla="*/ 9976 h 10000"/>
              <a:gd name="connsiteX10" fmla="*/ 9979 w 9980"/>
              <a:gd name="connsiteY10" fmla="*/ 10000 h 10000"/>
              <a:gd name="connsiteX0" fmla="*/ 9619 w 9703"/>
              <a:gd name="connsiteY0" fmla="*/ 10000 h 10000"/>
              <a:gd name="connsiteX1" fmla="*/ 9703 w 9703"/>
              <a:gd name="connsiteY1" fmla="*/ 0 h 10000"/>
              <a:gd name="connsiteX2" fmla="*/ 8294 w 9703"/>
              <a:gd name="connsiteY2" fmla="*/ 4152 h 10000"/>
              <a:gd name="connsiteX3" fmla="*/ 6920 w 9703"/>
              <a:gd name="connsiteY3" fmla="*/ 7348 h 10000"/>
              <a:gd name="connsiteX4" fmla="*/ 6165 w 9703"/>
              <a:gd name="connsiteY4" fmla="*/ 8400 h 10000"/>
              <a:gd name="connsiteX5" fmla="*/ 5490 w 9703"/>
              <a:gd name="connsiteY5" fmla="*/ 9073 h 10000"/>
              <a:gd name="connsiteX6" fmla="*/ 4401 w 9703"/>
              <a:gd name="connsiteY6" fmla="*/ 9725 h 10000"/>
              <a:gd name="connsiteX7" fmla="*/ 2788 w 9703"/>
              <a:gd name="connsiteY7" fmla="*/ 9904 h 10000"/>
              <a:gd name="connsiteX8" fmla="*/ 1284 w 9703"/>
              <a:gd name="connsiteY8" fmla="*/ 9940 h 10000"/>
              <a:gd name="connsiteX9" fmla="*/ 0 w 9703"/>
              <a:gd name="connsiteY9" fmla="*/ 9976 h 10000"/>
              <a:gd name="connsiteX10" fmla="*/ 9619 w 9703"/>
              <a:gd name="connsiteY10" fmla="*/ 10000 h 10000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6354 w 10000"/>
              <a:gd name="connsiteY4" fmla="*/ 8400 h 10082"/>
              <a:gd name="connsiteX5" fmla="*/ 5658 w 10000"/>
              <a:gd name="connsiteY5" fmla="*/ 9073 h 10082"/>
              <a:gd name="connsiteX6" fmla="*/ 4536 w 10000"/>
              <a:gd name="connsiteY6" fmla="*/ 9725 h 10082"/>
              <a:gd name="connsiteX7" fmla="*/ 2873 w 10000"/>
              <a:gd name="connsiteY7" fmla="*/ 9904 h 10082"/>
              <a:gd name="connsiteX8" fmla="*/ 1323 w 10000"/>
              <a:gd name="connsiteY8" fmla="*/ 9940 h 10082"/>
              <a:gd name="connsiteX9" fmla="*/ 0 w 10000"/>
              <a:gd name="connsiteY9" fmla="*/ 9976 h 10082"/>
              <a:gd name="connsiteX10" fmla="*/ 9978 w 10000"/>
              <a:gd name="connsiteY10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6354 w 10000"/>
              <a:gd name="connsiteY4" fmla="*/ 8400 h 10082"/>
              <a:gd name="connsiteX5" fmla="*/ 5658 w 10000"/>
              <a:gd name="connsiteY5" fmla="*/ 9073 h 10082"/>
              <a:gd name="connsiteX6" fmla="*/ 4340 w 10000"/>
              <a:gd name="connsiteY6" fmla="*/ 9643 h 10082"/>
              <a:gd name="connsiteX7" fmla="*/ 2873 w 10000"/>
              <a:gd name="connsiteY7" fmla="*/ 9904 h 10082"/>
              <a:gd name="connsiteX8" fmla="*/ 1323 w 10000"/>
              <a:gd name="connsiteY8" fmla="*/ 9940 h 10082"/>
              <a:gd name="connsiteX9" fmla="*/ 0 w 10000"/>
              <a:gd name="connsiteY9" fmla="*/ 9976 h 10082"/>
              <a:gd name="connsiteX10" fmla="*/ 9978 w 10000"/>
              <a:gd name="connsiteY10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5658 w 10000"/>
              <a:gd name="connsiteY4" fmla="*/ 9073 h 10082"/>
              <a:gd name="connsiteX5" fmla="*/ 4340 w 10000"/>
              <a:gd name="connsiteY5" fmla="*/ 9643 h 10082"/>
              <a:gd name="connsiteX6" fmla="*/ 2873 w 10000"/>
              <a:gd name="connsiteY6" fmla="*/ 9904 h 10082"/>
              <a:gd name="connsiteX7" fmla="*/ 1323 w 10000"/>
              <a:gd name="connsiteY7" fmla="*/ 9940 h 10082"/>
              <a:gd name="connsiteX8" fmla="*/ 0 w 10000"/>
              <a:gd name="connsiteY8" fmla="*/ 9976 h 10082"/>
              <a:gd name="connsiteX9" fmla="*/ 9978 w 10000"/>
              <a:gd name="connsiteY9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263 w 10000"/>
              <a:gd name="connsiteY3" fmla="*/ 7348 h 10082"/>
              <a:gd name="connsiteX4" fmla="*/ 5658 w 10000"/>
              <a:gd name="connsiteY4" fmla="*/ 9073 h 10082"/>
              <a:gd name="connsiteX5" fmla="*/ 4340 w 10000"/>
              <a:gd name="connsiteY5" fmla="*/ 9643 h 10082"/>
              <a:gd name="connsiteX6" fmla="*/ 2873 w 10000"/>
              <a:gd name="connsiteY6" fmla="*/ 9904 h 10082"/>
              <a:gd name="connsiteX7" fmla="*/ 1323 w 10000"/>
              <a:gd name="connsiteY7" fmla="*/ 9940 h 10082"/>
              <a:gd name="connsiteX8" fmla="*/ 0 w 10000"/>
              <a:gd name="connsiteY8" fmla="*/ 9976 h 10082"/>
              <a:gd name="connsiteX9" fmla="*/ 9978 w 10000"/>
              <a:gd name="connsiteY9" fmla="*/ 10082 h 10082"/>
              <a:gd name="connsiteX0" fmla="*/ 9978 w 10000"/>
              <a:gd name="connsiteY0" fmla="*/ 10000 h 10000"/>
              <a:gd name="connsiteX1" fmla="*/ 10000 w 10000"/>
              <a:gd name="connsiteY1" fmla="*/ 0 h 10000"/>
              <a:gd name="connsiteX2" fmla="*/ 8548 w 10000"/>
              <a:gd name="connsiteY2" fmla="*/ 4152 h 10000"/>
              <a:gd name="connsiteX3" fmla="*/ 7263 w 10000"/>
              <a:gd name="connsiteY3" fmla="*/ 7348 h 10000"/>
              <a:gd name="connsiteX4" fmla="*/ 5658 w 10000"/>
              <a:gd name="connsiteY4" fmla="*/ 9073 h 10000"/>
              <a:gd name="connsiteX5" fmla="*/ 4340 w 10000"/>
              <a:gd name="connsiteY5" fmla="*/ 9643 h 10000"/>
              <a:gd name="connsiteX6" fmla="*/ 2873 w 10000"/>
              <a:gd name="connsiteY6" fmla="*/ 9904 h 10000"/>
              <a:gd name="connsiteX7" fmla="*/ 1323 w 10000"/>
              <a:gd name="connsiteY7" fmla="*/ 9940 h 10000"/>
              <a:gd name="connsiteX8" fmla="*/ 0 w 10000"/>
              <a:gd name="connsiteY8" fmla="*/ 9976 h 10000"/>
              <a:gd name="connsiteX9" fmla="*/ 9978 w 10000"/>
              <a:gd name="connsiteY9" fmla="*/ 10000 h 10000"/>
              <a:gd name="connsiteX0" fmla="*/ 9978 w 10000"/>
              <a:gd name="connsiteY0" fmla="*/ 10000 h 10000"/>
              <a:gd name="connsiteX1" fmla="*/ 10000 w 10000"/>
              <a:gd name="connsiteY1" fmla="*/ 0 h 10000"/>
              <a:gd name="connsiteX2" fmla="*/ 8548 w 10000"/>
              <a:gd name="connsiteY2" fmla="*/ 4152 h 10000"/>
              <a:gd name="connsiteX3" fmla="*/ 7018 w 10000"/>
              <a:gd name="connsiteY3" fmla="*/ 7450 h 10000"/>
              <a:gd name="connsiteX4" fmla="*/ 5658 w 10000"/>
              <a:gd name="connsiteY4" fmla="*/ 9073 h 10000"/>
              <a:gd name="connsiteX5" fmla="*/ 4340 w 10000"/>
              <a:gd name="connsiteY5" fmla="*/ 9643 h 10000"/>
              <a:gd name="connsiteX6" fmla="*/ 2873 w 10000"/>
              <a:gd name="connsiteY6" fmla="*/ 9904 h 10000"/>
              <a:gd name="connsiteX7" fmla="*/ 1323 w 10000"/>
              <a:gd name="connsiteY7" fmla="*/ 9940 h 10000"/>
              <a:gd name="connsiteX8" fmla="*/ 0 w 10000"/>
              <a:gd name="connsiteY8" fmla="*/ 9976 h 10000"/>
              <a:gd name="connsiteX9" fmla="*/ 9978 w 10000"/>
              <a:gd name="connsiteY9" fmla="*/ 10000 h 10000"/>
              <a:gd name="connsiteX0" fmla="*/ 9978 w 10000"/>
              <a:gd name="connsiteY0" fmla="*/ 10000 h 10000"/>
              <a:gd name="connsiteX1" fmla="*/ 10000 w 10000"/>
              <a:gd name="connsiteY1" fmla="*/ 0 h 10000"/>
              <a:gd name="connsiteX2" fmla="*/ 8548 w 10000"/>
              <a:gd name="connsiteY2" fmla="*/ 4152 h 10000"/>
              <a:gd name="connsiteX3" fmla="*/ 7018 w 10000"/>
              <a:gd name="connsiteY3" fmla="*/ 7450 h 10000"/>
              <a:gd name="connsiteX4" fmla="*/ 5985 w 10000"/>
              <a:gd name="connsiteY4" fmla="*/ 8869 h 10000"/>
              <a:gd name="connsiteX5" fmla="*/ 4340 w 10000"/>
              <a:gd name="connsiteY5" fmla="*/ 9643 h 10000"/>
              <a:gd name="connsiteX6" fmla="*/ 2873 w 10000"/>
              <a:gd name="connsiteY6" fmla="*/ 9904 h 10000"/>
              <a:gd name="connsiteX7" fmla="*/ 1323 w 10000"/>
              <a:gd name="connsiteY7" fmla="*/ 9940 h 10000"/>
              <a:gd name="connsiteX8" fmla="*/ 0 w 10000"/>
              <a:gd name="connsiteY8" fmla="*/ 9976 h 10000"/>
              <a:gd name="connsiteX9" fmla="*/ 9978 w 10000"/>
              <a:gd name="connsiteY9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000">
                <a:moveTo>
                  <a:pt x="9978" y="10000"/>
                </a:moveTo>
                <a:cubicBezTo>
                  <a:pt x="10002" y="6620"/>
                  <a:pt x="9976" y="3380"/>
                  <a:pt x="10000" y="0"/>
                </a:cubicBezTo>
                <a:lnTo>
                  <a:pt x="8548" y="4152"/>
                </a:lnTo>
                <a:lnTo>
                  <a:pt x="7018" y="7450"/>
                </a:lnTo>
                <a:lnTo>
                  <a:pt x="5985" y="8869"/>
                </a:lnTo>
                <a:lnTo>
                  <a:pt x="4340" y="9643"/>
                </a:lnTo>
                <a:lnTo>
                  <a:pt x="2873" y="9904"/>
                </a:lnTo>
                <a:lnTo>
                  <a:pt x="1323" y="9940"/>
                </a:lnTo>
                <a:lnTo>
                  <a:pt x="0" y="9976"/>
                </a:lnTo>
                <a:lnTo>
                  <a:pt x="9978" y="10000"/>
                </a:lnTo>
                <a:close/>
              </a:path>
            </a:pathLst>
          </a:custGeom>
          <a:solidFill>
            <a:srgbClr val="FF6699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grpSp>
        <p:nvGrpSpPr>
          <p:cNvPr id="34" name="Group 42"/>
          <p:cNvGrpSpPr>
            <a:grpSpLocks/>
          </p:cNvGrpSpPr>
          <p:nvPr/>
        </p:nvGrpSpPr>
        <p:grpSpPr bwMode="auto">
          <a:xfrm>
            <a:off x="603250" y="1982272"/>
            <a:ext cx="3938588" cy="1130300"/>
            <a:chOff x="380" y="2045"/>
            <a:chExt cx="2481" cy="712"/>
          </a:xfrm>
        </p:grpSpPr>
        <p:sp>
          <p:nvSpPr>
            <p:cNvPr id="35" name="Text Box 43"/>
            <p:cNvSpPr txBox="1">
              <a:spLocks noChangeArrowheads="1"/>
            </p:cNvSpPr>
            <p:nvPr/>
          </p:nvSpPr>
          <p:spPr bwMode="auto">
            <a:xfrm>
              <a:off x="380" y="2045"/>
              <a:ext cx="11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critical </a:t>
              </a:r>
              <a:r>
                <a:rPr lang="en-US" altLang="en-US" sz="2500" dirty="0" smtClean="0">
                  <a:latin typeface="Arial Narrow" pitchFamily="34" charset="0"/>
                </a:rPr>
                <a:t>value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36" name="Freeform 44"/>
            <p:cNvSpPr>
              <a:spLocks/>
            </p:cNvSpPr>
            <p:nvPr/>
          </p:nvSpPr>
          <p:spPr bwMode="auto">
            <a:xfrm>
              <a:off x="1474" y="2176"/>
              <a:ext cx="1387" cy="581"/>
            </a:xfrm>
            <a:custGeom>
              <a:avLst/>
              <a:gdLst>
                <a:gd name="T0" fmla="*/ 409 w 1458"/>
                <a:gd name="T1" fmla="*/ 5047 h 531"/>
                <a:gd name="T2" fmla="*/ 386 w 1458"/>
                <a:gd name="T3" fmla="*/ 3636 h 531"/>
                <a:gd name="T4" fmla="*/ 216 w 1458"/>
                <a:gd name="T5" fmla="*/ 1846 h 531"/>
                <a:gd name="T6" fmla="*/ 0 w 1458"/>
                <a:gd name="T7" fmla="*/ 0 h 5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58"/>
                <a:gd name="T13" fmla="*/ 0 h 531"/>
                <a:gd name="T14" fmla="*/ 1458 w 1458"/>
                <a:gd name="T15" fmla="*/ 531 h 5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58" h="531">
                  <a:moveTo>
                    <a:pt x="1423" y="531"/>
                  </a:moveTo>
                  <a:cubicBezTo>
                    <a:pt x="1410" y="506"/>
                    <a:pt x="1458" y="440"/>
                    <a:pt x="1346" y="384"/>
                  </a:cubicBezTo>
                  <a:cubicBezTo>
                    <a:pt x="1234" y="328"/>
                    <a:pt x="973" y="259"/>
                    <a:pt x="749" y="195"/>
                  </a:cubicBezTo>
                  <a:cubicBezTo>
                    <a:pt x="525" y="131"/>
                    <a:pt x="157" y="41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45"/>
            <p:cNvSpPr>
              <a:spLocks/>
            </p:cNvSpPr>
            <p:nvPr/>
          </p:nvSpPr>
          <p:spPr bwMode="auto">
            <a:xfrm>
              <a:off x="1474" y="2176"/>
              <a:ext cx="506" cy="581"/>
            </a:xfrm>
            <a:custGeom>
              <a:avLst/>
              <a:gdLst>
                <a:gd name="T0" fmla="*/ 18 w 579"/>
                <a:gd name="T1" fmla="*/ 6042 h 527"/>
                <a:gd name="T2" fmla="*/ 17 w 579"/>
                <a:gd name="T3" fmla="*/ 4167 h 527"/>
                <a:gd name="T4" fmla="*/ 0 w 579"/>
                <a:gd name="T5" fmla="*/ 0 h 527"/>
                <a:gd name="T6" fmla="*/ 0 60000 65536"/>
                <a:gd name="T7" fmla="*/ 0 60000 65536"/>
                <a:gd name="T8" fmla="*/ 0 60000 65536"/>
                <a:gd name="T9" fmla="*/ 0 w 579"/>
                <a:gd name="T10" fmla="*/ 0 h 527"/>
                <a:gd name="T11" fmla="*/ 579 w 579"/>
                <a:gd name="T12" fmla="*/ 527 h 5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9" h="527">
                  <a:moveTo>
                    <a:pt x="549" y="527"/>
                  </a:moveTo>
                  <a:cubicBezTo>
                    <a:pt x="539" y="500"/>
                    <a:pt x="579" y="452"/>
                    <a:pt x="488" y="364"/>
                  </a:cubicBezTo>
                  <a:cubicBezTo>
                    <a:pt x="397" y="276"/>
                    <a:pt x="102" y="76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Line 40"/>
          <p:cNvSpPr>
            <a:spLocks noChangeShapeType="1"/>
          </p:cNvSpPr>
          <p:nvPr/>
        </p:nvSpPr>
        <p:spPr bwMode="auto">
          <a:xfrm flipH="1">
            <a:off x="4307855" y="637809"/>
            <a:ext cx="1" cy="24620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4716016" y="908720"/>
            <a:ext cx="1588897" cy="118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500" dirty="0" smtClean="0">
                <a:solidFill>
                  <a:srgbClr val="0000FF"/>
                </a:solidFill>
                <a:latin typeface="Arial Narrow" pitchFamily="34" charset="0"/>
              </a:rPr>
              <a:t>p value</a:t>
            </a:r>
            <a:br>
              <a:rPr lang="en-US" altLang="en-US" sz="2500" dirty="0" smtClean="0">
                <a:solidFill>
                  <a:srgbClr val="0000FF"/>
                </a:solidFill>
                <a:latin typeface="Arial Narrow" pitchFamily="34" charset="0"/>
              </a:rPr>
            </a:br>
            <a:r>
              <a:rPr lang="en-US" altLang="en-US" sz="2500" dirty="0" smtClean="0">
                <a:solidFill>
                  <a:srgbClr val="0000FF"/>
                </a:solidFill>
                <a:latin typeface="Arial Narrow" pitchFamily="34" charset="0"/>
              </a:rPr>
              <a:t>= 0.10+0.10</a:t>
            </a:r>
            <a:br>
              <a:rPr lang="en-US" altLang="en-US" sz="2500" dirty="0" smtClean="0">
                <a:solidFill>
                  <a:srgbClr val="0000FF"/>
                </a:solidFill>
                <a:latin typeface="Arial Narrow" pitchFamily="34" charset="0"/>
              </a:rPr>
            </a:br>
            <a:r>
              <a:rPr lang="en-US" altLang="en-US" sz="2500" dirty="0" smtClean="0">
                <a:solidFill>
                  <a:srgbClr val="0000FF"/>
                </a:solidFill>
                <a:latin typeface="Arial Narrow" pitchFamily="34" charset="0"/>
              </a:rPr>
              <a:t>= 0.20</a:t>
            </a:r>
            <a:endParaRPr lang="en-US" altLang="en-US" sz="2500" dirty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33" name="Freeform 41"/>
          <p:cNvSpPr>
            <a:spLocks/>
          </p:cNvSpPr>
          <p:nvPr/>
        </p:nvSpPr>
        <p:spPr bwMode="auto">
          <a:xfrm>
            <a:off x="2146807" y="1276028"/>
            <a:ext cx="4535403" cy="1851149"/>
          </a:xfrm>
          <a:custGeom>
            <a:avLst/>
            <a:gdLst>
              <a:gd name="T0" fmla="*/ 0 w 2929"/>
              <a:gd name="T1" fmla="*/ 1166 h 1169"/>
              <a:gd name="T2" fmla="*/ 364 w 2929"/>
              <a:gd name="T3" fmla="*/ 1148 h 1169"/>
              <a:gd name="T4" fmla="*/ 520 w 2929"/>
              <a:gd name="T5" fmla="*/ 1064 h 1169"/>
              <a:gd name="T6" fmla="*/ 640 w 2929"/>
              <a:gd name="T7" fmla="*/ 860 h 1169"/>
              <a:gd name="T8" fmla="*/ 811 w 2929"/>
              <a:gd name="T9" fmla="*/ 414 h 1169"/>
              <a:gd name="T10" fmla="*/ 934 w 2929"/>
              <a:gd name="T11" fmla="*/ 68 h 1169"/>
              <a:gd name="T12" fmla="*/ 1011 w 2929"/>
              <a:gd name="T13" fmla="*/ 3 h 1169"/>
              <a:gd name="T14" fmla="*/ 1096 w 2929"/>
              <a:gd name="T15" fmla="*/ 68 h 1169"/>
              <a:gd name="T16" fmla="*/ 1234 w 2929"/>
              <a:gd name="T17" fmla="*/ 392 h 1169"/>
              <a:gd name="T18" fmla="*/ 1438 w 2929"/>
              <a:gd name="T19" fmla="*/ 896 h 1169"/>
              <a:gd name="T20" fmla="*/ 1564 w 2929"/>
              <a:gd name="T21" fmla="*/ 1076 h 1169"/>
              <a:gd name="T22" fmla="*/ 1732 w 2929"/>
              <a:gd name="T23" fmla="*/ 1148 h 1169"/>
              <a:gd name="T24" fmla="*/ 2093 w 2929"/>
              <a:gd name="T25" fmla="*/ 1163 h 1169"/>
              <a:gd name="T26" fmla="*/ 2834 w 2929"/>
              <a:gd name="T27" fmla="*/ 1169 h 1169"/>
              <a:gd name="T28" fmla="*/ 2666 w 2929"/>
              <a:gd name="T29" fmla="*/ 1166 h 116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929"/>
              <a:gd name="T46" fmla="*/ 0 h 1169"/>
              <a:gd name="T47" fmla="*/ 2929 w 2929"/>
              <a:gd name="T48" fmla="*/ 1169 h 1169"/>
              <a:gd name="connsiteX0" fmla="*/ 0 w 9754"/>
              <a:gd name="connsiteY0" fmla="*/ 9949 h 9975"/>
              <a:gd name="connsiteX1" fmla="*/ 1243 w 9754"/>
              <a:gd name="connsiteY1" fmla="*/ 9795 h 9975"/>
              <a:gd name="connsiteX2" fmla="*/ 1775 w 9754"/>
              <a:gd name="connsiteY2" fmla="*/ 9077 h 9975"/>
              <a:gd name="connsiteX3" fmla="*/ 2159 w 9754"/>
              <a:gd name="connsiteY3" fmla="*/ 7299 h 9975"/>
              <a:gd name="connsiteX4" fmla="*/ 2769 w 9754"/>
              <a:gd name="connsiteY4" fmla="*/ 3516 h 9975"/>
              <a:gd name="connsiteX5" fmla="*/ 3189 w 9754"/>
              <a:gd name="connsiteY5" fmla="*/ 557 h 9975"/>
              <a:gd name="connsiteX6" fmla="*/ 3452 w 9754"/>
              <a:gd name="connsiteY6" fmla="*/ 1 h 9975"/>
              <a:gd name="connsiteX7" fmla="*/ 3742 w 9754"/>
              <a:gd name="connsiteY7" fmla="*/ 557 h 9975"/>
              <a:gd name="connsiteX8" fmla="*/ 4213 w 9754"/>
              <a:gd name="connsiteY8" fmla="*/ 3328 h 9975"/>
              <a:gd name="connsiteX9" fmla="*/ 4910 w 9754"/>
              <a:gd name="connsiteY9" fmla="*/ 7640 h 9975"/>
              <a:gd name="connsiteX10" fmla="*/ 5340 w 9754"/>
              <a:gd name="connsiteY10" fmla="*/ 9179 h 9975"/>
              <a:gd name="connsiteX11" fmla="*/ 5913 w 9754"/>
              <a:gd name="connsiteY11" fmla="*/ 9795 h 9975"/>
              <a:gd name="connsiteX12" fmla="*/ 7146 w 9754"/>
              <a:gd name="connsiteY12" fmla="*/ 9924 h 9975"/>
              <a:gd name="connsiteX13" fmla="*/ 9676 w 9754"/>
              <a:gd name="connsiteY13" fmla="*/ 9975 h 9975"/>
              <a:gd name="connsiteX14" fmla="*/ 9102 w 9754"/>
              <a:gd name="connsiteY14" fmla="*/ 9949 h 9975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1793 w 10000"/>
              <a:gd name="connsiteY2" fmla="*/ 9001 h 10000"/>
              <a:gd name="connsiteX3" fmla="*/ 2213 w 10000"/>
              <a:gd name="connsiteY3" fmla="*/ 7317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19 w 10000"/>
              <a:gd name="connsiteY8" fmla="*/ 3336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1793 w 10000"/>
              <a:gd name="connsiteY2" fmla="*/ 9001 h 10000"/>
              <a:gd name="connsiteX3" fmla="*/ 2213 w 10000"/>
              <a:gd name="connsiteY3" fmla="*/ 7317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59 w 10000"/>
              <a:gd name="connsiteY8" fmla="*/ 3567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1877 w 10000"/>
              <a:gd name="connsiteY2" fmla="*/ 8754 h 10000"/>
              <a:gd name="connsiteX3" fmla="*/ 2213 w 10000"/>
              <a:gd name="connsiteY3" fmla="*/ 7317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59 w 10000"/>
              <a:gd name="connsiteY8" fmla="*/ 3567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1877 w 10000"/>
              <a:gd name="connsiteY2" fmla="*/ 8877 h 10000"/>
              <a:gd name="connsiteX3" fmla="*/ 2213 w 10000"/>
              <a:gd name="connsiteY3" fmla="*/ 7317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59 w 10000"/>
              <a:gd name="connsiteY8" fmla="*/ 3567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1860 w 10000"/>
              <a:gd name="connsiteY2" fmla="*/ 8877 h 10000"/>
              <a:gd name="connsiteX3" fmla="*/ 2213 w 10000"/>
              <a:gd name="connsiteY3" fmla="*/ 7317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59 w 10000"/>
              <a:gd name="connsiteY8" fmla="*/ 3567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000" h="10000">
                <a:moveTo>
                  <a:pt x="0" y="9974"/>
                </a:moveTo>
                <a:cubicBezTo>
                  <a:pt x="213" y="9957"/>
                  <a:pt x="964" y="10003"/>
                  <a:pt x="1274" y="9820"/>
                </a:cubicBezTo>
                <a:cubicBezTo>
                  <a:pt x="1584" y="9637"/>
                  <a:pt x="1703" y="9294"/>
                  <a:pt x="1860" y="8877"/>
                </a:cubicBezTo>
                <a:cubicBezTo>
                  <a:pt x="2017" y="8460"/>
                  <a:pt x="2050" y="8209"/>
                  <a:pt x="2213" y="7317"/>
                </a:cubicBezTo>
                <a:cubicBezTo>
                  <a:pt x="2376" y="6425"/>
                  <a:pt x="2662" y="4652"/>
                  <a:pt x="2839" y="3525"/>
                </a:cubicBezTo>
                <a:cubicBezTo>
                  <a:pt x="3015" y="2398"/>
                  <a:pt x="3154" y="1141"/>
                  <a:pt x="3269" y="558"/>
                </a:cubicBezTo>
                <a:cubicBezTo>
                  <a:pt x="3384" y="-25"/>
                  <a:pt x="3497" y="1"/>
                  <a:pt x="3539" y="1"/>
                </a:cubicBezTo>
                <a:cubicBezTo>
                  <a:pt x="3581" y="1"/>
                  <a:pt x="3699" y="-36"/>
                  <a:pt x="3836" y="558"/>
                </a:cubicBezTo>
                <a:cubicBezTo>
                  <a:pt x="3973" y="1152"/>
                  <a:pt x="4159" y="2384"/>
                  <a:pt x="4359" y="3567"/>
                </a:cubicBezTo>
                <a:cubicBezTo>
                  <a:pt x="4559" y="4751"/>
                  <a:pt x="4848" y="6720"/>
                  <a:pt x="5034" y="7659"/>
                </a:cubicBezTo>
                <a:cubicBezTo>
                  <a:pt x="5220" y="8598"/>
                  <a:pt x="5302" y="8842"/>
                  <a:pt x="5475" y="9202"/>
                </a:cubicBezTo>
                <a:cubicBezTo>
                  <a:pt x="5646" y="9563"/>
                  <a:pt x="5755" y="9700"/>
                  <a:pt x="6062" y="9820"/>
                </a:cubicBezTo>
                <a:cubicBezTo>
                  <a:pt x="6371" y="9940"/>
                  <a:pt x="6682" y="9914"/>
                  <a:pt x="7326" y="9949"/>
                </a:cubicBezTo>
                <a:cubicBezTo>
                  <a:pt x="7970" y="9983"/>
                  <a:pt x="9587" y="10000"/>
                  <a:pt x="9920" y="10000"/>
                </a:cubicBezTo>
                <a:cubicBezTo>
                  <a:pt x="10252" y="10000"/>
                  <a:pt x="9455" y="9983"/>
                  <a:pt x="9332" y="9974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30408" y="2109594"/>
            <a:ext cx="2617788" cy="922339"/>
            <a:chOff x="4530408" y="2109594"/>
            <a:chExt cx="2617788" cy="922339"/>
          </a:xfrm>
        </p:grpSpPr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5625783" y="2109594"/>
              <a:ext cx="1522413" cy="457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95000"/>
                </a:lnSpc>
              </a:pPr>
              <a:r>
                <a:rPr lang="en-US" altLang="en-US" sz="2500" dirty="0">
                  <a:latin typeface="Arial Narrow" pitchFamily="34" charset="0"/>
                </a:rPr>
                <a:t>area = </a:t>
              </a:r>
              <a:r>
                <a:rPr lang="en-US" altLang="en-US" sz="2500" dirty="0" smtClean="0">
                  <a:latin typeface="Arial Narrow" pitchFamily="34" charset="0"/>
                </a:rPr>
                <a:t>0.10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4530408" y="2395344"/>
              <a:ext cx="1106488" cy="636589"/>
            </a:xfrm>
            <a:custGeom>
              <a:avLst/>
              <a:gdLst>
                <a:gd name="T0" fmla="*/ 7 w 749"/>
                <a:gd name="T1" fmla="*/ 3 h 492"/>
                <a:gd name="T2" fmla="*/ 20 w 749"/>
                <a:gd name="T3" fmla="*/ 2 h 492"/>
                <a:gd name="T4" fmla="*/ 125 w 749"/>
                <a:gd name="T5" fmla="*/ 0 h 492"/>
                <a:gd name="T6" fmla="*/ 0 60000 65536"/>
                <a:gd name="T7" fmla="*/ 0 60000 65536"/>
                <a:gd name="T8" fmla="*/ 0 60000 65536"/>
                <a:gd name="T9" fmla="*/ 0 w 749"/>
                <a:gd name="T10" fmla="*/ 0 h 492"/>
                <a:gd name="T11" fmla="*/ 749 w 749"/>
                <a:gd name="T12" fmla="*/ 492 h 4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9" h="492">
                  <a:moveTo>
                    <a:pt x="29" y="492"/>
                  </a:moveTo>
                  <a:cubicBezTo>
                    <a:pt x="44" y="455"/>
                    <a:pt x="0" y="349"/>
                    <a:pt x="120" y="267"/>
                  </a:cubicBezTo>
                  <a:cubicBezTo>
                    <a:pt x="240" y="185"/>
                    <a:pt x="618" y="56"/>
                    <a:pt x="749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38188" y="2379469"/>
            <a:ext cx="2270125" cy="639764"/>
            <a:chOff x="738188" y="2379469"/>
            <a:chExt cx="2270125" cy="639764"/>
          </a:xfrm>
        </p:grpSpPr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738188" y="2379469"/>
              <a:ext cx="1522413" cy="457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95000"/>
                </a:lnSpc>
              </a:pPr>
              <a:r>
                <a:rPr lang="en-US" altLang="en-US" sz="2500" dirty="0">
                  <a:latin typeface="Arial Narrow" pitchFamily="34" charset="0"/>
                </a:rPr>
                <a:t>area = </a:t>
              </a:r>
              <a:r>
                <a:rPr lang="en-US" altLang="en-US" sz="2500" dirty="0" smtClean="0">
                  <a:latin typeface="Arial Narrow" pitchFamily="34" charset="0"/>
                </a:rPr>
                <a:t>0.10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9" name="Freeform 16"/>
            <p:cNvSpPr>
              <a:spLocks/>
            </p:cNvSpPr>
            <p:nvPr/>
          </p:nvSpPr>
          <p:spPr bwMode="auto">
            <a:xfrm>
              <a:off x="2227263" y="2608070"/>
              <a:ext cx="781050" cy="411163"/>
            </a:xfrm>
            <a:custGeom>
              <a:avLst/>
              <a:gdLst>
                <a:gd name="T0" fmla="*/ 489 w 492"/>
                <a:gd name="T1" fmla="*/ 259 h 259"/>
                <a:gd name="T2" fmla="*/ 410 w 492"/>
                <a:gd name="T3" fmla="*/ 148 h 259"/>
                <a:gd name="T4" fmla="*/ 0 w 492"/>
                <a:gd name="T5" fmla="*/ 0 h 259"/>
                <a:gd name="T6" fmla="*/ 0 60000 65536"/>
                <a:gd name="T7" fmla="*/ 0 60000 65536"/>
                <a:gd name="T8" fmla="*/ 0 60000 65536"/>
                <a:gd name="T9" fmla="*/ 0 w 492"/>
                <a:gd name="T10" fmla="*/ 0 h 259"/>
                <a:gd name="T11" fmla="*/ 492 w 49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2" h="259">
                  <a:moveTo>
                    <a:pt x="489" y="259"/>
                  </a:moveTo>
                  <a:cubicBezTo>
                    <a:pt x="476" y="241"/>
                    <a:pt x="492" y="191"/>
                    <a:pt x="410" y="148"/>
                  </a:cubicBezTo>
                  <a:cubicBezTo>
                    <a:pt x="328" y="105"/>
                    <a:pt x="85" y="31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23"/>
          <p:cNvGrpSpPr>
            <a:grpSpLocks/>
          </p:cNvGrpSpPr>
          <p:nvPr/>
        </p:nvGrpSpPr>
        <p:grpSpPr bwMode="auto">
          <a:xfrm>
            <a:off x="190500" y="796727"/>
            <a:ext cx="8858250" cy="3208337"/>
            <a:chOff x="120" y="1291"/>
            <a:chExt cx="5580" cy="2021"/>
          </a:xfrm>
        </p:grpSpPr>
        <p:sp>
          <p:nvSpPr>
            <p:cNvPr id="16" name="Line 24"/>
            <p:cNvSpPr>
              <a:spLocks noChangeShapeType="1"/>
            </p:cNvSpPr>
            <p:nvPr/>
          </p:nvSpPr>
          <p:spPr bwMode="auto">
            <a:xfrm>
              <a:off x="2371" y="1508"/>
              <a:ext cx="0" cy="125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1791" y="1291"/>
              <a:ext cx="8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probability</a:t>
              </a:r>
            </a:p>
          </p:txBody>
        </p:sp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1270" y="3060"/>
              <a:ext cx="22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observed values of the effect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19" name="Text Box 27"/>
            <p:cNvSpPr txBox="1">
              <a:spLocks noChangeArrowheads="1"/>
            </p:cNvSpPr>
            <p:nvPr/>
          </p:nvSpPr>
          <p:spPr bwMode="auto">
            <a:xfrm>
              <a:off x="2274" y="2806"/>
              <a:ext cx="2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>
              <a:off x="2497" y="2926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auto">
            <a:xfrm flipH="1">
              <a:off x="1292" y="2926"/>
              <a:ext cx="9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2582" y="2830"/>
              <a:ext cx="623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positive</a:t>
              </a:r>
            </a:p>
          </p:txBody>
        </p:sp>
        <p:sp>
          <p:nvSpPr>
            <p:cNvPr id="23" name="Text Box 31"/>
            <p:cNvSpPr txBox="1">
              <a:spLocks noChangeArrowheads="1"/>
            </p:cNvSpPr>
            <p:nvPr/>
          </p:nvSpPr>
          <p:spPr bwMode="auto">
            <a:xfrm>
              <a:off x="1503" y="2830"/>
              <a:ext cx="687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negative</a:t>
              </a:r>
            </a:p>
          </p:txBody>
        </p:sp>
        <p:sp>
          <p:nvSpPr>
            <p:cNvPr id="24" name="Line 32"/>
            <p:cNvSpPr>
              <a:spLocks noChangeShapeType="1"/>
            </p:cNvSpPr>
            <p:nvPr/>
          </p:nvSpPr>
          <p:spPr bwMode="auto">
            <a:xfrm>
              <a:off x="120" y="2760"/>
              <a:ext cx="55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502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48" grpId="0" animBg="1"/>
      <p:bldP spid="49" grpId="0" animBg="1"/>
      <p:bldP spid="45" grpId="0" animBg="1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408711"/>
          </a:xfrm>
        </p:spPr>
        <p:txBody>
          <a:bodyPr/>
          <a:lstStyle/>
          <a:p>
            <a:pPr lvl="1"/>
            <a:r>
              <a:rPr lang="en-US" dirty="0" smtClean="0"/>
              <a:t>But if </a:t>
            </a:r>
            <a:r>
              <a:rPr lang="en-US" dirty="0"/>
              <a:t>your observed value </a:t>
            </a:r>
            <a:r>
              <a:rPr lang="en-US" i="1" dirty="0"/>
              <a:t>is</a:t>
            </a:r>
            <a:r>
              <a:rPr lang="en-US" dirty="0"/>
              <a:t> big enough…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…you get a p value </a:t>
            </a:r>
            <a:r>
              <a:rPr lang="en-US" dirty="0"/>
              <a:t>&lt;</a:t>
            </a:r>
            <a:r>
              <a:rPr lang="en-US" dirty="0" smtClean="0"/>
              <a:t>0.05…</a:t>
            </a:r>
          </a:p>
          <a:p>
            <a:pPr lvl="1"/>
            <a:r>
              <a:rPr lang="en-US" dirty="0" smtClean="0"/>
              <a:t>…and you say the effect is </a:t>
            </a:r>
            <a:r>
              <a:rPr lang="en-US" b="1" dirty="0" smtClean="0"/>
              <a:t>significant</a:t>
            </a:r>
            <a:r>
              <a:rPr lang="en-US" dirty="0" smtClean="0"/>
              <a:t>.</a:t>
            </a:r>
          </a:p>
          <a:p>
            <a:r>
              <a:rPr lang="en-US" sz="4000" dirty="0" smtClean="0"/>
              <a:t>OK, but how big is the true effect?</a:t>
            </a:r>
          </a:p>
          <a:p>
            <a:pPr lvl="1"/>
            <a:r>
              <a:rPr lang="en-US" dirty="0" smtClean="0"/>
              <a:t>Is it beneficial, harmful or useless for my patients</a:t>
            </a:r>
            <a:r>
              <a:rPr lang="en-US" sz="14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en-US" dirty="0" smtClean="0"/>
              <a:t>/</a:t>
            </a:r>
            <a:r>
              <a:rPr lang="en-US" sz="1400" dirty="0" smtClean="0"/>
              <a:t> </a:t>
            </a:r>
            <a:r>
              <a:rPr lang="en-US" dirty="0" smtClean="0"/>
              <a:t>athletes</a:t>
            </a:r>
            <a:r>
              <a:rPr lang="en-US" sz="14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en-US" dirty="0" smtClean="0"/>
              <a:t>/</a:t>
            </a:r>
            <a:r>
              <a:rPr lang="en-US" sz="140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en-US" dirty="0" smtClean="0"/>
              <a:t>clients?</a:t>
            </a:r>
          </a:p>
          <a:p>
            <a:pPr lvl="1"/>
            <a:r>
              <a:rPr lang="en-US" dirty="0" smtClean="0"/>
              <a:t>There are two approaches with NHST…</a:t>
            </a:r>
          </a:p>
          <a:p>
            <a:endParaRPr lang="en-US" dirty="0" smtClean="0"/>
          </a:p>
        </p:txBody>
      </p:sp>
      <p:sp>
        <p:nvSpPr>
          <p:cNvPr id="48" name="Freeform 19"/>
          <p:cNvSpPr>
            <a:spLocks/>
          </p:cNvSpPr>
          <p:nvPr/>
        </p:nvSpPr>
        <p:spPr bwMode="auto">
          <a:xfrm flipH="1">
            <a:off x="4570855" y="2926666"/>
            <a:ext cx="670245" cy="197551"/>
          </a:xfrm>
          <a:custGeom>
            <a:avLst/>
            <a:gdLst>
              <a:gd name="T0" fmla="*/ 818 w 818"/>
              <a:gd name="T1" fmla="*/ 846 h 846"/>
              <a:gd name="T2" fmla="*/ 812 w 818"/>
              <a:gd name="T3" fmla="*/ 0 h 846"/>
              <a:gd name="T4" fmla="*/ 690 w 818"/>
              <a:gd name="T5" fmla="*/ 358 h 846"/>
              <a:gd name="T6" fmla="*/ 633 w 818"/>
              <a:gd name="T7" fmla="*/ 508 h 846"/>
              <a:gd name="T8" fmla="*/ 570 w 818"/>
              <a:gd name="T9" fmla="*/ 640 h 846"/>
              <a:gd name="T10" fmla="*/ 516 w 818"/>
              <a:gd name="T11" fmla="*/ 724 h 846"/>
              <a:gd name="T12" fmla="*/ 453 w 818"/>
              <a:gd name="T13" fmla="*/ 784 h 846"/>
              <a:gd name="T14" fmla="*/ 360 w 818"/>
              <a:gd name="T15" fmla="*/ 823 h 846"/>
              <a:gd name="T16" fmla="*/ 228 w 818"/>
              <a:gd name="T17" fmla="*/ 838 h 846"/>
              <a:gd name="T18" fmla="*/ 105 w 818"/>
              <a:gd name="T19" fmla="*/ 841 h 846"/>
              <a:gd name="T20" fmla="*/ 0 w 818"/>
              <a:gd name="T21" fmla="*/ 844 h 846"/>
              <a:gd name="T22" fmla="*/ 818 w 818"/>
              <a:gd name="T23" fmla="*/ 846 h 84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18"/>
              <a:gd name="T37" fmla="*/ 0 h 846"/>
              <a:gd name="T38" fmla="*/ 818 w 818"/>
              <a:gd name="T39" fmla="*/ 846 h 846"/>
              <a:gd name="connsiteX0" fmla="*/ 10000 w 10000"/>
              <a:gd name="connsiteY0" fmla="*/ 10000 h 10000"/>
              <a:gd name="connsiteX1" fmla="*/ 9880 w 10000"/>
              <a:gd name="connsiteY1" fmla="*/ 0 h 10000"/>
              <a:gd name="connsiteX2" fmla="*/ 8435 w 10000"/>
              <a:gd name="connsiteY2" fmla="*/ 4232 h 10000"/>
              <a:gd name="connsiteX3" fmla="*/ 7738 w 10000"/>
              <a:gd name="connsiteY3" fmla="*/ 6005 h 10000"/>
              <a:gd name="connsiteX4" fmla="*/ 6968 w 10000"/>
              <a:gd name="connsiteY4" fmla="*/ 7565 h 10000"/>
              <a:gd name="connsiteX5" fmla="*/ 6308 w 10000"/>
              <a:gd name="connsiteY5" fmla="*/ 8558 h 10000"/>
              <a:gd name="connsiteX6" fmla="*/ 5538 w 10000"/>
              <a:gd name="connsiteY6" fmla="*/ 9267 h 10000"/>
              <a:gd name="connsiteX7" fmla="*/ 4401 w 10000"/>
              <a:gd name="connsiteY7" fmla="*/ 9728 h 10000"/>
              <a:gd name="connsiteX8" fmla="*/ 2787 w 10000"/>
              <a:gd name="connsiteY8" fmla="*/ 9905 h 10000"/>
              <a:gd name="connsiteX9" fmla="*/ 1284 w 10000"/>
              <a:gd name="connsiteY9" fmla="*/ 9941 h 10000"/>
              <a:gd name="connsiteX10" fmla="*/ 0 w 10000"/>
              <a:gd name="connsiteY10" fmla="*/ 9976 h 10000"/>
              <a:gd name="connsiteX11" fmla="*/ 10000 w 10000"/>
              <a:gd name="connsiteY11" fmla="*/ 10000 h 10000"/>
              <a:gd name="connsiteX0" fmla="*/ 10000 w 10068"/>
              <a:gd name="connsiteY0" fmla="*/ 10000 h 10000"/>
              <a:gd name="connsiteX1" fmla="*/ 10068 w 10068"/>
              <a:gd name="connsiteY1" fmla="*/ 0 h 10000"/>
              <a:gd name="connsiteX2" fmla="*/ 8435 w 10068"/>
              <a:gd name="connsiteY2" fmla="*/ 4232 h 10000"/>
              <a:gd name="connsiteX3" fmla="*/ 7738 w 10068"/>
              <a:gd name="connsiteY3" fmla="*/ 6005 h 10000"/>
              <a:gd name="connsiteX4" fmla="*/ 6968 w 10068"/>
              <a:gd name="connsiteY4" fmla="*/ 7565 h 10000"/>
              <a:gd name="connsiteX5" fmla="*/ 6308 w 10068"/>
              <a:gd name="connsiteY5" fmla="*/ 8558 h 10000"/>
              <a:gd name="connsiteX6" fmla="*/ 5538 w 10068"/>
              <a:gd name="connsiteY6" fmla="*/ 9267 h 10000"/>
              <a:gd name="connsiteX7" fmla="*/ 4401 w 10068"/>
              <a:gd name="connsiteY7" fmla="*/ 9728 h 10000"/>
              <a:gd name="connsiteX8" fmla="*/ 2787 w 10068"/>
              <a:gd name="connsiteY8" fmla="*/ 9905 h 10000"/>
              <a:gd name="connsiteX9" fmla="*/ 1284 w 10068"/>
              <a:gd name="connsiteY9" fmla="*/ 9941 h 10000"/>
              <a:gd name="connsiteX10" fmla="*/ 0 w 10068"/>
              <a:gd name="connsiteY10" fmla="*/ 9976 h 10000"/>
              <a:gd name="connsiteX11" fmla="*/ 10000 w 10068"/>
              <a:gd name="connsiteY11" fmla="*/ 10000 h 10000"/>
              <a:gd name="connsiteX0" fmla="*/ 10000 w 10068"/>
              <a:gd name="connsiteY0" fmla="*/ 10045 h 10045"/>
              <a:gd name="connsiteX1" fmla="*/ 10068 w 10068"/>
              <a:gd name="connsiteY1" fmla="*/ 0 h 10045"/>
              <a:gd name="connsiteX2" fmla="*/ 8435 w 10068"/>
              <a:gd name="connsiteY2" fmla="*/ 4277 h 10045"/>
              <a:gd name="connsiteX3" fmla="*/ 7738 w 10068"/>
              <a:gd name="connsiteY3" fmla="*/ 6050 h 10045"/>
              <a:gd name="connsiteX4" fmla="*/ 6968 w 10068"/>
              <a:gd name="connsiteY4" fmla="*/ 7610 h 10045"/>
              <a:gd name="connsiteX5" fmla="*/ 6308 w 10068"/>
              <a:gd name="connsiteY5" fmla="*/ 8603 h 10045"/>
              <a:gd name="connsiteX6" fmla="*/ 5538 w 10068"/>
              <a:gd name="connsiteY6" fmla="*/ 9312 h 10045"/>
              <a:gd name="connsiteX7" fmla="*/ 4401 w 10068"/>
              <a:gd name="connsiteY7" fmla="*/ 9773 h 10045"/>
              <a:gd name="connsiteX8" fmla="*/ 2787 w 10068"/>
              <a:gd name="connsiteY8" fmla="*/ 9950 h 10045"/>
              <a:gd name="connsiteX9" fmla="*/ 1284 w 10068"/>
              <a:gd name="connsiteY9" fmla="*/ 9986 h 10045"/>
              <a:gd name="connsiteX10" fmla="*/ 0 w 10068"/>
              <a:gd name="connsiteY10" fmla="*/ 10021 h 10045"/>
              <a:gd name="connsiteX11" fmla="*/ 10000 w 10068"/>
              <a:gd name="connsiteY11" fmla="*/ 10045 h 10045"/>
              <a:gd name="connsiteX0" fmla="*/ 10000 w 10004"/>
              <a:gd name="connsiteY0" fmla="*/ 9909 h 9909"/>
              <a:gd name="connsiteX1" fmla="*/ 9974 w 10004"/>
              <a:gd name="connsiteY1" fmla="*/ 0 h 9909"/>
              <a:gd name="connsiteX2" fmla="*/ 8435 w 10004"/>
              <a:gd name="connsiteY2" fmla="*/ 4141 h 9909"/>
              <a:gd name="connsiteX3" fmla="*/ 7738 w 10004"/>
              <a:gd name="connsiteY3" fmla="*/ 5914 h 9909"/>
              <a:gd name="connsiteX4" fmla="*/ 6968 w 10004"/>
              <a:gd name="connsiteY4" fmla="*/ 7474 h 9909"/>
              <a:gd name="connsiteX5" fmla="*/ 6308 w 10004"/>
              <a:gd name="connsiteY5" fmla="*/ 8467 h 9909"/>
              <a:gd name="connsiteX6" fmla="*/ 5538 w 10004"/>
              <a:gd name="connsiteY6" fmla="*/ 9176 h 9909"/>
              <a:gd name="connsiteX7" fmla="*/ 4401 w 10004"/>
              <a:gd name="connsiteY7" fmla="*/ 9637 h 9909"/>
              <a:gd name="connsiteX8" fmla="*/ 2787 w 10004"/>
              <a:gd name="connsiteY8" fmla="*/ 9814 h 9909"/>
              <a:gd name="connsiteX9" fmla="*/ 1284 w 10004"/>
              <a:gd name="connsiteY9" fmla="*/ 9850 h 9909"/>
              <a:gd name="connsiteX10" fmla="*/ 0 w 10004"/>
              <a:gd name="connsiteY10" fmla="*/ 9885 h 9909"/>
              <a:gd name="connsiteX11" fmla="*/ 10000 w 10004"/>
              <a:gd name="connsiteY11" fmla="*/ 9909 h 9909"/>
              <a:gd name="connsiteX0" fmla="*/ 9996 w 9998"/>
              <a:gd name="connsiteY0" fmla="*/ 10000 h 10000"/>
              <a:gd name="connsiteX1" fmla="*/ 9923 w 9998"/>
              <a:gd name="connsiteY1" fmla="*/ 0 h 10000"/>
              <a:gd name="connsiteX2" fmla="*/ 8432 w 9998"/>
              <a:gd name="connsiteY2" fmla="*/ 4179 h 10000"/>
              <a:gd name="connsiteX3" fmla="*/ 7735 w 9998"/>
              <a:gd name="connsiteY3" fmla="*/ 5968 h 10000"/>
              <a:gd name="connsiteX4" fmla="*/ 6965 w 9998"/>
              <a:gd name="connsiteY4" fmla="*/ 7543 h 10000"/>
              <a:gd name="connsiteX5" fmla="*/ 6305 w 9998"/>
              <a:gd name="connsiteY5" fmla="*/ 8545 h 10000"/>
              <a:gd name="connsiteX6" fmla="*/ 5536 w 9998"/>
              <a:gd name="connsiteY6" fmla="*/ 9260 h 10000"/>
              <a:gd name="connsiteX7" fmla="*/ 4399 w 9998"/>
              <a:gd name="connsiteY7" fmla="*/ 9726 h 10000"/>
              <a:gd name="connsiteX8" fmla="*/ 2786 w 9998"/>
              <a:gd name="connsiteY8" fmla="*/ 9904 h 10000"/>
              <a:gd name="connsiteX9" fmla="*/ 1283 w 9998"/>
              <a:gd name="connsiteY9" fmla="*/ 9940 h 10000"/>
              <a:gd name="connsiteX10" fmla="*/ 0 w 9998"/>
              <a:gd name="connsiteY10" fmla="*/ 9976 h 10000"/>
              <a:gd name="connsiteX11" fmla="*/ 9996 w 9998"/>
              <a:gd name="connsiteY11" fmla="*/ 10000 h 10000"/>
              <a:gd name="connsiteX0" fmla="*/ 9998 w 10019"/>
              <a:gd name="connsiteY0" fmla="*/ 10275 h 10275"/>
              <a:gd name="connsiteX1" fmla="*/ 10019 w 10019"/>
              <a:gd name="connsiteY1" fmla="*/ 0 h 10275"/>
              <a:gd name="connsiteX2" fmla="*/ 8434 w 10019"/>
              <a:gd name="connsiteY2" fmla="*/ 4454 h 10275"/>
              <a:gd name="connsiteX3" fmla="*/ 7737 w 10019"/>
              <a:gd name="connsiteY3" fmla="*/ 6243 h 10275"/>
              <a:gd name="connsiteX4" fmla="*/ 6966 w 10019"/>
              <a:gd name="connsiteY4" fmla="*/ 7818 h 10275"/>
              <a:gd name="connsiteX5" fmla="*/ 6306 w 10019"/>
              <a:gd name="connsiteY5" fmla="*/ 8820 h 10275"/>
              <a:gd name="connsiteX6" fmla="*/ 5537 w 10019"/>
              <a:gd name="connsiteY6" fmla="*/ 9535 h 10275"/>
              <a:gd name="connsiteX7" fmla="*/ 4400 w 10019"/>
              <a:gd name="connsiteY7" fmla="*/ 10001 h 10275"/>
              <a:gd name="connsiteX8" fmla="*/ 2787 w 10019"/>
              <a:gd name="connsiteY8" fmla="*/ 10179 h 10275"/>
              <a:gd name="connsiteX9" fmla="*/ 1283 w 10019"/>
              <a:gd name="connsiteY9" fmla="*/ 10215 h 10275"/>
              <a:gd name="connsiteX10" fmla="*/ 0 w 10019"/>
              <a:gd name="connsiteY10" fmla="*/ 10251 h 10275"/>
              <a:gd name="connsiteX11" fmla="*/ 9998 w 10019"/>
              <a:gd name="connsiteY11" fmla="*/ 10275 h 10275"/>
              <a:gd name="connsiteX0" fmla="*/ 9998 w 10019"/>
              <a:gd name="connsiteY0" fmla="*/ 9954 h 9954"/>
              <a:gd name="connsiteX1" fmla="*/ 10019 w 10019"/>
              <a:gd name="connsiteY1" fmla="*/ 0 h 9954"/>
              <a:gd name="connsiteX2" fmla="*/ 8434 w 10019"/>
              <a:gd name="connsiteY2" fmla="*/ 4133 h 9954"/>
              <a:gd name="connsiteX3" fmla="*/ 7737 w 10019"/>
              <a:gd name="connsiteY3" fmla="*/ 5922 h 9954"/>
              <a:gd name="connsiteX4" fmla="*/ 6966 w 10019"/>
              <a:gd name="connsiteY4" fmla="*/ 7497 h 9954"/>
              <a:gd name="connsiteX5" fmla="*/ 6306 w 10019"/>
              <a:gd name="connsiteY5" fmla="*/ 8499 h 9954"/>
              <a:gd name="connsiteX6" fmla="*/ 5537 w 10019"/>
              <a:gd name="connsiteY6" fmla="*/ 9214 h 9954"/>
              <a:gd name="connsiteX7" fmla="*/ 4400 w 10019"/>
              <a:gd name="connsiteY7" fmla="*/ 9680 h 9954"/>
              <a:gd name="connsiteX8" fmla="*/ 2787 w 10019"/>
              <a:gd name="connsiteY8" fmla="*/ 9858 h 9954"/>
              <a:gd name="connsiteX9" fmla="*/ 1283 w 10019"/>
              <a:gd name="connsiteY9" fmla="*/ 9894 h 9954"/>
              <a:gd name="connsiteX10" fmla="*/ 0 w 10019"/>
              <a:gd name="connsiteY10" fmla="*/ 9930 h 9954"/>
              <a:gd name="connsiteX11" fmla="*/ 9998 w 10019"/>
              <a:gd name="connsiteY11" fmla="*/ 9954 h 9954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722 w 10000"/>
              <a:gd name="connsiteY3" fmla="*/ 5949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581 w 10000"/>
              <a:gd name="connsiteY3" fmla="*/ 5719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628 w 10000"/>
              <a:gd name="connsiteY3" fmla="*/ 6041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53 w 10000"/>
              <a:gd name="connsiteY3" fmla="*/ 7532 h 10000"/>
              <a:gd name="connsiteX4" fmla="*/ 6294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94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00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765 w 10000"/>
              <a:gd name="connsiteY3" fmla="*/ 7762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200 w 10000"/>
              <a:gd name="connsiteY4" fmla="*/ 8538 h 10000"/>
              <a:gd name="connsiteX5" fmla="*/ 5479 w 10000"/>
              <a:gd name="connsiteY5" fmla="*/ 9073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153 w 10000"/>
              <a:gd name="connsiteY4" fmla="*/ 8400 h 10000"/>
              <a:gd name="connsiteX5" fmla="*/ 5479 w 10000"/>
              <a:gd name="connsiteY5" fmla="*/ 9073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9980"/>
              <a:gd name="connsiteY0" fmla="*/ 10000 h 10000"/>
              <a:gd name="connsiteX1" fmla="*/ 9684 w 9980"/>
              <a:gd name="connsiteY1" fmla="*/ 0 h 10000"/>
              <a:gd name="connsiteX2" fmla="*/ 8277 w 9980"/>
              <a:gd name="connsiteY2" fmla="*/ 4152 h 10000"/>
              <a:gd name="connsiteX3" fmla="*/ 6906 w 9980"/>
              <a:gd name="connsiteY3" fmla="*/ 7348 h 10000"/>
              <a:gd name="connsiteX4" fmla="*/ 6153 w 9980"/>
              <a:gd name="connsiteY4" fmla="*/ 8400 h 10000"/>
              <a:gd name="connsiteX5" fmla="*/ 5479 w 9980"/>
              <a:gd name="connsiteY5" fmla="*/ 9073 h 10000"/>
              <a:gd name="connsiteX6" fmla="*/ 4392 w 9980"/>
              <a:gd name="connsiteY6" fmla="*/ 9725 h 10000"/>
              <a:gd name="connsiteX7" fmla="*/ 2782 w 9980"/>
              <a:gd name="connsiteY7" fmla="*/ 9904 h 10000"/>
              <a:gd name="connsiteX8" fmla="*/ 1281 w 9980"/>
              <a:gd name="connsiteY8" fmla="*/ 9940 h 10000"/>
              <a:gd name="connsiteX9" fmla="*/ 0 w 9980"/>
              <a:gd name="connsiteY9" fmla="*/ 9976 h 10000"/>
              <a:gd name="connsiteX10" fmla="*/ 9979 w 9980"/>
              <a:gd name="connsiteY10" fmla="*/ 10000 h 10000"/>
              <a:gd name="connsiteX0" fmla="*/ 9619 w 9703"/>
              <a:gd name="connsiteY0" fmla="*/ 10000 h 10000"/>
              <a:gd name="connsiteX1" fmla="*/ 9703 w 9703"/>
              <a:gd name="connsiteY1" fmla="*/ 0 h 10000"/>
              <a:gd name="connsiteX2" fmla="*/ 8294 w 9703"/>
              <a:gd name="connsiteY2" fmla="*/ 4152 h 10000"/>
              <a:gd name="connsiteX3" fmla="*/ 6920 w 9703"/>
              <a:gd name="connsiteY3" fmla="*/ 7348 h 10000"/>
              <a:gd name="connsiteX4" fmla="*/ 6165 w 9703"/>
              <a:gd name="connsiteY4" fmla="*/ 8400 h 10000"/>
              <a:gd name="connsiteX5" fmla="*/ 5490 w 9703"/>
              <a:gd name="connsiteY5" fmla="*/ 9073 h 10000"/>
              <a:gd name="connsiteX6" fmla="*/ 4401 w 9703"/>
              <a:gd name="connsiteY6" fmla="*/ 9725 h 10000"/>
              <a:gd name="connsiteX7" fmla="*/ 2788 w 9703"/>
              <a:gd name="connsiteY7" fmla="*/ 9904 h 10000"/>
              <a:gd name="connsiteX8" fmla="*/ 1284 w 9703"/>
              <a:gd name="connsiteY8" fmla="*/ 9940 h 10000"/>
              <a:gd name="connsiteX9" fmla="*/ 0 w 9703"/>
              <a:gd name="connsiteY9" fmla="*/ 9976 h 10000"/>
              <a:gd name="connsiteX10" fmla="*/ 9619 w 9703"/>
              <a:gd name="connsiteY10" fmla="*/ 10000 h 10000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6354 w 10000"/>
              <a:gd name="connsiteY4" fmla="*/ 8400 h 10082"/>
              <a:gd name="connsiteX5" fmla="*/ 5658 w 10000"/>
              <a:gd name="connsiteY5" fmla="*/ 9073 h 10082"/>
              <a:gd name="connsiteX6" fmla="*/ 4536 w 10000"/>
              <a:gd name="connsiteY6" fmla="*/ 9725 h 10082"/>
              <a:gd name="connsiteX7" fmla="*/ 2873 w 10000"/>
              <a:gd name="connsiteY7" fmla="*/ 9904 h 10082"/>
              <a:gd name="connsiteX8" fmla="*/ 1323 w 10000"/>
              <a:gd name="connsiteY8" fmla="*/ 9940 h 10082"/>
              <a:gd name="connsiteX9" fmla="*/ 0 w 10000"/>
              <a:gd name="connsiteY9" fmla="*/ 9976 h 10082"/>
              <a:gd name="connsiteX10" fmla="*/ 9978 w 10000"/>
              <a:gd name="connsiteY10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6354 w 10000"/>
              <a:gd name="connsiteY4" fmla="*/ 8400 h 10082"/>
              <a:gd name="connsiteX5" fmla="*/ 5658 w 10000"/>
              <a:gd name="connsiteY5" fmla="*/ 9073 h 10082"/>
              <a:gd name="connsiteX6" fmla="*/ 4340 w 10000"/>
              <a:gd name="connsiteY6" fmla="*/ 9643 h 10082"/>
              <a:gd name="connsiteX7" fmla="*/ 2873 w 10000"/>
              <a:gd name="connsiteY7" fmla="*/ 9904 h 10082"/>
              <a:gd name="connsiteX8" fmla="*/ 1323 w 10000"/>
              <a:gd name="connsiteY8" fmla="*/ 9940 h 10082"/>
              <a:gd name="connsiteX9" fmla="*/ 0 w 10000"/>
              <a:gd name="connsiteY9" fmla="*/ 9976 h 10082"/>
              <a:gd name="connsiteX10" fmla="*/ 9978 w 10000"/>
              <a:gd name="connsiteY10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5658 w 10000"/>
              <a:gd name="connsiteY4" fmla="*/ 9073 h 10082"/>
              <a:gd name="connsiteX5" fmla="*/ 4340 w 10000"/>
              <a:gd name="connsiteY5" fmla="*/ 9643 h 10082"/>
              <a:gd name="connsiteX6" fmla="*/ 2873 w 10000"/>
              <a:gd name="connsiteY6" fmla="*/ 9904 h 10082"/>
              <a:gd name="connsiteX7" fmla="*/ 1323 w 10000"/>
              <a:gd name="connsiteY7" fmla="*/ 9940 h 10082"/>
              <a:gd name="connsiteX8" fmla="*/ 0 w 10000"/>
              <a:gd name="connsiteY8" fmla="*/ 9976 h 10082"/>
              <a:gd name="connsiteX9" fmla="*/ 9978 w 10000"/>
              <a:gd name="connsiteY9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263 w 10000"/>
              <a:gd name="connsiteY3" fmla="*/ 7348 h 10082"/>
              <a:gd name="connsiteX4" fmla="*/ 5658 w 10000"/>
              <a:gd name="connsiteY4" fmla="*/ 9073 h 10082"/>
              <a:gd name="connsiteX5" fmla="*/ 4340 w 10000"/>
              <a:gd name="connsiteY5" fmla="*/ 9643 h 10082"/>
              <a:gd name="connsiteX6" fmla="*/ 2873 w 10000"/>
              <a:gd name="connsiteY6" fmla="*/ 9904 h 10082"/>
              <a:gd name="connsiteX7" fmla="*/ 1323 w 10000"/>
              <a:gd name="connsiteY7" fmla="*/ 9940 h 10082"/>
              <a:gd name="connsiteX8" fmla="*/ 0 w 10000"/>
              <a:gd name="connsiteY8" fmla="*/ 9976 h 10082"/>
              <a:gd name="connsiteX9" fmla="*/ 9978 w 10000"/>
              <a:gd name="connsiteY9" fmla="*/ 10082 h 10082"/>
              <a:gd name="connsiteX0" fmla="*/ 9978 w 10000"/>
              <a:gd name="connsiteY0" fmla="*/ 10000 h 10000"/>
              <a:gd name="connsiteX1" fmla="*/ 10000 w 10000"/>
              <a:gd name="connsiteY1" fmla="*/ 0 h 10000"/>
              <a:gd name="connsiteX2" fmla="*/ 8548 w 10000"/>
              <a:gd name="connsiteY2" fmla="*/ 4152 h 10000"/>
              <a:gd name="connsiteX3" fmla="*/ 7263 w 10000"/>
              <a:gd name="connsiteY3" fmla="*/ 7348 h 10000"/>
              <a:gd name="connsiteX4" fmla="*/ 5658 w 10000"/>
              <a:gd name="connsiteY4" fmla="*/ 9073 h 10000"/>
              <a:gd name="connsiteX5" fmla="*/ 4340 w 10000"/>
              <a:gd name="connsiteY5" fmla="*/ 9643 h 10000"/>
              <a:gd name="connsiteX6" fmla="*/ 2873 w 10000"/>
              <a:gd name="connsiteY6" fmla="*/ 9904 h 10000"/>
              <a:gd name="connsiteX7" fmla="*/ 1323 w 10000"/>
              <a:gd name="connsiteY7" fmla="*/ 9940 h 10000"/>
              <a:gd name="connsiteX8" fmla="*/ 0 w 10000"/>
              <a:gd name="connsiteY8" fmla="*/ 9976 h 10000"/>
              <a:gd name="connsiteX9" fmla="*/ 9978 w 10000"/>
              <a:gd name="connsiteY9" fmla="*/ 10000 h 10000"/>
              <a:gd name="connsiteX0" fmla="*/ 9978 w 10000"/>
              <a:gd name="connsiteY0" fmla="*/ 10000 h 10000"/>
              <a:gd name="connsiteX1" fmla="*/ 10000 w 10000"/>
              <a:gd name="connsiteY1" fmla="*/ 0 h 10000"/>
              <a:gd name="connsiteX2" fmla="*/ 8548 w 10000"/>
              <a:gd name="connsiteY2" fmla="*/ 4152 h 10000"/>
              <a:gd name="connsiteX3" fmla="*/ 7263 w 10000"/>
              <a:gd name="connsiteY3" fmla="*/ 7348 h 10000"/>
              <a:gd name="connsiteX4" fmla="*/ 5658 w 10000"/>
              <a:gd name="connsiteY4" fmla="*/ 9073 h 10000"/>
              <a:gd name="connsiteX5" fmla="*/ 4340 w 10000"/>
              <a:gd name="connsiteY5" fmla="*/ 9643 h 10000"/>
              <a:gd name="connsiteX6" fmla="*/ 2873 w 10000"/>
              <a:gd name="connsiteY6" fmla="*/ 9904 h 10000"/>
              <a:gd name="connsiteX7" fmla="*/ 1323 w 10000"/>
              <a:gd name="connsiteY7" fmla="*/ 9940 h 10000"/>
              <a:gd name="connsiteX8" fmla="*/ 0 w 10000"/>
              <a:gd name="connsiteY8" fmla="*/ 9976 h 10000"/>
              <a:gd name="connsiteX9" fmla="*/ 7115 w 10000"/>
              <a:gd name="connsiteY9" fmla="*/ 9992 h 10000"/>
              <a:gd name="connsiteX10" fmla="*/ 9978 w 10000"/>
              <a:gd name="connsiteY10" fmla="*/ 10000 h 10000"/>
              <a:gd name="connsiteX0" fmla="*/ 7115 w 10000"/>
              <a:gd name="connsiteY0" fmla="*/ 9992 h 9992"/>
              <a:gd name="connsiteX1" fmla="*/ 10000 w 10000"/>
              <a:gd name="connsiteY1" fmla="*/ 0 h 9992"/>
              <a:gd name="connsiteX2" fmla="*/ 8548 w 10000"/>
              <a:gd name="connsiteY2" fmla="*/ 4152 h 9992"/>
              <a:gd name="connsiteX3" fmla="*/ 7263 w 10000"/>
              <a:gd name="connsiteY3" fmla="*/ 7348 h 9992"/>
              <a:gd name="connsiteX4" fmla="*/ 5658 w 10000"/>
              <a:gd name="connsiteY4" fmla="*/ 9073 h 9992"/>
              <a:gd name="connsiteX5" fmla="*/ 4340 w 10000"/>
              <a:gd name="connsiteY5" fmla="*/ 9643 h 9992"/>
              <a:gd name="connsiteX6" fmla="*/ 2873 w 10000"/>
              <a:gd name="connsiteY6" fmla="*/ 9904 h 9992"/>
              <a:gd name="connsiteX7" fmla="*/ 1323 w 10000"/>
              <a:gd name="connsiteY7" fmla="*/ 9940 h 9992"/>
              <a:gd name="connsiteX8" fmla="*/ 0 w 10000"/>
              <a:gd name="connsiteY8" fmla="*/ 9976 h 9992"/>
              <a:gd name="connsiteX9" fmla="*/ 7115 w 10000"/>
              <a:gd name="connsiteY9" fmla="*/ 9992 h 9992"/>
              <a:gd name="connsiteX0" fmla="*/ 7115 w 8548"/>
              <a:gd name="connsiteY0" fmla="*/ 5845 h 5845"/>
              <a:gd name="connsiteX1" fmla="*/ 8548 w 8548"/>
              <a:gd name="connsiteY1" fmla="*/ 0 h 5845"/>
              <a:gd name="connsiteX2" fmla="*/ 7263 w 8548"/>
              <a:gd name="connsiteY2" fmla="*/ 3199 h 5845"/>
              <a:gd name="connsiteX3" fmla="*/ 5658 w 8548"/>
              <a:gd name="connsiteY3" fmla="*/ 4925 h 5845"/>
              <a:gd name="connsiteX4" fmla="*/ 4340 w 8548"/>
              <a:gd name="connsiteY4" fmla="*/ 5496 h 5845"/>
              <a:gd name="connsiteX5" fmla="*/ 2873 w 8548"/>
              <a:gd name="connsiteY5" fmla="*/ 5757 h 5845"/>
              <a:gd name="connsiteX6" fmla="*/ 1323 w 8548"/>
              <a:gd name="connsiteY6" fmla="*/ 5793 h 5845"/>
              <a:gd name="connsiteX7" fmla="*/ 0 w 8548"/>
              <a:gd name="connsiteY7" fmla="*/ 5829 h 5845"/>
              <a:gd name="connsiteX8" fmla="*/ 7115 w 8548"/>
              <a:gd name="connsiteY8" fmla="*/ 5845 h 5845"/>
              <a:gd name="connsiteX0" fmla="*/ 8324 w 8497"/>
              <a:gd name="connsiteY0" fmla="*/ 4527 h 4527"/>
              <a:gd name="connsiteX1" fmla="*/ 8497 w 8497"/>
              <a:gd name="connsiteY1" fmla="*/ 0 h 4527"/>
              <a:gd name="connsiteX2" fmla="*/ 6619 w 8497"/>
              <a:gd name="connsiteY2" fmla="*/ 2953 h 4527"/>
              <a:gd name="connsiteX3" fmla="*/ 5077 w 8497"/>
              <a:gd name="connsiteY3" fmla="*/ 3930 h 4527"/>
              <a:gd name="connsiteX4" fmla="*/ 3361 w 8497"/>
              <a:gd name="connsiteY4" fmla="*/ 4376 h 4527"/>
              <a:gd name="connsiteX5" fmla="*/ 1548 w 8497"/>
              <a:gd name="connsiteY5" fmla="*/ 4438 h 4527"/>
              <a:gd name="connsiteX6" fmla="*/ 0 w 8497"/>
              <a:gd name="connsiteY6" fmla="*/ 4500 h 4527"/>
              <a:gd name="connsiteX7" fmla="*/ 8324 w 8497"/>
              <a:gd name="connsiteY7" fmla="*/ 4527 h 4527"/>
              <a:gd name="connsiteX0" fmla="*/ 9796 w 9888"/>
              <a:gd name="connsiteY0" fmla="*/ 10000 h 10000"/>
              <a:gd name="connsiteX1" fmla="*/ 9888 w 9888"/>
              <a:gd name="connsiteY1" fmla="*/ 0 h 10000"/>
              <a:gd name="connsiteX2" fmla="*/ 7790 w 9888"/>
              <a:gd name="connsiteY2" fmla="*/ 6523 h 10000"/>
              <a:gd name="connsiteX3" fmla="*/ 5975 w 9888"/>
              <a:gd name="connsiteY3" fmla="*/ 8681 h 10000"/>
              <a:gd name="connsiteX4" fmla="*/ 3956 w 9888"/>
              <a:gd name="connsiteY4" fmla="*/ 9666 h 10000"/>
              <a:gd name="connsiteX5" fmla="*/ 1822 w 9888"/>
              <a:gd name="connsiteY5" fmla="*/ 9803 h 10000"/>
              <a:gd name="connsiteX6" fmla="*/ 0 w 9888"/>
              <a:gd name="connsiteY6" fmla="*/ 9940 h 10000"/>
              <a:gd name="connsiteX7" fmla="*/ 9796 w 9888"/>
              <a:gd name="connsiteY7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888" h="10000">
                <a:moveTo>
                  <a:pt x="9796" y="10000"/>
                </a:moveTo>
                <a:cubicBezTo>
                  <a:pt x="9865" y="6667"/>
                  <a:pt x="9820" y="3333"/>
                  <a:pt x="9888" y="0"/>
                </a:cubicBezTo>
                <a:lnTo>
                  <a:pt x="7790" y="6523"/>
                </a:lnTo>
                <a:lnTo>
                  <a:pt x="5975" y="8681"/>
                </a:lnTo>
                <a:lnTo>
                  <a:pt x="3956" y="9666"/>
                </a:lnTo>
                <a:lnTo>
                  <a:pt x="1822" y="9803"/>
                </a:lnTo>
                <a:lnTo>
                  <a:pt x="0" y="9940"/>
                </a:lnTo>
                <a:lnTo>
                  <a:pt x="9796" y="10000"/>
                </a:lnTo>
                <a:close/>
              </a:path>
            </a:pathLst>
          </a:custGeom>
          <a:solidFill>
            <a:srgbClr val="FF6699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4716016" y="908720"/>
            <a:ext cx="1588897" cy="118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500" dirty="0" smtClean="0">
                <a:solidFill>
                  <a:srgbClr val="0000FF"/>
                </a:solidFill>
                <a:latin typeface="Arial Narrow" pitchFamily="34" charset="0"/>
              </a:rPr>
              <a:t>p value</a:t>
            </a:r>
            <a:br>
              <a:rPr lang="en-US" altLang="en-US" sz="2500" dirty="0" smtClean="0">
                <a:solidFill>
                  <a:srgbClr val="0000FF"/>
                </a:solidFill>
                <a:latin typeface="Arial Narrow" pitchFamily="34" charset="0"/>
              </a:rPr>
            </a:br>
            <a:r>
              <a:rPr lang="en-US" altLang="en-US" sz="2500" dirty="0" smtClean="0">
                <a:solidFill>
                  <a:srgbClr val="0000FF"/>
                </a:solidFill>
                <a:latin typeface="Arial Narrow" pitchFamily="34" charset="0"/>
              </a:rPr>
              <a:t>= 0.02+0.02</a:t>
            </a:r>
            <a:br>
              <a:rPr lang="en-US" altLang="en-US" sz="2500" dirty="0" smtClean="0">
                <a:solidFill>
                  <a:srgbClr val="0000FF"/>
                </a:solidFill>
                <a:latin typeface="Arial Narrow" pitchFamily="34" charset="0"/>
              </a:rPr>
            </a:br>
            <a:r>
              <a:rPr lang="en-US" altLang="en-US" sz="2500" dirty="0" smtClean="0">
                <a:solidFill>
                  <a:srgbClr val="0000FF"/>
                </a:solidFill>
                <a:latin typeface="Arial Narrow" pitchFamily="34" charset="0"/>
              </a:rPr>
              <a:t>= 0.04</a:t>
            </a:r>
            <a:endParaRPr lang="en-US" altLang="en-US" sz="2500" dirty="0">
              <a:solidFill>
                <a:srgbClr val="0000FF"/>
              </a:solidFill>
              <a:latin typeface="Arial Narrow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11688" y="2150234"/>
            <a:ext cx="2618549" cy="922339"/>
            <a:chOff x="4530408" y="2109594"/>
            <a:chExt cx="2618549" cy="922339"/>
          </a:xfrm>
        </p:grpSpPr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5625783" y="2109594"/>
              <a:ext cx="1523174" cy="457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>
                <a:lnSpc>
                  <a:spcPct val="95000"/>
                </a:lnSpc>
              </a:pPr>
              <a:r>
                <a:rPr lang="en-US" altLang="en-US" sz="2500" dirty="0">
                  <a:latin typeface="Arial Narrow" pitchFamily="34" charset="0"/>
                </a:rPr>
                <a:t>area = </a:t>
              </a:r>
              <a:r>
                <a:rPr lang="en-US" altLang="en-US" sz="2500" dirty="0" smtClean="0">
                  <a:latin typeface="Arial Narrow" pitchFamily="34" charset="0"/>
                </a:rPr>
                <a:t>0.02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4530408" y="2395344"/>
              <a:ext cx="1106488" cy="636589"/>
            </a:xfrm>
            <a:custGeom>
              <a:avLst/>
              <a:gdLst>
                <a:gd name="T0" fmla="*/ 7 w 749"/>
                <a:gd name="T1" fmla="*/ 3 h 492"/>
                <a:gd name="T2" fmla="*/ 20 w 749"/>
                <a:gd name="T3" fmla="*/ 2 h 492"/>
                <a:gd name="T4" fmla="*/ 125 w 749"/>
                <a:gd name="T5" fmla="*/ 0 h 492"/>
                <a:gd name="T6" fmla="*/ 0 60000 65536"/>
                <a:gd name="T7" fmla="*/ 0 60000 65536"/>
                <a:gd name="T8" fmla="*/ 0 60000 65536"/>
                <a:gd name="T9" fmla="*/ 0 w 749"/>
                <a:gd name="T10" fmla="*/ 0 h 492"/>
                <a:gd name="T11" fmla="*/ 749 w 749"/>
                <a:gd name="T12" fmla="*/ 492 h 4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9" h="492">
                  <a:moveTo>
                    <a:pt x="29" y="492"/>
                  </a:moveTo>
                  <a:cubicBezTo>
                    <a:pt x="44" y="455"/>
                    <a:pt x="0" y="349"/>
                    <a:pt x="120" y="267"/>
                  </a:cubicBezTo>
                  <a:cubicBezTo>
                    <a:pt x="240" y="185"/>
                    <a:pt x="618" y="56"/>
                    <a:pt x="749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Freeform 19"/>
          <p:cNvSpPr>
            <a:spLocks/>
          </p:cNvSpPr>
          <p:nvPr/>
        </p:nvSpPr>
        <p:spPr bwMode="auto">
          <a:xfrm>
            <a:off x="2331710" y="2922856"/>
            <a:ext cx="670245" cy="197551"/>
          </a:xfrm>
          <a:custGeom>
            <a:avLst/>
            <a:gdLst>
              <a:gd name="T0" fmla="*/ 818 w 818"/>
              <a:gd name="T1" fmla="*/ 846 h 846"/>
              <a:gd name="T2" fmla="*/ 812 w 818"/>
              <a:gd name="T3" fmla="*/ 0 h 846"/>
              <a:gd name="T4" fmla="*/ 690 w 818"/>
              <a:gd name="T5" fmla="*/ 358 h 846"/>
              <a:gd name="T6" fmla="*/ 633 w 818"/>
              <a:gd name="T7" fmla="*/ 508 h 846"/>
              <a:gd name="T8" fmla="*/ 570 w 818"/>
              <a:gd name="T9" fmla="*/ 640 h 846"/>
              <a:gd name="T10" fmla="*/ 516 w 818"/>
              <a:gd name="T11" fmla="*/ 724 h 846"/>
              <a:gd name="T12" fmla="*/ 453 w 818"/>
              <a:gd name="T13" fmla="*/ 784 h 846"/>
              <a:gd name="T14" fmla="*/ 360 w 818"/>
              <a:gd name="T15" fmla="*/ 823 h 846"/>
              <a:gd name="T16" fmla="*/ 228 w 818"/>
              <a:gd name="T17" fmla="*/ 838 h 846"/>
              <a:gd name="T18" fmla="*/ 105 w 818"/>
              <a:gd name="T19" fmla="*/ 841 h 846"/>
              <a:gd name="T20" fmla="*/ 0 w 818"/>
              <a:gd name="T21" fmla="*/ 844 h 846"/>
              <a:gd name="T22" fmla="*/ 818 w 818"/>
              <a:gd name="T23" fmla="*/ 846 h 84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18"/>
              <a:gd name="T37" fmla="*/ 0 h 846"/>
              <a:gd name="T38" fmla="*/ 818 w 818"/>
              <a:gd name="T39" fmla="*/ 846 h 846"/>
              <a:gd name="connsiteX0" fmla="*/ 10000 w 10000"/>
              <a:gd name="connsiteY0" fmla="*/ 10000 h 10000"/>
              <a:gd name="connsiteX1" fmla="*/ 9880 w 10000"/>
              <a:gd name="connsiteY1" fmla="*/ 0 h 10000"/>
              <a:gd name="connsiteX2" fmla="*/ 8435 w 10000"/>
              <a:gd name="connsiteY2" fmla="*/ 4232 h 10000"/>
              <a:gd name="connsiteX3" fmla="*/ 7738 w 10000"/>
              <a:gd name="connsiteY3" fmla="*/ 6005 h 10000"/>
              <a:gd name="connsiteX4" fmla="*/ 6968 w 10000"/>
              <a:gd name="connsiteY4" fmla="*/ 7565 h 10000"/>
              <a:gd name="connsiteX5" fmla="*/ 6308 w 10000"/>
              <a:gd name="connsiteY5" fmla="*/ 8558 h 10000"/>
              <a:gd name="connsiteX6" fmla="*/ 5538 w 10000"/>
              <a:gd name="connsiteY6" fmla="*/ 9267 h 10000"/>
              <a:gd name="connsiteX7" fmla="*/ 4401 w 10000"/>
              <a:gd name="connsiteY7" fmla="*/ 9728 h 10000"/>
              <a:gd name="connsiteX8" fmla="*/ 2787 w 10000"/>
              <a:gd name="connsiteY8" fmla="*/ 9905 h 10000"/>
              <a:gd name="connsiteX9" fmla="*/ 1284 w 10000"/>
              <a:gd name="connsiteY9" fmla="*/ 9941 h 10000"/>
              <a:gd name="connsiteX10" fmla="*/ 0 w 10000"/>
              <a:gd name="connsiteY10" fmla="*/ 9976 h 10000"/>
              <a:gd name="connsiteX11" fmla="*/ 10000 w 10000"/>
              <a:gd name="connsiteY11" fmla="*/ 10000 h 10000"/>
              <a:gd name="connsiteX0" fmla="*/ 10000 w 10068"/>
              <a:gd name="connsiteY0" fmla="*/ 10000 h 10000"/>
              <a:gd name="connsiteX1" fmla="*/ 10068 w 10068"/>
              <a:gd name="connsiteY1" fmla="*/ 0 h 10000"/>
              <a:gd name="connsiteX2" fmla="*/ 8435 w 10068"/>
              <a:gd name="connsiteY2" fmla="*/ 4232 h 10000"/>
              <a:gd name="connsiteX3" fmla="*/ 7738 w 10068"/>
              <a:gd name="connsiteY3" fmla="*/ 6005 h 10000"/>
              <a:gd name="connsiteX4" fmla="*/ 6968 w 10068"/>
              <a:gd name="connsiteY4" fmla="*/ 7565 h 10000"/>
              <a:gd name="connsiteX5" fmla="*/ 6308 w 10068"/>
              <a:gd name="connsiteY5" fmla="*/ 8558 h 10000"/>
              <a:gd name="connsiteX6" fmla="*/ 5538 w 10068"/>
              <a:gd name="connsiteY6" fmla="*/ 9267 h 10000"/>
              <a:gd name="connsiteX7" fmla="*/ 4401 w 10068"/>
              <a:gd name="connsiteY7" fmla="*/ 9728 h 10000"/>
              <a:gd name="connsiteX8" fmla="*/ 2787 w 10068"/>
              <a:gd name="connsiteY8" fmla="*/ 9905 h 10000"/>
              <a:gd name="connsiteX9" fmla="*/ 1284 w 10068"/>
              <a:gd name="connsiteY9" fmla="*/ 9941 h 10000"/>
              <a:gd name="connsiteX10" fmla="*/ 0 w 10068"/>
              <a:gd name="connsiteY10" fmla="*/ 9976 h 10000"/>
              <a:gd name="connsiteX11" fmla="*/ 10000 w 10068"/>
              <a:gd name="connsiteY11" fmla="*/ 10000 h 10000"/>
              <a:gd name="connsiteX0" fmla="*/ 10000 w 10068"/>
              <a:gd name="connsiteY0" fmla="*/ 10045 h 10045"/>
              <a:gd name="connsiteX1" fmla="*/ 10068 w 10068"/>
              <a:gd name="connsiteY1" fmla="*/ 0 h 10045"/>
              <a:gd name="connsiteX2" fmla="*/ 8435 w 10068"/>
              <a:gd name="connsiteY2" fmla="*/ 4277 h 10045"/>
              <a:gd name="connsiteX3" fmla="*/ 7738 w 10068"/>
              <a:gd name="connsiteY3" fmla="*/ 6050 h 10045"/>
              <a:gd name="connsiteX4" fmla="*/ 6968 w 10068"/>
              <a:gd name="connsiteY4" fmla="*/ 7610 h 10045"/>
              <a:gd name="connsiteX5" fmla="*/ 6308 w 10068"/>
              <a:gd name="connsiteY5" fmla="*/ 8603 h 10045"/>
              <a:gd name="connsiteX6" fmla="*/ 5538 w 10068"/>
              <a:gd name="connsiteY6" fmla="*/ 9312 h 10045"/>
              <a:gd name="connsiteX7" fmla="*/ 4401 w 10068"/>
              <a:gd name="connsiteY7" fmla="*/ 9773 h 10045"/>
              <a:gd name="connsiteX8" fmla="*/ 2787 w 10068"/>
              <a:gd name="connsiteY8" fmla="*/ 9950 h 10045"/>
              <a:gd name="connsiteX9" fmla="*/ 1284 w 10068"/>
              <a:gd name="connsiteY9" fmla="*/ 9986 h 10045"/>
              <a:gd name="connsiteX10" fmla="*/ 0 w 10068"/>
              <a:gd name="connsiteY10" fmla="*/ 10021 h 10045"/>
              <a:gd name="connsiteX11" fmla="*/ 10000 w 10068"/>
              <a:gd name="connsiteY11" fmla="*/ 10045 h 10045"/>
              <a:gd name="connsiteX0" fmla="*/ 10000 w 10004"/>
              <a:gd name="connsiteY0" fmla="*/ 9909 h 9909"/>
              <a:gd name="connsiteX1" fmla="*/ 9974 w 10004"/>
              <a:gd name="connsiteY1" fmla="*/ 0 h 9909"/>
              <a:gd name="connsiteX2" fmla="*/ 8435 w 10004"/>
              <a:gd name="connsiteY2" fmla="*/ 4141 h 9909"/>
              <a:gd name="connsiteX3" fmla="*/ 7738 w 10004"/>
              <a:gd name="connsiteY3" fmla="*/ 5914 h 9909"/>
              <a:gd name="connsiteX4" fmla="*/ 6968 w 10004"/>
              <a:gd name="connsiteY4" fmla="*/ 7474 h 9909"/>
              <a:gd name="connsiteX5" fmla="*/ 6308 w 10004"/>
              <a:gd name="connsiteY5" fmla="*/ 8467 h 9909"/>
              <a:gd name="connsiteX6" fmla="*/ 5538 w 10004"/>
              <a:gd name="connsiteY6" fmla="*/ 9176 h 9909"/>
              <a:gd name="connsiteX7" fmla="*/ 4401 w 10004"/>
              <a:gd name="connsiteY7" fmla="*/ 9637 h 9909"/>
              <a:gd name="connsiteX8" fmla="*/ 2787 w 10004"/>
              <a:gd name="connsiteY8" fmla="*/ 9814 h 9909"/>
              <a:gd name="connsiteX9" fmla="*/ 1284 w 10004"/>
              <a:gd name="connsiteY9" fmla="*/ 9850 h 9909"/>
              <a:gd name="connsiteX10" fmla="*/ 0 w 10004"/>
              <a:gd name="connsiteY10" fmla="*/ 9885 h 9909"/>
              <a:gd name="connsiteX11" fmla="*/ 10000 w 10004"/>
              <a:gd name="connsiteY11" fmla="*/ 9909 h 9909"/>
              <a:gd name="connsiteX0" fmla="*/ 9996 w 9998"/>
              <a:gd name="connsiteY0" fmla="*/ 10000 h 10000"/>
              <a:gd name="connsiteX1" fmla="*/ 9923 w 9998"/>
              <a:gd name="connsiteY1" fmla="*/ 0 h 10000"/>
              <a:gd name="connsiteX2" fmla="*/ 8432 w 9998"/>
              <a:gd name="connsiteY2" fmla="*/ 4179 h 10000"/>
              <a:gd name="connsiteX3" fmla="*/ 7735 w 9998"/>
              <a:gd name="connsiteY3" fmla="*/ 5968 h 10000"/>
              <a:gd name="connsiteX4" fmla="*/ 6965 w 9998"/>
              <a:gd name="connsiteY4" fmla="*/ 7543 h 10000"/>
              <a:gd name="connsiteX5" fmla="*/ 6305 w 9998"/>
              <a:gd name="connsiteY5" fmla="*/ 8545 h 10000"/>
              <a:gd name="connsiteX6" fmla="*/ 5536 w 9998"/>
              <a:gd name="connsiteY6" fmla="*/ 9260 h 10000"/>
              <a:gd name="connsiteX7" fmla="*/ 4399 w 9998"/>
              <a:gd name="connsiteY7" fmla="*/ 9726 h 10000"/>
              <a:gd name="connsiteX8" fmla="*/ 2786 w 9998"/>
              <a:gd name="connsiteY8" fmla="*/ 9904 h 10000"/>
              <a:gd name="connsiteX9" fmla="*/ 1283 w 9998"/>
              <a:gd name="connsiteY9" fmla="*/ 9940 h 10000"/>
              <a:gd name="connsiteX10" fmla="*/ 0 w 9998"/>
              <a:gd name="connsiteY10" fmla="*/ 9976 h 10000"/>
              <a:gd name="connsiteX11" fmla="*/ 9996 w 9998"/>
              <a:gd name="connsiteY11" fmla="*/ 10000 h 10000"/>
              <a:gd name="connsiteX0" fmla="*/ 9998 w 10019"/>
              <a:gd name="connsiteY0" fmla="*/ 10275 h 10275"/>
              <a:gd name="connsiteX1" fmla="*/ 10019 w 10019"/>
              <a:gd name="connsiteY1" fmla="*/ 0 h 10275"/>
              <a:gd name="connsiteX2" fmla="*/ 8434 w 10019"/>
              <a:gd name="connsiteY2" fmla="*/ 4454 h 10275"/>
              <a:gd name="connsiteX3" fmla="*/ 7737 w 10019"/>
              <a:gd name="connsiteY3" fmla="*/ 6243 h 10275"/>
              <a:gd name="connsiteX4" fmla="*/ 6966 w 10019"/>
              <a:gd name="connsiteY4" fmla="*/ 7818 h 10275"/>
              <a:gd name="connsiteX5" fmla="*/ 6306 w 10019"/>
              <a:gd name="connsiteY5" fmla="*/ 8820 h 10275"/>
              <a:gd name="connsiteX6" fmla="*/ 5537 w 10019"/>
              <a:gd name="connsiteY6" fmla="*/ 9535 h 10275"/>
              <a:gd name="connsiteX7" fmla="*/ 4400 w 10019"/>
              <a:gd name="connsiteY7" fmla="*/ 10001 h 10275"/>
              <a:gd name="connsiteX8" fmla="*/ 2787 w 10019"/>
              <a:gd name="connsiteY8" fmla="*/ 10179 h 10275"/>
              <a:gd name="connsiteX9" fmla="*/ 1283 w 10019"/>
              <a:gd name="connsiteY9" fmla="*/ 10215 h 10275"/>
              <a:gd name="connsiteX10" fmla="*/ 0 w 10019"/>
              <a:gd name="connsiteY10" fmla="*/ 10251 h 10275"/>
              <a:gd name="connsiteX11" fmla="*/ 9998 w 10019"/>
              <a:gd name="connsiteY11" fmla="*/ 10275 h 10275"/>
              <a:gd name="connsiteX0" fmla="*/ 9998 w 10019"/>
              <a:gd name="connsiteY0" fmla="*/ 9954 h 9954"/>
              <a:gd name="connsiteX1" fmla="*/ 10019 w 10019"/>
              <a:gd name="connsiteY1" fmla="*/ 0 h 9954"/>
              <a:gd name="connsiteX2" fmla="*/ 8434 w 10019"/>
              <a:gd name="connsiteY2" fmla="*/ 4133 h 9954"/>
              <a:gd name="connsiteX3" fmla="*/ 7737 w 10019"/>
              <a:gd name="connsiteY3" fmla="*/ 5922 h 9954"/>
              <a:gd name="connsiteX4" fmla="*/ 6966 w 10019"/>
              <a:gd name="connsiteY4" fmla="*/ 7497 h 9954"/>
              <a:gd name="connsiteX5" fmla="*/ 6306 w 10019"/>
              <a:gd name="connsiteY5" fmla="*/ 8499 h 9954"/>
              <a:gd name="connsiteX6" fmla="*/ 5537 w 10019"/>
              <a:gd name="connsiteY6" fmla="*/ 9214 h 9954"/>
              <a:gd name="connsiteX7" fmla="*/ 4400 w 10019"/>
              <a:gd name="connsiteY7" fmla="*/ 9680 h 9954"/>
              <a:gd name="connsiteX8" fmla="*/ 2787 w 10019"/>
              <a:gd name="connsiteY8" fmla="*/ 9858 h 9954"/>
              <a:gd name="connsiteX9" fmla="*/ 1283 w 10019"/>
              <a:gd name="connsiteY9" fmla="*/ 9894 h 9954"/>
              <a:gd name="connsiteX10" fmla="*/ 0 w 10019"/>
              <a:gd name="connsiteY10" fmla="*/ 9930 h 9954"/>
              <a:gd name="connsiteX11" fmla="*/ 9998 w 10019"/>
              <a:gd name="connsiteY11" fmla="*/ 9954 h 9954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722 w 10000"/>
              <a:gd name="connsiteY3" fmla="*/ 5949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581 w 10000"/>
              <a:gd name="connsiteY3" fmla="*/ 5719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7628 w 10000"/>
              <a:gd name="connsiteY3" fmla="*/ 6041 h 10000"/>
              <a:gd name="connsiteX4" fmla="*/ 6953 w 10000"/>
              <a:gd name="connsiteY4" fmla="*/ 7532 h 10000"/>
              <a:gd name="connsiteX5" fmla="*/ 6294 w 10000"/>
              <a:gd name="connsiteY5" fmla="*/ 8538 h 10000"/>
              <a:gd name="connsiteX6" fmla="*/ 5526 w 10000"/>
              <a:gd name="connsiteY6" fmla="*/ 9257 h 10000"/>
              <a:gd name="connsiteX7" fmla="*/ 4392 w 10000"/>
              <a:gd name="connsiteY7" fmla="*/ 9725 h 10000"/>
              <a:gd name="connsiteX8" fmla="*/ 2782 w 10000"/>
              <a:gd name="connsiteY8" fmla="*/ 9904 h 10000"/>
              <a:gd name="connsiteX9" fmla="*/ 1281 w 10000"/>
              <a:gd name="connsiteY9" fmla="*/ 9940 h 10000"/>
              <a:gd name="connsiteX10" fmla="*/ 0 w 10000"/>
              <a:gd name="connsiteY10" fmla="*/ 9976 h 10000"/>
              <a:gd name="connsiteX11" fmla="*/ 9979 w 10000"/>
              <a:gd name="connsiteY11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53 w 10000"/>
              <a:gd name="connsiteY3" fmla="*/ 7532 h 10000"/>
              <a:gd name="connsiteX4" fmla="*/ 6294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94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00 w 10000"/>
              <a:gd name="connsiteY4" fmla="*/ 8538 h 10000"/>
              <a:gd name="connsiteX5" fmla="*/ 5526 w 10000"/>
              <a:gd name="connsiteY5" fmla="*/ 9257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486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765 w 10000"/>
              <a:gd name="connsiteY3" fmla="*/ 7762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200 w 10000"/>
              <a:gd name="connsiteY4" fmla="*/ 8538 h 10000"/>
              <a:gd name="connsiteX5" fmla="*/ 5479 w 10000"/>
              <a:gd name="connsiteY5" fmla="*/ 9211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200 w 10000"/>
              <a:gd name="connsiteY4" fmla="*/ 8538 h 10000"/>
              <a:gd name="connsiteX5" fmla="*/ 5479 w 10000"/>
              <a:gd name="connsiteY5" fmla="*/ 9073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10000"/>
              <a:gd name="connsiteY0" fmla="*/ 10000 h 10000"/>
              <a:gd name="connsiteX1" fmla="*/ 10000 w 10000"/>
              <a:gd name="connsiteY1" fmla="*/ 0 h 10000"/>
              <a:gd name="connsiteX2" fmla="*/ 8277 w 10000"/>
              <a:gd name="connsiteY2" fmla="*/ 4152 h 10000"/>
              <a:gd name="connsiteX3" fmla="*/ 6906 w 10000"/>
              <a:gd name="connsiteY3" fmla="*/ 7348 h 10000"/>
              <a:gd name="connsiteX4" fmla="*/ 6153 w 10000"/>
              <a:gd name="connsiteY4" fmla="*/ 8400 h 10000"/>
              <a:gd name="connsiteX5" fmla="*/ 5479 w 10000"/>
              <a:gd name="connsiteY5" fmla="*/ 9073 h 10000"/>
              <a:gd name="connsiteX6" fmla="*/ 4392 w 10000"/>
              <a:gd name="connsiteY6" fmla="*/ 9725 h 10000"/>
              <a:gd name="connsiteX7" fmla="*/ 2782 w 10000"/>
              <a:gd name="connsiteY7" fmla="*/ 9904 h 10000"/>
              <a:gd name="connsiteX8" fmla="*/ 1281 w 10000"/>
              <a:gd name="connsiteY8" fmla="*/ 9940 h 10000"/>
              <a:gd name="connsiteX9" fmla="*/ 0 w 10000"/>
              <a:gd name="connsiteY9" fmla="*/ 9976 h 10000"/>
              <a:gd name="connsiteX10" fmla="*/ 9979 w 10000"/>
              <a:gd name="connsiteY10" fmla="*/ 10000 h 10000"/>
              <a:gd name="connsiteX0" fmla="*/ 9979 w 9980"/>
              <a:gd name="connsiteY0" fmla="*/ 10000 h 10000"/>
              <a:gd name="connsiteX1" fmla="*/ 9684 w 9980"/>
              <a:gd name="connsiteY1" fmla="*/ 0 h 10000"/>
              <a:gd name="connsiteX2" fmla="*/ 8277 w 9980"/>
              <a:gd name="connsiteY2" fmla="*/ 4152 h 10000"/>
              <a:gd name="connsiteX3" fmla="*/ 6906 w 9980"/>
              <a:gd name="connsiteY3" fmla="*/ 7348 h 10000"/>
              <a:gd name="connsiteX4" fmla="*/ 6153 w 9980"/>
              <a:gd name="connsiteY4" fmla="*/ 8400 h 10000"/>
              <a:gd name="connsiteX5" fmla="*/ 5479 w 9980"/>
              <a:gd name="connsiteY5" fmla="*/ 9073 h 10000"/>
              <a:gd name="connsiteX6" fmla="*/ 4392 w 9980"/>
              <a:gd name="connsiteY6" fmla="*/ 9725 h 10000"/>
              <a:gd name="connsiteX7" fmla="*/ 2782 w 9980"/>
              <a:gd name="connsiteY7" fmla="*/ 9904 h 10000"/>
              <a:gd name="connsiteX8" fmla="*/ 1281 w 9980"/>
              <a:gd name="connsiteY8" fmla="*/ 9940 h 10000"/>
              <a:gd name="connsiteX9" fmla="*/ 0 w 9980"/>
              <a:gd name="connsiteY9" fmla="*/ 9976 h 10000"/>
              <a:gd name="connsiteX10" fmla="*/ 9979 w 9980"/>
              <a:gd name="connsiteY10" fmla="*/ 10000 h 10000"/>
              <a:gd name="connsiteX0" fmla="*/ 9619 w 9703"/>
              <a:gd name="connsiteY0" fmla="*/ 10000 h 10000"/>
              <a:gd name="connsiteX1" fmla="*/ 9703 w 9703"/>
              <a:gd name="connsiteY1" fmla="*/ 0 h 10000"/>
              <a:gd name="connsiteX2" fmla="*/ 8294 w 9703"/>
              <a:gd name="connsiteY2" fmla="*/ 4152 h 10000"/>
              <a:gd name="connsiteX3" fmla="*/ 6920 w 9703"/>
              <a:gd name="connsiteY3" fmla="*/ 7348 h 10000"/>
              <a:gd name="connsiteX4" fmla="*/ 6165 w 9703"/>
              <a:gd name="connsiteY4" fmla="*/ 8400 h 10000"/>
              <a:gd name="connsiteX5" fmla="*/ 5490 w 9703"/>
              <a:gd name="connsiteY5" fmla="*/ 9073 h 10000"/>
              <a:gd name="connsiteX6" fmla="*/ 4401 w 9703"/>
              <a:gd name="connsiteY6" fmla="*/ 9725 h 10000"/>
              <a:gd name="connsiteX7" fmla="*/ 2788 w 9703"/>
              <a:gd name="connsiteY7" fmla="*/ 9904 h 10000"/>
              <a:gd name="connsiteX8" fmla="*/ 1284 w 9703"/>
              <a:gd name="connsiteY8" fmla="*/ 9940 h 10000"/>
              <a:gd name="connsiteX9" fmla="*/ 0 w 9703"/>
              <a:gd name="connsiteY9" fmla="*/ 9976 h 10000"/>
              <a:gd name="connsiteX10" fmla="*/ 9619 w 9703"/>
              <a:gd name="connsiteY10" fmla="*/ 10000 h 10000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6354 w 10000"/>
              <a:gd name="connsiteY4" fmla="*/ 8400 h 10082"/>
              <a:gd name="connsiteX5" fmla="*/ 5658 w 10000"/>
              <a:gd name="connsiteY5" fmla="*/ 9073 h 10082"/>
              <a:gd name="connsiteX6" fmla="*/ 4536 w 10000"/>
              <a:gd name="connsiteY6" fmla="*/ 9725 h 10082"/>
              <a:gd name="connsiteX7" fmla="*/ 2873 w 10000"/>
              <a:gd name="connsiteY7" fmla="*/ 9904 h 10082"/>
              <a:gd name="connsiteX8" fmla="*/ 1323 w 10000"/>
              <a:gd name="connsiteY8" fmla="*/ 9940 h 10082"/>
              <a:gd name="connsiteX9" fmla="*/ 0 w 10000"/>
              <a:gd name="connsiteY9" fmla="*/ 9976 h 10082"/>
              <a:gd name="connsiteX10" fmla="*/ 9978 w 10000"/>
              <a:gd name="connsiteY10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6354 w 10000"/>
              <a:gd name="connsiteY4" fmla="*/ 8400 h 10082"/>
              <a:gd name="connsiteX5" fmla="*/ 5658 w 10000"/>
              <a:gd name="connsiteY5" fmla="*/ 9073 h 10082"/>
              <a:gd name="connsiteX6" fmla="*/ 4340 w 10000"/>
              <a:gd name="connsiteY6" fmla="*/ 9643 h 10082"/>
              <a:gd name="connsiteX7" fmla="*/ 2873 w 10000"/>
              <a:gd name="connsiteY7" fmla="*/ 9904 h 10082"/>
              <a:gd name="connsiteX8" fmla="*/ 1323 w 10000"/>
              <a:gd name="connsiteY8" fmla="*/ 9940 h 10082"/>
              <a:gd name="connsiteX9" fmla="*/ 0 w 10000"/>
              <a:gd name="connsiteY9" fmla="*/ 9976 h 10082"/>
              <a:gd name="connsiteX10" fmla="*/ 9978 w 10000"/>
              <a:gd name="connsiteY10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132 w 10000"/>
              <a:gd name="connsiteY3" fmla="*/ 7348 h 10082"/>
              <a:gd name="connsiteX4" fmla="*/ 5658 w 10000"/>
              <a:gd name="connsiteY4" fmla="*/ 9073 h 10082"/>
              <a:gd name="connsiteX5" fmla="*/ 4340 w 10000"/>
              <a:gd name="connsiteY5" fmla="*/ 9643 h 10082"/>
              <a:gd name="connsiteX6" fmla="*/ 2873 w 10000"/>
              <a:gd name="connsiteY6" fmla="*/ 9904 h 10082"/>
              <a:gd name="connsiteX7" fmla="*/ 1323 w 10000"/>
              <a:gd name="connsiteY7" fmla="*/ 9940 h 10082"/>
              <a:gd name="connsiteX8" fmla="*/ 0 w 10000"/>
              <a:gd name="connsiteY8" fmla="*/ 9976 h 10082"/>
              <a:gd name="connsiteX9" fmla="*/ 9978 w 10000"/>
              <a:gd name="connsiteY9" fmla="*/ 10082 h 10082"/>
              <a:gd name="connsiteX0" fmla="*/ 9978 w 10000"/>
              <a:gd name="connsiteY0" fmla="*/ 10082 h 10082"/>
              <a:gd name="connsiteX1" fmla="*/ 10000 w 10000"/>
              <a:gd name="connsiteY1" fmla="*/ 0 h 10082"/>
              <a:gd name="connsiteX2" fmla="*/ 8548 w 10000"/>
              <a:gd name="connsiteY2" fmla="*/ 4152 h 10082"/>
              <a:gd name="connsiteX3" fmla="*/ 7263 w 10000"/>
              <a:gd name="connsiteY3" fmla="*/ 7348 h 10082"/>
              <a:gd name="connsiteX4" fmla="*/ 5658 w 10000"/>
              <a:gd name="connsiteY4" fmla="*/ 9073 h 10082"/>
              <a:gd name="connsiteX5" fmla="*/ 4340 w 10000"/>
              <a:gd name="connsiteY5" fmla="*/ 9643 h 10082"/>
              <a:gd name="connsiteX6" fmla="*/ 2873 w 10000"/>
              <a:gd name="connsiteY6" fmla="*/ 9904 h 10082"/>
              <a:gd name="connsiteX7" fmla="*/ 1323 w 10000"/>
              <a:gd name="connsiteY7" fmla="*/ 9940 h 10082"/>
              <a:gd name="connsiteX8" fmla="*/ 0 w 10000"/>
              <a:gd name="connsiteY8" fmla="*/ 9976 h 10082"/>
              <a:gd name="connsiteX9" fmla="*/ 9978 w 10000"/>
              <a:gd name="connsiteY9" fmla="*/ 10082 h 10082"/>
              <a:gd name="connsiteX0" fmla="*/ 9978 w 10000"/>
              <a:gd name="connsiteY0" fmla="*/ 10000 h 10000"/>
              <a:gd name="connsiteX1" fmla="*/ 10000 w 10000"/>
              <a:gd name="connsiteY1" fmla="*/ 0 h 10000"/>
              <a:gd name="connsiteX2" fmla="*/ 8548 w 10000"/>
              <a:gd name="connsiteY2" fmla="*/ 4152 h 10000"/>
              <a:gd name="connsiteX3" fmla="*/ 7263 w 10000"/>
              <a:gd name="connsiteY3" fmla="*/ 7348 h 10000"/>
              <a:gd name="connsiteX4" fmla="*/ 5658 w 10000"/>
              <a:gd name="connsiteY4" fmla="*/ 9073 h 10000"/>
              <a:gd name="connsiteX5" fmla="*/ 4340 w 10000"/>
              <a:gd name="connsiteY5" fmla="*/ 9643 h 10000"/>
              <a:gd name="connsiteX6" fmla="*/ 2873 w 10000"/>
              <a:gd name="connsiteY6" fmla="*/ 9904 h 10000"/>
              <a:gd name="connsiteX7" fmla="*/ 1323 w 10000"/>
              <a:gd name="connsiteY7" fmla="*/ 9940 h 10000"/>
              <a:gd name="connsiteX8" fmla="*/ 0 w 10000"/>
              <a:gd name="connsiteY8" fmla="*/ 9976 h 10000"/>
              <a:gd name="connsiteX9" fmla="*/ 9978 w 10000"/>
              <a:gd name="connsiteY9" fmla="*/ 10000 h 10000"/>
              <a:gd name="connsiteX0" fmla="*/ 9978 w 10000"/>
              <a:gd name="connsiteY0" fmla="*/ 10000 h 10000"/>
              <a:gd name="connsiteX1" fmla="*/ 10000 w 10000"/>
              <a:gd name="connsiteY1" fmla="*/ 0 h 10000"/>
              <a:gd name="connsiteX2" fmla="*/ 8548 w 10000"/>
              <a:gd name="connsiteY2" fmla="*/ 4152 h 10000"/>
              <a:gd name="connsiteX3" fmla="*/ 7263 w 10000"/>
              <a:gd name="connsiteY3" fmla="*/ 7348 h 10000"/>
              <a:gd name="connsiteX4" fmla="*/ 5658 w 10000"/>
              <a:gd name="connsiteY4" fmla="*/ 9073 h 10000"/>
              <a:gd name="connsiteX5" fmla="*/ 4340 w 10000"/>
              <a:gd name="connsiteY5" fmla="*/ 9643 h 10000"/>
              <a:gd name="connsiteX6" fmla="*/ 2873 w 10000"/>
              <a:gd name="connsiteY6" fmla="*/ 9904 h 10000"/>
              <a:gd name="connsiteX7" fmla="*/ 1323 w 10000"/>
              <a:gd name="connsiteY7" fmla="*/ 9940 h 10000"/>
              <a:gd name="connsiteX8" fmla="*/ 0 w 10000"/>
              <a:gd name="connsiteY8" fmla="*/ 9976 h 10000"/>
              <a:gd name="connsiteX9" fmla="*/ 7115 w 10000"/>
              <a:gd name="connsiteY9" fmla="*/ 9992 h 10000"/>
              <a:gd name="connsiteX10" fmla="*/ 9978 w 10000"/>
              <a:gd name="connsiteY10" fmla="*/ 10000 h 10000"/>
              <a:gd name="connsiteX0" fmla="*/ 7115 w 10000"/>
              <a:gd name="connsiteY0" fmla="*/ 9992 h 9992"/>
              <a:gd name="connsiteX1" fmla="*/ 10000 w 10000"/>
              <a:gd name="connsiteY1" fmla="*/ 0 h 9992"/>
              <a:gd name="connsiteX2" fmla="*/ 8548 w 10000"/>
              <a:gd name="connsiteY2" fmla="*/ 4152 h 9992"/>
              <a:gd name="connsiteX3" fmla="*/ 7263 w 10000"/>
              <a:gd name="connsiteY3" fmla="*/ 7348 h 9992"/>
              <a:gd name="connsiteX4" fmla="*/ 5658 w 10000"/>
              <a:gd name="connsiteY4" fmla="*/ 9073 h 9992"/>
              <a:gd name="connsiteX5" fmla="*/ 4340 w 10000"/>
              <a:gd name="connsiteY5" fmla="*/ 9643 h 9992"/>
              <a:gd name="connsiteX6" fmla="*/ 2873 w 10000"/>
              <a:gd name="connsiteY6" fmla="*/ 9904 h 9992"/>
              <a:gd name="connsiteX7" fmla="*/ 1323 w 10000"/>
              <a:gd name="connsiteY7" fmla="*/ 9940 h 9992"/>
              <a:gd name="connsiteX8" fmla="*/ 0 w 10000"/>
              <a:gd name="connsiteY8" fmla="*/ 9976 h 9992"/>
              <a:gd name="connsiteX9" fmla="*/ 7115 w 10000"/>
              <a:gd name="connsiteY9" fmla="*/ 9992 h 9992"/>
              <a:gd name="connsiteX0" fmla="*/ 7115 w 8548"/>
              <a:gd name="connsiteY0" fmla="*/ 5845 h 5845"/>
              <a:gd name="connsiteX1" fmla="*/ 8548 w 8548"/>
              <a:gd name="connsiteY1" fmla="*/ 0 h 5845"/>
              <a:gd name="connsiteX2" fmla="*/ 7263 w 8548"/>
              <a:gd name="connsiteY2" fmla="*/ 3199 h 5845"/>
              <a:gd name="connsiteX3" fmla="*/ 5658 w 8548"/>
              <a:gd name="connsiteY3" fmla="*/ 4925 h 5845"/>
              <a:gd name="connsiteX4" fmla="*/ 4340 w 8548"/>
              <a:gd name="connsiteY4" fmla="*/ 5496 h 5845"/>
              <a:gd name="connsiteX5" fmla="*/ 2873 w 8548"/>
              <a:gd name="connsiteY5" fmla="*/ 5757 h 5845"/>
              <a:gd name="connsiteX6" fmla="*/ 1323 w 8548"/>
              <a:gd name="connsiteY6" fmla="*/ 5793 h 5845"/>
              <a:gd name="connsiteX7" fmla="*/ 0 w 8548"/>
              <a:gd name="connsiteY7" fmla="*/ 5829 h 5845"/>
              <a:gd name="connsiteX8" fmla="*/ 7115 w 8548"/>
              <a:gd name="connsiteY8" fmla="*/ 5845 h 5845"/>
              <a:gd name="connsiteX0" fmla="*/ 8324 w 8497"/>
              <a:gd name="connsiteY0" fmla="*/ 4527 h 4527"/>
              <a:gd name="connsiteX1" fmla="*/ 8497 w 8497"/>
              <a:gd name="connsiteY1" fmla="*/ 0 h 4527"/>
              <a:gd name="connsiteX2" fmla="*/ 6619 w 8497"/>
              <a:gd name="connsiteY2" fmla="*/ 2953 h 4527"/>
              <a:gd name="connsiteX3" fmla="*/ 5077 w 8497"/>
              <a:gd name="connsiteY3" fmla="*/ 3930 h 4527"/>
              <a:gd name="connsiteX4" fmla="*/ 3361 w 8497"/>
              <a:gd name="connsiteY4" fmla="*/ 4376 h 4527"/>
              <a:gd name="connsiteX5" fmla="*/ 1548 w 8497"/>
              <a:gd name="connsiteY5" fmla="*/ 4438 h 4527"/>
              <a:gd name="connsiteX6" fmla="*/ 0 w 8497"/>
              <a:gd name="connsiteY6" fmla="*/ 4500 h 4527"/>
              <a:gd name="connsiteX7" fmla="*/ 8324 w 8497"/>
              <a:gd name="connsiteY7" fmla="*/ 4527 h 4527"/>
              <a:gd name="connsiteX0" fmla="*/ 9796 w 9888"/>
              <a:gd name="connsiteY0" fmla="*/ 10000 h 10000"/>
              <a:gd name="connsiteX1" fmla="*/ 9888 w 9888"/>
              <a:gd name="connsiteY1" fmla="*/ 0 h 10000"/>
              <a:gd name="connsiteX2" fmla="*/ 7790 w 9888"/>
              <a:gd name="connsiteY2" fmla="*/ 6523 h 10000"/>
              <a:gd name="connsiteX3" fmla="*/ 5975 w 9888"/>
              <a:gd name="connsiteY3" fmla="*/ 8681 h 10000"/>
              <a:gd name="connsiteX4" fmla="*/ 3956 w 9888"/>
              <a:gd name="connsiteY4" fmla="*/ 9666 h 10000"/>
              <a:gd name="connsiteX5" fmla="*/ 1822 w 9888"/>
              <a:gd name="connsiteY5" fmla="*/ 9803 h 10000"/>
              <a:gd name="connsiteX6" fmla="*/ 0 w 9888"/>
              <a:gd name="connsiteY6" fmla="*/ 9940 h 10000"/>
              <a:gd name="connsiteX7" fmla="*/ 9796 w 9888"/>
              <a:gd name="connsiteY7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888" h="10000">
                <a:moveTo>
                  <a:pt x="9796" y="10000"/>
                </a:moveTo>
                <a:cubicBezTo>
                  <a:pt x="9865" y="6667"/>
                  <a:pt x="9820" y="3333"/>
                  <a:pt x="9888" y="0"/>
                </a:cubicBezTo>
                <a:lnTo>
                  <a:pt x="7790" y="6523"/>
                </a:lnTo>
                <a:lnTo>
                  <a:pt x="5975" y="8681"/>
                </a:lnTo>
                <a:lnTo>
                  <a:pt x="3956" y="9666"/>
                </a:lnTo>
                <a:lnTo>
                  <a:pt x="1822" y="9803"/>
                </a:lnTo>
                <a:lnTo>
                  <a:pt x="0" y="9940"/>
                </a:lnTo>
                <a:lnTo>
                  <a:pt x="9796" y="10000"/>
                </a:lnTo>
                <a:close/>
              </a:path>
            </a:pathLst>
          </a:custGeom>
          <a:solidFill>
            <a:srgbClr val="FF6699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41"/>
          <p:cNvSpPr>
            <a:spLocks/>
          </p:cNvSpPr>
          <p:nvPr/>
        </p:nvSpPr>
        <p:spPr bwMode="auto">
          <a:xfrm>
            <a:off x="2146807" y="1276028"/>
            <a:ext cx="4535403" cy="1851149"/>
          </a:xfrm>
          <a:custGeom>
            <a:avLst/>
            <a:gdLst>
              <a:gd name="T0" fmla="*/ 0 w 2929"/>
              <a:gd name="T1" fmla="*/ 1166 h 1169"/>
              <a:gd name="T2" fmla="*/ 364 w 2929"/>
              <a:gd name="T3" fmla="*/ 1148 h 1169"/>
              <a:gd name="T4" fmla="*/ 520 w 2929"/>
              <a:gd name="T5" fmla="*/ 1064 h 1169"/>
              <a:gd name="T6" fmla="*/ 640 w 2929"/>
              <a:gd name="T7" fmla="*/ 860 h 1169"/>
              <a:gd name="T8" fmla="*/ 811 w 2929"/>
              <a:gd name="T9" fmla="*/ 414 h 1169"/>
              <a:gd name="T10" fmla="*/ 934 w 2929"/>
              <a:gd name="T11" fmla="*/ 68 h 1169"/>
              <a:gd name="T12" fmla="*/ 1011 w 2929"/>
              <a:gd name="T13" fmla="*/ 3 h 1169"/>
              <a:gd name="T14" fmla="*/ 1096 w 2929"/>
              <a:gd name="T15" fmla="*/ 68 h 1169"/>
              <a:gd name="T16" fmla="*/ 1234 w 2929"/>
              <a:gd name="T17" fmla="*/ 392 h 1169"/>
              <a:gd name="T18" fmla="*/ 1438 w 2929"/>
              <a:gd name="T19" fmla="*/ 896 h 1169"/>
              <a:gd name="T20" fmla="*/ 1564 w 2929"/>
              <a:gd name="T21" fmla="*/ 1076 h 1169"/>
              <a:gd name="T22" fmla="*/ 1732 w 2929"/>
              <a:gd name="T23" fmla="*/ 1148 h 1169"/>
              <a:gd name="T24" fmla="*/ 2093 w 2929"/>
              <a:gd name="T25" fmla="*/ 1163 h 1169"/>
              <a:gd name="T26" fmla="*/ 2834 w 2929"/>
              <a:gd name="T27" fmla="*/ 1169 h 1169"/>
              <a:gd name="T28" fmla="*/ 2666 w 2929"/>
              <a:gd name="T29" fmla="*/ 1166 h 116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929"/>
              <a:gd name="T46" fmla="*/ 0 h 1169"/>
              <a:gd name="T47" fmla="*/ 2929 w 2929"/>
              <a:gd name="T48" fmla="*/ 1169 h 1169"/>
              <a:gd name="connsiteX0" fmla="*/ 0 w 9754"/>
              <a:gd name="connsiteY0" fmla="*/ 9949 h 9975"/>
              <a:gd name="connsiteX1" fmla="*/ 1243 w 9754"/>
              <a:gd name="connsiteY1" fmla="*/ 9795 h 9975"/>
              <a:gd name="connsiteX2" fmla="*/ 1775 w 9754"/>
              <a:gd name="connsiteY2" fmla="*/ 9077 h 9975"/>
              <a:gd name="connsiteX3" fmla="*/ 2159 w 9754"/>
              <a:gd name="connsiteY3" fmla="*/ 7299 h 9975"/>
              <a:gd name="connsiteX4" fmla="*/ 2769 w 9754"/>
              <a:gd name="connsiteY4" fmla="*/ 3516 h 9975"/>
              <a:gd name="connsiteX5" fmla="*/ 3189 w 9754"/>
              <a:gd name="connsiteY5" fmla="*/ 557 h 9975"/>
              <a:gd name="connsiteX6" fmla="*/ 3452 w 9754"/>
              <a:gd name="connsiteY6" fmla="*/ 1 h 9975"/>
              <a:gd name="connsiteX7" fmla="*/ 3742 w 9754"/>
              <a:gd name="connsiteY7" fmla="*/ 557 h 9975"/>
              <a:gd name="connsiteX8" fmla="*/ 4213 w 9754"/>
              <a:gd name="connsiteY8" fmla="*/ 3328 h 9975"/>
              <a:gd name="connsiteX9" fmla="*/ 4910 w 9754"/>
              <a:gd name="connsiteY9" fmla="*/ 7640 h 9975"/>
              <a:gd name="connsiteX10" fmla="*/ 5340 w 9754"/>
              <a:gd name="connsiteY10" fmla="*/ 9179 h 9975"/>
              <a:gd name="connsiteX11" fmla="*/ 5913 w 9754"/>
              <a:gd name="connsiteY11" fmla="*/ 9795 h 9975"/>
              <a:gd name="connsiteX12" fmla="*/ 7146 w 9754"/>
              <a:gd name="connsiteY12" fmla="*/ 9924 h 9975"/>
              <a:gd name="connsiteX13" fmla="*/ 9676 w 9754"/>
              <a:gd name="connsiteY13" fmla="*/ 9975 h 9975"/>
              <a:gd name="connsiteX14" fmla="*/ 9102 w 9754"/>
              <a:gd name="connsiteY14" fmla="*/ 9949 h 9975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1793 w 10000"/>
              <a:gd name="connsiteY2" fmla="*/ 9001 h 10000"/>
              <a:gd name="connsiteX3" fmla="*/ 2213 w 10000"/>
              <a:gd name="connsiteY3" fmla="*/ 7317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19 w 10000"/>
              <a:gd name="connsiteY8" fmla="*/ 3336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1793 w 10000"/>
              <a:gd name="connsiteY2" fmla="*/ 9001 h 10000"/>
              <a:gd name="connsiteX3" fmla="*/ 2213 w 10000"/>
              <a:gd name="connsiteY3" fmla="*/ 7317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59 w 10000"/>
              <a:gd name="connsiteY8" fmla="*/ 3567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1877 w 10000"/>
              <a:gd name="connsiteY2" fmla="*/ 8754 h 10000"/>
              <a:gd name="connsiteX3" fmla="*/ 2213 w 10000"/>
              <a:gd name="connsiteY3" fmla="*/ 7317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59 w 10000"/>
              <a:gd name="connsiteY8" fmla="*/ 3567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1877 w 10000"/>
              <a:gd name="connsiteY2" fmla="*/ 8877 h 10000"/>
              <a:gd name="connsiteX3" fmla="*/ 2213 w 10000"/>
              <a:gd name="connsiteY3" fmla="*/ 7317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59 w 10000"/>
              <a:gd name="connsiteY8" fmla="*/ 3567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  <a:gd name="connsiteX0" fmla="*/ 0 w 10000"/>
              <a:gd name="connsiteY0" fmla="*/ 9974 h 10000"/>
              <a:gd name="connsiteX1" fmla="*/ 1274 w 10000"/>
              <a:gd name="connsiteY1" fmla="*/ 9820 h 10000"/>
              <a:gd name="connsiteX2" fmla="*/ 1860 w 10000"/>
              <a:gd name="connsiteY2" fmla="*/ 8877 h 10000"/>
              <a:gd name="connsiteX3" fmla="*/ 2213 w 10000"/>
              <a:gd name="connsiteY3" fmla="*/ 7317 h 10000"/>
              <a:gd name="connsiteX4" fmla="*/ 2839 w 10000"/>
              <a:gd name="connsiteY4" fmla="*/ 3525 h 10000"/>
              <a:gd name="connsiteX5" fmla="*/ 3269 w 10000"/>
              <a:gd name="connsiteY5" fmla="*/ 558 h 10000"/>
              <a:gd name="connsiteX6" fmla="*/ 3539 w 10000"/>
              <a:gd name="connsiteY6" fmla="*/ 1 h 10000"/>
              <a:gd name="connsiteX7" fmla="*/ 3836 w 10000"/>
              <a:gd name="connsiteY7" fmla="*/ 558 h 10000"/>
              <a:gd name="connsiteX8" fmla="*/ 4359 w 10000"/>
              <a:gd name="connsiteY8" fmla="*/ 3567 h 10000"/>
              <a:gd name="connsiteX9" fmla="*/ 5034 w 10000"/>
              <a:gd name="connsiteY9" fmla="*/ 7659 h 10000"/>
              <a:gd name="connsiteX10" fmla="*/ 5475 w 10000"/>
              <a:gd name="connsiteY10" fmla="*/ 9202 h 10000"/>
              <a:gd name="connsiteX11" fmla="*/ 6062 w 10000"/>
              <a:gd name="connsiteY11" fmla="*/ 9820 h 10000"/>
              <a:gd name="connsiteX12" fmla="*/ 7326 w 10000"/>
              <a:gd name="connsiteY12" fmla="*/ 9949 h 10000"/>
              <a:gd name="connsiteX13" fmla="*/ 9920 w 10000"/>
              <a:gd name="connsiteY13" fmla="*/ 10000 h 10000"/>
              <a:gd name="connsiteX14" fmla="*/ 9332 w 10000"/>
              <a:gd name="connsiteY14" fmla="*/ 997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000" h="10000">
                <a:moveTo>
                  <a:pt x="0" y="9974"/>
                </a:moveTo>
                <a:cubicBezTo>
                  <a:pt x="213" y="9957"/>
                  <a:pt x="964" y="10003"/>
                  <a:pt x="1274" y="9820"/>
                </a:cubicBezTo>
                <a:cubicBezTo>
                  <a:pt x="1584" y="9637"/>
                  <a:pt x="1703" y="9294"/>
                  <a:pt x="1860" y="8877"/>
                </a:cubicBezTo>
                <a:cubicBezTo>
                  <a:pt x="2017" y="8460"/>
                  <a:pt x="2050" y="8209"/>
                  <a:pt x="2213" y="7317"/>
                </a:cubicBezTo>
                <a:cubicBezTo>
                  <a:pt x="2376" y="6425"/>
                  <a:pt x="2662" y="4652"/>
                  <a:pt x="2839" y="3525"/>
                </a:cubicBezTo>
                <a:cubicBezTo>
                  <a:pt x="3015" y="2398"/>
                  <a:pt x="3154" y="1141"/>
                  <a:pt x="3269" y="558"/>
                </a:cubicBezTo>
                <a:cubicBezTo>
                  <a:pt x="3384" y="-25"/>
                  <a:pt x="3497" y="1"/>
                  <a:pt x="3539" y="1"/>
                </a:cubicBezTo>
                <a:cubicBezTo>
                  <a:pt x="3581" y="1"/>
                  <a:pt x="3699" y="-36"/>
                  <a:pt x="3836" y="558"/>
                </a:cubicBezTo>
                <a:cubicBezTo>
                  <a:pt x="3973" y="1152"/>
                  <a:pt x="4159" y="2384"/>
                  <a:pt x="4359" y="3567"/>
                </a:cubicBezTo>
                <a:cubicBezTo>
                  <a:pt x="4559" y="4751"/>
                  <a:pt x="4848" y="6720"/>
                  <a:pt x="5034" y="7659"/>
                </a:cubicBezTo>
                <a:cubicBezTo>
                  <a:pt x="5220" y="8598"/>
                  <a:pt x="5302" y="8842"/>
                  <a:pt x="5475" y="9202"/>
                </a:cubicBezTo>
                <a:cubicBezTo>
                  <a:pt x="5646" y="9563"/>
                  <a:pt x="5755" y="9700"/>
                  <a:pt x="6062" y="9820"/>
                </a:cubicBezTo>
                <a:cubicBezTo>
                  <a:pt x="6371" y="9940"/>
                  <a:pt x="6682" y="9914"/>
                  <a:pt x="7326" y="9949"/>
                </a:cubicBezTo>
                <a:cubicBezTo>
                  <a:pt x="7970" y="9983"/>
                  <a:pt x="9587" y="10000"/>
                  <a:pt x="9920" y="10000"/>
                </a:cubicBezTo>
                <a:cubicBezTo>
                  <a:pt x="10252" y="10000"/>
                  <a:pt x="9455" y="9983"/>
                  <a:pt x="9332" y="9974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" name="Group 23"/>
          <p:cNvGrpSpPr>
            <a:grpSpLocks/>
          </p:cNvGrpSpPr>
          <p:nvPr/>
        </p:nvGrpSpPr>
        <p:grpSpPr bwMode="auto">
          <a:xfrm>
            <a:off x="190500" y="796727"/>
            <a:ext cx="8858250" cy="3208337"/>
            <a:chOff x="120" y="1291"/>
            <a:chExt cx="5580" cy="2021"/>
          </a:xfrm>
        </p:grpSpPr>
        <p:sp>
          <p:nvSpPr>
            <p:cNvPr id="16" name="Line 24"/>
            <p:cNvSpPr>
              <a:spLocks noChangeShapeType="1"/>
            </p:cNvSpPr>
            <p:nvPr/>
          </p:nvSpPr>
          <p:spPr bwMode="auto">
            <a:xfrm>
              <a:off x="2371" y="1508"/>
              <a:ext cx="0" cy="125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1791" y="1291"/>
              <a:ext cx="8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probability</a:t>
              </a:r>
            </a:p>
          </p:txBody>
        </p:sp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1270" y="3060"/>
              <a:ext cx="22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 dirty="0" smtClean="0">
                  <a:latin typeface="Arial Narrow" pitchFamily="34" charset="0"/>
                </a:rPr>
                <a:t>observed values of the effect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19" name="Text Box 27"/>
            <p:cNvSpPr txBox="1">
              <a:spLocks noChangeArrowheads="1"/>
            </p:cNvSpPr>
            <p:nvPr/>
          </p:nvSpPr>
          <p:spPr bwMode="auto">
            <a:xfrm>
              <a:off x="2274" y="2806"/>
              <a:ext cx="2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>
              <a:off x="2497" y="2926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auto">
            <a:xfrm flipH="1">
              <a:off x="1292" y="2926"/>
              <a:ext cx="9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2582" y="2830"/>
              <a:ext cx="623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positive</a:t>
              </a:r>
            </a:p>
          </p:txBody>
        </p:sp>
        <p:sp>
          <p:nvSpPr>
            <p:cNvPr id="23" name="Text Box 31"/>
            <p:cNvSpPr txBox="1">
              <a:spLocks noChangeArrowheads="1"/>
            </p:cNvSpPr>
            <p:nvPr/>
          </p:nvSpPr>
          <p:spPr bwMode="auto">
            <a:xfrm>
              <a:off x="1503" y="2830"/>
              <a:ext cx="687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4000" tIns="0" rIns="5400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altLang="en-US" sz="2500">
                  <a:latin typeface="Arial Narrow" pitchFamily="34" charset="0"/>
                </a:rPr>
                <a:t>negative</a:t>
              </a:r>
            </a:p>
          </p:txBody>
        </p:sp>
        <p:sp>
          <p:nvSpPr>
            <p:cNvPr id="24" name="Line 32"/>
            <p:cNvSpPr>
              <a:spLocks noChangeShapeType="1"/>
            </p:cNvSpPr>
            <p:nvPr/>
          </p:nvSpPr>
          <p:spPr bwMode="auto">
            <a:xfrm>
              <a:off x="120" y="2760"/>
              <a:ext cx="55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68328" y="2421379"/>
            <a:ext cx="2270886" cy="639764"/>
            <a:chOff x="737427" y="2379469"/>
            <a:chExt cx="2270886" cy="639764"/>
          </a:xfrm>
        </p:grpSpPr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737427" y="2379469"/>
              <a:ext cx="1523174" cy="457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95000"/>
                </a:lnSpc>
              </a:pPr>
              <a:r>
                <a:rPr lang="en-US" altLang="en-US" sz="2500" dirty="0">
                  <a:latin typeface="Arial Narrow" pitchFamily="34" charset="0"/>
                </a:rPr>
                <a:t>area = </a:t>
              </a:r>
              <a:r>
                <a:rPr lang="en-US" altLang="en-US" sz="2500" dirty="0" smtClean="0">
                  <a:latin typeface="Arial Narrow" pitchFamily="34" charset="0"/>
                </a:rPr>
                <a:t>0.02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9" name="Freeform 16"/>
            <p:cNvSpPr>
              <a:spLocks/>
            </p:cNvSpPr>
            <p:nvPr/>
          </p:nvSpPr>
          <p:spPr bwMode="auto">
            <a:xfrm>
              <a:off x="2227263" y="2608070"/>
              <a:ext cx="781050" cy="411163"/>
            </a:xfrm>
            <a:custGeom>
              <a:avLst/>
              <a:gdLst>
                <a:gd name="T0" fmla="*/ 489 w 492"/>
                <a:gd name="T1" fmla="*/ 259 h 259"/>
                <a:gd name="T2" fmla="*/ 410 w 492"/>
                <a:gd name="T3" fmla="*/ 148 h 259"/>
                <a:gd name="T4" fmla="*/ 0 w 492"/>
                <a:gd name="T5" fmla="*/ 0 h 259"/>
                <a:gd name="T6" fmla="*/ 0 60000 65536"/>
                <a:gd name="T7" fmla="*/ 0 60000 65536"/>
                <a:gd name="T8" fmla="*/ 0 60000 65536"/>
                <a:gd name="T9" fmla="*/ 0 w 492"/>
                <a:gd name="T10" fmla="*/ 0 h 259"/>
                <a:gd name="T11" fmla="*/ 492 w 49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2" h="259">
                  <a:moveTo>
                    <a:pt x="489" y="259"/>
                  </a:moveTo>
                  <a:cubicBezTo>
                    <a:pt x="476" y="241"/>
                    <a:pt x="492" y="191"/>
                    <a:pt x="410" y="148"/>
                  </a:cubicBezTo>
                  <a:cubicBezTo>
                    <a:pt x="328" y="105"/>
                    <a:pt x="85" y="31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" name="Group 42"/>
          <p:cNvGrpSpPr>
            <a:grpSpLocks/>
          </p:cNvGrpSpPr>
          <p:nvPr/>
        </p:nvGrpSpPr>
        <p:grpSpPr bwMode="auto">
          <a:xfrm>
            <a:off x="603250" y="1982272"/>
            <a:ext cx="3938588" cy="1130300"/>
            <a:chOff x="380" y="2045"/>
            <a:chExt cx="2481" cy="712"/>
          </a:xfrm>
        </p:grpSpPr>
        <p:sp>
          <p:nvSpPr>
            <p:cNvPr id="35" name="Text Box 43"/>
            <p:cNvSpPr txBox="1">
              <a:spLocks noChangeArrowheads="1"/>
            </p:cNvSpPr>
            <p:nvPr/>
          </p:nvSpPr>
          <p:spPr bwMode="auto">
            <a:xfrm>
              <a:off x="380" y="2045"/>
              <a:ext cx="11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r">
                <a:lnSpc>
                  <a:spcPct val="80000"/>
                </a:lnSpc>
              </a:pPr>
              <a:r>
                <a:rPr lang="en-US" altLang="en-US" sz="2500" dirty="0">
                  <a:latin typeface="Arial Narrow" pitchFamily="34" charset="0"/>
                </a:rPr>
                <a:t>critical </a:t>
              </a:r>
              <a:r>
                <a:rPr lang="en-US" altLang="en-US" sz="2500" dirty="0" smtClean="0">
                  <a:latin typeface="Arial Narrow" pitchFamily="34" charset="0"/>
                </a:rPr>
                <a:t>value</a:t>
              </a:r>
              <a:endParaRPr lang="en-US" altLang="en-US" sz="2500" dirty="0">
                <a:latin typeface="Arial Narrow" pitchFamily="34" charset="0"/>
              </a:endParaRPr>
            </a:p>
          </p:txBody>
        </p:sp>
        <p:sp>
          <p:nvSpPr>
            <p:cNvPr id="36" name="Freeform 44"/>
            <p:cNvSpPr>
              <a:spLocks/>
            </p:cNvSpPr>
            <p:nvPr/>
          </p:nvSpPr>
          <p:spPr bwMode="auto">
            <a:xfrm>
              <a:off x="1474" y="2176"/>
              <a:ext cx="1387" cy="581"/>
            </a:xfrm>
            <a:custGeom>
              <a:avLst/>
              <a:gdLst>
                <a:gd name="T0" fmla="*/ 409 w 1458"/>
                <a:gd name="T1" fmla="*/ 5047 h 531"/>
                <a:gd name="T2" fmla="*/ 386 w 1458"/>
                <a:gd name="T3" fmla="*/ 3636 h 531"/>
                <a:gd name="T4" fmla="*/ 216 w 1458"/>
                <a:gd name="T5" fmla="*/ 1846 h 531"/>
                <a:gd name="T6" fmla="*/ 0 w 1458"/>
                <a:gd name="T7" fmla="*/ 0 h 5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58"/>
                <a:gd name="T13" fmla="*/ 0 h 531"/>
                <a:gd name="T14" fmla="*/ 1458 w 1458"/>
                <a:gd name="T15" fmla="*/ 531 h 5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58" h="531">
                  <a:moveTo>
                    <a:pt x="1423" y="531"/>
                  </a:moveTo>
                  <a:cubicBezTo>
                    <a:pt x="1410" y="506"/>
                    <a:pt x="1458" y="440"/>
                    <a:pt x="1346" y="384"/>
                  </a:cubicBezTo>
                  <a:cubicBezTo>
                    <a:pt x="1234" y="328"/>
                    <a:pt x="973" y="259"/>
                    <a:pt x="749" y="195"/>
                  </a:cubicBezTo>
                  <a:cubicBezTo>
                    <a:pt x="525" y="131"/>
                    <a:pt x="157" y="41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45"/>
            <p:cNvSpPr>
              <a:spLocks/>
            </p:cNvSpPr>
            <p:nvPr/>
          </p:nvSpPr>
          <p:spPr bwMode="auto">
            <a:xfrm>
              <a:off x="1474" y="2176"/>
              <a:ext cx="506" cy="581"/>
            </a:xfrm>
            <a:custGeom>
              <a:avLst/>
              <a:gdLst>
                <a:gd name="T0" fmla="*/ 18 w 579"/>
                <a:gd name="T1" fmla="*/ 6042 h 527"/>
                <a:gd name="T2" fmla="*/ 17 w 579"/>
                <a:gd name="T3" fmla="*/ 4167 h 527"/>
                <a:gd name="T4" fmla="*/ 0 w 579"/>
                <a:gd name="T5" fmla="*/ 0 h 527"/>
                <a:gd name="T6" fmla="*/ 0 60000 65536"/>
                <a:gd name="T7" fmla="*/ 0 60000 65536"/>
                <a:gd name="T8" fmla="*/ 0 60000 65536"/>
                <a:gd name="T9" fmla="*/ 0 w 579"/>
                <a:gd name="T10" fmla="*/ 0 h 527"/>
                <a:gd name="T11" fmla="*/ 579 w 579"/>
                <a:gd name="T12" fmla="*/ 527 h 5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9" h="527">
                  <a:moveTo>
                    <a:pt x="549" y="527"/>
                  </a:moveTo>
                  <a:cubicBezTo>
                    <a:pt x="539" y="500"/>
                    <a:pt x="579" y="452"/>
                    <a:pt x="488" y="364"/>
                  </a:cubicBezTo>
                  <a:cubicBezTo>
                    <a:pt x="397" y="276"/>
                    <a:pt x="102" y="76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Line 40"/>
          <p:cNvSpPr>
            <a:spLocks noChangeShapeType="1"/>
          </p:cNvSpPr>
          <p:nvPr/>
        </p:nvSpPr>
        <p:spPr bwMode="auto">
          <a:xfrm flipH="1">
            <a:off x="4581624" y="637809"/>
            <a:ext cx="1" cy="24620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7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 autoUpdateAnimBg="0"/>
      <p:bldP spid="48" grpId="0" uiExpand="1" animBg="1"/>
      <p:bldP spid="50" grpId="0" uiExpand="1"/>
      <p:bldP spid="28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116633"/>
            <a:ext cx="8956040" cy="6524799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Approach #1: Conventional NHST</a:t>
            </a:r>
          </a:p>
          <a:p>
            <a:r>
              <a:rPr lang="en-US" b="1" dirty="0"/>
              <a:t>S</a:t>
            </a:r>
            <a:r>
              <a:rPr lang="en-US" b="1" dirty="0" smtClean="0"/>
              <a:t>ignificant</a:t>
            </a:r>
            <a:r>
              <a:rPr lang="en-US" dirty="0" smtClean="0"/>
              <a:t> implies substantial (beneficial or harmful).</a:t>
            </a:r>
          </a:p>
          <a:p>
            <a:r>
              <a:rPr lang="en-US" b="1" dirty="0"/>
              <a:t>N</a:t>
            </a:r>
            <a:r>
              <a:rPr lang="en-US" b="1" dirty="0" smtClean="0"/>
              <a:t>on-significant</a:t>
            </a:r>
            <a:r>
              <a:rPr lang="en-US" dirty="0" smtClean="0"/>
              <a:t> implies trivial (useless).</a:t>
            </a:r>
          </a:p>
          <a:p>
            <a:pPr lvl="1"/>
            <a:r>
              <a:rPr lang="en-US" dirty="0" smtClean="0"/>
              <a:t>Some people even declare (wrongly) that the effect is zero! </a:t>
            </a:r>
          </a:p>
          <a:p>
            <a:r>
              <a:rPr lang="en-US" dirty="0" smtClean="0"/>
              <a:t>This approach sort-of works, but only with the right sample size.</a:t>
            </a:r>
          </a:p>
          <a:p>
            <a:pPr lvl="1"/>
            <a:r>
              <a:rPr lang="en-US" dirty="0" smtClean="0"/>
              <a:t>The right sample size gives you a good chance (80%) of getting significance (p&lt;0.05), if the true effect is just substantial.</a:t>
            </a:r>
          </a:p>
          <a:p>
            <a:pPr lvl="1"/>
            <a:r>
              <a:rPr lang="en-US" dirty="0" smtClean="0"/>
              <a:t>But if your sample </a:t>
            </a:r>
            <a:r>
              <a:rPr lang="en-US" dirty="0"/>
              <a:t>size is </a:t>
            </a:r>
            <a:r>
              <a:rPr lang="en-US" i="1" dirty="0"/>
              <a:t>too small</a:t>
            </a:r>
            <a:r>
              <a:rPr lang="en-US" dirty="0"/>
              <a:t>…</a:t>
            </a:r>
          </a:p>
          <a:p>
            <a:pPr lvl="2"/>
            <a:r>
              <a:rPr lang="en-US" dirty="0"/>
              <a:t>Non-significance </a:t>
            </a:r>
            <a:r>
              <a:rPr lang="en-US" dirty="0" smtClean="0"/>
              <a:t>does </a:t>
            </a:r>
            <a:r>
              <a:rPr lang="en-US" dirty="0"/>
              <a:t>not </a:t>
            </a:r>
            <a:r>
              <a:rPr lang="en-US" dirty="0" smtClean="0"/>
              <a:t>necessarily imply </a:t>
            </a:r>
            <a:r>
              <a:rPr lang="en-US" dirty="0"/>
              <a:t>the effect is trivial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So, if you get p&gt;0.05, </a:t>
            </a:r>
            <a:r>
              <a:rPr lang="en-US" dirty="0"/>
              <a:t>you can’t </a:t>
            </a:r>
            <a:r>
              <a:rPr lang="en-US" dirty="0" smtClean="0"/>
              <a:t>say anything.</a:t>
            </a:r>
            <a:endParaRPr lang="en-US" dirty="0"/>
          </a:p>
          <a:p>
            <a:pPr lvl="2"/>
            <a:r>
              <a:rPr lang="en-US" dirty="0"/>
              <a:t>Most of the time you know or suspect your sample size is too small.</a:t>
            </a:r>
          </a:p>
          <a:p>
            <a:pPr lvl="2"/>
            <a:r>
              <a:rPr lang="en-US" dirty="0"/>
              <a:t>Hence you pray to God for p&lt;0.05.</a:t>
            </a:r>
          </a:p>
          <a:p>
            <a:pPr lvl="1"/>
            <a:r>
              <a:rPr lang="en-US" dirty="0" smtClean="0"/>
              <a:t>If your sample </a:t>
            </a:r>
            <a:r>
              <a:rPr lang="en-US" dirty="0"/>
              <a:t>size is </a:t>
            </a:r>
            <a:r>
              <a:rPr lang="en-US" i="1" dirty="0"/>
              <a:t>too </a:t>
            </a:r>
            <a:r>
              <a:rPr lang="en-US" i="1" dirty="0" smtClean="0"/>
              <a:t>large</a:t>
            </a:r>
            <a:r>
              <a:rPr lang="en-US" dirty="0" smtClean="0"/>
              <a:t>…</a:t>
            </a:r>
            <a:endParaRPr lang="en-US" dirty="0"/>
          </a:p>
          <a:p>
            <a:pPr lvl="2"/>
            <a:r>
              <a:rPr lang="en-US" dirty="0" smtClean="0"/>
              <a:t>Significance </a:t>
            </a:r>
            <a:r>
              <a:rPr lang="en-US" dirty="0"/>
              <a:t>does not necessarily </a:t>
            </a:r>
            <a:r>
              <a:rPr lang="en-US" dirty="0" smtClean="0"/>
              <a:t>imply </a:t>
            </a:r>
            <a:r>
              <a:rPr lang="en-US" dirty="0"/>
              <a:t>the effect is </a:t>
            </a:r>
            <a:r>
              <a:rPr lang="en-US" dirty="0" smtClean="0"/>
              <a:t>substantial.</a:t>
            </a:r>
          </a:p>
          <a:p>
            <a:pPr lvl="2"/>
            <a:r>
              <a:rPr lang="en-US" dirty="0" smtClean="0"/>
              <a:t>So, if you get p&lt;0.05, you can’t say anything.</a:t>
            </a:r>
          </a:p>
          <a:p>
            <a:pPr lvl="2"/>
            <a:r>
              <a:rPr lang="en-US" dirty="0" smtClean="0"/>
              <a:t>To get around this problem, Approach #2…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69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" y="44624"/>
            <a:ext cx="8956040" cy="6733366"/>
          </a:xfrm>
        </p:spPr>
        <p:txBody>
          <a:bodyPr/>
          <a:lstStyle/>
          <a:p>
            <a:pPr marL="0" indent="0">
              <a:lnSpc>
                <a:spcPct val="93000"/>
              </a:lnSpc>
              <a:buNone/>
            </a:pPr>
            <a:r>
              <a:rPr lang="en-US" b="1" dirty="0" smtClean="0"/>
              <a:t>Approach #2: Conservative NHST</a:t>
            </a:r>
          </a:p>
          <a:p>
            <a:pPr>
              <a:lnSpc>
                <a:spcPct val="93000"/>
              </a:lnSpc>
            </a:pPr>
            <a:r>
              <a:rPr lang="en-US" sz="2700" dirty="0" smtClean="0"/>
              <a:t>It’s also an attempt to give more importance to magnitude.</a:t>
            </a:r>
          </a:p>
          <a:p>
            <a:pPr>
              <a:lnSpc>
                <a:spcPct val="93000"/>
              </a:lnSpc>
            </a:pPr>
            <a:r>
              <a:rPr lang="en-US" sz="2700" b="1" dirty="0" smtClean="0"/>
              <a:t>Significant</a:t>
            </a:r>
            <a:r>
              <a:rPr lang="en-US" sz="2700" dirty="0" smtClean="0"/>
              <a:t> implies the true effect has the magnitude of the observed effect.</a:t>
            </a:r>
          </a:p>
          <a:p>
            <a:pPr lvl="1">
              <a:lnSpc>
                <a:spcPct val="93000"/>
              </a:lnSpc>
            </a:pPr>
            <a:r>
              <a:rPr lang="en-US" sz="2500" dirty="0" smtClean="0"/>
              <a:t>So a significant trivial effect is trivial indeed!</a:t>
            </a:r>
          </a:p>
          <a:p>
            <a:pPr>
              <a:lnSpc>
                <a:spcPct val="93000"/>
              </a:lnSpc>
            </a:pPr>
            <a:r>
              <a:rPr lang="en-US" sz="2700" b="1" dirty="0" smtClean="0"/>
              <a:t>Non-significant</a:t>
            </a:r>
            <a:r>
              <a:rPr lang="en-US" sz="2700" dirty="0" smtClean="0"/>
              <a:t> implies you can’t say anything about the effect.</a:t>
            </a:r>
          </a:p>
          <a:p>
            <a:pPr lvl="1">
              <a:lnSpc>
                <a:spcPct val="93000"/>
              </a:lnSpc>
            </a:pPr>
            <a:r>
              <a:rPr lang="en-US" sz="2500" dirty="0"/>
              <a:t>Or “you can interpret </a:t>
            </a:r>
            <a:r>
              <a:rPr lang="en-US" sz="2500" dirty="0" smtClean="0"/>
              <a:t>(and publish) only </a:t>
            </a:r>
            <a:r>
              <a:rPr lang="en-US" sz="2500" dirty="0"/>
              <a:t>significant effects.”</a:t>
            </a:r>
          </a:p>
          <a:p>
            <a:pPr lvl="1">
              <a:lnSpc>
                <a:spcPct val="93000"/>
              </a:lnSpc>
            </a:pPr>
            <a:r>
              <a:rPr lang="en-US" sz="2500" dirty="0"/>
              <a:t>Or “if you haven’t got significance, you don’t know what you’ve got.”</a:t>
            </a:r>
          </a:p>
          <a:p>
            <a:pPr>
              <a:lnSpc>
                <a:spcPct val="93000"/>
              </a:lnSpc>
            </a:pPr>
            <a:r>
              <a:rPr lang="en-US" sz="2700" dirty="0" smtClean="0"/>
              <a:t>This works well for very large sample sizes.</a:t>
            </a:r>
          </a:p>
          <a:p>
            <a:pPr lvl="1">
              <a:lnSpc>
                <a:spcPct val="93000"/>
              </a:lnSpc>
            </a:pPr>
            <a:r>
              <a:rPr lang="en-US" sz="2500" dirty="0" smtClean="0"/>
              <a:t>Because every effect is significant!</a:t>
            </a:r>
          </a:p>
          <a:p>
            <a:pPr lvl="1">
              <a:lnSpc>
                <a:spcPct val="93000"/>
              </a:lnSpc>
            </a:pPr>
            <a:r>
              <a:rPr lang="en-US" sz="2500" dirty="0" smtClean="0"/>
              <a:t>You don’t need inference with very large samples.</a:t>
            </a:r>
          </a:p>
          <a:p>
            <a:pPr>
              <a:lnSpc>
                <a:spcPct val="93000"/>
              </a:lnSpc>
            </a:pPr>
            <a:r>
              <a:rPr lang="en-US" sz="2700" dirty="0" smtClean="0"/>
              <a:t>But non-significance with smaller sample sizes is still a problem.</a:t>
            </a:r>
          </a:p>
          <a:p>
            <a:pPr lvl="1">
              <a:lnSpc>
                <a:spcPct val="93000"/>
              </a:lnSpc>
            </a:pPr>
            <a:r>
              <a:rPr lang="en-US" sz="2500" dirty="0" smtClean="0"/>
              <a:t>You often get p&gt;0.05, so often you can’t publish.</a:t>
            </a:r>
          </a:p>
          <a:p>
            <a:pPr lvl="1">
              <a:lnSpc>
                <a:spcPct val="93000"/>
              </a:lnSpc>
            </a:pPr>
            <a:r>
              <a:rPr lang="en-US" sz="2500" dirty="0" smtClean="0"/>
              <a:t>But sometimes the observed effect is big enough for p&lt;0.05, </a:t>
            </a:r>
            <a:br>
              <a:rPr lang="en-US" sz="2500" dirty="0" smtClean="0"/>
            </a:br>
            <a:r>
              <a:rPr lang="en-US" sz="2500" dirty="0" smtClean="0"/>
              <a:t>owing to sampling variation.</a:t>
            </a:r>
          </a:p>
          <a:p>
            <a:pPr lvl="1">
              <a:lnSpc>
                <a:spcPct val="93000"/>
              </a:lnSpc>
            </a:pPr>
            <a:r>
              <a:rPr lang="en-US" sz="2500" dirty="0" smtClean="0"/>
              <a:t>These get published, so published effects are biased high.</a:t>
            </a:r>
          </a:p>
          <a:p>
            <a:pPr>
              <a:lnSpc>
                <a:spcPct val="93000"/>
              </a:lnSpc>
            </a:pPr>
            <a:r>
              <a:rPr lang="en-US" sz="2700" dirty="0" smtClean="0"/>
              <a:t>Now what?</a:t>
            </a:r>
          </a:p>
          <a:p>
            <a:pPr lvl="2">
              <a:lnSpc>
                <a:spcPct val="93000"/>
              </a:lnSpc>
            </a:pPr>
            <a:endParaRPr lang="en-US" dirty="0"/>
          </a:p>
          <a:p>
            <a:pPr lvl="2">
              <a:lnSpc>
                <a:spcPct val="93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98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|1.1|6.1|10.4|12.8"/>
</p:tagLst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93231</TotalTime>
  <Words>3578</Words>
  <Application>Microsoft Office PowerPoint</Application>
  <PresentationFormat>On-screen Show (4:3)</PresentationFormat>
  <Paragraphs>420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Default Design</vt:lpstr>
      <vt:lpstr>Will Hopkins   Institute of Sport, Exercise and Active Living Victoria University, Melbourne, Australia will@clear.net.nz  sportsci.org/will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Models and Effect Magnitudes for Research, Clinical and Practical Applications</dc:title>
  <dc:creator>Will Hopkins</dc:creator>
  <cp:lastModifiedBy>Will Hopkins</cp:lastModifiedBy>
  <cp:revision>967</cp:revision>
  <cp:lastPrinted>2001-02-09T23:28:35Z</cp:lastPrinted>
  <dcterms:created xsi:type="dcterms:W3CDTF">2000-10-24T19:26:03Z</dcterms:created>
  <dcterms:modified xsi:type="dcterms:W3CDTF">2017-05-16T06:37:46Z</dcterms:modified>
</cp:coreProperties>
</file>