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34" r:id="rId2"/>
    <p:sldId id="337" r:id="rId3"/>
    <p:sldId id="338" r:id="rId4"/>
    <p:sldId id="336" r:id="rId5"/>
    <p:sldId id="33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33CC33"/>
    <a:srgbClr val="008000"/>
    <a:srgbClr val="66FF66"/>
    <a:srgbClr val="FF99FF"/>
    <a:srgbClr val="CCECFF"/>
    <a:srgbClr val="6699F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279" autoAdjust="0"/>
    <p:restoredTop sz="94722" autoAdjust="0"/>
  </p:normalViewPr>
  <p:slideViewPr>
    <p:cSldViewPr>
      <p:cViewPr varScale="1">
        <p:scale>
          <a:sx n="105" d="100"/>
          <a:sy n="105" d="100"/>
        </p:scale>
        <p:origin x="1292" y="8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BCB3A241-D057-49B4-BF03-0BA7C867B0E5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007B820D-B045-4451-AFE3-DDF59F759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3C283C-97EE-4881-841D-BE743882A473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AE2B03-E1D0-41FC-8FF0-3112879A4295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74BF65-2B42-4E34-80EA-86C21E31671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288B3D-9EF3-444C-A21C-F96DB0A4748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FF5BDA-9B51-4E37-ABFD-F0604D65D70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</p:spPr>
        <p:txBody>
          <a:bodyPr lIns="91440"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0A7EC3D2-8300-4891-B6B1-C63BE43FC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337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304800"/>
            <a:ext cx="21145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92838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3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00" y="142852"/>
            <a:ext cx="8859974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28652"/>
            <a:ext cx="8858312" cy="5815058"/>
          </a:xfrm>
        </p:spPr>
        <p:txBody>
          <a:bodyPr tIns="108000"/>
          <a:lstStyle>
            <a:lvl1pPr marL="276225" indent="-276225">
              <a:lnSpc>
                <a:spcPct val="95000"/>
              </a:lnSpc>
              <a:spcBef>
                <a:spcPts val="500"/>
              </a:spcBef>
              <a:defRPr/>
            </a:lvl1pPr>
            <a:lvl2pPr marL="574675" indent="-287338">
              <a:lnSpc>
                <a:spcPct val="95000"/>
              </a:lnSpc>
              <a:spcBef>
                <a:spcPts val="200"/>
              </a:spcBef>
              <a:defRPr/>
            </a:lvl2pPr>
            <a:lvl3pPr marL="862013" indent="-211138">
              <a:lnSpc>
                <a:spcPct val="95000"/>
              </a:lnSpc>
              <a:spcBef>
                <a:spcPts val="200"/>
              </a:spcBef>
              <a:defRPr/>
            </a:lvl3pPr>
            <a:lvl4pPr marL="1179513" indent="-265113">
              <a:lnSpc>
                <a:spcPct val="95000"/>
              </a:lnSpc>
              <a:spcBef>
                <a:spcPts val="200"/>
              </a:spcBef>
              <a:defRPr/>
            </a:lvl4pPr>
            <a:lvl5pPr marL="1466850" indent="-254000">
              <a:lnSpc>
                <a:spcPct val="95000"/>
              </a:lnSpc>
              <a:spcBef>
                <a:spcPts val="200"/>
              </a:spcBef>
              <a:tabLst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0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136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7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7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0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743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69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99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459788" cy="685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Font typeface="Symbol" panose="05050102010706020507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49288" indent="-304800" algn="l" rtl="0" eaLnBrk="0" fontAlgn="base" hangingPunct="0">
        <a:spcBef>
          <a:spcPct val="10000"/>
        </a:spcBef>
        <a:spcAft>
          <a:spcPct val="0"/>
        </a:spcAft>
        <a:buFont typeface="Symbol" panose="05050102010706020507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01700" indent="-250825" algn="l" rtl="0" eaLnBrk="0" fontAlgn="base" hangingPunct="0">
        <a:spcBef>
          <a:spcPct val="1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220788" indent="-317500" algn="l" rtl="0" eaLnBrk="0" fontAlgn="base" hangingPunct="0">
        <a:spcBef>
          <a:spcPct val="1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1549400" indent="-2635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0066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6pPr>
      <a:lvl7pPr marL="24638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7pPr>
      <a:lvl8pPr marL="29210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8pPr>
      <a:lvl9pPr marL="3378200" indent="-2635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188913"/>
            <a:ext cx="8848725" cy="6513512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r>
              <a:rPr lang="en-AU" altLang="en-AU" sz="2400" smtClean="0"/>
              <a:t>Probability of observing </a:t>
            </a:r>
            <a:r>
              <a:rPr lang="en-AU" altLang="en-AU" sz="2400" smtClean="0">
                <a:solidFill>
                  <a:srgbClr val="FF0000"/>
                </a:solidFill>
              </a:rPr>
              <a:t>any possible substantial increase</a:t>
            </a:r>
            <a:r>
              <a:rPr lang="en-AU" altLang="en-AU" sz="2400" smtClean="0"/>
              <a:t> (</a:t>
            </a:r>
            <a:r>
              <a:rPr lang="en-AU" altLang="en-AU" sz="2400" smtClean="0">
                <a:sym typeface="Symbol" panose="05050102010706020507" pitchFamily="18" charset="2"/>
              </a:rPr>
              <a:t> and ?)</a:t>
            </a:r>
            <a:r>
              <a:rPr lang="en-AU" altLang="en-AU" sz="2400" smtClean="0"/>
              <a:t> for a given true value (</a:t>
            </a:r>
            <a:r>
              <a:rPr lang="en-AU" altLang="en-A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AU" altLang="en-AU" sz="2400" smtClean="0"/>
              <a:t>) of a monitored variable, smallest important change (</a:t>
            </a:r>
            <a:r>
              <a:rPr lang="en-AU" altLang="en-AU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AU" altLang="en-AU" sz="2400" smtClean="0"/>
              <a:t>), and standard error of the change (</a:t>
            </a:r>
            <a:r>
              <a:rPr lang="en-AU" altLang="en-AU" sz="2400" i="1" smtClean="0"/>
              <a:t>e</a:t>
            </a:r>
            <a:r>
              <a:rPr lang="en-AU" altLang="en-AU" sz="2400" smtClean="0"/>
              <a:t>).</a:t>
            </a:r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3057525" y="2355850"/>
            <a:ext cx="696913" cy="278606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752850" y="2352675"/>
            <a:ext cx="698500" cy="27876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5125" name="Line 24"/>
          <p:cNvSpPr>
            <a:spLocks noChangeShapeType="1"/>
          </p:cNvSpPr>
          <p:nvPr/>
        </p:nvSpPr>
        <p:spPr bwMode="auto">
          <a:xfrm>
            <a:off x="3740150" y="2678113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195263" y="2360613"/>
            <a:ext cx="2963862" cy="278765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4344988" y="2360613"/>
            <a:ext cx="4683125" cy="2787650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5128" name="Text Box 26"/>
          <p:cNvSpPr txBox="1">
            <a:spLocks noChangeArrowheads="1"/>
          </p:cNvSpPr>
          <p:nvPr/>
        </p:nvSpPr>
        <p:spPr bwMode="auto">
          <a:xfrm>
            <a:off x="3154363" y="5635625"/>
            <a:ext cx="29543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value of monitored variable</a:t>
            </a:r>
          </a:p>
        </p:txBody>
      </p:sp>
      <p:sp>
        <p:nvSpPr>
          <p:cNvPr id="5129" name="Line 28"/>
          <p:cNvSpPr>
            <a:spLocks noChangeShapeType="1"/>
          </p:cNvSpPr>
          <p:nvPr/>
        </p:nvSpPr>
        <p:spPr bwMode="auto">
          <a:xfrm>
            <a:off x="3924300" y="5387975"/>
            <a:ext cx="3079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0" name="Line 29"/>
          <p:cNvSpPr>
            <a:spLocks noChangeShapeType="1"/>
          </p:cNvSpPr>
          <p:nvPr/>
        </p:nvSpPr>
        <p:spPr bwMode="auto">
          <a:xfrm flipH="1">
            <a:off x="755650" y="5387975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1" name="Text Box 30"/>
          <p:cNvSpPr txBox="1">
            <a:spLocks noChangeArrowheads="1"/>
          </p:cNvSpPr>
          <p:nvPr/>
        </p:nvSpPr>
        <p:spPr bwMode="auto">
          <a:xfrm>
            <a:off x="4657725" y="5253038"/>
            <a:ext cx="1062038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positive</a:t>
            </a:r>
          </a:p>
        </p:txBody>
      </p:sp>
      <p:sp>
        <p:nvSpPr>
          <p:cNvPr id="5132" name="Text Box 31"/>
          <p:cNvSpPr txBox="1">
            <a:spLocks noChangeArrowheads="1"/>
          </p:cNvSpPr>
          <p:nvPr/>
        </p:nvSpPr>
        <p:spPr bwMode="auto">
          <a:xfrm>
            <a:off x="1657350" y="5253038"/>
            <a:ext cx="1127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negative</a:t>
            </a:r>
          </a:p>
        </p:txBody>
      </p:sp>
      <p:sp>
        <p:nvSpPr>
          <p:cNvPr id="5133" name="Text Box 34"/>
          <p:cNvSpPr txBox="1">
            <a:spLocks noChangeArrowheads="1"/>
          </p:cNvSpPr>
          <p:nvPr/>
        </p:nvSpPr>
        <p:spPr bwMode="auto">
          <a:xfrm flipH="1">
            <a:off x="4822825" y="1598613"/>
            <a:ext cx="3436938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observed values for true value =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134" name="Freeform 37"/>
          <p:cNvSpPr>
            <a:spLocks/>
          </p:cNvSpPr>
          <p:nvPr/>
        </p:nvSpPr>
        <p:spPr bwMode="auto">
          <a:xfrm>
            <a:off x="171450" y="2720975"/>
            <a:ext cx="8847138" cy="2401888"/>
          </a:xfrm>
          <a:custGeom>
            <a:avLst/>
            <a:gdLst>
              <a:gd name="T0" fmla="*/ 0 w 8961"/>
              <a:gd name="T1" fmla="*/ 2401980 h 9942"/>
              <a:gd name="T2" fmla="*/ 1645898 w 8961"/>
              <a:gd name="T3" fmla="*/ 2364532 h 9942"/>
              <a:gd name="T4" fmla="*/ 2350860 w 8961"/>
              <a:gd name="T5" fmla="*/ 2190339 h 9942"/>
              <a:gd name="T6" fmla="*/ 2892910 w 8961"/>
              <a:gd name="T7" fmla="*/ 1767299 h 9942"/>
              <a:gd name="T8" fmla="*/ 3653163 w 8961"/>
              <a:gd name="T9" fmla="*/ 840282 h 9942"/>
              <a:gd name="T10" fmla="*/ 4222859 w 8961"/>
              <a:gd name="T11" fmla="*/ 124907 h 9942"/>
              <a:gd name="T12" fmla="*/ 4579289 w 8961"/>
              <a:gd name="T13" fmla="*/ 483 h 9942"/>
              <a:gd name="T14" fmla="*/ 4954479 w 8961"/>
              <a:gd name="T15" fmla="*/ 124907 h 9942"/>
              <a:gd name="T16" fmla="*/ 5578479 w 8961"/>
              <a:gd name="T17" fmla="*/ 796794 h 9942"/>
              <a:gd name="T18" fmla="*/ 6500656 w 8961"/>
              <a:gd name="T19" fmla="*/ 1841953 h 9942"/>
              <a:gd name="T20" fmla="*/ 7070352 w 8961"/>
              <a:gd name="T21" fmla="*/ 2215224 h 9942"/>
              <a:gd name="T22" fmla="*/ 7829617 w 8961"/>
              <a:gd name="T23" fmla="*/ 2364532 h 9942"/>
              <a:gd name="T24" fmla="*/ 8847566 w 8961"/>
              <a:gd name="T25" fmla="*/ 2394007 h 99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8961" h="9942">
                <a:moveTo>
                  <a:pt x="0" y="9942"/>
                </a:moveTo>
                <a:cubicBezTo>
                  <a:pt x="279" y="9925"/>
                  <a:pt x="1268" y="9933"/>
                  <a:pt x="1667" y="9787"/>
                </a:cubicBezTo>
                <a:cubicBezTo>
                  <a:pt x="2065" y="9642"/>
                  <a:pt x="2170" y="9478"/>
                  <a:pt x="2381" y="9066"/>
                </a:cubicBezTo>
                <a:cubicBezTo>
                  <a:pt x="2592" y="8654"/>
                  <a:pt x="2711" y="8242"/>
                  <a:pt x="2930" y="7315"/>
                </a:cubicBezTo>
                <a:cubicBezTo>
                  <a:pt x="3150" y="6388"/>
                  <a:pt x="3475" y="4612"/>
                  <a:pt x="3700" y="3478"/>
                </a:cubicBezTo>
                <a:cubicBezTo>
                  <a:pt x="3924" y="2345"/>
                  <a:pt x="4121" y="1092"/>
                  <a:pt x="4277" y="517"/>
                </a:cubicBezTo>
                <a:cubicBezTo>
                  <a:pt x="4432" y="-58"/>
                  <a:pt x="4606" y="2"/>
                  <a:pt x="4638" y="2"/>
                </a:cubicBezTo>
                <a:cubicBezTo>
                  <a:pt x="4670" y="2"/>
                  <a:pt x="4849" y="-32"/>
                  <a:pt x="5018" y="517"/>
                </a:cubicBezTo>
                <a:cubicBezTo>
                  <a:pt x="5188" y="1066"/>
                  <a:pt x="5389" y="2114"/>
                  <a:pt x="5650" y="3298"/>
                </a:cubicBezTo>
                <a:cubicBezTo>
                  <a:pt x="5911" y="4483"/>
                  <a:pt x="6332" y="6646"/>
                  <a:pt x="6584" y="7624"/>
                </a:cubicBezTo>
                <a:cubicBezTo>
                  <a:pt x="6836" y="8603"/>
                  <a:pt x="6937" y="8809"/>
                  <a:pt x="7161" y="9169"/>
                </a:cubicBezTo>
                <a:cubicBezTo>
                  <a:pt x="7386" y="9530"/>
                  <a:pt x="7459" y="9659"/>
                  <a:pt x="7930" y="9787"/>
                </a:cubicBezTo>
                <a:cubicBezTo>
                  <a:pt x="8402" y="9916"/>
                  <a:pt x="8531" y="9875"/>
                  <a:pt x="8961" y="9909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5" name="Freeform 12"/>
          <p:cNvSpPr>
            <a:spLocks/>
          </p:cNvSpPr>
          <p:nvPr/>
        </p:nvSpPr>
        <p:spPr bwMode="auto">
          <a:xfrm flipH="1">
            <a:off x="4340225" y="4179888"/>
            <a:ext cx="2379663" cy="939800"/>
          </a:xfrm>
          <a:custGeom>
            <a:avLst/>
            <a:gdLst>
              <a:gd name="T0" fmla="*/ 2378950 w 10000"/>
              <a:gd name="T1" fmla="*/ 937317 h 10000"/>
              <a:gd name="T2" fmla="*/ 2378950 w 10000"/>
              <a:gd name="T3" fmla="*/ 0 h 10000"/>
              <a:gd name="T4" fmla="*/ 2019491 w 10000"/>
              <a:gd name="T5" fmla="*/ 392363 h 10000"/>
              <a:gd name="T6" fmla="*/ 1696667 w 10000"/>
              <a:gd name="T7" fmla="*/ 653344 h 10000"/>
              <a:gd name="T8" fmla="*/ 1190427 w 10000"/>
              <a:gd name="T9" fmla="*/ 850980 h 10000"/>
              <a:gd name="T10" fmla="*/ 0 w 10000"/>
              <a:gd name="T11" fmla="*/ 938443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0000" y="9988"/>
                </a:moveTo>
                <a:lnTo>
                  <a:pt x="10000" y="0"/>
                </a:lnTo>
                <a:lnTo>
                  <a:pt x="8489" y="4181"/>
                </a:lnTo>
                <a:cubicBezTo>
                  <a:pt x="7937" y="5786"/>
                  <a:pt x="7584" y="6035"/>
                  <a:pt x="7132" y="6962"/>
                </a:cubicBezTo>
                <a:cubicBezTo>
                  <a:pt x="6422" y="7947"/>
                  <a:pt x="5914" y="8253"/>
                  <a:pt x="5004" y="9068"/>
                </a:cubicBezTo>
                <a:cubicBezTo>
                  <a:pt x="3015" y="9953"/>
                  <a:pt x="1962" y="9690"/>
                  <a:pt x="0" y="10000"/>
                </a:cubicBezTo>
              </a:path>
            </a:pathLst>
          </a:cu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6" name="Freeform 41"/>
          <p:cNvSpPr>
            <a:spLocks/>
          </p:cNvSpPr>
          <p:nvPr/>
        </p:nvSpPr>
        <p:spPr bwMode="auto">
          <a:xfrm flipH="1">
            <a:off x="201613" y="2711450"/>
            <a:ext cx="7304087" cy="2411413"/>
          </a:xfrm>
          <a:custGeom>
            <a:avLst/>
            <a:gdLst>
              <a:gd name="T0" fmla="*/ 0 w 10000"/>
              <a:gd name="T1" fmla="*/ 2411846 h 10000"/>
              <a:gd name="T2" fmla="*/ 1646776 w 10000"/>
              <a:gd name="T3" fmla="*/ 2374462 h 10000"/>
              <a:gd name="T4" fmla="*/ 2350033 w 10000"/>
              <a:gd name="T5" fmla="*/ 2200568 h 10000"/>
              <a:gd name="T6" fmla="*/ 2893360 w 10000"/>
              <a:gd name="T7" fmla="*/ 1777531 h 10000"/>
              <a:gd name="T8" fmla="*/ 3665994 w 10000"/>
              <a:gd name="T9" fmla="*/ 852346 h 10000"/>
              <a:gd name="T10" fmla="*/ 4223195 w 10000"/>
              <a:gd name="T11" fmla="*/ 135063 h 10000"/>
              <a:gd name="T12" fmla="*/ 4571538 w 10000"/>
              <a:gd name="T13" fmla="*/ 241 h 10000"/>
              <a:gd name="T14" fmla="*/ 4954203 w 10000"/>
              <a:gd name="T15" fmla="*/ 135063 h 10000"/>
              <a:gd name="T16" fmla="*/ 5578591 w 10000"/>
              <a:gd name="T17" fmla="*/ 806762 h 10000"/>
              <a:gd name="T18" fmla="*/ 6500201 w 10000"/>
              <a:gd name="T19" fmla="*/ 1852057 h 10000"/>
              <a:gd name="T20" fmla="*/ 7071278 w 10000"/>
              <a:gd name="T21" fmla="*/ 2225169 h 10000"/>
              <a:gd name="T22" fmla="*/ 7302776 w 10000"/>
              <a:gd name="T23" fmla="*/ 2321161 h 100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10000">
                <a:moveTo>
                  <a:pt x="0" y="10000"/>
                </a:moveTo>
                <a:cubicBezTo>
                  <a:pt x="378" y="9983"/>
                  <a:pt x="1714" y="9992"/>
                  <a:pt x="2255" y="9845"/>
                </a:cubicBezTo>
                <a:cubicBezTo>
                  <a:pt x="2793" y="9699"/>
                  <a:pt x="2934" y="9536"/>
                  <a:pt x="3218" y="9124"/>
                </a:cubicBezTo>
                <a:cubicBezTo>
                  <a:pt x="3503" y="8710"/>
                  <a:pt x="3664" y="8298"/>
                  <a:pt x="3962" y="7370"/>
                </a:cubicBezTo>
                <a:cubicBezTo>
                  <a:pt x="4259" y="6441"/>
                  <a:pt x="4719" y="4670"/>
                  <a:pt x="5020" y="3534"/>
                </a:cubicBezTo>
                <a:cubicBezTo>
                  <a:pt x="5324" y="2399"/>
                  <a:pt x="5577" y="1144"/>
                  <a:pt x="5783" y="560"/>
                </a:cubicBezTo>
                <a:cubicBezTo>
                  <a:pt x="5986" y="-25"/>
                  <a:pt x="6186" y="1"/>
                  <a:pt x="6260" y="1"/>
                </a:cubicBezTo>
                <a:cubicBezTo>
                  <a:pt x="6335" y="1"/>
                  <a:pt x="6558" y="1"/>
                  <a:pt x="6784" y="560"/>
                </a:cubicBezTo>
                <a:cubicBezTo>
                  <a:pt x="7013" y="1119"/>
                  <a:pt x="7285" y="2159"/>
                  <a:pt x="7639" y="3345"/>
                </a:cubicBezTo>
                <a:cubicBezTo>
                  <a:pt x="7993" y="4532"/>
                  <a:pt x="8561" y="6698"/>
                  <a:pt x="8901" y="7679"/>
                </a:cubicBezTo>
                <a:cubicBezTo>
                  <a:pt x="9242" y="8659"/>
                  <a:pt x="9499" y="8902"/>
                  <a:pt x="9683" y="9226"/>
                </a:cubicBezTo>
                <a:cubicBezTo>
                  <a:pt x="9866" y="9550"/>
                  <a:pt x="9406" y="8905"/>
                  <a:pt x="10000" y="9624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7" name="Line 32"/>
          <p:cNvSpPr>
            <a:spLocks noChangeShapeType="1"/>
          </p:cNvSpPr>
          <p:nvPr/>
        </p:nvSpPr>
        <p:spPr bwMode="auto">
          <a:xfrm>
            <a:off x="274638" y="5129213"/>
            <a:ext cx="8689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8" name="Line 36"/>
          <p:cNvSpPr>
            <a:spLocks noChangeShapeType="1"/>
          </p:cNvSpPr>
          <p:nvPr/>
        </p:nvSpPr>
        <p:spPr bwMode="auto">
          <a:xfrm flipV="1">
            <a:off x="2936875" y="2697163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39" name="Text Box 26"/>
          <p:cNvSpPr txBox="1">
            <a:spLocks noChangeArrowheads="1"/>
          </p:cNvSpPr>
          <p:nvPr/>
        </p:nvSpPr>
        <p:spPr bwMode="auto">
          <a:xfrm>
            <a:off x="382588" y="6210300"/>
            <a:ext cx="82962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 statistic 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/>
              <a:t>) for probability of observing any possible </a:t>
            </a:r>
            <a:r>
              <a:rPr lang="en-US" altLang="en-US" sz="2400">
                <a:sym typeface="Symbol" panose="05050102010706020507" pitchFamily="18" charset="2"/>
              </a:rPr>
              <a:t> =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+ (x - </a:t>
            </a:r>
            <a:r>
              <a:rPr lang="en-AU" altLang="en-AU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)/e</a:t>
            </a:r>
          </a:p>
        </p:txBody>
      </p:sp>
      <p:sp>
        <p:nvSpPr>
          <p:cNvPr id="5140" name="Text Box 31"/>
          <p:cNvSpPr txBox="1">
            <a:spLocks noChangeArrowheads="1"/>
          </p:cNvSpPr>
          <p:nvPr/>
        </p:nvSpPr>
        <p:spPr bwMode="auto">
          <a:xfrm>
            <a:off x="3621088" y="5265738"/>
            <a:ext cx="238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0</a:t>
            </a:r>
          </a:p>
        </p:txBody>
      </p:sp>
      <p:sp>
        <p:nvSpPr>
          <p:cNvPr id="5141" name="Text Box 34"/>
          <p:cNvSpPr txBox="1">
            <a:spLocks noChangeArrowheads="1"/>
          </p:cNvSpPr>
          <p:nvPr/>
        </p:nvSpPr>
        <p:spPr bwMode="auto">
          <a:xfrm>
            <a:off x="300038" y="1409700"/>
            <a:ext cx="30035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true values for observed value giving 10% chance of </a:t>
            </a:r>
            <a:r>
              <a:rPr lang="en-US" altLang="en-US" sz="2200">
                <a:sym typeface="Symbol" panose="05050102010706020507" pitchFamily="18" charset="2"/>
              </a:rPr>
              <a:t>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2" name="Freeform 37"/>
          <p:cNvSpPr>
            <a:spLocks/>
          </p:cNvSpPr>
          <p:nvPr/>
        </p:nvSpPr>
        <p:spPr bwMode="auto">
          <a:xfrm>
            <a:off x="2936875" y="2711450"/>
            <a:ext cx="6083300" cy="2433638"/>
          </a:xfrm>
          <a:custGeom>
            <a:avLst/>
            <a:gdLst>
              <a:gd name="T0" fmla="*/ 10342 w 10000"/>
              <a:gd name="T1" fmla="*/ 2433765 h 10033"/>
              <a:gd name="T2" fmla="*/ 0 w 10000"/>
              <a:gd name="T3" fmla="*/ 1903979 h 10033"/>
              <a:gd name="T4" fmla="*/ 430699 w 10000"/>
              <a:gd name="T5" fmla="*/ 1417614 h 10033"/>
              <a:gd name="T6" fmla="*/ 888772 w 10000"/>
              <a:gd name="T7" fmla="*/ 840283 h 10033"/>
              <a:gd name="T8" fmla="*/ 1458171 w 10000"/>
              <a:gd name="T9" fmla="*/ 124927 h 10033"/>
              <a:gd name="T10" fmla="*/ 1815261 w 10000"/>
              <a:gd name="T11" fmla="*/ 485 h 10033"/>
              <a:gd name="T12" fmla="*/ 2190602 w 10000"/>
              <a:gd name="T13" fmla="*/ 124927 h 10033"/>
              <a:gd name="T14" fmla="*/ 2814142 w 10000"/>
              <a:gd name="T15" fmla="*/ 796620 h 10033"/>
              <a:gd name="T16" fmla="*/ 3735764 w 10000"/>
              <a:gd name="T17" fmla="*/ 1841880 h 10033"/>
              <a:gd name="T18" fmla="*/ 4305771 w 10000"/>
              <a:gd name="T19" fmla="*/ 2215204 h 10033"/>
              <a:gd name="T20" fmla="*/ 5065577 w 10000"/>
              <a:gd name="T21" fmla="*/ 2364388 h 10033"/>
              <a:gd name="T22" fmla="*/ 6083316 w 10000"/>
              <a:gd name="T23" fmla="*/ 2393983 h 100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10033">
                <a:moveTo>
                  <a:pt x="17" y="10033"/>
                </a:moveTo>
                <a:cubicBezTo>
                  <a:pt x="11" y="8786"/>
                  <a:pt x="17" y="9564"/>
                  <a:pt x="0" y="7849"/>
                </a:cubicBezTo>
                <a:cubicBezTo>
                  <a:pt x="256" y="7217"/>
                  <a:pt x="465" y="6575"/>
                  <a:pt x="708" y="5844"/>
                </a:cubicBezTo>
                <a:cubicBezTo>
                  <a:pt x="952" y="5113"/>
                  <a:pt x="1179" y="4352"/>
                  <a:pt x="1461" y="3464"/>
                </a:cubicBezTo>
                <a:cubicBezTo>
                  <a:pt x="1743" y="2576"/>
                  <a:pt x="2144" y="1087"/>
                  <a:pt x="2397" y="515"/>
                </a:cubicBezTo>
                <a:cubicBezTo>
                  <a:pt x="2650" y="-57"/>
                  <a:pt x="2932" y="2"/>
                  <a:pt x="2984" y="2"/>
                </a:cubicBezTo>
                <a:cubicBezTo>
                  <a:pt x="3035" y="2"/>
                  <a:pt x="3326" y="-32"/>
                  <a:pt x="3601" y="515"/>
                </a:cubicBezTo>
                <a:cubicBezTo>
                  <a:pt x="3878" y="1061"/>
                  <a:pt x="4203" y="2105"/>
                  <a:pt x="4626" y="3284"/>
                </a:cubicBezTo>
                <a:cubicBezTo>
                  <a:pt x="5050" y="4465"/>
                  <a:pt x="5733" y="6619"/>
                  <a:pt x="6141" y="7593"/>
                </a:cubicBezTo>
                <a:cubicBezTo>
                  <a:pt x="6551" y="8568"/>
                  <a:pt x="6715" y="8773"/>
                  <a:pt x="7078" y="9132"/>
                </a:cubicBezTo>
                <a:cubicBezTo>
                  <a:pt x="7443" y="9492"/>
                  <a:pt x="7563" y="9620"/>
                  <a:pt x="8327" y="9747"/>
                </a:cubicBezTo>
                <a:cubicBezTo>
                  <a:pt x="9092" y="9876"/>
                  <a:pt x="9302" y="9836"/>
                  <a:pt x="10000" y="9869"/>
                </a:cubicBezTo>
              </a:path>
            </a:pathLst>
          </a:custGeom>
          <a:solidFill>
            <a:srgbClr val="33CC33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3" name="Text Box 25"/>
          <p:cNvSpPr txBox="1">
            <a:spLocks noChangeArrowheads="1"/>
          </p:cNvSpPr>
          <p:nvPr/>
        </p:nvSpPr>
        <p:spPr bwMode="auto">
          <a:xfrm>
            <a:off x="3138488" y="2336800"/>
            <a:ext cx="1236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probability</a:t>
            </a:r>
          </a:p>
        </p:txBody>
      </p:sp>
      <p:sp>
        <p:nvSpPr>
          <p:cNvPr id="5144" name="Text Box 39"/>
          <p:cNvSpPr txBox="1">
            <a:spLocks noChangeArrowheads="1"/>
          </p:cNvSpPr>
          <p:nvPr/>
        </p:nvSpPr>
        <p:spPr bwMode="auto">
          <a:xfrm flipH="1">
            <a:off x="4113213" y="3725863"/>
            <a:ext cx="1905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145" name="Line 40"/>
          <p:cNvSpPr>
            <a:spLocks noChangeShapeType="1"/>
          </p:cNvSpPr>
          <p:nvPr/>
        </p:nvSpPr>
        <p:spPr bwMode="auto">
          <a:xfrm>
            <a:off x="3738563" y="4010025"/>
            <a:ext cx="996950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6" name="Text Box 20"/>
          <p:cNvSpPr txBox="1">
            <a:spLocks noChangeArrowheads="1"/>
          </p:cNvSpPr>
          <p:nvPr/>
        </p:nvSpPr>
        <p:spPr bwMode="auto">
          <a:xfrm flipH="1">
            <a:off x="5067300" y="4086225"/>
            <a:ext cx="93027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</a:t>
            </a:r>
            <a:br>
              <a:rPr lang="en-US" altLang="en-US" sz="2200"/>
            </a:br>
            <a:r>
              <a:rPr lang="en-US" altLang="en-US" sz="2200"/>
              <a:t>= 10%</a:t>
            </a:r>
          </a:p>
        </p:txBody>
      </p:sp>
      <p:sp>
        <p:nvSpPr>
          <p:cNvPr id="5147" name="Freeform 21"/>
          <p:cNvSpPr>
            <a:spLocks/>
          </p:cNvSpPr>
          <p:nvPr/>
        </p:nvSpPr>
        <p:spPr bwMode="auto">
          <a:xfrm>
            <a:off x="4637088" y="4549775"/>
            <a:ext cx="409575" cy="403225"/>
          </a:xfrm>
          <a:custGeom>
            <a:avLst/>
            <a:gdLst>
              <a:gd name="T0" fmla="*/ 0 w 784"/>
              <a:gd name="T1" fmla="*/ 403967 h 439"/>
              <a:gd name="T2" fmla="*/ 103227 w 784"/>
              <a:gd name="T3" fmla="*/ 196002 h 439"/>
              <a:gd name="T4" fmla="*/ 410811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8" name="Text Box 39"/>
          <p:cNvSpPr txBox="1">
            <a:spLocks noChangeArrowheads="1"/>
          </p:cNvSpPr>
          <p:nvPr/>
        </p:nvSpPr>
        <p:spPr bwMode="auto">
          <a:xfrm flipH="1">
            <a:off x="3914775" y="3275013"/>
            <a:ext cx="209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9" name="Line 40"/>
          <p:cNvSpPr>
            <a:spLocks noChangeShapeType="1"/>
          </p:cNvSpPr>
          <p:nvPr/>
        </p:nvSpPr>
        <p:spPr bwMode="auto">
          <a:xfrm flipV="1">
            <a:off x="3746500" y="3529013"/>
            <a:ext cx="598488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50" name="Text Box 39"/>
          <p:cNvSpPr txBox="1">
            <a:spLocks noChangeArrowheads="1"/>
          </p:cNvSpPr>
          <p:nvPr/>
        </p:nvSpPr>
        <p:spPr bwMode="auto">
          <a:xfrm flipH="1">
            <a:off x="3359150" y="3275013"/>
            <a:ext cx="190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1" name="Line 40"/>
          <p:cNvSpPr>
            <a:spLocks noChangeShapeType="1"/>
          </p:cNvSpPr>
          <p:nvPr/>
        </p:nvSpPr>
        <p:spPr bwMode="auto">
          <a:xfrm flipV="1">
            <a:off x="3154363" y="3529013"/>
            <a:ext cx="57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52" name="Text Box 39"/>
          <p:cNvSpPr txBox="1">
            <a:spLocks noChangeArrowheads="1"/>
          </p:cNvSpPr>
          <p:nvPr/>
        </p:nvSpPr>
        <p:spPr bwMode="auto">
          <a:xfrm flipH="1">
            <a:off x="3106738" y="4603750"/>
            <a:ext cx="11652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5153" name="Line 40"/>
          <p:cNvSpPr>
            <a:spLocks noChangeShapeType="1"/>
          </p:cNvSpPr>
          <p:nvPr/>
        </p:nvSpPr>
        <p:spPr bwMode="auto">
          <a:xfrm>
            <a:off x="2965450" y="4962525"/>
            <a:ext cx="1379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54" name="Text Box 39"/>
          <p:cNvSpPr txBox="1">
            <a:spLocks noChangeArrowheads="1"/>
          </p:cNvSpPr>
          <p:nvPr/>
        </p:nvSpPr>
        <p:spPr bwMode="auto">
          <a:xfrm flipH="1">
            <a:off x="2465388" y="2881313"/>
            <a:ext cx="275113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 e =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e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+ x - </a:t>
            </a: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5" name="Line 40"/>
          <p:cNvSpPr>
            <a:spLocks noChangeShapeType="1"/>
          </p:cNvSpPr>
          <p:nvPr/>
        </p:nvSpPr>
        <p:spPr bwMode="auto">
          <a:xfrm>
            <a:off x="2946400" y="2865438"/>
            <a:ext cx="1789113" cy="17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56" name="Line 35"/>
          <p:cNvSpPr>
            <a:spLocks noChangeShapeType="1"/>
          </p:cNvSpPr>
          <p:nvPr/>
        </p:nvSpPr>
        <p:spPr bwMode="auto">
          <a:xfrm>
            <a:off x="2616200" y="2382838"/>
            <a:ext cx="200025" cy="280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57" name="Text Box 14"/>
          <p:cNvSpPr txBox="1">
            <a:spLocks noChangeArrowheads="1"/>
          </p:cNvSpPr>
          <p:nvPr/>
        </p:nvSpPr>
        <p:spPr bwMode="auto">
          <a:xfrm>
            <a:off x="6357938" y="3178175"/>
            <a:ext cx="1701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= prob. of</a:t>
            </a:r>
            <a:br>
              <a:rPr lang="en-US" altLang="en-US" sz="2200"/>
            </a:br>
            <a:r>
              <a:rPr lang="en-US" altLang="en-US" sz="2200"/>
              <a:t>any possible </a:t>
            </a:r>
            <a:r>
              <a:rPr lang="en-US" altLang="en-US" sz="2200">
                <a:sym typeface="Symbol" panose="05050102010706020507" pitchFamily="18" charset="2"/>
              </a:rPr>
              <a:t></a:t>
            </a:r>
            <a:endParaRPr lang="en-US" altLang="en-US" sz="2200"/>
          </a:p>
        </p:txBody>
      </p:sp>
      <p:sp>
        <p:nvSpPr>
          <p:cNvPr id="5158" name="Freeform 21"/>
          <p:cNvSpPr>
            <a:spLocks/>
          </p:cNvSpPr>
          <p:nvPr/>
        </p:nvSpPr>
        <p:spPr bwMode="auto">
          <a:xfrm>
            <a:off x="5216525" y="3529013"/>
            <a:ext cx="1068388" cy="376237"/>
          </a:xfrm>
          <a:custGeom>
            <a:avLst/>
            <a:gdLst>
              <a:gd name="T0" fmla="*/ 0 w 784"/>
              <a:gd name="T1" fmla="*/ 375350 h 439"/>
              <a:gd name="T2" fmla="*/ 268555 w 784"/>
              <a:gd name="T3" fmla="*/ 182117 h 439"/>
              <a:gd name="T4" fmla="*/ 1068768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59" name="Line 36"/>
          <p:cNvSpPr>
            <a:spLocks noChangeShapeType="1"/>
          </p:cNvSpPr>
          <p:nvPr/>
        </p:nvSpPr>
        <p:spPr bwMode="auto">
          <a:xfrm flipV="1">
            <a:off x="4740275" y="2713038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60" name="Line 35"/>
          <p:cNvSpPr>
            <a:spLocks noChangeShapeType="1"/>
          </p:cNvSpPr>
          <p:nvPr/>
        </p:nvSpPr>
        <p:spPr bwMode="auto">
          <a:xfrm flipH="1">
            <a:off x="4859338" y="2189163"/>
            <a:ext cx="185737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61" name="Text Box 34"/>
          <p:cNvSpPr txBox="1">
            <a:spLocks noChangeArrowheads="1"/>
          </p:cNvSpPr>
          <p:nvPr/>
        </p:nvSpPr>
        <p:spPr bwMode="auto">
          <a:xfrm flipH="1">
            <a:off x="6889750" y="2459038"/>
            <a:ext cx="2116138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1800"/>
              <a:t> = t statistic for 90%</a:t>
            </a:r>
            <a:br>
              <a:rPr lang="en-US" altLang="en-US" sz="1800"/>
            </a:br>
            <a:r>
              <a:rPr lang="en-US" altLang="en-US" sz="1800"/>
              <a:t>cumulative probability</a:t>
            </a:r>
            <a:endParaRPr lang="en-US" altLang="en-US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188913"/>
            <a:ext cx="8848725" cy="6513512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r>
              <a:rPr lang="en-AU" altLang="en-AU" sz="2400" smtClean="0"/>
              <a:t>Probability of observing </a:t>
            </a:r>
            <a:r>
              <a:rPr lang="en-AU" altLang="en-AU" sz="2400" smtClean="0">
                <a:solidFill>
                  <a:srgbClr val="FF0000"/>
                </a:solidFill>
              </a:rPr>
              <a:t>any possible substantial decrease</a:t>
            </a:r>
            <a:r>
              <a:rPr lang="en-AU" altLang="en-AU" sz="2400" smtClean="0"/>
              <a:t> (</a:t>
            </a:r>
            <a:r>
              <a:rPr lang="en-AU" altLang="en-AU" sz="2400" smtClean="0">
                <a:sym typeface="Symbol" panose="05050102010706020507" pitchFamily="18" charset="2"/>
              </a:rPr>
              <a:t> and ?</a:t>
            </a:r>
            <a:r>
              <a:rPr lang="en-AU" altLang="en-AU" sz="2400" smtClean="0"/>
              <a:t>) for a given true value (</a:t>
            </a:r>
            <a:r>
              <a:rPr lang="en-AU" altLang="en-A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AU" altLang="en-AU" sz="2400" smtClean="0"/>
              <a:t>) of a monitored variable, smallest important change (</a:t>
            </a:r>
            <a:r>
              <a:rPr lang="en-AU" altLang="en-AU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AU" altLang="en-AU" sz="2400" smtClean="0"/>
              <a:t>), and standard error of the change (</a:t>
            </a:r>
            <a:r>
              <a:rPr lang="en-AU" altLang="en-AU" sz="2400" i="1" smtClean="0"/>
              <a:t>e</a:t>
            </a:r>
            <a:r>
              <a:rPr lang="en-AU" altLang="en-AU" sz="2400" smtClean="0"/>
              <a:t>).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3057525" y="2355850"/>
            <a:ext cx="696913" cy="278606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3752850" y="2352675"/>
            <a:ext cx="698500" cy="27876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7173" name="Line 24"/>
          <p:cNvSpPr>
            <a:spLocks noChangeShapeType="1"/>
          </p:cNvSpPr>
          <p:nvPr/>
        </p:nvSpPr>
        <p:spPr bwMode="auto">
          <a:xfrm>
            <a:off x="3740150" y="2678113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93675" y="2360613"/>
            <a:ext cx="2965450" cy="278765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4344988" y="2360613"/>
            <a:ext cx="4675187" cy="2787650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7176" name="Text Box 26"/>
          <p:cNvSpPr txBox="1">
            <a:spLocks noChangeArrowheads="1"/>
          </p:cNvSpPr>
          <p:nvPr/>
        </p:nvSpPr>
        <p:spPr bwMode="auto">
          <a:xfrm>
            <a:off x="3154363" y="5635625"/>
            <a:ext cx="29543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value of monitored variable</a:t>
            </a:r>
          </a:p>
        </p:txBody>
      </p:sp>
      <p:sp>
        <p:nvSpPr>
          <p:cNvPr id="7177" name="Line 28"/>
          <p:cNvSpPr>
            <a:spLocks noChangeShapeType="1"/>
          </p:cNvSpPr>
          <p:nvPr/>
        </p:nvSpPr>
        <p:spPr bwMode="auto">
          <a:xfrm>
            <a:off x="3924300" y="5387975"/>
            <a:ext cx="3079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8" name="Line 29"/>
          <p:cNvSpPr>
            <a:spLocks noChangeShapeType="1"/>
          </p:cNvSpPr>
          <p:nvPr/>
        </p:nvSpPr>
        <p:spPr bwMode="auto">
          <a:xfrm flipH="1">
            <a:off x="755650" y="5387975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9" name="Text Box 30"/>
          <p:cNvSpPr txBox="1">
            <a:spLocks noChangeArrowheads="1"/>
          </p:cNvSpPr>
          <p:nvPr/>
        </p:nvSpPr>
        <p:spPr bwMode="auto">
          <a:xfrm>
            <a:off x="4664075" y="5253038"/>
            <a:ext cx="10636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positive</a:t>
            </a:r>
          </a:p>
        </p:txBody>
      </p:sp>
      <p:sp>
        <p:nvSpPr>
          <p:cNvPr id="7180" name="Text Box 31"/>
          <p:cNvSpPr txBox="1">
            <a:spLocks noChangeArrowheads="1"/>
          </p:cNvSpPr>
          <p:nvPr/>
        </p:nvSpPr>
        <p:spPr bwMode="auto">
          <a:xfrm>
            <a:off x="1657350" y="5253038"/>
            <a:ext cx="1127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negative</a:t>
            </a:r>
          </a:p>
        </p:txBody>
      </p:sp>
      <p:sp>
        <p:nvSpPr>
          <p:cNvPr id="7181" name="Text Box 34"/>
          <p:cNvSpPr txBox="1">
            <a:spLocks noChangeArrowheads="1"/>
          </p:cNvSpPr>
          <p:nvPr/>
        </p:nvSpPr>
        <p:spPr bwMode="auto">
          <a:xfrm flipH="1">
            <a:off x="4987925" y="1600200"/>
            <a:ext cx="34369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observed values for true value =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182" name="Freeform 37"/>
          <p:cNvSpPr>
            <a:spLocks/>
          </p:cNvSpPr>
          <p:nvPr/>
        </p:nvSpPr>
        <p:spPr bwMode="auto">
          <a:xfrm>
            <a:off x="171450" y="2720975"/>
            <a:ext cx="8847138" cy="2401888"/>
          </a:xfrm>
          <a:custGeom>
            <a:avLst/>
            <a:gdLst>
              <a:gd name="T0" fmla="*/ 0 w 8961"/>
              <a:gd name="T1" fmla="*/ 2401980 h 9942"/>
              <a:gd name="T2" fmla="*/ 1645898 w 8961"/>
              <a:gd name="T3" fmla="*/ 2364532 h 9942"/>
              <a:gd name="T4" fmla="*/ 2350860 w 8961"/>
              <a:gd name="T5" fmla="*/ 2190339 h 9942"/>
              <a:gd name="T6" fmla="*/ 2892910 w 8961"/>
              <a:gd name="T7" fmla="*/ 1767299 h 9942"/>
              <a:gd name="T8" fmla="*/ 3653163 w 8961"/>
              <a:gd name="T9" fmla="*/ 840282 h 9942"/>
              <a:gd name="T10" fmla="*/ 4222859 w 8961"/>
              <a:gd name="T11" fmla="*/ 124907 h 9942"/>
              <a:gd name="T12" fmla="*/ 4579289 w 8961"/>
              <a:gd name="T13" fmla="*/ 483 h 9942"/>
              <a:gd name="T14" fmla="*/ 4954479 w 8961"/>
              <a:gd name="T15" fmla="*/ 124907 h 9942"/>
              <a:gd name="T16" fmla="*/ 5578479 w 8961"/>
              <a:gd name="T17" fmla="*/ 796794 h 9942"/>
              <a:gd name="T18" fmla="*/ 6500656 w 8961"/>
              <a:gd name="T19" fmla="*/ 1841953 h 9942"/>
              <a:gd name="T20" fmla="*/ 7070352 w 8961"/>
              <a:gd name="T21" fmla="*/ 2215224 h 9942"/>
              <a:gd name="T22" fmla="*/ 7829617 w 8961"/>
              <a:gd name="T23" fmla="*/ 2364532 h 9942"/>
              <a:gd name="T24" fmla="*/ 8847566 w 8961"/>
              <a:gd name="T25" fmla="*/ 2394007 h 99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8961" h="9942">
                <a:moveTo>
                  <a:pt x="0" y="9942"/>
                </a:moveTo>
                <a:cubicBezTo>
                  <a:pt x="279" y="9925"/>
                  <a:pt x="1268" y="9933"/>
                  <a:pt x="1667" y="9787"/>
                </a:cubicBezTo>
                <a:cubicBezTo>
                  <a:pt x="2065" y="9642"/>
                  <a:pt x="2170" y="9478"/>
                  <a:pt x="2381" y="9066"/>
                </a:cubicBezTo>
                <a:cubicBezTo>
                  <a:pt x="2592" y="8654"/>
                  <a:pt x="2711" y="8242"/>
                  <a:pt x="2930" y="7315"/>
                </a:cubicBezTo>
                <a:cubicBezTo>
                  <a:pt x="3150" y="6388"/>
                  <a:pt x="3475" y="4612"/>
                  <a:pt x="3700" y="3478"/>
                </a:cubicBezTo>
                <a:cubicBezTo>
                  <a:pt x="3924" y="2345"/>
                  <a:pt x="4121" y="1092"/>
                  <a:pt x="4277" y="517"/>
                </a:cubicBezTo>
                <a:cubicBezTo>
                  <a:pt x="4432" y="-58"/>
                  <a:pt x="4606" y="2"/>
                  <a:pt x="4638" y="2"/>
                </a:cubicBezTo>
                <a:cubicBezTo>
                  <a:pt x="4670" y="2"/>
                  <a:pt x="4849" y="-32"/>
                  <a:pt x="5018" y="517"/>
                </a:cubicBezTo>
                <a:cubicBezTo>
                  <a:pt x="5188" y="1066"/>
                  <a:pt x="5389" y="2114"/>
                  <a:pt x="5650" y="3298"/>
                </a:cubicBezTo>
                <a:cubicBezTo>
                  <a:pt x="5911" y="4483"/>
                  <a:pt x="6332" y="6646"/>
                  <a:pt x="6584" y="7624"/>
                </a:cubicBezTo>
                <a:cubicBezTo>
                  <a:pt x="6836" y="8603"/>
                  <a:pt x="6937" y="8809"/>
                  <a:pt x="7161" y="9169"/>
                </a:cubicBezTo>
                <a:cubicBezTo>
                  <a:pt x="7386" y="9530"/>
                  <a:pt x="7459" y="9659"/>
                  <a:pt x="7930" y="9787"/>
                </a:cubicBezTo>
                <a:cubicBezTo>
                  <a:pt x="8402" y="9916"/>
                  <a:pt x="8531" y="9875"/>
                  <a:pt x="8961" y="9909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83" name="Line 32"/>
          <p:cNvSpPr>
            <a:spLocks noChangeShapeType="1"/>
          </p:cNvSpPr>
          <p:nvPr/>
        </p:nvSpPr>
        <p:spPr bwMode="auto">
          <a:xfrm>
            <a:off x="274638" y="5129213"/>
            <a:ext cx="8689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84" name="Line 36"/>
          <p:cNvSpPr>
            <a:spLocks noChangeShapeType="1"/>
          </p:cNvSpPr>
          <p:nvPr/>
        </p:nvSpPr>
        <p:spPr bwMode="auto">
          <a:xfrm flipV="1">
            <a:off x="1749425" y="2697163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85" name="Text Box 26"/>
          <p:cNvSpPr txBox="1">
            <a:spLocks noChangeArrowheads="1"/>
          </p:cNvSpPr>
          <p:nvPr/>
        </p:nvSpPr>
        <p:spPr bwMode="auto">
          <a:xfrm>
            <a:off x="382588" y="6210300"/>
            <a:ext cx="856615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 statistic 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/>
              <a:t>) for probability of observing any possible </a:t>
            </a:r>
            <a:r>
              <a:rPr lang="en-US" altLang="en-US" sz="2400">
                <a:sym typeface="Symbol" panose="05050102010706020507" pitchFamily="18" charset="2"/>
              </a:rPr>
              <a:t> = -(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(x + </a:t>
            </a:r>
            <a:r>
              <a:rPr lang="en-AU" altLang="en-AU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)/e – t</a:t>
            </a:r>
            <a:r>
              <a:rPr lang="en-US" altLang="en-US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186" name="Text Box 31"/>
          <p:cNvSpPr txBox="1">
            <a:spLocks noChangeArrowheads="1"/>
          </p:cNvSpPr>
          <p:nvPr/>
        </p:nvSpPr>
        <p:spPr bwMode="auto">
          <a:xfrm>
            <a:off x="3621088" y="5265738"/>
            <a:ext cx="238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0</a:t>
            </a:r>
          </a:p>
        </p:txBody>
      </p:sp>
      <p:sp>
        <p:nvSpPr>
          <p:cNvPr id="7187" name="Text Box 34"/>
          <p:cNvSpPr txBox="1">
            <a:spLocks noChangeArrowheads="1"/>
          </p:cNvSpPr>
          <p:nvPr/>
        </p:nvSpPr>
        <p:spPr bwMode="auto">
          <a:xfrm>
            <a:off x="1298575" y="1339850"/>
            <a:ext cx="30035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true values for observed value giving 10% chance of </a:t>
            </a:r>
            <a:r>
              <a:rPr lang="en-US" altLang="en-US" sz="2200">
                <a:sym typeface="Symbol" panose="05050102010706020507" pitchFamily="18" charset="2"/>
              </a:rPr>
              <a:t>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8" name="Text Box 25"/>
          <p:cNvSpPr txBox="1">
            <a:spLocks noChangeArrowheads="1"/>
          </p:cNvSpPr>
          <p:nvPr/>
        </p:nvSpPr>
        <p:spPr bwMode="auto">
          <a:xfrm>
            <a:off x="3138488" y="2336800"/>
            <a:ext cx="1236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probability</a:t>
            </a:r>
          </a:p>
        </p:txBody>
      </p:sp>
      <p:sp>
        <p:nvSpPr>
          <p:cNvPr id="7189" name="Text Box 39"/>
          <p:cNvSpPr txBox="1">
            <a:spLocks noChangeArrowheads="1"/>
          </p:cNvSpPr>
          <p:nvPr/>
        </p:nvSpPr>
        <p:spPr bwMode="auto">
          <a:xfrm flipH="1">
            <a:off x="4113213" y="3725863"/>
            <a:ext cx="1905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190" name="Line 40"/>
          <p:cNvSpPr>
            <a:spLocks noChangeShapeType="1"/>
          </p:cNvSpPr>
          <p:nvPr/>
        </p:nvSpPr>
        <p:spPr bwMode="auto">
          <a:xfrm>
            <a:off x="3738563" y="4010025"/>
            <a:ext cx="996950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1" name="Line 35"/>
          <p:cNvSpPr>
            <a:spLocks noChangeShapeType="1"/>
          </p:cNvSpPr>
          <p:nvPr/>
        </p:nvSpPr>
        <p:spPr bwMode="auto">
          <a:xfrm>
            <a:off x="4260850" y="2173288"/>
            <a:ext cx="125413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2" name="Line 36"/>
          <p:cNvSpPr>
            <a:spLocks noChangeShapeType="1"/>
          </p:cNvSpPr>
          <p:nvPr/>
        </p:nvSpPr>
        <p:spPr bwMode="auto">
          <a:xfrm flipV="1">
            <a:off x="4740275" y="2713038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93" name="Line 35"/>
          <p:cNvSpPr>
            <a:spLocks noChangeShapeType="1"/>
          </p:cNvSpPr>
          <p:nvPr/>
        </p:nvSpPr>
        <p:spPr bwMode="auto">
          <a:xfrm flipH="1">
            <a:off x="4989513" y="2173288"/>
            <a:ext cx="185737" cy="534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4" name="Freeform 12"/>
          <p:cNvSpPr>
            <a:spLocks/>
          </p:cNvSpPr>
          <p:nvPr/>
        </p:nvSpPr>
        <p:spPr bwMode="auto">
          <a:xfrm>
            <a:off x="785813" y="4195763"/>
            <a:ext cx="2379662" cy="938212"/>
          </a:xfrm>
          <a:custGeom>
            <a:avLst/>
            <a:gdLst>
              <a:gd name="T0" fmla="*/ 2378950 w 10000"/>
              <a:gd name="T1" fmla="*/ 937317 h 10000"/>
              <a:gd name="T2" fmla="*/ 2378950 w 10000"/>
              <a:gd name="T3" fmla="*/ 0 h 10000"/>
              <a:gd name="T4" fmla="*/ 2019491 w 10000"/>
              <a:gd name="T5" fmla="*/ 392363 h 10000"/>
              <a:gd name="T6" fmla="*/ 1696667 w 10000"/>
              <a:gd name="T7" fmla="*/ 653344 h 10000"/>
              <a:gd name="T8" fmla="*/ 1190427 w 10000"/>
              <a:gd name="T9" fmla="*/ 850980 h 10000"/>
              <a:gd name="T10" fmla="*/ 0 w 10000"/>
              <a:gd name="T11" fmla="*/ 938443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0000" y="9988"/>
                </a:moveTo>
                <a:lnTo>
                  <a:pt x="10000" y="0"/>
                </a:lnTo>
                <a:lnTo>
                  <a:pt x="8489" y="4181"/>
                </a:lnTo>
                <a:cubicBezTo>
                  <a:pt x="7937" y="5786"/>
                  <a:pt x="7584" y="6035"/>
                  <a:pt x="7132" y="6962"/>
                </a:cubicBezTo>
                <a:cubicBezTo>
                  <a:pt x="6422" y="7947"/>
                  <a:pt x="5914" y="8253"/>
                  <a:pt x="5004" y="9068"/>
                </a:cubicBezTo>
                <a:cubicBezTo>
                  <a:pt x="3015" y="9953"/>
                  <a:pt x="1962" y="9690"/>
                  <a:pt x="0" y="10000"/>
                </a:cubicBezTo>
              </a:path>
            </a:pathLst>
          </a:cu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5" name="Text Box 20"/>
          <p:cNvSpPr txBox="1">
            <a:spLocks noChangeArrowheads="1"/>
          </p:cNvSpPr>
          <p:nvPr/>
        </p:nvSpPr>
        <p:spPr bwMode="auto">
          <a:xfrm>
            <a:off x="1576388" y="3868738"/>
            <a:ext cx="84613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=</a:t>
            </a:r>
            <a:br>
              <a:rPr lang="en-US" altLang="en-US" sz="2200"/>
            </a:br>
            <a:r>
              <a:rPr lang="en-US" altLang="en-US" sz="2200"/>
              <a:t>10%</a:t>
            </a:r>
          </a:p>
        </p:txBody>
      </p:sp>
      <p:sp>
        <p:nvSpPr>
          <p:cNvPr id="7196" name="Freeform 37"/>
          <p:cNvSpPr>
            <a:spLocks/>
          </p:cNvSpPr>
          <p:nvPr/>
        </p:nvSpPr>
        <p:spPr bwMode="auto">
          <a:xfrm>
            <a:off x="249238" y="2720975"/>
            <a:ext cx="8596312" cy="2401888"/>
          </a:xfrm>
          <a:custGeom>
            <a:avLst/>
            <a:gdLst>
              <a:gd name="T0" fmla="*/ 0 w 9716"/>
              <a:gd name="T1" fmla="*/ 2401980 h 10000"/>
              <a:gd name="T2" fmla="*/ 1394376 w 9716"/>
              <a:gd name="T3" fmla="*/ 2364509 h 10000"/>
              <a:gd name="T4" fmla="*/ 2099527 w 9716"/>
              <a:gd name="T5" fmla="*/ 2190366 h 10000"/>
              <a:gd name="T6" fmla="*/ 2641883 w 9716"/>
              <a:gd name="T7" fmla="*/ 1767377 h 10000"/>
              <a:gd name="T8" fmla="*/ 3401889 w 9716"/>
              <a:gd name="T9" fmla="*/ 840213 h 10000"/>
              <a:gd name="T10" fmla="*/ 3971672 w 9716"/>
              <a:gd name="T11" fmla="*/ 124903 h 10000"/>
              <a:gd name="T12" fmla="*/ 4328229 w 9716"/>
              <a:gd name="T13" fmla="*/ 480 h 10000"/>
              <a:gd name="T14" fmla="*/ 4703366 w 9716"/>
              <a:gd name="T15" fmla="*/ 124903 h 10000"/>
              <a:gd name="T16" fmla="*/ 5327119 w 9716"/>
              <a:gd name="T17" fmla="*/ 796737 h 10000"/>
              <a:gd name="T18" fmla="*/ 6249036 w 9716"/>
              <a:gd name="T19" fmla="*/ 1841838 h 10000"/>
              <a:gd name="T20" fmla="*/ 6818819 w 9716"/>
              <a:gd name="T21" fmla="*/ 2215106 h 10000"/>
              <a:gd name="T22" fmla="*/ 7577940 w 9716"/>
              <a:gd name="T23" fmla="*/ 2364509 h 10000"/>
              <a:gd name="T24" fmla="*/ 8596295 w 9716"/>
              <a:gd name="T25" fmla="*/ 2394053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716" h="10000">
                <a:moveTo>
                  <a:pt x="0" y="10000"/>
                </a:moveTo>
                <a:cubicBezTo>
                  <a:pt x="311" y="9983"/>
                  <a:pt x="1181" y="9991"/>
                  <a:pt x="1576" y="9844"/>
                </a:cubicBezTo>
                <a:cubicBezTo>
                  <a:pt x="1971" y="9697"/>
                  <a:pt x="2138" y="9533"/>
                  <a:pt x="2373" y="9119"/>
                </a:cubicBezTo>
                <a:cubicBezTo>
                  <a:pt x="2609" y="8704"/>
                  <a:pt x="2741" y="8290"/>
                  <a:pt x="2986" y="7358"/>
                </a:cubicBezTo>
                <a:cubicBezTo>
                  <a:pt x="3231" y="6425"/>
                  <a:pt x="3594" y="4639"/>
                  <a:pt x="3845" y="3498"/>
                </a:cubicBezTo>
                <a:cubicBezTo>
                  <a:pt x="4095" y="2359"/>
                  <a:pt x="4315" y="1098"/>
                  <a:pt x="4489" y="520"/>
                </a:cubicBezTo>
                <a:cubicBezTo>
                  <a:pt x="4662" y="-58"/>
                  <a:pt x="4856" y="2"/>
                  <a:pt x="4892" y="2"/>
                </a:cubicBezTo>
                <a:cubicBezTo>
                  <a:pt x="4927" y="2"/>
                  <a:pt x="5127" y="-32"/>
                  <a:pt x="5316" y="520"/>
                </a:cubicBezTo>
                <a:cubicBezTo>
                  <a:pt x="5506" y="1072"/>
                  <a:pt x="5730" y="2126"/>
                  <a:pt x="6021" y="3317"/>
                </a:cubicBezTo>
                <a:cubicBezTo>
                  <a:pt x="6312" y="4509"/>
                  <a:pt x="6782" y="6685"/>
                  <a:pt x="7063" y="7668"/>
                </a:cubicBezTo>
                <a:cubicBezTo>
                  <a:pt x="7345" y="8653"/>
                  <a:pt x="7457" y="8860"/>
                  <a:pt x="7707" y="9222"/>
                </a:cubicBezTo>
                <a:cubicBezTo>
                  <a:pt x="7958" y="9586"/>
                  <a:pt x="8040" y="9715"/>
                  <a:pt x="8565" y="9844"/>
                </a:cubicBezTo>
                <a:cubicBezTo>
                  <a:pt x="9092" y="9974"/>
                  <a:pt x="9236" y="9933"/>
                  <a:pt x="9716" y="9967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7" name="Line 36"/>
          <p:cNvSpPr>
            <a:spLocks noChangeShapeType="1"/>
          </p:cNvSpPr>
          <p:nvPr/>
        </p:nvSpPr>
        <p:spPr bwMode="auto">
          <a:xfrm flipV="1">
            <a:off x="4564063" y="2717800"/>
            <a:ext cx="0" cy="24177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98" name="Freeform 21"/>
          <p:cNvSpPr>
            <a:spLocks/>
          </p:cNvSpPr>
          <p:nvPr/>
        </p:nvSpPr>
        <p:spPr bwMode="auto">
          <a:xfrm flipH="1">
            <a:off x="2698750" y="3665538"/>
            <a:ext cx="1166813" cy="657225"/>
          </a:xfrm>
          <a:custGeom>
            <a:avLst/>
            <a:gdLst>
              <a:gd name="T0" fmla="*/ 0 w 784"/>
              <a:gd name="T1" fmla="*/ 657784 h 439"/>
              <a:gd name="T2" fmla="*/ 293473 w 784"/>
              <a:gd name="T3" fmla="*/ 319153 h 439"/>
              <a:gd name="T4" fmla="*/ 1167935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7199" name="Group 1"/>
          <p:cNvGrpSpPr>
            <a:grpSpLocks/>
          </p:cNvGrpSpPr>
          <p:nvPr/>
        </p:nvGrpSpPr>
        <p:grpSpPr bwMode="auto">
          <a:xfrm>
            <a:off x="3170238" y="2882900"/>
            <a:ext cx="2855912" cy="646113"/>
            <a:chOff x="3169920" y="2582334"/>
            <a:chExt cx="2856071" cy="646972"/>
          </a:xfrm>
        </p:grpSpPr>
        <p:sp>
          <p:nvSpPr>
            <p:cNvPr id="7208" name="Text Box 39"/>
            <p:cNvSpPr txBox="1">
              <a:spLocks noChangeArrowheads="1"/>
            </p:cNvSpPr>
            <p:nvPr/>
          </p:nvSpPr>
          <p:spPr bwMode="auto">
            <a:xfrm flipH="1">
              <a:off x="3275141" y="2609509"/>
              <a:ext cx="2750850" cy="363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6666FF"/>
                </a:buClr>
                <a:buFont typeface="Symbol" panose="05050102010706020507" pitchFamily="18" charset="2"/>
                <a:buChar char="·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Symbol" panose="05050102010706020507" pitchFamily="18" charset="2"/>
                <a:buChar char="·"/>
                <a:defRPr sz="26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10000"/>
                </a:spcBef>
                <a:buChar char="•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–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en-US" sz="22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 e = </a:t>
              </a:r>
              <a:r>
                <a:rPr lang="en-US" altLang="en-US" sz="2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 + </a:t>
              </a:r>
              <a:r>
                <a:rPr lang="en-AU" altLang="en-AU" sz="20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 -</a:t>
              </a:r>
              <a:r>
                <a:rPr lang="en-US" altLang="en-US" sz="22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t</a:t>
              </a:r>
              <a:r>
                <a:rPr lang="en-US" altLang="en-US" sz="2200" i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en-US" altLang="en-US" sz="22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 e</a:t>
              </a:r>
              <a:endPara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09" name="Line 40"/>
            <p:cNvSpPr>
              <a:spLocks noChangeShapeType="1"/>
            </p:cNvSpPr>
            <p:nvPr/>
          </p:nvSpPr>
          <p:spPr bwMode="auto">
            <a:xfrm flipV="1">
              <a:off x="3563887" y="2582334"/>
              <a:ext cx="9848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210" name="Line 40"/>
            <p:cNvSpPr>
              <a:spLocks noChangeShapeType="1"/>
            </p:cNvSpPr>
            <p:nvPr/>
          </p:nvSpPr>
          <p:spPr bwMode="auto">
            <a:xfrm flipH="1" flipV="1">
              <a:off x="4773142" y="2583572"/>
              <a:ext cx="98489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211" name="Line 40"/>
            <p:cNvSpPr>
              <a:spLocks noChangeShapeType="1"/>
            </p:cNvSpPr>
            <p:nvPr/>
          </p:nvSpPr>
          <p:spPr bwMode="auto">
            <a:xfrm flipV="1">
              <a:off x="3764279" y="3229059"/>
              <a:ext cx="5813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212" name="Line 40"/>
            <p:cNvSpPr>
              <a:spLocks noChangeShapeType="1"/>
            </p:cNvSpPr>
            <p:nvPr/>
          </p:nvSpPr>
          <p:spPr bwMode="auto">
            <a:xfrm flipV="1">
              <a:off x="3169920" y="3229306"/>
              <a:ext cx="561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7200" name="Freeform 37"/>
          <p:cNvSpPr>
            <a:spLocks/>
          </p:cNvSpPr>
          <p:nvPr/>
        </p:nvSpPr>
        <p:spPr bwMode="auto">
          <a:xfrm>
            <a:off x="171450" y="2744788"/>
            <a:ext cx="4405313" cy="2378075"/>
          </a:xfrm>
          <a:custGeom>
            <a:avLst/>
            <a:gdLst>
              <a:gd name="T0" fmla="*/ 0 w 9555"/>
              <a:gd name="T1" fmla="*/ 2378715 h 10000"/>
              <a:gd name="T2" fmla="*/ 1645621 w 9555"/>
              <a:gd name="T3" fmla="*/ 2341369 h 10000"/>
              <a:gd name="T4" fmla="*/ 2350887 w 9555"/>
              <a:gd name="T5" fmla="*/ 2167009 h 10000"/>
              <a:gd name="T6" fmla="*/ 2892974 w 9555"/>
              <a:gd name="T7" fmla="*/ 1744074 h 10000"/>
              <a:gd name="T8" fmla="*/ 3653094 w 9555"/>
              <a:gd name="T9" fmla="*/ 817089 h 10000"/>
              <a:gd name="T10" fmla="*/ 4222838 w 9555"/>
              <a:gd name="T11" fmla="*/ 101571 h 10000"/>
              <a:gd name="T12" fmla="*/ 4404456 w 9555"/>
              <a:gd name="T13" fmla="*/ 0 h 10000"/>
              <a:gd name="T14" fmla="*/ 4392932 w 9555"/>
              <a:gd name="T15" fmla="*/ 2376098 h 100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555" h="10000">
                <a:moveTo>
                  <a:pt x="0" y="10000"/>
                </a:moveTo>
                <a:cubicBezTo>
                  <a:pt x="597" y="9983"/>
                  <a:pt x="2716" y="9991"/>
                  <a:pt x="3570" y="9843"/>
                </a:cubicBezTo>
                <a:cubicBezTo>
                  <a:pt x="4422" y="9696"/>
                  <a:pt x="4649" y="9528"/>
                  <a:pt x="5100" y="9110"/>
                </a:cubicBezTo>
                <a:cubicBezTo>
                  <a:pt x="5553" y="8692"/>
                  <a:pt x="5806" y="8273"/>
                  <a:pt x="6276" y="7332"/>
                </a:cubicBezTo>
                <a:cubicBezTo>
                  <a:pt x="6747" y="6390"/>
                  <a:pt x="7443" y="4587"/>
                  <a:pt x="7925" y="3435"/>
                </a:cubicBezTo>
                <a:cubicBezTo>
                  <a:pt x="8405" y="2284"/>
                  <a:pt x="8925" y="796"/>
                  <a:pt x="9161" y="427"/>
                </a:cubicBezTo>
                <a:cubicBezTo>
                  <a:pt x="9397" y="58"/>
                  <a:pt x="9428" y="89"/>
                  <a:pt x="9555" y="0"/>
                </a:cubicBezTo>
                <a:cubicBezTo>
                  <a:pt x="9542" y="4987"/>
                  <a:pt x="9517" y="6639"/>
                  <a:pt x="9530" y="9989"/>
                </a:cubicBezTo>
              </a:path>
            </a:pathLst>
          </a:custGeom>
          <a:solidFill>
            <a:srgbClr val="33CC33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1" name="Text Box 39"/>
          <p:cNvSpPr txBox="1">
            <a:spLocks noChangeArrowheads="1"/>
          </p:cNvSpPr>
          <p:nvPr/>
        </p:nvSpPr>
        <p:spPr bwMode="auto">
          <a:xfrm flipH="1">
            <a:off x="3298825" y="4519613"/>
            <a:ext cx="11636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202" name="Line 40"/>
          <p:cNvSpPr>
            <a:spLocks noChangeShapeType="1"/>
          </p:cNvSpPr>
          <p:nvPr/>
        </p:nvSpPr>
        <p:spPr bwMode="auto">
          <a:xfrm>
            <a:off x="3173413" y="4878388"/>
            <a:ext cx="13795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3" name="Freeform 21"/>
          <p:cNvSpPr>
            <a:spLocks/>
          </p:cNvSpPr>
          <p:nvPr/>
        </p:nvSpPr>
        <p:spPr bwMode="auto">
          <a:xfrm flipH="1">
            <a:off x="2405063" y="4457700"/>
            <a:ext cx="442912" cy="401638"/>
          </a:xfrm>
          <a:custGeom>
            <a:avLst/>
            <a:gdLst>
              <a:gd name="T0" fmla="*/ 0 w 784"/>
              <a:gd name="T1" fmla="*/ 401740 h 439"/>
              <a:gd name="T2" fmla="*/ 111467 w 784"/>
              <a:gd name="T3" fmla="*/ 194922 h 439"/>
              <a:gd name="T4" fmla="*/ 443606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4" name="Text Box 14"/>
          <p:cNvSpPr txBox="1">
            <a:spLocks noChangeArrowheads="1"/>
          </p:cNvSpPr>
          <p:nvPr/>
        </p:nvSpPr>
        <p:spPr bwMode="auto">
          <a:xfrm flipH="1">
            <a:off x="1038225" y="3052763"/>
            <a:ext cx="1701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= prob. of</a:t>
            </a:r>
            <a:br>
              <a:rPr lang="en-US" altLang="en-US" sz="2200"/>
            </a:br>
            <a:r>
              <a:rPr lang="en-US" altLang="en-US" sz="2200"/>
              <a:t>any possible </a:t>
            </a:r>
            <a:r>
              <a:rPr lang="en-US" altLang="en-US" sz="2200">
                <a:sym typeface="Symbol" panose="05050102010706020507" pitchFamily="18" charset="2"/>
              </a:rPr>
              <a:t></a:t>
            </a:r>
            <a:endParaRPr lang="en-US" altLang="en-US" sz="2200"/>
          </a:p>
        </p:txBody>
      </p:sp>
      <p:sp>
        <p:nvSpPr>
          <p:cNvPr id="7205" name="Text Box 39"/>
          <p:cNvSpPr txBox="1">
            <a:spLocks noChangeArrowheads="1"/>
          </p:cNvSpPr>
          <p:nvPr/>
        </p:nvSpPr>
        <p:spPr bwMode="auto">
          <a:xfrm flipH="1">
            <a:off x="3965575" y="3275013"/>
            <a:ext cx="190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06" name="Text Box 39"/>
          <p:cNvSpPr txBox="1">
            <a:spLocks noChangeArrowheads="1"/>
          </p:cNvSpPr>
          <p:nvPr/>
        </p:nvSpPr>
        <p:spPr bwMode="auto">
          <a:xfrm flipH="1">
            <a:off x="3381375" y="3275013"/>
            <a:ext cx="190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07" name="Text Box 34"/>
          <p:cNvSpPr txBox="1">
            <a:spLocks noChangeArrowheads="1"/>
          </p:cNvSpPr>
          <p:nvPr/>
        </p:nvSpPr>
        <p:spPr bwMode="auto">
          <a:xfrm flipH="1">
            <a:off x="6889750" y="2459038"/>
            <a:ext cx="2116138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1800"/>
              <a:t> = t statistic for 90%</a:t>
            </a:r>
            <a:br>
              <a:rPr lang="en-US" altLang="en-US" sz="1800"/>
            </a:br>
            <a:r>
              <a:rPr lang="en-US" altLang="en-US" sz="1800"/>
              <a:t>cumulative probability</a:t>
            </a:r>
            <a:endParaRPr lang="en-US" altLang="en-US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188913"/>
            <a:ext cx="8848725" cy="6553200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r>
              <a:rPr lang="en-AU" altLang="en-AU" sz="2400" smtClean="0"/>
              <a:t>Probability of observing </a:t>
            </a:r>
            <a:r>
              <a:rPr lang="en-AU" altLang="en-AU" sz="2400" smtClean="0">
                <a:solidFill>
                  <a:srgbClr val="FF0000"/>
                </a:solidFill>
              </a:rPr>
              <a:t>an unclear change</a:t>
            </a:r>
            <a:r>
              <a:rPr lang="en-AU" altLang="en-AU" sz="2400" smtClean="0"/>
              <a:t> (</a:t>
            </a:r>
            <a:r>
              <a:rPr lang="en-AU" altLang="en-AU" sz="2400" smtClean="0">
                <a:sym typeface="Symbol" panose="05050102010706020507" pitchFamily="18" charset="2"/>
              </a:rPr>
              <a:t>?</a:t>
            </a:r>
            <a:r>
              <a:rPr lang="en-AU" altLang="en-AU" sz="2400" smtClean="0"/>
              <a:t>) is given by:</a:t>
            </a:r>
            <a:br>
              <a:rPr lang="en-AU" altLang="en-AU" sz="2400" smtClean="0"/>
            </a:br>
            <a:r>
              <a:rPr lang="en-AU" altLang="en-AU" sz="2400" smtClean="0"/>
              <a:t>    probability of any increase minus probability of a clear increase</a:t>
            </a:r>
            <a:br>
              <a:rPr lang="en-AU" altLang="en-AU" sz="2400" smtClean="0"/>
            </a:br>
            <a:r>
              <a:rPr lang="en-AU" altLang="en-AU" sz="2400" smtClean="0"/>
              <a:t> = probability of any increase minus probability of not any decrease</a:t>
            </a:r>
            <a:br>
              <a:rPr lang="en-AU" altLang="en-AU" sz="2400" smtClean="0"/>
            </a:br>
            <a:r>
              <a:rPr lang="en-AU" altLang="en-AU" sz="2400" smtClean="0"/>
              <a:t> = probability of any increase minus (100 minus probability of any decrease).</a:t>
            </a:r>
          </a:p>
          <a:p>
            <a:pPr marL="0" indent="0">
              <a:buFont typeface="Symbol" panose="05050102010706020507" pitchFamily="18" charset="2"/>
              <a:buNone/>
            </a:pPr>
            <a:r>
              <a:rPr lang="en-AU" altLang="en-AU" sz="2400" smtClean="0"/>
              <a:t>If the resulting probability is negative, set it to zero (no unclear changes).</a:t>
            </a:r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4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4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4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4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4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4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4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18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000" smtClean="0"/>
          </a:p>
          <a:p>
            <a:pPr marL="0" indent="0">
              <a:buFont typeface="Symbol" panose="05050102010706020507" pitchFamily="18" charset="2"/>
              <a:buNone/>
            </a:pPr>
            <a:endParaRPr lang="en-AU" altLang="en-AU" sz="2000" smtClean="0"/>
          </a:p>
          <a:p>
            <a:pPr marL="0" indent="0">
              <a:buFont typeface="Symbol" panose="05050102010706020507" pitchFamily="18" charset="2"/>
              <a:buNone/>
            </a:pPr>
            <a:r>
              <a:rPr lang="en-AU" altLang="en-AU" sz="2000" smtClean="0"/>
              <a:t>The same probability would be obtained by considering the probability of any decrease minus the probability of a clear decrease.</a:t>
            </a: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3057525" y="2378075"/>
            <a:ext cx="696913" cy="278606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3752850" y="2374900"/>
            <a:ext cx="698500" cy="278606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9221" name="Line 24"/>
          <p:cNvSpPr>
            <a:spLocks noChangeShapeType="1"/>
          </p:cNvSpPr>
          <p:nvPr/>
        </p:nvSpPr>
        <p:spPr bwMode="auto">
          <a:xfrm>
            <a:off x="3740150" y="26987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193675" y="2382838"/>
            <a:ext cx="2965450" cy="278606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4344988" y="2382838"/>
            <a:ext cx="4675187" cy="2786062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9224" name="Text Box 26"/>
          <p:cNvSpPr txBox="1">
            <a:spLocks noChangeArrowheads="1"/>
          </p:cNvSpPr>
          <p:nvPr/>
        </p:nvSpPr>
        <p:spPr bwMode="auto">
          <a:xfrm>
            <a:off x="3154363" y="5657850"/>
            <a:ext cx="29543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value of monitored variable</a:t>
            </a:r>
          </a:p>
        </p:txBody>
      </p:sp>
      <p:sp>
        <p:nvSpPr>
          <p:cNvPr id="9225" name="Line 28"/>
          <p:cNvSpPr>
            <a:spLocks noChangeShapeType="1"/>
          </p:cNvSpPr>
          <p:nvPr/>
        </p:nvSpPr>
        <p:spPr bwMode="auto">
          <a:xfrm>
            <a:off x="3924300" y="5410200"/>
            <a:ext cx="3079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26" name="Line 29"/>
          <p:cNvSpPr>
            <a:spLocks noChangeShapeType="1"/>
          </p:cNvSpPr>
          <p:nvPr/>
        </p:nvSpPr>
        <p:spPr bwMode="auto">
          <a:xfrm flipH="1">
            <a:off x="755650" y="5410200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27" name="Text Box 30"/>
          <p:cNvSpPr txBox="1">
            <a:spLocks noChangeArrowheads="1"/>
          </p:cNvSpPr>
          <p:nvPr/>
        </p:nvSpPr>
        <p:spPr bwMode="auto">
          <a:xfrm>
            <a:off x="4664075" y="5275263"/>
            <a:ext cx="10636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positive</a:t>
            </a:r>
          </a:p>
        </p:txBody>
      </p:sp>
      <p:sp>
        <p:nvSpPr>
          <p:cNvPr id="9228" name="Text Box 31"/>
          <p:cNvSpPr txBox="1">
            <a:spLocks noChangeArrowheads="1"/>
          </p:cNvSpPr>
          <p:nvPr/>
        </p:nvSpPr>
        <p:spPr bwMode="auto">
          <a:xfrm>
            <a:off x="1657350" y="5275263"/>
            <a:ext cx="1127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negative</a:t>
            </a:r>
          </a:p>
        </p:txBody>
      </p:sp>
      <p:sp>
        <p:nvSpPr>
          <p:cNvPr id="9229" name="Text Box 34"/>
          <p:cNvSpPr txBox="1">
            <a:spLocks noChangeArrowheads="1"/>
          </p:cNvSpPr>
          <p:nvPr/>
        </p:nvSpPr>
        <p:spPr bwMode="auto">
          <a:xfrm flipH="1">
            <a:off x="5740400" y="2165350"/>
            <a:ext cx="3436938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observed values for true value =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9230" name="Freeform 37"/>
          <p:cNvSpPr>
            <a:spLocks/>
          </p:cNvSpPr>
          <p:nvPr/>
        </p:nvSpPr>
        <p:spPr bwMode="auto">
          <a:xfrm>
            <a:off x="171450" y="2743200"/>
            <a:ext cx="8847138" cy="2401888"/>
          </a:xfrm>
          <a:custGeom>
            <a:avLst/>
            <a:gdLst>
              <a:gd name="T0" fmla="*/ 0 w 8961"/>
              <a:gd name="T1" fmla="*/ 2401980 h 9942"/>
              <a:gd name="T2" fmla="*/ 1645898 w 8961"/>
              <a:gd name="T3" fmla="*/ 2364532 h 9942"/>
              <a:gd name="T4" fmla="*/ 2350860 w 8961"/>
              <a:gd name="T5" fmla="*/ 2190339 h 9942"/>
              <a:gd name="T6" fmla="*/ 2892910 w 8961"/>
              <a:gd name="T7" fmla="*/ 1767299 h 9942"/>
              <a:gd name="T8" fmla="*/ 3653163 w 8961"/>
              <a:gd name="T9" fmla="*/ 840282 h 9942"/>
              <a:gd name="T10" fmla="*/ 4222859 w 8961"/>
              <a:gd name="T11" fmla="*/ 124907 h 9942"/>
              <a:gd name="T12" fmla="*/ 4579289 w 8961"/>
              <a:gd name="T13" fmla="*/ 483 h 9942"/>
              <a:gd name="T14" fmla="*/ 4954479 w 8961"/>
              <a:gd name="T15" fmla="*/ 124907 h 9942"/>
              <a:gd name="T16" fmla="*/ 5578479 w 8961"/>
              <a:gd name="T17" fmla="*/ 796794 h 9942"/>
              <a:gd name="T18" fmla="*/ 6500656 w 8961"/>
              <a:gd name="T19" fmla="*/ 1841953 h 9942"/>
              <a:gd name="T20" fmla="*/ 7070352 w 8961"/>
              <a:gd name="T21" fmla="*/ 2215224 h 9942"/>
              <a:gd name="T22" fmla="*/ 7829617 w 8961"/>
              <a:gd name="T23" fmla="*/ 2364532 h 9942"/>
              <a:gd name="T24" fmla="*/ 8847566 w 8961"/>
              <a:gd name="T25" fmla="*/ 2394007 h 99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8961" h="9942">
                <a:moveTo>
                  <a:pt x="0" y="9942"/>
                </a:moveTo>
                <a:cubicBezTo>
                  <a:pt x="279" y="9925"/>
                  <a:pt x="1268" y="9933"/>
                  <a:pt x="1667" y="9787"/>
                </a:cubicBezTo>
                <a:cubicBezTo>
                  <a:pt x="2065" y="9642"/>
                  <a:pt x="2170" y="9478"/>
                  <a:pt x="2381" y="9066"/>
                </a:cubicBezTo>
                <a:cubicBezTo>
                  <a:pt x="2592" y="8654"/>
                  <a:pt x="2711" y="8242"/>
                  <a:pt x="2930" y="7315"/>
                </a:cubicBezTo>
                <a:cubicBezTo>
                  <a:pt x="3150" y="6388"/>
                  <a:pt x="3475" y="4612"/>
                  <a:pt x="3700" y="3478"/>
                </a:cubicBezTo>
                <a:cubicBezTo>
                  <a:pt x="3924" y="2345"/>
                  <a:pt x="4121" y="1092"/>
                  <a:pt x="4277" y="517"/>
                </a:cubicBezTo>
                <a:cubicBezTo>
                  <a:pt x="4432" y="-58"/>
                  <a:pt x="4606" y="2"/>
                  <a:pt x="4638" y="2"/>
                </a:cubicBezTo>
                <a:cubicBezTo>
                  <a:pt x="4670" y="2"/>
                  <a:pt x="4849" y="-32"/>
                  <a:pt x="5018" y="517"/>
                </a:cubicBezTo>
                <a:cubicBezTo>
                  <a:pt x="5188" y="1066"/>
                  <a:pt x="5389" y="2114"/>
                  <a:pt x="5650" y="3298"/>
                </a:cubicBezTo>
                <a:cubicBezTo>
                  <a:pt x="5911" y="4483"/>
                  <a:pt x="6332" y="6646"/>
                  <a:pt x="6584" y="7624"/>
                </a:cubicBezTo>
                <a:cubicBezTo>
                  <a:pt x="6836" y="8603"/>
                  <a:pt x="6937" y="8809"/>
                  <a:pt x="7161" y="9169"/>
                </a:cubicBezTo>
                <a:cubicBezTo>
                  <a:pt x="7386" y="9530"/>
                  <a:pt x="7459" y="9659"/>
                  <a:pt x="7930" y="9787"/>
                </a:cubicBezTo>
                <a:cubicBezTo>
                  <a:pt x="8402" y="9916"/>
                  <a:pt x="8531" y="9875"/>
                  <a:pt x="8961" y="9909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31" name="Line 32"/>
          <p:cNvSpPr>
            <a:spLocks noChangeShapeType="1"/>
          </p:cNvSpPr>
          <p:nvPr/>
        </p:nvSpPr>
        <p:spPr bwMode="auto">
          <a:xfrm>
            <a:off x="274638" y="5151438"/>
            <a:ext cx="8689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32" name="Line 36"/>
          <p:cNvSpPr>
            <a:spLocks noChangeShapeType="1"/>
          </p:cNvSpPr>
          <p:nvPr/>
        </p:nvSpPr>
        <p:spPr bwMode="auto">
          <a:xfrm flipV="1">
            <a:off x="1749425" y="2719388"/>
            <a:ext cx="0" cy="2417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233" name="Text Box 31"/>
          <p:cNvSpPr txBox="1">
            <a:spLocks noChangeArrowheads="1"/>
          </p:cNvSpPr>
          <p:nvPr/>
        </p:nvSpPr>
        <p:spPr bwMode="auto">
          <a:xfrm>
            <a:off x="3621088" y="5286375"/>
            <a:ext cx="238125" cy="271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0</a:t>
            </a:r>
          </a:p>
        </p:txBody>
      </p:sp>
      <p:sp>
        <p:nvSpPr>
          <p:cNvPr id="9234" name="Text Box 25"/>
          <p:cNvSpPr txBox="1">
            <a:spLocks noChangeArrowheads="1"/>
          </p:cNvSpPr>
          <p:nvPr/>
        </p:nvSpPr>
        <p:spPr bwMode="auto">
          <a:xfrm>
            <a:off x="3138488" y="2359025"/>
            <a:ext cx="1236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probability</a:t>
            </a:r>
          </a:p>
        </p:txBody>
      </p:sp>
      <p:sp>
        <p:nvSpPr>
          <p:cNvPr id="9235" name="Line 36"/>
          <p:cNvSpPr>
            <a:spLocks noChangeShapeType="1"/>
          </p:cNvSpPr>
          <p:nvPr/>
        </p:nvSpPr>
        <p:spPr bwMode="auto">
          <a:xfrm flipV="1">
            <a:off x="4740275" y="2735263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236" name="Line 35"/>
          <p:cNvSpPr>
            <a:spLocks noChangeShapeType="1"/>
          </p:cNvSpPr>
          <p:nvPr/>
        </p:nvSpPr>
        <p:spPr bwMode="auto">
          <a:xfrm flipH="1">
            <a:off x="5346700" y="2608263"/>
            <a:ext cx="404813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37" name="Line 36"/>
          <p:cNvSpPr>
            <a:spLocks noChangeShapeType="1"/>
          </p:cNvSpPr>
          <p:nvPr/>
        </p:nvSpPr>
        <p:spPr bwMode="auto">
          <a:xfrm flipV="1">
            <a:off x="4564063" y="2738438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238" name="Freeform 37"/>
          <p:cNvSpPr>
            <a:spLocks/>
          </p:cNvSpPr>
          <p:nvPr/>
        </p:nvSpPr>
        <p:spPr bwMode="auto">
          <a:xfrm>
            <a:off x="2933700" y="2767013"/>
            <a:ext cx="1643063" cy="2374900"/>
          </a:xfrm>
          <a:custGeom>
            <a:avLst/>
            <a:gdLst>
              <a:gd name="T0" fmla="*/ 0 w 10010"/>
              <a:gd name="T1" fmla="*/ 2370456 h 10000"/>
              <a:gd name="T2" fmla="*/ 1641 w 10010"/>
              <a:gd name="T3" fmla="*/ 1873601 h 10000"/>
              <a:gd name="T4" fmla="*/ 891251 w 10010"/>
              <a:gd name="T5" fmla="*/ 817161 h 10000"/>
              <a:gd name="T6" fmla="*/ 1461186 w 10010"/>
              <a:gd name="T7" fmla="*/ 101700 h 10000"/>
              <a:gd name="T8" fmla="*/ 1642685 w 10010"/>
              <a:gd name="T9" fmla="*/ 0 h 10000"/>
              <a:gd name="T10" fmla="*/ 1631198 w 10010"/>
              <a:gd name="T11" fmla="*/ 2376159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10" h="10000">
                <a:moveTo>
                  <a:pt x="0" y="9976"/>
                </a:moveTo>
                <a:cubicBezTo>
                  <a:pt x="17" y="7294"/>
                  <a:pt x="34" y="9480"/>
                  <a:pt x="10" y="7885"/>
                </a:cubicBezTo>
                <a:cubicBezTo>
                  <a:pt x="1731" y="6711"/>
                  <a:pt x="3950" y="4681"/>
                  <a:pt x="5431" y="3439"/>
                </a:cubicBezTo>
                <a:cubicBezTo>
                  <a:pt x="6913" y="2196"/>
                  <a:pt x="8241" y="796"/>
                  <a:pt x="8904" y="428"/>
                </a:cubicBezTo>
                <a:cubicBezTo>
                  <a:pt x="9567" y="57"/>
                  <a:pt x="9653" y="89"/>
                  <a:pt x="10010" y="0"/>
                </a:cubicBezTo>
                <a:cubicBezTo>
                  <a:pt x="9973" y="4992"/>
                  <a:pt x="9903" y="6647"/>
                  <a:pt x="9940" y="10000"/>
                </a:cubicBezTo>
              </a:path>
            </a:pathLst>
          </a:custGeom>
          <a:solidFill>
            <a:srgbClr val="33CC33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239" name="Text Box 20"/>
          <p:cNvSpPr txBox="1">
            <a:spLocks noChangeArrowheads="1"/>
          </p:cNvSpPr>
          <p:nvPr/>
        </p:nvSpPr>
        <p:spPr bwMode="auto">
          <a:xfrm flipH="1">
            <a:off x="1476375" y="3228975"/>
            <a:ext cx="144145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= </a:t>
            </a:r>
            <a:br>
              <a:rPr lang="en-US" altLang="en-US" sz="2200"/>
            </a:br>
            <a:r>
              <a:rPr lang="en-US" altLang="en-US" sz="2200"/>
              <a:t>prob. of ?</a:t>
            </a:r>
          </a:p>
        </p:txBody>
      </p:sp>
      <p:sp>
        <p:nvSpPr>
          <p:cNvPr id="9240" name="Freeform 21"/>
          <p:cNvSpPr>
            <a:spLocks/>
          </p:cNvSpPr>
          <p:nvPr/>
        </p:nvSpPr>
        <p:spPr bwMode="auto">
          <a:xfrm flipH="1">
            <a:off x="2874963" y="3686175"/>
            <a:ext cx="1025525" cy="617538"/>
          </a:xfrm>
          <a:custGeom>
            <a:avLst/>
            <a:gdLst>
              <a:gd name="T0" fmla="*/ 0 w 784"/>
              <a:gd name="T1" fmla="*/ 617407 h 439"/>
              <a:gd name="T2" fmla="*/ 257926 w 784"/>
              <a:gd name="T3" fmla="*/ 299562 h 439"/>
              <a:gd name="T4" fmla="*/ 1026465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188913"/>
            <a:ext cx="8848725" cy="6480175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r>
              <a:rPr lang="en-AU" altLang="en-AU" sz="2400" smtClean="0"/>
              <a:t>Probability of observing </a:t>
            </a:r>
            <a:r>
              <a:rPr lang="en-AU" altLang="en-AU" sz="2400" smtClean="0">
                <a:solidFill>
                  <a:srgbClr val="FF0000"/>
                </a:solidFill>
              </a:rPr>
              <a:t>a very likely increase</a:t>
            </a:r>
            <a:r>
              <a:rPr lang="en-AU" altLang="en-AU" sz="2400" smtClean="0"/>
              <a:t> (</a:t>
            </a:r>
            <a:r>
              <a:rPr lang="en-US" altLang="en-US" sz="2400" smtClean="0">
                <a:sym typeface="Symbol" panose="05050102010706020507" pitchFamily="18" charset="2"/>
              </a:rPr>
              <a:t></a:t>
            </a:r>
            <a:r>
              <a:rPr lang="en-AU" altLang="en-AU" sz="2400" smtClean="0"/>
              <a:t>) for a given true value (</a:t>
            </a:r>
            <a:r>
              <a:rPr lang="en-AU" altLang="en-A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AU" altLang="en-AU" sz="2400" smtClean="0"/>
              <a:t>) of a monitored variable, smallest important change (</a:t>
            </a:r>
            <a:r>
              <a:rPr lang="en-AU" altLang="en-AU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AU" altLang="en-AU" sz="2400" smtClean="0"/>
              <a:t>), and standard error of the change (</a:t>
            </a:r>
            <a:r>
              <a:rPr lang="en-AU" altLang="en-AU" sz="2400" i="1" smtClean="0"/>
              <a:t>e</a:t>
            </a:r>
            <a:r>
              <a:rPr lang="en-AU" altLang="en-AU" sz="2400" smtClean="0"/>
              <a:t>).</a:t>
            </a:r>
          </a:p>
        </p:txBody>
      </p:sp>
      <p:sp>
        <p:nvSpPr>
          <p:cNvPr id="11267" name="Rectangle 8"/>
          <p:cNvSpPr>
            <a:spLocks noChangeArrowheads="1"/>
          </p:cNvSpPr>
          <p:nvPr/>
        </p:nvSpPr>
        <p:spPr bwMode="auto">
          <a:xfrm>
            <a:off x="3057525" y="2355850"/>
            <a:ext cx="696913" cy="278606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3752850" y="2352675"/>
            <a:ext cx="698500" cy="27876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>
            <a:off x="3740150" y="2678113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192088" y="2360613"/>
            <a:ext cx="2967037" cy="278765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4344988" y="2360613"/>
            <a:ext cx="4697412" cy="2787650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1272" name="Text Box 25"/>
          <p:cNvSpPr txBox="1">
            <a:spLocks noChangeArrowheads="1"/>
          </p:cNvSpPr>
          <p:nvPr/>
        </p:nvSpPr>
        <p:spPr bwMode="auto">
          <a:xfrm>
            <a:off x="3138488" y="2336800"/>
            <a:ext cx="1236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probability</a:t>
            </a:r>
          </a:p>
        </p:txBody>
      </p:sp>
      <p:sp>
        <p:nvSpPr>
          <p:cNvPr id="11273" name="Text Box 26"/>
          <p:cNvSpPr txBox="1">
            <a:spLocks noChangeArrowheads="1"/>
          </p:cNvSpPr>
          <p:nvPr/>
        </p:nvSpPr>
        <p:spPr bwMode="auto">
          <a:xfrm>
            <a:off x="3154363" y="5635625"/>
            <a:ext cx="29543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value of monitored variable</a:t>
            </a:r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3924300" y="5387975"/>
            <a:ext cx="3079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75" name="Line 29"/>
          <p:cNvSpPr>
            <a:spLocks noChangeShapeType="1"/>
          </p:cNvSpPr>
          <p:nvPr/>
        </p:nvSpPr>
        <p:spPr bwMode="auto">
          <a:xfrm flipH="1">
            <a:off x="755650" y="5387975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76" name="Text Box 30"/>
          <p:cNvSpPr txBox="1">
            <a:spLocks noChangeArrowheads="1"/>
          </p:cNvSpPr>
          <p:nvPr/>
        </p:nvSpPr>
        <p:spPr bwMode="auto">
          <a:xfrm>
            <a:off x="4664075" y="5253038"/>
            <a:ext cx="10636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positive</a:t>
            </a:r>
          </a:p>
        </p:txBody>
      </p:sp>
      <p:sp>
        <p:nvSpPr>
          <p:cNvPr id="11277" name="Text Box 31"/>
          <p:cNvSpPr txBox="1">
            <a:spLocks noChangeArrowheads="1"/>
          </p:cNvSpPr>
          <p:nvPr/>
        </p:nvSpPr>
        <p:spPr bwMode="auto">
          <a:xfrm>
            <a:off x="1657350" y="5253038"/>
            <a:ext cx="1127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negative</a:t>
            </a:r>
          </a:p>
        </p:txBody>
      </p:sp>
      <p:sp>
        <p:nvSpPr>
          <p:cNvPr id="11278" name="Text Box 34"/>
          <p:cNvSpPr txBox="1">
            <a:spLocks noChangeArrowheads="1"/>
          </p:cNvSpPr>
          <p:nvPr/>
        </p:nvSpPr>
        <p:spPr bwMode="auto">
          <a:xfrm>
            <a:off x="1225550" y="1641475"/>
            <a:ext cx="343693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observed values for true value =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279" name="Line 35"/>
          <p:cNvSpPr>
            <a:spLocks noChangeShapeType="1"/>
          </p:cNvSpPr>
          <p:nvPr/>
        </p:nvSpPr>
        <p:spPr bwMode="auto">
          <a:xfrm>
            <a:off x="4445000" y="2224088"/>
            <a:ext cx="187325" cy="425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80" name="Line 36"/>
          <p:cNvSpPr>
            <a:spLocks noChangeShapeType="1"/>
          </p:cNvSpPr>
          <p:nvPr/>
        </p:nvSpPr>
        <p:spPr bwMode="auto">
          <a:xfrm flipV="1">
            <a:off x="4740275" y="2713038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1281" name="Text Box 39"/>
          <p:cNvSpPr txBox="1">
            <a:spLocks noChangeArrowheads="1"/>
          </p:cNvSpPr>
          <p:nvPr/>
        </p:nvSpPr>
        <p:spPr bwMode="auto">
          <a:xfrm flipH="1">
            <a:off x="4113213" y="3725863"/>
            <a:ext cx="1905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282" name="Line 40"/>
          <p:cNvSpPr>
            <a:spLocks noChangeShapeType="1"/>
          </p:cNvSpPr>
          <p:nvPr/>
        </p:nvSpPr>
        <p:spPr bwMode="auto">
          <a:xfrm>
            <a:off x="3738563" y="4010025"/>
            <a:ext cx="996950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83" name="Freeform 37"/>
          <p:cNvSpPr>
            <a:spLocks/>
          </p:cNvSpPr>
          <p:nvPr/>
        </p:nvSpPr>
        <p:spPr bwMode="auto">
          <a:xfrm>
            <a:off x="171450" y="2720975"/>
            <a:ext cx="8847138" cy="2401888"/>
          </a:xfrm>
          <a:custGeom>
            <a:avLst/>
            <a:gdLst>
              <a:gd name="T0" fmla="*/ 0 w 8961"/>
              <a:gd name="T1" fmla="*/ 2401980 h 9942"/>
              <a:gd name="T2" fmla="*/ 1645898 w 8961"/>
              <a:gd name="T3" fmla="*/ 2364532 h 9942"/>
              <a:gd name="T4" fmla="*/ 2350860 w 8961"/>
              <a:gd name="T5" fmla="*/ 2190339 h 9942"/>
              <a:gd name="T6" fmla="*/ 2892910 w 8961"/>
              <a:gd name="T7" fmla="*/ 1767299 h 9942"/>
              <a:gd name="T8" fmla="*/ 3653163 w 8961"/>
              <a:gd name="T9" fmla="*/ 840282 h 9942"/>
              <a:gd name="T10" fmla="*/ 4222859 w 8961"/>
              <a:gd name="T11" fmla="*/ 124907 h 9942"/>
              <a:gd name="T12" fmla="*/ 4579289 w 8961"/>
              <a:gd name="T13" fmla="*/ 483 h 9942"/>
              <a:gd name="T14" fmla="*/ 4954479 w 8961"/>
              <a:gd name="T15" fmla="*/ 124907 h 9942"/>
              <a:gd name="T16" fmla="*/ 5578479 w 8961"/>
              <a:gd name="T17" fmla="*/ 796794 h 9942"/>
              <a:gd name="T18" fmla="*/ 6500656 w 8961"/>
              <a:gd name="T19" fmla="*/ 1841953 h 9942"/>
              <a:gd name="T20" fmla="*/ 7070352 w 8961"/>
              <a:gd name="T21" fmla="*/ 2215224 h 9942"/>
              <a:gd name="T22" fmla="*/ 7829617 w 8961"/>
              <a:gd name="T23" fmla="*/ 2364532 h 9942"/>
              <a:gd name="T24" fmla="*/ 8847566 w 8961"/>
              <a:gd name="T25" fmla="*/ 2394007 h 99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8961" h="9942">
                <a:moveTo>
                  <a:pt x="0" y="9942"/>
                </a:moveTo>
                <a:cubicBezTo>
                  <a:pt x="279" y="9925"/>
                  <a:pt x="1268" y="9933"/>
                  <a:pt x="1667" y="9787"/>
                </a:cubicBezTo>
                <a:cubicBezTo>
                  <a:pt x="2065" y="9642"/>
                  <a:pt x="2170" y="9478"/>
                  <a:pt x="2381" y="9066"/>
                </a:cubicBezTo>
                <a:cubicBezTo>
                  <a:pt x="2592" y="8654"/>
                  <a:pt x="2711" y="8242"/>
                  <a:pt x="2930" y="7315"/>
                </a:cubicBezTo>
                <a:cubicBezTo>
                  <a:pt x="3150" y="6388"/>
                  <a:pt x="3475" y="4612"/>
                  <a:pt x="3700" y="3478"/>
                </a:cubicBezTo>
                <a:cubicBezTo>
                  <a:pt x="3924" y="2345"/>
                  <a:pt x="4121" y="1092"/>
                  <a:pt x="4277" y="517"/>
                </a:cubicBezTo>
                <a:cubicBezTo>
                  <a:pt x="4432" y="-58"/>
                  <a:pt x="4606" y="2"/>
                  <a:pt x="4638" y="2"/>
                </a:cubicBezTo>
                <a:cubicBezTo>
                  <a:pt x="4670" y="2"/>
                  <a:pt x="4849" y="-32"/>
                  <a:pt x="5018" y="517"/>
                </a:cubicBezTo>
                <a:cubicBezTo>
                  <a:pt x="5188" y="1066"/>
                  <a:pt x="5389" y="2114"/>
                  <a:pt x="5650" y="3298"/>
                </a:cubicBezTo>
                <a:cubicBezTo>
                  <a:pt x="5911" y="4483"/>
                  <a:pt x="6332" y="6646"/>
                  <a:pt x="6584" y="7624"/>
                </a:cubicBezTo>
                <a:cubicBezTo>
                  <a:pt x="6836" y="8603"/>
                  <a:pt x="6937" y="8809"/>
                  <a:pt x="7161" y="9169"/>
                </a:cubicBezTo>
                <a:cubicBezTo>
                  <a:pt x="7386" y="9530"/>
                  <a:pt x="7459" y="9659"/>
                  <a:pt x="7930" y="9787"/>
                </a:cubicBezTo>
                <a:cubicBezTo>
                  <a:pt x="8402" y="9916"/>
                  <a:pt x="8531" y="9875"/>
                  <a:pt x="8961" y="9909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84" name="Freeform 12"/>
          <p:cNvSpPr>
            <a:spLocks/>
          </p:cNvSpPr>
          <p:nvPr/>
        </p:nvSpPr>
        <p:spPr bwMode="auto">
          <a:xfrm>
            <a:off x="1981200" y="4179888"/>
            <a:ext cx="2378075" cy="939800"/>
          </a:xfrm>
          <a:custGeom>
            <a:avLst/>
            <a:gdLst>
              <a:gd name="T0" fmla="*/ 2378950 w 10000"/>
              <a:gd name="T1" fmla="*/ 937317 h 10000"/>
              <a:gd name="T2" fmla="*/ 2378950 w 10000"/>
              <a:gd name="T3" fmla="*/ 0 h 10000"/>
              <a:gd name="T4" fmla="*/ 2019491 w 10000"/>
              <a:gd name="T5" fmla="*/ 392363 h 10000"/>
              <a:gd name="T6" fmla="*/ 1696667 w 10000"/>
              <a:gd name="T7" fmla="*/ 653344 h 10000"/>
              <a:gd name="T8" fmla="*/ 1190427 w 10000"/>
              <a:gd name="T9" fmla="*/ 850980 h 10000"/>
              <a:gd name="T10" fmla="*/ 0 w 10000"/>
              <a:gd name="T11" fmla="*/ 938443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0000" y="9988"/>
                </a:moveTo>
                <a:lnTo>
                  <a:pt x="10000" y="0"/>
                </a:lnTo>
                <a:lnTo>
                  <a:pt x="8489" y="4181"/>
                </a:lnTo>
                <a:cubicBezTo>
                  <a:pt x="7937" y="5786"/>
                  <a:pt x="7584" y="6035"/>
                  <a:pt x="7132" y="6962"/>
                </a:cubicBezTo>
                <a:cubicBezTo>
                  <a:pt x="6422" y="7947"/>
                  <a:pt x="5914" y="8253"/>
                  <a:pt x="5004" y="9068"/>
                </a:cubicBezTo>
                <a:cubicBezTo>
                  <a:pt x="3015" y="9953"/>
                  <a:pt x="1962" y="9690"/>
                  <a:pt x="0" y="10000"/>
                </a:cubicBezTo>
              </a:path>
            </a:pathLst>
          </a:cu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85" name="Freeform 41"/>
          <p:cNvSpPr>
            <a:spLocks/>
          </p:cNvSpPr>
          <p:nvPr/>
        </p:nvSpPr>
        <p:spPr bwMode="auto">
          <a:xfrm flipH="1">
            <a:off x="1038225" y="2711450"/>
            <a:ext cx="7815263" cy="2405063"/>
          </a:xfrm>
          <a:custGeom>
            <a:avLst/>
            <a:gdLst>
              <a:gd name="T0" fmla="*/ 0 w 8260"/>
              <a:gd name="T1" fmla="*/ 2374462 h 9975"/>
              <a:gd name="T2" fmla="*/ 703974 w 8260"/>
              <a:gd name="T3" fmla="*/ 2200568 h 9975"/>
              <a:gd name="T4" fmla="*/ 1247094 w 8260"/>
              <a:gd name="T5" fmla="*/ 1777530 h 9975"/>
              <a:gd name="T6" fmla="*/ 2020142 w 8260"/>
              <a:gd name="T7" fmla="*/ 852346 h 9975"/>
              <a:gd name="T8" fmla="*/ 2576509 w 8260"/>
              <a:gd name="T9" fmla="*/ 135063 h 9975"/>
              <a:gd name="T10" fmla="*/ 2924711 w 8260"/>
              <a:gd name="T11" fmla="*/ 241 h 9975"/>
              <a:gd name="T12" fmla="*/ 3307923 w 8260"/>
              <a:gd name="T13" fmla="*/ 135063 h 9975"/>
              <a:gd name="T14" fmla="*/ 3932416 w 8260"/>
              <a:gd name="T15" fmla="*/ 806762 h 9975"/>
              <a:gd name="T16" fmla="*/ 4854017 w 8260"/>
              <a:gd name="T17" fmla="*/ 1852056 h 9975"/>
              <a:gd name="T18" fmla="*/ 5424577 w 8260"/>
              <a:gd name="T19" fmla="*/ 2225169 h 9975"/>
              <a:gd name="T20" fmla="*/ 6182485 w 8260"/>
              <a:gd name="T21" fmla="*/ 2374462 h 9975"/>
              <a:gd name="T22" fmla="*/ 7815630 w 8260"/>
              <a:gd name="T23" fmla="*/ 2405816 h 99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60" h="9975">
                <a:moveTo>
                  <a:pt x="0" y="9845"/>
                </a:moveTo>
                <a:cubicBezTo>
                  <a:pt x="415" y="9699"/>
                  <a:pt x="525" y="9536"/>
                  <a:pt x="744" y="9124"/>
                </a:cubicBezTo>
                <a:cubicBezTo>
                  <a:pt x="964" y="8710"/>
                  <a:pt x="1088" y="8298"/>
                  <a:pt x="1318" y="7370"/>
                </a:cubicBezTo>
                <a:cubicBezTo>
                  <a:pt x="1547" y="6441"/>
                  <a:pt x="1902" y="4670"/>
                  <a:pt x="2135" y="3534"/>
                </a:cubicBezTo>
                <a:cubicBezTo>
                  <a:pt x="2369" y="2399"/>
                  <a:pt x="2564" y="1144"/>
                  <a:pt x="2723" y="560"/>
                </a:cubicBezTo>
                <a:cubicBezTo>
                  <a:pt x="2880" y="-25"/>
                  <a:pt x="3034" y="1"/>
                  <a:pt x="3091" y="1"/>
                </a:cubicBezTo>
                <a:cubicBezTo>
                  <a:pt x="3149" y="1"/>
                  <a:pt x="3321" y="1"/>
                  <a:pt x="3496" y="560"/>
                </a:cubicBezTo>
                <a:cubicBezTo>
                  <a:pt x="3673" y="1119"/>
                  <a:pt x="3882" y="2159"/>
                  <a:pt x="4156" y="3345"/>
                </a:cubicBezTo>
                <a:cubicBezTo>
                  <a:pt x="4429" y="4532"/>
                  <a:pt x="4868" y="6698"/>
                  <a:pt x="5130" y="7679"/>
                </a:cubicBezTo>
                <a:cubicBezTo>
                  <a:pt x="5393" y="8659"/>
                  <a:pt x="5497" y="8865"/>
                  <a:pt x="5733" y="9226"/>
                </a:cubicBezTo>
                <a:cubicBezTo>
                  <a:pt x="5966" y="9588"/>
                  <a:pt x="6115" y="9726"/>
                  <a:pt x="6534" y="9845"/>
                </a:cubicBezTo>
                <a:cubicBezTo>
                  <a:pt x="6956" y="9966"/>
                  <a:pt x="7517" y="9949"/>
                  <a:pt x="8260" y="9975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86" name="Line 32"/>
          <p:cNvSpPr>
            <a:spLocks noChangeShapeType="1"/>
          </p:cNvSpPr>
          <p:nvPr/>
        </p:nvSpPr>
        <p:spPr bwMode="auto">
          <a:xfrm>
            <a:off x="274638" y="5129213"/>
            <a:ext cx="8689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87" name="Line 36"/>
          <p:cNvSpPr>
            <a:spLocks noChangeShapeType="1"/>
          </p:cNvSpPr>
          <p:nvPr/>
        </p:nvSpPr>
        <p:spPr bwMode="auto">
          <a:xfrm flipV="1">
            <a:off x="5932488" y="2697163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1288" name="Text Box 20"/>
          <p:cNvSpPr txBox="1">
            <a:spLocks noChangeArrowheads="1"/>
          </p:cNvSpPr>
          <p:nvPr/>
        </p:nvSpPr>
        <p:spPr bwMode="auto">
          <a:xfrm flipH="1">
            <a:off x="1692275" y="3806825"/>
            <a:ext cx="130016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</a:t>
            </a:r>
            <a:br>
              <a:rPr lang="en-US" altLang="en-US" sz="2200"/>
            </a:br>
            <a:r>
              <a:rPr lang="en-US" altLang="en-US" sz="2200"/>
              <a:t>= 10%</a:t>
            </a:r>
          </a:p>
        </p:txBody>
      </p:sp>
      <p:sp>
        <p:nvSpPr>
          <p:cNvPr id="11289" name="Freeform 21"/>
          <p:cNvSpPr>
            <a:spLocks/>
          </p:cNvSpPr>
          <p:nvPr/>
        </p:nvSpPr>
        <p:spPr bwMode="auto">
          <a:xfrm flipH="1">
            <a:off x="2949575" y="4264025"/>
            <a:ext cx="1027113" cy="617538"/>
          </a:xfrm>
          <a:custGeom>
            <a:avLst/>
            <a:gdLst>
              <a:gd name="T0" fmla="*/ 0 w 784"/>
              <a:gd name="T1" fmla="*/ 617407 h 439"/>
              <a:gd name="T2" fmla="*/ 257926 w 784"/>
              <a:gd name="T3" fmla="*/ 299562 h 439"/>
              <a:gd name="T4" fmla="*/ 1026465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90" name="Text Box 39"/>
          <p:cNvSpPr txBox="1">
            <a:spLocks noChangeArrowheads="1"/>
          </p:cNvSpPr>
          <p:nvPr/>
        </p:nvSpPr>
        <p:spPr bwMode="auto">
          <a:xfrm flipH="1">
            <a:off x="3965575" y="3275013"/>
            <a:ext cx="1905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1" name="Line 40"/>
          <p:cNvSpPr>
            <a:spLocks noChangeShapeType="1"/>
          </p:cNvSpPr>
          <p:nvPr/>
        </p:nvSpPr>
        <p:spPr bwMode="auto">
          <a:xfrm flipV="1">
            <a:off x="3746500" y="3529013"/>
            <a:ext cx="598488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92" name="Text Box 39"/>
          <p:cNvSpPr txBox="1">
            <a:spLocks noChangeArrowheads="1"/>
          </p:cNvSpPr>
          <p:nvPr/>
        </p:nvSpPr>
        <p:spPr bwMode="auto">
          <a:xfrm flipH="1">
            <a:off x="3365500" y="3275013"/>
            <a:ext cx="192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3" name="Line 40"/>
          <p:cNvSpPr>
            <a:spLocks noChangeShapeType="1"/>
          </p:cNvSpPr>
          <p:nvPr/>
        </p:nvSpPr>
        <p:spPr bwMode="auto">
          <a:xfrm flipV="1">
            <a:off x="3154363" y="3529013"/>
            <a:ext cx="57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94" name="Text Box 39"/>
          <p:cNvSpPr txBox="1">
            <a:spLocks noChangeArrowheads="1"/>
          </p:cNvSpPr>
          <p:nvPr/>
        </p:nvSpPr>
        <p:spPr bwMode="auto">
          <a:xfrm flipH="1">
            <a:off x="4367213" y="4603750"/>
            <a:ext cx="14478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1295" name="Line 40"/>
          <p:cNvSpPr>
            <a:spLocks noChangeShapeType="1"/>
          </p:cNvSpPr>
          <p:nvPr/>
        </p:nvSpPr>
        <p:spPr bwMode="auto">
          <a:xfrm>
            <a:off x="4367213" y="4962525"/>
            <a:ext cx="15748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96" name="Text Box 26"/>
          <p:cNvSpPr txBox="1">
            <a:spLocks noChangeArrowheads="1"/>
          </p:cNvSpPr>
          <p:nvPr/>
        </p:nvSpPr>
        <p:spPr bwMode="auto">
          <a:xfrm>
            <a:off x="382588" y="6210300"/>
            <a:ext cx="735012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 statistic 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/>
              <a:t>) for probability of observing </a:t>
            </a:r>
            <a:r>
              <a:rPr lang="en-US" altLang="en-US" sz="2400">
                <a:sym typeface="Symbol" panose="05050102010706020507" pitchFamily="18" charset="2"/>
              </a:rPr>
              <a:t> =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AU" altLang="en-AU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- x)/e)</a:t>
            </a:r>
          </a:p>
        </p:txBody>
      </p:sp>
      <p:sp>
        <p:nvSpPr>
          <p:cNvPr id="11297" name="Text Box 39"/>
          <p:cNvSpPr txBox="1">
            <a:spLocks noChangeArrowheads="1"/>
          </p:cNvSpPr>
          <p:nvPr/>
        </p:nvSpPr>
        <p:spPr bwMode="auto">
          <a:xfrm flipH="1">
            <a:off x="4557713" y="2879725"/>
            <a:ext cx="16700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 e =</a:t>
            </a:r>
            <a:b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e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- x</a:t>
            </a:r>
          </a:p>
        </p:txBody>
      </p:sp>
      <p:sp>
        <p:nvSpPr>
          <p:cNvPr id="11298" name="Line 40"/>
          <p:cNvSpPr>
            <a:spLocks noChangeShapeType="1"/>
          </p:cNvSpPr>
          <p:nvPr/>
        </p:nvSpPr>
        <p:spPr bwMode="auto">
          <a:xfrm>
            <a:off x="4752975" y="2865438"/>
            <a:ext cx="1184275" cy="11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99" name="Text Box 31"/>
          <p:cNvSpPr txBox="1">
            <a:spLocks noChangeArrowheads="1"/>
          </p:cNvSpPr>
          <p:nvPr/>
        </p:nvSpPr>
        <p:spPr bwMode="auto">
          <a:xfrm>
            <a:off x="3621088" y="5265738"/>
            <a:ext cx="238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0</a:t>
            </a:r>
          </a:p>
        </p:txBody>
      </p:sp>
      <p:sp>
        <p:nvSpPr>
          <p:cNvPr id="11300" name="Text Box 34"/>
          <p:cNvSpPr txBox="1">
            <a:spLocks noChangeArrowheads="1"/>
          </p:cNvSpPr>
          <p:nvPr/>
        </p:nvSpPr>
        <p:spPr bwMode="auto">
          <a:xfrm>
            <a:off x="5908675" y="1468438"/>
            <a:ext cx="30035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true values for observed value giving 90% chance of </a:t>
            </a:r>
            <a:r>
              <a:rPr lang="en-US" altLang="en-US" sz="2200">
                <a:sym typeface="Symbol" panose="05050102010706020507" pitchFamily="18" charset="2"/>
              </a:rPr>
              <a:t>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01" name="Line 35"/>
          <p:cNvSpPr>
            <a:spLocks noChangeShapeType="1"/>
          </p:cNvSpPr>
          <p:nvPr/>
        </p:nvSpPr>
        <p:spPr bwMode="auto">
          <a:xfrm flipH="1">
            <a:off x="6029325" y="2382838"/>
            <a:ext cx="198438" cy="280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302" name="Freeform 12"/>
          <p:cNvSpPr>
            <a:spLocks/>
          </p:cNvSpPr>
          <p:nvPr/>
        </p:nvSpPr>
        <p:spPr bwMode="auto">
          <a:xfrm flipH="1">
            <a:off x="5937250" y="3725863"/>
            <a:ext cx="2378075" cy="1395412"/>
          </a:xfrm>
          <a:custGeom>
            <a:avLst/>
            <a:gdLst>
              <a:gd name="T0" fmla="*/ 2378950 w 10000"/>
              <a:gd name="T1" fmla="*/ 1393467 h 10000"/>
              <a:gd name="T2" fmla="*/ 2378950 w 10000"/>
              <a:gd name="T3" fmla="*/ 0 h 10000"/>
              <a:gd name="T4" fmla="*/ 1955973 w 10000"/>
              <a:gd name="T5" fmla="*/ 511738 h 10000"/>
              <a:gd name="T6" fmla="*/ 1596275 w 10000"/>
              <a:gd name="T7" fmla="*/ 893309 h 10000"/>
              <a:gd name="T8" fmla="*/ 1174488 w 10000"/>
              <a:gd name="T9" fmla="*/ 1177639 h 10000"/>
              <a:gd name="T10" fmla="*/ 0 w 10000"/>
              <a:gd name="T11" fmla="*/ 1395141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0000" y="9988"/>
                </a:moveTo>
                <a:lnTo>
                  <a:pt x="10000" y="0"/>
                </a:lnTo>
                <a:lnTo>
                  <a:pt x="8222" y="3668"/>
                </a:lnTo>
                <a:cubicBezTo>
                  <a:pt x="7442" y="5135"/>
                  <a:pt x="7162" y="5476"/>
                  <a:pt x="6710" y="6403"/>
                </a:cubicBezTo>
                <a:cubicBezTo>
                  <a:pt x="6000" y="7388"/>
                  <a:pt x="5847" y="7626"/>
                  <a:pt x="4937" y="8441"/>
                </a:cubicBezTo>
                <a:cubicBezTo>
                  <a:pt x="3082" y="9601"/>
                  <a:pt x="1962" y="9690"/>
                  <a:pt x="0" y="10000"/>
                </a:cubicBezTo>
              </a:path>
            </a:pathLst>
          </a:custGeom>
          <a:solidFill>
            <a:srgbClr val="33CC33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303" name="Text Box 14"/>
          <p:cNvSpPr txBox="1">
            <a:spLocks noChangeArrowheads="1"/>
          </p:cNvSpPr>
          <p:nvPr/>
        </p:nvSpPr>
        <p:spPr bwMode="auto">
          <a:xfrm>
            <a:off x="7164388" y="3081338"/>
            <a:ext cx="1343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=</a:t>
            </a:r>
            <a:br>
              <a:rPr lang="en-US" altLang="en-US" sz="2200"/>
            </a:br>
            <a:r>
              <a:rPr lang="en-US" altLang="en-US" sz="2200"/>
              <a:t>prob. of </a:t>
            </a:r>
            <a:r>
              <a:rPr lang="en-US" altLang="en-US" sz="2200">
                <a:sym typeface="Symbol" panose="05050102010706020507" pitchFamily="18" charset="2"/>
              </a:rPr>
              <a:t></a:t>
            </a:r>
            <a:endParaRPr lang="en-US" altLang="en-US" sz="2200"/>
          </a:p>
        </p:txBody>
      </p:sp>
      <p:sp>
        <p:nvSpPr>
          <p:cNvPr id="11304" name="Freeform 21"/>
          <p:cNvSpPr>
            <a:spLocks/>
          </p:cNvSpPr>
          <p:nvPr/>
        </p:nvSpPr>
        <p:spPr bwMode="auto">
          <a:xfrm>
            <a:off x="6311900" y="3621088"/>
            <a:ext cx="879475" cy="1071562"/>
          </a:xfrm>
          <a:custGeom>
            <a:avLst/>
            <a:gdLst>
              <a:gd name="T0" fmla="*/ 0 w 784"/>
              <a:gd name="T1" fmla="*/ 1071549 h 439"/>
              <a:gd name="T2" fmla="*/ 220926 w 784"/>
              <a:gd name="T3" fmla="*/ 519909 h 439"/>
              <a:gd name="T4" fmla="*/ 879217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305" name="Text Box 34"/>
          <p:cNvSpPr txBox="1">
            <a:spLocks noChangeArrowheads="1"/>
          </p:cNvSpPr>
          <p:nvPr/>
        </p:nvSpPr>
        <p:spPr bwMode="auto">
          <a:xfrm flipH="1">
            <a:off x="6892925" y="2462213"/>
            <a:ext cx="21145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1800"/>
              <a:t> = t statistic for 90%</a:t>
            </a:r>
            <a:br>
              <a:rPr lang="en-US" altLang="en-US" sz="1800"/>
            </a:br>
            <a:r>
              <a:rPr lang="en-US" altLang="en-US" sz="1800"/>
              <a:t>cumulative probability</a:t>
            </a:r>
            <a:endParaRPr lang="en-US" altLang="en-US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325" y="188913"/>
            <a:ext cx="8848725" cy="6480175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r>
              <a:rPr lang="en-AU" altLang="en-AU" sz="2400" smtClean="0"/>
              <a:t>Probability of observing </a:t>
            </a:r>
            <a:r>
              <a:rPr lang="en-AU" altLang="en-AU" sz="2400" smtClean="0">
                <a:solidFill>
                  <a:srgbClr val="FF0000"/>
                </a:solidFill>
              </a:rPr>
              <a:t>a very likely decrease</a:t>
            </a:r>
            <a:r>
              <a:rPr lang="en-AU" altLang="en-AU" sz="2400" smtClean="0"/>
              <a:t> (</a:t>
            </a:r>
            <a:r>
              <a:rPr lang="en-US" altLang="en-US" sz="2400" smtClean="0">
                <a:sym typeface="Symbol" panose="05050102010706020507" pitchFamily="18" charset="2"/>
              </a:rPr>
              <a:t></a:t>
            </a:r>
            <a:r>
              <a:rPr lang="en-AU" altLang="en-AU" sz="2400" smtClean="0"/>
              <a:t>) for a given true value (</a:t>
            </a:r>
            <a:r>
              <a:rPr lang="en-AU" altLang="en-A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AU" altLang="en-AU" sz="2400" smtClean="0"/>
              <a:t>) of a monitored variable, smallest important change (</a:t>
            </a:r>
            <a:r>
              <a:rPr lang="en-AU" altLang="en-AU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AU" altLang="en-AU" sz="2400" smtClean="0"/>
              <a:t>), and standard error of the change (</a:t>
            </a:r>
            <a:r>
              <a:rPr lang="en-AU" altLang="en-AU" sz="2400" i="1" smtClean="0"/>
              <a:t>e</a:t>
            </a:r>
            <a:r>
              <a:rPr lang="en-AU" altLang="en-AU" sz="2400" smtClean="0"/>
              <a:t>).</a:t>
            </a:r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3057525" y="2355850"/>
            <a:ext cx="696913" cy="278606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3752850" y="2352675"/>
            <a:ext cx="698500" cy="27876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3317" name="Line 24"/>
          <p:cNvSpPr>
            <a:spLocks noChangeShapeType="1"/>
          </p:cNvSpPr>
          <p:nvPr/>
        </p:nvSpPr>
        <p:spPr bwMode="auto">
          <a:xfrm>
            <a:off x="3740150" y="2678113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87325" y="2360613"/>
            <a:ext cx="2971800" cy="278765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4344988" y="2360613"/>
            <a:ext cx="4683125" cy="2787650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>
              <a:latin typeface="Times New Roman" panose="02020603050405020304" pitchFamily="18" charset="0"/>
            </a:endParaRPr>
          </a:p>
        </p:txBody>
      </p:sp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655638" y="3546475"/>
            <a:ext cx="1341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=</a:t>
            </a:r>
            <a:br>
              <a:rPr lang="en-US" altLang="en-US" sz="2200"/>
            </a:br>
            <a:r>
              <a:rPr lang="en-US" altLang="en-US" sz="2200"/>
              <a:t>prob. of </a:t>
            </a:r>
            <a:r>
              <a:rPr lang="en-US" altLang="en-US" sz="2200">
                <a:sym typeface="Symbol" panose="05050102010706020507" pitchFamily="18" charset="2"/>
              </a:rPr>
              <a:t></a:t>
            </a:r>
            <a:endParaRPr lang="en-US" altLang="en-US" sz="2200"/>
          </a:p>
        </p:txBody>
      </p:sp>
      <p:sp>
        <p:nvSpPr>
          <p:cNvPr id="13321" name="Text Box 25"/>
          <p:cNvSpPr txBox="1">
            <a:spLocks noChangeArrowheads="1"/>
          </p:cNvSpPr>
          <p:nvPr/>
        </p:nvSpPr>
        <p:spPr bwMode="auto">
          <a:xfrm>
            <a:off x="3138488" y="2336800"/>
            <a:ext cx="12366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probability</a:t>
            </a:r>
          </a:p>
        </p:txBody>
      </p:sp>
      <p:sp>
        <p:nvSpPr>
          <p:cNvPr id="13322" name="Text Box 26"/>
          <p:cNvSpPr txBox="1">
            <a:spLocks noChangeArrowheads="1"/>
          </p:cNvSpPr>
          <p:nvPr/>
        </p:nvSpPr>
        <p:spPr bwMode="auto">
          <a:xfrm>
            <a:off x="3154363" y="5635625"/>
            <a:ext cx="29543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value of monitored variable</a:t>
            </a:r>
          </a:p>
        </p:txBody>
      </p:sp>
      <p:sp>
        <p:nvSpPr>
          <p:cNvPr id="13323" name="Line 28"/>
          <p:cNvSpPr>
            <a:spLocks noChangeShapeType="1"/>
          </p:cNvSpPr>
          <p:nvPr/>
        </p:nvSpPr>
        <p:spPr bwMode="auto">
          <a:xfrm>
            <a:off x="3924300" y="5387975"/>
            <a:ext cx="3079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4" name="Line 29"/>
          <p:cNvSpPr>
            <a:spLocks noChangeShapeType="1"/>
          </p:cNvSpPr>
          <p:nvPr/>
        </p:nvSpPr>
        <p:spPr bwMode="auto">
          <a:xfrm flipH="1">
            <a:off x="755650" y="5387975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5" name="Text Box 30"/>
          <p:cNvSpPr txBox="1">
            <a:spLocks noChangeArrowheads="1"/>
          </p:cNvSpPr>
          <p:nvPr/>
        </p:nvSpPr>
        <p:spPr bwMode="auto">
          <a:xfrm>
            <a:off x="4664075" y="5253038"/>
            <a:ext cx="10636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positive</a:t>
            </a:r>
          </a:p>
        </p:txBody>
      </p:sp>
      <p:sp>
        <p:nvSpPr>
          <p:cNvPr id="13326" name="Text Box 31"/>
          <p:cNvSpPr txBox="1">
            <a:spLocks noChangeArrowheads="1"/>
          </p:cNvSpPr>
          <p:nvPr/>
        </p:nvSpPr>
        <p:spPr bwMode="auto">
          <a:xfrm>
            <a:off x="1657350" y="5253038"/>
            <a:ext cx="1127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negative</a:t>
            </a:r>
          </a:p>
        </p:txBody>
      </p:sp>
      <p:sp>
        <p:nvSpPr>
          <p:cNvPr id="13327" name="Text Box 34"/>
          <p:cNvSpPr txBox="1">
            <a:spLocks noChangeArrowheads="1"/>
          </p:cNvSpPr>
          <p:nvPr/>
        </p:nvSpPr>
        <p:spPr bwMode="auto">
          <a:xfrm>
            <a:off x="4735513" y="1641475"/>
            <a:ext cx="3436937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observed values for true value =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328" name="Line 35"/>
          <p:cNvSpPr>
            <a:spLocks noChangeShapeType="1"/>
          </p:cNvSpPr>
          <p:nvPr/>
        </p:nvSpPr>
        <p:spPr bwMode="auto">
          <a:xfrm flipH="1">
            <a:off x="4918075" y="2255838"/>
            <a:ext cx="227013" cy="466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9" name="Line 36"/>
          <p:cNvSpPr>
            <a:spLocks noChangeShapeType="1"/>
          </p:cNvSpPr>
          <p:nvPr/>
        </p:nvSpPr>
        <p:spPr bwMode="auto">
          <a:xfrm flipV="1">
            <a:off x="4740275" y="2713038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30" name="Text Box 39"/>
          <p:cNvSpPr txBox="1">
            <a:spLocks noChangeArrowheads="1"/>
          </p:cNvSpPr>
          <p:nvPr/>
        </p:nvSpPr>
        <p:spPr bwMode="auto">
          <a:xfrm flipH="1">
            <a:off x="4113213" y="3725863"/>
            <a:ext cx="1905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331" name="Line 40"/>
          <p:cNvSpPr>
            <a:spLocks noChangeShapeType="1"/>
          </p:cNvSpPr>
          <p:nvPr/>
        </p:nvSpPr>
        <p:spPr bwMode="auto">
          <a:xfrm>
            <a:off x="3738563" y="4010025"/>
            <a:ext cx="996950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2" name="Freeform 37"/>
          <p:cNvSpPr>
            <a:spLocks/>
          </p:cNvSpPr>
          <p:nvPr/>
        </p:nvSpPr>
        <p:spPr bwMode="auto">
          <a:xfrm>
            <a:off x="171450" y="2720975"/>
            <a:ext cx="8847138" cy="2401888"/>
          </a:xfrm>
          <a:custGeom>
            <a:avLst/>
            <a:gdLst>
              <a:gd name="T0" fmla="*/ 0 w 8961"/>
              <a:gd name="T1" fmla="*/ 2401980 h 9942"/>
              <a:gd name="T2" fmla="*/ 1645898 w 8961"/>
              <a:gd name="T3" fmla="*/ 2364532 h 9942"/>
              <a:gd name="T4" fmla="*/ 2350860 w 8961"/>
              <a:gd name="T5" fmla="*/ 2190339 h 9942"/>
              <a:gd name="T6" fmla="*/ 2892910 w 8961"/>
              <a:gd name="T7" fmla="*/ 1767299 h 9942"/>
              <a:gd name="T8" fmla="*/ 3653163 w 8961"/>
              <a:gd name="T9" fmla="*/ 840282 h 9942"/>
              <a:gd name="T10" fmla="*/ 4222859 w 8961"/>
              <a:gd name="T11" fmla="*/ 124907 h 9942"/>
              <a:gd name="T12" fmla="*/ 4579289 w 8961"/>
              <a:gd name="T13" fmla="*/ 483 h 9942"/>
              <a:gd name="T14" fmla="*/ 4954479 w 8961"/>
              <a:gd name="T15" fmla="*/ 124907 h 9942"/>
              <a:gd name="T16" fmla="*/ 5578479 w 8961"/>
              <a:gd name="T17" fmla="*/ 796794 h 9942"/>
              <a:gd name="T18" fmla="*/ 6500656 w 8961"/>
              <a:gd name="T19" fmla="*/ 1841953 h 9942"/>
              <a:gd name="T20" fmla="*/ 7070352 w 8961"/>
              <a:gd name="T21" fmla="*/ 2215224 h 9942"/>
              <a:gd name="T22" fmla="*/ 7829617 w 8961"/>
              <a:gd name="T23" fmla="*/ 2364532 h 9942"/>
              <a:gd name="T24" fmla="*/ 8847566 w 8961"/>
              <a:gd name="T25" fmla="*/ 2394007 h 994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8961" h="9942">
                <a:moveTo>
                  <a:pt x="0" y="9942"/>
                </a:moveTo>
                <a:cubicBezTo>
                  <a:pt x="279" y="9925"/>
                  <a:pt x="1268" y="9933"/>
                  <a:pt x="1667" y="9787"/>
                </a:cubicBezTo>
                <a:cubicBezTo>
                  <a:pt x="2065" y="9642"/>
                  <a:pt x="2170" y="9478"/>
                  <a:pt x="2381" y="9066"/>
                </a:cubicBezTo>
                <a:cubicBezTo>
                  <a:pt x="2592" y="8654"/>
                  <a:pt x="2711" y="8242"/>
                  <a:pt x="2930" y="7315"/>
                </a:cubicBezTo>
                <a:cubicBezTo>
                  <a:pt x="3150" y="6388"/>
                  <a:pt x="3475" y="4612"/>
                  <a:pt x="3700" y="3478"/>
                </a:cubicBezTo>
                <a:cubicBezTo>
                  <a:pt x="3924" y="2345"/>
                  <a:pt x="4121" y="1092"/>
                  <a:pt x="4277" y="517"/>
                </a:cubicBezTo>
                <a:cubicBezTo>
                  <a:pt x="4432" y="-58"/>
                  <a:pt x="4606" y="2"/>
                  <a:pt x="4638" y="2"/>
                </a:cubicBezTo>
                <a:cubicBezTo>
                  <a:pt x="4670" y="2"/>
                  <a:pt x="4849" y="-32"/>
                  <a:pt x="5018" y="517"/>
                </a:cubicBezTo>
                <a:cubicBezTo>
                  <a:pt x="5188" y="1066"/>
                  <a:pt x="5389" y="2114"/>
                  <a:pt x="5650" y="3298"/>
                </a:cubicBezTo>
                <a:cubicBezTo>
                  <a:pt x="5911" y="4483"/>
                  <a:pt x="6332" y="6646"/>
                  <a:pt x="6584" y="7624"/>
                </a:cubicBezTo>
                <a:cubicBezTo>
                  <a:pt x="6836" y="8603"/>
                  <a:pt x="6937" y="8809"/>
                  <a:pt x="7161" y="9169"/>
                </a:cubicBezTo>
                <a:cubicBezTo>
                  <a:pt x="7386" y="9530"/>
                  <a:pt x="7459" y="9659"/>
                  <a:pt x="7930" y="9787"/>
                </a:cubicBezTo>
                <a:cubicBezTo>
                  <a:pt x="8402" y="9916"/>
                  <a:pt x="8531" y="9875"/>
                  <a:pt x="8961" y="9909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3" name="Freeform 12"/>
          <p:cNvSpPr>
            <a:spLocks/>
          </p:cNvSpPr>
          <p:nvPr/>
        </p:nvSpPr>
        <p:spPr bwMode="auto">
          <a:xfrm flipH="1">
            <a:off x="3152775" y="4179888"/>
            <a:ext cx="2378075" cy="939800"/>
          </a:xfrm>
          <a:custGeom>
            <a:avLst/>
            <a:gdLst>
              <a:gd name="T0" fmla="*/ 2378950 w 10000"/>
              <a:gd name="T1" fmla="*/ 937317 h 10000"/>
              <a:gd name="T2" fmla="*/ 2378950 w 10000"/>
              <a:gd name="T3" fmla="*/ 0 h 10000"/>
              <a:gd name="T4" fmla="*/ 2019491 w 10000"/>
              <a:gd name="T5" fmla="*/ 392363 h 10000"/>
              <a:gd name="T6" fmla="*/ 1696667 w 10000"/>
              <a:gd name="T7" fmla="*/ 653344 h 10000"/>
              <a:gd name="T8" fmla="*/ 1190427 w 10000"/>
              <a:gd name="T9" fmla="*/ 850980 h 10000"/>
              <a:gd name="T10" fmla="*/ 0 w 10000"/>
              <a:gd name="T11" fmla="*/ 938443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0000" y="9988"/>
                </a:moveTo>
                <a:lnTo>
                  <a:pt x="10000" y="0"/>
                </a:lnTo>
                <a:lnTo>
                  <a:pt x="8489" y="4181"/>
                </a:lnTo>
                <a:cubicBezTo>
                  <a:pt x="7937" y="5786"/>
                  <a:pt x="7584" y="6035"/>
                  <a:pt x="7132" y="6962"/>
                </a:cubicBezTo>
                <a:cubicBezTo>
                  <a:pt x="6422" y="7947"/>
                  <a:pt x="5914" y="8253"/>
                  <a:pt x="5004" y="9068"/>
                </a:cubicBezTo>
                <a:cubicBezTo>
                  <a:pt x="3015" y="9953"/>
                  <a:pt x="1962" y="9690"/>
                  <a:pt x="0" y="10000"/>
                </a:cubicBezTo>
              </a:path>
            </a:pathLst>
          </a:cu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4" name="Freeform 41"/>
          <p:cNvSpPr>
            <a:spLocks/>
          </p:cNvSpPr>
          <p:nvPr/>
        </p:nvSpPr>
        <p:spPr bwMode="auto">
          <a:xfrm>
            <a:off x="209550" y="2711450"/>
            <a:ext cx="6264275" cy="2405063"/>
          </a:xfrm>
          <a:custGeom>
            <a:avLst/>
            <a:gdLst>
              <a:gd name="T0" fmla="*/ 0 w 9536"/>
              <a:gd name="T1" fmla="*/ 1426889 h 10000"/>
              <a:gd name="T2" fmla="*/ 468308 w 9536"/>
              <a:gd name="T3" fmla="*/ 852381 h 10000"/>
              <a:gd name="T4" fmla="*/ 1024628 w 9536"/>
              <a:gd name="T5" fmla="*/ 134966 h 10000"/>
              <a:gd name="T6" fmla="*/ 1372082 w 9536"/>
              <a:gd name="T7" fmla="*/ 241 h 10000"/>
              <a:gd name="T8" fmla="*/ 1755661 w 9536"/>
              <a:gd name="T9" fmla="*/ 134966 h 10000"/>
              <a:gd name="T10" fmla="*/ 2379633 w 9536"/>
              <a:gd name="T11" fmla="*/ 806670 h 10000"/>
              <a:gd name="T12" fmla="*/ 3302455 w 9536"/>
              <a:gd name="T13" fmla="*/ 1851997 h 10000"/>
              <a:gd name="T14" fmla="*/ 3872568 w 9536"/>
              <a:gd name="T15" fmla="*/ 2225139 h 10000"/>
              <a:gd name="T16" fmla="*/ 4629874 w 9536"/>
              <a:gd name="T17" fmla="*/ 2374540 h 10000"/>
              <a:gd name="T18" fmla="*/ 6263367 w 9536"/>
              <a:gd name="T19" fmla="*/ 2405816 h 10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536" h="10000">
                <a:moveTo>
                  <a:pt x="0" y="5931"/>
                </a:moveTo>
                <a:cubicBezTo>
                  <a:pt x="329" y="5000"/>
                  <a:pt x="453" y="4438"/>
                  <a:pt x="713" y="3543"/>
                </a:cubicBezTo>
                <a:cubicBezTo>
                  <a:pt x="973" y="2648"/>
                  <a:pt x="1330" y="1147"/>
                  <a:pt x="1560" y="561"/>
                </a:cubicBezTo>
                <a:cubicBezTo>
                  <a:pt x="1786" y="-25"/>
                  <a:pt x="2007" y="1"/>
                  <a:pt x="2089" y="1"/>
                </a:cubicBezTo>
                <a:cubicBezTo>
                  <a:pt x="2172" y="1"/>
                  <a:pt x="2421" y="1"/>
                  <a:pt x="2673" y="561"/>
                </a:cubicBezTo>
                <a:cubicBezTo>
                  <a:pt x="2928" y="1122"/>
                  <a:pt x="3229" y="2164"/>
                  <a:pt x="3623" y="3353"/>
                </a:cubicBezTo>
                <a:cubicBezTo>
                  <a:pt x="4017" y="4543"/>
                  <a:pt x="4649" y="6715"/>
                  <a:pt x="5028" y="7698"/>
                </a:cubicBezTo>
                <a:cubicBezTo>
                  <a:pt x="5405" y="8681"/>
                  <a:pt x="5556" y="8887"/>
                  <a:pt x="5896" y="9249"/>
                </a:cubicBezTo>
                <a:cubicBezTo>
                  <a:pt x="6232" y="9612"/>
                  <a:pt x="6446" y="9750"/>
                  <a:pt x="7049" y="9870"/>
                </a:cubicBezTo>
                <a:cubicBezTo>
                  <a:pt x="7657" y="9991"/>
                  <a:pt x="8465" y="9974"/>
                  <a:pt x="9536" y="10000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5" name="Line 32"/>
          <p:cNvSpPr>
            <a:spLocks noChangeShapeType="1"/>
          </p:cNvSpPr>
          <p:nvPr/>
        </p:nvSpPr>
        <p:spPr bwMode="auto">
          <a:xfrm>
            <a:off x="274638" y="5129213"/>
            <a:ext cx="8689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6" name="Line 36"/>
          <p:cNvSpPr>
            <a:spLocks noChangeShapeType="1"/>
          </p:cNvSpPr>
          <p:nvPr/>
        </p:nvSpPr>
        <p:spPr bwMode="auto">
          <a:xfrm flipV="1">
            <a:off x="1574800" y="2697163"/>
            <a:ext cx="0" cy="24193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37" name="Text Box 20"/>
          <p:cNvSpPr txBox="1">
            <a:spLocks noChangeArrowheads="1"/>
          </p:cNvSpPr>
          <p:nvPr/>
        </p:nvSpPr>
        <p:spPr bwMode="auto">
          <a:xfrm>
            <a:off x="4987925" y="4110038"/>
            <a:ext cx="13716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area = 10%</a:t>
            </a:r>
          </a:p>
        </p:txBody>
      </p:sp>
      <p:sp>
        <p:nvSpPr>
          <p:cNvPr id="13338" name="Freeform 21"/>
          <p:cNvSpPr>
            <a:spLocks/>
          </p:cNvSpPr>
          <p:nvPr/>
        </p:nvSpPr>
        <p:spPr bwMode="auto">
          <a:xfrm>
            <a:off x="3492500" y="4373563"/>
            <a:ext cx="1522413" cy="508000"/>
          </a:xfrm>
          <a:custGeom>
            <a:avLst/>
            <a:gdLst>
              <a:gd name="T0" fmla="*/ 0 w 784"/>
              <a:gd name="T1" fmla="*/ 508631 h 439"/>
              <a:gd name="T2" fmla="*/ 382889 w 784"/>
              <a:gd name="T3" fmla="*/ 246785 h 439"/>
              <a:gd name="T4" fmla="*/ 1523783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9" name="Text Box 39"/>
          <p:cNvSpPr txBox="1">
            <a:spLocks noChangeArrowheads="1"/>
          </p:cNvSpPr>
          <p:nvPr/>
        </p:nvSpPr>
        <p:spPr bwMode="auto">
          <a:xfrm flipH="1">
            <a:off x="3949700" y="3275013"/>
            <a:ext cx="192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40" name="Line 40"/>
          <p:cNvSpPr>
            <a:spLocks noChangeShapeType="1"/>
          </p:cNvSpPr>
          <p:nvPr/>
        </p:nvSpPr>
        <p:spPr bwMode="auto">
          <a:xfrm flipV="1">
            <a:off x="3746500" y="3529013"/>
            <a:ext cx="598488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41" name="Text Box 39"/>
          <p:cNvSpPr txBox="1">
            <a:spLocks noChangeArrowheads="1"/>
          </p:cNvSpPr>
          <p:nvPr/>
        </p:nvSpPr>
        <p:spPr bwMode="auto">
          <a:xfrm flipH="1">
            <a:off x="3365500" y="3275013"/>
            <a:ext cx="192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42" name="Line 40"/>
          <p:cNvSpPr>
            <a:spLocks noChangeShapeType="1"/>
          </p:cNvSpPr>
          <p:nvPr/>
        </p:nvSpPr>
        <p:spPr bwMode="auto">
          <a:xfrm flipV="1">
            <a:off x="3159125" y="3529013"/>
            <a:ext cx="571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43" name="Text Box 39"/>
          <p:cNvSpPr txBox="1">
            <a:spLocks noChangeArrowheads="1"/>
          </p:cNvSpPr>
          <p:nvPr/>
        </p:nvSpPr>
        <p:spPr bwMode="auto">
          <a:xfrm flipH="1">
            <a:off x="1592263" y="4270375"/>
            <a:ext cx="14478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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3344" name="Line 40"/>
          <p:cNvSpPr>
            <a:spLocks noChangeShapeType="1"/>
          </p:cNvSpPr>
          <p:nvPr/>
        </p:nvSpPr>
        <p:spPr bwMode="auto">
          <a:xfrm>
            <a:off x="1584325" y="4629150"/>
            <a:ext cx="15748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45" name="Freeform 12"/>
          <p:cNvSpPr>
            <a:spLocks/>
          </p:cNvSpPr>
          <p:nvPr/>
        </p:nvSpPr>
        <p:spPr bwMode="auto">
          <a:xfrm>
            <a:off x="219075" y="5084763"/>
            <a:ext cx="1365250" cy="44450"/>
          </a:xfrm>
          <a:custGeom>
            <a:avLst/>
            <a:gdLst>
              <a:gd name="T0" fmla="*/ 1364721 w 10000"/>
              <a:gd name="T1" fmla="*/ 45664 h 10000"/>
              <a:gd name="T2" fmla="*/ 1364721 w 10000"/>
              <a:gd name="T3" fmla="*/ 0 h 10000"/>
              <a:gd name="T4" fmla="*/ 1173387 w 10000"/>
              <a:gd name="T5" fmla="*/ 19115 h 10000"/>
              <a:gd name="T6" fmla="*/ 1000340 w 10000"/>
              <a:gd name="T7" fmla="*/ 31135 h 10000"/>
              <a:gd name="T8" fmla="*/ 737632 w 10000"/>
              <a:gd name="T9" fmla="*/ 40022 h 10000"/>
              <a:gd name="T10" fmla="*/ 0 w 10000"/>
              <a:gd name="T11" fmla="*/ 45719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10000" y="9988"/>
                </a:moveTo>
                <a:lnTo>
                  <a:pt x="10000" y="0"/>
                </a:lnTo>
                <a:lnTo>
                  <a:pt x="8598" y="4181"/>
                </a:lnTo>
                <a:lnTo>
                  <a:pt x="7330" y="6810"/>
                </a:lnTo>
                <a:lnTo>
                  <a:pt x="5405" y="8754"/>
                </a:lnTo>
                <a:cubicBezTo>
                  <a:pt x="3443" y="9063"/>
                  <a:pt x="1962" y="9690"/>
                  <a:pt x="0" y="10000"/>
                </a:cubicBezTo>
              </a:path>
            </a:pathLst>
          </a:cu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46" name="Text Box 26"/>
          <p:cNvSpPr txBox="1">
            <a:spLocks noChangeArrowheads="1"/>
          </p:cNvSpPr>
          <p:nvPr/>
        </p:nvSpPr>
        <p:spPr bwMode="auto">
          <a:xfrm>
            <a:off x="382588" y="6210300"/>
            <a:ext cx="735012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T statistic 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/>
              <a:t>) for probability of observing </a:t>
            </a:r>
            <a:r>
              <a:rPr lang="en-US" altLang="en-US" sz="2400">
                <a:sym typeface="Symbol" panose="05050102010706020507" pitchFamily="18" charset="2"/>
              </a:rPr>
              <a:t> =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AU" altLang="en-AU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+ x)/e)</a:t>
            </a:r>
          </a:p>
        </p:txBody>
      </p:sp>
      <p:sp>
        <p:nvSpPr>
          <p:cNvPr id="13347" name="Text Box 39"/>
          <p:cNvSpPr txBox="1">
            <a:spLocks noChangeArrowheads="1"/>
          </p:cNvSpPr>
          <p:nvPr/>
        </p:nvSpPr>
        <p:spPr bwMode="auto">
          <a:xfrm flipH="1">
            <a:off x="1749425" y="2794000"/>
            <a:ext cx="3109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 e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AU" altLang="en-A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x = t</a:t>
            </a:r>
            <a:r>
              <a:rPr lang="en-US" altLang="en-US" sz="2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 e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48" name="Line 40"/>
          <p:cNvSpPr>
            <a:spLocks noChangeShapeType="1"/>
          </p:cNvSpPr>
          <p:nvPr/>
        </p:nvSpPr>
        <p:spPr bwMode="auto">
          <a:xfrm>
            <a:off x="1631950" y="3154363"/>
            <a:ext cx="31178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49" name="Text Box 31"/>
          <p:cNvSpPr txBox="1">
            <a:spLocks noChangeArrowheads="1"/>
          </p:cNvSpPr>
          <p:nvPr/>
        </p:nvSpPr>
        <p:spPr bwMode="auto">
          <a:xfrm>
            <a:off x="3621088" y="5265738"/>
            <a:ext cx="238125" cy="26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0" rIns="54000" bIns="0"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0</a:t>
            </a:r>
          </a:p>
        </p:txBody>
      </p:sp>
      <p:sp>
        <p:nvSpPr>
          <p:cNvPr id="13350" name="Text Box 34"/>
          <p:cNvSpPr txBox="1">
            <a:spLocks noChangeArrowheads="1"/>
          </p:cNvSpPr>
          <p:nvPr/>
        </p:nvSpPr>
        <p:spPr bwMode="auto">
          <a:xfrm>
            <a:off x="1082675" y="1446213"/>
            <a:ext cx="30019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/>
              <a:t>distribution of true values for observed value giving 90% chance of </a:t>
            </a:r>
            <a:r>
              <a:rPr lang="en-US" altLang="en-US" sz="2200">
                <a:sym typeface="Symbol" panose="05050102010706020507" pitchFamily="18" charset="2"/>
              </a:rPr>
              <a:t></a:t>
            </a:r>
            <a:endParaRPr lang="en-US" altLang="en-US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1" name="Line 35"/>
          <p:cNvSpPr>
            <a:spLocks noChangeShapeType="1"/>
          </p:cNvSpPr>
          <p:nvPr/>
        </p:nvSpPr>
        <p:spPr bwMode="auto">
          <a:xfrm flipH="1">
            <a:off x="1752600" y="2428875"/>
            <a:ext cx="117475" cy="249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52" name="Freeform 21"/>
          <p:cNvSpPr>
            <a:spLocks/>
          </p:cNvSpPr>
          <p:nvPr/>
        </p:nvSpPr>
        <p:spPr bwMode="auto">
          <a:xfrm flipH="1">
            <a:off x="1320800" y="4248150"/>
            <a:ext cx="131763" cy="839788"/>
          </a:xfrm>
          <a:custGeom>
            <a:avLst/>
            <a:gdLst>
              <a:gd name="T0" fmla="*/ 0 w 784"/>
              <a:gd name="T1" fmla="*/ 840514 h 439"/>
              <a:gd name="T2" fmla="*/ 33467 w 784"/>
              <a:gd name="T3" fmla="*/ 407812 h 439"/>
              <a:gd name="T4" fmla="*/ 133188 w 784"/>
              <a:gd name="T5" fmla="*/ 0 h 439"/>
              <a:gd name="T6" fmla="*/ 0 60000 65536"/>
              <a:gd name="T7" fmla="*/ 0 60000 65536"/>
              <a:gd name="T8" fmla="*/ 0 60000 65536"/>
              <a:gd name="T9" fmla="*/ 0 w 784"/>
              <a:gd name="T10" fmla="*/ 0 h 439"/>
              <a:gd name="T11" fmla="*/ 784 w 784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439">
                <a:moveTo>
                  <a:pt x="0" y="439"/>
                </a:moveTo>
                <a:cubicBezTo>
                  <a:pt x="33" y="401"/>
                  <a:pt x="66" y="286"/>
                  <a:pt x="197" y="213"/>
                </a:cubicBezTo>
                <a:cubicBezTo>
                  <a:pt x="328" y="140"/>
                  <a:pt x="662" y="44"/>
                  <a:pt x="78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53" name="Text Box 34"/>
          <p:cNvSpPr txBox="1">
            <a:spLocks noChangeArrowheads="1"/>
          </p:cNvSpPr>
          <p:nvPr/>
        </p:nvSpPr>
        <p:spPr bwMode="auto">
          <a:xfrm flipH="1">
            <a:off x="6880225" y="2465388"/>
            <a:ext cx="21145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6666FF"/>
              </a:buClr>
              <a:buFont typeface="Symbol" panose="05050102010706020507" pitchFamily="18" charset="2"/>
              <a:buChar char="·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10000"/>
              </a:spcBef>
              <a:buFont typeface="Symbol" panose="05050102010706020507" pitchFamily="18" charset="2"/>
              <a:buChar char="·"/>
              <a:defRPr sz="2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1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1800"/>
              <a:t> = t statistic for 90%</a:t>
            </a:r>
            <a:br>
              <a:rPr lang="en-US" altLang="en-US" sz="1800"/>
            </a:br>
            <a:r>
              <a:rPr lang="en-US" altLang="en-US" sz="1800"/>
              <a:t>cumulative probability</a:t>
            </a:r>
            <a:endParaRPr lang="en-US" altLang="en-US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Full primarie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FFC000"/>
      </a:accent2>
      <a:accent3>
        <a:srgbClr val="FFFF00"/>
      </a:accent3>
      <a:accent4>
        <a:srgbClr val="00FF00"/>
      </a:accent4>
      <a:accent5>
        <a:srgbClr val="0000FF"/>
      </a:accent5>
      <a:accent6>
        <a:srgbClr val="FF00FF"/>
      </a:accent6>
      <a:hlink>
        <a:srgbClr val="0000FF"/>
      </a:hlink>
      <a:folHlink>
        <a:srgbClr val="800080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22815</TotalTime>
  <Words>506</Words>
  <Application>Microsoft Office PowerPoint</Application>
  <PresentationFormat>On-screen Show (4:3)</PresentationFormat>
  <Paragraphs>93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Times New Roman</vt:lpstr>
      <vt:lpstr>Arial</vt:lpstr>
      <vt:lpstr>Arial Narrow</vt:lpstr>
      <vt:lpstr>Symbol</vt:lpstr>
      <vt:lpstr>Times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Derivation of MBI rates when monitoring an individual</dc:title>
  <dc:creator>W G Hopkins</dc:creator>
  <cp:lastModifiedBy>Will</cp:lastModifiedBy>
  <cp:revision>206</cp:revision>
  <cp:lastPrinted>2001-02-09T23:30:28Z</cp:lastPrinted>
  <dcterms:created xsi:type="dcterms:W3CDTF">2000-10-24T19:26:03Z</dcterms:created>
  <dcterms:modified xsi:type="dcterms:W3CDTF">2018-02-15T02:20:47Z</dcterms:modified>
</cp:coreProperties>
</file>