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7"/>
  </p:handoutMasterIdLst>
  <p:sldIdLst>
    <p:sldId id="489" r:id="rId2"/>
    <p:sldId id="490" r:id="rId3"/>
    <p:sldId id="491" r:id="rId4"/>
    <p:sldId id="492" r:id="rId5"/>
    <p:sldId id="493" r:id="rId6"/>
  </p:sldIdLst>
  <p:sldSz cx="13208000" cy="9906000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4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D9D9FF"/>
    <a:srgbClr val="CCCCFF"/>
    <a:srgbClr val="C9E5CA"/>
    <a:srgbClr val="33CC33"/>
    <a:srgbClr val="FF00FF"/>
    <a:srgbClr val="FF9933"/>
    <a:srgbClr val="FF3399"/>
    <a:srgbClr val="CBCBCB"/>
    <a:srgbClr val="FFB7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1" autoAdjust="0"/>
    <p:restoredTop sz="94660" autoAdjust="0"/>
  </p:normalViewPr>
  <p:slideViewPr>
    <p:cSldViewPr>
      <p:cViewPr varScale="1">
        <p:scale>
          <a:sx n="69" d="100"/>
          <a:sy n="69" d="100"/>
        </p:scale>
        <p:origin x="708" y="108"/>
      </p:cViewPr>
      <p:guideLst>
        <p:guide orient="horz" pos="3120"/>
        <p:guide pos="4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 u="none"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 u="none"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 u="none"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 u="none">
                <a:cs typeface="+mn-cs"/>
              </a:defRPr>
            </a:lvl1pPr>
          </a:lstStyle>
          <a:p>
            <a:pPr>
              <a:defRPr/>
            </a:pPr>
            <a:fld id="{6F6D8A27-D439-4C4B-ACB0-ABB3EBB0B9F6}" type="slidenum">
              <a:rPr lang="en-AU" altLang="en-AU"/>
              <a:pPr>
                <a:defRPr/>
              </a:pPr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739282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513645" y="440267"/>
            <a:ext cx="12219694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42667" anchor="ctr"/>
          <a:lstStyle/>
          <a:p>
            <a:pPr eaLnBrk="0" hangingPunct="0"/>
            <a:endParaRPr lang="en-US" sz="5393" b="1" u="none">
              <a:latin typeface="Arial Narrow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513644" y="1430869"/>
            <a:ext cx="12217400" cy="80348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59467"/>
          <a:lstStyle/>
          <a:p>
            <a:pPr marL="660391" indent="-660391" eaLnBrk="0" hangingPunct="0">
              <a:spcBef>
                <a:spcPct val="5000"/>
              </a:spcBef>
              <a:buClr>
                <a:srgbClr val="FF0000"/>
              </a:buClr>
              <a:buFont typeface="Symbol" pitchFamily="18" charset="2"/>
              <a:buChar char="·"/>
            </a:pPr>
            <a:endParaRPr lang="en-US" sz="5393" u="none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66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49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78992" y="440269"/>
            <a:ext cx="3054351" cy="90254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3648" y="440269"/>
            <a:ext cx="8945211" cy="90254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5600" indent="-355600">
              <a:lnSpc>
                <a:spcPct val="110000"/>
              </a:lnSpc>
              <a:buClr>
                <a:srgbClr val="0000FF"/>
              </a:buClr>
              <a:defRPr sz="3000"/>
            </a:lvl1pPr>
            <a:lvl2pPr marL="723900" indent="-368300">
              <a:lnSpc>
                <a:spcPct val="110000"/>
              </a:lnSpc>
              <a:buClr>
                <a:srgbClr val="FF33CC"/>
              </a:buClr>
              <a:defRPr sz="2800"/>
            </a:lvl2pPr>
            <a:lvl3pPr marL="990600" indent="-246063">
              <a:lnSpc>
                <a:spcPct val="110000"/>
              </a:lnSpc>
              <a:defRPr sz="2600"/>
            </a:lvl3pPr>
            <a:lvl4pPr>
              <a:lnSpc>
                <a:spcPct val="110000"/>
              </a:lnSpc>
              <a:defRPr sz="2400"/>
            </a:lvl4pPr>
            <a:lvl5pPr>
              <a:lnSpc>
                <a:spcPct val="110000"/>
              </a:lnSpc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66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341" y="6365526"/>
            <a:ext cx="11226800" cy="1967442"/>
          </a:xfrm>
        </p:spPr>
        <p:txBody>
          <a:bodyPr anchor="t"/>
          <a:lstStyle>
            <a:lvl1pPr algn="l">
              <a:defRPr sz="7704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341" y="4198590"/>
            <a:ext cx="11226800" cy="2166937"/>
          </a:xfrm>
        </p:spPr>
        <p:txBody>
          <a:bodyPr anchor="b"/>
          <a:lstStyle>
            <a:lvl1pPr marL="0" indent="0">
              <a:buNone/>
              <a:defRPr sz="3852"/>
            </a:lvl1pPr>
            <a:lvl2pPr marL="880521" indent="0">
              <a:buNone/>
              <a:defRPr sz="3467"/>
            </a:lvl2pPr>
            <a:lvl3pPr marL="1761043" indent="0">
              <a:buNone/>
              <a:defRPr sz="3081"/>
            </a:lvl3pPr>
            <a:lvl4pPr marL="2641564" indent="0">
              <a:buNone/>
              <a:defRPr sz="2696"/>
            </a:lvl4pPr>
            <a:lvl5pPr marL="3522086" indent="0">
              <a:buNone/>
              <a:defRPr sz="2696"/>
            </a:lvl5pPr>
            <a:lvl6pPr marL="4402607" indent="0">
              <a:buNone/>
              <a:defRPr sz="2696"/>
            </a:lvl6pPr>
            <a:lvl7pPr marL="5283129" indent="0">
              <a:buNone/>
              <a:defRPr sz="2696"/>
            </a:lvl7pPr>
            <a:lvl8pPr marL="6163650" indent="0">
              <a:buNone/>
              <a:defRPr sz="2696"/>
            </a:lvl8pPr>
            <a:lvl9pPr marL="7044172" indent="0">
              <a:buNone/>
              <a:defRPr sz="269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8318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647" y="1430869"/>
            <a:ext cx="5998633" cy="8034867"/>
          </a:xfrm>
        </p:spPr>
        <p:txBody>
          <a:bodyPr/>
          <a:lstStyle>
            <a:lvl1pPr>
              <a:defRPr sz="5393"/>
            </a:lvl1pPr>
            <a:lvl2pPr>
              <a:defRPr sz="4622"/>
            </a:lvl2pPr>
            <a:lvl3pPr>
              <a:defRPr sz="3852"/>
            </a:lvl3pPr>
            <a:lvl4pPr>
              <a:defRPr sz="3467"/>
            </a:lvl4pPr>
            <a:lvl5pPr>
              <a:defRPr sz="3467"/>
            </a:lvl5pPr>
            <a:lvl6pPr>
              <a:defRPr sz="3467"/>
            </a:lvl6pPr>
            <a:lvl7pPr>
              <a:defRPr sz="3467"/>
            </a:lvl7pPr>
            <a:lvl8pPr>
              <a:defRPr sz="3467"/>
            </a:lvl8pPr>
            <a:lvl9pPr>
              <a:defRPr sz="34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32414" y="1430869"/>
            <a:ext cx="5998633" cy="8034867"/>
          </a:xfrm>
        </p:spPr>
        <p:txBody>
          <a:bodyPr/>
          <a:lstStyle>
            <a:lvl1pPr>
              <a:defRPr sz="5393"/>
            </a:lvl1pPr>
            <a:lvl2pPr>
              <a:defRPr sz="4622"/>
            </a:lvl2pPr>
            <a:lvl3pPr>
              <a:defRPr sz="3852"/>
            </a:lvl3pPr>
            <a:lvl4pPr>
              <a:defRPr sz="3467"/>
            </a:lvl4pPr>
            <a:lvl5pPr>
              <a:defRPr sz="3467"/>
            </a:lvl5pPr>
            <a:lvl6pPr>
              <a:defRPr sz="3467"/>
            </a:lvl6pPr>
            <a:lvl7pPr>
              <a:defRPr sz="3467"/>
            </a:lvl7pPr>
            <a:lvl8pPr>
              <a:defRPr sz="3467"/>
            </a:lvl8pPr>
            <a:lvl9pPr>
              <a:defRPr sz="34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396699"/>
            <a:ext cx="11887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3" y="2217386"/>
            <a:ext cx="5835827" cy="924101"/>
          </a:xfrm>
        </p:spPr>
        <p:txBody>
          <a:bodyPr anchor="b"/>
          <a:lstStyle>
            <a:lvl1pPr marL="0" indent="0">
              <a:buNone/>
              <a:defRPr sz="4622" b="1"/>
            </a:lvl1pPr>
            <a:lvl2pPr marL="880521" indent="0">
              <a:buNone/>
              <a:defRPr sz="3852" b="1"/>
            </a:lvl2pPr>
            <a:lvl3pPr marL="1761043" indent="0">
              <a:buNone/>
              <a:defRPr sz="3467" b="1"/>
            </a:lvl3pPr>
            <a:lvl4pPr marL="2641564" indent="0">
              <a:buNone/>
              <a:defRPr sz="3081" b="1"/>
            </a:lvl4pPr>
            <a:lvl5pPr marL="3522086" indent="0">
              <a:buNone/>
              <a:defRPr sz="3081" b="1"/>
            </a:lvl5pPr>
            <a:lvl6pPr marL="4402607" indent="0">
              <a:buNone/>
              <a:defRPr sz="3081" b="1"/>
            </a:lvl6pPr>
            <a:lvl7pPr marL="5283129" indent="0">
              <a:buNone/>
              <a:defRPr sz="3081" b="1"/>
            </a:lvl7pPr>
            <a:lvl8pPr marL="6163650" indent="0">
              <a:buNone/>
              <a:defRPr sz="3081" b="1"/>
            </a:lvl8pPr>
            <a:lvl9pPr marL="7044172" indent="0">
              <a:buNone/>
              <a:defRPr sz="308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403" y="3141486"/>
            <a:ext cx="5835827" cy="5707416"/>
          </a:xfrm>
        </p:spPr>
        <p:txBody>
          <a:bodyPr/>
          <a:lstStyle>
            <a:lvl1pPr>
              <a:defRPr sz="4622"/>
            </a:lvl1pPr>
            <a:lvl2pPr>
              <a:defRPr sz="3852"/>
            </a:lvl2pPr>
            <a:lvl3pPr>
              <a:defRPr sz="3467"/>
            </a:lvl3pPr>
            <a:lvl4pPr>
              <a:defRPr sz="3081"/>
            </a:lvl4pPr>
            <a:lvl5pPr>
              <a:defRPr sz="3081"/>
            </a:lvl5pPr>
            <a:lvl6pPr>
              <a:defRPr sz="3081"/>
            </a:lvl6pPr>
            <a:lvl7pPr>
              <a:defRPr sz="3081"/>
            </a:lvl7pPr>
            <a:lvl8pPr>
              <a:defRPr sz="3081"/>
            </a:lvl8pPr>
            <a:lvl9pPr>
              <a:defRPr sz="308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9483" y="2217386"/>
            <a:ext cx="5838121" cy="924101"/>
          </a:xfrm>
        </p:spPr>
        <p:txBody>
          <a:bodyPr anchor="b"/>
          <a:lstStyle>
            <a:lvl1pPr marL="0" indent="0">
              <a:buNone/>
              <a:defRPr sz="4622" b="1"/>
            </a:lvl1pPr>
            <a:lvl2pPr marL="880521" indent="0">
              <a:buNone/>
              <a:defRPr sz="3852" b="1"/>
            </a:lvl2pPr>
            <a:lvl3pPr marL="1761043" indent="0">
              <a:buNone/>
              <a:defRPr sz="3467" b="1"/>
            </a:lvl3pPr>
            <a:lvl4pPr marL="2641564" indent="0">
              <a:buNone/>
              <a:defRPr sz="3081" b="1"/>
            </a:lvl4pPr>
            <a:lvl5pPr marL="3522086" indent="0">
              <a:buNone/>
              <a:defRPr sz="3081" b="1"/>
            </a:lvl5pPr>
            <a:lvl6pPr marL="4402607" indent="0">
              <a:buNone/>
              <a:defRPr sz="3081" b="1"/>
            </a:lvl6pPr>
            <a:lvl7pPr marL="5283129" indent="0">
              <a:buNone/>
              <a:defRPr sz="3081" b="1"/>
            </a:lvl7pPr>
            <a:lvl8pPr marL="6163650" indent="0">
              <a:buNone/>
              <a:defRPr sz="3081" b="1"/>
            </a:lvl8pPr>
            <a:lvl9pPr marL="7044172" indent="0">
              <a:buNone/>
              <a:defRPr sz="308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09483" y="3141486"/>
            <a:ext cx="5838121" cy="5707416"/>
          </a:xfrm>
        </p:spPr>
        <p:txBody>
          <a:bodyPr/>
          <a:lstStyle>
            <a:lvl1pPr>
              <a:defRPr sz="4622"/>
            </a:lvl1pPr>
            <a:lvl2pPr>
              <a:defRPr sz="3852"/>
            </a:lvl2pPr>
            <a:lvl3pPr>
              <a:defRPr sz="3467"/>
            </a:lvl3pPr>
            <a:lvl4pPr>
              <a:defRPr sz="3081"/>
            </a:lvl4pPr>
            <a:lvl5pPr>
              <a:defRPr sz="3081"/>
            </a:lvl5pPr>
            <a:lvl6pPr>
              <a:defRPr sz="3081"/>
            </a:lvl6pPr>
            <a:lvl7pPr>
              <a:defRPr sz="3081"/>
            </a:lvl7pPr>
            <a:lvl8pPr>
              <a:defRPr sz="3081"/>
            </a:lvl8pPr>
            <a:lvl9pPr>
              <a:defRPr sz="308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6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3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776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3" y="394406"/>
            <a:ext cx="4345341" cy="1678517"/>
          </a:xfrm>
        </p:spPr>
        <p:txBody>
          <a:bodyPr anchor="b"/>
          <a:lstStyle>
            <a:lvl1pPr algn="l">
              <a:defRPr sz="3852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3964" y="394411"/>
            <a:ext cx="7383638" cy="8454497"/>
          </a:xfrm>
        </p:spPr>
        <p:txBody>
          <a:bodyPr/>
          <a:lstStyle>
            <a:lvl1pPr>
              <a:defRPr sz="6163"/>
            </a:lvl1pPr>
            <a:lvl2pPr>
              <a:defRPr sz="5393"/>
            </a:lvl2pPr>
            <a:lvl3pPr>
              <a:defRPr sz="4622"/>
            </a:lvl3pPr>
            <a:lvl4pPr>
              <a:defRPr sz="3852"/>
            </a:lvl4pPr>
            <a:lvl5pPr>
              <a:defRPr sz="3852"/>
            </a:lvl5pPr>
            <a:lvl6pPr>
              <a:defRPr sz="3852"/>
            </a:lvl6pPr>
            <a:lvl7pPr>
              <a:defRPr sz="3852"/>
            </a:lvl7pPr>
            <a:lvl8pPr>
              <a:defRPr sz="3852"/>
            </a:lvl8pPr>
            <a:lvl9pPr>
              <a:defRPr sz="385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3" y="2072926"/>
            <a:ext cx="4345341" cy="6775980"/>
          </a:xfrm>
        </p:spPr>
        <p:txBody>
          <a:bodyPr/>
          <a:lstStyle>
            <a:lvl1pPr marL="0" indent="0">
              <a:buNone/>
              <a:defRPr sz="2696"/>
            </a:lvl1pPr>
            <a:lvl2pPr marL="880521" indent="0">
              <a:buNone/>
              <a:defRPr sz="2311"/>
            </a:lvl2pPr>
            <a:lvl3pPr marL="1761043" indent="0">
              <a:buNone/>
              <a:defRPr sz="1926"/>
            </a:lvl3pPr>
            <a:lvl4pPr marL="2641564" indent="0">
              <a:buNone/>
              <a:defRPr sz="1733"/>
            </a:lvl4pPr>
            <a:lvl5pPr marL="3522086" indent="0">
              <a:buNone/>
              <a:defRPr sz="1733"/>
            </a:lvl5pPr>
            <a:lvl6pPr marL="4402607" indent="0">
              <a:buNone/>
              <a:defRPr sz="1733"/>
            </a:lvl6pPr>
            <a:lvl7pPr marL="5283129" indent="0">
              <a:buNone/>
              <a:defRPr sz="1733"/>
            </a:lvl7pPr>
            <a:lvl8pPr marL="6163650" indent="0">
              <a:buNone/>
              <a:defRPr sz="1733"/>
            </a:lvl8pPr>
            <a:lvl9pPr marL="7044172" indent="0">
              <a:buNone/>
              <a:defRPr sz="17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53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860" y="6934200"/>
            <a:ext cx="7924800" cy="818622"/>
          </a:xfrm>
        </p:spPr>
        <p:txBody>
          <a:bodyPr anchor="b"/>
          <a:lstStyle>
            <a:lvl1pPr algn="l">
              <a:defRPr sz="3852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88860" y="885119"/>
            <a:ext cx="7924800" cy="5943600"/>
          </a:xfrm>
        </p:spPr>
        <p:txBody>
          <a:bodyPr/>
          <a:lstStyle>
            <a:lvl1pPr marL="0" indent="0">
              <a:buNone/>
              <a:defRPr sz="6163"/>
            </a:lvl1pPr>
            <a:lvl2pPr marL="880521" indent="0">
              <a:buNone/>
              <a:defRPr sz="5393"/>
            </a:lvl2pPr>
            <a:lvl3pPr marL="1761043" indent="0">
              <a:buNone/>
              <a:defRPr sz="4622"/>
            </a:lvl3pPr>
            <a:lvl4pPr marL="2641564" indent="0">
              <a:buNone/>
              <a:defRPr sz="3852"/>
            </a:lvl4pPr>
            <a:lvl5pPr marL="3522086" indent="0">
              <a:buNone/>
              <a:defRPr sz="3852"/>
            </a:lvl5pPr>
            <a:lvl6pPr marL="4402607" indent="0">
              <a:buNone/>
              <a:defRPr sz="3852"/>
            </a:lvl6pPr>
            <a:lvl7pPr marL="5283129" indent="0">
              <a:buNone/>
              <a:defRPr sz="3852"/>
            </a:lvl7pPr>
            <a:lvl8pPr marL="6163650" indent="0">
              <a:buNone/>
              <a:defRPr sz="3852"/>
            </a:lvl8pPr>
            <a:lvl9pPr marL="7044172" indent="0">
              <a:buNone/>
              <a:defRPr sz="3852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860" y="7752822"/>
            <a:ext cx="7924800" cy="1162578"/>
          </a:xfrm>
        </p:spPr>
        <p:txBody>
          <a:bodyPr/>
          <a:lstStyle>
            <a:lvl1pPr marL="0" indent="0">
              <a:buNone/>
              <a:defRPr sz="2696"/>
            </a:lvl1pPr>
            <a:lvl2pPr marL="880521" indent="0">
              <a:buNone/>
              <a:defRPr sz="2311"/>
            </a:lvl2pPr>
            <a:lvl3pPr marL="1761043" indent="0">
              <a:buNone/>
              <a:defRPr sz="1926"/>
            </a:lvl3pPr>
            <a:lvl4pPr marL="2641564" indent="0">
              <a:buNone/>
              <a:defRPr sz="1733"/>
            </a:lvl4pPr>
            <a:lvl5pPr marL="3522086" indent="0">
              <a:buNone/>
              <a:defRPr sz="1733"/>
            </a:lvl5pPr>
            <a:lvl6pPr marL="4402607" indent="0">
              <a:buNone/>
              <a:defRPr sz="1733"/>
            </a:lvl6pPr>
            <a:lvl7pPr marL="5283129" indent="0">
              <a:buNone/>
              <a:defRPr sz="1733"/>
            </a:lvl7pPr>
            <a:lvl8pPr marL="6163650" indent="0">
              <a:buNone/>
              <a:defRPr sz="1733"/>
            </a:lvl8pPr>
            <a:lvl9pPr marL="7044172" indent="0">
              <a:buNone/>
              <a:defRPr sz="17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166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3644" y="1430869"/>
            <a:ext cx="12217400" cy="803486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513645" y="440267"/>
            <a:ext cx="12219694" cy="990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2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5pPr>
      <a:lvl6pPr marL="880521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6pPr>
      <a:lvl7pPr marL="1761043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7pPr>
      <a:lvl8pPr marL="2641564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8pPr>
      <a:lvl9pPr marL="3522086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9pPr>
    </p:titleStyle>
    <p:bodyStyle>
      <a:lvl1pPr marL="660391" indent="-660391" algn="l" rtl="0" eaLnBrk="0" fontAlgn="base" hangingPunct="0">
        <a:spcBef>
          <a:spcPct val="5000"/>
        </a:spcBef>
        <a:spcAft>
          <a:spcPct val="0"/>
        </a:spcAft>
        <a:buClr>
          <a:srgbClr val="FF0000"/>
        </a:buClr>
        <a:buFont typeface="Symbol" pitchFamily="18" charset="2"/>
        <a:buChar char="·"/>
        <a:defRPr sz="5393">
          <a:solidFill>
            <a:schemeClr val="tx1"/>
          </a:solidFill>
          <a:latin typeface="+mn-lt"/>
          <a:ea typeface="+mn-ea"/>
          <a:cs typeface="+mn-cs"/>
        </a:defRPr>
      </a:lvl1pPr>
      <a:lvl2pPr marL="1271864" indent="-608417" algn="l" rtl="0" eaLnBrk="0" fontAlgn="base" hangingPunct="0">
        <a:spcBef>
          <a:spcPct val="5000"/>
        </a:spcBef>
        <a:spcAft>
          <a:spcPct val="0"/>
        </a:spcAft>
        <a:buClr>
          <a:srgbClr val="0066FF"/>
        </a:buClr>
        <a:buFont typeface="Symbol" pitchFamily="18" charset="2"/>
        <a:buChar char="·"/>
        <a:defRPr sz="5007">
          <a:solidFill>
            <a:schemeClr val="tx1"/>
          </a:solidFill>
          <a:latin typeface="+mn-lt"/>
        </a:defRPr>
      </a:lvl2pPr>
      <a:lvl3pPr marL="1834420" indent="-513638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33CC33"/>
        </a:buClr>
        <a:buChar char="•"/>
        <a:defRPr sz="4815">
          <a:solidFill>
            <a:schemeClr val="tx1"/>
          </a:solidFill>
          <a:latin typeface="+mn-lt"/>
        </a:defRPr>
      </a:lvl3pPr>
      <a:lvl4pPr marL="2470352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–"/>
        <a:defRPr sz="4237">
          <a:solidFill>
            <a:schemeClr val="tx1"/>
          </a:solidFill>
          <a:latin typeface="+mn-lt"/>
        </a:defRPr>
      </a:lvl4pPr>
      <a:lvl5pPr marL="3081825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5pPr>
      <a:lvl6pPr marL="3962347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6pPr>
      <a:lvl7pPr marL="4842868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7pPr>
      <a:lvl8pPr marL="5723390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8pPr>
      <a:lvl9pPr marL="6603911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80521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761043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641564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4pPr>
      <a:lvl5pPr marL="3522086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5pPr>
      <a:lvl6pPr marL="4402607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6pPr>
      <a:lvl7pPr marL="5283129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7pPr>
      <a:lvl8pPr marL="6163650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8pPr>
      <a:lvl9pPr marL="7044172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sportsci.org/2017/wghtrend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103" y="1496616"/>
            <a:ext cx="12961576" cy="8243129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1000"/>
              </a:lnSpc>
              <a:spcAft>
                <a:spcPts val="400"/>
              </a:spcAft>
              <a:buNone/>
            </a:pPr>
            <a:r>
              <a:rPr lang="en-US" sz="2800" dirty="0"/>
              <a:t>This short slideshow accompanies an article available at </a:t>
            </a:r>
            <a:r>
              <a:rPr lang="en-US" sz="2800" dirty="0">
                <a:hlinkClick r:id="rId2"/>
              </a:rPr>
              <a:t>sportsci.org/2017</a:t>
            </a:r>
            <a:r>
              <a:rPr lang="en-US" sz="2800" dirty="0"/>
              <a:t>: Hopkins WG (2017). A spreadsheet for monitoring an individual's changes and trend. Sportscience 21, 5-9. </a:t>
            </a:r>
            <a:r>
              <a:rPr lang="en-US" sz="2800" b="1" dirty="0">
                <a:solidFill>
                  <a:srgbClr val="0000FF"/>
                </a:solidFill>
              </a:rPr>
              <a:t>Read it!</a:t>
            </a:r>
            <a:endParaRPr lang="en-US" sz="2800" dirty="0"/>
          </a:p>
          <a:p>
            <a:pPr>
              <a:lnSpc>
                <a:spcPct val="101000"/>
              </a:lnSpc>
            </a:pPr>
            <a:r>
              <a:rPr lang="en-US" dirty="0" smtClean="0"/>
              <a:t>By now, you </a:t>
            </a:r>
            <a:r>
              <a:rPr lang="en-US" dirty="0"/>
              <a:t>should know </a:t>
            </a:r>
            <a:r>
              <a:rPr lang="en-US" dirty="0" smtClean="0"/>
              <a:t>all about </a:t>
            </a:r>
            <a:r>
              <a:rPr lang="en-US" dirty="0"/>
              <a:t>sampling uncertainty </a:t>
            </a:r>
            <a:r>
              <a:rPr lang="en-US" dirty="0" smtClean="0"/>
              <a:t>when </a:t>
            </a:r>
            <a:r>
              <a:rPr lang="en-US" dirty="0"/>
              <a:t>you assess the mean change in a </a:t>
            </a:r>
            <a:r>
              <a:rPr lang="en-US" dirty="0">
                <a:solidFill>
                  <a:srgbClr val="0000FF"/>
                </a:solidFill>
              </a:rPr>
              <a:t>sample</a:t>
            </a:r>
            <a:r>
              <a:rPr lang="en-US" dirty="0"/>
              <a:t> of individuals. </a:t>
            </a:r>
            <a:r>
              <a:rPr lang="en-US" dirty="0" smtClean="0"/>
              <a:t>In summary…</a:t>
            </a:r>
            <a:endParaRPr lang="en-US" dirty="0"/>
          </a:p>
          <a:p>
            <a:pPr lvl="1">
              <a:lnSpc>
                <a:spcPct val="101000"/>
              </a:lnSpc>
            </a:pPr>
            <a:r>
              <a:rPr lang="en-US" dirty="0"/>
              <a:t>If you had a different sample, you would get a different mean change.</a:t>
            </a:r>
          </a:p>
          <a:p>
            <a:pPr lvl="1">
              <a:lnSpc>
                <a:spcPct val="101000"/>
              </a:lnSpc>
            </a:pPr>
            <a:r>
              <a:rPr lang="en-US" dirty="0" smtClean="0"/>
              <a:t>So the </a:t>
            </a:r>
            <a:r>
              <a:rPr lang="en-US" dirty="0"/>
              <a:t>sample </a:t>
            </a:r>
            <a:r>
              <a:rPr lang="en-US" dirty="0" smtClean="0"/>
              <a:t>mean change </a:t>
            </a:r>
            <a:r>
              <a:rPr lang="en-US" dirty="0"/>
              <a:t>is only an estimate of the true mean change: the change you would get with a huge sample.</a:t>
            </a:r>
          </a:p>
          <a:p>
            <a:pPr lvl="1">
              <a:lnSpc>
                <a:spcPct val="101000"/>
              </a:lnSpc>
            </a:pPr>
            <a:r>
              <a:rPr lang="en-US" dirty="0" smtClean="0"/>
              <a:t>So </a:t>
            </a:r>
            <a:r>
              <a:rPr lang="en-US" dirty="0"/>
              <a:t>there is uncertainty in a sample mean change.</a:t>
            </a:r>
          </a:p>
          <a:p>
            <a:pPr lvl="1">
              <a:lnSpc>
                <a:spcPct val="101000"/>
              </a:lnSpc>
            </a:pPr>
            <a:r>
              <a:rPr lang="en-US" dirty="0"/>
              <a:t>You deal with the uncertainty via the </a:t>
            </a:r>
            <a:r>
              <a:rPr lang="en-US" dirty="0">
                <a:solidFill>
                  <a:srgbClr val="0000FF"/>
                </a:solidFill>
              </a:rPr>
              <a:t>standard error</a:t>
            </a:r>
            <a:r>
              <a:rPr lang="en-US" dirty="0"/>
              <a:t> of the mean change (SEM</a:t>
            </a:r>
            <a:r>
              <a:rPr lang="en-US" dirty="0" smtClean="0"/>
              <a:t>).</a:t>
            </a:r>
          </a:p>
          <a:p>
            <a:pPr lvl="1">
              <a:lnSpc>
                <a:spcPct val="101000"/>
              </a:lnSpc>
            </a:pPr>
            <a:r>
              <a:rPr lang="en-US" dirty="0" smtClean="0"/>
              <a:t>The SEM is the expected standard deviation of the means of repeated samples.</a:t>
            </a:r>
            <a:endParaRPr lang="en-US" dirty="0"/>
          </a:p>
          <a:p>
            <a:pPr lvl="2">
              <a:lnSpc>
                <a:spcPct val="101000"/>
              </a:lnSpc>
            </a:pPr>
            <a:r>
              <a:rPr lang="en-US" dirty="0"/>
              <a:t>SEM = SD/</a:t>
            </a:r>
            <a:r>
              <a:rPr lang="en-US" dirty="0">
                <a:sym typeface="Symbol" panose="05050102010706020507" pitchFamily="18" charset="2"/>
              </a:rPr>
              <a:t>n, where SD is the standard deviation of the change </a:t>
            </a:r>
            <a:r>
              <a:rPr lang="en-US" dirty="0" smtClean="0">
                <a:sym typeface="Symbol" panose="05050102010706020507" pitchFamily="18" charset="2"/>
              </a:rPr>
              <a:t>scores in the sample, </a:t>
            </a:r>
            <a:r>
              <a:rPr lang="en-US" dirty="0">
                <a:sym typeface="Symbol" panose="05050102010706020507" pitchFamily="18" charset="2"/>
              </a:rPr>
              <a:t>and n is the sample size.</a:t>
            </a:r>
            <a:endParaRPr lang="en-US" dirty="0"/>
          </a:p>
          <a:p>
            <a:pPr lvl="1">
              <a:lnSpc>
                <a:spcPct val="101000"/>
              </a:lnSpc>
            </a:pPr>
            <a:r>
              <a:rPr lang="en-US" dirty="0"/>
              <a:t>The </a:t>
            </a:r>
            <a:r>
              <a:rPr lang="en-US" dirty="0" smtClean="0"/>
              <a:t>SEM </a:t>
            </a:r>
            <a:r>
              <a:rPr lang="en-US" dirty="0"/>
              <a:t>is used to derive the</a:t>
            </a:r>
            <a:r>
              <a:rPr lang="en-US" dirty="0">
                <a:solidFill>
                  <a:srgbClr val="0000FF"/>
                </a:solidFill>
              </a:rPr>
              <a:t> sampling distribution</a:t>
            </a:r>
            <a:r>
              <a:rPr lang="en-US" dirty="0"/>
              <a:t> of the mean </a:t>
            </a:r>
            <a:r>
              <a:rPr lang="en-US" dirty="0" smtClean="0"/>
              <a:t>change (a t distribution).</a:t>
            </a:r>
            <a:endParaRPr lang="en-US" dirty="0"/>
          </a:p>
          <a:p>
            <a:pPr lvl="1">
              <a:lnSpc>
                <a:spcPct val="101000"/>
              </a:lnSpc>
            </a:pPr>
            <a:r>
              <a:rPr lang="en-US" dirty="0"/>
              <a:t>From the sampling distribution you derive the </a:t>
            </a:r>
            <a:r>
              <a:rPr lang="en-US" dirty="0">
                <a:solidFill>
                  <a:srgbClr val="0000FF"/>
                </a:solidFill>
              </a:rPr>
              <a:t>confidence </a:t>
            </a:r>
            <a:r>
              <a:rPr lang="en-US" dirty="0" smtClean="0">
                <a:solidFill>
                  <a:srgbClr val="0000FF"/>
                </a:solidFill>
              </a:rPr>
              <a:t>interval</a:t>
            </a:r>
            <a:r>
              <a:rPr lang="en-US" dirty="0" smtClean="0"/>
              <a:t>.</a:t>
            </a:r>
            <a:endParaRPr lang="en-US" dirty="0"/>
          </a:p>
          <a:p>
            <a:pPr lvl="1">
              <a:lnSpc>
                <a:spcPct val="101000"/>
              </a:lnSpc>
            </a:pPr>
            <a:r>
              <a:rPr lang="en-US" dirty="0"/>
              <a:t>And you take the </a:t>
            </a:r>
            <a:r>
              <a:rPr lang="en-US" dirty="0">
                <a:solidFill>
                  <a:srgbClr val="0000FF"/>
                </a:solidFill>
              </a:rPr>
              <a:t>smallest important change</a:t>
            </a:r>
            <a:r>
              <a:rPr lang="en-US" dirty="0"/>
              <a:t> into account to derive </a:t>
            </a:r>
            <a:r>
              <a:rPr lang="en-US" dirty="0">
                <a:solidFill>
                  <a:srgbClr val="0000FF"/>
                </a:solidFill>
              </a:rPr>
              <a:t>chances</a:t>
            </a:r>
            <a:r>
              <a:rPr lang="en-US" dirty="0"/>
              <a:t> that the true (huge-sample) change is </a:t>
            </a:r>
            <a:r>
              <a:rPr lang="en-US" dirty="0">
                <a:solidFill>
                  <a:srgbClr val="0000FF"/>
                </a:solidFill>
              </a:rPr>
              <a:t>substantial</a:t>
            </a:r>
            <a:r>
              <a:rPr lang="en-US" dirty="0"/>
              <a:t> and </a:t>
            </a:r>
            <a:r>
              <a:rPr lang="en-US" dirty="0">
                <a:solidFill>
                  <a:srgbClr val="0000FF"/>
                </a:solidFill>
              </a:rPr>
              <a:t>trivial</a:t>
            </a:r>
            <a:r>
              <a:rPr lang="en-US" dirty="0" smtClean="0"/>
              <a:t>.</a:t>
            </a:r>
          </a:p>
          <a:p>
            <a:pPr lvl="1">
              <a:lnSpc>
                <a:spcPct val="101000"/>
              </a:lnSpc>
            </a:pPr>
            <a:r>
              <a:rPr lang="en-US" dirty="0" smtClean="0"/>
              <a:t>You decide what the </a:t>
            </a:r>
            <a:r>
              <a:rPr lang="en-US" dirty="0" smtClean="0">
                <a:solidFill>
                  <a:srgbClr val="0000FF"/>
                </a:solidFill>
              </a:rPr>
              <a:t>magnitude of the true effect </a:t>
            </a:r>
            <a:r>
              <a:rPr lang="en-US" dirty="0" smtClean="0"/>
              <a:t>could be, depending on the coverage of the confidence interval or the corresponding chances of the magnitudes.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03" y="27880"/>
            <a:ext cx="12964012" cy="1468736"/>
          </a:xfrm>
          <a:solidFill>
            <a:srgbClr val="D9D9FF"/>
          </a:solidFill>
        </p:spPr>
        <p:txBody>
          <a:bodyPr anchor="t" anchorCtr="0"/>
          <a:lstStyle/>
          <a:p>
            <a:r>
              <a:rPr lang="en-US" sz="3000" dirty="0" smtClean="0"/>
              <a:t> </a:t>
            </a:r>
            <a:endParaRPr lang="en-AU" sz="3000" b="0" dirty="0"/>
          </a:p>
        </p:txBody>
      </p:sp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7756128" y="305730"/>
            <a:ext cx="5040560" cy="93447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54000" tIns="36000" rIns="36000" bIns="3600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anose="020B0606020202030204" pitchFamily="34" charset="0"/>
              </a:rPr>
              <a:t>View as a slide show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</a:rPr>
              <a:t> to better understand the concepts and figures.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3636" y="52980"/>
            <a:ext cx="1328436" cy="1418535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77539" y="31955"/>
            <a:ext cx="5699645" cy="146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600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393" b="1">
                <a:solidFill>
                  <a:schemeClr val="tx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393" b="1">
                <a:solidFill>
                  <a:schemeClr val="tx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393" b="1">
                <a:solidFill>
                  <a:schemeClr val="tx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393" b="1">
                <a:solidFill>
                  <a:schemeClr val="tx1"/>
                </a:solidFill>
                <a:latin typeface="Arial Narrow" pitchFamily="34" charset="0"/>
              </a:defRPr>
            </a:lvl5pPr>
            <a:lvl6pPr marL="880521" algn="l" rtl="0" eaLnBrk="0" fontAlgn="base" hangingPunct="0">
              <a:spcBef>
                <a:spcPct val="0"/>
              </a:spcBef>
              <a:spcAft>
                <a:spcPct val="0"/>
              </a:spcAft>
              <a:defRPr sz="5393" b="1">
                <a:solidFill>
                  <a:schemeClr val="tx1"/>
                </a:solidFill>
                <a:latin typeface="Arial Narrow" pitchFamily="34" charset="0"/>
              </a:defRPr>
            </a:lvl6pPr>
            <a:lvl7pPr marL="1761043" algn="l" rtl="0" eaLnBrk="0" fontAlgn="base" hangingPunct="0">
              <a:spcBef>
                <a:spcPct val="0"/>
              </a:spcBef>
              <a:spcAft>
                <a:spcPct val="0"/>
              </a:spcAft>
              <a:defRPr sz="5393" b="1">
                <a:solidFill>
                  <a:schemeClr val="tx1"/>
                </a:solidFill>
                <a:latin typeface="Arial Narrow" pitchFamily="34" charset="0"/>
              </a:defRPr>
            </a:lvl7pPr>
            <a:lvl8pPr marL="2641564" algn="l" rtl="0" eaLnBrk="0" fontAlgn="base" hangingPunct="0">
              <a:spcBef>
                <a:spcPct val="0"/>
              </a:spcBef>
              <a:spcAft>
                <a:spcPct val="0"/>
              </a:spcAft>
              <a:defRPr sz="5393" b="1">
                <a:solidFill>
                  <a:schemeClr val="tx1"/>
                </a:solidFill>
                <a:latin typeface="Arial Narrow" pitchFamily="34" charset="0"/>
              </a:defRPr>
            </a:lvl8pPr>
            <a:lvl9pPr marL="3522086" algn="l" rtl="0" eaLnBrk="0" fontAlgn="base" hangingPunct="0">
              <a:spcBef>
                <a:spcPct val="0"/>
              </a:spcBef>
              <a:spcAft>
                <a:spcPct val="0"/>
              </a:spcAft>
              <a:defRPr sz="5393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r"/>
            <a:r>
              <a:rPr lang="en-US" sz="3000" u="none" kern="0" dirty="0" smtClean="0"/>
              <a:t>Assessing an Individual's Changes</a:t>
            </a:r>
            <a:br>
              <a:rPr lang="en-US" sz="3000" u="none" kern="0" dirty="0" smtClean="0"/>
            </a:br>
            <a:r>
              <a:rPr lang="en-US" sz="3000" b="0" u="none" kern="0" dirty="0" smtClean="0"/>
              <a:t>Will Hopkins</a:t>
            </a:r>
            <a:br>
              <a:rPr lang="en-US" sz="3000" b="0" u="none" kern="0" dirty="0" smtClean="0"/>
            </a:br>
            <a:r>
              <a:rPr lang="en-US" sz="3000" b="0" u="none" kern="0" dirty="0" smtClean="0"/>
              <a:t>willthekiwi@gmail.com sportsci.org/will</a:t>
            </a:r>
            <a:endParaRPr lang="en-AU" sz="3000" b="0" u="none" kern="0" dirty="0"/>
          </a:p>
        </p:txBody>
      </p:sp>
    </p:spTree>
    <p:extLst>
      <p:ext uri="{BB962C8B-B14F-4D97-AF65-F5344CB8AC3E}">
        <p14:creationId xmlns:p14="http://schemas.microsoft.com/office/powerpoint/2010/main" val="93732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103" y="28746"/>
            <a:ext cx="12961576" cy="9821836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6000"/>
              </a:lnSpc>
            </a:pPr>
            <a:r>
              <a:rPr lang="en-US" dirty="0"/>
              <a:t>But what about uncertainty in a </a:t>
            </a:r>
            <a:r>
              <a:rPr lang="en-US" i="1" dirty="0">
                <a:solidFill>
                  <a:srgbClr val="0000FF"/>
                </a:solidFill>
              </a:rPr>
              <a:t>single</a:t>
            </a:r>
            <a:r>
              <a:rPr lang="en-US" dirty="0"/>
              <a:t> change score in </a:t>
            </a:r>
            <a:r>
              <a:rPr lang="en-US" i="1" dirty="0">
                <a:solidFill>
                  <a:srgbClr val="0000FF"/>
                </a:solidFill>
              </a:rPr>
              <a:t>one</a:t>
            </a:r>
            <a:r>
              <a:rPr lang="en-US" dirty="0"/>
              <a:t> individual?</a:t>
            </a:r>
          </a:p>
          <a:p>
            <a:pPr lvl="1">
              <a:lnSpc>
                <a:spcPct val="96000"/>
              </a:lnSpc>
            </a:pPr>
            <a:r>
              <a:rPr lang="en-US" dirty="0"/>
              <a:t>If you tested the individual again, you would get a different change score.</a:t>
            </a:r>
          </a:p>
          <a:p>
            <a:pPr lvl="1">
              <a:lnSpc>
                <a:spcPct val="96000"/>
              </a:lnSpc>
            </a:pPr>
            <a:r>
              <a:rPr lang="en-US" dirty="0"/>
              <a:t>Why? Because every time you measure an individual, you measure the individual's true value plus or minus </a:t>
            </a:r>
            <a:r>
              <a:rPr lang="en-US" dirty="0">
                <a:solidFill>
                  <a:srgbClr val="0000FF"/>
                </a:solidFill>
              </a:rPr>
              <a:t>random</a:t>
            </a:r>
            <a:r>
              <a:rPr lang="en-US" dirty="0"/>
              <a:t> </a:t>
            </a:r>
            <a:r>
              <a:rPr lang="en-US" dirty="0" smtClean="0">
                <a:solidFill>
                  <a:srgbClr val="0000FF"/>
                </a:solidFill>
              </a:rPr>
              <a:t>error</a:t>
            </a:r>
            <a:r>
              <a:rPr lang="en-US" dirty="0" smtClean="0"/>
              <a:t>.</a:t>
            </a:r>
          </a:p>
          <a:p>
            <a:pPr lvl="1">
              <a:lnSpc>
                <a:spcPct val="96000"/>
              </a:lnSpc>
            </a:pPr>
            <a:r>
              <a:rPr lang="en-US" dirty="0" smtClean="0"/>
              <a:t>The random error is known as the </a:t>
            </a:r>
            <a:r>
              <a:rPr lang="en-US" dirty="0" smtClean="0">
                <a:solidFill>
                  <a:srgbClr val="0000FF"/>
                </a:solidFill>
              </a:rPr>
              <a:t>standard error of measurement</a:t>
            </a:r>
            <a:r>
              <a:rPr lang="en-US" dirty="0" smtClean="0"/>
              <a:t> or the </a:t>
            </a:r>
            <a:r>
              <a:rPr lang="en-US" dirty="0" smtClean="0">
                <a:solidFill>
                  <a:srgbClr val="0000FF"/>
                </a:solidFill>
              </a:rPr>
              <a:t>typical error </a:t>
            </a:r>
            <a:r>
              <a:rPr lang="en-US" dirty="0" smtClean="0"/>
              <a:t>(TE).</a:t>
            </a:r>
            <a:endParaRPr lang="en-US" dirty="0"/>
          </a:p>
          <a:p>
            <a:pPr lvl="1">
              <a:lnSpc>
                <a:spcPct val="96000"/>
              </a:lnSpc>
            </a:pPr>
            <a:r>
              <a:rPr lang="en-US" dirty="0"/>
              <a:t>So when you measure the individual twice, you get a change score contaminated by error of measurement </a:t>
            </a:r>
            <a:r>
              <a:rPr lang="en-US" dirty="0" smtClean="0"/>
              <a:t>in </a:t>
            </a:r>
            <a:r>
              <a:rPr lang="en-US" dirty="0"/>
              <a:t>both measurements</a:t>
            </a:r>
            <a:r>
              <a:rPr lang="en-US" dirty="0" smtClean="0"/>
              <a:t>.</a:t>
            </a:r>
          </a:p>
          <a:p>
            <a:pPr lvl="1">
              <a:lnSpc>
                <a:spcPct val="96000"/>
              </a:lnSpc>
            </a:pPr>
            <a:r>
              <a:rPr lang="en-US" dirty="0" smtClean="0"/>
              <a:t>So there is uncertainty in a single change score, which can be expressed as a standard error (SE): the expected standard deviation (SD) of repeated measurements of the change.</a:t>
            </a:r>
          </a:p>
          <a:p>
            <a:pPr lvl="1">
              <a:lnSpc>
                <a:spcPct val="96000"/>
              </a:lnSpc>
            </a:pPr>
            <a:r>
              <a:rPr lang="en-US" dirty="0" smtClean="0"/>
              <a:t>The SE is given simply by combining the two errors of measurement: </a:t>
            </a:r>
            <a:br>
              <a:rPr lang="en-US" dirty="0" smtClean="0"/>
            </a:br>
            <a:r>
              <a:rPr lang="en-US" dirty="0" smtClean="0"/>
              <a:t>SE = SD = </a:t>
            </a:r>
            <a:r>
              <a:rPr lang="en-US" dirty="0" smtClean="0">
                <a:sym typeface="Symbol" panose="05050102010706020507" pitchFamily="18" charset="2"/>
              </a:rPr>
              <a:t>(TE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+TE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) = </a:t>
            </a:r>
            <a:r>
              <a:rPr 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2.TE</a:t>
            </a:r>
            <a:r>
              <a:rPr lang="en-US" dirty="0" smtClean="0">
                <a:sym typeface="Symbol" panose="05050102010706020507" pitchFamily="18" charset="2"/>
              </a:rPr>
              <a:t>.</a:t>
            </a:r>
          </a:p>
          <a:p>
            <a:pPr lvl="1">
              <a:lnSpc>
                <a:spcPct val="96000"/>
              </a:lnSpc>
            </a:pPr>
            <a:r>
              <a:rPr lang="en-US" dirty="0" smtClean="0">
                <a:sym typeface="Symbol" panose="05050102010706020507" pitchFamily="18" charset="2"/>
              </a:rPr>
              <a:t>The calculations for confidence intervals and chances of changes are the same as for a sample of individuals.</a:t>
            </a:r>
          </a:p>
          <a:p>
            <a:pPr lvl="2">
              <a:lnSpc>
                <a:spcPct val="96000"/>
              </a:lnSpc>
            </a:pPr>
            <a:r>
              <a:rPr lang="en-US" dirty="0" smtClean="0">
                <a:sym typeface="Symbol" panose="05050102010706020507" pitchFamily="18" charset="2"/>
              </a:rPr>
              <a:t>You have to assume normality of the distribution of the individual's change scores, which here is NOT guaranteed by the Central Limit Theorem. But random errors are usually pretty normal.</a:t>
            </a:r>
          </a:p>
          <a:p>
            <a:pPr lvl="1">
              <a:lnSpc>
                <a:spcPct val="96000"/>
              </a:lnSpc>
            </a:pPr>
            <a:r>
              <a:rPr lang="en-US" dirty="0" smtClean="0">
                <a:sym typeface="Symbol" panose="05050102010706020507" pitchFamily="18" charset="2"/>
              </a:rPr>
              <a:t>You will need the same </a:t>
            </a:r>
            <a:r>
              <a:rPr 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smallest important change</a:t>
            </a:r>
            <a:r>
              <a:rPr lang="en-US" dirty="0" smtClean="0">
                <a:sym typeface="Symbol" panose="05050102010706020507" pitchFamily="18" charset="2"/>
              </a:rPr>
              <a:t> as for a sample of individuals.</a:t>
            </a:r>
          </a:p>
          <a:p>
            <a:pPr lvl="2">
              <a:lnSpc>
                <a:spcPct val="96000"/>
              </a:lnSpc>
            </a:pPr>
            <a:r>
              <a:rPr lang="en-US" dirty="0" smtClean="0">
                <a:sym typeface="Symbol" panose="05050102010706020507" pitchFamily="18" charset="2"/>
              </a:rPr>
              <a:t>The smallest important for a sample is actually the smallest important for individuals.</a:t>
            </a:r>
          </a:p>
          <a:p>
            <a:pPr lvl="2">
              <a:lnSpc>
                <a:spcPct val="96000"/>
              </a:lnSpc>
            </a:pPr>
            <a:r>
              <a:rPr lang="en-US" dirty="0" smtClean="0">
                <a:sym typeface="Symbol" panose="05050102010706020507" pitchFamily="18" charset="2"/>
              </a:rPr>
              <a:t>If you have to use standardization to get the smallest important, the SD will have to come from a published study of a sample of individuals similar to your individual.</a:t>
            </a:r>
          </a:p>
          <a:p>
            <a:pPr lvl="1">
              <a:lnSpc>
                <a:spcPct val="96000"/>
              </a:lnSpc>
            </a:pPr>
            <a:r>
              <a:rPr lang="en-US" dirty="0" smtClean="0">
                <a:sym typeface="Symbol" panose="05050102010706020507" pitchFamily="18" charset="2"/>
              </a:rPr>
              <a:t>And you will need the </a:t>
            </a:r>
            <a:r>
              <a:rPr 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short-term typical error </a:t>
            </a:r>
            <a:r>
              <a:rPr lang="en-US" dirty="0" smtClean="0">
                <a:sym typeface="Symbol" panose="05050102010706020507" pitchFamily="18" charset="2"/>
              </a:rPr>
              <a:t>from a reliability study of similar individuals.</a:t>
            </a:r>
          </a:p>
          <a:p>
            <a:pPr lvl="1">
              <a:lnSpc>
                <a:spcPct val="96000"/>
              </a:lnSpc>
            </a:pPr>
            <a:r>
              <a:rPr lang="en-US" dirty="0" smtClean="0">
                <a:sym typeface="Symbol" panose="05050102010706020507" pitchFamily="18" charset="2"/>
              </a:rPr>
              <a:t>The inference or decision or conclusion is all about </a:t>
            </a:r>
            <a:r>
              <a:rPr 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the individual's true change</a:t>
            </a:r>
            <a:r>
              <a:rPr lang="en-US" dirty="0" smtClean="0">
                <a:sym typeface="Symbol" panose="05050102010706020507" pitchFamily="18" charset="2"/>
              </a:rPr>
              <a:t>: the change if you could somehow repeat the two tests a huge number of times and average them to get the individual's true change, free of measurement error.</a:t>
            </a:r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8537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103" y="48075"/>
            <a:ext cx="12961576" cy="9686481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</a:pPr>
            <a:r>
              <a:rPr lang="en-US" dirty="0"/>
              <a:t>A point of difference from inferences about mean change is the </a:t>
            </a:r>
            <a:r>
              <a:rPr lang="en-US" dirty="0">
                <a:solidFill>
                  <a:srgbClr val="0000FF"/>
                </a:solidFill>
              </a:rPr>
              <a:t>level of confidence</a:t>
            </a:r>
            <a:r>
              <a:rPr lang="en-US" dirty="0"/>
              <a:t> for the confidence interval, and the corresponding </a:t>
            </a:r>
            <a:r>
              <a:rPr lang="en-US" dirty="0">
                <a:solidFill>
                  <a:srgbClr val="0000FF"/>
                </a:solidFill>
              </a:rPr>
              <a:t>thresholds for chances</a:t>
            </a:r>
            <a:r>
              <a:rPr lang="en-US" dirty="0"/>
              <a:t> to decide whether a change has or has not occurred.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For </a:t>
            </a:r>
            <a:r>
              <a:rPr lang="en-US" i="1" dirty="0" smtClean="0"/>
              <a:t>mean</a:t>
            </a:r>
            <a:r>
              <a:rPr lang="en-US" dirty="0" smtClean="0"/>
              <a:t> changes, the default is 90% confidence intervals, </a:t>
            </a:r>
            <a:r>
              <a:rPr lang="en-US" dirty="0"/>
              <a:t>corresponding to </a:t>
            </a:r>
            <a:r>
              <a:rPr lang="en-US" dirty="0" smtClean="0"/>
              <a:t>&gt;95% </a:t>
            </a:r>
            <a:r>
              <a:rPr lang="en-US" dirty="0"/>
              <a:t>chance </a:t>
            </a:r>
            <a:r>
              <a:rPr lang="en-US" dirty="0" smtClean="0"/>
              <a:t>for something </a:t>
            </a:r>
            <a:r>
              <a:rPr lang="en-US" dirty="0"/>
              <a:t>to be </a:t>
            </a:r>
            <a:r>
              <a:rPr lang="en-US" dirty="0" smtClean="0"/>
              <a:t>decisive (very likely) and &lt;5% chance for something to be decisively not (very unlikely).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For a </a:t>
            </a:r>
            <a:r>
              <a:rPr lang="en-US" i="1" dirty="0" smtClean="0"/>
              <a:t>single</a:t>
            </a:r>
            <a:r>
              <a:rPr lang="en-US" dirty="0" smtClean="0"/>
              <a:t> change, I </a:t>
            </a:r>
            <a:r>
              <a:rPr lang="en-US" dirty="0"/>
              <a:t>recommend </a:t>
            </a:r>
            <a:r>
              <a:rPr lang="en-US" dirty="0">
                <a:solidFill>
                  <a:srgbClr val="0000FF"/>
                </a:solidFill>
              </a:rPr>
              <a:t>80% confidence intervals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corresponding </a:t>
            </a:r>
            <a:r>
              <a:rPr lang="en-US" dirty="0"/>
              <a:t>to </a:t>
            </a:r>
            <a:r>
              <a:rPr lang="en-US" dirty="0" smtClean="0">
                <a:solidFill>
                  <a:srgbClr val="0000FF"/>
                </a:solidFill>
              </a:rPr>
              <a:t>&gt;90</a:t>
            </a:r>
            <a:r>
              <a:rPr lang="en-US" dirty="0">
                <a:solidFill>
                  <a:srgbClr val="0000FF"/>
                </a:solidFill>
              </a:rPr>
              <a:t>% chance</a:t>
            </a:r>
            <a:r>
              <a:rPr lang="en-US" dirty="0"/>
              <a:t> </a:t>
            </a:r>
            <a:r>
              <a:rPr lang="en-US" dirty="0" smtClean="0">
                <a:solidFill>
                  <a:srgbClr val="0000FF"/>
                </a:solidFill>
              </a:rPr>
              <a:t>for decisive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0000FF"/>
                </a:solidFill>
              </a:rPr>
              <a:t>&lt;10% for decisively not</a:t>
            </a:r>
            <a:r>
              <a:rPr lang="en-US" dirty="0" smtClean="0"/>
              <a:t>.</a:t>
            </a:r>
          </a:p>
          <a:p>
            <a:pPr lvl="2">
              <a:lnSpc>
                <a:spcPct val="105000"/>
              </a:lnSpc>
            </a:pPr>
            <a:r>
              <a:rPr lang="en-US" dirty="0" smtClean="0"/>
              <a:t>Why? Because some measures are so noisy that many changes are indecisive with 90% intervals.</a:t>
            </a:r>
          </a:p>
          <a:p>
            <a:pPr lvl="2">
              <a:lnSpc>
                <a:spcPct val="105000"/>
              </a:lnSpc>
            </a:pPr>
            <a:r>
              <a:rPr lang="en-US" dirty="0" smtClean="0"/>
              <a:t>But you have to live with a greater</a:t>
            </a:r>
            <a:r>
              <a:rPr lang="en-US" dirty="0" smtClean="0">
                <a:solidFill>
                  <a:srgbClr val="0000FF"/>
                </a:solidFill>
              </a:rPr>
              <a:t> risk of error</a:t>
            </a:r>
            <a:r>
              <a:rPr lang="en-US" dirty="0" smtClean="0"/>
              <a:t>. Example: if there is a 93% chance of substantial improvement, there's a 7% chance it's not substantial.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In the spreadsheets for assessing an individual's changes, I keep things simple by using non-clinical MBI, and I </a:t>
            </a:r>
            <a:r>
              <a:rPr lang="en-US" dirty="0"/>
              <a:t>don't </a:t>
            </a:r>
            <a:r>
              <a:rPr lang="en-US" dirty="0" smtClean="0"/>
              <a:t>show </a:t>
            </a:r>
            <a:r>
              <a:rPr lang="en-US" i="1" dirty="0"/>
              <a:t>most </a:t>
            </a:r>
            <a:r>
              <a:rPr lang="en-US" i="1" dirty="0" smtClean="0"/>
              <a:t>unlikely,</a:t>
            </a:r>
            <a:r>
              <a:rPr lang="en-US" dirty="0" smtClean="0"/>
              <a:t> </a:t>
            </a:r>
            <a:r>
              <a:rPr lang="en-US" i="1" dirty="0" smtClean="0"/>
              <a:t>unlikely</a:t>
            </a:r>
            <a:r>
              <a:rPr lang="en-US" dirty="0" smtClean="0"/>
              <a:t>, and </a:t>
            </a:r>
            <a:r>
              <a:rPr lang="en-US" i="1" dirty="0" smtClean="0"/>
              <a:t>most likely</a:t>
            </a:r>
            <a:r>
              <a:rPr lang="en-US" dirty="0" smtClean="0"/>
              <a:t>:</a:t>
            </a:r>
          </a:p>
          <a:p>
            <a:pPr lvl="2">
              <a:lnSpc>
                <a:spcPct val="105000"/>
              </a:lnSpc>
            </a:pPr>
            <a:r>
              <a:rPr lang="en-US" dirty="0" smtClean="0"/>
              <a:t>&lt;10% means </a:t>
            </a:r>
            <a:r>
              <a:rPr lang="en-US" i="1" dirty="0" smtClean="0"/>
              <a:t>very unlikely</a:t>
            </a:r>
            <a:r>
              <a:rPr lang="en-US" dirty="0" smtClean="0"/>
              <a:t> or </a:t>
            </a:r>
            <a:r>
              <a:rPr lang="en-US" i="1" dirty="0" smtClean="0"/>
              <a:t>decisively not</a:t>
            </a:r>
            <a:r>
              <a:rPr lang="en-US" dirty="0" smtClean="0"/>
              <a:t> a magnitude;</a:t>
            </a:r>
          </a:p>
          <a:p>
            <a:pPr lvl="2">
              <a:lnSpc>
                <a:spcPct val="105000"/>
              </a:lnSpc>
            </a:pPr>
            <a:r>
              <a:rPr lang="en-US" dirty="0" smtClean="0"/>
              <a:t>10-90% means </a:t>
            </a:r>
            <a:r>
              <a:rPr lang="en-US" i="1" dirty="0" smtClean="0"/>
              <a:t>possibly</a:t>
            </a:r>
            <a:r>
              <a:rPr lang="en-US" dirty="0" smtClean="0"/>
              <a:t> a magnitude (80-90% sometimes needs to be interpreted as </a:t>
            </a:r>
            <a:r>
              <a:rPr lang="en-US" i="1" dirty="0" smtClean="0"/>
              <a:t>probably</a:t>
            </a:r>
            <a:r>
              <a:rPr lang="en-US" dirty="0" smtClean="0"/>
              <a:t>);</a:t>
            </a:r>
          </a:p>
          <a:p>
            <a:pPr lvl="2">
              <a:lnSpc>
                <a:spcPct val="105000"/>
              </a:lnSpc>
            </a:pPr>
            <a:r>
              <a:rPr lang="en-US" dirty="0" smtClean="0"/>
              <a:t>&gt;90% means </a:t>
            </a:r>
            <a:r>
              <a:rPr lang="en-US" i="1" dirty="0" smtClean="0"/>
              <a:t>very likely </a:t>
            </a:r>
            <a:r>
              <a:rPr lang="en-US" dirty="0" smtClean="0"/>
              <a:t>or </a:t>
            </a:r>
            <a:r>
              <a:rPr lang="en-US" i="1" dirty="0" smtClean="0"/>
              <a:t>decisively</a:t>
            </a:r>
            <a:r>
              <a:rPr lang="en-US" dirty="0" smtClean="0"/>
              <a:t> a magnitude. 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The spreadsheets show the numeric chances, so you can interpret them how you like.</a:t>
            </a:r>
          </a:p>
          <a:p>
            <a:pPr lvl="2">
              <a:lnSpc>
                <a:spcPct val="105000"/>
              </a:lnSpc>
            </a:pPr>
            <a:r>
              <a:rPr lang="en-US" dirty="0" smtClean="0"/>
              <a:t>You could be more conservative about the risk that the true change was harmful; e.g., &lt;5%</a:t>
            </a:r>
            <a:r>
              <a:rPr lang="en-US" dirty="0"/>
              <a:t> for decisively not </a:t>
            </a:r>
            <a:r>
              <a:rPr lang="en-US" dirty="0" smtClean="0"/>
              <a:t>harmful, rather than &lt;10%.</a:t>
            </a:r>
          </a:p>
          <a:p>
            <a:pPr lvl="2">
              <a:lnSpc>
                <a:spcPct val="105000"/>
              </a:lnSpc>
            </a:pPr>
            <a:r>
              <a:rPr lang="en-US" dirty="0" smtClean="0"/>
              <a:t>And with a low-enough risk of harm, you could decide that an intervention was decisively successful, even if the chance of benefit was &lt;90%; e.g., risk of harm 3%, chance of benefit 83%.</a:t>
            </a:r>
          </a:p>
        </p:txBody>
      </p:sp>
    </p:spTree>
    <p:extLst>
      <p:ext uri="{BB962C8B-B14F-4D97-AF65-F5344CB8AC3E}">
        <p14:creationId xmlns:p14="http://schemas.microsoft.com/office/powerpoint/2010/main" val="34620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64" y="42864"/>
            <a:ext cx="13004936" cy="9772649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5000"/>
              </a:lnSpc>
            </a:pPr>
            <a:r>
              <a:rPr lang="en-US" dirty="0" smtClean="0"/>
              <a:t>Here are examples of each of the different outcomes with a change score, using 80% confidence intervals, and with chances and inferences as shown in the spreadsheets:</a:t>
            </a:r>
            <a:br>
              <a:rPr lang="en-US" dirty="0" smtClean="0"/>
            </a:br>
            <a:endParaRPr lang="en-US" dirty="0"/>
          </a:p>
          <a:p>
            <a:pPr lvl="1">
              <a:lnSpc>
                <a:spcPct val="95000"/>
              </a:lnSpc>
            </a:pPr>
            <a:endParaRPr lang="en-US" dirty="0"/>
          </a:p>
          <a:p>
            <a:pPr lvl="1">
              <a:lnSpc>
                <a:spcPct val="95000"/>
              </a:lnSpc>
            </a:pPr>
            <a:endParaRPr lang="en-US" dirty="0"/>
          </a:p>
          <a:p>
            <a:pPr lvl="1">
              <a:lnSpc>
                <a:spcPct val="95000"/>
              </a:lnSpc>
            </a:pPr>
            <a:endParaRPr lang="en-US" dirty="0"/>
          </a:p>
          <a:p>
            <a:pPr lvl="1">
              <a:lnSpc>
                <a:spcPct val="95000"/>
              </a:lnSpc>
            </a:pPr>
            <a:endParaRPr lang="en-US" dirty="0"/>
          </a:p>
          <a:p>
            <a:pPr lvl="1">
              <a:lnSpc>
                <a:spcPct val="95000"/>
              </a:lnSpc>
            </a:pPr>
            <a:endParaRPr lang="en-US" sz="3200" dirty="0"/>
          </a:p>
          <a:p>
            <a:pPr lvl="1">
              <a:lnSpc>
                <a:spcPct val="95000"/>
              </a:lnSpc>
            </a:pPr>
            <a:endParaRPr lang="en-US" sz="4400" dirty="0"/>
          </a:p>
          <a:p>
            <a:pPr lvl="1">
              <a:lnSpc>
                <a:spcPct val="95000"/>
              </a:lnSpc>
            </a:pPr>
            <a:endParaRPr lang="en-US" dirty="0" smtClean="0"/>
          </a:p>
          <a:p>
            <a:pPr lvl="1">
              <a:lnSpc>
                <a:spcPct val="95000"/>
              </a:lnSpc>
            </a:pPr>
            <a:endParaRPr lang="en-US" dirty="0"/>
          </a:p>
          <a:p>
            <a:pPr lvl="1"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 smtClean="0"/>
              <a:t>There is also a spreadsheet for recording, graphing and analyzing </a:t>
            </a:r>
            <a:r>
              <a:rPr lang="en-US" dirty="0" smtClean="0">
                <a:solidFill>
                  <a:srgbClr val="0000FF"/>
                </a:solidFill>
              </a:rPr>
              <a:t>lots of repeated tests</a:t>
            </a:r>
            <a:r>
              <a:rPr lang="en-US" dirty="0" smtClean="0"/>
              <a:t> on an individual over an extended period.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The consecutive pairwise changes are analyzed.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Changes are also analyzed from one or more tests you can select as a reference.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The spreadsheet also fits a straight line through selected tests to estimate a</a:t>
            </a:r>
            <a:r>
              <a:rPr lang="en-US" dirty="0" smtClean="0">
                <a:solidFill>
                  <a:srgbClr val="0000FF"/>
                </a:solidFill>
              </a:rPr>
              <a:t> linear trend</a:t>
            </a:r>
            <a:r>
              <a:rPr lang="en-US" dirty="0" smtClean="0"/>
              <a:t>.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Deviations of each test from the trend are analyzed.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The mean deviation of a selected group of tests is analyzed (to improve precision).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A </a:t>
            </a:r>
            <a:r>
              <a:rPr lang="en-US" dirty="0" smtClean="0">
                <a:solidFill>
                  <a:srgbClr val="0000FF"/>
                </a:solidFill>
              </a:rPr>
              <a:t>target trend</a:t>
            </a:r>
            <a:r>
              <a:rPr lang="en-US" dirty="0" smtClean="0"/>
              <a:t> for a chosen period of time can be inserted; the spreadsheet analyzes the observed trend as an inference, with the target trend as the smallest important.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The standard error of the estimate can be used as the typical error, preferably with &gt;9 tests.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080570" y="1640632"/>
            <a:ext cx="10778806" cy="3718322"/>
            <a:chOff x="851907" y="1740350"/>
            <a:chExt cx="10778806" cy="3371980"/>
          </a:xfrm>
        </p:grpSpPr>
        <p:sp>
          <p:nvSpPr>
            <p:cNvPr id="161" name="Rectangle 51"/>
            <p:cNvSpPr>
              <a:spLocks noChangeArrowheads="1"/>
            </p:cNvSpPr>
            <p:nvPr/>
          </p:nvSpPr>
          <p:spPr bwMode="auto">
            <a:xfrm>
              <a:off x="851907" y="2229196"/>
              <a:ext cx="1371147" cy="2876906"/>
            </a:xfrm>
            <a:prstGeom prst="rect">
              <a:avLst/>
            </a:prstGeom>
            <a:solidFill>
              <a:srgbClr val="EAD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400"/>
            </a:p>
          </p:txBody>
        </p:sp>
        <p:sp>
          <p:nvSpPr>
            <p:cNvPr id="162" name="Rectangle 50"/>
            <p:cNvSpPr>
              <a:spLocks noChangeArrowheads="1"/>
            </p:cNvSpPr>
            <p:nvPr/>
          </p:nvSpPr>
          <p:spPr bwMode="auto">
            <a:xfrm>
              <a:off x="2933842" y="2229196"/>
              <a:ext cx="1668668" cy="2876906"/>
            </a:xfrm>
            <a:prstGeom prst="rect">
              <a:avLst/>
            </a:prstGeom>
            <a:solidFill>
              <a:srgbClr val="FFECA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400"/>
            </a:p>
          </p:txBody>
        </p:sp>
        <p:sp>
          <p:nvSpPr>
            <p:cNvPr id="163" name="Rectangle 52"/>
            <p:cNvSpPr>
              <a:spLocks noChangeArrowheads="1"/>
            </p:cNvSpPr>
            <p:nvPr/>
          </p:nvSpPr>
          <p:spPr bwMode="auto">
            <a:xfrm>
              <a:off x="2102721" y="2229196"/>
              <a:ext cx="986938" cy="2876906"/>
            </a:xfrm>
            <a:prstGeom prst="rect">
              <a:avLst/>
            </a:prstGeom>
            <a:solidFill>
              <a:srgbClr val="E0FF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400"/>
            </a:p>
          </p:txBody>
        </p:sp>
        <p:cxnSp>
          <p:nvCxnSpPr>
            <p:cNvPr id="164" name="Straight Connector 163"/>
            <p:cNvCxnSpPr/>
            <p:nvPr/>
          </p:nvCxnSpPr>
          <p:spPr bwMode="auto">
            <a:xfrm>
              <a:off x="2086980" y="2229196"/>
              <a:ext cx="0" cy="288313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5" name="Straight Connector 164"/>
            <p:cNvCxnSpPr/>
            <p:nvPr/>
          </p:nvCxnSpPr>
          <p:spPr bwMode="auto">
            <a:xfrm>
              <a:off x="3081595" y="2229196"/>
              <a:ext cx="0" cy="288313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6" name="Line 55"/>
            <p:cNvSpPr>
              <a:spLocks noChangeShapeType="1"/>
            </p:cNvSpPr>
            <p:nvPr/>
          </p:nvSpPr>
          <p:spPr bwMode="auto">
            <a:xfrm>
              <a:off x="851907" y="5106101"/>
              <a:ext cx="1077880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400"/>
            </a:p>
          </p:txBody>
        </p:sp>
        <p:sp>
          <p:nvSpPr>
            <p:cNvPr id="175" name="Rectangle 61"/>
            <p:cNvSpPr>
              <a:spLocks noChangeArrowheads="1"/>
            </p:cNvSpPr>
            <p:nvPr/>
          </p:nvSpPr>
          <p:spPr bwMode="auto">
            <a:xfrm>
              <a:off x="3276209" y="1740350"/>
              <a:ext cx="956993" cy="359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increase</a:t>
              </a:r>
              <a:endParaRPr lang="en-US" altLang="en-US" sz="2400" u="none" dirty="0"/>
            </a:p>
          </p:txBody>
        </p:sp>
        <p:sp>
          <p:nvSpPr>
            <p:cNvPr id="176" name="Rectangle 63"/>
            <p:cNvSpPr>
              <a:spLocks noChangeArrowheads="1"/>
            </p:cNvSpPr>
            <p:nvPr/>
          </p:nvSpPr>
          <p:spPr bwMode="auto">
            <a:xfrm>
              <a:off x="988255" y="1740351"/>
              <a:ext cx="1112484" cy="359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decrease </a:t>
              </a:r>
              <a:endParaRPr lang="en-US" altLang="en-US" sz="2400" u="none" dirty="0"/>
            </a:p>
          </p:txBody>
        </p:sp>
        <p:sp>
          <p:nvSpPr>
            <p:cNvPr id="177" name="Rectangle 66"/>
            <p:cNvSpPr>
              <a:spLocks noChangeArrowheads="1"/>
            </p:cNvSpPr>
            <p:nvPr/>
          </p:nvSpPr>
          <p:spPr bwMode="auto">
            <a:xfrm>
              <a:off x="2358997" y="1740350"/>
              <a:ext cx="589905" cy="359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trivial</a:t>
              </a:r>
              <a:endParaRPr lang="en-US" altLang="en-US" sz="2400" u="none" dirty="0"/>
            </a:p>
          </p:txBody>
        </p:sp>
        <p:cxnSp>
          <p:nvCxnSpPr>
            <p:cNvPr id="198" name="Straight Arrow Connector 197"/>
            <p:cNvCxnSpPr/>
            <p:nvPr/>
          </p:nvCxnSpPr>
          <p:spPr bwMode="auto">
            <a:xfrm flipH="1">
              <a:off x="851907" y="2140142"/>
              <a:ext cx="1219847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0" name="Straight Arrow Connector 199"/>
            <p:cNvCxnSpPr/>
            <p:nvPr/>
          </p:nvCxnSpPr>
          <p:spPr bwMode="auto">
            <a:xfrm flipH="1">
              <a:off x="2112135" y="2141286"/>
              <a:ext cx="969461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med" len="lg"/>
              <a:tailEnd type="stealth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1" name="Line 55"/>
            <p:cNvSpPr>
              <a:spLocks noChangeShapeType="1"/>
            </p:cNvSpPr>
            <p:nvPr/>
          </p:nvSpPr>
          <p:spPr bwMode="auto">
            <a:xfrm>
              <a:off x="851907" y="2228569"/>
              <a:ext cx="10778806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400"/>
            </a:p>
          </p:txBody>
        </p:sp>
        <p:cxnSp>
          <p:nvCxnSpPr>
            <p:cNvPr id="199" name="Straight Arrow Connector 198"/>
            <p:cNvCxnSpPr/>
            <p:nvPr/>
          </p:nvCxnSpPr>
          <p:spPr bwMode="auto">
            <a:xfrm>
              <a:off x="3115985" y="2145112"/>
              <a:ext cx="1486525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lg"/>
              <a:tailEnd type="stealth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3" name="Group 22"/>
          <p:cNvGrpSpPr/>
          <p:nvPr/>
        </p:nvGrpSpPr>
        <p:grpSpPr>
          <a:xfrm>
            <a:off x="4265093" y="1064568"/>
            <a:ext cx="7199937" cy="1073993"/>
            <a:chOff x="4036430" y="1164286"/>
            <a:chExt cx="7199937" cy="1073993"/>
          </a:xfrm>
        </p:grpSpPr>
        <p:sp>
          <p:nvSpPr>
            <p:cNvPr id="167" name="Rectangle 56"/>
            <p:cNvSpPr>
              <a:spLocks noChangeArrowheads="1"/>
            </p:cNvSpPr>
            <p:nvPr/>
          </p:nvSpPr>
          <p:spPr bwMode="auto">
            <a:xfrm>
              <a:off x="4499168" y="1534586"/>
              <a:ext cx="1041952" cy="664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decrease</a:t>
              </a:r>
              <a:b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   (</a:t>
              </a: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</a:t>
              </a: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)</a:t>
              </a:r>
              <a:endParaRPr lang="en-US" altLang="en-US" sz="2400" u="none" dirty="0"/>
            </a:p>
          </p:txBody>
        </p:sp>
        <p:sp>
          <p:nvSpPr>
            <p:cNvPr id="172" name="Rectangle 56"/>
            <p:cNvSpPr>
              <a:spLocks noChangeArrowheads="1"/>
            </p:cNvSpPr>
            <p:nvPr/>
          </p:nvSpPr>
          <p:spPr bwMode="auto">
            <a:xfrm>
              <a:off x="4036430" y="1164286"/>
              <a:ext cx="3744890" cy="332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Chances (%) of the true change</a:t>
              </a:r>
              <a:endParaRPr lang="en-US" altLang="en-US" sz="2400" u="none" dirty="0"/>
            </a:p>
          </p:txBody>
        </p:sp>
        <p:sp>
          <p:nvSpPr>
            <p:cNvPr id="168" name="Rectangle 56"/>
            <p:cNvSpPr>
              <a:spLocks noChangeArrowheads="1"/>
            </p:cNvSpPr>
            <p:nvPr/>
          </p:nvSpPr>
          <p:spPr bwMode="auto">
            <a:xfrm>
              <a:off x="7422562" y="1905880"/>
              <a:ext cx="1056379" cy="332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Aft>
                  <a:spcPts val="0"/>
                </a:spcAft>
              </a:pP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Inference</a:t>
              </a:r>
              <a:endParaRPr lang="en-US" altLang="en-US" sz="2400" u="none" dirty="0"/>
            </a:p>
          </p:txBody>
        </p:sp>
        <p:sp>
          <p:nvSpPr>
            <p:cNvPr id="78" name="Rectangle 56"/>
            <p:cNvSpPr>
              <a:spLocks noChangeArrowheads="1"/>
            </p:cNvSpPr>
            <p:nvPr/>
          </p:nvSpPr>
          <p:spPr bwMode="auto">
            <a:xfrm>
              <a:off x="5680628" y="1534586"/>
              <a:ext cx="589905" cy="664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trivial</a:t>
              </a:r>
              <a:b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(</a:t>
              </a: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</a:t>
              </a: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)</a:t>
              </a:r>
              <a:endParaRPr lang="en-US" altLang="en-US" sz="2400" u="none" dirty="0"/>
            </a:p>
          </p:txBody>
        </p:sp>
        <p:sp>
          <p:nvSpPr>
            <p:cNvPr id="80" name="Rectangle 56"/>
            <p:cNvSpPr>
              <a:spLocks noChangeArrowheads="1"/>
            </p:cNvSpPr>
            <p:nvPr/>
          </p:nvSpPr>
          <p:spPr bwMode="auto">
            <a:xfrm>
              <a:off x="6409531" y="1534586"/>
              <a:ext cx="956993" cy="664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Aft>
                  <a:spcPts val="0"/>
                </a:spcAft>
              </a:pP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increase</a:t>
              </a:r>
              <a:b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(</a:t>
              </a: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</a:t>
              </a: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)  </a:t>
              </a:r>
              <a:endParaRPr lang="en-US" altLang="en-US" sz="2400" u="none" dirty="0"/>
            </a:p>
          </p:txBody>
        </p:sp>
        <p:sp>
          <p:nvSpPr>
            <p:cNvPr id="81" name="Line 55"/>
            <p:cNvSpPr>
              <a:spLocks noChangeShapeType="1"/>
            </p:cNvSpPr>
            <p:nvPr/>
          </p:nvSpPr>
          <p:spPr bwMode="auto">
            <a:xfrm>
              <a:off x="4175382" y="1521593"/>
              <a:ext cx="3468860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400"/>
            </a:p>
          </p:txBody>
        </p:sp>
        <p:sp>
          <p:nvSpPr>
            <p:cNvPr id="102" name="Rectangle 56"/>
            <p:cNvSpPr>
              <a:spLocks noChangeArrowheads="1"/>
            </p:cNvSpPr>
            <p:nvPr/>
          </p:nvSpPr>
          <p:spPr bwMode="auto">
            <a:xfrm>
              <a:off x="8713240" y="1904640"/>
              <a:ext cx="2523127" cy="332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Aft>
                  <a:spcPts val="0"/>
                </a:spcAft>
              </a:pP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What to tell the athlete</a:t>
              </a:r>
              <a:endParaRPr lang="en-US" altLang="en-US" sz="2400" u="none" dirty="0"/>
            </a:p>
          </p:txBody>
        </p:sp>
      </p:grpSp>
      <p:sp>
        <p:nvSpPr>
          <p:cNvPr id="182" name="Line 76"/>
          <p:cNvSpPr>
            <a:spLocks noChangeShapeType="1"/>
          </p:cNvSpPr>
          <p:nvPr/>
        </p:nvSpPr>
        <p:spPr bwMode="auto">
          <a:xfrm flipH="1">
            <a:off x="3391013" y="2403220"/>
            <a:ext cx="1254300" cy="0"/>
          </a:xfrm>
          <a:prstGeom prst="line">
            <a:avLst/>
          </a:prstGeom>
          <a:noFill/>
          <a:ln w="762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sz="2400"/>
          </a:p>
        </p:txBody>
      </p:sp>
      <p:grpSp>
        <p:nvGrpSpPr>
          <p:cNvPr id="24" name="Group 23"/>
          <p:cNvGrpSpPr/>
          <p:nvPr/>
        </p:nvGrpSpPr>
        <p:grpSpPr>
          <a:xfrm>
            <a:off x="5277321" y="2235477"/>
            <a:ext cx="5481361" cy="370382"/>
            <a:chOff x="5048658" y="2335195"/>
            <a:chExt cx="5481361" cy="370382"/>
          </a:xfrm>
        </p:grpSpPr>
        <p:sp>
          <p:nvSpPr>
            <p:cNvPr id="178" name="Rectangle 56"/>
            <p:cNvSpPr>
              <a:spLocks noChangeArrowheads="1"/>
            </p:cNvSpPr>
            <p:nvPr/>
          </p:nvSpPr>
          <p:spPr bwMode="auto">
            <a:xfrm>
              <a:off x="5048658" y="2335195"/>
              <a:ext cx="1410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0</a:t>
              </a:r>
              <a:endParaRPr lang="en-US" altLang="en-US" sz="2400" u="none" dirty="0"/>
            </a:p>
          </p:txBody>
        </p:sp>
        <p:sp>
          <p:nvSpPr>
            <p:cNvPr id="179" name="Rectangle 56"/>
            <p:cNvSpPr>
              <a:spLocks noChangeArrowheads="1"/>
            </p:cNvSpPr>
            <p:nvPr/>
          </p:nvSpPr>
          <p:spPr bwMode="auto">
            <a:xfrm>
              <a:off x="7781320" y="2335195"/>
              <a:ext cx="3398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</a:t>
              </a:r>
              <a:r>
                <a:rPr lang="en-US" altLang="en-US" sz="2400" u="none" dirty="0" smtClean="0">
                  <a:solidFill>
                    <a:srgbClr val="000000"/>
                  </a:solidFill>
                  <a:latin typeface="+mn-lt"/>
                  <a:sym typeface="Symbol" panose="05050102010706020507" pitchFamily="18" charset="2"/>
                </a:rPr>
                <a:t></a:t>
              </a:r>
              <a:endParaRPr lang="en-US" altLang="en-US" sz="2400" u="none" dirty="0">
                <a:latin typeface="+mn-lt"/>
              </a:endParaRPr>
            </a:p>
          </p:txBody>
        </p:sp>
        <p:sp>
          <p:nvSpPr>
            <p:cNvPr id="82" name="Rectangle 56"/>
            <p:cNvSpPr>
              <a:spLocks noChangeArrowheads="1"/>
            </p:cNvSpPr>
            <p:nvPr/>
          </p:nvSpPr>
          <p:spPr bwMode="auto">
            <a:xfrm>
              <a:off x="5897291" y="2335307"/>
              <a:ext cx="1410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7</a:t>
              </a:r>
              <a:endParaRPr lang="en-US" altLang="en-US" sz="2400" u="none" dirty="0"/>
            </a:p>
          </p:txBody>
        </p:sp>
        <p:sp>
          <p:nvSpPr>
            <p:cNvPr id="93" name="Rectangle 56"/>
            <p:cNvSpPr>
              <a:spLocks noChangeArrowheads="1"/>
            </p:cNvSpPr>
            <p:nvPr/>
          </p:nvSpPr>
          <p:spPr bwMode="auto">
            <a:xfrm>
              <a:off x="6675391" y="2335419"/>
              <a:ext cx="2821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93</a:t>
              </a:r>
              <a:endParaRPr lang="en-US" altLang="en-US" sz="2400" u="none" dirty="0"/>
            </a:p>
          </p:txBody>
        </p:sp>
        <p:sp>
          <p:nvSpPr>
            <p:cNvPr id="103" name="Rectangle 56"/>
            <p:cNvSpPr>
              <a:spLocks noChangeArrowheads="1"/>
            </p:cNvSpPr>
            <p:nvPr/>
          </p:nvSpPr>
          <p:spPr bwMode="auto">
            <a:xfrm>
              <a:off x="8713240" y="2336245"/>
              <a:ext cx="181677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Definitely better.</a:t>
              </a:r>
              <a:endParaRPr lang="en-US" altLang="en-US" sz="2400" u="none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451716" y="3206271"/>
            <a:ext cx="8387560" cy="407366"/>
            <a:chOff x="1992295" y="2436404"/>
            <a:chExt cx="8387560" cy="370333"/>
          </a:xfrm>
        </p:grpSpPr>
        <p:sp>
          <p:nvSpPr>
            <p:cNvPr id="183" name="Rectangle 56"/>
            <p:cNvSpPr>
              <a:spLocks noChangeArrowheads="1"/>
            </p:cNvSpPr>
            <p:nvPr/>
          </p:nvSpPr>
          <p:spPr bwMode="auto">
            <a:xfrm>
              <a:off x="4817900" y="2437181"/>
              <a:ext cx="1410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4</a:t>
              </a:r>
              <a:endParaRPr lang="en-US" altLang="en-US" sz="2400" u="none" dirty="0"/>
            </a:p>
          </p:txBody>
        </p:sp>
        <p:sp>
          <p:nvSpPr>
            <p:cNvPr id="184" name="Rectangle 56"/>
            <p:cNvSpPr>
              <a:spLocks noChangeArrowheads="1"/>
            </p:cNvSpPr>
            <p:nvPr/>
          </p:nvSpPr>
          <p:spPr bwMode="auto">
            <a:xfrm>
              <a:off x="7550562" y="2437181"/>
              <a:ext cx="47448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</a:t>
              </a:r>
              <a:r>
                <a:rPr lang="en-US" altLang="en-US" sz="2400" u="none" dirty="0">
                  <a:solidFill>
                    <a:srgbClr val="000000"/>
                  </a:solidFill>
                  <a:sym typeface="Symbol" panose="05050102010706020507" pitchFamily="18" charset="2"/>
                </a:rPr>
                <a:t></a:t>
              </a:r>
              <a:endParaRPr lang="en-US" altLang="en-US" sz="2400" u="none" dirty="0"/>
            </a:p>
          </p:txBody>
        </p:sp>
        <p:sp>
          <p:nvSpPr>
            <p:cNvPr id="187" name="Line 76"/>
            <p:cNvSpPr>
              <a:spLocks noChangeShapeType="1"/>
            </p:cNvSpPr>
            <p:nvPr/>
          </p:nvSpPr>
          <p:spPr bwMode="auto">
            <a:xfrm flipH="1">
              <a:off x="1992295" y="2604924"/>
              <a:ext cx="710788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400"/>
            </a:p>
          </p:txBody>
        </p:sp>
        <p:sp>
          <p:nvSpPr>
            <p:cNvPr id="83" name="Rectangle 56"/>
            <p:cNvSpPr>
              <a:spLocks noChangeArrowheads="1"/>
            </p:cNvSpPr>
            <p:nvPr/>
          </p:nvSpPr>
          <p:spPr bwMode="auto">
            <a:xfrm>
              <a:off x="5596000" y="2437293"/>
              <a:ext cx="2821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94</a:t>
              </a:r>
              <a:endParaRPr lang="en-US" altLang="en-US" sz="2400" u="none" dirty="0"/>
            </a:p>
          </p:txBody>
        </p:sp>
        <p:sp>
          <p:nvSpPr>
            <p:cNvPr id="94" name="Rectangle 56"/>
            <p:cNvSpPr>
              <a:spLocks noChangeArrowheads="1"/>
            </p:cNvSpPr>
            <p:nvPr/>
          </p:nvSpPr>
          <p:spPr bwMode="auto">
            <a:xfrm>
              <a:off x="6515163" y="2437405"/>
              <a:ext cx="1410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2</a:t>
              </a:r>
              <a:endParaRPr lang="en-US" altLang="en-US" sz="2400" u="none" dirty="0"/>
            </a:p>
          </p:txBody>
        </p:sp>
        <p:sp>
          <p:nvSpPr>
            <p:cNvPr id="106" name="Rectangle 56"/>
            <p:cNvSpPr>
              <a:spLocks noChangeArrowheads="1"/>
            </p:cNvSpPr>
            <p:nvPr/>
          </p:nvSpPr>
          <p:spPr bwMode="auto">
            <a:xfrm>
              <a:off x="8481322" y="2436404"/>
              <a:ext cx="1898533" cy="335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Definitely similar.</a:t>
              </a:r>
              <a:endParaRPr lang="en-US" altLang="en-US" sz="2400" u="none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878845" y="3904795"/>
            <a:ext cx="9909731" cy="406512"/>
            <a:chOff x="1419424" y="3137475"/>
            <a:chExt cx="9909731" cy="369556"/>
          </a:xfrm>
        </p:grpSpPr>
        <p:sp>
          <p:nvSpPr>
            <p:cNvPr id="193" name="Rectangle 192"/>
            <p:cNvSpPr>
              <a:spLocks noChangeArrowheads="1"/>
            </p:cNvSpPr>
            <p:nvPr/>
          </p:nvSpPr>
          <p:spPr bwMode="auto">
            <a:xfrm>
              <a:off x="4747368" y="3137475"/>
              <a:ext cx="2821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20</a:t>
              </a:r>
              <a:endParaRPr lang="en-US" altLang="en-US" sz="2400" u="none" dirty="0"/>
            </a:p>
          </p:txBody>
        </p:sp>
        <p:sp>
          <p:nvSpPr>
            <p:cNvPr id="194" name="Rectangle 56"/>
            <p:cNvSpPr>
              <a:spLocks noChangeArrowheads="1"/>
            </p:cNvSpPr>
            <p:nvPr/>
          </p:nvSpPr>
          <p:spPr bwMode="auto">
            <a:xfrm>
              <a:off x="7550562" y="3137475"/>
              <a:ext cx="1410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 smtClean="0">
                  <a:solidFill>
                    <a:srgbClr val="000000"/>
                  </a:solidFill>
                  <a:latin typeface="Symbol" panose="05050102010706020507" pitchFamily="18" charset="2"/>
                  <a:sym typeface="Symbol" panose="05050102010706020507" pitchFamily="18" charset="2"/>
                </a:rPr>
                <a:t>?</a:t>
              </a:r>
              <a:endParaRPr lang="en-US" altLang="en-US" sz="2400" u="none" dirty="0">
                <a:latin typeface="Symbol" panose="05050102010706020507" pitchFamily="18" charset="2"/>
              </a:endParaRPr>
            </a:p>
          </p:txBody>
        </p:sp>
        <p:sp>
          <p:nvSpPr>
            <p:cNvPr id="197" name="Line 76"/>
            <p:cNvSpPr>
              <a:spLocks noChangeShapeType="1"/>
            </p:cNvSpPr>
            <p:nvPr/>
          </p:nvSpPr>
          <p:spPr bwMode="auto">
            <a:xfrm flipH="1">
              <a:off x="1419424" y="3305218"/>
              <a:ext cx="1656184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400"/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5596000" y="3137587"/>
              <a:ext cx="2821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67</a:t>
              </a:r>
              <a:endParaRPr lang="en-US" altLang="en-US" sz="2400" u="none" dirty="0"/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6444632" y="3137699"/>
              <a:ext cx="2821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13</a:t>
              </a:r>
              <a:endParaRPr lang="en-US" altLang="en-US" sz="2400" u="none" dirty="0"/>
            </a:p>
          </p:txBody>
        </p:sp>
        <p:sp>
          <p:nvSpPr>
            <p:cNvPr id="108" name="Rectangle 107"/>
            <p:cNvSpPr>
              <a:spLocks noChangeArrowheads="1"/>
            </p:cNvSpPr>
            <p:nvPr/>
          </p:nvSpPr>
          <p:spPr bwMode="auto">
            <a:xfrm>
              <a:off x="8485428" y="3137475"/>
              <a:ext cx="2843727" cy="335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Could be better or worse.</a:t>
              </a:r>
              <a:endParaRPr lang="en-US" altLang="en-US" sz="2400" u="none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615370" y="2858414"/>
            <a:ext cx="9211062" cy="425316"/>
            <a:chOff x="2155949" y="2087034"/>
            <a:chExt cx="9211062" cy="386650"/>
          </a:xfrm>
        </p:grpSpPr>
        <p:sp>
          <p:nvSpPr>
            <p:cNvPr id="202" name="Rectangle 56"/>
            <p:cNvSpPr>
              <a:spLocks noChangeArrowheads="1"/>
            </p:cNvSpPr>
            <p:nvPr/>
          </p:nvSpPr>
          <p:spPr bwMode="auto">
            <a:xfrm>
              <a:off x="4817900" y="2087034"/>
              <a:ext cx="1410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1</a:t>
              </a:r>
              <a:endParaRPr lang="en-US" altLang="en-US" sz="2400" u="none" dirty="0"/>
            </a:p>
          </p:txBody>
        </p:sp>
        <p:sp>
          <p:nvSpPr>
            <p:cNvPr id="203" name="Rectangle 56"/>
            <p:cNvSpPr>
              <a:spLocks noChangeArrowheads="1"/>
            </p:cNvSpPr>
            <p:nvPr/>
          </p:nvSpPr>
          <p:spPr bwMode="auto">
            <a:xfrm>
              <a:off x="7550562" y="2104352"/>
              <a:ext cx="50654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</a:t>
              </a:r>
              <a:r>
                <a:rPr lang="en-US" altLang="en-US" sz="2400" u="none" dirty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</a:t>
              </a:r>
              <a:endParaRPr lang="en-US" altLang="en-US" sz="2400" u="none" dirty="0"/>
            </a:p>
          </p:txBody>
        </p:sp>
        <p:sp>
          <p:nvSpPr>
            <p:cNvPr id="206" name="Line 76"/>
            <p:cNvSpPr>
              <a:spLocks noChangeShapeType="1"/>
            </p:cNvSpPr>
            <p:nvPr/>
          </p:nvSpPr>
          <p:spPr bwMode="auto">
            <a:xfrm flipH="1">
              <a:off x="2155949" y="2254777"/>
              <a:ext cx="1592996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400"/>
            </a:p>
          </p:txBody>
        </p:sp>
        <p:sp>
          <p:nvSpPr>
            <p:cNvPr id="85" name="Rectangle 56"/>
            <p:cNvSpPr>
              <a:spLocks noChangeArrowheads="1"/>
            </p:cNvSpPr>
            <p:nvPr/>
          </p:nvSpPr>
          <p:spPr bwMode="auto">
            <a:xfrm>
              <a:off x="5596001" y="2087146"/>
              <a:ext cx="2821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40</a:t>
              </a:r>
              <a:endParaRPr lang="en-US" altLang="en-US" sz="2400" u="none" dirty="0"/>
            </a:p>
          </p:txBody>
        </p:sp>
        <p:sp>
          <p:nvSpPr>
            <p:cNvPr id="96" name="Rectangle 56"/>
            <p:cNvSpPr>
              <a:spLocks noChangeArrowheads="1"/>
            </p:cNvSpPr>
            <p:nvPr/>
          </p:nvSpPr>
          <p:spPr bwMode="auto">
            <a:xfrm>
              <a:off x="6444633" y="2087258"/>
              <a:ext cx="2821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59</a:t>
              </a:r>
              <a:endParaRPr lang="en-US" altLang="en-US" sz="2400" u="none" dirty="0"/>
            </a:p>
          </p:txBody>
        </p:sp>
        <p:sp>
          <p:nvSpPr>
            <p:cNvPr id="105" name="Rectangle 56"/>
            <p:cNvSpPr>
              <a:spLocks noChangeArrowheads="1"/>
            </p:cNvSpPr>
            <p:nvPr/>
          </p:nvSpPr>
          <p:spPr bwMode="auto">
            <a:xfrm>
              <a:off x="8482632" y="2087034"/>
              <a:ext cx="2884379" cy="335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Could be better or similar.</a:t>
              </a:r>
              <a:endParaRPr lang="en-US" altLang="en-US" sz="2400" u="none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363848" y="3554985"/>
            <a:ext cx="8425990" cy="408462"/>
            <a:chOff x="1904427" y="2785555"/>
            <a:chExt cx="8425990" cy="371329"/>
          </a:xfrm>
        </p:grpSpPr>
        <p:sp>
          <p:nvSpPr>
            <p:cNvPr id="207" name="Rectangle 56"/>
            <p:cNvSpPr>
              <a:spLocks noChangeArrowheads="1"/>
            </p:cNvSpPr>
            <p:nvPr/>
          </p:nvSpPr>
          <p:spPr bwMode="auto">
            <a:xfrm>
              <a:off x="4817899" y="2787328"/>
              <a:ext cx="1410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6</a:t>
              </a:r>
              <a:endParaRPr lang="en-US" altLang="en-US" sz="2400" u="none" dirty="0"/>
            </a:p>
          </p:txBody>
        </p:sp>
        <p:sp>
          <p:nvSpPr>
            <p:cNvPr id="208" name="Rectangle 56"/>
            <p:cNvSpPr>
              <a:spLocks noChangeArrowheads="1"/>
            </p:cNvSpPr>
            <p:nvPr/>
          </p:nvSpPr>
          <p:spPr bwMode="auto">
            <a:xfrm>
              <a:off x="7550562" y="2787328"/>
              <a:ext cx="32060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</a:t>
              </a:r>
              <a:endParaRPr lang="en-US" altLang="en-US" sz="2400" u="none" dirty="0"/>
            </a:p>
          </p:txBody>
        </p:sp>
        <p:sp>
          <p:nvSpPr>
            <p:cNvPr id="211" name="Line 76"/>
            <p:cNvSpPr>
              <a:spLocks noChangeShapeType="1"/>
            </p:cNvSpPr>
            <p:nvPr/>
          </p:nvSpPr>
          <p:spPr bwMode="auto">
            <a:xfrm flipH="1">
              <a:off x="1904427" y="2955071"/>
              <a:ext cx="895923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400"/>
            </a:p>
          </p:txBody>
        </p:sp>
        <p:sp>
          <p:nvSpPr>
            <p:cNvPr id="86" name="Rectangle 56"/>
            <p:cNvSpPr>
              <a:spLocks noChangeArrowheads="1"/>
            </p:cNvSpPr>
            <p:nvPr/>
          </p:nvSpPr>
          <p:spPr bwMode="auto">
            <a:xfrm>
              <a:off x="5596000" y="2787440"/>
              <a:ext cx="2821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87</a:t>
              </a:r>
              <a:endParaRPr lang="en-US" altLang="en-US" sz="2400" u="none" dirty="0"/>
            </a:p>
          </p:txBody>
        </p:sp>
        <p:sp>
          <p:nvSpPr>
            <p:cNvPr id="97" name="Rectangle 56"/>
            <p:cNvSpPr>
              <a:spLocks noChangeArrowheads="1"/>
            </p:cNvSpPr>
            <p:nvPr/>
          </p:nvSpPr>
          <p:spPr bwMode="auto">
            <a:xfrm>
              <a:off x="6515163" y="2787552"/>
              <a:ext cx="1410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7</a:t>
              </a:r>
              <a:endParaRPr lang="en-US" altLang="en-US" sz="2400" u="none" dirty="0"/>
            </a:p>
          </p:txBody>
        </p:sp>
        <p:sp>
          <p:nvSpPr>
            <p:cNvPr id="107" name="Rectangle 56"/>
            <p:cNvSpPr>
              <a:spLocks noChangeArrowheads="1"/>
            </p:cNvSpPr>
            <p:nvPr/>
          </p:nvSpPr>
          <p:spPr bwMode="auto">
            <a:xfrm>
              <a:off x="8475166" y="2785555"/>
              <a:ext cx="1855251" cy="335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Probably similar.</a:t>
              </a:r>
              <a:endParaRPr lang="en-US" altLang="en-US" sz="2400" u="none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98750" y="4948851"/>
            <a:ext cx="9594334" cy="410356"/>
            <a:chOff x="739329" y="3834275"/>
            <a:chExt cx="9594334" cy="373050"/>
          </a:xfrm>
        </p:grpSpPr>
        <p:sp>
          <p:nvSpPr>
            <p:cNvPr id="217" name="Rectangle 216"/>
            <p:cNvSpPr>
              <a:spLocks noChangeArrowheads="1"/>
            </p:cNvSpPr>
            <p:nvPr/>
          </p:nvSpPr>
          <p:spPr bwMode="auto">
            <a:xfrm>
              <a:off x="4747368" y="3837769"/>
              <a:ext cx="2821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92</a:t>
              </a:r>
              <a:endParaRPr lang="en-US" altLang="en-US" sz="2400" u="none" dirty="0"/>
            </a:p>
          </p:txBody>
        </p:sp>
        <p:sp>
          <p:nvSpPr>
            <p:cNvPr id="218" name="Rectangle 56"/>
            <p:cNvSpPr>
              <a:spLocks noChangeArrowheads="1"/>
            </p:cNvSpPr>
            <p:nvPr/>
          </p:nvSpPr>
          <p:spPr bwMode="auto">
            <a:xfrm>
              <a:off x="7550562" y="3837769"/>
              <a:ext cx="3398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</a:t>
              </a:r>
              <a:r>
                <a:rPr lang="en-US" altLang="en-US" sz="2400" u="none" dirty="0">
                  <a:solidFill>
                    <a:srgbClr val="000000"/>
                  </a:solidFill>
                  <a:sym typeface="Symbol" panose="05050102010706020507" pitchFamily="18" charset="2"/>
                </a:rPr>
                <a:t></a:t>
              </a:r>
              <a:endParaRPr lang="en-US" altLang="en-US" sz="2400" u="none" dirty="0"/>
            </a:p>
          </p:txBody>
        </p:sp>
        <p:sp>
          <p:nvSpPr>
            <p:cNvPr id="221" name="Line 76"/>
            <p:cNvSpPr>
              <a:spLocks noChangeShapeType="1"/>
            </p:cNvSpPr>
            <p:nvPr/>
          </p:nvSpPr>
          <p:spPr bwMode="auto">
            <a:xfrm flipH="1">
              <a:off x="739329" y="4005512"/>
              <a:ext cx="1060471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400"/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5666531" y="3837881"/>
              <a:ext cx="1410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8</a:t>
              </a:r>
              <a:endParaRPr lang="en-US" altLang="en-US" sz="2400" u="none" dirty="0"/>
            </a:p>
          </p:txBody>
        </p:sp>
        <p:sp>
          <p:nvSpPr>
            <p:cNvPr id="99" name="Rectangle 98"/>
            <p:cNvSpPr>
              <a:spLocks noChangeArrowheads="1"/>
            </p:cNvSpPr>
            <p:nvPr/>
          </p:nvSpPr>
          <p:spPr bwMode="auto">
            <a:xfrm>
              <a:off x="6515163" y="3837993"/>
              <a:ext cx="1410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0</a:t>
              </a:r>
              <a:endParaRPr lang="en-US" altLang="en-US" sz="2400" u="none" dirty="0"/>
            </a:p>
          </p:txBody>
        </p:sp>
        <p:sp>
          <p:nvSpPr>
            <p:cNvPr id="113" name="Rectangle 112"/>
            <p:cNvSpPr>
              <a:spLocks noChangeArrowheads="1"/>
            </p:cNvSpPr>
            <p:nvPr/>
          </p:nvSpPr>
          <p:spPr bwMode="auto">
            <a:xfrm>
              <a:off x="8475782" y="3834275"/>
              <a:ext cx="1857881" cy="335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Definitely worse.</a:t>
              </a:r>
              <a:endParaRPr lang="en-US" altLang="en-US" sz="2400" u="none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518805" y="4252655"/>
            <a:ext cx="10340570" cy="406511"/>
            <a:chOff x="1059384" y="3487622"/>
            <a:chExt cx="10340570" cy="369556"/>
          </a:xfrm>
        </p:grpSpPr>
        <p:sp>
          <p:nvSpPr>
            <p:cNvPr id="227" name="Rectangle 226"/>
            <p:cNvSpPr>
              <a:spLocks noChangeArrowheads="1"/>
            </p:cNvSpPr>
            <p:nvPr/>
          </p:nvSpPr>
          <p:spPr bwMode="auto">
            <a:xfrm>
              <a:off x="4747368" y="3487622"/>
              <a:ext cx="2821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50</a:t>
              </a:r>
              <a:endParaRPr lang="en-US" altLang="en-US" sz="2400" u="none" dirty="0"/>
            </a:p>
          </p:txBody>
        </p:sp>
        <p:sp>
          <p:nvSpPr>
            <p:cNvPr id="228" name="Rectangle 56"/>
            <p:cNvSpPr>
              <a:spLocks noChangeArrowheads="1"/>
            </p:cNvSpPr>
            <p:nvPr/>
          </p:nvSpPr>
          <p:spPr bwMode="auto">
            <a:xfrm>
              <a:off x="7550562" y="3487622"/>
              <a:ext cx="50654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</a:t>
              </a: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</a:t>
              </a:r>
              <a:endParaRPr lang="en-US" altLang="en-US" sz="2400" u="none" dirty="0"/>
            </a:p>
          </p:txBody>
        </p:sp>
        <p:sp>
          <p:nvSpPr>
            <p:cNvPr id="231" name="Line 76"/>
            <p:cNvSpPr>
              <a:spLocks noChangeShapeType="1"/>
            </p:cNvSpPr>
            <p:nvPr/>
          </p:nvSpPr>
          <p:spPr bwMode="auto">
            <a:xfrm flipH="1">
              <a:off x="1059384" y="3655365"/>
              <a:ext cx="1643699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400"/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5596000" y="3487734"/>
              <a:ext cx="2821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45</a:t>
              </a:r>
              <a:endParaRPr lang="en-US" altLang="en-US" sz="2400" u="none" dirty="0"/>
            </a:p>
          </p:txBody>
        </p:sp>
        <p:sp>
          <p:nvSpPr>
            <p:cNvPr id="101" name="Rectangle 100"/>
            <p:cNvSpPr>
              <a:spLocks noChangeArrowheads="1"/>
            </p:cNvSpPr>
            <p:nvPr/>
          </p:nvSpPr>
          <p:spPr bwMode="auto">
            <a:xfrm>
              <a:off x="6515163" y="3487846"/>
              <a:ext cx="1410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5</a:t>
              </a:r>
              <a:endParaRPr lang="en-US" altLang="en-US" sz="2400" u="none" dirty="0"/>
            </a:p>
          </p:txBody>
        </p:sp>
        <p:sp>
          <p:nvSpPr>
            <p:cNvPr id="111" name="Rectangle 110"/>
            <p:cNvSpPr>
              <a:spLocks noChangeArrowheads="1"/>
            </p:cNvSpPr>
            <p:nvPr/>
          </p:nvSpPr>
          <p:spPr bwMode="auto">
            <a:xfrm>
              <a:off x="8488323" y="3492236"/>
              <a:ext cx="2911631" cy="335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Could be worse or similar.</a:t>
              </a:r>
              <a:endParaRPr lang="en-US" altLang="en-US" sz="2400" u="none" dirty="0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8332192" y="1051281"/>
            <a:ext cx="3679144" cy="682392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wrap="none" lIns="18000" tIns="36000" rIns="18000" bIns="18000" numCol="1" anchor="t" anchorCtr="0" compatLnSpc="1">
            <a:prstTxWarp prst="textNoShape">
              <a:avLst/>
            </a:prstTxWarp>
            <a:spAutoFit/>
          </a:bodyPr>
          <a:lstStyle/>
          <a:p>
            <a:pPr marL="0" lvl="1" algn="ctr" eaLnBrk="0" hangingPunct="0">
              <a:lnSpc>
                <a:spcPct val="85000"/>
              </a:lnSpc>
            </a:pPr>
            <a:r>
              <a:rPr lang="en-US" sz="2400" u="none" dirty="0">
                <a:latin typeface="+mn-lt"/>
              </a:rPr>
              <a:t>The spreadsheets do not show</a:t>
            </a:r>
            <a:br>
              <a:rPr lang="en-US" sz="2400" u="none" dirty="0">
                <a:latin typeface="+mn-lt"/>
              </a:rPr>
            </a:br>
            <a:r>
              <a:rPr lang="en-US" sz="2400" u="none" dirty="0">
                <a:latin typeface="+mn-lt"/>
              </a:rPr>
              <a:t> confidence intervals graphically.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3224111" y="2547412"/>
            <a:ext cx="7491441" cy="388383"/>
            <a:chOff x="2764690" y="2087034"/>
            <a:chExt cx="7491441" cy="353074"/>
          </a:xfrm>
        </p:grpSpPr>
        <p:sp>
          <p:nvSpPr>
            <p:cNvPr id="72" name="Rectangle 56"/>
            <p:cNvSpPr>
              <a:spLocks noChangeArrowheads="1"/>
            </p:cNvSpPr>
            <p:nvPr/>
          </p:nvSpPr>
          <p:spPr bwMode="auto">
            <a:xfrm>
              <a:off x="4817901" y="2087034"/>
              <a:ext cx="141064" cy="335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2</a:t>
              </a:r>
              <a:endParaRPr lang="en-US" altLang="en-US" sz="2400" u="none" dirty="0"/>
            </a:p>
          </p:txBody>
        </p:sp>
        <p:sp>
          <p:nvSpPr>
            <p:cNvPr id="73" name="Rectangle 56"/>
            <p:cNvSpPr>
              <a:spLocks noChangeArrowheads="1"/>
            </p:cNvSpPr>
            <p:nvPr/>
          </p:nvSpPr>
          <p:spPr bwMode="auto">
            <a:xfrm>
              <a:off x="7550562" y="2104352"/>
              <a:ext cx="185948" cy="335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</a:t>
              </a:r>
              <a:endParaRPr lang="en-US" altLang="en-US" sz="2400" u="none" dirty="0"/>
            </a:p>
          </p:txBody>
        </p:sp>
        <p:sp>
          <p:nvSpPr>
            <p:cNvPr id="74" name="Line 76"/>
            <p:cNvSpPr>
              <a:spLocks noChangeShapeType="1"/>
            </p:cNvSpPr>
            <p:nvPr/>
          </p:nvSpPr>
          <p:spPr bwMode="auto">
            <a:xfrm flipH="1">
              <a:off x="2764690" y="2254777"/>
              <a:ext cx="1560786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stealth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400"/>
            </a:p>
          </p:txBody>
        </p:sp>
        <p:sp>
          <p:nvSpPr>
            <p:cNvPr id="75" name="Rectangle 56"/>
            <p:cNvSpPr>
              <a:spLocks noChangeArrowheads="1"/>
            </p:cNvSpPr>
            <p:nvPr/>
          </p:nvSpPr>
          <p:spPr bwMode="auto">
            <a:xfrm>
              <a:off x="5666533" y="2087146"/>
              <a:ext cx="141064" cy="335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9</a:t>
              </a:r>
              <a:endParaRPr lang="en-US" altLang="en-US" sz="2400" u="none" dirty="0"/>
            </a:p>
          </p:txBody>
        </p:sp>
        <p:sp>
          <p:nvSpPr>
            <p:cNvPr id="76" name="Rectangle 56"/>
            <p:cNvSpPr>
              <a:spLocks noChangeArrowheads="1"/>
            </p:cNvSpPr>
            <p:nvPr/>
          </p:nvSpPr>
          <p:spPr bwMode="auto">
            <a:xfrm>
              <a:off x="6444633" y="2087258"/>
              <a:ext cx="282129" cy="335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8</a:t>
              </a:r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9</a:t>
              </a:r>
              <a:endParaRPr lang="en-US" altLang="en-US" sz="2400" u="none" dirty="0"/>
            </a:p>
          </p:txBody>
        </p:sp>
        <p:sp>
          <p:nvSpPr>
            <p:cNvPr id="104" name="Rectangle 56"/>
            <p:cNvSpPr>
              <a:spLocks noChangeArrowheads="1"/>
            </p:cNvSpPr>
            <p:nvPr/>
          </p:nvSpPr>
          <p:spPr bwMode="auto">
            <a:xfrm>
              <a:off x="8482632" y="2087324"/>
              <a:ext cx="1773499" cy="335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Probably better.</a:t>
              </a:r>
              <a:endParaRPr lang="en-US" altLang="en-US" sz="2400" u="none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1080569" y="4600514"/>
            <a:ext cx="9668617" cy="406986"/>
            <a:chOff x="620116" y="3487191"/>
            <a:chExt cx="9668617" cy="369987"/>
          </a:xfrm>
        </p:grpSpPr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4747368" y="3487622"/>
              <a:ext cx="282129" cy="335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87</a:t>
              </a:r>
              <a:endParaRPr lang="en-US" altLang="en-US" sz="2400" u="none" dirty="0"/>
            </a:p>
          </p:txBody>
        </p:sp>
        <p:sp>
          <p:nvSpPr>
            <p:cNvPr id="87" name="Rectangle 56"/>
            <p:cNvSpPr>
              <a:spLocks noChangeArrowheads="1"/>
            </p:cNvSpPr>
            <p:nvPr/>
          </p:nvSpPr>
          <p:spPr bwMode="auto">
            <a:xfrm>
              <a:off x="7550562" y="3504940"/>
              <a:ext cx="185948" cy="335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</a:t>
              </a:r>
              <a:endParaRPr lang="en-US" altLang="en-US" sz="2400" u="none" dirty="0"/>
            </a:p>
          </p:txBody>
        </p:sp>
        <p:sp>
          <p:nvSpPr>
            <p:cNvPr id="89" name="Line 76"/>
            <p:cNvSpPr>
              <a:spLocks noChangeShapeType="1"/>
            </p:cNvSpPr>
            <p:nvPr/>
          </p:nvSpPr>
          <p:spPr bwMode="auto">
            <a:xfrm flipH="1">
              <a:off x="620116" y="3655365"/>
              <a:ext cx="1534799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400"/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5666532" y="3487734"/>
              <a:ext cx="141064" cy="335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8</a:t>
              </a:r>
              <a:endParaRPr lang="en-US" altLang="en-US" sz="2400" u="none" dirty="0"/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6515163" y="3487846"/>
              <a:ext cx="1410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5</a:t>
              </a:r>
              <a:endParaRPr lang="en-US" altLang="en-US" sz="2400" u="none" dirty="0"/>
            </a:p>
          </p:txBody>
        </p:sp>
        <p:sp>
          <p:nvSpPr>
            <p:cNvPr id="112" name="Rectangle 111"/>
            <p:cNvSpPr>
              <a:spLocks noChangeArrowheads="1"/>
            </p:cNvSpPr>
            <p:nvPr/>
          </p:nvSpPr>
          <p:spPr bwMode="auto">
            <a:xfrm>
              <a:off x="8474134" y="3487191"/>
              <a:ext cx="1814599" cy="335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Probably worse.</a:t>
              </a:r>
              <a:endParaRPr lang="en-US" altLang="en-US" sz="2400" u="none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089460" y="2438003"/>
            <a:ext cx="9749816" cy="2504025"/>
            <a:chOff x="564219" y="2438003"/>
            <a:chExt cx="9749816" cy="2504025"/>
          </a:xfrm>
        </p:grpSpPr>
        <p:sp>
          <p:nvSpPr>
            <p:cNvPr id="114" name="Rectangle 113"/>
            <p:cNvSpPr/>
            <p:nvPr/>
          </p:nvSpPr>
          <p:spPr>
            <a:xfrm>
              <a:off x="614426" y="2438003"/>
              <a:ext cx="776422" cy="1014499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txBody>
            <a:bodyPr vert="horz" wrap="none" lIns="36000" tIns="36000" rIns="36000" bIns="3600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lvl="1" algn="ctr" eaLnBrk="0" hangingPunct="0">
                <a:lnSpc>
                  <a:spcPct val="85000"/>
                </a:lnSpc>
              </a:pPr>
              <a:r>
                <a:rPr lang="en-US" sz="2400" u="none" dirty="0" smtClean="0">
                  <a:latin typeface="+mn-lt"/>
                </a:rPr>
                <a:t>These</a:t>
              </a:r>
              <a:br>
                <a:rPr lang="en-US" sz="2400" u="none" dirty="0" smtClean="0">
                  <a:latin typeface="+mn-lt"/>
                </a:rPr>
              </a:br>
              <a:r>
                <a:rPr lang="en-US" sz="2400" u="none" dirty="0" smtClean="0">
                  <a:latin typeface="+mn-lt"/>
                </a:rPr>
                <a:t>occur</a:t>
              </a:r>
              <a:br>
                <a:rPr lang="en-US" sz="2400" u="none" dirty="0" smtClean="0">
                  <a:latin typeface="+mn-lt"/>
                </a:rPr>
              </a:br>
              <a:r>
                <a:rPr lang="en-US" sz="2400" u="none" dirty="0" smtClean="0">
                  <a:latin typeface="+mn-lt"/>
                </a:rPr>
                <a:t>rarely.</a:t>
              </a:r>
              <a:endParaRPr lang="en-US" sz="2400" u="none" dirty="0">
                <a:latin typeface="+mn-lt"/>
              </a:endParaRPr>
            </a:p>
          </p:txBody>
        </p:sp>
        <p:cxnSp>
          <p:nvCxnSpPr>
            <p:cNvPr id="115" name="Straight Arrow Connector 114"/>
            <p:cNvCxnSpPr/>
            <p:nvPr/>
          </p:nvCxnSpPr>
          <p:spPr bwMode="auto">
            <a:xfrm>
              <a:off x="1390848" y="2735742"/>
              <a:ext cx="118833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lg"/>
              <a:tailEnd type="stealth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Straight Arrow Connector 115"/>
            <p:cNvCxnSpPr/>
            <p:nvPr/>
          </p:nvCxnSpPr>
          <p:spPr bwMode="auto">
            <a:xfrm>
              <a:off x="1381125" y="3446780"/>
              <a:ext cx="401214" cy="14608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lg"/>
              <a:tailEnd type="stealth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7" name="Straight Arrow Connector 116"/>
            <p:cNvCxnSpPr/>
            <p:nvPr/>
          </p:nvCxnSpPr>
          <p:spPr bwMode="auto">
            <a:xfrm>
              <a:off x="760229" y="3452502"/>
              <a:ext cx="1771" cy="117029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lg"/>
              <a:tailEnd type="stealth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Rectangle 28"/>
            <p:cNvSpPr/>
            <p:nvPr/>
          </p:nvSpPr>
          <p:spPr bwMode="auto">
            <a:xfrm>
              <a:off x="2587241" y="2567419"/>
              <a:ext cx="7692831" cy="318655"/>
            </a:xfrm>
            <a:prstGeom prst="rect">
              <a:avLst/>
            </a:prstGeom>
            <a:noFill/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6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787876" y="3592864"/>
              <a:ext cx="8526159" cy="318655"/>
            </a:xfrm>
            <a:prstGeom prst="rect">
              <a:avLst/>
            </a:prstGeom>
            <a:noFill/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6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564219" y="4623373"/>
              <a:ext cx="9703623" cy="318655"/>
            </a:xfrm>
            <a:prstGeom prst="rect">
              <a:avLst/>
            </a:prstGeom>
            <a:noFill/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6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954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  <p:bldP spid="182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75" y="16543"/>
            <a:ext cx="13120632" cy="9820184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9000"/>
              </a:lnSpc>
            </a:pPr>
            <a:r>
              <a:rPr lang="en-US" dirty="0" smtClean="0"/>
              <a:t>A common problem with monitoring an athlete is a </a:t>
            </a:r>
            <a:r>
              <a:rPr lang="en-US" dirty="0" smtClean="0">
                <a:solidFill>
                  <a:srgbClr val="0000FF"/>
                </a:solidFill>
              </a:rPr>
              <a:t>high rate of indecisive changes</a:t>
            </a:r>
            <a:r>
              <a:rPr lang="en-US" dirty="0" smtClean="0"/>
              <a:t>.</a:t>
            </a:r>
          </a:p>
          <a:p>
            <a:pPr lvl="1">
              <a:lnSpc>
                <a:spcPct val="99000"/>
              </a:lnSpc>
            </a:pPr>
            <a:r>
              <a:rPr lang="en-US" dirty="0" smtClean="0"/>
              <a:t>The rate depends partly on the magnitude of the typical error relative to the smallest important.</a:t>
            </a:r>
          </a:p>
          <a:p>
            <a:pPr lvl="2">
              <a:lnSpc>
                <a:spcPct val="99000"/>
              </a:lnSpc>
            </a:pPr>
            <a:r>
              <a:rPr lang="en-US" dirty="0" smtClean="0"/>
              <a:t>If the error is less than half the smallest important, all changes are decisive, including zero change.</a:t>
            </a:r>
          </a:p>
          <a:p>
            <a:pPr lvl="2">
              <a:lnSpc>
                <a:spcPct val="99000"/>
              </a:lnSpc>
            </a:pPr>
            <a:r>
              <a:rPr lang="en-US" dirty="0" smtClean="0"/>
              <a:t>Body mass is one of the few measures with negligible noise, like this.</a:t>
            </a:r>
          </a:p>
          <a:p>
            <a:pPr lvl="1">
              <a:lnSpc>
                <a:spcPct val="99000"/>
              </a:lnSpc>
            </a:pPr>
            <a:r>
              <a:rPr lang="en-US" dirty="0" smtClean="0"/>
              <a:t>Mostly the typical error is greater the smallest important, so all trivial changes and some small substantial changes are indecisive. (Check this assertion yourself with the spreadsheet.)</a:t>
            </a:r>
          </a:p>
          <a:p>
            <a:pPr lvl="2">
              <a:lnSpc>
                <a:spcPct val="99000"/>
              </a:lnSpc>
            </a:pPr>
            <a:r>
              <a:rPr lang="en-US" dirty="0" smtClean="0"/>
              <a:t>Example</a:t>
            </a:r>
            <a:r>
              <a:rPr lang="en-US" dirty="0"/>
              <a:t>:</a:t>
            </a:r>
            <a:r>
              <a:rPr lang="en-US" dirty="0" smtClean="0"/>
              <a:t> if the test measure is time-trial time, and the time trial reproduces the demands of a race (a reasonable assumption), the smallest important is 0.3 of the athlete's variability between races; the typical error in a time trial is at least as big as the variability between races; so for time trials, the typical error is at least 1/0.3 = 3.3</a:t>
            </a:r>
            <a:r>
              <a:rPr lang="en-US" dirty="0" smtClean="0">
                <a:sym typeface="Symbol" panose="05050102010706020507" pitchFamily="18" charset="2"/>
              </a:rPr>
              <a:t> greater than the smallest important. Very noisy!</a:t>
            </a:r>
            <a:endParaRPr lang="en-US" dirty="0"/>
          </a:p>
          <a:p>
            <a:pPr lvl="1">
              <a:lnSpc>
                <a:spcPct val="99000"/>
              </a:lnSpc>
            </a:pPr>
            <a:r>
              <a:rPr lang="en-US" dirty="0" smtClean="0"/>
              <a:t>Hence for most tests, you should </a:t>
            </a:r>
            <a:r>
              <a:rPr lang="en-US" dirty="0" smtClean="0">
                <a:solidFill>
                  <a:srgbClr val="0000FF"/>
                </a:solidFill>
              </a:rPr>
              <a:t>try to reduce the typical error</a:t>
            </a:r>
            <a:r>
              <a:rPr lang="en-US" dirty="0" smtClean="0"/>
              <a:t>.</a:t>
            </a:r>
          </a:p>
          <a:p>
            <a:pPr lvl="2">
              <a:lnSpc>
                <a:spcPct val="99000"/>
              </a:lnSpc>
            </a:pPr>
            <a:r>
              <a:rPr lang="en-US" dirty="0" smtClean="0"/>
              <a:t>Where possible, you should get the athlete to repeat the test, and </a:t>
            </a:r>
            <a:r>
              <a:rPr lang="en-US" dirty="0" smtClean="0">
                <a:solidFill>
                  <a:srgbClr val="0000FF"/>
                </a:solidFill>
              </a:rPr>
              <a:t>average the repeats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the typical error of the mean of n tests is TE/</a:t>
            </a:r>
            <a:r>
              <a:rPr lang="en-US" dirty="0" smtClean="0">
                <a:sym typeface="Symbol" panose="05050102010706020507" pitchFamily="18" charset="2"/>
              </a:rPr>
              <a:t>n.</a:t>
            </a:r>
          </a:p>
          <a:p>
            <a:pPr lvl="2">
              <a:lnSpc>
                <a:spcPct val="99000"/>
              </a:lnSpc>
            </a:pPr>
            <a:r>
              <a:rPr lang="en-US" dirty="0" smtClean="0">
                <a:sym typeface="Symbol" panose="05050102010706020507" pitchFamily="18" charset="2"/>
              </a:rPr>
              <a:t>Average </a:t>
            </a:r>
            <a:r>
              <a:rPr lang="en-US" dirty="0">
                <a:sym typeface="Symbol" panose="05050102010706020507" pitchFamily="18" charset="2"/>
              </a:rPr>
              <a:t>the repeats before you put the data into the spreadsheet</a:t>
            </a:r>
            <a:r>
              <a:rPr lang="en-US" dirty="0" smtClean="0">
                <a:sym typeface="Symbol" panose="05050102010706020507" pitchFamily="18" charset="2"/>
              </a:rPr>
              <a:t>.</a:t>
            </a:r>
          </a:p>
          <a:p>
            <a:pPr lvl="2">
              <a:lnSpc>
                <a:spcPct val="99000"/>
              </a:lnSpc>
            </a:pPr>
            <a:r>
              <a:rPr lang="en-US" dirty="0">
                <a:sym typeface="Symbol" panose="05050102010706020507" pitchFamily="18" charset="2"/>
              </a:rPr>
              <a:t>Make sure you insert the appropriately smaller value for the TE. The trend spreadsheet will automatically provide an estimate of this smaller TE, with enough testing occasions (preferably &gt;9).</a:t>
            </a:r>
            <a:endParaRPr lang="en-US" dirty="0"/>
          </a:p>
          <a:p>
            <a:pPr lvl="2">
              <a:lnSpc>
                <a:spcPct val="99000"/>
              </a:lnSpc>
            </a:pPr>
            <a:r>
              <a:rPr lang="en-US" dirty="0" smtClean="0">
                <a:sym typeface="Symbol" panose="05050102010706020507" pitchFamily="18" charset="2"/>
              </a:rPr>
              <a:t>You might still need to use the averaging provided by the trend spreadsheet </a:t>
            </a:r>
            <a:r>
              <a:rPr lang="en-US" smtClean="0">
                <a:sym typeface="Symbol" panose="05050102010706020507" pitchFamily="18" charset="2"/>
              </a:rPr>
              <a:t>to further </a:t>
            </a:r>
            <a:r>
              <a:rPr lang="en-US" dirty="0" smtClean="0">
                <a:sym typeface="Symbol" panose="05050102010706020507" pitchFamily="18" charset="2"/>
              </a:rPr>
              <a:t>improve precision: average two or more tests to provide a reference value for changes; average later tests to see how they fall relative to the trend.</a:t>
            </a:r>
          </a:p>
          <a:p>
            <a:pPr>
              <a:lnSpc>
                <a:spcPct val="99000"/>
              </a:lnSpc>
            </a:pPr>
            <a:r>
              <a:rPr lang="en-US" dirty="0" smtClean="0"/>
              <a:t>Be prepared to give up monitoring with some tests. If most of the changes are indecisive, or if most of the changes are decisively trivial (very rare), what's the point?</a:t>
            </a:r>
          </a:p>
          <a:p>
            <a:pPr lvl="1">
              <a:lnSpc>
                <a:spcPct val="99000"/>
              </a:lnSpc>
            </a:pPr>
            <a:r>
              <a:rPr lang="en-US" dirty="0" smtClean="0"/>
              <a:t>But the </a:t>
            </a:r>
            <a:r>
              <a:rPr lang="en-US" dirty="0"/>
              <a:t>simple-change </a:t>
            </a:r>
            <a:r>
              <a:rPr lang="en-US" dirty="0" smtClean="0"/>
              <a:t>spreadsheet </a:t>
            </a:r>
            <a:r>
              <a:rPr lang="en-US" dirty="0"/>
              <a:t>might show </a:t>
            </a:r>
            <a:r>
              <a:rPr lang="en-US" dirty="0" smtClean="0"/>
              <a:t>decisive one-off </a:t>
            </a:r>
            <a:r>
              <a:rPr lang="en-US" i="1" dirty="0"/>
              <a:t>differences</a:t>
            </a:r>
            <a:r>
              <a:rPr lang="en-US" dirty="0"/>
              <a:t> between </a:t>
            </a:r>
            <a:r>
              <a:rPr lang="en-US" dirty="0" smtClean="0"/>
              <a:t>athletes.</a:t>
            </a:r>
          </a:p>
          <a:p>
            <a:pPr lvl="2">
              <a:lnSpc>
                <a:spcPct val="99000"/>
              </a:lnSpc>
            </a:pPr>
            <a:r>
              <a:rPr lang="en-US" dirty="0" smtClean="0"/>
              <a:t>Put one athlete's value in the first cell and the other athlete's value in the second cell.</a:t>
            </a:r>
          </a:p>
        </p:txBody>
      </p:sp>
    </p:spTree>
    <p:extLst>
      <p:ext uri="{BB962C8B-B14F-4D97-AF65-F5344CB8AC3E}">
        <p14:creationId xmlns:p14="http://schemas.microsoft.com/office/powerpoint/2010/main" val="285028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BCBCB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E2E2"/>
      </a:accent5>
      <a:accent6>
        <a:srgbClr val="AEAEAE"/>
      </a:accent6>
      <a:hlink>
        <a:srgbClr val="4D4D4D"/>
      </a:hlink>
      <a:folHlink>
        <a:srgbClr val="868686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177944</TotalTime>
  <Words>1583</Words>
  <Application>Microsoft Office PowerPoint</Application>
  <PresentationFormat>Custom</PresentationFormat>
  <Paragraphs>129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Symbol</vt:lpstr>
      <vt:lpstr>Times New Roman</vt:lpstr>
      <vt:lpstr>Default Design</vt:lpstr>
      <vt:lpstr>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individuals</dc:title>
  <dc:creator>Will Hopkins</dc:creator>
  <cp:lastModifiedBy>Will</cp:lastModifiedBy>
  <cp:revision>1610</cp:revision>
  <cp:lastPrinted>2001-02-09T23:28:35Z</cp:lastPrinted>
  <dcterms:created xsi:type="dcterms:W3CDTF">2000-10-24T19:26:03Z</dcterms:created>
  <dcterms:modified xsi:type="dcterms:W3CDTF">2023-03-02T22:35:02Z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7dc88d9-fa17-47eb-a208-3e66f59d50e5_Enabled">
    <vt:lpwstr>true</vt:lpwstr>
  </property>
  <property fmtid="{D5CDD505-2E9C-101B-9397-08002B2CF9AE}" pid="3" name="MSIP_Label_d7dc88d9-fa17-47eb-a208-3e66f59d50e5_SetDate">
    <vt:lpwstr>2022-10-12T23:51:22Z</vt:lpwstr>
  </property>
  <property fmtid="{D5CDD505-2E9C-101B-9397-08002B2CF9AE}" pid="4" name="MSIP_Label_d7dc88d9-fa17-47eb-a208-3e66f59d50e5_Method">
    <vt:lpwstr>Standard</vt:lpwstr>
  </property>
  <property fmtid="{D5CDD505-2E9C-101B-9397-08002B2CF9AE}" pid="5" name="MSIP_Label_d7dc88d9-fa17-47eb-a208-3e66f59d50e5_Name">
    <vt:lpwstr>Internal</vt:lpwstr>
  </property>
  <property fmtid="{D5CDD505-2E9C-101B-9397-08002B2CF9AE}" pid="6" name="MSIP_Label_d7dc88d9-fa17-47eb-a208-3e66f59d50e5_SiteId">
    <vt:lpwstr>d51ba343-9258-4ea6-9907-426d8c84ec12</vt:lpwstr>
  </property>
  <property fmtid="{D5CDD505-2E9C-101B-9397-08002B2CF9AE}" pid="7" name="MSIP_Label_d7dc88d9-fa17-47eb-a208-3e66f59d50e5_ActionId">
    <vt:lpwstr>9c5fe97f-9e09-4cc7-83fa-0c5492734b69</vt:lpwstr>
  </property>
  <property fmtid="{D5CDD505-2E9C-101B-9397-08002B2CF9AE}" pid="8" name="MSIP_Label_d7dc88d9-fa17-47eb-a208-3e66f59d50e5_ContentBits">
    <vt:lpwstr>0</vt:lpwstr>
  </property>
</Properties>
</file>