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896" r:id="rId2"/>
  </p:sldMasterIdLst>
  <p:notesMasterIdLst>
    <p:notesMasterId r:id="rId16"/>
  </p:notesMasterIdLst>
  <p:handoutMasterIdLst>
    <p:handoutMasterId r:id="rId17"/>
  </p:handoutMasterIdLst>
  <p:sldIdLst>
    <p:sldId id="445" r:id="rId3"/>
    <p:sldId id="426" r:id="rId4"/>
    <p:sldId id="446" r:id="rId5"/>
    <p:sldId id="427" r:id="rId6"/>
    <p:sldId id="443" r:id="rId7"/>
    <p:sldId id="463" r:id="rId8"/>
    <p:sldId id="447" r:id="rId9"/>
    <p:sldId id="448" r:id="rId10"/>
    <p:sldId id="452" r:id="rId11"/>
    <p:sldId id="453" r:id="rId12"/>
    <p:sldId id="456" r:id="rId13"/>
    <p:sldId id="451" r:id="rId14"/>
    <p:sldId id="455" r:id="rId1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838B2"/>
    <a:srgbClr val="3024C6"/>
    <a:srgbClr val="261D9F"/>
    <a:srgbClr val="3528D8"/>
    <a:srgbClr val="020CCE"/>
    <a:srgbClr val="D07C00"/>
    <a:srgbClr val="EE8E00"/>
    <a:srgbClr val="F5F2B5"/>
    <a:srgbClr val="F2EAB8"/>
    <a:srgbClr val="DAC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72914" autoAdjust="0"/>
  </p:normalViewPr>
  <p:slideViewPr>
    <p:cSldViewPr>
      <p:cViewPr varScale="1">
        <p:scale>
          <a:sx n="79" d="100"/>
          <a:sy n="79" d="100"/>
        </p:scale>
        <p:origin x="-116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5458"/>
    </p:cViewPr>
  </p:sorterViewPr>
  <p:notesViewPr>
    <p:cSldViewPr>
      <p:cViewPr>
        <p:scale>
          <a:sx n="66" d="100"/>
          <a:sy n="66" d="100"/>
        </p:scale>
        <p:origin x="-1446" y="-6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3D12EB9F-5095-4177-B2E0-91386F99126E}" type="datetimeFigureOut">
              <a:rPr lang="en-US"/>
              <a:pPr>
                <a:defRPr/>
              </a:pPr>
              <a:t>5/16/2017</a:t>
            </a:fld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9ED63DD4-308A-49E6-96C3-5BA057C4B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860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AU" noProof="0" smtClean="0"/>
              <a:t>Click to edit Master text styles</a:t>
            </a:r>
          </a:p>
          <a:p>
            <a:pPr lvl="1"/>
            <a:r>
              <a:rPr lang="en-AU" altLang="en-AU" noProof="0" smtClean="0"/>
              <a:t>Second level</a:t>
            </a:r>
          </a:p>
          <a:p>
            <a:pPr lvl="2"/>
            <a:r>
              <a:rPr lang="en-AU" altLang="en-AU" noProof="0" smtClean="0"/>
              <a:t>Third level</a:t>
            </a:r>
          </a:p>
          <a:p>
            <a:pPr lvl="3"/>
            <a:r>
              <a:rPr lang="en-AU" altLang="en-AU" noProof="0" smtClean="0"/>
              <a:t>Fourth level</a:t>
            </a:r>
          </a:p>
          <a:p>
            <a:pPr lvl="4"/>
            <a:r>
              <a:rPr lang="en-AU" altLang="en-AU" noProof="0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"/>
              </a:defRPr>
            </a:lvl1pPr>
          </a:lstStyle>
          <a:p>
            <a:pPr>
              <a:defRPr/>
            </a:pPr>
            <a:fld id="{547D6472-F7D4-4419-8356-2FE98FAE162F}" type="slidenum">
              <a:rPr lang="en-AU" altLang="en-AU"/>
              <a:pPr>
                <a:defRPr/>
              </a:pPr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8992959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  <a:noFill/>
          <a:ln>
            <a:noFill/>
          </a:ln>
        </p:spPr>
        <p:txBody>
          <a:bodyPr lIns="91440"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  <a:noFill/>
          <a:ln>
            <a:noFill/>
          </a:ln>
        </p:spPr>
        <p:txBody>
          <a:bodyPr tIns="45720"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56C36D3-825E-4523-BA97-7CEBDBCDB4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92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0200" y="457200"/>
            <a:ext cx="2084388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7038" y="457200"/>
            <a:ext cx="6100762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51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27038" y="457200"/>
            <a:ext cx="833755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54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oundRect">
            <a:avLst/>
          </a:prstGeom>
          <a:effectLst/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2017-05-16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1F497D">
                    <a:lumMod val="75000"/>
                  </a:srgbClr>
                </a:solidFill>
              </a:rPr>
              <a:t>Nauka dla Sportu - Sport dla Nauki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055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2017-05-16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1F497D">
                    <a:lumMod val="75000"/>
                  </a:srgbClr>
                </a:solidFill>
              </a:rPr>
              <a:t>Nauka dla Sportu - Sport dla Nauki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26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ound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2017-05-16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1F497D">
                    <a:lumMod val="75000"/>
                  </a:srgbClr>
                </a:solidFill>
              </a:rPr>
              <a:t>Nauka dla Sportu - Sport dla Nauki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878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2017-05-16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131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2017-05-16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208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2017-05-16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1F497D">
                    <a:lumMod val="75000"/>
                  </a:srgbClr>
                </a:solidFill>
              </a:rPr>
              <a:t>Nauka dla Sportu - Sport dla Nauki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60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2017-05-16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1F497D">
                    <a:lumMod val="75000"/>
                  </a:srgbClr>
                </a:solidFill>
              </a:rPr>
              <a:t>Nauka dla Sportu - Sport dla Nauki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3347864" y="260648"/>
            <a:ext cx="5338936" cy="1143000"/>
          </a:xfrm>
          <a:prstGeom prst="round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311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136" y="116632"/>
            <a:ext cx="888475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827" y="726232"/>
            <a:ext cx="8881368" cy="6015136"/>
          </a:xfrm>
        </p:spPr>
        <p:txBody>
          <a:bodyPr/>
          <a:lstStyle>
            <a:lvl1pPr>
              <a:lnSpc>
                <a:spcPct val="96000"/>
              </a:lnSpc>
              <a:buClr>
                <a:srgbClr val="EE8E00"/>
              </a:buClr>
              <a:defRPr/>
            </a:lvl1pPr>
            <a:lvl2pPr marL="630238" indent="-274638">
              <a:lnSpc>
                <a:spcPct val="96000"/>
              </a:lnSpc>
              <a:buClr>
                <a:srgbClr val="009900"/>
              </a:buClr>
              <a:defRPr/>
            </a:lvl2pPr>
            <a:lvl3pPr marL="893763" indent="-263525">
              <a:lnSpc>
                <a:spcPct val="96000"/>
              </a:lnSpc>
              <a:buClr>
                <a:srgbClr val="0066FF"/>
              </a:buClr>
              <a:defRPr/>
            </a:lvl3pPr>
            <a:lvl4pPr marL="1260475" indent="-274638">
              <a:lnSpc>
                <a:spcPct val="96000"/>
              </a:lnSpc>
              <a:defRPr/>
            </a:lvl4pPr>
            <a:lvl5pPr>
              <a:lnSpc>
                <a:spcPct val="96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56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ound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2017-05-16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535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2017-05-16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63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2017-05-16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41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2017-05-16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95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88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5" y="1066800"/>
            <a:ext cx="4090988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066800"/>
            <a:ext cx="4090987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7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3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3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619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6643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755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5129" y="726232"/>
            <a:ext cx="8881368" cy="60151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53438" y="116632"/>
            <a:ext cx="8884750" cy="6096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Symbol" pitchFamily="18" charset="2"/>
        <a:buChar char="·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6700" algn="l" rtl="0" eaLnBrk="0" fontAlgn="base" hangingPunct="0">
        <a:spcBef>
          <a:spcPct val="10000"/>
        </a:spcBef>
        <a:spcAft>
          <a:spcPct val="0"/>
        </a:spcAft>
        <a:buClr>
          <a:srgbClr val="0000FF"/>
        </a:buClr>
        <a:buFont typeface="Symbol" pitchFamily="18" charset="2"/>
        <a:buChar char="·"/>
        <a:defRPr sz="2400">
          <a:solidFill>
            <a:schemeClr val="tx1"/>
          </a:solidFill>
          <a:latin typeface="+mn-lt"/>
        </a:defRPr>
      </a:lvl2pPr>
      <a:lvl3pPr marL="809625" indent="-184150" algn="l" rtl="0" eaLnBrk="0" fontAlgn="base" hangingPunct="0">
        <a:spcBef>
          <a:spcPct val="1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076325" indent="-266700" algn="l" rtl="0" eaLnBrk="0" fontAlgn="base" hangingPunct="0">
        <a:spcBef>
          <a:spcPct val="1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1343025" indent="-2667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tile tx="-46355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347864" y="260648"/>
            <a:ext cx="5338936" cy="5760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D26CECDE-9E31-4D13-96B4-516297FFDAC7}" type="datetimeFigureOut">
              <a:rPr lang="pl-PL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2017-05-16</a:t>
            </a:fld>
            <a:endParaRPr lang="pl-P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l-PL" dirty="0" smtClean="0">
                <a:solidFill>
                  <a:srgbClr val="1F497D">
                    <a:lumMod val="75000"/>
                  </a:srgbClr>
                </a:solidFill>
              </a:rPr>
              <a:t>Nauka dla Sportu - Sport dla Nauki</a:t>
            </a:r>
            <a:endParaRPr lang="pl-PL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8A979A7-1A45-4B0C-A953-8D05169827A2}" type="slidenum">
              <a:rPr lang="pl-PL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pl-PL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94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09836" y="1340769"/>
            <a:ext cx="8905423" cy="29000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109836" y="116632"/>
            <a:ext cx="5736458" cy="1250321"/>
          </a:xfrm>
          <a:gradFill flip="none" rotWithShape="1">
            <a:gsLst>
              <a:gs pos="50000">
                <a:srgbClr val="EED200"/>
              </a:gs>
              <a:gs pos="64000">
                <a:srgbClr val="EE8E00"/>
              </a:gs>
              <a:gs pos="0">
                <a:srgbClr val="00A200"/>
              </a:gs>
              <a:gs pos="36000">
                <a:srgbClr val="EE8E00"/>
              </a:gs>
              <a:gs pos="100000">
                <a:srgbClr val="3399FF"/>
              </a:gs>
            </a:gsLst>
            <a:lin ang="0" scaled="1"/>
            <a:tileRect/>
          </a:gradFill>
        </p:spPr>
        <p:txBody>
          <a:bodyPr anchor="t" anchorCtr="0"/>
          <a:lstStyle/>
          <a:p>
            <a:pPr>
              <a:defRPr/>
            </a:pPr>
            <a:r>
              <a:rPr lang="en-AU" altLang="en-A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Medal-winning Enhancements</a:t>
            </a:r>
            <a:br>
              <a:rPr lang="en-AU" altLang="en-A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AU" altLang="en-A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Performance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132715" y="1454305"/>
            <a:ext cx="8823391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600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defRPr/>
            </a:pPr>
            <a:r>
              <a:rPr lang="en-AU" altLang="en-AU" kern="0" dirty="0"/>
              <a:t>Will </a:t>
            </a:r>
            <a:r>
              <a:rPr lang="en-AU" altLang="en-AU" kern="0" dirty="0" smtClean="0"/>
              <a:t>Hopkins</a:t>
            </a:r>
          </a:p>
          <a:p>
            <a:pPr>
              <a:defRPr/>
            </a:pPr>
            <a:r>
              <a:rPr lang="en-AU" altLang="en-AU" sz="2400" b="0" kern="0" dirty="0" smtClean="0"/>
              <a:t>Institute </a:t>
            </a:r>
            <a:r>
              <a:rPr lang="en-AU" altLang="en-AU" sz="2400" b="0" kern="0" dirty="0"/>
              <a:t>of </a:t>
            </a:r>
            <a:r>
              <a:rPr lang="en-AU" altLang="en-AU" sz="2400" b="0" kern="0" dirty="0" smtClean="0"/>
              <a:t>Sport </a:t>
            </a:r>
            <a:r>
              <a:rPr lang="en-AU" altLang="en-AU" sz="2400" b="0" kern="0" dirty="0"/>
              <a:t>Exercise and Active Living</a:t>
            </a:r>
            <a:r>
              <a:rPr lang="en-AU" altLang="en-AU" sz="2400" b="0" kern="0" dirty="0" smtClean="0"/>
              <a:t>, Victoria </a:t>
            </a:r>
            <a:r>
              <a:rPr lang="en-AU" altLang="en-AU" sz="2400" b="0" kern="0" dirty="0"/>
              <a:t>University, </a:t>
            </a:r>
            <a:r>
              <a:rPr lang="en-AU" altLang="en-AU" sz="2400" b="0" kern="0" dirty="0" smtClean="0"/>
              <a:t>Melbourne</a:t>
            </a:r>
            <a:r>
              <a:rPr lang="en-AU" altLang="en-AU" sz="2400" b="0" kern="0" dirty="0"/>
              <a:t/>
            </a:r>
            <a:br>
              <a:rPr lang="en-AU" altLang="en-AU" sz="2400" b="0" kern="0" dirty="0"/>
            </a:br>
            <a:r>
              <a:rPr lang="en-AU" altLang="en-AU" sz="2400" b="0" kern="0" dirty="0"/>
              <a:t>High Performance Sport NZ, Auckland</a:t>
            </a:r>
          </a:p>
          <a:p>
            <a:pPr>
              <a:defRPr/>
            </a:pPr>
            <a:r>
              <a:rPr lang="en-AU" altLang="en-AU" sz="2400" b="0" kern="0" dirty="0" smtClean="0"/>
              <a:t>Defence </a:t>
            </a:r>
            <a:r>
              <a:rPr lang="en-AU" altLang="en-AU" sz="2400" b="0" kern="0" dirty="0"/>
              <a:t>Institute, NIH, </a:t>
            </a:r>
            <a:r>
              <a:rPr lang="en-AU" altLang="en-AU" sz="2400" b="0" kern="0" dirty="0" smtClean="0"/>
              <a:t>Oslo</a:t>
            </a:r>
          </a:p>
          <a:p>
            <a:pPr>
              <a:defRPr/>
            </a:pPr>
            <a:r>
              <a:rPr lang="en-AU" altLang="en-AU" sz="2400" b="0" i="1" kern="0" dirty="0" smtClean="0"/>
              <a:t>will@clear.net.nz – sportsci.org/will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47" y="3534891"/>
            <a:ext cx="3562064" cy="61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246" y="3534891"/>
            <a:ext cx="899084" cy="58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212" y="3438638"/>
            <a:ext cx="1757304" cy="756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4" b="-1"/>
          <a:stretch/>
        </p:blipFill>
        <p:spPr bwMode="auto">
          <a:xfrm>
            <a:off x="3875630" y="3551319"/>
            <a:ext cx="2121138" cy="57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76" name="Straight Connector 3075"/>
          <p:cNvCxnSpPr/>
          <p:nvPr/>
        </p:nvCxnSpPr>
        <p:spPr bwMode="auto">
          <a:xfrm>
            <a:off x="116657" y="3469118"/>
            <a:ext cx="900448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09836" y="4175368"/>
            <a:ext cx="8906400" cy="252028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altLang="en-AU" dirty="0" smtClean="0"/>
              <a:t>Enhancements in non-interactive sports</a:t>
            </a:r>
            <a:r>
              <a:rPr lang="en-AU" altLang="en-AU" sz="2400" dirty="0" smtClean="0"/>
              <a:t> (track and field, rowing…)</a:t>
            </a:r>
          </a:p>
          <a:p>
            <a:pPr lvl="1">
              <a:lnSpc>
                <a:spcPct val="90000"/>
              </a:lnSpc>
            </a:pPr>
            <a:r>
              <a:rPr lang="en-AU" altLang="en-AU" dirty="0" smtClean="0"/>
              <a:t>Within-athlete variability in performance scores between competitions</a:t>
            </a:r>
          </a:p>
          <a:p>
            <a:pPr>
              <a:lnSpc>
                <a:spcPct val="90000"/>
              </a:lnSpc>
            </a:pPr>
            <a:r>
              <a:rPr lang="en-AU" altLang="en-AU" dirty="0" smtClean="0"/>
              <a:t>Enhancements in interactive </a:t>
            </a:r>
            <a:r>
              <a:rPr lang="en-AU" altLang="en-AU" dirty="0"/>
              <a:t>non-match </a:t>
            </a:r>
            <a:r>
              <a:rPr lang="en-AU" altLang="en-AU" dirty="0" smtClean="0"/>
              <a:t>sports</a:t>
            </a:r>
            <a:r>
              <a:rPr lang="en-AU" altLang="en-AU" sz="2400" dirty="0" smtClean="0"/>
              <a:t> (road cycling…)</a:t>
            </a:r>
          </a:p>
          <a:p>
            <a:pPr lvl="1">
              <a:lnSpc>
                <a:spcPct val="90000"/>
              </a:lnSpc>
            </a:pPr>
            <a:r>
              <a:rPr lang="en-AU" altLang="en-AU" dirty="0" smtClean="0"/>
              <a:t>Within-athlete variability of competition rank</a:t>
            </a:r>
          </a:p>
          <a:p>
            <a:pPr>
              <a:lnSpc>
                <a:spcPct val="90000"/>
              </a:lnSpc>
            </a:pPr>
            <a:r>
              <a:rPr lang="en-AU" altLang="en-AU" dirty="0" smtClean="0"/>
              <a:t>Enhancements in match-play sports</a:t>
            </a:r>
            <a:r>
              <a:rPr lang="en-AU" altLang="en-AU" sz="2400" dirty="0" smtClean="0"/>
              <a:t> (team and court sports, fights…)</a:t>
            </a:r>
          </a:p>
          <a:p>
            <a:pPr lvl="1">
              <a:lnSpc>
                <a:spcPct val="90000"/>
              </a:lnSpc>
            </a:pPr>
            <a:r>
              <a:rPr lang="en-AU" dirty="0" smtClean="0"/>
              <a:t>Chances of winning the medal match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75169" y="1287651"/>
            <a:ext cx="3118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1800" dirty="0" smtClean="0">
                <a:solidFill>
                  <a:srgbClr val="3838B2"/>
                </a:solidFill>
                <a:latin typeface="+mn-lt"/>
              </a:rPr>
              <a:t>16-18 Nov 2016  –  </a:t>
            </a:r>
            <a:r>
              <a:rPr lang="en-US" sz="1800" dirty="0">
                <a:solidFill>
                  <a:srgbClr val="3838B2"/>
                </a:solidFill>
                <a:latin typeface="Arial Narrow"/>
              </a:rPr>
              <a:t>Alicante, </a:t>
            </a:r>
            <a:r>
              <a:rPr lang="en-US" sz="1800" dirty="0" smtClean="0">
                <a:solidFill>
                  <a:srgbClr val="3838B2"/>
                </a:solidFill>
                <a:latin typeface="Arial Narrow"/>
              </a:rPr>
              <a:t>Spain</a:t>
            </a:r>
            <a:endParaRPr lang="en-US" sz="1800" dirty="0">
              <a:solidFill>
                <a:srgbClr val="3838B2"/>
              </a:solidFill>
              <a:latin typeface="Arial Narrow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294" y="116634"/>
            <a:ext cx="3168964" cy="1259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141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bldLvl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526" y="44624"/>
            <a:ext cx="8925970" cy="6721936"/>
          </a:xfrm>
        </p:spPr>
        <p:txBody>
          <a:bodyPr/>
          <a:lstStyle/>
          <a:p>
            <a:pPr>
              <a:lnSpc>
                <a:spcPct val="95000"/>
              </a:lnSpc>
            </a:pPr>
            <a:endParaRPr lang="en-AU" sz="2400" dirty="0" smtClean="0"/>
          </a:p>
          <a:p>
            <a:pPr>
              <a:lnSpc>
                <a:spcPct val="95000"/>
              </a:lnSpc>
            </a:pPr>
            <a:endParaRPr lang="en-AU" sz="2400" dirty="0"/>
          </a:p>
          <a:p>
            <a:pPr>
              <a:lnSpc>
                <a:spcPct val="95000"/>
              </a:lnSpc>
            </a:pPr>
            <a:endParaRPr lang="en-AU" sz="2400" dirty="0" smtClean="0"/>
          </a:p>
          <a:p>
            <a:pPr>
              <a:lnSpc>
                <a:spcPct val="95000"/>
              </a:lnSpc>
            </a:pPr>
            <a:endParaRPr lang="en-AU" sz="2000" dirty="0"/>
          </a:p>
          <a:p>
            <a:pPr>
              <a:lnSpc>
                <a:spcPct val="95000"/>
              </a:lnSpc>
            </a:pPr>
            <a:endParaRPr lang="en-AU" sz="2400" dirty="0" smtClean="0"/>
          </a:p>
          <a:p>
            <a:pPr>
              <a:lnSpc>
                <a:spcPct val="95000"/>
              </a:lnSpc>
            </a:pPr>
            <a:endParaRPr lang="en-AU" sz="2000" dirty="0"/>
          </a:p>
          <a:p>
            <a:pPr>
              <a:lnSpc>
                <a:spcPct val="95000"/>
              </a:lnSpc>
            </a:pPr>
            <a:endParaRPr lang="en-AU" sz="1800" dirty="0" smtClean="0"/>
          </a:p>
          <a:p>
            <a:pPr>
              <a:lnSpc>
                <a:spcPct val="95000"/>
              </a:lnSpc>
            </a:pPr>
            <a:endParaRPr lang="en-AU" sz="2000" dirty="0"/>
          </a:p>
          <a:p>
            <a:pPr>
              <a:lnSpc>
                <a:spcPct val="95000"/>
              </a:lnSpc>
            </a:pPr>
            <a:endParaRPr lang="en-AU" dirty="0"/>
          </a:p>
          <a:p>
            <a:pPr>
              <a:lnSpc>
                <a:spcPct val="95000"/>
              </a:lnSpc>
            </a:pPr>
            <a:r>
              <a:rPr lang="en-AU" dirty="0" smtClean="0"/>
              <a:t>Both analyses produce estimates of </a:t>
            </a:r>
            <a:r>
              <a:rPr lang="en-AU" i="1" dirty="0" smtClean="0"/>
              <a:t>between</a:t>
            </a:r>
            <a:r>
              <a:rPr lang="en-AU" dirty="0" smtClean="0"/>
              <a:t>-cyclist CVs (not shown),  which combine with the </a:t>
            </a:r>
            <a:r>
              <a:rPr lang="en-AU" i="1" dirty="0" smtClean="0"/>
              <a:t>within</a:t>
            </a:r>
            <a:r>
              <a:rPr lang="en-AU" dirty="0" smtClean="0"/>
              <a:t>-cyclist CVs to give intraclass correlation coefficients (ICC) representing comp-to-comp correlations.</a:t>
            </a:r>
          </a:p>
          <a:p>
            <a:pPr lvl="1">
              <a:lnSpc>
                <a:spcPct val="95000"/>
              </a:lnSpc>
            </a:pPr>
            <a:r>
              <a:rPr lang="en-AU" dirty="0" smtClean="0"/>
              <a:t>The similar ICCs for time and rank show that log of rank contains similar information about performance as the log of time.</a:t>
            </a:r>
          </a:p>
          <a:p>
            <a:pPr lvl="1">
              <a:lnSpc>
                <a:spcPct val="95000"/>
              </a:lnSpc>
            </a:pPr>
            <a:r>
              <a:rPr lang="en-AU" dirty="0" smtClean="0"/>
              <a:t>Log of rank can therefore be used to derive the smallest important change in rank: </a:t>
            </a:r>
            <a:r>
              <a:rPr lang="en-AU" dirty="0" smtClean="0">
                <a:sym typeface="Symbol"/>
              </a:rPr>
              <a:t>2.09</a:t>
            </a:r>
            <a:r>
              <a:rPr lang="en-AU" baseline="30000" dirty="0" smtClean="0">
                <a:sym typeface="Symbol"/>
              </a:rPr>
              <a:t>0.3</a:t>
            </a:r>
            <a:r>
              <a:rPr lang="en-AU" dirty="0" smtClean="0">
                <a:sym typeface="Symbol"/>
              </a:rPr>
              <a:t> = 0.80 = -20</a:t>
            </a:r>
            <a:r>
              <a:rPr lang="en-AU" dirty="0" smtClean="0"/>
              <a:t>% (e.g., 10</a:t>
            </a:r>
            <a:r>
              <a:rPr lang="en-AU" baseline="30000" dirty="0" smtClean="0"/>
              <a:t>th</a:t>
            </a:r>
            <a:r>
              <a:rPr lang="en-AU" dirty="0" smtClean="0"/>
              <a:t> to 8</a:t>
            </a:r>
            <a:r>
              <a:rPr lang="en-AU" baseline="30000" dirty="0" smtClean="0"/>
              <a:t>th</a:t>
            </a:r>
            <a:r>
              <a:rPr lang="en-AU" dirty="0" smtClean="0"/>
              <a:t>).</a:t>
            </a:r>
          </a:p>
          <a:p>
            <a:pPr lvl="1">
              <a:lnSpc>
                <a:spcPct val="95000"/>
              </a:lnSpc>
            </a:pPr>
            <a:r>
              <a:rPr lang="en-AU" dirty="0" smtClean="0"/>
              <a:t>There are very interesting relationships between event and final ranks!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4962041" y="154350"/>
            <a:ext cx="853648" cy="3401100"/>
            <a:chOff x="4962041" y="1489093"/>
            <a:chExt cx="853648" cy="3593170"/>
          </a:xfrm>
        </p:grpSpPr>
        <p:sp>
          <p:nvSpPr>
            <p:cNvPr id="17" name="TextBox 16"/>
            <p:cNvSpPr txBox="1"/>
            <p:nvPr/>
          </p:nvSpPr>
          <p:spPr>
            <a:xfrm>
              <a:off x="4962041" y="2234052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68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62041" y="2639345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68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62041" y="3044638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67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962041" y="3449931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110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62041" y="3856071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94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62041" y="4261364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112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62041" y="1489093"/>
              <a:ext cx="853200" cy="7498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Rank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CV</a:t>
              </a:r>
              <a:r>
                <a:rPr lang="en-US" sz="2000" dirty="0" smtClean="0">
                  <a:latin typeface="+mn-lt"/>
                </a:rPr>
                <a:t> (%)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962041" y="4671006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b="1" dirty="0" smtClean="0">
                  <a:latin typeface="+mn-lt"/>
                </a:rPr>
                <a:t>109</a:t>
              </a:r>
              <a:endParaRPr lang="en-US" sz="2200" b="1" dirty="0">
                <a:latin typeface="+mn-l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814801" y="154350"/>
            <a:ext cx="853648" cy="3401100"/>
            <a:chOff x="5814801" y="188640"/>
            <a:chExt cx="853648" cy="3593170"/>
          </a:xfrm>
        </p:grpSpPr>
        <p:sp>
          <p:nvSpPr>
            <p:cNvPr id="24" name="TextBox 23"/>
            <p:cNvSpPr txBox="1"/>
            <p:nvPr/>
          </p:nvSpPr>
          <p:spPr>
            <a:xfrm>
              <a:off x="5814801" y="933599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0.73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814801" y="1338892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0.59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14801" y="1744185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0.65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14801" y="2149478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-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814801" y="2555618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-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814801" y="2960911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-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14801" y="188640"/>
              <a:ext cx="853200" cy="7498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Time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ICC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14801" y="3370553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b="1" dirty="0" smtClean="0">
                  <a:latin typeface="+mn-lt"/>
                </a:rPr>
                <a:t>-</a:t>
              </a:r>
              <a:endParaRPr lang="en-US" sz="2200" b="1" dirty="0">
                <a:latin typeface="+mn-lt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668449" y="154350"/>
            <a:ext cx="853648" cy="3403865"/>
            <a:chOff x="6668449" y="188640"/>
            <a:chExt cx="853648" cy="3596091"/>
          </a:xfrm>
        </p:grpSpPr>
        <p:grpSp>
          <p:nvGrpSpPr>
            <p:cNvPr id="51" name="Group 50"/>
            <p:cNvGrpSpPr/>
            <p:nvPr/>
          </p:nvGrpSpPr>
          <p:grpSpPr>
            <a:xfrm>
              <a:off x="6668449" y="188640"/>
              <a:ext cx="853648" cy="1969723"/>
              <a:chOff x="6668449" y="188640"/>
              <a:chExt cx="853648" cy="1969723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6668449" y="936520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0.62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668449" y="1341813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0.65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668449" y="1747106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0.61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668449" y="188640"/>
                <a:ext cx="853200" cy="74981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Rank</a:t>
                </a:r>
                <a:br>
                  <a:rPr lang="en-US" sz="2200" dirty="0" smtClean="0">
                    <a:latin typeface="+mn-lt"/>
                  </a:rPr>
                </a:br>
                <a:r>
                  <a:rPr lang="en-US" sz="2200" dirty="0" smtClean="0">
                    <a:latin typeface="+mn-lt"/>
                  </a:rPr>
                  <a:t>ICC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6668449" y="2152399"/>
              <a:ext cx="853648" cy="1632332"/>
              <a:chOff x="6668449" y="2152399"/>
              <a:chExt cx="853648" cy="1632332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6668449" y="2152399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0.32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668449" y="2558539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0.39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668449" y="2963832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0.12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668449" y="3373474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b="1" dirty="0" smtClean="0">
                    <a:latin typeface="+mn-lt"/>
                  </a:rPr>
                  <a:t>0.23</a:t>
                </a:r>
                <a:endParaRPr lang="en-US" sz="2200" b="1" dirty="0">
                  <a:latin typeface="+mn-lt"/>
                </a:endParaRP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841841" y="154350"/>
            <a:ext cx="4121855" cy="1861668"/>
            <a:chOff x="841841" y="1129053"/>
            <a:chExt cx="4121855" cy="1966802"/>
          </a:xfrm>
        </p:grpSpPr>
        <p:sp>
          <p:nvSpPr>
            <p:cNvPr id="4" name="TextBox 3"/>
            <p:cNvSpPr txBox="1"/>
            <p:nvPr/>
          </p:nvSpPr>
          <p:spPr>
            <a:xfrm>
              <a:off x="2217429" y="1874012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flying lap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110048" y="1874012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1.6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17429" y="2279305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individual pursuit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10048" y="2279305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1.5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17429" y="2684598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1-km time trial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10048" y="2684598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1.4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10496" y="1129053"/>
              <a:ext cx="853200" cy="7498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Time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CV</a:t>
              </a:r>
              <a:r>
                <a:rPr lang="en-US" sz="2000" dirty="0" smtClean="0">
                  <a:latin typeface="+mn-lt"/>
                </a:rPr>
                <a:t> (%)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43" name="Left Brace 42"/>
            <p:cNvSpPr/>
            <p:nvPr/>
          </p:nvSpPr>
          <p:spPr bwMode="auto">
            <a:xfrm>
              <a:off x="1953927" y="1874012"/>
              <a:ext cx="206111" cy="1201078"/>
            </a:xfrm>
            <a:custGeom>
              <a:avLst/>
              <a:gdLst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15700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15700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95003 h 1201078"/>
                <a:gd name="connsiteX6" fmla="*/ 216024 w 216024"/>
                <a:gd name="connsiteY6" fmla="*/ 0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15700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72912 h 1201078"/>
                <a:gd name="connsiteX5" fmla="*/ 108012 w 216024"/>
                <a:gd name="connsiteY5" fmla="*/ 95003 h 1201078"/>
                <a:gd name="connsiteX6" fmla="*/ 216024 w 216024"/>
                <a:gd name="connsiteY6" fmla="*/ 0 h 1201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24" h="1201078" stroke="0" extrusionOk="0">
                  <a:moveTo>
                    <a:pt x="216024" y="1201078"/>
                  </a:moveTo>
                  <a:cubicBezTo>
                    <a:pt x="156371" y="1201078"/>
                    <a:pt x="108012" y="1193019"/>
                    <a:pt x="108012" y="1183077"/>
                  </a:cubicBezTo>
                  <a:lnTo>
                    <a:pt x="108012" y="618540"/>
                  </a:lnTo>
                  <a:cubicBezTo>
                    <a:pt x="108012" y="608598"/>
                    <a:pt x="59653" y="600539"/>
                    <a:pt x="0" y="600539"/>
                  </a:cubicBezTo>
                  <a:cubicBezTo>
                    <a:pt x="59653" y="600539"/>
                    <a:pt x="108012" y="592480"/>
                    <a:pt x="108012" y="582538"/>
                  </a:cubicBezTo>
                  <a:lnTo>
                    <a:pt x="108012" y="18001"/>
                  </a:lnTo>
                  <a:cubicBezTo>
                    <a:pt x="108012" y="8059"/>
                    <a:pt x="156371" y="0"/>
                    <a:pt x="216024" y="0"/>
                  </a:cubicBezTo>
                  <a:lnTo>
                    <a:pt x="216024" y="1201078"/>
                  </a:lnTo>
                  <a:close/>
                </a:path>
                <a:path w="216024" h="1201078" fill="none">
                  <a:moveTo>
                    <a:pt x="216024" y="1201078"/>
                  </a:moveTo>
                  <a:cubicBezTo>
                    <a:pt x="156371" y="1201078"/>
                    <a:pt x="108012" y="1125642"/>
                    <a:pt x="108012" y="1115700"/>
                  </a:cubicBezTo>
                  <a:lnTo>
                    <a:pt x="108012" y="618540"/>
                  </a:lnTo>
                  <a:cubicBezTo>
                    <a:pt x="108012" y="608598"/>
                    <a:pt x="0" y="608144"/>
                    <a:pt x="0" y="600539"/>
                  </a:cubicBezTo>
                  <a:cubicBezTo>
                    <a:pt x="0" y="592934"/>
                    <a:pt x="108012" y="582854"/>
                    <a:pt x="108012" y="572912"/>
                  </a:cubicBezTo>
                  <a:lnTo>
                    <a:pt x="108012" y="95003"/>
                  </a:lnTo>
                  <a:cubicBezTo>
                    <a:pt x="108012" y="85061"/>
                    <a:pt x="156371" y="0"/>
                    <a:pt x="216024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41841" y="2155515"/>
              <a:ext cx="1231021" cy="6821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200" dirty="0" smtClean="0">
                  <a:latin typeface="+mn-lt"/>
                </a:rPr>
                <a:t>non-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interactive</a:t>
              </a:r>
              <a:endParaRPr lang="en-US" sz="2200" dirty="0">
                <a:latin typeface="+mn-lt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69834" y="2010373"/>
            <a:ext cx="4193862" cy="1545077"/>
            <a:chOff x="769834" y="3449931"/>
            <a:chExt cx="4193862" cy="1632332"/>
          </a:xfrm>
        </p:grpSpPr>
        <p:sp>
          <p:nvSpPr>
            <p:cNvPr id="38" name="TextBox 37"/>
            <p:cNvSpPr txBox="1"/>
            <p:nvPr/>
          </p:nvSpPr>
          <p:spPr>
            <a:xfrm>
              <a:off x="2217429" y="4671006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b="1" dirty="0" smtClean="0">
                  <a:latin typeface="+mn-lt"/>
                </a:rPr>
                <a:t>final rank</a:t>
              </a:r>
              <a:endParaRPr lang="en-US" sz="2200" b="1" dirty="0">
                <a:latin typeface="+mn-l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110048" y="4671006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b="1" dirty="0" smtClean="0">
                  <a:latin typeface="+mn-lt"/>
                </a:rPr>
                <a:t>-</a:t>
              </a:r>
              <a:endParaRPr lang="en-US" sz="2200" b="1" dirty="0">
                <a:latin typeface="+mn-lt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769834" y="3449931"/>
              <a:ext cx="4193862" cy="1223785"/>
              <a:chOff x="769834" y="3449931"/>
              <a:chExt cx="4193862" cy="1223785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217429" y="3449931"/>
                <a:ext cx="190297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points race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110048" y="3449931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-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17429" y="3856071"/>
                <a:ext cx="190297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elimination race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110048" y="3856071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-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217429" y="4261364"/>
                <a:ext cx="190297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scratch race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110048" y="4261364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-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5" name="Left Brace 42"/>
              <p:cNvSpPr/>
              <p:nvPr/>
            </p:nvSpPr>
            <p:spPr bwMode="auto">
              <a:xfrm>
                <a:off x="1958560" y="3472638"/>
                <a:ext cx="206111" cy="1201078"/>
              </a:xfrm>
              <a:custGeom>
                <a:avLst/>
                <a:gdLst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15700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15700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95003 h 1201078"/>
                  <a:gd name="connsiteX6" fmla="*/ 216024 w 216024"/>
                  <a:gd name="connsiteY6" fmla="*/ 0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15700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72912 h 1201078"/>
                  <a:gd name="connsiteX5" fmla="*/ 108012 w 216024"/>
                  <a:gd name="connsiteY5" fmla="*/ 95003 h 1201078"/>
                  <a:gd name="connsiteX6" fmla="*/ 216024 w 216024"/>
                  <a:gd name="connsiteY6" fmla="*/ 0 h 1201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6024" h="1201078" stroke="0" extrusionOk="0">
                    <a:moveTo>
                      <a:pt x="216024" y="1201078"/>
                    </a:moveTo>
                    <a:cubicBezTo>
                      <a:pt x="156371" y="1201078"/>
                      <a:pt x="108012" y="1193019"/>
                      <a:pt x="108012" y="1183077"/>
                    </a:cubicBezTo>
                    <a:lnTo>
                      <a:pt x="108012" y="618540"/>
                    </a:lnTo>
                    <a:cubicBezTo>
                      <a:pt x="108012" y="608598"/>
                      <a:pt x="59653" y="600539"/>
                      <a:pt x="0" y="600539"/>
                    </a:cubicBezTo>
                    <a:cubicBezTo>
                      <a:pt x="59653" y="600539"/>
                      <a:pt x="108012" y="592480"/>
                      <a:pt x="108012" y="582538"/>
                    </a:cubicBezTo>
                    <a:lnTo>
                      <a:pt x="108012" y="18001"/>
                    </a:lnTo>
                    <a:cubicBezTo>
                      <a:pt x="108012" y="8059"/>
                      <a:pt x="156371" y="0"/>
                      <a:pt x="216024" y="0"/>
                    </a:cubicBezTo>
                    <a:lnTo>
                      <a:pt x="216024" y="1201078"/>
                    </a:lnTo>
                    <a:close/>
                  </a:path>
                  <a:path w="216024" h="1201078" fill="none">
                    <a:moveTo>
                      <a:pt x="216024" y="1201078"/>
                    </a:moveTo>
                    <a:cubicBezTo>
                      <a:pt x="156371" y="1201078"/>
                      <a:pt x="108012" y="1125642"/>
                      <a:pt x="108012" y="1115700"/>
                    </a:cubicBezTo>
                    <a:lnTo>
                      <a:pt x="108012" y="618540"/>
                    </a:lnTo>
                    <a:cubicBezTo>
                      <a:pt x="108012" y="608598"/>
                      <a:pt x="0" y="608144"/>
                      <a:pt x="0" y="600539"/>
                    </a:cubicBezTo>
                    <a:cubicBezTo>
                      <a:pt x="0" y="592934"/>
                      <a:pt x="108012" y="582854"/>
                      <a:pt x="108012" y="572912"/>
                    </a:cubicBezTo>
                    <a:lnTo>
                      <a:pt x="108012" y="95003"/>
                    </a:lnTo>
                    <a:cubicBezTo>
                      <a:pt x="108012" y="85061"/>
                      <a:pt x="156371" y="0"/>
                      <a:pt x="216024" y="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69834" y="3869641"/>
                <a:ext cx="1307662" cy="3774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200" dirty="0" smtClean="0">
                    <a:latin typeface="+mn-lt"/>
                  </a:rPr>
                  <a:t>interactive</a:t>
                </a:r>
                <a:endParaRPr lang="en-US" sz="2200" dirty="0">
                  <a:latin typeface="+mn-lt"/>
                </a:endParaRPr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7417870" y="3070039"/>
            <a:ext cx="1448272" cy="581548"/>
            <a:chOff x="7417870" y="3268986"/>
            <a:chExt cx="1448272" cy="614390"/>
          </a:xfrm>
        </p:grpSpPr>
        <p:sp>
          <p:nvSpPr>
            <p:cNvPr id="54" name="TextBox 53"/>
            <p:cNvSpPr txBox="1"/>
            <p:nvPr/>
          </p:nvSpPr>
          <p:spPr>
            <a:xfrm>
              <a:off x="7786022" y="3268986"/>
              <a:ext cx="1080120" cy="6143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200" dirty="0" smtClean="0">
                  <a:latin typeface="+mn-lt"/>
                </a:rPr>
                <a:t>Anyone can win!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55" name="AutoShape 4"/>
            <p:cNvSpPr>
              <a:spLocks noChangeArrowheads="1"/>
            </p:cNvSpPr>
            <p:nvPr/>
          </p:nvSpPr>
          <p:spPr bwMode="auto">
            <a:xfrm rot="10800000">
              <a:off x="7417870" y="3507587"/>
              <a:ext cx="394490" cy="186523"/>
            </a:xfrm>
            <a:custGeom>
              <a:avLst/>
              <a:gdLst>
                <a:gd name="connsiteX0" fmla="*/ 0 w 500948"/>
                <a:gd name="connsiteY0" fmla="*/ 66269 h 230020"/>
                <a:gd name="connsiteX1" fmla="*/ 180054 w 500948"/>
                <a:gd name="connsiteY1" fmla="*/ 66269 h 230020"/>
                <a:gd name="connsiteX2" fmla="*/ 180054 w 500948"/>
                <a:gd name="connsiteY2" fmla="*/ 0 h 230020"/>
                <a:gd name="connsiteX3" fmla="*/ 500948 w 500948"/>
                <a:gd name="connsiteY3" fmla="*/ 115010 h 230020"/>
                <a:gd name="connsiteX4" fmla="*/ 180054 w 500948"/>
                <a:gd name="connsiteY4" fmla="*/ 230020 h 230020"/>
                <a:gd name="connsiteX5" fmla="*/ 180054 w 500948"/>
                <a:gd name="connsiteY5" fmla="*/ 163751 h 230020"/>
                <a:gd name="connsiteX6" fmla="*/ 0 w 500948"/>
                <a:gd name="connsiteY6" fmla="*/ 163751 h 230020"/>
                <a:gd name="connsiteX7" fmla="*/ 0 w 500948"/>
                <a:gd name="connsiteY7" fmla="*/ 66269 h 230020"/>
                <a:gd name="connsiteX0" fmla="*/ 76200 w 577148"/>
                <a:gd name="connsiteY0" fmla="*/ 66269 h 230020"/>
                <a:gd name="connsiteX1" fmla="*/ 256254 w 577148"/>
                <a:gd name="connsiteY1" fmla="*/ 66269 h 230020"/>
                <a:gd name="connsiteX2" fmla="*/ 256254 w 577148"/>
                <a:gd name="connsiteY2" fmla="*/ 0 h 230020"/>
                <a:gd name="connsiteX3" fmla="*/ 577148 w 577148"/>
                <a:gd name="connsiteY3" fmla="*/ 115010 h 230020"/>
                <a:gd name="connsiteX4" fmla="*/ 256254 w 577148"/>
                <a:gd name="connsiteY4" fmla="*/ 230020 h 230020"/>
                <a:gd name="connsiteX5" fmla="*/ 256254 w 577148"/>
                <a:gd name="connsiteY5" fmla="*/ 163751 h 230020"/>
                <a:gd name="connsiteX6" fmla="*/ 0 w 577148"/>
                <a:gd name="connsiteY6" fmla="*/ 163751 h 230020"/>
                <a:gd name="connsiteX7" fmla="*/ 76200 w 577148"/>
                <a:gd name="connsiteY7" fmla="*/ 66269 h 230020"/>
                <a:gd name="connsiteX0" fmla="*/ 0 w 584768"/>
                <a:gd name="connsiteY0" fmla="*/ 66269 h 230020"/>
                <a:gd name="connsiteX1" fmla="*/ 263874 w 584768"/>
                <a:gd name="connsiteY1" fmla="*/ 66269 h 230020"/>
                <a:gd name="connsiteX2" fmla="*/ 263874 w 584768"/>
                <a:gd name="connsiteY2" fmla="*/ 0 h 230020"/>
                <a:gd name="connsiteX3" fmla="*/ 584768 w 584768"/>
                <a:gd name="connsiteY3" fmla="*/ 115010 h 230020"/>
                <a:gd name="connsiteX4" fmla="*/ 263874 w 584768"/>
                <a:gd name="connsiteY4" fmla="*/ 230020 h 230020"/>
                <a:gd name="connsiteX5" fmla="*/ 263874 w 584768"/>
                <a:gd name="connsiteY5" fmla="*/ 163751 h 230020"/>
                <a:gd name="connsiteX6" fmla="*/ 7620 w 584768"/>
                <a:gd name="connsiteY6" fmla="*/ 163751 h 230020"/>
                <a:gd name="connsiteX7" fmla="*/ 0 w 584768"/>
                <a:gd name="connsiteY7" fmla="*/ 66269 h 230020"/>
                <a:gd name="connsiteX0" fmla="*/ 0 w 584768"/>
                <a:gd name="connsiteY0" fmla="*/ 66269 h 230020"/>
                <a:gd name="connsiteX1" fmla="*/ 263874 w 584768"/>
                <a:gd name="connsiteY1" fmla="*/ 66269 h 230020"/>
                <a:gd name="connsiteX2" fmla="*/ 263874 w 584768"/>
                <a:gd name="connsiteY2" fmla="*/ 0 h 230020"/>
                <a:gd name="connsiteX3" fmla="*/ 584768 w 584768"/>
                <a:gd name="connsiteY3" fmla="*/ 115010 h 230020"/>
                <a:gd name="connsiteX4" fmla="*/ 263874 w 584768"/>
                <a:gd name="connsiteY4" fmla="*/ 230020 h 230020"/>
                <a:gd name="connsiteX5" fmla="*/ 263874 w 584768"/>
                <a:gd name="connsiteY5" fmla="*/ 163751 h 230020"/>
                <a:gd name="connsiteX6" fmla="*/ 0 w 584768"/>
                <a:gd name="connsiteY6" fmla="*/ 156131 h 230020"/>
                <a:gd name="connsiteX7" fmla="*/ 0 w 584768"/>
                <a:gd name="connsiteY7" fmla="*/ 66269 h 230020"/>
                <a:gd name="connsiteX0" fmla="*/ 22860 w 607628"/>
                <a:gd name="connsiteY0" fmla="*/ 66269 h 230020"/>
                <a:gd name="connsiteX1" fmla="*/ 286734 w 607628"/>
                <a:gd name="connsiteY1" fmla="*/ 66269 h 230020"/>
                <a:gd name="connsiteX2" fmla="*/ 286734 w 607628"/>
                <a:gd name="connsiteY2" fmla="*/ 0 h 230020"/>
                <a:gd name="connsiteX3" fmla="*/ 607628 w 607628"/>
                <a:gd name="connsiteY3" fmla="*/ 115010 h 230020"/>
                <a:gd name="connsiteX4" fmla="*/ 286734 w 607628"/>
                <a:gd name="connsiteY4" fmla="*/ 230020 h 230020"/>
                <a:gd name="connsiteX5" fmla="*/ 286734 w 607628"/>
                <a:gd name="connsiteY5" fmla="*/ 163751 h 230020"/>
                <a:gd name="connsiteX6" fmla="*/ 0 w 607628"/>
                <a:gd name="connsiteY6" fmla="*/ 156131 h 230020"/>
                <a:gd name="connsiteX7" fmla="*/ 22860 w 607628"/>
                <a:gd name="connsiteY7" fmla="*/ 66269 h 230020"/>
                <a:gd name="connsiteX0" fmla="*/ 0 w 607628"/>
                <a:gd name="connsiteY0" fmla="*/ 66269 h 230020"/>
                <a:gd name="connsiteX1" fmla="*/ 286734 w 607628"/>
                <a:gd name="connsiteY1" fmla="*/ 66269 h 230020"/>
                <a:gd name="connsiteX2" fmla="*/ 286734 w 607628"/>
                <a:gd name="connsiteY2" fmla="*/ 0 h 230020"/>
                <a:gd name="connsiteX3" fmla="*/ 607628 w 607628"/>
                <a:gd name="connsiteY3" fmla="*/ 115010 h 230020"/>
                <a:gd name="connsiteX4" fmla="*/ 286734 w 607628"/>
                <a:gd name="connsiteY4" fmla="*/ 230020 h 230020"/>
                <a:gd name="connsiteX5" fmla="*/ 286734 w 607628"/>
                <a:gd name="connsiteY5" fmla="*/ 163751 h 230020"/>
                <a:gd name="connsiteX6" fmla="*/ 0 w 607628"/>
                <a:gd name="connsiteY6" fmla="*/ 156131 h 230020"/>
                <a:gd name="connsiteX7" fmla="*/ 0 w 607628"/>
                <a:gd name="connsiteY7" fmla="*/ 66269 h 23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7628" h="230020">
                  <a:moveTo>
                    <a:pt x="0" y="66269"/>
                  </a:moveTo>
                  <a:lnTo>
                    <a:pt x="286734" y="66269"/>
                  </a:lnTo>
                  <a:lnTo>
                    <a:pt x="286734" y="0"/>
                  </a:lnTo>
                  <a:lnTo>
                    <a:pt x="607628" y="115010"/>
                  </a:lnTo>
                  <a:lnTo>
                    <a:pt x="286734" y="230020"/>
                  </a:lnTo>
                  <a:lnTo>
                    <a:pt x="286734" y="163751"/>
                  </a:lnTo>
                  <a:lnTo>
                    <a:pt x="0" y="156131"/>
                  </a:lnTo>
                  <a:lnTo>
                    <a:pt x="0" y="66269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563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8" y="589320"/>
            <a:ext cx="8881368" cy="5936024"/>
          </a:xfrm>
        </p:spPr>
        <p:txBody>
          <a:bodyPr/>
          <a:lstStyle/>
          <a:p>
            <a:pPr marL="0" indent="0">
              <a:lnSpc>
                <a:spcPct val="97000"/>
              </a:lnSpc>
              <a:buNone/>
            </a:pPr>
            <a:r>
              <a:rPr lang="en-US" sz="2000" dirty="0" err="1"/>
              <a:t>Higham</a:t>
            </a:r>
            <a:r>
              <a:rPr lang="en-US" sz="2000" dirty="0"/>
              <a:t> DG, Hopkins WG, </a:t>
            </a:r>
            <a:r>
              <a:rPr lang="en-US" sz="2000" dirty="0" err="1"/>
              <a:t>Pyne</a:t>
            </a:r>
            <a:r>
              <a:rPr lang="en-US" sz="2000" dirty="0"/>
              <a:t> DB, Anson JM (2014). </a:t>
            </a:r>
            <a:r>
              <a:rPr lang="en-AU" sz="2000" dirty="0">
                <a:solidFill>
                  <a:srgbClr val="000000"/>
                </a:solidFill>
              </a:rPr>
              <a:t>Performance indicators related to points scoring and winning in international rugby sevens. </a:t>
            </a:r>
            <a:r>
              <a:rPr lang="en-US" sz="2000" i="1" dirty="0"/>
              <a:t>Journal of Sports Science and Medicine</a:t>
            </a:r>
            <a:r>
              <a:rPr lang="en-US" sz="2000" dirty="0"/>
              <a:t> 13, 358-364.</a:t>
            </a: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lnSpc>
                <a:spcPct val="97000"/>
              </a:lnSpc>
              <a:buNone/>
            </a:pPr>
            <a:r>
              <a:rPr lang="en-US" sz="2000" dirty="0">
                <a:solidFill>
                  <a:srgbClr val="000000"/>
                </a:solidFill>
              </a:rPr>
              <a:t>Liu H, Hopkins WG, Gómez MA (2015). </a:t>
            </a:r>
            <a:r>
              <a:rPr lang="en-AU" sz="2000" dirty="0"/>
              <a:t>Modelling relationships between match events and match outcome in </a:t>
            </a:r>
            <a:r>
              <a:rPr lang="en-AU" sz="2000"/>
              <a:t>elite </a:t>
            </a:r>
            <a:r>
              <a:rPr lang="en-AU" sz="2000" smtClean="0"/>
              <a:t>football.</a:t>
            </a:r>
            <a:r>
              <a:rPr lang="en-AU" sz="2000" smtClean="0">
                <a:solidFill>
                  <a:srgbClr val="000000"/>
                </a:solidFill>
              </a:rPr>
              <a:t> </a:t>
            </a:r>
            <a:r>
              <a:rPr lang="en-US" sz="2000" i="1" dirty="0">
                <a:solidFill>
                  <a:srgbClr val="000000"/>
                </a:solidFill>
              </a:rPr>
              <a:t>European Journal of Sport Science</a:t>
            </a:r>
            <a:r>
              <a:rPr lang="en-US" sz="2000" dirty="0">
                <a:solidFill>
                  <a:srgbClr val="000000"/>
                </a:solidFill>
              </a:rPr>
              <a:t> 16, 516-25.</a:t>
            </a:r>
          </a:p>
          <a:p>
            <a:pPr>
              <a:lnSpc>
                <a:spcPct val="95000"/>
              </a:lnSpc>
            </a:pPr>
            <a:r>
              <a:rPr lang="en-AU" dirty="0">
                <a:solidFill>
                  <a:srgbClr val="000000"/>
                </a:solidFill>
                <a:sym typeface="Symbol"/>
              </a:rPr>
              <a:t>Ultimately you want an enhancement that will increase your chances of winning the gold-medal match or the bronze-medal match.</a:t>
            </a:r>
          </a:p>
          <a:p>
            <a:pPr>
              <a:lnSpc>
                <a:spcPct val="95000"/>
              </a:lnSpc>
            </a:pPr>
            <a:r>
              <a:rPr lang="en-AU" dirty="0">
                <a:solidFill>
                  <a:srgbClr val="000000"/>
                </a:solidFill>
                <a:sym typeface="Symbol"/>
              </a:rPr>
              <a:t>As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in non </a:t>
            </a:r>
            <a:r>
              <a:rPr lang="en-AU" dirty="0">
                <a:solidFill>
                  <a:srgbClr val="000000"/>
                </a:solidFill>
                <a:sym typeface="Symbol"/>
              </a:rPr>
              <a:t>match-play sports, the smallest important enhancement would win 1 extra match in every 10 matches. </a:t>
            </a:r>
          </a:p>
          <a:p>
            <a:pPr>
              <a:lnSpc>
                <a:spcPct val="95000"/>
              </a:lnSpc>
            </a:pPr>
            <a:r>
              <a:rPr lang="en-AU" dirty="0">
                <a:solidFill>
                  <a:srgbClr val="000000"/>
                </a:solidFill>
                <a:sym typeface="Symbol"/>
              </a:rPr>
              <a:t>Moderate, large, very large and extremely large enhancements would give 3, 5, 7 and 9 extra wins in every 10 matches.</a:t>
            </a:r>
          </a:p>
          <a:p>
            <a:pPr>
              <a:lnSpc>
                <a:spcPct val="95000"/>
              </a:lnSpc>
            </a:pPr>
            <a:r>
              <a:rPr lang="en-AU" dirty="0">
                <a:solidFill>
                  <a:srgbClr val="000000"/>
                </a:solidFill>
                <a:sym typeface="Symbol"/>
              </a:rPr>
              <a:t>But strategies or factors producing such enhancements would apply to earlier matches in the tournament or season.</a:t>
            </a:r>
          </a:p>
          <a:p>
            <a:pPr>
              <a:lnSpc>
                <a:spcPct val="95000"/>
              </a:lnSpc>
            </a:pPr>
            <a:r>
              <a:rPr lang="en-AU" dirty="0">
                <a:solidFill>
                  <a:srgbClr val="000000"/>
                </a:solidFill>
                <a:sym typeface="Symbol"/>
              </a:rPr>
              <a:t>And there are often enough matches to provide reasonable precision for effects of such strategies and factors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.</a:t>
            </a:r>
            <a:endParaRPr lang="en-US" dirty="0" smtClean="0">
              <a:solidFill>
                <a:srgbClr val="000000"/>
              </a:solidFill>
              <a:sym typeface="Symbol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32696" y="44624"/>
            <a:ext cx="8881200" cy="558800"/>
          </a:xfrm>
          <a:gradFill flip="none" rotWithShape="1">
            <a:gsLst>
              <a:gs pos="50000">
                <a:srgbClr val="EED200"/>
              </a:gs>
              <a:gs pos="64000">
                <a:srgbClr val="EE8E00"/>
              </a:gs>
              <a:gs pos="0">
                <a:srgbClr val="00A200"/>
              </a:gs>
              <a:gs pos="36000">
                <a:srgbClr val="EE8E00"/>
              </a:gs>
              <a:gs pos="100000">
                <a:srgbClr val="3399FF"/>
              </a:gs>
            </a:gsLst>
            <a:lin ang="0" scaled="1"/>
            <a:tileRect/>
          </a:gradFill>
        </p:spPr>
        <p:txBody>
          <a:bodyPr/>
          <a:lstStyle/>
          <a:p>
            <a:pPr>
              <a:defRPr/>
            </a:pPr>
            <a:r>
              <a:rPr lang="en-US" altLang="en-AU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Enhancements </a:t>
            </a:r>
            <a:r>
              <a:rPr lang="en-US" altLang="en-A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Match-play Sports</a:t>
            </a:r>
            <a:r>
              <a:rPr lang="en-US" altLang="en-A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AU" altLang="en-A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AU" altLang="en-A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team/court </a:t>
            </a:r>
            <a:r>
              <a:rPr lang="en-AU" altLang="en-A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sports, fights…)</a:t>
            </a:r>
            <a:endParaRPr lang="en-AU" altLang="en-AU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356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02" y="44623"/>
            <a:ext cx="9003818" cy="6760437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dirty="0"/>
              <a:t>So you can (and you have to) study actual competitions.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Analyze effects with repeated-measures logistic regression.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Express linear predictors as odds ratios per 2 within-team SD. 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Convert odds ratios to differences in chances of winning a close match.</a:t>
            </a:r>
            <a:br>
              <a:rPr lang="en-US" dirty="0"/>
            </a:br>
            <a:r>
              <a:rPr lang="en-US" dirty="0"/>
              <a:t>Example: odds ratio =1.5 is equivalent to </a:t>
            </a:r>
            <a:r>
              <a:rPr lang="en-US" dirty="0" smtClean="0"/>
              <a:t>55% </a:t>
            </a:r>
            <a:r>
              <a:rPr lang="en-US" dirty="0"/>
              <a:t>- </a:t>
            </a:r>
            <a:r>
              <a:rPr lang="en-US" dirty="0" smtClean="0"/>
              <a:t>45% =</a:t>
            </a:r>
            <a:r>
              <a:rPr lang="en-US" dirty="0"/>
              <a:t> 10</a:t>
            </a:r>
            <a:r>
              <a:rPr lang="en-US" dirty="0" smtClean="0"/>
              <a:t>%.</a:t>
            </a:r>
            <a:endParaRPr lang="en-US" dirty="0"/>
          </a:p>
          <a:p>
            <a:pPr lvl="1">
              <a:lnSpc>
                <a:spcPct val="94000"/>
              </a:lnSpc>
            </a:pPr>
            <a:r>
              <a:rPr lang="en-US" dirty="0"/>
              <a:t>Allow for different effects in close vs runaway loss/win matches.</a:t>
            </a:r>
          </a:p>
          <a:p>
            <a:pPr marL="630238" indent="-630238">
              <a:lnSpc>
                <a:spcPct val="94000"/>
              </a:lnSpc>
            </a:pPr>
            <a:r>
              <a:rPr lang="en-US" dirty="0"/>
              <a:t>Examples in international rugby </a:t>
            </a:r>
            <a:r>
              <a:rPr lang="en-US" dirty="0" smtClean="0"/>
              <a:t>7s:</a:t>
            </a:r>
            <a:endParaRPr lang="en-US" dirty="0"/>
          </a:p>
          <a:p>
            <a:pPr lvl="2">
              <a:lnSpc>
                <a:spcPct val="94000"/>
              </a:lnSpc>
            </a:pPr>
            <a:r>
              <a:rPr lang="en-US" b="1" dirty="0">
                <a:solidFill>
                  <a:srgbClr val="0070C0"/>
                </a:solidFill>
              </a:rPr>
              <a:t>Passes per minute of possession</a:t>
            </a:r>
            <a:r>
              <a:rPr lang="en-US" dirty="0"/>
              <a:t> </a:t>
            </a:r>
            <a:r>
              <a:rPr lang="en-US" dirty="0" smtClean="0"/>
              <a:t>reduce </a:t>
            </a:r>
            <a:r>
              <a:rPr lang="en-US" dirty="0"/>
              <a:t>the chances of winning by </a:t>
            </a:r>
            <a:r>
              <a:rPr lang="en-US" dirty="0" smtClean="0"/>
              <a:t>15% </a:t>
            </a:r>
            <a:r>
              <a:rPr lang="en-US" dirty="0"/>
              <a:t>(</a:t>
            </a:r>
            <a:r>
              <a:rPr lang="en-US" dirty="0" smtClean="0"/>
              <a:t>90% </a:t>
            </a:r>
            <a:r>
              <a:rPr lang="en-US" dirty="0"/>
              <a:t>confidence interval </a:t>
            </a:r>
            <a:r>
              <a:rPr lang="en-US" dirty="0" smtClean="0"/>
              <a:t>7% </a:t>
            </a:r>
            <a:r>
              <a:rPr lang="en-US" dirty="0"/>
              <a:t>to </a:t>
            </a:r>
            <a:r>
              <a:rPr lang="en-US" dirty="0" smtClean="0"/>
              <a:t>23%; </a:t>
            </a:r>
            <a:r>
              <a:rPr lang="en-US" dirty="0"/>
              <a:t>trivial-small).</a:t>
            </a:r>
          </a:p>
          <a:p>
            <a:pPr lvl="2">
              <a:lnSpc>
                <a:spcPct val="94000"/>
              </a:lnSpc>
            </a:pPr>
            <a:r>
              <a:rPr lang="en-US" b="1" dirty="0">
                <a:solidFill>
                  <a:srgbClr val="0070C0"/>
                </a:solidFill>
              </a:rPr>
              <a:t>Line-outs retained</a:t>
            </a:r>
            <a:r>
              <a:rPr lang="en-US" dirty="0"/>
              <a:t> </a:t>
            </a:r>
            <a:r>
              <a:rPr lang="en-US" dirty="0" smtClean="0"/>
              <a:t>change chances </a:t>
            </a:r>
            <a:r>
              <a:rPr lang="en-US" dirty="0"/>
              <a:t>by </a:t>
            </a:r>
            <a:r>
              <a:rPr lang="en-US" dirty="0" smtClean="0"/>
              <a:t>4% </a:t>
            </a:r>
            <a:r>
              <a:rPr lang="en-US" dirty="0"/>
              <a:t>(-8 to </a:t>
            </a:r>
            <a:r>
              <a:rPr lang="en-US" dirty="0" smtClean="0"/>
              <a:t>16%; </a:t>
            </a:r>
            <a:r>
              <a:rPr lang="en-US" dirty="0"/>
              <a:t>trivial-small).</a:t>
            </a:r>
          </a:p>
          <a:p>
            <a:pPr lvl="2">
              <a:lnSpc>
                <a:spcPct val="94000"/>
              </a:lnSpc>
            </a:pPr>
            <a:r>
              <a:rPr lang="en-US" b="1" dirty="0">
                <a:solidFill>
                  <a:srgbClr val="0070C0"/>
                </a:solidFill>
              </a:rPr>
              <a:t>Possession time</a:t>
            </a:r>
            <a:r>
              <a:rPr lang="en-US" dirty="0"/>
              <a:t> increases chances by </a:t>
            </a:r>
            <a:r>
              <a:rPr lang="en-US" dirty="0" smtClean="0"/>
              <a:t>17% </a:t>
            </a:r>
            <a:r>
              <a:rPr lang="en-US" dirty="0"/>
              <a:t>(8 to </a:t>
            </a:r>
            <a:r>
              <a:rPr lang="en-US" dirty="0" smtClean="0"/>
              <a:t>26%; </a:t>
            </a:r>
            <a:r>
              <a:rPr lang="en-US" dirty="0"/>
              <a:t>trivial-small).</a:t>
            </a:r>
          </a:p>
          <a:p>
            <a:pPr marL="630238" indent="-630238">
              <a:lnSpc>
                <a:spcPct val="94000"/>
              </a:lnSpc>
            </a:pPr>
            <a:r>
              <a:rPr lang="en-US" dirty="0"/>
              <a:t>Examples in elite </a:t>
            </a:r>
            <a:r>
              <a:rPr lang="en-US" dirty="0" smtClean="0"/>
              <a:t>football:</a:t>
            </a:r>
            <a:endParaRPr lang="en-US" dirty="0"/>
          </a:p>
          <a:p>
            <a:pPr lvl="2">
              <a:lnSpc>
                <a:spcPct val="94000"/>
              </a:lnSpc>
            </a:pPr>
            <a:r>
              <a:rPr lang="en-US" b="1" dirty="0">
                <a:solidFill>
                  <a:srgbClr val="0070C0"/>
                </a:solidFill>
              </a:rPr>
              <a:t>Possession time</a:t>
            </a:r>
            <a:r>
              <a:rPr lang="en-US" dirty="0" smtClean="0"/>
              <a:t> </a:t>
            </a:r>
            <a:r>
              <a:rPr lang="en-US" dirty="0"/>
              <a:t>reduces chances by </a:t>
            </a:r>
            <a:r>
              <a:rPr lang="en-US" dirty="0" smtClean="0"/>
              <a:t>12% </a:t>
            </a:r>
            <a:r>
              <a:rPr lang="en-US" dirty="0"/>
              <a:t>(3 to </a:t>
            </a:r>
            <a:r>
              <a:rPr lang="en-US" dirty="0" smtClean="0"/>
              <a:t>21%; </a:t>
            </a:r>
            <a:r>
              <a:rPr lang="en-US" dirty="0"/>
              <a:t>trivial-small).</a:t>
            </a:r>
          </a:p>
          <a:p>
            <a:pPr lvl="2">
              <a:lnSpc>
                <a:spcPct val="94000"/>
              </a:lnSpc>
            </a:pPr>
            <a:r>
              <a:rPr lang="en-US" b="1" dirty="0">
                <a:solidFill>
                  <a:srgbClr val="0070C0"/>
                </a:solidFill>
              </a:rPr>
              <a:t>Yellow card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/>
              <a:t>changes chances </a:t>
            </a:r>
            <a:r>
              <a:rPr lang="en-US" dirty="0"/>
              <a:t>by </a:t>
            </a:r>
            <a:r>
              <a:rPr lang="en-US" dirty="0" smtClean="0"/>
              <a:t>3% </a:t>
            </a:r>
            <a:r>
              <a:rPr lang="en-US" dirty="0"/>
              <a:t>(-7 to </a:t>
            </a:r>
            <a:r>
              <a:rPr lang="en-US" dirty="0" smtClean="0"/>
              <a:t>13%; </a:t>
            </a:r>
            <a:r>
              <a:rPr lang="en-US" dirty="0"/>
              <a:t>trivial-small).</a:t>
            </a:r>
          </a:p>
          <a:p>
            <a:pPr lvl="2">
              <a:lnSpc>
                <a:spcPct val="94000"/>
              </a:lnSpc>
            </a:pPr>
            <a:r>
              <a:rPr lang="en-US" b="1" dirty="0">
                <a:solidFill>
                  <a:srgbClr val="0070C0"/>
                </a:solidFill>
              </a:rPr>
              <a:t>Home game</a:t>
            </a:r>
            <a:r>
              <a:rPr lang="en-US" dirty="0"/>
              <a:t> increases chances by </a:t>
            </a:r>
            <a:r>
              <a:rPr lang="en-US" dirty="0" smtClean="0"/>
              <a:t>20% </a:t>
            </a:r>
            <a:r>
              <a:rPr lang="en-US" dirty="0"/>
              <a:t>(10 to </a:t>
            </a:r>
            <a:r>
              <a:rPr lang="en-US" dirty="0" smtClean="0"/>
              <a:t>30%; </a:t>
            </a:r>
            <a:r>
              <a:rPr lang="en-US" dirty="0"/>
              <a:t>small-moderate</a:t>
            </a:r>
            <a:r>
              <a:rPr lang="en-US" dirty="0" smtClean="0"/>
              <a:t>).</a:t>
            </a:r>
          </a:p>
          <a:p>
            <a:pPr lvl="1">
              <a:lnSpc>
                <a:spcPct val="94000"/>
              </a:lnSpc>
            </a:pPr>
            <a:r>
              <a:rPr lang="en-US" dirty="0" smtClean="0"/>
              <a:t>These effects are for </a:t>
            </a:r>
            <a:r>
              <a:rPr lang="en-US" i="1" dirty="0" smtClean="0"/>
              <a:t>team</a:t>
            </a:r>
            <a:r>
              <a:rPr lang="en-US" dirty="0" smtClean="0"/>
              <a:t> performance indicators. The Holy Grail is an analysis of effects of individual </a:t>
            </a:r>
            <a:r>
              <a:rPr lang="en-US" i="1" dirty="0" smtClean="0"/>
              <a:t>player</a:t>
            </a:r>
            <a:r>
              <a:rPr lang="en-US" dirty="0" smtClean="0"/>
              <a:t> indicators on team performance.</a:t>
            </a:r>
            <a:endParaRPr lang="en-US" dirty="0"/>
          </a:p>
          <a:p>
            <a:pPr>
              <a:lnSpc>
                <a:spcPct val="94000"/>
              </a:lnSpc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66" y="2478926"/>
            <a:ext cx="600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42" y="4439389"/>
            <a:ext cx="5334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73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99" y="597828"/>
            <a:ext cx="9006224" cy="6192688"/>
          </a:xfrm>
        </p:spPr>
        <p:txBody>
          <a:bodyPr/>
          <a:lstStyle/>
          <a:p>
            <a:pPr>
              <a:lnSpc>
                <a:spcPct val="92000"/>
              </a:lnSpc>
            </a:pPr>
            <a:r>
              <a:rPr lang="en-US" dirty="0" smtClean="0"/>
              <a:t>Study </a:t>
            </a:r>
            <a:r>
              <a:rPr lang="en-US" b="1" dirty="0">
                <a:solidFill>
                  <a:srgbClr val="D07C00"/>
                </a:solidFill>
              </a:rPr>
              <a:t>n</a:t>
            </a:r>
            <a:r>
              <a:rPr lang="en-US" b="1" dirty="0" smtClean="0">
                <a:solidFill>
                  <a:srgbClr val="D07C00"/>
                </a:solidFill>
              </a:rPr>
              <a:t>on-interactive sports</a:t>
            </a:r>
            <a:r>
              <a:rPr lang="en-US" dirty="0" smtClean="0"/>
              <a:t> in the lab, field or competitions.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Threshold enhancements for winning medals come from fractions and multiples of the variability top athletes show in competitions.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Be careful when translating changes in performance in tests into medal-winning changes in performance in competitions.</a:t>
            </a:r>
          </a:p>
          <a:p>
            <a:pPr>
              <a:lnSpc>
                <a:spcPct val="92000"/>
              </a:lnSpc>
            </a:pPr>
            <a:r>
              <a:rPr lang="en-US" dirty="0" smtClean="0"/>
              <a:t>Study</a:t>
            </a:r>
            <a:r>
              <a:rPr lang="en-US" dirty="0" smtClean="0">
                <a:solidFill>
                  <a:srgbClr val="D07C00"/>
                </a:solidFill>
              </a:rPr>
              <a:t> </a:t>
            </a:r>
            <a:r>
              <a:rPr lang="en-US" b="1" dirty="0">
                <a:solidFill>
                  <a:srgbClr val="D07C00"/>
                </a:solidFill>
              </a:rPr>
              <a:t>i</a:t>
            </a:r>
            <a:r>
              <a:rPr lang="en-US" b="1" dirty="0" smtClean="0">
                <a:solidFill>
                  <a:srgbClr val="D07C00"/>
                </a:solidFill>
              </a:rPr>
              <a:t>nteractive non-match sports</a:t>
            </a:r>
            <a:r>
              <a:rPr lang="en-US" dirty="0" smtClean="0">
                <a:solidFill>
                  <a:srgbClr val="EE8E00"/>
                </a:solidFill>
              </a:rPr>
              <a:t> </a:t>
            </a:r>
            <a:r>
              <a:rPr lang="en-US" dirty="0" smtClean="0"/>
              <a:t>only in competitions.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Assess factors and strategies affecting performance via analysis of the log of the athletes’ ranks.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Use the same approach to study final rank in multi-event sports and to study factors affecting world ranking.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There may be better transformations of the rank than simply the log.</a:t>
            </a:r>
          </a:p>
          <a:p>
            <a:pPr lvl="2">
              <a:lnSpc>
                <a:spcPct val="92000"/>
              </a:lnSpc>
            </a:pPr>
            <a:r>
              <a:rPr lang="en-US" dirty="0" smtClean="0"/>
              <a:t>We are investigating log of the rank expressed as a proportion, using over-dispersed repeated-measures logistic regression.</a:t>
            </a:r>
          </a:p>
          <a:p>
            <a:pPr>
              <a:lnSpc>
                <a:spcPct val="92000"/>
              </a:lnSpc>
            </a:pPr>
            <a:r>
              <a:rPr lang="en-US" dirty="0" smtClean="0"/>
              <a:t>Study</a:t>
            </a:r>
            <a:r>
              <a:rPr lang="en-US" dirty="0" smtClean="0">
                <a:solidFill>
                  <a:srgbClr val="D07C00"/>
                </a:solidFill>
              </a:rPr>
              <a:t> </a:t>
            </a:r>
            <a:r>
              <a:rPr lang="en-US" b="1" dirty="0">
                <a:solidFill>
                  <a:srgbClr val="D07C00"/>
                </a:solidFill>
              </a:rPr>
              <a:t>m</a:t>
            </a:r>
            <a:r>
              <a:rPr lang="en-US" b="1" dirty="0" smtClean="0">
                <a:solidFill>
                  <a:srgbClr val="D07C00"/>
                </a:solidFill>
              </a:rPr>
              <a:t>atch-play sports</a:t>
            </a:r>
            <a:r>
              <a:rPr lang="en-US" dirty="0" smtClean="0"/>
              <a:t> only in competitions.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Analyze differences in chances of winning via logistic regression.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Follow the quest for the Holy Grail: effects of players on team winning.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0269" y="64944"/>
            <a:ext cx="9006054" cy="558800"/>
          </a:xfrm>
          <a:gradFill flip="none" rotWithShape="1">
            <a:gsLst>
              <a:gs pos="50000">
                <a:srgbClr val="EED200"/>
              </a:gs>
              <a:gs pos="64000">
                <a:srgbClr val="EE8E00"/>
              </a:gs>
              <a:gs pos="0">
                <a:srgbClr val="00A200"/>
              </a:gs>
              <a:gs pos="36000">
                <a:srgbClr val="EE8E00"/>
              </a:gs>
              <a:gs pos="100000">
                <a:srgbClr val="3399FF"/>
              </a:gs>
            </a:gsLst>
            <a:lin ang="0" scaled="1"/>
            <a:tileRect/>
          </a:gradFill>
        </p:spPr>
        <p:txBody>
          <a:bodyPr/>
          <a:lstStyle/>
          <a:p>
            <a:pPr>
              <a:defRPr/>
            </a:pPr>
            <a:r>
              <a:rPr lang="en-US" altLang="en-A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Conclusions</a:t>
            </a:r>
            <a:endParaRPr lang="en-AU" altLang="en-AU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473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827" y="597828"/>
            <a:ext cx="8881368" cy="6186512"/>
          </a:xfrm>
        </p:spPr>
        <p:txBody>
          <a:bodyPr/>
          <a:lstStyle/>
          <a:p>
            <a:pPr marL="0" indent="0">
              <a:buNone/>
            </a:pPr>
            <a:r>
              <a:rPr lang="en-AU" sz="2000" dirty="0"/>
              <a:t>Hopkins WG, Hawley JA, Burke LM (1999). Design and analysis of research on sport performance enhancement. </a:t>
            </a:r>
            <a:r>
              <a:rPr lang="en-AU" sz="2000" i="1" dirty="0"/>
              <a:t>Medicine </a:t>
            </a:r>
            <a:r>
              <a:rPr lang="en-AU" sz="2000" i="1" dirty="0" smtClean="0"/>
              <a:t>&amp; Science </a:t>
            </a:r>
            <a:r>
              <a:rPr lang="en-AU" sz="2000" i="1" dirty="0"/>
              <a:t>in Sports </a:t>
            </a:r>
            <a:r>
              <a:rPr lang="en-AU" sz="2000" i="1" dirty="0" smtClean="0"/>
              <a:t>&amp; Exercise</a:t>
            </a:r>
            <a:r>
              <a:rPr lang="en-AU" sz="2000" dirty="0" smtClean="0"/>
              <a:t> </a:t>
            </a:r>
            <a:r>
              <a:rPr lang="en-AU" sz="2000" dirty="0"/>
              <a:t>31, </a:t>
            </a:r>
            <a:r>
              <a:rPr lang="en-AU" sz="2000" dirty="0" smtClean="0"/>
              <a:t>472-485</a:t>
            </a:r>
          </a:p>
          <a:p>
            <a:pPr marL="0" indent="0">
              <a:buNone/>
            </a:pPr>
            <a:r>
              <a:rPr lang="en-AU" sz="2000" dirty="0"/>
              <a:t>Hopkins WG, Marshall SW, Batterham AM, </a:t>
            </a:r>
            <a:r>
              <a:rPr lang="en-AU" sz="2000" dirty="0" err="1"/>
              <a:t>Hanin</a:t>
            </a:r>
            <a:r>
              <a:rPr lang="en-AU" sz="2000" dirty="0"/>
              <a:t> J (2009). Progressive statistics for studies in sports medicine and exercise science. </a:t>
            </a:r>
            <a:r>
              <a:rPr lang="en-AU" sz="2000" i="1" dirty="0"/>
              <a:t>Medicine </a:t>
            </a:r>
            <a:r>
              <a:rPr lang="en-AU" sz="2000" i="1" dirty="0" smtClean="0"/>
              <a:t>&amp; Science </a:t>
            </a:r>
            <a:r>
              <a:rPr lang="en-AU" sz="2000" i="1" dirty="0"/>
              <a:t>in Sports </a:t>
            </a:r>
            <a:r>
              <a:rPr lang="en-AU" sz="2000" i="1" dirty="0" smtClean="0"/>
              <a:t>&amp; Exercise</a:t>
            </a:r>
            <a:r>
              <a:rPr lang="en-AU" sz="2000" dirty="0" smtClean="0"/>
              <a:t> </a:t>
            </a:r>
            <a:r>
              <a:rPr lang="en-AU" sz="2000" dirty="0"/>
              <a:t>41, 3-12</a:t>
            </a:r>
          </a:p>
          <a:p>
            <a:r>
              <a:rPr lang="en-US" dirty="0"/>
              <a:t>We suggested an enhancement that results in one extra medal per 10 competitions is the smallest important </a:t>
            </a:r>
            <a:r>
              <a:rPr lang="en-AU" altLang="en-AU" dirty="0"/>
              <a:t>effect for a top athlete.</a:t>
            </a:r>
          </a:p>
          <a:p>
            <a:r>
              <a:rPr lang="en-US" dirty="0" smtClean="0"/>
              <a:t>You can’t use competitions directly to study strategies or factors having this sort of effect. </a:t>
            </a:r>
          </a:p>
          <a:p>
            <a:pPr lvl="1"/>
            <a:r>
              <a:rPr lang="en-US" dirty="0" smtClean="0"/>
              <a:t>Coaches are usually unwilling to try new strategies in competitions. </a:t>
            </a:r>
          </a:p>
          <a:p>
            <a:pPr lvl="1"/>
            <a:r>
              <a:rPr lang="en-US" dirty="0" smtClean="0"/>
              <a:t>You’d need to investigate too many competitions for adequate precision of changes in the small proportion of wins between competitions.</a:t>
            </a:r>
          </a:p>
          <a:p>
            <a:r>
              <a:rPr lang="en-US" dirty="0" smtClean="0"/>
              <a:t>But you </a:t>
            </a:r>
            <a:r>
              <a:rPr lang="en-US" i="1" dirty="0" smtClean="0"/>
              <a:t>can</a:t>
            </a:r>
            <a:r>
              <a:rPr lang="en-US" dirty="0" smtClean="0"/>
              <a:t> study the times, distances or other performance scores that produce medal-winning performances.</a:t>
            </a:r>
          </a:p>
          <a:p>
            <a:pPr lvl="1"/>
            <a:r>
              <a:rPr lang="en-US" dirty="0" smtClean="0"/>
              <a:t>You can measure most scores or related measures in lab or field tests.</a:t>
            </a:r>
          </a:p>
          <a:p>
            <a:pPr lvl="1"/>
            <a:r>
              <a:rPr lang="en-US" dirty="0" smtClean="0"/>
              <a:t>Numbers of tests and/or athletes for adequate precision are still large, but adequate precision is often achievable.</a:t>
            </a:r>
            <a:endParaRPr lang="en-US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132696" y="63292"/>
            <a:ext cx="8881200" cy="558800"/>
          </a:xfrm>
          <a:gradFill flip="none" rotWithShape="1">
            <a:gsLst>
              <a:gs pos="50000">
                <a:srgbClr val="EED200"/>
              </a:gs>
              <a:gs pos="64000">
                <a:srgbClr val="EE8E00"/>
              </a:gs>
              <a:gs pos="0">
                <a:srgbClr val="00A200"/>
              </a:gs>
              <a:gs pos="36000">
                <a:srgbClr val="EE8E00"/>
              </a:gs>
              <a:gs pos="100000">
                <a:srgbClr val="3399FF"/>
              </a:gs>
            </a:gsLst>
            <a:lin ang="0" scaled="1"/>
            <a:tileRect/>
          </a:gradFill>
        </p:spPr>
        <p:txBody>
          <a:bodyPr/>
          <a:lstStyle/>
          <a:p>
            <a:pPr>
              <a:defRPr/>
            </a:pPr>
            <a:r>
              <a:rPr lang="en-US" altLang="en-A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Enhancements in Non-interactive Sports</a:t>
            </a:r>
            <a:r>
              <a:rPr lang="en-US" altLang="en-A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(track &amp; field, rowing...)</a:t>
            </a:r>
            <a:endParaRPr lang="en-AU" altLang="en-AU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673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827" y="59482"/>
            <a:ext cx="8881368" cy="6639768"/>
          </a:xfrm>
        </p:spPr>
        <p:txBody>
          <a:bodyPr/>
          <a:lstStyle/>
          <a:p>
            <a:r>
              <a:rPr lang="en-US" dirty="0" smtClean="0"/>
              <a:t>So, what’s needed is the enhancement of time or distance that results in one extra medal per 10 competitions </a:t>
            </a:r>
            <a:r>
              <a:rPr lang="en-AU" altLang="en-AU" dirty="0" smtClean="0"/>
              <a:t>for a top athlete.</a:t>
            </a:r>
          </a:p>
          <a:p>
            <a:r>
              <a:rPr lang="en-AU" altLang="en-AU" dirty="0" smtClean="0"/>
              <a:t>The </a:t>
            </a:r>
            <a:r>
              <a:rPr lang="en-AU" altLang="en-AU" dirty="0"/>
              <a:t>within-athlete variability that athletes show from one competition to the next determines the value of </a:t>
            </a:r>
            <a:r>
              <a:rPr lang="en-AU" altLang="en-AU" dirty="0" smtClean="0"/>
              <a:t>the enhancement. </a:t>
            </a:r>
            <a:r>
              <a:rPr lang="en-AU" altLang="en-AU" dirty="0"/>
              <a:t>Here's why…</a:t>
            </a:r>
          </a:p>
          <a:p>
            <a:pPr lvl="1"/>
            <a:r>
              <a:rPr lang="en-AU" altLang="en-AU" dirty="0"/>
              <a:t>Owing to this variability, each of the handful of top athletes has a good chance of winning at each competition</a:t>
            </a:r>
            <a:r>
              <a:rPr lang="en-AU" altLang="en-AU" dirty="0" smtClean="0"/>
              <a:t>:</a:t>
            </a:r>
          </a:p>
          <a:p>
            <a:pPr lvl="1"/>
            <a:endParaRPr lang="en-AU" altLang="en-AU" dirty="0"/>
          </a:p>
          <a:p>
            <a:pPr lvl="1"/>
            <a:endParaRPr lang="en-AU" altLang="en-AU" dirty="0" smtClean="0"/>
          </a:p>
          <a:p>
            <a:pPr lvl="1"/>
            <a:endParaRPr lang="en-AU" altLang="en-AU" dirty="0"/>
          </a:p>
          <a:p>
            <a:pPr lvl="1"/>
            <a:endParaRPr lang="en-AU" altLang="en-AU" dirty="0" smtClean="0"/>
          </a:p>
          <a:p>
            <a:pPr lvl="1"/>
            <a:endParaRPr lang="en-AU" altLang="en-AU" dirty="0"/>
          </a:p>
          <a:p>
            <a:pPr lvl="1"/>
            <a:endParaRPr lang="en-AU" altLang="en-AU" sz="2000" dirty="0" smtClean="0"/>
          </a:p>
          <a:p>
            <a:pPr lvl="1"/>
            <a:r>
              <a:rPr lang="en-US" dirty="0" smtClean="0"/>
              <a:t>If you think of the typical variability in each </a:t>
            </a:r>
            <a:br>
              <a:rPr lang="en-US" dirty="0" smtClean="0"/>
            </a:br>
            <a:r>
              <a:rPr lang="en-US" dirty="0" smtClean="0"/>
              <a:t>athlete’s performance as a distance or time…</a:t>
            </a:r>
          </a:p>
          <a:p>
            <a:pPr lvl="1"/>
            <a:r>
              <a:rPr lang="en-US" dirty="0" smtClean="0"/>
              <a:t>Then it’s obvious that your </a:t>
            </a:r>
            <a:r>
              <a:rPr lang="en-US" dirty="0"/>
              <a:t>athlete needs 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enhancement </a:t>
            </a:r>
            <a:r>
              <a:rPr lang="en-US" dirty="0"/>
              <a:t>that </a:t>
            </a:r>
            <a:r>
              <a:rPr lang="en-US" dirty="0" smtClean="0"/>
              <a:t>overcomes </a:t>
            </a:r>
            <a:r>
              <a:rPr lang="en-US" dirty="0"/>
              <a:t>this variability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win more </a:t>
            </a:r>
            <a:r>
              <a:rPr lang="en-US" dirty="0"/>
              <a:t>medals on average</a:t>
            </a:r>
            <a:r>
              <a:rPr lang="en-US" dirty="0" smtClean="0"/>
              <a:t>.</a:t>
            </a:r>
            <a:endParaRPr lang="en-AU" altLang="en-AU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01935" y="2481676"/>
            <a:ext cx="2620235" cy="2158649"/>
            <a:chOff x="717387" y="3633876"/>
            <a:chExt cx="2620235" cy="2158649"/>
          </a:xfrm>
        </p:grpSpPr>
        <p:pic>
          <p:nvPicPr>
            <p:cNvPr id="9" name="Picture 19" descr="Untitled-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387" y="4083631"/>
              <a:ext cx="2620235" cy="170889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63"/>
            <p:cNvSpPr>
              <a:spLocks noChangeArrowheads="1"/>
            </p:cNvSpPr>
            <p:nvPr/>
          </p:nvSpPr>
          <p:spPr bwMode="auto">
            <a:xfrm>
              <a:off x="1534581" y="3633876"/>
              <a:ext cx="985846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AU" altLang="en-AU" sz="2400" dirty="0" smtClean="0">
                  <a:solidFill>
                    <a:srgbClr val="990033"/>
                  </a:solidFill>
                  <a:latin typeface="Arial Narrow" pitchFamily="34" charset="0"/>
                </a:rPr>
                <a:t>Race 1</a:t>
              </a:r>
              <a:endParaRPr lang="en-US" altLang="en-AU" sz="2400" dirty="0">
                <a:solidFill>
                  <a:srgbClr val="990033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378744" y="2481676"/>
            <a:ext cx="2648421" cy="2160687"/>
            <a:chOff x="3474946" y="4042603"/>
            <a:chExt cx="2648421" cy="2160687"/>
          </a:xfrm>
        </p:grpSpPr>
        <p:pic>
          <p:nvPicPr>
            <p:cNvPr id="12" name="Picture 16" descr="untitled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4946" y="4501703"/>
              <a:ext cx="2648421" cy="17015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63"/>
            <p:cNvSpPr>
              <a:spLocks noChangeArrowheads="1"/>
            </p:cNvSpPr>
            <p:nvPr/>
          </p:nvSpPr>
          <p:spPr bwMode="auto">
            <a:xfrm>
              <a:off x="4306233" y="4042603"/>
              <a:ext cx="985846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AU" altLang="en-AU" sz="2400" dirty="0" smtClean="0">
                  <a:solidFill>
                    <a:srgbClr val="990033"/>
                  </a:solidFill>
                  <a:latin typeface="Arial Narrow" pitchFamily="34" charset="0"/>
                </a:rPr>
                <a:t>Race 2</a:t>
              </a:r>
              <a:endParaRPr lang="en-US" altLang="en-AU" sz="2400" dirty="0">
                <a:solidFill>
                  <a:srgbClr val="990033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84854" y="2481676"/>
            <a:ext cx="2630674" cy="2165998"/>
            <a:chOff x="6261806" y="4437457"/>
            <a:chExt cx="2630674" cy="2165998"/>
          </a:xfrm>
        </p:grpSpPr>
        <p:pic>
          <p:nvPicPr>
            <p:cNvPr id="15" name="Picture 22" descr="Untitled-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1806" y="4894560"/>
              <a:ext cx="2630674" cy="170889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tangle 63"/>
            <p:cNvSpPr>
              <a:spLocks noChangeArrowheads="1"/>
            </p:cNvSpPr>
            <p:nvPr/>
          </p:nvSpPr>
          <p:spPr bwMode="auto">
            <a:xfrm>
              <a:off x="7084220" y="4437457"/>
              <a:ext cx="985846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AU" altLang="en-AU" sz="2400" dirty="0" smtClean="0">
                  <a:solidFill>
                    <a:srgbClr val="990033"/>
                  </a:solidFill>
                  <a:latin typeface="Arial Narrow" pitchFamily="34" charset="0"/>
                </a:rPr>
                <a:t>Race 3</a:t>
              </a:r>
              <a:endParaRPr lang="en-US" altLang="en-AU" sz="2400" dirty="0">
                <a:solidFill>
                  <a:srgbClr val="990033"/>
                </a:solidFill>
                <a:latin typeface="Arial Narrow" pitchFamily="34" charset="0"/>
              </a:endParaRPr>
            </a:p>
          </p:txBody>
        </p:sp>
      </p:grpSp>
      <p:pic>
        <p:nvPicPr>
          <p:cNvPr id="19" name="Picture 7" descr="Untitled-6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854" y="4839969"/>
            <a:ext cx="2630674" cy="165919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AutoShape 4"/>
          <p:cNvSpPr>
            <a:spLocks noChangeArrowheads="1"/>
          </p:cNvSpPr>
          <p:nvPr/>
        </p:nvSpPr>
        <p:spPr bwMode="auto">
          <a:xfrm rot="19748928">
            <a:off x="5830543" y="5693379"/>
            <a:ext cx="769097" cy="289762"/>
          </a:xfrm>
          <a:prstGeom prst="rightArrow">
            <a:avLst>
              <a:gd name="adj1" fmla="val 42380"/>
              <a:gd name="adj2" fmla="val 13950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4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" y="82342"/>
            <a:ext cx="8991600" cy="6587018"/>
          </a:xfrm>
        </p:spPr>
        <p:txBody>
          <a:bodyPr/>
          <a:lstStyle/>
          <a:p>
            <a:pPr>
              <a:lnSpc>
                <a:spcPct val="98000"/>
              </a:lnSpc>
            </a:pPr>
            <a:r>
              <a:rPr lang="en-AU" altLang="en-AU" dirty="0" smtClean="0"/>
              <a:t>Simulations showed that an enhancement of 0.3</a:t>
            </a:r>
            <a:r>
              <a:rPr lang="en-AU" altLang="en-AU" dirty="0" smtClean="0">
                <a:sym typeface="Symbol"/>
              </a:rPr>
              <a:t></a:t>
            </a:r>
            <a:r>
              <a:rPr lang="en-AU" altLang="en-AU" dirty="0" smtClean="0"/>
              <a:t> </a:t>
            </a:r>
            <a:r>
              <a:rPr lang="en-AU" altLang="en-AU" dirty="0"/>
              <a:t>an </a:t>
            </a:r>
            <a:r>
              <a:rPr lang="en-AU" altLang="en-AU" dirty="0" smtClean="0"/>
              <a:t>athlete's typical variability gives one extra medal every 10 competitions.</a:t>
            </a:r>
            <a:endParaRPr lang="en-AU" altLang="en-AU" dirty="0"/>
          </a:p>
          <a:p>
            <a:pPr lvl="1">
              <a:lnSpc>
                <a:spcPct val="98000"/>
              </a:lnSpc>
            </a:pPr>
            <a:r>
              <a:rPr lang="en-AU" dirty="0" smtClean="0"/>
              <a:t>Example: top runners vary by ~±1% from competition to competition, so an improvement of 0.3% would take an athlete from 4 medals to 5 medals every 10 races. </a:t>
            </a:r>
          </a:p>
          <a:p>
            <a:pPr>
              <a:lnSpc>
                <a:spcPct val="98000"/>
              </a:lnSpc>
            </a:pPr>
            <a:r>
              <a:rPr lang="en-AU" dirty="0" smtClean="0"/>
              <a:t>So, the error of measurement or “noise” in competitive performance</a:t>
            </a:r>
            <a:br>
              <a:rPr lang="en-AU" dirty="0" smtClean="0"/>
            </a:br>
            <a:r>
              <a:rPr lang="en-AU" dirty="0" smtClean="0"/>
              <a:t>is ~3</a:t>
            </a:r>
            <a:r>
              <a:rPr lang="en-AU" dirty="0" smtClean="0">
                <a:sym typeface="Symbol"/>
              </a:rPr>
              <a:t></a:t>
            </a:r>
            <a:r>
              <a:rPr lang="en-AU" dirty="0" smtClean="0"/>
              <a:t> the smallest important enhancement or “signal”. </a:t>
            </a:r>
          </a:p>
          <a:p>
            <a:pPr lvl="1">
              <a:lnSpc>
                <a:spcPct val="98000"/>
              </a:lnSpc>
            </a:pPr>
            <a:r>
              <a:rPr lang="en-AU" dirty="0" smtClean="0"/>
              <a:t>Competitive performance is therefore fundamentally noisy or unreliable!</a:t>
            </a:r>
          </a:p>
          <a:p>
            <a:pPr lvl="1">
              <a:lnSpc>
                <a:spcPct val="98000"/>
              </a:lnSpc>
            </a:pPr>
            <a:r>
              <a:rPr lang="en-AU" dirty="0" smtClean="0"/>
              <a:t>Hence you need lots of repeated performances, tests and/or athletes to track meaningful changes in individuals and in studies with samples.</a:t>
            </a:r>
          </a:p>
          <a:p>
            <a:pPr lvl="1">
              <a:lnSpc>
                <a:spcPct val="98000"/>
              </a:lnSpc>
            </a:pPr>
            <a:r>
              <a:rPr lang="en-AU" dirty="0" smtClean="0"/>
              <a:t>As always, larger effects need smaller sample sizes.</a:t>
            </a:r>
          </a:p>
          <a:p>
            <a:pPr>
              <a:lnSpc>
                <a:spcPct val="98000"/>
              </a:lnSpc>
            </a:pPr>
            <a:r>
              <a:rPr lang="en-AU" dirty="0" smtClean="0"/>
              <a:t>Moderate</a:t>
            </a:r>
            <a:r>
              <a:rPr lang="en-AU" dirty="0"/>
              <a:t>, large, very large and extremely large effects </a:t>
            </a:r>
            <a:r>
              <a:rPr lang="en-AU" dirty="0" smtClean="0"/>
              <a:t>result in 3</a:t>
            </a:r>
            <a:r>
              <a:rPr lang="en-AU" dirty="0"/>
              <a:t>, 5, 7 and 9 </a:t>
            </a:r>
            <a:r>
              <a:rPr lang="en-AU" dirty="0" smtClean="0"/>
              <a:t>extra medals </a:t>
            </a:r>
            <a:r>
              <a:rPr lang="en-AU" dirty="0"/>
              <a:t>in every 10 competitions</a:t>
            </a:r>
            <a:r>
              <a:rPr lang="en-AU" dirty="0" smtClean="0"/>
              <a:t>.</a:t>
            </a:r>
          </a:p>
          <a:p>
            <a:pPr lvl="1">
              <a:lnSpc>
                <a:spcPct val="98000"/>
              </a:lnSpc>
            </a:pPr>
            <a:r>
              <a:rPr lang="en-AU" dirty="0" smtClean="0"/>
              <a:t>Simulations provided the corresponding enhancements: </a:t>
            </a:r>
            <a:br>
              <a:rPr lang="en-AU" dirty="0" smtClean="0"/>
            </a:br>
            <a:r>
              <a:rPr lang="en-AU" dirty="0" smtClean="0"/>
              <a:t>0.9</a:t>
            </a:r>
            <a:r>
              <a:rPr lang="en-AU" altLang="en-AU" dirty="0" smtClean="0">
                <a:sym typeface="Symbol"/>
              </a:rPr>
              <a:t></a:t>
            </a:r>
            <a:r>
              <a:rPr lang="en-AU" dirty="0" smtClean="0"/>
              <a:t>, 1.6</a:t>
            </a:r>
            <a:r>
              <a:rPr lang="en-AU" altLang="en-AU" dirty="0">
                <a:sym typeface="Symbol"/>
              </a:rPr>
              <a:t></a:t>
            </a:r>
            <a:r>
              <a:rPr lang="en-AU" dirty="0" smtClean="0"/>
              <a:t>, 2.5</a:t>
            </a:r>
            <a:r>
              <a:rPr lang="en-AU" altLang="en-AU" dirty="0">
                <a:sym typeface="Symbol"/>
              </a:rPr>
              <a:t></a:t>
            </a:r>
            <a:r>
              <a:rPr lang="en-AU" dirty="0" smtClean="0"/>
              <a:t> and 4.0</a:t>
            </a:r>
            <a:r>
              <a:rPr lang="en-AU" altLang="en-AU" dirty="0">
                <a:sym typeface="Symbol"/>
              </a:rPr>
              <a:t></a:t>
            </a:r>
            <a:r>
              <a:rPr lang="en-AU" dirty="0" smtClean="0"/>
              <a:t> the variability. </a:t>
            </a:r>
          </a:p>
          <a:p>
            <a:pPr>
              <a:lnSpc>
                <a:spcPct val="98000"/>
              </a:lnSpc>
            </a:pPr>
            <a:r>
              <a:rPr lang="en-AU" dirty="0" smtClean="0"/>
              <a:t>Knowing and understanding the variability is important…</a:t>
            </a:r>
          </a:p>
          <a:p>
            <a:pPr>
              <a:lnSpc>
                <a:spcPct val="98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61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8" y="116632"/>
            <a:ext cx="8881368" cy="648072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Malcata RM, Hopkins WG (2014). </a:t>
            </a:r>
            <a:r>
              <a:rPr lang="en-AU" sz="2000" dirty="0"/>
              <a:t>Variability of </a:t>
            </a:r>
            <a:r>
              <a:rPr lang="en-AU" sz="2000" dirty="0" smtClean="0"/>
              <a:t>competitive performance </a:t>
            </a:r>
            <a:r>
              <a:rPr lang="en-AU" sz="2000" dirty="0"/>
              <a:t>of e</a:t>
            </a:r>
            <a:r>
              <a:rPr lang="en-AU" sz="2000" dirty="0" smtClean="0"/>
              <a:t>lite </a:t>
            </a:r>
            <a:r>
              <a:rPr lang="en-AU" sz="2000" dirty="0"/>
              <a:t>a</a:t>
            </a:r>
            <a:r>
              <a:rPr lang="en-AU" sz="2000" dirty="0" smtClean="0"/>
              <a:t>thletes: a systematic review</a:t>
            </a:r>
            <a:r>
              <a:rPr lang="en-US" sz="2000" dirty="0" smtClean="0"/>
              <a:t>. </a:t>
            </a:r>
            <a:r>
              <a:rPr lang="en-US" sz="2000" i="1" dirty="0" smtClean="0"/>
              <a:t>Sports Medicine</a:t>
            </a:r>
            <a:r>
              <a:rPr lang="en-US" sz="2000" dirty="0" smtClean="0"/>
              <a:t> 44, 1763-74. Plus several recent studies.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</a:rPr>
              <a:t>Percent variability (CV) of </a:t>
            </a:r>
            <a:r>
              <a:rPr lang="en-US" i="1" dirty="0" smtClean="0">
                <a:solidFill>
                  <a:srgbClr val="000000"/>
                </a:solidFill>
              </a:rPr>
              <a:t>top </a:t>
            </a:r>
            <a:r>
              <a:rPr lang="en-US" dirty="0" smtClean="0">
                <a:solidFill>
                  <a:srgbClr val="000000"/>
                </a:solidFill>
              </a:rPr>
              <a:t>athletes was derived via mixed-model “reliability” analyses </a:t>
            </a:r>
            <a:r>
              <a:rPr lang="en-US" dirty="0">
                <a:solidFill>
                  <a:srgbClr val="000000"/>
                </a:solidFill>
              </a:rPr>
              <a:t>of log </a:t>
            </a:r>
            <a:r>
              <a:rPr lang="en-US" dirty="0" smtClean="0">
                <a:solidFill>
                  <a:srgbClr val="000000"/>
                </a:solidFill>
              </a:rPr>
              <a:t>of time</a:t>
            </a:r>
            <a:r>
              <a:rPr lang="en-US" dirty="0">
                <a:solidFill>
                  <a:srgbClr val="000000"/>
                </a:solidFill>
              </a:rPr>
              <a:t>, distance or </a:t>
            </a:r>
            <a:r>
              <a:rPr lang="en-US" dirty="0" smtClean="0">
                <a:solidFill>
                  <a:srgbClr val="000000"/>
                </a:solidFill>
              </a:rPr>
              <a:t>weight.</a:t>
            </a:r>
            <a:endParaRPr lang="en-US" sz="2400" dirty="0">
              <a:solidFill>
                <a:srgbClr val="000000"/>
              </a:solidFill>
              <a:sym typeface="Symbol"/>
            </a:endParaRPr>
          </a:p>
        </p:txBody>
      </p:sp>
      <p:grpSp>
        <p:nvGrpSpPr>
          <p:cNvPr id="2063" name="Group 2062"/>
          <p:cNvGrpSpPr/>
          <p:nvPr/>
        </p:nvGrpSpPr>
        <p:grpSpPr>
          <a:xfrm>
            <a:off x="309677" y="5601056"/>
            <a:ext cx="4344491" cy="821892"/>
            <a:chOff x="309677" y="4748857"/>
            <a:chExt cx="4344491" cy="821892"/>
          </a:xfrm>
        </p:grpSpPr>
        <p:pic>
          <p:nvPicPr>
            <p:cNvPr id="5" name="Picture 3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677" y="4938579"/>
              <a:ext cx="600075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6" name="TextBox 35"/>
            <p:cNvSpPr txBox="1"/>
            <p:nvPr/>
          </p:nvSpPr>
          <p:spPr>
            <a:xfrm>
              <a:off x="909752" y="4748857"/>
              <a:ext cx="3096344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US" sz="2200" dirty="0">
                  <a:latin typeface="+mn-lt"/>
                </a:rPr>
                <a:t>canoe slalom (not penalized</a:t>
              </a:r>
              <a:r>
                <a:rPr lang="en-US" sz="2200" dirty="0" smtClean="0">
                  <a:latin typeface="+mn-lt"/>
                </a:rPr>
                <a:t>):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006096" y="4748857"/>
              <a:ext cx="648072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sz="2200" smtClean="0">
                  <a:latin typeface="+mn-lt"/>
                </a:rPr>
                <a:t>1.4%</a:t>
              </a:r>
              <a:endParaRPr lang="en-US" sz="2200" dirty="0">
                <a:latin typeface="+mn-lt"/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909752" y="5159492"/>
              <a:ext cx="3744416" cy="411257"/>
              <a:chOff x="1475656" y="1772816"/>
              <a:chExt cx="3744416" cy="411257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1475656" y="1772816"/>
                <a:ext cx="309634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>
                    <a:latin typeface="+mn-lt"/>
                  </a:rPr>
                  <a:t>canoe slalom </a:t>
                </a:r>
                <a:r>
                  <a:rPr lang="en-US" sz="2200" dirty="0" smtClean="0">
                    <a:latin typeface="+mn-lt"/>
                  </a:rPr>
                  <a:t>(penalized):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1.7%</a:t>
                </a:r>
                <a:endParaRPr lang="en-US" sz="2200" dirty="0">
                  <a:latin typeface="+mn-lt"/>
                </a:endParaRPr>
              </a:p>
            </p:txBody>
          </p:sp>
        </p:grpSp>
      </p:grpSp>
      <p:grpSp>
        <p:nvGrpSpPr>
          <p:cNvPr id="2064" name="Group 2063"/>
          <p:cNvGrpSpPr/>
          <p:nvPr/>
        </p:nvGrpSpPr>
        <p:grpSpPr>
          <a:xfrm>
            <a:off x="1507848" y="1794268"/>
            <a:ext cx="3146320" cy="1232521"/>
            <a:chOff x="1507848" y="1939226"/>
            <a:chExt cx="3146320" cy="1232521"/>
          </a:xfrm>
        </p:grpSpPr>
        <p:sp>
          <p:nvSpPr>
            <p:cNvPr id="10" name="TextBox 9"/>
            <p:cNvSpPr txBox="1"/>
            <p:nvPr/>
          </p:nvSpPr>
          <p:spPr>
            <a:xfrm>
              <a:off x="2103120" y="1939226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US" sz="2200" dirty="0">
                  <a:latin typeface="+mn-lt"/>
                </a:rPr>
                <a:t>running </a:t>
              </a:r>
              <a:r>
                <a:rPr lang="en-US" sz="2200" dirty="0" smtClean="0">
                  <a:latin typeface="+mn-lt"/>
                  <a:sym typeface="Symbol"/>
                </a:rPr>
                <a:t></a:t>
              </a:r>
              <a:r>
                <a:rPr lang="en-US" sz="2200" dirty="0" smtClean="0">
                  <a:latin typeface="+mn-lt"/>
                </a:rPr>
                <a:t>1500 </a:t>
              </a:r>
              <a:r>
                <a:rPr lang="en-US" sz="2200" dirty="0">
                  <a:latin typeface="+mn-lt"/>
                </a:rPr>
                <a:t>m</a:t>
              </a:r>
              <a:r>
                <a:rPr lang="en-US" sz="2200" dirty="0" smtClean="0">
                  <a:latin typeface="+mn-lt"/>
                </a:rPr>
                <a:t>: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06096" y="1939226"/>
              <a:ext cx="648072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sz="2200" smtClean="0">
                  <a:latin typeface="+mn-lt"/>
                </a:rPr>
                <a:t>0.8%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03120" y="2350585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AU" sz="2200" dirty="0">
                  <a:latin typeface="+mn-lt"/>
                </a:rPr>
                <a:t>running </a:t>
              </a:r>
              <a:r>
                <a:rPr lang="en-AU" sz="2200" dirty="0" smtClean="0">
                  <a:latin typeface="+mn-lt"/>
                  <a:sym typeface="Symbol"/>
                </a:rPr>
                <a:t></a:t>
              </a:r>
              <a:r>
                <a:rPr lang="en-AU" sz="2200" dirty="0" smtClean="0">
                  <a:latin typeface="+mn-lt"/>
                </a:rPr>
                <a:t>10 </a:t>
              </a:r>
              <a:r>
                <a:rPr lang="en-AU" sz="2200" dirty="0">
                  <a:latin typeface="+mn-lt"/>
                </a:rPr>
                <a:t>km</a:t>
              </a:r>
              <a:r>
                <a:rPr lang="en-US" sz="2200" dirty="0" smtClean="0">
                  <a:latin typeface="+mn-lt"/>
                </a:rPr>
                <a:t>: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06096" y="2350585"/>
              <a:ext cx="648072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sz="2200" smtClean="0">
                  <a:latin typeface="+mn-lt"/>
                </a:rPr>
                <a:t>1.1%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03120" y="2760490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field events: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06096" y="2760490"/>
              <a:ext cx="648072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sz="2200" smtClean="0">
                  <a:latin typeface="+mn-lt"/>
                </a:rPr>
                <a:t>~2%</a:t>
              </a:r>
              <a:endParaRPr lang="en-US" sz="2200" dirty="0">
                <a:latin typeface="+mn-lt"/>
              </a:endParaRPr>
            </a:p>
          </p:txBody>
        </p:sp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7848" y="2219059"/>
              <a:ext cx="575136" cy="655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48" name="Group 2047"/>
          <p:cNvGrpSpPr/>
          <p:nvPr/>
        </p:nvGrpSpPr>
        <p:grpSpPr>
          <a:xfrm>
            <a:off x="1084248" y="3142100"/>
            <a:ext cx="3562920" cy="821496"/>
            <a:chOff x="1084248" y="3287058"/>
            <a:chExt cx="3562920" cy="821496"/>
          </a:xfrm>
        </p:grpSpPr>
        <p:grpSp>
          <p:nvGrpSpPr>
            <p:cNvPr id="6" name="Group 5"/>
            <p:cNvGrpSpPr/>
            <p:nvPr/>
          </p:nvGrpSpPr>
          <p:grpSpPr>
            <a:xfrm>
              <a:off x="1666240" y="3287058"/>
              <a:ext cx="2980928" cy="411257"/>
              <a:chOff x="2239144" y="1772816"/>
              <a:chExt cx="2980928" cy="411257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2239144" y="1772816"/>
                <a:ext cx="233285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weightlifting (men):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1.7%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1666240" y="3697297"/>
              <a:ext cx="2980928" cy="411257"/>
              <a:chOff x="2239144" y="1772816"/>
              <a:chExt cx="2980928" cy="411257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2239144" y="1772816"/>
                <a:ext cx="233285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weightlifting (women):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3.3%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4248" y="3379140"/>
              <a:ext cx="565904" cy="592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7" name="Group 2066"/>
          <p:cNvGrpSpPr/>
          <p:nvPr/>
        </p:nvGrpSpPr>
        <p:grpSpPr>
          <a:xfrm>
            <a:off x="1403648" y="4498018"/>
            <a:ext cx="3250520" cy="1023341"/>
            <a:chOff x="1403648" y="4663296"/>
            <a:chExt cx="3250520" cy="1023341"/>
          </a:xfrm>
        </p:grpSpPr>
        <p:grpSp>
          <p:nvGrpSpPr>
            <p:cNvPr id="2062" name="Group 2061"/>
            <p:cNvGrpSpPr/>
            <p:nvPr/>
          </p:nvGrpSpPr>
          <p:grpSpPr>
            <a:xfrm>
              <a:off x="1403648" y="5157469"/>
              <a:ext cx="3250520" cy="529168"/>
              <a:chOff x="1403648" y="4170472"/>
              <a:chExt cx="3250520" cy="529168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1880247" y="4256945"/>
                <a:ext cx="2773921" cy="411257"/>
                <a:chOff x="2446151" y="1803296"/>
                <a:chExt cx="2773921" cy="411257"/>
              </a:xfrm>
            </p:grpSpPr>
            <p:sp>
              <p:nvSpPr>
                <p:cNvPr id="34" name="TextBox 33"/>
                <p:cNvSpPr txBox="1"/>
                <p:nvPr/>
              </p:nvSpPr>
              <p:spPr>
                <a:xfrm>
                  <a:off x="2446151" y="1803296"/>
                  <a:ext cx="2125849" cy="411257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pPr algn="r"/>
                  <a:r>
                    <a:rPr lang="en-US" sz="2200" dirty="0" smtClean="0">
                      <a:latin typeface="+mn-lt"/>
                    </a:rPr>
                    <a:t>canoe/kayak sprint:</a:t>
                  </a:r>
                  <a:endParaRPr lang="en-US" sz="2200" dirty="0">
                    <a:latin typeface="+mn-lt"/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4572000" y="1803296"/>
                  <a:ext cx="648072" cy="411257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r>
                    <a:rPr lang="en-US" sz="2200" smtClean="0">
                      <a:latin typeface="+mn-lt"/>
                    </a:rPr>
                    <a:t>1.0%</a:t>
                  </a:r>
                  <a:endParaRPr lang="en-US" sz="2200" dirty="0">
                    <a:latin typeface="+mn-lt"/>
                  </a:endParaRPr>
                </a:p>
              </p:txBody>
            </p:sp>
          </p:grp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03648" y="4170472"/>
                <a:ext cx="521150" cy="529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</p:grpSp>
        <p:grpSp>
          <p:nvGrpSpPr>
            <p:cNvPr id="2061" name="Group 2060"/>
            <p:cNvGrpSpPr/>
            <p:nvPr/>
          </p:nvGrpSpPr>
          <p:grpSpPr>
            <a:xfrm>
              <a:off x="2500026" y="4663296"/>
              <a:ext cx="2154142" cy="560487"/>
              <a:chOff x="2500026" y="5598875"/>
              <a:chExt cx="2154142" cy="560487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3149600" y="5674411"/>
                <a:ext cx="1504568" cy="411257"/>
                <a:chOff x="3715504" y="1772816"/>
                <a:chExt cx="1504568" cy="411257"/>
              </a:xfrm>
            </p:grpSpPr>
            <p:sp>
              <p:nvSpPr>
                <p:cNvPr id="31" name="TextBox 30"/>
                <p:cNvSpPr txBox="1"/>
                <p:nvPr/>
              </p:nvSpPr>
              <p:spPr>
                <a:xfrm>
                  <a:off x="3715504" y="1772816"/>
                  <a:ext cx="856496" cy="411257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pPr algn="r"/>
                  <a:r>
                    <a:rPr lang="en-US" sz="2200" dirty="0" smtClean="0">
                      <a:latin typeface="+mn-lt"/>
                    </a:rPr>
                    <a:t>rowing:</a:t>
                  </a:r>
                  <a:endParaRPr lang="en-US" sz="2200" dirty="0">
                    <a:latin typeface="+mn-lt"/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4572000" y="1772816"/>
                  <a:ext cx="648072" cy="411257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wrap="square" lIns="36000" tIns="36000" rIns="36000" bIns="36000" rtlCol="0">
                  <a:spAutoFit/>
                </a:bodyPr>
                <a:lstStyle/>
                <a:p>
                  <a:r>
                    <a:rPr lang="en-US" sz="2200" smtClean="0">
                      <a:latin typeface="+mn-lt"/>
                    </a:rPr>
                    <a:t>0.9%</a:t>
                  </a:r>
                  <a:endParaRPr lang="en-US" sz="2200" dirty="0">
                    <a:latin typeface="+mn-lt"/>
                  </a:endParaRPr>
                </a:p>
              </p:txBody>
            </p:sp>
          </p:grpSp>
          <p:pic>
            <p:nvPicPr>
              <p:cNvPr id="2052" name="Picture 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00026" y="5598875"/>
                <a:ext cx="596073" cy="560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</p:grpSp>
      </p:grpSp>
      <p:grpSp>
        <p:nvGrpSpPr>
          <p:cNvPr id="2049" name="Group 2048"/>
          <p:cNvGrpSpPr/>
          <p:nvPr/>
        </p:nvGrpSpPr>
        <p:grpSpPr>
          <a:xfrm>
            <a:off x="2416433" y="4003934"/>
            <a:ext cx="2237735" cy="529315"/>
            <a:chOff x="2416433" y="6133235"/>
            <a:chExt cx="2237735" cy="529315"/>
          </a:xfrm>
        </p:grpSpPr>
        <p:grpSp>
          <p:nvGrpSpPr>
            <p:cNvPr id="45" name="Group 44"/>
            <p:cNvGrpSpPr/>
            <p:nvPr/>
          </p:nvGrpSpPr>
          <p:grpSpPr>
            <a:xfrm>
              <a:off x="3054608" y="6186095"/>
              <a:ext cx="1599560" cy="411257"/>
              <a:chOff x="3620512" y="1772816"/>
              <a:chExt cx="1599560" cy="411257"/>
            </a:xfrm>
          </p:grpSpPr>
          <p:sp>
            <p:nvSpPr>
              <p:cNvPr id="46" name="TextBox 45"/>
              <p:cNvSpPr txBox="1"/>
              <p:nvPr/>
            </p:nvSpPr>
            <p:spPr>
              <a:xfrm>
                <a:off x="3620512" y="1772816"/>
                <a:ext cx="95148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triathlon: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1.1%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6433" y="6133235"/>
              <a:ext cx="601087" cy="529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6" name="Group 2065"/>
          <p:cNvGrpSpPr/>
          <p:nvPr/>
        </p:nvGrpSpPr>
        <p:grpSpPr>
          <a:xfrm>
            <a:off x="5142230" y="3172580"/>
            <a:ext cx="3714246" cy="822514"/>
            <a:chOff x="5142230" y="3327698"/>
            <a:chExt cx="3714246" cy="822514"/>
          </a:xfrm>
        </p:grpSpPr>
        <p:grpSp>
          <p:nvGrpSpPr>
            <p:cNvPr id="27" name="Group 26"/>
            <p:cNvGrpSpPr/>
            <p:nvPr/>
          </p:nvGrpSpPr>
          <p:grpSpPr>
            <a:xfrm>
              <a:off x="5821680" y="3327698"/>
              <a:ext cx="3034796" cy="411257"/>
              <a:chOff x="2185276" y="1772816"/>
              <a:chExt cx="3034796" cy="411257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2185276" y="1772816"/>
                <a:ext cx="23867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swimming: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0.8%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821680" y="3738955"/>
              <a:ext cx="3034796" cy="411257"/>
              <a:chOff x="2185276" y="1772816"/>
              <a:chExt cx="3034796" cy="41125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2185276" y="1772816"/>
                <a:ext cx="23867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Paralympic swimming: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2.0%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2230" y="3457126"/>
              <a:ext cx="647700" cy="552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5" name="Group 2064"/>
          <p:cNvGrpSpPr/>
          <p:nvPr/>
        </p:nvGrpSpPr>
        <p:grpSpPr>
          <a:xfrm>
            <a:off x="5184140" y="1785349"/>
            <a:ext cx="3672336" cy="1387231"/>
            <a:chOff x="5184140" y="1920147"/>
            <a:chExt cx="3672336" cy="1387231"/>
          </a:xfrm>
        </p:grpSpPr>
        <p:grpSp>
          <p:nvGrpSpPr>
            <p:cNvPr id="18" name="Group 17"/>
            <p:cNvGrpSpPr/>
            <p:nvPr/>
          </p:nvGrpSpPr>
          <p:grpSpPr>
            <a:xfrm>
              <a:off x="5868144" y="1920147"/>
              <a:ext cx="2988332" cy="411257"/>
              <a:chOff x="2231740" y="1762656"/>
              <a:chExt cx="2988332" cy="411257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2231740" y="1762656"/>
                <a:ext cx="2340260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>
                    <a:latin typeface="+mn-lt"/>
                  </a:rPr>
                  <a:t>track cycling </a:t>
                </a:r>
                <a:r>
                  <a:rPr lang="en-US" sz="2200" dirty="0" smtClean="0">
                    <a:latin typeface="+mn-lt"/>
                  </a:rPr>
                  <a:t>time </a:t>
                </a:r>
                <a:r>
                  <a:rPr lang="en-US" sz="2200" dirty="0">
                    <a:latin typeface="+mn-lt"/>
                  </a:rPr>
                  <a:t>trial</a:t>
                </a:r>
                <a:r>
                  <a:rPr lang="en-US" sz="2200" dirty="0" smtClean="0">
                    <a:latin typeface="+mn-lt"/>
                  </a:rPr>
                  <a:t>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572000" y="176265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1.0%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868144" y="2330779"/>
              <a:ext cx="2988332" cy="411257"/>
              <a:chOff x="2231740" y="1762656"/>
              <a:chExt cx="2988332" cy="411257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2231740" y="1762656"/>
                <a:ext cx="2340260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>
                    <a:latin typeface="+mn-lt"/>
                  </a:rPr>
                  <a:t>road cycling time trial: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572000" y="176265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1.5%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6471920" y="2822691"/>
              <a:ext cx="2384556" cy="411257"/>
              <a:chOff x="2835516" y="1762656"/>
              <a:chExt cx="2384556" cy="411257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2835516" y="1762656"/>
                <a:ext cx="173648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mountain biking: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572000" y="176265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2.4%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140" y="2101860"/>
              <a:ext cx="647700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9226" y="2792211"/>
              <a:ext cx="553639" cy="515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8" name="Group 2067"/>
          <p:cNvGrpSpPr/>
          <p:nvPr/>
        </p:nvGrpSpPr>
        <p:grpSpPr>
          <a:xfrm>
            <a:off x="6642566" y="4021315"/>
            <a:ext cx="2213910" cy="504966"/>
            <a:chOff x="6642566" y="4196753"/>
            <a:chExt cx="2213910" cy="504966"/>
          </a:xfrm>
        </p:grpSpPr>
        <p:grpSp>
          <p:nvGrpSpPr>
            <p:cNvPr id="51" name="Group 50"/>
            <p:cNvGrpSpPr/>
            <p:nvPr/>
          </p:nvGrpSpPr>
          <p:grpSpPr>
            <a:xfrm>
              <a:off x="7193280" y="4249748"/>
              <a:ext cx="1663196" cy="411257"/>
              <a:chOff x="3556876" y="1772816"/>
              <a:chExt cx="1663196" cy="411257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3556876" y="1772816"/>
                <a:ext cx="10151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skeleton</a:t>
                </a:r>
                <a:r>
                  <a:rPr lang="en-US" sz="2200" dirty="0">
                    <a:latin typeface="+mn-lt"/>
                  </a:rPr>
                  <a:t>: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0.4%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2566" y="4196753"/>
              <a:ext cx="517132" cy="504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69" name="Group 2068"/>
          <p:cNvGrpSpPr/>
          <p:nvPr/>
        </p:nvGrpSpPr>
        <p:grpSpPr>
          <a:xfrm>
            <a:off x="4936880" y="4583579"/>
            <a:ext cx="3919596" cy="821892"/>
            <a:chOff x="4936880" y="4769177"/>
            <a:chExt cx="3919596" cy="821892"/>
          </a:xfrm>
        </p:grpSpPr>
        <p:grpSp>
          <p:nvGrpSpPr>
            <p:cNvPr id="60" name="Group 59"/>
            <p:cNvGrpSpPr/>
            <p:nvPr/>
          </p:nvGrpSpPr>
          <p:grpSpPr>
            <a:xfrm>
              <a:off x="5466080" y="4769177"/>
              <a:ext cx="3390396" cy="411257"/>
              <a:chOff x="1829676" y="1772816"/>
              <a:chExt cx="3390396" cy="411257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1829676" y="1772816"/>
                <a:ext cx="27423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sprint speed skating: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0.4%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466080" y="5179812"/>
              <a:ext cx="3390396" cy="411257"/>
              <a:chOff x="1829676" y="1772816"/>
              <a:chExt cx="3390396" cy="411257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1829676" y="1772816"/>
                <a:ext cx="274232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endurance speed </a:t>
                </a:r>
                <a:r>
                  <a:rPr lang="en-US" sz="2200" dirty="0">
                    <a:latin typeface="+mn-lt"/>
                  </a:rPr>
                  <a:t>skating: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0.6%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6880" y="4892860"/>
              <a:ext cx="509831" cy="522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grpSp>
        <p:nvGrpSpPr>
          <p:cNvPr id="2070" name="Group 2069"/>
          <p:cNvGrpSpPr/>
          <p:nvPr/>
        </p:nvGrpSpPr>
        <p:grpSpPr>
          <a:xfrm>
            <a:off x="5466080" y="5447120"/>
            <a:ext cx="3390396" cy="1006216"/>
            <a:chOff x="5466080" y="5632718"/>
            <a:chExt cx="3390396" cy="1006216"/>
          </a:xfrm>
        </p:grpSpPr>
        <p:grpSp>
          <p:nvGrpSpPr>
            <p:cNvPr id="54" name="Group 53"/>
            <p:cNvGrpSpPr/>
            <p:nvPr/>
          </p:nvGrpSpPr>
          <p:grpSpPr>
            <a:xfrm>
              <a:off x="6797040" y="5684571"/>
              <a:ext cx="2059436" cy="411257"/>
              <a:chOff x="3160636" y="1772816"/>
              <a:chExt cx="2059436" cy="411257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3160636" y="1772816"/>
                <a:ext cx="141136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alpine </a:t>
                </a:r>
                <a:r>
                  <a:rPr lang="en-US" sz="2200" dirty="0">
                    <a:latin typeface="+mn-lt"/>
                  </a:rPr>
                  <a:t>skiing: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0.6%</a:t>
                </a:r>
                <a:endParaRPr lang="en-US" sz="2200" dirty="0">
                  <a:latin typeface="+mn-lt"/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6035040" y="6175934"/>
              <a:ext cx="2821436" cy="411257"/>
              <a:chOff x="2398636" y="1772816"/>
              <a:chExt cx="2821436" cy="411257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2398636" y="1772816"/>
                <a:ext cx="2173364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r"/>
                <a:r>
                  <a:rPr lang="en-US" sz="2200" dirty="0">
                    <a:latin typeface="+mn-lt"/>
                  </a:rPr>
                  <a:t>cross-country </a:t>
                </a:r>
                <a:r>
                  <a:rPr lang="en-US" sz="2200" dirty="0" smtClean="0">
                    <a:latin typeface="+mn-lt"/>
                  </a:rPr>
                  <a:t>skiing: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4572000" y="1772816"/>
                <a:ext cx="648072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r>
                  <a:rPr lang="en-US" sz="2200" smtClean="0">
                    <a:latin typeface="+mn-lt"/>
                  </a:rPr>
                  <a:t>0.7%</a:t>
                </a:r>
                <a:endParaRPr lang="en-US" sz="2200" dirty="0">
                  <a:latin typeface="+mn-lt"/>
                </a:endParaRPr>
              </a:p>
            </p:txBody>
          </p:sp>
        </p:grpSp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2638" y="5632718"/>
              <a:ext cx="514082" cy="514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6080" y="6112622"/>
              <a:ext cx="558800" cy="526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197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32827" y="65832"/>
            <a:ext cx="8881368" cy="6690568"/>
          </a:xfrm>
        </p:spPr>
        <p:txBody>
          <a:bodyPr/>
          <a:lstStyle/>
          <a:p>
            <a:pPr>
              <a:lnSpc>
                <a:spcPct val="98000"/>
              </a:lnSpc>
            </a:pPr>
            <a:r>
              <a:rPr lang="en-US" dirty="0" smtClean="0"/>
              <a:t>The differences in variability can be explained by different contributions of comp-to-comp variation in power output, skill, pacing, pack racing, environmental perturbations, and especially </a:t>
            </a:r>
            <a:r>
              <a:rPr lang="en-US" b="1" dirty="0" smtClean="0"/>
              <a:t>kinetics</a:t>
            </a:r>
            <a:r>
              <a:rPr lang="en-US" dirty="0" smtClean="0"/>
              <a:t>.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Example: in running and cross-country skiing, the variability in time (0.8% and 0.7%) is likely due mainly to variability in power output.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In these sports, a 1% change in power produces a 1% change in time.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Any pack racing </a:t>
            </a:r>
            <a:r>
              <a:rPr lang="en-US" dirty="0" smtClean="0"/>
              <a:t>in these sports tends </a:t>
            </a:r>
            <a:r>
              <a:rPr lang="en-US" dirty="0" smtClean="0"/>
              <a:t>to reduce the apparent variability, so the variability in a top athlete’s power output is at most ~1.0%.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This variability will likely apply to any top high-performance athlete…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…including time-trial cyclists. But these athletes develop power against mainly wind resistance, and the relationship between power and velocity is P = </a:t>
            </a:r>
            <a:r>
              <a:rPr lang="en-US" dirty="0" err="1" smtClean="0"/>
              <a:t>kV</a:t>
            </a:r>
            <a:r>
              <a:rPr lang="en-US" sz="3200" baseline="30000" dirty="0" err="1" smtClean="0"/>
              <a:t>x</a:t>
            </a:r>
            <a:r>
              <a:rPr lang="en-US" dirty="0" smtClean="0"/>
              <a:t>, where x = ~2.4 (or 3.0 for purely wind resistance).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Hence (by calculus) the variability (%) in time-trial </a:t>
            </a:r>
            <a:r>
              <a:rPr lang="en-US" i="1" dirty="0" smtClean="0"/>
              <a:t>time</a:t>
            </a:r>
            <a:r>
              <a:rPr lang="en-US" dirty="0" smtClean="0"/>
              <a:t> should be 1/2.4x the variability in </a:t>
            </a:r>
            <a:r>
              <a:rPr lang="en-US" i="1" dirty="0" smtClean="0"/>
              <a:t>power</a:t>
            </a:r>
            <a:r>
              <a:rPr lang="en-US" dirty="0" smtClean="0"/>
              <a:t> </a:t>
            </a:r>
            <a:r>
              <a:rPr lang="en-US" dirty="0"/>
              <a:t>= ~1.0/2.4 = </a:t>
            </a:r>
            <a:r>
              <a:rPr lang="en-US" dirty="0" smtClean="0"/>
              <a:t>~0.4%.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But we observe </a:t>
            </a:r>
            <a:r>
              <a:rPr lang="en-US" dirty="0" smtClean="0"/>
              <a:t>~1.0</a:t>
            </a:r>
            <a:r>
              <a:rPr lang="en-US" dirty="0" smtClean="0"/>
              <a:t>%! The extra variability may come from changes in each cyclist’s overall riding position from race to race. </a:t>
            </a:r>
          </a:p>
          <a:p>
            <a:pPr lvl="1">
              <a:lnSpc>
                <a:spcPct val="98000"/>
              </a:lnSpc>
            </a:pPr>
            <a:r>
              <a:rPr lang="en-US" dirty="0" smtClean="0"/>
              <a:t>A possible avenue for performance enhancement?</a:t>
            </a:r>
          </a:p>
        </p:txBody>
      </p:sp>
    </p:spTree>
    <p:extLst>
      <p:ext uri="{BB962C8B-B14F-4D97-AF65-F5344CB8AC3E}">
        <p14:creationId xmlns:p14="http://schemas.microsoft.com/office/powerpoint/2010/main" val="210967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32" y="54784"/>
            <a:ext cx="8976324" cy="5534456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dirty="0" smtClean="0"/>
              <a:t>Implications for winning medals by increasing power output…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The smallest important enhancement in competitive performance score is 0.3</a:t>
            </a:r>
            <a:r>
              <a:rPr lang="en-US" dirty="0" smtClean="0">
                <a:sym typeface="Symbol"/>
              </a:rPr>
              <a:t> the competition-to-competition variability in the score.</a:t>
            </a:r>
          </a:p>
          <a:p>
            <a:pPr lvl="1">
              <a:lnSpc>
                <a:spcPct val="95000"/>
              </a:lnSpc>
            </a:pPr>
            <a:r>
              <a:rPr lang="en-US" dirty="0" smtClean="0">
                <a:sym typeface="Symbol"/>
              </a:rPr>
              <a:t>Use a </a:t>
            </a:r>
            <a:r>
              <a:rPr lang="en-US" b="1" dirty="0" smtClean="0">
                <a:sym typeface="Symbol"/>
              </a:rPr>
              <a:t>kinetic factor</a:t>
            </a:r>
            <a:r>
              <a:rPr lang="en-US" dirty="0" smtClean="0">
                <a:sym typeface="Symbol"/>
              </a:rPr>
              <a:t> to convert this to a change in power output.</a:t>
            </a:r>
          </a:p>
          <a:p>
            <a:pPr marL="630238" lvl="2" indent="0">
              <a:lnSpc>
                <a:spcPct val="95000"/>
              </a:lnSpc>
              <a:buNone/>
            </a:pPr>
            <a:r>
              <a:rPr lang="en-US" dirty="0" smtClean="0">
                <a:sym typeface="Symbol"/>
              </a:rPr>
              <a:t>Examples: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the smallest important change in running is </a:t>
            </a:r>
            <a:r>
              <a:rPr lang="en-US" dirty="0">
                <a:sym typeface="Symbol"/>
              </a:rPr>
              <a:t>0.30.8</a:t>
            </a:r>
            <a:r>
              <a:rPr lang="en-US" dirty="0" smtClean="0">
                <a:sym typeface="Symbol"/>
              </a:rPr>
              <a:t>%</a:t>
            </a:r>
            <a:r>
              <a:rPr lang="en-US" b="1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= ~0.2%,</a:t>
            </a:r>
          </a:p>
          <a:p>
            <a:pPr marL="630238" lvl="2" indent="0">
              <a:lnSpc>
                <a:spcPct val="95000"/>
              </a:lnSpc>
              <a:buNone/>
            </a:pP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ut in rowing it is </a:t>
            </a:r>
            <a:r>
              <a:rPr lang="en-US" dirty="0">
                <a:sym typeface="Symbol"/>
              </a:rPr>
              <a:t>0.3</a:t>
            </a:r>
            <a:r>
              <a:rPr lang="en-US" dirty="0" smtClean="0">
                <a:sym typeface="Symbol"/>
              </a:rPr>
              <a:t>0.9%</a:t>
            </a:r>
            <a:r>
              <a:rPr lang="en-US" b="1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 = ~0.8%</a:t>
            </a:r>
            <a:endParaRPr lang="en-US" dirty="0"/>
          </a:p>
          <a:p>
            <a:pPr>
              <a:lnSpc>
                <a:spcPct val="95000"/>
              </a:lnSpc>
            </a:pPr>
            <a:r>
              <a:rPr lang="en-AU" dirty="0" smtClean="0"/>
              <a:t>When monitoring for such (and larger</a:t>
            </a:r>
            <a:r>
              <a:rPr lang="en-AU" dirty="0"/>
              <a:t>) changes, </a:t>
            </a:r>
            <a:r>
              <a:rPr lang="en-AU" dirty="0" smtClean="0"/>
              <a:t>take </a:t>
            </a:r>
            <a:r>
              <a:rPr lang="en-AU" dirty="0"/>
              <a:t>into account the protocol of the </a:t>
            </a:r>
            <a:r>
              <a:rPr lang="en-AU" dirty="0" smtClean="0"/>
              <a:t>test.</a:t>
            </a:r>
          </a:p>
          <a:p>
            <a:pPr marL="660400" lvl="1" indent="-315913">
              <a:lnSpc>
                <a:spcPct val="95000"/>
              </a:lnSpc>
            </a:pPr>
            <a:r>
              <a:rPr lang="en-US" altLang="en-US" dirty="0"/>
              <a:t>Example</a:t>
            </a:r>
            <a:r>
              <a:rPr lang="en-US" altLang="en-US" dirty="0" smtClean="0"/>
              <a:t>: a 1% </a:t>
            </a:r>
            <a:r>
              <a:rPr lang="en-US" altLang="en-US" dirty="0"/>
              <a:t>change in power output in a time trial is equivalent to</a:t>
            </a:r>
            <a:r>
              <a:rPr lang="en-US" altLang="en-US" dirty="0" smtClean="0"/>
              <a:t>:</a:t>
            </a:r>
          </a:p>
          <a:p>
            <a:pPr marL="890588" lvl="2" indent="-260350">
              <a:lnSpc>
                <a:spcPct val="95000"/>
              </a:lnSpc>
              <a:buNone/>
            </a:pPr>
            <a:r>
              <a:rPr lang="en-US" altLang="en-US" dirty="0" smtClean="0"/>
              <a:t>1% </a:t>
            </a:r>
            <a:r>
              <a:rPr lang="en-US" altLang="en-US" dirty="0"/>
              <a:t>change in </a:t>
            </a:r>
            <a:r>
              <a:rPr lang="en-US" altLang="en-US" dirty="0" smtClean="0"/>
              <a:t>peak power in any </a:t>
            </a:r>
            <a:r>
              <a:rPr lang="en-US" altLang="en-US" dirty="0"/>
              <a:t>incremental </a:t>
            </a:r>
            <a:r>
              <a:rPr lang="en-US" altLang="en-US" dirty="0" smtClean="0"/>
              <a:t>test;</a:t>
            </a:r>
            <a:endParaRPr lang="en-US" altLang="en-US" dirty="0"/>
          </a:p>
          <a:p>
            <a:pPr marL="890588" lvl="2" indent="-260350">
              <a:lnSpc>
                <a:spcPct val="95000"/>
              </a:lnSpc>
              <a:buNone/>
            </a:pPr>
            <a:r>
              <a:rPr lang="en-US" altLang="en-US" dirty="0" smtClean="0"/>
              <a:t>2% </a:t>
            </a:r>
            <a:r>
              <a:rPr lang="en-US" altLang="en-US" dirty="0"/>
              <a:t>change in time to exhaustion </a:t>
            </a:r>
            <a:r>
              <a:rPr lang="en-US" altLang="en-US" dirty="0" smtClean="0"/>
              <a:t>if the incremental </a:t>
            </a:r>
            <a:r>
              <a:rPr lang="en-US" altLang="en-US" dirty="0"/>
              <a:t>test </a:t>
            </a:r>
            <a:r>
              <a:rPr lang="en-US" altLang="en-US" dirty="0" smtClean="0"/>
              <a:t>starts </a:t>
            </a:r>
            <a:r>
              <a:rPr lang="en-US" altLang="en-US" dirty="0"/>
              <a:t>at </a:t>
            </a:r>
            <a:r>
              <a:rPr lang="en-US" altLang="en-US" dirty="0" smtClean="0"/>
              <a:t>50% </a:t>
            </a:r>
            <a:r>
              <a:rPr lang="en-US" altLang="en-US" dirty="0"/>
              <a:t>of peak </a:t>
            </a:r>
            <a:r>
              <a:rPr lang="en-US" altLang="en-US" dirty="0" smtClean="0"/>
              <a:t>power;</a:t>
            </a:r>
            <a:endParaRPr lang="en-US" altLang="en-US" dirty="0"/>
          </a:p>
          <a:p>
            <a:pPr marL="890588" lvl="2" indent="-260350">
              <a:lnSpc>
                <a:spcPct val="95000"/>
              </a:lnSpc>
              <a:buNone/>
            </a:pPr>
            <a:r>
              <a:rPr lang="en-US" altLang="en-US" dirty="0" smtClean="0"/>
              <a:t>~15% </a:t>
            </a:r>
            <a:r>
              <a:rPr lang="en-US" altLang="en-US" dirty="0"/>
              <a:t>change in time to exhaustion in a constant-power </a:t>
            </a:r>
            <a:r>
              <a:rPr lang="en-US" altLang="en-US" dirty="0" smtClean="0"/>
              <a:t>test.</a:t>
            </a:r>
            <a:endParaRPr lang="en-US" altLang="en-US" dirty="0"/>
          </a:p>
          <a:p>
            <a:pPr marL="890588" lvl="2" indent="0">
              <a:lnSpc>
                <a:spcPct val="95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3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8" y="589320"/>
            <a:ext cx="8881368" cy="6227152"/>
          </a:xfrm>
        </p:spPr>
        <p:txBody>
          <a:bodyPr/>
          <a:lstStyle/>
          <a:p>
            <a:pPr marL="0" indent="0">
              <a:lnSpc>
                <a:spcPct val="94000"/>
              </a:lnSpc>
              <a:buNone/>
            </a:pPr>
            <a:r>
              <a:rPr lang="en-US" sz="2000" dirty="0" smtClean="0"/>
              <a:t>Phillips KE, Hopkins WG (2017). </a:t>
            </a:r>
            <a:r>
              <a:rPr lang="en-AU" sz="2000" dirty="0"/>
              <a:t>Performance relationships in timed and mass-start </a:t>
            </a:r>
            <a:r>
              <a:rPr lang="en-AU" sz="2000" dirty="0" smtClean="0"/>
              <a:t>events for </a:t>
            </a:r>
            <a:r>
              <a:rPr lang="en-AU" sz="2000" dirty="0"/>
              <a:t>elite Omnium </a:t>
            </a:r>
            <a:r>
              <a:rPr lang="en-AU" sz="2000" dirty="0" smtClean="0"/>
              <a:t>cyclists. </a:t>
            </a:r>
            <a:r>
              <a:rPr lang="en-US" sz="2000" i="1" dirty="0" smtClean="0"/>
              <a:t>International Journal of Sports Physiology and Performance</a:t>
            </a:r>
            <a:r>
              <a:rPr lang="en-US" sz="2000" dirty="0" smtClean="0"/>
              <a:t> (in press). Plus earlier studies on athlete ranks with Rita Malcata.</a:t>
            </a:r>
          </a:p>
          <a:p>
            <a:pPr>
              <a:lnSpc>
                <a:spcPct val="94000"/>
              </a:lnSpc>
            </a:pPr>
            <a:r>
              <a:rPr lang="en-AU" dirty="0">
                <a:solidFill>
                  <a:srgbClr val="000000"/>
                </a:solidFill>
                <a:sym typeface="Symbol"/>
              </a:rPr>
              <a:t>In mass-start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cycle </a:t>
            </a:r>
            <a:r>
              <a:rPr lang="en-AU" dirty="0">
                <a:solidFill>
                  <a:srgbClr val="000000"/>
                </a:solidFill>
                <a:sym typeface="Symbol"/>
              </a:rPr>
              <a:t>races,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interaction between cyclists in pack </a:t>
            </a:r>
            <a:r>
              <a:rPr lang="en-AU" dirty="0">
                <a:solidFill>
                  <a:srgbClr val="000000"/>
                </a:solidFill>
                <a:sym typeface="Symbol"/>
              </a:rPr>
              <a:t>riding makes performance time a poor measure of performance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.</a:t>
            </a:r>
          </a:p>
          <a:p>
            <a:pPr>
              <a:lnSpc>
                <a:spcPct val="94000"/>
              </a:lnSpc>
            </a:pPr>
            <a:r>
              <a:rPr lang="en-AU" dirty="0" smtClean="0">
                <a:solidFill>
                  <a:srgbClr val="000000"/>
                </a:solidFill>
                <a:sym typeface="Symbol"/>
              </a:rPr>
              <a:t>Smallest </a:t>
            </a:r>
            <a:r>
              <a:rPr lang="en-AU" dirty="0">
                <a:solidFill>
                  <a:srgbClr val="000000"/>
                </a:solidFill>
                <a:sym typeface="Symbol"/>
              </a:rPr>
              <a:t>and other important changes in performance cannot come from an analysis of race-to-race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variability of time.</a:t>
            </a:r>
            <a:endParaRPr lang="en-US" dirty="0">
              <a:solidFill>
                <a:srgbClr val="000000"/>
              </a:solidFill>
              <a:sym typeface="Symbol"/>
            </a:endParaRPr>
          </a:p>
          <a:p>
            <a:pPr>
              <a:lnSpc>
                <a:spcPct val="94000"/>
              </a:lnSpc>
            </a:pPr>
            <a:r>
              <a:rPr lang="en-US" dirty="0" smtClean="0">
                <a:solidFill>
                  <a:srgbClr val="000000"/>
                </a:solidFill>
                <a:sym typeface="Symbol"/>
              </a:rPr>
              <a:t>The only measure of performance available is the finish rank.</a:t>
            </a:r>
          </a:p>
          <a:p>
            <a:pPr lvl="1">
              <a:lnSpc>
                <a:spcPct val="94000"/>
              </a:lnSpc>
            </a:pPr>
            <a:r>
              <a:rPr lang="en-US" dirty="0" smtClean="0">
                <a:solidFill>
                  <a:srgbClr val="000000"/>
                </a:solidFill>
                <a:sym typeface="Symbol"/>
              </a:rPr>
              <a:t>Analysis of the raw rank is inappropriate, because it implies differences between 2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nd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 and 1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st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, 10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 and 9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, 100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 and 99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…  are all similar.</a:t>
            </a:r>
          </a:p>
          <a:p>
            <a:pPr lvl="1">
              <a:lnSpc>
                <a:spcPct val="94000"/>
              </a:lnSpc>
            </a:pPr>
            <a:r>
              <a:rPr lang="en-US" dirty="0" smtClean="0">
                <a:solidFill>
                  <a:srgbClr val="000000"/>
                </a:solidFill>
                <a:sym typeface="Symbol"/>
              </a:rPr>
              <a:t>Analysis of </a:t>
            </a:r>
            <a:r>
              <a:rPr lang="en-US" i="1" dirty="0" smtClean="0">
                <a:solidFill>
                  <a:srgbClr val="000000"/>
                </a:solidFill>
                <a:sym typeface="Symbol"/>
              </a:rPr>
              <a:t>log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 of the rank implies differences between </a:t>
            </a:r>
            <a:r>
              <a:rPr lang="en-US" dirty="0">
                <a:solidFill>
                  <a:srgbClr val="000000"/>
                </a:solidFill>
                <a:sym typeface="Symbol"/>
              </a:rPr>
              <a:t>2</a:t>
            </a:r>
            <a:r>
              <a:rPr lang="en-US" baseline="30000" dirty="0">
                <a:solidFill>
                  <a:srgbClr val="000000"/>
                </a:solidFill>
                <a:sym typeface="Symbol"/>
              </a:rPr>
              <a:t>nd</a:t>
            </a:r>
            <a:r>
              <a:rPr lang="en-US" dirty="0">
                <a:solidFill>
                  <a:srgbClr val="000000"/>
                </a:solidFill>
                <a:sym typeface="Symbol"/>
              </a:rPr>
              <a:t> and 1</a:t>
            </a:r>
            <a:r>
              <a:rPr lang="en-US" baseline="30000" dirty="0">
                <a:solidFill>
                  <a:srgbClr val="000000"/>
                </a:solidFill>
                <a:sym typeface="Symbol"/>
              </a:rPr>
              <a:t>st</a:t>
            </a:r>
            <a:r>
              <a:rPr lang="en-US" dirty="0">
                <a:solidFill>
                  <a:srgbClr val="000000"/>
                </a:solidFill>
                <a:sym typeface="Symbol"/>
              </a:rPr>
              <a:t>, 10</a:t>
            </a:r>
            <a:r>
              <a:rPr lang="en-US" baseline="30000" dirty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>
                <a:solidFill>
                  <a:srgbClr val="000000"/>
                </a:solidFill>
                <a:sym typeface="Symbol"/>
              </a:rPr>
              <a:t> and 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5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>
                <a:solidFill>
                  <a:srgbClr val="000000"/>
                </a:solidFill>
                <a:sym typeface="Symbol"/>
              </a:rPr>
              <a:t>, 100</a:t>
            </a:r>
            <a:r>
              <a:rPr lang="en-US" baseline="30000" dirty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>
                <a:solidFill>
                  <a:srgbClr val="000000"/>
                </a:solidFill>
                <a:sym typeface="Symbol"/>
              </a:rPr>
              <a:t> and 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50</a:t>
            </a:r>
            <a:r>
              <a:rPr lang="en-US" baseline="30000" dirty="0" smtClean="0">
                <a:solidFill>
                  <a:srgbClr val="000000"/>
                </a:solidFill>
                <a:sym typeface="Symbol"/>
              </a:rPr>
              <a:t>th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… are all similar, which is more realistic.</a:t>
            </a:r>
          </a:p>
          <a:p>
            <a:pPr>
              <a:lnSpc>
                <a:spcPct val="94000"/>
              </a:lnSpc>
            </a:pPr>
            <a:r>
              <a:rPr lang="en-AU" dirty="0" smtClean="0">
                <a:solidFill>
                  <a:srgbClr val="000000"/>
                </a:solidFill>
                <a:sym typeface="Symbol"/>
              </a:rPr>
              <a:t>We used the track-cycling Omnium to investigate log rank as a measure of performance.</a:t>
            </a:r>
          </a:p>
          <a:p>
            <a:pPr lvl="1">
              <a:lnSpc>
                <a:spcPct val="94000"/>
              </a:lnSpc>
            </a:pPr>
            <a:r>
              <a:rPr lang="en-AU" dirty="0" smtClean="0">
                <a:solidFill>
                  <a:srgbClr val="000000"/>
                </a:solidFill>
                <a:sym typeface="Symbol"/>
              </a:rPr>
              <a:t>The Omnium has three </a:t>
            </a:r>
            <a:r>
              <a:rPr lang="en-AU" dirty="0">
                <a:solidFill>
                  <a:srgbClr val="000000"/>
                </a:solidFill>
                <a:sym typeface="Symbol"/>
              </a:rPr>
              <a:t>time-trial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(non-interactive) events, three </a:t>
            </a:r>
            <a:r>
              <a:rPr lang="en-AU" dirty="0">
                <a:solidFill>
                  <a:srgbClr val="000000"/>
                </a:solidFill>
                <a:sym typeface="Symbol"/>
              </a:rPr>
              <a:t>mass-start </a:t>
            </a:r>
            <a:r>
              <a:rPr lang="en-AU" dirty="0" smtClean="0">
                <a:solidFill>
                  <a:srgbClr val="000000"/>
                </a:solidFill>
                <a:sym typeface="Symbol"/>
              </a:rPr>
              <a:t>(interactive) events, and a finish rank.</a:t>
            </a:r>
            <a:endParaRPr lang="en-AU" dirty="0">
              <a:solidFill>
                <a:srgbClr val="000000"/>
              </a:solidFill>
              <a:sym typeface="Symbol"/>
            </a:endParaRPr>
          </a:p>
          <a:p>
            <a:pPr>
              <a:lnSpc>
                <a:spcPct val="94000"/>
              </a:lnSpc>
            </a:pPr>
            <a:endParaRPr lang="en-US" dirty="0" smtClean="0">
              <a:solidFill>
                <a:srgbClr val="000000"/>
              </a:solidFill>
              <a:sym typeface="Symbol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32696" y="44624"/>
            <a:ext cx="8881200" cy="558800"/>
          </a:xfrm>
          <a:gradFill flip="none" rotWithShape="1">
            <a:gsLst>
              <a:gs pos="50000">
                <a:srgbClr val="EED200"/>
              </a:gs>
              <a:gs pos="64000">
                <a:srgbClr val="EE8E00"/>
              </a:gs>
              <a:gs pos="0">
                <a:srgbClr val="00A200"/>
              </a:gs>
              <a:gs pos="36000">
                <a:srgbClr val="EE8E00"/>
              </a:gs>
              <a:gs pos="100000">
                <a:srgbClr val="3399FF"/>
              </a:gs>
            </a:gsLst>
            <a:lin ang="0" scaled="1"/>
            <a:tileRect/>
          </a:gradFill>
        </p:spPr>
        <p:txBody>
          <a:bodyPr/>
          <a:lstStyle/>
          <a:p>
            <a:pPr>
              <a:defRPr/>
            </a:pPr>
            <a:r>
              <a:rPr lang="en-US" altLang="en-AU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Enhancements in </a:t>
            </a:r>
            <a:r>
              <a:rPr lang="en-US" altLang="en-A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Interactive </a:t>
            </a:r>
            <a:r>
              <a:rPr lang="en-US" altLang="en-AU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Non-match </a:t>
            </a:r>
            <a:r>
              <a:rPr lang="en-US" altLang="en-A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Sports </a:t>
            </a:r>
            <a:r>
              <a:rPr lang="en-US" altLang="en-A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(road cycling…)</a:t>
            </a:r>
            <a:endParaRPr lang="en-AU" altLang="en-AU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819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827" y="44624"/>
            <a:ext cx="8881368" cy="6695648"/>
          </a:xfrm>
        </p:spPr>
        <p:txBody>
          <a:bodyPr/>
          <a:lstStyle/>
          <a:p>
            <a:r>
              <a:rPr lang="en-AU" dirty="0" smtClean="0"/>
              <a:t>The log of time in each non-interactive event was </a:t>
            </a:r>
            <a:r>
              <a:rPr lang="en-AU" dirty="0" err="1" smtClean="0"/>
              <a:t>analyzed</a:t>
            </a:r>
            <a:r>
              <a:rPr lang="en-AU" dirty="0" smtClean="0"/>
              <a:t> with the usual reliability model to estimate within-cyclist comp-to-comp variability (not an option for the interactive events and final rank):</a:t>
            </a:r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sz="1800" dirty="0" smtClean="0"/>
          </a:p>
          <a:p>
            <a:pPr lvl="1"/>
            <a:endParaRPr lang="en-AU" dirty="0"/>
          </a:p>
          <a:p>
            <a:r>
              <a:rPr lang="en-AU" dirty="0" smtClean="0"/>
              <a:t>The same analyses were performed for the log of rank.</a:t>
            </a:r>
          </a:p>
          <a:p>
            <a:pPr lvl="1"/>
            <a:r>
              <a:rPr lang="en-AU" dirty="0" smtClean="0"/>
              <a:t>The apparently huge CVs for rank reflect large factor changes in rank from comp to comp: 109% = </a:t>
            </a:r>
            <a:r>
              <a:rPr lang="en-AU" dirty="0" smtClean="0">
                <a:sym typeface="Symbol"/>
              </a:rPr>
              <a:t>2.09; that is, a cyclist with a true rank of 10</a:t>
            </a:r>
            <a:r>
              <a:rPr lang="en-AU" baseline="30000" dirty="0" smtClean="0">
                <a:sym typeface="Symbol"/>
              </a:rPr>
              <a:t>th</a:t>
            </a:r>
            <a:r>
              <a:rPr lang="en-AU" dirty="0" smtClean="0">
                <a:sym typeface="Symbol"/>
              </a:rPr>
              <a:t> overall could easily come 5</a:t>
            </a:r>
            <a:r>
              <a:rPr lang="en-AU" baseline="30000" dirty="0" smtClean="0">
                <a:sym typeface="Symbol"/>
              </a:rPr>
              <a:t>th</a:t>
            </a:r>
            <a:r>
              <a:rPr lang="en-AU" dirty="0" smtClean="0">
                <a:sym typeface="Symbol"/>
              </a:rPr>
              <a:t> or 20</a:t>
            </a:r>
            <a:r>
              <a:rPr lang="en-AU" baseline="30000" dirty="0" smtClean="0">
                <a:sym typeface="Symbol"/>
              </a:rPr>
              <a:t>th</a:t>
            </a:r>
            <a:r>
              <a:rPr lang="en-AU" dirty="0" smtClean="0">
                <a:sym typeface="Symbol"/>
              </a:rPr>
              <a:t> in a given competition.</a:t>
            </a:r>
            <a:endParaRPr lang="en-AU" dirty="0"/>
          </a:p>
        </p:txBody>
      </p:sp>
      <p:grpSp>
        <p:nvGrpSpPr>
          <p:cNvPr id="50" name="Group 49"/>
          <p:cNvGrpSpPr/>
          <p:nvPr/>
        </p:nvGrpSpPr>
        <p:grpSpPr>
          <a:xfrm>
            <a:off x="5950600" y="1345077"/>
            <a:ext cx="853648" cy="3593170"/>
            <a:chOff x="4962041" y="1489093"/>
            <a:chExt cx="853648" cy="3593170"/>
          </a:xfrm>
        </p:grpSpPr>
        <p:sp>
          <p:nvSpPr>
            <p:cNvPr id="17" name="TextBox 16"/>
            <p:cNvSpPr txBox="1"/>
            <p:nvPr/>
          </p:nvSpPr>
          <p:spPr>
            <a:xfrm>
              <a:off x="4962041" y="2234052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68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62041" y="2639345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68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62041" y="3044638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67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962041" y="3449931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110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62041" y="3856071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94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62041" y="4261364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112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62041" y="1489093"/>
              <a:ext cx="853200" cy="7498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Rank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CV</a:t>
              </a:r>
              <a:r>
                <a:rPr lang="en-US" sz="2000" dirty="0" smtClean="0">
                  <a:latin typeface="+mn-lt"/>
                </a:rPr>
                <a:t> (%)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962041" y="4671006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b="1" dirty="0" smtClean="0">
                  <a:latin typeface="+mn-lt"/>
                </a:rPr>
                <a:t>109</a:t>
              </a:r>
              <a:endParaRPr lang="en-US" sz="2200" b="1" dirty="0">
                <a:latin typeface="+mn-lt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830400" y="1345077"/>
            <a:ext cx="4121855" cy="1966802"/>
            <a:chOff x="841841" y="1129053"/>
            <a:chExt cx="4121855" cy="1966802"/>
          </a:xfrm>
        </p:grpSpPr>
        <p:sp>
          <p:nvSpPr>
            <p:cNvPr id="4" name="TextBox 3"/>
            <p:cNvSpPr txBox="1"/>
            <p:nvPr/>
          </p:nvSpPr>
          <p:spPr>
            <a:xfrm>
              <a:off x="2217429" y="1874012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flying lap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110048" y="1874012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1.6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17429" y="2279305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individual pursuit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10048" y="2279305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1.5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17429" y="2684598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dirty="0" smtClean="0">
                  <a:latin typeface="+mn-lt"/>
                </a:rPr>
                <a:t>1-km time trial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10048" y="2684598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1.4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10496" y="1129053"/>
              <a:ext cx="853200" cy="7498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dirty="0" smtClean="0">
                  <a:latin typeface="+mn-lt"/>
                </a:rPr>
                <a:t>Time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CV</a:t>
              </a:r>
              <a:r>
                <a:rPr lang="en-US" sz="2000" dirty="0" smtClean="0">
                  <a:latin typeface="+mn-lt"/>
                </a:rPr>
                <a:t> (%)</a:t>
              </a:r>
              <a:endParaRPr lang="en-US" sz="2200" dirty="0">
                <a:latin typeface="+mn-lt"/>
              </a:endParaRPr>
            </a:p>
          </p:txBody>
        </p:sp>
        <p:sp>
          <p:nvSpPr>
            <p:cNvPr id="43" name="Left Brace 42"/>
            <p:cNvSpPr/>
            <p:nvPr/>
          </p:nvSpPr>
          <p:spPr bwMode="auto">
            <a:xfrm>
              <a:off x="1953927" y="1874012"/>
              <a:ext cx="206111" cy="1201078"/>
            </a:xfrm>
            <a:custGeom>
              <a:avLst/>
              <a:gdLst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15700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15700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95003 h 1201078"/>
                <a:gd name="connsiteX6" fmla="*/ 216024 w 216024"/>
                <a:gd name="connsiteY6" fmla="*/ 0 h 1201078"/>
                <a:gd name="connsiteX0" fmla="*/ 216024 w 216024"/>
                <a:gd name="connsiteY0" fmla="*/ 1201078 h 1201078"/>
                <a:gd name="connsiteX1" fmla="*/ 108012 w 216024"/>
                <a:gd name="connsiteY1" fmla="*/ 1183077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82538 h 1201078"/>
                <a:gd name="connsiteX5" fmla="*/ 108012 w 216024"/>
                <a:gd name="connsiteY5" fmla="*/ 18001 h 1201078"/>
                <a:gd name="connsiteX6" fmla="*/ 216024 w 216024"/>
                <a:gd name="connsiteY6" fmla="*/ 0 h 1201078"/>
                <a:gd name="connsiteX7" fmla="*/ 216024 w 216024"/>
                <a:gd name="connsiteY7" fmla="*/ 1201078 h 1201078"/>
                <a:gd name="connsiteX0" fmla="*/ 216024 w 216024"/>
                <a:gd name="connsiteY0" fmla="*/ 1201078 h 1201078"/>
                <a:gd name="connsiteX1" fmla="*/ 108012 w 216024"/>
                <a:gd name="connsiteY1" fmla="*/ 1115700 h 1201078"/>
                <a:gd name="connsiteX2" fmla="*/ 108012 w 216024"/>
                <a:gd name="connsiteY2" fmla="*/ 618540 h 1201078"/>
                <a:gd name="connsiteX3" fmla="*/ 0 w 216024"/>
                <a:gd name="connsiteY3" fmla="*/ 600539 h 1201078"/>
                <a:gd name="connsiteX4" fmla="*/ 108012 w 216024"/>
                <a:gd name="connsiteY4" fmla="*/ 572912 h 1201078"/>
                <a:gd name="connsiteX5" fmla="*/ 108012 w 216024"/>
                <a:gd name="connsiteY5" fmla="*/ 95003 h 1201078"/>
                <a:gd name="connsiteX6" fmla="*/ 216024 w 216024"/>
                <a:gd name="connsiteY6" fmla="*/ 0 h 1201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24" h="1201078" stroke="0" extrusionOk="0">
                  <a:moveTo>
                    <a:pt x="216024" y="1201078"/>
                  </a:moveTo>
                  <a:cubicBezTo>
                    <a:pt x="156371" y="1201078"/>
                    <a:pt x="108012" y="1193019"/>
                    <a:pt x="108012" y="1183077"/>
                  </a:cubicBezTo>
                  <a:lnTo>
                    <a:pt x="108012" y="618540"/>
                  </a:lnTo>
                  <a:cubicBezTo>
                    <a:pt x="108012" y="608598"/>
                    <a:pt x="59653" y="600539"/>
                    <a:pt x="0" y="600539"/>
                  </a:cubicBezTo>
                  <a:cubicBezTo>
                    <a:pt x="59653" y="600539"/>
                    <a:pt x="108012" y="592480"/>
                    <a:pt x="108012" y="582538"/>
                  </a:cubicBezTo>
                  <a:lnTo>
                    <a:pt x="108012" y="18001"/>
                  </a:lnTo>
                  <a:cubicBezTo>
                    <a:pt x="108012" y="8059"/>
                    <a:pt x="156371" y="0"/>
                    <a:pt x="216024" y="0"/>
                  </a:cubicBezTo>
                  <a:lnTo>
                    <a:pt x="216024" y="1201078"/>
                  </a:lnTo>
                  <a:close/>
                </a:path>
                <a:path w="216024" h="1201078" fill="none">
                  <a:moveTo>
                    <a:pt x="216024" y="1201078"/>
                  </a:moveTo>
                  <a:cubicBezTo>
                    <a:pt x="156371" y="1201078"/>
                    <a:pt x="108012" y="1125642"/>
                    <a:pt x="108012" y="1115700"/>
                  </a:cubicBezTo>
                  <a:lnTo>
                    <a:pt x="108012" y="618540"/>
                  </a:lnTo>
                  <a:cubicBezTo>
                    <a:pt x="108012" y="608598"/>
                    <a:pt x="0" y="608144"/>
                    <a:pt x="0" y="600539"/>
                  </a:cubicBezTo>
                  <a:cubicBezTo>
                    <a:pt x="0" y="592934"/>
                    <a:pt x="108012" y="582854"/>
                    <a:pt x="108012" y="572912"/>
                  </a:cubicBezTo>
                  <a:lnTo>
                    <a:pt x="108012" y="95003"/>
                  </a:lnTo>
                  <a:cubicBezTo>
                    <a:pt x="108012" y="85061"/>
                    <a:pt x="156371" y="0"/>
                    <a:pt x="216024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41841" y="2155515"/>
              <a:ext cx="1231021" cy="6821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200" dirty="0" smtClean="0">
                  <a:latin typeface="+mn-lt"/>
                </a:rPr>
                <a:t>non-</a:t>
              </a:r>
              <a:br>
                <a:rPr lang="en-US" sz="2200" dirty="0" smtClean="0">
                  <a:latin typeface="+mn-lt"/>
                </a:rPr>
              </a:br>
              <a:r>
                <a:rPr lang="en-US" sz="2200" dirty="0" smtClean="0">
                  <a:latin typeface="+mn-lt"/>
                </a:rPr>
                <a:t>interactive</a:t>
              </a:r>
              <a:endParaRPr lang="en-US" sz="2200" dirty="0">
                <a:latin typeface="+mn-lt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758393" y="3305915"/>
            <a:ext cx="4193862" cy="1632332"/>
            <a:chOff x="769834" y="3449931"/>
            <a:chExt cx="4193862" cy="1632332"/>
          </a:xfrm>
        </p:grpSpPr>
        <p:sp>
          <p:nvSpPr>
            <p:cNvPr id="38" name="TextBox 37"/>
            <p:cNvSpPr txBox="1"/>
            <p:nvPr/>
          </p:nvSpPr>
          <p:spPr>
            <a:xfrm>
              <a:off x="2217429" y="4671006"/>
              <a:ext cx="1902976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72000" bIns="36000" rtlCol="0">
              <a:spAutoFit/>
            </a:bodyPr>
            <a:lstStyle/>
            <a:p>
              <a:pPr algn="r"/>
              <a:r>
                <a:rPr lang="en-US" sz="2200" b="1" dirty="0" smtClean="0">
                  <a:latin typeface="+mn-lt"/>
                </a:rPr>
                <a:t>final rank</a:t>
              </a:r>
              <a:endParaRPr lang="en-US" sz="2200" b="1" dirty="0">
                <a:latin typeface="+mn-l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110048" y="4671006"/>
              <a:ext cx="853648" cy="4112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sz="2200" b="1" dirty="0" smtClean="0">
                  <a:latin typeface="+mn-lt"/>
                </a:rPr>
                <a:t>-</a:t>
              </a:r>
              <a:endParaRPr lang="en-US" sz="2200" b="1" dirty="0">
                <a:latin typeface="+mn-lt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769834" y="3449931"/>
              <a:ext cx="4193862" cy="1223785"/>
              <a:chOff x="769834" y="3449931"/>
              <a:chExt cx="4193862" cy="1223785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217429" y="3449931"/>
                <a:ext cx="190297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points race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110048" y="3449931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-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17429" y="3856071"/>
                <a:ext cx="190297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elimination race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110048" y="3856071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-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217429" y="4261364"/>
                <a:ext cx="1902976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r"/>
                <a:r>
                  <a:rPr lang="en-US" sz="2200" dirty="0" smtClean="0">
                    <a:latin typeface="+mn-lt"/>
                  </a:rPr>
                  <a:t>scratch race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110048" y="4261364"/>
                <a:ext cx="853648" cy="4112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2200" dirty="0" smtClean="0">
                    <a:latin typeface="+mn-lt"/>
                  </a:rPr>
                  <a:t>-</a:t>
                </a:r>
                <a:endParaRPr lang="en-US" sz="2200" dirty="0">
                  <a:latin typeface="+mn-lt"/>
                </a:endParaRPr>
              </a:p>
            </p:txBody>
          </p:sp>
          <p:sp>
            <p:nvSpPr>
              <p:cNvPr id="45" name="Left Brace 42"/>
              <p:cNvSpPr/>
              <p:nvPr/>
            </p:nvSpPr>
            <p:spPr bwMode="auto">
              <a:xfrm>
                <a:off x="1958560" y="3472638"/>
                <a:ext cx="206111" cy="1201078"/>
              </a:xfrm>
              <a:custGeom>
                <a:avLst/>
                <a:gdLst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15700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15700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95003 h 1201078"/>
                  <a:gd name="connsiteX6" fmla="*/ 216024 w 216024"/>
                  <a:gd name="connsiteY6" fmla="*/ 0 h 1201078"/>
                  <a:gd name="connsiteX0" fmla="*/ 216024 w 216024"/>
                  <a:gd name="connsiteY0" fmla="*/ 1201078 h 1201078"/>
                  <a:gd name="connsiteX1" fmla="*/ 108012 w 216024"/>
                  <a:gd name="connsiteY1" fmla="*/ 1183077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82538 h 1201078"/>
                  <a:gd name="connsiteX5" fmla="*/ 108012 w 216024"/>
                  <a:gd name="connsiteY5" fmla="*/ 18001 h 1201078"/>
                  <a:gd name="connsiteX6" fmla="*/ 216024 w 216024"/>
                  <a:gd name="connsiteY6" fmla="*/ 0 h 1201078"/>
                  <a:gd name="connsiteX7" fmla="*/ 216024 w 216024"/>
                  <a:gd name="connsiteY7" fmla="*/ 1201078 h 1201078"/>
                  <a:gd name="connsiteX0" fmla="*/ 216024 w 216024"/>
                  <a:gd name="connsiteY0" fmla="*/ 1201078 h 1201078"/>
                  <a:gd name="connsiteX1" fmla="*/ 108012 w 216024"/>
                  <a:gd name="connsiteY1" fmla="*/ 1115700 h 1201078"/>
                  <a:gd name="connsiteX2" fmla="*/ 108012 w 216024"/>
                  <a:gd name="connsiteY2" fmla="*/ 618540 h 1201078"/>
                  <a:gd name="connsiteX3" fmla="*/ 0 w 216024"/>
                  <a:gd name="connsiteY3" fmla="*/ 600539 h 1201078"/>
                  <a:gd name="connsiteX4" fmla="*/ 108012 w 216024"/>
                  <a:gd name="connsiteY4" fmla="*/ 572912 h 1201078"/>
                  <a:gd name="connsiteX5" fmla="*/ 108012 w 216024"/>
                  <a:gd name="connsiteY5" fmla="*/ 95003 h 1201078"/>
                  <a:gd name="connsiteX6" fmla="*/ 216024 w 216024"/>
                  <a:gd name="connsiteY6" fmla="*/ 0 h 1201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6024" h="1201078" stroke="0" extrusionOk="0">
                    <a:moveTo>
                      <a:pt x="216024" y="1201078"/>
                    </a:moveTo>
                    <a:cubicBezTo>
                      <a:pt x="156371" y="1201078"/>
                      <a:pt x="108012" y="1193019"/>
                      <a:pt x="108012" y="1183077"/>
                    </a:cubicBezTo>
                    <a:lnTo>
                      <a:pt x="108012" y="618540"/>
                    </a:lnTo>
                    <a:cubicBezTo>
                      <a:pt x="108012" y="608598"/>
                      <a:pt x="59653" y="600539"/>
                      <a:pt x="0" y="600539"/>
                    </a:cubicBezTo>
                    <a:cubicBezTo>
                      <a:pt x="59653" y="600539"/>
                      <a:pt x="108012" y="592480"/>
                      <a:pt x="108012" y="582538"/>
                    </a:cubicBezTo>
                    <a:lnTo>
                      <a:pt x="108012" y="18001"/>
                    </a:lnTo>
                    <a:cubicBezTo>
                      <a:pt x="108012" y="8059"/>
                      <a:pt x="156371" y="0"/>
                      <a:pt x="216024" y="0"/>
                    </a:cubicBezTo>
                    <a:lnTo>
                      <a:pt x="216024" y="1201078"/>
                    </a:lnTo>
                    <a:close/>
                  </a:path>
                  <a:path w="216024" h="1201078" fill="none">
                    <a:moveTo>
                      <a:pt x="216024" y="1201078"/>
                    </a:moveTo>
                    <a:cubicBezTo>
                      <a:pt x="156371" y="1201078"/>
                      <a:pt x="108012" y="1125642"/>
                      <a:pt x="108012" y="1115700"/>
                    </a:cubicBezTo>
                    <a:lnTo>
                      <a:pt x="108012" y="618540"/>
                    </a:lnTo>
                    <a:cubicBezTo>
                      <a:pt x="108012" y="608598"/>
                      <a:pt x="0" y="608144"/>
                      <a:pt x="0" y="600539"/>
                    </a:cubicBezTo>
                    <a:cubicBezTo>
                      <a:pt x="0" y="592934"/>
                      <a:pt x="108012" y="582854"/>
                      <a:pt x="108012" y="572912"/>
                    </a:cubicBezTo>
                    <a:lnTo>
                      <a:pt x="108012" y="95003"/>
                    </a:lnTo>
                    <a:cubicBezTo>
                      <a:pt x="108012" y="85061"/>
                      <a:pt x="156371" y="0"/>
                      <a:pt x="216024" y="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69834" y="3869641"/>
                <a:ext cx="1307662" cy="3774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36000" tIns="36000" rIns="72000" bIns="3600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200" dirty="0" smtClean="0">
                    <a:latin typeface="+mn-lt"/>
                  </a:rPr>
                  <a:t>interactive</a:t>
                </a:r>
                <a:endParaRPr lang="en-US" sz="2200" dirty="0">
                  <a:latin typeface="+mn-lt"/>
                </a:endParaRPr>
              </a:p>
            </p:txBody>
          </p:sp>
        </p:grpSp>
      </p:grpSp>
      <p:sp>
        <p:nvSpPr>
          <p:cNvPr id="51" name="TextBox 50"/>
          <p:cNvSpPr txBox="1"/>
          <p:nvPr/>
        </p:nvSpPr>
        <p:spPr>
          <a:xfrm>
            <a:off x="853872" y="1362139"/>
            <a:ext cx="3497669" cy="626701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72000" bIns="3600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latin typeface="+mn-lt"/>
              </a:rPr>
              <a:t>Data shown are for top-24 men.</a:t>
            </a:r>
            <a:br>
              <a:rPr lang="en-US" sz="20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>Data for top-24 women are similar.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750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51" grpId="0"/>
    </p:bldLst>
  </p:timing>
</p:sld>
</file>

<file path=ppt/theme/theme1.xml><?xml version="1.0" encoding="utf-8"?>
<a:theme xmlns:a="http://schemas.openxmlformats.org/drawingml/2006/main" name="Will's 35mm template">
  <a:themeElements>
    <a:clrScheme name="Will's 35mm templat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Will's 35mm 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ill's 35mm template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l's 35mm template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l's 35mm templat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l's 35mm template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l's 35mm template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l's 35mm template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zorzec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zorzec" id="{7C92AC30-895E-4036-BEDE-4F7FC43859A0}" vid="{682DF388-CBFE-49C7-BF86-E977CE86E681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HD:CONFERENCES/SEMINARS:Will's 35mm template.ppt</Template>
  <TotalTime>85119</TotalTime>
  <Words>1699</Words>
  <Application>Microsoft Office PowerPoint</Application>
  <PresentationFormat>On-screen Show (4:3)</PresentationFormat>
  <Paragraphs>243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Will's 35mm template</vt:lpstr>
      <vt:lpstr>Wzorzec</vt:lpstr>
      <vt:lpstr>Medal-winning Enhancements of Performance</vt:lpstr>
      <vt:lpstr>Enhancements in Non-interactive Sports (track &amp; field, rowing...)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Enhancements in Interactive Non-match Sports (road cycling…)</vt:lpstr>
      <vt:lpstr>PowerPoint Presentation</vt:lpstr>
      <vt:lpstr>PowerPoint Presentation</vt:lpstr>
      <vt:lpstr>Enhancements in Match-play Sports  (team/court sports, fights…)</vt:lpstr>
      <vt:lpstr>PowerPoint Presentation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Competitive Performance</dc:title>
  <dc:creator>Will Hopkins</dc:creator>
  <cp:lastModifiedBy>Will Hopkins</cp:lastModifiedBy>
  <cp:revision>1124</cp:revision>
  <cp:lastPrinted>2015-06-23T10:41:10Z</cp:lastPrinted>
  <dcterms:created xsi:type="dcterms:W3CDTF">2000-05-09T03:14:43Z</dcterms:created>
  <dcterms:modified xsi:type="dcterms:W3CDTF">2017-05-16T06:42:33Z</dcterms:modified>
</cp:coreProperties>
</file>