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17" r:id="rId2"/>
  </p:sldMasterIdLst>
  <p:notesMasterIdLst>
    <p:notesMasterId r:id="rId15"/>
  </p:notesMasterIdLst>
  <p:sldIdLst>
    <p:sldId id="290" r:id="rId3"/>
    <p:sldId id="280" r:id="rId4"/>
    <p:sldId id="281" r:id="rId5"/>
    <p:sldId id="282" r:id="rId6"/>
    <p:sldId id="283" r:id="rId7"/>
    <p:sldId id="291" r:id="rId8"/>
    <p:sldId id="284" r:id="rId9"/>
    <p:sldId id="285" r:id="rId10"/>
    <p:sldId id="286" r:id="rId11"/>
    <p:sldId id="287" r:id="rId12"/>
    <p:sldId id="288" r:id="rId13"/>
    <p:sldId id="289" r:id="rId14"/>
  </p:sldIdLst>
  <p:sldSz cx="9144000" cy="6858000" type="screen4x3"/>
  <p:notesSz cx="6858000" cy="994568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CCFF"/>
    <a:srgbClr val="CC99FF"/>
    <a:srgbClr val="800080"/>
    <a:srgbClr val="003366"/>
    <a:srgbClr val="CC0066"/>
    <a:srgbClr val="FF5353"/>
    <a:srgbClr val="FF8B8B"/>
    <a:srgbClr val="FF964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08" autoAdjust="0"/>
  </p:normalViewPr>
  <p:slideViewPr>
    <p:cSldViewPr>
      <p:cViewPr varScale="1">
        <p:scale>
          <a:sx n="96" d="100"/>
          <a:sy n="96" d="100"/>
        </p:scale>
        <p:origin x="356" y="80"/>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998"/>
    </p:cViewPr>
  </p:sorterViewPr>
  <p:notesViewPr>
    <p:cSldViewPr>
      <p:cViewPr>
        <p:scale>
          <a:sx n="100" d="100"/>
          <a:sy n="100" d="100"/>
        </p:scale>
        <p:origin x="-1632" y="2520"/>
      </p:cViewPr>
      <p:guideLst>
        <p:guide orient="horz" pos="3133"/>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31747" name="Rectangle 3"/>
          <p:cNvSpPr>
            <a:spLocks noGrp="1" noChangeArrowheads="1"/>
          </p:cNvSpPr>
          <p:nvPr>
            <p:ph type="dt" idx="1"/>
          </p:nvPr>
        </p:nvSpPr>
        <p:spPr bwMode="auto">
          <a:xfrm>
            <a:off x="3884613" y="0"/>
            <a:ext cx="29718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8676"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9" name="Rectangle 5"/>
          <p:cNvSpPr>
            <a:spLocks noGrp="1" noChangeArrowheads="1"/>
          </p:cNvSpPr>
          <p:nvPr>
            <p:ph type="body" sz="quarter" idx="3"/>
          </p:nvPr>
        </p:nvSpPr>
        <p:spPr bwMode="auto">
          <a:xfrm>
            <a:off x="685800" y="4724400"/>
            <a:ext cx="5486400" cy="4475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750" name="Rectangle 6"/>
          <p:cNvSpPr>
            <a:spLocks noGrp="1" noChangeArrowheads="1"/>
          </p:cNvSpPr>
          <p:nvPr>
            <p:ph type="ftr" sz="quarter" idx="4"/>
          </p:nvPr>
        </p:nvSpPr>
        <p:spPr bwMode="auto">
          <a:xfrm>
            <a:off x="0"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31751" name="Rectangle 7"/>
          <p:cNvSpPr>
            <a:spLocks noGrp="1" noChangeArrowheads="1"/>
          </p:cNvSpPr>
          <p:nvPr>
            <p:ph type="sldNum" sz="quarter" idx="5"/>
          </p:nvPr>
        </p:nvSpPr>
        <p:spPr bwMode="auto">
          <a:xfrm>
            <a:off x="3884613" y="9447213"/>
            <a:ext cx="29718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F0376C7-E007-46E6-BBE7-0DD58C910744}" type="slidenum">
              <a:rPr lang="en-US"/>
              <a:pPr>
                <a:defRPr/>
              </a:pPr>
              <a:t>‹#›</a:t>
            </a:fld>
            <a:endParaRPr lang="en-US"/>
          </a:p>
        </p:txBody>
      </p:sp>
    </p:spTree>
    <p:extLst>
      <p:ext uri="{BB962C8B-B14F-4D97-AF65-F5344CB8AC3E}">
        <p14:creationId xmlns:p14="http://schemas.microsoft.com/office/powerpoint/2010/main" val="30441689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lstStyle>
            <a:lvl1pPr algn="ct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2432989357"/>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16801302"/>
      </p:ext>
    </p:extLst>
  </p:cSld>
  <p:clrMapOvr>
    <a:masterClrMapping/>
  </p:clrMapOvr>
  <p:transition>
    <p:wheel spokes="2"/>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762662"/>
      </p:ext>
    </p:extLst>
  </p:cSld>
  <p:clrMapOvr>
    <a:masterClrMapping/>
  </p:clrMapOvr>
  <p:transition>
    <p:wheel spokes="2"/>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71802" y="0"/>
            <a:ext cx="5614998" cy="1357298"/>
          </a:xfrm>
        </p:spPr>
        <p:txBody>
          <a:bodyPr/>
          <a:lstStyle/>
          <a:p>
            <a:r>
              <a:rPr lang="en-US" dirty="0" smtClean="0"/>
              <a:t>Click to edit Master title style</a:t>
            </a:r>
            <a:endParaRPr lang="en-US" dirty="0"/>
          </a:p>
        </p:txBody>
      </p:sp>
      <p:sp>
        <p:nvSpPr>
          <p:cNvPr id="3" name="Table Placeholder 2"/>
          <p:cNvSpPr>
            <a:spLocks noGrp="1"/>
          </p:cNvSpPr>
          <p:nvPr>
            <p:ph type="tbl" idx="1"/>
          </p:nvPr>
        </p:nvSpPr>
        <p:spPr>
          <a:xfrm>
            <a:off x="838200" y="2362200"/>
            <a:ext cx="7693025" cy="3724275"/>
          </a:xfrm>
        </p:spPr>
        <p:txBody>
          <a:bodyPr/>
          <a:lstStyle/>
          <a:p>
            <a:pPr lvl="0"/>
            <a:endParaRPr lang="en-US" noProof="0" smtClean="0"/>
          </a:p>
        </p:txBody>
      </p:sp>
    </p:spTree>
    <p:extLst>
      <p:ext uri="{BB962C8B-B14F-4D97-AF65-F5344CB8AC3E}">
        <p14:creationId xmlns:p14="http://schemas.microsoft.com/office/powerpoint/2010/main" val="4177765291"/>
      </p:ext>
    </p:extLst>
  </p:cSld>
  <p:clrMapOvr>
    <a:masterClrMapping/>
  </p:clrMapOvr>
  <p:transition>
    <p:wheel spokes="2"/>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924800" cy="11430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838200" y="2362200"/>
            <a:ext cx="3770313"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6429514"/>
      </p:ext>
    </p:extLst>
  </p:cSld>
  <p:clrMapOvr>
    <a:masterClrMapping/>
  </p:clrMapOvr>
  <p:transition>
    <p:wheel spokes="2"/>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083" name="Rectangle 11"/>
          <p:cNvSpPr>
            <a:spLocks noGrp="1" noChangeArrowheads="1"/>
          </p:cNvSpPr>
          <p:nvPr>
            <p:ph type="ctrTitle"/>
          </p:nvPr>
        </p:nvSpPr>
        <p:spPr>
          <a:xfrm>
            <a:off x="685800" y="1676400"/>
            <a:ext cx="7772400" cy="11430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a:lstStyle>
            <a:lvl1pPr>
              <a:defRPr/>
            </a:lvl1pPr>
          </a:lstStyle>
          <a:p>
            <a:pPr lvl="0"/>
            <a:r>
              <a:rPr lang="en-US" altLang="en-US" noProof="0" smtClean="0"/>
              <a:t>Click to edit Master title style</a:t>
            </a:r>
          </a:p>
        </p:txBody>
      </p:sp>
      <p:sp>
        <p:nvSpPr>
          <p:cNvPr id="3084" name="Rectangle 12"/>
          <p:cNvSpPr>
            <a:spLocks noGrp="1" noChangeArrowheads="1"/>
          </p:cNvSpPr>
          <p:nvPr>
            <p:ph type="subTitle" idx="1"/>
          </p:nvPr>
        </p:nvSpPr>
        <p:spPr>
          <a:xfrm>
            <a:off x="1371600" y="3124200"/>
            <a:ext cx="6400800" cy="1752600"/>
          </a:xfr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tIns="45720"/>
          <a:lstStyle>
            <a:lvl1pPr marL="0" indent="0" algn="ctr">
              <a:buFont typeface="Symbol" pitchFamily="18" charset="2"/>
              <a:buNone/>
              <a:defRPr/>
            </a:lvl1pPr>
          </a:lstStyle>
          <a:p>
            <a:pPr lvl="0"/>
            <a:r>
              <a:rPr lang="en-US" altLang="en-US" noProof="0" smtClean="0"/>
              <a:t>Click to edit Master subtitle style</a:t>
            </a:r>
          </a:p>
        </p:txBody>
      </p:sp>
      <p:sp>
        <p:nvSpPr>
          <p:cNvPr id="4" name="Rectangle 13"/>
          <p:cNvSpPr>
            <a:spLocks noGrp="1" noChangeArrowheads="1"/>
          </p:cNvSpPr>
          <p:nvPr>
            <p:ph type="dt" sz="half" idx="10"/>
          </p:nvPr>
        </p:nvSpPr>
        <p:spPr bwMode="auto">
          <a:xfrm>
            <a:off x="6858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pPr>
              <a:defRPr/>
            </a:pPr>
            <a:endParaRPr lang="en-US" altLang="en-US">
              <a:solidFill>
                <a:srgbClr val="000000"/>
              </a:solidFill>
            </a:endParaRPr>
          </a:p>
        </p:txBody>
      </p:sp>
      <p:sp>
        <p:nvSpPr>
          <p:cNvPr id="5" name="Rectangle 14"/>
          <p:cNvSpPr>
            <a:spLocks noGrp="1" noChangeArrowheads="1"/>
          </p:cNvSpPr>
          <p:nvPr>
            <p:ph type="ftr" sz="quarter" idx="11"/>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Times New Roman" pitchFamily="18" charset="0"/>
              </a:defRPr>
            </a:lvl1pPr>
          </a:lstStyle>
          <a:p>
            <a:pPr>
              <a:defRPr/>
            </a:pPr>
            <a:endParaRPr lang="en-US" altLang="en-US">
              <a:solidFill>
                <a:srgbClr val="000000"/>
              </a:solidFill>
            </a:endParaRPr>
          </a:p>
        </p:txBody>
      </p:sp>
      <p:sp>
        <p:nvSpPr>
          <p:cNvPr id="6" name="Rectangle 15"/>
          <p:cNvSpPr>
            <a:spLocks noGrp="1" noChangeArrowheads="1"/>
          </p:cNvSpPr>
          <p:nvPr>
            <p:ph type="sldNum" sz="quarter" idx="12"/>
          </p:nvPr>
        </p:nvSpPr>
        <p:spPr bwMode="auto">
          <a:xfrm>
            <a:off x="6553200" y="6248400"/>
            <a:ext cx="19050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Times New Roman" pitchFamily="18" charset="0"/>
              </a:defRPr>
            </a:lvl1pPr>
          </a:lstStyle>
          <a:p>
            <a:pPr>
              <a:defRPr/>
            </a:pPr>
            <a:fld id="{4BD6F49A-B0FF-4303-BC4F-8A2379D5FFF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1317406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8307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97796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838200"/>
            <a:ext cx="4152900" cy="579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838200"/>
            <a:ext cx="4152900" cy="579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37697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70443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1349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03648" y="404665"/>
            <a:ext cx="6248400" cy="504056"/>
          </a:xfrm>
          <a:prstGeom prst="roundRect">
            <a:avLst>
              <a:gd name="adj" fmla="val 424"/>
            </a:avLst>
          </a:prstGeom>
          <a:solidFill>
            <a:schemeClr val="bg1"/>
          </a:solidFill>
        </p:spPr>
        <p:txBody>
          <a:bodyPr anchor="t" anchorCtr="0"/>
          <a:lstStyle>
            <a:lvl1pPr algn="r">
              <a:defRPr>
                <a:latin typeface="Arial Narrow"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1520" y="1988840"/>
            <a:ext cx="8640960" cy="3724275"/>
          </a:xfrm>
        </p:spPr>
        <p:txBody>
          <a:bodyPr/>
          <a:lstStyle>
            <a:lvl1pPr marL="268288" indent="-268288">
              <a:lnSpc>
                <a:spcPct val="95000"/>
              </a:lnSpc>
              <a:spcBef>
                <a:spcPts val="300"/>
              </a:spcBef>
              <a:buClr>
                <a:srgbClr val="800080"/>
              </a:buClr>
              <a:buSzPct val="100000"/>
              <a:buFont typeface="Wingdings" pitchFamily="2" charset="2"/>
              <a:buChar char=""/>
              <a:defRPr>
                <a:latin typeface="Arial Narrow" pitchFamily="34" charset="0"/>
              </a:defRPr>
            </a:lvl1pPr>
            <a:lvl2pPr marL="449263" indent="-180975">
              <a:lnSpc>
                <a:spcPct val="95000"/>
              </a:lnSpc>
              <a:spcBef>
                <a:spcPts val="300"/>
              </a:spcBef>
              <a:buClr>
                <a:srgbClr val="003366"/>
              </a:buClr>
              <a:buSzPct val="100000"/>
              <a:buFont typeface="Arial" pitchFamily="34" charset="0"/>
              <a:buChar char="•"/>
              <a:defRPr sz="2400">
                <a:latin typeface="Arial Narrow" pitchFamily="34" charset="0"/>
              </a:defRPr>
            </a:lvl2pPr>
            <a:lvl3pPr marL="630238" indent="-180975">
              <a:lnSpc>
                <a:spcPct val="95000"/>
              </a:lnSpc>
              <a:spcBef>
                <a:spcPts val="300"/>
              </a:spcBef>
              <a:buSzPct val="100000"/>
              <a:buFont typeface="Arial Narrow" pitchFamily="34" charset="0"/>
              <a:buChar char="−"/>
              <a:defRPr sz="2200">
                <a:latin typeface="Arial Narrow" pitchFamily="34" charset="0"/>
              </a:defRPr>
            </a:lvl3pPr>
            <a:lvl4pPr>
              <a:defRPr>
                <a:latin typeface="Arial Narrow" pitchFamily="34" charset="0"/>
              </a:defRPr>
            </a:lvl4pPr>
            <a:lvl5pPr>
              <a:defRPr>
                <a:latin typeface="Arial Narrow"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6067537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autoUpdateAnimBg="0">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3685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0693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4534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52072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6238" y="304800"/>
            <a:ext cx="2114550" cy="6324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192838" cy="6324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9280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67420457"/>
      </p:ext>
    </p:extLst>
  </p:cSld>
  <p:clrMapOvr>
    <a:masterClrMapping/>
  </p:clrMapOvr>
  <p:transition>
    <p:wheel spokes="2"/>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12934736"/>
      </p:ext>
    </p:extLst>
  </p:cSld>
  <p:clrMapOvr>
    <a:masterClrMapping/>
  </p:clrMapOvr>
  <p:transition>
    <p:wheel spokes="2"/>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7014379"/>
      </p:ext>
    </p:extLst>
  </p:cSld>
  <p:clrMapOvr>
    <a:masterClrMapping/>
  </p:clrMapOvr>
  <p:transition>
    <p:wheel spokes="2"/>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52609831"/>
      </p:ext>
    </p:extLst>
  </p:cSld>
  <p:clrMapOvr>
    <a:masterClrMapping/>
  </p:clrMapOvr>
  <p:transition>
    <p:wheel spokes="2"/>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916157"/>
      </p:ext>
    </p:extLst>
  </p:cSld>
  <p:clrMapOvr>
    <a:masterClrMapping/>
  </p:clrMapOvr>
  <p:transition>
    <p:wheel spokes="2"/>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72091083"/>
      </p:ext>
    </p:extLst>
  </p:cSld>
  <p:clrMapOvr>
    <a:masterClrMapping/>
  </p:clrMapOvr>
  <p:transition>
    <p:wheel spokes="2"/>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0472984"/>
      </p:ext>
    </p:extLst>
  </p:cSld>
  <p:clrMapOvr>
    <a:masterClrMapping/>
  </p:clrMapOvr>
  <p:transition>
    <p:wheel spokes="2"/>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50" name="AutoShape 9"/>
          <p:cNvSpPr>
            <a:spLocks noGrp="1" noChangeArrowheads="1"/>
          </p:cNvSpPr>
          <p:nvPr>
            <p:ph type="title"/>
          </p:nvPr>
        </p:nvSpPr>
        <p:spPr bwMode="auto">
          <a:xfrm>
            <a:off x="2571750" y="620713"/>
            <a:ext cx="6248400" cy="593725"/>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02" name="Rectangle 10"/>
          <p:cNvSpPr>
            <a:spLocks noGrp="1" noChangeArrowheads="1"/>
          </p:cNvSpPr>
          <p:nvPr>
            <p:ph type="body" idx="1"/>
          </p:nvPr>
        </p:nvSpPr>
        <p:spPr bwMode="auto">
          <a:xfrm>
            <a:off x="838200" y="2362200"/>
            <a:ext cx="7693025" cy="37242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02">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102">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0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uiExpand="1" build="p" autoUpdateAnimBg="0">
        <p:tmplLst>
          <p:tmpl>
            <p:tnLst>
              <p:par>
                <p:cTn presetID="1" presetClass="entr" presetSubtype="0" fill="hold" nodeType="clickEffect">
                  <p:stCondLst>
                    <p:cond delay="0"/>
                  </p:stCondLst>
                  <p:childTnLst>
                    <p:set>
                      <p:cBhvr>
                        <p:cTn dur="1" fill="hold">
                          <p:stCondLst>
                            <p:cond delay="0"/>
                          </p:stCondLst>
                        </p:cTn>
                        <p:tgtEl>
                          <p:spTgt spid="4102"/>
                        </p:tgtEl>
                        <p:attrNameLst>
                          <p:attrName>style.visibility</p:attrName>
                        </p:attrNameLst>
                      </p:cBhvr>
                      <p:to>
                        <p:strVal val="visible"/>
                      </p:to>
                    </p:set>
                  </p:childTnLst>
                </p:cTn>
              </p:par>
            </p:tnLst>
          </p:tmpl>
          <p:tmpl lvl="1">
            <p:tnLst>
              <p:par>
                <p:cTn presetID="1" presetClass="entr" presetSubtype="0" fill="hold" nodeType="clickEffect">
                  <p:stCondLst>
                    <p:cond delay="0"/>
                  </p:stCondLst>
                  <p:childTnLst>
                    <p:set>
                      <p:cBhvr>
                        <p:cTn dur="1" fill="hold">
                          <p:stCondLst>
                            <p:cond delay="0"/>
                          </p:stCondLst>
                        </p:cTn>
                        <p:tgtEl>
                          <p:spTgt spid="4102"/>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4102"/>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4102"/>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4102"/>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4102"/>
                        </p:tgtEl>
                        <p:attrNameLst>
                          <p:attrName>style.visibility</p:attrName>
                        </p:attrNameLst>
                      </p:cBhvr>
                      <p:to>
                        <p:strVal val="visible"/>
                      </p:to>
                    </p:set>
                  </p:childTnLst>
                </p:cTn>
              </p:par>
            </p:tnLst>
          </p:tmpl>
        </p:tmplLst>
      </p:bldP>
    </p:bldLst>
  </p:timing>
  <p:txStyles>
    <p:titleStyle>
      <a:lvl1pPr algn="l" rtl="0" eaLnBrk="0" fontAlgn="base" hangingPunct="0">
        <a:lnSpc>
          <a:spcPct val="90000"/>
        </a:lnSpc>
        <a:spcBef>
          <a:spcPct val="0"/>
        </a:spcBef>
        <a:spcAft>
          <a:spcPct val="0"/>
        </a:spcAft>
        <a:defRPr sz="3200" b="1">
          <a:solidFill>
            <a:schemeClr val="tx2"/>
          </a:solidFill>
          <a:latin typeface="+mj-lt"/>
          <a:ea typeface="+mj-ea"/>
          <a:cs typeface="+mj-cs"/>
        </a:defRPr>
      </a:lvl1pPr>
      <a:lvl2pPr algn="l" rtl="0" eaLnBrk="0" fontAlgn="base" hangingPunct="0">
        <a:lnSpc>
          <a:spcPct val="90000"/>
        </a:lnSpc>
        <a:spcBef>
          <a:spcPct val="0"/>
        </a:spcBef>
        <a:spcAft>
          <a:spcPct val="0"/>
        </a:spcAft>
        <a:defRPr sz="3200" b="1">
          <a:solidFill>
            <a:schemeClr val="tx2"/>
          </a:solidFill>
          <a:latin typeface="Arial" charset="0"/>
        </a:defRPr>
      </a:lvl2pPr>
      <a:lvl3pPr algn="l" rtl="0" eaLnBrk="0" fontAlgn="base" hangingPunct="0">
        <a:lnSpc>
          <a:spcPct val="90000"/>
        </a:lnSpc>
        <a:spcBef>
          <a:spcPct val="0"/>
        </a:spcBef>
        <a:spcAft>
          <a:spcPct val="0"/>
        </a:spcAft>
        <a:defRPr sz="3200" b="1">
          <a:solidFill>
            <a:schemeClr val="tx2"/>
          </a:solidFill>
          <a:latin typeface="Arial" charset="0"/>
        </a:defRPr>
      </a:lvl3pPr>
      <a:lvl4pPr algn="l" rtl="0" eaLnBrk="0" fontAlgn="base" hangingPunct="0">
        <a:lnSpc>
          <a:spcPct val="90000"/>
        </a:lnSpc>
        <a:spcBef>
          <a:spcPct val="0"/>
        </a:spcBef>
        <a:spcAft>
          <a:spcPct val="0"/>
        </a:spcAft>
        <a:defRPr sz="3200" b="1">
          <a:solidFill>
            <a:schemeClr val="tx2"/>
          </a:solidFill>
          <a:latin typeface="Arial" charset="0"/>
        </a:defRPr>
      </a:lvl4pPr>
      <a:lvl5pPr algn="l" rtl="0" eaLnBrk="0" fontAlgn="base" hangingPunct="0">
        <a:lnSpc>
          <a:spcPct val="90000"/>
        </a:lnSpc>
        <a:spcBef>
          <a:spcPct val="0"/>
        </a:spcBef>
        <a:spcAft>
          <a:spcPct val="0"/>
        </a:spcAft>
        <a:defRPr sz="32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600">
          <a:solidFill>
            <a:schemeClr val="tx1"/>
          </a:solidFill>
          <a:latin typeface="+mn-lt"/>
          <a:ea typeface="+mn-ea"/>
          <a:cs typeface="+mn-cs"/>
        </a:defRPr>
      </a:lvl1pPr>
      <a:lvl2pPr marL="587375" indent="-242888" algn="l" rtl="0" eaLnBrk="0" fontAlgn="base" hangingPunct="0">
        <a:spcBef>
          <a:spcPct val="20000"/>
        </a:spcBef>
        <a:spcAft>
          <a:spcPct val="0"/>
        </a:spcAft>
        <a:buClr>
          <a:schemeClr val="tx1"/>
        </a:buClr>
        <a:buSzPct val="75000"/>
        <a:buChar char="–"/>
        <a:defRPr sz="2600">
          <a:solidFill>
            <a:schemeClr val="tx1"/>
          </a:solidFill>
          <a:latin typeface="+mn-lt"/>
        </a:defRPr>
      </a:lvl2pPr>
      <a:lvl3pPr marL="871538" indent="-282575"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invGray">
      <p:bgPr>
        <a:solidFill>
          <a:schemeClr val="tx1"/>
        </a:solidFill>
        <a:effectLst/>
      </p:bgPr>
    </p:bg>
    <p:spTree>
      <p:nvGrpSpPr>
        <p:cNvPr id="1" name=""/>
        <p:cNvGrpSpPr/>
        <p:nvPr/>
      </p:nvGrpSpPr>
      <p:grpSpPr>
        <a:xfrm>
          <a:off x="0" y="0"/>
          <a:ext cx="0" cy="0"/>
          <a:chOff x="0" y="0"/>
          <a:chExt cx="0" cy="0"/>
        </a:xfrm>
      </p:grpSpPr>
      <p:sp>
        <p:nvSpPr>
          <p:cNvPr id="2060" name="Rectangle 12"/>
          <p:cNvSpPr>
            <a:spLocks noGrp="1" noChangeArrowheads="1"/>
          </p:cNvSpPr>
          <p:nvPr>
            <p:ph type="body" idx="1"/>
          </p:nvPr>
        </p:nvSpPr>
        <p:spPr bwMode="auto">
          <a:xfrm>
            <a:off x="381000" y="838200"/>
            <a:ext cx="8458200" cy="579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8280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11"/>
          <p:cNvSpPr>
            <a:spLocks noGrp="1" noChangeArrowheads="1"/>
          </p:cNvSpPr>
          <p:nvPr>
            <p:ph type="title"/>
          </p:nvPr>
        </p:nvSpPr>
        <p:spPr bwMode="auto">
          <a:xfrm>
            <a:off x="381000" y="304800"/>
            <a:ext cx="8459788" cy="533400"/>
          </a:xfrm>
          <a:prstGeom prst="rect">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26000" tIns="45720" rIns="91440" bIns="45720" numCol="1" anchor="ctr" anchorCtr="0" compatLnSpc="1">
            <a:prstTxWarp prst="textNoShape">
              <a:avLst/>
            </a:prstTxWarp>
          </a:bodyPr>
          <a:lstStyle/>
          <a:p>
            <a:pPr lvl="0"/>
            <a:r>
              <a:rPr lang="en-US" altLang="en-US" smtClean="0"/>
              <a:t>Click to edit Master title style</a:t>
            </a:r>
          </a:p>
        </p:txBody>
      </p:sp>
    </p:spTree>
    <p:extLst>
      <p:ext uri="{BB962C8B-B14F-4D97-AF65-F5344CB8AC3E}">
        <p14:creationId xmlns:p14="http://schemas.microsoft.com/office/powerpoint/2010/main" val="2100675720"/>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6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60">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6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06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206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build="p" bldLvl="3" autoUpdateAnimBg="0">
        <p:tmplLst>
          <p:tmpl lvl="1">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499"/>
                          </p:stCondLst>
                        </p:cTn>
                        <p:tgtEl>
                          <p:spTgt spid="2060"/>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Narrow" pitchFamily="34" charset="0"/>
        </a:defRPr>
      </a:lvl2pPr>
      <a:lvl3pPr algn="l" rtl="0" eaLnBrk="0" fontAlgn="base" hangingPunct="0">
        <a:spcBef>
          <a:spcPct val="0"/>
        </a:spcBef>
        <a:spcAft>
          <a:spcPct val="0"/>
        </a:spcAft>
        <a:defRPr sz="2800" b="1">
          <a:solidFill>
            <a:schemeClr val="tx1"/>
          </a:solidFill>
          <a:latin typeface="Arial Narrow" pitchFamily="34" charset="0"/>
        </a:defRPr>
      </a:lvl3pPr>
      <a:lvl4pPr algn="l" rtl="0" eaLnBrk="0" fontAlgn="base" hangingPunct="0">
        <a:spcBef>
          <a:spcPct val="0"/>
        </a:spcBef>
        <a:spcAft>
          <a:spcPct val="0"/>
        </a:spcAft>
        <a:defRPr sz="2800" b="1">
          <a:solidFill>
            <a:schemeClr val="tx1"/>
          </a:solidFill>
          <a:latin typeface="Arial Narrow" pitchFamily="34" charset="0"/>
        </a:defRPr>
      </a:lvl4pPr>
      <a:lvl5pPr algn="l" rtl="0" eaLnBrk="0" fontAlgn="base" hangingPunct="0">
        <a:spcBef>
          <a:spcPct val="0"/>
        </a:spcBef>
        <a:spcAft>
          <a:spcPct val="0"/>
        </a:spcAft>
        <a:defRPr sz="2800" b="1">
          <a:solidFill>
            <a:schemeClr val="tx1"/>
          </a:solidFill>
          <a:latin typeface="Arial Narrow" pitchFamily="34" charset="0"/>
        </a:defRPr>
      </a:lvl5pPr>
      <a:lvl6pPr marL="457200" algn="l" rtl="0" eaLnBrk="0" fontAlgn="base" hangingPunct="0">
        <a:spcBef>
          <a:spcPct val="0"/>
        </a:spcBef>
        <a:spcAft>
          <a:spcPct val="0"/>
        </a:spcAft>
        <a:defRPr sz="2800" b="1">
          <a:solidFill>
            <a:schemeClr val="tx1"/>
          </a:solidFill>
          <a:latin typeface="Arial Narrow" pitchFamily="34" charset="0"/>
        </a:defRPr>
      </a:lvl6pPr>
      <a:lvl7pPr marL="914400" algn="l" rtl="0" eaLnBrk="0" fontAlgn="base" hangingPunct="0">
        <a:spcBef>
          <a:spcPct val="0"/>
        </a:spcBef>
        <a:spcAft>
          <a:spcPct val="0"/>
        </a:spcAft>
        <a:defRPr sz="2800" b="1">
          <a:solidFill>
            <a:schemeClr val="tx1"/>
          </a:solidFill>
          <a:latin typeface="Arial Narrow" pitchFamily="34" charset="0"/>
        </a:defRPr>
      </a:lvl7pPr>
      <a:lvl8pPr marL="1371600" algn="l" rtl="0" eaLnBrk="0" fontAlgn="base" hangingPunct="0">
        <a:spcBef>
          <a:spcPct val="0"/>
        </a:spcBef>
        <a:spcAft>
          <a:spcPct val="0"/>
        </a:spcAft>
        <a:defRPr sz="2800" b="1">
          <a:solidFill>
            <a:schemeClr val="tx1"/>
          </a:solidFill>
          <a:latin typeface="Arial Narrow" pitchFamily="34" charset="0"/>
        </a:defRPr>
      </a:lvl8pPr>
      <a:lvl9pPr marL="1828800" algn="l" rtl="0" eaLnBrk="0" fontAlgn="base" hangingPunct="0">
        <a:spcBef>
          <a:spcPct val="0"/>
        </a:spcBef>
        <a:spcAft>
          <a:spcPct val="0"/>
        </a:spcAft>
        <a:defRPr sz="2800"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lr>
          <a:srgbClr val="FF5050"/>
        </a:buClr>
        <a:buFont typeface="Symbol" pitchFamily="18" charset="2"/>
        <a:buChar char="·"/>
        <a:defRPr sz="2800">
          <a:solidFill>
            <a:schemeClr val="tx1"/>
          </a:solidFill>
          <a:latin typeface="+mn-lt"/>
          <a:ea typeface="+mn-ea"/>
          <a:cs typeface="+mn-cs"/>
        </a:defRPr>
      </a:lvl1pPr>
      <a:lvl2pPr marL="742950" indent="-285750" algn="l" rtl="0" eaLnBrk="0" fontAlgn="base" hangingPunct="0">
        <a:spcBef>
          <a:spcPct val="10000"/>
        </a:spcBef>
        <a:spcAft>
          <a:spcPct val="0"/>
        </a:spcAft>
        <a:buClr>
          <a:srgbClr val="0066FF"/>
        </a:buClr>
        <a:buFont typeface="Symbol" pitchFamily="18" charset="2"/>
        <a:buChar char="·"/>
        <a:defRPr sz="2600">
          <a:solidFill>
            <a:schemeClr val="tx1"/>
          </a:solidFill>
          <a:latin typeface="+mn-lt"/>
        </a:defRPr>
      </a:lvl2pPr>
      <a:lvl3pPr marL="1143000" indent="-228600" algn="l" rtl="0" eaLnBrk="0" fontAlgn="base" hangingPunct="0">
        <a:spcBef>
          <a:spcPct val="5000"/>
        </a:spcBef>
        <a:spcAft>
          <a:spcPct val="0"/>
        </a:spcAft>
        <a:buSzPct val="120000"/>
        <a:buChar char="•"/>
        <a:defRPr sz="25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Arial" pitchFamily="34" charset="0"/>
        </a:defRPr>
      </a:lvl4pPr>
      <a:lvl5pPr marL="2057400" indent="-228600" algn="l" rtl="0" eaLnBrk="0" fontAlgn="base" hangingPunct="0">
        <a:spcBef>
          <a:spcPct val="20000"/>
        </a:spcBef>
        <a:spcAft>
          <a:spcPct val="0"/>
        </a:spcAft>
        <a:buChar char="»"/>
        <a:defRPr>
          <a:solidFill>
            <a:schemeClr val="tx1"/>
          </a:solidFill>
          <a:latin typeface="Arial" pitchFamily="34" charset="0"/>
        </a:defRPr>
      </a:lvl5pPr>
      <a:lvl6pPr marL="2514600" indent="-228600" algn="l" rtl="0" eaLnBrk="0" fontAlgn="base" hangingPunct="0">
        <a:spcBef>
          <a:spcPct val="20000"/>
        </a:spcBef>
        <a:spcAft>
          <a:spcPct val="0"/>
        </a:spcAft>
        <a:buChar char="»"/>
        <a:defRPr>
          <a:solidFill>
            <a:schemeClr val="tx1"/>
          </a:solidFill>
          <a:latin typeface="Arial" pitchFamily="34" charset="0"/>
        </a:defRPr>
      </a:lvl6pPr>
      <a:lvl7pPr marL="2971800" indent="-228600" algn="l" rtl="0" eaLnBrk="0" fontAlgn="base" hangingPunct="0">
        <a:spcBef>
          <a:spcPct val="20000"/>
        </a:spcBef>
        <a:spcAft>
          <a:spcPct val="0"/>
        </a:spcAft>
        <a:buChar char="»"/>
        <a:defRPr>
          <a:solidFill>
            <a:schemeClr val="tx1"/>
          </a:solidFill>
          <a:latin typeface="Arial" pitchFamily="34" charset="0"/>
        </a:defRPr>
      </a:lvl7pPr>
      <a:lvl8pPr marL="3429000" indent="-228600" algn="l" rtl="0" eaLnBrk="0" fontAlgn="base" hangingPunct="0">
        <a:spcBef>
          <a:spcPct val="20000"/>
        </a:spcBef>
        <a:spcAft>
          <a:spcPct val="0"/>
        </a:spcAft>
        <a:buChar char="»"/>
        <a:defRPr>
          <a:solidFill>
            <a:schemeClr val="tx1"/>
          </a:solidFill>
          <a:latin typeface="Arial" pitchFamily="34" charset="0"/>
        </a:defRPr>
      </a:lvl8pPr>
      <a:lvl9pPr marL="3886200" indent="-228600" algn="l" rtl="0" eaLnBrk="0" fontAlgn="base" hangingPunct="0">
        <a:spcBef>
          <a:spcPct val="20000"/>
        </a:spcBef>
        <a:spcAft>
          <a:spcPct val="0"/>
        </a:spcAft>
        <a:buChar char="»"/>
        <a:defRPr>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portsci.org/resource/stats/repanova.html#rmslid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856984" cy="504056"/>
          </a:xfrm>
        </p:spPr>
        <p:txBody>
          <a:bodyPr/>
          <a:lstStyle/>
          <a:p>
            <a:pPr algn="ctr"/>
            <a:r>
              <a:rPr lang="en-US" dirty="0" smtClean="0"/>
              <a:t>Linear Mixed Models: the Basics</a:t>
            </a:r>
            <a:endParaRPr lang="en-US" dirty="0"/>
          </a:p>
        </p:txBody>
      </p:sp>
      <p:sp>
        <p:nvSpPr>
          <p:cNvPr id="3" name="Content Placeholder 2"/>
          <p:cNvSpPr>
            <a:spLocks noGrp="1"/>
          </p:cNvSpPr>
          <p:nvPr>
            <p:ph idx="1"/>
          </p:nvPr>
        </p:nvSpPr>
        <p:spPr>
          <a:xfrm>
            <a:off x="179512" y="692696"/>
            <a:ext cx="8856984" cy="6084024"/>
          </a:xfrm>
        </p:spPr>
        <p:txBody>
          <a:bodyPr/>
          <a:lstStyle/>
          <a:p>
            <a:r>
              <a:rPr lang="en-US" dirty="0" smtClean="0"/>
              <a:t>The first five slides are an introduction to mixed modeling edited from a presentation “Estimating </a:t>
            </a:r>
            <a:r>
              <a:rPr lang="en-US" dirty="0"/>
              <a:t>and Adjusting for Effects of Environmental Factors in Sport </a:t>
            </a:r>
            <a:r>
              <a:rPr lang="en-US" dirty="0" smtClean="0"/>
              <a:t>Research” at the ECSS conference in 2013. </a:t>
            </a:r>
          </a:p>
          <a:p>
            <a:pPr lvl="1"/>
            <a:r>
              <a:rPr lang="en-US" dirty="0" smtClean="0"/>
              <a:t>The full slideshow is available at a link in the first In-brief item in the 2013 issue of Sportscience.</a:t>
            </a:r>
          </a:p>
          <a:p>
            <a:pPr lvl="1"/>
            <a:r>
              <a:rPr lang="en-US" dirty="0" smtClean="0"/>
              <a:t>The rest of that slideshow is a summary of various recent studies in which my colleagues/students and I have used mixed modeling.</a:t>
            </a:r>
          </a:p>
          <a:p>
            <a:pPr lvl="1"/>
            <a:r>
              <a:rPr lang="en-US" dirty="0" smtClean="0"/>
              <a:t>For a full slideshow on linear models and magnitudes of effects thereof, follow the link </a:t>
            </a:r>
            <a:r>
              <a:rPr lang="en-AU" u="sng" dirty="0" smtClean="0"/>
              <a:t>Linear </a:t>
            </a:r>
            <a:r>
              <a:rPr lang="en-AU" u="sng" dirty="0"/>
              <a:t>models and effect </a:t>
            </a:r>
            <a:r>
              <a:rPr lang="en-AU" u="sng" dirty="0" smtClean="0"/>
              <a:t>magnitudes</a:t>
            </a:r>
            <a:r>
              <a:rPr lang="en-AU" dirty="0"/>
              <a:t> </a:t>
            </a:r>
            <a:r>
              <a:rPr lang="en-AU" dirty="0" smtClean="0"/>
              <a:t>at Sportscience.</a:t>
            </a:r>
            <a:endParaRPr lang="en-US" dirty="0" smtClean="0"/>
          </a:p>
          <a:p>
            <a:r>
              <a:rPr lang="en-US" dirty="0" smtClean="0"/>
              <a:t>The remaining six slides illustrate the hat metaphor for random effects and come from a presentation “Analysis of Repeated Measures” at the ACSM conference in 2003.  </a:t>
            </a:r>
          </a:p>
          <a:p>
            <a:pPr lvl="1"/>
            <a:r>
              <a:rPr lang="en-US" dirty="0" smtClean="0"/>
              <a:t>The full slideshow is available via the link </a:t>
            </a:r>
            <a:r>
              <a:rPr lang="en-US" dirty="0" smtClean="0">
                <a:hlinkClick r:id="rId2"/>
              </a:rPr>
              <a:t>Repeated</a:t>
            </a:r>
            <a:r>
              <a:rPr lang="en-US" dirty="0">
                <a:hlinkClick r:id="rId2"/>
              </a:rPr>
              <a:t> </a:t>
            </a:r>
            <a:r>
              <a:rPr lang="en-US" dirty="0" smtClean="0">
                <a:hlinkClick r:id="rId2"/>
              </a:rPr>
              <a:t>measures</a:t>
            </a:r>
            <a:r>
              <a:rPr lang="en-US" dirty="0">
                <a:hlinkClick r:id="rId2"/>
              </a:rPr>
              <a:t> </a:t>
            </a:r>
            <a:r>
              <a:rPr lang="en-US" dirty="0" smtClean="0">
                <a:hlinkClick r:id="rId2"/>
              </a:rPr>
              <a:t>&amp;</a:t>
            </a:r>
            <a:r>
              <a:rPr lang="en-US" dirty="0">
                <a:hlinkClick r:id="rId2"/>
              </a:rPr>
              <a:t> </a:t>
            </a:r>
            <a:r>
              <a:rPr lang="en-US" dirty="0" smtClean="0">
                <a:hlinkClick r:id="rId2"/>
              </a:rPr>
              <a:t>random</a:t>
            </a:r>
            <a:r>
              <a:rPr lang="en-US" dirty="0">
                <a:hlinkClick r:id="rId2"/>
              </a:rPr>
              <a:t> </a:t>
            </a:r>
            <a:r>
              <a:rPr lang="en-US" dirty="0" smtClean="0">
                <a:hlinkClick r:id="rId2"/>
              </a:rPr>
              <a:t>effects</a:t>
            </a:r>
            <a:r>
              <a:rPr lang="en-US" dirty="0" smtClean="0"/>
              <a:t>.</a:t>
            </a:r>
          </a:p>
          <a:p>
            <a:pPr lvl="1"/>
            <a:r>
              <a:rPr lang="en-US" dirty="0" smtClean="0"/>
              <a:t>The rest of that slideshow explains the various ways to analyze repeated measures, individual responses, moderators, trends and mediators.</a:t>
            </a:r>
          </a:p>
        </p:txBody>
      </p:sp>
    </p:spTree>
    <p:extLst>
      <p:ext uri="{BB962C8B-B14F-4D97-AF65-F5344CB8AC3E}">
        <p14:creationId xmlns:p14="http://schemas.microsoft.com/office/powerpoint/2010/main" val="1941070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76200"/>
            <a:ext cx="8763000" cy="533400"/>
          </a:xfrm>
          <a:solidFill>
            <a:srgbClr val="FFFF66"/>
          </a:solidFill>
        </p:spPr>
        <p:txBody>
          <a:bodyPr/>
          <a:lstStyle/>
          <a:p>
            <a:r>
              <a:rPr lang="en-US" altLang="en-US" b="0" smtClean="0"/>
              <a:t>Basics: </a:t>
            </a:r>
            <a:r>
              <a:rPr lang="en-US" altLang="en-US" smtClean="0"/>
              <a:t>The "Hats" Metaphor for Random Effects </a:t>
            </a:r>
          </a:p>
        </p:txBody>
      </p:sp>
      <p:sp>
        <p:nvSpPr>
          <p:cNvPr id="6147" name="Rectangle 3"/>
          <p:cNvSpPr>
            <a:spLocks noGrp="1" noChangeArrowheads="1"/>
          </p:cNvSpPr>
          <p:nvPr>
            <p:ph type="body" idx="1"/>
          </p:nvPr>
        </p:nvSpPr>
        <p:spPr>
          <a:xfrm>
            <a:off x="228600" y="609600"/>
            <a:ext cx="8763000" cy="6146800"/>
          </a:xfrm>
        </p:spPr>
        <p:txBody>
          <a:bodyPr/>
          <a:lstStyle/>
          <a:p>
            <a:r>
              <a:rPr lang="en-US" altLang="en-US" dirty="0" smtClean="0"/>
              <a:t>When you measure something, it's like adding together numbers drawn from several hats.</a:t>
            </a:r>
          </a:p>
          <a:p>
            <a:pPr lvl="1"/>
            <a:r>
              <a:rPr lang="en-US" altLang="en-US" dirty="0" smtClean="0"/>
              <a:t>Each hat holds a zillion pieces of paper, each with a number.</a:t>
            </a:r>
          </a:p>
          <a:p>
            <a:pPr lvl="1"/>
            <a:r>
              <a:rPr lang="en-US" altLang="en-US" dirty="0" smtClean="0"/>
              <a:t>The numbers have mean = 0, SD = ??</a:t>
            </a:r>
          </a:p>
          <a:p>
            <a:pPr>
              <a:spcBef>
                <a:spcPct val="10000"/>
              </a:spcBef>
            </a:pPr>
            <a:r>
              <a:rPr lang="en-US" altLang="en-US" dirty="0" smtClean="0"/>
              <a:t>Example: measure a girl's performance several times.</a:t>
            </a:r>
          </a:p>
        </p:txBody>
      </p:sp>
      <p:sp>
        <p:nvSpPr>
          <p:cNvPr id="266244" name="Text Box 4"/>
          <p:cNvSpPr txBox="1">
            <a:spLocks noChangeArrowheads="1"/>
          </p:cNvSpPr>
          <p:nvPr/>
        </p:nvSpPr>
        <p:spPr bwMode="auto">
          <a:xfrm>
            <a:off x="723900" y="2971800"/>
            <a:ext cx="7658100" cy="43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dirty="0" smtClean="0">
                <a:solidFill>
                  <a:srgbClr val="000000"/>
                </a:solidFill>
              </a:rPr>
              <a:t>Suppose the true mean performance of </a:t>
            </a:r>
            <a:r>
              <a:rPr lang="en-US" altLang="en-US" sz="2600" b="1" i="1" dirty="0" smtClean="0">
                <a:solidFill>
                  <a:srgbClr val="000000"/>
                </a:solidFill>
              </a:rPr>
              <a:t>all</a:t>
            </a:r>
            <a:r>
              <a:rPr lang="en-US" altLang="en-US" sz="2600" dirty="0" smtClean="0">
                <a:solidFill>
                  <a:srgbClr val="000000"/>
                </a:solidFill>
              </a:rPr>
              <a:t> girls = 48.3 units.</a:t>
            </a:r>
          </a:p>
        </p:txBody>
      </p:sp>
      <p:grpSp>
        <p:nvGrpSpPr>
          <p:cNvPr id="266278" name="Group 38"/>
          <p:cNvGrpSpPr>
            <a:grpSpLocks/>
          </p:cNvGrpSpPr>
          <p:nvPr/>
        </p:nvGrpSpPr>
        <p:grpSpPr bwMode="auto">
          <a:xfrm>
            <a:off x="219075" y="3505200"/>
            <a:ext cx="3487739" cy="1312863"/>
            <a:chOff x="138" y="2208"/>
            <a:chExt cx="2197" cy="827"/>
          </a:xfrm>
        </p:grpSpPr>
        <p:sp>
          <p:nvSpPr>
            <p:cNvPr id="6183" name="Text Box 6"/>
            <p:cNvSpPr txBox="1">
              <a:spLocks noChangeArrowheads="1"/>
            </p:cNvSpPr>
            <p:nvPr/>
          </p:nvSpPr>
          <p:spPr bwMode="auto">
            <a:xfrm>
              <a:off x="138" y="2208"/>
              <a:ext cx="2197" cy="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dirty="0" smtClean="0">
                  <a:solidFill>
                    <a:srgbClr val="000000"/>
                  </a:solidFill>
                </a:rPr>
                <a:t>The girl's </a:t>
              </a:r>
              <a:r>
                <a:rPr lang="en-US" altLang="en-US" sz="2600" b="1" dirty="0" smtClean="0">
                  <a:solidFill>
                    <a:srgbClr val="000000"/>
                  </a:solidFill>
                </a:rPr>
                <a:t>true</a:t>
              </a:r>
              <a:r>
                <a:rPr lang="en-US" altLang="en-US" sz="2600" dirty="0" smtClean="0">
                  <a:solidFill>
                    <a:srgbClr val="000000"/>
                  </a:solidFill>
                </a:rPr>
                <a:t> performance</a:t>
              </a:r>
            </a:p>
            <a:p>
              <a:pPr algn="ctr">
                <a:lnSpc>
                  <a:spcPct val="85000"/>
                </a:lnSpc>
                <a:spcBef>
                  <a:spcPct val="0"/>
                </a:spcBef>
                <a:buClrTx/>
                <a:buFontTx/>
                <a:buNone/>
              </a:pPr>
              <a:r>
                <a:rPr lang="en-US" altLang="en-US" sz="2600" dirty="0" smtClean="0">
                  <a:solidFill>
                    <a:srgbClr val="000000"/>
                  </a:solidFill>
                </a:rPr>
                <a:t>(not observed)</a:t>
              </a:r>
            </a:p>
          </p:txBody>
        </p:sp>
        <p:sp>
          <p:nvSpPr>
            <p:cNvPr id="6184" name="Text Box 7"/>
            <p:cNvSpPr txBox="1">
              <a:spLocks noChangeArrowheads="1"/>
            </p:cNvSpPr>
            <p:nvPr/>
          </p:nvSpPr>
          <p:spPr bwMode="auto">
            <a:xfrm>
              <a:off x="432" y="2776"/>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48.3</a:t>
              </a:r>
            </a:p>
          </p:txBody>
        </p:sp>
        <p:sp>
          <p:nvSpPr>
            <p:cNvPr id="6185" name="Text Box 21"/>
            <p:cNvSpPr txBox="1">
              <a:spLocks noChangeArrowheads="1"/>
            </p:cNvSpPr>
            <p:nvPr/>
          </p:nvSpPr>
          <p:spPr bwMode="auto">
            <a:xfrm>
              <a:off x="780" y="277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grpSp>
        <p:nvGrpSpPr>
          <p:cNvPr id="266297" name="Group 57"/>
          <p:cNvGrpSpPr>
            <a:grpSpLocks/>
          </p:cNvGrpSpPr>
          <p:nvPr/>
        </p:nvGrpSpPr>
        <p:grpSpPr bwMode="auto">
          <a:xfrm>
            <a:off x="1049338" y="4406900"/>
            <a:ext cx="2370137" cy="2146300"/>
            <a:chOff x="661" y="2776"/>
            <a:chExt cx="1493" cy="1352"/>
          </a:xfrm>
        </p:grpSpPr>
        <p:sp>
          <p:nvSpPr>
            <p:cNvPr id="6177" name="Text Box 17"/>
            <p:cNvSpPr txBox="1">
              <a:spLocks noChangeArrowheads="1"/>
            </p:cNvSpPr>
            <p:nvPr/>
          </p:nvSpPr>
          <p:spPr bwMode="auto">
            <a:xfrm>
              <a:off x="1345" y="2776"/>
              <a:ext cx="4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2600" b="1" smtClean="0">
                  <a:solidFill>
                    <a:srgbClr val="000000"/>
                  </a:solidFill>
                </a:rPr>
                <a:t>55.7</a:t>
              </a:r>
            </a:p>
          </p:txBody>
        </p:sp>
        <p:pic>
          <p:nvPicPr>
            <p:cNvPr id="6178" name="Picture 18"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 y="3144"/>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79" name="WordArt 19"/>
            <p:cNvSpPr>
              <a:spLocks noChangeArrowheads="1" noChangeShapeType="1" noTextEdit="1"/>
            </p:cNvSpPr>
            <p:nvPr/>
          </p:nvSpPr>
          <p:spPr bwMode="auto">
            <a:xfrm>
              <a:off x="945" y="3649"/>
              <a:ext cx="447" cy="280"/>
            </a:xfrm>
            <a:prstGeom prst="rect">
              <a:avLst/>
            </a:prstGeom>
          </p:spPr>
          <p:txBody>
            <a:bodyPr wrap="none" fromWordArt="1">
              <a:prstTxWarp prst="textCanDown">
                <a:avLst>
                  <a:gd name="adj" fmla="val 28218"/>
                </a:avLst>
              </a:prstTxWarp>
            </a:bodyPr>
            <a:lstStyle/>
            <a:p>
              <a:pPr algn="ctr"/>
              <a:r>
                <a:rPr lang="en-US" sz="3600" b="1" kern="10" dirty="0" smtClean="0">
                  <a:ln w="9525">
                    <a:solidFill>
                      <a:srgbClr val="FF0000"/>
                    </a:solidFill>
                    <a:round/>
                    <a:headEnd/>
                    <a:tailEnd/>
                  </a:ln>
                  <a:solidFill>
                    <a:srgbClr val="FF0000"/>
                  </a:solidFill>
                  <a:latin typeface="Times New Roman"/>
                  <a:cs typeface="Times New Roman"/>
                </a:rPr>
                <a:t>Girl</a:t>
              </a:r>
            </a:p>
          </p:txBody>
        </p:sp>
        <p:sp>
          <p:nvSpPr>
            <p:cNvPr id="6180" name="Text Box 20"/>
            <p:cNvSpPr txBox="1">
              <a:spLocks noChangeArrowheads="1"/>
            </p:cNvSpPr>
            <p:nvPr/>
          </p:nvSpPr>
          <p:spPr bwMode="auto">
            <a:xfrm>
              <a:off x="934" y="2776"/>
              <a:ext cx="389" cy="265"/>
            </a:xfrm>
            <a:prstGeom prst="rect">
              <a:avLst/>
            </a:prstGeom>
            <a:solidFill>
              <a:srgbClr val="FFCC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+7.4</a:t>
              </a:r>
            </a:p>
          </p:txBody>
        </p:sp>
        <p:sp>
          <p:nvSpPr>
            <p:cNvPr id="6181" name="Line 22"/>
            <p:cNvSpPr>
              <a:spLocks noChangeShapeType="1"/>
            </p:cNvSpPr>
            <p:nvPr/>
          </p:nvSpPr>
          <p:spPr bwMode="auto">
            <a:xfrm flipV="1">
              <a:off x="1152" y="3072"/>
              <a:ext cx="0" cy="384"/>
            </a:xfrm>
            <a:prstGeom prst="line">
              <a:avLst/>
            </a:prstGeom>
            <a:noFill/>
            <a:ln w="76200">
              <a:solidFill>
                <a:srgbClr val="FF0000"/>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6263" name="Text Box 23"/>
            <p:cNvSpPr txBox="1">
              <a:spLocks noChangeArrowheads="1"/>
            </p:cNvSpPr>
            <p:nvPr/>
          </p:nvSpPr>
          <p:spPr bwMode="auto">
            <a:xfrm>
              <a:off x="1440" y="3552"/>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FF0000"/>
                  </a:solidFill>
                  <a:effectLst>
                    <a:outerShdw blurRad="38100" dist="38100" dir="2700000" algn="tl">
                      <a:srgbClr val="FFFFFF"/>
                    </a:outerShdw>
                  </a:effectLst>
                  <a:latin typeface="Arial Narrow" pitchFamily="34" charset="0"/>
                </a:rPr>
                <a:t>SD = 9.2</a:t>
              </a:r>
            </a:p>
          </p:txBody>
        </p:sp>
      </p:grpSp>
      <p:sp>
        <p:nvSpPr>
          <p:cNvPr id="266277" name="Rectangle 37"/>
          <p:cNvSpPr>
            <a:spLocks noChangeArrowheads="1"/>
          </p:cNvSpPr>
          <p:nvPr/>
        </p:nvSpPr>
        <p:spPr bwMode="auto">
          <a:xfrm>
            <a:off x="5715000" y="5219700"/>
            <a:ext cx="3276600" cy="901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lstStyle>
            <a:lvl1pPr marL="342900" indent="-342900">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lvl="1">
              <a:lnSpc>
                <a:spcPct val="85000"/>
              </a:lnSpc>
            </a:pPr>
            <a:r>
              <a:rPr lang="en-US" altLang="en-US" dirty="0" smtClean="0">
                <a:solidFill>
                  <a:srgbClr val="000000"/>
                </a:solidFill>
              </a:rPr>
              <a:t>The random effects in SAS are Girl and </a:t>
            </a:r>
            <a:r>
              <a:rPr lang="en-US" altLang="en-US" dirty="0" err="1" smtClean="0">
                <a:solidFill>
                  <a:srgbClr val="000000"/>
                </a:solidFill>
              </a:rPr>
              <a:t>Girl</a:t>
            </a:r>
            <a:r>
              <a:rPr lang="en-US" altLang="en-US" b="1" dirty="0" err="1" smtClean="0">
                <a:solidFill>
                  <a:srgbClr val="000000"/>
                </a:solidFill>
                <a:sym typeface="Symbol" pitchFamily="18" charset="2"/>
              </a:rPr>
              <a:t></a:t>
            </a:r>
            <a:r>
              <a:rPr lang="en-US" altLang="en-US" dirty="0" err="1" smtClean="0">
                <a:solidFill>
                  <a:srgbClr val="000000"/>
                </a:solidFill>
              </a:rPr>
              <a:t>Trial</a:t>
            </a:r>
            <a:r>
              <a:rPr lang="en-US" altLang="en-US" dirty="0" smtClean="0">
                <a:solidFill>
                  <a:srgbClr val="000000"/>
                </a:solidFill>
              </a:rPr>
              <a:t> (= the residuals).</a:t>
            </a:r>
          </a:p>
        </p:txBody>
      </p:sp>
      <p:grpSp>
        <p:nvGrpSpPr>
          <p:cNvPr id="266298" name="Group 58"/>
          <p:cNvGrpSpPr>
            <a:grpSpLocks/>
          </p:cNvGrpSpPr>
          <p:nvPr/>
        </p:nvGrpSpPr>
        <p:grpSpPr bwMode="auto">
          <a:xfrm>
            <a:off x="2667000" y="3505200"/>
            <a:ext cx="5791200" cy="1465263"/>
            <a:chOff x="1680" y="2208"/>
            <a:chExt cx="3648" cy="923"/>
          </a:xfrm>
        </p:grpSpPr>
        <p:grpSp>
          <p:nvGrpSpPr>
            <p:cNvPr id="6170" name="Group 40"/>
            <p:cNvGrpSpPr>
              <a:grpSpLocks/>
            </p:cNvGrpSpPr>
            <p:nvPr/>
          </p:nvGrpSpPr>
          <p:grpSpPr bwMode="auto">
            <a:xfrm>
              <a:off x="2255" y="2208"/>
              <a:ext cx="3073" cy="827"/>
              <a:chOff x="2255" y="2208"/>
              <a:chExt cx="3073" cy="827"/>
            </a:xfrm>
          </p:grpSpPr>
          <p:sp>
            <p:nvSpPr>
              <p:cNvPr id="6172" name="Text Box 9"/>
              <p:cNvSpPr txBox="1">
                <a:spLocks noChangeArrowheads="1"/>
              </p:cNvSpPr>
              <p:nvPr/>
            </p:nvSpPr>
            <p:spPr bwMode="auto">
              <a:xfrm>
                <a:off x="2406" y="2208"/>
                <a:ext cx="2810" cy="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dirty="0" smtClean="0">
                    <a:solidFill>
                      <a:srgbClr val="000000"/>
                    </a:solidFill>
                  </a:rPr>
                  <a:t>The girl's </a:t>
                </a:r>
                <a:r>
                  <a:rPr lang="en-US" altLang="en-US" sz="2600" b="1" dirty="0" smtClean="0">
                    <a:solidFill>
                      <a:srgbClr val="000000"/>
                    </a:solidFill>
                  </a:rPr>
                  <a:t>observed</a:t>
                </a:r>
                <a:r>
                  <a:rPr lang="en-US" altLang="en-US" sz="2600" dirty="0" smtClean="0">
                    <a:solidFill>
                      <a:srgbClr val="000000"/>
                    </a:solidFill>
                  </a:rPr>
                  <a:t> performance…</a:t>
                </a:r>
              </a:p>
            </p:txBody>
          </p:sp>
          <p:sp>
            <p:nvSpPr>
              <p:cNvPr id="6173" name="Text Box 10"/>
              <p:cNvSpPr txBox="1">
                <a:spLocks noChangeArrowheads="1"/>
              </p:cNvSpPr>
              <p:nvPr/>
            </p:nvSpPr>
            <p:spPr bwMode="auto">
              <a:xfrm>
                <a:off x="2255" y="2776"/>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55.7</a:t>
                </a:r>
              </a:p>
            </p:txBody>
          </p:sp>
          <p:sp>
            <p:nvSpPr>
              <p:cNvPr id="6174" name="Line 11"/>
              <p:cNvSpPr>
                <a:spLocks noChangeShapeType="1"/>
              </p:cNvSpPr>
              <p:nvPr/>
            </p:nvSpPr>
            <p:spPr bwMode="auto">
              <a:xfrm>
                <a:off x="2272" y="2472"/>
                <a:ext cx="3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sp>
            <p:nvSpPr>
              <p:cNvPr id="6175" name="Text Box 12"/>
              <p:cNvSpPr txBox="1">
                <a:spLocks noChangeArrowheads="1"/>
              </p:cNvSpPr>
              <p:nvPr/>
            </p:nvSpPr>
            <p:spPr bwMode="auto">
              <a:xfrm>
                <a:off x="2461" y="2496"/>
                <a:ext cx="865"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smtClean="0">
                    <a:solidFill>
                      <a:srgbClr val="000000"/>
                    </a:solidFill>
                  </a:rPr>
                  <a:t>in Trial #1</a:t>
                </a:r>
              </a:p>
            </p:txBody>
          </p:sp>
          <p:sp>
            <p:nvSpPr>
              <p:cNvPr id="6176" name="Text Box 29"/>
              <p:cNvSpPr txBox="1">
                <a:spLocks noChangeArrowheads="1"/>
              </p:cNvSpPr>
              <p:nvPr/>
            </p:nvSpPr>
            <p:spPr bwMode="auto">
              <a:xfrm>
                <a:off x="2603" y="277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sp>
          <p:nvSpPr>
            <p:cNvPr id="6171" name="Freeform 55"/>
            <p:cNvSpPr>
              <a:spLocks/>
            </p:cNvSpPr>
            <p:nvPr/>
          </p:nvSpPr>
          <p:spPr bwMode="auto">
            <a:xfrm>
              <a:off x="1680" y="3016"/>
              <a:ext cx="592" cy="115"/>
            </a:xfrm>
            <a:custGeom>
              <a:avLst/>
              <a:gdLst>
                <a:gd name="T0" fmla="*/ 0 w 592"/>
                <a:gd name="T1" fmla="*/ 16 h 115"/>
                <a:gd name="T2" fmla="*/ 256 w 592"/>
                <a:gd name="T3" fmla="*/ 112 h 115"/>
                <a:gd name="T4" fmla="*/ 592 w 592"/>
                <a:gd name="T5" fmla="*/ 0 h 115"/>
                <a:gd name="T6" fmla="*/ 0 60000 65536"/>
                <a:gd name="T7" fmla="*/ 0 60000 65536"/>
                <a:gd name="T8" fmla="*/ 0 60000 65536"/>
              </a:gdLst>
              <a:ahLst/>
              <a:cxnLst>
                <a:cxn ang="T6">
                  <a:pos x="T0" y="T1"/>
                </a:cxn>
                <a:cxn ang="T7">
                  <a:pos x="T2" y="T3"/>
                </a:cxn>
                <a:cxn ang="T8">
                  <a:pos x="T4" y="T5"/>
                </a:cxn>
              </a:cxnLst>
              <a:rect l="0" t="0" r="r" b="b"/>
              <a:pathLst>
                <a:path w="592" h="115">
                  <a:moveTo>
                    <a:pt x="0" y="16"/>
                  </a:moveTo>
                  <a:cubicBezTo>
                    <a:pt x="43" y="32"/>
                    <a:pt x="157" y="115"/>
                    <a:pt x="256" y="112"/>
                  </a:cubicBezTo>
                  <a:cubicBezTo>
                    <a:pt x="355" y="109"/>
                    <a:pt x="522" y="23"/>
                    <a:pt x="592" y="0"/>
                  </a:cubicBezTo>
                </a:path>
              </a:pathLst>
            </a:custGeom>
            <a:noFill/>
            <a:ln w="76200" cmpd="sng">
              <a:solidFill>
                <a:srgbClr val="FF0000"/>
              </a:solidFill>
              <a:round/>
              <a:headEnd type="none" w="med" len="med"/>
              <a:tailEnd type="triangle" w="med" len="med"/>
            </a:ln>
            <a:effectLst>
              <a:outerShdw dist="25400" dir="54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grpSp>
      <p:grpSp>
        <p:nvGrpSpPr>
          <p:cNvPr id="266300" name="Group 60"/>
          <p:cNvGrpSpPr>
            <a:grpSpLocks/>
          </p:cNvGrpSpPr>
          <p:nvPr/>
        </p:nvGrpSpPr>
        <p:grpSpPr bwMode="auto">
          <a:xfrm>
            <a:off x="2667000" y="3962400"/>
            <a:ext cx="5365750" cy="1198563"/>
            <a:chOff x="1680" y="2496"/>
            <a:chExt cx="3380" cy="755"/>
          </a:xfrm>
        </p:grpSpPr>
        <p:grpSp>
          <p:nvGrpSpPr>
            <p:cNvPr id="6165" name="Group 42"/>
            <p:cNvGrpSpPr>
              <a:grpSpLocks/>
            </p:cNvGrpSpPr>
            <p:nvPr/>
          </p:nvGrpSpPr>
          <p:grpSpPr bwMode="auto">
            <a:xfrm>
              <a:off x="3989" y="2496"/>
              <a:ext cx="1071" cy="539"/>
              <a:chOff x="3989" y="2496"/>
              <a:chExt cx="1071" cy="539"/>
            </a:xfrm>
          </p:grpSpPr>
          <p:sp>
            <p:nvSpPr>
              <p:cNvPr id="6167" name="Text Box 14"/>
              <p:cNvSpPr txBox="1">
                <a:spLocks noChangeArrowheads="1"/>
              </p:cNvSpPr>
              <p:nvPr/>
            </p:nvSpPr>
            <p:spPr bwMode="auto">
              <a:xfrm>
                <a:off x="3989" y="2776"/>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55.7</a:t>
                </a:r>
              </a:p>
            </p:txBody>
          </p:sp>
          <p:sp>
            <p:nvSpPr>
              <p:cNvPr id="6168" name="Text Box 15"/>
              <p:cNvSpPr txBox="1">
                <a:spLocks noChangeArrowheads="1"/>
              </p:cNvSpPr>
              <p:nvPr/>
            </p:nvSpPr>
            <p:spPr bwMode="auto">
              <a:xfrm>
                <a:off x="4195" y="2496"/>
                <a:ext cx="865"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smtClean="0">
                    <a:solidFill>
                      <a:srgbClr val="000000"/>
                    </a:solidFill>
                  </a:rPr>
                  <a:t>in Trial #2</a:t>
                </a:r>
              </a:p>
            </p:txBody>
          </p:sp>
          <p:sp>
            <p:nvSpPr>
              <p:cNvPr id="6169" name="Text Box 35"/>
              <p:cNvSpPr txBox="1">
                <a:spLocks noChangeArrowheads="1"/>
              </p:cNvSpPr>
              <p:nvPr/>
            </p:nvSpPr>
            <p:spPr bwMode="auto">
              <a:xfrm>
                <a:off x="4337" y="277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sp>
          <p:nvSpPr>
            <p:cNvPr id="6166" name="Freeform 56"/>
            <p:cNvSpPr>
              <a:spLocks/>
            </p:cNvSpPr>
            <p:nvPr/>
          </p:nvSpPr>
          <p:spPr bwMode="auto">
            <a:xfrm>
              <a:off x="1680" y="3000"/>
              <a:ext cx="2304" cy="251"/>
            </a:xfrm>
            <a:custGeom>
              <a:avLst/>
              <a:gdLst>
                <a:gd name="T0" fmla="*/ 0 w 2304"/>
                <a:gd name="T1" fmla="*/ 37 h 251"/>
                <a:gd name="T2" fmla="*/ 320 w 2304"/>
                <a:gd name="T3" fmla="*/ 192 h 251"/>
                <a:gd name="T4" fmla="*/ 1040 w 2304"/>
                <a:gd name="T5" fmla="*/ 240 h 251"/>
                <a:gd name="T6" fmla="*/ 2080 w 2304"/>
                <a:gd name="T7" fmla="*/ 128 h 251"/>
                <a:gd name="T8" fmla="*/ 2304 w 2304"/>
                <a:gd name="T9" fmla="*/ 0 h 2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04" h="251">
                  <a:moveTo>
                    <a:pt x="0" y="37"/>
                  </a:moveTo>
                  <a:cubicBezTo>
                    <a:pt x="53" y="63"/>
                    <a:pt x="147" y="158"/>
                    <a:pt x="320" y="192"/>
                  </a:cubicBezTo>
                  <a:cubicBezTo>
                    <a:pt x="493" y="226"/>
                    <a:pt x="747" y="251"/>
                    <a:pt x="1040" y="240"/>
                  </a:cubicBezTo>
                  <a:cubicBezTo>
                    <a:pt x="1333" y="229"/>
                    <a:pt x="1870" y="168"/>
                    <a:pt x="2080" y="128"/>
                  </a:cubicBezTo>
                  <a:cubicBezTo>
                    <a:pt x="2290" y="88"/>
                    <a:pt x="2257" y="27"/>
                    <a:pt x="2304" y="0"/>
                  </a:cubicBezTo>
                </a:path>
              </a:pathLst>
            </a:custGeom>
            <a:noFill/>
            <a:ln w="76200" cmpd="sng">
              <a:solidFill>
                <a:srgbClr val="FF0000"/>
              </a:solidFill>
              <a:round/>
              <a:headEnd type="none" w="med" len="med"/>
              <a:tailEnd type="triangle" w="med" len="med"/>
            </a:ln>
            <a:effectLst>
              <a:outerShdw dist="25400" dir="54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grpSp>
      <p:grpSp>
        <p:nvGrpSpPr>
          <p:cNvPr id="266302" name="Group 62"/>
          <p:cNvGrpSpPr>
            <a:grpSpLocks/>
          </p:cNvGrpSpPr>
          <p:nvPr/>
        </p:nvGrpSpPr>
        <p:grpSpPr bwMode="auto">
          <a:xfrm>
            <a:off x="3786188" y="4406900"/>
            <a:ext cx="2376487" cy="2146300"/>
            <a:chOff x="2385" y="2776"/>
            <a:chExt cx="1497" cy="1352"/>
          </a:xfrm>
        </p:grpSpPr>
        <p:pic>
          <p:nvPicPr>
            <p:cNvPr id="6159" name="Picture 25"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5" y="3144"/>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0" name="WordArt 26"/>
            <p:cNvSpPr>
              <a:spLocks noChangeArrowheads="1" noChangeShapeType="1" noTextEdit="1"/>
            </p:cNvSpPr>
            <p:nvPr/>
          </p:nvSpPr>
          <p:spPr bwMode="auto">
            <a:xfrm>
              <a:off x="2669" y="3576"/>
              <a:ext cx="448" cy="398"/>
            </a:xfrm>
            <a:prstGeom prst="rect">
              <a:avLst/>
            </a:prstGeom>
          </p:spPr>
          <p:txBody>
            <a:bodyPr wrap="none" fromWordArt="1">
              <a:prstTxWarp prst="textCanDown">
                <a:avLst>
                  <a:gd name="adj" fmla="val 12138"/>
                </a:avLst>
              </a:prstTxWarp>
            </a:bodyPr>
            <a:lstStyle/>
            <a:p>
              <a:pPr algn="ctr"/>
              <a:r>
                <a:rPr lang="en-US" sz="3600" b="1" kern="10" dirty="0" smtClean="0">
                  <a:ln w="9525">
                    <a:solidFill>
                      <a:srgbClr val="33CC33"/>
                    </a:solidFill>
                    <a:round/>
                    <a:headEnd/>
                    <a:tailEnd/>
                  </a:ln>
                  <a:solidFill>
                    <a:srgbClr val="33CC33"/>
                  </a:solidFill>
                  <a:latin typeface="Times New Roman"/>
                  <a:cs typeface="Times New Roman"/>
                </a:rPr>
                <a:t>Girl*</a:t>
              </a:r>
              <a:br>
                <a:rPr lang="en-US" sz="3600" b="1" kern="10" dirty="0" smtClean="0">
                  <a:ln w="9525">
                    <a:solidFill>
                      <a:srgbClr val="33CC33"/>
                    </a:solidFill>
                    <a:round/>
                    <a:headEnd/>
                    <a:tailEnd/>
                  </a:ln>
                  <a:solidFill>
                    <a:srgbClr val="33CC33"/>
                  </a:solidFill>
                  <a:latin typeface="Times New Roman"/>
                  <a:cs typeface="Times New Roman"/>
                </a:rPr>
              </a:br>
              <a:r>
                <a:rPr lang="en-US" sz="3600" b="1" kern="10" dirty="0" smtClean="0">
                  <a:ln w="9525">
                    <a:solidFill>
                      <a:srgbClr val="33CC33"/>
                    </a:solidFill>
                    <a:round/>
                    <a:headEnd/>
                    <a:tailEnd/>
                  </a:ln>
                  <a:solidFill>
                    <a:srgbClr val="33CC33"/>
                  </a:solidFill>
                  <a:latin typeface="Times New Roman"/>
                  <a:cs typeface="Times New Roman"/>
                </a:rPr>
                <a:t>Trial</a:t>
              </a:r>
            </a:p>
          </p:txBody>
        </p:sp>
        <p:sp>
          <p:nvSpPr>
            <p:cNvPr id="6161" name="Text Box 27"/>
            <p:cNvSpPr txBox="1">
              <a:spLocks noChangeArrowheads="1"/>
            </p:cNvSpPr>
            <p:nvPr/>
          </p:nvSpPr>
          <p:spPr bwMode="auto">
            <a:xfrm>
              <a:off x="2757" y="2776"/>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+2.1</a:t>
              </a:r>
            </a:p>
          </p:txBody>
        </p:sp>
        <p:sp>
          <p:nvSpPr>
            <p:cNvPr id="6162" name="Text Box 28"/>
            <p:cNvSpPr txBox="1">
              <a:spLocks noChangeArrowheads="1"/>
            </p:cNvSpPr>
            <p:nvPr/>
          </p:nvSpPr>
          <p:spPr bwMode="auto">
            <a:xfrm>
              <a:off x="3171" y="2776"/>
              <a:ext cx="4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2600" b="1" smtClean="0">
                  <a:solidFill>
                    <a:srgbClr val="000000"/>
                  </a:solidFill>
                </a:rPr>
                <a:t>57.8</a:t>
              </a:r>
            </a:p>
          </p:txBody>
        </p:sp>
        <p:sp>
          <p:nvSpPr>
            <p:cNvPr id="6163" name="Line 30"/>
            <p:cNvSpPr>
              <a:spLocks noChangeShapeType="1"/>
            </p:cNvSpPr>
            <p:nvPr/>
          </p:nvSpPr>
          <p:spPr bwMode="auto">
            <a:xfrm flipV="1">
              <a:off x="2893" y="3072"/>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6271" name="Text Box 31"/>
            <p:cNvSpPr txBox="1">
              <a:spLocks noChangeArrowheads="1"/>
            </p:cNvSpPr>
            <p:nvPr/>
          </p:nvSpPr>
          <p:spPr bwMode="auto">
            <a:xfrm>
              <a:off x="3168" y="3552"/>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grpSp>
      <p:grpSp>
        <p:nvGrpSpPr>
          <p:cNvPr id="266301" name="Group 61"/>
          <p:cNvGrpSpPr>
            <a:grpSpLocks/>
          </p:cNvGrpSpPr>
          <p:nvPr/>
        </p:nvGrpSpPr>
        <p:grpSpPr bwMode="auto">
          <a:xfrm>
            <a:off x="4713288" y="4406900"/>
            <a:ext cx="3759200" cy="1054100"/>
            <a:chOff x="2969" y="2776"/>
            <a:chExt cx="2368" cy="664"/>
          </a:xfrm>
        </p:grpSpPr>
        <p:sp>
          <p:nvSpPr>
            <p:cNvPr id="6156" name="Text Box 33"/>
            <p:cNvSpPr txBox="1">
              <a:spLocks noChangeArrowheads="1"/>
            </p:cNvSpPr>
            <p:nvPr/>
          </p:nvSpPr>
          <p:spPr bwMode="auto">
            <a:xfrm>
              <a:off x="4491" y="2776"/>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-1.3</a:t>
              </a:r>
            </a:p>
          </p:txBody>
        </p:sp>
        <p:sp>
          <p:nvSpPr>
            <p:cNvPr id="6157" name="Text Box 34"/>
            <p:cNvSpPr txBox="1">
              <a:spLocks noChangeArrowheads="1"/>
            </p:cNvSpPr>
            <p:nvPr/>
          </p:nvSpPr>
          <p:spPr bwMode="auto">
            <a:xfrm>
              <a:off x="4859" y="2776"/>
              <a:ext cx="4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2600" b="1" smtClean="0">
                  <a:solidFill>
                    <a:srgbClr val="000000"/>
                  </a:solidFill>
                </a:rPr>
                <a:t>54.4</a:t>
              </a:r>
            </a:p>
          </p:txBody>
        </p:sp>
        <p:sp>
          <p:nvSpPr>
            <p:cNvPr id="6158" name="Freeform 36"/>
            <p:cNvSpPr>
              <a:spLocks/>
            </p:cNvSpPr>
            <p:nvPr/>
          </p:nvSpPr>
          <p:spPr bwMode="auto">
            <a:xfrm>
              <a:off x="2969" y="3056"/>
              <a:ext cx="1543" cy="384"/>
            </a:xfrm>
            <a:custGeom>
              <a:avLst/>
              <a:gdLst>
                <a:gd name="T0" fmla="*/ 15 w 1543"/>
                <a:gd name="T1" fmla="*/ 384 h 384"/>
                <a:gd name="T2" fmla="*/ 135 w 1543"/>
                <a:gd name="T3" fmla="*/ 248 h 384"/>
                <a:gd name="T4" fmla="*/ 823 w 1543"/>
                <a:gd name="T5" fmla="*/ 232 h 384"/>
                <a:gd name="T6" fmla="*/ 1318 w 1543"/>
                <a:gd name="T7" fmla="*/ 151 h 384"/>
                <a:gd name="T8" fmla="*/ 1543 w 1543"/>
                <a:gd name="T9" fmla="*/ 0 h 3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43" h="384">
                  <a:moveTo>
                    <a:pt x="15" y="384"/>
                  </a:moveTo>
                  <a:cubicBezTo>
                    <a:pt x="35" y="361"/>
                    <a:pt x="0" y="273"/>
                    <a:pt x="135" y="248"/>
                  </a:cubicBezTo>
                  <a:cubicBezTo>
                    <a:pt x="270" y="223"/>
                    <a:pt x="626" y="248"/>
                    <a:pt x="823" y="232"/>
                  </a:cubicBezTo>
                  <a:cubicBezTo>
                    <a:pt x="1018" y="232"/>
                    <a:pt x="1198" y="190"/>
                    <a:pt x="1318" y="151"/>
                  </a:cubicBezTo>
                  <a:cubicBezTo>
                    <a:pt x="1438" y="112"/>
                    <a:pt x="1496" y="31"/>
                    <a:pt x="1543"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grpSp>
    </p:spTree>
    <p:extLst>
      <p:ext uri="{BB962C8B-B14F-4D97-AF65-F5344CB8AC3E}">
        <p14:creationId xmlns:p14="http://schemas.microsoft.com/office/powerpoint/2010/main" val="19884944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624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nodeType="clickEffect">
                                  <p:stCondLst>
                                    <p:cond delay="0"/>
                                  </p:stCondLst>
                                  <p:childTnLst>
                                    <p:set>
                                      <p:cBhvr>
                                        <p:cTn id="10" dur="1" fill="hold">
                                          <p:stCondLst>
                                            <p:cond delay="0"/>
                                          </p:stCondLst>
                                        </p:cTn>
                                        <p:tgtEl>
                                          <p:spTgt spid="266278"/>
                                        </p:tgtEl>
                                        <p:attrNameLst>
                                          <p:attrName>style.visibility</p:attrName>
                                        </p:attrNameLst>
                                      </p:cBhvr>
                                      <p:to>
                                        <p:strVal val="visible"/>
                                      </p:to>
                                    </p:set>
                                    <p:animEffect transition="in" filter="wipe(up)">
                                      <p:cBhvr>
                                        <p:cTn id="11" dur="500"/>
                                        <p:tgtEl>
                                          <p:spTgt spid="26627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nodeType="clickEffect">
                                  <p:stCondLst>
                                    <p:cond delay="0"/>
                                  </p:stCondLst>
                                  <p:childTnLst>
                                    <p:set>
                                      <p:cBhvr>
                                        <p:cTn id="15" dur="1" fill="hold">
                                          <p:stCondLst>
                                            <p:cond delay="0"/>
                                          </p:stCondLst>
                                        </p:cTn>
                                        <p:tgtEl>
                                          <p:spTgt spid="266297"/>
                                        </p:tgtEl>
                                        <p:attrNameLst>
                                          <p:attrName>style.visibility</p:attrName>
                                        </p:attrNameLst>
                                      </p:cBhvr>
                                      <p:to>
                                        <p:strVal val="visible"/>
                                      </p:to>
                                    </p:set>
                                    <p:animEffect transition="in" filter="wipe(down)">
                                      <p:cBhvr>
                                        <p:cTn id="16" dur="500"/>
                                        <p:tgtEl>
                                          <p:spTgt spid="26629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266298"/>
                                        </p:tgtEl>
                                        <p:attrNameLst>
                                          <p:attrName>style.visibility</p:attrName>
                                        </p:attrNameLst>
                                      </p:cBhvr>
                                      <p:to>
                                        <p:strVal val="visible"/>
                                      </p:to>
                                    </p:set>
                                    <p:animEffect transition="in" filter="wipe(left)">
                                      <p:cBhvr>
                                        <p:cTn id="21" dur="500"/>
                                        <p:tgtEl>
                                          <p:spTgt spid="26629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nodeType="clickEffect">
                                  <p:stCondLst>
                                    <p:cond delay="0"/>
                                  </p:stCondLst>
                                  <p:childTnLst>
                                    <p:set>
                                      <p:cBhvr>
                                        <p:cTn id="25" dur="1" fill="hold">
                                          <p:stCondLst>
                                            <p:cond delay="0"/>
                                          </p:stCondLst>
                                        </p:cTn>
                                        <p:tgtEl>
                                          <p:spTgt spid="266302"/>
                                        </p:tgtEl>
                                        <p:attrNameLst>
                                          <p:attrName>style.visibility</p:attrName>
                                        </p:attrNameLst>
                                      </p:cBhvr>
                                      <p:to>
                                        <p:strVal val="visible"/>
                                      </p:to>
                                    </p:set>
                                    <p:animEffect transition="in" filter="wipe(down)">
                                      <p:cBhvr>
                                        <p:cTn id="26" dur="500"/>
                                        <p:tgtEl>
                                          <p:spTgt spid="26630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nodeType="clickEffect">
                                  <p:stCondLst>
                                    <p:cond delay="0"/>
                                  </p:stCondLst>
                                  <p:childTnLst>
                                    <p:set>
                                      <p:cBhvr>
                                        <p:cTn id="30" dur="1" fill="hold">
                                          <p:stCondLst>
                                            <p:cond delay="0"/>
                                          </p:stCondLst>
                                        </p:cTn>
                                        <p:tgtEl>
                                          <p:spTgt spid="266300"/>
                                        </p:tgtEl>
                                        <p:attrNameLst>
                                          <p:attrName>style.visibility</p:attrName>
                                        </p:attrNameLst>
                                      </p:cBhvr>
                                      <p:to>
                                        <p:strVal val="visible"/>
                                      </p:to>
                                    </p:set>
                                    <p:animEffect transition="in" filter="wipe(left)">
                                      <p:cBhvr>
                                        <p:cTn id="31" dur="500"/>
                                        <p:tgtEl>
                                          <p:spTgt spid="26630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266301"/>
                                        </p:tgtEl>
                                        <p:attrNameLst>
                                          <p:attrName>style.visibility</p:attrName>
                                        </p:attrNameLst>
                                      </p:cBhvr>
                                      <p:to>
                                        <p:strVal val="visible"/>
                                      </p:to>
                                    </p:set>
                                    <p:animEffect transition="in" filter="wipe(left)">
                                      <p:cBhvr>
                                        <p:cTn id="36" dur="500"/>
                                        <p:tgtEl>
                                          <p:spTgt spid="26630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266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4" grpId="0" autoUpdateAnimBg="0"/>
      <p:bldP spid="26627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228600" y="628650"/>
            <a:ext cx="8712200" cy="6019800"/>
          </a:xfrm>
        </p:spPr>
        <p:txBody>
          <a:bodyPr/>
          <a:lstStyle/>
          <a:p>
            <a:r>
              <a:rPr lang="en-US" altLang="en-US" smtClean="0"/>
              <a:t>Example: give steroid with a fixed effect of 8.0 between Trials #1 and #2, and measure several girls.</a:t>
            </a:r>
          </a:p>
        </p:txBody>
      </p:sp>
      <p:sp>
        <p:nvSpPr>
          <p:cNvPr id="7171" name="Rectangle 3"/>
          <p:cNvSpPr>
            <a:spLocks noGrp="1" noChangeArrowheads="1"/>
          </p:cNvSpPr>
          <p:nvPr>
            <p:ph type="title"/>
          </p:nvPr>
        </p:nvSpPr>
        <p:spPr>
          <a:xfrm>
            <a:off x="228600" y="127000"/>
            <a:ext cx="8715375" cy="533400"/>
          </a:xfrm>
          <a:solidFill>
            <a:srgbClr val="FFFF66"/>
          </a:solidFill>
        </p:spPr>
        <p:txBody>
          <a:bodyPr/>
          <a:lstStyle/>
          <a:p>
            <a:r>
              <a:rPr lang="en-US" altLang="en-US" b="0" smtClean="0"/>
              <a:t>Basics: </a:t>
            </a:r>
            <a:r>
              <a:rPr lang="en-US" altLang="en-US" smtClean="0"/>
              <a:t>Hats plus a Fixed Effect</a:t>
            </a:r>
          </a:p>
        </p:txBody>
      </p:sp>
      <p:grpSp>
        <p:nvGrpSpPr>
          <p:cNvPr id="267353" name="Group 89"/>
          <p:cNvGrpSpPr>
            <a:grpSpLocks/>
          </p:cNvGrpSpPr>
          <p:nvPr/>
        </p:nvGrpSpPr>
        <p:grpSpPr bwMode="auto">
          <a:xfrm>
            <a:off x="663575" y="1701800"/>
            <a:ext cx="3876675" cy="982663"/>
            <a:chOff x="418" y="800"/>
            <a:chExt cx="2442" cy="619"/>
          </a:xfrm>
        </p:grpSpPr>
        <p:sp>
          <p:nvSpPr>
            <p:cNvPr id="7252" name="Line 90"/>
            <p:cNvSpPr>
              <a:spLocks noChangeShapeType="1"/>
            </p:cNvSpPr>
            <p:nvPr/>
          </p:nvSpPr>
          <p:spPr bwMode="auto">
            <a:xfrm>
              <a:off x="1040" y="1072"/>
              <a:ext cx="1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sp>
          <p:nvSpPr>
            <p:cNvPr id="7253" name="Text Box 91"/>
            <p:cNvSpPr txBox="1">
              <a:spLocks noChangeArrowheads="1"/>
            </p:cNvSpPr>
            <p:nvPr/>
          </p:nvSpPr>
          <p:spPr bwMode="auto">
            <a:xfrm>
              <a:off x="971" y="800"/>
              <a:ext cx="1889"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smtClean="0">
                  <a:solidFill>
                    <a:srgbClr val="000000"/>
                  </a:solidFill>
                </a:rPr>
                <a:t>Performance in Trial #1</a:t>
              </a:r>
            </a:p>
          </p:txBody>
        </p:sp>
        <p:sp>
          <p:nvSpPr>
            <p:cNvPr id="7254" name="Text Box 92"/>
            <p:cNvSpPr txBox="1">
              <a:spLocks noChangeArrowheads="1"/>
            </p:cNvSpPr>
            <p:nvPr/>
          </p:nvSpPr>
          <p:spPr bwMode="auto">
            <a:xfrm>
              <a:off x="418" y="1160"/>
              <a:ext cx="350"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Ann</a:t>
              </a:r>
            </a:p>
          </p:txBody>
        </p:sp>
        <p:sp>
          <p:nvSpPr>
            <p:cNvPr id="7255" name="Text Box 93"/>
            <p:cNvSpPr txBox="1">
              <a:spLocks noChangeArrowheads="1"/>
            </p:cNvSpPr>
            <p:nvPr/>
          </p:nvSpPr>
          <p:spPr bwMode="auto">
            <a:xfrm>
              <a:off x="1174" y="1160"/>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55.7</a:t>
              </a:r>
            </a:p>
          </p:txBody>
        </p:sp>
        <p:sp>
          <p:nvSpPr>
            <p:cNvPr id="7256" name="Text Box 94"/>
            <p:cNvSpPr txBox="1">
              <a:spLocks noChangeArrowheads="1"/>
            </p:cNvSpPr>
            <p:nvPr/>
          </p:nvSpPr>
          <p:spPr bwMode="auto">
            <a:xfrm>
              <a:off x="1522" y="1160"/>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grpSp>
        <p:nvGrpSpPr>
          <p:cNvPr id="267470" name="Group 206"/>
          <p:cNvGrpSpPr>
            <a:grpSpLocks/>
          </p:cNvGrpSpPr>
          <p:nvPr/>
        </p:nvGrpSpPr>
        <p:grpSpPr bwMode="auto">
          <a:xfrm>
            <a:off x="4646613" y="1701800"/>
            <a:ext cx="3049587" cy="982663"/>
            <a:chOff x="2927" y="1072"/>
            <a:chExt cx="1921" cy="619"/>
          </a:xfrm>
        </p:grpSpPr>
        <p:sp>
          <p:nvSpPr>
            <p:cNvPr id="7248" name="Text Box 97"/>
            <p:cNvSpPr txBox="1">
              <a:spLocks noChangeArrowheads="1"/>
            </p:cNvSpPr>
            <p:nvPr/>
          </p:nvSpPr>
          <p:spPr bwMode="auto">
            <a:xfrm>
              <a:off x="2927" y="1432"/>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55.7</a:t>
              </a:r>
            </a:p>
          </p:txBody>
        </p:sp>
        <p:sp>
          <p:nvSpPr>
            <p:cNvPr id="7249" name="Text Box 98"/>
            <p:cNvSpPr txBox="1">
              <a:spLocks noChangeArrowheads="1"/>
            </p:cNvSpPr>
            <p:nvPr/>
          </p:nvSpPr>
          <p:spPr bwMode="auto">
            <a:xfrm>
              <a:off x="3275" y="1432"/>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7250" name="Text Box 96"/>
            <p:cNvSpPr txBox="1">
              <a:spLocks noChangeArrowheads="1"/>
            </p:cNvSpPr>
            <p:nvPr/>
          </p:nvSpPr>
          <p:spPr bwMode="auto">
            <a:xfrm>
              <a:off x="2951" y="1072"/>
              <a:ext cx="1889"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smtClean="0">
                  <a:solidFill>
                    <a:srgbClr val="000000"/>
                  </a:solidFill>
                </a:rPr>
                <a:t>Performance in Trial #2</a:t>
              </a:r>
            </a:p>
          </p:txBody>
        </p:sp>
        <p:sp>
          <p:nvSpPr>
            <p:cNvPr id="7251" name="Line 99"/>
            <p:cNvSpPr>
              <a:spLocks noChangeShapeType="1"/>
            </p:cNvSpPr>
            <p:nvPr/>
          </p:nvSpPr>
          <p:spPr bwMode="auto">
            <a:xfrm>
              <a:off x="2976" y="1344"/>
              <a:ext cx="18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grpSp>
      <p:grpSp>
        <p:nvGrpSpPr>
          <p:cNvPr id="267467" name="Group 203"/>
          <p:cNvGrpSpPr>
            <a:grpSpLocks/>
          </p:cNvGrpSpPr>
          <p:nvPr/>
        </p:nvGrpSpPr>
        <p:grpSpPr bwMode="auto">
          <a:xfrm>
            <a:off x="6286500" y="2273300"/>
            <a:ext cx="1223963" cy="414338"/>
            <a:chOff x="3960" y="1432"/>
            <a:chExt cx="771" cy="261"/>
          </a:xfrm>
        </p:grpSpPr>
        <p:sp>
          <p:nvSpPr>
            <p:cNvPr id="7246" name="Text Box 101"/>
            <p:cNvSpPr txBox="1">
              <a:spLocks noChangeArrowheads="1"/>
            </p:cNvSpPr>
            <p:nvPr/>
          </p:nvSpPr>
          <p:spPr bwMode="auto">
            <a:xfrm>
              <a:off x="3960" y="1434"/>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7247" name="Text Box 105"/>
            <p:cNvSpPr txBox="1">
              <a:spLocks noChangeArrowheads="1"/>
            </p:cNvSpPr>
            <p:nvPr/>
          </p:nvSpPr>
          <p:spPr bwMode="auto">
            <a:xfrm>
              <a:off x="4224" y="1432"/>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62.4</a:t>
              </a:r>
            </a:p>
          </p:txBody>
        </p:sp>
      </p:grpSp>
      <p:grpSp>
        <p:nvGrpSpPr>
          <p:cNvPr id="267375" name="Group 111"/>
          <p:cNvGrpSpPr>
            <a:grpSpLocks/>
          </p:cNvGrpSpPr>
          <p:nvPr/>
        </p:nvGrpSpPr>
        <p:grpSpPr bwMode="auto">
          <a:xfrm>
            <a:off x="2185988" y="2273300"/>
            <a:ext cx="2376487" cy="2146300"/>
            <a:chOff x="1377" y="1160"/>
            <a:chExt cx="1497" cy="1352"/>
          </a:xfrm>
        </p:grpSpPr>
        <p:sp>
          <p:nvSpPr>
            <p:cNvPr id="7240" name="Text Box 112"/>
            <p:cNvSpPr txBox="1">
              <a:spLocks noChangeArrowheads="1"/>
            </p:cNvSpPr>
            <p:nvPr/>
          </p:nvSpPr>
          <p:spPr bwMode="auto">
            <a:xfrm>
              <a:off x="1676" y="1160"/>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+2.1</a:t>
              </a:r>
            </a:p>
          </p:txBody>
        </p:sp>
        <p:sp>
          <p:nvSpPr>
            <p:cNvPr id="7241" name="Text Box 113"/>
            <p:cNvSpPr txBox="1">
              <a:spLocks noChangeArrowheads="1"/>
            </p:cNvSpPr>
            <p:nvPr/>
          </p:nvSpPr>
          <p:spPr bwMode="auto">
            <a:xfrm>
              <a:off x="2061" y="1160"/>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57.8</a:t>
              </a:r>
            </a:p>
          </p:txBody>
        </p:sp>
        <p:pic>
          <p:nvPicPr>
            <p:cNvPr id="7242" name="Picture 114"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1528"/>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43" name="Line 115"/>
            <p:cNvSpPr>
              <a:spLocks noChangeShapeType="1"/>
            </p:cNvSpPr>
            <p:nvPr/>
          </p:nvSpPr>
          <p:spPr bwMode="auto">
            <a:xfrm flipV="1">
              <a:off x="1885" y="1456"/>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7380" name="Text Box 116"/>
            <p:cNvSpPr txBox="1">
              <a:spLocks noChangeArrowheads="1"/>
            </p:cNvSpPr>
            <p:nvPr/>
          </p:nvSpPr>
          <p:spPr bwMode="auto">
            <a:xfrm>
              <a:off x="2160" y="1936"/>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7245" name="WordArt 117"/>
            <p:cNvSpPr>
              <a:spLocks noChangeArrowheads="1" noChangeShapeType="1" noTextEdit="1"/>
            </p:cNvSpPr>
            <p:nvPr/>
          </p:nvSpPr>
          <p:spPr bwMode="auto">
            <a:xfrm>
              <a:off x="1649" y="1960"/>
              <a:ext cx="448" cy="412"/>
            </a:xfrm>
            <a:prstGeom prst="rect">
              <a:avLst/>
            </a:prstGeom>
          </p:spPr>
          <p:txBody>
            <a:bodyPr wrap="none" fromWordArt="1">
              <a:prstTxWarp prst="textCanDown">
                <a:avLst>
                  <a:gd name="adj" fmla="val 15791"/>
                </a:avLst>
              </a:prstTxWarp>
            </a:bodyPr>
            <a:lstStyle/>
            <a:p>
              <a:pPr algn="ctr"/>
              <a:r>
                <a:rPr lang="en-US" sz="3600" b="1" kern="10" dirty="0" smtClean="0">
                  <a:ln w="9525">
                    <a:solidFill>
                      <a:srgbClr val="33CC33"/>
                    </a:solidFill>
                    <a:round/>
                    <a:headEnd/>
                    <a:tailEnd/>
                  </a:ln>
                  <a:solidFill>
                    <a:srgbClr val="33CC33"/>
                  </a:solidFill>
                  <a:latin typeface="Times New Roman"/>
                  <a:cs typeface="Times New Roman"/>
                </a:rPr>
                <a:t>Girl*</a:t>
              </a:r>
              <a:br>
                <a:rPr lang="en-US" sz="3600" b="1" kern="10" dirty="0" smtClean="0">
                  <a:ln w="9525">
                    <a:solidFill>
                      <a:srgbClr val="33CC33"/>
                    </a:solidFill>
                    <a:round/>
                    <a:headEnd/>
                    <a:tailEnd/>
                  </a:ln>
                  <a:solidFill>
                    <a:srgbClr val="33CC33"/>
                  </a:solidFill>
                  <a:latin typeface="Times New Roman"/>
                  <a:cs typeface="Times New Roman"/>
                </a:rPr>
              </a:br>
              <a:r>
                <a:rPr lang="en-US" sz="3600" b="1" kern="10" dirty="0" smtClean="0">
                  <a:ln w="9525">
                    <a:solidFill>
                      <a:srgbClr val="33CC33"/>
                    </a:solidFill>
                    <a:round/>
                    <a:headEnd/>
                    <a:tailEnd/>
                  </a:ln>
                  <a:solidFill>
                    <a:srgbClr val="33CC33"/>
                  </a:solidFill>
                  <a:latin typeface="Times New Roman"/>
                  <a:cs typeface="Times New Roman"/>
                </a:rPr>
                <a:t>Trial</a:t>
              </a:r>
            </a:p>
          </p:txBody>
        </p:sp>
      </p:grpSp>
      <p:grpSp>
        <p:nvGrpSpPr>
          <p:cNvPr id="267382" name="Group 118"/>
          <p:cNvGrpSpPr>
            <a:grpSpLocks/>
          </p:cNvGrpSpPr>
          <p:nvPr/>
        </p:nvGrpSpPr>
        <p:grpSpPr bwMode="auto">
          <a:xfrm>
            <a:off x="3136900" y="2271713"/>
            <a:ext cx="3136900" cy="1055687"/>
            <a:chOff x="1976" y="1159"/>
            <a:chExt cx="1976" cy="665"/>
          </a:xfrm>
        </p:grpSpPr>
        <p:sp>
          <p:nvSpPr>
            <p:cNvPr id="7237" name="Text Box 119"/>
            <p:cNvSpPr txBox="1">
              <a:spLocks noChangeArrowheads="1"/>
            </p:cNvSpPr>
            <p:nvPr/>
          </p:nvSpPr>
          <p:spPr bwMode="auto">
            <a:xfrm>
              <a:off x="3429" y="1160"/>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-1.3</a:t>
              </a:r>
            </a:p>
          </p:txBody>
        </p:sp>
        <p:sp>
          <p:nvSpPr>
            <p:cNvPr id="7238" name="Freeform 120"/>
            <p:cNvSpPr>
              <a:spLocks/>
            </p:cNvSpPr>
            <p:nvPr/>
          </p:nvSpPr>
          <p:spPr bwMode="auto">
            <a:xfrm>
              <a:off x="1976" y="1440"/>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7239" name="Text Box 121"/>
            <p:cNvSpPr txBox="1">
              <a:spLocks noChangeArrowheads="1"/>
            </p:cNvSpPr>
            <p:nvPr/>
          </p:nvSpPr>
          <p:spPr bwMode="auto">
            <a:xfrm>
              <a:off x="3806" y="1159"/>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grpSp>
        <p:nvGrpSpPr>
          <p:cNvPr id="267466" name="Group 202"/>
          <p:cNvGrpSpPr>
            <a:grpSpLocks/>
          </p:cNvGrpSpPr>
          <p:nvPr/>
        </p:nvGrpSpPr>
        <p:grpSpPr bwMode="auto">
          <a:xfrm>
            <a:off x="673735" y="2717800"/>
            <a:ext cx="8083550" cy="2260600"/>
            <a:chOff x="428" y="1712"/>
            <a:chExt cx="5092" cy="1424"/>
          </a:xfrm>
        </p:grpSpPr>
        <p:sp>
          <p:nvSpPr>
            <p:cNvPr id="7220" name="Rectangle 123"/>
            <p:cNvSpPr>
              <a:spLocks noChangeArrowheads="1"/>
            </p:cNvSpPr>
            <p:nvPr/>
          </p:nvSpPr>
          <p:spPr bwMode="auto">
            <a:xfrm>
              <a:off x="1248" y="1712"/>
              <a:ext cx="4272" cy="14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sp>
          <p:nvSpPr>
            <p:cNvPr id="7221" name="Text Box 124"/>
            <p:cNvSpPr txBox="1">
              <a:spLocks noChangeArrowheads="1"/>
            </p:cNvSpPr>
            <p:nvPr/>
          </p:nvSpPr>
          <p:spPr bwMode="auto">
            <a:xfrm>
              <a:off x="428" y="1784"/>
              <a:ext cx="340"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dirty="0" smtClean="0">
                  <a:solidFill>
                    <a:srgbClr val="000000"/>
                  </a:solidFill>
                </a:rPr>
                <a:t>Bev</a:t>
              </a:r>
            </a:p>
          </p:txBody>
        </p:sp>
        <p:sp>
          <p:nvSpPr>
            <p:cNvPr id="7222" name="Text Box 125"/>
            <p:cNvSpPr txBox="1">
              <a:spLocks noChangeArrowheads="1"/>
            </p:cNvSpPr>
            <p:nvPr/>
          </p:nvSpPr>
          <p:spPr bwMode="auto">
            <a:xfrm>
              <a:off x="1174" y="1784"/>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48.4</a:t>
              </a:r>
            </a:p>
          </p:txBody>
        </p:sp>
        <p:sp>
          <p:nvSpPr>
            <p:cNvPr id="7223" name="Text Box 126"/>
            <p:cNvSpPr txBox="1">
              <a:spLocks noChangeArrowheads="1"/>
            </p:cNvSpPr>
            <p:nvPr/>
          </p:nvSpPr>
          <p:spPr bwMode="auto">
            <a:xfrm>
              <a:off x="1676" y="1784"/>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-3.1</a:t>
              </a:r>
            </a:p>
          </p:txBody>
        </p:sp>
        <p:sp>
          <p:nvSpPr>
            <p:cNvPr id="7224" name="Text Box 127"/>
            <p:cNvSpPr txBox="1">
              <a:spLocks noChangeArrowheads="1"/>
            </p:cNvSpPr>
            <p:nvPr/>
          </p:nvSpPr>
          <p:spPr bwMode="auto">
            <a:xfrm>
              <a:off x="2061" y="1784"/>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45.3</a:t>
              </a:r>
            </a:p>
          </p:txBody>
        </p:sp>
        <p:sp>
          <p:nvSpPr>
            <p:cNvPr id="7225" name="Text Box 128"/>
            <p:cNvSpPr txBox="1">
              <a:spLocks noChangeArrowheads="1"/>
            </p:cNvSpPr>
            <p:nvPr/>
          </p:nvSpPr>
          <p:spPr bwMode="auto">
            <a:xfrm>
              <a:off x="1522" y="1784"/>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7226" name="Text Box 129"/>
            <p:cNvSpPr txBox="1">
              <a:spLocks noChangeArrowheads="1"/>
            </p:cNvSpPr>
            <p:nvPr/>
          </p:nvSpPr>
          <p:spPr bwMode="auto">
            <a:xfrm>
              <a:off x="2927" y="1784"/>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48.4</a:t>
              </a:r>
            </a:p>
          </p:txBody>
        </p:sp>
        <p:sp>
          <p:nvSpPr>
            <p:cNvPr id="7227" name="Text Box 130"/>
            <p:cNvSpPr txBox="1">
              <a:spLocks noChangeArrowheads="1"/>
            </p:cNvSpPr>
            <p:nvPr/>
          </p:nvSpPr>
          <p:spPr bwMode="auto">
            <a:xfrm>
              <a:off x="3429" y="1784"/>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+0.7</a:t>
              </a:r>
            </a:p>
          </p:txBody>
        </p:sp>
        <p:sp>
          <p:nvSpPr>
            <p:cNvPr id="7228" name="Text Box 131"/>
            <p:cNvSpPr txBox="1">
              <a:spLocks noChangeArrowheads="1"/>
            </p:cNvSpPr>
            <p:nvPr/>
          </p:nvSpPr>
          <p:spPr bwMode="auto">
            <a:xfrm>
              <a:off x="3275" y="1784"/>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7229" name="Picture 132"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2152"/>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30" name="WordArt 133"/>
            <p:cNvSpPr>
              <a:spLocks noChangeArrowheads="1" noChangeShapeType="1" noTextEdit="1"/>
            </p:cNvSpPr>
            <p:nvPr/>
          </p:nvSpPr>
          <p:spPr bwMode="auto">
            <a:xfrm>
              <a:off x="1661" y="2584"/>
              <a:ext cx="448" cy="376"/>
            </a:xfrm>
            <a:prstGeom prst="rect">
              <a:avLst/>
            </a:prstGeom>
          </p:spPr>
          <p:txBody>
            <a:bodyPr wrap="none" fromWordArt="1">
              <a:prstTxWarp prst="textCanDown">
                <a:avLst>
                  <a:gd name="adj" fmla="val 12900"/>
                </a:avLst>
              </a:prstTxWarp>
            </a:bodyPr>
            <a:lstStyle/>
            <a:p>
              <a:pPr algn="ctr"/>
              <a:r>
                <a:rPr lang="en-US" sz="3600" b="1" kern="10" dirty="0" smtClean="0">
                  <a:ln w="9525">
                    <a:solidFill>
                      <a:srgbClr val="33CC33"/>
                    </a:solidFill>
                    <a:round/>
                    <a:headEnd/>
                    <a:tailEnd/>
                  </a:ln>
                  <a:solidFill>
                    <a:srgbClr val="33CC33"/>
                  </a:solidFill>
                  <a:latin typeface="Times New Roman"/>
                  <a:cs typeface="Times New Roman"/>
                </a:rPr>
                <a:t>Girl*</a:t>
              </a:r>
              <a:br>
                <a:rPr lang="en-US" sz="3600" b="1" kern="10" dirty="0" smtClean="0">
                  <a:ln w="9525">
                    <a:solidFill>
                      <a:srgbClr val="33CC33"/>
                    </a:solidFill>
                    <a:round/>
                    <a:headEnd/>
                    <a:tailEnd/>
                  </a:ln>
                  <a:solidFill>
                    <a:srgbClr val="33CC33"/>
                  </a:solidFill>
                  <a:latin typeface="Times New Roman"/>
                  <a:cs typeface="Times New Roman"/>
                </a:rPr>
              </a:br>
              <a:r>
                <a:rPr lang="en-US" sz="3600" b="1" kern="10" dirty="0" smtClean="0">
                  <a:ln w="9525">
                    <a:solidFill>
                      <a:srgbClr val="33CC33"/>
                    </a:solidFill>
                    <a:round/>
                    <a:headEnd/>
                    <a:tailEnd/>
                  </a:ln>
                  <a:solidFill>
                    <a:srgbClr val="33CC33"/>
                  </a:solidFill>
                  <a:latin typeface="Times New Roman"/>
                  <a:cs typeface="Times New Roman"/>
                </a:rPr>
                <a:t>Trial</a:t>
              </a:r>
            </a:p>
          </p:txBody>
        </p:sp>
        <p:sp>
          <p:nvSpPr>
            <p:cNvPr id="7231" name="Freeform 134"/>
            <p:cNvSpPr>
              <a:spLocks/>
            </p:cNvSpPr>
            <p:nvPr/>
          </p:nvSpPr>
          <p:spPr bwMode="auto">
            <a:xfrm>
              <a:off x="1976" y="2064"/>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7232" name="Line 135"/>
            <p:cNvSpPr>
              <a:spLocks noChangeShapeType="1"/>
            </p:cNvSpPr>
            <p:nvPr/>
          </p:nvSpPr>
          <p:spPr bwMode="auto">
            <a:xfrm flipV="1">
              <a:off x="1885" y="2080"/>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7400" name="Text Box 136"/>
            <p:cNvSpPr txBox="1">
              <a:spLocks noChangeArrowheads="1"/>
            </p:cNvSpPr>
            <p:nvPr/>
          </p:nvSpPr>
          <p:spPr bwMode="auto">
            <a:xfrm>
              <a:off x="2160" y="2560"/>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7234" name="Text Box 137"/>
            <p:cNvSpPr txBox="1">
              <a:spLocks noChangeArrowheads="1"/>
            </p:cNvSpPr>
            <p:nvPr/>
          </p:nvSpPr>
          <p:spPr bwMode="auto">
            <a:xfrm>
              <a:off x="3960" y="1786"/>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7235" name="Text Box 138"/>
            <p:cNvSpPr txBox="1">
              <a:spLocks noChangeArrowheads="1"/>
            </p:cNvSpPr>
            <p:nvPr/>
          </p:nvSpPr>
          <p:spPr bwMode="auto">
            <a:xfrm>
              <a:off x="3806" y="1783"/>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7236" name="Text Box 140"/>
            <p:cNvSpPr txBox="1">
              <a:spLocks noChangeArrowheads="1"/>
            </p:cNvSpPr>
            <p:nvPr/>
          </p:nvSpPr>
          <p:spPr bwMode="auto">
            <a:xfrm>
              <a:off x="4224" y="1784"/>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57.1</a:t>
              </a:r>
            </a:p>
          </p:txBody>
        </p:sp>
      </p:grpSp>
      <p:grpSp>
        <p:nvGrpSpPr>
          <p:cNvPr id="267465" name="Group 201"/>
          <p:cNvGrpSpPr>
            <a:grpSpLocks/>
          </p:cNvGrpSpPr>
          <p:nvPr/>
        </p:nvGrpSpPr>
        <p:grpSpPr bwMode="auto">
          <a:xfrm>
            <a:off x="673735" y="3276601"/>
            <a:ext cx="8097837" cy="2312988"/>
            <a:chOff x="419" y="2064"/>
            <a:chExt cx="5101" cy="1457"/>
          </a:xfrm>
        </p:grpSpPr>
        <p:sp>
          <p:nvSpPr>
            <p:cNvPr id="7203" name="Rectangle 148"/>
            <p:cNvSpPr>
              <a:spLocks noChangeArrowheads="1"/>
            </p:cNvSpPr>
            <p:nvPr/>
          </p:nvSpPr>
          <p:spPr bwMode="auto">
            <a:xfrm>
              <a:off x="1248" y="2064"/>
              <a:ext cx="4272" cy="14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sp>
          <p:nvSpPr>
            <p:cNvPr id="7204" name="Text Box 149"/>
            <p:cNvSpPr txBox="1">
              <a:spLocks noChangeArrowheads="1"/>
            </p:cNvSpPr>
            <p:nvPr/>
          </p:nvSpPr>
          <p:spPr bwMode="auto">
            <a:xfrm>
              <a:off x="419" y="2136"/>
              <a:ext cx="349"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Cas</a:t>
              </a:r>
            </a:p>
          </p:txBody>
        </p:sp>
        <p:sp>
          <p:nvSpPr>
            <p:cNvPr id="7205" name="Text Box 150"/>
            <p:cNvSpPr txBox="1">
              <a:spLocks noChangeArrowheads="1"/>
            </p:cNvSpPr>
            <p:nvPr/>
          </p:nvSpPr>
          <p:spPr bwMode="auto">
            <a:xfrm>
              <a:off x="1174" y="2136"/>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65.2</a:t>
              </a:r>
            </a:p>
          </p:txBody>
        </p:sp>
        <p:sp>
          <p:nvSpPr>
            <p:cNvPr id="7206" name="Text Box 151"/>
            <p:cNvSpPr txBox="1">
              <a:spLocks noChangeArrowheads="1"/>
            </p:cNvSpPr>
            <p:nvPr/>
          </p:nvSpPr>
          <p:spPr bwMode="auto">
            <a:xfrm>
              <a:off x="1676" y="2136"/>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-2.8</a:t>
              </a:r>
            </a:p>
          </p:txBody>
        </p:sp>
        <p:sp>
          <p:nvSpPr>
            <p:cNvPr id="7207" name="Text Box 152"/>
            <p:cNvSpPr txBox="1">
              <a:spLocks noChangeArrowheads="1"/>
            </p:cNvSpPr>
            <p:nvPr/>
          </p:nvSpPr>
          <p:spPr bwMode="auto">
            <a:xfrm>
              <a:off x="2061" y="2136"/>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62.4</a:t>
              </a:r>
            </a:p>
          </p:txBody>
        </p:sp>
        <p:sp>
          <p:nvSpPr>
            <p:cNvPr id="7208" name="Text Box 153"/>
            <p:cNvSpPr txBox="1">
              <a:spLocks noChangeArrowheads="1"/>
            </p:cNvSpPr>
            <p:nvPr/>
          </p:nvSpPr>
          <p:spPr bwMode="auto">
            <a:xfrm>
              <a:off x="1522" y="213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7209" name="Text Box 154"/>
            <p:cNvSpPr txBox="1">
              <a:spLocks noChangeArrowheads="1"/>
            </p:cNvSpPr>
            <p:nvPr/>
          </p:nvSpPr>
          <p:spPr bwMode="auto">
            <a:xfrm>
              <a:off x="2927" y="2136"/>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65.2</a:t>
              </a:r>
            </a:p>
          </p:txBody>
        </p:sp>
        <p:sp>
          <p:nvSpPr>
            <p:cNvPr id="7210" name="Text Box 155"/>
            <p:cNvSpPr txBox="1">
              <a:spLocks noChangeArrowheads="1"/>
            </p:cNvSpPr>
            <p:nvPr/>
          </p:nvSpPr>
          <p:spPr bwMode="auto">
            <a:xfrm>
              <a:off x="3429" y="2136"/>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-1.4</a:t>
              </a:r>
            </a:p>
          </p:txBody>
        </p:sp>
        <p:sp>
          <p:nvSpPr>
            <p:cNvPr id="7211" name="Text Box 156"/>
            <p:cNvSpPr txBox="1">
              <a:spLocks noChangeArrowheads="1"/>
            </p:cNvSpPr>
            <p:nvPr/>
          </p:nvSpPr>
          <p:spPr bwMode="auto">
            <a:xfrm>
              <a:off x="3275" y="213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7212" name="Picture 157"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2504"/>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13" name="WordArt 158"/>
            <p:cNvSpPr>
              <a:spLocks noChangeArrowheads="1" noChangeShapeType="1" noTextEdit="1"/>
            </p:cNvSpPr>
            <p:nvPr/>
          </p:nvSpPr>
          <p:spPr bwMode="auto">
            <a:xfrm>
              <a:off x="1661" y="2955"/>
              <a:ext cx="448" cy="566"/>
            </a:xfrm>
            <a:prstGeom prst="rect">
              <a:avLst/>
            </a:prstGeom>
          </p:spPr>
          <p:txBody>
            <a:bodyPr wrap="none" fromWordArt="1">
              <a:prstTxWarp prst="textCanDown">
                <a:avLst>
                  <a:gd name="adj" fmla="val 7388"/>
                </a:avLst>
              </a:prstTxWarp>
            </a:bodyPr>
            <a:lstStyle/>
            <a:p>
              <a:pPr algn="ctr"/>
              <a:r>
                <a:rPr lang="en-US" sz="3600" b="1" kern="10" dirty="0">
                  <a:ln w="9525">
                    <a:solidFill>
                      <a:srgbClr val="33CC33"/>
                    </a:solidFill>
                    <a:round/>
                    <a:headEnd/>
                    <a:tailEnd/>
                  </a:ln>
                  <a:solidFill>
                    <a:srgbClr val="33CC33"/>
                  </a:solidFill>
                  <a:latin typeface="Times New Roman"/>
                  <a:cs typeface="Times New Roman"/>
                </a:rPr>
                <a:t>Girl* </a:t>
              </a:r>
              <a:br>
                <a:rPr lang="en-US" sz="3600" b="1" kern="10" dirty="0">
                  <a:ln w="9525">
                    <a:solidFill>
                      <a:srgbClr val="33CC33"/>
                    </a:solidFill>
                    <a:round/>
                    <a:headEnd/>
                    <a:tailEnd/>
                  </a:ln>
                  <a:solidFill>
                    <a:srgbClr val="33CC33"/>
                  </a:solidFill>
                  <a:latin typeface="Times New Roman"/>
                  <a:cs typeface="Times New Roman"/>
                </a:rPr>
              </a:br>
              <a:r>
                <a:rPr lang="en-US" sz="3600" b="1" kern="10" dirty="0">
                  <a:ln w="9525">
                    <a:solidFill>
                      <a:srgbClr val="33CC33"/>
                    </a:solidFill>
                    <a:round/>
                    <a:headEnd/>
                    <a:tailEnd/>
                  </a:ln>
                  <a:solidFill>
                    <a:srgbClr val="33CC33"/>
                  </a:solidFill>
                  <a:latin typeface="Times New Roman"/>
                  <a:cs typeface="Times New Roman"/>
                </a:rPr>
                <a:t>Trial</a:t>
              </a:r>
            </a:p>
            <a:p>
              <a:pPr algn="ctr"/>
              <a:endParaRPr lang="en-US" sz="3600" b="1" kern="10" dirty="0" smtClean="0">
                <a:ln w="9525">
                  <a:solidFill>
                    <a:srgbClr val="33CC33"/>
                  </a:solidFill>
                  <a:round/>
                  <a:headEnd/>
                  <a:tailEnd/>
                </a:ln>
                <a:solidFill>
                  <a:srgbClr val="33CC33"/>
                </a:solidFill>
                <a:latin typeface="Times New Roman"/>
                <a:cs typeface="Times New Roman"/>
              </a:endParaRPr>
            </a:p>
          </p:txBody>
        </p:sp>
        <p:sp>
          <p:nvSpPr>
            <p:cNvPr id="7214" name="Freeform 159"/>
            <p:cNvSpPr>
              <a:spLocks/>
            </p:cNvSpPr>
            <p:nvPr/>
          </p:nvSpPr>
          <p:spPr bwMode="auto">
            <a:xfrm>
              <a:off x="1976" y="2416"/>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7215" name="Line 160"/>
            <p:cNvSpPr>
              <a:spLocks noChangeShapeType="1"/>
            </p:cNvSpPr>
            <p:nvPr/>
          </p:nvSpPr>
          <p:spPr bwMode="auto">
            <a:xfrm flipV="1">
              <a:off x="1885" y="2432"/>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7425" name="Text Box 161"/>
            <p:cNvSpPr txBox="1">
              <a:spLocks noChangeArrowheads="1"/>
            </p:cNvSpPr>
            <p:nvPr/>
          </p:nvSpPr>
          <p:spPr bwMode="auto">
            <a:xfrm>
              <a:off x="2160" y="2912"/>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7217" name="Text Box 162"/>
            <p:cNvSpPr txBox="1">
              <a:spLocks noChangeArrowheads="1"/>
            </p:cNvSpPr>
            <p:nvPr/>
          </p:nvSpPr>
          <p:spPr bwMode="auto">
            <a:xfrm>
              <a:off x="3960" y="2138"/>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7218" name="Text Box 163"/>
            <p:cNvSpPr txBox="1">
              <a:spLocks noChangeArrowheads="1"/>
            </p:cNvSpPr>
            <p:nvPr/>
          </p:nvSpPr>
          <p:spPr bwMode="auto">
            <a:xfrm>
              <a:off x="3806" y="2135"/>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7219" name="Text Box 165"/>
            <p:cNvSpPr txBox="1">
              <a:spLocks noChangeArrowheads="1"/>
            </p:cNvSpPr>
            <p:nvPr/>
          </p:nvSpPr>
          <p:spPr bwMode="auto">
            <a:xfrm>
              <a:off x="4224" y="2136"/>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71.8</a:t>
              </a:r>
            </a:p>
          </p:txBody>
        </p:sp>
      </p:grpSp>
      <p:grpSp>
        <p:nvGrpSpPr>
          <p:cNvPr id="267463" name="Group 199"/>
          <p:cNvGrpSpPr>
            <a:grpSpLocks/>
          </p:cNvGrpSpPr>
          <p:nvPr/>
        </p:nvGrpSpPr>
        <p:grpSpPr bwMode="auto">
          <a:xfrm>
            <a:off x="673735" y="3835400"/>
            <a:ext cx="8172449" cy="2260600"/>
            <a:chOff x="409" y="2416"/>
            <a:chExt cx="5148" cy="1424"/>
          </a:xfrm>
        </p:grpSpPr>
        <p:sp>
          <p:nvSpPr>
            <p:cNvPr id="7186" name="Rectangle 173"/>
            <p:cNvSpPr>
              <a:spLocks noChangeArrowheads="1"/>
            </p:cNvSpPr>
            <p:nvPr/>
          </p:nvSpPr>
          <p:spPr bwMode="auto">
            <a:xfrm>
              <a:off x="1285" y="2416"/>
              <a:ext cx="4272" cy="14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sp>
          <p:nvSpPr>
            <p:cNvPr id="7187" name="Text Box 174"/>
            <p:cNvSpPr txBox="1">
              <a:spLocks noChangeArrowheads="1"/>
            </p:cNvSpPr>
            <p:nvPr/>
          </p:nvSpPr>
          <p:spPr bwMode="auto">
            <a:xfrm>
              <a:off x="409" y="2488"/>
              <a:ext cx="359"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Deb</a:t>
              </a:r>
            </a:p>
          </p:txBody>
        </p:sp>
        <p:sp>
          <p:nvSpPr>
            <p:cNvPr id="7188" name="Text Box 175"/>
            <p:cNvSpPr txBox="1">
              <a:spLocks noChangeArrowheads="1"/>
            </p:cNvSpPr>
            <p:nvPr/>
          </p:nvSpPr>
          <p:spPr bwMode="auto">
            <a:xfrm>
              <a:off x="1174" y="2488"/>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40.7</a:t>
              </a:r>
            </a:p>
          </p:txBody>
        </p:sp>
        <p:sp>
          <p:nvSpPr>
            <p:cNvPr id="7189" name="Text Box 176"/>
            <p:cNvSpPr txBox="1">
              <a:spLocks noChangeArrowheads="1"/>
            </p:cNvSpPr>
            <p:nvPr/>
          </p:nvSpPr>
          <p:spPr bwMode="auto">
            <a:xfrm>
              <a:off x="1676" y="2488"/>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+0.5</a:t>
              </a:r>
            </a:p>
          </p:txBody>
        </p:sp>
        <p:sp>
          <p:nvSpPr>
            <p:cNvPr id="7190" name="Text Box 177"/>
            <p:cNvSpPr txBox="1">
              <a:spLocks noChangeArrowheads="1"/>
            </p:cNvSpPr>
            <p:nvPr/>
          </p:nvSpPr>
          <p:spPr bwMode="auto">
            <a:xfrm>
              <a:off x="2061" y="2488"/>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41.2</a:t>
              </a:r>
            </a:p>
          </p:txBody>
        </p:sp>
        <p:sp>
          <p:nvSpPr>
            <p:cNvPr id="7191" name="Text Box 178"/>
            <p:cNvSpPr txBox="1">
              <a:spLocks noChangeArrowheads="1"/>
            </p:cNvSpPr>
            <p:nvPr/>
          </p:nvSpPr>
          <p:spPr bwMode="auto">
            <a:xfrm>
              <a:off x="1522" y="2488"/>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7192" name="Text Box 179"/>
            <p:cNvSpPr txBox="1">
              <a:spLocks noChangeArrowheads="1"/>
            </p:cNvSpPr>
            <p:nvPr/>
          </p:nvSpPr>
          <p:spPr bwMode="auto">
            <a:xfrm>
              <a:off x="2927" y="2488"/>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40.7</a:t>
              </a:r>
            </a:p>
          </p:txBody>
        </p:sp>
        <p:sp>
          <p:nvSpPr>
            <p:cNvPr id="7193" name="Text Box 180"/>
            <p:cNvSpPr txBox="1">
              <a:spLocks noChangeArrowheads="1"/>
            </p:cNvSpPr>
            <p:nvPr/>
          </p:nvSpPr>
          <p:spPr bwMode="auto">
            <a:xfrm>
              <a:off x="3429" y="2488"/>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+2.8</a:t>
              </a:r>
            </a:p>
          </p:txBody>
        </p:sp>
        <p:sp>
          <p:nvSpPr>
            <p:cNvPr id="7194" name="Text Box 181"/>
            <p:cNvSpPr txBox="1">
              <a:spLocks noChangeArrowheads="1"/>
            </p:cNvSpPr>
            <p:nvPr/>
          </p:nvSpPr>
          <p:spPr bwMode="auto">
            <a:xfrm>
              <a:off x="3275" y="2488"/>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7195" name="Picture 182"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2856"/>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6" name="WordArt 183"/>
            <p:cNvSpPr>
              <a:spLocks noChangeArrowheads="1" noChangeShapeType="1" noTextEdit="1"/>
            </p:cNvSpPr>
            <p:nvPr/>
          </p:nvSpPr>
          <p:spPr bwMode="auto">
            <a:xfrm>
              <a:off x="1661" y="3288"/>
              <a:ext cx="448" cy="414"/>
            </a:xfrm>
            <a:prstGeom prst="rect">
              <a:avLst/>
            </a:prstGeom>
          </p:spPr>
          <p:txBody>
            <a:bodyPr wrap="none" fromWordArt="1">
              <a:prstTxWarp prst="textCanDown">
                <a:avLst>
                  <a:gd name="adj" fmla="val 14305"/>
                </a:avLst>
              </a:prstTxWarp>
            </a:bodyPr>
            <a:lstStyle/>
            <a:p>
              <a:pPr algn="ctr"/>
              <a:r>
                <a:rPr lang="en-US" sz="3600" b="1" kern="10" dirty="0">
                  <a:ln w="9525">
                    <a:solidFill>
                      <a:srgbClr val="33CC33"/>
                    </a:solidFill>
                    <a:round/>
                    <a:headEnd/>
                    <a:tailEnd/>
                  </a:ln>
                  <a:solidFill>
                    <a:srgbClr val="33CC33"/>
                  </a:solidFill>
                  <a:latin typeface="Times New Roman"/>
                  <a:cs typeface="Times New Roman"/>
                </a:rPr>
                <a:t>Girl* </a:t>
              </a:r>
              <a:r>
                <a:rPr lang="en-US" sz="3600" b="1" kern="10" dirty="0" smtClean="0">
                  <a:ln w="9525">
                    <a:solidFill>
                      <a:srgbClr val="33CC33"/>
                    </a:solidFill>
                    <a:round/>
                    <a:headEnd/>
                    <a:tailEnd/>
                  </a:ln>
                  <a:solidFill>
                    <a:srgbClr val="33CC33"/>
                  </a:solidFill>
                  <a:latin typeface="Times New Roman"/>
                  <a:cs typeface="Times New Roman"/>
                </a:rPr>
                <a:t/>
              </a:r>
              <a:br>
                <a:rPr lang="en-US" sz="3600" b="1" kern="10" dirty="0" smtClean="0">
                  <a:ln w="9525">
                    <a:solidFill>
                      <a:srgbClr val="33CC33"/>
                    </a:solidFill>
                    <a:round/>
                    <a:headEnd/>
                    <a:tailEnd/>
                  </a:ln>
                  <a:solidFill>
                    <a:srgbClr val="33CC33"/>
                  </a:solidFill>
                  <a:latin typeface="Times New Roman"/>
                  <a:cs typeface="Times New Roman"/>
                </a:rPr>
              </a:br>
              <a:r>
                <a:rPr lang="en-US" sz="3600" b="1" kern="10" dirty="0" smtClean="0">
                  <a:ln w="9525">
                    <a:solidFill>
                      <a:srgbClr val="33CC33"/>
                    </a:solidFill>
                    <a:round/>
                    <a:headEnd/>
                    <a:tailEnd/>
                  </a:ln>
                  <a:solidFill>
                    <a:srgbClr val="33CC33"/>
                  </a:solidFill>
                  <a:latin typeface="Times New Roman"/>
                  <a:cs typeface="Times New Roman"/>
                </a:rPr>
                <a:t>Trial</a:t>
              </a:r>
            </a:p>
          </p:txBody>
        </p:sp>
        <p:sp>
          <p:nvSpPr>
            <p:cNvPr id="7197" name="Freeform 184"/>
            <p:cNvSpPr>
              <a:spLocks/>
            </p:cNvSpPr>
            <p:nvPr/>
          </p:nvSpPr>
          <p:spPr bwMode="auto">
            <a:xfrm>
              <a:off x="1976" y="2768"/>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7198" name="Line 185"/>
            <p:cNvSpPr>
              <a:spLocks noChangeShapeType="1"/>
            </p:cNvSpPr>
            <p:nvPr/>
          </p:nvSpPr>
          <p:spPr bwMode="auto">
            <a:xfrm flipV="1">
              <a:off x="1885" y="2784"/>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7450" name="Text Box 186"/>
            <p:cNvSpPr txBox="1">
              <a:spLocks noChangeArrowheads="1"/>
            </p:cNvSpPr>
            <p:nvPr/>
          </p:nvSpPr>
          <p:spPr bwMode="auto">
            <a:xfrm>
              <a:off x="2160" y="3264"/>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7200" name="Text Box 187"/>
            <p:cNvSpPr txBox="1">
              <a:spLocks noChangeArrowheads="1"/>
            </p:cNvSpPr>
            <p:nvPr/>
          </p:nvSpPr>
          <p:spPr bwMode="auto">
            <a:xfrm>
              <a:off x="3960" y="2490"/>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7201" name="Text Box 188"/>
            <p:cNvSpPr txBox="1">
              <a:spLocks noChangeArrowheads="1"/>
            </p:cNvSpPr>
            <p:nvPr/>
          </p:nvSpPr>
          <p:spPr bwMode="auto">
            <a:xfrm>
              <a:off x="3806" y="2487"/>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7202" name="Text Box 190"/>
            <p:cNvSpPr txBox="1">
              <a:spLocks noChangeArrowheads="1"/>
            </p:cNvSpPr>
            <p:nvPr/>
          </p:nvSpPr>
          <p:spPr bwMode="auto">
            <a:xfrm>
              <a:off x="4224" y="2488"/>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51.5</a:t>
              </a:r>
            </a:p>
          </p:txBody>
        </p:sp>
      </p:grpSp>
      <p:grpSp>
        <p:nvGrpSpPr>
          <p:cNvPr id="267472" name="Group 208"/>
          <p:cNvGrpSpPr>
            <a:grpSpLocks/>
          </p:cNvGrpSpPr>
          <p:nvPr/>
        </p:nvGrpSpPr>
        <p:grpSpPr bwMode="auto">
          <a:xfrm>
            <a:off x="3276600" y="2051050"/>
            <a:ext cx="5843588" cy="3457575"/>
            <a:chOff x="2064" y="1292"/>
            <a:chExt cx="3681" cy="2178"/>
          </a:xfrm>
        </p:grpSpPr>
        <p:sp>
          <p:nvSpPr>
            <p:cNvPr id="7183" name="Freeform 85"/>
            <p:cNvSpPr>
              <a:spLocks/>
            </p:cNvSpPr>
            <p:nvPr/>
          </p:nvSpPr>
          <p:spPr bwMode="auto">
            <a:xfrm>
              <a:off x="2064" y="1293"/>
              <a:ext cx="1169" cy="1931"/>
            </a:xfrm>
            <a:custGeom>
              <a:avLst/>
              <a:gdLst>
                <a:gd name="T0" fmla="*/ 374 w 1169"/>
                <a:gd name="T1" fmla="*/ 1651 h 1931"/>
                <a:gd name="T2" fmla="*/ 544 w 1169"/>
                <a:gd name="T3" fmla="*/ 1331 h 1931"/>
                <a:gd name="T4" fmla="*/ 576 w 1169"/>
                <a:gd name="T5" fmla="*/ 451 h 1931"/>
                <a:gd name="T6" fmla="*/ 425 w 1169"/>
                <a:gd name="T7" fmla="*/ 51 h 1931"/>
                <a:gd name="T8" fmla="*/ 139 w 1169"/>
                <a:gd name="T9" fmla="*/ 147 h 1931"/>
                <a:gd name="T10" fmla="*/ 46 w 1169"/>
                <a:gd name="T11" fmla="*/ 635 h 1931"/>
                <a:gd name="T12" fmla="*/ 97 w 1169"/>
                <a:gd name="T13" fmla="*/ 1451 h 1931"/>
                <a:gd name="T14" fmla="*/ 627 w 1169"/>
                <a:gd name="T15" fmla="*/ 1747 h 1931"/>
                <a:gd name="T16" fmla="*/ 1081 w 1169"/>
                <a:gd name="T17" fmla="*/ 1843 h 1931"/>
                <a:gd name="T18" fmla="*/ 1156 w 1169"/>
                <a:gd name="T19" fmla="*/ 1931 h 19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69" h="1931">
                  <a:moveTo>
                    <a:pt x="374" y="1651"/>
                  </a:moveTo>
                  <a:cubicBezTo>
                    <a:pt x="402" y="1598"/>
                    <a:pt x="510" y="1531"/>
                    <a:pt x="544" y="1331"/>
                  </a:cubicBezTo>
                  <a:cubicBezTo>
                    <a:pt x="578" y="1131"/>
                    <a:pt x="596" y="664"/>
                    <a:pt x="576" y="451"/>
                  </a:cubicBezTo>
                  <a:cubicBezTo>
                    <a:pt x="556" y="238"/>
                    <a:pt x="498" y="102"/>
                    <a:pt x="425" y="51"/>
                  </a:cubicBezTo>
                  <a:cubicBezTo>
                    <a:pt x="352" y="0"/>
                    <a:pt x="202" y="50"/>
                    <a:pt x="139" y="147"/>
                  </a:cubicBezTo>
                  <a:cubicBezTo>
                    <a:pt x="76" y="244"/>
                    <a:pt x="54" y="418"/>
                    <a:pt x="46" y="635"/>
                  </a:cubicBezTo>
                  <a:cubicBezTo>
                    <a:pt x="39" y="852"/>
                    <a:pt x="0" y="1266"/>
                    <a:pt x="97" y="1451"/>
                  </a:cubicBezTo>
                  <a:cubicBezTo>
                    <a:pt x="193" y="1636"/>
                    <a:pt x="463" y="1682"/>
                    <a:pt x="627" y="1747"/>
                  </a:cubicBezTo>
                  <a:cubicBezTo>
                    <a:pt x="791" y="1812"/>
                    <a:pt x="992" y="1812"/>
                    <a:pt x="1081" y="1843"/>
                  </a:cubicBezTo>
                  <a:cubicBezTo>
                    <a:pt x="1169" y="1874"/>
                    <a:pt x="1141" y="1913"/>
                    <a:pt x="1156" y="1931"/>
                  </a:cubicBezTo>
                </a:path>
              </a:pathLst>
            </a:custGeom>
            <a:noFill/>
            <a:ln w="28575" cmpd="sng">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sp>
          <p:nvSpPr>
            <p:cNvPr id="7184" name="Freeform 86"/>
            <p:cNvSpPr>
              <a:spLocks/>
            </p:cNvSpPr>
            <p:nvPr/>
          </p:nvSpPr>
          <p:spPr bwMode="auto">
            <a:xfrm>
              <a:off x="3298" y="1292"/>
              <a:ext cx="1521" cy="1932"/>
            </a:xfrm>
            <a:custGeom>
              <a:avLst/>
              <a:gdLst>
                <a:gd name="T0" fmla="*/ 1253 w 1521"/>
                <a:gd name="T1" fmla="*/ 1644 h 1932"/>
                <a:gd name="T2" fmla="*/ 1038 w 1521"/>
                <a:gd name="T3" fmla="*/ 1284 h 1932"/>
                <a:gd name="T4" fmla="*/ 1038 w 1521"/>
                <a:gd name="T5" fmla="*/ 372 h 1932"/>
                <a:gd name="T6" fmla="*/ 1206 w 1521"/>
                <a:gd name="T7" fmla="*/ 44 h 1932"/>
                <a:gd name="T8" fmla="*/ 1406 w 1521"/>
                <a:gd name="T9" fmla="*/ 132 h 1932"/>
                <a:gd name="T10" fmla="*/ 1518 w 1521"/>
                <a:gd name="T11" fmla="*/ 836 h 1932"/>
                <a:gd name="T12" fmla="*/ 1422 w 1521"/>
                <a:gd name="T13" fmla="*/ 1444 h 1932"/>
                <a:gd name="T14" fmla="*/ 1020 w 1521"/>
                <a:gd name="T15" fmla="*/ 1740 h 1932"/>
                <a:gd name="T16" fmla="*/ 166 w 1521"/>
                <a:gd name="T17" fmla="*/ 1836 h 1932"/>
                <a:gd name="T18" fmla="*/ 26 w 1521"/>
                <a:gd name="T19" fmla="*/ 1932 h 19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21" h="1932">
                  <a:moveTo>
                    <a:pt x="1253" y="1644"/>
                  </a:moveTo>
                  <a:cubicBezTo>
                    <a:pt x="1217" y="1584"/>
                    <a:pt x="1074" y="1496"/>
                    <a:pt x="1038" y="1284"/>
                  </a:cubicBezTo>
                  <a:cubicBezTo>
                    <a:pt x="1002" y="1072"/>
                    <a:pt x="1010" y="579"/>
                    <a:pt x="1038" y="372"/>
                  </a:cubicBezTo>
                  <a:cubicBezTo>
                    <a:pt x="1066" y="165"/>
                    <a:pt x="1145" y="84"/>
                    <a:pt x="1206" y="44"/>
                  </a:cubicBezTo>
                  <a:cubicBezTo>
                    <a:pt x="1267" y="4"/>
                    <a:pt x="1354" y="0"/>
                    <a:pt x="1406" y="132"/>
                  </a:cubicBezTo>
                  <a:cubicBezTo>
                    <a:pt x="1458" y="264"/>
                    <a:pt x="1515" y="617"/>
                    <a:pt x="1518" y="836"/>
                  </a:cubicBezTo>
                  <a:cubicBezTo>
                    <a:pt x="1521" y="1055"/>
                    <a:pt x="1505" y="1293"/>
                    <a:pt x="1422" y="1444"/>
                  </a:cubicBezTo>
                  <a:cubicBezTo>
                    <a:pt x="1339" y="1595"/>
                    <a:pt x="1229" y="1675"/>
                    <a:pt x="1020" y="1740"/>
                  </a:cubicBezTo>
                  <a:cubicBezTo>
                    <a:pt x="811" y="1805"/>
                    <a:pt x="332" y="1804"/>
                    <a:pt x="166" y="1836"/>
                  </a:cubicBezTo>
                  <a:cubicBezTo>
                    <a:pt x="0" y="1868"/>
                    <a:pt x="55" y="1912"/>
                    <a:pt x="26" y="1932"/>
                  </a:cubicBezTo>
                </a:path>
              </a:pathLst>
            </a:custGeom>
            <a:noFill/>
            <a:ln w="28575" cmpd="sng">
              <a:solidFill>
                <a:srgbClr val="CC00CC"/>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sp>
          <p:nvSpPr>
            <p:cNvPr id="7185" name="Rectangle 87"/>
            <p:cNvSpPr>
              <a:spLocks noChangeArrowheads="1"/>
            </p:cNvSpPr>
            <p:nvPr/>
          </p:nvSpPr>
          <p:spPr bwMode="auto">
            <a:xfrm>
              <a:off x="2625" y="3176"/>
              <a:ext cx="3120" cy="2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spAutoFit/>
            </a:bodyPr>
            <a:lstStyle>
              <a:lvl1pPr marL="342900" indent="-342900">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lvl="1">
                <a:lnSpc>
                  <a:spcPct val="85000"/>
                </a:lnSpc>
              </a:pPr>
              <a:r>
                <a:rPr lang="en-US" altLang="en-US" dirty="0" smtClean="0">
                  <a:solidFill>
                    <a:srgbClr val="000000"/>
                  </a:solidFill>
                </a:rPr>
                <a:t>These are all we can observe.</a:t>
              </a:r>
            </a:p>
          </p:txBody>
        </p:sp>
      </p:grpSp>
      <p:sp>
        <p:nvSpPr>
          <p:cNvPr id="267352" name="Rectangle 88"/>
          <p:cNvSpPr>
            <a:spLocks noChangeArrowheads="1"/>
          </p:cNvSpPr>
          <p:nvPr/>
        </p:nvSpPr>
        <p:spPr bwMode="auto">
          <a:xfrm>
            <a:off x="4165600" y="5422900"/>
            <a:ext cx="4953000" cy="1143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lstStyle>
            <a:lvl1pPr marL="342900" indent="-342900">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lvl="1">
              <a:lnSpc>
                <a:spcPct val="85000"/>
              </a:lnSpc>
            </a:pPr>
            <a:r>
              <a:rPr lang="en-US" altLang="en-US" dirty="0" smtClean="0">
                <a:solidFill>
                  <a:srgbClr val="000000"/>
                </a:solidFill>
              </a:rPr>
              <a:t>The stats program uses them to estimate the </a:t>
            </a:r>
            <a:r>
              <a:rPr lang="en-US" altLang="en-US" b="1" dirty="0" smtClean="0">
                <a:solidFill>
                  <a:srgbClr val="0000FF"/>
                </a:solidFill>
              </a:rPr>
              <a:t>fixed</a:t>
            </a:r>
            <a:r>
              <a:rPr lang="en-US" altLang="en-US" dirty="0" smtClean="0">
                <a:solidFill>
                  <a:srgbClr val="000000"/>
                </a:solidFill>
              </a:rPr>
              <a:t> and </a:t>
            </a:r>
            <a:r>
              <a:rPr lang="en-US" altLang="en-US" b="1" dirty="0" smtClean="0">
                <a:solidFill>
                  <a:srgbClr val="33CC33"/>
                </a:solidFill>
              </a:rPr>
              <a:t>random</a:t>
            </a:r>
            <a:r>
              <a:rPr lang="en-US" altLang="en-US" dirty="0" smtClean="0">
                <a:solidFill>
                  <a:srgbClr val="000000"/>
                </a:solidFill>
              </a:rPr>
              <a:t> effects.</a:t>
            </a:r>
          </a:p>
        </p:txBody>
      </p:sp>
      <p:sp>
        <p:nvSpPr>
          <p:cNvPr id="267471" name="Rectangle 207"/>
          <p:cNvSpPr>
            <a:spLocks noChangeArrowheads="1"/>
          </p:cNvSpPr>
          <p:nvPr/>
        </p:nvSpPr>
        <p:spPr bwMode="auto">
          <a:xfrm>
            <a:off x="76200" y="4800600"/>
            <a:ext cx="2263552" cy="86064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lstStyle>
            <a:lvl1pPr marL="342900" indent="-342900">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lvl="1">
              <a:lnSpc>
                <a:spcPct val="85000"/>
              </a:lnSpc>
            </a:pPr>
            <a:r>
              <a:rPr lang="en-US" altLang="en-US" dirty="0" smtClean="0">
                <a:solidFill>
                  <a:srgbClr val="000000"/>
                </a:solidFill>
              </a:rPr>
              <a:t>Girl hat </a:t>
            </a:r>
            <a:br>
              <a:rPr lang="en-US" altLang="en-US" dirty="0" smtClean="0">
                <a:solidFill>
                  <a:srgbClr val="000000"/>
                </a:solidFill>
              </a:rPr>
            </a:br>
            <a:r>
              <a:rPr lang="en-US" altLang="en-US" dirty="0" smtClean="0">
                <a:solidFill>
                  <a:srgbClr val="000000"/>
                </a:solidFill>
              </a:rPr>
              <a:t>not shown.</a:t>
            </a:r>
          </a:p>
        </p:txBody>
      </p:sp>
    </p:spTree>
    <p:extLst>
      <p:ext uri="{BB962C8B-B14F-4D97-AF65-F5344CB8AC3E}">
        <p14:creationId xmlns:p14="http://schemas.microsoft.com/office/powerpoint/2010/main" val="20742261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67353"/>
                                        </p:tgtEl>
                                        <p:attrNameLst>
                                          <p:attrName>style.visibility</p:attrName>
                                        </p:attrNameLst>
                                      </p:cBhvr>
                                      <p:to>
                                        <p:strVal val="visible"/>
                                      </p:to>
                                    </p:set>
                                    <p:animEffect transition="in" filter="wipe(up)">
                                      <p:cBhvr>
                                        <p:cTn id="7" dur="500"/>
                                        <p:tgtEl>
                                          <p:spTgt spid="26735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6747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4" fill="hold" nodeType="clickEffect">
                                  <p:stCondLst>
                                    <p:cond delay="0"/>
                                  </p:stCondLst>
                                  <p:childTnLst>
                                    <p:set>
                                      <p:cBhvr>
                                        <p:cTn id="15" dur="1" fill="hold">
                                          <p:stCondLst>
                                            <p:cond delay="0"/>
                                          </p:stCondLst>
                                        </p:cTn>
                                        <p:tgtEl>
                                          <p:spTgt spid="267375"/>
                                        </p:tgtEl>
                                        <p:attrNameLst>
                                          <p:attrName>style.visibility</p:attrName>
                                        </p:attrNameLst>
                                      </p:cBhvr>
                                      <p:to>
                                        <p:strVal val="visible"/>
                                      </p:to>
                                    </p:set>
                                    <p:animEffect transition="in" filter="wipe(down)">
                                      <p:cBhvr>
                                        <p:cTn id="16" dur="500"/>
                                        <p:tgtEl>
                                          <p:spTgt spid="26737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267470"/>
                                        </p:tgtEl>
                                        <p:attrNameLst>
                                          <p:attrName>style.visibility</p:attrName>
                                        </p:attrNameLst>
                                      </p:cBhvr>
                                      <p:to>
                                        <p:strVal val="visible"/>
                                      </p:to>
                                    </p:set>
                                    <p:animEffect transition="in" filter="wipe(up)">
                                      <p:cBhvr>
                                        <p:cTn id="21" dur="500"/>
                                        <p:tgtEl>
                                          <p:spTgt spid="267470"/>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nodeType="clickEffect">
                                  <p:stCondLst>
                                    <p:cond delay="0"/>
                                  </p:stCondLst>
                                  <p:childTnLst>
                                    <p:set>
                                      <p:cBhvr>
                                        <p:cTn id="25" dur="1" fill="hold">
                                          <p:stCondLst>
                                            <p:cond delay="0"/>
                                          </p:stCondLst>
                                        </p:cTn>
                                        <p:tgtEl>
                                          <p:spTgt spid="267382"/>
                                        </p:tgtEl>
                                        <p:attrNameLst>
                                          <p:attrName>style.visibility</p:attrName>
                                        </p:attrNameLst>
                                      </p:cBhvr>
                                      <p:to>
                                        <p:strVal val="visible"/>
                                      </p:to>
                                    </p:set>
                                    <p:animEffect transition="in" filter="wipe(left)">
                                      <p:cBhvr>
                                        <p:cTn id="26" dur="500"/>
                                        <p:tgtEl>
                                          <p:spTgt spid="26738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32" fill="hold" nodeType="clickEffect">
                                  <p:stCondLst>
                                    <p:cond delay="0"/>
                                  </p:stCondLst>
                                  <p:childTnLst>
                                    <p:set>
                                      <p:cBhvr>
                                        <p:cTn id="30" dur="1" fill="hold">
                                          <p:stCondLst>
                                            <p:cond delay="0"/>
                                          </p:stCondLst>
                                        </p:cTn>
                                        <p:tgtEl>
                                          <p:spTgt spid="267467"/>
                                        </p:tgtEl>
                                        <p:attrNameLst>
                                          <p:attrName>style.visibility</p:attrName>
                                        </p:attrNameLst>
                                      </p:cBhvr>
                                      <p:to>
                                        <p:strVal val="visible"/>
                                      </p:to>
                                    </p:set>
                                    <p:anim calcmode="lin" valueType="num">
                                      <p:cBhvr>
                                        <p:cTn id="31" dur="500" fill="hold"/>
                                        <p:tgtEl>
                                          <p:spTgt spid="267467"/>
                                        </p:tgtEl>
                                        <p:attrNameLst>
                                          <p:attrName>ppt_w</p:attrName>
                                        </p:attrNameLst>
                                      </p:cBhvr>
                                      <p:tavLst>
                                        <p:tav tm="0">
                                          <p:val>
                                            <p:strVal val="4*#ppt_w"/>
                                          </p:val>
                                        </p:tav>
                                        <p:tav tm="100000">
                                          <p:val>
                                            <p:strVal val="#ppt_w"/>
                                          </p:val>
                                        </p:tav>
                                      </p:tavLst>
                                    </p:anim>
                                    <p:anim calcmode="lin" valueType="num">
                                      <p:cBhvr>
                                        <p:cTn id="32" dur="500" fill="hold"/>
                                        <p:tgtEl>
                                          <p:spTgt spid="267467"/>
                                        </p:tgtEl>
                                        <p:attrNameLst>
                                          <p:attrName>ppt_h</p:attrName>
                                        </p:attrNameLst>
                                      </p:cBhvr>
                                      <p:tavLst>
                                        <p:tav tm="0">
                                          <p:val>
                                            <p:strVal val="4*#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1" fill="hold" nodeType="clickEffect">
                                  <p:stCondLst>
                                    <p:cond delay="0"/>
                                  </p:stCondLst>
                                  <p:childTnLst>
                                    <p:set>
                                      <p:cBhvr>
                                        <p:cTn id="36" dur="1" fill="hold">
                                          <p:stCondLst>
                                            <p:cond delay="0"/>
                                          </p:stCondLst>
                                        </p:cTn>
                                        <p:tgtEl>
                                          <p:spTgt spid="267466"/>
                                        </p:tgtEl>
                                        <p:attrNameLst>
                                          <p:attrName>style.visibility</p:attrName>
                                        </p:attrNameLst>
                                      </p:cBhvr>
                                      <p:to>
                                        <p:strVal val="visible"/>
                                      </p:to>
                                    </p:set>
                                    <p:animEffect transition="in" filter="wipe(up)">
                                      <p:cBhvr>
                                        <p:cTn id="37" dur="500"/>
                                        <p:tgtEl>
                                          <p:spTgt spid="267466"/>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267465"/>
                                        </p:tgtEl>
                                        <p:attrNameLst>
                                          <p:attrName>style.visibility</p:attrName>
                                        </p:attrNameLst>
                                      </p:cBhvr>
                                      <p:to>
                                        <p:strVal val="visible"/>
                                      </p:to>
                                    </p:set>
                                    <p:animEffect transition="in" filter="wipe(up)">
                                      <p:cBhvr>
                                        <p:cTn id="42" dur="500"/>
                                        <p:tgtEl>
                                          <p:spTgt spid="26746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267463"/>
                                        </p:tgtEl>
                                        <p:attrNameLst>
                                          <p:attrName>style.visibility</p:attrName>
                                        </p:attrNameLst>
                                      </p:cBhvr>
                                      <p:to>
                                        <p:strVal val="visible"/>
                                      </p:to>
                                    </p:set>
                                    <p:animEffect transition="in" filter="wipe(up)">
                                      <p:cBhvr>
                                        <p:cTn id="47" dur="500"/>
                                        <p:tgtEl>
                                          <p:spTgt spid="26746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267472"/>
                                        </p:tgtEl>
                                        <p:attrNameLst>
                                          <p:attrName>style.visibility</p:attrName>
                                        </p:attrNameLst>
                                      </p:cBhvr>
                                      <p:to>
                                        <p:strVal val="visible"/>
                                      </p:to>
                                    </p:set>
                                    <p:animEffect transition="in" filter="wipe(up)">
                                      <p:cBhvr>
                                        <p:cTn id="52" dur="500"/>
                                        <p:tgtEl>
                                          <p:spTgt spid="267472"/>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grpId="0" nodeType="clickEffect">
                                  <p:stCondLst>
                                    <p:cond delay="0"/>
                                  </p:stCondLst>
                                  <p:childTnLst>
                                    <p:set>
                                      <p:cBhvr>
                                        <p:cTn id="56" dur="1" fill="hold">
                                          <p:stCondLst>
                                            <p:cond delay="499"/>
                                          </p:stCondLst>
                                        </p:cTn>
                                        <p:tgtEl>
                                          <p:spTgt spid="2673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352" grpId="0" autoUpdateAnimBg="0"/>
      <p:bldP spid="26747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230188" y="660400"/>
            <a:ext cx="8712200" cy="6019800"/>
          </a:xfrm>
        </p:spPr>
        <p:txBody>
          <a:bodyPr/>
          <a:lstStyle/>
          <a:p>
            <a:r>
              <a:rPr lang="en-US" altLang="en-US" smtClean="0"/>
              <a:t>Example: different responses to the steroid.</a:t>
            </a:r>
          </a:p>
        </p:txBody>
      </p:sp>
      <p:sp>
        <p:nvSpPr>
          <p:cNvPr id="8195" name="Rectangle 3"/>
          <p:cNvSpPr>
            <a:spLocks noGrp="1" noChangeArrowheads="1"/>
          </p:cNvSpPr>
          <p:nvPr>
            <p:ph type="title"/>
          </p:nvPr>
        </p:nvSpPr>
        <p:spPr>
          <a:xfrm>
            <a:off x="228600" y="127000"/>
            <a:ext cx="8715375" cy="533400"/>
          </a:xfrm>
          <a:solidFill>
            <a:srgbClr val="FFFF66"/>
          </a:solidFill>
        </p:spPr>
        <p:txBody>
          <a:bodyPr/>
          <a:lstStyle/>
          <a:p>
            <a:r>
              <a:rPr lang="en-US" altLang="en-US" b="0" smtClean="0"/>
              <a:t>Basics: </a:t>
            </a:r>
            <a:r>
              <a:rPr lang="en-US" altLang="en-US" smtClean="0"/>
              <a:t>A Hat for Individual Responses</a:t>
            </a:r>
          </a:p>
        </p:txBody>
      </p:sp>
      <p:grpSp>
        <p:nvGrpSpPr>
          <p:cNvPr id="268427" name="Group 139"/>
          <p:cNvGrpSpPr>
            <a:grpSpLocks/>
          </p:cNvGrpSpPr>
          <p:nvPr/>
        </p:nvGrpSpPr>
        <p:grpSpPr bwMode="auto">
          <a:xfrm>
            <a:off x="663575" y="1270000"/>
            <a:ext cx="3876675" cy="982663"/>
            <a:chOff x="418" y="800"/>
            <a:chExt cx="2442" cy="619"/>
          </a:xfrm>
        </p:grpSpPr>
        <p:sp>
          <p:nvSpPr>
            <p:cNvPr id="8300" name="Line 5"/>
            <p:cNvSpPr>
              <a:spLocks noChangeShapeType="1"/>
            </p:cNvSpPr>
            <p:nvPr/>
          </p:nvSpPr>
          <p:spPr bwMode="auto">
            <a:xfrm>
              <a:off x="1040" y="1072"/>
              <a:ext cx="176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sp>
          <p:nvSpPr>
            <p:cNvPr id="8301" name="Text Box 6"/>
            <p:cNvSpPr txBox="1">
              <a:spLocks noChangeArrowheads="1"/>
            </p:cNvSpPr>
            <p:nvPr/>
          </p:nvSpPr>
          <p:spPr bwMode="auto">
            <a:xfrm>
              <a:off x="971" y="800"/>
              <a:ext cx="1889"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smtClean="0">
                  <a:solidFill>
                    <a:srgbClr val="000000"/>
                  </a:solidFill>
                </a:rPr>
                <a:t>Performance in Trial #1</a:t>
              </a:r>
            </a:p>
          </p:txBody>
        </p:sp>
        <p:sp>
          <p:nvSpPr>
            <p:cNvPr id="8302" name="Text Box 8"/>
            <p:cNvSpPr txBox="1">
              <a:spLocks noChangeArrowheads="1"/>
            </p:cNvSpPr>
            <p:nvPr/>
          </p:nvSpPr>
          <p:spPr bwMode="auto">
            <a:xfrm>
              <a:off x="418" y="1160"/>
              <a:ext cx="350"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dirty="0" smtClean="0">
                  <a:solidFill>
                    <a:srgbClr val="000000"/>
                  </a:solidFill>
                </a:rPr>
                <a:t>Ann</a:t>
              </a:r>
            </a:p>
          </p:txBody>
        </p:sp>
        <p:sp>
          <p:nvSpPr>
            <p:cNvPr id="8303" name="Text Box 9"/>
            <p:cNvSpPr txBox="1">
              <a:spLocks noChangeArrowheads="1"/>
            </p:cNvSpPr>
            <p:nvPr/>
          </p:nvSpPr>
          <p:spPr bwMode="auto">
            <a:xfrm>
              <a:off x="1174" y="1160"/>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55.7</a:t>
              </a:r>
            </a:p>
          </p:txBody>
        </p:sp>
        <p:sp>
          <p:nvSpPr>
            <p:cNvPr id="8304" name="Text Box 12"/>
            <p:cNvSpPr txBox="1">
              <a:spLocks noChangeArrowheads="1"/>
            </p:cNvSpPr>
            <p:nvPr/>
          </p:nvSpPr>
          <p:spPr bwMode="auto">
            <a:xfrm>
              <a:off x="1522" y="1160"/>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grpSp>
        <p:nvGrpSpPr>
          <p:cNvPr id="268428" name="Group 140"/>
          <p:cNvGrpSpPr>
            <a:grpSpLocks/>
          </p:cNvGrpSpPr>
          <p:nvPr/>
        </p:nvGrpSpPr>
        <p:grpSpPr bwMode="auto">
          <a:xfrm>
            <a:off x="4646613" y="1270000"/>
            <a:ext cx="3760787" cy="982663"/>
            <a:chOff x="2927" y="800"/>
            <a:chExt cx="2369" cy="619"/>
          </a:xfrm>
        </p:grpSpPr>
        <p:sp>
          <p:nvSpPr>
            <p:cNvPr id="8296" name="Text Box 7"/>
            <p:cNvSpPr txBox="1">
              <a:spLocks noChangeArrowheads="1"/>
            </p:cNvSpPr>
            <p:nvPr/>
          </p:nvSpPr>
          <p:spPr bwMode="auto">
            <a:xfrm>
              <a:off x="3170" y="800"/>
              <a:ext cx="1889"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lnSpc>
                  <a:spcPct val="85000"/>
                </a:lnSpc>
                <a:spcBef>
                  <a:spcPct val="0"/>
                </a:spcBef>
                <a:buClrTx/>
                <a:buFontTx/>
                <a:buNone/>
              </a:pPr>
              <a:r>
                <a:rPr lang="en-US" altLang="en-US" sz="2600" smtClean="0">
                  <a:solidFill>
                    <a:srgbClr val="000000"/>
                  </a:solidFill>
                </a:rPr>
                <a:t>Performance in Trial #2</a:t>
              </a:r>
            </a:p>
          </p:txBody>
        </p:sp>
        <p:sp>
          <p:nvSpPr>
            <p:cNvPr id="8297" name="Text Box 13"/>
            <p:cNvSpPr txBox="1">
              <a:spLocks noChangeArrowheads="1"/>
            </p:cNvSpPr>
            <p:nvPr/>
          </p:nvSpPr>
          <p:spPr bwMode="auto">
            <a:xfrm>
              <a:off x="2927" y="1160"/>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55.7</a:t>
              </a:r>
            </a:p>
          </p:txBody>
        </p:sp>
        <p:sp>
          <p:nvSpPr>
            <p:cNvPr id="8298" name="Text Box 15"/>
            <p:cNvSpPr txBox="1">
              <a:spLocks noChangeArrowheads="1"/>
            </p:cNvSpPr>
            <p:nvPr/>
          </p:nvSpPr>
          <p:spPr bwMode="auto">
            <a:xfrm>
              <a:off x="3275" y="1160"/>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8299" name="Line 24"/>
            <p:cNvSpPr>
              <a:spLocks noChangeShapeType="1"/>
            </p:cNvSpPr>
            <p:nvPr/>
          </p:nvSpPr>
          <p:spPr bwMode="auto">
            <a:xfrm>
              <a:off x="2976" y="1072"/>
              <a:ext cx="232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grpSp>
      <p:grpSp>
        <p:nvGrpSpPr>
          <p:cNvPr id="268416" name="Group 128"/>
          <p:cNvGrpSpPr>
            <a:grpSpLocks/>
          </p:cNvGrpSpPr>
          <p:nvPr/>
        </p:nvGrpSpPr>
        <p:grpSpPr bwMode="auto">
          <a:xfrm>
            <a:off x="6286500" y="1828800"/>
            <a:ext cx="654050" cy="427038"/>
            <a:chOff x="3960" y="1152"/>
            <a:chExt cx="412" cy="269"/>
          </a:xfrm>
        </p:grpSpPr>
        <p:sp>
          <p:nvSpPr>
            <p:cNvPr id="8294" name="Text Box 22"/>
            <p:cNvSpPr txBox="1">
              <a:spLocks noChangeArrowheads="1"/>
            </p:cNvSpPr>
            <p:nvPr/>
          </p:nvSpPr>
          <p:spPr bwMode="auto">
            <a:xfrm>
              <a:off x="3960" y="1162"/>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8295" name="Text Box 29"/>
            <p:cNvSpPr txBox="1">
              <a:spLocks noChangeArrowheads="1"/>
            </p:cNvSpPr>
            <p:nvPr/>
          </p:nvSpPr>
          <p:spPr bwMode="auto">
            <a:xfrm>
              <a:off x="4226" y="1152"/>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grpSp>
        <p:nvGrpSpPr>
          <p:cNvPr id="268426" name="Group 138"/>
          <p:cNvGrpSpPr>
            <a:grpSpLocks/>
          </p:cNvGrpSpPr>
          <p:nvPr/>
        </p:nvGrpSpPr>
        <p:grpSpPr bwMode="auto">
          <a:xfrm>
            <a:off x="6411913" y="1828800"/>
            <a:ext cx="2376487" cy="2159000"/>
            <a:chOff x="4039" y="1152"/>
            <a:chExt cx="1497" cy="1360"/>
          </a:xfrm>
        </p:grpSpPr>
        <p:pic>
          <p:nvPicPr>
            <p:cNvPr id="8287" name="Picture 26"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9" y="1528"/>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88" name="Text Box 27"/>
            <p:cNvSpPr txBox="1">
              <a:spLocks noChangeArrowheads="1"/>
            </p:cNvSpPr>
            <p:nvPr/>
          </p:nvSpPr>
          <p:spPr bwMode="auto">
            <a:xfrm>
              <a:off x="4829" y="1160"/>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67.6</a:t>
              </a:r>
            </a:p>
          </p:txBody>
        </p:sp>
        <p:sp>
          <p:nvSpPr>
            <p:cNvPr id="8289" name="Text Box 28"/>
            <p:cNvSpPr txBox="1">
              <a:spLocks noChangeArrowheads="1"/>
            </p:cNvSpPr>
            <p:nvPr/>
          </p:nvSpPr>
          <p:spPr bwMode="auto">
            <a:xfrm>
              <a:off x="4380" y="1152"/>
              <a:ext cx="389" cy="26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+5.2</a:t>
              </a:r>
            </a:p>
          </p:txBody>
        </p:sp>
        <p:sp>
          <p:nvSpPr>
            <p:cNvPr id="8290" name="WordArt 30"/>
            <p:cNvSpPr>
              <a:spLocks noChangeArrowheads="1" noChangeShapeType="1" noTextEdit="1"/>
            </p:cNvSpPr>
            <p:nvPr/>
          </p:nvSpPr>
          <p:spPr bwMode="auto">
            <a:xfrm>
              <a:off x="4351" y="1944"/>
              <a:ext cx="392" cy="216"/>
            </a:xfrm>
            <a:prstGeom prst="rect">
              <a:avLst/>
            </a:prstGeom>
          </p:spPr>
          <p:txBody>
            <a:bodyPr wrap="none" fromWordArt="1">
              <a:prstTxWarp prst="textCanDown">
                <a:avLst>
                  <a:gd name="adj" fmla="val 20833"/>
                </a:avLst>
              </a:prstTxWarp>
            </a:bodyPr>
            <a:lstStyle/>
            <a:p>
              <a:pPr algn="ctr"/>
              <a:r>
                <a:rPr lang="en-US" sz="3600" b="1" kern="10" smtClean="0">
                  <a:ln w="9525">
                    <a:solidFill>
                      <a:srgbClr val="FF00FF"/>
                    </a:solidFill>
                    <a:round/>
                    <a:headEnd/>
                    <a:tailEnd/>
                  </a:ln>
                  <a:solidFill>
                    <a:srgbClr val="FF00FF"/>
                  </a:solidFill>
                  <a:latin typeface="Times New Roman"/>
                  <a:cs typeface="Times New Roman"/>
                </a:rPr>
                <a:t>Individ</a:t>
              </a:r>
            </a:p>
          </p:txBody>
        </p:sp>
        <p:sp>
          <p:nvSpPr>
            <p:cNvPr id="8291" name="Line 31"/>
            <p:cNvSpPr>
              <a:spLocks noChangeShapeType="1"/>
            </p:cNvSpPr>
            <p:nvPr/>
          </p:nvSpPr>
          <p:spPr bwMode="auto">
            <a:xfrm flipV="1">
              <a:off x="4547" y="1456"/>
              <a:ext cx="0" cy="384"/>
            </a:xfrm>
            <a:prstGeom prst="line">
              <a:avLst/>
            </a:prstGeom>
            <a:noFill/>
            <a:ln w="76200">
              <a:solidFill>
                <a:srgbClr val="FF00FF"/>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320" name="Text Box 32"/>
            <p:cNvSpPr txBox="1">
              <a:spLocks noChangeArrowheads="1"/>
            </p:cNvSpPr>
            <p:nvPr/>
          </p:nvSpPr>
          <p:spPr bwMode="auto">
            <a:xfrm>
              <a:off x="4822" y="1936"/>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FF00FF"/>
                  </a:solidFill>
                  <a:effectLst>
                    <a:outerShdw blurRad="38100" dist="38100" dir="2700000" algn="tl">
                      <a:srgbClr val="FFFFFF"/>
                    </a:outerShdw>
                  </a:effectLst>
                  <a:latin typeface="Arial Narrow" pitchFamily="34" charset="0"/>
                </a:rPr>
                <a:t>SD = 5.0</a:t>
              </a:r>
            </a:p>
          </p:txBody>
        </p:sp>
        <p:sp>
          <p:nvSpPr>
            <p:cNvPr id="8293" name="WordArt 33"/>
            <p:cNvSpPr>
              <a:spLocks noChangeArrowheads="1" noChangeShapeType="1" noTextEdit="1"/>
            </p:cNvSpPr>
            <p:nvPr/>
          </p:nvSpPr>
          <p:spPr bwMode="auto">
            <a:xfrm>
              <a:off x="4295" y="2080"/>
              <a:ext cx="496" cy="328"/>
            </a:xfrm>
            <a:prstGeom prst="rect">
              <a:avLst/>
            </a:prstGeom>
          </p:spPr>
          <p:txBody>
            <a:bodyPr wrap="none" fromWordArt="1">
              <a:prstTxWarp prst="textCanDown">
                <a:avLst>
                  <a:gd name="adj" fmla="val 23477"/>
                </a:avLst>
              </a:prstTxWarp>
            </a:bodyPr>
            <a:lstStyle/>
            <a:p>
              <a:pPr algn="ctr"/>
              <a:r>
                <a:rPr lang="en-US" sz="3600" b="1" kern="10" spc="720" smtClean="0">
                  <a:ln w="9525">
                    <a:solidFill>
                      <a:srgbClr val="FF00FF"/>
                    </a:solidFill>
                    <a:round/>
                    <a:headEnd/>
                    <a:tailEnd/>
                  </a:ln>
                  <a:solidFill>
                    <a:srgbClr val="FF00FF"/>
                  </a:solidFill>
                  <a:latin typeface="Times New Roman"/>
                  <a:cs typeface="Times New Roman"/>
                </a:rPr>
                <a:t>Responses</a:t>
              </a:r>
            </a:p>
          </p:txBody>
        </p:sp>
      </p:grpSp>
      <p:grpSp>
        <p:nvGrpSpPr>
          <p:cNvPr id="268424" name="Group 136"/>
          <p:cNvGrpSpPr>
            <a:grpSpLocks/>
          </p:cNvGrpSpPr>
          <p:nvPr/>
        </p:nvGrpSpPr>
        <p:grpSpPr bwMode="auto">
          <a:xfrm>
            <a:off x="2185988" y="1841500"/>
            <a:ext cx="2376487" cy="2146300"/>
            <a:chOff x="1377" y="1160"/>
            <a:chExt cx="1497" cy="1352"/>
          </a:xfrm>
        </p:grpSpPr>
        <p:sp>
          <p:nvSpPr>
            <p:cNvPr id="8281" name="Text Box 10"/>
            <p:cNvSpPr txBox="1">
              <a:spLocks noChangeArrowheads="1"/>
            </p:cNvSpPr>
            <p:nvPr/>
          </p:nvSpPr>
          <p:spPr bwMode="auto">
            <a:xfrm>
              <a:off x="1676" y="1160"/>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dirty="0" smtClean="0">
                  <a:solidFill>
                    <a:srgbClr val="000000"/>
                  </a:solidFill>
                </a:rPr>
                <a:t>+2.1</a:t>
              </a:r>
            </a:p>
          </p:txBody>
        </p:sp>
        <p:sp>
          <p:nvSpPr>
            <p:cNvPr id="8282" name="Text Box 11"/>
            <p:cNvSpPr txBox="1">
              <a:spLocks noChangeArrowheads="1"/>
            </p:cNvSpPr>
            <p:nvPr/>
          </p:nvSpPr>
          <p:spPr bwMode="auto">
            <a:xfrm>
              <a:off x="2061" y="1160"/>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57.8</a:t>
              </a:r>
            </a:p>
          </p:txBody>
        </p:sp>
        <p:pic>
          <p:nvPicPr>
            <p:cNvPr id="8283" name="Picture 17"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1528"/>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84" name="Line 20"/>
            <p:cNvSpPr>
              <a:spLocks noChangeShapeType="1"/>
            </p:cNvSpPr>
            <p:nvPr/>
          </p:nvSpPr>
          <p:spPr bwMode="auto">
            <a:xfrm flipV="1">
              <a:off x="1885" y="1456"/>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309" name="Text Box 21"/>
            <p:cNvSpPr txBox="1">
              <a:spLocks noChangeArrowheads="1"/>
            </p:cNvSpPr>
            <p:nvPr/>
          </p:nvSpPr>
          <p:spPr bwMode="auto">
            <a:xfrm>
              <a:off x="2160" y="1936"/>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8286" name="WordArt 18"/>
            <p:cNvSpPr>
              <a:spLocks noChangeArrowheads="1" noChangeShapeType="1" noTextEdit="1"/>
            </p:cNvSpPr>
            <p:nvPr/>
          </p:nvSpPr>
          <p:spPr bwMode="auto">
            <a:xfrm>
              <a:off x="1661" y="1960"/>
              <a:ext cx="448" cy="412"/>
            </a:xfrm>
            <a:prstGeom prst="rect">
              <a:avLst/>
            </a:prstGeom>
          </p:spPr>
          <p:txBody>
            <a:bodyPr wrap="none" fromWordArt="1">
              <a:prstTxWarp prst="textCanDown">
                <a:avLst>
                  <a:gd name="adj" fmla="val 14237"/>
                </a:avLst>
              </a:prstTxWarp>
            </a:bodyPr>
            <a:lstStyle/>
            <a:p>
              <a:pPr algn="ctr"/>
              <a:r>
                <a:rPr lang="en-US" sz="3600" b="1" kern="10" dirty="0" smtClean="0">
                  <a:ln w="9525">
                    <a:solidFill>
                      <a:srgbClr val="33CC33"/>
                    </a:solidFill>
                    <a:round/>
                    <a:headEnd/>
                    <a:tailEnd/>
                  </a:ln>
                  <a:solidFill>
                    <a:srgbClr val="33CC33"/>
                  </a:solidFill>
                  <a:latin typeface="Times New Roman"/>
                  <a:cs typeface="Times New Roman"/>
                </a:rPr>
                <a:t>Girl*</a:t>
              </a:r>
              <a:br>
                <a:rPr lang="en-US" sz="3600" b="1" kern="10" dirty="0" smtClean="0">
                  <a:ln w="9525">
                    <a:solidFill>
                      <a:srgbClr val="33CC33"/>
                    </a:solidFill>
                    <a:round/>
                    <a:headEnd/>
                    <a:tailEnd/>
                  </a:ln>
                  <a:solidFill>
                    <a:srgbClr val="33CC33"/>
                  </a:solidFill>
                  <a:latin typeface="Times New Roman"/>
                  <a:cs typeface="Times New Roman"/>
                </a:rPr>
              </a:br>
              <a:r>
                <a:rPr lang="en-US" sz="3600" b="1" kern="10" dirty="0" smtClean="0">
                  <a:ln w="9525">
                    <a:solidFill>
                      <a:srgbClr val="33CC33"/>
                    </a:solidFill>
                    <a:round/>
                    <a:headEnd/>
                    <a:tailEnd/>
                  </a:ln>
                  <a:solidFill>
                    <a:srgbClr val="33CC33"/>
                  </a:solidFill>
                  <a:latin typeface="Times New Roman"/>
                  <a:cs typeface="Times New Roman"/>
                </a:rPr>
                <a:t>Trial</a:t>
              </a:r>
            </a:p>
          </p:txBody>
        </p:sp>
      </p:grpSp>
      <p:grpSp>
        <p:nvGrpSpPr>
          <p:cNvPr id="268415" name="Group 127"/>
          <p:cNvGrpSpPr>
            <a:grpSpLocks/>
          </p:cNvGrpSpPr>
          <p:nvPr/>
        </p:nvGrpSpPr>
        <p:grpSpPr bwMode="auto">
          <a:xfrm>
            <a:off x="3136900" y="1839913"/>
            <a:ext cx="3136900" cy="1055687"/>
            <a:chOff x="1976" y="1159"/>
            <a:chExt cx="1976" cy="665"/>
          </a:xfrm>
        </p:grpSpPr>
        <p:sp>
          <p:nvSpPr>
            <p:cNvPr id="8278" name="Text Box 14"/>
            <p:cNvSpPr txBox="1">
              <a:spLocks noChangeArrowheads="1"/>
            </p:cNvSpPr>
            <p:nvPr/>
          </p:nvSpPr>
          <p:spPr bwMode="auto">
            <a:xfrm>
              <a:off x="3429" y="1160"/>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-1.3</a:t>
              </a:r>
            </a:p>
          </p:txBody>
        </p:sp>
        <p:sp>
          <p:nvSpPr>
            <p:cNvPr id="8279" name="Freeform 19"/>
            <p:cNvSpPr>
              <a:spLocks/>
            </p:cNvSpPr>
            <p:nvPr/>
          </p:nvSpPr>
          <p:spPr bwMode="auto">
            <a:xfrm>
              <a:off x="1976" y="1440"/>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8280" name="Text Box 23"/>
            <p:cNvSpPr txBox="1">
              <a:spLocks noChangeArrowheads="1"/>
            </p:cNvSpPr>
            <p:nvPr/>
          </p:nvSpPr>
          <p:spPr bwMode="auto">
            <a:xfrm>
              <a:off x="3806" y="1159"/>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grpSp>
      <p:grpSp>
        <p:nvGrpSpPr>
          <p:cNvPr id="268423" name="Group 135"/>
          <p:cNvGrpSpPr>
            <a:grpSpLocks/>
          </p:cNvGrpSpPr>
          <p:nvPr/>
        </p:nvGrpSpPr>
        <p:grpSpPr bwMode="auto">
          <a:xfrm>
            <a:off x="663575" y="2286000"/>
            <a:ext cx="8108950" cy="2260600"/>
            <a:chOff x="428" y="1440"/>
            <a:chExt cx="5108" cy="1424"/>
          </a:xfrm>
        </p:grpSpPr>
        <p:sp>
          <p:nvSpPr>
            <p:cNvPr id="8254" name="Rectangle 35"/>
            <p:cNvSpPr>
              <a:spLocks noChangeArrowheads="1"/>
            </p:cNvSpPr>
            <p:nvPr/>
          </p:nvSpPr>
          <p:spPr bwMode="auto">
            <a:xfrm>
              <a:off x="1248" y="1440"/>
              <a:ext cx="4272" cy="14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sp>
          <p:nvSpPr>
            <p:cNvPr id="8255" name="Text Box 37"/>
            <p:cNvSpPr txBox="1">
              <a:spLocks noChangeArrowheads="1"/>
            </p:cNvSpPr>
            <p:nvPr/>
          </p:nvSpPr>
          <p:spPr bwMode="auto">
            <a:xfrm>
              <a:off x="428" y="1512"/>
              <a:ext cx="340"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Bev</a:t>
              </a:r>
            </a:p>
          </p:txBody>
        </p:sp>
        <p:sp>
          <p:nvSpPr>
            <p:cNvPr id="8256" name="Text Box 38"/>
            <p:cNvSpPr txBox="1">
              <a:spLocks noChangeArrowheads="1"/>
            </p:cNvSpPr>
            <p:nvPr/>
          </p:nvSpPr>
          <p:spPr bwMode="auto">
            <a:xfrm>
              <a:off x="1174" y="1512"/>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48.4</a:t>
              </a:r>
            </a:p>
          </p:txBody>
        </p:sp>
        <p:sp>
          <p:nvSpPr>
            <p:cNvPr id="8257" name="Text Box 39"/>
            <p:cNvSpPr txBox="1">
              <a:spLocks noChangeArrowheads="1"/>
            </p:cNvSpPr>
            <p:nvPr/>
          </p:nvSpPr>
          <p:spPr bwMode="auto">
            <a:xfrm>
              <a:off x="1676" y="1512"/>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-3.1</a:t>
              </a:r>
            </a:p>
          </p:txBody>
        </p:sp>
        <p:sp>
          <p:nvSpPr>
            <p:cNvPr id="8258" name="Text Box 40"/>
            <p:cNvSpPr txBox="1">
              <a:spLocks noChangeArrowheads="1"/>
            </p:cNvSpPr>
            <p:nvPr/>
          </p:nvSpPr>
          <p:spPr bwMode="auto">
            <a:xfrm>
              <a:off x="2061" y="1512"/>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45.3</a:t>
              </a:r>
            </a:p>
          </p:txBody>
        </p:sp>
        <p:sp>
          <p:nvSpPr>
            <p:cNvPr id="8259" name="Text Box 41"/>
            <p:cNvSpPr txBox="1">
              <a:spLocks noChangeArrowheads="1"/>
            </p:cNvSpPr>
            <p:nvPr/>
          </p:nvSpPr>
          <p:spPr bwMode="auto">
            <a:xfrm>
              <a:off x="1522" y="1512"/>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8260" name="Text Box 42"/>
            <p:cNvSpPr txBox="1">
              <a:spLocks noChangeArrowheads="1"/>
            </p:cNvSpPr>
            <p:nvPr/>
          </p:nvSpPr>
          <p:spPr bwMode="auto">
            <a:xfrm>
              <a:off x="2927" y="1512"/>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48.4</a:t>
              </a:r>
            </a:p>
          </p:txBody>
        </p:sp>
        <p:sp>
          <p:nvSpPr>
            <p:cNvPr id="8261" name="Text Box 43"/>
            <p:cNvSpPr txBox="1">
              <a:spLocks noChangeArrowheads="1"/>
            </p:cNvSpPr>
            <p:nvPr/>
          </p:nvSpPr>
          <p:spPr bwMode="auto">
            <a:xfrm>
              <a:off x="3429" y="1512"/>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+0.7</a:t>
              </a:r>
            </a:p>
          </p:txBody>
        </p:sp>
        <p:sp>
          <p:nvSpPr>
            <p:cNvPr id="8262" name="Text Box 44"/>
            <p:cNvSpPr txBox="1">
              <a:spLocks noChangeArrowheads="1"/>
            </p:cNvSpPr>
            <p:nvPr/>
          </p:nvSpPr>
          <p:spPr bwMode="auto">
            <a:xfrm>
              <a:off x="3275" y="1512"/>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8263" name="Picture 46"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1880"/>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64" name="WordArt 47"/>
            <p:cNvSpPr>
              <a:spLocks noChangeArrowheads="1" noChangeShapeType="1" noTextEdit="1"/>
            </p:cNvSpPr>
            <p:nvPr/>
          </p:nvSpPr>
          <p:spPr bwMode="auto">
            <a:xfrm>
              <a:off x="1661" y="2312"/>
              <a:ext cx="448" cy="412"/>
            </a:xfrm>
            <a:prstGeom prst="rect">
              <a:avLst/>
            </a:prstGeom>
          </p:spPr>
          <p:txBody>
            <a:bodyPr wrap="none" fromWordArt="1">
              <a:prstTxWarp prst="textCanDown">
                <a:avLst>
                  <a:gd name="adj" fmla="val 17135"/>
                </a:avLst>
              </a:prstTxWarp>
            </a:bodyPr>
            <a:lstStyle/>
            <a:p>
              <a:pPr algn="ctr"/>
              <a:r>
                <a:rPr lang="en-US" sz="3600" b="1" kern="10" dirty="0" smtClean="0">
                  <a:ln w="9525">
                    <a:solidFill>
                      <a:srgbClr val="33CC33"/>
                    </a:solidFill>
                    <a:round/>
                    <a:headEnd/>
                    <a:tailEnd/>
                  </a:ln>
                  <a:solidFill>
                    <a:srgbClr val="33CC33"/>
                  </a:solidFill>
                  <a:latin typeface="Times New Roman"/>
                  <a:cs typeface="Times New Roman"/>
                </a:rPr>
                <a:t>Girl*</a:t>
              </a:r>
            </a:p>
            <a:p>
              <a:pPr algn="ctr"/>
              <a:r>
                <a:rPr lang="en-US" sz="3600" b="1" kern="10" dirty="0" smtClean="0">
                  <a:ln w="9525">
                    <a:solidFill>
                      <a:srgbClr val="33CC33"/>
                    </a:solidFill>
                    <a:round/>
                    <a:headEnd/>
                    <a:tailEnd/>
                  </a:ln>
                  <a:solidFill>
                    <a:srgbClr val="33CC33"/>
                  </a:solidFill>
                  <a:latin typeface="Times New Roman"/>
                  <a:cs typeface="Times New Roman"/>
                </a:rPr>
                <a:t>Trial</a:t>
              </a:r>
            </a:p>
          </p:txBody>
        </p:sp>
        <p:sp>
          <p:nvSpPr>
            <p:cNvPr id="8265" name="Freeform 48"/>
            <p:cNvSpPr>
              <a:spLocks/>
            </p:cNvSpPr>
            <p:nvPr/>
          </p:nvSpPr>
          <p:spPr bwMode="auto">
            <a:xfrm>
              <a:off x="1976" y="1792"/>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8266" name="Line 49"/>
            <p:cNvSpPr>
              <a:spLocks noChangeShapeType="1"/>
            </p:cNvSpPr>
            <p:nvPr/>
          </p:nvSpPr>
          <p:spPr bwMode="auto">
            <a:xfrm flipV="1">
              <a:off x="1885" y="1808"/>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338" name="Text Box 50"/>
            <p:cNvSpPr txBox="1">
              <a:spLocks noChangeArrowheads="1"/>
            </p:cNvSpPr>
            <p:nvPr/>
          </p:nvSpPr>
          <p:spPr bwMode="auto">
            <a:xfrm>
              <a:off x="2160" y="2288"/>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8268" name="Text Box 51"/>
            <p:cNvSpPr txBox="1">
              <a:spLocks noChangeArrowheads="1"/>
            </p:cNvSpPr>
            <p:nvPr/>
          </p:nvSpPr>
          <p:spPr bwMode="auto">
            <a:xfrm>
              <a:off x="3960" y="1514"/>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8269" name="Text Box 52"/>
            <p:cNvSpPr txBox="1">
              <a:spLocks noChangeArrowheads="1"/>
            </p:cNvSpPr>
            <p:nvPr/>
          </p:nvSpPr>
          <p:spPr bwMode="auto">
            <a:xfrm>
              <a:off x="3806" y="1511"/>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8270" name="Picture 54"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9" y="1880"/>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71" name="Text Box 55"/>
            <p:cNvSpPr txBox="1">
              <a:spLocks noChangeArrowheads="1"/>
            </p:cNvSpPr>
            <p:nvPr/>
          </p:nvSpPr>
          <p:spPr bwMode="auto">
            <a:xfrm>
              <a:off x="4829" y="1512"/>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56.6</a:t>
              </a:r>
            </a:p>
          </p:txBody>
        </p:sp>
        <p:sp>
          <p:nvSpPr>
            <p:cNvPr id="8272" name="Text Box 56"/>
            <p:cNvSpPr txBox="1">
              <a:spLocks noChangeArrowheads="1"/>
            </p:cNvSpPr>
            <p:nvPr/>
          </p:nvSpPr>
          <p:spPr bwMode="auto">
            <a:xfrm>
              <a:off x="4380" y="1504"/>
              <a:ext cx="346" cy="26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-0.5</a:t>
              </a:r>
            </a:p>
          </p:txBody>
        </p:sp>
        <p:sp>
          <p:nvSpPr>
            <p:cNvPr id="8273" name="Text Box 57"/>
            <p:cNvSpPr txBox="1">
              <a:spLocks noChangeArrowheads="1"/>
            </p:cNvSpPr>
            <p:nvPr/>
          </p:nvSpPr>
          <p:spPr bwMode="auto">
            <a:xfrm>
              <a:off x="4226" y="1504"/>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8274" name="WordArt 58"/>
            <p:cNvSpPr>
              <a:spLocks noChangeArrowheads="1" noChangeShapeType="1" noTextEdit="1"/>
            </p:cNvSpPr>
            <p:nvPr/>
          </p:nvSpPr>
          <p:spPr bwMode="auto">
            <a:xfrm>
              <a:off x="4351" y="2296"/>
              <a:ext cx="392" cy="216"/>
            </a:xfrm>
            <a:prstGeom prst="rect">
              <a:avLst/>
            </a:prstGeom>
          </p:spPr>
          <p:txBody>
            <a:bodyPr wrap="none" fromWordArt="1">
              <a:prstTxWarp prst="textCanDown">
                <a:avLst>
                  <a:gd name="adj" fmla="val 20833"/>
                </a:avLst>
              </a:prstTxWarp>
            </a:bodyPr>
            <a:lstStyle/>
            <a:p>
              <a:pPr algn="ctr"/>
              <a:r>
                <a:rPr lang="en-US" sz="3600" b="1" kern="10" smtClean="0">
                  <a:ln w="9525">
                    <a:solidFill>
                      <a:srgbClr val="FF00FF"/>
                    </a:solidFill>
                    <a:round/>
                    <a:headEnd/>
                    <a:tailEnd/>
                  </a:ln>
                  <a:solidFill>
                    <a:srgbClr val="FF00FF"/>
                  </a:solidFill>
                  <a:latin typeface="Times New Roman"/>
                  <a:cs typeface="Times New Roman"/>
                </a:rPr>
                <a:t>Individ</a:t>
              </a:r>
            </a:p>
          </p:txBody>
        </p:sp>
        <p:sp>
          <p:nvSpPr>
            <p:cNvPr id="8275" name="Line 59"/>
            <p:cNvSpPr>
              <a:spLocks noChangeShapeType="1"/>
            </p:cNvSpPr>
            <p:nvPr/>
          </p:nvSpPr>
          <p:spPr bwMode="auto">
            <a:xfrm flipV="1">
              <a:off x="4547" y="1808"/>
              <a:ext cx="0" cy="384"/>
            </a:xfrm>
            <a:prstGeom prst="line">
              <a:avLst/>
            </a:prstGeom>
            <a:noFill/>
            <a:ln w="76200">
              <a:solidFill>
                <a:srgbClr val="FF00FF"/>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348" name="Text Box 60"/>
            <p:cNvSpPr txBox="1">
              <a:spLocks noChangeArrowheads="1"/>
            </p:cNvSpPr>
            <p:nvPr/>
          </p:nvSpPr>
          <p:spPr bwMode="auto">
            <a:xfrm>
              <a:off x="4822" y="2288"/>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FF00FF"/>
                  </a:solidFill>
                  <a:effectLst>
                    <a:outerShdw blurRad="38100" dist="38100" dir="2700000" algn="tl">
                      <a:srgbClr val="FFFFFF"/>
                    </a:outerShdw>
                  </a:effectLst>
                  <a:latin typeface="Arial Narrow" pitchFamily="34" charset="0"/>
                </a:rPr>
                <a:t>SD = 5.0</a:t>
              </a:r>
            </a:p>
          </p:txBody>
        </p:sp>
        <p:sp>
          <p:nvSpPr>
            <p:cNvPr id="8277" name="WordArt 61"/>
            <p:cNvSpPr>
              <a:spLocks noChangeArrowheads="1" noChangeShapeType="1" noTextEdit="1"/>
            </p:cNvSpPr>
            <p:nvPr/>
          </p:nvSpPr>
          <p:spPr bwMode="auto">
            <a:xfrm>
              <a:off x="4295" y="2432"/>
              <a:ext cx="496" cy="328"/>
            </a:xfrm>
            <a:prstGeom prst="rect">
              <a:avLst/>
            </a:prstGeom>
          </p:spPr>
          <p:txBody>
            <a:bodyPr wrap="none" fromWordArt="1">
              <a:prstTxWarp prst="textCanDown">
                <a:avLst>
                  <a:gd name="adj" fmla="val 23477"/>
                </a:avLst>
              </a:prstTxWarp>
            </a:bodyPr>
            <a:lstStyle/>
            <a:p>
              <a:pPr algn="ctr"/>
              <a:r>
                <a:rPr lang="en-US" sz="3600" b="1" kern="10" spc="720" smtClean="0">
                  <a:ln w="9525">
                    <a:solidFill>
                      <a:srgbClr val="FF00FF"/>
                    </a:solidFill>
                    <a:round/>
                    <a:headEnd/>
                    <a:tailEnd/>
                  </a:ln>
                  <a:solidFill>
                    <a:srgbClr val="FF00FF"/>
                  </a:solidFill>
                  <a:latin typeface="Times New Roman"/>
                  <a:cs typeface="Times New Roman"/>
                </a:rPr>
                <a:t>Responses</a:t>
              </a:r>
            </a:p>
          </p:txBody>
        </p:sp>
      </p:grpSp>
      <p:grpSp>
        <p:nvGrpSpPr>
          <p:cNvPr id="268409" name="Group 121"/>
          <p:cNvGrpSpPr>
            <a:grpSpLocks/>
          </p:cNvGrpSpPr>
          <p:nvPr/>
        </p:nvGrpSpPr>
        <p:grpSpPr bwMode="auto">
          <a:xfrm>
            <a:off x="663575" y="2844800"/>
            <a:ext cx="8123237" cy="2260600"/>
            <a:chOff x="419" y="1792"/>
            <a:chExt cx="5117" cy="1424"/>
          </a:xfrm>
        </p:grpSpPr>
        <p:sp>
          <p:nvSpPr>
            <p:cNvPr id="8230" name="Rectangle 63"/>
            <p:cNvSpPr>
              <a:spLocks noChangeArrowheads="1"/>
            </p:cNvSpPr>
            <p:nvPr/>
          </p:nvSpPr>
          <p:spPr bwMode="auto">
            <a:xfrm>
              <a:off x="1248" y="1792"/>
              <a:ext cx="4272" cy="14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sp>
          <p:nvSpPr>
            <p:cNvPr id="8231" name="Text Box 65"/>
            <p:cNvSpPr txBox="1">
              <a:spLocks noChangeArrowheads="1"/>
            </p:cNvSpPr>
            <p:nvPr/>
          </p:nvSpPr>
          <p:spPr bwMode="auto">
            <a:xfrm>
              <a:off x="419" y="1864"/>
              <a:ext cx="349"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Cas</a:t>
              </a:r>
            </a:p>
          </p:txBody>
        </p:sp>
        <p:sp>
          <p:nvSpPr>
            <p:cNvPr id="8232" name="Text Box 66"/>
            <p:cNvSpPr txBox="1">
              <a:spLocks noChangeArrowheads="1"/>
            </p:cNvSpPr>
            <p:nvPr/>
          </p:nvSpPr>
          <p:spPr bwMode="auto">
            <a:xfrm>
              <a:off x="1174" y="1864"/>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65.2</a:t>
              </a:r>
            </a:p>
          </p:txBody>
        </p:sp>
        <p:sp>
          <p:nvSpPr>
            <p:cNvPr id="8233" name="Text Box 67"/>
            <p:cNvSpPr txBox="1">
              <a:spLocks noChangeArrowheads="1"/>
            </p:cNvSpPr>
            <p:nvPr/>
          </p:nvSpPr>
          <p:spPr bwMode="auto">
            <a:xfrm>
              <a:off x="1676" y="1864"/>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-2.8</a:t>
              </a:r>
            </a:p>
          </p:txBody>
        </p:sp>
        <p:sp>
          <p:nvSpPr>
            <p:cNvPr id="8234" name="Text Box 68"/>
            <p:cNvSpPr txBox="1">
              <a:spLocks noChangeArrowheads="1"/>
            </p:cNvSpPr>
            <p:nvPr/>
          </p:nvSpPr>
          <p:spPr bwMode="auto">
            <a:xfrm>
              <a:off x="2061" y="1864"/>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62.4</a:t>
              </a:r>
            </a:p>
          </p:txBody>
        </p:sp>
        <p:sp>
          <p:nvSpPr>
            <p:cNvPr id="8235" name="Text Box 69"/>
            <p:cNvSpPr txBox="1">
              <a:spLocks noChangeArrowheads="1"/>
            </p:cNvSpPr>
            <p:nvPr/>
          </p:nvSpPr>
          <p:spPr bwMode="auto">
            <a:xfrm>
              <a:off x="1522" y="1864"/>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8236" name="Text Box 70"/>
            <p:cNvSpPr txBox="1">
              <a:spLocks noChangeArrowheads="1"/>
            </p:cNvSpPr>
            <p:nvPr/>
          </p:nvSpPr>
          <p:spPr bwMode="auto">
            <a:xfrm>
              <a:off x="2927" y="1864"/>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65.2</a:t>
              </a:r>
            </a:p>
          </p:txBody>
        </p:sp>
        <p:sp>
          <p:nvSpPr>
            <p:cNvPr id="8237" name="Text Box 71"/>
            <p:cNvSpPr txBox="1">
              <a:spLocks noChangeArrowheads="1"/>
            </p:cNvSpPr>
            <p:nvPr/>
          </p:nvSpPr>
          <p:spPr bwMode="auto">
            <a:xfrm>
              <a:off x="3429" y="1864"/>
              <a:ext cx="346"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-1.4</a:t>
              </a:r>
            </a:p>
          </p:txBody>
        </p:sp>
        <p:sp>
          <p:nvSpPr>
            <p:cNvPr id="8238" name="Text Box 72"/>
            <p:cNvSpPr txBox="1">
              <a:spLocks noChangeArrowheads="1"/>
            </p:cNvSpPr>
            <p:nvPr/>
          </p:nvSpPr>
          <p:spPr bwMode="auto">
            <a:xfrm>
              <a:off x="3275" y="1864"/>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8239" name="Picture 74"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2232"/>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0" name="WordArt 75"/>
            <p:cNvSpPr>
              <a:spLocks noChangeArrowheads="1" noChangeShapeType="1" noTextEdit="1"/>
            </p:cNvSpPr>
            <p:nvPr/>
          </p:nvSpPr>
          <p:spPr bwMode="auto">
            <a:xfrm>
              <a:off x="1661" y="2664"/>
              <a:ext cx="448" cy="444"/>
            </a:xfrm>
            <a:prstGeom prst="rect">
              <a:avLst/>
            </a:prstGeom>
          </p:spPr>
          <p:txBody>
            <a:bodyPr wrap="none" fromWordArt="1">
              <a:prstTxWarp prst="textCanDown">
                <a:avLst>
                  <a:gd name="adj" fmla="val 15245"/>
                </a:avLst>
              </a:prstTxWarp>
            </a:bodyPr>
            <a:lstStyle/>
            <a:p>
              <a:pPr algn="ctr"/>
              <a:r>
                <a:rPr lang="en-US" sz="3600" b="1" kern="10" dirty="0" smtClean="0">
                  <a:ln w="9525">
                    <a:solidFill>
                      <a:srgbClr val="33CC33"/>
                    </a:solidFill>
                    <a:round/>
                    <a:headEnd/>
                    <a:tailEnd/>
                  </a:ln>
                  <a:solidFill>
                    <a:srgbClr val="33CC33"/>
                  </a:solidFill>
                  <a:latin typeface="Times New Roman"/>
                  <a:cs typeface="Times New Roman"/>
                </a:rPr>
                <a:t>Girl*</a:t>
              </a:r>
              <a:br>
                <a:rPr lang="en-US" sz="3600" b="1" kern="10" dirty="0" smtClean="0">
                  <a:ln w="9525">
                    <a:solidFill>
                      <a:srgbClr val="33CC33"/>
                    </a:solidFill>
                    <a:round/>
                    <a:headEnd/>
                    <a:tailEnd/>
                  </a:ln>
                  <a:solidFill>
                    <a:srgbClr val="33CC33"/>
                  </a:solidFill>
                  <a:latin typeface="Times New Roman"/>
                  <a:cs typeface="Times New Roman"/>
                </a:rPr>
              </a:br>
              <a:r>
                <a:rPr lang="en-US" sz="3600" b="1" kern="10" dirty="0" smtClean="0">
                  <a:ln w="9525">
                    <a:solidFill>
                      <a:srgbClr val="33CC33"/>
                    </a:solidFill>
                    <a:round/>
                    <a:headEnd/>
                    <a:tailEnd/>
                  </a:ln>
                  <a:solidFill>
                    <a:srgbClr val="33CC33"/>
                  </a:solidFill>
                  <a:latin typeface="Times New Roman"/>
                  <a:cs typeface="Times New Roman"/>
                </a:rPr>
                <a:t>Trial</a:t>
              </a:r>
            </a:p>
          </p:txBody>
        </p:sp>
        <p:sp>
          <p:nvSpPr>
            <p:cNvPr id="8241" name="Freeform 76"/>
            <p:cNvSpPr>
              <a:spLocks/>
            </p:cNvSpPr>
            <p:nvPr/>
          </p:nvSpPr>
          <p:spPr bwMode="auto">
            <a:xfrm>
              <a:off x="1976" y="2144"/>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8242" name="Line 77"/>
            <p:cNvSpPr>
              <a:spLocks noChangeShapeType="1"/>
            </p:cNvSpPr>
            <p:nvPr/>
          </p:nvSpPr>
          <p:spPr bwMode="auto">
            <a:xfrm flipV="1">
              <a:off x="1885" y="2160"/>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366" name="Text Box 78"/>
            <p:cNvSpPr txBox="1">
              <a:spLocks noChangeArrowheads="1"/>
            </p:cNvSpPr>
            <p:nvPr/>
          </p:nvSpPr>
          <p:spPr bwMode="auto">
            <a:xfrm>
              <a:off x="2160" y="2640"/>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8244" name="Text Box 79"/>
            <p:cNvSpPr txBox="1">
              <a:spLocks noChangeArrowheads="1"/>
            </p:cNvSpPr>
            <p:nvPr/>
          </p:nvSpPr>
          <p:spPr bwMode="auto">
            <a:xfrm>
              <a:off x="3960" y="1866"/>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8245" name="Text Box 80"/>
            <p:cNvSpPr txBox="1">
              <a:spLocks noChangeArrowheads="1"/>
            </p:cNvSpPr>
            <p:nvPr/>
          </p:nvSpPr>
          <p:spPr bwMode="auto">
            <a:xfrm>
              <a:off x="3806" y="1863"/>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8246" name="Picture 82"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9" y="2232"/>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47" name="Text Box 83"/>
            <p:cNvSpPr txBox="1">
              <a:spLocks noChangeArrowheads="1"/>
            </p:cNvSpPr>
            <p:nvPr/>
          </p:nvSpPr>
          <p:spPr bwMode="auto">
            <a:xfrm>
              <a:off x="4829" y="1864"/>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78.0</a:t>
              </a:r>
            </a:p>
          </p:txBody>
        </p:sp>
        <p:sp>
          <p:nvSpPr>
            <p:cNvPr id="8248" name="Text Box 84"/>
            <p:cNvSpPr txBox="1">
              <a:spLocks noChangeArrowheads="1"/>
            </p:cNvSpPr>
            <p:nvPr/>
          </p:nvSpPr>
          <p:spPr bwMode="auto">
            <a:xfrm>
              <a:off x="4380" y="1856"/>
              <a:ext cx="389" cy="26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+6.2</a:t>
              </a:r>
            </a:p>
          </p:txBody>
        </p:sp>
        <p:sp>
          <p:nvSpPr>
            <p:cNvPr id="8249" name="Text Box 85"/>
            <p:cNvSpPr txBox="1">
              <a:spLocks noChangeArrowheads="1"/>
            </p:cNvSpPr>
            <p:nvPr/>
          </p:nvSpPr>
          <p:spPr bwMode="auto">
            <a:xfrm>
              <a:off x="4226" y="185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8250" name="WordArt 86"/>
            <p:cNvSpPr>
              <a:spLocks noChangeArrowheads="1" noChangeShapeType="1" noTextEdit="1"/>
            </p:cNvSpPr>
            <p:nvPr/>
          </p:nvSpPr>
          <p:spPr bwMode="auto">
            <a:xfrm>
              <a:off x="4351" y="2648"/>
              <a:ext cx="392" cy="216"/>
            </a:xfrm>
            <a:prstGeom prst="rect">
              <a:avLst/>
            </a:prstGeom>
          </p:spPr>
          <p:txBody>
            <a:bodyPr wrap="none" fromWordArt="1">
              <a:prstTxWarp prst="textCanDown">
                <a:avLst>
                  <a:gd name="adj" fmla="val 20833"/>
                </a:avLst>
              </a:prstTxWarp>
            </a:bodyPr>
            <a:lstStyle/>
            <a:p>
              <a:pPr algn="ctr"/>
              <a:r>
                <a:rPr lang="en-US" sz="3600" b="1" kern="10" smtClean="0">
                  <a:ln w="9525">
                    <a:solidFill>
                      <a:srgbClr val="FF00FF"/>
                    </a:solidFill>
                    <a:round/>
                    <a:headEnd/>
                    <a:tailEnd/>
                  </a:ln>
                  <a:solidFill>
                    <a:srgbClr val="FF00FF"/>
                  </a:solidFill>
                  <a:latin typeface="Times New Roman"/>
                  <a:cs typeface="Times New Roman"/>
                </a:rPr>
                <a:t>Individ</a:t>
              </a:r>
            </a:p>
          </p:txBody>
        </p:sp>
        <p:sp>
          <p:nvSpPr>
            <p:cNvPr id="8251" name="Line 87"/>
            <p:cNvSpPr>
              <a:spLocks noChangeShapeType="1"/>
            </p:cNvSpPr>
            <p:nvPr/>
          </p:nvSpPr>
          <p:spPr bwMode="auto">
            <a:xfrm flipV="1">
              <a:off x="4547" y="2160"/>
              <a:ext cx="0" cy="384"/>
            </a:xfrm>
            <a:prstGeom prst="line">
              <a:avLst/>
            </a:prstGeom>
            <a:noFill/>
            <a:ln w="76200">
              <a:solidFill>
                <a:srgbClr val="FF00FF"/>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376" name="Text Box 88"/>
            <p:cNvSpPr txBox="1">
              <a:spLocks noChangeArrowheads="1"/>
            </p:cNvSpPr>
            <p:nvPr/>
          </p:nvSpPr>
          <p:spPr bwMode="auto">
            <a:xfrm>
              <a:off x="4822" y="2640"/>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FF00FF"/>
                  </a:solidFill>
                  <a:effectLst>
                    <a:outerShdw blurRad="38100" dist="38100" dir="2700000" algn="tl">
                      <a:srgbClr val="FFFFFF"/>
                    </a:outerShdw>
                  </a:effectLst>
                  <a:latin typeface="Arial Narrow" pitchFamily="34" charset="0"/>
                </a:rPr>
                <a:t>SD = 5.0</a:t>
              </a:r>
            </a:p>
          </p:txBody>
        </p:sp>
        <p:sp>
          <p:nvSpPr>
            <p:cNvPr id="8253" name="WordArt 89"/>
            <p:cNvSpPr>
              <a:spLocks noChangeArrowheads="1" noChangeShapeType="1" noTextEdit="1"/>
            </p:cNvSpPr>
            <p:nvPr/>
          </p:nvSpPr>
          <p:spPr bwMode="auto">
            <a:xfrm>
              <a:off x="4295" y="2784"/>
              <a:ext cx="496" cy="328"/>
            </a:xfrm>
            <a:prstGeom prst="rect">
              <a:avLst/>
            </a:prstGeom>
          </p:spPr>
          <p:txBody>
            <a:bodyPr wrap="none" fromWordArt="1">
              <a:prstTxWarp prst="textCanDown">
                <a:avLst>
                  <a:gd name="adj" fmla="val 23477"/>
                </a:avLst>
              </a:prstTxWarp>
            </a:bodyPr>
            <a:lstStyle/>
            <a:p>
              <a:pPr algn="ctr"/>
              <a:r>
                <a:rPr lang="en-US" sz="3600" b="1" kern="10" spc="720" smtClean="0">
                  <a:ln w="9525">
                    <a:solidFill>
                      <a:srgbClr val="FF00FF"/>
                    </a:solidFill>
                    <a:round/>
                    <a:headEnd/>
                    <a:tailEnd/>
                  </a:ln>
                  <a:solidFill>
                    <a:srgbClr val="FF00FF"/>
                  </a:solidFill>
                  <a:latin typeface="Times New Roman"/>
                  <a:cs typeface="Times New Roman"/>
                </a:rPr>
                <a:t>Responses</a:t>
              </a:r>
            </a:p>
          </p:txBody>
        </p:sp>
      </p:grpSp>
      <p:grpSp>
        <p:nvGrpSpPr>
          <p:cNvPr id="268407" name="Group 119"/>
          <p:cNvGrpSpPr>
            <a:grpSpLocks/>
          </p:cNvGrpSpPr>
          <p:nvPr/>
        </p:nvGrpSpPr>
        <p:grpSpPr bwMode="auto">
          <a:xfrm>
            <a:off x="663575" y="3403600"/>
            <a:ext cx="8139112" cy="2260600"/>
            <a:chOff x="409" y="2144"/>
            <a:chExt cx="5127" cy="1424"/>
          </a:xfrm>
        </p:grpSpPr>
        <p:sp>
          <p:nvSpPr>
            <p:cNvPr id="8206" name="Rectangle 91"/>
            <p:cNvSpPr>
              <a:spLocks noChangeArrowheads="1"/>
            </p:cNvSpPr>
            <p:nvPr/>
          </p:nvSpPr>
          <p:spPr bwMode="auto">
            <a:xfrm>
              <a:off x="1248" y="2144"/>
              <a:ext cx="4272" cy="14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sp>
          <p:nvSpPr>
            <p:cNvPr id="8207" name="Text Box 93"/>
            <p:cNvSpPr txBox="1">
              <a:spLocks noChangeArrowheads="1"/>
            </p:cNvSpPr>
            <p:nvPr/>
          </p:nvSpPr>
          <p:spPr bwMode="auto">
            <a:xfrm>
              <a:off x="409" y="2216"/>
              <a:ext cx="359"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dirty="0" smtClean="0">
                  <a:solidFill>
                    <a:srgbClr val="000000"/>
                  </a:solidFill>
                </a:rPr>
                <a:t>Deb</a:t>
              </a:r>
            </a:p>
          </p:txBody>
        </p:sp>
        <p:sp>
          <p:nvSpPr>
            <p:cNvPr id="8208" name="Text Box 94"/>
            <p:cNvSpPr txBox="1">
              <a:spLocks noChangeArrowheads="1"/>
            </p:cNvSpPr>
            <p:nvPr/>
          </p:nvSpPr>
          <p:spPr bwMode="auto">
            <a:xfrm>
              <a:off x="1174" y="2216"/>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40.7</a:t>
              </a:r>
            </a:p>
          </p:txBody>
        </p:sp>
        <p:sp>
          <p:nvSpPr>
            <p:cNvPr id="8209" name="Text Box 95"/>
            <p:cNvSpPr txBox="1">
              <a:spLocks noChangeArrowheads="1"/>
            </p:cNvSpPr>
            <p:nvPr/>
          </p:nvSpPr>
          <p:spPr bwMode="auto">
            <a:xfrm>
              <a:off x="1676" y="2216"/>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+0.5</a:t>
              </a:r>
            </a:p>
          </p:txBody>
        </p:sp>
        <p:sp>
          <p:nvSpPr>
            <p:cNvPr id="8210" name="Text Box 96"/>
            <p:cNvSpPr txBox="1">
              <a:spLocks noChangeArrowheads="1"/>
            </p:cNvSpPr>
            <p:nvPr/>
          </p:nvSpPr>
          <p:spPr bwMode="auto">
            <a:xfrm>
              <a:off x="2061" y="2216"/>
              <a:ext cx="511"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800" smtClean="0">
                  <a:solidFill>
                    <a:srgbClr val="000000"/>
                  </a:solidFill>
                </a:rPr>
                <a:t> </a:t>
              </a:r>
              <a:r>
                <a:rPr lang="en-US" altLang="en-US" sz="2600" b="1" smtClean="0">
                  <a:solidFill>
                    <a:srgbClr val="000000"/>
                  </a:solidFill>
                </a:rPr>
                <a:t>41.2</a:t>
              </a:r>
            </a:p>
          </p:txBody>
        </p:sp>
        <p:sp>
          <p:nvSpPr>
            <p:cNvPr id="8211" name="Text Box 97"/>
            <p:cNvSpPr txBox="1">
              <a:spLocks noChangeArrowheads="1"/>
            </p:cNvSpPr>
            <p:nvPr/>
          </p:nvSpPr>
          <p:spPr bwMode="auto">
            <a:xfrm>
              <a:off x="1522" y="221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8212" name="Text Box 98"/>
            <p:cNvSpPr txBox="1">
              <a:spLocks noChangeArrowheads="1"/>
            </p:cNvSpPr>
            <p:nvPr/>
          </p:nvSpPr>
          <p:spPr bwMode="auto">
            <a:xfrm>
              <a:off x="2927" y="2216"/>
              <a:ext cx="378"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r">
                <a:lnSpc>
                  <a:spcPct val="85000"/>
                </a:lnSpc>
                <a:spcBef>
                  <a:spcPct val="0"/>
                </a:spcBef>
                <a:buClrTx/>
                <a:buFontTx/>
                <a:buNone/>
              </a:pPr>
              <a:r>
                <a:rPr lang="en-US" altLang="en-US" sz="2600" smtClean="0">
                  <a:solidFill>
                    <a:srgbClr val="000000"/>
                  </a:solidFill>
                </a:rPr>
                <a:t>40.7</a:t>
              </a:r>
            </a:p>
          </p:txBody>
        </p:sp>
        <p:sp>
          <p:nvSpPr>
            <p:cNvPr id="8213" name="Text Box 99"/>
            <p:cNvSpPr txBox="1">
              <a:spLocks noChangeArrowheads="1"/>
            </p:cNvSpPr>
            <p:nvPr/>
          </p:nvSpPr>
          <p:spPr bwMode="auto">
            <a:xfrm>
              <a:off x="3429" y="2216"/>
              <a:ext cx="389" cy="265"/>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+2.8</a:t>
              </a:r>
            </a:p>
          </p:txBody>
        </p:sp>
        <p:sp>
          <p:nvSpPr>
            <p:cNvPr id="8214" name="Text Box 100"/>
            <p:cNvSpPr txBox="1">
              <a:spLocks noChangeArrowheads="1"/>
            </p:cNvSpPr>
            <p:nvPr/>
          </p:nvSpPr>
          <p:spPr bwMode="auto">
            <a:xfrm>
              <a:off x="3275" y="2216"/>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8215" name="Picture 102"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7" y="2584"/>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6" name="WordArt 103"/>
            <p:cNvSpPr>
              <a:spLocks noChangeArrowheads="1" noChangeShapeType="1" noTextEdit="1"/>
            </p:cNvSpPr>
            <p:nvPr/>
          </p:nvSpPr>
          <p:spPr bwMode="auto">
            <a:xfrm>
              <a:off x="1661" y="3061"/>
              <a:ext cx="448" cy="369"/>
            </a:xfrm>
            <a:prstGeom prst="rect">
              <a:avLst/>
            </a:prstGeom>
          </p:spPr>
          <p:txBody>
            <a:bodyPr wrap="none" fromWordArt="1">
              <a:prstTxWarp prst="textCanDown">
                <a:avLst>
                  <a:gd name="adj" fmla="val 16077"/>
                </a:avLst>
              </a:prstTxWarp>
            </a:bodyPr>
            <a:lstStyle/>
            <a:p>
              <a:pPr algn="ctr"/>
              <a:r>
                <a:rPr lang="en-US" sz="3600" b="1" kern="10" dirty="0">
                  <a:ln w="9525">
                    <a:solidFill>
                      <a:srgbClr val="33CC33"/>
                    </a:solidFill>
                    <a:round/>
                    <a:headEnd/>
                    <a:tailEnd/>
                  </a:ln>
                  <a:solidFill>
                    <a:srgbClr val="33CC33"/>
                  </a:solidFill>
                  <a:latin typeface="Times New Roman"/>
                  <a:cs typeface="Times New Roman"/>
                </a:rPr>
                <a:t>Girl* </a:t>
              </a:r>
              <a:r>
                <a:rPr lang="en-US" sz="3600" b="1" kern="10" dirty="0" smtClean="0">
                  <a:ln w="9525">
                    <a:solidFill>
                      <a:srgbClr val="33CC33"/>
                    </a:solidFill>
                    <a:round/>
                    <a:headEnd/>
                    <a:tailEnd/>
                  </a:ln>
                  <a:solidFill>
                    <a:srgbClr val="33CC33"/>
                  </a:solidFill>
                  <a:latin typeface="Times New Roman"/>
                  <a:cs typeface="Times New Roman"/>
                </a:rPr>
                <a:t/>
              </a:r>
              <a:br>
                <a:rPr lang="en-US" sz="3600" b="1" kern="10" dirty="0" smtClean="0">
                  <a:ln w="9525">
                    <a:solidFill>
                      <a:srgbClr val="33CC33"/>
                    </a:solidFill>
                    <a:round/>
                    <a:headEnd/>
                    <a:tailEnd/>
                  </a:ln>
                  <a:solidFill>
                    <a:srgbClr val="33CC33"/>
                  </a:solidFill>
                  <a:latin typeface="Times New Roman"/>
                  <a:cs typeface="Times New Roman"/>
                </a:rPr>
              </a:br>
              <a:r>
                <a:rPr lang="en-US" sz="3600" b="1" kern="10" dirty="0" smtClean="0">
                  <a:ln w="9525">
                    <a:solidFill>
                      <a:srgbClr val="33CC33"/>
                    </a:solidFill>
                    <a:round/>
                    <a:headEnd/>
                    <a:tailEnd/>
                  </a:ln>
                  <a:solidFill>
                    <a:srgbClr val="33CC33"/>
                  </a:solidFill>
                  <a:latin typeface="Times New Roman"/>
                  <a:cs typeface="Times New Roman"/>
                </a:rPr>
                <a:t>Trial</a:t>
              </a:r>
            </a:p>
          </p:txBody>
        </p:sp>
        <p:sp>
          <p:nvSpPr>
            <p:cNvPr id="8217" name="Freeform 104"/>
            <p:cNvSpPr>
              <a:spLocks/>
            </p:cNvSpPr>
            <p:nvPr/>
          </p:nvSpPr>
          <p:spPr bwMode="auto">
            <a:xfrm>
              <a:off x="1976" y="2496"/>
              <a:ext cx="1528" cy="384"/>
            </a:xfrm>
            <a:custGeom>
              <a:avLst/>
              <a:gdLst>
                <a:gd name="T0" fmla="*/ 0 w 1440"/>
                <a:gd name="T1" fmla="*/ 439 h 336"/>
                <a:gd name="T2" fmla="*/ 247 w 1440"/>
                <a:gd name="T3" fmla="*/ 225 h 336"/>
                <a:gd name="T4" fmla="*/ 851 w 1440"/>
                <a:gd name="T5" fmla="*/ 203 h 336"/>
                <a:gd name="T6" fmla="*/ 1383 w 1440"/>
                <a:gd name="T7" fmla="*/ 173 h 336"/>
                <a:gd name="T8" fmla="*/ 1621 w 1440"/>
                <a:gd name="T9" fmla="*/ 0 h 3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0" h="336">
                  <a:moveTo>
                    <a:pt x="0" y="336"/>
                  </a:moveTo>
                  <a:cubicBezTo>
                    <a:pt x="37" y="309"/>
                    <a:pt x="94" y="202"/>
                    <a:pt x="220" y="172"/>
                  </a:cubicBezTo>
                  <a:cubicBezTo>
                    <a:pt x="346" y="142"/>
                    <a:pt x="572" y="156"/>
                    <a:pt x="756" y="156"/>
                  </a:cubicBezTo>
                  <a:cubicBezTo>
                    <a:pt x="940" y="156"/>
                    <a:pt x="1114" y="158"/>
                    <a:pt x="1228" y="132"/>
                  </a:cubicBezTo>
                  <a:cubicBezTo>
                    <a:pt x="1342" y="106"/>
                    <a:pt x="1396" y="27"/>
                    <a:pt x="1440" y="0"/>
                  </a:cubicBezTo>
                </a:path>
              </a:pathLst>
            </a:custGeom>
            <a:noFill/>
            <a:ln w="76200" cmpd="sng">
              <a:solidFill>
                <a:srgbClr val="33CC33"/>
              </a:solidFill>
              <a:round/>
              <a:headEnd type="none" w="med" len="med"/>
              <a:tailEnd type="triangle" w="med" len="med"/>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sz="2600" smtClean="0">
                <a:solidFill>
                  <a:srgbClr val="000000"/>
                </a:solidFill>
                <a:latin typeface="Arial Narrow" pitchFamily="34" charset="0"/>
              </a:endParaRPr>
            </a:p>
          </p:txBody>
        </p:sp>
        <p:sp>
          <p:nvSpPr>
            <p:cNvPr id="8218" name="Line 105"/>
            <p:cNvSpPr>
              <a:spLocks noChangeShapeType="1"/>
            </p:cNvSpPr>
            <p:nvPr/>
          </p:nvSpPr>
          <p:spPr bwMode="auto">
            <a:xfrm flipV="1">
              <a:off x="1885" y="2512"/>
              <a:ext cx="0" cy="384"/>
            </a:xfrm>
            <a:prstGeom prst="line">
              <a:avLst/>
            </a:prstGeom>
            <a:noFill/>
            <a:ln w="76200">
              <a:solidFill>
                <a:srgbClr val="33CC33"/>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394" name="Text Box 106"/>
            <p:cNvSpPr txBox="1">
              <a:spLocks noChangeArrowheads="1"/>
            </p:cNvSpPr>
            <p:nvPr/>
          </p:nvSpPr>
          <p:spPr bwMode="auto">
            <a:xfrm>
              <a:off x="2160" y="2992"/>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33CC33"/>
                  </a:solidFill>
                  <a:effectLst>
                    <a:outerShdw blurRad="38100" dist="38100" dir="2700000" algn="tl">
                      <a:srgbClr val="FFFFFF"/>
                    </a:outerShdw>
                  </a:effectLst>
                  <a:latin typeface="Arial Narrow" pitchFamily="34" charset="0"/>
                </a:rPr>
                <a:t>SD = 2.0</a:t>
              </a:r>
            </a:p>
          </p:txBody>
        </p:sp>
        <p:sp>
          <p:nvSpPr>
            <p:cNvPr id="8220" name="Text Box 107"/>
            <p:cNvSpPr txBox="1">
              <a:spLocks noChangeArrowheads="1"/>
            </p:cNvSpPr>
            <p:nvPr/>
          </p:nvSpPr>
          <p:spPr bwMode="auto">
            <a:xfrm>
              <a:off x="3960" y="2218"/>
              <a:ext cx="283" cy="259"/>
            </a:xfrm>
            <a:prstGeom prst="rect">
              <a:avLst/>
            </a:prstGeom>
            <a:noFill/>
            <a:ln>
              <a:noFill/>
            </a:ln>
            <a:effectLst/>
            <a:extLst>
              <a:ext uri="{909E8E84-426E-40DD-AFC4-6F175D3DCCD1}">
                <a14:hiddenFill xmlns:a14="http://schemas.microsoft.com/office/drawing/2010/main">
                  <a:solidFill>
                    <a:srgbClr val="CC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b="1" smtClean="0">
                  <a:solidFill>
                    <a:srgbClr val="0000CC"/>
                  </a:solidFill>
                </a:rPr>
                <a:t>8.0</a:t>
              </a:r>
            </a:p>
          </p:txBody>
        </p:sp>
        <p:sp>
          <p:nvSpPr>
            <p:cNvPr id="8221" name="Text Box 108"/>
            <p:cNvSpPr txBox="1">
              <a:spLocks noChangeArrowheads="1"/>
            </p:cNvSpPr>
            <p:nvPr/>
          </p:nvSpPr>
          <p:spPr bwMode="auto">
            <a:xfrm>
              <a:off x="3806" y="2215"/>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pic>
          <p:nvPicPr>
            <p:cNvPr id="8222" name="Picture 110" descr="TopHat fin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9" y="2584"/>
              <a:ext cx="984" cy="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23" name="Text Box 111"/>
            <p:cNvSpPr txBox="1">
              <a:spLocks noChangeArrowheads="1"/>
            </p:cNvSpPr>
            <p:nvPr/>
          </p:nvSpPr>
          <p:spPr bwMode="auto">
            <a:xfrm>
              <a:off x="4829" y="2216"/>
              <a:ext cx="507"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r>
                <a:rPr lang="en-US" altLang="en-US" sz="1600" smtClean="0">
                  <a:solidFill>
                    <a:srgbClr val="000000"/>
                  </a:solidFill>
                </a:rPr>
                <a:t> </a:t>
              </a:r>
              <a:r>
                <a:rPr lang="en-US" altLang="en-US" sz="2600" b="1" smtClean="0">
                  <a:solidFill>
                    <a:srgbClr val="000000"/>
                  </a:solidFill>
                </a:rPr>
                <a:t>48.8</a:t>
              </a:r>
            </a:p>
          </p:txBody>
        </p:sp>
        <p:sp>
          <p:nvSpPr>
            <p:cNvPr id="8224" name="Text Box 112"/>
            <p:cNvSpPr txBox="1">
              <a:spLocks noChangeArrowheads="1"/>
            </p:cNvSpPr>
            <p:nvPr/>
          </p:nvSpPr>
          <p:spPr bwMode="auto">
            <a:xfrm>
              <a:off x="4380" y="2208"/>
              <a:ext cx="346" cy="26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-2.7</a:t>
              </a:r>
            </a:p>
          </p:txBody>
        </p:sp>
        <p:sp>
          <p:nvSpPr>
            <p:cNvPr id="8225" name="Text Box 113"/>
            <p:cNvSpPr txBox="1">
              <a:spLocks noChangeArrowheads="1"/>
            </p:cNvSpPr>
            <p:nvPr/>
          </p:nvSpPr>
          <p:spPr bwMode="auto">
            <a:xfrm>
              <a:off x="4226" y="2208"/>
              <a:ext cx="146"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600" smtClean="0">
                  <a:solidFill>
                    <a:srgbClr val="000000"/>
                  </a:solidFill>
                </a:rPr>
                <a:t>+</a:t>
              </a:r>
            </a:p>
          </p:txBody>
        </p:sp>
        <p:sp>
          <p:nvSpPr>
            <p:cNvPr id="8226" name="WordArt 114"/>
            <p:cNvSpPr>
              <a:spLocks noChangeArrowheads="1" noChangeShapeType="1" noTextEdit="1"/>
            </p:cNvSpPr>
            <p:nvPr/>
          </p:nvSpPr>
          <p:spPr bwMode="auto">
            <a:xfrm>
              <a:off x="4351" y="3000"/>
              <a:ext cx="392" cy="216"/>
            </a:xfrm>
            <a:prstGeom prst="rect">
              <a:avLst/>
            </a:prstGeom>
          </p:spPr>
          <p:txBody>
            <a:bodyPr wrap="none" fromWordArt="1">
              <a:prstTxWarp prst="textCanDown">
                <a:avLst>
                  <a:gd name="adj" fmla="val 20833"/>
                </a:avLst>
              </a:prstTxWarp>
            </a:bodyPr>
            <a:lstStyle/>
            <a:p>
              <a:pPr algn="ctr"/>
              <a:r>
                <a:rPr lang="en-US" sz="3600" b="1" kern="10" smtClean="0">
                  <a:ln w="9525">
                    <a:solidFill>
                      <a:srgbClr val="FF00FF"/>
                    </a:solidFill>
                    <a:round/>
                    <a:headEnd/>
                    <a:tailEnd/>
                  </a:ln>
                  <a:solidFill>
                    <a:srgbClr val="FF00FF"/>
                  </a:solidFill>
                  <a:latin typeface="Times New Roman"/>
                  <a:cs typeface="Times New Roman"/>
                </a:rPr>
                <a:t>Individ</a:t>
              </a:r>
            </a:p>
          </p:txBody>
        </p:sp>
        <p:sp>
          <p:nvSpPr>
            <p:cNvPr id="8227" name="Line 115"/>
            <p:cNvSpPr>
              <a:spLocks noChangeShapeType="1"/>
            </p:cNvSpPr>
            <p:nvPr/>
          </p:nvSpPr>
          <p:spPr bwMode="auto">
            <a:xfrm flipV="1">
              <a:off x="4547" y="2512"/>
              <a:ext cx="0" cy="384"/>
            </a:xfrm>
            <a:prstGeom prst="line">
              <a:avLst/>
            </a:prstGeom>
            <a:noFill/>
            <a:ln w="76200">
              <a:solidFill>
                <a:srgbClr val="FF00FF"/>
              </a:solidFill>
              <a:round/>
              <a:headEnd/>
              <a:tailEnd type="triangle" w="med" len="med"/>
            </a:ln>
            <a:effectLst>
              <a:outerShdw dist="35921" dir="2700000" algn="ctr" rotWithShape="0">
                <a:schemeClr val="tx1"/>
              </a:outerShdw>
            </a:effectLst>
            <a:extLst>
              <a:ext uri="{909E8E84-426E-40DD-AFC4-6F175D3DCCD1}">
                <a14:hiddenFill xmlns:a14="http://schemas.microsoft.com/office/drawing/2010/main">
                  <a:noFill/>
                </a14:hiddenFill>
              </a:ext>
            </a:extLst>
          </p:spPr>
          <p:txBody>
            <a:bodyPr/>
            <a:lstStyle/>
            <a:p>
              <a:endParaRPr lang="en-US" sz="2600" smtClean="0">
                <a:solidFill>
                  <a:srgbClr val="000000"/>
                </a:solidFill>
                <a:latin typeface="Arial Narrow" pitchFamily="34" charset="0"/>
              </a:endParaRPr>
            </a:p>
          </p:txBody>
        </p:sp>
        <p:sp>
          <p:nvSpPr>
            <p:cNvPr id="268404" name="Text Box 116"/>
            <p:cNvSpPr txBox="1">
              <a:spLocks noChangeArrowheads="1"/>
            </p:cNvSpPr>
            <p:nvPr/>
          </p:nvSpPr>
          <p:spPr bwMode="auto">
            <a:xfrm>
              <a:off x="4822" y="2992"/>
              <a:ext cx="714" cy="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spAutoFit/>
            </a:bodyPr>
            <a:lstStyle/>
            <a:p>
              <a:pPr>
                <a:lnSpc>
                  <a:spcPct val="85000"/>
                </a:lnSpc>
                <a:defRPr/>
              </a:pPr>
              <a:r>
                <a:rPr lang="en-US" altLang="en-US" sz="2600" b="1">
                  <a:solidFill>
                    <a:srgbClr val="FF00FF"/>
                  </a:solidFill>
                  <a:effectLst>
                    <a:outerShdw blurRad="38100" dist="38100" dir="2700000" algn="tl">
                      <a:srgbClr val="FFFFFF"/>
                    </a:outerShdw>
                  </a:effectLst>
                  <a:latin typeface="Arial Narrow" pitchFamily="34" charset="0"/>
                </a:rPr>
                <a:t>SD = 5.0</a:t>
              </a:r>
            </a:p>
          </p:txBody>
        </p:sp>
        <p:sp>
          <p:nvSpPr>
            <p:cNvPr id="8229" name="WordArt 117"/>
            <p:cNvSpPr>
              <a:spLocks noChangeArrowheads="1" noChangeShapeType="1" noTextEdit="1"/>
            </p:cNvSpPr>
            <p:nvPr/>
          </p:nvSpPr>
          <p:spPr bwMode="auto">
            <a:xfrm>
              <a:off x="4295" y="3136"/>
              <a:ext cx="496" cy="328"/>
            </a:xfrm>
            <a:prstGeom prst="rect">
              <a:avLst/>
            </a:prstGeom>
          </p:spPr>
          <p:txBody>
            <a:bodyPr wrap="none" fromWordArt="1">
              <a:prstTxWarp prst="textCanDown">
                <a:avLst>
                  <a:gd name="adj" fmla="val 23477"/>
                </a:avLst>
              </a:prstTxWarp>
            </a:bodyPr>
            <a:lstStyle/>
            <a:p>
              <a:pPr algn="ctr"/>
              <a:r>
                <a:rPr lang="en-US" sz="3600" b="1" kern="10" spc="720" smtClean="0">
                  <a:ln w="9525">
                    <a:solidFill>
                      <a:srgbClr val="FF00FF"/>
                    </a:solidFill>
                    <a:round/>
                    <a:headEnd/>
                    <a:tailEnd/>
                  </a:ln>
                  <a:solidFill>
                    <a:srgbClr val="FF00FF"/>
                  </a:solidFill>
                  <a:latin typeface="Times New Roman"/>
                  <a:cs typeface="Times New Roman"/>
                </a:rPr>
                <a:t>Responses</a:t>
              </a:r>
            </a:p>
          </p:txBody>
        </p:sp>
      </p:grpSp>
      <p:sp>
        <p:nvSpPr>
          <p:cNvPr id="268406" name="Rectangle 118"/>
          <p:cNvSpPr>
            <a:spLocks noChangeArrowheads="1"/>
          </p:cNvSpPr>
          <p:nvPr/>
        </p:nvSpPr>
        <p:spPr bwMode="auto">
          <a:xfrm>
            <a:off x="228600" y="5689600"/>
            <a:ext cx="8763000" cy="698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lstStyle>
            <a:lvl1pPr marL="342900" indent="-342900">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pPr>
            <a:r>
              <a:rPr lang="en-US" altLang="en-US" dirty="0" smtClean="0">
                <a:solidFill>
                  <a:srgbClr val="000000"/>
                </a:solidFill>
              </a:rPr>
              <a:t>To estimate the SD for individual responses, you need a control group or an extra trial for the treatment group.</a:t>
            </a:r>
          </a:p>
        </p:txBody>
      </p:sp>
    </p:spTree>
    <p:extLst>
      <p:ext uri="{BB962C8B-B14F-4D97-AF65-F5344CB8AC3E}">
        <p14:creationId xmlns:p14="http://schemas.microsoft.com/office/powerpoint/2010/main" val="3374976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68427"/>
                                        </p:tgtEl>
                                        <p:attrNameLst>
                                          <p:attrName>style.visibility</p:attrName>
                                        </p:attrNameLst>
                                      </p:cBhvr>
                                      <p:to>
                                        <p:strVal val="visible"/>
                                      </p:to>
                                    </p:set>
                                    <p:animEffect transition="in" filter="wipe(up)">
                                      <p:cBhvr>
                                        <p:cTn id="7" dur="500"/>
                                        <p:tgtEl>
                                          <p:spTgt spid="2684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68424"/>
                                        </p:tgtEl>
                                        <p:attrNameLst>
                                          <p:attrName>style.visibility</p:attrName>
                                        </p:attrNameLst>
                                      </p:cBhvr>
                                      <p:to>
                                        <p:strVal val="visible"/>
                                      </p:to>
                                    </p:set>
                                    <p:animEffect transition="in" filter="wipe(down)">
                                      <p:cBhvr>
                                        <p:cTn id="12" dur="500"/>
                                        <p:tgtEl>
                                          <p:spTgt spid="2684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68428"/>
                                        </p:tgtEl>
                                        <p:attrNameLst>
                                          <p:attrName>style.visibility</p:attrName>
                                        </p:attrNameLst>
                                      </p:cBhvr>
                                      <p:to>
                                        <p:strVal val="visible"/>
                                      </p:to>
                                    </p:set>
                                    <p:animEffect transition="in" filter="wipe(up)">
                                      <p:cBhvr>
                                        <p:cTn id="17" dur="500"/>
                                        <p:tgtEl>
                                          <p:spTgt spid="2684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68415"/>
                                        </p:tgtEl>
                                        <p:attrNameLst>
                                          <p:attrName>style.visibility</p:attrName>
                                        </p:attrNameLst>
                                      </p:cBhvr>
                                      <p:to>
                                        <p:strVal val="visible"/>
                                      </p:to>
                                    </p:set>
                                    <p:animEffect transition="in" filter="wipe(left)">
                                      <p:cBhvr>
                                        <p:cTn id="22" dur="500"/>
                                        <p:tgtEl>
                                          <p:spTgt spid="2684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3" presetClass="entr" presetSubtype="32" fill="hold" nodeType="clickEffect">
                                  <p:stCondLst>
                                    <p:cond delay="0"/>
                                  </p:stCondLst>
                                  <p:childTnLst>
                                    <p:set>
                                      <p:cBhvr>
                                        <p:cTn id="26" dur="1" fill="hold">
                                          <p:stCondLst>
                                            <p:cond delay="0"/>
                                          </p:stCondLst>
                                        </p:cTn>
                                        <p:tgtEl>
                                          <p:spTgt spid="268416"/>
                                        </p:tgtEl>
                                        <p:attrNameLst>
                                          <p:attrName>style.visibility</p:attrName>
                                        </p:attrNameLst>
                                      </p:cBhvr>
                                      <p:to>
                                        <p:strVal val="visible"/>
                                      </p:to>
                                    </p:set>
                                    <p:anim calcmode="lin" valueType="num">
                                      <p:cBhvr>
                                        <p:cTn id="27" dur="500" fill="hold"/>
                                        <p:tgtEl>
                                          <p:spTgt spid="268416"/>
                                        </p:tgtEl>
                                        <p:attrNameLst>
                                          <p:attrName>ppt_w</p:attrName>
                                        </p:attrNameLst>
                                      </p:cBhvr>
                                      <p:tavLst>
                                        <p:tav tm="0">
                                          <p:val>
                                            <p:strVal val="4*#ppt_w"/>
                                          </p:val>
                                        </p:tav>
                                        <p:tav tm="100000">
                                          <p:val>
                                            <p:strVal val="#ppt_w"/>
                                          </p:val>
                                        </p:tav>
                                      </p:tavLst>
                                    </p:anim>
                                    <p:anim calcmode="lin" valueType="num">
                                      <p:cBhvr>
                                        <p:cTn id="28" dur="500" fill="hold"/>
                                        <p:tgtEl>
                                          <p:spTgt spid="268416"/>
                                        </p:tgtEl>
                                        <p:attrNameLst>
                                          <p:attrName>ppt_h</p:attrName>
                                        </p:attrNameLst>
                                      </p:cBhvr>
                                      <p:tavLst>
                                        <p:tav tm="0">
                                          <p:val>
                                            <p:strVal val="4*#ppt_h"/>
                                          </p:val>
                                        </p:tav>
                                        <p:tav tm="100000">
                                          <p:val>
                                            <p:strVal val="#ppt_h"/>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p:cTn id="32" dur="1" fill="hold">
                                          <p:stCondLst>
                                            <p:cond delay="0"/>
                                          </p:stCondLst>
                                        </p:cTn>
                                        <p:tgtEl>
                                          <p:spTgt spid="268426"/>
                                        </p:tgtEl>
                                        <p:attrNameLst>
                                          <p:attrName>style.visibility</p:attrName>
                                        </p:attrNameLst>
                                      </p:cBhvr>
                                      <p:to>
                                        <p:strVal val="visible"/>
                                      </p:to>
                                    </p:set>
                                    <p:animEffect transition="in" filter="wipe(down)">
                                      <p:cBhvr>
                                        <p:cTn id="33" dur="500"/>
                                        <p:tgtEl>
                                          <p:spTgt spid="26842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4" fill="hold" nodeType="clickEffect">
                                  <p:stCondLst>
                                    <p:cond delay="0"/>
                                  </p:stCondLst>
                                  <p:childTnLst>
                                    <p:set>
                                      <p:cBhvr>
                                        <p:cTn id="37" dur="1" fill="hold">
                                          <p:stCondLst>
                                            <p:cond delay="0"/>
                                          </p:stCondLst>
                                        </p:cTn>
                                        <p:tgtEl>
                                          <p:spTgt spid="268423"/>
                                        </p:tgtEl>
                                        <p:attrNameLst>
                                          <p:attrName>style.visibility</p:attrName>
                                        </p:attrNameLst>
                                      </p:cBhvr>
                                      <p:to>
                                        <p:strVal val="visible"/>
                                      </p:to>
                                    </p:set>
                                    <p:animEffect transition="in" filter="wipe(down)">
                                      <p:cBhvr>
                                        <p:cTn id="38" dur="500"/>
                                        <p:tgtEl>
                                          <p:spTgt spid="26842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4" fill="hold" nodeType="clickEffect">
                                  <p:stCondLst>
                                    <p:cond delay="0"/>
                                  </p:stCondLst>
                                  <p:childTnLst>
                                    <p:set>
                                      <p:cBhvr>
                                        <p:cTn id="42" dur="1" fill="hold">
                                          <p:stCondLst>
                                            <p:cond delay="0"/>
                                          </p:stCondLst>
                                        </p:cTn>
                                        <p:tgtEl>
                                          <p:spTgt spid="268409"/>
                                        </p:tgtEl>
                                        <p:attrNameLst>
                                          <p:attrName>style.visibility</p:attrName>
                                        </p:attrNameLst>
                                      </p:cBhvr>
                                      <p:to>
                                        <p:strVal val="visible"/>
                                      </p:to>
                                    </p:set>
                                    <p:animEffect transition="in" filter="wipe(down)">
                                      <p:cBhvr>
                                        <p:cTn id="43" dur="500"/>
                                        <p:tgtEl>
                                          <p:spTgt spid="26840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nodeType="clickEffect">
                                  <p:stCondLst>
                                    <p:cond delay="0"/>
                                  </p:stCondLst>
                                  <p:childTnLst>
                                    <p:set>
                                      <p:cBhvr>
                                        <p:cTn id="47" dur="1" fill="hold">
                                          <p:stCondLst>
                                            <p:cond delay="0"/>
                                          </p:stCondLst>
                                        </p:cTn>
                                        <p:tgtEl>
                                          <p:spTgt spid="268407"/>
                                        </p:tgtEl>
                                        <p:attrNameLst>
                                          <p:attrName>style.visibility</p:attrName>
                                        </p:attrNameLst>
                                      </p:cBhvr>
                                      <p:to>
                                        <p:strVal val="visible"/>
                                      </p:to>
                                    </p:set>
                                    <p:animEffect transition="in" filter="wipe(down)">
                                      <p:cBhvr>
                                        <p:cTn id="48" dur="500"/>
                                        <p:tgtEl>
                                          <p:spTgt spid="268407"/>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2684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40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107504" y="44624"/>
            <a:ext cx="8928992" cy="662473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8435" name="AutoShape 2"/>
          <p:cNvSpPr>
            <a:spLocks noGrp="1" noChangeArrowheads="1"/>
          </p:cNvSpPr>
          <p:nvPr>
            <p:ph type="title"/>
          </p:nvPr>
        </p:nvSpPr>
        <p:spPr>
          <a:xfrm>
            <a:off x="251520" y="203243"/>
            <a:ext cx="7344816" cy="601971"/>
          </a:xfrm>
        </p:spPr>
        <p:txBody>
          <a:bodyPr anchor="t" anchorCtr="0"/>
          <a:lstStyle/>
          <a:p>
            <a:r>
              <a:rPr lang="en-US" sz="2800" dirty="0"/>
              <a:t>The Linear Mixed </a:t>
            </a:r>
            <a:r>
              <a:rPr lang="en-US" sz="2800" dirty="0" smtClean="0"/>
              <a:t>Model: a Very Short Introduction</a:t>
            </a:r>
            <a:endParaRPr lang="en-US" sz="3000" dirty="0" smtClean="0">
              <a:latin typeface="Arial Narrow" pitchFamily="34" charset="0"/>
            </a:endParaRPr>
          </a:p>
        </p:txBody>
      </p:sp>
      <p:sp>
        <p:nvSpPr>
          <p:cNvPr id="52227" name="Rectangle 3"/>
          <p:cNvSpPr>
            <a:spLocks noGrp="1" noChangeArrowheads="1"/>
          </p:cNvSpPr>
          <p:nvPr>
            <p:ph type="body" idx="1"/>
          </p:nvPr>
        </p:nvSpPr>
        <p:spPr>
          <a:xfrm>
            <a:off x="251520" y="1180618"/>
            <a:ext cx="8640960" cy="4696654"/>
          </a:xfrm>
        </p:spPr>
        <p:txBody>
          <a:bodyPr/>
          <a:lstStyle/>
          <a:p>
            <a:pPr marL="0" indent="0">
              <a:buNone/>
            </a:pPr>
            <a:r>
              <a:rPr lang="en-NZ" b="1" dirty="0" smtClean="0">
                <a:solidFill>
                  <a:srgbClr val="800080"/>
                </a:solidFill>
              </a:rPr>
              <a:t>Linear = Additive</a:t>
            </a:r>
          </a:p>
          <a:p>
            <a:r>
              <a:rPr lang="en-US" dirty="0" smtClean="0"/>
              <a:t>Almost all analyses are based on a </a:t>
            </a:r>
            <a:r>
              <a:rPr lang="en-US" b="1" dirty="0" smtClean="0"/>
              <a:t>model</a:t>
            </a:r>
            <a:r>
              <a:rPr lang="en-US" dirty="0" smtClean="0"/>
              <a:t> or </a:t>
            </a:r>
            <a:r>
              <a:rPr lang="en-US" b="1" dirty="0" smtClean="0"/>
              <a:t>equation</a:t>
            </a:r>
            <a:r>
              <a:rPr lang="en-US" dirty="0" smtClean="0"/>
              <a:t> consisting of </a:t>
            </a:r>
            <a:r>
              <a:rPr lang="en-US" b="1" dirty="0" smtClean="0"/>
              <a:t>predictor</a:t>
            </a:r>
            <a:r>
              <a:rPr lang="en-US" dirty="0" smtClean="0"/>
              <a:t> or </a:t>
            </a:r>
            <a:r>
              <a:rPr lang="en-US" b="1" dirty="0" smtClean="0"/>
              <a:t>independent</a:t>
            </a:r>
            <a:r>
              <a:rPr lang="en-US" dirty="0" smtClean="0"/>
              <a:t> variables (X</a:t>
            </a:r>
            <a:r>
              <a:rPr lang="en-US" baseline="-25000" dirty="0" smtClean="0"/>
              <a:t>1</a:t>
            </a:r>
            <a:r>
              <a:rPr lang="en-US" dirty="0" smtClean="0"/>
              <a:t>, X </a:t>
            </a:r>
            <a:r>
              <a:rPr lang="en-US" baseline="-25000" dirty="0" smtClean="0"/>
              <a:t>2</a:t>
            </a:r>
            <a:r>
              <a:rPr lang="en-US" dirty="0" smtClean="0"/>
              <a:t>,…) </a:t>
            </a:r>
            <a:r>
              <a:rPr lang="en-US" b="1" dirty="0" smtClean="0"/>
              <a:t>added</a:t>
            </a:r>
            <a:r>
              <a:rPr lang="en-US" dirty="0" smtClean="0"/>
              <a:t> together to predict a </a:t>
            </a:r>
            <a:r>
              <a:rPr lang="en-US" b="1" dirty="0" smtClean="0"/>
              <a:t>dependent</a:t>
            </a:r>
            <a:r>
              <a:rPr lang="en-US" dirty="0" smtClean="0"/>
              <a:t> variable (Y): Y = a +</a:t>
            </a:r>
            <a:r>
              <a:rPr lang="en-US" dirty="0"/>
              <a:t> </a:t>
            </a:r>
            <a:r>
              <a:rPr lang="en-US" dirty="0" smtClean="0"/>
              <a:t>bX</a:t>
            </a:r>
            <a:r>
              <a:rPr lang="en-US" baseline="-25000" dirty="0" smtClean="0"/>
              <a:t>1</a:t>
            </a:r>
            <a:r>
              <a:rPr lang="en-US" dirty="0" smtClean="0"/>
              <a:t> +</a:t>
            </a:r>
            <a:r>
              <a:rPr lang="en-US" dirty="0"/>
              <a:t> </a:t>
            </a:r>
            <a:r>
              <a:rPr lang="en-US" dirty="0" smtClean="0"/>
              <a:t>cX</a:t>
            </a:r>
            <a:r>
              <a:rPr lang="en-US" baseline="-25000" dirty="0" smtClean="0"/>
              <a:t>2</a:t>
            </a:r>
            <a:r>
              <a:rPr lang="en-US" dirty="0" smtClean="0"/>
              <a:t> +… + error.</a:t>
            </a:r>
          </a:p>
          <a:p>
            <a:pPr lvl="1"/>
            <a:r>
              <a:rPr lang="en-US" dirty="0" smtClean="0"/>
              <a:t>These models are all just various forms of </a:t>
            </a:r>
            <a:r>
              <a:rPr lang="en-US" b="1" dirty="0" smtClean="0"/>
              <a:t>multiple linear regression</a:t>
            </a:r>
            <a:r>
              <a:rPr lang="en-US" dirty="0" smtClean="0"/>
              <a:t>.</a:t>
            </a:r>
          </a:p>
          <a:p>
            <a:r>
              <a:rPr lang="en-US" dirty="0" smtClean="0"/>
              <a:t>Each X has values for something (e.g., temperature in </a:t>
            </a:r>
            <a:r>
              <a:rPr lang="en-US" dirty="0" smtClean="0">
                <a:latin typeface="Arial Narrow"/>
              </a:rPr>
              <a:t>°C</a:t>
            </a:r>
            <a:r>
              <a:rPr lang="en-US" dirty="0" smtClean="0"/>
              <a:t>), or is a "</a:t>
            </a:r>
            <a:r>
              <a:rPr lang="en-US" b="1" dirty="0" smtClean="0"/>
              <a:t>dummy</a:t>
            </a:r>
            <a:r>
              <a:rPr lang="en-US" dirty="0" smtClean="0"/>
              <a:t>" variable with values of 0 or 1 to represent absence or presence of something (e.g., venue: not indoors=0, indoors=1).</a:t>
            </a:r>
          </a:p>
          <a:p>
            <a:pPr lvl="1"/>
            <a:r>
              <a:rPr lang="en-US" dirty="0" smtClean="0"/>
              <a:t>Something with more than two levels (e.g., snow: </a:t>
            </a:r>
            <a:r>
              <a:rPr lang="en-US" i="1" dirty="0" smtClean="0"/>
              <a:t>spring, granular, compact…</a:t>
            </a:r>
            <a:r>
              <a:rPr lang="en-US" dirty="0" smtClean="0"/>
              <a:t>) is represented by more than one dummy X.</a:t>
            </a:r>
          </a:p>
          <a:p>
            <a:r>
              <a:rPr lang="en-US" dirty="0" smtClean="0"/>
              <a:t>The </a:t>
            </a:r>
            <a:r>
              <a:rPr lang="en-US" b="1" dirty="0" smtClean="0"/>
              <a:t>effect</a:t>
            </a:r>
            <a:r>
              <a:rPr lang="en-US" dirty="0" smtClean="0"/>
              <a:t> of X</a:t>
            </a:r>
            <a:r>
              <a:rPr lang="en-US" baseline="-25000" dirty="0" smtClean="0"/>
              <a:t>1</a:t>
            </a:r>
            <a:r>
              <a:rPr lang="en-US" dirty="0" smtClean="0"/>
              <a:t> on Y is the value of the </a:t>
            </a:r>
            <a:r>
              <a:rPr lang="en-US" b="1" dirty="0" smtClean="0"/>
              <a:t>parameter</a:t>
            </a:r>
            <a:r>
              <a:rPr lang="en-US" dirty="0" smtClean="0"/>
              <a:t> or </a:t>
            </a:r>
            <a:r>
              <a:rPr lang="en-US" b="1" dirty="0" smtClean="0"/>
              <a:t>coefficient</a:t>
            </a:r>
            <a:r>
              <a:rPr lang="en-US" dirty="0" smtClean="0"/>
              <a:t> b.</a:t>
            </a:r>
          </a:p>
          <a:p>
            <a:pPr lvl="1"/>
            <a:r>
              <a:rPr lang="en-US" dirty="0" smtClean="0"/>
              <a:t>The unit of the effect is </a:t>
            </a:r>
            <a:r>
              <a:rPr lang="en-US" i="1" dirty="0" smtClean="0"/>
              <a:t>difference in Y per difference in X</a:t>
            </a:r>
            <a:r>
              <a:rPr lang="en-US" i="1" baseline="-25000" dirty="0" smtClean="0"/>
              <a:t>1</a:t>
            </a:r>
            <a:r>
              <a:rPr lang="en-US" dirty="0" smtClean="0"/>
              <a:t>.</a:t>
            </a:r>
          </a:p>
          <a:p>
            <a:pPr lvl="1"/>
            <a:r>
              <a:rPr lang="en-US" dirty="0" smtClean="0"/>
              <a:t>So, for a dummy X, the unit is difference in Y when whatever X represents (e.g., indoors) is present</a:t>
            </a:r>
            <a:r>
              <a:rPr lang="en-US" i="1" dirty="0" smtClean="0"/>
              <a:t>.</a:t>
            </a:r>
            <a:endParaRPr lang="en-US" dirty="0" smtClean="0"/>
          </a:p>
        </p:txBody>
      </p:sp>
      <p:sp>
        <p:nvSpPr>
          <p:cNvPr id="7" name="AutoShape 2"/>
          <p:cNvSpPr txBox="1">
            <a:spLocks noChangeArrowheads="1"/>
          </p:cNvSpPr>
          <p:nvPr/>
        </p:nvSpPr>
        <p:spPr bwMode="auto">
          <a:xfrm>
            <a:off x="4048075" y="620688"/>
            <a:ext cx="3548261" cy="730082"/>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3200" b="1">
                <a:solidFill>
                  <a:schemeClr val="tx2"/>
                </a:solidFill>
                <a:latin typeface="+mj-lt"/>
                <a:ea typeface="+mj-ea"/>
                <a:cs typeface="+mj-cs"/>
              </a:defRPr>
            </a:lvl1pPr>
            <a:lvl2pPr algn="l" rtl="0" eaLnBrk="0" fontAlgn="base" hangingPunct="0">
              <a:lnSpc>
                <a:spcPct val="90000"/>
              </a:lnSpc>
              <a:spcBef>
                <a:spcPct val="0"/>
              </a:spcBef>
              <a:spcAft>
                <a:spcPct val="0"/>
              </a:spcAft>
              <a:defRPr sz="3200" b="1">
                <a:solidFill>
                  <a:schemeClr val="tx2"/>
                </a:solidFill>
                <a:latin typeface="Arial" charset="0"/>
              </a:defRPr>
            </a:lvl2pPr>
            <a:lvl3pPr algn="l" rtl="0" eaLnBrk="0" fontAlgn="base" hangingPunct="0">
              <a:lnSpc>
                <a:spcPct val="90000"/>
              </a:lnSpc>
              <a:spcBef>
                <a:spcPct val="0"/>
              </a:spcBef>
              <a:spcAft>
                <a:spcPct val="0"/>
              </a:spcAft>
              <a:defRPr sz="3200" b="1">
                <a:solidFill>
                  <a:schemeClr val="tx2"/>
                </a:solidFill>
                <a:latin typeface="Arial" charset="0"/>
              </a:defRPr>
            </a:lvl3pPr>
            <a:lvl4pPr algn="l" rtl="0" eaLnBrk="0" fontAlgn="base" hangingPunct="0">
              <a:lnSpc>
                <a:spcPct val="90000"/>
              </a:lnSpc>
              <a:spcBef>
                <a:spcPct val="0"/>
              </a:spcBef>
              <a:spcAft>
                <a:spcPct val="0"/>
              </a:spcAft>
              <a:defRPr sz="3200" b="1">
                <a:solidFill>
                  <a:schemeClr val="tx2"/>
                </a:solidFill>
                <a:latin typeface="Arial" charset="0"/>
              </a:defRPr>
            </a:lvl4pPr>
            <a:lvl5pPr algn="l" rtl="0" eaLnBrk="0" fontAlgn="base" hangingPunct="0">
              <a:lnSpc>
                <a:spcPct val="90000"/>
              </a:lnSpc>
              <a:spcBef>
                <a:spcPct val="0"/>
              </a:spcBef>
              <a:spcAft>
                <a:spcPct val="0"/>
              </a:spcAft>
              <a:defRPr sz="32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a:lstStyle>
          <a:p>
            <a:pPr algn="r"/>
            <a:r>
              <a:rPr lang="en-US" sz="2400" i="1" dirty="0" smtClean="0">
                <a:latin typeface="Arial Narrow" pitchFamily="34" charset="0"/>
              </a:rPr>
              <a:t>Will Hopkins</a:t>
            </a:r>
            <a:r>
              <a:rPr lang="en-US" sz="2000" dirty="0" smtClean="0">
                <a:latin typeface="Arial Narrow" pitchFamily="34" charset="0"/>
              </a:rPr>
              <a:t/>
            </a:r>
            <a:br>
              <a:rPr lang="en-US" sz="2000" dirty="0" smtClean="0">
                <a:latin typeface="Arial Narrow" pitchFamily="34" charset="0"/>
              </a:rPr>
            </a:br>
            <a:r>
              <a:rPr lang="en-US" sz="2000" dirty="0" err="1" smtClean="0">
                <a:latin typeface="Arial Narrow" pitchFamily="34" charset="0"/>
              </a:rPr>
              <a:t>Sportscience</a:t>
            </a:r>
            <a:r>
              <a:rPr lang="en-US" sz="2000" dirty="0" smtClean="0">
                <a:latin typeface="Arial Narrow" pitchFamily="34" charset="0"/>
              </a:rPr>
              <a:t> </a:t>
            </a:r>
            <a:r>
              <a:rPr lang="en-US" sz="2000" dirty="0">
                <a:latin typeface="Arial Narrow" pitchFamily="34" charset="0"/>
              </a:rPr>
              <a:t>14, 49-57, 2010</a:t>
            </a:r>
            <a:br>
              <a:rPr lang="en-US" sz="2000" dirty="0">
                <a:latin typeface="Arial Narrow" pitchFamily="34" charset="0"/>
              </a:rPr>
            </a:br>
            <a:r>
              <a:rPr lang="en-US" sz="2000" dirty="0">
                <a:latin typeface="Arial Narrow" pitchFamily="34" charset="0"/>
              </a:rPr>
              <a:t>MSSE 41, 3-12, 2009</a:t>
            </a:r>
            <a:endParaRPr lang="en-US" sz="2400" dirty="0" smtClean="0">
              <a:latin typeface="Arial Narrow"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54241" y="127728"/>
            <a:ext cx="1238239" cy="1448912"/>
          </a:xfrm>
          <a:prstGeom prst="rect">
            <a:avLst/>
          </a:prstGeom>
          <a:ln>
            <a:solidFill>
              <a:schemeClr val="tx1"/>
            </a:solidFill>
          </a:ln>
        </p:spPr>
      </p:pic>
    </p:spTree>
    <p:extLst>
      <p:ext uri="{BB962C8B-B14F-4D97-AF65-F5344CB8AC3E}">
        <p14:creationId xmlns:p14="http://schemas.microsoft.com/office/powerpoint/2010/main" val="36867427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2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bldLvl="3"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107504" y="44624"/>
            <a:ext cx="8928992" cy="5976664"/>
          </a:xfrm>
        </p:spPr>
        <p:txBody>
          <a:bodyPr/>
          <a:lstStyle/>
          <a:p>
            <a:r>
              <a:rPr lang="en-US" dirty="0" smtClean="0"/>
              <a:t>You can have</a:t>
            </a:r>
            <a:r>
              <a:rPr lang="en-US" b="1" dirty="0" smtClean="0"/>
              <a:t> interactions</a:t>
            </a:r>
            <a:r>
              <a:rPr lang="en-US" dirty="0" smtClean="0"/>
              <a:t> to allow X</a:t>
            </a:r>
            <a:r>
              <a:rPr lang="en-US" baseline="-25000" dirty="0" smtClean="0"/>
              <a:t>1</a:t>
            </a:r>
            <a:r>
              <a:rPr lang="en-US" dirty="0" smtClean="0"/>
              <a:t> to have an effect that depends on X</a:t>
            </a:r>
            <a:r>
              <a:rPr lang="en-US" baseline="-25000" dirty="0" smtClean="0"/>
              <a:t>2</a:t>
            </a:r>
            <a:r>
              <a:rPr lang="en-US" dirty="0" smtClean="0"/>
              <a:t> (and vice versa):  Y = a + bX</a:t>
            </a:r>
            <a:r>
              <a:rPr lang="en-US" baseline="-25000" dirty="0" smtClean="0"/>
              <a:t>1</a:t>
            </a:r>
            <a:r>
              <a:rPr lang="en-US" dirty="0" smtClean="0"/>
              <a:t> + cX</a:t>
            </a:r>
            <a:r>
              <a:rPr lang="en-US" baseline="-25000" dirty="0" smtClean="0"/>
              <a:t>2</a:t>
            </a:r>
            <a:r>
              <a:rPr lang="en-US" dirty="0" smtClean="0"/>
              <a:t> + dX</a:t>
            </a:r>
            <a:r>
              <a:rPr lang="en-US" baseline="-25000" dirty="0" smtClean="0"/>
              <a:t>1</a:t>
            </a:r>
            <a:r>
              <a:rPr lang="en-US" dirty="0" smtClean="0"/>
              <a:t>*X</a:t>
            </a:r>
            <a:r>
              <a:rPr lang="en-US" baseline="-25000" dirty="0" smtClean="0"/>
              <a:t>2</a:t>
            </a:r>
            <a:r>
              <a:rPr lang="en-US" dirty="0" smtClean="0"/>
              <a:t>.</a:t>
            </a:r>
          </a:p>
          <a:p>
            <a:pPr lvl="1"/>
            <a:r>
              <a:rPr lang="en-US" dirty="0" smtClean="0"/>
              <a:t>You can generate X1*X2 as another variable X12, say, simply by multiplying X1 by X2 in your dataset: if X1=2 and X2=3, X12=6.</a:t>
            </a:r>
          </a:p>
          <a:p>
            <a:pPr lvl="1"/>
            <a:r>
              <a:rPr lang="en-US" dirty="0" smtClean="0"/>
              <a:t>If X</a:t>
            </a:r>
            <a:r>
              <a:rPr lang="en-US" baseline="-25000" dirty="0" smtClean="0"/>
              <a:t>1</a:t>
            </a:r>
            <a:r>
              <a:rPr lang="en-US" dirty="0" smtClean="0"/>
              <a:t>=X</a:t>
            </a:r>
            <a:r>
              <a:rPr lang="en-US" baseline="-25000" dirty="0" smtClean="0"/>
              <a:t>2</a:t>
            </a:r>
            <a:r>
              <a:rPr lang="en-US" dirty="0" smtClean="0"/>
              <a:t>, you get a </a:t>
            </a:r>
            <a:r>
              <a:rPr lang="en-US" b="1" dirty="0" smtClean="0"/>
              <a:t>quadratic</a:t>
            </a:r>
            <a:r>
              <a:rPr lang="en-US" dirty="0" smtClean="0"/>
              <a:t> effect of X: Y = a + </a:t>
            </a:r>
            <a:r>
              <a:rPr lang="en-US" dirty="0" err="1" smtClean="0"/>
              <a:t>bX</a:t>
            </a:r>
            <a:r>
              <a:rPr lang="en-US" dirty="0" smtClean="0"/>
              <a:t> + cX</a:t>
            </a:r>
            <a:r>
              <a:rPr lang="en-US" baseline="30000" dirty="0" smtClean="0"/>
              <a:t>2</a:t>
            </a:r>
            <a:r>
              <a:rPr lang="en-US" dirty="0" smtClean="0"/>
              <a:t>. </a:t>
            </a:r>
          </a:p>
          <a:p>
            <a:pPr lvl="1"/>
            <a:r>
              <a:rPr lang="en-US" dirty="0" smtClean="0"/>
              <a:t>Again, you can generate </a:t>
            </a:r>
            <a:r>
              <a:rPr lang="en-US" dirty="0" err="1" smtClean="0"/>
              <a:t>Xsq</a:t>
            </a:r>
            <a:r>
              <a:rPr lang="en-US" dirty="0"/>
              <a:t> </a:t>
            </a:r>
            <a:r>
              <a:rPr lang="en-US" dirty="0" smtClean="0"/>
              <a:t>yourself: if X=3, </a:t>
            </a:r>
            <a:r>
              <a:rPr lang="en-US" dirty="0" err="1" smtClean="0"/>
              <a:t>Xsq</a:t>
            </a:r>
            <a:r>
              <a:rPr lang="en-US" dirty="0" smtClean="0"/>
              <a:t>=9, etc.</a:t>
            </a:r>
          </a:p>
          <a:p>
            <a:pPr marL="0" indent="0">
              <a:buNone/>
            </a:pPr>
            <a:r>
              <a:rPr lang="en-NZ" b="1" dirty="0" smtClean="0">
                <a:solidFill>
                  <a:srgbClr val="800080"/>
                </a:solidFill>
              </a:rPr>
              <a:t>Adjusting for Something</a:t>
            </a:r>
            <a:endParaRPr lang="en-NZ" b="1" dirty="0">
              <a:solidFill>
                <a:srgbClr val="800080"/>
              </a:solidFill>
            </a:endParaRPr>
          </a:p>
          <a:p>
            <a:r>
              <a:rPr lang="en-US" dirty="0" smtClean="0"/>
              <a:t>This fantastic feature arises from the additive nature of linear models.</a:t>
            </a:r>
          </a:p>
          <a:p>
            <a:r>
              <a:rPr lang="en-US" dirty="0" smtClean="0"/>
              <a:t>If Y </a:t>
            </a:r>
            <a:r>
              <a:rPr lang="en-US" dirty="0"/>
              <a:t>= </a:t>
            </a:r>
            <a:r>
              <a:rPr lang="en-US" dirty="0" smtClean="0"/>
              <a:t>a </a:t>
            </a:r>
            <a:r>
              <a:rPr lang="en-US" dirty="0"/>
              <a:t>+ </a:t>
            </a:r>
            <a:r>
              <a:rPr lang="en-US" dirty="0" smtClean="0"/>
              <a:t>bX</a:t>
            </a:r>
            <a:r>
              <a:rPr lang="en-US" baseline="-25000" dirty="0" smtClean="0"/>
              <a:t>1</a:t>
            </a:r>
            <a:r>
              <a:rPr lang="en-US" dirty="0" smtClean="0"/>
              <a:t> </a:t>
            </a:r>
            <a:r>
              <a:rPr lang="en-US" dirty="0"/>
              <a:t>+ </a:t>
            </a:r>
            <a:r>
              <a:rPr lang="en-US" dirty="0" smtClean="0"/>
              <a:t>cX</a:t>
            </a:r>
            <a:r>
              <a:rPr lang="en-US" baseline="-25000" dirty="0" smtClean="0"/>
              <a:t>2</a:t>
            </a:r>
            <a:r>
              <a:rPr lang="en-US" dirty="0" smtClean="0"/>
              <a:t>, the </a:t>
            </a:r>
            <a:r>
              <a:rPr lang="en-US" i="1" dirty="0" smtClean="0"/>
              <a:t>only possible</a:t>
            </a:r>
            <a:r>
              <a:rPr lang="en-US" dirty="0" smtClean="0"/>
              <a:t> interpretation of b is that it is the change in Y per change in X</a:t>
            </a:r>
            <a:r>
              <a:rPr lang="en-US" baseline="-25000" dirty="0" smtClean="0"/>
              <a:t>1</a:t>
            </a:r>
            <a:r>
              <a:rPr lang="en-US" dirty="0" smtClean="0"/>
              <a:t> </a:t>
            </a:r>
            <a:r>
              <a:rPr lang="en-US" i="1" dirty="0" smtClean="0"/>
              <a:t>when X</a:t>
            </a:r>
            <a:r>
              <a:rPr lang="en-US" i="1" baseline="-25000" dirty="0" smtClean="0"/>
              <a:t>2</a:t>
            </a:r>
            <a:r>
              <a:rPr lang="en-US" i="1" dirty="0" smtClean="0"/>
              <a:t> and any other predictors in the model are </a:t>
            </a:r>
            <a:r>
              <a:rPr lang="en-US" b="1" i="1" dirty="0" smtClean="0"/>
              <a:t>held constant</a:t>
            </a:r>
            <a:r>
              <a:rPr lang="en-US" i="1" dirty="0" smtClean="0"/>
              <a:t>.</a:t>
            </a:r>
            <a:r>
              <a:rPr lang="en-US" dirty="0" smtClean="0"/>
              <a:t> </a:t>
            </a:r>
          </a:p>
          <a:p>
            <a:r>
              <a:rPr lang="en-US" dirty="0" smtClean="0"/>
              <a:t>We also say b is the </a:t>
            </a:r>
            <a:r>
              <a:rPr lang="en-US" b="1" dirty="0" smtClean="0"/>
              <a:t>pure</a:t>
            </a:r>
            <a:r>
              <a:rPr lang="en-US" dirty="0" smtClean="0"/>
              <a:t> </a:t>
            </a:r>
            <a:r>
              <a:rPr lang="en-US" b="1" dirty="0" smtClean="0"/>
              <a:t>effect</a:t>
            </a:r>
            <a:r>
              <a:rPr lang="en-US" dirty="0" smtClean="0"/>
              <a:t> of X</a:t>
            </a:r>
            <a:r>
              <a:rPr lang="en-US" baseline="-25000" dirty="0" smtClean="0"/>
              <a:t>1</a:t>
            </a:r>
            <a:r>
              <a:rPr lang="en-US" dirty="0" smtClean="0"/>
              <a:t> on Y, or the effect of X</a:t>
            </a:r>
            <a:r>
              <a:rPr lang="en-US" baseline="-25000" dirty="0" smtClean="0"/>
              <a:t>1</a:t>
            </a:r>
            <a:r>
              <a:rPr lang="en-US" dirty="0" smtClean="0"/>
              <a:t> </a:t>
            </a:r>
            <a:r>
              <a:rPr lang="en-US" b="1" dirty="0" smtClean="0"/>
              <a:t>controlled</a:t>
            </a:r>
            <a:r>
              <a:rPr lang="en-US" dirty="0" smtClean="0"/>
              <a:t> or </a:t>
            </a:r>
            <a:r>
              <a:rPr lang="en-US" b="1" dirty="0" smtClean="0"/>
              <a:t>adjusted</a:t>
            </a:r>
            <a:r>
              <a:rPr lang="en-US" dirty="0" smtClean="0"/>
              <a:t> for all other predictors in the model.</a:t>
            </a:r>
          </a:p>
          <a:p>
            <a:r>
              <a:rPr lang="en-US" dirty="0" smtClean="0"/>
              <a:t>Ditto for all the other predictors in the model: each parameter is the pure effect of its predictor.</a:t>
            </a:r>
          </a:p>
        </p:txBody>
      </p:sp>
    </p:spTree>
    <p:extLst>
      <p:ext uri="{BB962C8B-B14F-4D97-AF65-F5344CB8AC3E}">
        <p14:creationId xmlns:p14="http://schemas.microsoft.com/office/powerpoint/2010/main" val="1728162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22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22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bldLvl="3"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74815" y="44624"/>
            <a:ext cx="8994370" cy="6768752"/>
          </a:xfrm>
        </p:spPr>
        <p:txBody>
          <a:bodyPr/>
          <a:lstStyle/>
          <a:p>
            <a:r>
              <a:rPr lang="en-US" dirty="0"/>
              <a:t>So, if the other predictors include the</a:t>
            </a:r>
            <a:r>
              <a:rPr lang="en-US" b="1" dirty="0"/>
              <a:t> identities of the athletes</a:t>
            </a:r>
            <a:r>
              <a:rPr lang="en-US" dirty="0"/>
              <a:t>…</a:t>
            </a:r>
          </a:p>
          <a:p>
            <a:pPr lvl="1"/>
            <a:r>
              <a:rPr lang="en-US" dirty="0" smtClean="0"/>
              <a:t>(…each included as a dummy variable: 300 athletes means 300 dummies!)</a:t>
            </a:r>
          </a:p>
          <a:p>
            <a:pPr lvl="1"/>
            <a:r>
              <a:rPr lang="en-US" dirty="0" smtClean="0"/>
              <a:t>…you </a:t>
            </a:r>
            <a:r>
              <a:rPr lang="en-US" dirty="0"/>
              <a:t>can estimate the pure effect of each environmental condition, as if it were all for the same </a:t>
            </a:r>
            <a:r>
              <a:rPr lang="en-US" dirty="0" smtClean="0"/>
              <a:t>athletes,</a:t>
            </a:r>
            <a:endParaRPr lang="en-US" dirty="0"/>
          </a:p>
          <a:p>
            <a:pPr lvl="1"/>
            <a:r>
              <a:rPr lang="en-US" dirty="0" smtClean="0"/>
              <a:t>…and </a:t>
            </a:r>
            <a:r>
              <a:rPr lang="en-US" dirty="0"/>
              <a:t>parameters for the athletes allow you to estimate pure differences or changes for athletes, as if they were all in the same environment. </a:t>
            </a:r>
            <a:r>
              <a:rPr lang="en-US" b="1" dirty="0"/>
              <a:t>Wow</a:t>
            </a:r>
            <a:r>
              <a:rPr lang="en-US" b="1" dirty="0" smtClean="0"/>
              <a:t>!</a:t>
            </a:r>
          </a:p>
          <a:p>
            <a:r>
              <a:rPr lang="en-US" dirty="0" smtClean="0"/>
              <a:t>Yes</a:t>
            </a:r>
            <a:r>
              <a:rPr lang="en-US" dirty="0" smtClean="0"/>
              <a:t>, but athlete </a:t>
            </a:r>
            <a:r>
              <a:rPr lang="en-US" dirty="0"/>
              <a:t>identities are different from other </a:t>
            </a:r>
            <a:r>
              <a:rPr lang="en-US" dirty="0" smtClean="0"/>
              <a:t>predictors…</a:t>
            </a:r>
            <a:endParaRPr lang="en-US" dirty="0"/>
          </a:p>
          <a:p>
            <a:pPr marL="0" indent="0">
              <a:buNone/>
            </a:pPr>
            <a:r>
              <a:rPr lang="en-NZ" b="1" dirty="0" smtClean="0">
                <a:solidFill>
                  <a:srgbClr val="800080"/>
                </a:solidFill>
              </a:rPr>
              <a:t>Random and Fixed Effects</a:t>
            </a:r>
          </a:p>
          <a:p>
            <a:r>
              <a:rPr lang="en-US" dirty="0" smtClean="0"/>
              <a:t>The athletes represent a </a:t>
            </a:r>
            <a:r>
              <a:rPr lang="en-US" b="1" dirty="0" smtClean="0"/>
              <a:t>sample</a:t>
            </a:r>
            <a:r>
              <a:rPr lang="en-US" dirty="0" smtClean="0"/>
              <a:t> from some population, so you get different identities if you repeat the study with a different sample.</a:t>
            </a:r>
          </a:p>
          <a:p>
            <a:pPr lvl="1"/>
            <a:r>
              <a:rPr lang="en-US" dirty="0" smtClean="0"/>
              <a:t>The variation of athlete identities from sample to sample is </a:t>
            </a:r>
            <a:r>
              <a:rPr lang="en-US" i="1" dirty="0" smtClean="0"/>
              <a:t>random</a:t>
            </a:r>
            <a:r>
              <a:rPr lang="en-US" dirty="0" smtClean="0"/>
              <a:t>.</a:t>
            </a:r>
          </a:p>
          <a:p>
            <a:pPr lvl="1"/>
            <a:r>
              <a:rPr lang="en-US" dirty="0" smtClean="0"/>
              <a:t>Hence athlete identity is a </a:t>
            </a:r>
            <a:r>
              <a:rPr lang="en-US" b="1" dirty="0" smtClean="0"/>
              <a:t>random effect</a:t>
            </a:r>
            <a:r>
              <a:rPr lang="en-US" dirty="0" smtClean="0"/>
              <a:t>.</a:t>
            </a:r>
          </a:p>
          <a:p>
            <a:r>
              <a:rPr lang="en-US" dirty="0" smtClean="0"/>
              <a:t>But the identities of snow condition don't change from one sample to another.  The identities are </a:t>
            </a:r>
            <a:r>
              <a:rPr lang="en-US" b="1" dirty="0" smtClean="0"/>
              <a:t>fixed</a:t>
            </a:r>
            <a:r>
              <a:rPr lang="en-US" dirty="0" smtClean="0"/>
              <a:t>, at whatever levels you choose.</a:t>
            </a:r>
          </a:p>
          <a:p>
            <a:pPr lvl="1"/>
            <a:r>
              <a:rPr lang="en-US" dirty="0" smtClean="0"/>
              <a:t>Hence snow condition is a </a:t>
            </a:r>
            <a:r>
              <a:rPr lang="en-US" b="1" dirty="0" smtClean="0"/>
              <a:t>fixed effect</a:t>
            </a:r>
            <a:r>
              <a:rPr lang="en-US" dirty="0" smtClean="0"/>
              <a:t>.</a:t>
            </a:r>
          </a:p>
          <a:p>
            <a:r>
              <a:rPr lang="en-US" dirty="0" smtClean="0"/>
              <a:t>A mix of fixed and random effects is thus a </a:t>
            </a:r>
            <a:r>
              <a:rPr lang="en-US" b="1" dirty="0" smtClean="0"/>
              <a:t>mixed</a:t>
            </a:r>
            <a:r>
              <a:rPr lang="en-US" dirty="0" smtClean="0"/>
              <a:t> </a:t>
            </a:r>
            <a:r>
              <a:rPr lang="en-US" b="1" dirty="0" smtClean="0"/>
              <a:t>model</a:t>
            </a:r>
            <a:r>
              <a:rPr lang="en-US" dirty="0" smtClean="0"/>
              <a:t>. </a:t>
            </a:r>
          </a:p>
          <a:p>
            <a:pPr lvl="1"/>
            <a:r>
              <a:rPr lang="en-US" dirty="0" smtClean="0"/>
              <a:t>Other names for mixed models: </a:t>
            </a:r>
            <a:r>
              <a:rPr lang="en-US" b="1" dirty="0" smtClean="0"/>
              <a:t>hierarchical </a:t>
            </a:r>
            <a:r>
              <a:rPr lang="en-US" dirty="0" smtClean="0"/>
              <a:t>or </a:t>
            </a:r>
            <a:r>
              <a:rPr lang="en-US" b="1" dirty="0" smtClean="0"/>
              <a:t>multilevel</a:t>
            </a:r>
            <a:r>
              <a:rPr lang="en-US" dirty="0" smtClean="0"/>
              <a:t>.</a:t>
            </a:r>
          </a:p>
        </p:txBody>
      </p:sp>
    </p:spTree>
    <p:extLst>
      <p:ext uri="{BB962C8B-B14F-4D97-AF65-F5344CB8AC3E}">
        <p14:creationId xmlns:p14="http://schemas.microsoft.com/office/powerpoint/2010/main" val="3925078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22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222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222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222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2227">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222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bldLvl="3"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107504" y="44624"/>
            <a:ext cx="8928992" cy="6624736"/>
          </a:xfrm>
        </p:spPr>
        <p:txBody>
          <a:bodyPr/>
          <a:lstStyle/>
          <a:p>
            <a:r>
              <a:rPr lang="en-US" dirty="0"/>
              <a:t>More fascinating facts about fixed and random effects…</a:t>
            </a:r>
          </a:p>
          <a:p>
            <a:pPr lvl="1"/>
            <a:r>
              <a:rPr lang="en-US" dirty="0"/>
              <a:t>A numeric predictor like temperature is fixed, because everyone gets the same </a:t>
            </a:r>
            <a:r>
              <a:rPr lang="en-US" dirty="0" smtClean="0"/>
              <a:t>parameter: the coefficient is fixed, not the variable!</a:t>
            </a:r>
            <a:endParaRPr lang="en-US" dirty="0"/>
          </a:p>
          <a:p>
            <a:pPr lvl="1"/>
            <a:r>
              <a:rPr lang="en-US" dirty="0"/>
              <a:t>A predictor like race identity can be random, if it’s considered as a sample.</a:t>
            </a:r>
          </a:p>
          <a:p>
            <a:pPr lvl="1"/>
            <a:r>
              <a:rPr lang="en-US" dirty="0"/>
              <a:t>You can include interactions between athlete identities and fixed effects to get </a:t>
            </a:r>
            <a:r>
              <a:rPr lang="en-US" b="1" dirty="0"/>
              <a:t>unique effects for each athlete</a:t>
            </a:r>
            <a:r>
              <a:rPr lang="en-US" dirty="0"/>
              <a:t>.</a:t>
            </a:r>
          </a:p>
          <a:p>
            <a:pPr>
              <a:lnSpc>
                <a:spcPct val="97000"/>
              </a:lnSpc>
            </a:pPr>
            <a:r>
              <a:rPr lang="en-US" dirty="0" smtClean="0"/>
              <a:t>With a subject random effect, subjects are “held constant”, so all effects are effectively within-subject changes, apart from the obvious between-subject group effects.</a:t>
            </a:r>
          </a:p>
          <a:p>
            <a:pPr lvl="1">
              <a:lnSpc>
                <a:spcPct val="97000"/>
              </a:lnSpc>
            </a:pPr>
            <a:r>
              <a:rPr lang="en-US" dirty="0" smtClean="0"/>
              <a:t>The analysis is equivalent to paired t tests.  Without the subject random effect, the analysis would be equivalent to less powerful unpaired t tests.</a:t>
            </a:r>
          </a:p>
          <a:p>
            <a:pPr>
              <a:lnSpc>
                <a:spcPct val="97000"/>
              </a:lnSpc>
            </a:pPr>
            <a:r>
              <a:rPr lang="en-US" dirty="0" smtClean="0"/>
              <a:t>Here's another useful way to think about fixed and random effects…</a:t>
            </a:r>
          </a:p>
          <a:p>
            <a:pPr lvl="1">
              <a:lnSpc>
                <a:spcPct val="97000"/>
              </a:lnSpc>
            </a:pPr>
            <a:r>
              <a:rPr lang="en-US" dirty="0" smtClean="0"/>
              <a:t>With fixed effects </a:t>
            </a:r>
            <a:r>
              <a:rPr lang="en-US" dirty="0"/>
              <a:t>we </a:t>
            </a:r>
            <a:r>
              <a:rPr lang="en-US" b="1" dirty="0" smtClean="0"/>
              <a:t>estimate and</a:t>
            </a:r>
            <a:r>
              <a:rPr lang="en-US" dirty="0" smtClean="0"/>
              <a:t> </a:t>
            </a:r>
            <a:r>
              <a:rPr lang="en-US" b="1" dirty="0" smtClean="0"/>
              <a:t>account for means</a:t>
            </a:r>
            <a:r>
              <a:rPr lang="en-US" dirty="0" smtClean="0"/>
              <a:t>, differences between means, or the mean effect of differences in a numeric predictor.</a:t>
            </a:r>
          </a:p>
          <a:p>
            <a:pPr lvl="1">
              <a:lnSpc>
                <a:spcPct val="97000"/>
              </a:lnSpc>
            </a:pPr>
            <a:r>
              <a:rPr lang="en-US" dirty="0" smtClean="0"/>
              <a:t>With random effects, we can still estimate the individual means (e.g., for each athlete), but we really </a:t>
            </a:r>
            <a:r>
              <a:rPr lang="en-US" b="1" dirty="0" smtClean="0"/>
              <a:t>account for </a:t>
            </a:r>
            <a:r>
              <a:rPr lang="en-US" b="1" i="1" dirty="0" smtClean="0"/>
              <a:t>variation</a:t>
            </a:r>
            <a:r>
              <a:rPr lang="en-US" dirty="0" smtClean="0"/>
              <a:t>, and we summarize it as a </a:t>
            </a:r>
            <a:r>
              <a:rPr lang="en-US" b="1" dirty="0" smtClean="0"/>
              <a:t>standard deviation</a:t>
            </a:r>
            <a:r>
              <a:rPr lang="en-US" dirty="0" smtClean="0"/>
              <a:t>. </a:t>
            </a:r>
          </a:p>
        </p:txBody>
      </p:sp>
    </p:spTree>
    <p:extLst>
      <p:ext uri="{BB962C8B-B14F-4D97-AF65-F5344CB8AC3E}">
        <p14:creationId xmlns:p14="http://schemas.microsoft.com/office/powerpoint/2010/main" val="1199439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22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22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bldLvl="3"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107504" y="44624"/>
            <a:ext cx="8928992" cy="5904656"/>
          </a:xfrm>
        </p:spPr>
        <p:txBody>
          <a:bodyPr/>
          <a:lstStyle/>
          <a:p>
            <a:pPr>
              <a:lnSpc>
                <a:spcPct val="97000"/>
              </a:lnSpc>
            </a:pPr>
            <a:r>
              <a:rPr lang="en-US" dirty="0"/>
              <a:t>The </a:t>
            </a:r>
            <a:r>
              <a:rPr lang="en-US" b="1" dirty="0"/>
              <a:t>residual error</a:t>
            </a:r>
            <a:r>
              <a:rPr lang="en-US" dirty="0"/>
              <a:t> (the differences between </a:t>
            </a:r>
            <a:r>
              <a:rPr lang="en-US" b="1" dirty="0"/>
              <a:t>observed</a:t>
            </a:r>
            <a:r>
              <a:rPr lang="en-US" dirty="0"/>
              <a:t> and </a:t>
            </a:r>
            <a:r>
              <a:rPr lang="en-US" b="1" dirty="0"/>
              <a:t>predicted</a:t>
            </a:r>
            <a:r>
              <a:rPr lang="en-US" dirty="0"/>
              <a:t> values) is a random effect.</a:t>
            </a:r>
          </a:p>
          <a:p>
            <a:pPr lvl="1">
              <a:lnSpc>
                <a:spcPct val="97000"/>
              </a:lnSpc>
            </a:pPr>
            <a:r>
              <a:rPr lang="en-US" dirty="0"/>
              <a:t>You can have different residual SD for different clusters of data between or within athletes. Example: more error when athletes are younger.</a:t>
            </a:r>
          </a:p>
          <a:p>
            <a:pPr>
              <a:lnSpc>
                <a:spcPct val="97000"/>
              </a:lnSpc>
            </a:pPr>
            <a:r>
              <a:rPr lang="en-US" dirty="0" smtClean="0"/>
              <a:t>You can use a </a:t>
            </a:r>
            <a:r>
              <a:rPr lang="en-US" dirty="0"/>
              <a:t>spreadsheet or ANOVA-type </a:t>
            </a:r>
            <a:r>
              <a:rPr lang="en-US" dirty="0" smtClean="0"/>
              <a:t>analyses to take </a:t>
            </a:r>
            <a:r>
              <a:rPr lang="en-US" dirty="0"/>
              <a:t>into account random </a:t>
            </a:r>
            <a:r>
              <a:rPr lang="en-US" dirty="0" smtClean="0"/>
              <a:t>effects in some straightforward models.</a:t>
            </a:r>
          </a:p>
          <a:p>
            <a:pPr lvl="1">
              <a:lnSpc>
                <a:spcPct val="97000"/>
              </a:lnSpc>
            </a:pPr>
            <a:r>
              <a:rPr lang="en-US" dirty="0" smtClean="0"/>
              <a:t>My controlled-trial spreadsheet does correct estimation of individual responses and their confidence limits.</a:t>
            </a:r>
          </a:p>
          <a:p>
            <a:pPr>
              <a:lnSpc>
                <a:spcPct val="97000"/>
              </a:lnSpc>
            </a:pPr>
            <a:r>
              <a:rPr lang="en-US" dirty="0"/>
              <a:t>But sophisticated </a:t>
            </a:r>
            <a:r>
              <a:rPr lang="en-US" dirty="0" smtClean="0"/>
              <a:t>models and large datasets need a stats package that supports mixed modeling: SAS, SPSS</a:t>
            </a:r>
            <a:r>
              <a:rPr lang="en-US" dirty="0"/>
              <a:t>, </a:t>
            </a:r>
            <a:r>
              <a:rPr lang="en-US" dirty="0" smtClean="0"/>
              <a:t>R,…</a:t>
            </a:r>
          </a:p>
          <a:p>
            <a:pPr lvl="1">
              <a:lnSpc>
                <a:spcPct val="97000"/>
              </a:lnSpc>
            </a:pPr>
            <a:r>
              <a:rPr lang="en-US" dirty="0" smtClean="0"/>
              <a:t>Dummy coding is automatic, but you should learn to include dummies yourself for special models.</a:t>
            </a:r>
          </a:p>
          <a:p>
            <a:pPr lvl="1">
              <a:lnSpc>
                <a:spcPct val="97000"/>
              </a:lnSpc>
            </a:pPr>
            <a:r>
              <a:rPr lang="en-US" dirty="0" smtClean="0"/>
              <a:t>Example: in a study of effects of caffeine on time trials and competitions of an elite swimming squad, we used dummies to code competitions (vs time trials), evening (vs morning) performances, real (vs placebo) caffeine…</a:t>
            </a:r>
          </a:p>
          <a:p>
            <a:pPr>
              <a:lnSpc>
                <a:spcPct val="97000"/>
              </a:lnSpc>
            </a:pPr>
            <a:endParaRPr lang="en-US" dirty="0" smtClean="0"/>
          </a:p>
        </p:txBody>
      </p:sp>
    </p:spTree>
    <p:extLst>
      <p:ext uri="{BB962C8B-B14F-4D97-AF65-F5344CB8AC3E}">
        <p14:creationId xmlns:p14="http://schemas.microsoft.com/office/powerpoint/2010/main" val="23460809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222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bldLvl="3"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41300" y="152400"/>
            <a:ext cx="8664575" cy="533400"/>
          </a:xfrm>
          <a:solidFill>
            <a:srgbClr val="FFFF66"/>
          </a:solidFill>
          <a:ln cap="flat"/>
        </p:spPr>
        <p:txBody>
          <a:bodyPr/>
          <a:lstStyle/>
          <a:p>
            <a:r>
              <a:rPr lang="en-US" altLang="en-US" dirty="0" smtClean="0"/>
              <a:t>Analysis of Controlled Trials by Mixed Modeling</a:t>
            </a:r>
          </a:p>
        </p:txBody>
      </p:sp>
      <p:sp>
        <p:nvSpPr>
          <p:cNvPr id="3075" name="Rectangle 3"/>
          <p:cNvSpPr>
            <a:spLocks noGrp="1" noChangeArrowheads="1"/>
          </p:cNvSpPr>
          <p:nvPr>
            <p:ph type="body" idx="1"/>
          </p:nvPr>
        </p:nvSpPr>
        <p:spPr>
          <a:xfrm>
            <a:off x="242888" y="685800"/>
            <a:ext cx="8661400" cy="6096000"/>
          </a:xfrm>
        </p:spPr>
        <p:txBody>
          <a:bodyPr/>
          <a:lstStyle/>
          <a:p>
            <a:r>
              <a:rPr lang="en-US" altLang="en-US" dirty="0" smtClean="0"/>
              <a:t>Data are in the “long” form of </a:t>
            </a:r>
            <a:br>
              <a:rPr lang="en-US" altLang="en-US" dirty="0" smtClean="0"/>
            </a:br>
            <a:r>
              <a:rPr lang="en-US" altLang="en-US" dirty="0" smtClean="0"/>
              <a:t>one row per subject per trial:</a:t>
            </a:r>
          </a:p>
        </p:txBody>
      </p:sp>
      <p:grpSp>
        <p:nvGrpSpPr>
          <p:cNvPr id="160830" name="Group 62"/>
          <p:cNvGrpSpPr>
            <a:grpSpLocks/>
          </p:cNvGrpSpPr>
          <p:nvPr/>
        </p:nvGrpSpPr>
        <p:grpSpPr bwMode="auto">
          <a:xfrm>
            <a:off x="4764088" y="1254125"/>
            <a:ext cx="3810000" cy="4038600"/>
            <a:chOff x="1488" y="864"/>
            <a:chExt cx="2400" cy="2544"/>
          </a:xfrm>
        </p:grpSpPr>
        <p:sp>
          <p:nvSpPr>
            <p:cNvPr id="3081" name="Text Box 4"/>
            <p:cNvSpPr txBox="1">
              <a:spLocks noChangeArrowheads="1"/>
            </p:cNvSpPr>
            <p:nvPr/>
          </p:nvSpPr>
          <p:spPr bwMode="auto">
            <a:xfrm>
              <a:off x="1536" y="864"/>
              <a:ext cx="672" cy="251"/>
            </a:xfrm>
            <a:prstGeom prst="rect">
              <a:avLst/>
            </a:prstGeom>
            <a:solidFill>
              <a:srgbClr val="FFFF66"/>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Girl</a:t>
              </a:r>
            </a:p>
          </p:txBody>
        </p:sp>
        <p:sp>
          <p:nvSpPr>
            <p:cNvPr id="3082" name="Text Box 5"/>
            <p:cNvSpPr txBox="1">
              <a:spLocks noChangeArrowheads="1"/>
            </p:cNvSpPr>
            <p:nvPr/>
          </p:nvSpPr>
          <p:spPr bwMode="auto">
            <a:xfrm>
              <a:off x="2208" y="864"/>
              <a:ext cx="624" cy="251"/>
            </a:xfrm>
            <a:prstGeom prst="rect">
              <a:avLst/>
            </a:prstGeom>
            <a:solidFill>
              <a:srgbClr val="99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Group</a:t>
              </a:r>
            </a:p>
          </p:txBody>
        </p:sp>
        <p:sp>
          <p:nvSpPr>
            <p:cNvPr id="3083" name="Text Box 6"/>
            <p:cNvSpPr txBox="1">
              <a:spLocks noChangeArrowheads="1"/>
            </p:cNvSpPr>
            <p:nvPr/>
          </p:nvSpPr>
          <p:spPr bwMode="auto">
            <a:xfrm>
              <a:off x="2832" y="864"/>
              <a:ext cx="528" cy="251"/>
            </a:xfrm>
            <a:prstGeom prst="rect">
              <a:avLst/>
            </a:prstGeom>
            <a:solidFill>
              <a:srgbClr val="99FF66"/>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Trial</a:t>
              </a:r>
            </a:p>
          </p:txBody>
        </p:sp>
        <p:sp>
          <p:nvSpPr>
            <p:cNvPr id="3084" name="Text Box 7"/>
            <p:cNvSpPr txBox="1">
              <a:spLocks noChangeArrowheads="1"/>
            </p:cNvSpPr>
            <p:nvPr/>
          </p:nvSpPr>
          <p:spPr bwMode="auto">
            <a:xfrm>
              <a:off x="3360" y="864"/>
              <a:ext cx="480" cy="251"/>
            </a:xfrm>
            <a:prstGeom prst="rect">
              <a:avLst/>
            </a:prstGeom>
            <a:solidFill>
              <a:srgbClr val="FF99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Y</a:t>
              </a:r>
            </a:p>
          </p:txBody>
        </p:sp>
        <p:sp>
          <p:nvSpPr>
            <p:cNvPr id="3085" name="Text Box 8"/>
            <p:cNvSpPr txBox="1">
              <a:spLocks noChangeArrowheads="1"/>
            </p:cNvSpPr>
            <p:nvPr/>
          </p:nvSpPr>
          <p:spPr bwMode="auto">
            <a:xfrm>
              <a:off x="1536" y="1112"/>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Ann</a:t>
              </a:r>
            </a:p>
          </p:txBody>
        </p:sp>
        <p:sp>
          <p:nvSpPr>
            <p:cNvPr id="3086" name="Text Box 9"/>
            <p:cNvSpPr txBox="1">
              <a:spLocks noChangeArrowheads="1"/>
            </p:cNvSpPr>
            <p:nvPr/>
          </p:nvSpPr>
          <p:spPr bwMode="auto">
            <a:xfrm>
              <a:off x="2208" y="1112"/>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exptal</a:t>
              </a:r>
            </a:p>
          </p:txBody>
        </p:sp>
        <p:sp>
          <p:nvSpPr>
            <p:cNvPr id="3087" name="Text Box 10"/>
            <p:cNvSpPr txBox="1">
              <a:spLocks noChangeArrowheads="1"/>
            </p:cNvSpPr>
            <p:nvPr/>
          </p:nvSpPr>
          <p:spPr bwMode="auto">
            <a:xfrm>
              <a:off x="2832" y="1112"/>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pre</a:t>
              </a:r>
            </a:p>
          </p:txBody>
        </p:sp>
        <p:sp>
          <p:nvSpPr>
            <p:cNvPr id="3088" name="Text Box 11"/>
            <p:cNvSpPr txBox="1">
              <a:spLocks noChangeArrowheads="1"/>
            </p:cNvSpPr>
            <p:nvPr/>
          </p:nvSpPr>
          <p:spPr bwMode="auto">
            <a:xfrm>
              <a:off x="3360" y="1112"/>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58</a:t>
              </a:r>
            </a:p>
          </p:txBody>
        </p:sp>
        <p:sp>
          <p:nvSpPr>
            <p:cNvPr id="3089" name="Text Box 12"/>
            <p:cNvSpPr txBox="1">
              <a:spLocks noChangeArrowheads="1"/>
            </p:cNvSpPr>
            <p:nvPr/>
          </p:nvSpPr>
          <p:spPr bwMode="auto">
            <a:xfrm>
              <a:off x="1536" y="1360"/>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Ann</a:t>
              </a:r>
            </a:p>
          </p:txBody>
        </p:sp>
        <p:sp>
          <p:nvSpPr>
            <p:cNvPr id="3090" name="Text Box 13"/>
            <p:cNvSpPr txBox="1">
              <a:spLocks noChangeArrowheads="1"/>
            </p:cNvSpPr>
            <p:nvPr/>
          </p:nvSpPr>
          <p:spPr bwMode="auto">
            <a:xfrm>
              <a:off x="2208" y="1360"/>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exptal</a:t>
              </a:r>
            </a:p>
          </p:txBody>
        </p:sp>
        <p:sp>
          <p:nvSpPr>
            <p:cNvPr id="3091" name="Text Box 14"/>
            <p:cNvSpPr txBox="1">
              <a:spLocks noChangeArrowheads="1"/>
            </p:cNvSpPr>
            <p:nvPr/>
          </p:nvSpPr>
          <p:spPr bwMode="auto">
            <a:xfrm>
              <a:off x="2832" y="1360"/>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mid</a:t>
              </a:r>
            </a:p>
          </p:txBody>
        </p:sp>
        <p:sp>
          <p:nvSpPr>
            <p:cNvPr id="3092" name="Text Box 15"/>
            <p:cNvSpPr txBox="1">
              <a:spLocks noChangeArrowheads="1"/>
            </p:cNvSpPr>
            <p:nvPr/>
          </p:nvSpPr>
          <p:spPr bwMode="auto">
            <a:xfrm>
              <a:off x="3360" y="1360"/>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62</a:t>
              </a:r>
            </a:p>
          </p:txBody>
        </p:sp>
        <p:sp>
          <p:nvSpPr>
            <p:cNvPr id="3093" name="Text Box 16"/>
            <p:cNvSpPr txBox="1">
              <a:spLocks noChangeArrowheads="1"/>
            </p:cNvSpPr>
            <p:nvPr/>
          </p:nvSpPr>
          <p:spPr bwMode="auto">
            <a:xfrm>
              <a:off x="1536" y="1608"/>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Ann</a:t>
              </a:r>
            </a:p>
          </p:txBody>
        </p:sp>
        <p:sp>
          <p:nvSpPr>
            <p:cNvPr id="3094" name="Text Box 17"/>
            <p:cNvSpPr txBox="1">
              <a:spLocks noChangeArrowheads="1"/>
            </p:cNvSpPr>
            <p:nvPr/>
          </p:nvSpPr>
          <p:spPr bwMode="auto">
            <a:xfrm>
              <a:off x="2208" y="1608"/>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exptal</a:t>
              </a:r>
            </a:p>
          </p:txBody>
        </p:sp>
        <p:sp>
          <p:nvSpPr>
            <p:cNvPr id="3095" name="Text Box 18"/>
            <p:cNvSpPr txBox="1">
              <a:spLocks noChangeArrowheads="1"/>
            </p:cNvSpPr>
            <p:nvPr/>
          </p:nvSpPr>
          <p:spPr bwMode="auto">
            <a:xfrm>
              <a:off x="2832" y="1608"/>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post</a:t>
              </a:r>
            </a:p>
          </p:txBody>
        </p:sp>
        <p:sp>
          <p:nvSpPr>
            <p:cNvPr id="3096" name="Text Box 19"/>
            <p:cNvSpPr txBox="1">
              <a:spLocks noChangeArrowheads="1"/>
            </p:cNvSpPr>
            <p:nvPr/>
          </p:nvSpPr>
          <p:spPr bwMode="auto">
            <a:xfrm>
              <a:off x="3360" y="1608"/>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68</a:t>
              </a:r>
            </a:p>
          </p:txBody>
        </p:sp>
        <p:sp>
          <p:nvSpPr>
            <p:cNvPr id="3097" name="Text Box 20"/>
            <p:cNvSpPr txBox="1">
              <a:spLocks noChangeArrowheads="1"/>
            </p:cNvSpPr>
            <p:nvPr/>
          </p:nvSpPr>
          <p:spPr bwMode="auto">
            <a:xfrm>
              <a:off x="1536" y="1859"/>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Bev</a:t>
              </a:r>
            </a:p>
          </p:txBody>
        </p:sp>
        <p:sp>
          <p:nvSpPr>
            <p:cNvPr id="3098" name="Text Box 21"/>
            <p:cNvSpPr txBox="1">
              <a:spLocks noChangeArrowheads="1"/>
            </p:cNvSpPr>
            <p:nvPr/>
          </p:nvSpPr>
          <p:spPr bwMode="auto">
            <a:xfrm>
              <a:off x="2208" y="1859"/>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exptal</a:t>
              </a:r>
            </a:p>
          </p:txBody>
        </p:sp>
        <p:sp>
          <p:nvSpPr>
            <p:cNvPr id="3099" name="Text Box 22"/>
            <p:cNvSpPr txBox="1">
              <a:spLocks noChangeArrowheads="1"/>
            </p:cNvSpPr>
            <p:nvPr/>
          </p:nvSpPr>
          <p:spPr bwMode="auto">
            <a:xfrm>
              <a:off x="2832" y="1859"/>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pre</a:t>
              </a:r>
            </a:p>
          </p:txBody>
        </p:sp>
        <p:sp>
          <p:nvSpPr>
            <p:cNvPr id="3100" name="Text Box 23"/>
            <p:cNvSpPr txBox="1">
              <a:spLocks noChangeArrowheads="1"/>
            </p:cNvSpPr>
            <p:nvPr/>
          </p:nvSpPr>
          <p:spPr bwMode="auto">
            <a:xfrm>
              <a:off x="3360" y="1859"/>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45</a:t>
              </a:r>
            </a:p>
          </p:txBody>
        </p:sp>
        <p:sp>
          <p:nvSpPr>
            <p:cNvPr id="3101" name="Text Box 27"/>
            <p:cNvSpPr txBox="1">
              <a:spLocks noChangeArrowheads="1"/>
            </p:cNvSpPr>
            <p:nvPr/>
          </p:nvSpPr>
          <p:spPr bwMode="auto">
            <a:xfrm>
              <a:off x="1536" y="2105"/>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Bev</a:t>
              </a:r>
            </a:p>
          </p:txBody>
        </p:sp>
        <p:sp>
          <p:nvSpPr>
            <p:cNvPr id="3102" name="Text Box 28"/>
            <p:cNvSpPr txBox="1">
              <a:spLocks noChangeArrowheads="1"/>
            </p:cNvSpPr>
            <p:nvPr/>
          </p:nvSpPr>
          <p:spPr bwMode="auto">
            <a:xfrm>
              <a:off x="2208" y="2105"/>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exptal</a:t>
              </a:r>
            </a:p>
          </p:txBody>
        </p:sp>
        <p:sp>
          <p:nvSpPr>
            <p:cNvPr id="3103" name="Text Box 29"/>
            <p:cNvSpPr txBox="1">
              <a:spLocks noChangeArrowheads="1"/>
            </p:cNvSpPr>
            <p:nvPr/>
          </p:nvSpPr>
          <p:spPr bwMode="auto">
            <a:xfrm>
              <a:off x="2832" y="2105"/>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mid</a:t>
              </a:r>
            </a:p>
          </p:txBody>
        </p:sp>
        <p:sp>
          <p:nvSpPr>
            <p:cNvPr id="3104" name="Text Box 30"/>
            <p:cNvSpPr txBox="1">
              <a:spLocks noChangeArrowheads="1"/>
            </p:cNvSpPr>
            <p:nvPr/>
          </p:nvSpPr>
          <p:spPr bwMode="auto">
            <a:xfrm>
              <a:off x="3360" y="2105"/>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a:t>
              </a:r>
            </a:p>
          </p:txBody>
        </p:sp>
        <p:sp>
          <p:nvSpPr>
            <p:cNvPr id="3105" name="Text Box 31"/>
            <p:cNvSpPr txBox="1">
              <a:spLocks noChangeArrowheads="1"/>
            </p:cNvSpPr>
            <p:nvPr/>
          </p:nvSpPr>
          <p:spPr bwMode="auto">
            <a:xfrm>
              <a:off x="1536" y="2351"/>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Bev</a:t>
              </a:r>
            </a:p>
          </p:txBody>
        </p:sp>
        <p:sp>
          <p:nvSpPr>
            <p:cNvPr id="3106" name="Text Box 32"/>
            <p:cNvSpPr txBox="1">
              <a:spLocks noChangeArrowheads="1"/>
            </p:cNvSpPr>
            <p:nvPr/>
          </p:nvSpPr>
          <p:spPr bwMode="auto">
            <a:xfrm>
              <a:off x="2208" y="2351"/>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exptal</a:t>
              </a:r>
            </a:p>
          </p:txBody>
        </p:sp>
        <p:sp>
          <p:nvSpPr>
            <p:cNvPr id="3107" name="Text Box 33"/>
            <p:cNvSpPr txBox="1">
              <a:spLocks noChangeArrowheads="1"/>
            </p:cNvSpPr>
            <p:nvPr/>
          </p:nvSpPr>
          <p:spPr bwMode="auto">
            <a:xfrm>
              <a:off x="2832" y="2351"/>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post</a:t>
              </a:r>
            </a:p>
          </p:txBody>
        </p:sp>
        <p:sp>
          <p:nvSpPr>
            <p:cNvPr id="3108" name="Text Box 34"/>
            <p:cNvSpPr txBox="1">
              <a:spLocks noChangeArrowheads="1"/>
            </p:cNvSpPr>
            <p:nvPr/>
          </p:nvSpPr>
          <p:spPr bwMode="auto">
            <a:xfrm>
              <a:off x="3360" y="2351"/>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57</a:t>
              </a:r>
            </a:p>
          </p:txBody>
        </p:sp>
        <p:sp>
          <p:nvSpPr>
            <p:cNvPr id="3109" name="Text Box 35"/>
            <p:cNvSpPr txBox="1">
              <a:spLocks noChangeArrowheads="1"/>
            </p:cNvSpPr>
            <p:nvPr/>
          </p:nvSpPr>
          <p:spPr bwMode="auto">
            <a:xfrm>
              <a:off x="1536" y="2770"/>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Lyn</a:t>
              </a:r>
            </a:p>
          </p:txBody>
        </p:sp>
        <p:sp>
          <p:nvSpPr>
            <p:cNvPr id="3110" name="Text Box 36"/>
            <p:cNvSpPr txBox="1">
              <a:spLocks noChangeArrowheads="1"/>
            </p:cNvSpPr>
            <p:nvPr/>
          </p:nvSpPr>
          <p:spPr bwMode="auto">
            <a:xfrm>
              <a:off x="2208" y="2770"/>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control</a:t>
              </a:r>
            </a:p>
          </p:txBody>
        </p:sp>
        <p:sp>
          <p:nvSpPr>
            <p:cNvPr id="3111" name="Text Box 37"/>
            <p:cNvSpPr txBox="1">
              <a:spLocks noChangeArrowheads="1"/>
            </p:cNvSpPr>
            <p:nvPr/>
          </p:nvSpPr>
          <p:spPr bwMode="auto">
            <a:xfrm>
              <a:off x="2832" y="2770"/>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pre</a:t>
              </a:r>
            </a:p>
          </p:txBody>
        </p:sp>
        <p:sp>
          <p:nvSpPr>
            <p:cNvPr id="3112" name="Text Box 38"/>
            <p:cNvSpPr txBox="1">
              <a:spLocks noChangeArrowheads="1"/>
            </p:cNvSpPr>
            <p:nvPr/>
          </p:nvSpPr>
          <p:spPr bwMode="auto">
            <a:xfrm>
              <a:off x="3360" y="2770"/>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39</a:t>
              </a:r>
            </a:p>
          </p:txBody>
        </p:sp>
        <p:sp>
          <p:nvSpPr>
            <p:cNvPr id="3113" name="Text Box 39"/>
            <p:cNvSpPr txBox="1">
              <a:spLocks noChangeArrowheads="1"/>
            </p:cNvSpPr>
            <p:nvPr/>
          </p:nvSpPr>
          <p:spPr bwMode="auto">
            <a:xfrm>
              <a:off x="1536" y="3013"/>
              <a:ext cx="672" cy="251"/>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Lyn</a:t>
              </a:r>
            </a:p>
          </p:txBody>
        </p:sp>
        <p:sp>
          <p:nvSpPr>
            <p:cNvPr id="3114" name="Text Box 40"/>
            <p:cNvSpPr txBox="1">
              <a:spLocks noChangeArrowheads="1"/>
            </p:cNvSpPr>
            <p:nvPr/>
          </p:nvSpPr>
          <p:spPr bwMode="auto">
            <a:xfrm>
              <a:off x="2208" y="3013"/>
              <a:ext cx="624" cy="251"/>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control</a:t>
              </a:r>
            </a:p>
          </p:txBody>
        </p:sp>
        <p:sp>
          <p:nvSpPr>
            <p:cNvPr id="3115" name="Text Box 41"/>
            <p:cNvSpPr txBox="1">
              <a:spLocks noChangeArrowheads="1"/>
            </p:cNvSpPr>
            <p:nvPr/>
          </p:nvSpPr>
          <p:spPr bwMode="auto">
            <a:xfrm>
              <a:off x="2832" y="3013"/>
              <a:ext cx="528" cy="251"/>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mid</a:t>
              </a:r>
            </a:p>
          </p:txBody>
        </p:sp>
        <p:sp>
          <p:nvSpPr>
            <p:cNvPr id="3116" name="Text Box 42"/>
            <p:cNvSpPr txBox="1">
              <a:spLocks noChangeArrowheads="1"/>
            </p:cNvSpPr>
            <p:nvPr/>
          </p:nvSpPr>
          <p:spPr bwMode="auto">
            <a:xfrm>
              <a:off x="3360" y="3013"/>
              <a:ext cx="480" cy="251"/>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r>
                <a:rPr lang="en-US" altLang="en-US" sz="2600" smtClean="0">
                  <a:solidFill>
                    <a:srgbClr val="000000"/>
                  </a:solidFill>
                </a:rPr>
                <a:t>42</a:t>
              </a:r>
            </a:p>
          </p:txBody>
        </p:sp>
        <p:sp>
          <p:nvSpPr>
            <p:cNvPr id="3117" name="Text Box 52"/>
            <p:cNvSpPr txBox="1">
              <a:spLocks noChangeArrowheads="1"/>
            </p:cNvSpPr>
            <p:nvPr/>
          </p:nvSpPr>
          <p:spPr bwMode="auto">
            <a:xfrm>
              <a:off x="1536" y="2592"/>
              <a:ext cx="672" cy="96"/>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18" name="Text Box 53"/>
            <p:cNvSpPr txBox="1">
              <a:spLocks noChangeArrowheads="1"/>
            </p:cNvSpPr>
            <p:nvPr/>
          </p:nvSpPr>
          <p:spPr bwMode="auto">
            <a:xfrm>
              <a:off x="2208" y="2592"/>
              <a:ext cx="624" cy="96"/>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19" name="Text Box 54"/>
            <p:cNvSpPr txBox="1">
              <a:spLocks noChangeArrowheads="1"/>
            </p:cNvSpPr>
            <p:nvPr/>
          </p:nvSpPr>
          <p:spPr bwMode="auto">
            <a:xfrm>
              <a:off x="2832" y="2592"/>
              <a:ext cx="528" cy="96"/>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20" name="Text Box 55"/>
            <p:cNvSpPr txBox="1">
              <a:spLocks noChangeArrowheads="1"/>
            </p:cNvSpPr>
            <p:nvPr/>
          </p:nvSpPr>
          <p:spPr bwMode="auto">
            <a:xfrm>
              <a:off x="3360" y="2592"/>
              <a:ext cx="480" cy="96"/>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21" name="Rectangle 56"/>
            <p:cNvSpPr>
              <a:spLocks noChangeArrowheads="1"/>
            </p:cNvSpPr>
            <p:nvPr/>
          </p:nvSpPr>
          <p:spPr bwMode="auto">
            <a:xfrm>
              <a:off x="1488" y="2688"/>
              <a:ext cx="2400" cy="48"/>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sp>
          <p:nvSpPr>
            <p:cNvPr id="3122" name="Text Box 57"/>
            <p:cNvSpPr txBox="1">
              <a:spLocks noChangeArrowheads="1"/>
            </p:cNvSpPr>
            <p:nvPr/>
          </p:nvSpPr>
          <p:spPr bwMode="auto">
            <a:xfrm>
              <a:off x="1536" y="3264"/>
              <a:ext cx="672" cy="96"/>
            </a:xfrm>
            <a:prstGeom prst="rect">
              <a:avLst/>
            </a:prstGeom>
            <a:solidFill>
              <a:srgbClr val="FF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23" name="Text Box 58"/>
            <p:cNvSpPr txBox="1">
              <a:spLocks noChangeArrowheads="1"/>
            </p:cNvSpPr>
            <p:nvPr/>
          </p:nvSpPr>
          <p:spPr bwMode="auto">
            <a:xfrm>
              <a:off x="2208" y="3264"/>
              <a:ext cx="624" cy="96"/>
            </a:xfrm>
            <a:prstGeom prst="rect">
              <a:avLst/>
            </a:prstGeom>
            <a:solidFill>
              <a:srgbClr val="CCCCFF"/>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24" name="Text Box 59"/>
            <p:cNvSpPr txBox="1">
              <a:spLocks noChangeArrowheads="1"/>
            </p:cNvSpPr>
            <p:nvPr/>
          </p:nvSpPr>
          <p:spPr bwMode="auto">
            <a:xfrm>
              <a:off x="2832" y="3264"/>
              <a:ext cx="528" cy="96"/>
            </a:xfrm>
            <a:prstGeom prst="rect">
              <a:avLst/>
            </a:prstGeom>
            <a:solidFill>
              <a:srgbClr val="CCFF99"/>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25" name="Text Box 60"/>
            <p:cNvSpPr txBox="1">
              <a:spLocks noChangeArrowheads="1"/>
            </p:cNvSpPr>
            <p:nvPr/>
          </p:nvSpPr>
          <p:spPr bwMode="auto">
            <a:xfrm>
              <a:off x="3360" y="3264"/>
              <a:ext cx="480" cy="96"/>
            </a:xfrm>
            <a:prstGeom prst="rect">
              <a:avLst/>
            </a:prstGeom>
            <a:solidFill>
              <a:srgbClr val="FFCCCC"/>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gn="ctr">
                <a:spcBef>
                  <a:spcPct val="50000"/>
                </a:spcBef>
                <a:buClrTx/>
                <a:buFontTx/>
                <a:buNone/>
              </a:pPr>
              <a:endParaRPr lang="en-US" altLang="en-US" sz="2600" smtClean="0">
                <a:solidFill>
                  <a:srgbClr val="000000"/>
                </a:solidFill>
              </a:endParaRPr>
            </a:p>
          </p:txBody>
        </p:sp>
        <p:sp>
          <p:nvSpPr>
            <p:cNvPr id="3126" name="Rectangle 61"/>
            <p:cNvSpPr>
              <a:spLocks noChangeArrowheads="1"/>
            </p:cNvSpPr>
            <p:nvPr/>
          </p:nvSpPr>
          <p:spPr bwMode="auto">
            <a:xfrm>
              <a:off x="1488" y="3360"/>
              <a:ext cx="2400" cy="48"/>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0"/>
                </a:spcBef>
                <a:buClrTx/>
                <a:buFontTx/>
                <a:buNone/>
              </a:pPr>
              <a:endParaRPr lang="en-US" altLang="en-US" sz="2600" smtClean="0">
                <a:solidFill>
                  <a:srgbClr val="000000"/>
                </a:solidFill>
              </a:endParaRPr>
            </a:p>
          </p:txBody>
        </p:sp>
      </p:grpSp>
      <p:sp>
        <p:nvSpPr>
          <p:cNvPr id="160818" name="Rectangle 50"/>
          <p:cNvSpPr>
            <a:spLocks noChangeArrowheads="1"/>
          </p:cNvSpPr>
          <p:nvPr/>
        </p:nvSpPr>
        <p:spPr bwMode="auto">
          <a:xfrm>
            <a:off x="266700" y="1612900"/>
            <a:ext cx="8469313" cy="137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82800"/>
          <a:lstStyle>
            <a:lvl1pPr marL="342900" indent="-342900">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spcBef>
                <a:spcPct val="10000"/>
              </a:spcBef>
            </a:pPr>
            <a:r>
              <a:rPr lang="en-US" altLang="en-US" dirty="0" smtClean="0">
                <a:solidFill>
                  <a:srgbClr val="000000"/>
                </a:solidFill>
              </a:rPr>
              <a:t>Analysis is via maximizing the </a:t>
            </a:r>
            <a:br>
              <a:rPr lang="en-US" altLang="en-US" dirty="0" smtClean="0">
                <a:solidFill>
                  <a:srgbClr val="000000"/>
                </a:solidFill>
              </a:rPr>
            </a:br>
            <a:r>
              <a:rPr lang="en-US" altLang="en-US" dirty="0" smtClean="0">
                <a:solidFill>
                  <a:srgbClr val="000000"/>
                </a:solidFill>
              </a:rPr>
              <a:t>likelihood of observed values</a:t>
            </a:r>
            <a:br>
              <a:rPr lang="en-US" altLang="en-US" dirty="0" smtClean="0">
                <a:solidFill>
                  <a:srgbClr val="000000"/>
                </a:solidFill>
              </a:rPr>
            </a:br>
            <a:r>
              <a:rPr lang="en-US" altLang="en-US" dirty="0" smtClean="0">
                <a:solidFill>
                  <a:srgbClr val="000000"/>
                </a:solidFill>
              </a:rPr>
              <a:t>rather than ANOVA's approach</a:t>
            </a:r>
            <a:br>
              <a:rPr lang="en-US" altLang="en-US" dirty="0" smtClean="0">
                <a:solidFill>
                  <a:srgbClr val="000000"/>
                </a:solidFill>
              </a:rPr>
            </a:br>
            <a:r>
              <a:rPr lang="en-US" altLang="en-US" dirty="0" smtClean="0">
                <a:solidFill>
                  <a:srgbClr val="000000"/>
                </a:solidFill>
              </a:rPr>
              <a:t>of minimizing error variance.</a:t>
            </a:r>
          </a:p>
          <a:p>
            <a:pPr>
              <a:spcBef>
                <a:spcPct val="10000"/>
              </a:spcBef>
            </a:pPr>
            <a:r>
              <a:rPr lang="en-AU" altLang="en-AU" sz="2600" dirty="0" smtClean="0">
                <a:solidFill>
                  <a:srgbClr val="000000"/>
                </a:solidFill>
              </a:rPr>
              <a:t>You investigate </a:t>
            </a:r>
            <a:r>
              <a:rPr lang="en-AU" altLang="en-AU" sz="2600" b="1" dirty="0" smtClean="0">
                <a:solidFill>
                  <a:srgbClr val="000000"/>
                </a:solidFill>
              </a:rPr>
              <a:t>fixed effects</a:t>
            </a:r>
            <a:r>
              <a:rPr lang="en-AU" altLang="en-AU" sz="2600" dirty="0" smtClean="0">
                <a:solidFill>
                  <a:srgbClr val="000000"/>
                </a:solidFill>
              </a:rPr>
              <a:t>:</a:t>
            </a:r>
          </a:p>
          <a:p>
            <a:pPr lvl="1">
              <a:lnSpc>
                <a:spcPct val="90000"/>
              </a:lnSpc>
            </a:pPr>
            <a:r>
              <a:rPr lang="en-AU" altLang="en-AU" dirty="0" smtClean="0">
                <a:solidFill>
                  <a:srgbClr val="000000"/>
                </a:solidFill>
              </a:rPr>
              <a:t>Trial, if there's only one group.</a:t>
            </a:r>
          </a:p>
          <a:p>
            <a:pPr lvl="1">
              <a:lnSpc>
                <a:spcPct val="90000"/>
              </a:lnSpc>
            </a:pPr>
            <a:r>
              <a:rPr lang="en-AU" altLang="en-AU" dirty="0" smtClean="0">
                <a:solidFill>
                  <a:srgbClr val="000000"/>
                </a:solidFill>
              </a:rPr>
              <a:t>Group</a:t>
            </a:r>
            <a:r>
              <a:rPr lang="en-US" altLang="en-US" dirty="0" smtClean="0">
                <a:solidFill>
                  <a:srgbClr val="000000"/>
                </a:solidFill>
                <a:sym typeface="Symbol" pitchFamily="18" charset="2"/>
              </a:rPr>
              <a:t></a:t>
            </a:r>
            <a:r>
              <a:rPr lang="en-AU" altLang="en-AU" dirty="0" smtClean="0">
                <a:solidFill>
                  <a:srgbClr val="000000"/>
                </a:solidFill>
              </a:rPr>
              <a:t>Trial, if there is more</a:t>
            </a:r>
            <a:br>
              <a:rPr lang="en-AU" altLang="en-AU" dirty="0" smtClean="0">
                <a:solidFill>
                  <a:srgbClr val="000000"/>
                </a:solidFill>
              </a:rPr>
            </a:br>
            <a:r>
              <a:rPr lang="en-AU" altLang="en-AU" dirty="0" smtClean="0">
                <a:solidFill>
                  <a:srgbClr val="000000"/>
                </a:solidFill>
              </a:rPr>
              <a:t>than one group.</a:t>
            </a:r>
          </a:p>
          <a:p>
            <a:pPr>
              <a:spcBef>
                <a:spcPct val="10000"/>
              </a:spcBef>
            </a:pPr>
            <a:r>
              <a:rPr lang="en-AU" altLang="en-AU" sz="2600" dirty="0" smtClean="0">
                <a:solidFill>
                  <a:srgbClr val="000000"/>
                </a:solidFill>
              </a:rPr>
              <a:t>You also specify and estimate </a:t>
            </a:r>
            <a:br>
              <a:rPr lang="en-AU" altLang="en-AU" sz="2600" dirty="0" smtClean="0">
                <a:solidFill>
                  <a:srgbClr val="000000"/>
                </a:solidFill>
              </a:rPr>
            </a:br>
            <a:r>
              <a:rPr lang="en-AU" altLang="en-AU" sz="2600" b="1" dirty="0" smtClean="0">
                <a:solidFill>
                  <a:srgbClr val="000000"/>
                </a:solidFill>
              </a:rPr>
              <a:t>random effects</a:t>
            </a:r>
            <a:r>
              <a:rPr lang="en-AU" altLang="en-AU" sz="2600" dirty="0" smtClean="0">
                <a:solidFill>
                  <a:srgbClr val="000000"/>
                </a:solidFill>
              </a:rPr>
              <a:t>.</a:t>
            </a:r>
          </a:p>
          <a:p>
            <a:pPr>
              <a:spcBef>
                <a:spcPct val="10000"/>
              </a:spcBef>
            </a:pPr>
            <a:r>
              <a:rPr lang="en-AU" altLang="en-AU" sz="2600" dirty="0" smtClean="0">
                <a:solidFill>
                  <a:srgbClr val="000000"/>
                </a:solidFill>
              </a:rPr>
              <a:t>"Mixed" = fixed + random.</a:t>
            </a:r>
          </a:p>
          <a:p>
            <a:pPr>
              <a:spcBef>
                <a:spcPct val="10000"/>
              </a:spcBef>
            </a:pPr>
            <a:r>
              <a:rPr lang="en-AU" altLang="en-AU" sz="2600" dirty="0" smtClean="0">
                <a:solidFill>
                  <a:srgbClr val="000000"/>
                </a:solidFill>
              </a:rPr>
              <a:t>Some mixed models are also known as </a:t>
            </a:r>
            <a:r>
              <a:rPr lang="en-AU" altLang="en-AU" sz="2600" b="1" dirty="0" smtClean="0">
                <a:solidFill>
                  <a:srgbClr val="000000"/>
                </a:solidFill>
              </a:rPr>
              <a:t>hierarchical</a:t>
            </a:r>
            <a:r>
              <a:rPr lang="en-AU" altLang="en-AU" sz="2600" dirty="0" smtClean="0">
                <a:solidFill>
                  <a:srgbClr val="000000"/>
                </a:solidFill>
              </a:rPr>
              <a:t> models.</a:t>
            </a:r>
          </a:p>
        </p:txBody>
      </p:sp>
      <p:grpSp>
        <p:nvGrpSpPr>
          <p:cNvPr id="160835" name="Group 67"/>
          <p:cNvGrpSpPr>
            <a:grpSpLocks/>
          </p:cNvGrpSpPr>
          <p:nvPr/>
        </p:nvGrpSpPr>
        <p:grpSpPr bwMode="auto">
          <a:xfrm>
            <a:off x="5029200" y="3463925"/>
            <a:ext cx="3762375" cy="2555875"/>
            <a:chOff x="3168" y="1968"/>
            <a:chExt cx="2370" cy="1610"/>
          </a:xfrm>
        </p:grpSpPr>
        <p:sp>
          <p:nvSpPr>
            <p:cNvPr id="3079" name="Freeform 65"/>
            <p:cNvSpPr>
              <a:spLocks/>
            </p:cNvSpPr>
            <p:nvPr/>
          </p:nvSpPr>
          <p:spPr bwMode="auto">
            <a:xfrm>
              <a:off x="5272" y="1968"/>
              <a:ext cx="266" cy="1304"/>
            </a:xfrm>
            <a:custGeom>
              <a:avLst/>
              <a:gdLst>
                <a:gd name="T0" fmla="*/ 114 w 266"/>
                <a:gd name="T1" fmla="*/ 4 h 1304"/>
                <a:gd name="T2" fmla="*/ 224 w 266"/>
                <a:gd name="T3" fmla="*/ 27 h 1304"/>
                <a:gd name="T4" fmla="*/ 247 w 266"/>
                <a:gd name="T5" fmla="*/ 165 h 1304"/>
                <a:gd name="T6" fmla="*/ 252 w 266"/>
                <a:gd name="T7" fmla="*/ 741 h 1304"/>
                <a:gd name="T8" fmla="*/ 224 w 266"/>
                <a:gd name="T9" fmla="*/ 1160 h 1304"/>
                <a:gd name="T10" fmla="*/ 0 w 266"/>
                <a:gd name="T11" fmla="*/ 1304 h 13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66" h="1304">
                  <a:moveTo>
                    <a:pt x="114" y="4"/>
                  </a:moveTo>
                  <a:cubicBezTo>
                    <a:pt x="132" y="8"/>
                    <a:pt x="202" y="0"/>
                    <a:pt x="224" y="27"/>
                  </a:cubicBezTo>
                  <a:cubicBezTo>
                    <a:pt x="246" y="54"/>
                    <a:pt x="242" y="46"/>
                    <a:pt x="247" y="165"/>
                  </a:cubicBezTo>
                  <a:cubicBezTo>
                    <a:pt x="251" y="284"/>
                    <a:pt x="256" y="575"/>
                    <a:pt x="252" y="741"/>
                  </a:cubicBezTo>
                  <a:cubicBezTo>
                    <a:pt x="248" y="907"/>
                    <a:pt x="266" y="1066"/>
                    <a:pt x="224" y="1160"/>
                  </a:cubicBezTo>
                  <a:cubicBezTo>
                    <a:pt x="182" y="1254"/>
                    <a:pt x="47" y="1274"/>
                    <a:pt x="0" y="1304"/>
                  </a:cubicBezTo>
                </a:path>
              </a:pathLst>
            </a:custGeom>
            <a:noFill/>
            <a:ln w="19050" cmpd="sng">
              <a:solidFill>
                <a:schemeClr val="tx1"/>
              </a:solidFill>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600" smtClean="0">
                <a:solidFill>
                  <a:srgbClr val="000000"/>
                </a:solidFill>
                <a:latin typeface="Arial Narrow" pitchFamily="34" charset="0"/>
              </a:endParaRPr>
            </a:p>
          </p:txBody>
        </p:sp>
        <p:sp>
          <p:nvSpPr>
            <p:cNvPr id="3080" name="Text Box 66"/>
            <p:cNvSpPr txBox="1">
              <a:spLocks noChangeArrowheads="1"/>
            </p:cNvSpPr>
            <p:nvPr/>
          </p:nvSpPr>
          <p:spPr bwMode="auto">
            <a:xfrm>
              <a:off x="3168" y="3169"/>
              <a:ext cx="2256" cy="409"/>
            </a:xfrm>
            <a:prstGeom prst="rect">
              <a:avLst/>
            </a:prstGeom>
            <a:noFill/>
            <a:ln>
              <a:noFill/>
            </a:ln>
            <a:effectLst/>
            <a:extLst>
              <a:ext uri="{909E8E84-426E-40DD-AFC4-6F175D3DCCD1}">
                <a14:hiddenFill xmlns:a14="http://schemas.microsoft.com/office/drawing/2010/main">
                  <a:solidFill>
                    <a:srgbClr val="CCFF99"/>
                  </a:solidFill>
                </a14:hiddenFill>
              </a:ex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spcBef>
                  <a:spcPct val="20000"/>
                </a:spcBef>
                <a:buClr>
                  <a:srgbClr val="FF5050"/>
                </a:buClr>
                <a:buFont typeface="Symbol" pitchFamily="18" charset="2"/>
                <a:buChar char="·"/>
                <a:defRPr sz="2800">
                  <a:solidFill>
                    <a:schemeClr val="tx1"/>
                  </a:solidFill>
                  <a:latin typeface="Arial Narrow" pitchFamily="34" charset="0"/>
                </a:defRPr>
              </a:lvl1pPr>
              <a:lvl2pPr marL="742950" indent="-285750">
                <a:spcBef>
                  <a:spcPct val="10000"/>
                </a:spcBef>
                <a:buClr>
                  <a:srgbClr val="0066FF"/>
                </a:buClr>
                <a:buFont typeface="Symbol" pitchFamily="18" charset="2"/>
                <a:buChar char="·"/>
                <a:defRPr sz="2600">
                  <a:solidFill>
                    <a:schemeClr val="tx1"/>
                  </a:solidFill>
                  <a:latin typeface="Arial Narrow" pitchFamily="34" charset="0"/>
                </a:defRPr>
              </a:lvl2pPr>
              <a:lvl3pPr marL="1143000" indent="-228600">
                <a:spcBef>
                  <a:spcPct val="5000"/>
                </a:spcBef>
                <a:buSzPct val="120000"/>
                <a:buChar char="•"/>
                <a:defRPr sz="2500">
                  <a:solidFill>
                    <a:schemeClr val="tx1"/>
                  </a:solidFill>
                  <a:latin typeface="Arial Narrow" pitchFamily="34" charset="0"/>
                </a:defRPr>
              </a:lvl3pPr>
              <a:lvl4pPr marL="1600200" indent="-228600">
                <a:spcBef>
                  <a:spcPct val="20000"/>
                </a:spcBef>
                <a:buChar char="–"/>
                <a:defRPr>
                  <a:solidFill>
                    <a:schemeClr val="tx1"/>
                  </a:solidFill>
                  <a:latin typeface="Arial" pitchFamily="34" charset="0"/>
                </a:defRPr>
              </a:lvl4pPr>
              <a:lvl5pPr marL="2057400" indent="-228600">
                <a:spcBef>
                  <a:spcPct val="20000"/>
                </a:spcBef>
                <a:buChar char="»"/>
                <a:defRPr>
                  <a:solidFill>
                    <a:schemeClr val="tx1"/>
                  </a:solidFill>
                  <a:latin typeface="Arial" pitchFamily="34" charset="0"/>
                </a:defRPr>
              </a:lvl5pPr>
              <a:lvl6pPr marL="2514600" indent="-228600" eaLnBrk="0" fontAlgn="base" hangingPunct="0">
                <a:spcBef>
                  <a:spcPct val="20000"/>
                </a:spcBef>
                <a:spcAft>
                  <a:spcPct val="0"/>
                </a:spcAft>
                <a:buChar char="»"/>
                <a:defRPr>
                  <a:solidFill>
                    <a:schemeClr val="tx1"/>
                  </a:solidFill>
                  <a:latin typeface="Arial" pitchFamily="34" charset="0"/>
                </a:defRPr>
              </a:lvl6pPr>
              <a:lvl7pPr marL="2971800" indent="-228600" eaLnBrk="0" fontAlgn="base" hangingPunct="0">
                <a:spcBef>
                  <a:spcPct val="20000"/>
                </a:spcBef>
                <a:spcAft>
                  <a:spcPct val="0"/>
                </a:spcAft>
                <a:buChar char="»"/>
                <a:defRPr>
                  <a:solidFill>
                    <a:schemeClr val="tx1"/>
                  </a:solidFill>
                  <a:latin typeface="Arial" pitchFamily="34" charset="0"/>
                </a:defRPr>
              </a:lvl7pPr>
              <a:lvl8pPr marL="3429000" indent="-228600" eaLnBrk="0" fontAlgn="base" hangingPunct="0">
                <a:spcBef>
                  <a:spcPct val="20000"/>
                </a:spcBef>
                <a:spcAft>
                  <a:spcPct val="0"/>
                </a:spcAft>
                <a:buChar char="»"/>
                <a:defRPr>
                  <a:solidFill>
                    <a:schemeClr val="tx1"/>
                  </a:solidFill>
                  <a:latin typeface="Arial" pitchFamily="34" charset="0"/>
                </a:defRPr>
              </a:lvl8pPr>
              <a:lvl9pPr marL="3886200" indent="-228600" eaLnBrk="0" fontAlgn="base" hangingPunct="0">
                <a:spcBef>
                  <a:spcPct val="20000"/>
                </a:spcBef>
                <a:spcAft>
                  <a:spcPct val="0"/>
                </a:spcAft>
                <a:buChar char="»"/>
                <a:defRPr>
                  <a:solidFill>
                    <a:schemeClr val="tx1"/>
                  </a:solidFill>
                  <a:latin typeface="Arial" pitchFamily="34" charset="0"/>
                </a:defRPr>
              </a:lvl9pPr>
            </a:lstStyle>
            <a:p>
              <a:pPr>
                <a:lnSpc>
                  <a:spcPct val="85000"/>
                </a:lnSpc>
                <a:spcBef>
                  <a:spcPct val="0"/>
                </a:spcBef>
                <a:buClrTx/>
                <a:buFontTx/>
                <a:buNone/>
              </a:pPr>
              <a:r>
                <a:rPr lang="en-US" altLang="en-US" sz="2400" smtClean="0">
                  <a:solidFill>
                    <a:srgbClr val="000000"/>
                  </a:solidFill>
                </a:rPr>
                <a:t>Missing value means loss of </a:t>
              </a:r>
              <a:r>
                <a:rPr lang="en-US" altLang="en-US" sz="2600" smtClean="0">
                  <a:solidFill>
                    <a:srgbClr val="000000"/>
                  </a:solidFill>
                </a:rPr>
                <a:t>only one trial for the subject</a:t>
              </a:r>
              <a:r>
                <a:rPr lang="en-US" altLang="en-US" sz="2400" smtClean="0">
                  <a:solidFill>
                    <a:srgbClr val="000000"/>
                  </a:solidFill>
                </a:rPr>
                <a:t>.</a:t>
              </a:r>
            </a:p>
          </p:txBody>
        </p:sp>
      </p:grpSp>
    </p:spTree>
    <p:extLst>
      <p:ext uri="{BB962C8B-B14F-4D97-AF65-F5344CB8AC3E}">
        <p14:creationId xmlns:p14="http://schemas.microsoft.com/office/powerpoint/2010/main" val="2389664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60830"/>
                                        </p:tgtEl>
                                        <p:attrNameLst>
                                          <p:attrName>style.visibility</p:attrName>
                                        </p:attrNameLst>
                                      </p:cBhvr>
                                      <p:to>
                                        <p:strVal val="visible"/>
                                      </p:to>
                                    </p:set>
                                    <p:animEffect transition="in" filter="wipe(up)">
                                      <p:cBhvr>
                                        <p:cTn id="7" dur="500"/>
                                        <p:tgtEl>
                                          <p:spTgt spid="1608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60835"/>
                                        </p:tgtEl>
                                        <p:attrNameLst>
                                          <p:attrName>style.visibility</p:attrName>
                                        </p:attrNameLst>
                                      </p:cBhvr>
                                      <p:to>
                                        <p:strVal val="visible"/>
                                      </p:to>
                                    </p:set>
                                    <p:anim calcmode="lin" valueType="num">
                                      <p:cBhvr additive="base">
                                        <p:cTn id="12" dur="500" fill="hold"/>
                                        <p:tgtEl>
                                          <p:spTgt spid="160835"/>
                                        </p:tgtEl>
                                        <p:attrNameLst>
                                          <p:attrName>ppt_x</p:attrName>
                                        </p:attrNameLst>
                                      </p:cBhvr>
                                      <p:tavLst>
                                        <p:tav tm="0">
                                          <p:val>
                                            <p:strVal val="#ppt_x"/>
                                          </p:val>
                                        </p:tav>
                                        <p:tav tm="100000">
                                          <p:val>
                                            <p:strVal val="#ppt_x"/>
                                          </p:val>
                                        </p:tav>
                                      </p:tavLst>
                                    </p:anim>
                                    <p:anim calcmode="lin" valueType="num">
                                      <p:cBhvr additive="base">
                                        <p:cTn id="13" dur="500" fill="hold"/>
                                        <p:tgtEl>
                                          <p:spTgt spid="16083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160818">
                                            <p:txEl>
                                              <p:pRg st="0" end="0"/>
                                            </p:txEl>
                                          </p:spTgt>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499"/>
                                          </p:stCondLst>
                                        </p:cTn>
                                        <p:tgtEl>
                                          <p:spTgt spid="160818">
                                            <p:txEl>
                                              <p:pRg st="1" end="1"/>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60818">
                                            <p:txEl>
                                              <p:pRg st="2" end="2"/>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160818">
                                            <p:txEl>
                                              <p:pRg st="3" end="3"/>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160818">
                                            <p:txEl>
                                              <p:pRg st="4" end="4"/>
                                            </p:txEl>
                                          </p:spTgt>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160818">
                                            <p:txEl>
                                              <p:pRg st="5" end="5"/>
                                            </p:txEl>
                                          </p:spTgt>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499"/>
                                          </p:stCondLst>
                                        </p:cTn>
                                        <p:tgtEl>
                                          <p:spTgt spid="16081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818"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1613" y="177800"/>
            <a:ext cx="8816975" cy="533400"/>
          </a:xfrm>
          <a:solidFill>
            <a:srgbClr val="FFFF66"/>
          </a:solidFill>
        </p:spPr>
        <p:txBody>
          <a:bodyPr/>
          <a:lstStyle/>
          <a:p>
            <a:r>
              <a:rPr lang="en-US" altLang="en-US" b="0" smtClean="0"/>
              <a:t>Basics: </a:t>
            </a:r>
            <a:r>
              <a:rPr lang="en-US" altLang="en-US" smtClean="0"/>
              <a:t>Fixed Effects</a:t>
            </a:r>
            <a:endParaRPr lang="en-US" altLang="en-US" sz="2400" b="0" smtClean="0"/>
          </a:p>
        </p:txBody>
      </p:sp>
      <p:sp>
        <p:nvSpPr>
          <p:cNvPr id="4099" name="Rectangle 3"/>
          <p:cNvSpPr>
            <a:spLocks noGrp="1" noChangeArrowheads="1"/>
          </p:cNvSpPr>
          <p:nvPr>
            <p:ph type="body" idx="1"/>
          </p:nvPr>
        </p:nvSpPr>
        <p:spPr>
          <a:xfrm>
            <a:off x="203200" y="711200"/>
            <a:ext cx="8813800" cy="6019800"/>
          </a:xfrm>
        </p:spPr>
        <p:txBody>
          <a:bodyPr/>
          <a:lstStyle/>
          <a:p>
            <a:r>
              <a:rPr lang="en-US" altLang="en-US" smtClean="0"/>
              <a:t>Fixed effects are differences or changes in the dependent variable that you attribute to a </a:t>
            </a:r>
            <a:r>
              <a:rPr lang="en-US" altLang="en-US" b="1" smtClean="0"/>
              <a:t>predictor</a:t>
            </a:r>
            <a:r>
              <a:rPr lang="en-US" altLang="en-US" smtClean="0"/>
              <a:t> (independent) variable.</a:t>
            </a:r>
          </a:p>
          <a:p>
            <a:pPr lvl="1"/>
            <a:r>
              <a:rPr lang="en-US" altLang="en-US" smtClean="0"/>
              <a:t>They are usually the focus of our research.</a:t>
            </a:r>
          </a:p>
          <a:p>
            <a:pPr lvl="1"/>
            <a:r>
              <a:rPr lang="en-US" altLang="en-US" smtClean="0"/>
              <a:t>Their value is the same (</a:t>
            </a:r>
            <a:r>
              <a:rPr lang="en-US" altLang="en-US" b="1" smtClean="0"/>
              <a:t>fixed</a:t>
            </a:r>
            <a:r>
              <a:rPr lang="en-US" altLang="en-US" smtClean="0"/>
              <a:t>) for everyone in a group.</a:t>
            </a:r>
          </a:p>
          <a:p>
            <a:pPr lvl="1"/>
            <a:r>
              <a:rPr lang="en-US" altLang="en-US" smtClean="0"/>
              <a:t>They have magnitudes represented by differences or changes</a:t>
            </a:r>
            <a:br>
              <a:rPr lang="en-US" altLang="en-US" smtClean="0"/>
            </a:br>
            <a:r>
              <a:rPr lang="en-US" altLang="en-US" smtClean="0"/>
              <a:t>in means.</a:t>
            </a:r>
          </a:p>
          <a:p>
            <a:pPr lvl="1"/>
            <a:r>
              <a:rPr lang="en-US" altLang="en-US" smtClean="0"/>
              <a:t>Example of difference in means:</a:t>
            </a:r>
          </a:p>
          <a:p>
            <a:pPr lvl="2"/>
            <a:r>
              <a:rPr lang="en-US" altLang="en-US" smtClean="0"/>
              <a:t>girls' performance = 48</a:t>
            </a:r>
          </a:p>
          <a:p>
            <a:pPr lvl="2"/>
            <a:r>
              <a:rPr lang="en-US" altLang="en-US" smtClean="0"/>
              <a:t>boys' performance = 56</a:t>
            </a:r>
          </a:p>
          <a:p>
            <a:pPr lvl="2"/>
            <a:r>
              <a:rPr lang="en-US" altLang="en-US" smtClean="0"/>
              <a:t>so effect of sex (maleness) on performance = 56 – 48 = 8.</a:t>
            </a:r>
          </a:p>
          <a:p>
            <a:pPr lvl="1"/>
            <a:r>
              <a:rPr lang="en-US" altLang="en-US" smtClean="0"/>
              <a:t>Example of change in a mean:</a:t>
            </a:r>
          </a:p>
          <a:p>
            <a:pPr lvl="2"/>
            <a:r>
              <a:rPr lang="en-US" altLang="en-US" smtClean="0"/>
              <a:t>girls' performance in pretest = 48</a:t>
            </a:r>
          </a:p>
          <a:p>
            <a:pPr lvl="2"/>
            <a:r>
              <a:rPr lang="en-US" altLang="en-US" smtClean="0"/>
              <a:t>girls' performance after a steroid = 56</a:t>
            </a:r>
          </a:p>
          <a:p>
            <a:pPr lvl="2"/>
            <a:r>
              <a:rPr lang="en-US" altLang="en-US" smtClean="0"/>
              <a:t>so effect of the steroid on girls' performance = 56 – 48 = 8.</a:t>
            </a:r>
          </a:p>
        </p:txBody>
      </p:sp>
    </p:spTree>
    <p:extLst>
      <p:ext uri="{BB962C8B-B14F-4D97-AF65-F5344CB8AC3E}">
        <p14:creationId xmlns:p14="http://schemas.microsoft.com/office/powerpoint/2010/main" val="1642887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5413" y="127000"/>
            <a:ext cx="8867775" cy="508000"/>
          </a:xfrm>
          <a:solidFill>
            <a:srgbClr val="FFFF66"/>
          </a:solidFill>
        </p:spPr>
        <p:txBody>
          <a:bodyPr/>
          <a:lstStyle/>
          <a:p>
            <a:r>
              <a:rPr lang="en-US" altLang="en-US" b="0" smtClean="0"/>
              <a:t>Basics: </a:t>
            </a:r>
            <a:r>
              <a:rPr lang="en-US" altLang="en-US" smtClean="0"/>
              <a:t>Random Effects</a:t>
            </a:r>
          </a:p>
        </p:txBody>
      </p:sp>
      <p:sp>
        <p:nvSpPr>
          <p:cNvPr id="5123" name="Rectangle 3"/>
          <p:cNvSpPr>
            <a:spLocks noGrp="1" noChangeArrowheads="1"/>
          </p:cNvSpPr>
          <p:nvPr>
            <p:ph type="body" idx="1"/>
          </p:nvPr>
        </p:nvSpPr>
        <p:spPr>
          <a:xfrm>
            <a:off x="127000" y="635000"/>
            <a:ext cx="8864600" cy="6121400"/>
          </a:xfrm>
        </p:spPr>
        <p:txBody>
          <a:bodyPr/>
          <a:lstStyle/>
          <a:p>
            <a:r>
              <a:rPr lang="en-US" altLang="en-US" dirty="0" smtClean="0"/>
              <a:t>Random effects have values that vary </a:t>
            </a:r>
            <a:r>
              <a:rPr lang="en-US" altLang="en-US" b="1" dirty="0" smtClean="0"/>
              <a:t>randomly</a:t>
            </a:r>
            <a:r>
              <a:rPr lang="en-US" altLang="en-US" dirty="0" smtClean="0"/>
              <a:t> within and/or between individuals or settings treated as random samples.</a:t>
            </a:r>
          </a:p>
          <a:p>
            <a:pPr lvl="1"/>
            <a:r>
              <a:rPr lang="en-US" altLang="en-US" dirty="0" smtClean="0"/>
              <a:t>They provide confidence limits or p values for the fixed effects.</a:t>
            </a:r>
          </a:p>
          <a:p>
            <a:pPr lvl="1"/>
            <a:r>
              <a:rPr lang="en-US" altLang="en-US" dirty="0" smtClean="0"/>
              <a:t>They provide valuable information about differences between subjects or settings and variability within subjects or settings.</a:t>
            </a:r>
          </a:p>
          <a:p>
            <a:pPr lvl="1"/>
            <a:r>
              <a:rPr lang="en-US" altLang="en-US" dirty="0" smtClean="0"/>
              <a:t>The individual values of a random effect are processed as a variance and summarized or interpreted as a between-subject or within-subject standard deviation (SD).</a:t>
            </a:r>
          </a:p>
          <a:p>
            <a:pPr lvl="1"/>
            <a:r>
              <a:rPr lang="en-US" altLang="en-US" dirty="0" smtClean="0"/>
              <a:t>Examples of a </a:t>
            </a:r>
            <a:r>
              <a:rPr lang="en-US" altLang="en-US" b="1" dirty="0" smtClean="0"/>
              <a:t>between</a:t>
            </a:r>
            <a:r>
              <a:rPr lang="en-US" altLang="en-US" dirty="0" smtClean="0"/>
              <a:t>-subject SD:</a:t>
            </a:r>
          </a:p>
          <a:p>
            <a:pPr lvl="2"/>
            <a:r>
              <a:rPr lang="en-US" altLang="en-US" dirty="0" smtClean="0"/>
              <a:t>Differences in ability: SD of girls' performance (Y) = 9.2</a:t>
            </a:r>
          </a:p>
          <a:p>
            <a:pPr lvl="2"/>
            <a:r>
              <a:rPr lang="en-US" altLang="en-US" dirty="0" smtClean="0"/>
              <a:t>Individual responses: SD of effect of a steroid on Y = 5.0,</a:t>
            </a:r>
          </a:p>
          <a:p>
            <a:pPr lvl="2">
              <a:buFontTx/>
              <a:buNone/>
            </a:pPr>
            <a:r>
              <a:rPr lang="en-US" altLang="en-US" dirty="0" smtClean="0"/>
              <a:t>	so you can say the effect of the steroid is 8.0 ± 5.0 (mean ± SD).</a:t>
            </a:r>
          </a:p>
          <a:p>
            <a:pPr lvl="1"/>
            <a:r>
              <a:rPr lang="en-US" altLang="en-US" dirty="0" smtClean="0"/>
              <a:t>Example of a </a:t>
            </a:r>
            <a:r>
              <a:rPr lang="en-US" altLang="en-US" b="1" dirty="0" smtClean="0"/>
              <a:t>within</a:t>
            </a:r>
            <a:r>
              <a:rPr lang="en-US" altLang="en-US" dirty="0" smtClean="0"/>
              <a:t>-subject SD:</a:t>
            </a:r>
          </a:p>
          <a:p>
            <a:pPr lvl="2"/>
            <a:r>
              <a:rPr lang="en-US" altLang="en-US" dirty="0" smtClean="0"/>
              <a:t>Error of measurement: SD of any girl's Y in repeated tests = 2.0</a:t>
            </a:r>
          </a:p>
        </p:txBody>
      </p:sp>
    </p:spTree>
    <p:extLst>
      <p:ext uri="{BB962C8B-B14F-4D97-AF65-F5344CB8AC3E}">
        <p14:creationId xmlns:p14="http://schemas.microsoft.com/office/powerpoint/2010/main" val="3074221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fontScheme name="Default Design">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6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6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Default Design 1">
        <a:dk1>
          <a:srgbClr val="000000"/>
        </a:dk1>
        <a:lt1>
          <a:srgbClr val="CCECFF"/>
        </a:lt1>
        <a:dk2>
          <a:srgbClr val="000066"/>
        </a:dk2>
        <a:lt2>
          <a:srgbClr val="6699FF"/>
        </a:lt2>
        <a:accent1>
          <a:srgbClr val="33CCCC"/>
        </a:accent1>
        <a:accent2>
          <a:srgbClr val="0099FF"/>
        </a:accent2>
        <a:accent3>
          <a:srgbClr val="E2F4FF"/>
        </a:accent3>
        <a:accent4>
          <a:srgbClr val="000000"/>
        </a:accent4>
        <a:accent5>
          <a:srgbClr val="ADE2E2"/>
        </a:accent5>
        <a:accent6>
          <a:srgbClr val="008AE7"/>
        </a:accent6>
        <a:hlink>
          <a:srgbClr val="FFFFFF"/>
        </a:hlink>
        <a:folHlink>
          <a:srgbClr val="3366FF"/>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66"/>
        </a:dk2>
        <a:lt2>
          <a:srgbClr val="FFCC66"/>
        </a:lt2>
        <a:accent1>
          <a:srgbClr val="FF9900"/>
        </a:accent1>
        <a:accent2>
          <a:srgbClr val="000044"/>
        </a:accent2>
        <a:accent3>
          <a:srgbClr val="AAAAB8"/>
        </a:accent3>
        <a:accent4>
          <a:srgbClr val="DADADA"/>
        </a:accent4>
        <a:accent5>
          <a:srgbClr val="FFCAAA"/>
        </a:accent5>
        <a:accent6>
          <a:srgbClr val="00003D"/>
        </a:accent6>
        <a:hlink>
          <a:srgbClr val="3366FF"/>
        </a:hlink>
        <a:folHlink>
          <a:srgbClr val="FFFF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DDDDDD"/>
        </a:lt2>
        <a:accent1>
          <a:srgbClr val="CBCBCB"/>
        </a:accent1>
        <a:accent2>
          <a:srgbClr val="C0C0C0"/>
        </a:accent2>
        <a:accent3>
          <a:srgbClr val="FFFFFF"/>
        </a:accent3>
        <a:accent4>
          <a:srgbClr val="000000"/>
        </a:accent4>
        <a:accent5>
          <a:srgbClr val="E2E2E2"/>
        </a:accent5>
        <a:accent6>
          <a:srgbClr val="AEAEAE"/>
        </a:accent6>
        <a:hlink>
          <a:srgbClr val="4D4D4D"/>
        </a:hlink>
        <a:folHlink>
          <a:srgbClr val="86868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660033"/>
        </a:dk2>
        <a:lt2>
          <a:srgbClr val="FFCC66"/>
        </a:lt2>
        <a:accent1>
          <a:srgbClr val="FF9900"/>
        </a:accent1>
        <a:accent2>
          <a:srgbClr val="440022"/>
        </a:accent2>
        <a:accent3>
          <a:srgbClr val="B8AAAD"/>
        </a:accent3>
        <a:accent4>
          <a:srgbClr val="DADADA"/>
        </a:accent4>
        <a:accent5>
          <a:srgbClr val="FFCAAA"/>
        </a:accent5>
        <a:accent6>
          <a:srgbClr val="3D001E"/>
        </a:accent6>
        <a:hlink>
          <a:srgbClr val="B20059"/>
        </a:hlink>
        <a:folHlink>
          <a:srgbClr val="FF6699"/>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663300"/>
        </a:dk2>
        <a:lt2>
          <a:srgbClr val="FFCC66"/>
        </a:lt2>
        <a:accent1>
          <a:srgbClr val="FF9900"/>
        </a:accent1>
        <a:accent2>
          <a:srgbClr val="361B00"/>
        </a:accent2>
        <a:accent3>
          <a:srgbClr val="B8ADAA"/>
        </a:accent3>
        <a:accent4>
          <a:srgbClr val="DADADA"/>
        </a:accent4>
        <a:accent5>
          <a:srgbClr val="FFCAAA"/>
        </a:accent5>
        <a:accent6>
          <a:srgbClr val="301700"/>
        </a:accent6>
        <a:hlink>
          <a:srgbClr val="996633"/>
        </a:hlink>
        <a:folHlink>
          <a:srgbClr val="FF6699"/>
        </a:folHlink>
      </a:clrScheme>
      <a:clrMap bg1="dk2" tx1="lt1" bg2="dk1" tx2="lt2" accent1="accent1" accent2="accent2" accent3="accent3" accent4="accent4" accent5="accent5" accent6="accent6" hlink="hlink" folHlink="folHlink"/>
    </a:extraClrScheme>
    <a:extraClrScheme>
      <a:clrScheme name="Default Design 6">
        <a:dk1>
          <a:srgbClr val="000000"/>
        </a:dk1>
        <a:lt1>
          <a:srgbClr val="FFFFFF"/>
        </a:lt1>
        <a:dk2>
          <a:srgbClr val="003300"/>
        </a:dk2>
        <a:lt2>
          <a:srgbClr val="FFCC66"/>
        </a:lt2>
        <a:accent1>
          <a:srgbClr val="CC9900"/>
        </a:accent1>
        <a:accent2>
          <a:srgbClr val="001600"/>
        </a:accent2>
        <a:accent3>
          <a:srgbClr val="AAADAA"/>
        </a:accent3>
        <a:accent4>
          <a:srgbClr val="DADADA"/>
        </a:accent4>
        <a:accent5>
          <a:srgbClr val="E2CAAA"/>
        </a:accent5>
        <a:accent6>
          <a:srgbClr val="001300"/>
        </a:accent6>
        <a:hlink>
          <a:srgbClr val="006600"/>
        </a:hlink>
        <a:folHlink>
          <a:srgbClr val="00999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22163</TotalTime>
  <Words>1778</Words>
  <Application>Microsoft Office PowerPoint</Application>
  <PresentationFormat>On-screen Show (4:3)</PresentationFormat>
  <Paragraphs>291</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Arial Narrow</vt:lpstr>
      <vt:lpstr>Symbol</vt:lpstr>
      <vt:lpstr>Times New Roman</vt:lpstr>
      <vt:lpstr>Wingdings</vt:lpstr>
      <vt:lpstr>Capsules</vt:lpstr>
      <vt:lpstr>Default Design</vt:lpstr>
      <vt:lpstr>Linear Mixed Models: the Basics</vt:lpstr>
      <vt:lpstr>The Linear Mixed Model: a Very Short Introduction</vt:lpstr>
      <vt:lpstr>PowerPoint Presentation</vt:lpstr>
      <vt:lpstr>PowerPoint Presentation</vt:lpstr>
      <vt:lpstr>PowerPoint Presentation</vt:lpstr>
      <vt:lpstr>PowerPoint Presentation</vt:lpstr>
      <vt:lpstr>Analysis of Controlled Trials by Mixed Modeling</vt:lpstr>
      <vt:lpstr>Basics: Fixed Effects</vt:lpstr>
      <vt:lpstr>Basics: Random Effects</vt:lpstr>
      <vt:lpstr>Basics: The "Hats" Metaphor for Random Effects </vt:lpstr>
      <vt:lpstr>Basics: Hats plus a Fixed Effect</vt:lpstr>
      <vt:lpstr>Basics: A Hat for Individual Responses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factors affecting career performances of elite track athletes</dc:title>
  <dc:creator>User</dc:creator>
  <cp:lastModifiedBy>Will</cp:lastModifiedBy>
  <cp:revision>410</cp:revision>
  <dcterms:created xsi:type="dcterms:W3CDTF">2009-10-07T22:49:02Z</dcterms:created>
  <dcterms:modified xsi:type="dcterms:W3CDTF">2018-05-19T00:09:34Z</dcterms:modified>
</cp:coreProperties>
</file>