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95" r:id="rId6"/>
    <p:sldId id="262" r:id="rId7"/>
    <p:sldId id="279" r:id="rId8"/>
    <p:sldId id="293" r:id="rId9"/>
    <p:sldId id="260" r:id="rId10"/>
    <p:sldId id="261" r:id="rId11"/>
    <p:sldId id="263" r:id="rId12"/>
    <p:sldId id="264" r:id="rId13"/>
    <p:sldId id="265" r:id="rId14"/>
    <p:sldId id="278" r:id="rId15"/>
    <p:sldId id="267" r:id="rId16"/>
    <p:sldId id="270" r:id="rId17"/>
    <p:sldId id="266" r:id="rId18"/>
    <p:sldId id="271" r:id="rId19"/>
    <p:sldId id="280" r:id="rId20"/>
    <p:sldId id="281" r:id="rId21"/>
    <p:sldId id="296" r:id="rId22"/>
    <p:sldId id="286" r:id="rId23"/>
    <p:sldId id="287" r:id="rId24"/>
    <p:sldId id="285" r:id="rId25"/>
    <p:sldId id="284" r:id="rId26"/>
    <p:sldId id="288" r:id="rId27"/>
    <p:sldId id="297" r:id="rId28"/>
    <p:sldId id="273" r:id="rId29"/>
    <p:sldId id="272" r:id="rId30"/>
    <p:sldId id="290" r:id="rId31"/>
    <p:sldId id="294" r:id="rId32"/>
    <p:sldId id="274" r:id="rId33"/>
    <p:sldId id="275" r:id="rId34"/>
    <p:sldId id="276" r:id="rId35"/>
    <p:sldId id="289" r:id="rId36"/>
    <p:sldId id="282" r:id="rId37"/>
    <p:sldId id="291" r:id="rId38"/>
    <p:sldId id="283" r:id="rId39"/>
    <p:sldId id="292" r:id="rId40"/>
  </p:sldIdLst>
  <p:sldSz cx="12192000" cy="6858000"/>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81" autoAdjust="0"/>
    <p:restoredTop sz="77935" autoAdjust="0"/>
  </p:normalViewPr>
  <p:slideViewPr>
    <p:cSldViewPr snapToGrid="0">
      <p:cViewPr>
        <p:scale>
          <a:sx n="57" d="100"/>
          <a:sy n="57" d="100"/>
        </p:scale>
        <p:origin x="-499" y="-15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36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83BB4B2-31F5-4EA5-9C45-13A80EA3858D}" type="datetimeFigureOut">
              <a:rPr lang="nb-NO" smtClean="0"/>
              <a:t>27.04.2016</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4499F57-7394-470F-AC98-2C883CAAFDE5}" type="slidenum">
              <a:rPr lang="nb-NO" smtClean="0"/>
              <a:t>‹#›</a:t>
            </a:fld>
            <a:endParaRPr lang="nb-NO"/>
          </a:p>
        </p:txBody>
      </p:sp>
    </p:spTree>
    <p:extLst>
      <p:ext uri="{BB962C8B-B14F-4D97-AF65-F5344CB8AC3E}">
        <p14:creationId xmlns:p14="http://schemas.microsoft.com/office/powerpoint/2010/main" val="344130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As conditioning experts and physiotherapists at the Norwegian Olympic Training Centre, the present authors have observed that core training is a part of the overall conditioning program in the vast majority of competitive athletes, regardless of sport disciplines.</a:t>
            </a:r>
            <a:r>
              <a:rPr lang="en-US" baseline="0" dirty="0" smtClean="0"/>
              <a:t> Is there sufficient evidence to support this practice? The overall objective of this presentation is three fold: 1) to provide a critical overview of scientific studies exploring the relationship between core stability and athletic performance, injury prevention and injury rehabilitation, 2) identify methodological limitations and concerns associated with these investigations, and 3) outline specific training/rehabilitation recommendations. Hopefully, this presentation can contribute to improve best practice regarding conditioning and rehabilitation of performance-oriented athletes. </a:t>
            </a:r>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1</a:t>
            </a:fld>
            <a:endParaRPr lang="nb-NO"/>
          </a:p>
        </p:txBody>
      </p:sp>
    </p:spTree>
    <p:extLst>
      <p:ext uri="{BB962C8B-B14F-4D97-AF65-F5344CB8AC3E}">
        <p14:creationId xmlns:p14="http://schemas.microsoft.com/office/powerpoint/2010/main" val="405189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ltLang="nb-NO" noProof="0" dirty="0" smtClean="0">
                <a:cs typeface="Arial" panose="020B0604020202020204" pitchFamily="34" charset="0"/>
              </a:rPr>
              <a:t>Modest levels of muscle activity (5-25% of maximal voluntary contraction) provide sufficiently stiff and stable joints </a:t>
            </a:r>
            <a:r>
              <a:rPr lang="en-US" altLang="nb-NO" baseline="0" noProof="0" dirty="0" smtClean="0">
                <a:cs typeface="Arial" panose="020B0604020202020204" pitchFamily="34" charset="0"/>
              </a:rPr>
              <a:t>(</a:t>
            </a:r>
            <a:r>
              <a:rPr lang="en-US" altLang="nb-NO" baseline="0" noProof="0" dirty="0" err="1" smtClean="0">
                <a:cs typeface="Arial" panose="020B0604020202020204" pitchFamily="34" charset="0"/>
              </a:rPr>
              <a:t>Cresswell</a:t>
            </a:r>
            <a:r>
              <a:rPr lang="en-US" altLang="nb-NO" baseline="0" noProof="0" dirty="0" smtClean="0">
                <a:cs typeface="Arial" panose="020B0604020202020204" pitchFamily="34" charset="0"/>
              </a:rPr>
              <a:t> et al., 1994</a:t>
            </a:r>
            <a:r>
              <a:rPr lang="en-US" altLang="nb-NO" baseline="0" noProof="0" dirty="0" smtClean="0">
                <a:cs typeface="Arial" panose="020B0604020202020204" pitchFamily="34" charset="0"/>
                <a:sym typeface="Wingdings" panose="05000000000000000000" pitchFamily="2" charset="2"/>
              </a:rPr>
              <a:t>; </a:t>
            </a:r>
            <a:r>
              <a:rPr lang="en-US" altLang="nb-NO" baseline="0" noProof="0" dirty="0" err="1" smtClean="0">
                <a:cs typeface="Arial" panose="020B0604020202020204" pitchFamily="34" charset="0"/>
                <a:sym typeface="Wingdings" panose="05000000000000000000" pitchFamily="2" charset="2"/>
              </a:rPr>
              <a:t>Cholewicki</a:t>
            </a:r>
            <a:r>
              <a:rPr lang="en-US" altLang="nb-NO" baseline="0" noProof="0" dirty="0" smtClean="0">
                <a:cs typeface="Arial" panose="020B0604020202020204" pitchFamily="34" charset="0"/>
                <a:sym typeface="Wingdings" panose="05000000000000000000" pitchFamily="2" charset="2"/>
              </a:rPr>
              <a:t> et al., 1999; </a:t>
            </a:r>
            <a:r>
              <a:rPr lang="en-US" altLang="nb-NO" baseline="0" noProof="0" dirty="0" err="1" smtClean="0">
                <a:cs typeface="Arial" panose="020B0604020202020204" pitchFamily="34" charset="0"/>
                <a:sym typeface="Wingdings" panose="05000000000000000000" pitchFamily="2" charset="2"/>
              </a:rPr>
              <a:t>Cholewicki</a:t>
            </a:r>
            <a:r>
              <a:rPr lang="en-US" altLang="nb-NO" baseline="0" noProof="0" dirty="0" smtClean="0">
                <a:cs typeface="Arial" panose="020B0604020202020204" pitchFamily="34" charset="0"/>
                <a:sym typeface="Wingdings" panose="05000000000000000000" pitchFamily="2" charset="2"/>
              </a:rPr>
              <a:t> &amp; McGill, 2001; </a:t>
            </a:r>
            <a:r>
              <a:rPr lang="en-US" altLang="nb-NO" baseline="0" noProof="0" dirty="0" err="1" smtClean="0">
                <a:cs typeface="Arial" panose="020B0604020202020204" pitchFamily="34" charset="0"/>
                <a:sym typeface="Wingdings" panose="05000000000000000000" pitchFamily="2" charset="2"/>
              </a:rPr>
              <a:t>Kibler</a:t>
            </a:r>
            <a:r>
              <a:rPr lang="en-US" altLang="nb-NO" baseline="0" noProof="0" dirty="0" smtClean="0">
                <a:cs typeface="Arial" panose="020B0604020202020204" pitchFamily="34" charset="0"/>
                <a:sym typeface="Wingdings" panose="05000000000000000000" pitchFamily="2" charset="2"/>
              </a:rPr>
              <a:t> et al., 2006). Thus, muscle strength is rarely a limiting factor for core stability in daily living tasks in healthy subjects (</a:t>
            </a:r>
            <a:r>
              <a:rPr lang="en-US" altLang="nb-NO" baseline="0" noProof="0" dirty="0" err="1" smtClean="0">
                <a:cs typeface="Arial" panose="020B0604020202020204" pitchFamily="34" charset="0"/>
                <a:sym typeface="Wingdings" panose="05000000000000000000" pitchFamily="2" charset="2"/>
              </a:rPr>
              <a:t>Comerford</a:t>
            </a:r>
            <a:r>
              <a:rPr lang="en-US" altLang="nb-NO" baseline="0" noProof="0" dirty="0" smtClean="0">
                <a:cs typeface="Arial" panose="020B0604020202020204" pitchFamily="34" charset="0"/>
                <a:sym typeface="Wingdings" panose="05000000000000000000" pitchFamily="2" charset="2"/>
              </a:rPr>
              <a:t> &amp; Mottram, 2001). Muscular endurance (McGill, 1998; McGill, 2002; McGill et al. 2003; Anderson &amp; </a:t>
            </a:r>
            <a:r>
              <a:rPr lang="en-US" altLang="nb-NO" baseline="0" noProof="0" dirty="0" err="1" smtClean="0">
                <a:cs typeface="Arial" panose="020B0604020202020204" pitchFamily="34" charset="0"/>
                <a:sym typeface="Wingdings" panose="05000000000000000000" pitchFamily="2" charset="2"/>
              </a:rPr>
              <a:t>Behm</a:t>
            </a:r>
            <a:r>
              <a:rPr lang="en-US" altLang="nb-NO" baseline="0" noProof="0" dirty="0" smtClean="0">
                <a:cs typeface="Arial" panose="020B0604020202020204" pitchFamily="34" charset="0"/>
                <a:sym typeface="Wingdings" panose="05000000000000000000" pitchFamily="2" charset="2"/>
              </a:rPr>
              <a:t>, 2005; Lehman, 2006) and particularly sensory-motor control (also termed neuromuscular control) (</a:t>
            </a:r>
            <a:r>
              <a:rPr lang="en-US" altLang="nb-NO" baseline="0" noProof="0" dirty="0" err="1" smtClean="0">
                <a:cs typeface="Arial" panose="020B0604020202020204" pitchFamily="34" charset="0"/>
                <a:sym typeface="Wingdings" panose="05000000000000000000" pitchFamily="2" charset="2"/>
              </a:rPr>
              <a:t>Borghuis</a:t>
            </a:r>
            <a:r>
              <a:rPr lang="en-US" altLang="nb-NO" baseline="0" noProof="0" dirty="0" smtClean="0">
                <a:cs typeface="Arial" panose="020B0604020202020204" pitchFamily="34" charset="0"/>
                <a:sym typeface="Wingdings" panose="05000000000000000000" pitchFamily="2" charset="2"/>
              </a:rPr>
              <a:t> et al., 2008; </a:t>
            </a:r>
            <a:r>
              <a:rPr lang="en-US" altLang="nb-NO" baseline="0" noProof="0" dirty="0" err="1" smtClean="0">
                <a:cs typeface="Arial" panose="020B0604020202020204" pitchFamily="34" charset="0"/>
                <a:sym typeface="Wingdings" panose="05000000000000000000" pitchFamily="2" charset="2"/>
              </a:rPr>
              <a:t>Silfies</a:t>
            </a:r>
            <a:r>
              <a:rPr lang="en-US" altLang="nb-NO" baseline="0" noProof="0" dirty="0" smtClean="0">
                <a:cs typeface="Arial" panose="020B0604020202020204" pitchFamily="34" charset="0"/>
                <a:sym typeface="Wingdings" panose="05000000000000000000" pitchFamily="2" charset="2"/>
              </a:rPr>
              <a:t> et al., 2015) are other important contributors to core stability.  </a:t>
            </a:r>
          </a:p>
          <a:p>
            <a:endParaRPr lang="en-US" altLang="nb-NO" baseline="0" noProof="0" dirty="0" smtClean="0">
              <a:cs typeface="Arial" panose="020B0604020202020204" pitchFamily="34" charset="0"/>
              <a:sym typeface="Wingdings" panose="05000000000000000000" pitchFamily="2" charset="2"/>
            </a:endParaRPr>
          </a:p>
          <a:p>
            <a:r>
              <a:rPr lang="en-US" altLang="nb-NO" baseline="0" noProof="0" dirty="0" smtClean="0">
                <a:cs typeface="Arial" panose="020B0604020202020204" pitchFamily="34" charset="0"/>
                <a:sym typeface="Wingdings" panose="05000000000000000000" pitchFamily="2" charset="2"/>
              </a:rPr>
              <a:t>Saeterbakken et al. (2015) observed no systematic correlations between core endurance, core strength or core stability, indicating that these capacities are largely independent of each other. Thus, practitioners must stimulate these skills accordingly based on the aim of the training.</a:t>
            </a:r>
          </a:p>
        </p:txBody>
      </p:sp>
      <p:sp>
        <p:nvSpPr>
          <p:cNvPr id="4" name="Plassholder for lysbildenummer 3"/>
          <p:cNvSpPr>
            <a:spLocks noGrp="1"/>
          </p:cNvSpPr>
          <p:nvPr>
            <p:ph type="sldNum" sz="quarter" idx="10"/>
          </p:nvPr>
        </p:nvSpPr>
        <p:spPr/>
        <p:txBody>
          <a:bodyPr/>
          <a:lstStyle/>
          <a:p>
            <a:fld id="{A4499F57-7394-470F-AC98-2C883CAAFDE5}" type="slidenum">
              <a:rPr lang="nb-NO" smtClean="0"/>
              <a:t>10</a:t>
            </a:fld>
            <a:endParaRPr lang="nb-NO"/>
          </a:p>
        </p:txBody>
      </p:sp>
    </p:spTree>
    <p:extLst>
      <p:ext uri="{BB962C8B-B14F-4D97-AF65-F5344CB8AC3E}">
        <p14:creationId xmlns:p14="http://schemas.microsoft.com/office/powerpoint/2010/main" val="235152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ltLang="nb-NO" baseline="0" dirty="0" smtClean="0">
                <a:cs typeface="Arial" panose="020B0604020202020204" pitchFamily="34" charset="0"/>
              </a:rPr>
              <a:t>Sensory-motor control for core stability is a mechanism/strategy that involves the neuromuscular system to stabilize/regain optimal body configuration, similar to balance strategies. This includes feedback from the sensory system (i.e., receptors in joints and muscles, sensing position, velocity and force) to the CNS, which in turn activates appropriate muscles (agonists and antagonists) via reflex responses to generate forces at the right time, with appropriate amount and with appropriate duration (Reeves et al., 2007). Core stability is a dynamic process which requires optimal muscle capacity (strength and endurance) and neuromuscular control (involving receptors in the muscles/joints and neural pathways) to rapidly integrate sensory information and </a:t>
            </a:r>
            <a:r>
              <a:rPr lang="en-US" altLang="nb-NO" baseline="0" noProof="0" dirty="0" smtClean="0">
                <a:cs typeface="Arial" panose="020B0604020202020204" pitchFamily="34" charset="0"/>
              </a:rPr>
              <a:t>initiate necessary responses relative to internal and external information (</a:t>
            </a:r>
            <a:r>
              <a:rPr lang="en-US" altLang="nb-NO" baseline="0" noProof="0" dirty="0" err="1" smtClean="0">
                <a:cs typeface="Arial" panose="020B0604020202020204" pitchFamily="34" charset="0"/>
              </a:rPr>
              <a:t>Silfies</a:t>
            </a:r>
            <a:r>
              <a:rPr lang="en-US" altLang="nb-NO" baseline="0" noProof="0" dirty="0" smtClean="0">
                <a:cs typeface="Arial" panose="020B0604020202020204" pitchFamily="34" charset="0"/>
              </a:rPr>
              <a:t> et al., 2015). According to Anderson &amp; </a:t>
            </a:r>
            <a:r>
              <a:rPr lang="en-US" altLang="nb-NO" baseline="0" noProof="0" dirty="0" err="1" smtClean="0">
                <a:cs typeface="Arial" panose="020B0604020202020204" pitchFamily="34" charset="0"/>
              </a:rPr>
              <a:t>Behm</a:t>
            </a:r>
            <a:r>
              <a:rPr lang="en-US" altLang="nb-NO" baseline="0" noProof="0" dirty="0" smtClean="0">
                <a:cs typeface="Arial" panose="020B0604020202020204" pitchFamily="34" charset="0"/>
              </a:rPr>
              <a:t> (2005), an insufficient neuromuscular system may not adapt properly to such demands, resulting in impaired performance or even injury. Moreover, several authors claim that core stability is linked to balance, that is; insufficient core stability leads to inappropriate balance strategies (Radebold et al. 2001; </a:t>
            </a:r>
            <a:r>
              <a:rPr lang="en-US" altLang="nb-NO" baseline="0" noProof="0" dirty="0" err="1" smtClean="0">
                <a:cs typeface="Arial" panose="020B0604020202020204" pitchFamily="34" charset="0"/>
              </a:rPr>
              <a:t>Borghuis</a:t>
            </a:r>
            <a:r>
              <a:rPr lang="en-US" altLang="nb-NO" baseline="0" noProof="0" dirty="0" smtClean="0">
                <a:cs typeface="Arial" panose="020B0604020202020204" pitchFamily="34" charset="0"/>
              </a:rPr>
              <a:t> et al. 2008). </a:t>
            </a:r>
          </a:p>
          <a:p>
            <a:endParaRPr lang="en-US" altLang="nb-NO" baseline="0" dirty="0" smtClean="0">
              <a:latin typeface="Arial" panose="020B0604020202020204" pitchFamily="34" charset="0"/>
              <a:cs typeface="Arial" panose="020B0604020202020204" pitchFamily="34" charset="0"/>
            </a:endParaRPr>
          </a:p>
          <a:p>
            <a:endParaRPr lang="nb-NO" altLang="nb-NO" baseline="0" dirty="0" smtClean="0">
              <a:latin typeface="Arial" panose="020B060402020202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11</a:t>
            </a:fld>
            <a:endParaRPr lang="nb-NO"/>
          </a:p>
        </p:txBody>
      </p:sp>
    </p:spTree>
    <p:extLst>
      <p:ext uri="{BB962C8B-B14F-4D97-AF65-F5344CB8AC3E}">
        <p14:creationId xmlns:p14="http://schemas.microsoft.com/office/powerpoint/2010/main" val="237001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ltLang="nb-NO" noProof="0" dirty="0" smtClean="0">
                <a:cs typeface="Arial" panose="020B0604020202020204" pitchFamily="34" charset="0"/>
              </a:rPr>
              <a:t>Several studies have proposed different tests in order to monitor certain aspects of core stability (i.e. strength, endurance or neuromuscular control in the core). In their review, </a:t>
            </a:r>
            <a:r>
              <a:rPr lang="en-US" altLang="nb-NO" noProof="0" dirty="0" err="1" smtClean="0">
                <a:cs typeface="Arial" panose="020B0604020202020204" pitchFamily="34" charset="0"/>
              </a:rPr>
              <a:t>Kibler</a:t>
            </a:r>
            <a:r>
              <a:rPr lang="en-US" altLang="nb-NO" noProof="0" dirty="0" smtClean="0">
                <a:cs typeface="Arial" panose="020B0604020202020204" pitchFamily="34" charset="0"/>
              </a:rPr>
              <a:t> et al. (2006) suggested a core stability test by qualitatively looking at one-leg balance, squat and rotations in the three different planes. The subjects assume a one-leg stance in front of a wall.</a:t>
            </a:r>
            <a:r>
              <a:rPr lang="en-US" altLang="nb-NO" baseline="0" noProof="0" dirty="0" smtClean="0">
                <a:cs typeface="Arial" panose="020B0604020202020204" pitchFamily="34" charset="0"/>
              </a:rPr>
              <a:t> Then they either perform a squat or rotate their body towards the wall, without hitting it. Deviations in movement quality (e.g. reduced ability to maintain their single-leg stance) indicates reduced control and/or core weakness. According to the authors, clinical experience has demonstrated that their test battery provides useful information for rehabilitation protocols (</a:t>
            </a:r>
            <a:r>
              <a:rPr lang="en-US" altLang="nb-NO" baseline="0" noProof="0" dirty="0" err="1" smtClean="0">
                <a:cs typeface="Arial" panose="020B0604020202020204" pitchFamily="34" charset="0"/>
              </a:rPr>
              <a:t>Kibler</a:t>
            </a:r>
            <a:r>
              <a:rPr lang="en-US" altLang="nb-NO" baseline="0" noProof="0" dirty="0" smtClean="0">
                <a:cs typeface="Arial" panose="020B0604020202020204" pitchFamily="34" charset="0"/>
              </a:rPr>
              <a:t> et al., 2006). However, scientific evidence and/or validity/reliability data have not been presented.</a:t>
            </a:r>
            <a:endParaRPr lang="en-US" altLang="nb-NO" noProof="0" dirty="0" smtClean="0">
              <a:cs typeface="Arial" panose="020B0604020202020204" pitchFamily="34" charset="0"/>
            </a:endParaRPr>
          </a:p>
          <a:p>
            <a:endParaRPr lang="en-US" noProof="0"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12</a:t>
            </a:fld>
            <a:endParaRPr lang="nb-NO"/>
          </a:p>
        </p:txBody>
      </p:sp>
    </p:spTree>
    <p:extLst>
      <p:ext uri="{BB962C8B-B14F-4D97-AF65-F5344CB8AC3E}">
        <p14:creationId xmlns:p14="http://schemas.microsoft.com/office/powerpoint/2010/main" val="233535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nb-NO" noProof="0" dirty="0" smtClean="0">
                <a:cs typeface="Arial" panose="020B0604020202020204" pitchFamily="34" charset="0"/>
              </a:rPr>
              <a:t>Stanton</a:t>
            </a:r>
            <a:r>
              <a:rPr lang="en-US" altLang="nb-NO" baseline="0" noProof="0" dirty="0" smtClean="0">
                <a:cs typeface="Arial" panose="020B0604020202020204" pitchFamily="34" charset="0"/>
              </a:rPr>
              <a:t> et al. (2004</a:t>
            </a:r>
            <a:r>
              <a:rPr lang="en-US" altLang="nb-NO" noProof="0" dirty="0" smtClean="0">
                <a:cs typeface="Arial" panose="020B0604020202020204" pitchFamily="34" charset="0"/>
              </a:rPr>
              <a:t>) where the first to adopt the “plank” exercise for core stability</a:t>
            </a:r>
            <a:r>
              <a:rPr lang="en-US" altLang="nb-NO" baseline="0" noProof="0" dirty="0" smtClean="0">
                <a:cs typeface="Arial" panose="020B0604020202020204" pitchFamily="34" charset="0"/>
              </a:rPr>
              <a:t> monitoring purposes </a:t>
            </a:r>
            <a:r>
              <a:rPr lang="en-US" altLang="nb-NO" noProof="0" dirty="0" smtClean="0">
                <a:cs typeface="Arial" panose="020B0604020202020204" pitchFamily="34" charset="0"/>
              </a:rPr>
              <a:t>in</a:t>
            </a:r>
            <a:r>
              <a:rPr lang="en-US" altLang="nb-NO" baseline="0" noProof="0" dirty="0" smtClean="0">
                <a:cs typeface="Arial" panose="020B0604020202020204" pitchFamily="34" charset="0"/>
              </a:rPr>
              <a:t> a scientific study. The athletes assume a push-up position with the elbows on the floor and the body in a fixed position. The toes can be placed on the ground or in an unstable condition (e.g. ropes, Swiss ball, etc.). When the hip angle deviates 10</a:t>
            </a:r>
            <a:r>
              <a:rPr lang="en-US" altLang="nb-NO" baseline="0" noProof="0" dirty="0" smtClean="0">
                <a:cs typeface="Times New Roman" panose="02020603050405020304" pitchFamily="18" charset="0"/>
              </a:rPr>
              <a:t>°</a:t>
            </a:r>
            <a:r>
              <a:rPr lang="en-US" altLang="nb-NO" baseline="0" noProof="0" dirty="0" smtClean="0">
                <a:cs typeface="Arial" panose="020B0604020202020204" pitchFamily="34" charset="0"/>
              </a:rPr>
              <a:t> from the basic position assumed at the start of the test, the time to failure is recorded. To our knowledge, neither validity nor reliability data for the plank test have been presented in research literature. </a:t>
            </a:r>
            <a:endParaRPr lang="en-US" altLang="nb-NO" noProof="0" dirty="0" smtClean="0">
              <a:cs typeface="Arial" panose="020B0604020202020204" pitchFamily="34" charset="0"/>
            </a:endParaRPr>
          </a:p>
          <a:p>
            <a:endParaRPr lang="en-US" altLang="nb-NO" baseline="0" noProof="0" dirty="0" smtClean="0">
              <a:cs typeface="Arial" panose="020B0604020202020204" pitchFamily="34" charset="0"/>
            </a:endParaRPr>
          </a:p>
          <a:p>
            <a:r>
              <a:rPr lang="en-US" altLang="nb-NO" baseline="0" noProof="0" dirty="0" smtClean="0">
                <a:cs typeface="Arial" panose="020B0604020202020204" pitchFamily="34" charset="0"/>
              </a:rPr>
              <a:t>The plank mainly assess core endurance, as it is dubious whether a four-stance exercise can examine stability. However, if segments are moved (e.g. an arm is lifted), then the stability aspect becomes more pronounced. According to </a:t>
            </a:r>
            <a:r>
              <a:rPr lang="en-US" altLang="nb-NO" baseline="0" noProof="0" dirty="0" err="1" smtClean="0">
                <a:cs typeface="Arial" panose="020B0604020202020204" pitchFamily="34" charset="0"/>
              </a:rPr>
              <a:t>Gottschall</a:t>
            </a:r>
            <a:r>
              <a:rPr lang="en-US" altLang="nb-NO" baseline="0" noProof="0" dirty="0" smtClean="0">
                <a:cs typeface="Arial" panose="020B0604020202020204" pitchFamily="34" charset="0"/>
              </a:rPr>
              <a:t> et al. (2013), integration of core exercises that require activation of the distal trunk muscles (deltoid and gluteal) elicit greater activation of primary trunk muscles in comparison with isolation core exercises that only require activation of the proximal trunk muscles. </a:t>
            </a:r>
          </a:p>
          <a:p>
            <a:endParaRPr lang="en-US" altLang="nb-NO" baseline="0" noProof="0" dirty="0" smtClean="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A4499F57-7394-470F-AC98-2C883CAAFDE5}" type="slidenum">
              <a:rPr lang="nb-NO" smtClean="0"/>
              <a:t>13</a:t>
            </a:fld>
            <a:endParaRPr lang="nb-NO"/>
          </a:p>
        </p:txBody>
      </p:sp>
    </p:spTree>
    <p:extLst>
      <p:ext uri="{BB962C8B-B14F-4D97-AF65-F5344CB8AC3E}">
        <p14:creationId xmlns:p14="http://schemas.microsoft.com/office/powerpoint/2010/main" val="372713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777959"/>
            <a:ext cx="5438140" cy="1897162"/>
          </a:xfrm>
        </p:spPr>
        <p:txBody>
          <a:bodyPr/>
          <a:lstStyle/>
          <a:p>
            <a:r>
              <a:rPr lang="en-US" altLang="nb-NO" noProof="0" dirty="0" smtClean="0">
                <a:cs typeface="Arial" panose="020B0604020202020204" pitchFamily="34" charset="0"/>
              </a:rPr>
              <a:t>The</a:t>
            </a:r>
            <a:r>
              <a:rPr lang="en-US" altLang="nb-NO" baseline="0" noProof="0" dirty="0" smtClean="0">
                <a:cs typeface="Arial" panose="020B0604020202020204" pitchFamily="34" charset="0"/>
              </a:rPr>
              <a:t> McGill tests evaluate isometric strength of the core (McGill et al., 1999). In the extensor endurance test, the athletes are horizontally positioned with the lower extremities fixed to an examination table while the upper body is extended over the edge of the table. In the side bridge test, the athlete is in a side-lying and nearly horizontal position, where only the feet and laterally fixed elbow support the body. In the flexor endurance test, the athlete is in a seated position with feet strap tightened, knees and hips flexed to 90° and the torso at a 60° angle relative to the table. In all tests, the athletes are asked to hold the fixed positions as long as possible (McGill et al., 1999). It should be noted that the objective of the McGill et al. study was to establish isometric endurance holding times, as well as ratios between torso extensors, flexors, and lateral flexors (stabilizers), for clinical assessment and rehabilitation targets. Thus, healthy subjects, not athletes, were used in this investigation. </a:t>
            </a:r>
          </a:p>
          <a:p>
            <a:endParaRPr lang="en-US" altLang="nb-NO" baseline="0" noProof="0" dirty="0" smtClean="0">
              <a:cs typeface="Arial" panose="020B0604020202020204" pitchFamily="34" charset="0"/>
            </a:endParaRPr>
          </a:p>
          <a:p>
            <a:r>
              <a:rPr lang="en-US" altLang="nb-NO" baseline="0" noProof="0" dirty="0" smtClean="0">
                <a:cs typeface="Arial" panose="020B0604020202020204" pitchFamily="34" charset="0"/>
              </a:rPr>
              <a:t>Tse et al. (2005) assessed 45 college rowers in similar exercises prior to and after an 8-week core endurance exercise intervention. A broad range of </a:t>
            </a:r>
            <a:r>
              <a:rPr lang="en-US" altLang="nb-NO" noProof="0" dirty="0" smtClean="0">
                <a:cs typeface="Arial" panose="020B0604020202020204" pitchFamily="34" charset="0"/>
              </a:rPr>
              <a:t>functional performance measures were also assessed (vertical jump, broad jump, shuttle run, 40-m sprint, overhead medicine ball throw, 2,000-m maximal rowing ergometer test). The core group improved significantly in the two side flexion tests from pre- to post training</a:t>
            </a:r>
            <a:r>
              <a:rPr lang="en-US" altLang="nb-NO" baseline="0" noProof="0" dirty="0" smtClean="0">
                <a:cs typeface="Arial" panose="020B0604020202020204" pitchFamily="34" charset="0"/>
              </a:rPr>
              <a:t> </a:t>
            </a:r>
            <a:r>
              <a:rPr lang="en-US" altLang="nb-NO" noProof="0" dirty="0" smtClean="0">
                <a:cs typeface="Arial" panose="020B0604020202020204" pitchFamily="34" charset="0"/>
              </a:rPr>
              <a:t>test. Surprisingly, significant differences were observed in the extensor endurance test times for the control group, but not for the core group. No significant differences were found for any of the functional performance tests. Based on these results, the present tests do not seem valid for athletic performance. </a:t>
            </a:r>
          </a:p>
        </p:txBody>
      </p:sp>
      <p:sp>
        <p:nvSpPr>
          <p:cNvPr id="4" name="Plassholder for lysbildenummer 3"/>
          <p:cNvSpPr>
            <a:spLocks noGrp="1"/>
          </p:cNvSpPr>
          <p:nvPr>
            <p:ph type="sldNum" sz="quarter" idx="10"/>
          </p:nvPr>
        </p:nvSpPr>
        <p:spPr/>
        <p:txBody>
          <a:bodyPr/>
          <a:lstStyle/>
          <a:p>
            <a:fld id="{A4499F57-7394-470F-AC98-2C883CAAFDE5}" type="slidenum">
              <a:rPr lang="nb-NO" smtClean="0"/>
              <a:t>14</a:t>
            </a:fld>
            <a:endParaRPr lang="nb-NO"/>
          </a:p>
        </p:txBody>
      </p:sp>
    </p:spTree>
    <p:extLst>
      <p:ext uri="{BB962C8B-B14F-4D97-AF65-F5344CB8AC3E}">
        <p14:creationId xmlns:p14="http://schemas.microsoft.com/office/powerpoint/2010/main" val="121138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777958"/>
            <a:ext cx="5438140" cy="158365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nb-NO" noProof="0" dirty="0" err="1" smtClean="0">
                <a:cs typeface="Arial" panose="020B0604020202020204" pitchFamily="34" charset="0"/>
              </a:rPr>
              <a:t>Sahrmann’s</a:t>
            </a:r>
            <a:r>
              <a:rPr lang="en-US" altLang="nb-NO" noProof="0" dirty="0" smtClean="0">
                <a:cs typeface="Arial" panose="020B0604020202020204" pitchFamily="34" charset="0"/>
              </a:rPr>
              <a:t> core stability test (Stanton et al., 2004): The subject lies supine and </a:t>
            </a:r>
            <a:r>
              <a:rPr lang="en-US" altLang="nb-NO" baseline="0" noProof="0" dirty="0" smtClean="0">
                <a:cs typeface="Arial" panose="020B0604020202020204" pitchFamily="34" charset="0"/>
              </a:rPr>
              <a:t> an inflatable pad of a Stabilizer Pressure Biofeedback Unit is placed in the natural </a:t>
            </a:r>
            <a:r>
              <a:rPr lang="en-US" altLang="nb-NO" baseline="0" noProof="0" dirty="0" err="1" smtClean="0">
                <a:cs typeface="Arial" panose="020B0604020202020204" pitchFamily="34" charset="0"/>
              </a:rPr>
              <a:t>lordotic</a:t>
            </a:r>
            <a:r>
              <a:rPr lang="en-US" altLang="nb-NO" baseline="0" noProof="0" dirty="0" smtClean="0">
                <a:cs typeface="Arial" panose="020B0604020202020204" pitchFamily="34" charset="0"/>
              </a:rPr>
              <a:t> curve. The pad is inflated to 40 mmHg. The subject then perform exercises (leg movements in varying directions and planes) with increasing level of difficulty. Deviations of &gt;10 </a:t>
            </a:r>
            <a:r>
              <a:rPr lang="en-US" altLang="nb-NO" baseline="0" noProof="0" dirty="0" err="1" smtClean="0">
                <a:cs typeface="Arial" panose="020B0604020202020204" pitchFamily="34" charset="0"/>
              </a:rPr>
              <a:t>mmHG</a:t>
            </a:r>
            <a:r>
              <a:rPr lang="en-US" altLang="nb-NO" baseline="0" noProof="0" dirty="0" smtClean="0">
                <a:cs typeface="Arial" panose="020B0604020202020204" pitchFamily="34" charset="0"/>
              </a:rPr>
              <a:t> from the baseline value indicates that lumbar-pelvic stability is lost (</a:t>
            </a:r>
            <a:r>
              <a:rPr lang="en-US" altLang="nb-NO" noProof="0" dirty="0" smtClean="0">
                <a:cs typeface="Arial" panose="020B0604020202020204" pitchFamily="34" charset="0"/>
              </a:rPr>
              <a:t>Stanton et al., 2004). </a:t>
            </a:r>
            <a:r>
              <a:rPr lang="en-US" altLang="nb-NO" baseline="0" dirty="0" smtClean="0">
                <a:cs typeface="Arial" panose="020B0604020202020204" pitchFamily="34" charset="0"/>
              </a:rPr>
              <a:t>To our knowledge, neither validity nor reliability data for this test have been presented in research literature. </a:t>
            </a:r>
            <a:endParaRPr lang="en-US" altLang="nb-NO"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nb-NO" noProof="0" dirty="0" smtClean="0">
              <a:latin typeface="Arial" panose="020B0604020202020204" pitchFamily="34" charset="0"/>
              <a:cs typeface="Arial" panose="020B0604020202020204" pitchFamily="34" charset="0"/>
            </a:endParaRPr>
          </a:p>
          <a:p>
            <a:endParaRPr lang="en-US" altLang="nb-NO" dirty="0" smtClean="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A4499F57-7394-470F-AC98-2C883CAAFDE5}" type="slidenum">
              <a:rPr lang="nb-NO" smtClean="0"/>
              <a:t>15</a:t>
            </a:fld>
            <a:endParaRPr lang="nb-NO"/>
          </a:p>
        </p:txBody>
      </p:sp>
    </p:spTree>
    <p:extLst>
      <p:ext uri="{BB962C8B-B14F-4D97-AF65-F5344CB8AC3E}">
        <p14:creationId xmlns:p14="http://schemas.microsoft.com/office/powerpoint/2010/main" val="176252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nb-NO" noProof="0" dirty="0" err="1" smtClean="0">
                <a:cs typeface="Arial" panose="020B0604020202020204" pitchFamily="34" charset="0"/>
              </a:rPr>
              <a:t>Liemohn</a:t>
            </a:r>
            <a:r>
              <a:rPr lang="en-US" altLang="nb-NO" baseline="0" noProof="0" dirty="0" smtClean="0">
                <a:cs typeface="Arial" panose="020B0604020202020204" pitchFamily="34" charset="0"/>
              </a:rPr>
              <a:t> et al. (2005) assessed core stability through balance tests where typical core stability postures were replicated. The athletes assumed three different postures (kneeling arm raise, quadruped arm raise and a bridging posture) on a stability platform. Each balance task had a duration of 30 seconds, and the balance board tilt limit was set at 5</a:t>
            </a:r>
            <a:r>
              <a:rPr lang="en-US" altLang="nb-NO" baseline="0" noProof="0" dirty="0" smtClean="0">
                <a:cs typeface="Times New Roman" panose="02020603050405020304" pitchFamily="18" charset="0"/>
              </a:rPr>
              <a:t>°</a:t>
            </a:r>
            <a:r>
              <a:rPr lang="en-US" altLang="nb-NO" baseline="0" noProof="0" dirty="0" smtClean="0">
                <a:cs typeface="Arial" panose="020B0604020202020204" pitchFamily="34" charset="0"/>
              </a:rPr>
              <a:t> to either side. Test performance was quantified by the number of seconds the athletes were able to maintain balance within the tilt limits. This balance test was originally designed for patients with low back pain, questioning the relevance to athletes. To our knowledge, neither validity nor reliability data for this test have been presented in research literature.  </a:t>
            </a:r>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baseline="0" noProof="0" dirty="0" smtClean="0">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nb-NO" noProof="0" dirty="0" smtClean="0">
              <a:latin typeface="Arial" panose="020B0604020202020204" pitchFamily="34" charset="0"/>
              <a:cs typeface="Arial" panose="020B0604020202020204" pitchFamily="34" charset="0"/>
            </a:endParaRPr>
          </a:p>
          <a:p>
            <a:endParaRPr lang="nb-NO" altLang="nb-NO" dirty="0" smtClean="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A4499F57-7394-470F-AC98-2C883CAAFDE5}" type="slidenum">
              <a:rPr lang="nb-NO" smtClean="0"/>
              <a:t>16</a:t>
            </a:fld>
            <a:endParaRPr lang="nb-NO"/>
          </a:p>
        </p:txBody>
      </p:sp>
    </p:spTree>
    <p:extLst>
      <p:ext uri="{BB962C8B-B14F-4D97-AF65-F5344CB8AC3E}">
        <p14:creationId xmlns:p14="http://schemas.microsoft.com/office/powerpoint/2010/main" val="275875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608013"/>
            <a:ext cx="5953125" cy="3349625"/>
          </a:xfrm>
        </p:spPr>
      </p:sp>
      <p:sp>
        <p:nvSpPr>
          <p:cNvPr id="3" name="Plassholder for notater 2"/>
          <p:cNvSpPr>
            <a:spLocks noGrp="1"/>
          </p:cNvSpPr>
          <p:nvPr>
            <p:ph type="body" idx="1"/>
          </p:nvPr>
        </p:nvSpPr>
        <p:spPr>
          <a:xfrm>
            <a:off x="679768" y="3996294"/>
            <a:ext cx="5438140" cy="3909239"/>
          </a:xfrm>
        </p:spPr>
        <p:txBody>
          <a:bodyPr/>
          <a:lstStyle/>
          <a:p>
            <a:r>
              <a:rPr lang="en-US" altLang="nb-NO" noProof="0" dirty="0" smtClean="0">
                <a:cs typeface="Arial" panose="020B0604020202020204" pitchFamily="34" charset="0"/>
              </a:rPr>
              <a:t>Radebold et al. (2001)</a:t>
            </a:r>
            <a:r>
              <a:rPr lang="en-US" altLang="nb-NO" baseline="0" noProof="0" dirty="0" smtClean="0">
                <a:cs typeface="Arial" panose="020B0604020202020204" pitchFamily="34" charset="0"/>
              </a:rPr>
              <a:t> assessed core stability through an unstable sitting test. The subjects were placed on a seat with polyester hemispheres of varying diameter placed beneath, providing four levels of instability. A force plate under the hemispheres measured displacements of the center of pressure (</a:t>
            </a:r>
            <a:r>
              <a:rPr lang="en-US" altLang="nb-NO" baseline="0" noProof="0" dirty="0" err="1" smtClean="0">
                <a:cs typeface="Arial" panose="020B0604020202020204" pitchFamily="34" charset="0"/>
              </a:rPr>
              <a:t>CoP</a:t>
            </a:r>
            <a:r>
              <a:rPr lang="en-US" altLang="nb-NO" baseline="0" noProof="0" dirty="0" smtClean="0">
                <a:cs typeface="Arial" panose="020B0604020202020204" pitchFamily="34" charset="0"/>
              </a:rPr>
              <a:t>). The legs were fixed on a foot support to avoid movements of the lower extremities. </a:t>
            </a:r>
            <a:r>
              <a:rPr lang="en-US" altLang="nb-NO" b="0" baseline="0" noProof="0" dirty="0" smtClean="0">
                <a:cs typeface="Arial" panose="020B0604020202020204" pitchFamily="34" charset="0"/>
              </a:rPr>
              <a:t>The sitting tasks were performed with eyes open and closed. According to the authors, the test was designed to evaluate the brain stem postural control pathway, more specifically whether deficits in the postural control mechanism could be identified when the postural control of the lumbar spine was isolated from of the lower extremities. </a:t>
            </a:r>
          </a:p>
          <a:p>
            <a:endParaRPr lang="en-US" altLang="nb-NO" baseline="0" noProof="0" dirty="0" smtClean="0">
              <a:cs typeface="Arial" panose="020B0604020202020204" pitchFamily="34" charset="0"/>
            </a:endParaRPr>
          </a:p>
          <a:p>
            <a:r>
              <a:rPr lang="en-US" altLang="nb-NO" b="0" baseline="0" noProof="0" dirty="0" smtClean="0">
                <a:cs typeface="Arial" panose="020B0604020202020204" pitchFamily="34" charset="0"/>
              </a:rPr>
              <a:t>Radebold et al. (2001) also designed another test to monitor the spinal reflex motor control pathway. Subjects were placed in an apparatus in a semi-seated position, and the lower extremities were prevented from motion. The athletes exerted isometric trunk flexion, extension and lateral bending, and the force level corresponded to 30% of maximal isometric trunk exertion. When the force was suddenly released by an electromagnet mechanism, the agonist-antagonistic response time of twelve trunk muscles (lower front and lower back) were monitored with EMG equipment. Agonists were defined as the active muscles prior to the force release, while antagonists were defined as the inactive muscles prior to the force release. The agonists ceased their activity immediately after the force release, while the opposite was expected to occur for the antagonists. In a later study, using the same test, </a:t>
            </a:r>
            <a:r>
              <a:rPr lang="en-US" altLang="nb-NO" b="0" baseline="0" noProof="0" dirty="0" err="1" smtClean="0">
                <a:cs typeface="Arial" panose="020B0604020202020204" pitchFamily="34" charset="0"/>
              </a:rPr>
              <a:t>Zazulak</a:t>
            </a:r>
            <a:r>
              <a:rPr lang="en-US" altLang="nb-NO" b="0" baseline="0" noProof="0" dirty="0" smtClean="0">
                <a:cs typeface="Arial" panose="020B0604020202020204" pitchFamily="34" charset="0"/>
              </a:rPr>
              <a:t> et al. (2007A) placed a sensor at the subjects back to assess trunk motion after the release. </a:t>
            </a:r>
          </a:p>
          <a:p>
            <a:endParaRPr lang="en-US" altLang="nb-NO" b="0" baseline="0" noProof="0" dirty="0" smtClean="0">
              <a:cs typeface="Arial" panose="020B0604020202020204" pitchFamily="34" charset="0"/>
            </a:endParaRPr>
          </a:p>
          <a:p>
            <a:r>
              <a:rPr lang="en-US" altLang="nb-NO" b="0" baseline="0" noProof="0" dirty="0" smtClean="0">
                <a:cs typeface="Arial" panose="020B0604020202020204" pitchFamily="34" charset="0"/>
              </a:rPr>
              <a:t>Both the unstable sitting test and trunk test were originally designed for patients with low back pain. Thus, the tests have questionable relevance for athletes. To our knowledge, neither validity nor reliability data for this test have been presented in research literature. </a:t>
            </a:r>
          </a:p>
        </p:txBody>
      </p:sp>
      <p:sp>
        <p:nvSpPr>
          <p:cNvPr id="4" name="Plassholder for lysbildenummer 3"/>
          <p:cNvSpPr>
            <a:spLocks noGrp="1"/>
          </p:cNvSpPr>
          <p:nvPr>
            <p:ph type="sldNum" sz="quarter" idx="10"/>
          </p:nvPr>
        </p:nvSpPr>
        <p:spPr/>
        <p:txBody>
          <a:bodyPr/>
          <a:lstStyle/>
          <a:p>
            <a:fld id="{A4499F57-7394-470F-AC98-2C883CAAFDE5}" type="slidenum">
              <a:rPr lang="nb-NO" smtClean="0"/>
              <a:t>17</a:t>
            </a:fld>
            <a:endParaRPr lang="nb-NO"/>
          </a:p>
        </p:txBody>
      </p:sp>
    </p:spTree>
    <p:extLst>
      <p:ext uri="{BB962C8B-B14F-4D97-AF65-F5344CB8AC3E}">
        <p14:creationId xmlns:p14="http://schemas.microsoft.com/office/powerpoint/2010/main" val="414904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ltLang="en-US" dirty="0" smtClean="0"/>
              <a:t>According to Hopkins (2004), a good (sport-specific) test should be derived from logical reasoning, for example based on competition analyses. Moreover, physical tests should somehow be related to a criterion measure. A good test should also track training related changes within athletes (e.g. seasonal variations in physical capacity). Reliability is a quantitative expression of the reproducibility of the test when it is repeated (Hopkins, 2004). High reliability (measured as typical variation in scores from repeated tests under the same conditions) is required if we want to track small training-related changes. A test is considered reliable if this variation, called the typical error (TE), is smaller than the smallest worthwhile change (SWC) (Hopkins, 2004).</a:t>
            </a:r>
          </a:p>
          <a:p>
            <a:endParaRPr lang="en-US" altLang="en-US" dirty="0" smtClean="0"/>
          </a:p>
          <a:p>
            <a:r>
              <a:rPr lang="en-US" altLang="en-US" dirty="0" smtClean="0"/>
              <a:t>To the authors’ knowledge, no core</a:t>
            </a:r>
            <a:r>
              <a:rPr lang="en-US" altLang="en-US" baseline="0" dirty="0" smtClean="0"/>
              <a:t> stability tests have been properly assessed for validity and reliability according to the standards outlined by Hopkins (2004). This is surprising, given the large number of studies within the topic. Most tests have been criticized as they do not reflect muscle function during athletic activity (</a:t>
            </a:r>
            <a:r>
              <a:rPr lang="en-US" altLang="en-US" baseline="0" dirty="0" err="1" smtClean="0"/>
              <a:t>Bliven</a:t>
            </a:r>
            <a:r>
              <a:rPr lang="en-US" altLang="en-US" baseline="0" dirty="0" smtClean="0"/>
              <a:t> et al., 2013).  </a:t>
            </a:r>
            <a:endParaRPr lang="en-US" altLang="en-US" dirty="0" smtClean="0"/>
          </a:p>
        </p:txBody>
      </p:sp>
      <p:sp>
        <p:nvSpPr>
          <p:cNvPr id="4" name="Plassholder for lysbildenummer 3"/>
          <p:cNvSpPr>
            <a:spLocks noGrp="1"/>
          </p:cNvSpPr>
          <p:nvPr>
            <p:ph type="sldNum" sz="quarter" idx="10"/>
          </p:nvPr>
        </p:nvSpPr>
        <p:spPr/>
        <p:txBody>
          <a:bodyPr/>
          <a:lstStyle/>
          <a:p>
            <a:fld id="{A4499F57-7394-470F-AC98-2C883CAAFDE5}" type="slidenum">
              <a:rPr lang="nb-NO" smtClean="0"/>
              <a:t>18</a:t>
            </a:fld>
            <a:endParaRPr lang="nb-NO"/>
          </a:p>
        </p:txBody>
      </p:sp>
    </p:spTree>
    <p:extLst>
      <p:ext uri="{BB962C8B-B14F-4D97-AF65-F5344CB8AC3E}">
        <p14:creationId xmlns:p14="http://schemas.microsoft.com/office/powerpoint/2010/main" val="2125159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Previously described core stability tests do</a:t>
            </a:r>
            <a:r>
              <a:rPr lang="en-US" baseline="0" noProof="0" dirty="0" smtClean="0"/>
              <a:t> not translate well into athlete activities (</a:t>
            </a:r>
            <a:r>
              <a:rPr lang="en-US" baseline="0" noProof="0" dirty="0" err="1" smtClean="0"/>
              <a:t>Behm</a:t>
            </a:r>
            <a:r>
              <a:rPr lang="en-US" baseline="0" noProof="0" dirty="0" smtClean="0"/>
              <a:t> et al., 2010). In the contrary, specific performance tests only aim to assess quantitative information, without consideration for perfection or efficiency of underlying functional movement. With these limitations in mind, t</a:t>
            </a:r>
            <a:r>
              <a:rPr lang="en-US" noProof="0" dirty="0" smtClean="0"/>
              <a:t>he functional movement screening (FMS)</a:t>
            </a:r>
            <a:r>
              <a:rPr lang="en-US" baseline="0" noProof="0" dirty="0" smtClean="0"/>
              <a:t> was</a:t>
            </a:r>
            <a:r>
              <a:rPr lang="en-US" noProof="0" dirty="0" smtClean="0"/>
              <a:t> developed by Cook et al.</a:t>
            </a:r>
            <a:r>
              <a:rPr lang="en-US" baseline="0" noProof="0" dirty="0" smtClean="0"/>
              <a:t> (2006). FMS is an evaluation tool aiming to assess the fundamental movement patterns of an individual, more specifically an injury risk screening tool. The test is comprised of seven fundamental movement patterns (deep squat, hurdle step, in-line lunge, shoulder mobility, active straight leg raise, trunk stability push-up and rotary stability) that require balance, mobility and stability. Most of the tests assess both right and left side. The scoring system ranges from zero to three, with three being the best score (meaning that maximal total score is 21 points). </a:t>
            </a:r>
          </a:p>
          <a:p>
            <a:endParaRPr lang="en-US" baseline="0" noProof="0" dirty="0" smtClean="0"/>
          </a:p>
          <a:p>
            <a:r>
              <a:rPr lang="en-US" baseline="0" noProof="0" dirty="0" smtClean="0"/>
              <a:t>0 points: When pain occurs while performing the exercise. </a:t>
            </a:r>
          </a:p>
          <a:p>
            <a:r>
              <a:rPr lang="en-US" baseline="0" noProof="0" dirty="0" smtClean="0"/>
              <a:t>1 point: The subject is not able to complete the movements or assume the required positions.</a:t>
            </a:r>
          </a:p>
          <a:p>
            <a:r>
              <a:rPr lang="en-US" baseline="0" noProof="0" dirty="0" smtClean="0"/>
              <a:t>2 points: The subject is able to complete the movement, but must somehow compensate.</a:t>
            </a:r>
          </a:p>
          <a:p>
            <a:r>
              <a:rPr lang="en-US" baseline="0" noProof="0" dirty="0" smtClean="0"/>
              <a:t>3 points: The subject is able to perform the movements without compensations. </a:t>
            </a:r>
          </a:p>
          <a:p>
            <a:endParaRPr lang="en-US" baseline="0" noProof="0" dirty="0" smtClean="0"/>
          </a:p>
          <a:p>
            <a:endParaRPr lang="nb-NO" baseline="0" dirty="0" smtClean="0"/>
          </a:p>
          <a:p>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19</a:t>
            </a:fld>
            <a:endParaRPr lang="nb-NO"/>
          </a:p>
        </p:txBody>
      </p:sp>
    </p:spTree>
    <p:extLst>
      <p:ext uri="{BB962C8B-B14F-4D97-AF65-F5344CB8AC3E}">
        <p14:creationId xmlns:p14="http://schemas.microsoft.com/office/powerpoint/2010/main" val="84297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4" name="Plassholder for lysbildenummer 3"/>
          <p:cNvSpPr>
            <a:spLocks noGrp="1"/>
          </p:cNvSpPr>
          <p:nvPr>
            <p:ph type="sldNum" sz="quarter" idx="10"/>
          </p:nvPr>
        </p:nvSpPr>
        <p:spPr/>
        <p:txBody>
          <a:bodyPr/>
          <a:lstStyle/>
          <a:p>
            <a:fld id="{A4499F57-7394-470F-AC98-2C883CAAFDE5}" type="slidenum">
              <a:rPr lang="nb-NO" smtClean="0"/>
              <a:t>2</a:t>
            </a:fld>
            <a:endParaRPr lang="nb-NO"/>
          </a:p>
        </p:txBody>
      </p:sp>
    </p:spTree>
    <p:extLst>
      <p:ext uri="{BB962C8B-B14F-4D97-AF65-F5344CB8AC3E}">
        <p14:creationId xmlns:p14="http://schemas.microsoft.com/office/powerpoint/2010/main" val="341534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058863"/>
            <a:ext cx="5953125" cy="3349625"/>
          </a:xfrm>
        </p:spPr>
      </p:sp>
      <p:sp>
        <p:nvSpPr>
          <p:cNvPr id="3" name="Plassholder for notater 2"/>
          <p:cNvSpPr>
            <a:spLocks noGrp="1"/>
          </p:cNvSpPr>
          <p:nvPr>
            <p:ph type="body" idx="1"/>
          </p:nvPr>
        </p:nvSpPr>
        <p:spPr>
          <a:xfrm>
            <a:off x="679768" y="4503635"/>
            <a:ext cx="5438140" cy="3909239"/>
          </a:xfrm>
        </p:spPr>
        <p:txBody>
          <a:bodyPr/>
          <a:lstStyle/>
          <a:p>
            <a:pPr>
              <a:defRPr/>
            </a:pPr>
            <a:r>
              <a:rPr lang="en-US" dirty="0" smtClean="0"/>
              <a:t>The </a:t>
            </a:r>
            <a:r>
              <a:rPr lang="en-US" dirty="0"/>
              <a:t>validity of the FMS regarding assessment for injury prediction </a:t>
            </a:r>
            <a:r>
              <a:rPr lang="en-US" dirty="0" smtClean="0"/>
              <a:t>has been questioned, as it does </a:t>
            </a:r>
            <a:r>
              <a:rPr lang="en-US" dirty="0"/>
              <a:t>not take into consideration other factors </a:t>
            </a:r>
            <a:r>
              <a:rPr lang="en-US" dirty="0" smtClean="0"/>
              <a:t>contributing </a:t>
            </a:r>
            <a:r>
              <a:rPr lang="en-US" dirty="0"/>
              <a:t>to injury risk </a:t>
            </a:r>
            <a:r>
              <a:rPr lang="en-US" dirty="0" smtClean="0"/>
              <a:t>(e.g. cognition</a:t>
            </a:r>
            <a:r>
              <a:rPr lang="en-US" dirty="0"/>
              <a:t>, proprioception, mental and psychological </a:t>
            </a:r>
            <a:r>
              <a:rPr lang="en-US" dirty="0" smtClean="0"/>
              <a:t>awareness, emotional status, etc.) </a:t>
            </a:r>
            <a:r>
              <a:rPr lang="en-US" dirty="0"/>
              <a:t>(Whiteside et al 2014</a:t>
            </a:r>
            <a:r>
              <a:rPr lang="en-US" dirty="0" smtClean="0"/>
              <a:t>).</a:t>
            </a: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err="1" smtClean="0"/>
              <a:t>Chorba</a:t>
            </a:r>
            <a:r>
              <a:rPr lang="en-US" baseline="0" noProof="0" dirty="0" smtClean="0"/>
              <a:t> et al. (2010) reported inter-rater reliability (ICC-values) from 0.77 to 1.0 for the seven tests. Scultz et al. (2013) reported test-retest reliability (ICC) of 0.6 and inter-rater reliability (</a:t>
            </a:r>
            <a:r>
              <a:rPr lang="nb-NO" sz="1200" b="0" i="0" u="none" strike="noStrike" kern="1200" baseline="0" dirty="0" err="1" smtClean="0">
                <a:solidFill>
                  <a:schemeClr val="tx1"/>
                </a:solidFill>
                <a:latin typeface="+mn-lt"/>
                <a:ea typeface="+mn-ea"/>
                <a:cs typeface="+mn-cs"/>
              </a:rPr>
              <a:t>Krippendorff</a:t>
            </a:r>
            <a:r>
              <a:rPr lang="nb-NO"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α</a:t>
            </a:r>
            <a:r>
              <a:rPr lang="nb-NO" sz="1200" b="0" i="0" u="none" strike="noStrike" kern="1200" baseline="0" dirty="0" smtClean="0">
                <a:solidFill>
                  <a:schemeClr val="tx1"/>
                </a:solidFill>
                <a:latin typeface="+mn-lt"/>
                <a:ea typeface="+mn-ea"/>
                <a:cs typeface="+mn-cs"/>
              </a:rPr>
              <a:t> ) of 0.38 for the FMS test (total score). </a:t>
            </a:r>
            <a:r>
              <a:rPr lang="en-US" baseline="0" noProof="0" dirty="0" err="1" smtClean="0"/>
              <a:t>Teyhen</a:t>
            </a:r>
            <a:r>
              <a:rPr lang="en-US" baseline="0" noProof="0" dirty="0" smtClean="0"/>
              <a:t> et al. (2012) reported intra-rater test-retest and inter-rater reliability (ICC of the FMS composite score) of 0.76 and 0.74, respectively. The standard error of the measurement of the composite test (21-point scale) was within 1 point, while the minimal detectable change values were 2.1 and 2.5 points for inter-rater and intra-rater reliability, respectively. Unfortunately, CV-values have not been provided in any of the aforementioned reliability studies. In their review, Moran et al. (2015) reported moderate evidence that raters can obtain acceptable levels of inter-rater and intra-rater reliability of composite FMS scores when using live ratings. Similar review conclusion was reported by McCall et al. (2015). To date, there has been few high-quality studies within the topic, and the quality of several studies has been impacted by poor study reporting particularly in relation to rater blinding (Moran et al. 2015). In conclusion, test-retest reliability of the FMS test is questionable. Moreover, FMS scores are not comparable between raters. Differences among raters may influence the score’s clinical utility, and the FMS should be used cautiously to detect deficiencies that place the athlete at greater risk for injury (Schultz et al., 2013). </a:t>
            </a:r>
          </a:p>
        </p:txBody>
      </p:sp>
      <p:sp>
        <p:nvSpPr>
          <p:cNvPr id="4" name="Plassholder for lysbildenummer 3"/>
          <p:cNvSpPr>
            <a:spLocks noGrp="1"/>
          </p:cNvSpPr>
          <p:nvPr>
            <p:ph type="sldNum" sz="quarter" idx="10"/>
          </p:nvPr>
        </p:nvSpPr>
        <p:spPr/>
        <p:txBody>
          <a:bodyPr/>
          <a:lstStyle/>
          <a:p>
            <a:fld id="{A4499F57-7394-470F-AC98-2C883CAAFDE5}" type="slidenum">
              <a:rPr lang="nb-NO" smtClean="0"/>
              <a:t>20</a:t>
            </a:fld>
            <a:endParaRPr lang="nb-NO"/>
          </a:p>
        </p:txBody>
      </p:sp>
    </p:spTree>
    <p:extLst>
      <p:ext uri="{BB962C8B-B14F-4D97-AF65-F5344CB8AC3E}">
        <p14:creationId xmlns:p14="http://schemas.microsoft.com/office/powerpoint/2010/main" val="1975302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058863"/>
            <a:ext cx="5953125" cy="3349625"/>
          </a:xfrm>
        </p:spPr>
      </p:sp>
      <p:sp>
        <p:nvSpPr>
          <p:cNvPr id="3" name="Plassholder for notater 2"/>
          <p:cNvSpPr>
            <a:spLocks noGrp="1"/>
          </p:cNvSpPr>
          <p:nvPr>
            <p:ph type="body" idx="1"/>
          </p:nvPr>
        </p:nvSpPr>
        <p:spPr>
          <a:xfrm>
            <a:off x="679768" y="4503635"/>
            <a:ext cx="5438140" cy="3909239"/>
          </a:xfrm>
        </p:spPr>
        <p:txBody>
          <a:bodyPr/>
          <a:lstStyle/>
          <a:p>
            <a:pPr>
              <a:defRPr/>
            </a:pPr>
            <a:r>
              <a:rPr lang="en-US" baseline="0" noProof="0" dirty="0" smtClean="0"/>
              <a:t>Manufacturers have recently developed smartphone-based applications measuring angle of pelvic tilt during (core)training exercises. The phone is placed in a clip attached to a belt worn around the waist, enabling athletes to perform sport-specific core training exercises. When core stability is no longer maintained and the body goes out of alignment, the app provides audible or vibration feedback to alert correcting movements. A larger range of error can be provided for novice athletes, but as they learn to engage core and control the pelvic angle, the precision can be increased (smaller range of movement error) to maximize training results. </a:t>
            </a:r>
          </a:p>
          <a:p>
            <a:pPr>
              <a:defRPr/>
            </a:pPr>
            <a:endParaRPr lang="en-US" baseline="0" noProof="0" dirty="0" smtClean="0"/>
          </a:p>
        </p:txBody>
      </p:sp>
      <p:sp>
        <p:nvSpPr>
          <p:cNvPr id="4" name="Plassholder for lysbildenummer 3"/>
          <p:cNvSpPr>
            <a:spLocks noGrp="1"/>
          </p:cNvSpPr>
          <p:nvPr>
            <p:ph type="sldNum" sz="quarter" idx="10"/>
          </p:nvPr>
        </p:nvSpPr>
        <p:spPr/>
        <p:txBody>
          <a:bodyPr/>
          <a:lstStyle/>
          <a:p>
            <a:fld id="{A4499F57-7394-470F-AC98-2C883CAAFDE5}" type="slidenum">
              <a:rPr lang="nb-NO" smtClean="0"/>
              <a:t>21</a:t>
            </a:fld>
            <a:endParaRPr lang="nb-NO"/>
          </a:p>
        </p:txBody>
      </p:sp>
    </p:spTree>
    <p:extLst>
      <p:ext uri="{BB962C8B-B14F-4D97-AF65-F5344CB8AC3E}">
        <p14:creationId xmlns:p14="http://schemas.microsoft.com/office/powerpoint/2010/main" val="2642675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914400"/>
            <a:ext cx="5953125" cy="3349625"/>
          </a:xfrm>
        </p:spPr>
      </p:sp>
      <p:sp>
        <p:nvSpPr>
          <p:cNvPr id="3" name="Plassholder for notater 2"/>
          <p:cNvSpPr>
            <a:spLocks noGrp="1"/>
          </p:cNvSpPr>
          <p:nvPr>
            <p:ph type="body" idx="1"/>
          </p:nvPr>
        </p:nvSpPr>
        <p:spPr>
          <a:xfrm>
            <a:off x="679768" y="4386069"/>
            <a:ext cx="5438140" cy="409172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A traditional belief within strength training is that the exercises should be as specific as possible in terms of movement pattern, movement velocity, type of contraction and force of contraction. Training should aim to replicate the intended activity, and departure from one of the mentioned factors may result in inappropriate adaptations (Sale &amp; McDougall, 1981). According to Baker (1996), training exercises can be categorized as general, special or specific. General exercises stimulate the relevant muscles, special exercises are biomechanically more closer to the specific exercises than the general exercises (e.g. in terms of converting strength to power), while specific exercises are similar or very close to the performance/competitive condition (e.g. resisted or assisted loading). Aims of training decide whether general or specific exercises should be used. Overall, general exercises should be preferred if the aim is to improve contractile capabilities of the muscles (e.g. hypertrophy) or prevent injuries (Baker, 1996). High-velocity sports may need supplemental low-velocity training to induce maximal adaptation within the muscles (Sale &amp; McDougall, 1981).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Regarding core stability exercises, speed and direction of movements should be functional and sport-specific (Lehman, 2006; </a:t>
            </a:r>
            <a:r>
              <a:rPr lang="en-US" baseline="0" noProof="0" dirty="0" err="1" smtClean="0"/>
              <a:t>Leetun</a:t>
            </a:r>
            <a:r>
              <a:rPr lang="en-US" baseline="0" noProof="0" dirty="0" smtClean="0"/>
              <a:t> et al., 2004). Most core stability exercises do not translate well into athletic activities (</a:t>
            </a:r>
            <a:r>
              <a:rPr lang="en-US" baseline="0" noProof="0" dirty="0" err="1" smtClean="0"/>
              <a:t>Behm</a:t>
            </a:r>
            <a:r>
              <a:rPr lang="en-US" baseline="0" noProof="0" dirty="0" smtClean="0"/>
              <a:t> et al., 2010). Based on traditional categorization of training exercises, core stability training exercises are mainly labeled as “general.”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endParaRPr lang="nb-NO" baseline="0" dirty="0" smtClean="0"/>
          </a:p>
          <a:p>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22</a:t>
            </a:fld>
            <a:endParaRPr lang="nb-NO"/>
          </a:p>
        </p:txBody>
      </p:sp>
    </p:spTree>
    <p:extLst>
      <p:ext uri="{BB962C8B-B14F-4D97-AF65-F5344CB8AC3E}">
        <p14:creationId xmlns:p14="http://schemas.microsoft.com/office/powerpoint/2010/main" val="3662819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aseline="0" noProof="0" dirty="0" smtClean="0"/>
              <a:t>Although terminology (e.g. labelling and categorization of exercises) varies, the principle of progression has traditionally been heavily emphasized in scientific papers dealing with core stability training (O’Sullivan, 2000; </a:t>
            </a:r>
            <a:r>
              <a:rPr lang="en-US" baseline="0" noProof="0" dirty="0" err="1" smtClean="0"/>
              <a:t>Kibler</a:t>
            </a:r>
            <a:r>
              <a:rPr lang="en-US" baseline="0" noProof="0" dirty="0" smtClean="0"/>
              <a:t> et al., 2006; </a:t>
            </a:r>
            <a:r>
              <a:rPr lang="en-US" baseline="0" noProof="0" dirty="0" err="1" smtClean="0"/>
              <a:t>Borghuis</a:t>
            </a:r>
            <a:r>
              <a:rPr lang="en-US" baseline="0" noProof="0" dirty="0" smtClean="0"/>
              <a:t> et al., 2008; Hibbs et al., 2008; </a:t>
            </a:r>
            <a:r>
              <a:rPr lang="en-US" baseline="0" noProof="0" dirty="0" err="1" smtClean="0"/>
              <a:t>Bliven</a:t>
            </a:r>
            <a:r>
              <a:rPr lang="en-US" baseline="0" noProof="0" dirty="0" smtClean="0"/>
              <a:t> et al., 2013). According to O’Sullivan (2000), </a:t>
            </a:r>
            <a:r>
              <a:rPr lang="en-US" baseline="0" noProof="0" dirty="0" err="1" smtClean="0"/>
              <a:t>Comerford</a:t>
            </a:r>
            <a:r>
              <a:rPr lang="en-US" baseline="0" noProof="0" dirty="0" smtClean="0"/>
              <a:t> (2001) and </a:t>
            </a:r>
            <a:r>
              <a:rPr lang="en-US" baseline="0" noProof="0" dirty="0" err="1" smtClean="0"/>
              <a:t>Akuthota</a:t>
            </a:r>
            <a:r>
              <a:rPr lang="en-US" baseline="0" noProof="0" dirty="0" smtClean="0"/>
              <a:t> &amp; Nadler (2004), initial core strengthening programs should enable subjects to become aware of motor patterns and learn to recruit muscles in isolation. Then the programs can progress to more functional positions and movement patterns. According to </a:t>
            </a:r>
            <a:r>
              <a:rPr lang="en-US" baseline="0" noProof="0" dirty="0" err="1" smtClean="0"/>
              <a:t>Comerford</a:t>
            </a:r>
            <a:r>
              <a:rPr lang="en-US" baseline="0" noProof="0" dirty="0" smtClean="0"/>
              <a:t> (2001), core stability training should range from isolated activation of the deep abdominal muscles to lifting weights on uneven surfaces. Overall, the progression patterns move from proximal to distal movements, static to dynamic exercises, isolated to integrated training and low to high intensity </a:t>
            </a:r>
            <a:r>
              <a:rPr lang="da-DK" baseline="0" noProof="0" dirty="0" smtClean="0"/>
              <a:t>(O’Sullivan, 2000; Kibler et al., 2006; Borghuis et al., 2008; Hibbs et al., 2008; Bliven et al., 2013).</a:t>
            </a:r>
          </a:p>
          <a:p>
            <a:endParaRPr lang="da-DK" baseline="0" noProof="0" dirty="0" smtClean="0"/>
          </a:p>
          <a:p>
            <a:r>
              <a:rPr lang="da-DK" baseline="0" noProof="0" dirty="0" smtClean="0"/>
              <a:t>According to Lederman (2009), core stability training exercises clash with three important principles: The principle of specificity, internal-external focus principles and economy of movement. He argues that core stability exercises are dissimilar and out of context to normal physiological movement, representing an ineffective approach to learning motor skills. Additional tensing of trunk muscles during training are likely to be more energetically taxing of the body (Lederman, 2009).</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23</a:t>
            </a:fld>
            <a:endParaRPr lang="nb-NO"/>
          </a:p>
        </p:txBody>
      </p:sp>
    </p:spTree>
    <p:extLst>
      <p:ext uri="{BB962C8B-B14F-4D97-AF65-F5344CB8AC3E}">
        <p14:creationId xmlns:p14="http://schemas.microsoft.com/office/powerpoint/2010/main" val="1411016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aseline="0" noProof="0" dirty="0" smtClean="0"/>
              <a:t>According to </a:t>
            </a:r>
            <a:r>
              <a:rPr lang="en-US" baseline="0" noProof="0" dirty="0" err="1" smtClean="0"/>
              <a:t>Comerford</a:t>
            </a:r>
            <a:r>
              <a:rPr lang="en-US" baseline="0" noProof="0" dirty="0" smtClean="0"/>
              <a:t> (2001) and </a:t>
            </a:r>
            <a:r>
              <a:rPr lang="en-US" baseline="0" noProof="0" dirty="0" err="1" smtClean="0"/>
              <a:t>Akuthota</a:t>
            </a:r>
            <a:r>
              <a:rPr lang="en-US" baseline="0" noProof="0" dirty="0" smtClean="0"/>
              <a:t> et al. (2004 and 2008), injured athletes or subjects with insufficient core stability should first (re)learn how to activate and isolate the deeper, local core muscles. This includes the transverse abdominis, multifidus, internal obliques, transversospinalis and pelvic floor muscles (Hodges et al., 1996). </a:t>
            </a:r>
          </a:p>
          <a:p>
            <a:endParaRPr lang="en-US" baseline="0" noProof="0" dirty="0" smtClean="0"/>
          </a:p>
          <a:p>
            <a:r>
              <a:rPr lang="en-US" baseline="0" noProof="0" dirty="0" smtClean="0"/>
              <a:t>Diaphragmatic breathing and abdominal hollowing/bracing exercises are typically used to activate and recruit the deeper local core muscles (</a:t>
            </a:r>
            <a:r>
              <a:rPr lang="en-US" baseline="0" noProof="0" dirty="0" err="1" smtClean="0"/>
              <a:t>Akuthota</a:t>
            </a:r>
            <a:r>
              <a:rPr lang="en-US" baseline="0" noProof="0" dirty="0" smtClean="0"/>
              <a:t> et al., 2004 and 2008). During hollowing exercises, local muscles are contracted such that the belly button is drawn towards the lumbar spine. Bracing exercises are performed by pushing the abdomen out externally (Barnett &amp; </a:t>
            </a:r>
            <a:r>
              <a:rPr lang="en-US" baseline="0" noProof="0" dirty="0" err="1" smtClean="0"/>
              <a:t>Gilleard</a:t>
            </a:r>
            <a:r>
              <a:rPr lang="en-US" baseline="0" noProof="0" dirty="0" smtClean="0"/>
              <a:t>, 2005). </a:t>
            </a:r>
          </a:p>
          <a:p>
            <a:endParaRPr lang="en-US" baseline="0" noProof="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24</a:t>
            </a:fld>
            <a:endParaRPr lang="nb-NO"/>
          </a:p>
        </p:txBody>
      </p:sp>
    </p:spTree>
    <p:extLst>
      <p:ext uri="{BB962C8B-B14F-4D97-AF65-F5344CB8AC3E}">
        <p14:creationId xmlns:p14="http://schemas.microsoft.com/office/powerpoint/2010/main" val="3417814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aseline="0" noProof="0" dirty="0" smtClean="0"/>
              <a:t>Once activation of the deeper core muscles are achieved, the exercises should progress by involving global muscles as well. Stimulation of local and global core muscles should include both strength, endurance and neuromuscular control (</a:t>
            </a:r>
            <a:r>
              <a:rPr lang="en-US" baseline="0" noProof="0" dirty="0" err="1" smtClean="0"/>
              <a:t>Faries</a:t>
            </a:r>
            <a:r>
              <a:rPr lang="en-US" baseline="0" noProof="0" dirty="0" smtClean="0"/>
              <a:t> &amp; Greenwood 2007; </a:t>
            </a:r>
            <a:r>
              <a:rPr lang="en-US" baseline="0" noProof="0" dirty="0" err="1" smtClean="0"/>
              <a:t>Bliven</a:t>
            </a:r>
            <a:r>
              <a:rPr lang="en-US" baseline="0" noProof="0" dirty="0" smtClean="0"/>
              <a:t> &amp; Anderson 2013). Commonly used exercises are e.g. curl-up, side bridge, bird dog, the plank, supine bridge, dead bug etc. (</a:t>
            </a:r>
            <a:r>
              <a:rPr lang="en-US" baseline="0" noProof="0" dirty="0" err="1" smtClean="0"/>
              <a:t>Carpes</a:t>
            </a:r>
            <a:r>
              <a:rPr lang="en-US" baseline="0" noProof="0" dirty="0" smtClean="0"/>
              <a:t> et al., 2008; Smith et al., 2008; Bien, 2011; </a:t>
            </a:r>
            <a:r>
              <a:rPr lang="en-US" baseline="0" noProof="0" dirty="0" err="1" smtClean="0"/>
              <a:t>Ekstrøm</a:t>
            </a:r>
            <a:r>
              <a:rPr lang="en-US" baseline="0" noProof="0" dirty="0" smtClean="0"/>
              <a:t> et al., 2007; Steffen et al., 2008; </a:t>
            </a:r>
            <a:r>
              <a:rPr lang="en-US" baseline="0" noProof="0" dirty="0" err="1" smtClean="0"/>
              <a:t>Liemohn</a:t>
            </a:r>
            <a:r>
              <a:rPr lang="en-US" baseline="0" noProof="0" dirty="0" smtClean="0"/>
              <a:t> &amp; Baumgartner, 2005; </a:t>
            </a:r>
            <a:r>
              <a:rPr lang="en-US" baseline="0" noProof="0" dirty="0" err="1" smtClean="0"/>
              <a:t>Peate</a:t>
            </a:r>
            <a:r>
              <a:rPr lang="en-US" baseline="0" noProof="0" dirty="0" smtClean="0"/>
              <a:t> et al., 2007; Stevens et al., 2007; McGill &amp; </a:t>
            </a:r>
            <a:r>
              <a:rPr lang="en-US" baseline="0" noProof="0" dirty="0" err="1" smtClean="0"/>
              <a:t>Karpowitz</a:t>
            </a:r>
            <a:r>
              <a:rPr lang="en-US" baseline="0" noProof="0" dirty="0" smtClean="0"/>
              <a:t>, 2009). Further progression can include combinations of exercises (e.g. side bridge to plank) or moving from single arm/leg raises to simultaneous contralateral arm/leg raises (McGill &amp; </a:t>
            </a:r>
            <a:r>
              <a:rPr lang="en-US" baseline="0" noProof="0" dirty="0" err="1" smtClean="0"/>
              <a:t>Karpowitz</a:t>
            </a:r>
            <a:r>
              <a:rPr lang="en-US" baseline="0" noProof="0" dirty="0" smtClean="0"/>
              <a:t>, 2009). </a:t>
            </a:r>
          </a:p>
          <a:p>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25</a:t>
            </a:fld>
            <a:endParaRPr lang="nb-NO"/>
          </a:p>
        </p:txBody>
      </p:sp>
    </p:spTree>
    <p:extLst>
      <p:ext uri="{BB962C8B-B14F-4D97-AF65-F5344CB8AC3E}">
        <p14:creationId xmlns:p14="http://schemas.microsoft.com/office/powerpoint/2010/main" val="2677013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aseline="0" noProof="0" dirty="0" smtClean="0"/>
              <a:t>Proprioception is the sense of the relative position of neighboring body parts and strength of effort being employed in movement. This is provided by muscle spindles, Golgi tendon organs and the fibrous capsules in joints. It is widely accepted that instability devices (e.g. Swiss ball, </a:t>
            </a:r>
            <a:r>
              <a:rPr lang="en-US" baseline="0" noProof="0" dirty="0" err="1" smtClean="0"/>
              <a:t>bosu</a:t>
            </a:r>
            <a:r>
              <a:rPr lang="en-US" baseline="0" noProof="0" dirty="0" smtClean="0"/>
              <a:t> ball, wobble board, roller boards, discs, ropes) challenges the core muscles and their neuromuscular control systems (</a:t>
            </a:r>
            <a:r>
              <a:rPr lang="en-US" baseline="0" noProof="0" dirty="0" err="1" smtClean="0"/>
              <a:t>Akuthota</a:t>
            </a:r>
            <a:r>
              <a:rPr lang="en-US" baseline="0" noProof="0" dirty="0" smtClean="0"/>
              <a:t> &amp; Nadler, 2004; </a:t>
            </a:r>
            <a:r>
              <a:rPr lang="en-US" baseline="0" noProof="0" dirty="0" err="1" smtClean="0"/>
              <a:t>Behm</a:t>
            </a:r>
            <a:r>
              <a:rPr lang="en-US" baseline="0" noProof="0" dirty="0" smtClean="0"/>
              <a:t> et al., 2010; Hewett et al., 2002 ; </a:t>
            </a:r>
            <a:r>
              <a:rPr lang="en-US" baseline="0" noProof="0" dirty="0" err="1" smtClean="0"/>
              <a:t>Zazulak</a:t>
            </a:r>
            <a:r>
              <a:rPr lang="en-US" baseline="0" noProof="0" dirty="0" smtClean="0"/>
              <a:t> et al., 2007</a:t>
            </a:r>
            <a:r>
              <a:rPr lang="en-US" baseline="30000" noProof="0" dirty="0" smtClean="0"/>
              <a:t>A</a:t>
            </a:r>
            <a:r>
              <a:rPr lang="en-US" baseline="0" noProof="0" dirty="0" smtClean="0"/>
              <a:t>; </a:t>
            </a:r>
            <a:r>
              <a:rPr lang="en-US" baseline="0" noProof="0" dirty="0" err="1" smtClean="0"/>
              <a:t>Caraffa</a:t>
            </a:r>
            <a:r>
              <a:rPr lang="en-US" baseline="0" noProof="0" dirty="0" smtClean="0"/>
              <a:t> et al., 1996; </a:t>
            </a:r>
            <a:r>
              <a:rPr lang="en-US" baseline="0" noProof="0" dirty="0" err="1" smtClean="0"/>
              <a:t>Sæterbakken</a:t>
            </a:r>
            <a:r>
              <a:rPr lang="en-US" baseline="0" noProof="0" dirty="0" smtClean="0"/>
              <a:t> et al., 2011 and 2014), thereby improving the proprioceptive sense. </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26</a:t>
            </a:fld>
            <a:endParaRPr lang="nb-NO"/>
          </a:p>
        </p:txBody>
      </p:sp>
    </p:spTree>
    <p:extLst>
      <p:ext uri="{BB962C8B-B14F-4D97-AF65-F5344CB8AC3E}">
        <p14:creationId xmlns:p14="http://schemas.microsoft.com/office/powerpoint/2010/main" val="3893093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aseline="0" dirty="0" smtClean="0"/>
              <a:t>The traditional core training progression model was first presented by O`Sullivan (2000). However, this progression model was originally meant for patients with low back pain, not for competitive athletes. It is now generally accepted that core stability exercises are specific, with questionable translation from one exercise/skill to another (Tse et al., 2005; Saeterbakken et al., 2015). Thus, if the aim of the training is to perform well in e.g. the side-bridge exercise, the athlete should mainly perform this specific exercise. However, very few sport disciplines, if any, involve such a movement pattern. Several authors therefore argue to stimulate the core muscles in athletic function, not in isolation (</a:t>
            </a:r>
            <a:r>
              <a:rPr lang="en-US" baseline="0" dirty="0" err="1" smtClean="0"/>
              <a:t>Willardson</a:t>
            </a:r>
            <a:r>
              <a:rPr lang="en-US" baseline="0" dirty="0" smtClean="0"/>
              <a:t> et al., 2007; Reed et </a:t>
            </a:r>
            <a:r>
              <a:rPr lang="en-US" baseline="0" smtClean="0"/>
              <a:t>al., 2012; Saeterbakken </a:t>
            </a:r>
            <a:r>
              <a:rPr lang="en-US" baseline="0" dirty="0" smtClean="0"/>
              <a:t>et al., 2015). </a:t>
            </a:r>
          </a:p>
          <a:p>
            <a:endParaRPr lang="en-US" baseline="0" dirty="0" smtClean="0"/>
          </a:p>
        </p:txBody>
      </p:sp>
      <p:sp>
        <p:nvSpPr>
          <p:cNvPr id="4" name="Plassholder for lysbildenummer 3"/>
          <p:cNvSpPr>
            <a:spLocks noGrp="1"/>
          </p:cNvSpPr>
          <p:nvPr>
            <p:ph type="sldNum" sz="quarter" idx="10"/>
          </p:nvPr>
        </p:nvSpPr>
        <p:spPr/>
        <p:txBody>
          <a:bodyPr/>
          <a:lstStyle/>
          <a:p>
            <a:fld id="{A4499F57-7394-470F-AC98-2C883CAAFDE5}" type="slidenum">
              <a:rPr lang="nb-NO" smtClean="0"/>
              <a:t>27</a:t>
            </a:fld>
            <a:endParaRPr lang="nb-NO"/>
          </a:p>
        </p:txBody>
      </p:sp>
    </p:spTree>
    <p:extLst>
      <p:ext uri="{BB962C8B-B14F-4D97-AF65-F5344CB8AC3E}">
        <p14:creationId xmlns:p14="http://schemas.microsoft.com/office/powerpoint/2010/main" val="1579156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The core </a:t>
            </a:r>
            <a:r>
              <a:rPr lang="en-US" baseline="0" noProof="0" dirty="0" smtClean="0"/>
              <a:t>muscles (e.g. the diaphragm, abdominal and pelvic floor muscles) are activated during kinetic chain movements and are therefore central in terms of force transfer («the summation of speed» principle), providing proximal stability for distal mobility (</a:t>
            </a:r>
            <a:r>
              <a:rPr lang="en-US" baseline="0" noProof="0" dirty="0" err="1" smtClean="0"/>
              <a:t>Kibler</a:t>
            </a:r>
            <a:r>
              <a:rPr lang="en-US" baseline="0" noProof="0" dirty="0" smtClean="0"/>
              <a:t>, 1996; Marshall &amp; Elliott, 2000; </a:t>
            </a:r>
            <a:r>
              <a:rPr lang="en-US" baseline="0" noProof="0" dirty="0" err="1" smtClean="0"/>
              <a:t>Hirashima</a:t>
            </a:r>
            <a:r>
              <a:rPr lang="en-US" baseline="0" noProof="0" dirty="0" smtClean="0"/>
              <a:t> et al., 2002; </a:t>
            </a:r>
            <a:r>
              <a:rPr lang="en-US" baseline="0" noProof="0" dirty="0" err="1" smtClean="0"/>
              <a:t>Kibler</a:t>
            </a:r>
            <a:r>
              <a:rPr lang="en-US" baseline="0" noProof="0" dirty="0" smtClean="0"/>
              <a:t> et al., 2006). Theoretically, “a break in the chain” may lead to impaired transfer of forces and subsequent drop in performance (</a:t>
            </a:r>
            <a:r>
              <a:rPr lang="en-US" baseline="0" noProof="0" dirty="0" err="1" smtClean="0"/>
              <a:t>Silfies</a:t>
            </a:r>
            <a:r>
              <a:rPr lang="en-US" baseline="0" noProof="0" dirty="0" smtClean="0"/>
              <a:t> et al., 2015). </a:t>
            </a:r>
          </a:p>
          <a:p>
            <a:endParaRPr lang="en-US" baseline="0" noProof="0" dirty="0" smtClean="0"/>
          </a:p>
          <a:p>
            <a:r>
              <a:rPr lang="en-US" baseline="0" noProof="0" dirty="0" smtClean="0"/>
              <a:t>Regarding the relationship between core stability and performance, many studies involving recreationally active persons have reported positive results (Reed et al., 2012; </a:t>
            </a:r>
            <a:r>
              <a:rPr lang="en-US" baseline="0" noProof="0" dirty="0" err="1" smtClean="0"/>
              <a:t>Silfies</a:t>
            </a:r>
            <a:r>
              <a:rPr lang="en-US" baseline="0" noProof="0" dirty="0" smtClean="0"/>
              <a:t> et al., 2015). Unfortunately, most studies do not focus solely on a competitive athletic population (</a:t>
            </a:r>
            <a:r>
              <a:rPr lang="en-US" baseline="0" noProof="0" dirty="0" err="1" smtClean="0"/>
              <a:t>Silfies</a:t>
            </a:r>
            <a:r>
              <a:rPr lang="en-US" baseline="0" noProof="0" dirty="0" smtClean="0"/>
              <a:t> et al., 2015). </a:t>
            </a:r>
            <a:r>
              <a:rPr lang="en-US" baseline="0" noProof="0" dirty="0" err="1" smtClean="0"/>
              <a:t>Sæterbakken</a:t>
            </a:r>
            <a:r>
              <a:rPr lang="en-US" baseline="0" noProof="0" dirty="0" smtClean="0"/>
              <a:t> et al. (2011) reported a positive effect of core stability training (unstable, closed kinetic chain movements) on throwing velocity in female handball players. Several studies involving athletes have reported a positive relationship between core stability and certain sport-specific tasks such as ball speed or accuracy during baseball pitching/batting (</a:t>
            </a:r>
            <a:r>
              <a:rPr lang="en-US" baseline="0" noProof="0" dirty="0" err="1" smtClean="0"/>
              <a:t>Stodden</a:t>
            </a:r>
            <a:r>
              <a:rPr lang="en-US" baseline="0" noProof="0" dirty="0" smtClean="0"/>
              <a:t> et al., 2005; </a:t>
            </a:r>
            <a:r>
              <a:rPr lang="en-US" baseline="0" noProof="0" dirty="0" err="1" smtClean="0"/>
              <a:t>Chaudhari</a:t>
            </a:r>
            <a:r>
              <a:rPr lang="en-US" baseline="0" noProof="0" dirty="0" smtClean="0"/>
              <a:t> et al., 2011; Reed et al., 2012), golf (Reed et al., 2012) or tennis serve (Fernandez-Fernandez et al., 2013), accuracy of ball throwing (</a:t>
            </a:r>
            <a:r>
              <a:rPr lang="en-US" baseline="0" noProof="0" dirty="0" err="1" smtClean="0"/>
              <a:t>Hirashima</a:t>
            </a:r>
            <a:r>
              <a:rPr lang="en-US" baseline="0" noProof="0" dirty="0" smtClean="0"/>
              <a:t> et al., 2003), shooting (</a:t>
            </a:r>
            <a:r>
              <a:rPr lang="en-US" baseline="0" noProof="0" dirty="0" err="1" smtClean="0"/>
              <a:t>Mononen</a:t>
            </a:r>
            <a:r>
              <a:rPr lang="en-US" baseline="0" noProof="0" dirty="0" smtClean="0"/>
              <a:t> et al., 2007), kicking and sprint performance (</a:t>
            </a:r>
            <a:r>
              <a:rPr lang="en-US" baseline="0" noProof="0" dirty="0" err="1" smtClean="0"/>
              <a:t>Prieske</a:t>
            </a:r>
            <a:r>
              <a:rPr lang="en-US" baseline="0" noProof="0" dirty="0" smtClean="0"/>
              <a:t> et al., 2016). However, a cause-effect relationship has not been established (Reed et al., 2012; </a:t>
            </a:r>
            <a:r>
              <a:rPr lang="en-US" baseline="0" noProof="0" dirty="0" err="1" smtClean="0"/>
              <a:t>Silfies</a:t>
            </a:r>
            <a:r>
              <a:rPr lang="en-US" baseline="0" noProof="0" dirty="0" smtClean="0"/>
              <a:t> et al., 2015), and it has not been revealed whether core stability training is MORE effective than other training forms (e.g. specific training, strength training, resistance training, plyometric training, etc.) in order to enhance performance.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28</a:t>
            </a:fld>
            <a:endParaRPr lang="nb-NO"/>
          </a:p>
        </p:txBody>
      </p:sp>
    </p:spTree>
    <p:extLst>
      <p:ext uri="{BB962C8B-B14F-4D97-AF65-F5344CB8AC3E}">
        <p14:creationId xmlns:p14="http://schemas.microsoft.com/office/powerpoint/2010/main" val="2554184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777958"/>
            <a:ext cx="5438140" cy="3464705"/>
          </a:xfrm>
        </p:spPr>
        <p:txBody>
          <a:bodyPr/>
          <a:lstStyle/>
          <a:p>
            <a:r>
              <a:rPr lang="en-US" dirty="0" smtClean="0"/>
              <a:t>Functional movement screening score do not distinguish athletes of varying performance standard (Grygorowicz </a:t>
            </a:r>
            <a:r>
              <a:rPr lang="en-US" dirty="0"/>
              <a:t>et al. </a:t>
            </a:r>
            <a:r>
              <a:rPr lang="en-US" dirty="0" smtClean="0"/>
              <a:t>2013; </a:t>
            </a:r>
            <a:r>
              <a:rPr lang="en-US" dirty="0" err="1" smtClean="0"/>
              <a:t>Lockie</a:t>
            </a:r>
            <a:r>
              <a:rPr lang="en-US" dirty="0" smtClean="0"/>
              <a:t> et al. 2015</a:t>
            </a:r>
            <a:r>
              <a:rPr lang="en-US" baseline="30000" dirty="0" smtClean="0"/>
              <a:t>A</a:t>
            </a:r>
            <a:r>
              <a:rPr lang="en-US" dirty="0" smtClean="0"/>
              <a:t>). Moreover, there is no clear </a:t>
            </a:r>
            <a:r>
              <a:rPr lang="en-US" dirty="0"/>
              <a:t>relationship between FMS sum score and </a:t>
            </a:r>
            <a:r>
              <a:rPr lang="en-US" dirty="0" smtClean="0"/>
              <a:t>performance </a:t>
            </a:r>
            <a:r>
              <a:rPr lang="en-US" dirty="0"/>
              <a:t>measures like jumping, sprinting and </a:t>
            </a:r>
            <a:r>
              <a:rPr lang="en-US" dirty="0" smtClean="0"/>
              <a:t>agility (Okada et al. 2011; </a:t>
            </a:r>
            <a:r>
              <a:rPr lang="en-US" dirty="0" err="1" smtClean="0"/>
              <a:t>Parchman</a:t>
            </a:r>
            <a:r>
              <a:rPr lang="en-US" dirty="0" smtClean="0"/>
              <a:t> &amp; McBride 2011;</a:t>
            </a:r>
            <a:r>
              <a:rPr lang="en-US" dirty="0"/>
              <a:t> </a:t>
            </a:r>
            <a:r>
              <a:rPr lang="en-US" dirty="0" err="1"/>
              <a:t>Teyhen</a:t>
            </a:r>
            <a:r>
              <a:rPr lang="en-US" dirty="0"/>
              <a:t> et al. </a:t>
            </a:r>
            <a:r>
              <a:rPr lang="en-US" dirty="0" smtClean="0"/>
              <a:t>2012; </a:t>
            </a:r>
            <a:r>
              <a:rPr lang="en-US" dirty="0"/>
              <a:t>Chapman </a:t>
            </a:r>
            <a:r>
              <a:rPr lang="en-US" dirty="0" smtClean="0"/>
              <a:t>et al. 2014; </a:t>
            </a:r>
            <a:r>
              <a:rPr lang="en-US" dirty="0" err="1"/>
              <a:t>Lockie</a:t>
            </a:r>
            <a:r>
              <a:rPr lang="en-US" dirty="0"/>
              <a:t> </a:t>
            </a:r>
            <a:r>
              <a:rPr lang="en-US" dirty="0" smtClean="0"/>
              <a:t>et al. 2015</a:t>
            </a:r>
            <a:r>
              <a:rPr lang="en-US" baseline="30000" dirty="0" smtClean="0"/>
              <a:t>B</a:t>
            </a:r>
            <a:r>
              <a:rPr lang="en-US" dirty="0" smtClean="0"/>
              <a:t>; </a:t>
            </a:r>
            <a:r>
              <a:rPr lang="en-US" dirty="0"/>
              <a:t>Lloyd </a:t>
            </a:r>
            <a:r>
              <a:rPr lang="en-US" dirty="0" smtClean="0"/>
              <a:t>et al. 2015). </a:t>
            </a:r>
            <a:r>
              <a:rPr lang="en-US" baseline="0" noProof="0" dirty="0" smtClean="0"/>
              <a:t>According to </a:t>
            </a:r>
            <a:r>
              <a:rPr lang="en-US" baseline="0" noProof="0" dirty="0" err="1" smtClean="0"/>
              <a:t>Borghuis</a:t>
            </a:r>
            <a:r>
              <a:rPr lang="en-US" baseline="0" noProof="0" dirty="0" smtClean="0"/>
              <a:t> et al. (2008), no clear evidence has been found for a positive relationship between core stability and physical performance. </a:t>
            </a:r>
          </a:p>
          <a:p>
            <a:endParaRPr lang="en-US" dirty="0"/>
          </a:p>
          <a:p>
            <a:r>
              <a:rPr lang="en-US" baseline="0" noProof="0" dirty="0" smtClean="0"/>
              <a:t>In their systematic review, Reed et al. (2012) aimed to identify the association between core stability and sports-related performance measures. Twenty-four studies met their inclusion criteria. The authors concluded that core stability training provides marginal benefits to athletic performance. Because core training is mostly performed in combination with other training exercises and regimen, it is difficult to isolate the effects of core training alone.</a:t>
            </a:r>
          </a:p>
          <a:p>
            <a:r>
              <a:rPr lang="en-US" baseline="0" noProof="0" dirty="0" smtClean="0"/>
              <a:t> </a:t>
            </a:r>
          </a:p>
          <a:p>
            <a:r>
              <a:rPr lang="en-US" noProof="0" dirty="0" smtClean="0"/>
              <a:t>Other authors emphasize the importance of </a:t>
            </a:r>
            <a:r>
              <a:rPr lang="en-US" u="sng" noProof="0" dirty="0" smtClean="0"/>
              <a:t>sufficient</a:t>
            </a:r>
            <a:r>
              <a:rPr lang="en-US" noProof="0" dirty="0" smtClean="0"/>
              <a:t> core stability for optimal performance (</a:t>
            </a:r>
            <a:r>
              <a:rPr lang="en-US" noProof="0" dirty="0" err="1" smtClean="0"/>
              <a:t>Leetun</a:t>
            </a:r>
            <a:r>
              <a:rPr lang="en-US" noProof="0" dirty="0" smtClean="0"/>
              <a:t> et al., 2004; Myer et al., 2005).</a:t>
            </a:r>
          </a:p>
        </p:txBody>
      </p:sp>
      <p:sp>
        <p:nvSpPr>
          <p:cNvPr id="4" name="Plassholder for lysbildenummer 3"/>
          <p:cNvSpPr>
            <a:spLocks noGrp="1"/>
          </p:cNvSpPr>
          <p:nvPr>
            <p:ph type="sldNum" sz="quarter" idx="10"/>
          </p:nvPr>
        </p:nvSpPr>
        <p:spPr/>
        <p:txBody>
          <a:bodyPr/>
          <a:lstStyle/>
          <a:p>
            <a:fld id="{A4499F57-7394-470F-AC98-2C883CAAFDE5}" type="slidenum">
              <a:rPr lang="nb-NO" smtClean="0"/>
              <a:t>29</a:t>
            </a:fld>
            <a:endParaRPr lang="nb-NO"/>
          </a:p>
        </p:txBody>
      </p:sp>
    </p:spTree>
    <p:extLst>
      <p:ext uri="{BB962C8B-B14F-4D97-AF65-F5344CB8AC3E}">
        <p14:creationId xmlns:p14="http://schemas.microsoft.com/office/powerpoint/2010/main" val="316340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0688" y="739775"/>
            <a:ext cx="5956300" cy="3351213"/>
          </a:xfrm>
        </p:spPr>
      </p:sp>
      <p:sp>
        <p:nvSpPr>
          <p:cNvPr id="3" name="Plassholder for notater 2"/>
          <p:cNvSpPr>
            <a:spLocks noGrp="1"/>
          </p:cNvSpPr>
          <p:nvPr>
            <p:ph type="body" idx="1"/>
          </p:nvPr>
        </p:nvSpPr>
        <p:spPr>
          <a:xfrm>
            <a:off x="679768" y="4365006"/>
            <a:ext cx="5438140" cy="3909239"/>
          </a:xfrm>
        </p:spPr>
        <p:txBody>
          <a:bodyPr/>
          <a:lstStyle/>
          <a:p>
            <a:r>
              <a:rPr lang="en-US" dirty="0" smtClean="0"/>
              <a:t>Anatomical definitions and delimitations of the core </a:t>
            </a:r>
            <a:r>
              <a:rPr lang="en-US" dirty="0"/>
              <a:t>vary across </a:t>
            </a:r>
            <a:r>
              <a:rPr lang="en-US" dirty="0" smtClean="0"/>
              <a:t>studies. Here are some examples </a:t>
            </a:r>
            <a:r>
              <a:rPr lang="en-US" dirty="0"/>
              <a:t>:</a:t>
            </a:r>
            <a:endParaRPr lang="en-US" noProof="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smtClean="0"/>
              <a:t>Richardson et al., 1999 and </a:t>
            </a:r>
            <a:r>
              <a:rPr lang="en-US" baseline="0" noProof="0" dirty="0" err="1" smtClean="0"/>
              <a:t>Akuthota</a:t>
            </a:r>
            <a:r>
              <a:rPr lang="en-US" baseline="0" noProof="0" dirty="0" smtClean="0"/>
              <a:t> &amp; Nadler, 2004</a:t>
            </a:r>
            <a:r>
              <a:rPr lang="en-US" noProof="0" dirty="0" smtClean="0"/>
              <a:t>: The core is a box or double-walled</a:t>
            </a:r>
            <a:r>
              <a:rPr lang="en-US" baseline="0" noProof="0" dirty="0" smtClean="0"/>
              <a:t> cylinder with the abdominals in the front, </a:t>
            </a:r>
            <a:r>
              <a:rPr lang="en-US" baseline="0" noProof="0" dirty="0" err="1" smtClean="0"/>
              <a:t>paraspinals</a:t>
            </a:r>
            <a:r>
              <a:rPr lang="en-US" baseline="0" noProof="0" dirty="0" smtClean="0"/>
              <a:t> and </a:t>
            </a:r>
            <a:r>
              <a:rPr lang="en-US" baseline="0" noProof="0" dirty="0" err="1" smtClean="0"/>
              <a:t>gluteals</a:t>
            </a:r>
            <a:r>
              <a:rPr lang="en-US" baseline="0" noProof="0" dirty="0" smtClean="0"/>
              <a:t> in the back, the diaphragm  as the roof and the pelvic floor and hip girdle muscles as the bottom level.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err="1" smtClean="0"/>
              <a:t>Willson</a:t>
            </a:r>
            <a:r>
              <a:rPr lang="en-US" baseline="0" noProof="0" dirty="0" smtClean="0"/>
              <a:t> et al., 2005: The core is the </a:t>
            </a:r>
            <a:r>
              <a:rPr lang="en-US" baseline="0" noProof="0" dirty="0" err="1" smtClean="0"/>
              <a:t>lumbo</a:t>
            </a:r>
            <a:r>
              <a:rPr lang="en-US" baseline="0" noProof="0" dirty="0" smtClean="0"/>
              <a:t>-pelvic hip complex, consisting of the lumbar spine, pelvis, and hip joints, and the active and passive tissues that produce or restrict motion of these segments.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err="1" smtClean="0"/>
              <a:t>Zazulak</a:t>
            </a:r>
            <a:r>
              <a:rPr lang="en-US" baseline="0" noProof="0" dirty="0" smtClean="0"/>
              <a:t> et al., 2007</a:t>
            </a:r>
            <a:r>
              <a:rPr lang="en-US" baseline="30000" noProof="0" dirty="0" smtClean="0"/>
              <a:t>B</a:t>
            </a:r>
            <a:r>
              <a:rPr lang="en-US" baseline="0" noProof="0" dirty="0" smtClean="0"/>
              <a:t>: </a:t>
            </a:r>
            <a:r>
              <a:rPr lang="en-US" noProof="0" dirty="0" smtClean="0"/>
              <a:t>The core of the body includes the structures of the thoracolumbar spine and pelvis and the contributions of the trunk musculature</a:t>
            </a:r>
            <a:r>
              <a:rPr lang="en-US" baseline="0" noProof="0" dirty="0" smtClean="0"/>
              <a:t>.</a:t>
            </a:r>
          </a:p>
          <a:p>
            <a:pPr marL="171450" indent="-171450">
              <a:buFont typeface="Arial" panose="020B0604020202020204" pitchFamily="34" charset="0"/>
              <a:buChar char="•"/>
            </a:pPr>
            <a:r>
              <a:rPr lang="en-US" baseline="0" noProof="0" dirty="0" err="1" smtClean="0"/>
              <a:t>Kibler</a:t>
            </a:r>
            <a:r>
              <a:rPr lang="en-US" baseline="0" noProof="0" dirty="0" smtClean="0"/>
              <a:t> et al. 2006: The musculoskeletal core of the body includes the spine, hips and pelvis, abdominal structures and also the proximal lower limb. The core musculature includes the muscles from the trunk and pelvis</a:t>
            </a:r>
          </a:p>
          <a:p>
            <a:pPr marL="171450" indent="-171450">
              <a:buFont typeface="Arial" panose="020B0604020202020204" pitchFamily="34" charset="0"/>
              <a:buChar char="•"/>
            </a:pPr>
            <a:r>
              <a:rPr lang="en-US" b="0" i="0" baseline="0" noProof="0" dirty="0" smtClean="0"/>
              <a:t>Fig (2005) includes all anatomy between the sternum and the knees, with a focus on the abdominal region, low back and hips. </a:t>
            </a:r>
          </a:p>
          <a:p>
            <a:pPr marL="171450" indent="-171450">
              <a:buFont typeface="Arial" panose="020B0604020202020204" pitchFamily="34" charset="0"/>
              <a:buChar char="•"/>
            </a:pPr>
            <a:r>
              <a:rPr lang="en-US" b="0" i="0" baseline="0" noProof="0" dirty="0" err="1" smtClean="0"/>
              <a:t>Behm</a:t>
            </a:r>
            <a:r>
              <a:rPr lang="en-US" b="0" i="0" baseline="0" noProof="0" dirty="0" smtClean="0"/>
              <a:t> et al., 2010: The anatomical core is defined as the axial skeleton (which includes the pelvic girdle and shoulder girdles) and all soft tissues (i.e., articular and fibro-cartilage, ligaments, tendons, muscles, and fascia) with a proximal attachment originating on the axial skeleton, regardless of whether the soft tissue terminates on the axial or appendicular skeleton (upper and lower extremities).</a:t>
            </a:r>
          </a:p>
          <a:p>
            <a:endParaRPr lang="en-US" b="0" i="0" baseline="0" noProof="0" dirty="0" smtClean="0"/>
          </a:p>
          <a:p>
            <a:r>
              <a:rPr lang="en-US" b="0" i="0" baseline="0" noProof="0" dirty="0" smtClean="0"/>
              <a:t>The definitions vary according to the context in which they are viewed (e.g. rehabilitation vs. performance, elite sport vs. health care, etc.).  </a:t>
            </a:r>
            <a:endParaRPr lang="en-US" b="0" i="0" baseline="0" noProof="0"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3</a:t>
            </a:fld>
            <a:endParaRPr lang="nb-NO"/>
          </a:p>
        </p:txBody>
      </p:sp>
    </p:spTree>
    <p:extLst>
      <p:ext uri="{BB962C8B-B14F-4D97-AF65-F5344CB8AC3E}">
        <p14:creationId xmlns:p14="http://schemas.microsoft.com/office/powerpoint/2010/main" val="1687701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30</a:t>
            </a:fld>
            <a:endParaRPr lang="nb-NO"/>
          </a:p>
        </p:txBody>
      </p:sp>
    </p:spTree>
    <p:extLst>
      <p:ext uri="{BB962C8B-B14F-4D97-AF65-F5344CB8AC3E}">
        <p14:creationId xmlns:p14="http://schemas.microsoft.com/office/powerpoint/2010/main" val="3367786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Nagar et al. (2014) observed greater thickness in transversus</a:t>
            </a:r>
            <a:r>
              <a:rPr lang="en-US" baseline="0" noProof="0" dirty="0" smtClean="0"/>
              <a:t> abdominis among subjects with nonspecific low back pain history compared to controls. </a:t>
            </a:r>
            <a:r>
              <a:rPr lang="en-US" noProof="0" dirty="0" smtClean="0"/>
              <a:t>The majority of investigations,</a:t>
            </a:r>
            <a:r>
              <a:rPr lang="en-US" baseline="0" noProof="0" dirty="0" smtClean="0"/>
              <a:t> including both case-control, cohort and prospective longitudinal studies,</a:t>
            </a:r>
            <a:r>
              <a:rPr lang="en-US" noProof="0" dirty="0" smtClean="0"/>
              <a:t> </a:t>
            </a:r>
            <a:r>
              <a:rPr lang="en-US" baseline="0" noProof="0" dirty="0" smtClean="0"/>
              <a:t>propose that deficits in core stability lead to athletic injuries. The studies include collegiate athletes, </a:t>
            </a:r>
          </a:p>
          <a:p>
            <a:endParaRPr lang="en-US" baseline="0" noProof="0" dirty="0" smtClean="0"/>
          </a:p>
          <a:p>
            <a:r>
              <a:rPr lang="en-US" baseline="0" noProof="0" dirty="0" smtClean="0"/>
              <a:t>subjects ranging from recreationally active to high-level, competitive athletes, and it is difficult to get a clear overview without knowing the athletes’ entire medical history.  </a:t>
            </a:r>
          </a:p>
          <a:p>
            <a:endParaRPr lang="en-US" baseline="0" noProof="0" dirty="0" smtClean="0"/>
          </a:p>
          <a:p>
            <a:r>
              <a:rPr lang="en-US" baseline="0" noProof="0" dirty="0" smtClean="0"/>
              <a:t>In their systematic review, Barton et al. (2013) concluded that deficits in the gluteal muscles’ activation patterns could indicate impaired ability to control frontal and transverse plane hip motion, thereby increasing the risk for patellofemoral pain syndrome.</a:t>
            </a:r>
          </a:p>
          <a:p>
            <a:endParaRPr lang="en-US" baseline="0" noProof="0" dirty="0" smtClean="0"/>
          </a:p>
          <a:p>
            <a:endParaRPr lang="en-US" noProof="0" dirty="0" smtClean="0"/>
          </a:p>
        </p:txBody>
      </p:sp>
      <p:sp>
        <p:nvSpPr>
          <p:cNvPr id="4" name="Plassholder for lysbildenummer 3"/>
          <p:cNvSpPr>
            <a:spLocks noGrp="1"/>
          </p:cNvSpPr>
          <p:nvPr>
            <p:ph type="sldNum" sz="quarter" idx="10"/>
          </p:nvPr>
        </p:nvSpPr>
        <p:spPr/>
        <p:txBody>
          <a:bodyPr/>
          <a:lstStyle/>
          <a:p>
            <a:fld id="{A4499F57-7394-470F-AC98-2C883CAAFDE5}" type="slidenum">
              <a:rPr lang="nb-NO" smtClean="0"/>
              <a:t>31</a:t>
            </a:fld>
            <a:endParaRPr lang="nb-NO"/>
          </a:p>
        </p:txBody>
      </p:sp>
    </p:spTree>
    <p:extLst>
      <p:ext uri="{BB962C8B-B14F-4D97-AF65-F5344CB8AC3E}">
        <p14:creationId xmlns:p14="http://schemas.microsoft.com/office/powerpoint/2010/main" val="378991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aseline="0" noProof="0" dirty="0" smtClean="0"/>
              <a:t>Several authors have identified FMS scores &lt;14 as risk factors for injury (</a:t>
            </a:r>
            <a:r>
              <a:rPr lang="en-US" baseline="0" noProof="0" dirty="0" err="1" smtClean="0"/>
              <a:t>Kiesel</a:t>
            </a:r>
            <a:r>
              <a:rPr lang="en-US" baseline="0" noProof="0" dirty="0" smtClean="0"/>
              <a:t> et al., 2007; </a:t>
            </a:r>
            <a:r>
              <a:rPr lang="en-US" baseline="0" noProof="0" dirty="0" err="1" smtClean="0"/>
              <a:t>Chorba</a:t>
            </a:r>
            <a:r>
              <a:rPr lang="en-US" baseline="0" noProof="0" dirty="0" smtClean="0"/>
              <a:t> et al., 2010; </a:t>
            </a:r>
            <a:r>
              <a:rPr lang="en-US" dirty="0" smtClean="0"/>
              <a:t>O’Connor et al. 2011; Butler et al. 2013; </a:t>
            </a:r>
            <a:r>
              <a:rPr lang="en-US" dirty="0" err="1" smtClean="0"/>
              <a:t>Kiesel</a:t>
            </a:r>
            <a:r>
              <a:rPr lang="en-US" dirty="0" smtClean="0"/>
              <a:t> et al. 2014; </a:t>
            </a:r>
            <a:r>
              <a:rPr lang="en-US" dirty="0" err="1" smtClean="0"/>
              <a:t>Knapik</a:t>
            </a:r>
            <a:r>
              <a:rPr lang="en-US" dirty="0" smtClean="0"/>
              <a:t> et al. 2014; Warren et al. 2014; Garrison et al. 2015, </a:t>
            </a:r>
            <a:r>
              <a:rPr lang="en-US" dirty="0" err="1" smtClean="0"/>
              <a:t>Mokha</a:t>
            </a:r>
            <a:r>
              <a:rPr lang="en-US" dirty="0" smtClean="0"/>
              <a:t> et al., 2016). Others have not established a relationship between FMS score and injury risk (Bernadette et al. 2015; </a:t>
            </a:r>
            <a:r>
              <a:rPr lang="en-US" dirty="0" err="1" smtClean="0"/>
              <a:t>Hotta</a:t>
            </a:r>
            <a:r>
              <a:rPr lang="en-US" dirty="0" smtClean="0"/>
              <a:t> et al. 2015; </a:t>
            </a:r>
            <a:r>
              <a:rPr lang="en-US" dirty="0" err="1" smtClean="0"/>
              <a:t>Hammes</a:t>
            </a:r>
            <a:r>
              <a:rPr lang="en-US" dirty="0" smtClean="0"/>
              <a:t> et al. 2016; Bushman et al. 2016). </a:t>
            </a:r>
            <a:r>
              <a:rPr lang="en-US" noProof="0" dirty="0" smtClean="0"/>
              <a:t>According to Bushman et al. (2016), the use of the FMS to screen for the injury risk is not recommended because of the low predictive value and misclassification of the injury risk. Implementing the FMS as a screening tool may lead to prevention and treatment resources being directed toward individuals who are not at greater risk for injury (Bushman et al.</a:t>
            </a:r>
            <a:r>
              <a:rPr lang="en-US" baseline="0" noProof="0" dirty="0" smtClean="0"/>
              <a:t> 2015)</a:t>
            </a:r>
            <a:r>
              <a:rPr lang="en-US" noProof="0" dirty="0" smtClean="0"/>
              <a:t>.</a:t>
            </a:r>
          </a:p>
        </p:txBody>
      </p:sp>
      <p:sp>
        <p:nvSpPr>
          <p:cNvPr id="4" name="Plassholder for lysbildenummer 3"/>
          <p:cNvSpPr>
            <a:spLocks noGrp="1"/>
          </p:cNvSpPr>
          <p:nvPr>
            <p:ph type="sldNum" sz="quarter" idx="10"/>
          </p:nvPr>
        </p:nvSpPr>
        <p:spPr/>
        <p:txBody>
          <a:bodyPr/>
          <a:lstStyle/>
          <a:p>
            <a:fld id="{A4499F57-7394-470F-AC98-2C883CAAFDE5}" type="slidenum">
              <a:rPr lang="nb-NO" smtClean="0"/>
              <a:t>32</a:t>
            </a:fld>
            <a:endParaRPr lang="nb-NO"/>
          </a:p>
        </p:txBody>
      </p:sp>
    </p:spTree>
    <p:extLst>
      <p:ext uri="{BB962C8B-B14F-4D97-AF65-F5344CB8AC3E}">
        <p14:creationId xmlns:p14="http://schemas.microsoft.com/office/powerpoint/2010/main" val="3028317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In their critical review of the impact of core stability on athletic injury, </a:t>
            </a:r>
            <a:r>
              <a:rPr lang="en-US" noProof="0" dirty="0" err="1" smtClean="0"/>
              <a:t>Silfies</a:t>
            </a:r>
            <a:r>
              <a:rPr lang="en-US" noProof="0" dirty="0" smtClean="0"/>
              <a:t> et al. (2015) addressed several limitations in previously published literature on the topic. Firstly, the sample sizes were small in the prospective longitudinal studies that supported a positive relationship. Moreover, the study designs in most studies did not reveal</a:t>
            </a:r>
            <a:r>
              <a:rPr lang="en-US" baseline="0" noProof="0" dirty="0" smtClean="0"/>
              <a:t> whether core stability deficiencies were present prior to injury or a consequence of injury deconditioning. Finally, poor core stability as a potential risk factor has not been distinguished from other potential risk factors such as history of injuries, level of recovery, specific joint or muscle impairments, exposure to sport exercises, environmental conditions, etc. (</a:t>
            </a:r>
            <a:r>
              <a:rPr lang="en-US" baseline="0" noProof="0" dirty="0" err="1" smtClean="0"/>
              <a:t>Silfies</a:t>
            </a:r>
            <a:r>
              <a:rPr lang="en-US" baseline="0" noProof="0" dirty="0" smtClean="0"/>
              <a:t> et al., 2015).  </a:t>
            </a:r>
          </a:p>
          <a:p>
            <a:endParaRPr lang="en-US" baseline="0" noProof="0" dirty="0" smtClean="0"/>
          </a:p>
          <a:p>
            <a:r>
              <a:rPr lang="en-US" baseline="0" noProof="0" dirty="0" smtClean="0"/>
              <a:t>According to Lederman (2009), imbalances between trunk muscles or weak trunk/abdominal muscles are not a pathology, just a normal variation. Lederman’s critical review concluded that weak or dysfunctional abdominal muscles will not lead to back pain. Zielinski et al. (2013) observed no relationship between lumbar multifidus muscle activation and clinical features in non-athletes.</a:t>
            </a:r>
          </a:p>
          <a:p>
            <a:endParaRPr lang="en-US" baseline="0" noProof="0" dirty="0" smtClean="0"/>
          </a:p>
          <a:p>
            <a:r>
              <a:rPr lang="en-US" baseline="0" noProof="0" dirty="0" smtClean="0"/>
              <a:t>In conclusion, based on previously published studies, there is not sufficient evidence to claim that poor core stability in isolation is a predominant risk factor for athletic injuries (</a:t>
            </a:r>
            <a:r>
              <a:rPr lang="en-US" baseline="0" noProof="0" dirty="0" err="1" smtClean="0"/>
              <a:t>Bliven</a:t>
            </a:r>
            <a:r>
              <a:rPr lang="en-US" baseline="0" noProof="0" dirty="0" smtClean="0"/>
              <a:t> et al., 2013; </a:t>
            </a:r>
            <a:r>
              <a:rPr lang="en-US" baseline="0" noProof="0" dirty="0" err="1" smtClean="0"/>
              <a:t>Silfies</a:t>
            </a:r>
            <a:r>
              <a:rPr lang="en-US" baseline="0" noProof="0" dirty="0" smtClean="0"/>
              <a:t> et al., 2015).  </a:t>
            </a:r>
            <a:endParaRPr lang="en-US" noProof="0" dirty="0" smtClean="0"/>
          </a:p>
          <a:p>
            <a:endParaRPr lang="en-US" noProof="0" dirty="0" smtClean="0"/>
          </a:p>
        </p:txBody>
      </p:sp>
      <p:sp>
        <p:nvSpPr>
          <p:cNvPr id="4" name="Plassholder for lysbildenummer 3"/>
          <p:cNvSpPr>
            <a:spLocks noGrp="1"/>
          </p:cNvSpPr>
          <p:nvPr>
            <p:ph type="sldNum" sz="quarter" idx="10"/>
          </p:nvPr>
        </p:nvSpPr>
        <p:spPr/>
        <p:txBody>
          <a:bodyPr/>
          <a:lstStyle/>
          <a:p>
            <a:fld id="{A4499F57-7394-470F-AC98-2C883CAAFDE5}" type="slidenum">
              <a:rPr lang="nb-NO" smtClean="0"/>
              <a:t>33</a:t>
            </a:fld>
            <a:endParaRPr lang="nb-NO"/>
          </a:p>
        </p:txBody>
      </p:sp>
    </p:spTree>
    <p:extLst>
      <p:ext uri="{BB962C8B-B14F-4D97-AF65-F5344CB8AC3E}">
        <p14:creationId xmlns:p14="http://schemas.microsoft.com/office/powerpoint/2010/main" val="2931799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Regarding the effectiveness of core stability training as a part of injury prevention programs, previously published literature shows conflicting results. It is difficult to evaluate the effect of core training on injury prevention, as core training in most cases is a part of multifaceted programs,</a:t>
            </a:r>
            <a:r>
              <a:rPr lang="en-US" baseline="0" noProof="0" dirty="0" smtClean="0"/>
              <a:t> incorporating strength, endurance, balance/posture and neuromuscular control as well. In his critical review, Lederman (2009) concluded that tensing the trunk muscles is unlikely to provide any protection against back pain or reduce the recurrence of back pain. </a:t>
            </a:r>
            <a:endParaRPr lang="en-US" noProof="0"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34</a:t>
            </a:fld>
            <a:endParaRPr lang="nb-NO"/>
          </a:p>
        </p:txBody>
      </p:sp>
    </p:spTree>
    <p:extLst>
      <p:ext uri="{BB962C8B-B14F-4D97-AF65-F5344CB8AC3E}">
        <p14:creationId xmlns:p14="http://schemas.microsoft.com/office/powerpoint/2010/main" val="585800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A systematic review and meta-analysis performed by </a:t>
            </a:r>
            <a:r>
              <a:rPr lang="en-US" dirty="0" err="1" smtClean="0"/>
              <a:t>Lauersen</a:t>
            </a:r>
            <a:r>
              <a:rPr lang="en-US" dirty="0" smtClean="0"/>
              <a:t> et al. (2014) investigated the effectiveness of exercise interventions to prevent sports injuries.</a:t>
            </a:r>
            <a:r>
              <a:rPr lang="en-US" baseline="0" dirty="0" smtClean="0"/>
              <a:t> Twenty-five trials, including 26610 participants with 3464 injuries, were analyzed. S</a:t>
            </a:r>
            <a:r>
              <a:rPr lang="en-US" dirty="0" smtClean="0"/>
              <a:t>tudies with multiple exposures, proprioceptive training and strength training all showed a tendency towards increasing effect for both acute and overuse injuries. No beneficial effects were shown for stretching. Interestingly, strength training was more effective</a:t>
            </a:r>
            <a:r>
              <a:rPr lang="en-US" baseline="0" dirty="0" smtClean="0"/>
              <a:t> than proprioceptive training. </a:t>
            </a:r>
            <a:r>
              <a:rPr lang="en-US" dirty="0" smtClean="0"/>
              <a:t>Strength training reduced sports injuries to less than one third, while overuse injuries could be nearly halved (</a:t>
            </a:r>
            <a:r>
              <a:rPr lang="en-US" dirty="0" err="1" smtClean="0"/>
              <a:t>Lauersen</a:t>
            </a:r>
            <a:r>
              <a:rPr lang="en-US" dirty="0" smtClean="0"/>
              <a:t> et al., 2014).</a:t>
            </a:r>
          </a:p>
          <a:p>
            <a:endParaRPr lang="en-US" dirty="0" smtClean="0"/>
          </a:p>
          <a:p>
            <a:r>
              <a:rPr lang="en-US" dirty="0" smtClean="0"/>
              <a:t>The findings by </a:t>
            </a:r>
            <a:r>
              <a:rPr lang="en-US" dirty="0" err="1" smtClean="0"/>
              <a:t>Lauersen</a:t>
            </a:r>
            <a:r>
              <a:rPr lang="en-US" dirty="0" smtClean="0"/>
              <a:t> et al. (2014) are in line with Lederman’s critical review conclusion; that core stability exercises are no better</a:t>
            </a:r>
            <a:r>
              <a:rPr lang="en-US" baseline="0" dirty="0" smtClean="0"/>
              <a:t> that other forms of exercise or physical therapy. In fact, there may be a potential danger of damaging the spine with continuous tensing of the trunk muscles during daily and sports activities, and injured athletes should be discouraged from using e.g. hollowing and bracing exercises (Lederman, 2010). </a:t>
            </a:r>
            <a:endParaRPr lang="en-US" dirty="0" smtClean="0"/>
          </a:p>
        </p:txBody>
      </p:sp>
      <p:sp>
        <p:nvSpPr>
          <p:cNvPr id="4" name="Plassholder for lysbildenummer 3"/>
          <p:cNvSpPr>
            <a:spLocks noGrp="1"/>
          </p:cNvSpPr>
          <p:nvPr>
            <p:ph type="sldNum" sz="quarter" idx="10"/>
          </p:nvPr>
        </p:nvSpPr>
        <p:spPr/>
        <p:txBody>
          <a:bodyPr/>
          <a:lstStyle/>
          <a:p>
            <a:fld id="{A4499F57-7394-470F-AC98-2C883CAAFDE5}" type="slidenum">
              <a:rPr lang="nb-NO" smtClean="0"/>
              <a:t>35</a:t>
            </a:fld>
            <a:endParaRPr lang="nb-NO"/>
          </a:p>
        </p:txBody>
      </p:sp>
    </p:spTree>
    <p:extLst>
      <p:ext uri="{BB962C8B-B14F-4D97-AF65-F5344CB8AC3E}">
        <p14:creationId xmlns:p14="http://schemas.microsoft.com/office/powerpoint/2010/main" val="1186863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In the later half of the 1990s, Hodges &amp; Richardson (1996) reported deficits in trunk muscles during varying movements in patients with low back pain. They also observed pre-activation of the transversus abdominis muscle prior to limb movements, interpreted as a protection and stabilization of the spine during movements </a:t>
            </a:r>
            <a:r>
              <a:rPr lang="en-US" baseline="0" noProof="0" dirty="0" smtClean="0"/>
              <a:t>(Hodges &amp; Richardson, 1997). </a:t>
            </a:r>
            <a:r>
              <a:rPr lang="en-US" noProof="0" dirty="0" smtClean="0"/>
              <a:t>These and similar findings, derived from studies of non-athletes, initiated a widespread belief among physiotherapists that stimulation/activation of the deeper trunk muscles would be effective for patients with lower back pain. However, recent studies have disproved</a:t>
            </a:r>
            <a:r>
              <a:rPr lang="en-US" baseline="0" noProof="0" dirty="0" smtClean="0"/>
              <a:t> the efficiency of such a practice. </a:t>
            </a:r>
          </a:p>
          <a:p>
            <a:endParaRPr lang="en-US" baseline="0" noProof="0" dirty="0" smtClean="0"/>
          </a:p>
        </p:txBody>
      </p:sp>
      <p:sp>
        <p:nvSpPr>
          <p:cNvPr id="4" name="Plassholder for lysbildenummer 3"/>
          <p:cNvSpPr>
            <a:spLocks noGrp="1"/>
          </p:cNvSpPr>
          <p:nvPr>
            <p:ph type="sldNum" sz="quarter" idx="10"/>
          </p:nvPr>
        </p:nvSpPr>
        <p:spPr/>
        <p:txBody>
          <a:bodyPr/>
          <a:lstStyle/>
          <a:p>
            <a:fld id="{A4499F57-7394-470F-AC98-2C883CAAFDE5}" type="slidenum">
              <a:rPr lang="nb-NO" smtClean="0"/>
              <a:t>36</a:t>
            </a:fld>
            <a:endParaRPr lang="nb-NO"/>
          </a:p>
        </p:txBody>
      </p:sp>
    </p:spTree>
    <p:extLst>
      <p:ext uri="{BB962C8B-B14F-4D97-AF65-F5344CB8AC3E}">
        <p14:creationId xmlns:p14="http://schemas.microsoft.com/office/powerpoint/2010/main" val="2097865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954088"/>
            <a:ext cx="5953125" cy="3349625"/>
          </a:xfrm>
        </p:spPr>
      </p:sp>
      <p:sp>
        <p:nvSpPr>
          <p:cNvPr id="3" name="Plassholder for notater 2"/>
          <p:cNvSpPr>
            <a:spLocks noGrp="1"/>
          </p:cNvSpPr>
          <p:nvPr>
            <p:ph type="body" idx="1"/>
          </p:nvPr>
        </p:nvSpPr>
        <p:spPr>
          <a:xfrm>
            <a:off x="679768" y="4438320"/>
            <a:ext cx="5438140" cy="4209291"/>
          </a:xfrm>
        </p:spPr>
        <p:txBody>
          <a:bodyPr/>
          <a:lstStyle/>
          <a:p>
            <a:r>
              <a:rPr lang="en-US" baseline="0" noProof="0" dirty="0" smtClean="0"/>
              <a:t>A systematic review performed by Wong et al. (2014) revealed that feedforward activation of transversus abdominis were unrelated to temporal changes in low back pain-related disability.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dirty="0" smtClean="0">
              <a:latin typeface="Arial" panose="020B0604020202020204" pitchFamily="34" charset="0"/>
              <a:ea typeface="ＭＳ Ｐゴシック" panose="020B0600070205080204" pitchFamily="34" charset="-128"/>
            </a:endParaRPr>
          </a:p>
          <a:p>
            <a:r>
              <a:rPr lang="en-US" baseline="0" noProof="0" dirty="0" smtClean="0"/>
              <a:t>Smith et al. (2014) performed a systematic review (29 studies included, involving more than 2000 subjects) where the aim was to investigate the effectiveness of stabilization exercises for the treatment of non-specific low back pain, and compare any effectiveness to other forms of exercise. The results suggested that core stabilization exercises improved low back pain symptoms, but no better than any other form of active exercise in the long term. Thus, stabilization exercises cannot be recommended for low back pain in preference to other forms of general exercise, and further research is unlikely to considerably alter this conclusion (Smith et al., 2014). However, it is reasonable to claim that core stability training may be an adequate alternative if other training or treatment forms are even more painful to perform. Findings by </a:t>
            </a:r>
            <a:r>
              <a:rPr lang="da-DK" baseline="0" noProof="0" dirty="0" smtClean="0"/>
              <a:t>Vibe Fersum et al. (2013) and O’Sullivan &amp; Ivan (2014) </a:t>
            </a:r>
            <a:r>
              <a:rPr lang="en-US" baseline="0" noProof="0" dirty="0" smtClean="0"/>
              <a:t>support this notion. </a:t>
            </a:r>
          </a:p>
          <a:p>
            <a:endParaRPr lang="en-US" baseline="0" noProof="0" dirty="0" smtClean="0"/>
          </a:p>
          <a:p>
            <a:r>
              <a:rPr lang="en-US" baseline="0" noProof="0" dirty="0" smtClean="0"/>
              <a:t>FORMI (a communication- and research unit for musculoskeletal disorders in Oslo, Norway) has an overall vision to ensure a high level of quality in care for patients with musculoskeletal disorders. They recommend information, mobility-, strength- and cardiovascular training for patients with sub-acute and long-term low back pain (www.formi.no/english). </a:t>
            </a:r>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37</a:t>
            </a:fld>
            <a:endParaRPr lang="nb-NO"/>
          </a:p>
        </p:txBody>
      </p:sp>
    </p:spTree>
    <p:extLst>
      <p:ext uri="{BB962C8B-B14F-4D97-AF65-F5344CB8AC3E}">
        <p14:creationId xmlns:p14="http://schemas.microsoft.com/office/powerpoint/2010/main" val="427219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38</a:t>
            </a:fld>
            <a:endParaRPr lang="nb-NO"/>
          </a:p>
        </p:txBody>
      </p:sp>
    </p:spTree>
    <p:extLst>
      <p:ext uri="{BB962C8B-B14F-4D97-AF65-F5344CB8AC3E}">
        <p14:creationId xmlns:p14="http://schemas.microsoft.com/office/powerpoint/2010/main" val="1523279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39</a:t>
            </a:fld>
            <a:endParaRPr lang="nb-NO"/>
          </a:p>
        </p:txBody>
      </p:sp>
    </p:spTree>
    <p:extLst>
      <p:ext uri="{BB962C8B-B14F-4D97-AF65-F5344CB8AC3E}">
        <p14:creationId xmlns:p14="http://schemas.microsoft.com/office/powerpoint/2010/main" val="28519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673978"/>
            <a:ext cx="5438140" cy="4143451"/>
          </a:xfrm>
        </p:spPr>
        <p:txBody>
          <a:bodyPr/>
          <a:lstStyle/>
          <a:p>
            <a:r>
              <a:rPr lang="en-US" altLang="nb-NO" dirty="0" smtClean="0">
                <a:cs typeface="Arial" panose="020B0604020202020204" pitchFamily="34" charset="0"/>
              </a:rPr>
              <a:t>The term “stability” is often</a:t>
            </a:r>
            <a:r>
              <a:rPr lang="en-US" altLang="nb-NO" baseline="0" dirty="0" smtClean="0">
                <a:cs typeface="Arial" panose="020B0604020202020204" pitchFamily="34" charset="0"/>
              </a:rPr>
              <a:t> interpreted differently by physicians and physicists. In mechanics, “stability” is the ability of a loaded structure to maintain static equilibrium even at fluctuations around the equilibrium position (</a:t>
            </a:r>
            <a:r>
              <a:rPr lang="en-US" altLang="nb-NO" baseline="0" dirty="0" err="1" smtClean="0">
                <a:cs typeface="Arial" panose="020B0604020202020204" pitchFamily="34" charset="0"/>
              </a:rPr>
              <a:t>Bergmark</a:t>
            </a:r>
            <a:r>
              <a:rPr lang="en-US" altLang="nb-NO" baseline="0" dirty="0" smtClean="0">
                <a:cs typeface="Arial" panose="020B0604020202020204" pitchFamily="34" charset="0"/>
              </a:rPr>
              <a:t>, 1989). For a physician, “stability” is associated with “clinical stability”, which according to White &amp; Panjabi (1978) is the ability of the spine under physiologic loads to limit patterns of displacement so as not to damage or irritate the spinal cord or nerve roots and, in addition, to prevent incapacitating deformity or pain due to structural changes.” Clinical stability can be regarded as a continuously variable phenomenon, while mechanical stability is not (it is either stable or unstable, and the mechanical system will collapse when the compressive force exceeds a critical value) (</a:t>
            </a:r>
            <a:r>
              <a:rPr lang="en-US" altLang="nb-NO" baseline="0" dirty="0" err="1" smtClean="0">
                <a:cs typeface="Arial" panose="020B0604020202020204" pitchFamily="34" charset="0"/>
              </a:rPr>
              <a:t>Bergmark</a:t>
            </a:r>
            <a:r>
              <a:rPr lang="en-US" altLang="nb-NO" baseline="0" dirty="0" smtClean="0">
                <a:cs typeface="Arial" panose="020B0604020202020204" pitchFamily="34" charset="0"/>
              </a:rPr>
              <a:t>, 1989). </a:t>
            </a:r>
            <a:endParaRPr lang="en-US" altLang="nb-NO" dirty="0" smtClean="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A4499F57-7394-470F-AC98-2C883CAAFDE5}" type="slidenum">
              <a:rPr lang="nb-NO" smtClean="0"/>
              <a:t>4</a:t>
            </a:fld>
            <a:endParaRPr lang="nb-NO"/>
          </a:p>
        </p:txBody>
      </p:sp>
    </p:spTree>
    <p:extLst>
      <p:ext uri="{BB962C8B-B14F-4D97-AF65-F5344CB8AC3E}">
        <p14:creationId xmlns:p14="http://schemas.microsoft.com/office/powerpoint/2010/main" val="102381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673978"/>
            <a:ext cx="5438140" cy="4143451"/>
          </a:xfrm>
        </p:spPr>
        <p:txBody>
          <a:bodyPr/>
          <a:lstStyle/>
          <a:p>
            <a:r>
              <a:rPr lang="en-US" altLang="nb-NO" dirty="0" smtClean="0">
                <a:cs typeface="Arial" panose="020B0604020202020204" pitchFamily="34" charset="0"/>
              </a:rPr>
              <a:t>In the research literature, several “core stability” definitions have been proposed: </a:t>
            </a:r>
          </a:p>
          <a:p>
            <a:pPr marL="171450" indent="-171450">
              <a:buFont typeface="Arial" panose="020B0604020202020204" pitchFamily="34" charset="0"/>
              <a:buChar char="•"/>
            </a:pPr>
            <a:r>
              <a:rPr lang="en-US" altLang="nb-NO" dirty="0" smtClean="0">
                <a:cs typeface="Arial" panose="020B0604020202020204" pitchFamily="34" charset="0"/>
              </a:rPr>
              <a:t>Panjabi, 1992: “The integration of the passive spinal column, active spinal muscles, and the neural control unit, which when combined maintains the intervertebral range of motion within a safe limit to enable activities to be carried out during daily living.”</a:t>
            </a:r>
          </a:p>
          <a:p>
            <a:pPr marL="171450" indent="-171450">
              <a:buFont typeface="Arial" panose="020B0604020202020204" pitchFamily="34" charset="0"/>
              <a:buChar char="•"/>
            </a:pPr>
            <a:r>
              <a:rPr lang="en-US" altLang="nb-NO" dirty="0" err="1" smtClean="0">
                <a:cs typeface="Arial" panose="020B0604020202020204" pitchFamily="34" charset="0"/>
              </a:rPr>
              <a:t>Leetun</a:t>
            </a:r>
            <a:r>
              <a:rPr lang="en-US" altLang="nb-NO" dirty="0" smtClean="0">
                <a:cs typeface="Arial" panose="020B0604020202020204" pitchFamily="34" charset="0"/>
              </a:rPr>
              <a:t> et al., 2004: “The product of motor control and muscular capacity of the </a:t>
            </a:r>
            <a:r>
              <a:rPr lang="en-US" altLang="nb-NO" dirty="0" err="1" smtClean="0">
                <a:cs typeface="Arial" panose="020B0604020202020204" pitchFamily="34" charset="0"/>
              </a:rPr>
              <a:t>lumbal</a:t>
            </a:r>
            <a:r>
              <a:rPr lang="en-US" altLang="nb-NO" dirty="0" smtClean="0">
                <a:cs typeface="Arial" panose="020B0604020202020204" pitchFamily="34" charset="0"/>
              </a:rPr>
              <a:t>-pelvic-hip complex.”</a:t>
            </a:r>
          </a:p>
          <a:p>
            <a:pPr marL="171450" indent="-171450">
              <a:buFont typeface="Arial" panose="020B0604020202020204" pitchFamily="34" charset="0"/>
              <a:buChar char="•"/>
            </a:pPr>
            <a:r>
              <a:rPr lang="en-US" altLang="nb-NO" dirty="0" err="1" smtClean="0">
                <a:cs typeface="Arial" panose="020B0604020202020204" pitchFamily="34" charset="0"/>
              </a:rPr>
              <a:t>Liemohn</a:t>
            </a:r>
            <a:r>
              <a:rPr lang="en-US" altLang="nb-NO" dirty="0" smtClean="0">
                <a:cs typeface="Arial" panose="020B0604020202020204" pitchFamily="34" charset="0"/>
              </a:rPr>
              <a:t> et al., 2005: “The functional integration of the passive spinal column, active spinal muscles and a neural control unit in a manner</a:t>
            </a:r>
            <a:r>
              <a:rPr lang="en-US" altLang="nb-NO" baseline="0" dirty="0" smtClean="0">
                <a:cs typeface="Arial" panose="020B0604020202020204" pitchFamily="34" charset="0"/>
              </a:rPr>
              <a:t> that allows the individual to maintain the intervertebral neutral zones within physiological limits, while performing activities of daily living</a:t>
            </a:r>
            <a:r>
              <a:rPr lang="en-US" altLang="nb-NO" dirty="0" smtClean="0">
                <a:cs typeface="Arial" panose="020B0604020202020204" pitchFamily="34" charset="0"/>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nb-NO" dirty="0" err="1" smtClean="0">
                <a:cs typeface="Arial" panose="020B0604020202020204" pitchFamily="34" charset="0"/>
              </a:rPr>
              <a:t>Kibler</a:t>
            </a:r>
            <a:r>
              <a:rPr lang="en-US" altLang="nb-NO" dirty="0" smtClean="0">
                <a:cs typeface="Arial" panose="020B0604020202020204" pitchFamily="34" charset="0"/>
              </a:rPr>
              <a:t> et al., 2006 : ‘‘The ability to control the position and motion of the trunk over the pelvis and leg to allow optimum production, transfer and control of force and motion to the terminal segment in integrated kinetic chain activities.’’</a:t>
            </a:r>
          </a:p>
          <a:p>
            <a:pPr marL="171450" indent="-171450">
              <a:buFont typeface="Arial" panose="020B0604020202020204" pitchFamily="34" charset="0"/>
              <a:buChar char="•"/>
            </a:pPr>
            <a:r>
              <a:rPr lang="en-US" altLang="nb-NO" dirty="0" err="1" smtClean="0">
                <a:cs typeface="Arial" panose="020B0604020202020204" pitchFamily="34" charset="0"/>
              </a:rPr>
              <a:t>Faries</a:t>
            </a:r>
            <a:r>
              <a:rPr lang="en-US" altLang="nb-NO" dirty="0" smtClean="0">
                <a:cs typeface="Arial" panose="020B0604020202020204" pitchFamily="34" charset="0"/>
              </a:rPr>
              <a:t> &amp; Greenwood, 2007: “The ability to stabilize the spine as a result of muscle activity.”</a:t>
            </a:r>
          </a:p>
          <a:p>
            <a:pPr marL="171450" indent="-171450">
              <a:buFont typeface="Arial" panose="020B0604020202020204" pitchFamily="34" charset="0"/>
              <a:buChar char="•"/>
            </a:pPr>
            <a:r>
              <a:rPr lang="en-US" altLang="nb-NO" dirty="0" err="1" smtClean="0">
                <a:cs typeface="Arial" panose="020B0604020202020204" pitchFamily="34" charset="0"/>
              </a:rPr>
              <a:t>Zazulak</a:t>
            </a:r>
            <a:r>
              <a:rPr lang="en-US" altLang="nb-NO" dirty="0" smtClean="0">
                <a:cs typeface="Arial" panose="020B0604020202020204" pitchFamily="34" charset="0"/>
              </a:rPr>
              <a:t> et al., 2007</a:t>
            </a:r>
            <a:r>
              <a:rPr lang="en-US" altLang="nb-NO" baseline="30000" dirty="0" smtClean="0">
                <a:cs typeface="Arial" panose="020B0604020202020204" pitchFamily="34" charset="0"/>
              </a:rPr>
              <a:t>A and B</a:t>
            </a:r>
            <a:r>
              <a:rPr lang="en-US" altLang="nb-NO" dirty="0" smtClean="0">
                <a:cs typeface="Arial" panose="020B0604020202020204" pitchFamily="34" charset="0"/>
              </a:rPr>
              <a:t>: “The body’s ability to maintain or resume an equilibrium position of the trunk after perturbation.”</a:t>
            </a:r>
          </a:p>
          <a:p>
            <a:pPr marL="171450" indent="-171450">
              <a:buFont typeface="Arial" panose="020B0604020202020204" pitchFamily="34" charset="0"/>
              <a:buChar char="•"/>
            </a:pPr>
            <a:r>
              <a:rPr lang="en-US" altLang="nb-NO" dirty="0" err="1" smtClean="0">
                <a:cs typeface="Arial" panose="020B0604020202020204" pitchFamily="34" charset="0"/>
              </a:rPr>
              <a:t>Mendiguchia</a:t>
            </a:r>
            <a:r>
              <a:rPr lang="en-US" altLang="nb-NO" dirty="0" smtClean="0">
                <a:cs typeface="Arial" panose="020B0604020202020204" pitchFamily="34" charset="0"/>
              </a:rPr>
              <a:t> et al. (2011): The ability of passive and active</a:t>
            </a:r>
            <a:r>
              <a:rPr lang="en-US" altLang="nb-NO" baseline="0" dirty="0" smtClean="0">
                <a:cs typeface="Arial" panose="020B0604020202020204" pitchFamily="34" charset="0"/>
              </a:rPr>
              <a:t> stabilizers in the </a:t>
            </a:r>
            <a:r>
              <a:rPr lang="en-US" altLang="nb-NO" baseline="0" dirty="0" err="1" smtClean="0">
                <a:cs typeface="Arial" panose="020B0604020202020204" pitchFamily="34" charset="0"/>
              </a:rPr>
              <a:t>lumbal</a:t>
            </a:r>
            <a:r>
              <a:rPr lang="en-US" altLang="nb-NO" baseline="0" dirty="0" smtClean="0">
                <a:cs typeface="Arial" panose="020B0604020202020204" pitchFamily="34" charset="0"/>
              </a:rPr>
              <a:t>-pelvic region to maintain appropriate trunk and hip posture, balance and control during both static and dynamic movement. </a:t>
            </a:r>
            <a:endParaRPr lang="en-US" altLang="nb-NO" dirty="0" smtClean="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A4499F57-7394-470F-AC98-2C883CAAFDE5}" type="slidenum">
              <a:rPr lang="nb-NO" smtClean="0"/>
              <a:t>5</a:t>
            </a:fld>
            <a:endParaRPr lang="nb-NO"/>
          </a:p>
        </p:txBody>
      </p:sp>
    </p:spTree>
    <p:extLst>
      <p:ext uri="{BB962C8B-B14F-4D97-AF65-F5344CB8AC3E}">
        <p14:creationId xmlns:p14="http://schemas.microsoft.com/office/powerpoint/2010/main" val="346862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ltLang="nb-NO" dirty="0" smtClean="0">
                <a:cs typeface="Arial" panose="020B0604020202020204" pitchFamily="34" charset="0"/>
              </a:rPr>
              <a:t>Core strength definitions: </a:t>
            </a:r>
          </a:p>
          <a:p>
            <a:pPr marL="171450" indent="-171450">
              <a:buFont typeface="Arial" panose="020B0604020202020204" pitchFamily="34" charset="0"/>
              <a:buChar char="•"/>
            </a:pPr>
            <a:r>
              <a:rPr lang="en-US" altLang="nb-NO" dirty="0" err="1" smtClean="0">
                <a:cs typeface="Arial" panose="020B0604020202020204" pitchFamily="34" charset="0"/>
              </a:rPr>
              <a:t>Akuthota</a:t>
            </a:r>
            <a:r>
              <a:rPr lang="en-US" altLang="nb-NO" dirty="0" smtClean="0">
                <a:cs typeface="Arial" panose="020B0604020202020204" pitchFamily="34" charset="0"/>
              </a:rPr>
              <a:t> &amp; Nadler, 2004: “The muscular control required around the lumbar spine to maintain functional stability.”</a:t>
            </a:r>
          </a:p>
          <a:p>
            <a:pPr marL="171450" indent="-171450">
              <a:buFont typeface="Arial" panose="020B0604020202020204" pitchFamily="34" charset="0"/>
              <a:buChar char="•"/>
            </a:pPr>
            <a:r>
              <a:rPr lang="nb-NO" altLang="nb-NO" dirty="0" err="1" smtClean="0">
                <a:cs typeface="Arial" panose="020B0604020202020204" pitchFamily="34" charset="0"/>
              </a:rPr>
              <a:t>Faries</a:t>
            </a:r>
            <a:r>
              <a:rPr lang="nb-NO" altLang="nb-NO" dirty="0" smtClean="0">
                <a:cs typeface="Arial" panose="020B0604020202020204" pitchFamily="34" charset="0"/>
              </a:rPr>
              <a:t> &amp; </a:t>
            </a:r>
            <a:r>
              <a:rPr lang="nb-NO" altLang="nb-NO" dirty="0" err="1" smtClean="0">
                <a:cs typeface="Arial" panose="020B0604020202020204" pitchFamily="34" charset="0"/>
              </a:rPr>
              <a:t>Greenwood</a:t>
            </a:r>
            <a:r>
              <a:rPr lang="nb-NO" altLang="nb-NO" dirty="0" smtClean="0">
                <a:cs typeface="Arial" panose="020B0604020202020204" pitchFamily="34" charset="0"/>
              </a:rPr>
              <a:t>, 2007: </a:t>
            </a:r>
            <a:r>
              <a:rPr lang="en-US" altLang="nb-NO" dirty="0" smtClean="0">
                <a:cs typeface="Arial" panose="020B0604020202020204" pitchFamily="34" charset="0"/>
              </a:rPr>
              <a:t>“The ability of the musculature to produce force through contractile forces and intra-abdominal pressure.”</a:t>
            </a:r>
          </a:p>
          <a:p>
            <a:pPr marL="171450" indent="-171450">
              <a:buFont typeface="Arial" panose="020B0604020202020204" pitchFamily="34" charset="0"/>
              <a:buChar char="•"/>
            </a:pPr>
            <a:r>
              <a:rPr lang="en-US" altLang="nb-NO" dirty="0" smtClean="0">
                <a:cs typeface="Arial" panose="020B0604020202020204" pitchFamily="34" charset="0"/>
              </a:rPr>
              <a:t>Reed et al., 2012: “The ability of the core muscles to generate and maintain force.”</a:t>
            </a:r>
          </a:p>
          <a:p>
            <a:endParaRPr lang="en-US" altLang="nb-NO" dirty="0" smtClean="0">
              <a:cs typeface="Arial" panose="020B0604020202020204" pitchFamily="34" charset="0"/>
            </a:endParaRPr>
          </a:p>
          <a:p>
            <a:r>
              <a:rPr lang="en-US" altLang="nb-NO" dirty="0" err="1" smtClean="0">
                <a:cs typeface="Arial" panose="020B0604020202020204" pitchFamily="34" charset="0"/>
              </a:rPr>
              <a:t>Borghuis</a:t>
            </a:r>
            <a:r>
              <a:rPr lang="en-US" altLang="nb-NO" dirty="0" smtClean="0">
                <a:cs typeface="Arial" panose="020B0604020202020204" pitchFamily="34" charset="0"/>
              </a:rPr>
              <a:t> et al. (2008)</a:t>
            </a:r>
            <a:r>
              <a:rPr lang="en-US" altLang="nb-NO" baseline="0" dirty="0" smtClean="0">
                <a:cs typeface="Arial" panose="020B0604020202020204" pitchFamily="34" charset="0"/>
              </a:rPr>
              <a:t> claim that </a:t>
            </a:r>
            <a:r>
              <a:rPr lang="en-US" altLang="nb-NO" dirty="0" smtClean="0">
                <a:cs typeface="Arial" panose="020B0604020202020204" pitchFamily="34" charset="0"/>
              </a:rPr>
              <a:t>core strength is just one part of the core stability concept. However,</a:t>
            </a:r>
            <a:r>
              <a:rPr lang="en-US" altLang="nb-NO" baseline="0" dirty="0" smtClean="0">
                <a:cs typeface="Arial" panose="020B0604020202020204" pitchFamily="34" charset="0"/>
              </a:rPr>
              <a:t> core strength can also be viewed as an isolated variable to increase performance (</a:t>
            </a:r>
            <a:r>
              <a:rPr lang="en-US" altLang="nb-NO" baseline="0" dirty="0" err="1" smtClean="0">
                <a:cs typeface="Arial" panose="020B0604020202020204" pitchFamily="34" charset="0"/>
              </a:rPr>
              <a:t>Behm</a:t>
            </a:r>
            <a:r>
              <a:rPr lang="en-US" altLang="nb-NO" baseline="0" dirty="0" smtClean="0">
                <a:cs typeface="Arial" panose="020B0604020202020204" pitchFamily="34" charset="0"/>
              </a:rPr>
              <a:t> et al., 2010). </a:t>
            </a:r>
            <a:r>
              <a:rPr lang="en-US" altLang="nb-NO" dirty="0" smtClean="0">
                <a:cs typeface="Arial" panose="020B0604020202020204" pitchFamily="34" charset="0"/>
              </a:rPr>
              <a:t>The terms core stability and core strength are sometimes used interchangeably in the research literature, but we will stick to the term “core stability” further</a:t>
            </a:r>
            <a:r>
              <a:rPr lang="en-US" altLang="nb-NO" baseline="0" dirty="0" smtClean="0">
                <a:cs typeface="Arial" panose="020B0604020202020204" pitchFamily="34" charset="0"/>
              </a:rPr>
              <a:t> in this presentation.  </a:t>
            </a:r>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6</a:t>
            </a:fld>
            <a:endParaRPr lang="nb-NO"/>
          </a:p>
        </p:txBody>
      </p:sp>
    </p:spTree>
    <p:extLst>
      <p:ext uri="{BB962C8B-B14F-4D97-AF65-F5344CB8AC3E}">
        <p14:creationId xmlns:p14="http://schemas.microsoft.com/office/powerpoint/2010/main" val="3878529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672057"/>
            <a:ext cx="5438140" cy="3909239"/>
          </a:xfrm>
        </p:spPr>
        <p:txBody>
          <a:bodyPr/>
          <a:lstStyle/>
          <a:p>
            <a:r>
              <a:rPr lang="en-US" dirty="0" smtClean="0"/>
              <a:t>Balance is the ability to stay upright or stay in control of body movement.</a:t>
            </a:r>
            <a:r>
              <a:rPr lang="en-US" baseline="0" dirty="0" smtClean="0"/>
              <a:t> </a:t>
            </a:r>
            <a:r>
              <a:rPr lang="en-US" dirty="0" smtClean="0"/>
              <a:t>There are two types of balance: static and dynamic. Static balance is maintaining equilibrium when stationary, while dynamic balance is maintaining equilibrium when moving</a:t>
            </a:r>
            <a:r>
              <a:rPr lang="en-US" baseline="0" dirty="0" smtClean="0"/>
              <a:t> (</a:t>
            </a:r>
            <a:r>
              <a:rPr lang="en-US" baseline="0" dirty="0" err="1" smtClean="0"/>
              <a:t>Hrysomallis</a:t>
            </a:r>
            <a:r>
              <a:rPr lang="en-US" baseline="0" dirty="0" smtClean="0"/>
              <a:t>, 2007). Although some authors have indicated a certain relationship between balance performance and core stability (Radebold et al. 2001; </a:t>
            </a:r>
            <a:r>
              <a:rPr lang="en-US" baseline="0" dirty="0" err="1" smtClean="0"/>
              <a:t>Borghuis</a:t>
            </a:r>
            <a:r>
              <a:rPr lang="en-US" baseline="0" dirty="0" smtClean="0"/>
              <a:t> et al., 2008), this possible association has not been explored in competitive athletes. An increased active trunk stiffness from muscle co-activation has shown impaired postural control among recreationally active subjects (Reeves et al. 2006). </a:t>
            </a:r>
          </a:p>
          <a:p>
            <a:endParaRPr lang="en-US" baseline="0" dirty="0" smtClean="0"/>
          </a:p>
        </p:txBody>
      </p:sp>
      <p:sp>
        <p:nvSpPr>
          <p:cNvPr id="4" name="Plassholder for lysbildenummer 3"/>
          <p:cNvSpPr>
            <a:spLocks noGrp="1"/>
          </p:cNvSpPr>
          <p:nvPr>
            <p:ph type="sldNum" sz="quarter" idx="10"/>
          </p:nvPr>
        </p:nvSpPr>
        <p:spPr/>
        <p:txBody>
          <a:bodyPr/>
          <a:lstStyle/>
          <a:p>
            <a:fld id="{A4499F57-7394-470F-AC98-2C883CAAFDE5}" type="slidenum">
              <a:rPr lang="nb-NO" smtClean="0"/>
              <a:t>7</a:t>
            </a:fld>
            <a:endParaRPr lang="nb-NO"/>
          </a:p>
        </p:txBody>
      </p:sp>
    </p:spTree>
    <p:extLst>
      <p:ext uri="{BB962C8B-B14F-4D97-AF65-F5344CB8AC3E}">
        <p14:creationId xmlns:p14="http://schemas.microsoft.com/office/powerpoint/2010/main" val="116989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672057"/>
            <a:ext cx="5438140" cy="3909239"/>
          </a:xfrm>
        </p:spPr>
        <p:txBody>
          <a:bodyPr/>
          <a:lstStyle/>
          <a:p>
            <a:r>
              <a:rPr lang="en-US" baseline="0" dirty="0" smtClean="0"/>
              <a:t>Gymnasts appear to have superior balance abilities (</a:t>
            </a:r>
            <a:r>
              <a:rPr lang="en-US" baseline="0" dirty="0" err="1" smtClean="0"/>
              <a:t>Hrysomallis</a:t>
            </a:r>
            <a:r>
              <a:rPr lang="en-US" baseline="0" dirty="0" smtClean="0"/>
              <a:t>, 2007). Cross-sectional studies have shown that balance abilities distinguish athletes of varying performance levels in </a:t>
            </a:r>
            <a:r>
              <a:rPr lang="en-US" dirty="0" smtClean="0"/>
              <a:t>rifle shooting (</a:t>
            </a:r>
            <a:r>
              <a:rPr lang="en-US" dirty="0" err="1" smtClean="0"/>
              <a:t>Mononen</a:t>
            </a:r>
            <a:r>
              <a:rPr lang="en-US" dirty="0" smtClean="0"/>
              <a:t> et al., 2007), soccer (</a:t>
            </a:r>
            <a:r>
              <a:rPr lang="en-US" dirty="0" err="1" smtClean="0"/>
              <a:t>Paillard</a:t>
            </a:r>
            <a:r>
              <a:rPr lang="en-US" dirty="0" smtClean="0"/>
              <a:t> &amp; Noe, 2006; </a:t>
            </a:r>
            <a:r>
              <a:rPr lang="en-US" dirty="0" err="1" smtClean="0"/>
              <a:t>Paillard</a:t>
            </a:r>
            <a:r>
              <a:rPr lang="en-US" dirty="0" smtClean="0"/>
              <a:t> et al., 2006) and golf (Sell et al., 2007), but not in alpine skiing (Noe &amp; </a:t>
            </a:r>
            <a:r>
              <a:rPr lang="en-US" dirty="0" err="1" smtClean="0"/>
              <a:t>Paillard</a:t>
            </a:r>
            <a:r>
              <a:rPr lang="en-US" dirty="0" smtClean="0"/>
              <a:t>, 2005), surfing (Chapman et al., 2008) and judo (</a:t>
            </a:r>
            <a:r>
              <a:rPr lang="en-US" dirty="0" err="1" smtClean="0"/>
              <a:t>Paillard</a:t>
            </a:r>
            <a:r>
              <a:rPr lang="en-US" dirty="0" smtClean="0"/>
              <a:t> et al., 2002). However, cross-sectional relationships do not necessary reveal a cause-effect relationship.  </a:t>
            </a:r>
            <a:endParaRPr lang="nb-NO" dirty="0" smtClean="0"/>
          </a:p>
          <a:p>
            <a:endParaRPr lang="nb-NO" dirty="0" smtClean="0"/>
          </a:p>
          <a:p>
            <a:r>
              <a:rPr lang="en-US" dirty="0" smtClean="0"/>
              <a:t>Poor balance ability has been associated with increased risk of ankle injury in several sports (Watson, 1999; </a:t>
            </a:r>
            <a:r>
              <a:rPr lang="en-US" dirty="0" err="1" smtClean="0"/>
              <a:t>Tropp</a:t>
            </a:r>
            <a:r>
              <a:rPr lang="en-US" dirty="0" smtClean="0"/>
              <a:t> et al., 1984; </a:t>
            </a:r>
            <a:r>
              <a:rPr lang="en-US" dirty="0" err="1" smtClean="0"/>
              <a:t>Hrysomallis</a:t>
            </a:r>
            <a:r>
              <a:rPr lang="en-US" dirty="0" smtClean="0"/>
              <a:t> et al., 2007; </a:t>
            </a:r>
            <a:r>
              <a:rPr lang="en-US" dirty="0" err="1" smtClean="0"/>
              <a:t>McGuine</a:t>
            </a:r>
            <a:r>
              <a:rPr lang="en-US" dirty="0" smtClean="0"/>
              <a:t> et al., 2000; Willems et al., 2005). Moreover,</a:t>
            </a:r>
            <a:r>
              <a:rPr lang="en-US" baseline="0" dirty="0" smtClean="0"/>
              <a:t> studies have shown that b</a:t>
            </a:r>
            <a:r>
              <a:rPr lang="en-US" dirty="0" smtClean="0"/>
              <a:t>alance training, as part of a multifaceted intervention, reduce the number of ankle or knee injuries in team handball (</a:t>
            </a:r>
            <a:r>
              <a:rPr lang="en-US" dirty="0" err="1" smtClean="0"/>
              <a:t>Wedderkopp</a:t>
            </a:r>
            <a:r>
              <a:rPr lang="en-US" dirty="0" smtClean="0"/>
              <a:t> et al., 1999; Olsen et al., 2005; </a:t>
            </a:r>
            <a:r>
              <a:rPr lang="en-US" dirty="0" err="1" smtClean="0"/>
              <a:t>Myklebust</a:t>
            </a:r>
            <a:r>
              <a:rPr lang="en-US" dirty="0" smtClean="0"/>
              <a:t> et al., 2003)</a:t>
            </a:r>
            <a:r>
              <a:rPr lang="en-US" baseline="0" dirty="0" smtClean="0"/>
              <a:t> and</a:t>
            </a:r>
            <a:r>
              <a:rPr lang="en-US" dirty="0" smtClean="0"/>
              <a:t> volleyball players (Bahr et al., 1997). According to </a:t>
            </a:r>
            <a:r>
              <a:rPr lang="en-US" dirty="0" err="1" smtClean="0"/>
              <a:t>Hrysomallis</a:t>
            </a:r>
            <a:r>
              <a:rPr lang="en-US" dirty="0" smtClean="0"/>
              <a:t> (2007), balance training is more effective for injury prevention when performed  as a part of a multifaceted intervention.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8</a:t>
            </a:fld>
            <a:endParaRPr lang="nb-NO"/>
          </a:p>
        </p:txBody>
      </p:sp>
    </p:spTree>
    <p:extLst>
      <p:ext uri="{BB962C8B-B14F-4D97-AF65-F5344CB8AC3E}">
        <p14:creationId xmlns:p14="http://schemas.microsoft.com/office/powerpoint/2010/main" val="405703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The</a:t>
            </a:r>
            <a:r>
              <a:rPr lang="en-US" baseline="0" noProof="0" dirty="0" smtClean="0"/>
              <a:t> contributors to spinal stability have been categorized into three groups: Passive (bones, ligaments and intervertebral discs), active (muscles and tendons) and neural structures (Panjabi, 1992; </a:t>
            </a:r>
            <a:r>
              <a:rPr lang="en-US" baseline="0" noProof="0" dirty="0" err="1" smtClean="0"/>
              <a:t>Akuthota</a:t>
            </a:r>
            <a:r>
              <a:rPr lang="en-US" baseline="0" noProof="0" dirty="0" smtClean="0"/>
              <a:t> &amp; Nadler, 2004; </a:t>
            </a:r>
            <a:r>
              <a:rPr lang="en-US" baseline="0" noProof="0" dirty="0" err="1" smtClean="0"/>
              <a:t>Zazulak</a:t>
            </a:r>
            <a:r>
              <a:rPr lang="en-US" baseline="0" noProof="0" dirty="0" smtClean="0"/>
              <a:t> et al., 2007; </a:t>
            </a:r>
            <a:r>
              <a:rPr lang="en-US" baseline="0" noProof="0" dirty="0" err="1" smtClean="0"/>
              <a:t>Behm</a:t>
            </a:r>
            <a:r>
              <a:rPr lang="en-US" baseline="0" noProof="0" dirty="0" smtClean="0"/>
              <a:t> et al., 2010). Continuous interaction among all three subsystems ensures stability (Panjabi, 1992). The musculature is most important in maintaining spinal stability under various conditions (</a:t>
            </a:r>
            <a:r>
              <a:rPr lang="en-US" baseline="0" noProof="0" dirty="0" err="1" smtClean="0"/>
              <a:t>Ebenbichler</a:t>
            </a:r>
            <a:r>
              <a:rPr lang="en-US" baseline="0" noProof="0" dirty="0" smtClean="0"/>
              <a:t> et al., 2001). Thus, healthy subjects respond to conditions that threaten spinal stability by co-contraction of muscles. For example, core muscle activity precedes lower extremity muscle activity in most athletic tasks (e.g. intra-abdominal pressure creates a stabilizing corset, a proximal stability for distal mobility) (Putnam 1993; Hodges et al., 1997; Baechle et al. 2000; </a:t>
            </a:r>
            <a:r>
              <a:rPr lang="en-US" baseline="0" noProof="0" dirty="0" err="1" smtClean="0"/>
              <a:t>Ebenbichler</a:t>
            </a:r>
            <a:r>
              <a:rPr lang="en-US" baseline="0" noProof="0" dirty="0" smtClean="0"/>
              <a:t> et al. 2001; Hodges, 2003; Anderson &amp; </a:t>
            </a:r>
            <a:r>
              <a:rPr lang="en-US" baseline="0" noProof="0" dirty="0" err="1" smtClean="0"/>
              <a:t>Behm</a:t>
            </a:r>
            <a:r>
              <a:rPr lang="en-US" baseline="0" noProof="0" dirty="0" smtClean="0"/>
              <a:t> 2005; </a:t>
            </a:r>
            <a:r>
              <a:rPr lang="en-US" baseline="0" noProof="0" dirty="0" err="1" smtClean="0"/>
              <a:t>Kibler</a:t>
            </a:r>
            <a:r>
              <a:rPr lang="en-US" baseline="0" noProof="0" dirty="0" smtClean="0"/>
              <a:t> et al., 2006). This behavior is triggered by information from the nerve system. </a:t>
            </a:r>
          </a:p>
          <a:p>
            <a:endParaRPr lang="en-US" baseline="0" noProof="0" dirty="0" smtClean="0"/>
          </a:p>
          <a:p>
            <a:r>
              <a:rPr lang="en-US" baseline="0" noProof="0" dirty="0" err="1" smtClean="0"/>
              <a:t>Bergmark</a:t>
            </a:r>
            <a:r>
              <a:rPr lang="en-US" baseline="0" noProof="0" dirty="0" smtClean="0"/>
              <a:t> (1989) categorized the involved muscles as «local» (attached to the vertebrae, influence inter-segmental control) and «global» (attached to the hips and pelvis, influence spinal orientation and external forces on the spine). However, Lederman (2010) stated that such a division of the trunk is a reductionist fantasy, which serves only to promote the «core-stability concept». He argued that the control of the trunk is whole, and that core muscles do not work independently from other trunk muscles during normal functional movement.</a:t>
            </a:r>
          </a:p>
          <a:p>
            <a:endParaRPr lang="nb-NO" dirty="0"/>
          </a:p>
        </p:txBody>
      </p:sp>
      <p:sp>
        <p:nvSpPr>
          <p:cNvPr id="4" name="Plassholder for lysbildenummer 3"/>
          <p:cNvSpPr>
            <a:spLocks noGrp="1"/>
          </p:cNvSpPr>
          <p:nvPr>
            <p:ph type="sldNum" sz="quarter" idx="10"/>
          </p:nvPr>
        </p:nvSpPr>
        <p:spPr/>
        <p:txBody>
          <a:bodyPr/>
          <a:lstStyle/>
          <a:p>
            <a:fld id="{A4499F57-7394-470F-AC98-2C883CAAFDE5}" type="slidenum">
              <a:rPr lang="nb-NO" smtClean="0"/>
              <a:t>9</a:t>
            </a:fld>
            <a:endParaRPr lang="nb-NO"/>
          </a:p>
        </p:txBody>
      </p:sp>
    </p:spTree>
    <p:extLst>
      <p:ext uri="{BB962C8B-B14F-4D97-AF65-F5344CB8AC3E}">
        <p14:creationId xmlns:p14="http://schemas.microsoft.com/office/powerpoint/2010/main" val="308170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9696E391-E3C3-40DB-B4F4-5C3F5FD90CB7}" type="datetimeFigureOut">
              <a:rPr lang="nb-NO" smtClean="0"/>
              <a:t>27.04.2016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310741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696E391-E3C3-40DB-B4F4-5C3F5FD90CB7}" type="datetimeFigureOut">
              <a:rPr lang="nb-NO" smtClean="0"/>
              <a:t>27.04.2016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60332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696E391-E3C3-40DB-B4F4-5C3F5FD90CB7}" type="datetimeFigureOut">
              <a:rPr lang="nb-NO" smtClean="0"/>
              <a:t>27.04.2016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49213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696E391-E3C3-40DB-B4F4-5C3F5FD90CB7}" type="datetimeFigureOut">
              <a:rPr lang="nb-NO" smtClean="0"/>
              <a:t>27.04.2016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43346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696E391-E3C3-40DB-B4F4-5C3F5FD90CB7}" type="datetimeFigureOut">
              <a:rPr lang="nb-NO" smtClean="0"/>
              <a:t>27.04.2016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16364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9696E391-E3C3-40DB-B4F4-5C3F5FD90CB7}" type="datetimeFigureOut">
              <a:rPr lang="nb-NO" smtClean="0"/>
              <a:t>27.04.2016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351607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696E391-E3C3-40DB-B4F4-5C3F5FD90CB7}" type="datetimeFigureOut">
              <a:rPr lang="nb-NO" smtClean="0"/>
              <a:t>27.04.2016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345035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696E391-E3C3-40DB-B4F4-5C3F5FD90CB7}" type="datetimeFigureOut">
              <a:rPr lang="nb-NO" smtClean="0"/>
              <a:t>27.04.2016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256863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696E391-E3C3-40DB-B4F4-5C3F5FD90CB7}" type="datetimeFigureOut">
              <a:rPr lang="nb-NO" smtClean="0"/>
              <a:t>27.04.2016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401399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696E391-E3C3-40DB-B4F4-5C3F5FD90CB7}" type="datetimeFigureOut">
              <a:rPr lang="nb-NO" smtClean="0"/>
              <a:t>27.04.2016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333833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696E391-E3C3-40DB-B4F4-5C3F5FD90CB7}" type="datetimeFigureOut">
              <a:rPr lang="nb-NO" smtClean="0"/>
              <a:t>27.04.2016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26216A-D23D-4963-9966-2A81DC8B3D38}" type="slidenum">
              <a:rPr lang="nb-NO" smtClean="0"/>
              <a:t>‹#›</a:t>
            </a:fld>
            <a:endParaRPr lang="nb-NO"/>
          </a:p>
        </p:txBody>
      </p:sp>
    </p:spTree>
    <p:extLst>
      <p:ext uri="{BB962C8B-B14F-4D97-AF65-F5344CB8AC3E}">
        <p14:creationId xmlns:p14="http://schemas.microsoft.com/office/powerpoint/2010/main" val="417244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6E391-E3C3-40DB-B4F4-5C3F5FD90CB7}" type="datetimeFigureOut">
              <a:rPr lang="nb-NO" smtClean="0"/>
              <a:t>27.04.2016</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6216A-D23D-4963-9966-2A81DC8B3D38}" type="slidenum">
              <a:rPr lang="nb-NO" smtClean="0"/>
              <a:t>‹#›</a:t>
            </a:fld>
            <a:endParaRPr lang="nb-NO"/>
          </a:p>
        </p:txBody>
      </p:sp>
    </p:spTree>
    <p:extLst>
      <p:ext uri="{BB962C8B-B14F-4D97-AF65-F5344CB8AC3E}">
        <p14:creationId xmlns:p14="http://schemas.microsoft.com/office/powerpoint/2010/main" val="394529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bwMode="auto">
          <a:xfrm>
            <a:off x="399245" y="387350"/>
            <a:ext cx="11333408"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algn="l" defTabSz="1042988" rtl="0" eaLnBrk="1" fontAlgn="base" hangingPunct="1">
              <a:spcBef>
                <a:spcPct val="0"/>
              </a:spcBef>
              <a:spcAft>
                <a:spcPct val="0"/>
              </a:spcAft>
              <a:defRPr sz="2600">
                <a:solidFill>
                  <a:srgbClr val="58585A"/>
                </a:solidFill>
                <a:latin typeface="+mj-lt"/>
                <a:ea typeface="+mj-ea"/>
                <a:cs typeface="+mj-cs"/>
              </a:defRPr>
            </a:lvl1pPr>
            <a:lvl2pPr algn="l" defTabSz="1042988" rtl="0" eaLnBrk="1" fontAlgn="base" hangingPunct="1">
              <a:spcBef>
                <a:spcPct val="0"/>
              </a:spcBef>
              <a:spcAft>
                <a:spcPct val="0"/>
              </a:spcAft>
              <a:defRPr sz="2600">
                <a:solidFill>
                  <a:srgbClr val="58585A"/>
                </a:solidFill>
                <a:latin typeface="Georgia" pitchFamily="18" charset="0"/>
                <a:cs typeface="Arial" charset="0"/>
              </a:defRPr>
            </a:lvl2pPr>
            <a:lvl3pPr algn="l" defTabSz="1042988" rtl="0" eaLnBrk="1" fontAlgn="base" hangingPunct="1">
              <a:spcBef>
                <a:spcPct val="0"/>
              </a:spcBef>
              <a:spcAft>
                <a:spcPct val="0"/>
              </a:spcAft>
              <a:defRPr sz="2600">
                <a:solidFill>
                  <a:srgbClr val="58585A"/>
                </a:solidFill>
                <a:latin typeface="Georgia" pitchFamily="18" charset="0"/>
                <a:cs typeface="Arial" charset="0"/>
              </a:defRPr>
            </a:lvl3pPr>
            <a:lvl4pPr algn="l" defTabSz="1042988" rtl="0" eaLnBrk="1" fontAlgn="base" hangingPunct="1">
              <a:spcBef>
                <a:spcPct val="0"/>
              </a:spcBef>
              <a:spcAft>
                <a:spcPct val="0"/>
              </a:spcAft>
              <a:defRPr sz="2600">
                <a:solidFill>
                  <a:srgbClr val="58585A"/>
                </a:solidFill>
                <a:latin typeface="Georgia" pitchFamily="18" charset="0"/>
                <a:cs typeface="Arial" charset="0"/>
              </a:defRPr>
            </a:lvl4pPr>
            <a:lvl5pPr algn="l" defTabSz="1042988" rtl="0" eaLnBrk="1" fontAlgn="base" hangingPunct="1">
              <a:spcBef>
                <a:spcPct val="0"/>
              </a:spcBef>
              <a:spcAft>
                <a:spcPct val="0"/>
              </a:spcAft>
              <a:defRPr sz="2600">
                <a:solidFill>
                  <a:srgbClr val="58585A"/>
                </a:solidFill>
                <a:latin typeface="Georgia" pitchFamily="18" charset="0"/>
                <a:cs typeface="Arial" charset="0"/>
              </a:defRPr>
            </a:lvl5pPr>
            <a:lvl6pPr marL="457200" algn="l" defTabSz="1042988" rtl="0" eaLnBrk="1" fontAlgn="base" hangingPunct="1">
              <a:spcBef>
                <a:spcPct val="0"/>
              </a:spcBef>
              <a:spcAft>
                <a:spcPct val="0"/>
              </a:spcAft>
              <a:defRPr sz="2600">
                <a:solidFill>
                  <a:srgbClr val="58585A"/>
                </a:solidFill>
                <a:latin typeface="Georgia" pitchFamily="18" charset="0"/>
                <a:cs typeface="Arial" charset="0"/>
              </a:defRPr>
            </a:lvl6pPr>
            <a:lvl7pPr marL="914400" algn="l" defTabSz="1042988" rtl="0" eaLnBrk="1" fontAlgn="base" hangingPunct="1">
              <a:spcBef>
                <a:spcPct val="0"/>
              </a:spcBef>
              <a:spcAft>
                <a:spcPct val="0"/>
              </a:spcAft>
              <a:defRPr sz="2600">
                <a:solidFill>
                  <a:srgbClr val="58585A"/>
                </a:solidFill>
                <a:latin typeface="Georgia" pitchFamily="18" charset="0"/>
                <a:cs typeface="Arial" charset="0"/>
              </a:defRPr>
            </a:lvl7pPr>
            <a:lvl8pPr marL="1371600" algn="l" defTabSz="1042988" rtl="0" eaLnBrk="1" fontAlgn="base" hangingPunct="1">
              <a:spcBef>
                <a:spcPct val="0"/>
              </a:spcBef>
              <a:spcAft>
                <a:spcPct val="0"/>
              </a:spcAft>
              <a:defRPr sz="2600">
                <a:solidFill>
                  <a:srgbClr val="58585A"/>
                </a:solidFill>
                <a:latin typeface="Georgia" pitchFamily="18" charset="0"/>
                <a:cs typeface="Arial" charset="0"/>
              </a:defRPr>
            </a:lvl8pPr>
            <a:lvl9pPr marL="1828800" algn="l" defTabSz="1042988" rtl="0" eaLnBrk="1" fontAlgn="base" hangingPunct="1">
              <a:spcBef>
                <a:spcPct val="0"/>
              </a:spcBef>
              <a:spcAft>
                <a:spcPct val="0"/>
              </a:spcAft>
              <a:defRPr sz="2600">
                <a:solidFill>
                  <a:srgbClr val="58585A"/>
                </a:solidFill>
                <a:latin typeface="Georgia" pitchFamily="18" charset="0"/>
                <a:cs typeface="Arial" charset="0"/>
              </a:defRPr>
            </a:lvl9pPr>
          </a:lstStyle>
          <a:p>
            <a:pPr algn="ctr">
              <a:defRPr/>
            </a:pPr>
            <a:r>
              <a:rPr lang="en-US" sz="2800" b="1" kern="0" dirty="0">
                <a:latin typeface="Georgia" panose="02040502050405020303" pitchFamily="18" charset="0"/>
              </a:rPr>
              <a:t>Effects of </a:t>
            </a:r>
            <a:r>
              <a:rPr lang="en-US" sz="2800" b="1" kern="0" dirty="0" smtClean="0">
                <a:latin typeface="Georgia" panose="02040502050405020303" pitchFamily="18" charset="0"/>
              </a:rPr>
              <a:t>core-stability training </a:t>
            </a:r>
            <a:r>
              <a:rPr lang="en-US" sz="2800" b="1" kern="0" dirty="0">
                <a:latin typeface="Georgia" panose="02040502050405020303" pitchFamily="18" charset="0"/>
              </a:rPr>
              <a:t>on </a:t>
            </a:r>
            <a:r>
              <a:rPr lang="en-US" sz="2800" b="1" kern="0" dirty="0" smtClean="0">
                <a:latin typeface="Georgia" panose="02040502050405020303" pitchFamily="18" charset="0"/>
              </a:rPr>
              <a:t>performance </a:t>
            </a:r>
          </a:p>
          <a:p>
            <a:pPr algn="ctr">
              <a:defRPr/>
            </a:pPr>
            <a:r>
              <a:rPr lang="en-US" sz="2800" b="1" kern="0" dirty="0" smtClean="0">
                <a:latin typeface="Georgia" panose="02040502050405020303" pitchFamily="18" charset="0"/>
              </a:rPr>
              <a:t>and injury </a:t>
            </a:r>
            <a:r>
              <a:rPr lang="en-US" sz="2800" b="1" kern="0" dirty="0">
                <a:latin typeface="Georgia" panose="02040502050405020303" pitchFamily="18" charset="0"/>
              </a:rPr>
              <a:t>in </a:t>
            </a:r>
            <a:r>
              <a:rPr lang="en-US" sz="2800" b="1" kern="0" dirty="0" smtClean="0">
                <a:latin typeface="Georgia" panose="02040502050405020303" pitchFamily="18" charset="0"/>
              </a:rPr>
              <a:t>competitive athletes</a:t>
            </a:r>
            <a:endParaRPr lang="nb-NO" sz="2800" b="1" kern="0" dirty="0">
              <a:latin typeface="Georgia" panose="02040502050405020303" pitchFamily="18" charset="0"/>
            </a:endParaRPr>
          </a:p>
        </p:txBody>
      </p:sp>
      <p:sp>
        <p:nvSpPr>
          <p:cNvPr id="6" name="Undertittel 2"/>
          <p:cNvSpPr txBox="1">
            <a:spLocks/>
          </p:cNvSpPr>
          <p:nvPr/>
        </p:nvSpPr>
        <p:spPr bwMode="auto">
          <a:xfrm>
            <a:off x="2992439" y="5499101"/>
            <a:ext cx="5751512"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80975" indent="-180975" algn="l" defTabSz="1042988" rtl="0" eaLnBrk="0" fontAlgn="base" hangingPunct="0">
              <a:spcBef>
                <a:spcPct val="20000"/>
              </a:spcBef>
              <a:spcAft>
                <a:spcPct val="0"/>
              </a:spcAft>
              <a:buChar char="•"/>
              <a:defRPr sz="1400">
                <a:solidFill>
                  <a:srgbClr val="404041"/>
                </a:solidFill>
                <a:latin typeface="+mn-lt"/>
                <a:ea typeface="+mn-ea"/>
                <a:cs typeface="+mn-cs"/>
              </a:defRPr>
            </a:lvl1pPr>
            <a:lvl2pPr marL="542925" indent="-182563" algn="l" defTabSz="1042988" rtl="0" eaLnBrk="0" fontAlgn="base" hangingPunct="0">
              <a:spcBef>
                <a:spcPct val="20000"/>
              </a:spcBef>
              <a:spcAft>
                <a:spcPct val="0"/>
              </a:spcAft>
              <a:buChar char="–"/>
              <a:defRPr sz="1400">
                <a:solidFill>
                  <a:srgbClr val="404041"/>
                </a:solidFill>
                <a:latin typeface="+mn-lt"/>
                <a:cs typeface="+mn-cs"/>
              </a:defRPr>
            </a:lvl2pPr>
            <a:lvl3pPr marL="904875" indent="-182563" algn="l" defTabSz="1042988" rtl="0" eaLnBrk="0" fontAlgn="base" hangingPunct="0">
              <a:spcBef>
                <a:spcPct val="20000"/>
              </a:spcBef>
              <a:spcAft>
                <a:spcPct val="0"/>
              </a:spcAft>
              <a:buChar char="•"/>
              <a:defRPr sz="1400">
                <a:solidFill>
                  <a:srgbClr val="404041"/>
                </a:solidFill>
                <a:latin typeface="+mn-lt"/>
                <a:cs typeface="+mn-cs"/>
              </a:defRPr>
            </a:lvl3pPr>
            <a:lvl4pPr marL="1254125" indent="-192088" algn="l" defTabSz="1042988" rtl="0" eaLnBrk="0" fontAlgn="base" hangingPunct="0">
              <a:spcBef>
                <a:spcPct val="20000"/>
              </a:spcBef>
              <a:spcAft>
                <a:spcPct val="0"/>
              </a:spcAft>
              <a:buChar char="–"/>
              <a:defRPr sz="1400">
                <a:solidFill>
                  <a:srgbClr val="404041"/>
                </a:solidFill>
                <a:latin typeface="+mn-lt"/>
                <a:cs typeface="+mn-cs"/>
              </a:defRPr>
            </a:lvl4pPr>
            <a:lvl5pPr marL="1619250" indent="-185738" algn="l" defTabSz="1042988" rtl="0" eaLnBrk="0" fontAlgn="base" hangingPunct="0">
              <a:spcBef>
                <a:spcPct val="20000"/>
              </a:spcBef>
              <a:spcAft>
                <a:spcPct val="0"/>
              </a:spcAft>
              <a:buChar char="»"/>
              <a:defRPr sz="1400">
                <a:solidFill>
                  <a:srgbClr val="404041"/>
                </a:solidFill>
                <a:latin typeface="+mn-lt"/>
                <a:cs typeface="+mn-cs"/>
              </a:defRPr>
            </a:lvl5pPr>
            <a:lvl6pPr marL="2076450" indent="-185738" algn="l" defTabSz="1042988" rtl="0" fontAlgn="base">
              <a:spcBef>
                <a:spcPct val="20000"/>
              </a:spcBef>
              <a:spcAft>
                <a:spcPct val="0"/>
              </a:spcAft>
              <a:buChar char="»"/>
              <a:defRPr sz="1400">
                <a:solidFill>
                  <a:srgbClr val="404041"/>
                </a:solidFill>
                <a:latin typeface="+mn-lt"/>
                <a:cs typeface="+mn-cs"/>
              </a:defRPr>
            </a:lvl6pPr>
            <a:lvl7pPr marL="2533650" indent="-185738" algn="l" defTabSz="1042988" rtl="0" fontAlgn="base">
              <a:spcBef>
                <a:spcPct val="20000"/>
              </a:spcBef>
              <a:spcAft>
                <a:spcPct val="0"/>
              </a:spcAft>
              <a:buChar char="»"/>
              <a:defRPr sz="1400">
                <a:solidFill>
                  <a:srgbClr val="404041"/>
                </a:solidFill>
                <a:latin typeface="+mn-lt"/>
                <a:cs typeface="+mn-cs"/>
              </a:defRPr>
            </a:lvl7pPr>
            <a:lvl8pPr marL="2990850" indent="-185738" algn="l" defTabSz="1042988" rtl="0" fontAlgn="base">
              <a:spcBef>
                <a:spcPct val="20000"/>
              </a:spcBef>
              <a:spcAft>
                <a:spcPct val="0"/>
              </a:spcAft>
              <a:buChar char="»"/>
              <a:defRPr sz="1400">
                <a:solidFill>
                  <a:srgbClr val="404041"/>
                </a:solidFill>
                <a:latin typeface="+mn-lt"/>
                <a:cs typeface="+mn-cs"/>
              </a:defRPr>
            </a:lvl8pPr>
            <a:lvl9pPr marL="3448050" indent="-185738" algn="l" defTabSz="1042988" rtl="0" fontAlgn="base">
              <a:spcBef>
                <a:spcPct val="20000"/>
              </a:spcBef>
              <a:spcAft>
                <a:spcPct val="0"/>
              </a:spcAft>
              <a:buChar char="»"/>
              <a:defRPr sz="1400">
                <a:solidFill>
                  <a:srgbClr val="404041"/>
                </a:solidFill>
                <a:latin typeface="+mn-lt"/>
                <a:cs typeface="+mn-cs"/>
              </a:defRPr>
            </a:lvl9pPr>
          </a:lstStyle>
          <a:p>
            <a:pPr marL="0" indent="0" algn="ctr" eaLnBrk="1" hangingPunct="1">
              <a:buFontTx/>
              <a:buNone/>
              <a:defRPr/>
            </a:pPr>
            <a:r>
              <a:rPr lang="nb-NO" altLang="en-US" sz="1800" kern="0" dirty="0" smtClean="0">
                <a:solidFill>
                  <a:schemeClr val="tx1"/>
                </a:solidFill>
                <a:latin typeface="Georgia" panose="02040502050405020303" pitchFamily="18" charset="0"/>
              </a:rPr>
              <a:t>Thomas Haugen, Lars Haugvad &amp; Vibeke Røstad</a:t>
            </a:r>
          </a:p>
          <a:p>
            <a:pPr marL="0" indent="0" algn="ctr" eaLnBrk="1" hangingPunct="1">
              <a:buFontTx/>
              <a:buNone/>
              <a:defRPr/>
            </a:pPr>
            <a:r>
              <a:rPr lang="nb-NO" altLang="en-US" sz="1800" kern="0" dirty="0" smtClean="0">
                <a:solidFill>
                  <a:schemeClr val="tx1"/>
                </a:solidFill>
                <a:latin typeface="Georgia" panose="02040502050405020303" pitchFamily="18" charset="0"/>
              </a:rPr>
              <a:t>Norwegian Olympic </a:t>
            </a:r>
            <a:r>
              <a:rPr lang="nb-NO" altLang="en-US" sz="1800" kern="0" dirty="0" err="1" smtClean="0">
                <a:solidFill>
                  <a:schemeClr val="tx1"/>
                </a:solidFill>
                <a:latin typeface="Georgia" panose="02040502050405020303" pitchFamily="18" charset="0"/>
              </a:rPr>
              <a:t>Federation</a:t>
            </a:r>
            <a:endParaRPr lang="nb-NO" altLang="en-US" sz="1800" kern="0" dirty="0" smtClean="0">
              <a:solidFill>
                <a:schemeClr val="tx1"/>
              </a:solidFill>
              <a:latin typeface="Georgia" panose="02040502050405020303" pitchFamily="18" charset="0"/>
            </a:endParaRPr>
          </a:p>
          <a:p>
            <a:pPr marL="0" indent="0" algn="ctr" eaLnBrk="1" hangingPunct="1">
              <a:buFontTx/>
              <a:buNone/>
              <a:defRPr/>
            </a:pPr>
            <a:r>
              <a:rPr lang="nb-NO" altLang="en-US" sz="1800" kern="0" dirty="0" smtClean="0">
                <a:solidFill>
                  <a:schemeClr val="tx1"/>
                </a:solidFill>
                <a:latin typeface="Georgia" panose="02040502050405020303" pitchFamily="18" charset="0"/>
              </a:rPr>
              <a:t>2016</a:t>
            </a:r>
          </a:p>
        </p:txBody>
      </p:sp>
      <p:pic>
        <p:nvPicPr>
          <p:cNvPr id="3" name="Bilde 2"/>
          <p:cNvPicPr>
            <a:picLocks noChangeAspect="1"/>
          </p:cNvPicPr>
          <p:nvPr/>
        </p:nvPicPr>
        <p:blipFill>
          <a:blip r:embed="rId3"/>
          <a:stretch>
            <a:fillRect/>
          </a:stretch>
        </p:blipFill>
        <p:spPr>
          <a:xfrm>
            <a:off x="4821383" y="2061227"/>
            <a:ext cx="2113807" cy="2955745"/>
          </a:xfrm>
          <a:prstGeom prst="rect">
            <a:avLst/>
          </a:prstGeom>
        </p:spPr>
      </p:pic>
    </p:spTree>
    <p:extLst>
      <p:ext uri="{BB962C8B-B14F-4D97-AF65-F5344CB8AC3E}">
        <p14:creationId xmlns:p14="http://schemas.microsoft.com/office/powerpoint/2010/main" val="2262362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tel 1"/>
          <p:cNvSpPr txBox="1">
            <a:spLocks/>
          </p:cNvSpPr>
          <p:nvPr/>
        </p:nvSpPr>
        <p:spPr bwMode="auto">
          <a:xfrm>
            <a:off x="1581002" y="787651"/>
            <a:ext cx="8785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a:spcBef>
                <a:spcPct val="0"/>
              </a:spcBef>
              <a:buNone/>
            </a:pPr>
            <a:r>
              <a:rPr lang="en-US" altLang="en-US" sz="2800" b="1" dirty="0" smtClean="0">
                <a:solidFill>
                  <a:schemeClr val="tx1"/>
                </a:solidFill>
              </a:rPr>
              <a:t>3. What contributes to core stability? </a:t>
            </a:r>
          </a:p>
          <a:p>
            <a:pPr algn="ctr" eaLnBrk="1" hangingPunct="1">
              <a:spcBef>
                <a:spcPct val="0"/>
              </a:spcBef>
              <a:buFontTx/>
              <a:buNone/>
            </a:pPr>
            <a:endParaRPr lang="en-US" altLang="en-US" sz="2000" b="1" dirty="0" smtClean="0">
              <a:solidFill>
                <a:schemeClr val="tx1"/>
              </a:solidFill>
            </a:endParaRPr>
          </a:p>
          <a:p>
            <a:pPr algn="ctr" eaLnBrk="1" hangingPunct="1">
              <a:spcBef>
                <a:spcPct val="0"/>
              </a:spcBef>
              <a:buFontTx/>
              <a:buNone/>
            </a:pPr>
            <a:r>
              <a:rPr lang="en-US" altLang="en-US" sz="2000" b="1" dirty="0" smtClean="0">
                <a:solidFill>
                  <a:schemeClr val="tx1"/>
                </a:solidFill>
              </a:rPr>
              <a:t>Physiological skills</a:t>
            </a:r>
          </a:p>
          <a:p>
            <a:pPr algn="ctr" eaLnBrk="1" hangingPunct="1">
              <a:spcBef>
                <a:spcPct val="0"/>
              </a:spcBef>
              <a:buFontTx/>
              <a:buNone/>
            </a:pPr>
            <a:endParaRPr lang="en-US" altLang="en-US" sz="2000" b="1" dirty="0">
              <a:solidFill>
                <a:schemeClr val="tx1"/>
              </a:solidFill>
            </a:endParaRPr>
          </a:p>
        </p:txBody>
      </p:sp>
      <p:sp>
        <p:nvSpPr>
          <p:cNvPr id="22" name="Rektangel 7"/>
          <p:cNvSpPr>
            <a:spLocks noChangeArrowheads="1"/>
          </p:cNvSpPr>
          <p:nvPr/>
        </p:nvSpPr>
        <p:spPr bwMode="auto">
          <a:xfrm>
            <a:off x="3113587" y="4650493"/>
            <a:ext cx="575557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cs typeface="Arial" panose="020B0604020202020204" pitchFamily="34" charset="0"/>
              </a:defRPr>
            </a:lvl1pPr>
            <a:lvl2pPr>
              <a:defRPr sz="2100">
                <a:solidFill>
                  <a:schemeClr val="tx1"/>
                </a:solidFill>
                <a:latin typeface="Arial" panose="020B0604020202020204" pitchFamily="34" charset="0"/>
                <a:cs typeface="Arial" panose="020B0604020202020204" pitchFamily="34" charset="0"/>
              </a:defRPr>
            </a:lvl2pPr>
            <a:lvl3pPr marL="1143000" indent="-228600">
              <a:defRPr sz="2100">
                <a:solidFill>
                  <a:schemeClr val="tx1"/>
                </a:solidFill>
                <a:latin typeface="Arial" panose="020B0604020202020204" pitchFamily="34" charset="0"/>
                <a:cs typeface="Arial" panose="020B0604020202020204" pitchFamily="34" charset="0"/>
              </a:defRPr>
            </a:lvl3pPr>
            <a:lvl4pPr marL="1600200" indent="-228600">
              <a:defRPr sz="2100">
                <a:solidFill>
                  <a:schemeClr val="tx1"/>
                </a:solidFill>
                <a:latin typeface="Arial" panose="020B0604020202020204" pitchFamily="34" charset="0"/>
                <a:cs typeface="Arial" panose="020B0604020202020204" pitchFamily="34" charset="0"/>
              </a:defRPr>
            </a:lvl4pPr>
            <a:lvl5pPr marL="2057400" indent="-228600">
              <a:defRPr sz="2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algn="ctr" eaLnBrk="1" hangingPunct="1"/>
            <a:r>
              <a:rPr lang="en-US" altLang="nb-NO" sz="2400" dirty="0" smtClean="0">
                <a:latin typeface="Georgia" panose="02040502050405020303" pitchFamily="18" charset="0"/>
              </a:rPr>
              <a:t>Strength (least important)</a:t>
            </a:r>
          </a:p>
          <a:p>
            <a:pPr algn="ctr" eaLnBrk="1" hangingPunct="1"/>
            <a:r>
              <a:rPr lang="en-US" altLang="nb-NO" sz="2400" dirty="0" smtClean="0">
                <a:latin typeface="Georgia" panose="02040502050405020303" pitchFamily="18" charset="0"/>
              </a:rPr>
              <a:t>Muscular endurance</a:t>
            </a:r>
          </a:p>
          <a:p>
            <a:pPr algn="ctr" eaLnBrk="1" hangingPunct="1"/>
            <a:r>
              <a:rPr lang="en-US" altLang="nb-NO" sz="2400" dirty="0" smtClean="0">
                <a:latin typeface="Georgia" panose="02040502050405020303" pitchFamily="18" charset="0"/>
              </a:rPr>
              <a:t>Sensory-motor control (most important)</a:t>
            </a:r>
          </a:p>
          <a:p>
            <a:pPr lvl="1" algn="ctr" eaLnBrk="1" hangingPunct="1"/>
            <a:endParaRPr lang="en-US" altLang="nb-NO" sz="2000" dirty="0">
              <a:latin typeface="Georgia" panose="02040502050405020303" pitchFamily="18" charset="0"/>
            </a:endParaRPr>
          </a:p>
        </p:txBody>
      </p:sp>
      <p:pic>
        <p:nvPicPr>
          <p:cNvPr id="25" name="Bilde 24"/>
          <p:cNvPicPr>
            <a:picLocks noChangeAspect="1"/>
          </p:cNvPicPr>
          <p:nvPr/>
        </p:nvPicPr>
        <p:blipFill>
          <a:blip r:embed="rId3">
            <a:duotone>
              <a:schemeClr val="bg2">
                <a:shade val="45000"/>
                <a:satMod val="135000"/>
              </a:schemeClr>
              <a:prstClr val="white"/>
            </a:duotone>
          </a:blip>
          <a:stretch>
            <a:fillRect/>
          </a:stretch>
        </p:blipFill>
        <p:spPr>
          <a:xfrm>
            <a:off x="5018372" y="1840620"/>
            <a:ext cx="1981200" cy="2314575"/>
          </a:xfrm>
          <a:prstGeom prst="rect">
            <a:avLst/>
          </a:prstGeom>
        </p:spPr>
      </p:pic>
    </p:spTree>
    <p:extLst>
      <p:ext uri="{BB962C8B-B14F-4D97-AF65-F5344CB8AC3E}">
        <p14:creationId xmlns:p14="http://schemas.microsoft.com/office/powerpoint/2010/main" val="335758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tel 1"/>
          <p:cNvSpPr txBox="1">
            <a:spLocks/>
          </p:cNvSpPr>
          <p:nvPr/>
        </p:nvSpPr>
        <p:spPr bwMode="auto">
          <a:xfrm>
            <a:off x="1581002" y="787651"/>
            <a:ext cx="8785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a:spcBef>
                <a:spcPct val="0"/>
              </a:spcBef>
              <a:buNone/>
            </a:pPr>
            <a:r>
              <a:rPr lang="en-US" altLang="en-US" sz="2800" b="1" dirty="0" smtClean="0">
                <a:solidFill>
                  <a:schemeClr val="tx1"/>
                </a:solidFill>
              </a:rPr>
              <a:t>3. What contributes to core stability? </a:t>
            </a:r>
          </a:p>
          <a:p>
            <a:pPr algn="ctr" eaLnBrk="1" hangingPunct="1">
              <a:spcBef>
                <a:spcPct val="0"/>
              </a:spcBef>
              <a:buFontTx/>
              <a:buNone/>
            </a:pPr>
            <a:endParaRPr lang="en-US" altLang="en-US" sz="2000" b="1" dirty="0" smtClean="0">
              <a:solidFill>
                <a:schemeClr val="tx1"/>
              </a:solidFill>
            </a:endParaRPr>
          </a:p>
          <a:p>
            <a:pPr algn="ctr" eaLnBrk="1" hangingPunct="1">
              <a:spcBef>
                <a:spcPct val="0"/>
              </a:spcBef>
              <a:buFontTx/>
              <a:buNone/>
            </a:pPr>
            <a:r>
              <a:rPr lang="en-US" altLang="en-US" sz="2000" b="1" dirty="0" smtClean="0">
                <a:solidFill>
                  <a:schemeClr val="tx1"/>
                </a:solidFill>
              </a:rPr>
              <a:t>The neuromuscular control system</a:t>
            </a:r>
          </a:p>
          <a:p>
            <a:pPr algn="ctr" eaLnBrk="1" hangingPunct="1">
              <a:spcBef>
                <a:spcPct val="0"/>
              </a:spcBef>
              <a:buFontTx/>
              <a:buNone/>
            </a:pPr>
            <a:endParaRPr lang="en-US" altLang="en-US" sz="2000" b="1" dirty="0">
              <a:solidFill>
                <a:schemeClr val="tx1"/>
              </a:solidFill>
            </a:endParaRPr>
          </a:p>
        </p:txBody>
      </p:sp>
      <p:pic>
        <p:nvPicPr>
          <p:cNvPr id="3" name="Bilde 2"/>
          <p:cNvPicPr>
            <a:picLocks noChangeAspect="1"/>
          </p:cNvPicPr>
          <p:nvPr/>
        </p:nvPicPr>
        <p:blipFill>
          <a:blip r:embed="rId3"/>
          <a:stretch>
            <a:fillRect/>
          </a:stretch>
        </p:blipFill>
        <p:spPr>
          <a:xfrm>
            <a:off x="581964" y="4328505"/>
            <a:ext cx="2476500" cy="1847850"/>
          </a:xfrm>
          <a:prstGeom prst="rect">
            <a:avLst/>
          </a:prstGeom>
        </p:spPr>
      </p:pic>
      <p:grpSp>
        <p:nvGrpSpPr>
          <p:cNvPr id="11" name="Gruppe 10"/>
          <p:cNvGrpSpPr/>
          <p:nvPr/>
        </p:nvGrpSpPr>
        <p:grpSpPr>
          <a:xfrm>
            <a:off x="9716848" y="443480"/>
            <a:ext cx="2202288" cy="2049412"/>
            <a:chOff x="5589431" y="2861530"/>
            <a:chExt cx="1577486" cy="1513688"/>
          </a:xfrm>
        </p:grpSpPr>
        <p:pic>
          <p:nvPicPr>
            <p:cNvPr id="7" name="Bilde 6"/>
            <p:cNvPicPr>
              <a:picLocks noChangeAspect="1"/>
            </p:cNvPicPr>
            <p:nvPr/>
          </p:nvPicPr>
          <p:blipFill rotWithShape="1">
            <a:blip r:embed="rId4" cstate="email">
              <a:biLevel thresh="25000"/>
              <a:extLst>
                <a:ext uri="{28A0092B-C50C-407E-A947-70E740481C1C}">
                  <a14:useLocalDpi xmlns:a14="http://schemas.microsoft.com/office/drawing/2010/main"/>
                </a:ext>
              </a:extLst>
            </a:blip>
            <a:srcRect/>
            <a:stretch/>
          </p:blipFill>
          <p:spPr>
            <a:xfrm>
              <a:off x="5912097" y="2861530"/>
              <a:ext cx="1004552" cy="1327405"/>
            </a:xfrm>
            <a:prstGeom prst="rect">
              <a:avLst/>
            </a:prstGeom>
          </p:spPr>
        </p:pic>
        <p:sp>
          <p:nvSpPr>
            <p:cNvPr id="9" name="TekstSylinder 8"/>
            <p:cNvSpPr txBox="1"/>
            <p:nvPr/>
          </p:nvSpPr>
          <p:spPr>
            <a:xfrm>
              <a:off x="6349977" y="3888791"/>
              <a:ext cx="816940" cy="393215"/>
            </a:xfrm>
            <a:prstGeom prst="rect">
              <a:avLst/>
            </a:prstGeom>
            <a:solidFill>
              <a:schemeClr val="bg1"/>
            </a:solidFill>
          </p:spPr>
          <p:txBody>
            <a:bodyPr wrap="square" rtlCol="0">
              <a:spAutoFit/>
            </a:bodyPr>
            <a:lstStyle/>
            <a:p>
              <a:endParaRPr lang="en-US" dirty="0"/>
            </a:p>
          </p:txBody>
        </p:sp>
        <p:pic>
          <p:nvPicPr>
            <p:cNvPr id="10" name="Bild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9431" y="4047166"/>
              <a:ext cx="572997" cy="328052"/>
            </a:xfrm>
            <a:prstGeom prst="rect">
              <a:avLst/>
            </a:prstGeom>
          </p:spPr>
        </p:pic>
      </p:grpSp>
      <p:cxnSp>
        <p:nvCxnSpPr>
          <p:cNvPr id="20" name="Rett linje 19"/>
          <p:cNvCxnSpPr/>
          <p:nvPr/>
        </p:nvCxnSpPr>
        <p:spPr>
          <a:xfrm flipH="1">
            <a:off x="10680884" y="1442428"/>
            <a:ext cx="1238250" cy="7672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tt linje 22"/>
          <p:cNvCxnSpPr/>
          <p:nvPr/>
        </p:nvCxnSpPr>
        <p:spPr>
          <a:xfrm flipH="1">
            <a:off x="9442634" y="2209660"/>
            <a:ext cx="12382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nvSpPr>
        <p:spPr>
          <a:xfrm>
            <a:off x="9412315" y="2397711"/>
            <a:ext cx="2537138" cy="338554"/>
          </a:xfrm>
          <a:prstGeom prst="rect">
            <a:avLst/>
          </a:prstGeom>
          <a:noFill/>
        </p:spPr>
        <p:txBody>
          <a:bodyPr wrap="square" rtlCol="0">
            <a:spAutoFit/>
          </a:bodyPr>
          <a:lstStyle/>
          <a:p>
            <a:r>
              <a:rPr lang="en-US" sz="1600" dirty="0" smtClean="0">
                <a:latin typeface="Georgia" panose="02040502050405020303" pitchFamily="18" charset="0"/>
              </a:rPr>
              <a:t>Actual body configuration</a:t>
            </a:r>
          </a:p>
        </p:txBody>
      </p:sp>
      <p:sp>
        <p:nvSpPr>
          <p:cNvPr id="26" name="TekstSylinder 25"/>
          <p:cNvSpPr txBox="1"/>
          <p:nvPr/>
        </p:nvSpPr>
        <p:spPr>
          <a:xfrm>
            <a:off x="518496" y="6310742"/>
            <a:ext cx="2662587" cy="338554"/>
          </a:xfrm>
          <a:prstGeom prst="rect">
            <a:avLst/>
          </a:prstGeom>
          <a:noFill/>
        </p:spPr>
        <p:txBody>
          <a:bodyPr wrap="square" rtlCol="0">
            <a:spAutoFit/>
          </a:bodyPr>
          <a:lstStyle/>
          <a:p>
            <a:r>
              <a:rPr lang="en-US" sz="1600" dirty="0" smtClean="0">
                <a:latin typeface="Georgia" panose="02040502050405020303" pitchFamily="18" charset="0"/>
              </a:rPr>
              <a:t>Desired body configuration</a:t>
            </a:r>
          </a:p>
        </p:txBody>
      </p:sp>
      <p:sp>
        <p:nvSpPr>
          <p:cNvPr id="27" name="TekstSylinder 26"/>
          <p:cNvSpPr txBox="1"/>
          <p:nvPr/>
        </p:nvSpPr>
        <p:spPr>
          <a:xfrm>
            <a:off x="6641207" y="2673217"/>
            <a:ext cx="2361127" cy="830997"/>
          </a:xfrm>
          <a:prstGeom prst="rect">
            <a:avLst/>
          </a:prstGeom>
          <a:noFill/>
        </p:spPr>
        <p:txBody>
          <a:bodyPr wrap="square" rtlCol="0">
            <a:spAutoFit/>
          </a:bodyPr>
          <a:lstStyle/>
          <a:p>
            <a:pPr algn="ctr"/>
            <a:r>
              <a:rPr lang="en-US" sz="1600" dirty="0" smtClean="0">
                <a:latin typeface="Georgia" panose="02040502050405020303" pitchFamily="18" charset="0"/>
              </a:rPr>
              <a:t>Sensory information </a:t>
            </a:r>
          </a:p>
          <a:p>
            <a:pPr algn="ctr"/>
            <a:r>
              <a:rPr lang="en-US" sz="1600" dirty="0" smtClean="0">
                <a:latin typeface="Georgia" panose="02040502050405020303" pitchFamily="18" charset="0"/>
              </a:rPr>
              <a:t>(joint positions, velocities, forces)</a:t>
            </a:r>
          </a:p>
        </p:txBody>
      </p:sp>
      <p:cxnSp>
        <p:nvCxnSpPr>
          <p:cNvPr id="29" name="Rett pil 28"/>
          <p:cNvCxnSpPr/>
          <p:nvPr/>
        </p:nvCxnSpPr>
        <p:spPr>
          <a:xfrm flipH="1">
            <a:off x="8667480" y="2100869"/>
            <a:ext cx="540917" cy="311571"/>
          </a:xfrm>
          <a:prstGeom prst="straightConnector1">
            <a:avLst/>
          </a:prstGeom>
          <a:ln cmpd="thickThi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6533922" y="2449227"/>
            <a:ext cx="2571440" cy="13371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Rett pil 34"/>
          <p:cNvCxnSpPr/>
          <p:nvPr/>
        </p:nvCxnSpPr>
        <p:spPr>
          <a:xfrm flipH="1">
            <a:off x="6068086" y="3469669"/>
            <a:ext cx="540917" cy="311571"/>
          </a:xfrm>
          <a:prstGeom prst="straightConnector1">
            <a:avLst/>
          </a:prstGeom>
          <a:ln cmpd="thickThi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36" name="TekstSylinder 35"/>
          <p:cNvSpPr txBox="1"/>
          <p:nvPr/>
        </p:nvSpPr>
        <p:spPr>
          <a:xfrm>
            <a:off x="4063288" y="3668305"/>
            <a:ext cx="2361127" cy="1323439"/>
          </a:xfrm>
          <a:prstGeom prst="rect">
            <a:avLst/>
          </a:prstGeom>
          <a:noFill/>
        </p:spPr>
        <p:txBody>
          <a:bodyPr wrap="square" rtlCol="0">
            <a:spAutoFit/>
          </a:bodyPr>
          <a:lstStyle/>
          <a:p>
            <a:pPr algn="ctr"/>
            <a:r>
              <a:rPr lang="en-US" sz="1600" dirty="0" smtClean="0">
                <a:latin typeface="Georgia" panose="02040502050405020303" pitchFamily="18" charset="0"/>
              </a:rPr>
              <a:t>CNS:</a:t>
            </a:r>
          </a:p>
          <a:p>
            <a:pPr algn="ctr"/>
            <a:r>
              <a:rPr lang="en-US" sz="1600" dirty="0" smtClean="0">
                <a:latin typeface="Georgia" panose="02040502050405020303" pitchFamily="18" charset="0"/>
              </a:rPr>
              <a:t>Integration of sensory information, determination of motor command </a:t>
            </a:r>
          </a:p>
        </p:txBody>
      </p:sp>
      <p:sp>
        <p:nvSpPr>
          <p:cNvPr id="37" name="Ellipse 36"/>
          <p:cNvSpPr/>
          <p:nvPr/>
        </p:nvSpPr>
        <p:spPr>
          <a:xfrm>
            <a:off x="3945252" y="3706906"/>
            <a:ext cx="2571440" cy="13371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Rett pil 37"/>
          <p:cNvCxnSpPr/>
          <p:nvPr/>
        </p:nvCxnSpPr>
        <p:spPr>
          <a:xfrm flipH="1">
            <a:off x="3345317" y="4887474"/>
            <a:ext cx="540917" cy="311571"/>
          </a:xfrm>
          <a:prstGeom prst="straightConnector1">
            <a:avLst/>
          </a:prstGeom>
          <a:ln cmpd="thickThi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084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2019549" y="638806"/>
            <a:ext cx="8203427"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4. Assessing core stability</a:t>
            </a:r>
          </a:p>
          <a:p>
            <a:pPr algn="ctr" eaLnBrk="1" hangingPunct="1">
              <a:spcBef>
                <a:spcPct val="0"/>
              </a:spcBef>
              <a:buFontTx/>
              <a:buNone/>
            </a:pPr>
            <a:endParaRPr lang="en-US" altLang="en-US" sz="2800" b="1" dirty="0" smtClean="0">
              <a:solidFill>
                <a:schemeClr val="tx1"/>
              </a:solidFill>
            </a:endParaRPr>
          </a:p>
          <a:p>
            <a:pPr algn="ctr" eaLnBrk="1" hangingPunct="1">
              <a:spcBef>
                <a:spcPct val="0"/>
              </a:spcBef>
              <a:buFontTx/>
              <a:buNone/>
            </a:pPr>
            <a:r>
              <a:rPr lang="en-US" altLang="en-US" sz="2000" b="1" dirty="0" smtClean="0">
                <a:solidFill>
                  <a:schemeClr val="tx1"/>
                </a:solidFill>
              </a:rPr>
              <a:t>The standing, one-legged and  three-plane core stability test</a:t>
            </a:r>
            <a:endParaRPr lang="en-US" altLang="en-US" sz="2000" b="1" dirty="0">
              <a:solidFill>
                <a:schemeClr val="tx1"/>
              </a:solidFill>
            </a:endParaRPr>
          </a:p>
        </p:txBody>
      </p:sp>
      <p:pic>
        <p:nvPicPr>
          <p:cNvPr id="2" name="Bilde 1"/>
          <p:cNvPicPr>
            <a:picLocks noChangeAspect="1"/>
          </p:cNvPicPr>
          <p:nvPr/>
        </p:nvPicPr>
        <p:blipFill>
          <a:blip r:embed="rId3"/>
          <a:stretch>
            <a:fillRect/>
          </a:stretch>
        </p:blipFill>
        <p:spPr>
          <a:xfrm>
            <a:off x="3656213" y="2601350"/>
            <a:ext cx="1093914" cy="2804117"/>
          </a:xfrm>
          <a:prstGeom prst="rect">
            <a:avLst/>
          </a:prstGeom>
        </p:spPr>
      </p:pic>
      <p:pic>
        <p:nvPicPr>
          <p:cNvPr id="6" name="Bilde 5"/>
          <p:cNvPicPr>
            <a:picLocks noChangeAspect="1"/>
          </p:cNvPicPr>
          <p:nvPr/>
        </p:nvPicPr>
        <p:blipFill>
          <a:blip r:embed="rId4"/>
          <a:stretch>
            <a:fillRect/>
          </a:stretch>
        </p:blipFill>
        <p:spPr>
          <a:xfrm>
            <a:off x="5547121" y="2600102"/>
            <a:ext cx="1126809" cy="2805365"/>
          </a:xfrm>
          <a:prstGeom prst="rect">
            <a:avLst/>
          </a:prstGeom>
        </p:spPr>
      </p:pic>
      <p:pic>
        <p:nvPicPr>
          <p:cNvPr id="8" name="Bilde 7"/>
          <p:cNvPicPr>
            <a:picLocks noChangeAspect="1"/>
          </p:cNvPicPr>
          <p:nvPr/>
        </p:nvPicPr>
        <p:blipFill>
          <a:blip r:embed="rId5"/>
          <a:stretch>
            <a:fillRect/>
          </a:stretch>
        </p:blipFill>
        <p:spPr>
          <a:xfrm>
            <a:off x="7470924" y="2825027"/>
            <a:ext cx="1043681" cy="2580440"/>
          </a:xfrm>
          <a:prstGeom prst="rect">
            <a:avLst/>
          </a:prstGeom>
        </p:spPr>
      </p:pic>
    </p:spTree>
    <p:extLst>
      <p:ext uri="{BB962C8B-B14F-4D97-AF65-F5344CB8AC3E}">
        <p14:creationId xmlns:p14="http://schemas.microsoft.com/office/powerpoint/2010/main" val="4010470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2888288" y="780469"/>
            <a:ext cx="6345863"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4. Assessing core stability</a:t>
            </a:r>
          </a:p>
          <a:p>
            <a:pPr algn="ctr" eaLnBrk="1" hangingPunct="1">
              <a:spcBef>
                <a:spcPct val="0"/>
              </a:spcBef>
              <a:buFontTx/>
              <a:buNone/>
            </a:pPr>
            <a:endParaRPr lang="en-US" altLang="en-US" sz="2800" b="1" dirty="0" smtClean="0">
              <a:solidFill>
                <a:schemeClr val="tx1"/>
              </a:solidFill>
            </a:endParaRPr>
          </a:p>
          <a:p>
            <a:pPr algn="ctr" eaLnBrk="1" hangingPunct="1">
              <a:spcBef>
                <a:spcPct val="0"/>
              </a:spcBef>
              <a:buFontTx/>
              <a:buNone/>
            </a:pPr>
            <a:r>
              <a:rPr lang="en-US" altLang="en-US" sz="2000" b="1" dirty="0" smtClean="0">
                <a:solidFill>
                  <a:schemeClr val="tx1"/>
                </a:solidFill>
              </a:rPr>
              <a:t>The plank</a:t>
            </a:r>
            <a:endParaRPr lang="en-US" altLang="en-US" sz="2000" b="1" dirty="0">
              <a:solidFill>
                <a:schemeClr val="tx1"/>
              </a:solidFill>
            </a:endParaRPr>
          </a:p>
        </p:txBody>
      </p:sp>
      <p:pic>
        <p:nvPicPr>
          <p:cNvPr id="3" name="Bilde 2"/>
          <p:cNvPicPr>
            <a:picLocks noChangeAspect="1"/>
          </p:cNvPicPr>
          <p:nvPr/>
        </p:nvPicPr>
        <p:blipFill>
          <a:blip r:embed="rId3"/>
          <a:stretch>
            <a:fillRect/>
          </a:stretch>
        </p:blipFill>
        <p:spPr>
          <a:xfrm>
            <a:off x="3958669" y="3182333"/>
            <a:ext cx="4365933" cy="1554742"/>
          </a:xfrm>
          <a:prstGeom prst="rect">
            <a:avLst/>
          </a:prstGeom>
        </p:spPr>
      </p:pic>
    </p:spTree>
    <p:extLst>
      <p:ext uri="{BB962C8B-B14F-4D97-AF65-F5344CB8AC3E}">
        <p14:creationId xmlns:p14="http://schemas.microsoft.com/office/powerpoint/2010/main" val="3369323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2888288" y="780469"/>
            <a:ext cx="6345863"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4. Assessing core stability</a:t>
            </a:r>
          </a:p>
          <a:p>
            <a:pPr algn="ctr" eaLnBrk="1" hangingPunct="1">
              <a:spcBef>
                <a:spcPct val="0"/>
              </a:spcBef>
              <a:buFontTx/>
              <a:buNone/>
            </a:pPr>
            <a:endParaRPr lang="en-US" altLang="en-US" sz="2800" b="1" dirty="0" smtClean="0">
              <a:solidFill>
                <a:schemeClr val="tx1"/>
              </a:solidFill>
            </a:endParaRPr>
          </a:p>
          <a:p>
            <a:pPr algn="ctr" eaLnBrk="1" hangingPunct="1">
              <a:spcBef>
                <a:spcPct val="0"/>
              </a:spcBef>
              <a:buFontTx/>
              <a:buNone/>
            </a:pPr>
            <a:r>
              <a:rPr lang="en-US" altLang="en-US" sz="2000" b="1" dirty="0" smtClean="0">
                <a:solidFill>
                  <a:schemeClr val="tx1"/>
                </a:solidFill>
              </a:rPr>
              <a:t>The McGill tests</a:t>
            </a:r>
            <a:endParaRPr lang="en-US" altLang="en-US" sz="2000" b="1" dirty="0">
              <a:solidFill>
                <a:schemeClr val="tx1"/>
              </a:solidFill>
            </a:endParaRPr>
          </a:p>
        </p:txBody>
      </p:sp>
      <p:sp>
        <p:nvSpPr>
          <p:cNvPr id="3" name="Rektangel 2"/>
          <p:cNvSpPr/>
          <p:nvPr/>
        </p:nvSpPr>
        <p:spPr>
          <a:xfrm>
            <a:off x="1273107" y="4966305"/>
            <a:ext cx="2007303" cy="369332"/>
          </a:xfrm>
          <a:prstGeom prst="rect">
            <a:avLst/>
          </a:prstGeom>
        </p:spPr>
        <p:txBody>
          <a:bodyPr wrap="square">
            <a:spAutoFit/>
          </a:bodyPr>
          <a:lstStyle/>
          <a:p>
            <a:pPr algn="ctr"/>
            <a:r>
              <a:rPr lang="en-US" altLang="en-US" b="1" dirty="0" smtClean="0">
                <a:solidFill>
                  <a:prstClr val="black"/>
                </a:solidFill>
                <a:latin typeface="Georgia" panose="02040502050405020303" pitchFamily="18" charset="0"/>
              </a:rPr>
              <a:t>Side bridge test</a:t>
            </a:r>
            <a:endParaRPr lang="en-US" dirty="0">
              <a:latin typeface="Georgia" panose="02040502050405020303" pitchFamily="18" charset="0"/>
            </a:endParaRPr>
          </a:p>
        </p:txBody>
      </p:sp>
      <p:sp>
        <p:nvSpPr>
          <p:cNvPr id="8" name="Rektangel 7"/>
          <p:cNvSpPr/>
          <p:nvPr/>
        </p:nvSpPr>
        <p:spPr>
          <a:xfrm>
            <a:off x="5021202" y="4966305"/>
            <a:ext cx="2014923" cy="646331"/>
          </a:xfrm>
          <a:prstGeom prst="rect">
            <a:avLst/>
          </a:prstGeom>
        </p:spPr>
        <p:txBody>
          <a:bodyPr wrap="square">
            <a:spAutoFit/>
          </a:bodyPr>
          <a:lstStyle/>
          <a:p>
            <a:pPr algn="ctr"/>
            <a:r>
              <a:rPr lang="en-US" altLang="en-US" b="1" dirty="0" smtClean="0">
                <a:solidFill>
                  <a:prstClr val="black"/>
                </a:solidFill>
                <a:latin typeface="Georgia" panose="02040502050405020303" pitchFamily="18" charset="0"/>
              </a:rPr>
              <a:t>Extensor endurance test</a:t>
            </a:r>
            <a:endParaRPr lang="en-US" dirty="0">
              <a:latin typeface="Georgia" panose="02040502050405020303" pitchFamily="18" charset="0"/>
            </a:endParaRPr>
          </a:p>
        </p:txBody>
      </p:sp>
      <p:sp>
        <p:nvSpPr>
          <p:cNvPr id="9" name="Rektangel 8"/>
          <p:cNvSpPr/>
          <p:nvPr/>
        </p:nvSpPr>
        <p:spPr>
          <a:xfrm>
            <a:off x="8907393" y="4966305"/>
            <a:ext cx="2007303" cy="646331"/>
          </a:xfrm>
          <a:prstGeom prst="rect">
            <a:avLst/>
          </a:prstGeom>
        </p:spPr>
        <p:txBody>
          <a:bodyPr wrap="square">
            <a:spAutoFit/>
          </a:bodyPr>
          <a:lstStyle/>
          <a:p>
            <a:pPr algn="ctr"/>
            <a:r>
              <a:rPr lang="en-US" altLang="en-US" b="1" dirty="0" smtClean="0">
                <a:solidFill>
                  <a:prstClr val="black"/>
                </a:solidFill>
                <a:latin typeface="Georgia" panose="02040502050405020303" pitchFamily="18" charset="0"/>
              </a:rPr>
              <a:t>Flexor endurance test</a:t>
            </a:r>
            <a:endParaRPr lang="en-US" dirty="0">
              <a:latin typeface="Georgia" panose="02040502050405020303" pitchFamily="18" charset="0"/>
            </a:endParaRPr>
          </a:p>
        </p:txBody>
      </p:sp>
      <p:pic>
        <p:nvPicPr>
          <p:cNvPr id="2" name="Bilde 1"/>
          <p:cNvPicPr>
            <a:picLocks noChangeAspect="1"/>
          </p:cNvPicPr>
          <p:nvPr/>
        </p:nvPicPr>
        <p:blipFill>
          <a:blip r:embed="rId3"/>
          <a:stretch>
            <a:fillRect/>
          </a:stretch>
        </p:blipFill>
        <p:spPr>
          <a:xfrm>
            <a:off x="798350" y="2923871"/>
            <a:ext cx="2956816" cy="1627773"/>
          </a:xfrm>
          <a:prstGeom prst="rect">
            <a:avLst/>
          </a:prstGeom>
        </p:spPr>
      </p:pic>
      <p:pic>
        <p:nvPicPr>
          <p:cNvPr id="10" name="Bilde 9"/>
          <p:cNvPicPr>
            <a:picLocks noChangeAspect="1"/>
          </p:cNvPicPr>
          <p:nvPr/>
        </p:nvPicPr>
        <p:blipFill>
          <a:blip r:embed="rId4"/>
          <a:stretch>
            <a:fillRect/>
          </a:stretch>
        </p:blipFill>
        <p:spPr>
          <a:xfrm>
            <a:off x="5072736" y="3021415"/>
            <a:ext cx="1975275" cy="1530229"/>
          </a:xfrm>
          <a:prstGeom prst="rect">
            <a:avLst/>
          </a:prstGeom>
        </p:spPr>
      </p:pic>
      <p:pic>
        <p:nvPicPr>
          <p:cNvPr id="11" name="Bilde 10"/>
          <p:cNvPicPr>
            <a:picLocks noChangeAspect="1"/>
          </p:cNvPicPr>
          <p:nvPr/>
        </p:nvPicPr>
        <p:blipFill>
          <a:blip r:embed="rId5"/>
          <a:stretch>
            <a:fillRect/>
          </a:stretch>
        </p:blipFill>
        <p:spPr>
          <a:xfrm>
            <a:off x="8453660" y="2923871"/>
            <a:ext cx="2615411" cy="1798476"/>
          </a:xfrm>
          <a:prstGeom prst="rect">
            <a:avLst/>
          </a:prstGeom>
        </p:spPr>
      </p:pic>
    </p:spTree>
    <p:extLst>
      <p:ext uri="{BB962C8B-B14F-4D97-AF65-F5344CB8AC3E}">
        <p14:creationId xmlns:p14="http://schemas.microsoft.com/office/powerpoint/2010/main" val="3139195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2888288" y="780469"/>
            <a:ext cx="6345863"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4. Assessing core stability</a:t>
            </a:r>
          </a:p>
          <a:p>
            <a:pPr algn="ctr" eaLnBrk="1" hangingPunct="1">
              <a:spcBef>
                <a:spcPct val="0"/>
              </a:spcBef>
              <a:buFontTx/>
              <a:buNone/>
            </a:pPr>
            <a:endParaRPr lang="en-US" altLang="en-US" sz="2800" b="1" dirty="0" smtClean="0">
              <a:solidFill>
                <a:schemeClr val="tx1"/>
              </a:solidFill>
            </a:endParaRPr>
          </a:p>
          <a:p>
            <a:pPr algn="ctr" eaLnBrk="1" hangingPunct="1">
              <a:spcBef>
                <a:spcPct val="0"/>
              </a:spcBef>
              <a:buFontTx/>
              <a:buNone/>
            </a:pPr>
            <a:r>
              <a:rPr lang="en-US" altLang="en-US" sz="2000" b="1" dirty="0" err="1" smtClean="0">
                <a:solidFill>
                  <a:schemeClr val="tx1"/>
                </a:solidFill>
              </a:rPr>
              <a:t>Sahrmann’s</a:t>
            </a:r>
            <a:r>
              <a:rPr lang="en-US" altLang="en-US" sz="2000" b="1" dirty="0" smtClean="0">
                <a:solidFill>
                  <a:schemeClr val="tx1"/>
                </a:solidFill>
              </a:rPr>
              <a:t> core stability test</a:t>
            </a:r>
            <a:endParaRPr lang="en-US" altLang="en-US" sz="2000" b="1" dirty="0">
              <a:solidFill>
                <a:schemeClr val="tx1"/>
              </a:solidFill>
            </a:endParaRPr>
          </a:p>
        </p:txBody>
      </p:sp>
      <p:pic>
        <p:nvPicPr>
          <p:cNvPr id="3" name="Bilde 2"/>
          <p:cNvPicPr>
            <a:picLocks noChangeAspect="1"/>
          </p:cNvPicPr>
          <p:nvPr/>
        </p:nvPicPr>
        <p:blipFill>
          <a:blip r:embed="rId3"/>
          <a:stretch>
            <a:fillRect/>
          </a:stretch>
        </p:blipFill>
        <p:spPr>
          <a:xfrm>
            <a:off x="4066078" y="2680963"/>
            <a:ext cx="4104825" cy="2852938"/>
          </a:xfrm>
          <a:prstGeom prst="rect">
            <a:avLst/>
          </a:prstGeom>
        </p:spPr>
      </p:pic>
    </p:spTree>
    <p:extLst>
      <p:ext uri="{BB962C8B-B14F-4D97-AF65-F5344CB8AC3E}">
        <p14:creationId xmlns:p14="http://schemas.microsoft.com/office/powerpoint/2010/main" val="402839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8"/>
          <p:cNvSpPr txBox="1">
            <a:spLocks noChangeArrowheads="1"/>
          </p:cNvSpPr>
          <p:nvPr/>
        </p:nvSpPr>
        <p:spPr bwMode="auto">
          <a:xfrm>
            <a:off x="167426" y="6327757"/>
            <a:ext cx="119258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eaLnBrk="0" hangingPunct="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eaLnBrk="0" hangingPunct="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eaLnBrk="0" hangingPunct="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eaLnBrk="0" hangingPunct="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1600" dirty="0" smtClean="0">
                <a:solidFill>
                  <a:schemeClr val="tx1"/>
                </a:solidFill>
                <a:latin typeface="Arial" panose="020B0604020202020204" pitchFamily="34" charset="0"/>
              </a:rPr>
              <a:t>Illustrations from: </a:t>
            </a:r>
            <a:r>
              <a:rPr lang="en-US" altLang="en-US" sz="1600" dirty="0" err="1" smtClean="0">
                <a:solidFill>
                  <a:schemeClr val="tx1"/>
                </a:solidFill>
                <a:latin typeface="Arial" panose="020B0604020202020204" pitchFamily="34" charset="0"/>
              </a:rPr>
              <a:t>Liemohn</a:t>
            </a:r>
            <a:r>
              <a:rPr lang="en-US" altLang="en-US" sz="1600" dirty="0" smtClean="0">
                <a:solidFill>
                  <a:schemeClr val="tx1"/>
                </a:solidFill>
                <a:latin typeface="Arial" panose="020B0604020202020204" pitchFamily="34" charset="0"/>
              </a:rPr>
              <a:t> WP, Baumgartner TA, Gagnon LH. Measuring core stability. J Strength Cond Res. 2005;19:583-586</a:t>
            </a:r>
            <a:endParaRPr lang="en-US" altLang="en-US" sz="1600" dirty="0">
              <a:solidFill>
                <a:schemeClr val="tx1"/>
              </a:solidFill>
              <a:latin typeface="Arial" panose="020B0604020202020204" pitchFamily="34" charset="0"/>
            </a:endParaRPr>
          </a:p>
        </p:txBody>
      </p:sp>
      <p:sp>
        <p:nvSpPr>
          <p:cNvPr id="11" name="Tittel 1"/>
          <p:cNvSpPr txBox="1">
            <a:spLocks/>
          </p:cNvSpPr>
          <p:nvPr/>
        </p:nvSpPr>
        <p:spPr bwMode="auto">
          <a:xfrm>
            <a:off x="2836772" y="780469"/>
            <a:ext cx="6345863"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4. Assessing core stability</a:t>
            </a:r>
          </a:p>
          <a:p>
            <a:pPr algn="ctr" eaLnBrk="1" hangingPunct="1">
              <a:spcBef>
                <a:spcPct val="0"/>
              </a:spcBef>
              <a:buFontTx/>
              <a:buNone/>
            </a:pPr>
            <a:endParaRPr lang="en-US" altLang="en-US" sz="2800" b="1" dirty="0" smtClean="0">
              <a:solidFill>
                <a:schemeClr val="tx1"/>
              </a:solidFill>
            </a:endParaRPr>
          </a:p>
          <a:p>
            <a:pPr algn="ctr" eaLnBrk="1" hangingPunct="1">
              <a:spcBef>
                <a:spcPct val="0"/>
              </a:spcBef>
              <a:buFontTx/>
              <a:buNone/>
            </a:pPr>
            <a:r>
              <a:rPr lang="en-US" altLang="en-US" sz="2000" b="1" dirty="0" smtClean="0">
                <a:solidFill>
                  <a:schemeClr val="tx1"/>
                </a:solidFill>
              </a:rPr>
              <a:t>Balance test</a:t>
            </a:r>
            <a:endParaRPr lang="en-US" altLang="en-US" sz="2000" b="1" dirty="0">
              <a:solidFill>
                <a:schemeClr val="tx1"/>
              </a:solidFill>
            </a:endParaRPr>
          </a:p>
        </p:txBody>
      </p:sp>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1643" y="2571227"/>
            <a:ext cx="4810116" cy="2737044"/>
          </a:xfrm>
          <a:prstGeom prst="rect">
            <a:avLst/>
          </a:prstGeom>
        </p:spPr>
      </p:pic>
    </p:spTree>
    <p:extLst>
      <p:ext uri="{BB962C8B-B14F-4D97-AF65-F5344CB8AC3E}">
        <p14:creationId xmlns:p14="http://schemas.microsoft.com/office/powerpoint/2010/main" val="3090536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406" y="2006084"/>
            <a:ext cx="2292295" cy="3938357"/>
          </a:xfrm>
          <a:prstGeom prst="rect">
            <a:avLst/>
          </a:prstGeom>
        </p:spPr>
      </p:pic>
      <p:sp>
        <p:nvSpPr>
          <p:cNvPr id="4" name="Rektangel 3"/>
          <p:cNvSpPr/>
          <p:nvPr/>
        </p:nvSpPr>
        <p:spPr>
          <a:xfrm>
            <a:off x="3113702" y="3404296"/>
            <a:ext cx="1641860" cy="369332"/>
          </a:xfrm>
          <a:prstGeom prst="rect">
            <a:avLst/>
          </a:prstGeom>
        </p:spPr>
        <p:txBody>
          <a:bodyPr wrap="none">
            <a:spAutoFit/>
          </a:bodyPr>
          <a:lstStyle/>
          <a:p>
            <a:r>
              <a:rPr lang="en-US" dirty="0" smtClean="0"/>
              <a:t>Force plate </a:t>
            </a:r>
            <a:r>
              <a:rPr lang="en-US" dirty="0" err="1" smtClean="0"/>
              <a:t>CoP</a:t>
            </a:r>
            <a:endParaRPr lang="en-US" dirty="0"/>
          </a:p>
        </p:txBody>
      </p:sp>
      <p:sp>
        <p:nvSpPr>
          <p:cNvPr id="12" name="Rektangel 11"/>
          <p:cNvSpPr/>
          <p:nvPr/>
        </p:nvSpPr>
        <p:spPr>
          <a:xfrm>
            <a:off x="3754640" y="4799568"/>
            <a:ext cx="2026276" cy="646331"/>
          </a:xfrm>
          <a:prstGeom prst="rect">
            <a:avLst/>
          </a:prstGeom>
        </p:spPr>
        <p:txBody>
          <a:bodyPr wrap="square">
            <a:spAutoFit/>
          </a:bodyPr>
          <a:lstStyle/>
          <a:p>
            <a:r>
              <a:rPr lang="en-US" dirty="0" smtClean="0"/>
              <a:t>Variable diameter</a:t>
            </a:r>
          </a:p>
          <a:p>
            <a:r>
              <a:rPr lang="en-US" dirty="0" smtClean="0"/>
              <a:t>hemisphere</a:t>
            </a:r>
            <a:endParaRPr lang="en-US" dirty="0"/>
          </a:p>
        </p:txBody>
      </p:sp>
      <p:sp>
        <p:nvSpPr>
          <p:cNvPr id="15" name="Tittel 1"/>
          <p:cNvSpPr txBox="1">
            <a:spLocks/>
          </p:cNvSpPr>
          <p:nvPr/>
        </p:nvSpPr>
        <p:spPr bwMode="auto">
          <a:xfrm>
            <a:off x="2478963" y="535768"/>
            <a:ext cx="7327645"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4. Assessing core stability</a:t>
            </a:r>
          </a:p>
          <a:p>
            <a:pPr algn="ctr" eaLnBrk="1" hangingPunct="1">
              <a:spcBef>
                <a:spcPct val="0"/>
              </a:spcBef>
              <a:buFontTx/>
              <a:buNone/>
            </a:pPr>
            <a:endParaRPr lang="en-US" altLang="en-US" sz="2800" b="1" dirty="0" smtClean="0">
              <a:solidFill>
                <a:schemeClr val="tx1"/>
              </a:solidFill>
            </a:endParaRPr>
          </a:p>
          <a:p>
            <a:pPr algn="ctr" eaLnBrk="1" hangingPunct="1">
              <a:spcBef>
                <a:spcPct val="0"/>
              </a:spcBef>
              <a:buFontTx/>
              <a:buNone/>
            </a:pPr>
            <a:r>
              <a:rPr lang="en-US" altLang="en-US" sz="2000" b="1" dirty="0" smtClean="0">
                <a:solidFill>
                  <a:schemeClr val="tx1"/>
                </a:solidFill>
              </a:rPr>
              <a:t>Unstable sitting test and trunk test</a:t>
            </a:r>
            <a:endParaRPr lang="en-US" altLang="en-US" sz="2000" b="1" dirty="0">
              <a:solidFill>
                <a:schemeClr val="tx1"/>
              </a:solidFill>
            </a:endParaRPr>
          </a:p>
        </p:txBody>
      </p:sp>
      <p:sp>
        <p:nvSpPr>
          <p:cNvPr id="14" name="Rektangel 13"/>
          <p:cNvSpPr/>
          <p:nvPr/>
        </p:nvSpPr>
        <p:spPr>
          <a:xfrm>
            <a:off x="304800" y="6161827"/>
            <a:ext cx="11698310" cy="646331"/>
          </a:xfrm>
          <a:prstGeom prst="rect">
            <a:avLst/>
          </a:prstGeom>
        </p:spPr>
        <p:txBody>
          <a:bodyPr wrap="square">
            <a:spAutoFit/>
          </a:bodyPr>
          <a:lstStyle/>
          <a:p>
            <a:r>
              <a:rPr lang="en-US" dirty="0" smtClean="0"/>
              <a:t>Figures from Radebold et al. Impaired postural control of the lumbar spine is associated with delayed muscle response times in patients with chronic idiopathic low back pain. Spine 2001; 26 (7): 724-30.</a:t>
            </a:r>
            <a:endParaRPr lang="en-US" dirty="0"/>
          </a:p>
        </p:txBody>
      </p:sp>
      <p:pic>
        <p:nvPicPr>
          <p:cNvPr id="7" name="Bild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5802" y="1996627"/>
            <a:ext cx="3212870" cy="4109060"/>
          </a:xfrm>
          <a:prstGeom prst="rect">
            <a:avLst/>
          </a:prstGeom>
        </p:spPr>
      </p:pic>
      <p:sp>
        <p:nvSpPr>
          <p:cNvPr id="8" name="Rektangel 7"/>
          <p:cNvSpPr/>
          <p:nvPr/>
        </p:nvSpPr>
        <p:spPr>
          <a:xfrm>
            <a:off x="7748381" y="3390479"/>
            <a:ext cx="639919" cy="369332"/>
          </a:xfrm>
          <a:prstGeom prst="rect">
            <a:avLst/>
          </a:prstGeom>
        </p:spPr>
        <p:txBody>
          <a:bodyPr wrap="none">
            <a:spAutoFit/>
          </a:bodyPr>
          <a:lstStyle/>
          <a:p>
            <a:r>
              <a:rPr lang="en-US" dirty="0" smtClean="0"/>
              <a:t>EMG</a:t>
            </a:r>
            <a:endParaRPr lang="en-US" dirty="0"/>
          </a:p>
        </p:txBody>
      </p:sp>
      <p:sp>
        <p:nvSpPr>
          <p:cNvPr id="9" name="Rektangel 8"/>
          <p:cNvSpPr/>
          <p:nvPr/>
        </p:nvSpPr>
        <p:spPr>
          <a:xfrm>
            <a:off x="10113186" y="2433650"/>
            <a:ext cx="1273234" cy="369332"/>
          </a:xfrm>
          <a:prstGeom prst="rect">
            <a:avLst/>
          </a:prstGeom>
        </p:spPr>
        <p:txBody>
          <a:bodyPr wrap="none">
            <a:spAutoFit/>
          </a:bodyPr>
          <a:lstStyle/>
          <a:p>
            <a:r>
              <a:rPr lang="en-US" dirty="0" smtClean="0"/>
              <a:t>Trunk angle</a:t>
            </a:r>
            <a:endParaRPr lang="en-US" dirty="0"/>
          </a:p>
        </p:txBody>
      </p:sp>
      <p:sp>
        <p:nvSpPr>
          <p:cNvPr id="10" name="Rektangel 9"/>
          <p:cNvSpPr/>
          <p:nvPr/>
        </p:nvSpPr>
        <p:spPr>
          <a:xfrm rot="5400000">
            <a:off x="10517208" y="4219087"/>
            <a:ext cx="1643976" cy="369332"/>
          </a:xfrm>
          <a:prstGeom prst="rect">
            <a:avLst/>
          </a:prstGeom>
        </p:spPr>
        <p:txBody>
          <a:bodyPr wrap="none">
            <a:spAutoFit/>
          </a:bodyPr>
          <a:lstStyle/>
          <a:p>
            <a:r>
              <a:rPr lang="en-US" dirty="0" smtClean="0"/>
              <a:t>Magnet release</a:t>
            </a:r>
            <a:endParaRPr lang="en-US" dirty="0"/>
          </a:p>
        </p:txBody>
      </p:sp>
    </p:spTree>
    <p:extLst>
      <p:ext uri="{BB962C8B-B14F-4D97-AF65-F5344CB8AC3E}">
        <p14:creationId xmlns:p14="http://schemas.microsoft.com/office/powerpoint/2010/main" val="3964316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2836772" y="445615"/>
            <a:ext cx="6345863"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4. Assessing core stability</a:t>
            </a:r>
          </a:p>
          <a:p>
            <a:pPr algn="ctr" eaLnBrk="1" hangingPunct="1">
              <a:spcBef>
                <a:spcPct val="0"/>
              </a:spcBef>
              <a:buFontTx/>
              <a:buNone/>
            </a:pPr>
            <a:endParaRPr lang="en-US" altLang="en-US" sz="2000" b="1" dirty="0" smtClean="0">
              <a:solidFill>
                <a:schemeClr val="tx1"/>
              </a:solidFill>
            </a:endParaRPr>
          </a:p>
          <a:p>
            <a:pPr algn="ctr" eaLnBrk="1" hangingPunct="1">
              <a:spcBef>
                <a:spcPct val="0"/>
              </a:spcBef>
              <a:buFontTx/>
              <a:buNone/>
            </a:pPr>
            <a:r>
              <a:rPr lang="en-US" altLang="en-US" sz="2000" b="1" dirty="0" smtClean="0">
                <a:solidFill>
                  <a:schemeClr val="tx1"/>
                </a:solidFill>
              </a:rPr>
              <a:t>What is a good core stability test?</a:t>
            </a:r>
            <a:endParaRPr lang="en-US" altLang="en-US" sz="2000" b="1" dirty="0">
              <a:solidFill>
                <a:schemeClr val="tx1"/>
              </a:solidFill>
            </a:endParaRPr>
          </a:p>
        </p:txBody>
      </p:sp>
      <p:pic>
        <p:nvPicPr>
          <p:cNvPr id="11" name="Bilde 10"/>
          <p:cNvPicPr>
            <a:picLocks noChangeAspect="1"/>
          </p:cNvPicPr>
          <p:nvPr/>
        </p:nvPicPr>
        <p:blipFill rotWithShape="1">
          <a:blip r:embed="rId3" cstate="email">
            <a:biLevel thresh="75000"/>
            <a:extLst>
              <a:ext uri="{28A0092B-C50C-407E-A947-70E740481C1C}">
                <a14:useLocalDpi xmlns:a14="http://schemas.microsoft.com/office/drawing/2010/main"/>
              </a:ext>
            </a:extLst>
          </a:blip>
          <a:srcRect/>
          <a:stretch/>
        </p:blipFill>
        <p:spPr>
          <a:xfrm>
            <a:off x="2363708" y="3410981"/>
            <a:ext cx="2761450" cy="2014437"/>
          </a:xfrm>
          <a:prstGeom prst="rect">
            <a:avLst/>
          </a:prstGeom>
        </p:spPr>
      </p:pic>
      <p:pic>
        <p:nvPicPr>
          <p:cNvPr id="12" name="Bilde 11"/>
          <p:cNvPicPr>
            <a:picLocks noChangeAspect="1"/>
          </p:cNvPicPr>
          <p:nvPr/>
        </p:nvPicPr>
        <p:blipFill>
          <a:blip r:embed="rId4">
            <a:biLevel thresh="75000"/>
          </a:blip>
          <a:stretch>
            <a:fillRect/>
          </a:stretch>
        </p:blipFill>
        <p:spPr>
          <a:xfrm>
            <a:off x="5543330" y="3399601"/>
            <a:ext cx="3363733" cy="2487358"/>
          </a:xfrm>
          <a:prstGeom prst="rect">
            <a:avLst/>
          </a:prstGeom>
        </p:spPr>
      </p:pic>
      <p:sp>
        <p:nvSpPr>
          <p:cNvPr id="2" name="Rektangel 1"/>
          <p:cNvSpPr/>
          <p:nvPr/>
        </p:nvSpPr>
        <p:spPr>
          <a:xfrm>
            <a:off x="1623060" y="5873812"/>
            <a:ext cx="8946367" cy="400110"/>
          </a:xfrm>
          <a:prstGeom prst="rect">
            <a:avLst/>
          </a:prstGeom>
        </p:spPr>
        <p:txBody>
          <a:bodyPr wrap="square">
            <a:spAutoFit/>
          </a:bodyPr>
          <a:lstStyle/>
          <a:p>
            <a:pPr algn="ctr"/>
            <a:r>
              <a:rPr lang="en-US" sz="2000" dirty="0" smtClean="0">
                <a:latin typeface="Georgia" panose="02040502050405020303" pitchFamily="18" charset="0"/>
              </a:rPr>
              <a:t>No core stability tests have been assessed for validity and reliability!</a:t>
            </a:r>
            <a:endParaRPr lang="en-US" sz="2000" dirty="0"/>
          </a:p>
        </p:txBody>
      </p:sp>
      <p:pic>
        <p:nvPicPr>
          <p:cNvPr id="3" name="Bilde 2"/>
          <p:cNvPicPr>
            <a:picLocks noChangeAspect="1"/>
          </p:cNvPicPr>
          <p:nvPr/>
        </p:nvPicPr>
        <p:blipFill rotWithShape="1">
          <a:blip r:embed="rId5"/>
          <a:srcRect l="49646" r="11378"/>
          <a:stretch/>
        </p:blipFill>
        <p:spPr>
          <a:xfrm>
            <a:off x="5296395" y="2965564"/>
            <a:ext cx="2766951" cy="643833"/>
          </a:xfrm>
          <a:prstGeom prst="rect">
            <a:avLst/>
          </a:prstGeom>
        </p:spPr>
      </p:pic>
      <p:pic>
        <p:nvPicPr>
          <p:cNvPr id="13" name="Bilde 12"/>
          <p:cNvPicPr>
            <a:picLocks noChangeAspect="1"/>
          </p:cNvPicPr>
          <p:nvPr/>
        </p:nvPicPr>
        <p:blipFill rotWithShape="1">
          <a:blip r:embed="rId6" cstate="screen">
            <a:biLevel thresh="75000"/>
            <a:extLst>
              <a:ext uri="{28A0092B-C50C-407E-A947-70E740481C1C}">
                <a14:useLocalDpi xmlns:a14="http://schemas.microsoft.com/office/drawing/2010/main"/>
              </a:ext>
            </a:extLst>
          </a:blip>
          <a:srcRect l="10247" r="49828"/>
          <a:stretch/>
        </p:blipFill>
        <p:spPr>
          <a:xfrm>
            <a:off x="5166555" y="2566988"/>
            <a:ext cx="2755076" cy="625408"/>
          </a:xfrm>
          <a:prstGeom prst="rect">
            <a:avLst/>
          </a:prstGeom>
        </p:spPr>
      </p:pic>
      <p:sp>
        <p:nvSpPr>
          <p:cNvPr id="4" name="Bildeforklaring formet som et rektangel 3"/>
          <p:cNvSpPr/>
          <p:nvPr/>
        </p:nvSpPr>
        <p:spPr>
          <a:xfrm>
            <a:off x="4809506" y="2660073"/>
            <a:ext cx="3740728" cy="1199408"/>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546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1734690" y="445615"/>
            <a:ext cx="8606790"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5. Functional movement screening (FMS)</a:t>
            </a:r>
          </a:p>
          <a:p>
            <a:pPr algn="ctr" eaLnBrk="1" hangingPunct="1">
              <a:spcBef>
                <a:spcPct val="0"/>
              </a:spcBef>
              <a:buFontTx/>
              <a:buNone/>
            </a:pPr>
            <a:endParaRPr lang="en-US" altLang="en-US" sz="2000" b="1" dirty="0" smtClean="0">
              <a:solidFill>
                <a:schemeClr val="tx1"/>
              </a:solidFill>
            </a:endParaRPr>
          </a:p>
          <a:p>
            <a:pPr algn="ctr" eaLnBrk="1" hangingPunct="1">
              <a:spcBef>
                <a:spcPct val="0"/>
              </a:spcBef>
              <a:buFontTx/>
              <a:buNone/>
            </a:pPr>
            <a:r>
              <a:rPr lang="en-US" altLang="en-US" sz="2000" b="1" dirty="0" smtClean="0">
                <a:solidFill>
                  <a:schemeClr val="tx1"/>
                </a:solidFill>
              </a:rPr>
              <a:t>Test protocol</a:t>
            </a:r>
            <a:endParaRPr lang="en-US" altLang="en-US" sz="2000" b="1" dirty="0">
              <a:solidFill>
                <a:schemeClr val="tx1"/>
              </a:solidFill>
            </a:endParaRPr>
          </a:p>
        </p:txBody>
      </p:sp>
      <p:pic>
        <p:nvPicPr>
          <p:cNvPr id="6" name="Bilde 5"/>
          <p:cNvPicPr>
            <a:picLocks noChangeAspect="1"/>
          </p:cNvPicPr>
          <p:nvPr/>
        </p:nvPicPr>
        <p:blipFill>
          <a:blip r:embed="rId3"/>
          <a:stretch>
            <a:fillRect/>
          </a:stretch>
        </p:blipFill>
        <p:spPr>
          <a:xfrm>
            <a:off x="2085608" y="2608441"/>
            <a:ext cx="2011854" cy="2139881"/>
          </a:xfrm>
          <a:prstGeom prst="rect">
            <a:avLst/>
          </a:prstGeom>
        </p:spPr>
      </p:pic>
      <p:pic>
        <p:nvPicPr>
          <p:cNvPr id="12" name="Bilde 11"/>
          <p:cNvPicPr>
            <a:picLocks noChangeAspect="1"/>
          </p:cNvPicPr>
          <p:nvPr/>
        </p:nvPicPr>
        <p:blipFill>
          <a:blip r:embed="rId4"/>
          <a:stretch>
            <a:fillRect/>
          </a:stretch>
        </p:blipFill>
        <p:spPr>
          <a:xfrm>
            <a:off x="4570605" y="2291421"/>
            <a:ext cx="2005758" cy="2456901"/>
          </a:xfrm>
          <a:prstGeom prst="rect">
            <a:avLst/>
          </a:prstGeom>
        </p:spPr>
      </p:pic>
      <p:pic>
        <p:nvPicPr>
          <p:cNvPr id="13" name="Bilde 12"/>
          <p:cNvPicPr>
            <a:picLocks noChangeAspect="1"/>
          </p:cNvPicPr>
          <p:nvPr/>
        </p:nvPicPr>
        <p:blipFill>
          <a:blip r:embed="rId5"/>
          <a:stretch>
            <a:fillRect/>
          </a:stretch>
        </p:blipFill>
        <p:spPr>
          <a:xfrm>
            <a:off x="7251381" y="2291421"/>
            <a:ext cx="896190" cy="2420322"/>
          </a:xfrm>
          <a:prstGeom prst="rect">
            <a:avLst/>
          </a:prstGeom>
        </p:spPr>
      </p:pic>
      <p:pic>
        <p:nvPicPr>
          <p:cNvPr id="14" name="Bilde 13"/>
          <p:cNvPicPr>
            <a:picLocks noChangeAspect="1"/>
          </p:cNvPicPr>
          <p:nvPr/>
        </p:nvPicPr>
        <p:blipFill>
          <a:blip r:embed="rId6"/>
          <a:stretch>
            <a:fillRect/>
          </a:stretch>
        </p:blipFill>
        <p:spPr>
          <a:xfrm>
            <a:off x="8822589" y="2248745"/>
            <a:ext cx="1066892" cy="2499577"/>
          </a:xfrm>
          <a:prstGeom prst="rect">
            <a:avLst/>
          </a:prstGeom>
        </p:spPr>
      </p:pic>
      <p:pic>
        <p:nvPicPr>
          <p:cNvPr id="15" name="Bilde 14"/>
          <p:cNvPicPr>
            <a:picLocks noChangeAspect="1"/>
          </p:cNvPicPr>
          <p:nvPr/>
        </p:nvPicPr>
        <p:blipFill>
          <a:blip r:embed="rId7"/>
          <a:stretch>
            <a:fillRect/>
          </a:stretch>
        </p:blipFill>
        <p:spPr>
          <a:xfrm>
            <a:off x="1641629" y="5438898"/>
            <a:ext cx="2954592" cy="1099540"/>
          </a:xfrm>
          <a:prstGeom prst="rect">
            <a:avLst/>
          </a:prstGeom>
        </p:spPr>
      </p:pic>
      <p:pic>
        <p:nvPicPr>
          <p:cNvPr id="16" name="Bilde 15"/>
          <p:cNvPicPr>
            <a:picLocks noChangeAspect="1"/>
          </p:cNvPicPr>
          <p:nvPr/>
        </p:nvPicPr>
        <p:blipFill>
          <a:blip r:embed="rId8"/>
          <a:stretch>
            <a:fillRect/>
          </a:stretch>
        </p:blipFill>
        <p:spPr>
          <a:xfrm>
            <a:off x="4871414" y="5854535"/>
            <a:ext cx="2896709" cy="708984"/>
          </a:xfrm>
          <a:prstGeom prst="rect">
            <a:avLst/>
          </a:prstGeom>
        </p:spPr>
      </p:pic>
      <p:pic>
        <p:nvPicPr>
          <p:cNvPr id="17" name="Bilde 16"/>
          <p:cNvPicPr>
            <a:picLocks noChangeAspect="1"/>
          </p:cNvPicPr>
          <p:nvPr/>
        </p:nvPicPr>
        <p:blipFill>
          <a:blip r:embed="rId9"/>
          <a:stretch>
            <a:fillRect/>
          </a:stretch>
        </p:blipFill>
        <p:spPr>
          <a:xfrm>
            <a:off x="8065400" y="4800868"/>
            <a:ext cx="2539262" cy="1833192"/>
          </a:xfrm>
          <a:prstGeom prst="rect">
            <a:avLst/>
          </a:prstGeom>
        </p:spPr>
      </p:pic>
    </p:spTree>
    <p:extLst>
      <p:ext uri="{BB962C8B-B14F-4D97-AF65-F5344CB8AC3E}">
        <p14:creationId xmlns:p14="http://schemas.microsoft.com/office/powerpoint/2010/main" val="292791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814513" y="370840"/>
            <a:ext cx="4217987" cy="7683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nb-NO" sz="2800" b="1" dirty="0" smtClean="0">
                <a:latin typeface="Georgia" panose="02040502050405020303" pitchFamily="18" charset="0"/>
              </a:rPr>
              <a:t>Content</a:t>
            </a:r>
            <a:endParaRPr lang="nb-NO" sz="2000" b="1" baseline="40000" dirty="0">
              <a:latin typeface="Georgia" panose="02040502050405020303" pitchFamily="18" charset="0"/>
            </a:endParaRPr>
          </a:p>
        </p:txBody>
      </p:sp>
      <p:sp>
        <p:nvSpPr>
          <p:cNvPr id="9" name="Rectangle 3"/>
          <p:cNvSpPr txBox="1">
            <a:spLocks noChangeArrowheads="1"/>
          </p:cNvSpPr>
          <p:nvPr/>
        </p:nvSpPr>
        <p:spPr bwMode="auto">
          <a:xfrm>
            <a:off x="1324141" y="1368358"/>
            <a:ext cx="890051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marL="571500" indent="-457200" eaLnBrk="1" hangingPunct="1">
              <a:buClrTx/>
              <a:buFont typeface="+mj-lt"/>
              <a:buAutoNum type="arabicPeriod"/>
            </a:pPr>
            <a:r>
              <a:rPr lang="en-US" altLang="en-US" sz="2000" dirty="0" smtClean="0">
                <a:latin typeface="Georgia" panose="02040502050405020303" pitchFamily="18" charset="0"/>
              </a:rPr>
              <a:t>Definitions				</a:t>
            </a:r>
            <a:r>
              <a:rPr lang="en-US" altLang="en-US" sz="2000" dirty="0">
                <a:latin typeface="Georgia" panose="02040502050405020303" pitchFamily="18" charset="0"/>
              </a:rPr>
              <a:t>		 </a:t>
            </a:r>
            <a:r>
              <a:rPr lang="en-US" altLang="en-US" sz="2000" dirty="0" smtClean="0">
                <a:latin typeface="Georgia" panose="02040502050405020303" pitchFamily="18" charset="0"/>
              </a:rPr>
              <a:t>	 	 3</a:t>
            </a:r>
          </a:p>
          <a:p>
            <a:pPr marL="571500" indent="-457200" eaLnBrk="1" hangingPunct="1">
              <a:buClrTx/>
              <a:buFont typeface="+mj-lt"/>
              <a:buAutoNum type="arabicPeriod"/>
            </a:pPr>
            <a:r>
              <a:rPr lang="en-US" altLang="en-US" sz="2000" dirty="0" smtClean="0">
                <a:latin typeface="Georgia" panose="02040502050405020303" pitchFamily="18" charset="0"/>
              </a:rPr>
              <a:t>Core stability and balance					 	 7</a:t>
            </a:r>
          </a:p>
          <a:p>
            <a:pPr marL="571500" indent="-457200" eaLnBrk="1" hangingPunct="1">
              <a:buClrTx/>
              <a:buFont typeface="+mj-lt"/>
              <a:buAutoNum type="arabicPeriod"/>
            </a:pPr>
            <a:r>
              <a:rPr lang="en-US" altLang="en-US" sz="2000" dirty="0" smtClean="0">
                <a:latin typeface="Georgia" panose="02040502050405020303" pitchFamily="18" charset="0"/>
              </a:rPr>
              <a:t>What contributes to core stability?	 			 	 9</a:t>
            </a:r>
          </a:p>
          <a:p>
            <a:pPr marL="571500" indent="-457200" eaLnBrk="1" hangingPunct="1">
              <a:buClrTx/>
              <a:buFont typeface="+mj-lt"/>
              <a:buAutoNum type="arabicPeriod"/>
            </a:pPr>
            <a:r>
              <a:rPr lang="en-US" altLang="en-US" sz="2000" dirty="0" smtClean="0">
                <a:latin typeface="Georgia" panose="02040502050405020303" pitchFamily="18" charset="0"/>
              </a:rPr>
              <a:t>Assessing core stability						12</a:t>
            </a:r>
          </a:p>
          <a:p>
            <a:pPr marL="571500" indent="-457200" eaLnBrk="1" hangingPunct="1">
              <a:buClrTx/>
              <a:buFont typeface="+mj-lt"/>
              <a:buAutoNum type="arabicPeriod"/>
            </a:pPr>
            <a:r>
              <a:rPr lang="en-US" altLang="en-US" sz="2000" dirty="0" smtClean="0">
                <a:latin typeface="Georgia" panose="02040502050405020303" pitchFamily="18" charset="0"/>
              </a:rPr>
              <a:t>Functional movement screening (FMS)				19</a:t>
            </a:r>
          </a:p>
          <a:p>
            <a:pPr marL="571500" indent="-457200" eaLnBrk="1" hangingPunct="1">
              <a:buClrTx/>
              <a:buFont typeface="+mj-lt"/>
              <a:buAutoNum type="arabicPeriod"/>
            </a:pPr>
            <a:r>
              <a:rPr lang="en-US" altLang="en-US" sz="2000" dirty="0" smtClean="0">
                <a:latin typeface="Georgia" panose="02040502050405020303" pitchFamily="18" charset="0"/>
              </a:rPr>
              <a:t>Future core stability monitoring?					21</a:t>
            </a:r>
          </a:p>
          <a:p>
            <a:pPr marL="571500" indent="-457200" eaLnBrk="1" hangingPunct="1">
              <a:buClrTx/>
              <a:buFont typeface="+mj-lt"/>
              <a:buAutoNum type="arabicPeriod"/>
            </a:pPr>
            <a:r>
              <a:rPr lang="en-US" altLang="en-US" sz="2000" dirty="0" smtClean="0">
                <a:latin typeface="Georgia" panose="02040502050405020303" pitchFamily="18" charset="0"/>
              </a:rPr>
              <a:t>Training recommendations						22</a:t>
            </a:r>
          </a:p>
          <a:p>
            <a:pPr marL="571500" indent="-457200" eaLnBrk="1" hangingPunct="1">
              <a:buClrTx/>
              <a:buFont typeface="+mj-lt"/>
              <a:buAutoNum type="arabicPeriod"/>
            </a:pPr>
            <a:r>
              <a:rPr lang="en-US" altLang="en-US" sz="2000" dirty="0" smtClean="0">
                <a:latin typeface="Georgia" panose="02040502050405020303" pitchFamily="18" charset="0"/>
              </a:rPr>
              <a:t>Core stability and athlete performance				28</a:t>
            </a:r>
          </a:p>
          <a:p>
            <a:pPr marL="571500" indent="-457200">
              <a:buClrTx/>
              <a:buFont typeface="+mj-lt"/>
              <a:buAutoNum type="arabicPeriod"/>
            </a:pPr>
            <a:r>
              <a:rPr lang="en-US" altLang="en-US" sz="2000" dirty="0" smtClean="0">
                <a:latin typeface="Georgia" panose="02040502050405020303" pitchFamily="18" charset="0"/>
              </a:rPr>
              <a:t>Do </a:t>
            </a:r>
            <a:r>
              <a:rPr lang="en-US" altLang="en-US" sz="2000" dirty="0">
                <a:latin typeface="Georgia" panose="02040502050405020303" pitchFamily="18" charset="0"/>
              </a:rPr>
              <a:t>deficits in core stability increase the injury risk</a:t>
            </a:r>
            <a:r>
              <a:rPr lang="en-US" altLang="en-US" sz="2000" dirty="0" smtClean="0">
                <a:latin typeface="Georgia" panose="02040502050405020303" pitchFamily="18" charset="0"/>
              </a:rPr>
              <a:t>? 			31</a:t>
            </a:r>
          </a:p>
          <a:p>
            <a:pPr marL="571500" indent="-457200">
              <a:buClrTx/>
              <a:buFont typeface="+mj-lt"/>
              <a:buAutoNum type="arabicPeriod"/>
            </a:pPr>
            <a:r>
              <a:rPr lang="en-US" altLang="en-US" sz="2000" dirty="0" smtClean="0">
                <a:latin typeface="Georgia" panose="02040502050405020303" pitchFamily="18" charset="0"/>
              </a:rPr>
              <a:t>Does core stability training prevent injuries?			34</a:t>
            </a:r>
          </a:p>
          <a:p>
            <a:pPr marL="571500" indent="-457200">
              <a:buClrTx/>
              <a:buFont typeface="+mj-lt"/>
              <a:buAutoNum type="arabicPeriod"/>
            </a:pPr>
            <a:r>
              <a:rPr lang="en-US" altLang="en-US" sz="2000" dirty="0" smtClean="0">
                <a:latin typeface="Georgia" panose="02040502050405020303" pitchFamily="18" charset="0"/>
              </a:rPr>
              <a:t>Does </a:t>
            </a:r>
            <a:r>
              <a:rPr lang="en-US" altLang="en-US" sz="2000" dirty="0">
                <a:latin typeface="Georgia" panose="02040502050405020303" pitchFamily="18" charset="0"/>
              </a:rPr>
              <a:t>core stability training </a:t>
            </a:r>
            <a:r>
              <a:rPr lang="en-US" altLang="en-US" sz="2000" dirty="0" smtClean="0">
                <a:latin typeface="Georgia" panose="02040502050405020303" pitchFamily="18" charset="0"/>
              </a:rPr>
              <a:t>enhance </a:t>
            </a:r>
            <a:r>
              <a:rPr lang="en-US" altLang="en-US" sz="2000" dirty="0">
                <a:latin typeface="Georgia" panose="02040502050405020303" pitchFamily="18" charset="0"/>
              </a:rPr>
              <a:t>injury </a:t>
            </a:r>
            <a:r>
              <a:rPr lang="en-US" altLang="en-US" sz="2000" dirty="0" smtClean="0">
                <a:latin typeface="Georgia" panose="02040502050405020303" pitchFamily="18" charset="0"/>
              </a:rPr>
              <a:t>recovery time?		36</a:t>
            </a:r>
            <a:endParaRPr lang="en-US" altLang="en-US" sz="2000" dirty="0">
              <a:latin typeface="Georgia" panose="02040502050405020303" pitchFamily="18" charset="0"/>
            </a:endParaRPr>
          </a:p>
          <a:p>
            <a:pPr marL="571500" indent="-457200" eaLnBrk="1" hangingPunct="1">
              <a:buClrTx/>
              <a:buFont typeface="+mj-lt"/>
              <a:buAutoNum type="arabicPeriod"/>
            </a:pPr>
            <a:r>
              <a:rPr lang="en-US" altLang="en-US" sz="2000" dirty="0" smtClean="0">
                <a:latin typeface="Georgia" panose="02040502050405020303" pitchFamily="18" charset="0"/>
              </a:rPr>
              <a:t>Conclusions</a:t>
            </a:r>
            <a:r>
              <a:rPr lang="en-US" altLang="en-US" sz="2000" dirty="0">
                <a:latin typeface="Georgia" panose="02040502050405020303" pitchFamily="18" charset="0"/>
              </a:rPr>
              <a:t>	</a:t>
            </a:r>
            <a:r>
              <a:rPr lang="en-US" altLang="en-US" sz="2000" dirty="0" smtClean="0">
                <a:latin typeface="Georgia" panose="02040502050405020303" pitchFamily="18" charset="0"/>
              </a:rPr>
              <a:t>						38</a:t>
            </a:r>
          </a:p>
          <a:p>
            <a:pPr marL="571500" indent="-457200" eaLnBrk="1" hangingPunct="1">
              <a:buClrTx/>
              <a:buFont typeface="+mj-lt"/>
              <a:buAutoNum type="arabicPeriod"/>
            </a:pPr>
            <a:r>
              <a:rPr lang="en-US" altLang="en-US" sz="2000" dirty="0" smtClean="0">
                <a:latin typeface="Georgia" panose="02040502050405020303" pitchFamily="18" charset="0"/>
              </a:rPr>
              <a:t>Perspectives							39</a:t>
            </a:r>
            <a:endParaRPr lang="en-US" altLang="en-US" sz="2000" dirty="0">
              <a:latin typeface="Georgia" panose="02040502050405020303" pitchFamily="18" charset="0"/>
            </a:endParaRPr>
          </a:p>
        </p:txBody>
      </p:sp>
      <p:sp>
        <p:nvSpPr>
          <p:cNvPr id="10" name="Rektangel 1"/>
          <p:cNvSpPr>
            <a:spLocks noChangeArrowheads="1"/>
          </p:cNvSpPr>
          <p:nvPr/>
        </p:nvSpPr>
        <p:spPr bwMode="auto">
          <a:xfrm>
            <a:off x="9361714" y="1000058"/>
            <a:ext cx="779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nb-NO" altLang="en-US" sz="1800" b="1" dirty="0">
                <a:latin typeface="Georgia" panose="02040502050405020303" pitchFamily="18" charset="0"/>
              </a:rPr>
              <a:t>Slide</a:t>
            </a:r>
            <a:endParaRPr lang="en-US" altLang="en-US" sz="1800" b="1" dirty="0"/>
          </a:p>
        </p:txBody>
      </p:sp>
    </p:spTree>
    <p:extLst>
      <p:ext uri="{BB962C8B-B14F-4D97-AF65-F5344CB8AC3E}">
        <p14:creationId xmlns:p14="http://schemas.microsoft.com/office/powerpoint/2010/main" val="292079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1805940" y="445615"/>
            <a:ext cx="8606790"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5. Functional movement screening (FMS)</a:t>
            </a:r>
          </a:p>
          <a:p>
            <a:pPr algn="ctr" eaLnBrk="1" hangingPunct="1">
              <a:spcBef>
                <a:spcPct val="0"/>
              </a:spcBef>
              <a:buFontTx/>
              <a:buNone/>
            </a:pPr>
            <a:endParaRPr lang="en-US" altLang="en-US" sz="2000" b="1" dirty="0" smtClean="0">
              <a:solidFill>
                <a:schemeClr val="tx1"/>
              </a:solidFill>
            </a:endParaRPr>
          </a:p>
          <a:p>
            <a:pPr algn="ctr" eaLnBrk="1" hangingPunct="1">
              <a:spcBef>
                <a:spcPct val="0"/>
              </a:spcBef>
              <a:buFontTx/>
              <a:buNone/>
            </a:pPr>
            <a:r>
              <a:rPr lang="en-US" altLang="en-US" sz="2000" b="1" dirty="0" smtClean="0">
                <a:solidFill>
                  <a:schemeClr val="tx1"/>
                </a:solidFill>
              </a:rPr>
              <a:t>Interpretation of results</a:t>
            </a:r>
            <a:endParaRPr lang="en-US" altLang="en-US" sz="2000" b="1" dirty="0">
              <a:solidFill>
                <a:schemeClr val="tx1"/>
              </a:solidFill>
            </a:endParaRPr>
          </a:p>
        </p:txBody>
      </p:sp>
      <p:sp>
        <p:nvSpPr>
          <p:cNvPr id="2" name="Rektangel 1"/>
          <p:cNvSpPr/>
          <p:nvPr/>
        </p:nvSpPr>
        <p:spPr>
          <a:xfrm>
            <a:off x="2778819" y="2838158"/>
            <a:ext cx="6673938" cy="1200329"/>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Georgia" panose="02040502050405020303" pitchFamily="18" charset="0"/>
              </a:rPr>
              <a:t>Increased injury risk when total score is &lt;14?</a:t>
            </a:r>
          </a:p>
          <a:p>
            <a:pPr marL="342900" indent="-342900">
              <a:buFont typeface="Arial" panose="020B0604020202020204" pitchFamily="34" charset="0"/>
              <a:buChar char="•"/>
            </a:pPr>
            <a:r>
              <a:rPr lang="en-US" sz="2400" dirty="0" smtClean="0">
                <a:latin typeface="Georgia" panose="02040502050405020303" pitchFamily="18" charset="0"/>
              </a:rPr>
              <a:t>Questionable test-retest reliability</a:t>
            </a:r>
          </a:p>
          <a:p>
            <a:pPr marL="342900" indent="-342900">
              <a:buFont typeface="Arial" panose="020B0604020202020204" pitchFamily="34" charset="0"/>
              <a:buChar char="•"/>
            </a:pPr>
            <a:r>
              <a:rPr lang="en-US" sz="2400" dirty="0" smtClean="0">
                <a:latin typeface="Georgia" panose="02040502050405020303" pitchFamily="18" charset="0"/>
              </a:rPr>
              <a:t>Poor inter-rater reliability</a:t>
            </a:r>
            <a:endParaRPr lang="en-US" sz="2400" dirty="0">
              <a:latin typeface="Georgia" panose="02040502050405020303" pitchFamily="18" charset="0"/>
            </a:endParaRPr>
          </a:p>
        </p:txBody>
      </p:sp>
      <p:pic>
        <p:nvPicPr>
          <p:cNvPr id="3" name="Bilde 2"/>
          <p:cNvPicPr>
            <a:picLocks noChangeAspect="1"/>
          </p:cNvPicPr>
          <p:nvPr/>
        </p:nvPicPr>
        <p:blipFill>
          <a:blip r:embed="rId3"/>
          <a:stretch>
            <a:fillRect/>
          </a:stretch>
        </p:blipFill>
        <p:spPr>
          <a:xfrm>
            <a:off x="412055" y="4505911"/>
            <a:ext cx="2011854" cy="2139881"/>
          </a:xfrm>
          <a:prstGeom prst="rect">
            <a:avLst/>
          </a:prstGeom>
        </p:spPr>
      </p:pic>
      <p:pic>
        <p:nvPicPr>
          <p:cNvPr id="4" name="Bilde 3"/>
          <p:cNvPicPr>
            <a:picLocks noChangeAspect="1"/>
          </p:cNvPicPr>
          <p:nvPr/>
        </p:nvPicPr>
        <p:blipFill>
          <a:blip r:embed="rId4"/>
          <a:stretch>
            <a:fillRect/>
          </a:stretch>
        </p:blipFill>
        <p:spPr>
          <a:xfrm>
            <a:off x="9452757" y="4816833"/>
            <a:ext cx="2542252" cy="1828959"/>
          </a:xfrm>
          <a:prstGeom prst="rect">
            <a:avLst/>
          </a:prstGeom>
        </p:spPr>
      </p:pic>
      <p:pic>
        <p:nvPicPr>
          <p:cNvPr id="5" name="Bilde 4"/>
          <p:cNvPicPr>
            <a:picLocks noChangeAspect="1"/>
          </p:cNvPicPr>
          <p:nvPr/>
        </p:nvPicPr>
        <p:blipFill>
          <a:blip r:embed="rId5"/>
          <a:stretch>
            <a:fillRect/>
          </a:stretch>
        </p:blipFill>
        <p:spPr>
          <a:xfrm>
            <a:off x="4459925" y="5274632"/>
            <a:ext cx="2956816" cy="1103472"/>
          </a:xfrm>
          <a:prstGeom prst="rect">
            <a:avLst/>
          </a:prstGeom>
        </p:spPr>
      </p:pic>
    </p:spTree>
    <p:extLst>
      <p:ext uri="{BB962C8B-B14F-4D97-AF65-F5344CB8AC3E}">
        <p14:creationId xmlns:p14="http://schemas.microsoft.com/office/powerpoint/2010/main" val="248241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1805940" y="445615"/>
            <a:ext cx="8606790" cy="12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800" b="1" dirty="0" smtClean="0">
                <a:solidFill>
                  <a:schemeClr val="tx1"/>
                </a:solidFill>
              </a:rPr>
              <a:t>6. Future core stability monitoring?</a:t>
            </a:r>
          </a:p>
          <a:p>
            <a:pPr algn="ctr" eaLnBrk="1" hangingPunct="1">
              <a:spcBef>
                <a:spcPct val="0"/>
              </a:spcBef>
              <a:buFontTx/>
              <a:buNone/>
            </a:pPr>
            <a:endParaRPr lang="en-US" altLang="en-US" sz="2000" b="1" dirty="0" smtClean="0">
              <a:solidFill>
                <a:schemeClr val="tx1"/>
              </a:solidFill>
            </a:endParaRPr>
          </a:p>
          <a:p>
            <a:pPr algn="ctr" eaLnBrk="1" hangingPunct="1">
              <a:spcBef>
                <a:spcPct val="0"/>
              </a:spcBef>
              <a:buFontTx/>
              <a:buNone/>
            </a:pPr>
            <a:r>
              <a:rPr lang="en-US" altLang="en-US" sz="2000" b="1" dirty="0" smtClean="0">
                <a:solidFill>
                  <a:schemeClr val="tx1"/>
                </a:solidFill>
              </a:rPr>
              <a:t>Real time core position and immediate feedback </a:t>
            </a:r>
            <a:endParaRPr lang="en-US" altLang="en-US" sz="2000" b="1" dirty="0">
              <a:solidFill>
                <a:schemeClr val="tx1"/>
              </a:solidFill>
            </a:endParaRPr>
          </a:p>
        </p:txBody>
      </p: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789" y="2019314"/>
            <a:ext cx="2144368" cy="3795532"/>
          </a:xfrm>
          <a:prstGeom prst="rect">
            <a:avLst/>
          </a:prstGeom>
        </p:spPr>
      </p:pic>
      <p:pic>
        <p:nvPicPr>
          <p:cNvPr id="10" name="Bil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467" y="2269890"/>
            <a:ext cx="4726608" cy="3544956"/>
          </a:xfrm>
          <a:prstGeom prst="rect">
            <a:avLst/>
          </a:prstGeom>
        </p:spPr>
      </p:pic>
      <p:sp>
        <p:nvSpPr>
          <p:cNvPr id="11" name="Rektangel 10"/>
          <p:cNvSpPr/>
          <p:nvPr/>
        </p:nvSpPr>
        <p:spPr>
          <a:xfrm>
            <a:off x="4591084" y="6371850"/>
            <a:ext cx="2903808" cy="369332"/>
          </a:xfrm>
          <a:prstGeom prst="rect">
            <a:avLst/>
          </a:prstGeom>
        </p:spPr>
        <p:txBody>
          <a:bodyPr wrap="none">
            <a:spAutoFit/>
          </a:bodyPr>
          <a:lstStyle/>
          <a:p>
            <a:r>
              <a:rPr lang="nb-NO" dirty="0"/>
              <a:t>http://www.corexsports.com</a:t>
            </a:r>
          </a:p>
        </p:txBody>
      </p:sp>
    </p:spTree>
    <p:extLst>
      <p:ext uri="{BB962C8B-B14F-4D97-AF65-F5344CB8AC3E}">
        <p14:creationId xmlns:p14="http://schemas.microsoft.com/office/powerpoint/2010/main" val="2350930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246558" y="552510"/>
            <a:ext cx="5662127" cy="1261884"/>
          </a:xfrm>
          <a:prstGeom prst="rect">
            <a:avLst/>
          </a:prstGeom>
        </p:spPr>
        <p:txBody>
          <a:bodyPr wrap="none">
            <a:spAutoFit/>
          </a:bodyPr>
          <a:lstStyle/>
          <a:p>
            <a:pPr algn="ctr"/>
            <a:r>
              <a:rPr lang="en-US" altLang="en-US" sz="2800" b="1" dirty="0">
                <a:latin typeface="Georgia" panose="02040502050405020303" pitchFamily="18" charset="0"/>
              </a:rPr>
              <a:t>7</a:t>
            </a:r>
            <a:r>
              <a:rPr lang="en-US" altLang="en-US" sz="2800" b="1" dirty="0" smtClean="0">
                <a:latin typeface="Georgia" panose="02040502050405020303" pitchFamily="18" charset="0"/>
              </a:rPr>
              <a:t>. Training recommendations</a:t>
            </a:r>
          </a:p>
          <a:p>
            <a:pPr algn="ctr"/>
            <a:endParaRPr lang="en-US" sz="2800" b="1" dirty="0" smtClean="0">
              <a:latin typeface="Georgia" panose="02040502050405020303" pitchFamily="18" charset="0"/>
            </a:endParaRPr>
          </a:p>
          <a:p>
            <a:pPr algn="ctr"/>
            <a:r>
              <a:rPr lang="en-US" sz="2000" b="1" dirty="0" smtClean="0">
                <a:latin typeface="Georgia" panose="02040502050405020303" pitchFamily="18" charset="0"/>
              </a:rPr>
              <a:t>General vs. specific training</a:t>
            </a:r>
            <a:endParaRPr lang="en-US" sz="2000" b="1" dirty="0"/>
          </a:p>
        </p:txBody>
      </p:sp>
      <p:cxnSp>
        <p:nvCxnSpPr>
          <p:cNvPr id="8" name="Rett pil 7"/>
          <p:cNvCxnSpPr/>
          <p:nvPr/>
        </p:nvCxnSpPr>
        <p:spPr>
          <a:xfrm>
            <a:off x="1203633" y="2566988"/>
            <a:ext cx="9626938"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ktangel 8"/>
          <p:cNvSpPr/>
          <p:nvPr/>
        </p:nvSpPr>
        <p:spPr>
          <a:xfrm>
            <a:off x="364301" y="2635806"/>
            <a:ext cx="1766830" cy="338554"/>
          </a:xfrm>
          <a:prstGeom prst="rect">
            <a:avLst/>
          </a:prstGeom>
        </p:spPr>
        <p:txBody>
          <a:bodyPr wrap="none">
            <a:spAutoFit/>
          </a:bodyPr>
          <a:lstStyle/>
          <a:p>
            <a:r>
              <a:rPr lang="en-US" sz="1600" dirty="0" smtClean="0">
                <a:latin typeface="Georgia" panose="02040502050405020303" pitchFamily="18" charset="0"/>
              </a:rPr>
              <a:t>General exercises</a:t>
            </a:r>
            <a:endParaRPr lang="en-US" sz="1600" dirty="0">
              <a:latin typeface="Georgia" panose="02040502050405020303" pitchFamily="18" charset="0"/>
            </a:endParaRPr>
          </a:p>
        </p:txBody>
      </p:sp>
      <p:sp>
        <p:nvSpPr>
          <p:cNvPr id="11" name="Rektangel 10"/>
          <p:cNvSpPr/>
          <p:nvPr/>
        </p:nvSpPr>
        <p:spPr>
          <a:xfrm>
            <a:off x="10133333" y="2634096"/>
            <a:ext cx="1757212" cy="338554"/>
          </a:xfrm>
          <a:prstGeom prst="rect">
            <a:avLst/>
          </a:prstGeom>
        </p:spPr>
        <p:txBody>
          <a:bodyPr wrap="none">
            <a:spAutoFit/>
          </a:bodyPr>
          <a:lstStyle/>
          <a:p>
            <a:r>
              <a:rPr lang="en-US" sz="1600" dirty="0" smtClean="0">
                <a:latin typeface="Georgia" panose="02040502050405020303" pitchFamily="18" charset="0"/>
              </a:rPr>
              <a:t>Specific exercises</a:t>
            </a:r>
            <a:endParaRPr lang="en-US" sz="1600" dirty="0">
              <a:latin typeface="Georgia" panose="02040502050405020303" pitchFamily="18" charset="0"/>
            </a:endParaRPr>
          </a:p>
        </p:txBody>
      </p:sp>
      <p:sp>
        <p:nvSpPr>
          <p:cNvPr id="13" name="Rektangel 12"/>
          <p:cNvSpPr/>
          <p:nvPr/>
        </p:nvSpPr>
        <p:spPr>
          <a:xfrm>
            <a:off x="642309" y="6242494"/>
            <a:ext cx="11008586" cy="369332"/>
          </a:xfrm>
          <a:prstGeom prst="rect">
            <a:avLst/>
          </a:prstGeom>
        </p:spPr>
        <p:txBody>
          <a:bodyPr wrap="square">
            <a:spAutoFit/>
          </a:bodyPr>
          <a:lstStyle/>
          <a:p>
            <a:r>
              <a:rPr lang="en-US" dirty="0" smtClean="0">
                <a:latin typeface="Georgia" panose="02040502050405020303" pitchFamily="18" charset="0"/>
              </a:rPr>
              <a:t>Specificity is related to movement pattern, movement velocity, type of contraction and force of contraction</a:t>
            </a:r>
            <a:endParaRPr lang="en-US" dirty="0">
              <a:latin typeface="Georgia" panose="02040502050405020303" pitchFamily="18" charset="0"/>
            </a:endParaRPr>
          </a:p>
        </p:txBody>
      </p:sp>
      <p:sp>
        <p:nvSpPr>
          <p:cNvPr id="15" name="Rektangel 14"/>
          <p:cNvSpPr/>
          <p:nvPr/>
        </p:nvSpPr>
        <p:spPr>
          <a:xfrm>
            <a:off x="5150355" y="2634096"/>
            <a:ext cx="1699504" cy="338554"/>
          </a:xfrm>
          <a:prstGeom prst="rect">
            <a:avLst/>
          </a:prstGeom>
        </p:spPr>
        <p:txBody>
          <a:bodyPr wrap="none">
            <a:spAutoFit/>
          </a:bodyPr>
          <a:lstStyle/>
          <a:p>
            <a:r>
              <a:rPr lang="en-US" sz="1600" dirty="0" smtClean="0">
                <a:latin typeface="Georgia" panose="02040502050405020303" pitchFamily="18" charset="0"/>
              </a:rPr>
              <a:t>Special exercises</a:t>
            </a:r>
            <a:endParaRPr lang="en-US" sz="1600" dirty="0">
              <a:latin typeface="Georgia" panose="02040502050405020303" pitchFamily="18" charset="0"/>
            </a:endParaRPr>
          </a:p>
        </p:txBody>
      </p:sp>
      <p:pic>
        <p:nvPicPr>
          <p:cNvPr id="7" name="Bild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627" y="3901074"/>
            <a:ext cx="1658256" cy="2048434"/>
          </a:xfrm>
          <a:prstGeom prst="rect">
            <a:avLst/>
          </a:prstGeom>
        </p:spPr>
      </p:pic>
      <p:pic>
        <p:nvPicPr>
          <p:cNvPr id="10" name="Bild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0213" y="3157298"/>
            <a:ext cx="1682642" cy="2792210"/>
          </a:xfrm>
          <a:prstGeom prst="rect">
            <a:avLst/>
          </a:prstGeom>
        </p:spPr>
      </p:pic>
      <p:pic>
        <p:nvPicPr>
          <p:cNvPr id="12" name="Bild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8677" y="4083970"/>
            <a:ext cx="2926334" cy="1865538"/>
          </a:xfrm>
          <a:prstGeom prst="rect">
            <a:avLst/>
          </a:prstGeom>
        </p:spPr>
      </p:pic>
      <p:pic>
        <p:nvPicPr>
          <p:cNvPr id="14" name="Bild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23870" y="3803530"/>
            <a:ext cx="2304488" cy="2145978"/>
          </a:xfrm>
          <a:prstGeom prst="rect">
            <a:avLst/>
          </a:prstGeom>
        </p:spPr>
      </p:pic>
    </p:spTree>
    <p:extLst>
      <p:ext uri="{BB962C8B-B14F-4D97-AF65-F5344CB8AC3E}">
        <p14:creationId xmlns:p14="http://schemas.microsoft.com/office/powerpoint/2010/main" val="277962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246560" y="552510"/>
            <a:ext cx="5662127" cy="1261884"/>
          </a:xfrm>
          <a:prstGeom prst="rect">
            <a:avLst/>
          </a:prstGeom>
        </p:spPr>
        <p:txBody>
          <a:bodyPr wrap="none">
            <a:spAutoFit/>
          </a:bodyPr>
          <a:lstStyle/>
          <a:p>
            <a:pPr algn="ctr"/>
            <a:r>
              <a:rPr lang="en-US" altLang="en-US" sz="2800" b="1" dirty="0">
                <a:latin typeface="Georgia" panose="02040502050405020303" pitchFamily="18" charset="0"/>
              </a:rPr>
              <a:t>7</a:t>
            </a:r>
            <a:r>
              <a:rPr lang="en-US" altLang="en-US" sz="2800" b="1" dirty="0" smtClean="0">
                <a:latin typeface="Georgia" panose="02040502050405020303" pitchFamily="18" charset="0"/>
              </a:rPr>
              <a:t>. Training recommendations</a:t>
            </a:r>
          </a:p>
          <a:p>
            <a:pPr algn="ctr"/>
            <a:endParaRPr lang="en-US" sz="2800" b="1" dirty="0" smtClean="0">
              <a:latin typeface="Georgia" panose="02040502050405020303" pitchFamily="18" charset="0"/>
            </a:endParaRPr>
          </a:p>
          <a:p>
            <a:pPr algn="ctr"/>
            <a:r>
              <a:rPr lang="en-US" sz="2000" b="1" dirty="0" smtClean="0">
                <a:latin typeface="Georgia" panose="02040502050405020303" pitchFamily="18" charset="0"/>
              </a:rPr>
              <a:t>The traditional progression model</a:t>
            </a:r>
            <a:endParaRPr lang="en-US" sz="2000" b="1" dirty="0"/>
          </a:p>
        </p:txBody>
      </p:sp>
      <p:cxnSp>
        <p:nvCxnSpPr>
          <p:cNvPr id="8" name="Rett pil 7"/>
          <p:cNvCxnSpPr/>
          <p:nvPr/>
        </p:nvCxnSpPr>
        <p:spPr>
          <a:xfrm>
            <a:off x="1203633" y="2566988"/>
            <a:ext cx="9626938"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ktangel 8"/>
          <p:cNvSpPr/>
          <p:nvPr/>
        </p:nvSpPr>
        <p:spPr>
          <a:xfrm>
            <a:off x="364301" y="2635806"/>
            <a:ext cx="1766830" cy="338554"/>
          </a:xfrm>
          <a:prstGeom prst="rect">
            <a:avLst/>
          </a:prstGeom>
        </p:spPr>
        <p:txBody>
          <a:bodyPr wrap="none">
            <a:spAutoFit/>
          </a:bodyPr>
          <a:lstStyle/>
          <a:p>
            <a:r>
              <a:rPr lang="en-US" sz="1600" dirty="0" smtClean="0">
                <a:latin typeface="Georgia" panose="02040502050405020303" pitchFamily="18" charset="0"/>
              </a:rPr>
              <a:t>General exercises</a:t>
            </a:r>
            <a:endParaRPr lang="en-US" sz="1600" dirty="0">
              <a:latin typeface="Georgia" panose="02040502050405020303" pitchFamily="18" charset="0"/>
            </a:endParaRPr>
          </a:p>
        </p:txBody>
      </p:sp>
      <p:sp>
        <p:nvSpPr>
          <p:cNvPr id="11" name="Rektangel 10"/>
          <p:cNvSpPr/>
          <p:nvPr/>
        </p:nvSpPr>
        <p:spPr>
          <a:xfrm>
            <a:off x="10133333" y="2634096"/>
            <a:ext cx="1757212" cy="338554"/>
          </a:xfrm>
          <a:prstGeom prst="rect">
            <a:avLst/>
          </a:prstGeom>
        </p:spPr>
        <p:txBody>
          <a:bodyPr wrap="none">
            <a:spAutoFit/>
          </a:bodyPr>
          <a:lstStyle/>
          <a:p>
            <a:r>
              <a:rPr lang="en-US" sz="1600" dirty="0" smtClean="0">
                <a:latin typeface="Georgia" panose="02040502050405020303" pitchFamily="18" charset="0"/>
              </a:rPr>
              <a:t>Specific exercises</a:t>
            </a:r>
            <a:endParaRPr lang="en-US" sz="1600" dirty="0">
              <a:latin typeface="Georgia" panose="02040502050405020303" pitchFamily="18" charset="0"/>
            </a:endParaRPr>
          </a:p>
        </p:txBody>
      </p:sp>
      <p:sp>
        <p:nvSpPr>
          <p:cNvPr id="15" name="Rektangel 14"/>
          <p:cNvSpPr/>
          <p:nvPr/>
        </p:nvSpPr>
        <p:spPr>
          <a:xfrm>
            <a:off x="5150355" y="2634096"/>
            <a:ext cx="1699504" cy="338554"/>
          </a:xfrm>
          <a:prstGeom prst="rect">
            <a:avLst/>
          </a:prstGeom>
        </p:spPr>
        <p:txBody>
          <a:bodyPr wrap="none">
            <a:spAutoFit/>
          </a:bodyPr>
          <a:lstStyle/>
          <a:p>
            <a:r>
              <a:rPr lang="en-US" sz="1600" dirty="0" smtClean="0">
                <a:latin typeface="Georgia" panose="02040502050405020303" pitchFamily="18" charset="0"/>
              </a:rPr>
              <a:t>Special exercises</a:t>
            </a:r>
            <a:endParaRPr lang="en-US" sz="1600" dirty="0">
              <a:latin typeface="Georgia" panose="02040502050405020303" pitchFamily="18" charset="0"/>
            </a:endParaRPr>
          </a:p>
        </p:txBody>
      </p:sp>
      <p:sp>
        <p:nvSpPr>
          <p:cNvPr id="10" name="Rektangel 9"/>
          <p:cNvSpPr/>
          <p:nvPr/>
        </p:nvSpPr>
        <p:spPr>
          <a:xfrm>
            <a:off x="613026" y="3988351"/>
            <a:ext cx="10859836" cy="1877437"/>
          </a:xfrm>
          <a:prstGeom prst="rect">
            <a:avLst/>
          </a:prstGeom>
        </p:spPr>
        <p:txBody>
          <a:bodyPr wrap="square">
            <a:spAutoFit/>
          </a:bodyPr>
          <a:lstStyle/>
          <a:p>
            <a:endParaRPr lang="en-US" sz="1600" dirty="0">
              <a:latin typeface="Georgia" panose="02040502050405020303" pitchFamily="18" charset="0"/>
            </a:endParaRPr>
          </a:p>
          <a:p>
            <a:r>
              <a:rPr lang="en-US" sz="1600" dirty="0" smtClean="0">
                <a:latin typeface="Georgia" panose="02040502050405020303" pitchFamily="18" charset="0"/>
              </a:rPr>
              <a:t>		</a:t>
            </a:r>
            <a:r>
              <a:rPr lang="en-US" sz="2000" dirty="0" smtClean="0">
                <a:latin typeface="Georgia" panose="02040502050405020303" pitchFamily="18" charset="0"/>
              </a:rPr>
              <a:t>Level III: Proprioceptive or functional training exercises</a:t>
            </a:r>
          </a:p>
          <a:p>
            <a:endParaRPr lang="en-US" sz="2000" dirty="0">
              <a:latin typeface="Georgia" panose="02040502050405020303" pitchFamily="18" charset="0"/>
            </a:endParaRPr>
          </a:p>
          <a:p>
            <a:r>
              <a:rPr lang="en-US" sz="2000" dirty="0" smtClean="0">
                <a:latin typeface="Georgia" panose="02040502050405020303" pitchFamily="18" charset="0"/>
              </a:rPr>
              <a:t>	Level II: Training exercises for local and global muscles</a:t>
            </a:r>
          </a:p>
          <a:p>
            <a:endParaRPr lang="en-US" sz="2000" dirty="0" smtClean="0">
              <a:latin typeface="Georgia" panose="02040502050405020303" pitchFamily="18" charset="0"/>
            </a:endParaRPr>
          </a:p>
          <a:p>
            <a:r>
              <a:rPr lang="en-US" sz="2000" dirty="0" smtClean="0">
                <a:latin typeface="Georgia" panose="02040502050405020303" pitchFamily="18" charset="0"/>
              </a:rPr>
              <a:t>Level I: Isolating and recruiting the deeper local core muscles </a:t>
            </a:r>
            <a:endParaRPr lang="en-US" sz="2000" dirty="0">
              <a:latin typeface="Georgia" panose="02040502050405020303" pitchFamily="18" charset="0"/>
            </a:endParaRPr>
          </a:p>
        </p:txBody>
      </p:sp>
      <p:cxnSp>
        <p:nvCxnSpPr>
          <p:cNvPr id="4" name="Rett pil 3"/>
          <p:cNvCxnSpPr/>
          <p:nvPr/>
        </p:nvCxnSpPr>
        <p:spPr>
          <a:xfrm>
            <a:off x="1203633" y="3314700"/>
            <a:ext cx="0" cy="54292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Rett pil 11"/>
          <p:cNvCxnSpPr/>
          <p:nvPr/>
        </p:nvCxnSpPr>
        <p:spPr>
          <a:xfrm>
            <a:off x="2241863" y="3309932"/>
            <a:ext cx="0" cy="54292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3308668" y="3319455"/>
            <a:ext cx="0" cy="54292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9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186185" y="552510"/>
            <a:ext cx="5695790" cy="1261884"/>
          </a:xfrm>
          <a:prstGeom prst="rect">
            <a:avLst/>
          </a:prstGeom>
        </p:spPr>
        <p:txBody>
          <a:bodyPr wrap="none">
            <a:spAutoFit/>
          </a:bodyPr>
          <a:lstStyle/>
          <a:p>
            <a:pPr algn="ctr"/>
            <a:r>
              <a:rPr lang="en-US" altLang="en-US" sz="2800" b="1" dirty="0">
                <a:latin typeface="Georgia" panose="02040502050405020303" pitchFamily="18" charset="0"/>
              </a:rPr>
              <a:t>7</a:t>
            </a:r>
            <a:r>
              <a:rPr lang="en-US" altLang="en-US" sz="2800" b="1" dirty="0" smtClean="0">
                <a:latin typeface="Georgia" panose="02040502050405020303" pitchFamily="18" charset="0"/>
              </a:rPr>
              <a:t>. Training recommendations</a:t>
            </a:r>
          </a:p>
          <a:p>
            <a:pPr algn="ctr"/>
            <a:endParaRPr lang="en-US" sz="2800" b="1" dirty="0" smtClean="0">
              <a:latin typeface="Georgia" panose="02040502050405020303" pitchFamily="18" charset="0"/>
            </a:endParaRPr>
          </a:p>
          <a:p>
            <a:pPr algn="ctr"/>
            <a:r>
              <a:rPr lang="en-US" sz="2000" b="1" dirty="0">
                <a:latin typeface="Georgia" panose="02040502050405020303" pitchFamily="18" charset="0"/>
              </a:rPr>
              <a:t>Recruiting the deeper local core muscles </a:t>
            </a:r>
            <a:endParaRPr lang="en-US" sz="2000" b="1" dirty="0"/>
          </a:p>
        </p:txBody>
      </p:sp>
      <p:sp>
        <p:nvSpPr>
          <p:cNvPr id="6" name="Rektangel 5"/>
          <p:cNvSpPr/>
          <p:nvPr/>
        </p:nvSpPr>
        <p:spPr>
          <a:xfrm>
            <a:off x="3404092" y="5591656"/>
            <a:ext cx="4929555" cy="400110"/>
          </a:xfrm>
          <a:prstGeom prst="rect">
            <a:avLst/>
          </a:prstGeom>
        </p:spPr>
        <p:txBody>
          <a:bodyPr wrap="none">
            <a:spAutoFit/>
          </a:bodyPr>
          <a:lstStyle/>
          <a:p>
            <a:r>
              <a:rPr lang="en-US" sz="2000" dirty="0" smtClean="0">
                <a:latin typeface="Georgia" panose="02040502050405020303" pitchFamily="18" charset="0"/>
              </a:rPr>
              <a:t>Abdominal hollowing or bracing exercises</a:t>
            </a:r>
            <a:endParaRPr lang="en-US" sz="2000" dirty="0"/>
          </a:p>
        </p:txBody>
      </p:sp>
      <p:pic>
        <p:nvPicPr>
          <p:cNvPr id="5" name="Bilde 4"/>
          <p:cNvPicPr>
            <a:picLocks noChangeAspect="1"/>
          </p:cNvPicPr>
          <p:nvPr/>
        </p:nvPicPr>
        <p:blipFill>
          <a:blip r:embed="rId3"/>
          <a:stretch>
            <a:fillRect/>
          </a:stretch>
        </p:blipFill>
        <p:spPr>
          <a:xfrm>
            <a:off x="8141680" y="2975410"/>
            <a:ext cx="2652987" cy="1343633"/>
          </a:xfrm>
          <a:prstGeom prst="rect">
            <a:avLst/>
          </a:prstGeom>
        </p:spPr>
      </p:pic>
      <p:pic>
        <p:nvPicPr>
          <p:cNvPr id="8" name="Bild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8232" y="2965043"/>
            <a:ext cx="2816596" cy="1408298"/>
          </a:xfrm>
          <a:prstGeom prst="rect">
            <a:avLst/>
          </a:prstGeom>
        </p:spPr>
      </p:pic>
      <p:pic>
        <p:nvPicPr>
          <p:cNvPr id="9" name="Bild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70235" y="2772698"/>
            <a:ext cx="1249788" cy="1579001"/>
          </a:xfrm>
          <a:prstGeom prst="rect">
            <a:avLst/>
          </a:prstGeom>
        </p:spPr>
      </p:pic>
    </p:spTree>
    <p:extLst>
      <p:ext uri="{BB962C8B-B14F-4D97-AF65-F5344CB8AC3E}">
        <p14:creationId xmlns:p14="http://schemas.microsoft.com/office/powerpoint/2010/main" val="529226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203017" y="552510"/>
            <a:ext cx="5662127" cy="1261884"/>
          </a:xfrm>
          <a:prstGeom prst="rect">
            <a:avLst/>
          </a:prstGeom>
        </p:spPr>
        <p:txBody>
          <a:bodyPr wrap="none">
            <a:spAutoFit/>
          </a:bodyPr>
          <a:lstStyle/>
          <a:p>
            <a:pPr algn="ctr"/>
            <a:r>
              <a:rPr lang="en-US" altLang="en-US" sz="2800" b="1" dirty="0">
                <a:latin typeface="Georgia" panose="02040502050405020303" pitchFamily="18" charset="0"/>
              </a:rPr>
              <a:t>7</a:t>
            </a:r>
            <a:r>
              <a:rPr lang="en-US" altLang="en-US" sz="2800" b="1" dirty="0" smtClean="0">
                <a:latin typeface="Georgia" panose="02040502050405020303" pitchFamily="18" charset="0"/>
              </a:rPr>
              <a:t>. Training recommendations</a:t>
            </a:r>
          </a:p>
          <a:p>
            <a:pPr algn="ctr"/>
            <a:endParaRPr lang="en-US" sz="2800" b="1" dirty="0" smtClean="0">
              <a:latin typeface="Georgia" panose="02040502050405020303" pitchFamily="18" charset="0"/>
            </a:endParaRPr>
          </a:p>
          <a:p>
            <a:pPr algn="ctr"/>
            <a:r>
              <a:rPr lang="en-US" sz="2000" b="1" dirty="0">
                <a:latin typeface="Georgia" panose="02040502050405020303" pitchFamily="18" charset="0"/>
              </a:rPr>
              <a:t>Exercises for local and global muscles</a:t>
            </a:r>
            <a:endParaRPr lang="en-US" sz="2000" b="1" dirty="0"/>
          </a:p>
        </p:txBody>
      </p:sp>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4244" y="3507571"/>
            <a:ext cx="1789041" cy="1020068"/>
          </a:xfrm>
          <a:prstGeom prst="rect">
            <a:avLst/>
          </a:prstGeom>
        </p:spPr>
      </p:pic>
      <p:pic>
        <p:nvPicPr>
          <p:cNvPr id="4" name="Bilde 3"/>
          <p:cNvPicPr>
            <a:picLocks noChangeAspect="1"/>
          </p:cNvPicPr>
          <p:nvPr/>
        </p:nvPicPr>
        <p:blipFill>
          <a:blip r:embed="rId4"/>
          <a:stretch>
            <a:fillRect/>
          </a:stretch>
        </p:blipFill>
        <p:spPr>
          <a:xfrm>
            <a:off x="888076" y="4789040"/>
            <a:ext cx="2672807" cy="975657"/>
          </a:xfrm>
          <a:prstGeom prst="rect">
            <a:avLst/>
          </a:prstGeom>
        </p:spPr>
      </p:pic>
      <p:pic>
        <p:nvPicPr>
          <p:cNvPr id="5" name="Bilde 4"/>
          <p:cNvPicPr>
            <a:picLocks noChangeAspect="1"/>
          </p:cNvPicPr>
          <p:nvPr/>
        </p:nvPicPr>
        <p:blipFill>
          <a:blip r:embed="rId5"/>
          <a:stretch>
            <a:fillRect/>
          </a:stretch>
        </p:blipFill>
        <p:spPr>
          <a:xfrm>
            <a:off x="3966041" y="3344038"/>
            <a:ext cx="1745647" cy="1183602"/>
          </a:xfrm>
          <a:prstGeom prst="rect">
            <a:avLst/>
          </a:prstGeom>
        </p:spPr>
      </p:pic>
      <p:pic>
        <p:nvPicPr>
          <p:cNvPr id="6" name="Bilde 5"/>
          <p:cNvPicPr>
            <a:picLocks noChangeAspect="1"/>
          </p:cNvPicPr>
          <p:nvPr/>
        </p:nvPicPr>
        <p:blipFill>
          <a:blip r:embed="rId6"/>
          <a:stretch>
            <a:fillRect/>
          </a:stretch>
        </p:blipFill>
        <p:spPr>
          <a:xfrm>
            <a:off x="3793764" y="4671532"/>
            <a:ext cx="2434760" cy="1097058"/>
          </a:xfrm>
          <a:prstGeom prst="rect">
            <a:avLst/>
          </a:prstGeom>
        </p:spPr>
      </p:pic>
      <p:pic>
        <p:nvPicPr>
          <p:cNvPr id="7" name="Bilde 6"/>
          <p:cNvPicPr>
            <a:picLocks noChangeAspect="1"/>
          </p:cNvPicPr>
          <p:nvPr/>
        </p:nvPicPr>
        <p:blipFill>
          <a:blip r:embed="rId7"/>
          <a:stretch>
            <a:fillRect/>
          </a:stretch>
        </p:blipFill>
        <p:spPr>
          <a:xfrm>
            <a:off x="6404444" y="3436206"/>
            <a:ext cx="2018986" cy="1135680"/>
          </a:xfrm>
          <a:prstGeom prst="rect">
            <a:avLst/>
          </a:prstGeom>
        </p:spPr>
      </p:pic>
      <p:pic>
        <p:nvPicPr>
          <p:cNvPr id="8" name="Bilde 7"/>
          <p:cNvPicPr>
            <a:picLocks noChangeAspect="1"/>
          </p:cNvPicPr>
          <p:nvPr/>
        </p:nvPicPr>
        <p:blipFill>
          <a:blip r:embed="rId8"/>
          <a:stretch>
            <a:fillRect/>
          </a:stretch>
        </p:blipFill>
        <p:spPr>
          <a:xfrm>
            <a:off x="6461404" y="4884672"/>
            <a:ext cx="1962025" cy="1052477"/>
          </a:xfrm>
          <a:prstGeom prst="rect">
            <a:avLst/>
          </a:prstGeom>
        </p:spPr>
      </p:pic>
      <p:pic>
        <p:nvPicPr>
          <p:cNvPr id="10" name="Bilde 9"/>
          <p:cNvPicPr>
            <a:picLocks noChangeAspect="1"/>
          </p:cNvPicPr>
          <p:nvPr/>
        </p:nvPicPr>
        <p:blipFill>
          <a:blip r:embed="rId9"/>
          <a:stretch>
            <a:fillRect/>
          </a:stretch>
        </p:blipFill>
        <p:spPr>
          <a:xfrm>
            <a:off x="9116185" y="3578549"/>
            <a:ext cx="1856615" cy="949090"/>
          </a:xfrm>
          <a:prstGeom prst="rect">
            <a:avLst/>
          </a:prstGeom>
        </p:spPr>
      </p:pic>
      <p:pic>
        <p:nvPicPr>
          <p:cNvPr id="11" name="Bilde 10"/>
          <p:cNvPicPr>
            <a:picLocks noChangeAspect="1"/>
          </p:cNvPicPr>
          <p:nvPr/>
        </p:nvPicPr>
        <p:blipFill>
          <a:blip r:embed="rId10"/>
          <a:stretch>
            <a:fillRect/>
          </a:stretch>
        </p:blipFill>
        <p:spPr>
          <a:xfrm>
            <a:off x="9129045" y="4855981"/>
            <a:ext cx="1843755" cy="984734"/>
          </a:xfrm>
          <a:prstGeom prst="rect">
            <a:avLst/>
          </a:prstGeom>
        </p:spPr>
      </p:pic>
    </p:spTree>
    <p:extLst>
      <p:ext uri="{BB962C8B-B14F-4D97-AF65-F5344CB8AC3E}">
        <p14:creationId xmlns:p14="http://schemas.microsoft.com/office/powerpoint/2010/main" val="2388990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203017" y="552510"/>
            <a:ext cx="5662127" cy="1261884"/>
          </a:xfrm>
          <a:prstGeom prst="rect">
            <a:avLst/>
          </a:prstGeom>
        </p:spPr>
        <p:txBody>
          <a:bodyPr wrap="none">
            <a:spAutoFit/>
          </a:bodyPr>
          <a:lstStyle/>
          <a:p>
            <a:pPr algn="ctr"/>
            <a:r>
              <a:rPr lang="en-US" altLang="en-US" sz="2800" b="1" dirty="0">
                <a:latin typeface="Georgia" panose="02040502050405020303" pitchFamily="18" charset="0"/>
              </a:rPr>
              <a:t>7</a:t>
            </a:r>
            <a:r>
              <a:rPr lang="en-US" altLang="en-US" sz="2800" b="1" dirty="0" smtClean="0">
                <a:latin typeface="Georgia" panose="02040502050405020303" pitchFamily="18" charset="0"/>
              </a:rPr>
              <a:t>. Training recommendations</a:t>
            </a:r>
          </a:p>
          <a:p>
            <a:pPr algn="ctr"/>
            <a:endParaRPr lang="en-US" sz="2800" b="1" dirty="0" smtClean="0">
              <a:latin typeface="Georgia" panose="02040502050405020303" pitchFamily="18" charset="0"/>
            </a:endParaRPr>
          </a:p>
          <a:p>
            <a:pPr algn="ctr"/>
            <a:r>
              <a:rPr lang="en-US" sz="2000" b="1" dirty="0" smtClean="0">
                <a:latin typeface="Georgia" panose="02040502050405020303" pitchFamily="18" charset="0"/>
              </a:rPr>
              <a:t>Proprioceptive training</a:t>
            </a:r>
            <a:endParaRPr lang="en-US" sz="2000" b="1" dirty="0"/>
          </a:p>
        </p:txBody>
      </p:sp>
      <p:pic>
        <p:nvPicPr>
          <p:cNvPr id="2" name="Bilde 1"/>
          <p:cNvPicPr>
            <a:picLocks noChangeAspect="1"/>
          </p:cNvPicPr>
          <p:nvPr/>
        </p:nvPicPr>
        <p:blipFill>
          <a:blip r:embed="rId3"/>
          <a:stretch>
            <a:fillRect/>
          </a:stretch>
        </p:blipFill>
        <p:spPr>
          <a:xfrm>
            <a:off x="4311475" y="2371381"/>
            <a:ext cx="3586821" cy="2837924"/>
          </a:xfrm>
          <a:prstGeom prst="rect">
            <a:avLst/>
          </a:prstGeom>
        </p:spPr>
      </p:pic>
    </p:spTree>
    <p:extLst>
      <p:ext uri="{BB962C8B-B14F-4D97-AF65-F5344CB8AC3E}">
        <p14:creationId xmlns:p14="http://schemas.microsoft.com/office/powerpoint/2010/main" val="1448345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015197" y="552510"/>
            <a:ext cx="8037778" cy="1261884"/>
          </a:xfrm>
          <a:prstGeom prst="rect">
            <a:avLst/>
          </a:prstGeom>
        </p:spPr>
        <p:txBody>
          <a:bodyPr wrap="none">
            <a:spAutoFit/>
          </a:bodyPr>
          <a:lstStyle/>
          <a:p>
            <a:pPr algn="ctr"/>
            <a:r>
              <a:rPr lang="en-US" altLang="en-US" sz="2800" b="1" dirty="0">
                <a:latin typeface="Georgia" panose="02040502050405020303" pitchFamily="18" charset="0"/>
              </a:rPr>
              <a:t>7</a:t>
            </a:r>
            <a:r>
              <a:rPr lang="en-US" altLang="en-US" sz="2800" b="1" dirty="0" smtClean="0">
                <a:latin typeface="Georgia" panose="02040502050405020303" pitchFamily="18" charset="0"/>
              </a:rPr>
              <a:t>. Training recommendations</a:t>
            </a:r>
          </a:p>
          <a:p>
            <a:pPr algn="ctr"/>
            <a:endParaRPr lang="en-US" sz="2800" b="1" dirty="0" smtClean="0">
              <a:latin typeface="Georgia" panose="02040502050405020303" pitchFamily="18" charset="0"/>
            </a:endParaRPr>
          </a:p>
          <a:p>
            <a:pPr algn="ctr"/>
            <a:r>
              <a:rPr lang="en-US" sz="2000" b="1" dirty="0" smtClean="0">
                <a:latin typeface="Georgia" panose="02040502050405020303" pitchFamily="18" charset="0"/>
              </a:rPr>
              <a:t>The traditional progression model is not useful for athletes</a:t>
            </a:r>
            <a:endParaRPr lang="en-US" sz="2000" b="1" dirty="0"/>
          </a:p>
        </p:txBody>
      </p:sp>
      <p:pic>
        <p:nvPicPr>
          <p:cNvPr id="4" name="Bilde 3"/>
          <p:cNvPicPr>
            <a:picLocks noChangeAspect="1"/>
          </p:cNvPicPr>
          <p:nvPr/>
        </p:nvPicPr>
        <p:blipFill>
          <a:blip r:embed="rId3"/>
          <a:stretch>
            <a:fillRect/>
          </a:stretch>
        </p:blipFill>
        <p:spPr>
          <a:xfrm>
            <a:off x="4192719" y="2287195"/>
            <a:ext cx="3811592" cy="3480803"/>
          </a:xfrm>
          <a:prstGeom prst="rect">
            <a:avLst/>
          </a:prstGeom>
        </p:spPr>
      </p:pic>
      <p:sp>
        <p:nvSpPr>
          <p:cNvPr id="5" name="Rektangel 4"/>
          <p:cNvSpPr/>
          <p:nvPr/>
        </p:nvSpPr>
        <p:spPr>
          <a:xfrm>
            <a:off x="530088" y="6121531"/>
            <a:ext cx="11211339" cy="646331"/>
          </a:xfrm>
          <a:prstGeom prst="rect">
            <a:avLst/>
          </a:prstGeom>
        </p:spPr>
        <p:txBody>
          <a:bodyPr wrap="square">
            <a:spAutoFit/>
          </a:bodyPr>
          <a:lstStyle/>
          <a:p>
            <a:r>
              <a:rPr lang="en-US" dirty="0"/>
              <a:t>Figure from O’Sullivan PB. Lumbar segmental `instability': clinical presentation and specific stabilizing exercise management. Man </a:t>
            </a:r>
            <a:r>
              <a:rPr lang="en-US" dirty="0" err="1"/>
              <a:t>Ther</a:t>
            </a:r>
            <a:r>
              <a:rPr lang="en-US" dirty="0"/>
              <a:t>. 2000;5:2-12. </a:t>
            </a:r>
            <a:endParaRPr lang="nb-NO" dirty="0"/>
          </a:p>
        </p:txBody>
      </p:sp>
    </p:spTree>
    <p:extLst>
      <p:ext uri="{BB962C8B-B14F-4D97-AF65-F5344CB8AC3E}">
        <p14:creationId xmlns:p14="http://schemas.microsoft.com/office/powerpoint/2010/main" val="2301566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txBox="1">
            <a:spLocks/>
          </p:cNvSpPr>
          <p:nvPr/>
        </p:nvSpPr>
        <p:spPr bwMode="auto">
          <a:xfrm>
            <a:off x="2240924" y="472873"/>
            <a:ext cx="7856113"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lang="nb-NO" altLang="nb-NO" sz="2800" b="1" dirty="0">
                <a:solidFill>
                  <a:srgbClr val="404041"/>
                </a:solidFill>
                <a:latin typeface="Georgia" panose="02040502050405020303" pitchFamily="18" charset="0"/>
              </a:rPr>
              <a:t>8</a:t>
            </a:r>
            <a:r>
              <a:rPr lang="nb-NO" altLang="nb-NO" sz="2800" b="1" dirty="0" smtClean="0">
                <a:solidFill>
                  <a:srgbClr val="404041"/>
                </a:solidFill>
                <a:latin typeface="Georgia" panose="02040502050405020303" pitchFamily="18" charset="0"/>
              </a:rPr>
              <a:t>. Core </a:t>
            </a:r>
            <a:r>
              <a:rPr lang="nb-NO" altLang="nb-NO" sz="2800" b="1" dirty="0" err="1" smtClean="0">
                <a:solidFill>
                  <a:srgbClr val="404041"/>
                </a:solidFill>
                <a:latin typeface="Georgia" panose="02040502050405020303" pitchFamily="18" charset="0"/>
              </a:rPr>
              <a:t>stability</a:t>
            </a:r>
            <a:r>
              <a:rPr lang="nb-NO" altLang="nb-NO" sz="2800" b="1" dirty="0" smtClean="0">
                <a:solidFill>
                  <a:srgbClr val="404041"/>
                </a:solidFill>
                <a:latin typeface="Georgia" panose="02040502050405020303" pitchFamily="18" charset="0"/>
              </a:rPr>
              <a:t> and </a:t>
            </a:r>
            <a:r>
              <a:rPr lang="nb-NO" altLang="nb-NO" sz="2800" b="1" dirty="0" err="1" smtClean="0">
                <a:solidFill>
                  <a:srgbClr val="404041"/>
                </a:solidFill>
                <a:latin typeface="Georgia" panose="02040502050405020303" pitchFamily="18" charset="0"/>
              </a:rPr>
              <a:t>athlete</a:t>
            </a:r>
            <a:r>
              <a:rPr lang="nb-NO" altLang="nb-NO" sz="2800" b="1" dirty="0" smtClean="0">
                <a:solidFill>
                  <a:srgbClr val="404041"/>
                </a:solidFill>
                <a:latin typeface="Georgia" panose="02040502050405020303" pitchFamily="18" charset="0"/>
              </a:rPr>
              <a:t> </a:t>
            </a:r>
            <a:r>
              <a:rPr lang="nb-NO" altLang="nb-NO" sz="2800" b="1" dirty="0" err="1" smtClean="0">
                <a:solidFill>
                  <a:srgbClr val="404041"/>
                </a:solidFill>
                <a:latin typeface="Georgia" panose="02040502050405020303" pitchFamily="18" charset="0"/>
              </a:rPr>
              <a:t>performance</a:t>
            </a:r>
            <a:endParaRPr lang="nb-NO" altLang="nb-NO" sz="2800" b="1" dirty="0">
              <a:solidFill>
                <a:srgbClr val="404041"/>
              </a:solidFill>
              <a:latin typeface="Georgia" panose="02040502050405020303" pitchFamily="18" charset="0"/>
            </a:endParaRPr>
          </a:p>
        </p:txBody>
      </p:sp>
      <p:sp>
        <p:nvSpPr>
          <p:cNvPr id="9" name="Undertittel 2"/>
          <p:cNvSpPr txBox="1">
            <a:spLocks/>
          </p:cNvSpPr>
          <p:nvPr/>
        </p:nvSpPr>
        <p:spPr bwMode="auto">
          <a:xfrm>
            <a:off x="2028824" y="4890328"/>
            <a:ext cx="8350210" cy="45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342900" indent="-342900"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indent="0" eaLnBrk="1" hangingPunct="1">
              <a:spcBef>
                <a:spcPct val="20000"/>
              </a:spcBef>
            </a:pPr>
            <a:r>
              <a:rPr lang="en-US" altLang="nb-NO" sz="2000" dirty="0" smtClean="0">
                <a:latin typeface="Georgia" panose="02040502050405020303" pitchFamily="18" charset="0"/>
              </a:rPr>
              <a:t>Core stability has only been positively related to some sport-specific tasks with strong core components.</a:t>
            </a:r>
          </a:p>
          <a:p>
            <a:pPr marL="0" indent="0" eaLnBrk="1" hangingPunct="1">
              <a:spcBef>
                <a:spcPct val="20000"/>
              </a:spcBef>
            </a:pPr>
            <a:endParaRPr lang="en-US" altLang="nb-NO" sz="2000" dirty="0" smtClean="0">
              <a:latin typeface="Georgia" panose="02040502050405020303" pitchFamily="18" charset="0"/>
            </a:endParaRPr>
          </a:p>
          <a:p>
            <a:pPr marL="0" indent="0" eaLnBrk="1" hangingPunct="1">
              <a:spcBef>
                <a:spcPct val="20000"/>
              </a:spcBef>
            </a:pPr>
            <a:r>
              <a:rPr lang="en-US" altLang="nb-NO" sz="2000" dirty="0" smtClean="0">
                <a:latin typeface="Georgia" panose="02040502050405020303" pitchFamily="18" charset="0"/>
              </a:rPr>
              <a:t>However, a true cause-effect relationship has not been established</a:t>
            </a:r>
          </a:p>
        </p:txBody>
      </p:sp>
      <p:pic>
        <p:nvPicPr>
          <p:cNvPr id="3" name="Bild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2764" y="2324002"/>
            <a:ext cx="3222181" cy="2143125"/>
          </a:xfrm>
          <a:prstGeom prst="rect">
            <a:avLst/>
          </a:prstGeom>
        </p:spPr>
      </p:pic>
      <p:pic>
        <p:nvPicPr>
          <p:cNvPr id="4" name="Bild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2425" y="2316255"/>
            <a:ext cx="2139881" cy="2145978"/>
          </a:xfrm>
          <a:prstGeom prst="rect">
            <a:avLst/>
          </a:prstGeom>
        </p:spPr>
      </p:pic>
    </p:spTree>
    <p:extLst>
      <p:ext uri="{BB962C8B-B14F-4D97-AF65-F5344CB8AC3E}">
        <p14:creationId xmlns:p14="http://schemas.microsoft.com/office/powerpoint/2010/main" val="4201269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txBox="1">
            <a:spLocks/>
          </p:cNvSpPr>
          <p:nvPr/>
        </p:nvSpPr>
        <p:spPr bwMode="auto">
          <a:xfrm>
            <a:off x="2240924" y="472873"/>
            <a:ext cx="7856113"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lang="en-US" altLang="nb-NO" sz="2800" b="1" dirty="0">
                <a:solidFill>
                  <a:srgbClr val="404041"/>
                </a:solidFill>
                <a:latin typeface="Georgia" panose="02040502050405020303" pitchFamily="18" charset="0"/>
              </a:rPr>
              <a:t>8</a:t>
            </a:r>
            <a:r>
              <a:rPr lang="en-US" altLang="nb-NO" sz="2800" b="1" dirty="0" smtClean="0">
                <a:solidFill>
                  <a:srgbClr val="404041"/>
                </a:solidFill>
                <a:latin typeface="Georgia" panose="02040502050405020303" pitchFamily="18" charset="0"/>
              </a:rPr>
              <a:t>. Core stability and athlete performance</a:t>
            </a:r>
            <a:endParaRPr lang="en-US" altLang="nb-NO" sz="2800" b="1" dirty="0">
              <a:solidFill>
                <a:srgbClr val="404041"/>
              </a:solidFill>
              <a:latin typeface="Georgia" panose="02040502050405020303" pitchFamily="18" charset="0"/>
            </a:endParaRPr>
          </a:p>
        </p:txBody>
      </p:sp>
      <p:sp>
        <p:nvSpPr>
          <p:cNvPr id="9" name="Undertittel 2"/>
          <p:cNvSpPr txBox="1">
            <a:spLocks/>
          </p:cNvSpPr>
          <p:nvPr/>
        </p:nvSpPr>
        <p:spPr bwMode="auto">
          <a:xfrm>
            <a:off x="2398372" y="4353521"/>
            <a:ext cx="7374278" cy="102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342900" indent="-342900"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indent="0" eaLnBrk="1" hangingPunct="1">
              <a:spcBef>
                <a:spcPct val="20000"/>
              </a:spcBef>
            </a:pPr>
            <a:r>
              <a:rPr lang="en-US" altLang="nb-NO" sz="2000" dirty="0" smtClean="0">
                <a:latin typeface="Georgia" panose="02040502050405020303" pitchFamily="18" charset="0"/>
              </a:rPr>
              <a:t>No direct link between core stability and athlete performance </a:t>
            </a:r>
          </a:p>
          <a:p>
            <a:pPr marL="0" indent="0" eaLnBrk="1" hangingPunct="1">
              <a:spcBef>
                <a:spcPct val="20000"/>
              </a:spcBef>
            </a:pPr>
            <a:r>
              <a:rPr lang="en-US" altLang="nb-NO" sz="2000" dirty="0" smtClean="0">
                <a:latin typeface="Georgia" panose="02040502050405020303" pitchFamily="18" charset="0"/>
              </a:rPr>
              <a:t>It’s more a matter of SUFFICIENT core stability </a:t>
            </a:r>
            <a:endParaRPr lang="en-US" altLang="nb-NO" sz="2000" dirty="0">
              <a:latin typeface="Georgia" panose="02040502050405020303" pitchFamily="18" charset="0"/>
            </a:endParaRPr>
          </a:p>
        </p:txBody>
      </p:sp>
      <p:sp>
        <p:nvSpPr>
          <p:cNvPr id="14" name="TekstSylinder 2"/>
          <p:cNvSpPr txBox="1">
            <a:spLocks noChangeArrowheads="1"/>
          </p:cNvSpPr>
          <p:nvPr/>
        </p:nvSpPr>
        <p:spPr bwMode="auto">
          <a:xfrm>
            <a:off x="7446808" y="1974827"/>
            <a:ext cx="15097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nb-NO" sz="6000" dirty="0" smtClean="0"/>
              <a:t>???</a:t>
            </a:r>
            <a:endParaRPr lang="en-US" altLang="nb-NO" sz="6000" dirty="0"/>
          </a:p>
        </p:txBody>
      </p:sp>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072" y="1974827"/>
            <a:ext cx="3407959" cy="1365622"/>
          </a:xfrm>
          <a:prstGeom prst="rect">
            <a:avLst/>
          </a:prstGeom>
        </p:spPr>
      </p:pic>
    </p:spTree>
    <p:extLst>
      <p:ext uri="{BB962C8B-B14F-4D97-AF65-F5344CB8AC3E}">
        <p14:creationId xmlns:p14="http://schemas.microsoft.com/office/powerpoint/2010/main" val="3702714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2324523" y="3888477"/>
            <a:ext cx="1487553" cy="1719221"/>
          </a:xfrm>
          <a:prstGeom prst="rect">
            <a:avLst/>
          </a:prstGeom>
        </p:spPr>
      </p:pic>
      <p:pic>
        <p:nvPicPr>
          <p:cNvPr id="2" name="Bilde 1"/>
          <p:cNvPicPr>
            <a:picLocks noChangeAspect="1"/>
          </p:cNvPicPr>
          <p:nvPr/>
        </p:nvPicPr>
        <p:blipFill>
          <a:blip r:embed="rId4"/>
          <a:stretch>
            <a:fillRect/>
          </a:stretch>
        </p:blipFill>
        <p:spPr>
          <a:xfrm>
            <a:off x="2324523" y="2080902"/>
            <a:ext cx="1488482" cy="1715814"/>
          </a:xfrm>
          <a:prstGeom prst="rect">
            <a:avLst/>
          </a:prstGeom>
        </p:spPr>
      </p:pic>
      <p:sp>
        <p:nvSpPr>
          <p:cNvPr id="5" name="Tittel 1"/>
          <p:cNvSpPr txBox="1">
            <a:spLocks/>
          </p:cNvSpPr>
          <p:nvPr/>
        </p:nvSpPr>
        <p:spPr bwMode="auto">
          <a:xfrm>
            <a:off x="1455986" y="563563"/>
            <a:ext cx="87852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1400">
                <a:solidFill>
                  <a:srgbClr val="404041"/>
                </a:solidFill>
                <a:latin typeface="Georgia" pitchFamily="18" charset="0"/>
                <a:cs typeface="Arial" charset="0"/>
              </a:defRPr>
            </a:lvl1pPr>
            <a:lvl2pPr marL="742950" indent="-285750" eaLnBrk="0" hangingPunct="0">
              <a:spcBef>
                <a:spcPct val="20000"/>
              </a:spcBef>
              <a:buChar char="–"/>
              <a:defRPr sz="1400">
                <a:solidFill>
                  <a:srgbClr val="404041"/>
                </a:solidFill>
                <a:latin typeface="Georgia" pitchFamily="18" charset="0"/>
                <a:cs typeface="Arial" charset="0"/>
              </a:defRPr>
            </a:lvl2pPr>
            <a:lvl3pPr marL="1143000" indent="-228600" eaLnBrk="0" hangingPunct="0">
              <a:spcBef>
                <a:spcPct val="20000"/>
              </a:spcBef>
              <a:buChar char="•"/>
              <a:defRPr sz="1400">
                <a:solidFill>
                  <a:srgbClr val="404041"/>
                </a:solidFill>
                <a:latin typeface="Georgia" pitchFamily="18" charset="0"/>
                <a:cs typeface="Arial" charset="0"/>
              </a:defRPr>
            </a:lvl3pPr>
            <a:lvl4pPr marL="1600200" indent="-228600" eaLnBrk="0" hangingPunct="0">
              <a:spcBef>
                <a:spcPct val="20000"/>
              </a:spcBef>
              <a:buChar char="–"/>
              <a:defRPr sz="1400">
                <a:solidFill>
                  <a:srgbClr val="404041"/>
                </a:solidFill>
                <a:latin typeface="Georgia" pitchFamily="18" charset="0"/>
                <a:cs typeface="Arial" charset="0"/>
              </a:defRPr>
            </a:lvl4pPr>
            <a:lvl5pPr marL="2057400" indent="-228600" eaLnBrk="0" hangingPunct="0">
              <a:spcBef>
                <a:spcPct val="20000"/>
              </a:spcBef>
              <a:buChar char="»"/>
              <a:defRPr sz="1400">
                <a:solidFill>
                  <a:srgbClr val="404041"/>
                </a:solidFill>
                <a:latin typeface="Georgia" pitchFamily="18" charset="0"/>
                <a:cs typeface="Arial" charset="0"/>
              </a:defRPr>
            </a:lvl5pPr>
            <a:lvl6pPr marL="2514600" indent="-228600" eaLnBrk="0" fontAlgn="base" hangingPunct="0">
              <a:spcBef>
                <a:spcPct val="20000"/>
              </a:spcBef>
              <a:spcAft>
                <a:spcPct val="0"/>
              </a:spcAft>
              <a:buChar char="»"/>
              <a:defRPr sz="1400">
                <a:solidFill>
                  <a:srgbClr val="404041"/>
                </a:solidFill>
                <a:latin typeface="Georgia" pitchFamily="18" charset="0"/>
                <a:cs typeface="Arial" charset="0"/>
              </a:defRPr>
            </a:lvl6pPr>
            <a:lvl7pPr marL="2971800" indent="-228600" eaLnBrk="0" fontAlgn="base" hangingPunct="0">
              <a:spcBef>
                <a:spcPct val="20000"/>
              </a:spcBef>
              <a:spcAft>
                <a:spcPct val="0"/>
              </a:spcAft>
              <a:buChar char="»"/>
              <a:defRPr sz="1400">
                <a:solidFill>
                  <a:srgbClr val="404041"/>
                </a:solidFill>
                <a:latin typeface="Georgia" pitchFamily="18" charset="0"/>
                <a:cs typeface="Arial" charset="0"/>
              </a:defRPr>
            </a:lvl7pPr>
            <a:lvl8pPr marL="3429000" indent="-228600" eaLnBrk="0" fontAlgn="base" hangingPunct="0">
              <a:spcBef>
                <a:spcPct val="20000"/>
              </a:spcBef>
              <a:spcAft>
                <a:spcPct val="0"/>
              </a:spcAft>
              <a:buChar char="»"/>
              <a:defRPr sz="1400">
                <a:solidFill>
                  <a:srgbClr val="404041"/>
                </a:solidFill>
                <a:latin typeface="Georgia" pitchFamily="18" charset="0"/>
                <a:cs typeface="Arial" charset="0"/>
              </a:defRPr>
            </a:lvl8pPr>
            <a:lvl9pPr marL="3886200" indent="-228600" eaLnBrk="0" fontAlgn="base" hangingPunct="0">
              <a:spcBef>
                <a:spcPct val="20000"/>
              </a:spcBef>
              <a:spcAft>
                <a:spcPct val="0"/>
              </a:spcAft>
              <a:buChar char="»"/>
              <a:defRPr sz="1400">
                <a:solidFill>
                  <a:srgbClr val="404041"/>
                </a:solidFill>
                <a:latin typeface="Georgia" pitchFamily="18" charset="0"/>
                <a:cs typeface="Arial" charset="0"/>
              </a:defRPr>
            </a:lvl9pPr>
          </a:lstStyle>
          <a:p>
            <a:pPr marL="514350" indent="-514350" algn="ctr" eaLnBrk="1" hangingPunct="1">
              <a:spcBef>
                <a:spcPct val="0"/>
              </a:spcBef>
              <a:buFontTx/>
              <a:buAutoNum type="arabicPeriod"/>
              <a:defRPr/>
            </a:pPr>
            <a:r>
              <a:rPr lang="en-US" altLang="en-US" sz="2800" b="1" dirty="0" smtClean="0">
                <a:solidFill>
                  <a:schemeClr val="tx1"/>
                </a:solidFill>
              </a:rPr>
              <a:t>Definitions</a:t>
            </a:r>
          </a:p>
          <a:p>
            <a:pPr algn="ctr" eaLnBrk="1" hangingPunct="1">
              <a:spcBef>
                <a:spcPct val="0"/>
              </a:spcBef>
              <a:buFontTx/>
              <a:buNone/>
              <a:defRPr/>
            </a:pPr>
            <a:endParaRPr lang="en-US" altLang="en-US" sz="2000" b="1" dirty="0" smtClean="0">
              <a:solidFill>
                <a:schemeClr val="tx1"/>
              </a:solidFill>
            </a:endParaRPr>
          </a:p>
          <a:p>
            <a:pPr algn="ctr" eaLnBrk="1" hangingPunct="1">
              <a:spcBef>
                <a:spcPct val="0"/>
              </a:spcBef>
              <a:buFontTx/>
              <a:buNone/>
              <a:defRPr/>
            </a:pPr>
            <a:r>
              <a:rPr lang="en-US" altLang="en-US" sz="2000" b="1" dirty="0" smtClean="0">
                <a:solidFill>
                  <a:schemeClr val="tx1"/>
                </a:solidFill>
              </a:rPr>
              <a:t>What is the core?</a:t>
            </a:r>
          </a:p>
        </p:txBody>
      </p:sp>
      <p:sp>
        <p:nvSpPr>
          <p:cNvPr id="6" name="Undertittel 2"/>
          <p:cNvSpPr txBox="1">
            <a:spLocks/>
          </p:cNvSpPr>
          <p:nvPr/>
        </p:nvSpPr>
        <p:spPr bwMode="auto">
          <a:xfrm>
            <a:off x="3269304" y="6165933"/>
            <a:ext cx="568151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eaLnBrk="1" hangingPunct="1">
              <a:buFontTx/>
              <a:buNone/>
            </a:pPr>
            <a:r>
              <a:rPr lang="en-US" altLang="en-US" sz="2000" dirty="0" smtClean="0">
                <a:solidFill>
                  <a:schemeClr val="tx1"/>
                </a:solidFill>
              </a:rPr>
              <a:t>No consensus, definitions depend on the context</a:t>
            </a:r>
            <a:endParaRPr lang="en-US" altLang="en-US" sz="2000" dirty="0">
              <a:solidFill>
                <a:schemeClr val="tx1"/>
              </a:solidFill>
            </a:endParaRPr>
          </a:p>
        </p:txBody>
      </p:sp>
      <p:sp>
        <p:nvSpPr>
          <p:cNvPr id="11" name="Rektangel 1"/>
          <p:cNvSpPr>
            <a:spLocks noChangeArrowheads="1"/>
          </p:cNvSpPr>
          <p:nvPr/>
        </p:nvSpPr>
        <p:spPr bwMode="auto">
          <a:xfrm>
            <a:off x="5965612" y="2535238"/>
            <a:ext cx="4453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cs typeface="Arial" panose="020B0604020202020204" pitchFamily="34" charset="0"/>
              </a:defRPr>
            </a:lvl1pPr>
            <a:lvl2pPr marL="742950" indent="-285750">
              <a:defRPr sz="2100">
                <a:solidFill>
                  <a:schemeClr val="tx1"/>
                </a:solidFill>
                <a:latin typeface="Arial" panose="020B0604020202020204" pitchFamily="34" charset="0"/>
                <a:cs typeface="Arial" panose="020B0604020202020204" pitchFamily="34" charset="0"/>
              </a:defRPr>
            </a:lvl2pPr>
            <a:lvl3pPr marL="1143000" indent="-228600">
              <a:defRPr sz="2100">
                <a:solidFill>
                  <a:schemeClr val="tx1"/>
                </a:solidFill>
                <a:latin typeface="Arial" panose="020B0604020202020204" pitchFamily="34" charset="0"/>
                <a:cs typeface="Arial" panose="020B0604020202020204" pitchFamily="34" charset="0"/>
              </a:defRPr>
            </a:lvl3pPr>
            <a:lvl4pPr marL="1600200" indent="-228600">
              <a:defRPr sz="2100">
                <a:solidFill>
                  <a:schemeClr val="tx1"/>
                </a:solidFill>
                <a:latin typeface="Arial" panose="020B0604020202020204" pitchFamily="34" charset="0"/>
                <a:cs typeface="Arial" panose="020B0604020202020204" pitchFamily="34" charset="0"/>
              </a:defRPr>
            </a:lvl4pPr>
            <a:lvl5pPr marL="2057400" indent="-228600">
              <a:defRPr sz="2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latin typeface="Georgia" panose="02040502050405020303" pitchFamily="18" charset="0"/>
              </a:rPr>
              <a:t>The area between the diaphragm and </a:t>
            </a:r>
          </a:p>
          <a:p>
            <a:pPr eaLnBrk="1" hangingPunct="1"/>
            <a:r>
              <a:rPr lang="en-US" altLang="en-US" sz="2000" dirty="0" smtClean="0">
                <a:latin typeface="Georgia" panose="02040502050405020303" pitchFamily="18" charset="0"/>
              </a:rPr>
              <a:t>the pelvic floor? </a:t>
            </a:r>
            <a:endParaRPr lang="en-US" altLang="en-US" sz="2000" dirty="0">
              <a:latin typeface="Georgia" panose="02040502050405020303" pitchFamily="18" charset="0"/>
            </a:endParaRPr>
          </a:p>
        </p:txBody>
      </p:sp>
      <p:sp>
        <p:nvSpPr>
          <p:cNvPr id="12" name="Rektangel 2"/>
          <p:cNvSpPr>
            <a:spLocks noChangeArrowheads="1"/>
          </p:cNvSpPr>
          <p:nvPr/>
        </p:nvSpPr>
        <p:spPr bwMode="auto">
          <a:xfrm>
            <a:off x="6051337" y="4484747"/>
            <a:ext cx="53623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cs typeface="Arial" panose="020B0604020202020204" pitchFamily="34" charset="0"/>
              </a:defRPr>
            </a:lvl1pPr>
            <a:lvl2pPr marL="742950" indent="-285750">
              <a:defRPr sz="2100">
                <a:solidFill>
                  <a:schemeClr val="tx1"/>
                </a:solidFill>
                <a:latin typeface="Arial" panose="020B0604020202020204" pitchFamily="34" charset="0"/>
                <a:cs typeface="Arial" panose="020B0604020202020204" pitchFamily="34" charset="0"/>
              </a:defRPr>
            </a:lvl2pPr>
            <a:lvl3pPr marL="1143000" indent="-228600">
              <a:defRPr sz="2100">
                <a:solidFill>
                  <a:schemeClr val="tx1"/>
                </a:solidFill>
                <a:latin typeface="Arial" panose="020B0604020202020204" pitchFamily="34" charset="0"/>
                <a:cs typeface="Arial" panose="020B0604020202020204" pitchFamily="34" charset="0"/>
              </a:defRPr>
            </a:lvl3pPr>
            <a:lvl4pPr marL="1600200" indent="-228600">
              <a:defRPr sz="2100">
                <a:solidFill>
                  <a:schemeClr val="tx1"/>
                </a:solidFill>
                <a:latin typeface="Arial" panose="020B0604020202020204" pitchFamily="34" charset="0"/>
                <a:cs typeface="Arial" panose="020B0604020202020204" pitchFamily="34" charset="0"/>
              </a:defRPr>
            </a:lvl4pPr>
            <a:lvl5pPr marL="2057400" indent="-228600">
              <a:defRPr sz="2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latin typeface="Georgia" panose="02040502050405020303" pitchFamily="18" charset="0"/>
              </a:rPr>
              <a:t>The area between the sternum and the knees?</a:t>
            </a:r>
            <a:endParaRPr lang="en-US" altLang="en-US" sz="2000" dirty="0">
              <a:latin typeface="Georgia" panose="02040502050405020303" pitchFamily="18" charset="0"/>
            </a:endParaRPr>
          </a:p>
        </p:txBody>
      </p:sp>
      <p:cxnSp>
        <p:nvCxnSpPr>
          <p:cNvPr id="14" name="Rett linje 2"/>
          <p:cNvCxnSpPr>
            <a:cxnSpLocks noChangeShapeType="1"/>
          </p:cNvCxnSpPr>
          <p:nvPr/>
        </p:nvCxnSpPr>
        <p:spPr bwMode="auto">
          <a:xfrm>
            <a:off x="3517687" y="4119563"/>
            <a:ext cx="712787" cy="581025"/>
          </a:xfrm>
          <a:prstGeom prst="line">
            <a:avLst/>
          </a:prstGeom>
          <a:no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Rett linje 7"/>
          <p:cNvCxnSpPr>
            <a:cxnSpLocks noChangeShapeType="1"/>
          </p:cNvCxnSpPr>
          <p:nvPr/>
        </p:nvCxnSpPr>
        <p:spPr bwMode="auto">
          <a:xfrm flipH="1">
            <a:off x="3517687" y="4722813"/>
            <a:ext cx="712787" cy="741362"/>
          </a:xfrm>
          <a:prstGeom prst="line">
            <a:avLst/>
          </a:prstGeom>
          <a:no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Rett linje 9"/>
          <p:cNvCxnSpPr>
            <a:cxnSpLocks noChangeShapeType="1"/>
          </p:cNvCxnSpPr>
          <p:nvPr/>
        </p:nvCxnSpPr>
        <p:spPr bwMode="auto">
          <a:xfrm>
            <a:off x="4230474" y="4700588"/>
            <a:ext cx="1735138" cy="22225"/>
          </a:xfrm>
          <a:prstGeom prst="line">
            <a:avLst/>
          </a:prstGeom>
          <a:no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Ellipse 10"/>
          <p:cNvSpPr>
            <a:spLocks noChangeArrowheads="1"/>
          </p:cNvSpPr>
          <p:nvPr/>
        </p:nvSpPr>
        <p:spPr bwMode="auto">
          <a:xfrm>
            <a:off x="2671549" y="2608263"/>
            <a:ext cx="765175" cy="685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defTabSz="1042988">
              <a:defRPr sz="2100">
                <a:solidFill>
                  <a:schemeClr val="tx1"/>
                </a:solidFill>
                <a:latin typeface="Arial" panose="020B0604020202020204" pitchFamily="34" charset="0"/>
                <a:cs typeface="Arial" panose="020B0604020202020204" pitchFamily="34" charset="0"/>
              </a:defRPr>
            </a:lvl1pPr>
            <a:lvl2pPr marL="742950" indent="-285750" defTabSz="1042988">
              <a:defRPr sz="2100">
                <a:solidFill>
                  <a:schemeClr val="tx1"/>
                </a:solidFill>
                <a:latin typeface="Arial" panose="020B0604020202020204" pitchFamily="34" charset="0"/>
                <a:cs typeface="Arial" panose="020B0604020202020204" pitchFamily="34" charset="0"/>
              </a:defRPr>
            </a:lvl2pPr>
            <a:lvl3pPr marL="1143000" indent="-228600" defTabSz="1042988">
              <a:defRPr sz="2100">
                <a:solidFill>
                  <a:schemeClr val="tx1"/>
                </a:solidFill>
                <a:latin typeface="Arial" panose="020B0604020202020204" pitchFamily="34" charset="0"/>
                <a:cs typeface="Arial" panose="020B0604020202020204" pitchFamily="34" charset="0"/>
              </a:defRPr>
            </a:lvl3pPr>
            <a:lvl4pPr marL="1600200" indent="-228600" defTabSz="1042988">
              <a:defRPr sz="2100">
                <a:solidFill>
                  <a:schemeClr val="tx1"/>
                </a:solidFill>
                <a:latin typeface="Arial" panose="020B0604020202020204" pitchFamily="34" charset="0"/>
                <a:cs typeface="Arial" panose="020B0604020202020204" pitchFamily="34" charset="0"/>
              </a:defRPr>
            </a:lvl4pPr>
            <a:lvl5pPr marL="2057400" indent="-228600" defTabSz="1042988">
              <a:defRPr sz="2100">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eaLnBrk="1" hangingPunct="1"/>
            <a:endParaRPr lang="en-US" altLang="nb-NO" dirty="0"/>
          </a:p>
        </p:txBody>
      </p:sp>
      <p:cxnSp>
        <p:nvCxnSpPr>
          <p:cNvPr id="18" name="Rett linje 12"/>
          <p:cNvCxnSpPr>
            <a:cxnSpLocks noChangeShapeType="1"/>
            <a:endCxn id="11" idx="1"/>
          </p:cNvCxnSpPr>
          <p:nvPr/>
        </p:nvCxnSpPr>
        <p:spPr bwMode="auto">
          <a:xfrm flipV="1">
            <a:off x="3436724" y="2889181"/>
            <a:ext cx="2528888" cy="61982"/>
          </a:xfrm>
          <a:prstGeom prst="line">
            <a:avLst/>
          </a:prstGeom>
          <a:no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10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txBox="1">
            <a:spLocks/>
          </p:cNvSpPr>
          <p:nvPr/>
        </p:nvSpPr>
        <p:spPr bwMode="auto">
          <a:xfrm>
            <a:off x="2145924" y="472873"/>
            <a:ext cx="7856113"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2800" b="1" dirty="0">
                <a:solidFill>
                  <a:srgbClr val="404041"/>
                </a:solidFill>
                <a:latin typeface="Georgia" panose="02040502050405020303" pitchFamily="18" charset="0"/>
              </a:rPr>
              <a:t>8</a:t>
            </a:r>
            <a:r>
              <a:rPr lang="en-US" altLang="nb-NO" sz="2800" b="1" dirty="0" smtClean="0">
                <a:solidFill>
                  <a:srgbClr val="404041"/>
                </a:solidFill>
                <a:latin typeface="Georgia" panose="02040502050405020303" pitchFamily="18" charset="0"/>
              </a:rPr>
              <a:t>. Core stability and athlete performance</a:t>
            </a:r>
          </a:p>
          <a:p>
            <a:pPr algn="ctr" eaLnBrk="1" hangingPunct="1"/>
            <a:endParaRPr lang="en-US" altLang="nb-NO" sz="2800" b="1" dirty="0" smtClean="0">
              <a:solidFill>
                <a:srgbClr val="404041"/>
              </a:solidFill>
              <a:latin typeface="Georgia" panose="02040502050405020303" pitchFamily="18" charset="0"/>
            </a:endParaRPr>
          </a:p>
          <a:p>
            <a:pPr algn="ctr" eaLnBrk="1" hangingPunct="1"/>
            <a:r>
              <a:rPr lang="en-US" altLang="nb-NO" sz="2000" b="1" dirty="0" smtClean="0">
                <a:solidFill>
                  <a:srgbClr val="404041"/>
                </a:solidFill>
                <a:latin typeface="Georgia" panose="02040502050405020303" pitchFamily="18" charset="0"/>
              </a:rPr>
              <a:t>Isolated vs. integrated core training</a:t>
            </a:r>
            <a:endParaRPr lang="en-US" altLang="nb-NO" sz="2000" b="1" dirty="0">
              <a:solidFill>
                <a:srgbClr val="404041"/>
              </a:solidFill>
              <a:latin typeface="Georgia" panose="02040502050405020303" pitchFamily="18" charset="0"/>
            </a:endParaRPr>
          </a:p>
        </p:txBody>
      </p:sp>
      <p:sp>
        <p:nvSpPr>
          <p:cNvPr id="2" name="Rektangel 1"/>
          <p:cNvSpPr/>
          <p:nvPr/>
        </p:nvSpPr>
        <p:spPr>
          <a:xfrm>
            <a:off x="1947548" y="2690336"/>
            <a:ext cx="8478982" cy="1631216"/>
          </a:xfrm>
          <a:prstGeom prst="rect">
            <a:avLst/>
          </a:prstGeom>
        </p:spPr>
        <p:txBody>
          <a:bodyPr wrap="square">
            <a:spAutoFit/>
          </a:bodyPr>
          <a:lstStyle/>
          <a:p>
            <a:r>
              <a:rPr lang="en-US" sz="2000" dirty="0" smtClean="0">
                <a:latin typeface="Georgia" panose="02040502050405020303" pitchFamily="18" charset="0"/>
              </a:rPr>
              <a:t>Isolated </a:t>
            </a:r>
            <a:r>
              <a:rPr lang="en-US" sz="2000" dirty="0">
                <a:latin typeface="Georgia" panose="02040502050405020303" pitchFamily="18" charset="0"/>
              </a:rPr>
              <a:t>core training should not be the primary emphasis for programs with the goal of enhancing performance. Instead, the training should be tailored to the athlete’s sport (specific training) to improve certain tasks</a:t>
            </a:r>
            <a:r>
              <a:rPr lang="en-US" sz="2000" dirty="0" smtClean="0">
                <a:latin typeface="Georgia" panose="02040502050405020303" pitchFamily="18" charset="0"/>
              </a:rPr>
              <a:t>.</a:t>
            </a:r>
          </a:p>
          <a:p>
            <a:endParaRPr lang="en-US" sz="2000" dirty="0">
              <a:latin typeface="Georgia" panose="02040502050405020303" pitchFamily="18" charset="0"/>
            </a:endParaRPr>
          </a:p>
          <a:p>
            <a:r>
              <a:rPr lang="en-US" sz="2000" dirty="0" smtClean="0">
                <a:latin typeface="Georgia" panose="02040502050405020303" pitchFamily="18" charset="0"/>
              </a:rPr>
              <a:t>(Reed et al. 2012)</a:t>
            </a:r>
            <a:endParaRPr lang="en-US" sz="2000" dirty="0">
              <a:latin typeface="Georgia" panose="02040502050405020303" pitchFamily="18" charset="0"/>
            </a:endParaRPr>
          </a:p>
        </p:txBody>
      </p:sp>
    </p:spTree>
    <p:extLst>
      <p:ext uri="{BB962C8B-B14F-4D97-AF65-F5344CB8AC3E}">
        <p14:creationId xmlns:p14="http://schemas.microsoft.com/office/powerpoint/2010/main" val="2655935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bwMode="auto">
          <a:xfrm>
            <a:off x="1166195" y="564313"/>
            <a:ext cx="10098156"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2800" b="1" dirty="0">
                <a:solidFill>
                  <a:srgbClr val="404041"/>
                </a:solidFill>
                <a:latin typeface="Georgia" panose="02040502050405020303" pitchFamily="18" charset="0"/>
              </a:rPr>
              <a:t>9</a:t>
            </a:r>
            <a:r>
              <a:rPr lang="en-US" altLang="nb-NO" sz="2800" b="1" dirty="0" smtClean="0">
                <a:solidFill>
                  <a:srgbClr val="404041"/>
                </a:solidFill>
                <a:latin typeface="Georgia" panose="02040502050405020303" pitchFamily="18" charset="0"/>
              </a:rPr>
              <a:t>. </a:t>
            </a:r>
            <a:r>
              <a:rPr lang="en-US" altLang="nb-NO" sz="2800" b="1" dirty="0" smtClean="0">
                <a:latin typeface="Georgia" panose="02040502050405020303" pitchFamily="18" charset="0"/>
              </a:rPr>
              <a:t>Do deficits in core stability increase the injury risk?</a:t>
            </a:r>
            <a:endParaRPr lang="en-US" altLang="nb-NO" sz="2800" b="1" dirty="0">
              <a:solidFill>
                <a:srgbClr val="404041"/>
              </a:solidFill>
              <a:latin typeface="Georgia" panose="02040502050405020303" pitchFamily="18" charset="0"/>
            </a:endParaRPr>
          </a:p>
        </p:txBody>
      </p:sp>
      <p:sp>
        <p:nvSpPr>
          <p:cNvPr id="3" name="Rektangel 2"/>
          <p:cNvSpPr/>
          <p:nvPr/>
        </p:nvSpPr>
        <p:spPr>
          <a:xfrm>
            <a:off x="2212153" y="1695000"/>
            <a:ext cx="9012107" cy="461665"/>
          </a:xfrm>
          <a:prstGeom prst="rect">
            <a:avLst/>
          </a:prstGeom>
        </p:spPr>
        <p:txBody>
          <a:bodyPr wrap="square">
            <a:spAutoFit/>
          </a:bodyPr>
          <a:lstStyle/>
          <a:p>
            <a:pPr lvl="0"/>
            <a:r>
              <a:rPr lang="en-US" altLang="en-US" sz="2400" dirty="0" smtClean="0">
                <a:solidFill>
                  <a:prstClr val="black"/>
                </a:solidFill>
                <a:latin typeface="Georgia" panose="02040502050405020303" pitchFamily="18" charset="0"/>
              </a:rPr>
              <a:t>Yes			        No			Unclear</a:t>
            </a:r>
            <a:endParaRPr lang="en-US" altLang="en-US" sz="2400" dirty="0">
              <a:solidFill>
                <a:prstClr val="black"/>
              </a:solidFill>
              <a:latin typeface="Georgia" panose="02040502050405020303" pitchFamily="18" charset="0"/>
            </a:endParaRPr>
          </a:p>
        </p:txBody>
      </p:sp>
      <p:pic>
        <p:nvPicPr>
          <p:cNvPr id="5" name="Bilde 4"/>
          <p:cNvPicPr>
            <a:picLocks noChangeAspect="1"/>
          </p:cNvPicPr>
          <p:nvPr/>
        </p:nvPicPr>
        <p:blipFill>
          <a:blip r:embed="rId3"/>
          <a:stretch>
            <a:fillRect/>
          </a:stretch>
        </p:blipFill>
        <p:spPr>
          <a:xfrm>
            <a:off x="6046470" y="4170817"/>
            <a:ext cx="3944403" cy="2048055"/>
          </a:xfrm>
          <a:prstGeom prst="rect">
            <a:avLst/>
          </a:prstGeom>
          <a:ln>
            <a:noFill/>
          </a:ln>
          <a:effectLst>
            <a:outerShdw blurRad="292100" dist="139700" dir="2700000" algn="tl" rotWithShape="0">
              <a:srgbClr val="333333">
                <a:alpha val="65000"/>
              </a:srgbClr>
            </a:outerShdw>
          </a:effectLst>
        </p:spPr>
      </p:pic>
      <p:sp>
        <p:nvSpPr>
          <p:cNvPr id="7" name="Rektangel 6"/>
          <p:cNvSpPr/>
          <p:nvPr/>
        </p:nvSpPr>
        <p:spPr>
          <a:xfrm>
            <a:off x="1231806" y="2374867"/>
            <a:ext cx="2642964" cy="3693319"/>
          </a:xfrm>
          <a:prstGeom prst="rect">
            <a:avLst/>
          </a:prstGeom>
        </p:spPr>
        <p:txBody>
          <a:bodyPr wrap="square">
            <a:spAutoFit/>
          </a:bodyPr>
          <a:lstStyle/>
          <a:p>
            <a:r>
              <a:rPr lang="en-US" dirty="0" smtClean="0">
                <a:solidFill>
                  <a:prstClr val="black"/>
                </a:solidFill>
                <a:latin typeface="Georgia" panose="02040502050405020303" pitchFamily="18" charset="0"/>
              </a:rPr>
              <a:t>Nadler et al., 2001 Nadler et al., 2002 </a:t>
            </a:r>
            <a:r>
              <a:rPr lang="en-US" dirty="0" err="1" smtClean="0">
                <a:solidFill>
                  <a:prstClr val="black"/>
                </a:solidFill>
                <a:latin typeface="Georgia" panose="02040502050405020303" pitchFamily="18" charset="0"/>
              </a:rPr>
              <a:t>Leetun</a:t>
            </a:r>
            <a:r>
              <a:rPr lang="en-US" dirty="0" smtClean="0">
                <a:solidFill>
                  <a:prstClr val="black"/>
                </a:solidFill>
                <a:latin typeface="Georgia" panose="02040502050405020303" pitchFamily="18" charset="0"/>
              </a:rPr>
              <a:t> et al., 2004 </a:t>
            </a:r>
            <a:r>
              <a:rPr lang="en-US" dirty="0" err="1" smtClean="0">
                <a:solidFill>
                  <a:prstClr val="black"/>
                </a:solidFill>
                <a:latin typeface="Georgia" panose="02040502050405020303" pitchFamily="18" charset="0"/>
              </a:rPr>
              <a:t>Cholewicki</a:t>
            </a:r>
            <a:r>
              <a:rPr lang="en-US" dirty="0" smtClean="0">
                <a:solidFill>
                  <a:prstClr val="black"/>
                </a:solidFill>
                <a:latin typeface="Georgia" panose="02040502050405020303" pitchFamily="18" charset="0"/>
              </a:rPr>
              <a:t> et al., 2005 </a:t>
            </a:r>
          </a:p>
          <a:p>
            <a:r>
              <a:rPr lang="en-US" dirty="0" err="1" smtClean="0">
                <a:solidFill>
                  <a:prstClr val="black"/>
                </a:solidFill>
                <a:latin typeface="Georgia" panose="02040502050405020303" pitchFamily="18" charset="0"/>
              </a:rPr>
              <a:t>Kiesel</a:t>
            </a:r>
            <a:r>
              <a:rPr lang="en-US" dirty="0" smtClean="0">
                <a:solidFill>
                  <a:prstClr val="black"/>
                </a:solidFill>
                <a:latin typeface="Georgia" panose="02040502050405020303" pitchFamily="18" charset="0"/>
              </a:rPr>
              <a:t> et al., 2007</a:t>
            </a:r>
          </a:p>
          <a:p>
            <a:r>
              <a:rPr lang="en-US" dirty="0" err="1" smtClean="0">
                <a:solidFill>
                  <a:prstClr val="black"/>
                </a:solidFill>
                <a:latin typeface="Georgia" panose="02040502050405020303" pitchFamily="18" charset="0"/>
              </a:rPr>
              <a:t>Zazulak</a:t>
            </a:r>
            <a:r>
              <a:rPr lang="en-US" dirty="0" smtClean="0">
                <a:solidFill>
                  <a:prstClr val="black"/>
                </a:solidFill>
                <a:latin typeface="Georgia" panose="02040502050405020303" pitchFamily="18" charset="0"/>
              </a:rPr>
              <a:t> et al., 2007</a:t>
            </a:r>
            <a:r>
              <a:rPr lang="en-US" baseline="30000" dirty="0" smtClean="0">
                <a:solidFill>
                  <a:prstClr val="black"/>
                </a:solidFill>
                <a:latin typeface="Georgia" panose="02040502050405020303" pitchFamily="18" charset="0"/>
              </a:rPr>
              <a:t>A</a:t>
            </a:r>
            <a:r>
              <a:rPr lang="en-US" dirty="0" smtClean="0">
                <a:solidFill>
                  <a:prstClr val="black"/>
                </a:solidFill>
                <a:latin typeface="Georgia" panose="02040502050405020303" pitchFamily="18" charset="0"/>
              </a:rPr>
              <a:t> </a:t>
            </a:r>
            <a:r>
              <a:rPr lang="en-US" dirty="0" err="1" smtClean="0">
                <a:solidFill>
                  <a:prstClr val="black"/>
                </a:solidFill>
                <a:latin typeface="Georgia" panose="02040502050405020303" pitchFamily="18" charset="0"/>
              </a:rPr>
              <a:t>Zazulak</a:t>
            </a:r>
            <a:r>
              <a:rPr lang="en-US" dirty="0" smtClean="0">
                <a:solidFill>
                  <a:prstClr val="black"/>
                </a:solidFill>
                <a:latin typeface="Georgia" panose="02040502050405020303" pitchFamily="18" charset="0"/>
              </a:rPr>
              <a:t> et al., 2007</a:t>
            </a:r>
            <a:r>
              <a:rPr lang="en-US" baseline="30000" dirty="0" smtClean="0">
                <a:solidFill>
                  <a:prstClr val="black"/>
                </a:solidFill>
                <a:latin typeface="Georgia" panose="02040502050405020303" pitchFamily="18" charset="0"/>
              </a:rPr>
              <a:t>B</a:t>
            </a:r>
            <a:r>
              <a:rPr lang="en-US" dirty="0" smtClean="0">
                <a:solidFill>
                  <a:prstClr val="black"/>
                </a:solidFill>
                <a:latin typeface="Georgia" panose="02040502050405020303" pitchFamily="18" charset="0"/>
              </a:rPr>
              <a:t> </a:t>
            </a:r>
          </a:p>
          <a:p>
            <a:r>
              <a:rPr lang="en-US" altLang="en-US" dirty="0" smtClean="0">
                <a:solidFill>
                  <a:prstClr val="black"/>
                </a:solidFill>
                <a:latin typeface="Georgia" panose="02040502050405020303" pitchFamily="18" charset="0"/>
              </a:rPr>
              <a:t>Hewett et al., 2009</a:t>
            </a:r>
          </a:p>
          <a:p>
            <a:r>
              <a:rPr lang="en-US" altLang="en-US" dirty="0" err="1" smtClean="0">
                <a:solidFill>
                  <a:prstClr val="black"/>
                </a:solidFill>
                <a:latin typeface="Georgia" panose="02040502050405020303" pitchFamily="18" charset="0"/>
              </a:rPr>
              <a:t>Chorba</a:t>
            </a:r>
            <a:r>
              <a:rPr lang="en-US" altLang="en-US" dirty="0" smtClean="0">
                <a:solidFill>
                  <a:prstClr val="black"/>
                </a:solidFill>
                <a:latin typeface="Georgia" panose="02040502050405020303" pitchFamily="18" charset="0"/>
              </a:rPr>
              <a:t> et al., 2010</a:t>
            </a:r>
          </a:p>
          <a:p>
            <a:r>
              <a:rPr lang="en-US" altLang="en-US" dirty="0" smtClean="0">
                <a:solidFill>
                  <a:prstClr val="black"/>
                </a:solidFill>
                <a:latin typeface="Georgia" panose="02040502050405020303" pitchFamily="18" charset="0"/>
              </a:rPr>
              <a:t>Hill &amp; </a:t>
            </a:r>
            <a:r>
              <a:rPr lang="en-US" altLang="en-US" dirty="0" err="1" smtClean="0">
                <a:solidFill>
                  <a:prstClr val="black"/>
                </a:solidFill>
                <a:latin typeface="Georgia" panose="02040502050405020303" pitchFamily="18" charset="0"/>
              </a:rPr>
              <a:t>Leiszler</a:t>
            </a:r>
            <a:r>
              <a:rPr lang="en-US" altLang="en-US" dirty="0" smtClean="0">
                <a:solidFill>
                  <a:prstClr val="black"/>
                </a:solidFill>
                <a:latin typeface="Georgia" panose="02040502050405020303" pitchFamily="18" charset="0"/>
              </a:rPr>
              <a:t>, 2011</a:t>
            </a:r>
          </a:p>
          <a:p>
            <a:r>
              <a:rPr lang="en-US" altLang="en-US" dirty="0" err="1" smtClean="0">
                <a:solidFill>
                  <a:prstClr val="black"/>
                </a:solidFill>
                <a:latin typeface="Georgia" panose="02040502050405020303" pitchFamily="18" charset="0"/>
              </a:rPr>
              <a:t>Chaudhari</a:t>
            </a:r>
            <a:r>
              <a:rPr lang="en-US" altLang="en-US" dirty="0" smtClean="0">
                <a:solidFill>
                  <a:prstClr val="black"/>
                </a:solidFill>
                <a:latin typeface="Georgia" panose="02040502050405020303" pitchFamily="18" charset="0"/>
              </a:rPr>
              <a:t> et al., 2014 </a:t>
            </a:r>
            <a:r>
              <a:rPr lang="en-US" altLang="en-US" dirty="0" err="1" smtClean="0">
                <a:solidFill>
                  <a:prstClr val="black"/>
                </a:solidFill>
                <a:latin typeface="Georgia" panose="02040502050405020303" pitchFamily="18" charset="0"/>
              </a:rPr>
              <a:t>Pontillo</a:t>
            </a:r>
            <a:r>
              <a:rPr lang="en-US" altLang="en-US" dirty="0" smtClean="0">
                <a:solidFill>
                  <a:prstClr val="black"/>
                </a:solidFill>
                <a:latin typeface="Georgia" panose="02040502050405020303" pitchFamily="18" charset="0"/>
              </a:rPr>
              <a:t> et al., 2014</a:t>
            </a:r>
          </a:p>
          <a:p>
            <a:r>
              <a:rPr lang="en-US" dirty="0" smtClean="0">
                <a:solidFill>
                  <a:prstClr val="black"/>
                </a:solidFill>
                <a:latin typeface="Georgia" panose="02040502050405020303" pitchFamily="18" charset="0"/>
              </a:rPr>
              <a:t>Barton et al., 2015</a:t>
            </a:r>
            <a:endParaRPr lang="en-US" dirty="0">
              <a:latin typeface="Georgia" panose="02040502050405020303" pitchFamily="18" charset="0"/>
            </a:endParaRPr>
          </a:p>
        </p:txBody>
      </p:sp>
      <p:sp>
        <p:nvSpPr>
          <p:cNvPr id="9" name="Rektangel 8"/>
          <p:cNvSpPr/>
          <p:nvPr/>
        </p:nvSpPr>
        <p:spPr>
          <a:xfrm>
            <a:off x="8293073" y="2379412"/>
            <a:ext cx="1802096" cy="369332"/>
          </a:xfrm>
          <a:prstGeom prst="rect">
            <a:avLst/>
          </a:prstGeom>
        </p:spPr>
        <p:txBody>
          <a:bodyPr wrap="none">
            <a:spAutoFit/>
          </a:bodyPr>
          <a:lstStyle/>
          <a:p>
            <a:r>
              <a:rPr lang="en-US" altLang="en-US" dirty="0" smtClean="0">
                <a:solidFill>
                  <a:prstClr val="black"/>
                </a:solidFill>
                <a:latin typeface="Georgia" panose="02040502050405020303" pitchFamily="18" charset="0"/>
              </a:rPr>
              <a:t>Tate et al., 2012</a:t>
            </a:r>
            <a:endParaRPr lang="en-US" dirty="0"/>
          </a:p>
        </p:txBody>
      </p:sp>
      <p:sp>
        <p:nvSpPr>
          <p:cNvPr id="10" name="Rektangel 9"/>
          <p:cNvSpPr/>
          <p:nvPr/>
        </p:nvSpPr>
        <p:spPr>
          <a:xfrm>
            <a:off x="4511780" y="2374867"/>
            <a:ext cx="2651688" cy="1200329"/>
          </a:xfrm>
          <a:prstGeom prst="rect">
            <a:avLst/>
          </a:prstGeom>
        </p:spPr>
        <p:txBody>
          <a:bodyPr wrap="none">
            <a:spAutoFit/>
          </a:bodyPr>
          <a:lstStyle/>
          <a:p>
            <a:r>
              <a:rPr lang="en-US" altLang="en-US" dirty="0" smtClean="0">
                <a:solidFill>
                  <a:prstClr val="black"/>
                </a:solidFill>
                <a:latin typeface="Georgia" panose="02040502050405020303" pitchFamily="18" charset="0"/>
              </a:rPr>
              <a:t>Reeves et al., 2006</a:t>
            </a:r>
          </a:p>
          <a:p>
            <a:r>
              <a:rPr lang="en-US" altLang="en-US" dirty="0" err="1" smtClean="0">
                <a:solidFill>
                  <a:prstClr val="black"/>
                </a:solidFill>
                <a:latin typeface="Georgia" panose="02040502050405020303" pitchFamily="18" charset="0"/>
              </a:rPr>
              <a:t>Silfies</a:t>
            </a:r>
            <a:r>
              <a:rPr lang="en-US" altLang="en-US" dirty="0" smtClean="0">
                <a:solidFill>
                  <a:prstClr val="black"/>
                </a:solidFill>
                <a:latin typeface="Georgia" panose="02040502050405020303" pitchFamily="18" charset="0"/>
              </a:rPr>
              <a:t> et al., 2007</a:t>
            </a:r>
          </a:p>
          <a:p>
            <a:r>
              <a:rPr lang="en-US" altLang="en-US" dirty="0" smtClean="0">
                <a:solidFill>
                  <a:prstClr val="black"/>
                </a:solidFill>
                <a:latin typeface="Georgia" panose="02040502050405020303" pitchFamily="18" charset="0"/>
              </a:rPr>
              <a:t>Endo &amp; </a:t>
            </a:r>
            <a:r>
              <a:rPr lang="en-US" altLang="en-US" dirty="0" err="1" smtClean="0">
                <a:solidFill>
                  <a:prstClr val="black"/>
                </a:solidFill>
                <a:latin typeface="Georgia" panose="02040502050405020303" pitchFamily="18" charset="0"/>
              </a:rPr>
              <a:t>Sakamuto</a:t>
            </a:r>
            <a:r>
              <a:rPr lang="en-US" altLang="en-US" dirty="0" smtClean="0">
                <a:solidFill>
                  <a:prstClr val="black"/>
                </a:solidFill>
                <a:latin typeface="Georgia" panose="02040502050405020303" pitchFamily="18" charset="0"/>
              </a:rPr>
              <a:t>, 2014</a:t>
            </a:r>
          </a:p>
          <a:p>
            <a:r>
              <a:rPr lang="en-US" altLang="en-US" dirty="0" smtClean="0">
                <a:solidFill>
                  <a:prstClr val="black"/>
                </a:solidFill>
                <a:latin typeface="Georgia" panose="02040502050405020303" pitchFamily="18" charset="0"/>
              </a:rPr>
              <a:t>Harrington et al., 2014</a:t>
            </a:r>
          </a:p>
        </p:txBody>
      </p:sp>
      <p:sp>
        <p:nvSpPr>
          <p:cNvPr id="2" name="Rektangel 1"/>
          <p:cNvSpPr/>
          <p:nvPr/>
        </p:nvSpPr>
        <p:spPr>
          <a:xfrm>
            <a:off x="3607061" y="6418477"/>
            <a:ext cx="5294463" cy="338554"/>
          </a:xfrm>
          <a:prstGeom prst="rect">
            <a:avLst/>
          </a:prstGeom>
        </p:spPr>
        <p:txBody>
          <a:bodyPr wrap="none">
            <a:spAutoFit/>
          </a:bodyPr>
          <a:lstStyle/>
          <a:p>
            <a:r>
              <a:rPr lang="en-US" sz="1600" dirty="0" smtClean="0"/>
              <a:t>Only studies involving competitive athletes are included here </a:t>
            </a:r>
            <a:endParaRPr lang="nb-NO" sz="1600" dirty="0"/>
          </a:p>
        </p:txBody>
      </p:sp>
    </p:spTree>
    <p:extLst>
      <p:ext uri="{BB962C8B-B14F-4D97-AF65-F5344CB8AC3E}">
        <p14:creationId xmlns:p14="http://schemas.microsoft.com/office/powerpoint/2010/main" val="491062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bwMode="auto">
          <a:xfrm>
            <a:off x="1059320" y="564313"/>
            <a:ext cx="10098156"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2800" b="1" dirty="0">
                <a:solidFill>
                  <a:srgbClr val="404041"/>
                </a:solidFill>
                <a:latin typeface="Georgia" panose="02040502050405020303" pitchFamily="18" charset="0"/>
              </a:rPr>
              <a:t>9</a:t>
            </a:r>
            <a:r>
              <a:rPr lang="en-US" altLang="nb-NO" sz="2800" b="1" dirty="0" smtClean="0">
                <a:solidFill>
                  <a:srgbClr val="404041"/>
                </a:solidFill>
                <a:latin typeface="Georgia" panose="02040502050405020303" pitchFamily="18" charset="0"/>
              </a:rPr>
              <a:t>. </a:t>
            </a:r>
            <a:r>
              <a:rPr lang="en-US" altLang="nb-NO" sz="2800" b="1" dirty="0" smtClean="0">
                <a:latin typeface="Georgia" panose="02040502050405020303" pitchFamily="18" charset="0"/>
              </a:rPr>
              <a:t>Do deficits in core stability increase the injury risk?</a:t>
            </a:r>
          </a:p>
          <a:p>
            <a:pPr algn="ctr" eaLnBrk="1" hangingPunct="1"/>
            <a:endParaRPr lang="en-US" altLang="nb-NO" sz="2800" b="1" dirty="0">
              <a:solidFill>
                <a:srgbClr val="404041"/>
              </a:solidFill>
              <a:latin typeface="Georgia" panose="02040502050405020303" pitchFamily="18" charset="0"/>
            </a:endParaRPr>
          </a:p>
          <a:p>
            <a:pPr lvl="0" algn="ctr" defTabSz="914400"/>
            <a:r>
              <a:rPr lang="en-US" altLang="nb-NO" sz="2000" b="1" dirty="0" smtClean="0">
                <a:solidFill>
                  <a:srgbClr val="404041"/>
                </a:solidFill>
                <a:latin typeface="Georgia" panose="02040502050405020303" pitchFamily="18" charset="0"/>
                <a:ea typeface="+mn-ea"/>
              </a:rPr>
              <a:t>Do FMS scores &lt;14 increase injury risk?</a:t>
            </a:r>
            <a:endParaRPr lang="en-US" altLang="nb-NO" sz="2000" b="1" dirty="0">
              <a:solidFill>
                <a:srgbClr val="404041"/>
              </a:solidFill>
              <a:latin typeface="Georgia" panose="02040502050405020303" pitchFamily="18" charset="0"/>
              <a:ea typeface="+mn-ea"/>
            </a:endParaRPr>
          </a:p>
          <a:p>
            <a:pPr algn="ctr" eaLnBrk="1" hangingPunct="1"/>
            <a:endParaRPr lang="en-US" altLang="nb-NO" sz="2800" b="1" dirty="0">
              <a:solidFill>
                <a:srgbClr val="404041"/>
              </a:solidFill>
              <a:latin typeface="Georgia" panose="02040502050405020303" pitchFamily="18" charset="0"/>
            </a:endParaRPr>
          </a:p>
        </p:txBody>
      </p:sp>
      <p:sp>
        <p:nvSpPr>
          <p:cNvPr id="8" name="Rektangel 7"/>
          <p:cNvSpPr/>
          <p:nvPr/>
        </p:nvSpPr>
        <p:spPr>
          <a:xfrm>
            <a:off x="2989347" y="2719259"/>
            <a:ext cx="6392152" cy="2585323"/>
          </a:xfrm>
          <a:prstGeom prst="rect">
            <a:avLst/>
          </a:prstGeom>
        </p:spPr>
        <p:txBody>
          <a:bodyPr wrap="square">
            <a:spAutoFit/>
          </a:bodyPr>
          <a:lstStyle/>
          <a:p>
            <a:r>
              <a:rPr lang="en-US" dirty="0" err="1" smtClean="0">
                <a:solidFill>
                  <a:prstClr val="black"/>
                </a:solidFill>
                <a:latin typeface="Georgia" panose="02040502050405020303" pitchFamily="18" charset="0"/>
              </a:rPr>
              <a:t>Kiesel</a:t>
            </a:r>
            <a:r>
              <a:rPr lang="en-US" dirty="0" smtClean="0">
                <a:solidFill>
                  <a:prstClr val="black"/>
                </a:solidFill>
                <a:latin typeface="Georgia" panose="02040502050405020303" pitchFamily="18" charset="0"/>
              </a:rPr>
              <a:t> et al., 2007			</a:t>
            </a:r>
            <a:r>
              <a:rPr lang="en-US" dirty="0" err="1" smtClean="0">
                <a:solidFill>
                  <a:prstClr val="black"/>
                </a:solidFill>
                <a:latin typeface="Georgia" panose="02040502050405020303" pitchFamily="18" charset="0"/>
              </a:rPr>
              <a:t>Bardenett</a:t>
            </a:r>
            <a:r>
              <a:rPr lang="en-US" dirty="0" smtClean="0">
                <a:solidFill>
                  <a:prstClr val="black"/>
                </a:solidFill>
                <a:latin typeface="Georgia" panose="02040502050405020303" pitchFamily="18" charset="0"/>
              </a:rPr>
              <a:t> et al., 2015</a:t>
            </a:r>
          </a:p>
          <a:p>
            <a:r>
              <a:rPr lang="en-US" dirty="0" err="1" smtClean="0">
                <a:solidFill>
                  <a:prstClr val="black"/>
                </a:solidFill>
                <a:latin typeface="Georgia" panose="02040502050405020303" pitchFamily="18" charset="0"/>
              </a:rPr>
              <a:t>Chorba</a:t>
            </a:r>
            <a:r>
              <a:rPr lang="en-US" dirty="0" smtClean="0">
                <a:solidFill>
                  <a:prstClr val="black"/>
                </a:solidFill>
                <a:latin typeface="Georgia" panose="02040502050405020303" pitchFamily="18" charset="0"/>
              </a:rPr>
              <a:t> et al., 2010		</a:t>
            </a:r>
            <a:r>
              <a:rPr lang="en-US" dirty="0" err="1" smtClean="0">
                <a:solidFill>
                  <a:prstClr val="black"/>
                </a:solidFill>
                <a:latin typeface="Georgia" panose="02040502050405020303" pitchFamily="18" charset="0"/>
              </a:rPr>
              <a:t>Hotta</a:t>
            </a:r>
            <a:r>
              <a:rPr lang="en-US" dirty="0" smtClean="0">
                <a:solidFill>
                  <a:prstClr val="black"/>
                </a:solidFill>
                <a:latin typeface="Georgia" panose="02040502050405020303" pitchFamily="18" charset="0"/>
              </a:rPr>
              <a:t> et al., 2015</a:t>
            </a:r>
          </a:p>
          <a:p>
            <a:r>
              <a:rPr lang="en-US" dirty="0" smtClean="0">
                <a:solidFill>
                  <a:srgbClr val="FF0000"/>
                </a:solidFill>
                <a:latin typeface="Georgia" panose="02040502050405020303" pitchFamily="18" charset="0"/>
              </a:rPr>
              <a:t>O’Connor et al., 2011</a:t>
            </a:r>
            <a:r>
              <a:rPr lang="en-US" dirty="0" smtClean="0">
                <a:solidFill>
                  <a:prstClr val="black"/>
                </a:solidFill>
                <a:latin typeface="Georgia" panose="02040502050405020303" pitchFamily="18" charset="0"/>
              </a:rPr>
              <a:t>	</a:t>
            </a:r>
            <a:r>
              <a:rPr lang="en-US" dirty="0">
                <a:solidFill>
                  <a:prstClr val="black"/>
                </a:solidFill>
                <a:latin typeface="Georgia" panose="02040502050405020303" pitchFamily="18" charset="0"/>
              </a:rPr>
              <a:t>	</a:t>
            </a:r>
            <a:r>
              <a:rPr lang="en-US" dirty="0" err="1">
                <a:solidFill>
                  <a:prstClr val="black"/>
                </a:solidFill>
                <a:latin typeface="Georgia" panose="02040502050405020303" pitchFamily="18" charset="0"/>
              </a:rPr>
              <a:t>Hammes</a:t>
            </a:r>
            <a:r>
              <a:rPr lang="en-US" dirty="0">
                <a:solidFill>
                  <a:prstClr val="black"/>
                </a:solidFill>
                <a:latin typeface="Georgia" panose="02040502050405020303" pitchFamily="18" charset="0"/>
              </a:rPr>
              <a:t> et al., 2016</a:t>
            </a:r>
            <a:endParaRPr lang="en-US" dirty="0" smtClean="0">
              <a:solidFill>
                <a:prstClr val="black"/>
              </a:solidFill>
              <a:latin typeface="Georgia" panose="02040502050405020303" pitchFamily="18" charset="0"/>
            </a:endParaRPr>
          </a:p>
          <a:p>
            <a:r>
              <a:rPr lang="en-US" dirty="0" smtClean="0">
                <a:solidFill>
                  <a:srgbClr val="FF0000"/>
                </a:solidFill>
                <a:latin typeface="Georgia" panose="02040502050405020303" pitchFamily="18" charset="0"/>
              </a:rPr>
              <a:t>Butler et al., 2013</a:t>
            </a:r>
            <a:r>
              <a:rPr lang="en-US" dirty="0" smtClean="0">
                <a:solidFill>
                  <a:prstClr val="black"/>
                </a:solidFill>
                <a:latin typeface="Georgia" panose="02040502050405020303" pitchFamily="18" charset="0"/>
              </a:rPr>
              <a:t>			</a:t>
            </a:r>
            <a:r>
              <a:rPr lang="en-US" dirty="0" smtClean="0">
                <a:solidFill>
                  <a:srgbClr val="FF0000"/>
                </a:solidFill>
                <a:latin typeface="Georgia" panose="02040502050405020303" pitchFamily="18" charset="0"/>
              </a:rPr>
              <a:t>Bushman </a:t>
            </a:r>
            <a:r>
              <a:rPr lang="en-US" dirty="0">
                <a:solidFill>
                  <a:srgbClr val="FF0000"/>
                </a:solidFill>
                <a:latin typeface="Georgia" panose="02040502050405020303" pitchFamily="18" charset="0"/>
              </a:rPr>
              <a:t>et al., 2016</a:t>
            </a:r>
            <a:endParaRPr lang="en-US" dirty="0" smtClean="0">
              <a:solidFill>
                <a:srgbClr val="FF0000"/>
              </a:solidFill>
              <a:latin typeface="Georgia" panose="02040502050405020303" pitchFamily="18" charset="0"/>
            </a:endParaRPr>
          </a:p>
          <a:p>
            <a:r>
              <a:rPr lang="en-US" dirty="0" err="1" smtClean="0">
                <a:solidFill>
                  <a:prstClr val="black"/>
                </a:solidFill>
                <a:latin typeface="Georgia" panose="02040502050405020303" pitchFamily="18" charset="0"/>
              </a:rPr>
              <a:t>Kiesel</a:t>
            </a:r>
            <a:r>
              <a:rPr lang="en-US" dirty="0" smtClean="0">
                <a:solidFill>
                  <a:prstClr val="black"/>
                </a:solidFill>
                <a:latin typeface="Georgia" panose="02040502050405020303" pitchFamily="18" charset="0"/>
              </a:rPr>
              <a:t> et al., 2014</a:t>
            </a:r>
          </a:p>
          <a:p>
            <a:r>
              <a:rPr lang="en-US" dirty="0" err="1" smtClean="0">
                <a:solidFill>
                  <a:srgbClr val="FF0000"/>
                </a:solidFill>
                <a:latin typeface="Georgia" panose="02040502050405020303" pitchFamily="18" charset="0"/>
              </a:rPr>
              <a:t>Knapik</a:t>
            </a:r>
            <a:r>
              <a:rPr lang="en-US" dirty="0" smtClean="0">
                <a:solidFill>
                  <a:srgbClr val="FF0000"/>
                </a:solidFill>
                <a:latin typeface="Georgia" panose="02040502050405020303" pitchFamily="18" charset="0"/>
              </a:rPr>
              <a:t> et al., 2014</a:t>
            </a:r>
          </a:p>
          <a:p>
            <a:r>
              <a:rPr lang="en-US" dirty="0" smtClean="0">
                <a:solidFill>
                  <a:prstClr val="black"/>
                </a:solidFill>
                <a:latin typeface="Georgia" panose="02040502050405020303" pitchFamily="18" charset="0"/>
              </a:rPr>
              <a:t>Warren et al., 2014</a:t>
            </a:r>
          </a:p>
          <a:p>
            <a:r>
              <a:rPr lang="en-US" dirty="0" smtClean="0">
                <a:solidFill>
                  <a:prstClr val="black"/>
                </a:solidFill>
                <a:latin typeface="Georgia" panose="02040502050405020303" pitchFamily="18" charset="0"/>
              </a:rPr>
              <a:t>Garrison et al., 2015</a:t>
            </a:r>
          </a:p>
          <a:p>
            <a:r>
              <a:rPr lang="en-US" dirty="0" err="1" smtClean="0">
                <a:solidFill>
                  <a:prstClr val="black"/>
                </a:solidFill>
                <a:latin typeface="Georgia" panose="02040502050405020303" pitchFamily="18" charset="0"/>
              </a:rPr>
              <a:t>Mokha</a:t>
            </a:r>
            <a:r>
              <a:rPr lang="en-US" dirty="0" smtClean="0">
                <a:solidFill>
                  <a:prstClr val="black"/>
                </a:solidFill>
                <a:latin typeface="Georgia" panose="02040502050405020303" pitchFamily="18" charset="0"/>
              </a:rPr>
              <a:t> et al., 2016</a:t>
            </a:r>
            <a:endParaRPr lang="en-US" dirty="0">
              <a:latin typeface="Georgia" panose="02040502050405020303" pitchFamily="18" charset="0"/>
            </a:endParaRPr>
          </a:p>
        </p:txBody>
      </p:sp>
      <p:sp>
        <p:nvSpPr>
          <p:cNvPr id="2" name="Rektangel 1"/>
          <p:cNvSpPr/>
          <p:nvPr/>
        </p:nvSpPr>
        <p:spPr>
          <a:xfrm>
            <a:off x="3778147" y="2153145"/>
            <a:ext cx="4389343" cy="461665"/>
          </a:xfrm>
          <a:prstGeom prst="rect">
            <a:avLst/>
          </a:prstGeom>
        </p:spPr>
        <p:txBody>
          <a:bodyPr wrap="none">
            <a:spAutoFit/>
          </a:bodyPr>
          <a:lstStyle/>
          <a:p>
            <a:r>
              <a:rPr lang="en-US" altLang="en-US" sz="2400" dirty="0">
                <a:solidFill>
                  <a:prstClr val="black"/>
                </a:solidFill>
                <a:latin typeface="Georgia" panose="02040502050405020303" pitchFamily="18" charset="0"/>
              </a:rPr>
              <a:t>Yes			</a:t>
            </a:r>
            <a:r>
              <a:rPr lang="en-US" altLang="en-US" sz="2400" dirty="0" smtClean="0">
                <a:solidFill>
                  <a:prstClr val="black"/>
                </a:solidFill>
                <a:latin typeface="Georgia" panose="02040502050405020303" pitchFamily="18" charset="0"/>
              </a:rPr>
              <a:t>              No</a:t>
            </a:r>
            <a:endParaRPr lang="nb-NO" dirty="0"/>
          </a:p>
        </p:txBody>
      </p:sp>
      <p:pic>
        <p:nvPicPr>
          <p:cNvPr id="3" name="Bild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374" y="4030209"/>
            <a:ext cx="896190" cy="2420322"/>
          </a:xfrm>
          <a:prstGeom prst="rect">
            <a:avLst/>
          </a:prstGeom>
        </p:spPr>
      </p:pic>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1499" y="3993630"/>
            <a:ext cx="2005758" cy="2456901"/>
          </a:xfrm>
          <a:prstGeom prst="rect">
            <a:avLst/>
          </a:prstGeom>
        </p:spPr>
      </p:pic>
      <p:sp>
        <p:nvSpPr>
          <p:cNvPr id="7" name="Rektangel 6"/>
          <p:cNvSpPr/>
          <p:nvPr/>
        </p:nvSpPr>
        <p:spPr>
          <a:xfrm>
            <a:off x="3686580" y="5954650"/>
            <a:ext cx="4604337" cy="584775"/>
          </a:xfrm>
          <a:prstGeom prst="rect">
            <a:avLst/>
          </a:prstGeom>
        </p:spPr>
        <p:txBody>
          <a:bodyPr wrap="none">
            <a:spAutoFit/>
          </a:bodyPr>
          <a:lstStyle/>
          <a:p>
            <a:r>
              <a:rPr lang="en-US" sz="1600" dirty="0" smtClean="0"/>
              <a:t>Studies typed in red involved soldiers or fire fighters. </a:t>
            </a:r>
          </a:p>
          <a:p>
            <a:r>
              <a:rPr lang="en-US" sz="1600" dirty="0" smtClean="0"/>
              <a:t>The remaining studies involved competitive athletes.</a:t>
            </a:r>
            <a:endParaRPr lang="nb-NO" sz="1600" dirty="0"/>
          </a:p>
        </p:txBody>
      </p:sp>
    </p:spTree>
    <p:extLst>
      <p:ext uri="{BB962C8B-B14F-4D97-AF65-F5344CB8AC3E}">
        <p14:creationId xmlns:p14="http://schemas.microsoft.com/office/powerpoint/2010/main" val="703164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9457224" y="4888230"/>
            <a:ext cx="2628900" cy="1743075"/>
          </a:xfrm>
          <a:prstGeom prst="rect">
            <a:avLst/>
          </a:prstGeom>
        </p:spPr>
      </p:pic>
      <p:pic>
        <p:nvPicPr>
          <p:cNvPr id="2" name="Bilde 1"/>
          <p:cNvPicPr>
            <a:picLocks noChangeAspect="1"/>
          </p:cNvPicPr>
          <p:nvPr/>
        </p:nvPicPr>
        <p:blipFill>
          <a:blip r:embed="rId4"/>
          <a:stretch>
            <a:fillRect/>
          </a:stretch>
        </p:blipFill>
        <p:spPr>
          <a:xfrm>
            <a:off x="56163" y="1261567"/>
            <a:ext cx="2143125" cy="2143125"/>
          </a:xfrm>
          <a:prstGeom prst="rect">
            <a:avLst/>
          </a:prstGeom>
        </p:spPr>
      </p:pic>
      <p:sp>
        <p:nvSpPr>
          <p:cNvPr id="8" name="Tittel 1"/>
          <p:cNvSpPr txBox="1">
            <a:spLocks/>
          </p:cNvSpPr>
          <p:nvPr/>
        </p:nvSpPr>
        <p:spPr bwMode="auto">
          <a:xfrm>
            <a:off x="1179444" y="564313"/>
            <a:ext cx="1048247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nb-NO" sz="2800" b="1" dirty="0">
                <a:solidFill>
                  <a:srgbClr val="404041"/>
                </a:solidFill>
                <a:latin typeface="Georgia" panose="02040502050405020303" pitchFamily="18" charset="0"/>
              </a:rPr>
              <a:t>9</a:t>
            </a:r>
            <a:r>
              <a:rPr lang="en-US" altLang="nb-NO" sz="2800" b="1" dirty="0" smtClean="0">
                <a:solidFill>
                  <a:srgbClr val="404041"/>
                </a:solidFill>
                <a:latin typeface="Georgia" panose="02040502050405020303" pitchFamily="18" charset="0"/>
              </a:rPr>
              <a:t>. Do deficits in core stability increase the injury risk?</a:t>
            </a:r>
          </a:p>
          <a:p>
            <a:pPr eaLnBrk="1" hangingPunct="1"/>
            <a:endParaRPr lang="en-US" altLang="nb-NO" sz="2800" b="1" dirty="0" smtClean="0">
              <a:solidFill>
                <a:srgbClr val="404041"/>
              </a:solidFill>
              <a:latin typeface="Georgia" panose="02040502050405020303" pitchFamily="18" charset="0"/>
            </a:endParaRPr>
          </a:p>
          <a:p>
            <a:r>
              <a:rPr lang="en-US" altLang="nb-NO" sz="2000" b="1" dirty="0" smtClean="0">
                <a:latin typeface="Georgia" panose="02040502050405020303" pitchFamily="18" charset="0"/>
              </a:rPr>
              <a:t>	             		      Study limitations</a:t>
            </a:r>
            <a:endParaRPr lang="en-US" altLang="nb-NO" sz="2000" b="1" dirty="0">
              <a:solidFill>
                <a:srgbClr val="404041"/>
              </a:solidFill>
              <a:latin typeface="Georgia" panose="02040502050405020303" pitchFamily="18" charset="0"/>
            </a:endParaRPr>
          </a:p>
        </p:txBody>
      </p:sp>
      <p:sp>
        <p:nvSpPr>
          <p:cNvPr id="4" name="Undertittel 2"/>
          <p:cNvSpPr txBox="1">
            <a:spLocks/>
          </p:cNvSpPr>
          <p:nvPr/>
        </p:nvSpPr>
        <p:spPr bwMode="auto">
          <a:xfrm>
            <a:off x="1675681" y="2080895"/>
            <a:ext cx="909599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400">
                <a:solidFill>
                  <a:srgbClr val="404041"/>
                </a:solidFill>
                <a:latin typeface="Georgia" panose="02040502050405020303" pitchFamily="18" charset="0"/>
                <a:cs typeface="Arial" panose="020B0604020202020204" pitchFamily="34" charset="0"/>
              </a:defRPr>
            </a:lvl1pPr>
            <a:lvl2pPr marL="914400" indent="-45720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r>
              <a:rPr lang="en-US" altLang="en-US" sz="2400" dirty="0">
                <a:solidFill>
                  <a:schemeClr val="tx1"/>
                </a:solidFill>
              </a:rPr>
              <a:t>Unclear whether core stability deficiencies were present prior to injury or a consequence of injury deconditioning</a:t>
            </a:r>
          </a:p>
          <a:p>
            <a:r>
              <a:rPr lang="en-US" altLang="en-US" sz="2400" dirty="0" smtClean="0">
                <a:solidFill>
                  <a:schemeClr val="tx1"/>
                </a:solidFill>
              </a:rPr>
              <a:t>Unclear to what extent poor core stability contributes to injury risk relative to other risk factors</a:t>
            </a:r>
          </a:p>
          <a:p>
            <a:r>
              <a:rPr lang="en-US" altLang="en-US" sz="2400" dirty="0" smtClean="0">
                <a:solidFill>
                  <a:schemeClr val="tx1"/>
                </a:solidFill>
              </a:rPr>
              <a:t>Variations in study designs, exercises and subject characteristics complicate comparisons </a:t>
            </a:r>
          </a:p>
          <a:p>
            <a:r>
              <a:rPr lang="en-US" altLang="en-US" sz="2400" dirty="0" smtClean="0">
                <a:solidFill>
                  <a:schemeClr val="tx1"/>
                </a:solidFill>
              </a:rPr>
              <a:t>Low sample sizes</a:t>
            </a:r>
          </a:p>
          <a:p>
            <a:pPr marL="0" indent="0">
              <a:buNone/>
            </a:pPr>
            <a:endParaRPr lang="en-US" altLang="en-US" sz="2400" dirty="0" smtClean="0">
              <a:solidFill>
                <a:schemeClr val="tx1"/>
              </a:solidFill>
            </a:endParaRPr>
          </a:p>
          <a:p>
            <a:pPr marL="0" indent="0">
              <a:buNone/>
            </a:pPr>
            <a:r>
              <a:rPr lang="en-US" altLang="en-US" sz="2400" dirty="0" smtClean="0">
                <a:solidFill>
                  <a:schemeClr val="tx1"/>
                </a:solidFill>
              </a:rPr>
              <a:t>Conclusion: Poor core stability in isolation is not a </a:t>
            </a:r>
          </a:p>
          <a:p>
            <a:pPr marL="0" indent="0">
              <a:buNone/>
            </a:pPr>
            <a:r>
              <a:rPr lang="en-US" altLang="en-US" sz="2400" dirty="0" smtClean="0">
                <a:solidFill>
                  <a:schemeClr val="tx1"/>
                </a:solidFill>
              </a:rPr>
              <a:t>predominant risk factor for athletic injuries</a:t>
            </a:r>
          </a:p>
          <a:p>
            <a:pPr eaLnBrk="1" hangingPunct="1">
              <a:buFontTx/>
              <a:buNone/>
            </a:pPr>
            <a:endParaRPr lang="en-US" altLang="en-US" sz="2400" dirty="0" smtClean="0">
              <a:solidFill>
                <a:schemeClr val="tx1"/>
              </a:solidFill>
            </a:endParaRPr>
          </a:p>
          <a:p>
            <a:pPr eaLnBrk="1" hangingPunct="1">
              <a:buFontTx/>
              <a:buNone/>
            </a:pPr>
            <a:r>
              <a:rPr lang="en-US" altLang="en-US" sz="2400" dirty="0" smtClean="0">
                <a:solidFill>
                  <a:schemeClr val="tx1"/>
                </a:solidFill>
              </a:rPr>
              <a:t>	</a:t>
            </a:r>
            <a:endParaRPr lang="en-US" altLang="en-US" sz="2400" dirty="0">
              <a:solidFill>
                <a:schemeClr val="tx1"/>
              </a:solidFill>
            </a:endParaRPr>
          </a:p>
        </p:txBody>
      </p:sp>
    </p:spTree>
    <p:extLst>
      <p:ext uri="{BB962C8B-B14F-4D97-AF65-F5344CB8AC3E}">
        <p14:creationId xmlns:p14="http://schemas.microsoft.com/office/powerpoint/2010/main" val="41893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bwMode="auto">
          <a:xfrm>
            <a:off x="1710733" y="564313"/>
            <a:ext cx="8898782"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2800" b="1" dirty="0" smtClean="0">
                <a:solidFill>
                  <a:srgbClr val="404041"/>
                </a:solidFill>
                <a:latin typeface="Georgia" panose="02040502050405020303" pitchFamily="18" charset="0"/>
              </a:rPr>
              <a:t>10. </a:t>
            </a:r>
            <a:r>
              <a:rPr lang="en-US" altLang="nb-NO" sz="2800" b="1" dirty="0" smtClean="0">
                <a:latin typeface="Georgia" panose="02040502050405020303" pitchFamily="18" charset="0"/>
              </a:rPr>
              <a:t>Does core stability training prevent injuries?</a:t>
            </a:r>
            <a:endParaRPr lang="en-US" altLang="nb-NO" sz="2800" b="1" dirty="0">
              <a:solidFill>
                <a:srgbClr val="404041"/>
              </a:solidFill>
              <a:latin typeface="Georgia" panose="02040502050405020303" pitchFamily="18" charset="0"/>
            </a:endParaRPr>
          </a:p>
        </p:txBody>
      </p:sp>
      <p:sp>
        <p:nvSpPr>
          <p:cNvPr id="4" name="Rektangel 3"/>
          <p:cNvSpPr/>
          <p:nvPr/>
        </p:nvSpPr>
        <p:spPr>
          <a:xfrm>
            <a:off x="2238426" y="2308205"/>
            <a:ext cx="7724970" cy="461665"/>
          </a:xfrm>
          <a:prstGeom prst="rect">
            <a:avLst/>
          </a:prstGeom>
        </p:spPr>
        <p:txBody>
          <a:bodyPr wrap="square">
            <a:spAutoFit/>
          </a:bodyPr>
          <a:lstStyle/>
          <a:p>
            <a:pPr lvl="0"/>
            <a:r>
              <a:rPr lang="en-US" altLang="en-US" sz="2400" dirty="0" smtClean="0">
                <a:solidFill>
                  <a:prstClr val="black"/>
                </a:solidFill>
                <a:latin typeface="Georgia" panose="02040502050405020303" pitchFamily="18" charset="0"/>
              </a:rPr>
              <a:t>Yes			        No			 Unclear</a:t>
            </a:r>
            <a:endParaRPr lang="en-US" altLang="en-US" sz="2400" dirty="0">
              <a:solidFill>
                <a:prstClr val="black"/>
              </a:solidFill>
              <a:latin typeface="Georgia" panose="02040502050405020303" pitchFamily="18" charset="0"/>
            </a:endParaRPr>
          </a:p>
        </p:txBody>
      </p:sp>
      <p:sp>
        <p:nvSpPr>
          <p:cNvPr id="2" name="Rektangel 1"/>
          <p:cNvSpPr/>
          <p:nvPr/>
        </p:nvSpPr>
        <p:spPr>
          <a:xfrm>
            <a:off x="1522861" y="2844430"/>
            <a:ext cx="2686050" cy="1200329"/>
          </a:xfrm>
          <a:prstGeom prst="rect">
            <a:avLst/>
          </a:prstGeom>
        </p:spPr>
        <p:txBody>
          <a:bodyPr wrap="square">
            <a:spAutoFit/>
          </a:bodyPr>
          <a:lstStyle/>
          <a:p>
            <a:r>
              <a:rPr lang="en-US" dirty="0" err="1" smtClean="0">
                <a:solidFill>
                  <a:prstClr val="black"/>
                </a:solidFill>
                <a:latin typeface="Georgia" panose="02040502050405020303" pitchFamily="18" charset="0"/>
              </a:rPr>
              <a:t>Kiani</a:t>
            </a:r>
            <a:r>
              <a:rPr lang="en-US" dirty="0" smtClean="0">
                <a:solidFill>
                  <a:prstClr val="black"/>
                </a:solidFill>
                <a:latin typeface="Georgia" panose="02040502050405020303" pitchFamily="18" charset="0"/>
              </a:rPr>
              <a:t> et al., 2010</a:t>
            </a:r>
          </a:p>
          <a:p>
            <a:r>
              <a:rPr lang="en-US" dirty="0" err="1" smtClean="0">
                <a:solidFill>
                  <a:prstClr val="black"/>
                </a:solidFill>
                <a:latin typeface="Georgia" panose="02040502050405020303" pitchFamily="18" charset="0"/>
              </a:rPr>
              <a:t>Wedderkopp</a:t>
            </a:r>
            <a:r>
              <a:rPr lang="en-US" dirty="0" smtClean="0">
                <a:solidFill>
                  <a:prstClr val="black"/>
                </a:solidFill>
                <a:latin typeface="Georgia" panose="02040502050405020303" pitchFamily="18" charset="0"/>
              </a:rPr>
              <a:t> et al., 1999</a:t>
            </a:r>
          </a:p>
          <a:p>
            <a:r>
              <a:rPr lang="en-US" dirty="0" smtClean="0">
                <a:solidFill>
                  <a:prstClr val="black"/>
                </a:solidFill>
                <a:latin typeface="Georgia" panose="02040502050405020303" pitchFamily="18" charset="0"/>
              </a:rPr>
              <a:t>Hides et al., 2012</a:t>
            </a:r>
          </a:p>
          <a:p>
            <a:r>
              <a:rPr lang="en-US" dirty="0" smtClean="0">
                <a:solidFill>
                  <a:prstClr val="black"/>
                </a:solidFill>
                <a:latin typeface="Georgia" panose="02040502050405020303" pitchFamily="18" charset="0"/>
              </a:rPr>
              <a:t>Hides &amp; Stanton, 2014</a:t>
            </a:r>
            <a:endParaRPr lang="en-US" dirty="0"/>
          </a:p>
        </p:txBody>
      </p:sp>
      <p:sp>
        <p:nvSpPr>
          <p:cNvPr id="6" name="Rektangel 5"/>
          <p:cNvSpPr/>
          <p:nvPr/>
        </p:nvSpPr>
        <p:spPr>
          <a:xfrm>
            <a:off x="8345500" y="2836810"/>
            <a:ext cx="2264015" cy="369332"/>
          </a:xfrm>
          <a:prstGeom prst="rect">
            <a:avLst/>
          </a:prstGeom>
        </p:spPr>
        <p:txBody>
          <a:bodyPr wrap="square">
            <a:spAutoFit/>
          </a:bodyPr>
          <a:lstStyle/>
          <a:p>
            <a:r>
              <a:rPr lang="en-US" dirty="0" smtClean="0">
                <a:solidFill>
                  <a:prstClr val="black"/>
                </a:solidFill>
                <a:latin typeface="Georgia" panose="02040502050405020303" pitchFamily="18" charset="0"/>
              </a:rPr>
              <a:t>Walden et al., 2012</a:t>
            </a:r>
            <a:endParaRPr lang="en-US" dirty="0"/>
          </a:p>
        </p:txBody>
      </p:sp>
      <p:sp>
        <p:nvSpPr>
          <p:cNvPr id="7" name="Rektangel 6"/>
          <p:cNvSpPr/>
          <p:nvPr/>
        </p:nvSpPr>
        <p:spPr>
          <a:xfrm>
            <a:off x="4553410" y="2848240"/>
            <a:ext cx="3140315" cy="1200329"/>
          </a:xfrm>
          <a:prstGeom prst="rect">
            <a:avLst/>
          </a:prstGeom>
        </p:spPr>
        <p:txBody>
          <a:bodyPr wrap="square">
            <a:spAutoFit/>
          </a:bodyPr>
          <a:lstStyle/>
          <a:p>
            <a:r>
              <a:rPr lang="en-US" dirty="0" err="1" smtClean="0">
                <a:solidFill>
                  <a:prstClr val="black"/>
                </a:solidFill>
                <a:latin typeface="Georgia" panose="02040502050405020303" pitchFamily="18" charset="0"/>
              </a:rPr>
              <a:t>Engebretsen</a:t>
            </a:r>
            <a:r>
              <a:rPr lang="en-US" dirty="0" smtClean="0">
                <a:solidFill>
                  <a:prstClr val="black"/>
                </a:solidFill>
                <a:latin typeface="Georgia" panose="02040502050405020303" pitchFamily="18" charset="0"/>
              </a:rPr>
              <a:t> et al., 2008 </a:t>
            </a:r>
            <a:r>
              <a:rPr lang="en-US" dirty="0" err="1" smtClean="0">
                <a:solidFill>
                  <a:prstClr val="black"/>
                </a:solidFill>
                <a:latin typeface="Georgia" panose="02040502050405020303" pitchFamily="18" charset="0"/>
              </a:rPr>
              <a:t>Holmich</a:t>
            </a:r>
            <a:r>
              <a:rPr lang="en-US" dirty="0" smtClean="0">
                <a:solidFill>
                  <a:prstClr val="black"/>
                </a:solidFill>
                <a:latin typeface="Georgia" panose="02040502050405020303" pitchFamily="18" charset="0"/>
              </a:rPr>
              <a:t> et al., 2010</a:t>
            </a:r>
          </a:p>
          <a:p>
            <a:r>
              <a:rPr lang="en-US" dirty="0" smtClean="0">
                <a:solidFill>
                  <a:prstClr val="black"/>
                </a:solidFill>
                <a:latin typeface="Georgia" panose="02040502050405020303" pitchFamily="18" charset="0"/>
              </a:rPr>
              <a:t>Steffen et al., 2008</a:t>
            </a:r>
          </a:p>
          <a:p>
            <a:r>
              <a:rPr lang="en-US" dirty="0" smtClean="0">
                <a:solidFill>
                  <a:prstClr val="black"/>
                </a:solidFill>
                <a:latin typeface="Georgia" panose="02040502050405020303" pitchFamily="18" charset="0"/>
              </a:rPr>
              <a:t>Van </a:t>
            </a:r>
            <a:r>
              <a:rPr lang="en-US" dirty="0" err="1" smtClean="0">
                <a:solidFill>
                  <a:prstClr val="black"/>
                </a:solidFill>
                <a:latin typeface="Georgia" panose="02040502050405020303" pitchFamily="18" charset="0"/>
              </a:rPr>
              <a:t>Beijsterveldt</a:t>
            </a:r>
            <a:r>
              <a:rPr lang="en-US" dirty="0" smtClean="0">
                <a:solidFill>
                  <a:prstClr val="black"/>
                </a:solidFill>
                <a:latin typeface="Georgia" panose="02040502050405020303" pitchFamily="18" charset="0"/>
              </a:rPr>
              <a:t> et al., 2012</a:t>
            </a:r>
            <a:endParaRPr lang="en-US" dirty="0"/>
          </a:p>
        </p:txBody>
      </p:sp>
      <p:pic>
        <p:nvPicPr>
          <p:cNvPr id="9" name="Bild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38224" y="4048232"/>
            <a:ext cx="1285462" cy="2372139"/>
          </a:xfrm>
          <a:prstGeom prst="rect">
            <a:avLst/>
          </a:prstGeom>
          <a:ln>
            <a:noFill/>
          </a:ln>
          <a:effectLst>
            <a:softEdge rad="112500"/>
          </a:effectLst>
        </p:spPr>
      </p:pic>
      <p:pic>
        <p:nvPicPr>
          <p:cNvPr id="10" name="Bild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7766" y="4143022"/>
            <a:ext cx="1072989" cy="2182557"/>
          </a:xfrm>
          <a:prstGeom prst="rect">
            <a:avLst/>
          </a:prstGeom>
          <a:ln>
            <a:noFill/>
          </a:ln>
          <a:effectLst>
            <a:softEdge rad="112500"/>
          </a:effectLst>
        </p:spPr>
      </p:pic>
      <p:sp>
        <p:nvSpPr>
          <p:cNvPr id="11" name="Rektangel 10"/>
          <p:cNvSpPr/>
          <p:nvPr/>
        </p:nvSpPr>
        <p:spPr>
          <a:xfrm>
            <a:off x="3567305" y="6418477"/>
            <a:ext cx="5294463" cy="338554"/>
          </a:xfrm>
          <a:prstGeom prst="rect">
            <a:avLst/>
          </a:prstGeom>
        </p:spPr>
        <p:txBody>
          <a:bodyPr wrap="none">
            <a:spAutoFit/>
          </a:bodyPr>
          <a:lstStyle/>
          <a:p>
            <a:r>
              <a:rPr lang="en-US" sz="1600" dirty="0" smtClean="0"/>
              <a:t>Only studies involving competitive athletes are included here </a:t>
            </a:r>
            <a:endParaRPr lang="nb-NO" sz="1600" dirty="0"/>
          </a:p>
        </p:txBody>
      </p:sp>
    </p:spTree>
    <p:extLst>
      <p:ext uri="{BB962C8B-B14F-4D97-AF65-F5344CB8AC3E}">
        <p14:creationId xmlns:p14="http://schemas.microsoft.com/office/powerpoint/2010/main" val="2139829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8"/>
          <p:cNvSpPr txBox="1">
            <a:spLocks noChangeArrowheads="1"/>
          </p:cNvSpPr>
          <p:nvPr/>
        </p:nvSpPr>
        <p:spPr bwMode="auto">
          <a:xfrm>
            <a:off x="2325051" y="5079926"/>
            <a:ext cx="75302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spcBef>
                <a:spcPct val="0"/>
              </a:spcBef>
              <a:buFontTx/>
              <a:buNone/>
            </a:pPr>
            <a:r>
              <a:rPr lang="en-US" altLang="en-US" sz="2000" dirty="0" smtClean="0">
                <a:solidFill>
                  <a:schemeClr val="tx1"/>
                </a:solidFill>
              </a:rPr>
              <a:t>Proprioceptive training prevent injuries</a:t>
            </a:r>
          </a:p>
          <a:p>
            <a:pPr algn="ctr" eaLnBrk="1" hangingPunct="1">
              <a:spcBef>
                <a:spcPct val="0"/>
              </a:spcBef>
              <a:buFontTx/>
              <a:buNone/>
            </a:pPr>
            <a:r>
              <a:rPr lang="en-US" altLang="en-US" sz="2000" dirty="0" smtClean="0">
                <a:solidFill>
                  <a:schemeClr val="tx1"/>
                </a:solidFill>
              </a:rPr>
              <a:t>But traditional strength training is even more effective</a:t>
            </a:r>
            <a:endParaRPr lang="en-US" altLang="en-US" sz="2000" dirty="0">
              <a:solidFill>
                <a:schemeClr val="tx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72" y="2666597"/>
            <a:ext cx="2700337" cy="159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ktangel 11"/>
          <p:cNvSpPr>
            <a:spLocks noChangeArrowheads="1"/>
          </p:cNvSpPr>
          <p:nvPr/>
        </p:nvSpPr>
        <p:spPr bwMode="auto">
          <a:xfrm>
            <a:off x="5894395" y="2691996"/>
            <a:ext cx="8683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eaLnBrk="1" hangingPunct="1">
              <a:spcBef>
                <a:spcPct val="0"/>
              </a:spcBef>
              <a:buFontTx/>
              <a:buNone/>
            </a:pPr>
            <a:r>
              <a:rPr lang="en-US" altLang="en-US" sz="9600" dirty="0" smtClean="0">
                <a:solidFill>
                  <a:schemeClr val="tx1"/>
                </a:solidFill>
                <a:latin typeface="DokChampa" panose="020B0604020202020204" pitchFamily="34" charset="-34"/>
                <a:cs typeface="DokChampa" panose="020B0604020202020204" pitchFamily="34" charset="-34"/>
              </a:rPr>
              <a:t>?</a:t>
            </a:r>
            <a:endParaRPr lang="en-US" altLang="en-US" sz="9600" dirty="0">
              <a:solidFill>
                <a:schemeClr val="tx1"/>
              </a:solidFill>
              <a:latin typeface="DokChampa" panose="020B0604020202020204" pitchFamily="34" charset="-34"/>
              <a:cs typeface="DokChampa" panose="020B0604020202020204" pitchFamily="34" charset="-34"/>
            </a:endParaRPr>
          </a:p>
        </p:txBody>
      </p:sp>
      <p:sp>
        <p:nvSpPr>
          <p:cNvPr id="10" name="Tittel 1"/>
          <p:cNvSpPr txBox="1">
            <a:spLocks/>
          </p:cNvSpPr>
          <p:nvPr/>
        </p:nvSpPr>
        <p:spPr bwMode="auto">
          <a:xfrm>
            <a:off x="1703848" y="564313"/>
            <a:ext cx="8911144"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2800" b="1" dirty="0" smtClean="0">
                <a:solidFill>
                  <a:srgbClr val="404041"/>
                </a:solidFill>
                <a:latin typeface="Georgia" panose="02040502050405020303" pitchFamily="18" charset="0"/>
              </a:rPr>
              <a:t>10. </a:t>
            </a:r>
            <a:r>
              <a:rPr lang="en-US" altLang="nb-NO" sz="2800" b="1" dirty="0" smtClean="0">
                <a:latin typeface="Georgia" panose="02040502050405020303" pitchFamily="18" charset="0"/>
              </a:rPr>
              <a:t>Does core stability training prevent injuries?</a:t>
            </a:r>
          </a:p>
          <a:p>
            <a:pPr algn="ctr" eaLnBrk="1" hangingPunct="1"/>
            <a:endParaRPr lang="en-US" altLang="nb-NO" sz="2800" b="1" dirty="0" smtClean="0">
              <a:solidFill>
                <a:srgbClr val="404041"/>
              </a:solidFill>
              <a:latin typeface="Georgia" panose="02040502050405020303" pitchFamily="18" charset="0"/>
            </a:endParaRPr>
          </a:p>
          <a:p>
            <a:pPr algn="ctr" eaLnBrk="1" hangingPunct="1"/>
            <a:r>
              <a:rPr lang="en-US" altLang="nb-NO" sz="2000" b="1" dirty="0" smtClean="0">
                <a:solidFill>
                  <a:srgbClr val="404041"/>
                </a:solidFill>
                <a:latin typeface="Georgia" panose="02040502050405020303" pitchFamily="18" charset="0"/>
              </a:rPr>
              <a:t>Proprioceptive vs. traditional strength training</a:t>
            </a:r>
            <a:endParaRPr lang="en-US" altLang="nb-NO" sz="2000" b="1" dirty="0">
              <a:solidFill>
                <a:srgbClr val="404041"/>
              </a:solidFill>
              <a:latin typeface="Georgia" panose="02040502050405020303" pitchFamily="18" charset="0"/>
            </a:endParaRPr>
          </a:p>
        </p:txBody>
      </p:sp>
      <p:pic>
        <p:nvPicPr>
          <p:cNvPr id="2" name="Bild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9157" y="2697802"/>
            <a:ext cx="2554445" cy="1700931"/>
          </a:xfrm>
          <a:prstGeom prst="rect">
            <a:avLst/>
          </a:prstGeom>
        </p:spPr>
      </p:pic>
    </p:spTree>
    <p:extLst>
      <p:ext uri="{BB962C8B-B14F-4D97-AF65-F5344CB8AC3E}">
        <p14:creationId xmlns:p14="http://schemas.microsoft.com/office/powerpoint/2010/main" val="204179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bwMode="auto">
          <a:xfrm>
            <a:off x="2143739" y="564313"/>
            <a:ext cx="7879481"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2800" b="1" dirty="0" smtClean="0">
                <a:solidFill>
                  <a:srgbClr val="404041"/>
                </a:solidFill>
                <a:latin typeface="Georgia" panose="02040502050405020303" pitchFamily="18" charset="0"/>
              </a:rPr>
              <a:t>11. Does core stability training enhance injury recovery time?</a:t>
            </a:r>
            <a:endParaRPr lang="en-US" altLang="nb-NO" sz="2000" b="1" dirty="0">
              <a:solidFill>
                <a:srgbClr val="404041"/>
              </a:solidFill>
              <a:latin typeface="Georgia" panose="02040502050405020303" pitchFamily="18" charset="0"/>
            </a:endParaRPr>
          </a:p>
        </p:txBody>
      </p:sp>
      <p:sp>
        <p:nvSpPr>
          <p:cNvPr id="4" name="TekstSylinder 8"/>
          <p:cNvSpPr txBox="1">
            <a:spLocks noChangeArrowheads="1"/>
          </p:cNvSpPr>
          <p:nvPr/>
        </p:nvSpPr>
        <p:spPr bwMode="auto">
          <a:xfrm>
            <a:off x="1232519" y="3037370"/>
            <a:ext cx="551919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marL="285750" indent="-285750">
              <a:spcBef>
                <a:spcPct val="0"/>
              </a:spcBef>
            </a:pPr>
            <a:r>
              <a:rPr lang="en-US" altLang="en-US" sz="2000" dirty="0" smtClean="0">
                <a:solidFill>
                  <a:schemeClr val="tx1"/>
                </a:solidFill>
              </a:rPr>
              <a:t>In the later half of the 1990s, this notion became widespread among physiotherapists for treatment of low back pain</a:t>
            </a:r>
          </a:p>
          <a:p>
            <a:pPr>
              <a:spcBef>
                <a:spcPct val="0"/>
              </a:spcBef>
              <a:buNone/>
            </a:pPr>
            <a:endParaRPr lang="en-US" altLang="en-US" sz="2000" dirty="0">
              <a:solidFill>
                <a:schemeClr val="tx1"/>
              </a:solidFill>
            </a:endParaRPr>
          </a:p>
          <a:p>
            <a:pPr marL="285750" indent="-285750">
              <a:spcBef>
                <a:spcPct val="0"/>
              </a:spcBef>
            </a:pPr>
            <a:r>
              <a:rPr lang="en-US" altLang="en-US" sz="2000" dirty="0" smtClean="0">
                <a:solidFill>
                  <a:schemeClr val="tx1"/>
                </a:solidFill>
              </a:rPr>
              <a:t>More recent studies disprove the efficiency of such a practice</a:t>
            </a:r>
            <a:endParaRPr lang="en-US" altLang="en-US" sz="2000" dirty="0">
              <a:solidFill>
                <a:schemeClr val="tx1"/>
              </a:solidFill>
            </a:endParaRPr>
          </a:p>
        </p:txBody>
      </p:sp>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2437" y="2339465"/>
            <a:ext cx="2633700" cy="3334801"/>
          </a:xfrm>
          <a:prstGeom prst="rect">
            <a:avLst/>
          </a:prstGeom>
        </p:spPr>
      </p:pic>
    </p:spTree>
    <p:extLst>
      <p:ext uri="{BB962C8B-B14F-4D97-AF65-F5344CB8AC3E}">
        <p14:creationId xmlns:p14="http://schemas.microsoft.com/office/powerpoint/2010/main" val="22505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bwMode="auto">
          <a:xfrm>
            <a:off x="2143739" y="564313"/>
            <a:ext cx="7879481"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2800" b="1" dirty="0" smtClean="0">
                <a:solidFill>
                  <a:srgbClr val="404041"/>
                </a:solidFill>
                <a:latin typeface="Georgia" panose="02040502050405020303" pitchFamily="18" charset="0"/>
              </a:rPr>
              <a:t>11. Does core stability training enhance injury recovery time?</a:t>
            </a:r>
            <a:endParaRPr lang="en-US" altLang="nb-NO" sz="2000" b="1" dirty="0">
              <a:solidFill>
                <a:srgbClr val="404041"/>
              </a:solidFill>
              <a:latin typeface="Georgia" panose="02040502050405020303" pitchFamily="18" charset="0"/>
            </a:endParaRPr>
          </a:p>
        </p:txBody>
      </p:sp>
      <p:sp>
        <p:nvSpPr>
          <p:cNvPr id="4" name="TekstSylinder 8"/>
          <p:cNvSpPr txBox="1">
            <a:spLocks noChangeArrowheads="1"/>
          </p:cNvSpPr>
          <p:nvPr/>
        </p:nvSpPr>
        <p:spPr bwMode="auto">
          <a:xfrm>
            <a:off x="1878439" y="2808987"/>
            <a:ext cx="514452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marL="285750" indent="-285750">
              <a:spcBef>
                <a:spcPct val="0"/>
              </a:spcBef>
            </a:pPr>
            <a:r>
              <a:rPr lang="en-US" altLang="en-US" sz="2000" dirty="0" smtClean="0">
                <a:solidFill>
                  <a:schemeClr val="tx1"/>
                </a:solidFill>
              </a:rPr>
              <a:t>Core stability training improve low back pain symptoms, but no better than any other training forms in the long term.</a:t>
            </a:r>
          </a:p>
          <a:p>
            <a:pPr marL="285750" indent="-285750">
              <a:spcBef>
                <a:spcPct val="0"/>
              </a:spcBef>
            </a:pPr>
            <a:endParaRPr lang="en-US" altLang="en-US" sz="2000" dirty="0">
              <a:solidFill>
                <a:schemeClr val="tx1"/>
              </a:solidFill>
            </a:endParaRPr>
          </a:p>
          <a:p>
            <a:pPr marL="285750" indent="-285750">
              <a:spcBef>
                <a:spcPct val="0"/>
              </a:spcBef>
            </a:pPr>
            <a:r>
              <a:rPr lang="en-US" altLang="en-US" sz="2000" dirty="0" smtClean="0">
                <a:solidFill>
                  <a:schemeClr val="tx1"/>
                </a:solidFill>
              </a:rPr>
              <a:t>Core </a:t>
            </a:r>
            <a:r>
              <a:rPr lang="en-US" altLang="en-US" sz="2000" dirty="0">
                <a:solidFill>
                  <a:schemeClr val="tx1"/>
                </a:solidFill>
              </a:rPr>
              <a:t>stability training may be </a:t>
            </a:r>
            <a:r>
              <a:rPr lang="en-US" altLang="en-US" sz="2000" dirty="0" smtClean="0">
                <a:solidFill>
                  <a:schemeClr val="tx1"/>
                </a:solidFill>
              </a:rPr>
              <a:t>useful if </a:t>
            </a:r>
            <a:r>
              <a:rPr lang="en-US" altLang="en-US" sz="2000" dirty="0">
                <a:solidFill>
                  <a:schemeClr val="tx1"/>
                </a:solidFill>
              </a:rPr>
              <a:t>other </a:t>
            </a:r>
            <a:r>
              <a:rPr lang="en-US" altLang="en-US" sz="2000" dirty="0" smtClean="0">
                <a:solidFill>
                  <a:schemeClr val="tx1"/>
                </a:solidFill>
              </a:rPr>
              <a:t>training/treatment </a:t>
            </a:r>
            <a:r>
              <a:rPr lang="en-US" altLang="en-US" sz="2000" dirty="0">
                <a:solidFill>
                  <a:schemeClr val="tx1"/>
                </a:solidFill>
              </a:rPr>
              <a:t>forms are even more </a:t>
            </a:r>
            <a:r>
              <a:rPr lang="en-US" altLang="en-US" sz="2000" dirty="0" smtClean="0">
                <a:solidFill>
                  <a:schemeClr val="tx1"/>
                </a:solidFill>
              </a:rPr>
              <a:t>painful to perform.</a:t>
            </a:r>
            <a:endParaRPr lang="en-US" altLang="en-US" sz="2000" dirty="0">
              <a:solidFill>
                <a:schemeClr val="tx1"/>
              </a:solidFill>
            </a:endParaRPr>
          </a:p>
        </p:txBody>
      </p:sp>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933" y="2159165"/>
            <a:ext cx="2633700" cy="3334801"/>
          </a:xfrm>
          <a:prstGeom prst="rect">
            <a:avLst/>
          </a:prstGeom>
        </p:spPr>
      </p:pic>
    </p:spTree>
    <p:extLst>
      <p:ext uri="{BB962C8B-B14F-4D97-AF65-F5344CB8AC3E}">
        <p14:creationId xmlns:p14="http://schemas.microsoft.com/office/powerpoint/2010/main" val="5556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4867828" y="5374919"/>
            <a:ext cx="2114550" cy="1143000"/>
          </a:xfrm>
          <a:prstGeom prst="rect">
            <a:avLst/>
          </a:prstGeom>
        </p:spPr>
      </p:pic>
      <p:sp>
        <p:nvSpPr>
          <p:cNvPr id="10" name="Tittel 1"/>
          <p:cNvSpPr txBox="1">
            <a:spLocks/>
          </p:cNvSpPr>
          <p:nvPr/>
        </p:nvSpPr>
        <p:spPr bwMode="auto">
          <a:xfrm>
            <a:off x="4210045" y="564313"/>
            <a:ext cx="3413913"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nb-NO" altLang="nb-NO" sz="2800" b="1" dirty="0" smtClean="0">
                <a:solidFill>
                  <a:srgbClr val="404041"/>
                </a:solidFill>
                <a:latin typeface="Georgia" panose="02040502050405020303" pitchFamily="18" charset="0"/>
              </a:rPr>
              <a:t>12. </a:t>
            </a:r>
            <a:r>
              <a:rPr lang="nb-NO" altLang="nb-NO" sz="2800" b="1" dirty="0" err="1" smtClean="0">
                <a:solidFill>
                  <a:srgbClr val="404041"/>
                </a:solidFill>
                <a:latin typeface="Georgia" panose="02040502050405020303" pitchFamily="18" charset="0"/>
              </a:rPr>
              <a:t>Conclusions</a:t>
            </a:r>
            <a:endParaRPr lang="nb-NO" altLang="nb-NO" sz="2000" b="1" dirty="0">
              <a:solidFill>
                <a:srgbClr val="404041"/>
              </a:solidFill>
              <a:latin typeface="Georgia" panose="02040502050405020303" pitchFamily="18" charset="0"/>
            </a:endParaRPr>
          </a:p>
        </p:txBody>
      </p:sp>
      <p:sp>
        <p:nvSpPr>
          <p:cNvPr id="2" name="Rektangel 1"/>
          <p:cNvSpPr/>
          <p:nvPr/>
        </p:nvSpPr>
        <p:spPr>
          <a:xfrm>
            <a:off x="1496291" y="1420725"/>
            <a:ext cx="9013371" cy="4093428"/>
          </a:xfrm>
          <a:prstGeom prst="rect">
            <a:avLst/>
          </a:prstGeom>
        </p:spPr>
        <p:txBody>
          <a:bodyPr wrap="square">
            <a:spAutoFit/>
          </a:bodyPr>
          <a:lstStyle/>
          <a:p>
            <a:pPr marL="285750" indent="-285750">
              <a:buFont typeface="Arial" panose="020B0604020202020204" pitchFamily="34" charset="0"/>
              <a:buChar char="•"/>
            </a:pPr>
            <a:r>
              <a:rPr lang="en-US" sz="2000" dirty="0">
                <a:latin typeface="Georgia" panose="02040502050405020303" pitchFamily="18" charset="0"/>
                <a:ea typeface="Times New Roman" panose="02020603050405020304" pitchFamily="18" charset="0"/>
              </a:rPr>
              <a:t>V</a:t>
            </a:r>
            <a:r>
              <a:rPr lang="en-US" sz="2000" dirty="0" smtClean="0">
                <a:latin typeface="Georgia" panose="02040502050405020303" pitchFamily="18" charset="0"/>
                <a:ea typeface="Times New Roman" panose="02020603050405020304" pitchFamily="18" charset="0"/>
              </a:rPr>
              <a:t>arying </a:t>
            </a:r>
            <a:r>
              <a:rPr lang="en-US" sz="2000" dirty="0">
                <a:latin typeface="Georgia" panose="02040502050405020303" pitchFamily="18" charset="0"/>
                <a:ea typeface="Times New Roman" panose="02020603050405020304" pitchFamily="18" charset="0"/>
              </a:rPr>
              <a:t>“core” definitions used can make for a lot of </a:t>
            </a:r>
            <a:r>
              <a:rPr lang="en-US" sz="2000" dirty="0" smtClean="0">
                <a:latin typeface="Georgia" panose="02040502050405020303" pitchFamily="18" charset="0"/>
                <a:ea typeface="Times New Roman" panose="02020603050405020304" pitchFamily="18" charset="0"/>
              </a:rPr>
              <a:t>confusion, involving varying </a:t>
            </a:r>
            <a:r>
              <a:rPr lang="en-US" sz="2000" dirty="0">
                <a:latin typeface="Georgia" panose="02040502050405020303" pitchFamily="18" charset="0"/>
                <a:ea typeface="Times New Roman" panose="02020603050405020304" pitchFamily="18" charset="0"/>
              </a:rPr>
              <a:t>anatomical </a:t>
            </a:r>
            <a:r>
              <a:rPr lang="en-US" sz="2000" dirty="0" smtClean="0">
                <a:latin typeface="Georgia" panose="02040502050405020303" pitchFamily="18" charset="0"/>
                <a:ea typeface="Times New Roman" panose="02020603050405020304" pitchFamily="18" charset="0"/>
              </a:rPr>
              <a:t>structures</a:t>
            </a:r>
            <a:endParaRPr lang="en-US" sz="2000" dirty="0">
              <a:latin typeface="Georgia" panose="02040502050405020303" pitchFamily="18" charset="0"/>
              <a:ea typeface="Times New Roman" panose="02020603050405020304" pitchFamily="18" charset="0"/>
            </a:endParaRPr>
          </a:p>
          <a:p>
            <a:pPr marL="285750" indent="-285750">
              <a:buFont typeface="Arial" panose="020B0604020202020204" pitchFamily="34" charset="0"/>
              <a:buChar char="•"/>
            </a:pPr>
            <a:r>
              <a:rPr lang="en-US" sz="2000" dirty="0">
                <a:latin typeface="Georgia" panose="02040502050405020303" pitchFamily="18" charset="0"/>
              </a:rPr>
              <a:t>V</a:t>
            </a:r>
            <a:r>
              <a:rPr lang="en-US" sz="2000" dirty="0" smtClean="0">
                <a:latin typeface="Georgia" panose="02040502050405020303" pitchFamily="18" charset="0"/>
              </a:rPr>
              <a:t>alidity </a:t>
            </a:r>
            <a:r>
              <a:rPr lang="en-US" sz="2000" dirty="0">
                <a:latin typeface="Georgia" panose="02040502050405020303" pitchFamily="18" charset="0"/>
              </a:rPr>
              <a:t>and </a:t>
            </a:r>
            <a:r>
              <a:rPr lang="en-US" sz="2000" dirty="0" smtClean="0">
                <a:latin typeface="Georgia" panose="02040502050405020303" pitchFamily="18" charset="0"/>
              </a:rPr>
              <a:t>reliability data of core </a:t>
            </a:r>
            <a:r>
              <a:rPr lang="en-US" sz="2000" dirty="0">
                <a:latin typeface="Georgia" panose="02040502050405020303" pitchFamily="18" charset="0"/>
              </a:rPr>
              <a:t>stability tests </a:t>
            </a:r>
            <a:r>
              <a:rPr lang="en-US" sz="2000" dirty="0" smtClean="0">
                <a:latin typeface="Georgia" panose="02040502050405020303" pitchFamily="18" charset="0"/>
              </a:rPr>
              <a:t>are either poor or absent </a:t>
            </a:r>
          </a:p>
          <a:p>
            <a:pPr marL="285750" indent="-285750">
              <a:buFont typeface="Arial" panose="020B0604020202020204" pitchFamily="34" charset="0"/>
              <a:buChar char="•"/>
            </a:pPr>
            <a:r>
              <a:rPr lang="en-US" sz="2000" dirty="0" smtClean="0">
                <a:latin typeface="Georgia" panose="02040502050405020303" pitchFamily="18" charset="0"/>
              </a:rPr>
              <a:t>A causal </a:t>
            </a:r>
            <a:r>
              <a:rPr lang="en-US" sz="2000" dirty="0">
                <a:latin typeface="Georgia" panose="02040502050405020303" pitchFamily="18" charset="0"/>
              </a:rPr>
              <a:t>relationship between core stability and athletic performance has not been </a:t>
            </a:r>
            <a:r>
              <a:rPr lang="en-US" sz="2000" dirty="0" smtClean="0">
                <a:latin typeface="Georgia" panose="02040502050405020303" pitchFamily="18" charset="0"/>
              </a:rPr>
              <a:t>established</a:t>
            </a:r>
          </a:p>
          <a:p>
            <a:pPr marL="285750" indent="-285750">
              <a:buFont typeface="Arial" panose="020B0604020202020204" pitchFamily="34" charset="0"/>
              <a:buChar char="•"/>
            </a:pPr>
            <a:r>
              <a:rPr lang="en-US" sz="2000" dirty="0" smtClean="0">
                <a:latin typeface="Georgia" panose="02040502050405020303" pitchFamily="18" charset="0"/>
              </a:rPr>
              <a:t>Poor </a:t>
            </a:r>
            <a:r>
              <a:rPr lang="en-US" sz="2000" dirty="0">
                <a:latin typeface="Georgia" panose="02040502050405020303" pitchFamily="18" charset="0"/>
              </a:rPr>
              <a:t>core stability in isolation is not a predominant risk factor for athletic </a:t>
            </a:r>
            <a:r>
              <a:rPr lang="en-US" sz="2000" dirty="0" smtClean="0">
                <a:latin typeface="Georgia" panose="02040502050405020303" pitchFamily="18" charset="0"/>
              </a:rPr>
              <a:t>injuries</a:t>
            </a:r>
          </a:p>
          <a:p>
            <a:pPr marL="285750" indent="-285750">
              <a:buFont typeface="Arial" panose="020B0604020202020204" pitchFamily="34" charset="0"/>
              <a:buChar char="•"/>
            </a:pPr>
            <a:r>
              <a:rPr lang="en-US" sz="2000" dirty="0" smtClean="0">
                <a:latin typeface="Georgia" panose="02040502050405020303" pitchFamily="18" charset="0"/>
              </a:rPr>
              <a:t>Core stability </a:t>
            </a:r>
            <a:r>
              <a:rPr lang="en-US" sz="2000" dirty="0">
                <a:latin typeface="Georgia" panose="02040502050405020303" pitchFamily="18" charset="0"/>
              </a:rPr>
              <a:t>training </a:t>
            </a:r>
            <a:r>
              <a:rPr lang="en-US" sz="2000" dirty="0" smtClean="0">
                <a:latin typeface="Georgia" panose="02040502050405020303" pitchFamily="18" charset="0"/>
              </a:rPr>
              <a:t>is not a superior treatment form for reducing injury recovery </a:t>
            </a:r>
            <a:r>
              <a:rPr lang="en-US" sz="2000" dirty="0">
                <a:latin typeface="Georgia" panose="02040502050405020303" pitchFamily="18" charset="0"/>
              </a:rPr>
              <a:t>time </a:t>
            </a:r>
            <a:endParaRPr lang="en-US" sz="2000" dirty="0" smtClean="0">
              <a:latin typeface="Georgia" panose="02040502050405020303" pitchFamily="18" charset="0"/>
            </a:endParaRPr>
          </a:p>
          <a:p>
            <a:pPr marL="285750" indent="-285750">
              <a:buFont typeface="Arial" panose="020B0604020202020204" pitchFamily="34" charset="0"/>
              <a:buChar char="•"/>
            </a:pPr>
            <a:r>
              <a:rPr lang="en-US" sz="2000" dirty="0">
                <a:latin typeface="Georgia" panose="02040502050405020303" pitchFamily="18" charset="0"/>
              </a:rPr>
              <a:t>Isolated core training should not be the primary emphasis for </a:t>
            </a:r>
            <a:r>
              <a:rPr lang="en-US" sz="2000" dirty="0" smtClean="0">
                <a:latin typeface="Georgia" panose="02040502050405020303" pitchFamily="18" charset="0"/>
              </a:rPr>
              <a:t>training or injury treatment programs </a:t>
            </a:r>
          </a:p>
          <a:p>
            <a:pPr marL="285750" indent="-285750">
              <a:buFont typeface="Arial" panose="020B0604020202020204" pitchFamily="34" charset="0"/>
              <a:buChar char="•"/>
            </a:pPr>
            <a:r>
              <a:rPr lang="en-US" sz="2000" dirty="0" smtClean="0">
                <a:latin typeface="Georgia" panose="02040502050405020303" pitchFamily="18" charset="0"/>
              </a:rPr>
              <a:t>Core </a:t>
            </a:r>
            <a:r>
              <a:rPr lang="en-US" sz="2000" dirty="0">
                <a:latin typeface="Georgia" panose="02040502050405020303" pitchFamily="18" charset="0"/>
              </a:rPr>
              <a:t>training should be tailored to the athlete’s sport </a:t>
            </a:r>
            <a:r>
              <a:rPr lang="en-US" sz="2000" dirty="0" smtClean="0">
                <a:latin typeface="Georgia" panose="02040502050405020303" pitchFamily="18" charset="0"/>
              </a:rPr>
              <a:t>to </a:t>
            </a:r>
            <a:r>
              <a:rPr lang="en-US" sz="2000" dirty="0">
                <a:latin typeface="Georgia" panose="02040502050405020303" pitchFamily="18" charset="0"/>
              </a:rPr>
              <a:t>improve certain tasks</a:t>
            </a:r>
            <a:endParaRPr lang="nb-NO" sz="2000" dirty="0">
              <a:latin typeface="Georgia" panose="02040502050405020303" pitchFamily="18" charset="0"/>
            </a:endParaRPr>
          </a:p>
        </p:txBody>
      </p:sp>
    </p:spTree>
    <p:extLst>
      <p:ext uri="{BB962C8B-B14F-4D97-AF65-F5344CB8AC3E}">
        <p14:creationId xmlns:p14="http://schemas.microsoft.com/office/powerpoint/2010/main" val="922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1714910" y="435702"/>
            <a:ext cx="8555521" cy="6111086"/>
          </a:xfrm>
          <a:prstGeom prst="rect">
            <a:avLst/>
          </a:prstGeom>
        </p:spPr>
      </p:pic>
      <p:sp>
        <p:nvSpPr>
          <p:cNvPr id="10" name="Tittel 1"/>
          <p:cNvSpPr txBox="1">
            <a:spLocks/>
          </p:cNvSpPr>
          <p:nvPr/>
        </p:nvSpPr>
        <p:spPr bwMode="auto">
          <a:xfrm>
            <a:off x="3181725" y="564313"/>
            <a:ext cx="5462649"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2100">
                <a:solidFill>
                  <a:schemeClr val="tx1"/>
                </a:solidFill>
                <a:latin typeface="Arial" panose="020B0604020202020204" pitchFamily="34" charset="0"/>
                <a:ea typeface="MS PGothic" panose="020B0600070205080204" pitchFamily="34" charset="-128"/>
              </a:defRPr>
            </a:lvl1pPr>
            <a:lvl2pPr marL="742950" indent="-285750" defTabSz="1042988">
              <a:defRPr sz="2100">
                <a:solidFill>
                  <a:schemeClr val="tx1"/>
                </a:solidFill>
                <a:latin typeface="Arial" panose="020B0604020202020204" pitchFamily="34" charset="0"/>
                <a:ea typeface="MS PGothic" panose="020B0600070205080204" pitchFamily="34" charset="-128"/>
              </a:defRPr>
            </a:lvl2pPr>
            <a:lvl3pPr marL="1143000" indent="-228600" defTabSz="1042988">
              <a:defRPr sz="2100">
                <a:solidFill>
                  <a:schemeClr val="tx1"/>
                </a:solidFill>
                <a:latin typeface="Arial" panose="020B0604020202020204" pitchFamily="34" charset="0"/>
                <a:ea typeface="MS PGothic" panose="020B0600070205080204" pitchFamily="34" charset="-128"/>
              </a:defRPr>
            </a:lvl3pPr>
            <a:lvl4pPr marL="1600200" indent="-228600" defTabSz="1042988">
              <a:defRPr sz="2100">
                <a:solidFill>
                  <a:schemeClr val="tx1"/>
                </a:solidFill>
                <a:latin typeface="Arial" panose="020B0604020202020204" pitchFamily="34" charset="0"/>
                <a:ea typeface="MS PGothic" panose="020B0600070205080204" pitchFamily="34" charset="-128"/>
              </a:defRPr>
            </a:lvl4pPr>
            <a:lvl5pPr marL="2057400" indent="-228600" defTabSz="1042988">
              <a:defRPr sz="2100">
                <a:solidFill>
                  <a:schemeClr val="tx1"/>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2800" b="1" dirty="0" smtClean="0">
                <a:solidFill>
                  <a:schemeClr val="bg1"/>
                </a:solidFill>
                <a:latin typeface="Georgia" panose="02040502050405020303" pitchFamily="18" charset="0"/>
              </a:rPr>
              <a:t>13. Perspectives</a:t>
            </a:r>
            <a:endParaRPr lang="en-US" altLang="nb-NO" sz="2000" b="1" dirty="0">
              <a:solidFill>
                <a:schemeClr val="bg1"/>
              </a:solidFill>
              <a:latin typeface="Georgia" panose="02040502050405020303" pitchFamily="18" charset="0"/>
            </a:endParaRPr>
          </a:p>
        </p:txBody>
      </p:sp>
      <p:sp>
        <p:nvSpPr>
          <p:cNvPr id="3" name="Rektangel 2"/>
          <p:cNvSpPr/>
          <p:nvPr/>
        </p:nvSpPr>
        <p:spPr>
          <a:xfrm>
            <a:off x="2600693" y="1834959"/>
            <a:ext cx="6900323" cy="2862322"/>
          </a:xfrm>
          <a:prstGeom prst="rect">
            <a:avLst/>
          </a:prstGeom>
        </p:spPr>
        <p:txBody>
          <a:bodyPr wrap="square">
            <a:spAutoFit/>
          </a:bodyPr>
          <a:lstStyle/>
          <a:p>
            <a:r>
              <a:rPr lang="en-US" sz="2000" dirty="0" smtClean="0">
                <a:solidFill>
                  <a:schemeClr val="bg1"/>
                </a:solidFill>
                <a:latin typeface="Georgia" panose="02040502050405020303" pitchFamily="18" charset="0"/>
                <a:ea typeface="Times New Roman" panose="02020603050405020304" pitchFamily="18" charset="0"/>
              </a:rPr>
              <a:t>Future studies within the core stability-perspective are needed for</a:t>
            </a:r>
          </a:p>
          <a:p>
            <a:r>
              <a:rPr lang="en-US" sz="2000" dirty="0" smtClean="0">
                <a:solidFill>
                  <a:schemeClr val="bg1"/>
                </a:solidFill>
                <a:latin typeface="Georgia" panose="02040502050405020303" pitchFamily="18" charset="0"/>
                <a:ea typeface="Times New Roman" panose="02020603050405020304" pitchFamily="18" charset="0"/>
              </a:rPr>
              <a:t> </a:t>
            </a:r>
          </a:p>
          <a:p>
            <a:pPr marL="285750" indent="-285750">
              <a:buFontTx/>
              <a:buChar char="-"/>
            </a:pPr>
            <a:r>
              <a:rPr lang="en-US" sz="2000" dirty="0" smtClean="0">
                <a:solidFill>
                  <a:schemeClr val="bg1"/>
                </a:solidFill>
                <a:latin typeface="Georgia" panose="02040502050405020303" pitchFamily="18" charset="0"/>
              </a:rPr>
              <a:t>operational </a:t>
            </a:r>
            <a:r>
              <a:rPr lang="en-US" sz="2000" dirty="0">
                <a:solidFill>
                  <a:schemeClr val="bg1"/>
                </a:solidFill>
                <a:latin typeface="Georgia" panose="02040502050405020303" pitchFamily="18" charset="0"/>
              </a:rPr>
              <a:t>definition </a:t>
            </a:r>
            <a:r>
              <a:rPr lang="en-US" sz="2000" dirty="0" smtClean="0">
                <a:solidFill>
                  <a:schemeClr val="bg1"/>
                </a:solidFill>
                <a:latin typeface="Georgia" panose="02040502050405020303" pitchFamily="18" charset="0"/>
              </a:rPr>
              <a:t>purposes</a:t>
            </a:r>
          </a:p>
          <a:p>
            <a:pPr marL="285750" indent="-285750">
              <a:buFontTx/>
              <a:buChar char="-"/>
            </a:pPr>
            <a:r>
              <a:rPr lang="en-US" sz="2000" dirty="0" smtClean="0">
                <a:solidFill>
                  <a:schemeClr val="bg1"/>
                </a:solidFill>
                <a:latin typeface="Georgia" panose="02040502050405020303" pitchFamily="18" charset="0"/>
              </a:rPr>
              <a:t>developing </a:t>
            </a:r>
            <a:r>
              <a:rPr lang="en-US" sz="2000" dirty="0">
                <a:solidFill>
                  <a:schemeClr val="bg1"/>
                </a:solidFill>
                <a:latin typeface="Georgia" panose="02040502050405020303" pitchFamily="18" charset="0"/>
              </a:rPr>
              <a:t>valid and reliable core stability </a:t>
            </a:r>
            <a:r>
              <a:rPr lang="en-US" sz="2000" dirty="0" smtClean="0">
                <a:solidFill>
                  <a:schemeClr val="bg1"/>
                </a:solidFill>
                <a:latin typeface="Georgia" panose="02040502050405020303" pitchFamily="18" charset="0"/>
              </a:rPr>
              <a:t>tests</a:t>
            </a:r>
          </a:p>
          <a:p>
            <a:pPr marL="285750" indent="-285750">
              <a:buFontTx/>
              <a:buChar char="-"/>
            </a:pPr>
            <a:r>
              <a:rPr lang="en-US" sz="2000" dirty="0" smtClean="0">
                <a:solidFill>
                  <a:schemeClr val="bg1"/>
                </a:solidFill>
                <a:latin typeface="Georgia" panose="02040502050405020303" pitchFamily="18" charset="0"/>
              </a:rPr>
              <a:t>exploring </a:t>
            </a:r>
            <a:r>
              <a:rPr lang="en-US" sz="2000" dirty="0">
                <a:solidFill>
                  <a:schemeClr val="bg1"/>
                </a:solidFill>
                <a:latin typeface="Georgia" panose="02040502050405020303" pitchFamily="18" charset="0"/>
              </a:rPr>
              <a:t>cause-effect relationships among core stability and athletic </a:t>
            </a:r>
            <a:r>
              <a:rPr lang="en-US" sz="2000" dirty="0" smtClean="0">
                <a:solidFill>
                  <a:schemeClr val="bg1"/>
                </a:solidFill>
                <a:latin typeface="Georgia" panose="02040502050405020303" pitchFamily="18" charset="0"/>
              </a:rPr>
              <a:t>performance in varying sport disciplines</a:t>
            </a:r>
          </a:p>
          <a:p>
            <a:pPr marL="285750" indent="-285750">
              <a:buFontTx/>
              <a:buChar char="-"/>
            </a:pPr>
            <a:r>
              <a:rPr lang="en-US" sz="2000" dirty="0">
                <a:solidFill>
                  <a:schemeClr val="bg1"/>
                </a:solidFill>
                <a:latin typeface="Georgia" panose="02040502050405020303" pitchFamily="18" charset="0"/>
              </a:rPr>
              <a:t>o</a:t>
            </a:r>
            <a:r>
              <a:rPr lang="en-US" sz="2000" dirty="0" smtClean="0">
                <a:solidFill>
                  <a:schemeClr val="bg1"/>
                </a:solidFill>
                <a:latin typeface="Georgia" panose="02040502050405020303" pitchFamily="18" charset="0"/>
              </a:rPr>
              <a:t>utlying specific training </a:t>
            </a:r>
            <a:r>
              <a:rPr lang="en-US" sz="2000" dirty="0">
                <a:solidFill>
                  <a:schemeClr val="bg1"/>
                </a:solidFill>
                <a:latin typeface="Georgia" panose="02040502050405020303" pitchFamily="18" charset="0"/>
              </a:rPr>
              <a:t>exercises </a:t>
            </a:r>
            <a:r>
              <a:rPr lang="en-US" sz="2000" dirty="0" smtClean="0">
                <a:solidFill>
                  <a:schemeClr val="bg1"/>
                </a:solidFill>
                <a:latin typeface="Georgia" panose="02040502050405020303" pitchFamily="18" charset="0"/>
              </a:rPr>
              <a:t>in sports disciplines with strong </a:t>
            </a:r>
            <a:r>
              <a:rPr lang="en-US" sz="2000" dirty="0">
                <a:solidFill>
                  <a:schemeClr val="bg1"/>
                </a:solidFill>
                <a:latin typeface="Georgia" panose="02040502050405020303" pitchFamily="18" charset="0"/>
              </a:rPr>
              <a:t>core </a:t>
            </a:r>
            <a:r>
              <a:rPr lang="en-US" sz="2000" dirty="0" smtClean="0">
                <a:solidFill>
                  <a:schemeClr val="bg1"/>
                </a:solidFill>
                <a:latin typeface="Georgia" panose="02040502050405020303" pitchFamily="18" charset="0"/>
              </a:rPr>
              <a:t>components</a:t>
            </a:r>
            <a:endParaRPr lang="en-US"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8533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bwMode="auto">
          <a:xfrm>
            <a:off x="1455986" y="464410"/>
            <a:ext cx="87852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1400">
                <a:solidFill>
                  <a:srgbClr val="404041"/>
                </a:solidFill>
                <a:latin typeface="Georgia" pitchFamily="18" charset="0"/>
                <a:cs typeface="Arial" charset="0"/>
              </a:defRPr>
            </a:lvl1pPr>
            <a:lvl2pPr marL="742950" indent="-285750" eaLnBrk="0" hangingPunct="0">
              <a:spcBef>
                <a:spcPct val="20000"/>
              </a:spcBef>
              <a:buChar char="–"/>
              <a:defRPr sz="1400">
                <a:solidFill>
                  <a:srgbClr val="404041"/>
                </a:solidFill>
                <a:latin typeface="Georgia" pitchFamily="18" charset="0"/>
                <a:cs typeface="Arial" charset="0"/>
              </a:defRPr>
            </a:lvl2pPr>
            <a:lvl3pPr marL="1143000" indent="-228600" eaLnBrk="0" hangingPunct="0">
              <a:spcBef>
                <a:spcPct val="20000"/>
              </a:spcBef>
              <a:buChar char="•"/>
              <a:defRPr sz="1400">
                <a:solidFill>
                  <a:srgbClr val="404041"/>
                </a:solidFill>
                <a:latin typeface="Georgia" pitchFamily="18" charset="0"/>
                <a:cs typeface="Arial" charset="0"/>
              </a:defRPr>
            </a:lvl3pPr>
            <a:lvl4pPr marL="1600200" indent="-228600" eaLnBrk="0" hangingPunct="0">
              <a:spcBef>
                <a:spcPct val="20000"/>
              </a:spcBef>
              <a:buChar char="–"/>
              <a:defRPr sz="1400">
                <a:solidFill>
                  <a:srgbClr val="404041"/>
                </a:solidFill>
                <a:latin typeface="Georgia" pitchFamily="18" charset="0"/>
                <a:cs typeface="Arial" charset="0"/>
              </a:defRPr>
            </a:lvl4pPr>
            <a:lvl5pPr marL="2057400" indent="-228600" eaLnBrk="0" hangingPunct="0">
              <a:spcBef>
                <a:spcPct val="20000"/>
              </a:spcBef>
              <a:buChar char="»"/>
              <a:defRPr sz="1400">
                <a:solidFill>
                  <a:srgbClr val="404041"/>
                </a:solidFill>
                <a:latin typeface="Georgia" pitchFamily="18" charset="0"/>
                <a:cs typeface="Arial" charset="0"/>
              </a:defRPr>
            </a:lvl5pPr>
            <a:lvl6pPr marL="2514600" indent="-228600" eaLnBrk="0" fontAlgn="base" hangingPunct="0">
              <a:spcBef>
                <a:spcPct val="20000"/>
              </a:spcBef>
              <a:spcAft>
                <a:spcPct val="0"/>
              </a:spcAft>
              <a:buChar char="»"/>
              <a:defRPr sz="1400">
                <a:solidFill>
                  <a:srgbClr val="404041"/>
                </a:solidFill>
                <a:latin typeface="Georgia" pitchFamily="18" charset="0"/>
                <a:cs typeface="Arial" charset="0"/>
              </a:defRPr>
            </a:lvl6pPr>
            <a:lvl7pPr marL="2971800" indent="-228600" eaLnBrk="0" fontAlgn="base" hangingPunct="0">
              <a:spcBef>
                <a:spcPct val="20000"/>
              </a:spcBef>
              <a:spcAft>
                <a:spcPct val="0"/>
              </a:spcAft>
              <a:buChar char="»"/>
              <a:defRPr sz="1400">
                <a:solidFill>
                  <a:srgbClr val="404041"/>
                </a:solidFill>
                <a:latin typeface="Georgia" pitchFamily="18" charset="0"/>
                <a:cs typeface="Arial" charset="0"/>
              </a:defRPr>
            </a:lvl7pPr>
            <a:lvl8pPr marL="3429000" indent="-228600" eaLnBrk="0" fontAlgn="base" hangingPunct="0">
              <a:spcBef>
                <a:spcPct val="20000"/>
              </a:spcBef>
              <a:spcAft>
                <a:spcPct val="0"/>
              </a:spcAft>
              <a:buChar char="»"/>
              <a:defRPr sz="1400">
                <a:solidFill>
                  <a:srgbClr val="404041"/>
                </a:solidFill>
                <a:latin typeface="Georgia" pitchFamily="18" charset="0"/>
                <a:cs typeface="Arial" charset="0"/>
              </a:defRPr>
            </a:lvl8pPr>
            <a:lvl9pPr marL="3886200" indent="-228600" eaLnBrk="0" fontAlgn="base" hangingPunct="0">
              <a:spcBef>
                <a:spcPct val="20000"/>
              </a:spcBef>
              <a:spcAft>
                <a:spcPct val="0"/>
              </a:spcAft>
              <a:buChar char="»"/>
              <a:defRPr sz="1400">
                <a:solidFill>
                  <a:srgbClr val="404041"/>
                </a:solidFill>
                <a:latin typeface="Georgia" pitchFamily="18" charset="0"/>
                <a:cs typeface="Arial" charset="0"/>
              </a:defRPr>
            </a:lvl9pPr>
          </a:lstStyle>
          <a:p>
            <a:pPr marL="514350" indent="-514350" algn="ctr" eaLnBrk="1" hangingPunct="1">
              <a:spcBef>
                <a:spcPct val="0"/>
              </a:spcBef>
              <a:buFontTx/>
              <a:buAutoNum type="arabicPeriod"/>
              <a:defRPr/>
            </a:pPr>
            <a:r>
              <a:rPr lang="en-US" altLang="en-US" sz="2800" b="1" dirty="0" smtClean="0">
                <a:solidFill>
                  <a:schemeClr val="tx1"/>
                </a:solidFill>
              </a:rPr>
              <a:t>Definitions</a:t>
            </a:r>
          </a:p>
          <a:p>
            <a:pPr algn="ctr" eaLnBrk="1" hangingPunct="1">
              <a:spcBef>
                <a:spcPct val="0"/>
              </a:spcBef>
              <a:buFontTx/>
              <a:buNone/>
              <a:defRPr/>
            </a:pPr>
            <a:endParaRPr lang="en-US" altLang="en-US" sz="2000" b="1" dirty="0" smtClean="0">
              <a:solidFill>
                <a:schemeClr val="tx1"/>
              </a:solidFill>
            </a:endParaRPr>
          </a:p>
          <a:p>
            <a:pPr algn="ctr" eaLnBrk="1" hangingPunct="1">
              <a:spcBef>
                <a:spcPct val="0"/>
              </a:spcBef>
              <a:buFontTx/>
              <a:buNone/>
              <a:defRPr/>
            </a:pPr>
            <a:r>
              <a:rPr lang="en-US" altLang="en-US" sz="2000" b="1" dirty="0" smtClean="0">
                <a:solidFill>
                  <a:schemeClr val="tx1"/>
                </a:solidFill>
              </a:rPr>
              <a:t>What is stability?</a:t>
            </a:r>
          </a:p>
        </p:txBody>
      </p:sp>
      <p:sp>
        <p:nvSpPr>
          <p:cNvPr id="6" name="Undertittel 2"/>
          <p:cNvSpPr txBox="1">
            <a:spLocks/>
          </p:cNvSpPr>
          <p:nvPr/>
        </p:nvSpPr>
        <p:spPr bwMode="auto">
          <a:xfrm>
            <a:off x="411061" y="3068054"/>
            <a:ext cx="400191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eaLnBrk="1" hangingPunct="1">
              <a:buFontTx/>
              <a:buNone/>
            </a:pPr>
            <a:r>
              <a:rPr lang="en-US" altLang="en-US" sz="2000" dirty="0" smtClean="0">
                <a:solidFill>
                  <a:schemeClr val="tx1"/>
                </a:solidFill>
              </a:rPr>
              <a:t>Physicians are concerned about clinical stability</a:t>
            </a:r>
            <a:endParaRPr lang="en-US" altLang="en-US" sz="2000" dirty="0">
              <a:solidFill>
                <a:schemeClr val="tx1"/>
              </a:solidFill>
            </a:endParaRPr>
          </a:p>
        </p:txBody>
      </p:sp>
      <p:sp>
        <p:nvSpPr>
          <p:cNvPr id="7" name="Undertittel 2"/>
          <p:cNvSpPr txBox="1">
            <a:spLocks/>
          </p:cNvSpPr>
          <p:nvPr/>
        </p:nvSpPr>
        <p:spPr bwMode="auto">
          <a:xfrm>
            <a:off x="7799161" y="3074682"/>
            <a:ext cx="400191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eaLnBrk="1" hangingPunct="1">
              <a:buFontTx/>
              <a:buNone/>
            </a:pPr>
            <a:r>
              <a:rPr lang="en-US" altLang="en-US" sz="2000" dirty="0" smtClean="0">
                <a:solidFill>
                  <a:schemeClr val="tx1"/>
                </a:solidFill>
              </a:rPr>
              <a:t>Physicists are concerned about mechanical stability</a:t>
            </a:r>
            <a:endParaRPr lang="en-US" altLang="en-US" sz="2000" dirty="0">
              <a:solidFill>
                <a:schemeClr val="tx1"/>
              </a:solidFill>
            </a:endParaRPr>
          </a:p>
        </p:txBody>
      </p:sp>
      <p:grpSp>
        <p:nvGrpSpPr>
          <p:cNvPr id="10" name="Gruppe 9"/>
          <p:cNvGrpSpPr/>
          <p:nvPr/>
        </p:nvGrpSpPr>
        <p:grpSpPr>
          <a:xfrm>
            <a:off x="4797287" y="2316118"/>
            <a:ext cx="2107098" cy="2918491"/>
            <a:chOff x="4797287" y="2316118"/>
            <a:chExt cx="2107098" cy="2918491"/>
          </a:xfrm>
        </p:grpSpPr>
        <p:pic>
          <p:nvPicPr>
            <p:cNvPr id="2" name="Bilde 1"/>
            <p:cNvPicPr>
              <a:picLocks noChangeAspect="1"/>
            </p:cNvPicPr>
            <p:nvPr/>
          </p:nvPicPr>
          <p:blipFill rotWithShape="1">
            <a:blip r:embed="rId3"/>
            <a:srcRect l="13674" t="20632" r="8143" b="4345"/>
            <a:stretch/>
          </p:blipFill>
          <p:spPr>
            <a:xfrm>
              <a:off x="4876802" y="2316118"/>
              <a:ext cx="2027583" cy="2918491"/>
            </a:xfrm>
            <a:prstGeom prst="rect">
              <a:avLst/>
            </a:prstGeom>
          </p:spPr>
        </p:pic>
        <p:sp>
          <p:nvSpPr>
            <p:cNvPr id="9" name="Frihåndsform 8"/>
            <p:cNvSpPr/>
            <p:nvPr/>
          </p:nvSpPr>
          <p:spPr>
            <a:xfrm>
              <a:off x="4797287" y="3087757"/>
              <a:ext cx="887896" cy="1391478"/>
            </a:xfrm>
            <a:custGeom>
              <a:avLst/>
              <a:gdLst>
                <a:gd name="connsiteX0" fmla="*/ 119270 w 887896"/>
                <a:gd name="connsiteY0" fmla="*/ 0 h 1391478"/>
                <a:gd name="connsiteX1" fmla="*/ 119270 w 887896"/>
                <a:gd name="connsiteY1" fmla="*/ 0 h 1391478"/>
                <a:gd name="connsiteX2" fmla="*/ 212035 w 887896"/>
                <a:gd name="connsiteY2" fmla="*/ 119269 h 1391478"/>
                <a:gd name="connsiteX3" fmla="*/ 251791 w 887896"/>
                <a:gd name="connsiteY3" fmla="*/ 145773 h 1391478"/>
                <a:gd name="connsiteX4" fmla="*/ 278296 w 887896"/>
                <a:gd name="connsiteY4" fmla="*/ 172278 h 1391478"/>
                <a:gd name="connsiteX5" fmla="*/ 424070 w 887896"/>
                <a:gd name="connsiteY5" fmla="*/ 185530 h 1391478"/>
                <a:gd name="connsiteX6" fmla="*/ 463826 w 887896"/>
                <a:gd name="connsiteY6" fmla="*/ 198782 h 1391478"/>
                <a:gd name="connsiteX7" fmla="*/ 503583 w 887896"/>
                <a:gd name="connsiteY7" fmla="*/ 225286 h 1391478"/>
                <a:gd name="connsiteX8" fmla="*/ 583096 w 887896"/>
                <a:gd name="connsiteY8" fmla="*/ 238539 h 1391478"/>
                <a:gd name="connsiteX9" fmla="*/ 609600 w 887896"/>
                <a:gd name="connsiteY9" fmla="*/ 318052 h 1391478"/>
                <a:gd name="connsiteX10" fmla="*/ 689113 w 887896"/>
                <a:gd name="connsiteY10" fmla="*/ 344556 h 1391478"/>
                <a:gd name="connsiteX11" fmla="*/ 728870 w 887896"/>
                <a:gd name="connsiteY11" fmla="*/ 357808 h 1391478"/>
                <a:gd name="connsiteX12" fmla="*/ 755374 w 887896"/>
                <a:gd name="connsiteY12" fmla="*/ 384313 h 1391478"/>
                <a:gd name="connsiteX13" fmla="*/ 821635 w 887896"/>
                <a:gd name="connsiteY13" fmla="*/ 424069 h 1391478"/>
                <a:gd name="connsiteX14" fmla="*/ 874643 w 887896"/>
                <a:gd name="connsiteY14" fmla="*/ 503582 h 1391478"/>
                <a:gd name="connsiteX15" fmla="*/ 887896 w 887896"/>
                <a:gd name="connsiteY15" fmla="*/ 556591 h 1391478"/>
                <a:gd name="connsiteX16" fmla="*/ 874643 w 887896"/>
                <a:gd name="connsiteY16" fmla="*/ 1166191 h 1391478"/>
                <a:gd name="connsiteX17" fmla="*/ 848139 w 887896"/>
                <a:gd name="connsiteY17" fmla="*/ 1245704 h 1391478"/>
                <a:gd name="connsiteX18" fmla="*/ 834887 w 887896"/>
                <a:gd name="connsiteY18" fmla="*/ 1285460 h 1391478"/>
                <a:gd name="connsiteX19" fmla="*/ 768626 w 887896"/>
                <a:gd name="connsiteY19" fmla="*/ 1378226 h 1391478"/>
                <a:gd name="connsiteX20" fmla="*/ 728870 w 887896"/>
                <a:gd name="connsiteY20" fmla="*/ 1391478 h 1391478"/>
                <a:gd name="connsiteX21" fmla="*/ 569843 w 887896"/>
                <a:gd name="connsiteY21" fmla="*/ 1378226 h 1391478"/>
                <a:gd name="connsiteX22" fmla="*/ 490330 w 887896"/>
                <a:gd name="connsiteY22" fmla="*/ 1351721 h 1391478"/>
                <a:gd name="connsiteX23" fmla="*/ 450574 w 887896"/>
                <a:gd name="connsiteY23" fmla="*/ 1338469 h 1391478"/>
                <a:gd name="connsiteX24" fmla="*/ 410817 w 887896"/>
                <a:gd name="connsiteY24" fmla="*/ 1325217 h 1391478"/>
                <a:gd name="connsiteX25" fmla="*/ 185530 w 887896"/>
                <a:gd name="connsiteY25" fmla="*/ 1311965 h 1391478"/>
                <a:gd name="connsiteX26" fmla="*/ 106017 w 887896"/>
                <a:gd name="connsiteY26" fmla="*/ 1272208 h 1391478"/>
                <a:gd name="connsiteX27" fmla="*/ 79513 w 887896"/>
                <a:gd name="connsiteY27" fmla="*/ 1232452 h 1391478"/>
                <a:gd name="connsiteX28" fmla="*/ 53009 w 887896"/>
                <a:gd name="connsiteY28" fmla="*/ 1205947 h 1391478"/>
                <a:gd name="connsiteX29" fmla="*/ 39756 w 887896"/>
                <a:gd name="connsiteY29" fmla="*/ 1099930 h 1391478"/>
                <a:gd name="connsiteX30" fmla="*/ 26504 w 887896"/>
                <a:gd name="connsiteY30" fmla="*/ 940904 h 1391478"/>
                <a:gd name="connsiteX31" fmla="*/ 0 w 887896"/>
                <a:gd name="connsiteY31" fmla="*/ 781878 h 1391478"/>
                <a:gd name="connsiteX32" fmla="*/ 13252 w 887896"/>
                <a:gd name="connsiteY32" fmla="*/ 172278 h 1391478"/>
                <a:gd name="connsiteX33" fmla="*/ 39756 w 887896"/>
                <a:gd name="connsiteY33" fmla="*/ 92765 h 1391478"/>
                <a:gd name="connsiteX34" fmla="*/ 92765 w 887896"/>
                <a:gd name="connsiteY34" fmla="*/ 26504 h 1391478"/>
                <a:gd name="connsiteX35" fmla="*/ 119270 w 887896"/>
                <a:gd name="connsiteY35" fmla="*/ 0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87896" h="1391478">
                  <a:moveTo>
                    <a:pt x="119270" y="0"/>
                  </a:moveTo>
                  <a:lnTo>
                    <a:pt x="119270" y="0"/>
                  </a:lnTo>
                  <a:cubicBezTo>
                    <a:pt x="138691" y="27189"/>
                    <a:pt x="176448" y="90800"/>
                    <a:pt x="212035" y="119269"/>
                  </a:cubicBezTo>
                  <a:cubicBezTo>
                    <a:pt x="224472" y="129218"/>
                    <a:pt x="239354" y="135824"/>
                    <a:pt x="251791" y="145773"/>
                  </a:cubicBezTo>
                  <a:cubicBezTo>
                    <a:pt x="261548" y="153578"/>
                    <a:pt x="266121" y="169468"/>
                    <a:pt x="278296" y="172278"/>
                  </a:cubicBezTo>
                  <a:cubicBezTo>
                    <a:pt x="325838" y="183249"/>
                    <a:pt x="375479" y="181113"/>
                    <a:pt x="424070" y="185530"/>
                  </a:cubicBezTo>
                  <a:cubicBezTo>
                    <a:pt x="437322" y="189947"/>
                    <a:pt x="451332" y="192535"/>
                    <a:pt x="463826" y="198782"/>
                  </a:cubicBezTo>
                  <a:cubicBezTo>
                    <a:pt x="478072" y="205905"/>
                    <a:pt x="488473" y="220249"/>
                    <a:pt x="503583" y="225286"/>
                  </a:cubicBezTo>
                  <a:cubicBezTo>
                    <a:pt x="529074" y="233783"/>
                    <a:pt x="556592" y="234121"/>
                    <a:pt x="583096" y="238539"/>
                  </a:cubicBezTo>
                  <a:cubicBezTo>
                    <a:pt x="591931" y="265043"/>
                    <a:pt x="583096" y="309217"/>
                    <a:pt x="609600" y="318052"/>
                  </a:cubicBezTo>
                  <a:lnTo>
                    <a:pt x="689113" y="344556"/>
                  </a:lnTo>
                  <a:lnTo>
                    <a:pt x="728870" y="357808"/>
                  </a:lnTo>
                  <a:cubicBezTo>
                    <a:pt x="737705" y="366643"/>
                    <a:pt x="744660" y="377885"/>
                    <a:pt x="755374" y="384313"/>
                  </a:cubicBezTo>
                  <a:cubicBezTo>
                    <a:pt x="807260" y="415445"/>
                    <a:pt x="785005" y="375229"/>
                    <a:pt x="821635" y="424069"/>
                  </a:cubicBezTo>
                  <a:cubicBezTo>
                    <a:pt x="840748" y="449552"/>
                    <a:pt x="874643" y="503582"/>
                    <a:pt x="874643" y="503582"/>
                  </a:cubicBezTo>
                  <a:cubicBezTo>
                    <a:pt x="879061" y="521252"/>
                    <a:pt x="887896" y="538377"/>
                    <a:pt x="887896" y="556591"/>
                  </a:cubicBezTo>
                  <a:cubicBezTo>
                    <a:pt x="887896" y="759839"/>
                    <a:pt x="886350" y="963280"/>
                    <a:pt x="874643" y="1166191"/>
                  </a:cubicBezTo>
                  <a:cubicBezTo>
                    <a:pt x="873034" y="1194083"/>
                    <a:pt x="856974" y="1219200"/>
                    <a:pt x="848139" y="1245704"/>
                  </a:cubicBezTo>
                  <a:lnTo>
                    <a:pt x="834887" y="1285460"/>
                  </a:lnTo>
                  <a:cubicBezTo>
                    <a:pt x="822521" y="1322557"/>
                    <a:pt x="815792" y="1362504"/>
                    <a:pt x="768626" y="1378226"/>
                  </a:cubicBezTo>
                  <a:lnTo>
                    <a:pt x="728870" y="1391478"/>
                  </a:lnTo>
                  <a:cubicBezTo>
                    <a:pt x="675861" y="1387061"/>
                    <a:pt x="622312" y="1386971"/>
                    <a:pt x="569843" y="1378226"/>
                  </a:cubicBezTo>
                  <a:cubicBezTo>
                    <a:pt x="542285" y="1373633"/>
                    <a:pt x="516834" y="1360556"/>
                    <a:pt x="490330" y="1351721"/>
                  </a:cubicBezTo>
                  <a:lnTo>
                    <a:pt x="450574" y="1338469"/>
                  </a:lnTo>
                  <a:cubicBezTo>
                    <a:pt x="437322" y="1334052"/>
                    <a:pt x="424762" y="1326037"/>
                    <a:pt x="410817" y="1325217"/>
                  </a:cubicBezTo>
                  <a:lnTo>
                    <a:pt x="185530" y="1311965"/>
                  </a:lnTo>
                  <a:cubicBezTo>
                    <a:pt x="153194" y="1301186"/>
                    <a:pt x="131708" y="1297899"/>
                    <a:pt x="106017" y="1272208"/>
                  </a:cubicBezTo>
                  <a:cubicBezTo>
                    <a:pt x="94755" y="1260946"/>
                    <a:pt x="89462" y="1244889"/>
                    <a:pt x="79513" y="1232452"/>
                  </a:cubicBezTo>
                  <a:cubicBezTo>
                    <a:pt x="71708" y="1222696"/>
                    <a:pt x="61844" y="1214782"/>
                    <a:pt x="53009" y="1205947"/>
                  </a:cubicBezTo>
                  <a:cubicBezTo>
                    <a:pt x="48591" y="1170608"/>
                    <a:pt x="43300" y="1135367"/>
                    <a:pt x="39756" y="1099930"/>
                  </a:cubicBezTo>
                  <a:cubicBezTo>
                    <a:pt x="34463" y="1047002"/>
                    <a:pt x="33102" y="993686"/>
                    <a:pt x="26504" y="940904"/>
                  </a:cubicBezTo>
                  <a:cubicBezTo>
                    <a:pt x="19838" y="887579"/>
                    <a:pt x="0" y="781878"/>
                    <a:pt x="0" y="781878"/>
                  </a:cubicBezTo>
                  <a:cubicBezTo>
                    <a:pt x="4417" y="578678"/>
                    <a:pt x="1546" y="375189"/>
                    <a:pt x="13252" y="172278"/>
                  </a:cubicBezTo>
                  <a:cubicBezTo>
                    <a:pt x="14861" y="144386"/>
                    <a:pt x="20001" y="112520"/>
                    <a:pt x="39756" y="92765"/>
                  </a:cubicBezTo>
                  <a:cubicBezTo>
                    <a:pt x="64408" y="68113"/>
                    <a:pt x="76048" y="59939"/>
                    <a:pt x="92765" y="26504"/>
                  </a:cubicBezTo>
                  <a:cubicBezTo>
                    <a:pt x="94740" y="22553"/>
                    <a:pt x="114853" y="4417"/>
                    <a:pt x="1192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48932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bwMode="auto">
          <a:xfrm>
            <a:off x="1455986" y="464410"/>
            <a:ext cx="87852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1400">
                <a:solidFill>
                  <a:srgbClr val="404041"/>
                </a:solidFill>
                <a:latin typeface="Georgia" pitchFamily="18" charset="0"/>
                <a:cs typeface="Arial" charset="0"/>
              </a:defRPr>
            </a:lvl1pPr>
            <a:lvl2pPr marL="742950" indent="-285750" eaLnBrk="0" hangingPunct="0">
              <a:spcBef>
                <a:spcPct val="20000"/>
              </a:spcBef>
              <a:buChar char="–"/>
              <a:defRPr sz="1400">
                <a:solidFill>
                  <a:srgbClr val="404041"/>
                </a:solidFill>
                <a:latin typeface="Georgia" pitchFamily="18" charset="0"/>
                <a:cs typeface="Arial" charset="0"/>
              </a:defRPr>
            </a:lvl2pPr>
            <a:lvl3pPr marL="1143000" indent="-228600" eaLnBrk="0" hangingPunct="0">
              <a:spcBef>
                <a:spcPct val="20000"/>
              </a:spcBef>
              <a:buChar char="•"/>
              <a:defRPr sz="1400">
                <a:solidFill>
                  <a:srgbClr val="404041"/>
                </a:solidFill>
                <a:latin typeface="Georgia" pitchFamily="18" charset="0"/>
                <a:cs typeface="Arial" charset="0"/>
              </a:defRPr>
            </a:lvl3pPr>
            <a:lvl4pPr marL="1600200" indent="-228600" eaLnBrk="0" hangingPunct="0">
              <a:spcBef>
                <a:spcPct val="20000"/>
              </a:spcBef>
              <a:buChar char="–"/>
              <a:defRPr sz="1400">
                <a:solidFill>
                  <a:srgbClr val="404041"/>
                </a:solidFill>
                <a:latin typeface="Georgia" pitchFamily="18" charset="0"/>
                <a:cs typeface="Arial" charset="0"/>
              </a:defRPr>
            </a:lvl4pPr>
            <a:lvl5pPr marL="2057400" indent="-228600" eaLnBrk="0" hangingPunct="0">
              <a:spcBef>
                <a:spcPct val="20000"/>
              </a:spcBef>
              <a:buChar char="»"/>
              <a:defRPr sz="1400">
                <a:solidFill>
                  <a:srgbClr val="404041"/>
                </a:solidFill>
                <a:latin typeface="Georgia" pitchFamily="18" charset="0"/>
                <a:cs typeface="Arial" charset="0"/>
              </a:defRPr>
            </a:lvl5pPr>
            <a:lvl6pPr marL="2514600" indent="-228600" eaLnBrk="0" fontAlgn="base" hangingPunct="0">
              <a:spcBef>
                <a:spcPct val="20000"/>
              </a:spcBef>
              <a:spcAft>
                <a:spcPct val="0"/>
              </a:spcAft>
              <a:buChar char="»"/>
              <a:defRPr sz="1400">
                <a:solidFill>
                  <a:srgbClr val="404041"/>
                </a:solidFill>
                <a:latin typeface="Georgia" pitchFamily="18" charset="0"/>
                <a:cs typeface="Arial" charset="0"/>
              </a:defRPr>
            </a:lvl6pPr>
            <a:lvl7pPr marL="2971800" indent="-228600" eaLnBrk="0" fontAlgn="base" hangingPunct="0">
              <a:spcBef>
                <a:spcPct val="20000"/>
              </a:spcBef>
              <a:spcAft>
                <a:spcPct val="0"/>
              </a:spcAft>
              <a:buChar char="»"/>
              <a:defRPr sz="1400">
                <a:solidFill>
                  <a:srgbClr val="404041"/>
                </a:solidFill>
                <a:latin typeface="Georgia" pitchFamily="18" charset="0"/>
                <a:cs typeface="Arial" charset="0"/>
              </a:defRPr>
            </a:lvl7pPr>
            <a:lvl8pPr marL="3429000" indent="-228600" eaLnBrk="0" fontAlgn="base" hangingPunct="0">
              <a:spcBef>
                <a:spcPct val="20000"/>
              </a:spcBef>
              <a:spcAft>
                <a:spcPct val="0"/>
              </a:spcAft>
              <a:buChar char="»"/>
              <a:defRPr sz="1400">
                <a:solidFill>
                  <a:srgbClr val="404041"/>
                </a:solidFill>
                <a:latin typeface="Georgia" pitchFamily="18" charset="0"/>
                <a:cs typeface="Arial" charset="0"/>
              </a:defRPr>
            </a:lvl8pPr>
            <a:lvl9pPr marL="3886200" indent="-228600" eaLnBrk="0" fontAlgn="base" hangingPunct="0">
              <a:spcBef>
                <a:spcPct val="20000"/>
              </a:spcBef>
              <a:spcAft>
                <a:spcPct val="0"/>
              </a:spcAft>
              <a:buChar char="»"/>
              <a:defRPr sz="1400">
                <a:solidFill>
                  <a:srgbClr val="404041"/>
                </a:solidFill>
                <a:latin typeface="Georgia" pitchFamily="18" charset="0"/>
                <a:cs typeface="Arial" charset="0"/>
              </a:defRPr>
            </a:lvl9pPr>
          </a:lstStyle>
          <a:p>
            <a:pPr marL="514350" indent="-514350" algn="ctr" eaLnBrk="1" hangingPunct="1">
              <a:spcBef>
                <a:spcPct val="0"/>
              </a:spcBef>
              <a:buFontTx/>
              <a:buAutoNum type="arabicPeriod"/>
              <a:defRPr/>
            </a:pPr>
            <a:r>
              <a:rPr lang="en-US" altLang="en-US" sz="2800" b="1" dirty="0" smtClean="0">
                <a:solidFill>
                  <a:schemeClr val="tx1"/>
                </a:solidFill>
              </a:rPr>
              <a:t>Definitions</a:t>
            </a:r>
          </a:p>
          <a:p>
            <a:pPr algn="ctr" eaLnBrk="1" hangingPunct="1">
              <a:spcBef>
                <a:spcPct val="0"/>
              </a:spcBef>
              <a:buFontTx/>
              <a:buNone/>
              <a:defRPr/>
            </a:pPr>
            <a:endParaRPr lang="en-US" altLang="en-US" sz="2000" b="1" dirty="0" smtClean="0">
              <a:solidFill>
                <a:schemeClr val="tx1"/>
              </a:solidFill>
            </a:endParaRPr>
          </a:p>
          <a:p>
            <a:pPr algn="ctr" eaLnBrk="1" hangingPunct="1">
              <a:spcBef>
                <a:spcPct val="0"/>
              </a:spcBef>
              <a:buFontTx/>
              <a:buNone/>
              <a:defRPr/>
            </a:pPr>
            <a:r>
              <a:rPr lang="en-US" altLang="en-US" sz="2000" b="1" dirty="0" smtClean="0">
                <a:solidFill>
                  <a:schemeClr val="tx1"/>
                </a:solidFill>
              </a:rPr>
              <a:t>What is core stability?</a:t>
            </a:r>
          </a:p>
        </p:txBody>
      </p:sp>
      <p:sp>
        <p:nvSpPr>
          <p:cNvPr id="6" name="Undertittel 2"/>
          <p:cNvSpPr txBox="1">
            <a:spLocks/>
          </p:cNvSpPr>
          <p:nvPr/>
        </p:nvSpPr>
        <p:spPr bwMode="auto">
          <a:xfrm>
            <a:off x="2677183" y="5751014"/>
            <a:ext cx="655836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buFontTx/>
              <a:buNone/>
            </a:pPr>
            <a:r>
              <a:rPr lang="en-US" altLang="en-US" sz="2000" dirty="0" smtClean="0">
                <a:solidFill>
                  <a:schemeClr val="tx1"/>
                </a:solidFill>
              </a:rPr>
              <a:t>Numerous definitions exists, no consensus established</a:t>
            </a:r>
          </a:p>
          <a:p>
            <a:pPr algn="ctr" eaLnBrk="1" hangingPunct="1">
              <a:buFontTx/>
              <a:buNone/>
            </a:pPr>
            <a:r>
              <a:rPr lang="en-US" altLang="en-US" sz="2000" dirty="0" smtClean="0">
                <a:solidFill>
                  <a:schemeClr val="tx1"/>
                </a:solidFill>
              </a:rPr>
              <a:t>Definitions depend on the context</a:t>
            </a:r>
            <a:endParaRPr lang="en-US" altLang="en-US" sz="2000" dirty="0">
              <a:solidFill>
                <a:schemeClr val="tx1"/>
              </a:solidFill>
            </a:endParaRPr>
          </a:p>
        </p:txBody>
      </p:sp>
      <p:pic>
        <p:nvPicPr>
          <p:cNvPr id="3" name="Bilde 2"/>
          <p:cNvPicPr>
            <a:picLocks noChangeAspect="1"/>
          </p:cNvPicPr>
          <p:nvPr/>
        </p:nvPicPr>
        <p:blipFill>
          <a:blip r:embed="rId3"/>
          <a:stretch>
            <a:fillRect/>
          </a:stretch>
        </p:blipFill>
        <p:spPr>
          <a:xfrm>
            <a:off x="4004642" y="2257901"/>
            <a:ext cx="3911796" cy="2610983"/>
          </a:xfrm>
          <a:prstGeom prst="rect">
            <a:avLst/>
          </a:prstGeom>
        </p:spPr>
      </p:pic>
    </p:spTree>
    <p:extLst>
      <p:ext uri="{BB962C8B-B14F-4D97-AF65-F5344CB8AC3E}">
        <p14:creationId xmlns:p14="http://schemas.microsoft.com/office/powerpoint/2010/main" val="316468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bwMode="auto">
          <a:xfrm>
            <a:off x="1455986" y="464410"/>
            <a:ext cx="87852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1400">
                <a:solidFill>
                  <a:srgbClr val="404041"/>
                </a:solidFill>
                <a:latin typeface="Georgia" pitchFamily="18" charset="0"/>
                <a:cs typeface="Arial" charset="0"/>
              </a:defRPr>
            </a:lvl1pPr>
            <a:lvl2pPr marL="742950" indent="-285750" eaLnBrk="0" hangingPunct="0">
              <a:spcBef>
                <a:spcPct val="20000"/>
              </a:spcBef>
              <a:buChar char="–"/>
              <a:defRPr sz="1400">
                <a:solidFill>
                  <a:srgbClr val="404041"/>
                </a:solidFill>
                <a:latin typeface="Georgia" pitchFamily="18" charset="0"/>
                <a:cs typeface="Arial" charset="0"/>
              </a:defRPr>
            </a:lvl2pPr>
            <a:lvl3pPr marL="1143000" indent="-228600" eaLnBrk="0" hangingPunct="0">
              <a:spcBef>
                <a:spcPct val="20000"/>
              </a:spcBef>
              <a:buChar char="•"/>
              <a:defRPr sz="1400">
                <a:solidFill>
                  <a:srgbClr val="404041"/>
                </a:solidFill>
                <a:latin typeface="Georgia" pitchFamily="18" charset="0"/>
                <a:cs typeface="Arial" charset="0"/>
              </a:defRPr>
            </a:lvl3pPr>
            <a:lvl4pPr marL="1600200" indent="-228600" eaLnBrk="0" hangingPunct="0">
              <a:spcBef>
                <a:spcPct val="20000"/>
              </a:spcBef>
              <a:buChar char="–"/>
              <a:defRPr sz="1400">
                <a:solidFill>
                  <a:srgbClr val="404041"/>
                </a:solidFill>
                <a:latin typeface="Georgia" pitchFamily="18" charset="0"/>
                <a:cs typeface="Arial" charset="0"/>
              </a:defRPr>
            </a:lvl4pPr>
            <a:lvl5pPr marL="2057400" indent="-228600" eaLnBrk="0" hangingPunct="0">
              <a:spcBef>
                <a:spcPct val="20000"/>
              </a:spcBef>
              <a:buChar char="»"/>
              <a:defRPr sz="1400">
                <a:solidFill>
                  <a:srgbClr val="404041"/>
                </a:solidFill>
                <a:latin typeface="Georgia" pitchFamily="18" charset="0"/>
                <a:cs typeface="Arial" charset="0"/>
              </a:defRPr>
            </a:lvl5pPr>
            <a:lvl6pPr marL="2514600" indent="-228600" eaLnBrk="0" fontAlgn="base" hangingPunct="0">
              <a:spcBef>
                <a:spcPct val="20000"/>
              </a:spcBef>
              <a:spcAft>
                <a:spcPct val="0"/>
              </a:spcAft>
              <a:buChar char="»"/>
              <a:defRPr sz="1400">
                <a:solidFill>
                  <a:srgbClr val="404041"/>
                </a:solidFill>
                <a:latin typeface="Georgia" pitchFamily="18" charset="0"/>
                <a:cs typeface="Arial" charset="0"/>
              </a:defRPr>
            </a:lvl6pPr>
            <a:lvl7pPr marL="2971800" indent="-228600" eaLnBrk="0" fontAlgn="base" hangingPunct="0">
              <a:spcBef>
                <a:spcPct val="20000"/>
              </a:spcBef>
              <a:spcAft>
                <a:spcPct val="0"/>
              </a:spcAft>
              <a:buChar char="»"/>
              <a:defRPr sz="1400">
                <a:solidFill>
                  <a:srgbClr val="404041"/>
                </a:solidFill>
                <a:latin typeface="Georgia" pitchFamily="18" charset="0"/>
                <a:cs typeface="Arial" charset="0"/>
              </a:defRPr>
            </a:lvl7pPr>
            <a:lvl8pPr marL="3429000" indent="-228600" eaLnBrk="0" fontAlgn="base" hangingPunct="0">
              <a:spcBef>
                <a:spcPct val="20000"/>
              </a:spcBef>
              <a:spcAft>
                <a:spcPct val="0"/>
              </a:spcAft>
              <a:buChar char="»"/>
              <a:defRPr sz="1400">
                <a:solidFill>
                  <a:srgbClr val="404041"/>
                </a:solidFill>
                <a:latin typeface="Georgia" pitchFamily="18" charset="0"/>
                <a:cs typeface="Arial" charset="0"/>
              </a:defRPr>
            </a:lvl8pPr>
            <a:lvl9pPr marL="3886200" indent="-228600" eaLnBrk="0" fontAlgn="base" hangingPunct="0">
              <a:spcBef>
                <a:spcPct val="20000"/>
              </a:spcBef>
              <a:spcAft>
                <a:spcPct val="0"/>
              </a:spcAft>
              <a:buChar char="»"/>
              <a:defRPr sz="1400">
                <a:solidFill>
                  <a:srgbClr val="404041"/>
                </a:solidFill>
                <a:latin typeface="Georgia" pitchFamily="18" charset="0"/>
                <a:cs typeface="Arial" charset="0"/>
              </a:defRPr>
            </a:lvl9pPr>
          </a:lstStyle>
          <a:p>
            <a:pPr marL="514350" indent="-514350" algn="ctr" eaLnBrk="1" hangingPunct="1">
              <a:spcBef>
                <a:spcPct val="0"/>
              </a:spcBef>
              <a:buFontTx/>
              <a:buAutoNum type="arabicPeriod"/>
              <a:defRPr/>
            </a:pPr>
            <a:r>
              <a:rPr lang="en-US" altLang="en-US" sz="2800" b="1" dirty="0" smtClean="0">
                <a:solidFill>
                  <a:schemeClr val="tx1"/>
                </a:solidFill>
              </a:rPr>
              <a:t>Definitions</a:t>
            </a:r>
          </a:p>
          <a:p>
            <a:pPr algn="ctr" eaLnBrk="1" hangingPunct="1">
              <a:spcBef>
                <a:spcPct val="0"/>
              </a:spcBef>
              <a:buFontTx/>
              <a:buNone/>
              <a:defRPr/>
            </a:pPr>
            <a:endParaRPr lang="en-US" altLang="en-US" sz="2000" b="1" dirty="0" smtClean="0">
              <a:solidFill>
                <a:schemeClr val="tx1"/>
              </a:solidFill>
            </a:endParaRPr>
          </a:p>
          <a:p>
            <a:pPr algn="ctr" eaLnBrk="1" hangingPunct="1">
              <a:spcBef>
                <a:spcPct val="0"/>
              </a:spcBef>
              <a:buFontTx/>
              <a:buNone/>
              <a:defRPr/>
            </a:pPr>
            <a:r>
              <a:rPr lang="en-US" altLang="en-US" sz="2000" b="1" dirty="0" smtClean="0">
                <a:solidFill>
                  <a:schemeClr val="tx1"/>
                </a:solidFill>
              </a:rPr>
              <a:t>What is core strength?</a:t>
            </a:r>
          </a:p>
        </p:txBody>
      </p:sp>
      <p:sp>
        <p:nvSpPr>
          <p:cNvPr id="6" name="Undertittel 2"/>
          <p:cNvSpPr txBox="1">
            <a:spLocks/>
          </p:cNvSpPr>
          <p:nvPr/>
        </p:nvSpPr>
        <p:spPr bwMode="auto">
          <a:xfrm>
            <a:off x="2377862" y="5751014"/>
            <a:ext cx="7186326"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eaLnBrk="1" hangingPunct="1">
              <a:buFontTx/>
              <a:buNone/>
            </a:pPr>
            <a:r>
              <a:rPr lang="en-US" altLang="en-US" sz="2000" dirty="0" smtClean="0">
                <a:solidFill>
                  <a:schemeClr val="tx1"/>
                </a:solidFill>
              </a:rPr>
              <a:t>Several definitions also here, no consensus established</a:t>
            </a:r>
          </a:p>
          <a:p>
            <a:pPr algn="ctr" eaLnBrk="1" hangingPunct="1">
              <a:buFontTx/>
              <a:buNone/>
            </a:pPr>
            <a:r>
              <a:rPr lang="en-US" altLang="en-US" sz="2000" dirty="0" smtClean="0">
                <a:solidFill>
                  <a:schemeClr val="tx1"/>
                </a:solidFill>
              </a:rPr>
              <a:t>Again: definitions depend on the context</a:t>
            </a:r>
            <a:endParaRPr lang="en-US" altLang="en-US" sz="2000" dirty="0">
              <a:solidFill>
                <a:schemeClr val="tx1"/>
              </a:solidFill>
            </a:endParaRPr>
          </a:p>
        </p:txBody>
      </p:sp>
      <p:pic>
        <p:nvPicPr>
          <p:cNvPr id="3" name="Bilde 2"/>
          <p:cNvPicPr>
            <a:picLocks noChangeAspect="1"/>
          </p:cNvPicPr>
          <p:nvPr/>
        </p:nvPicPr>
        <p:blipFill>
          <a:blip r:embed="rId3"/>
          <a:stretch>
            <a:fillRect/>
          </a:stretch>
        </p:blipFill>
        <p:spPr>
          <a:xfrm>
            <a:off x="3840984" y="2732032"/>
            <a:ext cx="4103603" cy="2081634"/>
          </a:xfrm>
          <a:prstGeom prst="rect">
            <a:avLst/>
          </a:prstGeom>
        </p:spPr>
      </p:pic>
    </p:spTree>
    <p:extLst>
      <p:ext uri="{BB962C8B-B14F-4D97-AF65-F5344CB8AC3E}">
        <p14:creationId xmlns:p14="http://schemas.microsoft.com/office/powerpoint/2010/main" val="259348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bwMode="auto">
          <a:xfrm>
            <a:off x="1455986" y="464410"/>
            <a:ext cx="87852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1400">
                <a:solidFill>
                  <a:srgbClr val="404041"/>
                </a:solidFill>
                <a:latin typeface="Georgia" pitchFamily="18" charset="0"/>
                <a:cs typeface="Arial" charset="0"/>
              </a:defRPr>
            </a:lvl1pPr>
            <a:lvl2pPr marL="742950" indent="-285750" eaLnBrk="0" hangingPunct="0">
              <a:spcBef>
                <a:spcPct val="20000"/>
              </a:spcBef>
              <a:buChar char="–"/>
              <a:defRPr sz="1400">
                <a:solidFill>
                  <a:srgbClr val="404041"/>
                </a:solidFill>
                <a:latin typeface="Georgia" pitchFamily="18" charset="0"/>
                <a:cs typeface="Arial" charset="0"/>
              </a:defRPr>
            </a:lvl2pPr>
            <a:lvl3pPr marL="1143000" indent="-228600" eaLnBrk="0" hangingPunct="0">
              <a:spcBef>
                <a:spcPct val="20000"/>
              </a:spcBef>
              <a:buChar char="•"/>
              <a:defRPr sz="1400">
                <a:solidFill>
                  <a:srgbClr val="404041"/>
                </a:solidFill>
                <a:latin typeface="Georgia" pitchFamily="18" charset="0"/>
                <a:cs typeface="Arial" charset="0"/>
              </a:defRPr>
            </a:lvl3pPr>
            <a:lvl4pPr marL="1600200" indent="-228600" eaLnBrk="0" hangingPunct="0">
              <a:spcBef>
                <a:spcPct val="20000"/>
              </a:spcBef>
              <a:buChar char="–"/>
              <a:defRPr sz="1400">
                <a:solidFill>
                  <a:srgbClr val="404041"/>
                </a:solidFill>
                <a:latin typeface="Georgia" pitchFamily="18" charset="0"/>
                <a:cs typeface="Arial" charset="0"/>
              </a:defRPr>
            </a:lvl4pPr>
            <a:lvl5pPr marL="2057400" indent="-228600" eaLnBrk="0" hangingPunct="0">
              <a:spcBef>
                <a:spcPct val="20000"/>
              </a:spcBef>
              <a:buChar char="»"/>
              <a:defRPr sz="1400">
                <a:solidFill>
                  <a:srgbClr val="404041"/>
                </a:solidFill>
                <a:latin typeface="Georgia" pitchFamily="18" charset="0"/>
                <a:cs typeface="Arial" charset="0"/>
              </a:defRPr>
            </a:lvl5pPr>
            <a:lvl6pPr marL="2514600" indent="-228600" eaLnBrk="0" fontAlgn="base" hangingPunct="0">
              <a:spcBef>
                <a:spcPct val="20000"/>
              </a:spcBef>
              <a:spcAft>
                <a:spcPct val="0"/>
              </a:spcAft>
              <a:buChar char="»"/>
              <a:defRPr sz="1400">
                <a:solidFill>
                  <a:srgbClr val="404041"/>
                </a:solidFill>
                <a:latin typeface="Georgia" pitchFamily="18" charset="0"/>
                <a:cs typeface="Arial" charset="0"/>
              </a:defRPr>
            </a:lvl6pPr>
            <a:lvl7pPr marL="2971800" indent="-228600" eaLnBrk="0" fontAlgn="base" hangingPunct="0">
              <a:spcBef>
                <a:spcPct val="20000"/>
              </a:spcBef>
              <a:spcAft>
                <a:spcPct val="0"/>
              </a:spcAft>
              <a:buChar char="»"/>
              <a:defRPr sz="1400">
                <a:solidFill>
                  <a:srgbClr val="404041"/>
                </a:solidFill>
                <a:latin typeface="Georgia" pitchFamily="18" charset="0"/>
                <a:cs typeface="Arial" charset="0"/>
              </a:defRPr>
            </a:lvl7pPr>
            <a:lvl8pPr marL="3429000" indent="-228600" eaLnBrk="0" fontAlgn="base" hangingPunct="0">
              <a:spcBef>
                <a:spcPct val="20000"/>
              </a:spcBef>
              <a:spcAft>
                <a:spcPct val="0"/>
              </a:spcAft>
              <a:buChar char="»"/>
              <a:defRPr sz="1400">
                <a:solidFill>
                  <a:srgbClr val="404041"/>
                </a:solidFill>
                <a:latin typeface="Georgia" pitchFamily="18" charset="0"/>
                <a:cs typeface="Arial" charset="0"/>
              </a:defRPr>
            </a:lvl8pPr>
            <a:lvl9pPr marL="3886200" indent="-228600" eaLnBrk="0" fontAlgn="base" hangingPunct="0">
              <a:spcBef>
                <a:spcPct val="20000"/>
              </a:spcBef>
              <a:spcAft>
                <a:spcPct val="0"/>
              </a:spcAft>
              <a:buChar char="»"/>
              <a:defRPr sz="1400">
                <a:solidFill>
                  <a:srgbClr val="404041"/>
                </a:solidFill>
                <a:latin typeface="Georgia" pitchFamily="18" charset="0"/>
                <a:cs typeface="Arial" charset="0"/>
              </a:defRPr>
            </a:lvl9pPr>
          </a:lstStyle>
          <a:p>
            <a:pPr algn="ctr" eaLnBrk="1" hangingPunct="1">
              <a:spcBef>
                <a:spcPct val="0"/>
              </a:spcBef>
              <a:buNone/>
              <a:defRPr/>
            </a:pPr>
            <a:r>
              <a:rPr lang="en-US" altLang="en-US" sz="2800" b="1" dirty="0" smtClean="0">
                <a:solidFill>
                  <a:schemeClr val="tx1"/>
                </a:solidFill>
              </a:rPr>
              <a:t>2. Core stability and balance</a:t>
            </a:r>
          </a:p>
        </p:txBody>
      </p:sp>
      <p:sp>
        <p:nvSpPr>
          <p:cNvPr id="7" name="Rektangel 6"/>
          <p:cNvSpPr/>
          <p:nvPr/>
        </p:nvSpPr>
        <p:spPr>
          <a:xfrm>
            <a:off x="1318160" y="5021674"/>
            <a:ext cx="9635421" cy="707886"/>
          </a:xfrm>
          <a:prstGeom prst="rect">
            <a:avLst/>
          </a:prstGeom>
        </p:spPr>
        <p:txBody>
          <a:bodyPr wrap="square">
            <a:spAutoFit/>
          </a:bodyPr>
          <a:lstStyle/>
          <a:p>
            <a:pPr marL="285750" indent="-285750" eaLnBrk="1" hangingPunct="1">
              <a:buFont typeface="Arial" panose="020B0604020202020204" pitchFamily="34" charset="0"/>
              <a:buChar char="•"/>
              <a:defRPr/>
            </a:pPr>
            <a:r>
              <a:rPr lang="en-US" sz="2000" dirty="0" smtClean="0">
                <a:latin typeface="Georgia" panose="02040502050405020303" pitchFamily="18" charset="0"/>
                <a:cs typeface="Arial" charset="0"/>
              </a:rPr>
              <a:t>No clear relationship between core stability and balance performance</a:t>
            </a:r>
          </a:p>
          <a:p>
            <a:pPr marL="285750" indent="-285750" eaLnBrk="1" hangingPunct="1">
              <a:buFont typeface="Arial" panose="020B0604020202020204" pitchFamily="34" charset="0"/>
              <a:buChar char="•"/>
              <a:defRPr/>
            </a:pPr>
            <a:r>
              <a:rPr lang="en-US" sz="2000" dirty="0" smtClean="0">
                <a:latin typeface="Georgia" panose="02040502050405020303" pitchFamily="18" charset="0"/>
                <a:cs typeface="Arial" charset="0"/>
              </a:rPr>
              <a:t>Increased trunk stiffness from muscle co-activation may impair postural control </a:t>
            </a:r>
          </a:p>
        </p:txBody>
      </p:sp>
      <p:pic>
        <p:nvPicPr>
          <p:cNvPr id="3" name="Bilde 2"/>
          <p:cNvPicPr>
            <a:picLocks noChangeAspect="1"/>
          </p:cNvPicPr>
          <p:nvPr/>
        </p:nvPicPr>
        <p:blipFill>
          <a:blip r:embed="rId3"/>
          <a:stretch>
            <a:fillRect/>
          </a:stretch>
        </p:blipFill>
        <p:spPr>
          <a:xfrm>
            <a:off x="4792047" y="1683882"/>
            <a:ext cx="2083765" cy="3081529"/>
          </a:xfrm>
          <a:prstGeom prst="rect">
            <a:avLst/>
          </a:prstGeom>
        </p:spPr>
      </p:pic>
    </p:spTree>
    <p:extLst>
      <p:ext uri="{BB962C8B-B14F-4D97-AF65-F5344CB8AC3E}">
        <p14:creationId xmlns:p14="http://schemas.microsoft.com/office/powerpoint/2010/main" val="2353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bwMode="auto">
          <a:xfrm>
            <a:off x="1455986" y="464410"/>
            <a:ext cx="87852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1400">
                <a:solidFill>
                  <a:srgbClr val="404041"/>
                </a:solidFill>
                <a:latin typeface="Georgia" pitchFamily="18" charset="0"/>
                <a:cs typeface="Arial" charset="0"/>
              </a:defRPr>
            </a:lvl1pPr>
            <a:lvl2pPr marL="742950" indent="-285750" eaLnBrk="0" hangingPunct="0">
              <a:spcBef>
                <a:spcPct val="20000"/>
              </a:spcBef>
              <a:buChar char="–"/>
              <a:defRPr sz="1400">
                <a:solidFill>
                  <a:srgbClr val="404041"/>
                </a:solidFill>
                <a:latin typeface="Georgia" pitchFamily="18" charset="0"/>
                <a:cs typeface="Arial" charset="0"/>
              </a:defRPr>
            </a:lvl2pPr>
            <a:lvl3pPr marL="1143000" indent="-228600" eaLnBrk="0" hangingPunct="0">
              <a:spcBef>
                <a:spcPct val="20000"/>
              </a:spcBef>
              <a:buChar char="•"/>
              <a:defRPr sz="1400">
                <a:solidFill>
                  <a:srgbClr val="404041"/>
                </a:solidFill>
                <a:latin typeface="Georgia" pitchFamily="18" charset="0"/>
                <a:cs typeface="Arial" charset="0"/>
              </a:defRPr>
            </a:lvl3pPr>
            <a:lvl4pPr marL="1600200" indent="-228600" eaLnBrk="0" hangingPunct="0">
              <a:spcBef>
                <a:spcPct val="20000"/>
              </a:spcBef>
              <a:buChar char="–"/>
              <a:defRPr sz="1400">
                <a:solidFill>
                  <a:srgbClr val="404041"/>
                </a:solidFill>
                <a:latin typeface="Georgia" pitchFamily="18" charset="0"/>
                <a:cs typeface="Arial" charset="0"/>
              </a:defRPr>
            </a:lvl4pPr>
            <a:lvl5pPr marL="2057400" indent="-228600" eaLnBrk="0" hangingPunct="0">
              <a:spcBef>
                <a:spcPct val="20000"/>
              </a:spcBef>
              <a:buChar char="»"/>
              <a:defRPr sz="1400">
                <a:solidFill>
                  <a:srgbClr val="404041"/>
                </a:solidFill>
                <a:latin typeface="Georgia" pitchFamily="18" charset="0"/>
                <a:cs typeface="Arial" charset="0"/>
              </a:defRPr>
            </a:lvl5pPr>
            <a:lvl6pPr marL="2514600" indent="-228600" eaLnBrk="0" fontAlgn="base" hangingPunct="0">
              <a:spcBef>
                <a:spcPct val="20000"/>
              </a:spcBef>
              <a:spcAft>
                <a:spcPct val="0"/>
              </a:spcAft>
              <a:buChar char="»"/>
              <a:defRPr sz="1400">
                <a:solidFill>
                  <a:srgbClr val="404041"/>
                </a:solidFill>
                <a:latin typeface="Georgia" pitchFamily="18" charset="0"/>
                <a:cs typeface="Arial" charset="0"/>
              </a:defRPr>
            </a:lvl6pPr>
            <a:lvl7pPr marL="2971800" indent="-228600" eaLnBrk="0" fontAlgn="base" hangingPunct="0">
              <a:spcBef>
                <a:spcPct val="20000"/>
              </a:spcBef>
              <a:spcAft>
                <a:spcPct val="0"/>
              </a:spcAft>
              <a:buChar char="»"/>
              <a:defRPr sz="1400">
                <a:solidFill>
                  <a:srgbClr val="404041"/>
                </a:solidFill>
                <a:latin typeface="Georgia" pitchFamily="18" charset="0"/>
                <a:cs typeface="Arial" charset="0"/>
              </a:defRPr>
            </a:lvl7pPr>
            <a:lvl8pPr marL="3429000" indent="-228600" eaLnBrk="0" fontAlgn="base" hangingPunct="0">
              <a:spcBef>
                <a:spcPct val="20000"/>
              </a:spcBef>
              <a:spcAft>
                <a:spcPct val="0"/>
              </a:spcAft>
              <a:buChar char="»"/>
              <a:defRPr sz="1400">
                <a:solidFill>
                  <a:srgbClr val="404041"/>
                </a:solidFill>
                <a:latin typeface="Georgia" pitchFamily="18" charset="0"/>
                <a:cs typeface="Arial" charset="0"/>
              </a:defRPr>
            </a:lvl8pPr>
            <a:lvl9pPr marL="3886200" indent="-228600" eaLnBrk="0" fontAlgn="base" hangingPunct="0">
              <a:spcBef>
                <a:spcPct val="20000"/>
              </a:spcBef>
              <a:spcAft>
                <a:spcPct val="0"/>
              </a:spcAft>
              <a:buChar char="»"/>
              <a:defRPr sz="1400">
                <a:solidFill>
                  <a:srgbClr val="404041"/>
                </a:solidFill>
                <a:latin typeface="Georgia" pitchFamily="18" charset="0"/>
                <a:cs typeface="Arial" charset="0"/>
              </a:defRPr>
            </a:lvl9pPr>
          </a:lstStyle>
          <a:p>
            <a:pPr algn="ctr" eaLnBrk="1" hangingPunct="1">
              <a:spcBef>
                <a:spcPct val="0"/>
              </a:spcBef>
              <a:buNone/>
              <a:defRPr/>
            </a:pPr>
            <a:r>
              <a:rPr lang="en-US" altLang="en-US" sz="2800" b="1" dirty="0" smtClean="0">
                <a:solidFill>
                  <a:schemeClr val="tx1"/>
                </a:solidFill>
              </a:rPr>
              <a:t>2. Core stability and balance</a:t>
            </a:r>
          </a:p>
        </p:txBody>
      </p:sp>
      <p:sp>
        <p:nvSpPr>
          <p:cNvPr id="7" name="Rektangel 6"/>
          <p:cNvSpPr/>
          <p:nvPr/>
        </p:nvSpPr>
        <p:spPr>
          <a:xfrm>
            <a:off x="1389415" y="2669137"/>
            <a:ext cx="7196448" cy="2616101"/>
          </a:xfrm>
          <a:prstGeom prst="rect">
            <a:avLst/>
          </a:prstGeom>
        </p:spPr>
        <p:txBody>
          <a:bodyPr wrap="square">
            <a:spAutoFit/>
          </a:bodyPr>
          <a:lstStyle/>
          <a:p>
            <a:pPr marL="285750" indent="-285750" eaLnBrk="1" hangingPunct="1">
              <a:buFont typeface="Arial" panose="020B0604020202020204" pitchFamily="34" charset="0"/>
              <a:buChar char="•"/>
              <a:defRPr/>
            </a:pPr>
            <a:r>
              <a:rPr lang="en-US" sz="2000" dirty="0" smtClean="0">
                <a:latin typeface="Georgia" panose="02040502050405020303" pitchFamily="18" charset="0"/>
                <a:cs typeface="Arial" charset="0"/>
              </a:rPr>
              <a:t>No clear relationship between core stability and balance performance</a:t>
            </a:r>
          </a:p>
          <a:p>
            <a:pPr marL="285750" indent="-285750">
              <a:buFont typeface="Arial" panose="020B0604020202020204" pitchFamily="34" charset="0"/>
              <a:buChar char="•"/>
              <a:defRPr/>
            </a:pPr>
            <a:r>
              <a:rPr lang="en-US" sz="2000" dirty="0">
                <a:latin typeface="Georgia" panose="02040502050405020303" pitchFamily="18" charset="0"/>
                <a:cs typeface="Arial" charset="0"/>
              </a:rPr>
              <a:t>Increased trunk stiffness from muscle co-activation may impair postural control </a:t>
            </a:r>
          </a:p>
          <a:p>
            <a:pPr marL="285750" indent="-285750" eaLnBrk="1" hangingPunct="1">
              <a:buFont typeface="Arial" panose="020B0604020202020204" pitchFamily="34" charset="0"/>
              <a:buChar char="•"/>
              <a:defRPr/>
            </a:pPr>
            <a:r>
              <a:rPr lang="en-US" sz="2000" dirty="0" smtClean="0">
                <a:latin typeface="Georgia" panose="02040502050405020303" pitchFamily="18" charset="0"/>
                <a:cs typeface="Arial" charset="0"/>
              </a:rPr>
              <a:t>Balance abilities distinguish athletes of varying performance level in some sports</a:t>
            </a:r>
          </a:p>
          <a:p>
            <a:pPr marL="285750" indent="-285750" eaLnBrk="1" hangingPunct="1">
              <a:buFont typeface="Arial" panose="020B0604020202020204" pitchFamily="34" charset="0"/>
              <a:buChar char="•"/>
              <a:defRPr/>
            </a:pPr>
            <a:r>
              <a:rPr lang="en-US" sz="2000" dirty="0" smtClean="0">
                <a:latin typeface="Georgia" panose="02040502050405020303" pitchFamily="18" charset="0"/>
                <a:cs typeface="Arial" charset="0"/>
              </a:rPr>
              <a:t>Poor balance ability is an injury risk factor in several sports</a:t>
            </a:r>
          </a:p>
          <a:p>
            <a:pPr eaLnBrk="1" hangingPunct="1">
              <a:defRPr/>
            </a:pPr>
            <a:endParaRPr lang="en-US" sz="2400" dirty="0">
              <a:latin typeface="Georgia" panose="02040502050405020303" pitchFamily="18" charset="0"/>
              <a:cs typeface="Arial" charset="0"/>
            </a:endParaRPr>
          </a:p>
        </p:txBody>
      </p:sp>
      <p:pic>
        <p:nvPicPr>
          <p:cNvPr id="3" name="Bilde 2"/>
          <p:cNvPicPr>
            <a:picLocks noChangeAspect="1"/>
          </p:cNvPicPr>
          <p:nvPr/>
        </p:nvPicPr>
        <p:blipFill>
          <a:blip r:embed="rId3"/>
          <a:stretch>
            <a:fillRect/>
          </a:stretch>
        </p:blipFill>
        <p:spPr>
          <a:xfrm>
            <a:off x="9403932" y="2411109"/>
            <a:ext cx="1461989" cy="3303013"/>
          </a:xfrm>
          <a:prstGeom prst="rect">
            <a:avLst/>
          </a:prstGeom>
          <a:ln>
            <a:noFill/>
          </a:ln>
          <a:effectLst>
            <a:softEdge rad="112500"/>
          </a:effectLst>
        </p:spPr>
      </p:pic>
    </p:spTree>
    <p:extLst>
      <p:ext uri="{BB962C8B-B14F-4D97-AF65-F5344CB8AC3E}">
        <p14:creationId xmlns:p14="http://schemas.microsoft.com/office/powerpoint/2010/main" val="293696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1581002" y="787651"/>
            <a:ext cx="8785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rgbClr val="404041"/>
                </a:solidFill>
                <a:latin typeface="Georgia" panose="02040502050405020303" pitchFamily="18" charset="0"/>
                <a:cs typeface="Arial" panose="020B0604020202020204" pitchFamily="34" charset="0"/>
              </a:defRPr>
            </a:lvl1pPr>
            <a:lvl2pPr marL="742950" indent="-28575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algn="ctr">
              <a:spcBef>
                <a:spcPct val="0"/>
              </a:spcBef>
              <a:buNone/>
            </a:pPr>
            <a:r>
              <a:rPr lang="en-US" altLang="en-US" sz="2800" b="1" dirty="0" smtClean="0">
                <a:solidFill>
                  <a:schemeClr val="tx1"/>
                </a:solidFill>
              </a:rPr>
              <a:t>3. What contributes to core stability? </a:t>
            </a:r>
          </a:p>
          <a:p>
            <a:pPr algn="ctr" eaLnBrk="1" hangingPunct="1">
              <a:spcBef>
                <a:spcPct val="0"/>
              </a:spcBef>
              <a:buFontTx/>
              <a:buNone/>
            </a:pPr>
            <a:endParaRPr lang="en-US" altLang="en-US" sz="2000" b="1" dirty="0" smtClean="0">
              <a:solidFill>
                <a:schemeClr val="tx1"/>
              </a:solidFill>
            </a:endParaRPr>
          </a:p>
          <a:p>
            <a:pPr algn="ctr" eaLnBrk="1" hangingPunct="1">
              <a:spcBef>
                <a:spcPct val="0"/>
              </a:spcBef>
              <a:buFontTx/>
              <a:buNone/>
            </a:pPr>
            <a:r>
              <a:rPr lang="en-US" altLang="en-US" sz="2000" b="1" dirty="0" smtClean="0">
                <a:solidFill>
                  <a:schemeClr val="tx1"/>
                </a:solidFill>
              </a:rPr>
              <a:t>Anatomical structures</a:t>
            </a:r>
          </a:p>
          <a:p>
            <a:pPr algn="ctr" eaLnBrk="1" hangingPunct="1">
              <a:spcBef>
                <a:spcPct val="0"/>
              </a:spcBef>
              <a:buFontTx/>
              <a:buNone/>
            </a:pPr>
            <a:endParaRPr lang="en-US" altLang="en-US" sz="2000" b="1" dirty="0">
              <a:solidFill>
                <a:schemeClr val="tx1"/>
              </a:solidFill>
            </a:endParaRPr>
          </a:p>
        </p:txBody>
      </p:sp>
      <p:sp>
        <p:nvSpPr>
          <p:cNvPr id="8" name="Undertittel 2"/>
          <p:cNvSpPr txBox="1">
            <a:spLocks/>
          </p:cNvSpPr>
          <p:nvPr/>
        </p:nvSpPr>
        <p:spPr bwMode="auto">
          <a:xfrm>
            <a:off x="3846884" y="2576856"/>
            <a:ext cx="4514850" cy="84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400">
                <a:solidFill>
                  <a:srgbClr val="404041"/>
                </a:solidFill>
                <a:latin typeface="Georgia" panose="02040502050405020303" pitchFamily="18" charset="0"/>
                <a:cs typeface="Arial" panose="020B0604020202020204" pitchFamily="34" charset="0"/>
              </a:defRPr>
            </a:lvl1pPr>
            <a:lvl2pPr marL="914400" indent="-45720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marL="0" indent="0" eaLnBrk="1" hangingPunct="1">
              <a:buNone/>
            </a:pPr>
            <a:r>
              <a:rPr lang="en-US" altLang="en-US" sz="2400" dirty="0" smtClean="0">
                <a:solidFill>
                  <a:schemeClr val="tx1"/>
                </a:solidFill>
              </a:rPr>
              <a:t>1. Skeleton bones, ligaments</a:t>
            </a:r>
          </a:p>
          <a:p>
            <a:pPr marL="0" indent="0" eaLnBrk="1" hangingPunct="1">
              <a:buNone/>
            </a:pPr>
            <a:r>
              <a:rPr lang="en-US" altLang="en-US" sz="2400" dirty="0">
                <a:solidFill>
                  <a:schemeClr val="tx1"/>
                </a:solidFill>
              </a:rPr>
              <a:t> </a:t>
            </a:r>
            <a:r>
              <a:rPr lang="en-US" altLang="en-US" sz="2400" dirty="0" smtClean="0">
                <a:solidFill>
                  <a:schemeClr val="tx1"/>
                </a:solidFill>
              </a:rPr>
              <a:t>   and intervertebral discs </a:t>
            </a:r>
          </a:p>
          <a:p>
            <a:pPr eaLnBrk="1" hangingPunct="1">
              <a:buFontTx/>
              <a:buNone/>
            </a:pPr>
            <a:r>
              <a:rPr lang="en-US" altLang="en-US" sz="2400" dirty="0" smtClean="0">
                <a:solidFill>
                  <a:schemeClr val="tx1"/>
                </a:solidFill>
              </a:rPr>
              <a:t>	</a:t>
            </a:r>
            <a:endParaRPr lang="en-US" altLang="en-US" sz="2400" dirty="0">
              <a:solidFill>
                <a:schemeClr val="tx1"/>
              </a:solidFill>
            </a:endParaRPr>
          </a:p>
        </p:txBody>
      </p:sp>
      <p:pic>
        <p:nvPicPr>
          <p:cNvPr id="10" name="Bild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1440" y="2538413"/>
            <a:ext cx="16954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8831115" y="2562225"/>
            <a:ext cx="177843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91147" y="4985358"/>
            <a:ext cx="4380956" cy="864296"/>
          </a:xfrm>
          <a:prstGeom prst="rect">
            <a:avLst/>
          </a:prstGeom>
        </p:spPr>
      </p:pic>
      <p:sp>
        <p:nvSpPr>
          <p:cNvPr id="9" name="Undertittel 2"/>
          <p:cNvSpPr txBox="1">
            <a:spLocks/>
          </p:cNvSpPr>
          <p:nvPr/>
        </p:nvSpPr>
        <p:spPr bwMode="auto">
          <a:xfrm>
            <a:off x="3818666" y="3499011"/>
            <a:ext cx="4514850" cy="5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400">
                <a:solidFill>
                  <a:srgbClr val="404041"/>
                </a:solidFill>
                <a:latin typeface="Georgia" panose="02040502050405020303" pitchFamily="18" charset="0"/>
                <a:cs typeface="Arial" panose="020B0604020202020204" pitchFamily="34" charset="0"/>
              </a:defRPr>
            </a:lvl1pPr>
            <a:lvl2pPr marL="914400" indent="-45720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marL="0" indent="0" eaLnBrk="1" hangingPunct="1">
              <a:buNone/>
            </a:pPr>
            <a:r>
              <a:rPr lang="en-US" altLang="en-US" sz="2400" dirty="0" smtClean="0">
                <a:solidFill>
                  <a:schemeClr val="tx1"/>
                </a:solidFill>
              </a:rPr>
              <a:t>2. Muscles and tendons</a:t>
            </a:r>
            <a:endParaRPr lang="en-US" altLang="en-US" sz="2400" dirty="0">
              <a:solidFill>
                <a:schemeClr val="tx1"/>
              </a:solidFill>
            </a:endParaRPr>
          </a:p>
        </p:txBody>
      </p:sp>
      <p:sp>
        <p:nvSpPr>
          <p:cNvPr id="11" name="Undertittel 2"/>
          <p:cNvSpPr txBox="1">
            <a:spLocks/>
          </p:cNvSpPr>
          <p:nvPr/>
        </p:nvSpPr>
        <p:spPr bwMode="auto">
          <a:xfrm>
            <a:off x="3822420" y="3995722"/>
            <a:ext cx="4514850" cy="5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400">
                <a:solidFill>
                  <a:srgbClr val="404041"/>
                </a:solidFill>
                <a:latin typeface="Georgia" panose="02040502050405020303" pitchFamily="18" charset="0"/>
                <a:cs typeface="Arial" panose="020B0604020202020204" pitchFamily="34" charset="0"/>
              </a:defRPr>
            </a:lvl1pPr>
            <a:lvl2pPr marL="914400" indent="-457200">
              <a:spcBef>
                <a:spcPct val="20000"/>
              </a:spcBef>
              <a:buChar char="–"/>
              <a:defRPr sz="1400">
                <a:solidFill>
                  <a:srgbClr val="404041"/>
                </a:solidFill>
                <a:latin typeface="Georgia" panose="02040502050405020303" pitchFamily="18" charset="0"/>
                <a:cs typeface="Arial" panose="020B0604020202020204" pitchFamily="34" charset="0"/>
              </a:defRPr>
            </a:lvl2pPr>
            <a:lvl3pPr marL="1143000" indent="-228600">
              <a:spcBef>
                <a:spcPct val="20000"/>
              </a:spcBef>
              <a:buChar char="•"/>
              <a:defRPr sz="1400">
                <a:solidFill>
                  <a:srgbClr val="404041"/>
                </a:solidFill>
                <a:latin typeface="Georgia" panose="02040502050405020303" pitchFamily="18" charset="0"/>
                <a:cs typeface="Arial" panose="020B0604020202020204" pitchFamily="34" charset="0"/>
              </a:defRPr>
            </a:lvl3pPr>
            <a:lvl4pPr marL="1600200" indent="-228600">
              <a:spcBef>
                <a:spcPct val="20000"/>
              </a:spcBef>
              <a:buChar char="–"/>
              <a:defRPr sz="1400">
                <a:solidFill>
                  <a:srgbClr val="404041"/>
                </a:solidFill>
                <a:latin typeface="Georgia" panose="02040502050405020303" pitchFamily="18" charset="0"/>
                <a:cs typeface="Arial" panose="020B0604020202020204" pitchFamily="34" charset="0"/>
              </a:defRPr>
            </a:lvl4pPr>
            <a:lvl5pPr marL="2057400" indent="-228600">
              <a:spcBef>
                <a:spcPct val="20000"/>
              </a:spcBef>
              <a:buChar char="»"/>
              <a:defRPr sz="1400">
                <a:solidFill>
                  <a:srgbClr val="404041"/>
                </a:solidFill>
                <a:latin typeface="Georgia" panose="02040502050405020303" pitchFamily="18" charset="0"/>
                <a:cs typeface="Arial" panose="020B0604020202020204" pitchFamily="34" charset="0"/>
              </a:defRPr>
            </a:lvl5pPr>
            <a:lvl6pPr marL="25146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6pPr>
            <a:lvl7pPr marL="29718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7pPr>
            <a:lvl8pPr marL="34290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8pPr>
            <a:lvl9pPr marL="3886200" indent="-228600" eaLnBrk="0" fontAlgn="base" hangingPunct="0">
              <a:spcBef>
                <a:spcPct val="20000"/>
              </a:spcBef>
              <a:spcAft>
                <a:spcPct val="0"/>
              </a:spcAft>
              <a:buChar char="»"/>
              <a:defRPr sz="1400">
                <a:solidFill>
                  <a:srgbClr val="404041"/>
                </a:solidFill>
                <a:latin typeface="Georgia" panose="02040502050405020303" pitchFamily="18" charset="0"/>
                <a:cs typeface="Arial" panose="020B0604020202020204" pitchFamily="34" charset="0"/>
              </a:defRPr>
            </a:lvl9pPr>
          </a:lstStyle>
          <a:p>
            <a:pPr marL="0" indent="0" eaLnBrk="1" hangingPunct="1">
              <a:buNone/>
            </a:pPr>
            <a:r>
              <a:rPr lang="en-US" altLang="en-US" sz="2400" dirty="0" smtClean="0">
                <a:solidFill>
                  <a:schemeClr val="tx1"/>
                </a:solidFill>
              </a:rPr>
              <a:t>3. Neural structures </a:t>
            </a:r>
          </a:p>
          <a:p>
            <a:pPr eaLnBrk="1" hangingPunct="1">
              <a:buFontTx/>
              <a:buNone/>
            </a:pPr>
            <a:endParaRPr lang="en-US" altLang="en-US" sz="2400" dirty="0" smtClean="0">
              <a:solidFill>
                <a:schemeClr val="tx1"/>
              </a:solidFill>
            </a:endParaRPr>
          </a:p>
          <a:p>
            <a:pPr eaLnBrk="1" hangingPunct="1">
              <a:buFontTx/>
              <a:buNone/>
            </a:pPr>
            <a:r>
              <a:rPr lang="en-US" altLang="en-US" sz="2400" dirty="0" smtClean="0">
                <a:solidFill>
                  <a:schemeClr val="tx1"/>
                </a:solidFill>
              </a:rPr>
              <a:t>	</a:t>
            </a:r>
            <a:endParaRPr lang="en-US" altLang="en-US" sz="2400" dirty="0">
              <a:solidFill>
                <a:schemeClr val="tx1"/>
              </a:solidFill>
            </a:endParaRPr>
          </a:p>
        </p:txBody>
      </p:sp>
    </p:spTree>
    <p:extLst>
      <p:ext uri="{BB962C8B-B14F-4D97-AF65-F5344CB8AC3E}">
        <p14:creationId xmlns:p14="http://schemas.microsoft.com/office/powerpoint/2010/main" val="24119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9597</TotalTime>
  <Words>8229</Words>
  <Application>Microsoft Office PowerPoint</Application>
  <PresentationFormat>Custom</PresentationFormat>
  <Paragraphs>405</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Haugen, Thomas</dc:creator>
  <cp:lastModifiedBy>Will Hopkins</cp:lastModifiedBy>
  <cp:revision>447</cp:revision>
  <cp:lastPrinted>2016-03-01T07:39:33Z</cp:lastPrinted>
  <dcterms:created xsi:type="dcterms:W3CDTF">2016-01-19T15:23:39Z</dcterms:created>
  <dcterms:modified xsi:type="dcterms:W3CDTF">2016-04-27T04:41:32Z</dcterms:modified>
</cp:coreProperties>
</file>