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1"/>
  </p:notesMasterIdLst>
  <p:sldIdLst>
    <p:sldId id="256" r:id="rId2"/>
    <p:sldId id="320" r:id="rId3"/>
    <p:sldId id="315" r:id="rId4"/>
    <p:sldId id="314" r:id="rId5"/>
    <p:sldId id="316" r:id="rId6"/>
    <p:sldId id="318" r:id="rId7"/>
    <p:sldId id="257" r:id="rId8"/>
    <p:sldId id="273" r:id="rId9"/>
    <p:sldId id="274" r:id="rId10"/>
    <p:sldId id="259" r:id="rId11"/>
    <p:sldId id="260" r:id="rId12"/>
    <p:sldId id="261" r:id="rId13"/>
    <p:sldId id="263" r:id="rId14"/>
    <p:sldId id="264" r:id="rId15"/>
    <p:sldId id="266" r:id="rId16"/>
    <p:sldId id="268" r:id="rId17"/>
    <p:sldId id="269" r:id="rId18"/>
    <p:sldId id="271" r:id="rId19"/>
    <p:sldId id="276" r:id="rId20"/>
    <p:sldId id="279" r:id="rId21"/>
    <p:sldId id="280" r:id="rId22"/>
    <p:sldId id="283" r:id="rId23"/>
    <p:sldId id="282" r:id="rId24"/>
    <p:sldId id="321" r:id="rId25"/>
    <p:sldId id="285" r:id="rId26"/>
    <p:sldId id="299" r:id="rId27"/>
    <p:sldId id="288" r:id="rId28"/>
    <p:sldId id="324" r:id="rId29"/>
    <p:sldId id="292" r:id="rId30"/>
    <p:sldId id="325" r:id="rId31"/>
    <p:sldId id="291" r:id="rId32"/>
    <p:sldId id="290" r:id="rId33"/>
    <p:sldId id="297" r:id="rId34"/>
    <p:sldId id="293" r:id="rId35"/>
    <p:sldId id="294" r:id="rId36"/>
    <p:sldId id="295" r:id="rId37"/>
    <p:sldId id="300" r:id="rId38"/>
    <p:sldId id="322" r:id="rId39"/>
    <p:sldId id="301" r:id="rId40"/>
    <p:sldId id="303" r:id="rId41"/>
    <p:sldId id="302" r:id="rId42"/>
    <p:sldId id="305" r:id="rId43"/>
    <p:sldId id="326" r:id="rId44"/>
    <p:sldId id="308" r:id="rId45"/>
    <p:sldId id="309" r:id="rId46"/>
    <p:sldId id="310" r:id="rId47"/>
    <p:sldId id="317" r:id="rId48"/>
    <p:sldId id="319" r:id="rId49"/>
    <p:sldId id="311"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94" autoAdjust="0"/>
  </p:normalViewPr>
  <p:slideViewPr>
    <p:cSldViewPr>
      <p:cViewPr varScale="1">
        <p:scale>
          <a:sx n="67" d="100"/>
          <a:sy n="67" d="100"/>
        </p:scale>
        <p:origin x="-950" y="-8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C67EEBA-07AA-487C-A9EA-5B862925A690}" type="datetimeFigureOut">
              <a:rPr lang="en-US"/>
              <a:pPr>
                <a:defRPr/>
              </a:pPr>
              <a:t>6/13/2015</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smtClean="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671B620-CCEA-4E2C-8A53-B343304B4AFF}" type="slidenum">
              <a:rPr lang="en-US" altLang="nb-NO"/>
              <a:pPr/>
              <a:t>‹#›</a:t>
            </a:fld>
            <a:endParaRPr lang="en-US" altLang="nb-NO"/>
          </a:p>
        </p:txBody>
      </p:sp>
    </p:spTree>
    <p:extLst>
      <p:ext uri="{BB962C8B-B14F-4D97-AF65-F5344CB8AC3E}">
        <p14:creationId xmlns:p14="http://schemas.microsoft.com/office/powerpoint/2010/main" val="3911662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presentation is mainly based on Thomas Haugen’s doctoral thesis «The Role and Development of Sprinting Speed in Soccer» plus other soccer-related studies carried out by the same authors in the time period 2011-2014. Professor Stephen Seiler played the adversarial role of «main supervisor» throughout the entire process. </a:t>
            </a:r>
          </a:p>
          <a:p>
            <a:pPr eaLnBrk="1" hangingPunct="1">
              <a:spcBef>
                <a:spcPct val="0"/>
              </a:spcBef>
            </a:pPr>
            <a:endParaRPr lang="en-US" altLang="en-US" smtClean="0"/>
          </a:p>
          <a:p>
            <a:pPr eaLnBrk="1" hangingPunct="1">
              <a:spcBef>
                <a:spcPct val="0"/>
              </a:spcBef>
            </a:pPr>
            <a:r>
              <a:rPr lang="en-US" altLang="en-US" smtClean="0"/>
              <a:t>In this presentation, we evaluate a large number of commonly used physical tests for soccer players and outline minimum standards for elite players. Moreover, we identify pros and cons/limitations with today’s available physical performance assessment tools and present reasonable arguments regarding what information is needed to potentially prescribe individual training intervention and thereby enhance overall soccer ability. Hopefully, our recommendations can serve as bottom line information for soccer practitioners. </a:t>
            </a:r>
          </a:p>
        </p:txBody>
      </p:sp>
      <p:sp>
        <p:nvSpPr>
          <p:cNvPr id="41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E9529EA-24AA-40C7-90E0-3F936627CBF3}"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Most professional outfield soccer players run 10-12 km per match.</a:t>
            </a:r>
            <a:r>
              <a:rPr lang="en-US" altLang="en-US" baseline="30000" smtClean="0"/>
              <a:t>10,17,18,32,69,84,109 </a:t>
            </a:r>
            <a:r>
              <a:rPr lang="en-US" altLang="en-US" smtClean="0"/>
              <a:t>Fullbacks and wide midfielders cover more distance than central midfielders, central defenders and forwards.</a:t>
            </a:r>
            <a:r>
              <a:rPr lang="en-US" altLang="en-US" baseline="30000" smtClean="0"/>
              <a:t>32</a:t>
            </a:r>
            <a:r>
              <a:rPr lang="en-US" altLang="en-US" smtClean="0"/>
              <a:t> Only 1-2% of total distance covered is with the ball. About 65-75% of the covered distance is walking or easy jog, 20-30% fast jog or moderate running, while 8-12% is high intensity running or sprinting.</a:t>
            </a:r>
            <a:r>
              <a:rPr lang="en-US" altLang="en-US" baseline="30000" smtClean="0"/>
              <a:t>84,109 </a:t>
            </a:r>
            <a:r>
              <a:rPr lang="en-US" altLang="en-US" smtClean="0"/>
              <a:t>Average heart rate in games is 80-90% of HRmax, and level of blood lactate is 3-9 mM measured just after end of match.</a:t>
            </a:r>
            <a:r>
              <a:rPr lang="en-US" altLang="en-US" baseline="30000" smtClean="0"/>
              <a:t>69</a:t>
            </a:r>
            <a:r>
              <a:rPr lang="en-US" altLang="en-US" smtClean="0"/>
              <a:t> </a:t>
            </a:r>
          </a:p>
          <a:p>
            <a:r>
              <a:rPr lang="en-US" altLang="en-US" smtClean="0"/>
              <a:t>Numerous contextual variables have been identified for distance covered (both total distance and high-intensity running distance): first vs. second half, opponent, ball possession, match status, match location, tactics/formation, league, time of year, physical capacity of players, etc.</a:t>
            </a:r>
            <a:r>
              <a:rPr lang="en-US" altLang="en-US" baseline="30000" smtClean="0"/>
              <a:t>7,10,11,18,19,32,63,65,69,77,84,85,87,109</a:t>
            </a:r>
          </a:p>
          <a:p>
            <a:r>
              <a:rPr lang="en-US" altLang="en-US" smtClean="0"/>
              <a:t>Overall, soccer performance places demands on individual and team aerobic capacity, but how much?</a:t>
            </a:r>
          </a:p>
          <a:p>
            <a:endParaRPr lang="en-US" altLang="en-US" smtClean="0">
              <a:solidFill>
                <a:schemeClr val="bg1"/>
              </a:solidFill>
              <a:latin typeface="Georgia" pitchFamily="18" charset="0"/>
            </a:endParaRPr>
          </a:p>
          <a:p>
            <a:endParaRPr lang="en-US" altLang="en-US" smtClean="0">
              <a:solidFill>
                <a:schemeClr val="bg1"/>
              </a:solidFill>
              <a:latin typeface="Georgia" pitchFamily="18" charset="0"/>
            </a:endParaRPr>
          </a:p>
          <a:p>
            <a:endParaRPr lang="en-US" altLang="en-US" smtClean="0"/>
          </a:p>
        </p:txBody>
      </p:sp>
      <p:sp>
        <p:nvSpPr>
          <p:cNvPr id="225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18805CB-A02D-4C05-BB5D-05F139005496}" type="slidenum">
              <a:rPr lang="en-US" altLang="nb-NO"/>
              <a:pPr>
                <a:spcBef>
                  <a:spcPct val="0"/>
                </a:spcBef>
              </a:pPr>
              <a:t>10</a:t>
            </a:fld>
            <a:endParaRPr lang="en-US"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cs typeface="Arial" pitchFamily="34" charset="0"/>
              </a:rPr>
              <a:t>This slide presents percentiles for VO</a:t>
            </a:r>
            <a:r>
              <a:rPr lang="en-US" altLang="en-US" baseline="-30000" smtClean="0">
                <a:cs typeface="Arial" pitchFamily="34" charset="0"/>
              </a:rPr>
              <a:t>2 </a:t>
            </a:r>
            <a:r>
              <a:rPr lang="en-US" altLang="en-US" smtClean="0">
                <a:cs typeface="Arial" pitchFamily="34" charset="0"/>
              </a:rPr>
              <a:t>max (ml∙min</a:t>
            </a:r>
            <a:r>
              <a:rPr lang="en-US" altLang="en-US" baseline="30000" smtClean="0">
                <a:cs typeface="Arial" pitchFamily="34" charset="0"/>
              </a:rPr>
              <a:t>-1</a:t>
            </a:r>
            <a:r>
              <a:rPr lang="en-US" altLang="en-US" smtClean="0">
                <a:cs typeface="Arial" pitchFamily="34" charset="0"/>
              </a:rPr>
              <a:t>∙kg</a:t>
            </a:r>
            <a:r>
              <a:rPr lang="en-US" altLang="en-US" baseline="30000" smtClean="0">
                <a:cs typeface="Arial" pitchFamily="34" charset="0"/>
              </a:rPr>
              <a:t>-1</a:t>
            </a:r>
            <a:r>
              <a:rPr lang="en-US" altLang="en-US" smtClean="0">
                <a:cs typeface="Arial" pitchFamily="34" charset="0"/>
              </a:rPr>
              <a:t>) among male (n=598) and female (n=152) elite players.</a:t>
            </a:r>
            <a:r>
              <a:rPr lang="en-US" altLang="en-US" baseline="40000" smtClean="0">
                <a:cs typeface="Arial" pitchFamily="34" charset="0"/>
              </a:rPr>
              <a:t>51,105  </a:t>
            </a:r>
            <a:r>
              <a:rPr lang="en-US" altLang="en-US" smtClean="0">
                <a:cs typeface="Arial" pitchFamily="34" charset="0"/>
              </a:rPr>
              <a:t>The tests were performed at the Norwegian Olympic Training Center in Oslo during the time period 1989-2012. All included athletes played in the two highest divisions in Norway, and/or were members of the national team, but played for international clubs. A review by Stølen et al.</a:t>
            </a:r>
            <a:r>
              <a:rPr lang="en-US" altLang="en-US" baseline="30000" smtClean="0">
                <a:cs typeface="Arial" pitchFamily="34" charset="0"/>
              </a:rPr>
              <a:t>102</a:t>
            </a:r>
            <a:r>
              <a:rPr lang="en-US" altLang="en-US" smtClean="0">
                <a:cs typeface="Arial" pitchFamily="34" charset="0"/>
              </a:rPr>
              <a:t> confirms that VO</a:t>
            </a:r>
            <a:r>
              <a:rPr lang="en-US" altLang="en-US" baseline="-25000" smtClean="0">
                <a:cs typeface="Arial" pitchFamily="34" charset="0"/>
              </a:rPr>
              <a:t>2</a:t>
            </a:r>
            <a:r>
              <a:rPr lang="en-US" altLang="en-US" smtClean="0">
                <a:cs typeface="Arial" pitchFamily="34" charset="0"/>
              </a:rPr>
              <a:t>max in male elite soccer players is in the (wide) range 50-80 ml∙min</a:t>
            </a:r>
            <a:r>
              <a:rPr lang="en-US" altLang="en-US" baseline="30000" smtClean="0">
                <a:cs typeface="Arial" pitchFamily="34" charset="0"/>
              </a:rPr>
              <a:t>-1</a:t>
            </a:r>
            <a:r>
              <a:rPr lang="en-US" altLang="en-US" smtClean="0">
                <a:cs typeface="Arial" pitchFamily="34" charset="0"/>
              </a:rPr>
              <a:t>∙kg</a:t>
            </a:r>
            <a:r>
              <a:rPr lang="en-US" altLang="en-US" baseline="30000" smtClean="0">
                <a:cs typeface="Arial" pitchFamily="34" charset="0"/>
              </a:rPr>
              <a:t>-1</a:t>
            </a:r>
            <a:r>
              <a:rPr lang="en-US" altLang="en-US" smtClean="0"/>
              <a:t>.</a:t>
            </a:r>
          </a:p>
          <a:p>
            <a:r>
              <a:rPr lang="en-US" altLang="en-US" smtClean="0"/>
              <a:t>VO</a:t>
            </a:r>
            <a:r>
              <a:rPr lang="en-US" altLang="en-US" baseline="-25000" smtClean="0"/>
              <a:t>2 </a:t>
            </a:r>
            <a:r>
              <a:rPr lang="en-US" altLang="en-US" smtClean="0"/>
              <a:t>max</a:t>
            </a:r>
            <a:r>
              <a:rPr lang="en-US" altLang="en-US" baseline="-25000" smtClean="0"/>
              <a:t> </a:t>
            </a:r>
            <a:r>
              <a:rPr lang="en-US" altLang="en-US" smtClean="0"/>
              <a:t>was the most commonly used laboratory test to assess aerobic capacity in soccer players in the 80s and 90s.</a:t>
            </a:r>
            <a:r>
              <a:rPr lang="en-US" altLang="en-US" baseline="30000" smtClean="0"/>
              <a:t>35,102</a:t>
            </a:r>
          </a:p>
        </p:txBody>
      </p:sp>
      <p:sp>
        <p:nvSpPr>
          <p:cNvPr id="2458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80BD81C-10E1-4F50-8491-C33CA6659558}" type="slidenum">
              <a:rPr lang="en-US" altLang="nb-NO"/>
              <a:pPr>
                <a:spcBef>
                  <a:spcPct val="0"/>
                </a:spcBef>
              </a:pPr>
              <a:t>11</a:t>
            </a:fld>
            <a:endParaRPr lang="en-US" alt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importance of high maximal aerobic power in modern soccer has been heavily debated, and numerous studies of players’ VO</a:t>
            </a:r>
            <a:r>
              <a:rPr lang="en-US" altLang="en-US" baseline="-20000" smtClean="0"/>
              <a:t>2 </a:t>
            </a:r>
            <a:r>
              <a:rPr lang="en-US" altLang="en-US" smtClean="0"/>
              <a:t>max have been published over the years.</a:t>
            </a:r>
            <a:r>
              <a:rPr lang="en-US" altLang="en-US" baseline="40000" smtClean="0"/>
              <a:t>102 </a:t>
            </a:r>
            <a:r>
              <a:rPr lang="en-US" altLang="en-US" smtClean="0"/>
              <a:t>These figures show that VO</a:t>
            </a:r>
            <a:r>
              <a:rPr lang="en-US" altLang="en-US" baseline="-25000" smtClean="0"/>
              <a:t>2 </a:t>
            </a:r>
            <a:r>
              <a:rPr lang="en-US" altLang="en-US" smtClean="0"/>
              <a:t>max does not differ between players who differ in playing standard at the higher levels.</a:t>
            </a:r>
            <a:r>
              <a:rPr lang="en-US" altLang="en-US" baseline="30000" smtClean="0"/>
              <a:t>51,105</a:t>
            </a:r>
            <a:r>
              <a:rPr lang="en-US" altLang="en-US" smtClean="0"/>
              <a:t> </a:t>
            </a:r>
          </a:p>
          <a:p>
            <a:r>
              <a:rPr lang="en-US" altLang="en-US" smtClean="0"/>
              <a:t>Ekblom</a:t>
            </a:r>
            <a:r>
              <a:rPr lang="en-US" altLang="en-US" baseline="40000" smtClean="0"/>
              <a:t>35</a:t>
            </a:r>
            <a:r>
              <a:rPr lang="en-US" altLang="en-US" smtClean="0"/>
              <a:t> concluded already in 1986 that 60-65 ml∙min</a:t>
            </a:r>
            <a:r>
              <a:rPr lang="en-US" altLang="en-US" baseline="40000" smtClean="0"/>
              <a:t>-1</a:t>
            </a:r>
            <a:r>
              <a:rPr lang="en-US" altLang="en-US" smtClean="0"/>
              <a:t>∙kg</a:t>
            </a:r>
            <a:r>
              <a:rPr lang="en-US" altLang="en-US" baseline="40000" smtClean="0"/>
              <a:t>-1</a:t>
            </a:r>
            <a:r>
              <a:rPr lang="en-US" altLang="en-US" smtClean="0"/>
              <a:t> was sufficient to play at international level in male soccer. One decade later, Reilly et al.</a:t>
            </a:r>
            <a:r>
              <a:rPr lang="en-US" altLang="en-US" baseline="30000" smtClean="0"/>
              <a:t>91</a:t>
            </a:r>
            <a:r>
              <a:rPr lang="en-US" altLang="en-US" smtClean="0"/>
              <a:t> claimed that VO</a:t>
            </a:r>
            <a:r>
              <a:rPr lang="en-US" altLang="en-US" baseline="-25000" smtClean="0"/>
              <a:t>2 </a:t>
            </a:r>
            <a:r>
              <a:rPr lang="en-US" altLang="en-US" smtClean="0"/>
              <a:t>max</a:t>
            </a:r>
            <a:r>
              <a:rPr lang="en-US" altLang="en-US" baseline="-25000" smtClean="0"/>
              <a:t> </a:t>
            </a:r>
            <a:r>
              <a:rPr lang="en-US" altLang="en-US" smtClean="0"/>
              <a:t>is not a sensitive measure of performance capability in soccer and suggested that VO</a:t>
            </a:r>
            <a:r>
              <a:rPr lang="en-US" altLang="en-US" baseline="-25000" smtClean="0"/>
              <a:t>2 </a:t>
            </a:r>
            <a:r>
              <a:rPr lang="en-US" altLang="en-US" smtClean="0"/>
              <a:t>max</a:t>
            </a:r>
            <a:r>
              <a:rPr lang="en-US" altLang="en-US" baseline="-25000" smtClean="0"/>
              <a:t> </a:t>
            </a:r>
            <a:r>
              <a:rPr lang="en-US" altLang="en-US" smtClean="0"/>
              <a:t>&gt; 60 ml represents a threshold to possess the physiological attributes for success in male elite soccer. Recent findings</a:t>
            </a:r>
            <a:r>
              <a:rPr lang="en-US" altLang="en-US" baseline="40000" smtClean="0"/>
              <a:t>105</a:t>
            </a:r>
            <a:r>
              <a:rPr lang="en-US" altLang="en-US" smtClean="0"/>
              <a:t> support the claims by Ekblom and Reilly et al.</a:t>
            </a:r>
          </a:p>
          <a:p>
            <a:r>
              <a:rPr lang="en-US" altLang="en-US" smtClean="0"/>
              <a:t>Group mean values 52-57 ml∙min</a:t>
            </a:r>
            <a:r>
              <a:rPr lang="en-US" altLang="en-US" baseline="40000" smtClean="0"/>
              <a:t>-1</a:t>
            </a:r>
            <a:r>
              <a:rPr lang="en-US" altLang="en-US" smtClean="0"/>
              <a:t>∙kg</a:t>
            </a:r>
            <a:r>
              <a:rPr lang="en-US" altLang="en-US" baseline="40000" smtClean="0"/>
              <a:t>-1</a:t>
            </a:r>
            <a:r>
              <a:rPr lang="en-US" altLang="en-US" smtClean="0"/>
              <a:t> for women seem to be sufficient to play at a high level.</a:t>
            </a:r>
            <a:r>
              <a:rPr lang="en-US" altLang="en-US" baseline="30000" smtClean="0"/>
              <a:t>51,102</a:t>
            </a:r>
            <a:r>
              <a:rPr lang="en-US" altLang="en-US" smtClean="0"/>
              <a:t> Pitch size and number of players are identical in male and female soccer, but women have on average 15% lower aerobic capacity. Perhaps VO</a:t>
            </a:r>
            <a:r>
              <a:rPr lang="en-US" altLang="en-US" baseline="-25000" smtClean="0"/>
              <a:t>2 </a:t>
            </a:r>
            <a:r>
              <a:rPr lang="en-US" altLang="en-US" smtClean="0"/>
              <a:t>max is a more important determinant in female soccer?</a:t>
            </a:r>
          </a:p>
          <a:p>
            <a:endParaRPr lang="en-US" altLang="en-US" smtClean="0"/>
          </a:p>
          <a:p>
            <a:endParaRPr lang="nb-NO" altLang="en-US" smtClean="0"/>
          </a:p>
        </p:txBody>
      </p:sp>
      <p:sp>
        <p:nvSpPr>
          <p:cNvPr id="2662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F76E7E3-34E9-4719-BB8B-AD1F532A5F54}" type="slidenum">
              <a:rPr lang="en-US" altLang="nb-NO"/>
              <a:pPr>
                <a:spcBef>
                  <a:spcPct val="0"/>
                </a:spcBef>
              </a:pPr>
              <a:t>12</a:t>
            </a:fld>
            <a:endParaRPr lang="en-US" alt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Professional soccer players have lower relative uptake during off-season compared to pre-season and in-season by a small, non-significant margin.</a:t>
            </a:r>
            <a:r>
              <a:rPr lang="en-US" altLang="en-US" baseline="30000" smtClean="0"/>
              <a:t>105</a:t>
            </a:r>
            <a:r>
              <a:rPr lang="en-US" altLang="en-US" smtClean="0"/>
              <a:t> Overall, there are only small differences in VO</a:t>
            </a:r>
            <a:r>
              <a:rPr lang="en-US" altLang="en-US" baseline="-25000" smtClean="0"/>
              <a:t>2 </a:t>
            </a:r>
            <a:r>
              <a:rPr lang="en-US" altLang="en-US" smtClean="0"/>
              <a:t>max within categories (playing standard, positions, seasonal variations). VO</a:t>
            </a:r>
            <a:r>
              <a:rPr lang="en-US" altLang="en-US" baseline="-25000" smtClean="0"/>
              <a:t>2 </a:t>
            </a:r>
            <a:r>
              <a:rPr lang="en-US" altLang="en-US" smtClean="0"/>
              <a:t>max</a:t>
            </a:r>
            <a:r>
              <a:rPr lang="en-US" altLang="en-US" baseline="-25000" smtClean="0"/>
              <a:t> </a:t>
            </a:r>
            <a:r>
              <a:rPr lang="en-US" altLang="en-US" smtClean="0"/>
              <a:t>among male professional players has not changed over the last two decades.</a:t>
            </a:r>
            <a:r>
              <a:rPr lang="en-US" altLang="en-US" baseline="30000" smtClean="0"/>
              <a:t>105</a:t>
            </a:r>
            <a:r>
              <a:rPr lang="en-US" altLang="en-US" smtClean="0"/>
              <a:t> However, there has been a slight, but non-significant trend towards lower VO</a:t>
            </a:r>
            <a:r>
              <a:rPr lang="en-US" altLang="en-US" baseline="-25000" smtClean="0"/>
              <a:t>2 </a:t>
            </a:r>
            <a:r>
              <a:rPr lang="en-US" altLang="en-US" smtClean="0"/>
              <a:t>max values over an 18 year period of testing in female national team players.</a:t>
            </a:r>
            <a:r>
              <a:rPr lang="en-US" altLang="en-US" baseline="30000" smtClean="0"/>
              <a:t>51</a:t>
            </a:r>
          </a:p>
          <a:p>
            <a:pPr eaLnBrk="1" hangingPunct="1">
              <a:spcBef>
                <a:spcPct val="0"/>
              </a:spcBef>
            </a:pPr>
            <a:endParaRPr lang="en-US" altLang="en-US" smtClean="0"/>
          </a:p>
          <a:p>
            <a:pPr eaLnBrk="1" hangingPunct="1">
              <a:spcBef>
                <a:spcPct val="0"/>
              </a:spcBef>
            </a:pPr>
            <a:r>
              <a:rPr lang="en-US" altLang="en-US" smtClean="0"/>
              <a:t>Even though the VO</a:t>
            </a:r>
            <a:r>
              <a:rPr lang="en-US" altLang="en-US" baseline="-25000" smtClean="0"/>
              <a:t>2 </a:t>
            </a:r>
            <a:r>
              <a:rPr lang="en-US" altLang="en-US" smtClean="0"/>
              <a:t>max test detects underlying physiological changes, the test is impractical , time consuming, laboratory-based (off-field) and have questionable relevance to intermittent exercise.</a:t>
            </a:r>
            <a:r>
              <a:rPr lang="en-US" altLang="en-US" baseline="30000" smtClean="0"/>
              <a:t>6</a:t>
            </a:r>
            <a:r>
              <a:rPr lang="en-US" altLang="en-US" smtClean="0"/>
              <a:t> The test does not take into account one of the most important aspect of running performance, that is running economy. However, running velocity at VO</a:t>
            </a:r>
            <a:r>
              <a:rPr lang="en-US" altLang="en-US" baseline="-25000" smtClean="0"/>
              <a:t>2 </a:t>
            </a:r>
            <a:r>
              <a:rPr lang="en-US" altLang="en-US" smtClean="0"/>
              <a:t>max can be a useful marker. Finally, the VO</a:t>
            </a:r>
            <a:r>
              <a:rPr lang="en-US" altLang="en-US" baseline="-25000" smtClean="0"/>
              <a:t>2 </a:t>
            </a:r>
            <a:r>
              <a:rPr lang="en-US" altLang="en-US" smtClean="0"/>
              <a:t>max test requires expensive equipment and experienced test leaders. </a:t>
            </a:r>
          </a:p>
          <a:p>
            <a:endParaRPr lang="en-US" altLang="en-US" smtClean="0"/>
          </a:p>
          <a:p>
            <a:endParaRPr lang="nb-NO" altLang="en-US" smtClean="0"/>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15F241-C2E2-4486-8702-BFE36A089BD6}" type="slidenum">
              <a:rPr lang="en-US" altLang="nb-NO"/>
              <a:pPr>
                <a:spcBef>
                  <a:spcPct val="0"/>
                </a:spcBef>
              </a:pPr>
              <a:t>13</a:t>
            </a:fld>
            <a:endParaRPr lang="en-US" alt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intermittent Yo-Yo tests were developed and introduced in the 90s by Jens Bangsbo and his associates at the University of Copenhagen, as they questioned the relevance of the laboratory based VO</a:t>
            </a:r>
            <a:r>
              <a:rPr lang="en-US" altLang="en-US" baseline="-25000" smtClean="0"/>
              <a:t>2</a:t>
            </a:r>
            <a:r>
              <a:rPr lang="en-US" altLang="en-US" smtClean="0"/>
              <a:t>max test.</a:t>
            </a:r>
            <a:r>
              <a:rPr lang="en-US" altLang="en-US" baseline="30000" smtClean="0"/>
              <a:t>6</a:t>
            </a:r>
            <a:r>
              <a:rPr lang="en-US" altLang="en-US" smtClean="0"/>
              <a:t> The Yo-Yo tests consist of 20+20 m shuttle runs with incremental intensity and come in four different versions: Yo-Yo IR1, Yo-Yo IR2, Yo-Yo IE1 &amp; Yo-Yo IE2. Recoveries between each run are 5 s for IE-tests and 10 s for IR tests. Level 1 tests begin at lower speed, with smaller incremental increases compared to level 2 tests. The IE versions are more aerobic than IR, and level 2 tests are more intensive than level 1. Test scores are reported as completed level or completed distance in meters. The Yo-Yo tests take several underlying performance variables into account: Aerobic capacity, running economy, change-of-direction and recovery abilities. Correlations between VO</a:t>
            </a:r>
            <a:r>
              <a:rPr lang="en-US" altLang="en-US" baseline="-25000" smtClean="0"/>
              <a:t>2 </a:t>
            </a:r>
            <a:r>
              <a:rPr lang="en-US" altLang="en-US" smtClean="0"/>
              <a:t>max and Yo-Yo test performance is ~0.7.</a:t>
            </a:r>
            <a:r>
              <a:rPr lang="en-US" altLang="en-US" baseline="30000" smtClean="0"/>
              <a:t>6,67,68</a:t>
            </a:r>
            <a:r>
              <a:rPr lang="en-US" altLang="en-US" smtClean="0"/>
              <a:t> Correlations between Yo-Yo test performance and high-intensity running distance covered in games have been reported in the range 0.54-0.76.</a:t>
            </a:r>
            <a:r>
              <a:rPr lang="en-US" altLang="en-US" baseline="30000" smtClean="0"/>
              <a:t>6,9,10,12,67,68</a:t>
            </a:r>
            <a:r>
              <a:rPr lang="en-US" altLang="en-US" smtClean="0"/>
              <a:t> Due to their practicality and low expenses, the Yo-Yo tests have been widely applied to assess players’ abilities to repeatedly perform high-intensity exercise. IR1, IR2 and IE2 are most used in elite soccer.</a:t>
            </a:r>
          </a:p>
        </p:txBody>
      </p:sp>
      <p:sp>
        <p:nvSpPr>
          <p:cNvPr id="307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64D7D-1BB3-4DAB-950E-0A922E1CDEF5}" type="slidenum">
              <a:rPr lang="en-US" altLang="nb-NO"/>
              <a:pPr>
                <a:spcBef>
                  <a:spcPct val="0"/>
                </a:spcBef>
              </a:pPr>
              <a:t>14</a:t>
            </a:fld>
            <a:endParaRPr lang="en-US" alt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1143000" y="4810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xfrm>
            <a:off x="685800" y="4043363"/>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t>This slide shows reported Yo-Yo IE2 test results across studies involving soccer players.</a:t>
            </a:r>
            <a:r>
              <a:rPr lang="en-US" altLang="en-US" baseline="30000" smtClean="0"/>
              <a:t>9,10,12,20,70,96,97</a:t>
            </a:r>
            <a:r>
              <a:rPr lang="en-US" altLang="en-US" smtClean="0"/>
              <a:t> Bradley et al.</a:t>
            </a:r>
            <a:r>
              <a:rPr lang="en-US" altLang="en-US" baseline="30000" smtClean="0"/>
              <a:t>10</a:t>
            </a:r>
            <a:r>
              <a:rPr lang="en-US" altLang="en-US" smtClean="0"/>
              <a:t> observed no significant differences among the three upper leagues in England (trivial/small effect magnitudes).</a:t>
            </a:r>
          </a:p>
        </p:txBody>
      </p:sp>
      <p:sp>
        <p:nvSpPr>
          <p:cNvPr id="3277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BE36F7F-9A3F-4B5C-8E3C-18EBCC093268}" type="slidenum">
              <a:rPr lang="en-US" altLang="nb-NO"/>
              <a:pPr>
                <a:spcBef>
                  <a:spcPct val="0"/>
                </a:spcBef>
              </a:pPr>
              <a:t>15</a:t>
            </a:fld>
            <a:endParaRPr lang="en-US" alt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presents Yo-Yo IR1 test results across soccer-related studies.</a:t>
            </a:r>
            <a:r>
              <a:rPr lang="en-US" altLang="en-US" baseline="30000" smtClean="0"/>
              <a:t>20,23,38,45,64,79,89</a:t>
            </a:r>
            <a:r>
              <a:rPr lang="en-US" altLang="en-US" smtClean="0"/>
              <a:t> Notice the results for a sample of Italian Serie A players and results from a Spanish sample from 2</a:t>
            </a:r>
            <a:r>
              <a:rPr lang="en-US" altLang="en-US" baseline="30000" smtClean="0"/>
              <a:t>nd</a:t>
            </a:r>
            <a:r>
              <a:rPr lang="en-US" altLang="en-US" smtClean="0"/>
              <a:t> and 3</a:t>
            </a:r>
            <a:r>
              <a:rPr lang="en-US" altLang="en-US" baseline="30000" smtClean="0"/>
              <a:t>rd</a:t>
            </a:r>
            <a:r>
              <a:rPr lang="en-US" altLang="en-US" smtClean="0"/>
              <a:t> division teams.  Would it be beneficial for e.g. Italian Serie A players to improve their IR1 performance (team average) from 2200 to 3000 m and thereby reach the same level as the Spanish 2nd-3rd division players?</a:t>
            </a:r>
          </a:p>
        </p:txBody>
      </p:sp>
      <p:sp>
        <p:nvSpPr>
          <p:cNvPr id="348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AE1EB65-3EF1-4831-A48E-40DFFE2C939F}" type="slidenum">
              <a:rPr lang="en-US" altLang="nb-NO"/>
              <a:pPr>
                <a:spcBef>
                  <a:spcPct val="0"/>
                </a:spcBef>
              </a:pPr>
              <a:t>16</a:t>
            </a:fld>
            <a:endParaRPr lang="en-US" alt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t>This slide presents Yo-Yo IR2 test results among different European players samples.</a:t>
            </a:r>
            <a:r>
              <a:rPr lang="en-US" altLang="en-US" baseline="30000" smtClean="0"/>
              <a:t>38,64,68,80,89</a:t>
            </a:r>
            <a:r>
              <a:rPr lang="en-US" altLang="en-US" smtClean="0"/>
              <a:t> Interesting to note that the ENTIRE upper league on Faroe Island (n=172) achieve the best average results. </a:t>
            </a:r>
          </a:p>
        </p:txBody>
      </p:sp>
      <p:sp>
        <p:nvSpPr>
          <p:cNvPr id="3686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AD32002-CE15-4CE7-A4C1-AE1964211F20}" type="slidenum">
              <a:rPr lang="en-US" altLang="nb-NO"/>
              <a:pPr>
                <a:spcBef>
                  <a:spcPct val="0"/>
                </a:spcBef>
              </a:pPr>
              <a:t>17</a:t>
            </a:fld>
            <a:endParaRPr lang="en-US" alt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t>This slide shows seasonal variations in Yo-Yo test performance.</a:t>
            </a:r>
            <a:r>
              <a:rPr lang="en-US" altLang="en-US" baseline="30000" smtClean="0"/>
              <a:t>80,96</a:t>
            </a:r>
            <a:r>
              <a:rPr lang="en-US" altLang="en-US" smtClean="0"/>
              <a:t> Interesting to note that the Portuguese players managed to improve their test score by 100% during the pre-season period. Is it reasonable to argue that the least intensive Yo-Yo tests are more sensitive to track training-related changes, compared to the most intensive Yo-Yo test versions?  </a:t>
            </a:r>
          </a:p>
        </p:txBody>
      </p:sp>
      <p:sp>
        <p:nvSpPr>
          <p:cNvPr id="3891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24FDC4-EB57-42E2-A70F-341DCB227CEC}" type="slidenum">
              <a:rPr lang="en-US" altLang="nb-NO"/>
              <a:pPr>
                <a:spcBef>
                  <a:spcPct val="0"/>
                </a:spcBef>
              </a:pPr>
              <a:t>18</a:t>
            </a:fld>
            <a:endParaRPr lang="en-US" alt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ssholder for lysbilde 1"/>
          <p:cNvSpPr>
            <a:spLocks noGrp="1" noRot="1" noChangeAspect="1" noTextEdit="1"/>
          </p:cNvSpPr>
          <p:nvPr>
            <p:ph type="sldImg"/>
          </p:nvPr>
        </p:nvSpPr>
        <p:spPr bwMode="auto">
          <a:xfrm>
            <a:off x="1143000" y="5492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ssholder for notater 2"/>
          <p:cNvSpPr>
            <a:spLocks noGrp="1"/>
          </p:cNvSpPr>
          <p:nvPr>
            <p:ph type="body" idx="1"/>
          </p:nvPr>
        </p:nvSpPr>
        <p:spPr bwMode="auto">
          <a:xfrm>
            <a:off x="685800" y="419258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Overall, Yo-Yo test performance (mean) does not differ between players who differ in playing standard at the higher levels, and it is more a matter of reaching a certain minimum. Previous slides show that the entire Faroe Island league (Yo-Yo IR2) , Spanish 2</a:t>
            </a:r>
            <a:r>
              <a:rPr lang="en-US" altLang="en-US" baseline="30000" smtClean="0"/>
              <a:t>nd</a:t>
            </a:r>
            <a:r>
              <a:rPr lang="en-US" altLang="en-US" smtClean="0"/>
              <a:t>-3</a:t>
            </a:r>
            <a:r>
              <a:rPr lang="en-US" altLang="en-US" baseline="30000" smtClean="0"/>
              <a:t>rd</a:t>
            </a:r>
            <a:r>
              <a:rPr lang="en-US" altLang="en-US" smtClean="0"/>
              <a:t> division players (Yo-Yo IR1) and Scandinavian soccer players have achieved the best Yo-Yo results. Bradley et al.</a:t>
            </a:r>
            <a:r>
              <a:rPr lang="en-US" altLang="en-US" baseline="40000" smtClean="0"/>
              <a:t>10</a:t>
            </a:r>
            <a:r>
              <a:rPr lang="en-US" altLang="en-US" smtClean="0"/>
              <a:t> observed no Yo-Yo IE2 performance differences across the three upper leagues in England. In conclusion, aerobic endurance/capacity is not a performance distinguishing variable in elite soccer. </a:t>
            </a:r>
          </a:p>
          <a:p>
            <a:r>
              <a:rPr lang="en-US" altLang="en-US" smtClean="0"/>
              <a:t>Mendez-Villanueva &amp; Buchheit</a:t>
            </a:r>
            <a:r>
              <a:rPr lang="en-US" altLang="en-US" baseline="30000" smtClean="0"/>
              <a:t>78</a:t>
            </a:r>
            <a:r>
              <a:rPr lang="en-US" altLang="en-US" smtClean="0"/>
              <a:t> point out that the Yo-Yo tests in isolation provide limited information regarding which underlying performance variable(s) that potentially limit a poor test score. If the main aim is to improve a player’s ability to perform high-intensity intermittent exercise (in games), additional tests are required to determine whether the poor test performance is due to aerobic capacity, running economy, change-of-direction, recovery abilities, etc.  </a:t>
            </a:r>
          </a:p>
        </p:txBody>
      </p:sp>
      <p:sp>
        <p:nvSpPr>
          <p:cNvPr id="409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729C9CB-38BB-46B6-AEFF-806078C81C18}" type="slidenum">
              <a:rPr lang="en-US" altLang="nb-NO"/>
              <a:pPr>
                <a:spcBef>
                  <a:spcPct val="0"/>
                </a:spcBef>
              </a:pPr>
              <a:t>19</a:t>
            </a:fld>
            <a:endParaRPr lang="en-US" alt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57012A9-A08C-4CE9-A4BA-2D8D81B1F889}" type="slidenum">
              <a:rPr lang="en-US" altLang="nb-NO"/>
              <a:pPr>
                <a:spcBef>
                  <a:spcPct val="0"/>
                </a:spcBef>
              </a:pPr>
              <a:t>2</a:t>
            </a:fld>
            <a:endParaRPr lang="en-US" alt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cs typeface="Arial" pitchFamily="34" charset="0"/>
              </a:rPr>
              <a:t>Several methodological challenges arise when performing the Yo-Yo tests, and the challenges increase with larger test groups. Firstly, what is considered a legal start? Is everything OK as long as the athletes’ feet are behind the line at the time of beep? Or should we allow no movement/momentum what so ever prior to the beep? Clearer regulations are needed here. Most dedicated software have a built-in countdown procedure (e.g. “3-2-1-beep”), allowing the athletes to “predict” the time of beep. Would it be easier to “judge” the starts if no countdown procedures were provided? This would probably lead to poorer test results, but perhaps strengthen reliability. </a:t>
            </a:r>
          </a:p>
          <a:p>
            <a:pPr>
              <a:buFont typeface="Calibri" pitchFamily="34" charset="0"/>
              <a:buNone/>
            </a:pPr>
            <a:r>
              <a:rPr lang="en-US" altLang="en-US" smtClean="0">
                <a:cs typeface="Arial" pitchFamily="34" charset="0"/>
              </a:rPr>
              <a:t>Secondly, how do we judge whether the athletes reached the finish line before the beep? Must one foot be in contact with the ground at or after the finish line? Is it enough that one body part has reached the finish line, regardless of the vertical level? Or should we only consider the torso (chest), as performed in athletics running events? Overall, clearer testing guidelines would improve Yo-Yo test validity and reliability.</a:t>
            </a:r>
          </a:p>
          <a:p>
            <a:pPr>
              <a:buFont typeface="Calibri" pitchFamily="34" charset="0"/>
              <a:buNone/>
            </a:pPr>
            <a:r>
              <a:rPr lang="en-US" altLang="en-US" smtClean="0">
                <a:cs typeface="Arial" pitchFamily="34" charset="0"/>
              </a:rPr>
              <a:t>Another concern with the Yo-Yo tests is that subjects risk to achieve poorer than optimal results due to faulty pacing strategies. In order to maximize the test results, it is crucial to run as slow as possible but still reach the finish line at the time of beep. Additional measures (e.g. heart rate, blood lactate) are perhaps needed to verify whether exhaustion occurred.  </a:t>
            </a:r>
          </a:p>
          <a:p>
            <a:pPr>
              <a:buFont typeface="Calibri" pitchFamily="34" charset="0"/>
              <a:buNone/>
            </a:pPr>
            <a:r>
              <a:rPr lang="en-US" altLang="en-US" smtClean="0">
                <a:cs typeface="Arial" pitchFamily="34" charset="0"/>
              </a:rPr>
              <a:t>Finally, are the tests “overly” sensitive? Seasonal variations up to 100% are reported. Are small changes in physical condition magnified? Are we identifying differences that have little performance relevance? Interpretation should likely be similar to time-to-exhaustion tests, where outcome changes are ~15x  larger than underlying physiological changes.</a:t>
            </a:r>
            <a:endParaRPr lang="en-US" altLang="en-US" smtClean="0"/>
          </a:p>
        </p:txBody>
      </p:sp>
      <p:sp>
        <p:nvSpPr>
          <p:cNvPr id="4301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6244584-7513-4454-86B1-E2CD4BBD21F6}" type="slidenum">
              <a:rPr lang="en-US" altLang="nb-NO"/>
              <a:pPr>
                <a:spcBef>
                  <a:spcPct val="0"/>
                </a:spcBef>
              </a:pPr>
              <a:t>20</a:t>
            </a:fld>
            <a:endParaRPr lang="en-US" alt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Observed top speed (team average) in males (31-32 km·h</a:t>
            </a:r>
            <a:r>
              <a:rPr lang="en-US" altLang="en-US" baseline="30000" smtClean="0"/>
              <a:t>-1</a:t>
            </a:r>
            <a:r>
              <a:rPr lang="en-US" altLang="en-US" smtClean="0"/>
              <a:t>)</a:t>
            </a:r>
            <a:r>
              <a:rPr lang="en-US" altLang="en-US" baseline="30000" smtClean="0"/>
              <a:t>85</a:t>
            </a:r>
            <a:r>
              <a:rPr lang="en-US" altLang="en-US" smtClean="0"/>
              <a:t> corresponds to 1.12-1.16 s for a 10-m sprint interval. </a:t>
            </a:r>
          </a:p>
          <a:p>
            <a:pPr eaLnBrk="1" hangingPunct="1"/>
            <a:r>
              <a:rPr lang="en-US" altLang="en-US" smtClean="0"/>
              <a:t>Players typically perform ~1 sprint/acceleration per minute per match.</a:t>
            </a:r>
            <a:r>
              <a:rPr lang="en-US" altLang="en-US" baseline="30000" smtClean="0"/>
              <a:t>65</a:t>
            </a:r>
            <a:r>
              <a:rPr lang="en-US" altLang="en-US" smtClean="0"/>
              <a:t> Mean sprint duration is 2-4 s, and 90% of all sprints are shorter than 20 m.</a:t>
            </a:r>
            <a:r>
              <a:rPr lang="en-US" altLang="en-US" baseline="30000" smtClean="0"/>
              <a:t>17,85,109</a:t>
            </a:r>
            <a:r>
              <a:rPr lang="en-US" altLang="en-US" smtClean="0"/>
              <a:t> About 70% of all sprints start from a run, potentially magnifying the importance of peak velocity.</a:t>
            </a:r>
            <a:r>
              <a:rPr lang="en-US" altLang="en-US" baseline="30000" smtClean="0"/>
              <a:t>32</a:t>
            </a:r>
            <a:r>
              <a:rPr lang="en-US" altLang="en-US" smtClean="0"/>
              <a:t> A linear sprint precedes 45% of all goals, usually without defender or ball.</a:t>
            </a:r>
            <a:r>
              <a:rPr lang="en-US" altLang="en-US" baseline="30000" smtClean="0"/>
              <a:t>39</a:t>
            </a:r>
            <a:r>
              <a:rPr lang="en-US" altLang="en-US" smtClean="0"/>
              <a:t> </a:t>
            </a:r>
            <a:endParaRPr lang="en-US" altLang="en-US" smtClean="0">
              <a:solidFill>
                <a:schemeClr val="bg1"/>
              </a:solidFill>
            </a:endParaRPr>
          </a:p>
          <a:p>
            <a:r>
              <a:rPr lang="en-US" altLang="en-US" smtClean="0"/>
              <a:t> </a:t>
            </a:r>
          </a:p>
        </p:txBody>
      </p:sp>
      <p:sp>
        <p:nvSpPr>
          <p:cNvPr id="450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A4D9EF0-2006-47BE-9089-8E04E65B6A3C}" type="slidenum">
              <a:rPr lang="en-US" altLang="nb-NO"/>
              <a:pPr>
                <a:spcBef>
                  <a:spcPct val="0"/>
                </a:spcBef>
              </a:pPr>
              <a:t>21</a:t>
            </a:fld>
            <a:endParaRPr lang="en-US" alt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According to Hopkins et al.,</a:t>
            </a:r>
            <a:r>
              <a:rPr lang="en-US" altLang="en-US" baseline="30000" smtClean="0"/>
              <a:t>60</a:t>
            </a:r>
            <a:r>
              <a:rPr lang="en-US" altLang="en-US" smtClean="0"/>
              <a:t> the smallest worthwhile performance enhancement/change in team sport is 0.2 of the between-subject standard deviation.</a:t>
            </a:r>
            <a:r>
              <a:rPr lang="en-US" altLang="en-US" baseline="30000" smtClean="0"/>
              <a:t> </a:t>
            </a:r>
            <a:r>
              <a:rPr lang="en-US" altLang="en-US" smtClean="0"/>
              <a:t>Based on robust database material,</a:t>
            </a:r>
            <a:r>
              <a:rPr lang="en-US" altLang="en-US" baseline="30000" smtClean="0"/>
              <a:t>48,49</a:t>
            </a:r>
            <a:r>
              <a:rPr lang="en-US" altLang="en-US" smtClean="0"/>
              <a:t> this corresponds to ~0.02 s over a 20-m sprint. In practical settings, a 30-50 cm difference (~0.04-0.06 s over 20-m sprint) is probably enough in order to be decisive in one-on-one duels by having body/shoulder in front of the opposing player.</a:t>
            </a:r>
            <a:r>
              <a:rPr lang="en-US" altLang="en-US" baseline="30000" smtClean="0"/>
              <a:t>50</a:t>
            </a:r>
            <a:r>
              <a:rPr lang="en-US" altLang="en-US" smtClean="0"/>
              <a:t> Thus, the ability to either create such gaps (as performed by Garreth Bale in the right picture) or close those gaps (as performed by Roberto Carlos in the left picture) can be the difference between winning and loosing the game. </a:t>
            </a:r>
            <a:r>
              <a:rPr lang="en-US" altLang="nb-NO" smtClean="0">
                <a:ea typeface="ＭＳ Ｐゴシック" pitchFamily="34" charset="-128"/>
              </a:rPr>
              <a:t>But, how fast is fast enough? </a:t>
            </a:r>
            <a:endParaRPr lang="en-US" altLang="en-US" smtClean="0"/>
          </a:p>
          <a:p>
            <a:endParaRPr lang="en-US" altLang="en-US" smtClean="0"/>
          </a:p>
        </p:txBody>
      </p:sp>
      <p:sp>
        <p:nvSpPr>
          <p:cNvPr id="4710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60866C6-4B26-4369-B086-6336A3419E23}" type="slidenum">
              <a:rPr lang="en-US" altLang="nb-NO"/>
              <a:pPr>
                <a:spcBef>
                  <a:spcPct val="0"/>
                </a:spcBef>
              </a:pPr>
              <a:t>22</a:t>
            </a:fld>
            <a:endParaRPr lang="en-US" alt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cs typeface="Arial" pitchFamily="34" charset="0"/>
              </a:rPr>
              <a:t>PV = peak velocity</a:t>
            </a:r>
          </a:p>
          <a:p>
            <a:r>
              <a:rPr lang="en-US" altLang="en-US" smtClean="0">
                <a:cs typeface="Arial" pitchFamily="34" charset="0"/>
              </a:rPr>
              <a:t>The table shows percentiles (PCTL) for sprint performance in male and female elite players.</a:t>
            </a:r>
            <a:r>
              <a:rPr lang="en-US" altLang="en-US" baseline="30000" smtClean="0">
                <a:cs typeface="Arial" pitchFamily="34" charset="0"/>
              </a:rPr>
              <a:t>50</a:t>
            </a:r>
            <a:r>
              <a:rPr lang="en-US" altLang="en-US" smtClean="0">
                <a:cs typeface="Arial" pitchFamily="34" charset="0"/>
              </a:rPr>
              <a:t> The tests were performed at the Norwegian Olympic Training Center in Oslo in the time period 1995-2010. Included athletes all played in the two highest divisions in Norway, and/or were members of the national team, but played for international clubs. A floor pod placed on the start line was used for time initiation. </a:t>
            </a:r>
          </a:p>
          <a:p>
            <a:r>
              <a:rPr lang="en-US" altLang="en-US" smtClean="0"/>
              <a:t>The table shows that the 75</a:t>
            </a:r>
            <a:r>
              <a:rPr lang="en-US" altLang="en-US" baseline="30000" smtClean="0"/>
              <a:t>th</a:t>
            </a:r>
            <a:r>
              <a:rPr lang="en-US" altLang="en-US" smtClean="0"/>
              <a:t> -25</a:t>
            </a:r>
            <a:r>
              <a:rPr lang="en-US" altLang="en-US" baseline="30000" smtClean="0"/>
              <a:t>th</a:t>
            </a:r>
            <a:r>
              <a:rPr lang="en-US" altLang="en-US" smtClean="0"/>
              <a:t> percentile difference is 0.13 and 0.16 s over 20 m sprint for male and female players, respectively, equivalent to a ~5% performance difference.  Based on average velocity over the distance, the fastest quartile is ~ 1 m ahead of the slowest quartile over 20 m. Similarly, the 90</a:t>
            </a:r>
            <a:r>
              <a:rPr lang="en-US" altLang="en-US" baseline="30000" smtClean="0"/>
              <a:t>th</a:t>
            </a:r>
            <a:r>
              <a:rPr lang="en-US" altLang="en-US" smtClean="0"/>
              <a:t> -10</a:t>
            </a:r>
            <a:r>
              <a:rPr lang="en-US" altLang="en-US" baseline="30000" smtClean="0"/>
              <a:t>th</a:t>
            </a:r>
            <a:r>
              <a:rPr lang="en-US" altLang="en-US" smtClean="0"/>
              <a:t> percentile difference over 20 m sprint is equivalent to more than 2 m. Furthermore, the 10% fastest players run 1 m further than the 10% slowest players for each second during peak sprinting.</a:t>
            </a:r>
          </a:p>
          <a:p>
            <a:r>
              <a:rPr lang="en-US" altLang="en-US" smtClean="0"/>
              <a:t>Mendez-Villanueva et al.</a:t>
            </a:r>
            <a:r>
              <a:rPr lang="en-US" altLang="en-US" baseline="40000" smtClean="0"/>
              <a:t>76</a:t>
            </a:r>
            <a:r>
              <a:rPr lang="en-US" altLang="en-US" smtClean="0"/>
              <a:t> reported a strong relationship between sprint test performance and peak velocities reached in games. </a:t>
            </a:r>
          </a:p>
        </p:txBody>
      </p:sp>
      <p:sp>
        <p:nvSpPr>
          <p:cNvPr id="4915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AFB02CB-8E74-4BFD-820B-FACD66D00FD7}" type="slidenum">
              <a:rPr lang="en-US" altLang="nb-NO"/>
              <a:pPr>
                <a:spcBef>
                  <a:spcPct val="0"/>
                </a:spcBef>
              </a:pPr>
              <a:t>23</a:t>
            </a:fld>
            <a:endParaRPr lang="en-US" alt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20 m “photo finish picture” shows the difference between the fastest and slowest elite players, expressed in percentiles. The fastest males are more than 3 m ahead of the slowest players in a 20 m sprint. The differences are even bigger among females. The fastest female players are capable of beating ~25 % of all male players in a 20 m sprint.</a:t>
            </a:r>
            <a:r>
              <a:rPr lang="en-US" altLang="en-US" baseline="30000" smtClean="0"/>
              <a:t>48-50</a:t>
            </a:r>
          </a:p>
        </p:txBody>
      </p:sp>
      <p:sp>
        <p:nvSpPr>
          <p:cNvPr id="5120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0D543D-956F-4D28-BEF5-796771B65109}" type="slidenum">
              <a:rPr lang="en-US" altLang="nb-NO"/>
              <a:pPr>
                <a:spcBef>
                  <a:spcPct val="0"/>
                </a:spcBef>
              </a:pPr>
              <a:t>24</a:t>
            </a:fld>
            <a:endParaRPr lang="en-US" alt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0-20 m sprinting speed trends predictably across playing level in both male and female soccer.</a:t>
            </a:r>
            <a:r>
              <a:rPr lang="en-US" altLang="en-US" baseline="30000" smtClean="0"/>
              <a:t>48,49</a:t>
            </a:r>
            <a:r>
              <a:rPr lang="en-US" altLang="en-US" smtClean="0"/>
              <a:t> 95% CIs are located at the timeline beneath the athletes. The magnitudes of the differences are in most cases large enough (~50 cm) to create or close a gap. There are larger time differences across female categories compared to the males.</a:t>
            </a:r>
          </a:p>
        </p:txBody>
      </p:sp>
      <p:sp>
        <p:nvSpPr>
          <p:cNvPr id="5325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1844AB4-7206-4F45-98FF-6B932F64052D}" type="slidenum">
              <a:rPr lang="en-US" altLang="nb-NO"/>
              <a:pPr>
                <a:spcBef>
                  <a:spcPct val="0"/>
                </a:spcBef>
              </a:pPr>
              <a:t>25</a:t>
            </a:fld>
            <a:endParaRPr lang="en-US" alt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Peak velocity trends predictably across playing standard in both male and female soccer, though with smaller differences among categories than acceleration speed.</a:t>
            </a:r>
            <a:r>
              <a:rPr lang="en-US" altLang="en-US" baseline="30000" smtClean="0"/>
              <a:t>48,49</a:t>
            </a:r>
          </a:p>
        </p:txBody>
      </p:sp>
      <p:sp>
        <p:nvSpPr>
          <p:cNvPr id="5530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CDDC713-EACB-43EF-886D-8AF408029802}" type="slidenum">
              <a:rPr lang="en-US" altLang="nb-NO"/>
              <a:pPr>
                <a:spcBef>
                  <a:spcPct val="0"/>
                </a:spcBef>
              </a:pPr>
              <a:t>26</a:t>
            </a:fld>
            <a:endParaRPr lang="en-US" alt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Thirty players in our database performed sprint tests at different times of season, allowing a repeated measures analysis. The results suggest that male players run faster off-season by a small, non-statistically significant margin compared to in-season and pre-season. Cross-sectional data from the same database confirm these results. There seems to be a reversed relationship between sprint performance and aerobic capacity/endurance according to time of season, as the latter capabilities have shown poorest tests scores off-season.</a:t>
            </a:r>
            <a:r>
              <a:rPr lang="en-US" altLang="en-US" baseline="30000" smtClean="0"/>
              <a:t>105</a:t>
            </a:r>
            <a:r>
              <a:rPr lang="en-US" altLang="en-US" smtClean="0"/>
              <a:t> Sprint performance is negatively affected by constraints with overall team conditioning.</a:t>
            </a:r>
            <a:r>
              <a:rPr lang="en-US" altLang="en-US" baseline="30000" smtClean="0"/>
              <a:t>52,56 </a:t>
            </a:r>
            <a:r>
              <a:rPr lang="en-US" altLang="en-US" smtClean="0"/>
              <a:t>  </a:t>
            </a:r>
          </a:p>
        </p:txBody>
      </p:sp>
      <p:sp>
        <p:nvSpPr>
          <p:cNvPr id="5734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470D2F-596B-4CAA-9460-F90E3CFB95AD}" type="slidenum">
              <a:rPr lang="en-US" altLang="nb-NO"/>
              <a:pPr>
                <a:spcBef>
                  <a:spcPct val="0"/>
                </a:spcBef>
              </a:pPr>
              <a:t>27</a:t>
            </a:fld>
            <a:endParaRPr lang="en-US" alt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Our robust database material provided us the opportunity to evaluate the evolution of sprint performance in soccer players over a 15 yr period. As we see, both male and female elite players have become faster over time,</a:t>
            </a:r>
            <a:r>
              <a:rPr lang="en-US" altLang="en-US" baseline="30000" smtClean="0"/>
              <a:t>48,49</a:t>
            </a:r>
            <a:r>
              <a:rPr lang="en-US" altLang="en-US" smtClean="0"/>
              <a:t> indicating that sprinting speed becomes more and more important in modern soccer. Interestingly, VO</a:t>
            </a:r>
            <a:r>
              <a:rPr lang="en-US" altLang="en-US" baseline="-25000" smtClean="0"/>
              <a:t>2 </a:t>
            </a:r>
            <a:r>
              <a:rPr lang="en-US" altLang="en-US" smtClean="0"/>
              <a:t>max</a:t>
            </a:r>
            <a:r>
              <a:rPr lang="en-US" altLang="en-US" baseline="-25000" smtClean="0"/>
              <a:t> </a:t>
            </a:r>
            <a:r>
              <a:rPr lang="en-US" altLang="en-US" smtClean="0"/>
              <a:t>among the same groups of male professional players has not changed over time.</a:t>
            </a:r>
            <a:r>
              <a:rPr lang="en-US" altLang="en-US" baseline="30000" smtClean="0"/>
              <a:t>105</a:t>
            </a:r>
            <a:r>
              <a:rPr lang="en-US" altLang="en-US" smtClean="0"/>
              <a:t> In fact, we actually observed a slight, but non-significant trend towards lower VO</a:t>
            </a:r>
            <a:r>
              <a:rPr lang="en-US" altLang="en-US" baseline="-25000" smtClean="0"/>
              <a:t>2</a:t>
            </a:r>
            <a:r>
              <a:rPr lang="en-US" altLang="en-US" smtClean="0"/>
              <a:t>max values over an 18 year period of testing in female national team players.</a:t>
            </a:r>
            <a:r>
              <a:rPr lang="en-US" altLang="en-US" baseline="30000" smtClean="0"/>
              <a:t>51</a:t>
            </a:r>
          </a:p>
        </p:txBody>
      </p:sp>
      <p:sp>
        <p:nvSpPr>
          <p:cNvPr id="593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87F51E8-E085-4690-8B6A-6CD16FC72B6A}" type="slidenum">
              <a:rPr lang="en-US" altLang="nb-NO"/>
              <a:pPr>
                <a:spcBef>
                  <a:spcPct val="0"/>
                </a:spcBef>
              </a:pPr>
              <a:t>28</a:t>
            </a:fld>
            <a:endParaRPr lang="en-US" alt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Practically all soccer related studies have used testing distances in the range 5-40 m.</a:t>
            </a:r>
            <a:r>
              <a:rPr lang="en-US" altLang="en-US" baseline="30000" smtClean="0"/>
              <a:t>50</a:t>
            </a:r>
            <a:r>
              <a:rPr lang="en-US" altLang="en-US" smtClean="0"/>
              <a:t> The present figure shows a very strong relationship between 0-20 m and 20-40 m sprint performance. </a:t>
            </a:r>
          </a:p>
          <a:p>
            <a:r>
              <a:rPr lang="en-US" altLang="en-US" smtClean="0"/>
              <a:t>Data source: Electronic timing data (n=401) from the Norwegian Olympic Training Center, 1995-2010.</a:t>
            </a:r>
            <a:r>
              <a:rPr lang="en-US" altLang="en-US" baseline="30000" smtClean="0"/>
              <a:t>49</a:t>
            </a:r>
          </a:p>
          <a:p>
            <a:endParaRPr lang="en-US" altLang="en-US" smtClean="0"/>
          </a:p>
        </p:txBody>
      </p:sp>
      <p:sp>
        <p:nvSpPr>
          <p:cNvPr id="6144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0F98286-7A06-4B6C-947B-8CCF39B35301}" type="slidenum">
              <a:rPr lang="en-US" altLang="nb-NO"/>
              <a:pPr>
                <a:spcBef>
                  <a:spcPct val="0"/>
                </a:spcBef>
              </a:pPr>
              <a:t>29</a:t>
            </a:fld>
            <a:endParaRPr lang="en-US"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Performance in soccer depends upon a variety of individual skills and their interaction and integration among different players within the team. Technical and tactical skills are considered to be predominant factors. For example, pass completion, frequency of forward and total passes, balls received and average touches per possession are higher among successful teams compared to less successful teams.</a:t>
            </a:r>
            <a:r>
              <a:rPr lang="en-US" altLang="en-US" baseline="30000" smtClean="0"/>
              <a:t>10,28,87</a:t>
            </a:r>
            <a:r>
              <a:rPr lang="en-US" altLang="en-US" smtClean="0"/>
              <a:t> However, individual physical and physiological capabilities (both aerobic and anaerobic) must also reach a certain level for players to be successful.</a:t>
            </a:r>
            <a:r>
              <a:rPr lang="en-US" altLang="en-US" baseline="30000" smtClean="0"/>
              <a:t>10,48-51,68,90,105</a:t>
            </a:r>
            <a:r>
              <a:rPr lang="en-US" altLang="en-US" smtClean="0"/>
              <a:t> Faude et al.</a:t>
            </a:r>
            <a:r>
              <a:rPr lang="en-US" altLang="en-US" baseline="30000" smtClean="0"/>
              <a:t>39</a:t>
            </a:r>
            <a:r>
              <a:rPr lang="en-US" altLang="en-US" smtClean="0"/>
              <a:t> analyzed videos of 360 goals in the first German national league and observed that anaerobic actions preceded the majority of goals scored, both for the scoring and assisting player. Rampinini et al.</a:t>
            </a:r>
            <a:r>
              <a:rPr lang="en-US" altLang="en-US" baseline="30000" smtClean="0"/>
              <a:t>87</a:t>
            </a:r>
            <a:r>
              <a:rPr lang="en-US" altLang="en-US" smtClean="0"/>
              <a:t> observed a significant decline between the first and second half for several technical measures (involvements with the ball, short passes and successful short passes) in Italian Serie A players. Similar findings have been reported in a group of young soccer players, and the decline in technical performance had a significant relationship with physical fitness level.</a:t>
            </a:r>
            <a:r>
              <a:rPr lang="en-US" altLang="en-US" baseline="30000" smtClean="0"/>
              <a:t>86</a:t>
            </a:r>
            <a:r>
              <a:rPr lang="en-US" altLang="en-US" smtClean="0"/>
              <a:t> Fatigue affects both scoring frequency</a:t>
            </a:r>
            <a:r>
              <a:rPr lang="en-US" altLang="en-US" baseline="30000" smtClean="0"/>
              <a:t>31</a:t>
            </a:r>
            <a:r>
              <a:rPr lang="en-US" altLang="en-US" smtClean="0"/>
              <a:t> and injury rate.</a:t>
            </a:r>
            <a:r>
              <a:rPr lang="en-US" altLang="en-US" baseline="30000" smtClean="0"/>
              <a:t>36,59</a:t>
            </a:r>
            <a:endParaRPr lang="nb-NO" altLang="en-US" baseline="30000" smtClean="0"/>
          </a:p>
        </p:txBody>
      </p:sp>
      <p:sp>
        <p:nvSpPr>
          <p:cNvPr id="81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AA42811-74A9-4D0C-AF68-B3EE4D8AB14B}" type="slidenum">
              <a:rPr lang="en-US" altLang="nb-NO"/>
              <a:pPr>
                <a:spcBef>
                  <a:spcPct val="0"/>
                </a:spcBef>
              </a:pPr>
              <a:t>3</a:t>
            </a:fld>
            <a:endParaRPr lang="en-US" altLang="nb-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Typical sprint testing provides limited information regarding which underlying performance variable(s) that potentially limit a poor test score. An increase in sprinting velocity can only be achieved by upsetting the balance between accelerating and retarding impulses. This can only be achieved by streamlining the sprinting movement pattern (technique) and/or expanding physiological resources (improved power).</a:t>
            </a:r>
            <a:r>
              <a:rPr lang="en-US" altLang="en-US" baseline="30000" smtClean="0"/>
              <a:t>55</a:t>
            </a:r>
            <a:r>
              <a:rPr lang="en-US" altLang="en-US" smtClean="0"/>
              <a:t> In order to profile athletes, and thereby provide individual training prescriptions, we recommend to test athletes under assisted and resisted conditions as well, with assisted/resisted force corresponding to e.g. 5-7% of body mass. Relatively better performance obtained with resistance indicates that technical training should be prioritized. Similarly, relatively better assisted sprint performance indicates that muscular power training should be prioritized. It is, however, important to keep in mind that the time hindrance produced by resistance  is larger than the time aid produced by assistance of the same intensity (e.g. head wind vs. tail wind) due to sliding filament mechanisms (muscle force production declines with increasing velocity of contraction).</a:t>
            </a:r>
            <a:r>
              <a:rPr lang="en-US" altLang="en-US" baseline="30000" smtClean="0"/>
              <a:t>110 </a:t>
            </a:r>
            <a:r>
              <a:rPr lang="en-US" altLang="en-US" smtClean="0"/>
              <a:t> Thus, robust test result databases  should be developed to assist practitioners.</a:t>
            </a:r>
          </a:p>
        </p:txBody>
      </p:sp>
      <p:sp>
        <p:nvSpPr>
          <p:cNvPr id="634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013943-7B4E-4330-BFA2-033019775620}" type="slidenum">
              <a:rPr lang="en-US" altLang="nb-NO"/>
              <a:pPr>
                <a:spcBef>
                  <a:spcPct val="0"/>
                </a:spcBef>
              </a:pPr>
              <a:t>30</a:t>
            </a:fld>
            <a:endParaRPr lang="en-US" altLang="nb-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Repeated sprint ability (RSA) is the ability to perform repeated sprints with brief recovery intervals (&lt;60 s), so called repeated-sprint exercise.</a:t>
            </a:r>
            <a:r>
              <a:rPr lang="en-US" altLang="en-US" baseline="30000" smtClean="0"/>
              <a:t>42</a:t>
            </a:r>
            <a:r>
              <a:rPr lang="en-US" altLang="en-US" smtClean="0"/>
              <a:t> Two indices have mainly been used to evaluate RSA; the fatigue index or the percentage decrement score. Fatigue index is the relative drop-off in performance from the best to the worst sprint. The percentage decrement score compares actual performance to a “maximized” performance where the best trial is replicated in the formula.</a:t>
            </a:r>
            <a:r>
              <a:rPr lang="en-US" altLang="en-US" baseline="30000" smtClean="0"/>
              <a:t>43</a:t>
            </a:r>
            <a:r>
              <a:rPr lang="en-US" altLang="en-US" smtClean="0"/>
              <a:t> </a:t>
            </a:r>
          </a:p>
          <a:p>
            <a:r>
              <a:rPr lang="en-US" altLang="en-US" smtClean="0"/>
              <a:t>Intermittent sprint exercise (RSE) is the ability to perform repeated sprints with sufficient recovery intervals (&gt;60 s) to recover between the sprints.</a:t>
            </a:r>
            <a:r>
              <a:rPr lang="en-US" altLang="en-US" baseline="30000" smtClean="0"/>
              <a:t>42</a:t>
            </a:r>
            <a:r>
              <a:rPr lang="en-US" altLang="en-US" smtClean="0"/>
              <a:t> Such repeated sprint performance is measured as total time or mean time of all sprints. </a:t>
            </a:r>
          </a:p>
          <a:p>
            <a:endParaRPr lang="en-US" altLang="en-US" smtClean="0"/>
          </a:p>
        </p:txBody>
      </p:sp>
      <p:sp>
        <p:nvSpPr>
          <p:cNvPr id="655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9B6168B-A117-4E45-ABF1-A7A666931A6F}" type="slidenum">
              <a:rPr lang="en-US" altLang="nb-NO"/>
              <a:pPr>
                <a:spcBef>
                  <a:spcPct val="0"/>
                </a:spcBef>
              </a:pPr>
              <a:t>31</a:t>
            </a:fld>
            <a:endParaRPr lang="en-US" altLang="nb-N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interpretation and usefulness of repeated sprint tests have been questioned over the years.</a:t>
            </a:r>
            <a:r>
              <a:rPr lang="en-US" altLang="en-US" baseline="30000" smtClean="0"/>
              <a:t>82,98</a:t>
            </a:r>
            <a:r>
              <a:rPr lang="en-US" altLang="en-US" smtClean="0"/>
              <a:t> Based on the short recovery periods between each sprint, most RSA test protocols simulate the most intensive game periods, leading to a possible overrating of the aerobic demands.</a:t>
            </a:r>
            <a:r>
              <a:rPr lang="en-US" altLang="en-US" baseline="30000" smtClean="0"/>
              <a:t>50</a:t>
            </a:r>
            <a:r>
              <a:rPr lang="en-US" altLang="en-US" smtClean="0"/>
              <a:t> A review of previously published research involving repeated sprint testing of soccer players shows that protocols vary tremendously. According to Balsom et al.,</a:t>
            </a:r>
            <a:r>
              <a:rPr lang="en-US" altLang="en-US" baseline="30000" smtClean="0"/>
              <a:t>4</a:t>
            </a:r>
            <a:r>
              <a:rPr lang="en-US" altLang="en-US" smtClean="0"/>
              <a:t> it is easier to induce sprinting fatigue during a RSA protocol when sprint distance is 40 m, compared to 15 m. But, is this relevant for soccer? Moreover, Haugen et al.</a:t>
            </a:r>
            <a:r>
              <a:rPr lang="en-US" altLang="en-US" baseline="30000" smtClean="0"/>
              <a:t>52,56</a:t>
            </a:r>
            <a:r>
              <a:rPr lang="en-US" altLang="en-US" smtClean="0"/>
              <a:t> observed no performance decline when junior soccer players repeated twelve or fifteen 20-m sprints with 60 s of recovery. However, a significant decline in performance has been observed already after 3-4 repetitions during 40-m sprints, even with 6 min. recovery periods.</a:t>
            </a:r>
            <a:r>
              <a:rPr lang="en-US" altLang="en-US" baseline="30000" smtClean="0"/>
              <a:t>47</a:t>
            </a:r>
            <a:r>
              <a:rPr lang="en-US" altLang="en-US" smtClean="0"/>
              <a:t> Thus, protocol variable manipulation (sprint distance, rest duration and repetitions) can dramatically influence interpretation of results and effect of training. </a:t>
            </a:r>
          </a:p>
          <a:p>
            <a:endParaRPr lang="en-US" altLang="en-US" smtClean="0"/>
          </a:p>
          <a:p>
            <a:endParaRPr lang="en-US" altLang="en-US" smtClean="0"/>
          </a:p>
          <a:p>
            <a:endParaRPr lang="en-US" altLang="en-US" smtClean="0"/>
          </a:p>
        </p:txBody>
      </p:sp>
      <p:sp>
        <p:nvSpPr>
          <p:cNvPr id="675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58D56F-E747-43C7-9B36-32817115467A}" type="slidenum">
              <a:rPr lang="en-US" altLang="nb-NO"/>
              <a:pPr>
                <a:spcBef>
                  <a:spcPct val="0"/>
                </a:spcBef>
              </a:pPr>
              <a:t>32</a:t>
            </a:fld>
            <a:endParaRPr lang="en-US" altLang="nb-N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smtClean="0">
                <a:ea typeface="ＭＳ Ｐゴシック" pitchFamily="34" charset="-128"/>
              </a:rPr>
              <a:t>This figure shows a very high correlation between change in best sprint time and change in average sprint time in a 12x20 m repeated sprint test (start every 60 s) after a 9-week sprint training intervention.</a:t>
            </a:r>
            <a:r>
              <a:rPr lang="en-US" altLang="nb-NO" baseline="30000" smtClean="0">
                <a:ea typeface="ＭＳ Ｐゴシック" pitchFamily="34" charset="-128"/>
              </a:rPr>
              <a:t>52</a:t>
            </a:r>
            <a:r>
              <a:rPr lang="en-US" altLang="nb-NO" smtClean="0">
                <a:ea typeface="ＭＳ Ｐゴシック" pitchFamily="34" charset="-128"/>
              </a:rPr>
              <a:t> Buchheit &amp; Mendez-Villanueva</a:t>
            </a:r>
            <a:r>
              <a:rPr lang="en-US" altLang="nb-NO" baseline="30000" smtClean="0">
                <a:ea typeface="ＭＳ Ｐゴシック" pitchFamily="34" charset="-128"/>
              </a:rPr>
              <a:t>16</a:t>
            </a:r>
            <a:r>
              <a:rPr lang="en-US" altLang="nb-NO" smtClean="0">
                <a:ea typeface="ＭＳ Ｐゴシック" pitchFamily="34" charset="-128"/>
              </a:rPr>
              <a:t> reported that changes in repeated-sprint performance could be predicted/monitored by changes in maximal sprint speed and maximal aerobic speed.</a:t>
            </a:r>
            <a:endParaRPr lang="en-US" altLang="en-US" smtClean="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872E647-23A0-4EF7-AA4B-44AF3CE167CA}" type="slidenum">
              <a:rPr lang="en-US" altLang="nb-NO"/>
              <a:pPr>
                <a:spcBef>
                  <a:spcPct val="0"/>
                </a:spcBef>
              </a:pPr>
              <a:t>33</a:t>
            </a:fld>
            <a:endParaRPr lang="en-US" altLang="nb-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smtClean="0">
                <a:ea typeface="ＭＳ Ｐゴシック" pitchFamily="34" charset="-128"/>
              </a:rPr>
              <a:t>This figure shows a near-perfect correlation between best and average sprint time in a 15x20 m repeated sprint test (start every 60 s).</a:t>
            </a:r>
            <a:r>
              <a:rPr lang="en-US" altLang="nb-NO" baseline="30000" smtClean="0">
                <a:ea typeface="ＭＳ Ｐゴシック" pitchFamily="34" charset="-128"/>
              </a:rPr>
              <a:t>56</a:t>
            </a:r>
            <a:r>
              <a:rPr lang="en-US" altLang="nb-NO" smtClean="0">
                <a:ea typeface="ＭＳ Ｐゴシック" pitchFamily="34" charset="-128"/>
              </a:rPr>
              <a:t> High correlation between “best sprint time” and “mean sprint time” in  repeated sprint tests (r=0.8) has also been observed when recovery between 20-m sprints is as short as 25 s.</a:t>
            </a:r>
            <a:r>
              <a:rPr lang="en-US" altLang="nb-NO" baseline="30000" smtClean="0">
                <a:ea typeface="ＭＳ Ｐゴシック" pitchFamily="34" charset="-128"/>
              </a:rPr>
              <a:t>29</a:t>
            </a:r>
            <a:r>
              <a:rPr lang="en-US" altLang="nb-NO" smtClean="0">
                <a:ea typeface="ＭＳ Ｐゴシック" pitchFamily="34" charset="-128"/>
              </a:rPr>
              <a:t> </a:t>
            </a:r>
            <a:r>
              <a:rPr lang="en-US" altLang="en-US" smtClean="0"/>
              <a:t>Pyne et al.</a:t>
            </a:r>
            <a:r>
              <a:rPr lang="en-US" altLang="en-US" baseline="30000" smtClean="0"/>
              <a:t>83</a:t>
            </a:r>
            <a:r>
              <a:rPr lang="en-US" altLang="en-US" smtClean="0"/>
              <a:t> reported that total time in a RSA test was highly correlated with single sprint performance and concluded that RSA was more related to sprinting speed than aerobic capacity. Recent findings by Buchheit</a:t>
            </a:r>
            <a:r>
              <a:rPr lang="en-US" altLang="en-US" baseline="30000" smtClean="0"/>
              <a:t>14</a:t>
            </a:r>
            <a:r>
              <a:rPr lang="en-US" altLang="en-US" smtClean="0"/>
              <a:t> confirm this relationship.</a:t>
            </a:r>
          </a:p>
        </p:txBody>
      </p:sp>
      <p:sp>
        <p:nvSpPr>
          <p:cNvPr id="7168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DDDDD3-553F-4D4F-BF24-E1F60094AADE}" type="slidenum">
              <a:rPr lang="en-US" altLang="nb-NO"/>
              <a:pPr>
                <a:spcBef>
                  <a:spcPct val="0"/>
                </a:spcBef>
              </a:pPr>
              <a:t>34</a:t>
            </a:fld>
            <a:endParaRPr lang="en-US" altLang="nb-N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 player performs hundreds of direction changes in a match.</a:t>
            </a:r>
            <a:r>
              <a:rPr lang="en-US" altLang="en-US" baseline="30000" smtClean="0">
                <a:ea typeface="ＭＳ Ｐゴシック" pitchFamily="34" charset="-128"/>
              </a:rPr>
              <a:t>8</a:t>
            </a:r>
            <a:r>
              <a:rPr lang="en-US" altLang="en-US" smtClean="0">
                <a:ea typeface="ＭＳ Ｐゴシック" pitchFamily="34" charset="-128"/>
              </a:rPr>
              <a:t> However, most of them are initiated at low intensity/velocity. Change of direction usually happens in first step, followed by a linear run/sprint. Only 10-12% of all explosive actions are sprint-brake-sprint actions. The most typical “explosive action” is a direction change (up to 100-120 angular degrees), immediately followed by a 5-20 m linear sprint. When the situation has ceased, the player jogs back to position.</a:t>
            </a:r>
            <a:r>
              <a:rPr lang="en-US" altLang="en-US" baseline="30000" smtClean="0">
                <a:ea typeface="ＭＳ Ｐゴシック" pitchFamily="34" charset="-128"/>
              </a:rPr>
              <a:t>8</a:t>
            </a:r>
          </a:p>
          <a:p>
            <a:pPr>
              <a:buFont typeface="Calibri" pitchFamily="34" charset="0"/>
              <a:buNone/>
            </a:pPr>
            <a:endParaRPr lang="en-US" altLang="en-US" smtClean="0"/>
          </a:p>
        </p:txBody>
      </p:sp>
      <p:sp>
        <p:nvSpPr>
          <p:cNvPr id="737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C69575-6B77-4F4C-B81B-7ED406D57639}" type="slidenum">
              <a:rPr lang="en-US" altLang="nb-NO"/>
              <a:pPr>
                <a:spcBef>
                  <a:spcPct val="0"/>
                </a:spcBef>
              </a:pPr>
              <a:t>35</a:t>
            </a:fld>
            <a:endParaRPr lang="en-US" altLang="nb-N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itchFamily="34" charset="-128"/>
              </a:rPr>
              <a:t>In research literature, tests are typically designed as zig–zag running, 90-180° turns, shuttle runs, lateral and backwards running.</a:t>
            </a:r>
            <a:r>
              <a:rPr lang="en-US" altLang="en-US" baseline="30000" smtClean="0">
                <a:ea typeface="ＭＳ Ｐゴシック" pitchFamily="34" charset="-128"/>
              </a:rPr>
              <a:t>99,101</a:t>
            </a:r>
            <a:r>
              <a:rPr lang="en-US" altLang="en-US" smtClean="0">
                <a:ea typeface="ＭＳ Ｐゴシック" pitchFamily="34" charset="-128"/>
              </a:rPr>
              <a:t> Typical COD tests do not mimic movement patterns in games.</a:t>
            </a:r>
            <a:r>
              <a:rPr lang="en-US" altLang="en-US" baseline="30000" smtClean="0">
                <a:ea typeface="ＭＳ Ｐゴシック" pitchFamily="34" charset="-128"/>
              </a:rPr>
              <a:t>50</a:t>
            </a:r>
            <a:r>
              <a:rPr lang="en-US" altLang="en-US" smtClean="0">
                <a:ea typeface="ＭＳ Ｐゴシック" pitchFamily="34" charset="-128"/>
              </a:rPr>
              <a:t> In soccer, most CODs are reactions to stimuli, while all CODs in tests are planned. Midfielders perform relatively better on agility tests compared to linear sprinting.</a:t>
            </a:r>
            <a:r>
              <a:rPr lang="en-US" altLang="en-US" baseline="30000" smtClean="0">
                <a:ea typeface="ＭＳ Ｐゴシック" pitchFamily="34" charset="-128"/>
              </a:rPr>
              <a:t>99,100</a:t>
            </a:r>
            <a:r>
              <a:rPr lang="en-US" altLang="en-US" smtClean="0">
                <a:ea typeface="ＭＳ Ｐゴシック" pitchFamily="34" charset="-128"/>
              </a:rPr>
              <a:t> Kinetic energy = ½ mv</a:t>
            </a:r>
            <a:r>
              <a:rPr lang="en-US" altLang="en-US" baseline="30000" smtClean="0">
                <a:ea typeface="ＭＳ Ｐゴシック" pitchFamily="34" charset="-128"/>
              </a:rPr>
              <a:t>2</a:t>
            </a:r>
            <a:r>
              <a:rPr lang="en-US" altLang="en-US" smtClean="0">
                <a:ea typeface="ＭＳ Ｐゴシック" pitchFamily="34" charset="-128"/>
              </a:rPr>
              <a:t>, so COD tests will favor small players over bigger, faster players. </a:t>
            </a:r>
          </a:p>
          <a:p>
            <a:pPr eaLnBrk="1" hangingPunct="1"/>
            <a:r>
              <a:rPr lang="en-US" altLang="en-US" smtClean="0">
                <a:ea typeface="ＭＳ Ｐゴシック" pitchFamily="34" charset="-128"/>
              </a:rPr>
              <a:t>There are small correlations among strength/power measures and agility test results.</a:t>
            </a:r>
            <a:r>
              <a:rPr lang="en-US" altLang="en-US" baseline="30000" smtClean="0">
                <a:ea typeface="ＭＳ Ｐゴシック" pitchFamily="34" charset="-128"/>
              </a:rPr>
              <a:t>74</a:t>
            </a:r>
            <a:r>
              <a:rPr lang="en-US" altLang="en-US" smtClean="0">
                <a:ea typeface="ＭＳ Ｐゴシック" pitchFamily="34" charset="-128"/>
              </a:rPr>
              <a:t> Moreover, there are small to moderate correlations among linear sprints and agility testing results.</a:t>
            </a:r>
            <a:r>
              <a:rPr lang="en-US" altLang="en-US" baseline="30000" smtClean="0">
                <a:ea typeface="ＭＳ Ｐゴシック" pitchFamily="34" charset="-128"/>
              </a:rPr>
              <a:t>71,108</a:t>
            </a:r>
          </a:p>
        </p:txBody>
      </p:sp>
      <p:sp>
        <p:nvSpPr>
          <p:cNvPr id="7578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A0D0134-4E8D-4BE2-9399-3F3A49169EF4}" type="slidenum">
              <a:rPr lang="en-US" altLang="nb-NO"/>
              <a:pPr>
                <a:spcBef>
                  <a:spcPct val="0"/>
                </a:spcBef>
              </a:pPr>
              <a:t>36</a:t>
            </a:fld>
            <a:endParaRPr lang="en-US" altLang="nb-N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smtClean="0"/>
              <a:t>Is it possible to develop a sprint test that takes into account all soccer-related aspects (unplanned COD, linear and repeated sprint, even the dueling aspect)?</a:t>
            </a:r>
          </a:p>
          <a:p>
            <a:pPr>
              <a:buFont typeface="+mj-lt"/>
              <a:buNone/>
            </a:pPr>
            <a:r>
              <a:rPr lang="en-US" altLang="en-US" smtClean="0"/>
              <a:t>Setup details (suggestions): Inner circle 2 m diameter, outer circle 12 m diameter. Timing technology (marked as red lines) cover four sprinting directions (green arrows); forward, backward, to the left and to the right. A ball machine (as in e.g. tennis) sends the balls in four directions randomly (blue arrows). Time triggering occurs at the time of «ball release». Multiple trials (e.g. 3-5 trials to each direction x 4 directions = 12-20 repetitions in total) with e.g. 30-60 s recovery time in between. Performance can be stated as total time or mean sprint time, but also interesting with mean time for each direction to reveal individual strengths and weaknesses in COD.  Time from «ball release» to first timing unit (inner circle) reflects cognitive processes, reaction time and COD-strategies. Time from first (inner circle) to second unit (outer circle) reflects 10-m linear sprinting ability. </a:t>
            </a:r>
          </a:p>
          <a:p>
            <a:pPr>
              <a:buFont typeface="+mj-lt"/>
              <a:buNone/>
            </a:pPr>
            <a:r>
              <a:rPr lang="en-US" altLang="en-US" smtClean="0"/>
              <a:t>Such a test is logical, based on movement patterns derived from game analyses. However, the main challenge is available, reliable and practical technology (time triggering at the moment of «ball release», in addition to triggering devices covering all directions). If proper technology is developed (wearable units preferred), would it be possible to test two players simultaneously to include the dueling aspect? We present an idea; can someone come up with technical solutions? </a:t>
            </a:r>
          </a:p>
        </p:txBody>
      </p:sp>
      <p:sp>
        <p:nvSpPr>
          <p:cNvPr id="7782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404293F-58E8-4718-B7C7-830DB8A050E7}" type="slidenum">
              <a:rPr lang="en-US" altLang="nb-NO"/>
              <a:pPr>
                <a:spcBef>
                  <a:spcPct val="0"/>
                </a:spcBef>
              </a:pPr>
              <a:t>37</a:t>
            </a:fld>
            <a:endParaRPr lang="en-US" altLang="nb-N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smtClean="0"/>
              <a:t>Varying technology, procedures and unaccounted extraneous variables can affect sprint running and change-of-direction (COD) performance with immediate effect.</a:t>
            </a:r>
            <a:r>
              <a:rPr lang="en-US" altLang="en-US" baseline="30000" smtClean="0"/>
              <a:t>58</a:t>
            </a:r>
            <a:r>
              <a:rPr lang="en-US" altLang="en-US" smtClean="0"/>
              <a:t> Thus, highly stringent methodological requirements are needed to detect “true” changes in performance.</a:t>
            </a:r>
          </a:p>
          <a:p>
            <a:pPr>
              <a:buFont typeface="+mj-lt"/>
              <a:buNone/>
            </a:pPr>
            <a:r>
              <a:rPr lang="en-US" altLang="en-US" smtClean="0"/>
              <a:t>General testing recommendations (for sprint/COD): </a:t>
            </a:r>
          </a:p>
          <a:p>
            <a:pPr>
              <a:buFont typeface="+mj-lt"/>
              <a:buNone/>
            </a:pPr>
            <a:r>
              <a:rPr lang="en-US" altLang="en-US" smtClean="0"/>
              <a:t>1) Dual beamed photo cells, laser guns and high-speed video timing are the most accurate tools. Manual timing and single-beamed photo cells should be avoided due to large absolute errors.</a:t>
            </a:r>
            <a:r>
              <a:rPr lang="en-US" altLang="en-US" baseline="30000" smtClean="0"/>
              <a:t>46,47,53,58,113</a:t>
            </a:r>
          </a:p>
          <a:p>
            <a:pPr>
              <a:buFont typeface="+mj-lt"/>
              <a:buNone/>
            </a:pPr>
            <a:r>
              <a:rPr lang="en-US" altLang="en-US" smtClean="0"/>
              <a:t>2) ≥20-30 m intervals are required to guarantee an accurate evaluation of sprint speed.</a:t>
            </a:r>
            <a:r>
              <a:rPr lang="en-US" altLang="en-US" baseline="30000" smtClean="0"/>
              <a:t>13</a:t>
            </a:r>
          </a:p>
          <a:p>
            <a:pPr>
              <a:buFont typeface="+mj-lt"/>
              <a:buNone/>
            </a:pPr>
            <a:r>
              <a:rPr lang="en-US" altLang="en-US" smtClean="0"/>
              <a:t>3) Testing should be performed indoor to avoid influence of varying air resistance, temperature and precipitation.</a:t>
            </a:r>
            <a:r>
              <a:rPr lang="en-US" altLang="en-US" baseline="30000" smtClean="0"/>
              <a:t>58</a:t>
            </a:r>
          </a:p>
          <a:p>
            <a:pPr>
              <a:buFont typeface="+mj-lt"/>
              <a:buNone/>
            </a:pPr>
            <a:r>
              <a:rPr lang="en-US" altLang="en-US" smtClean="0"/>
              <a:t>4) Standardized procedures, footwear, surface and clothing.</a:t>
            </a:r>
            <a:r>
              <a:rPr lang="en-US" altLang="en-US" baseline="30000" smtClean="0"/>
              <a:t>58</a:t>
            </a:r>
          </a:p>
          <a:p>
            <a:pPr>
              <a:buFont typeface="+mj-lt"/>
              <a:buNone/>
            </a:pPr>
            <a:r>
              <a:rPr lang="en-US" altLang="en-US" smtClean="0"/>
              <a:t>5) Multiple trials to decrease measurement noise.</a:t>
            </a:r>
            <a:r>
              <a:rPr lang="en-US" altLang="en-US" baseline="30000" smtClean="0"/>
              <a:t>103</a:t>
            </a:r>
          </a:p>
          <a:p>
            <a:pPr>
              <a:buFont typeface="+mj-lt"/>
              <a:buNone/>
            </a:pPr>
            <a:endParaRPr lang="nb-NO" altLang="en-US" smtClean="0"/>
          </a:p>
          <a:p>
            <a:pPr>
              <a:buFont typeface="+mj-lt"/>
              <a:buNone/>
            </a:pPr>
            <a:endParaRPr lang="en-US" altLang="en-US" smtClean="0"/>
          </a:p>
        </p:txBody>
      </p:sp>
      <p:sp>
        <p:nvSpPr>
          <p:cNvPr id="798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C86B17A-B5D5-4162-9A39-49996F1FE7B0}" type="slidenum">
              <a:rPr lang="en-US" altLang="nb-NO"/>
              <a:pPr>
                <a:spcBef>
                  <a:spcPct val="0"/>
                </a:spcBef>
              </a:pPr>
              <a:t>38</a:t>
            </a:fld>
            <a:endParaRPr lang="en-US" altLang="nb-N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t>Different start positions (either from fixed position or leaning backward before rolling forward) are commonly used in soccer. The impact of different starting positions and hardware devices on monitored sprint performance can be huge.</a:t>
            </a:r>
            <a:r>
              <a:rPr lang="en-US" altLang="en-US" baseline="30000" smtClean="0"/>
              <a:t>34,47</a:t>
            </a:r>
          </a:p>
        </p:txBody>
      </p:sp>
      <p:sp>
        <p:nvSpPr>
          <p:cNvPr id="819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373118D-5967-44F3-8C6D-9E04EC5EEB1A}" type="slidenum">
              <a:rPr lang="en-US" altLang="nb-NO"/>
              <a:pPr>
                <a:spcBef>
                  <a:spcPct val="0"/>
                </a:spcBef>
              </a:pPr>
              <a:t>39</a:t>
            </a:fld>
            <a:endParaRPr lang="en-US"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alibri" pitchFamily="34" charset="0"/>
              <a:buNone/>
            </a:pPr>
            <a:r>
              <a:rPr lang="en-US" altLang="en-US" smtClean="0"/>
              <a:t>Game analyses have revealed a reverse relationship between ball possession and distance covered.</a:t>
            </a:r>
            <a:r>
              <a:rPr lang="en-US" altLang="en-US" baseline="30000" smtClean="0"/>
              <a:t>10</a:t>
            </a:r>
            <a:r>
              <a:rPr lang="en-US" altLang="en-US" smtClean="0"/>
              <a:t> That is, inferior technical skills must be compensated for with more physical work. In contrast, teams with superior technical skills can perform the games at a lower relative work rate than their opponents.</a:t>
            </a:r>
          </a:p>
          <a:p>
            <a:pPr>
              <a:buFont typeface="Calibri" pitchFamily="34" charset="0"/>
              <a:buNone/>
            </a:pPr>
            <a:r>
              <a:rPr lang="en-US" altLang="en-US" smtClean="0"/>
              <a:t>Faude et al.</a:t>
            </a:r>
            <a:r>
              <a:rPr lang="en-US" altLang="en-US" baseline="30000" smtClean="0"/>
              <a:t>39</a:t>
            </a:r>
            <a:r>
              <a:rPr lang="en-US" altLang="en-US" smtClean="0"/>
              <a:t> concluded that power and speed abilities are important within decisive situations in professional football and, thus, should be included in fitness testing and training.</a:t>
            </a:r>
          </a:p>
          <a:p>
            <a:pPr>
              <a:buFont typeface="Calibri" pitchFamily="34" charset="0"/>
              <a:buNone/>
            </a:pPr>
            <a:r>
              <a:rPr lang="en-US" altLang="en-US" smtClean="0"/>
              <a:t>Injuries affect team performance negatively in professional soccer.</a:t>
            </a:r>
            <a:r>
              <a:rPr lang="en-US" altLang="en-US" baseline="30000" smtClean="0"/>
              <a:t>44</a:t>
            </a:r>
            <a:r>
              <a:rPr lang="en-US" altLang="en-US" smtClean="0"/>
              <a:t> According to Ekstrand,</a:t>
            </a:r>
            <a:r>
              <a:rPr lang="en-US" altLang="en-US" baseline="30000" smtClean="0"/>
              <a:t>37</a:t>
            </a:r>
            <a:r>
              <a:rPr lang="en-US" altLang="en-US" smtClean="0"/>
              <a:t> coaches affect team injury rate more than doctors or physical therapists. Robust injury databases covering the best European leagues show that injury rates within teams to a large extent are affected by the team coach’s overall conditioning program.</a:t>
            </a:r>
            <a:r>
              <a:rPr lang="en-US" altLang="en-US" baseline="30000" smtClean="0"/>
              <a:t>37</a:t>
            </a:r>
            <a:r>
              <a:rPr lang="en-US" altLang="en-US" smtClean="0"/>
              <a:t>     </a:t>
            </a:r>
          </a:p>
        </p:txBody>
      </p:sp>
      <p:sp>
        <p:nvSpPr>
          <p:cNvPr id="1024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778B395-49AA-400F-B34A-DA703C6C13A1}" type="slidenum">
              <a:rPr lang="en-US" altLang="nb-NO"/>
              <a:pPr>
                <a:spcBef>
                  <a:spcPct val="0"/>
                </a:spcBef>
              </a:pPr>
              <a:t>4</a:t>
            </a:fld>
            <a:endParaRPr lang="en-US" altLang="nb-N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3-point starts with floor pod, photocell start and standing starts with floor pods yield 0.17, 0.27 and 0.69 s better 40 m sprint times, respectively, compared to block starts.</a:t>
            </a:r>
            <a:r>
              <a:rPr lang="en-US" altLang="en-US" baseline="30000" smtClean="0"/>
              <a:t>47</a:t>
            </a:r>
            <a:r>
              <a:rPr lang="en-US" altLang="en-US" smtClean="0"/>
              <a:t> The differences are caused by inclusion/exclusion of reaction time, center of gravity placement and velocity at time triggering. Overall, the use in combination of different starting procedures and triggering devises can cause up to very large sprint time differences, which may be many times greater than the typically changes in performance associated with several years of conditioning.</a:t>
            </a:r>
            <a:r>
              <a:rPr lang="en-US" altLang="en-US" baseline="30000" smtClean="0"/>
              <a:t>55,92,106</a:t>
            </a:r>
            <a:r>
              <a:rPr lang="en-US" altLang="en-US" smtClean="0"/>
              <a:t> </a:t>
            </a:r>
          </a:p>
          <a:p>
            <a:endParaRPr lang="en-US" altLang="en-US" smtClean="0"/>
          </a:p>
        </p:txBody>
      </p:sp>
      <p:sp>
        <p:nvSpPr>
          <p:cNvPr id="8397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DC1086E-46BF-4DC3-9B1A-1D2CFDCC6B23}" type="slidenum">
              <a:rPr lang="en-US" altLang="nb-NO"/>
              <a:pPr>
                <a:spcBef>
                  <a:spcPct val="0"/>
                </a:spcBef>
              </a:pPr>
              <a:t>40</a:t>
            </a:fld>
            <a:endParaRPr lang="en-US" altLang="nb-N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Regarding flying starts, the time saving magnitudes are significantly influenced by starting distance behind the initial timing gate, sprint distance and athlete performance level.</a:t>
            </a:r>
            <a:r>
              <a:rPr lang="en-US" altLang="en-US" baseline="30000" smtClean="0"/>
              <a:t>57</a:t>
            </a:r>
            <a:r>
              <a:rPr lang="en-US" altLang="en-US" smtClean="0"/>
              <a:t> Increasing the start distance behind initial timing gate (flying start distance) from 0.5 to 1.5 m leads to a performance enhancement of ~0.15 s,</a:t>
            </a:r>
            <a:r>
              <a:rPr lang="en-US" altLang="en-US" baseline="30000" smtClean="0"/>
              <a:t>57</a:t>
            </a:r>
            <a:r>
              <a:rPr lang="en-US" altLang="en-US" smtClean="0"/>
              <a:t> which represents the difference between the 50</a:t>
            </a:r>
            <a:r>
              <a:rPr lang="en-US" altLang="en-US" baseline="30000" smtClean="0"/>
              <a:t>th</a:t>
            </a:r>
            <a:r>
              <a:rPr lang="en-US" altLang="en-US" smtClean="0"/>
              <a:t> and 95</a:t>
            </a:r>
            <a:r>
              <a:rPr lang="en-US" altLang="en-US" baseline="30000" smtClean="0"/>
              <a:t>th</a:t>
            </a:r>
            <a:r>
              <a:rPr lang="en-US" altLang="en-US" smtClean="0"/>
              <a:t> percentile in male soccer players.</a:t>
            </a:r>
            <a:r>
              <a:rPr lang="en-US" altLang="en-US" baseline="30000" smtClean="0"/>
              <a:t>50</a:t>
            </a:r>
            <a:r>
              <a:rPr lang="en-US" altLang="en-US" smtClean="0"/>
              <a:t> Time saving differences over 10 m sprints among groups of varying sprint performance standards increase to approximately 5 m of flying start distance and decrease thereafter.</a:t>
            </a:r>
            <a:r>
              <a:rPr lang="en-US" altLang="en-US" baseline="30000" smtClean="0"/>
              <a:t>57</a:t>
            </a:r>
            <a:r>
              <a:rPr lang="en-US" altLang="en-US" smtClean="0"/>
              <a:t> The between-group differences observed are likely caused by varying sprint velocity development profiles. </a:t>
            </a:r>
          </a:p>
        </p:txBody>
      </p:sp>
      <p:sp>
        <p:nvSpPr>
          <p:cNvPr id="860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E7DEFF6-AAD2-49F7-8BF8-0E7D4264559A}" type="slidenum">
              <a:rPr lang="en-US" altLang="nb-NO"/>
              <a:pPr>
                <a:spcBef>
                  <a:spcPct val="0"/>
                </a:spcBef>
              </a:pPr>
              <a:t>41</a:t>
            </a:fld>
            <a:endParaRPr lang="en-US" altLang="nb-N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Sprint times for soccer players are affected by the conditions under which they are run. Footwear affects sprint performance more than type of floor surface. Running spike shoes yield significantly ~0.05s better sprint times for both 0-20 m acceleration and 20-40 m maximal sprint compared to artificial turf soccer shoes, while floor surface affects sprint performance by a trivial and non significant margin (0.02-0.03 s over 40m).</a:t>
            </a:r>
            <a:r>
              <a:rPr lang="en-US" altLang="en-US" baseline="30000" smtClean="0"/>
              <a:t>54</a:t>
            </a:r>
            <a:r>
              <a:rPr lang="en-US" altLang="en-US" smtClean="0"/>
              <a:t> Group mean values between fastest and slowest sprinting conditions (spike shoes on rubberized turf vs. artificial turf shoes on artificial turf) showed 0.11-0.14 s difference in 40 m sprint performance. These observed differences are larger than the typical variation from test to test and most short-term sprint training intervention effects.</a:t>
            </a:r>
            <a:r>
              <a:rPr lang="en-US" altLang="en-US" baseline="30000" smtClean="0"/>
              <a:t>50</a:t>
            </a:r>
          </a:p>
          <a:p>
            <a:endParaRPr lang="en-US" altLang="en-US" smtClean="0"/>
          </a:p>
        </p:txBody>
      </p:sp>
      <p:sp>
        <p:nvSpPr>
          <p:cNvPr id="8806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C34055-7395-49B3-9467-90A876CC8185}" type="slidenum">
              <a:rPr lang="en-US" altLang="nb-NO"/>
              <a:pPr>
                <a:spcBef>
                  <a:spcPct val="0"/>
                </a:spcBef>
              </a:pPr>
              <a:t>42</a:t>
            </a:fld>
            <a:endParaRPr lang="en-US" altLang="nb-N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US" altLang="en-US" smtClean="0"/>
              <a:t>The importance of vertical jump abilities in soccer players is heavily debated. Faude et al.</a:t>
            </a:r>
            <a:r>
              <a:rPr lang="en-US" altLang="en-US" baseline="40000" smtClean="0"/>
              <a:t>39</a:t>
            </a:r>
            <a:r>
              <a:rPr lang="en-US" altLang="en-US" smtClean="0"/>
              <a:t> reported that jumps are one of the most frequent actions prior to goals, both for the scoring and assisting player. Based on these observations, they concluded that jumping (in addition to sprinting) should be included in fitness testing and training, as such actions are important within decisive situations in professional soccer. In contrast, Rampinini et al.</a:t>
            </a:r>
            <a:r>
              <a:rPr lang="en-US" altLang="en-US" baseline="30000" smtClean="0"/>
              <a:t>84</a:t>
            </a:r>
            <a:r>
              <a:rPr lang="en-US" altLang="en-US" smtClean="0"/>
              <a:t> stated that the utility of assessing vertical jump performance is questionable as such skills have little relevance to soccer play. </a:t>
            </a:r>
          </a:p>
          <a:p>
            <a:pPr>
              <a:buFont typeface="+mj-lt"/>
              <a:buNone/>
            </a:pPr>
            <a:r>
              <a:rPr lang="en-US" altLang="en-US" smtClean="0"/>
              <a:t>Differences in testing procedures (i.e. with or without arm swing), equipment (i.e. contact mats vs. force platforms) and software complicate comparisons across studies. Future studies should take into account both individual stature and jump height to evaluate «maximal vertical reach» </a:t>
            </a:r>
          </a:p>
          <a:p>
            <a:endParaRPr lang="nb-NO" altLang="en-US" smtClean="0"/>
          </a:p>
        </p:txBody>
      </p:sp>
      <p:sp>
        <p:nvSpPr>
          <p:cNvPr id="9011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5D50F1C7-8C54-4669-BB40-B6F2DC39E6C1}" type="slidenum">
              <a:rPr lang="en-US" altLang="nb-NO"/>
              <a:pPr/>
              <a:t>43</a:t>
            </a:fld>
            <a:endParaRPr lang="en-US" altLang="nb-NO"/>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correlation between sprint and CMJ performance in soccer players is 0.64. Stølen et al.</a:t>
            </a:r>
            <a:r>
              <a:rPr lang="en-US" altLang="en-US" baseline="40000" smtClean="0"/>
              <a:t>102</a:t>
            </a:r>
            <a:r>
              <a:rPr lang="en-US" altLang="en-US" smtClean="0"/>
              <a:t> claim that well-developed strength in lower limbs is important for soccer players, as this basic quality influences power performance and skills like sprinting, turning and change of direction. Wisløff et al.</a:t>
            </a:r>
            <a:r>
              <a:rPr lang="en-US" altLang="en-US" baseline="40000" smtClean="0"/>
              <a:t>111</a:t>
            </a:r>
            <a:r>
              <a:rPr lang="en-US" altLang="en-US" smtClean="0"/>
              <a:t> reported a large correlation between maximal strength, sprint performance and vertical jump height, while Salaj &amp; Markovic</a:t>
            </a:r>
            <a:r>
              <a:rPr lang="en-US" altLang="en-US" baseline="40000" smtClean="0"/>
              <a:t>93</a:t>
            </a:r>
            <a:r>
              <a:rPr lang="en-US" altLang="en-US" smtClean="0"/>
              <a:t> concluded that jumping, sprinting and change of direction speed are specific independent variables that should be treated separately. Taken the arguments and observations together, it is likely that individuals with poor leg extension power relative to sprint performance should prioritize power development to a greater extent compared to their counterparts in order to enhance sprint performance. </a:t>
            </a:r>
            <a:endParaRPr lang="nb-NO" altLang="en-US" smtClean="0"/>
          </a:p>
        </p:txBody>
      </p:sp>
      <p:sp>
        <p:nvSpPr>
          <p:cNvPr id="921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6E86D7-82A8-408E-A7B4-3F1A63B0226B}" type="slidenum">
              <a:rPr lang="en-US" altLang="nb-NO"/>
              <a:pPr>
                <a:spcBef>
                  <a:spcPct val="0"/>
                </a:spcBef>
              </a:pPr>
              <a:t>44</a:t>
            </a:fld>
            <a:endParaRPr lang="en-US" altLang="nb-NO"/>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CMJ performance (mean) does not differ between players who differ in playing standard at the higher levels. CMJ (without arm swing) values (group means) in the range 37-42 and 26-33 cm have been reported for male and female elite performers.</a:t>
            </a:r>
            <a:r>
              <a:rPr lang="en-US" altLang="en-US" baseline="30000" smtClean="0"/>
              <a:t>1,21,48,49,100</a:t>
            </a:r>
            <a:r>
              <a:rPr lang="en-US" altLang="en-US" smtClean="0"/>
              <a:t> </a:t>
            </a:r>
          </a:p>
        </p:txBody>
      </p:sp>
      <p:sp>
        <p:nvSpPr>
          <p:cNvPr id="9421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B8E556C-06D6-429D-B61D-69ECA5BE6B42}" type="slidenum">
              <a:rPr lang="en-US" altLang="nb-NO"/>
              <a:pPr>
                <a:spcBef>
                  <a:spcPct val="0"/>
                </a:spcBef>
              </a:pPr>
              <a:t>45</a:t>
            </a:fld>
            <a:endParaRPr lang="en-US" altLang="nb-NO"/>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Our data showed that CMJ height increased by a small margin between the first two epochs for then to remain stable. The same professional players showed positive development in sprinting speed across the corresponding time epochs (slide 28).</a:t>
            </a:r>
            <a:r>
              <a:rPr lang="en-US" altLang="en-US" baseline="30000" smtClean="0"/>
              <a:t>49</a:t>
            </a:r>
            <a:endParaRPr lang="en-US" altLang="en-US" smtClean="0"/>
          </a:p>
        </p:txBody>
      </p:sp>
      <p:sp>
        <p:nvSpPr>
          <p:cNvPr id="962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0A7CC2-F05A-41DE-8366-495F2999DFD3}" type="slidenum">
              <a:rPr lang="en-US" altLang="nb-NO"/>
              <a:pPr>
                <a:spcBef>
                  <a:spcPct val="0"/>
                </a:spcBef>
              </a:pPr>
              <a:t>46</a:t>
            </a:fld>
            <a:endParaRPr lang="en-US" altLang="nb-NO"/>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8B47623-F38F-4EB0-A3DF-4329F524C33B}" type="slidenum">
              <a:rPr lang="en-US" altLang="nb-NO"/>
              <a:pPr>
                <a:spcBef>
                  <a:spcPct val="0"/>
                </a:spcBef>
              </a:pPr>
              <a:t>47</a:t>
            </a:fld>
            <a:endParaRPr lang="en-US" altLang="nb-NO"/>
          </a:p>
        </p:txBody>
      </p:sp>
      <p:sp>
        <p:nvSpPr>
          <p:cNvPr id="2" name="Plassholder for notater 1"/>
          <p:cNvSpPr>
            <a:spLocks noGrp="1"/>
          </p:cNvSpPr>
          <p:nvPr>
            <p:ph type="body" idx="1"/>
          </p:nvPr>
        </p:nvSpPr>
        <p:spPr/>
        <p:txBody>
          <a:bodyPr/>
          <a:lstStyle/>
          <a:p>
            <a:pPr>
              <a:defRPr/>
            </a:pPr>
            <a:r>
              <a:rPr lang="en-US" dirty="0" smtClean="0"/>
              <a:t>When evaluating the usefulness of physical tests in soccer players, the following variables need to be considered: </a:t>
            </a:r>
          </a:p>
          <a:p>
            <a:pPr marL="228600" indent="-228600">
              <a:buFontTx/>
              <a:buAutoNum type="alphaLcParenR"/>
              <a:defRPr/>
            </a:pPr>
            <a:r>
              <a:rPr lang="en-US" dirty="0" smtClean="0"/>
              <a:t>The typical error of measurement (TE)</a:t>
            </a:r>
          </a:p>
          <a:p>
            <a:pPr marL="228600" indent="-228600">
              <a:buFontTx/>
              <a:buAutoNum type="alphaLcParenR"/>
              <a:defRPr/>
            </a:pPr>
            <a:r>
              <a:rPr lang="en-US" dirty="0" smtClean="0"/>
              <a:t>The smallest worthwhile change (SWC)</a:t>
            </a:r>
          </a:p>
          <a:p>
            <a:pPr>
              <a:defRPr/>
            </a:pPr>
            <a:endParaRPr lang="en-US" dirty="0" smtClean="0"/>
          </a:p>
          <a:p>
            <a:pPr>
              <a:defRPr/>
            </a:pPr>
            <a:r>
              <a:rPr lang="en-US" dirty="0" smtClean="0"/>
              <a:t>According to Hopkins, the usefulness of a test is poor if TE&gt;SWC, and good if TE&lt;SWC.</a:t>
            </a:r>
            <a:r>
              <a:rPr lang="en-US" baseline="30000" dirty="0" smtClean="0"/>
              <a:t>61</a:t>
            </a:r>
            <a:r>
              <a:rPr lang="en-US" dirty="0" smtClean="0"/>
              <a:t> The present table shows that the </a:t>
            </a:r>
            <a:r>
              <a:rPr lang="en-US" smtClean="0"/>
              <a:t>usefulness of most </a:t>
            </a:r>
            <a:r>
              <a:rPr lang="en-US" dirty="0" smtClean="0"/>
              <a:t>tests are considered poor when using this approach.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17AFAB-0E51-49FF-B402-2FB0C715F23A}" type="slidenum">
              <a:rPr lang="en-US" altLang="nb-NO"/>
              <a:pPr>
                <a:spcBef>
                  <a:spcPct val="0"/>
                </a:spcBef>
              </a:pPr>
              <a:t>48</a:t>
            </a:fld>
            <a:endParaRPr lang="en-US" altLang="nb-NO"/>
          </a:p>
        </p:txBody>
      </p:sp>
      <p:sp>
        <p:nvSpPr>
          <p:cNvPr id="100356" name="Plassholder for notat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Does new technology move testing out of lab? We argue that the answer to this question depends on the situation. High-standard soccer teams have tight game schedules, long seasons and relatively short pre-season periods, limiting the possibilities for long-term physical conditioning planning.</a:t>
            </a:r>
            <a:r>
              <a:rPr lang="en-US" altLang="en-US" baseline="30000" smtClean="0"/>
              <a:t>19</a:t>
            </a:r>
            <a:r>
              <a:rPr lang="en-US" altLang="en-US" smtClean="0"/>
              <a:t> As long as each player does his/her “job” satisfactorily on the field, all other physical and physiological considerations are secondary.</a:t>
            </a:r>
            <a:r>
              <a:rPr lang="en-US" altLang="en-US" baseline="30000" smtClean="0"/>
              <a:t>27</a:t>
            </a:r>
            <a:r>
              <a:rPr lang="en-US" altLang="en-US" smtClean="0"/>
              <a:t> In such settings, the main focus is to recover and prepare for the next game. Underperforming players may be replaced by other players in the short term, while they risk to be sold to other clubs in longer terms. Game analyses and similar assessments of training sessions are the most important tools for evaluating individual and collective behavior. </a:t>
            </a:r>
          </a:p>
          <a:p>
            <a:r>
              <a:rPr lang="en-US" altLang="en-US" smtClean="0"/>
              <a:t>In contrast, academies and reserve teams prepare for future career by developing soccer-specific motor skills and physiological capacity until they reach an elite level. The key skills must be maximized, while other capabilities merely need to meet a minimum requirement.</a:t>
            </a:r>
            <a:r>
              <a:rPr lang="en-US" altLang="en-US" baseline="30000" smtClean="0"/>
              <a:t>10,91,105 </a:t>
            </a:r>
            <a:r>
              <a:rPr lang="en-US" altLang="en-US" smtClean="0"/>
              <a:t>In such settings, it is important to profile and diagnose players by the use of both specific and non-specific tests for then to develop targeted training prescriptions.   </a:t>
            </a:r>
            <a:endParaRPr lang="en-US" altLang="en-US" baseline="30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A7B4945-9D67-41C0-8EE3-76EB9725EF35}" type="slidenum">
              <a:rPr lang="en-US" altLang="nb-NO"/>
              <a:pPr>
                <a:spcBef>
                  <a:spcPct val="0"/>
                </a:spcBef>
              </a:pPr>
              <a:t>49</a:t>
            </a:fld>
            <a:endParaRPr lang="en-US"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Assessing soccer players is important to evaluate both individual and collective team behavior during training sessions and matches.</a:t>
            </a:r>
            <a:r>
              <a:rPr lang="en-US" altLang="en-US" baseline="30000" smtClean="0"/>
              <a:t>7,15,22,25</a:t>
            </a:r>
            <a:r>
              <a:rPr lang="en-US" altLang="en-US" smtClean="0"/>
              <a:t> According to Mendez-Villanueva &amp; Buchheit,</a:t>
            </a:r>
            <a:r>
              <a:rPr lang="en-US" altLang="en-US" baseline="30000" smtClean="0"/>
              <a:t>78</a:t>
            </a:r>
            <a:r>
              <a:rPr lang="en-US" altLang="en-US" smtClean="0"/>
              <a:t> soccer players should also perform less valid (non-specific) tests to get a clearer understanding of underlying causes and physical performance factors. Such information can in turn be used as framework for individual and collective training prescriptions, informing recovery strategies and load management. However, Bradley &amp; Krustrup question the use and impact of non-specific tests. They argue that only soccer-specific tests that has undergone evaluation and critiquing by applied scientists should be used.</a:t>
            </a:r>
            <a:r>
              <a:rPr lang="en-US" altLang="en-US" baseline="30000" smtClean="0"/>
              <a:t>78</a:t>
            </a:r>
          </a:p>
          <a:p>
            <a:endParaRPr lang="en-US" altLang="en-US" smtClean="0"/>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40E28A0-EF27-4682-807E-C13249B5AB6E}" type="slidenum">
              <a:rPr lang="en-US" altLang="nb-NO"/>
              <a:pPr>
                <a:spcBef>
                  <a:spcPct val="0"/>
                </a:spcBef>
              </a:pPr>
              <a:t>5</a:t>
            </a:fld>
            <a:endParaRPr lang="en-US" alt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According to Hopkins,</a:t>
            </a:r>
            <a:r>
              <a:rPr lang="en-US" altLang="en-US" baseline="30000" smtClean="0"/>
              <a:t>61</a:t>
            </a:r>
            <a:r>
              <a:rPr lang="en-US" altLang="en-US" smtClean="0"/>
              <a:t> a good (sport-specific) test should be derived from logical reasoning, for example based on game analyses. Moreover, physical tests should somehow be related to a criterion measure. For example, a soccer-specific endurance test may be validated against e.g. high-intensity running in games. A good test should also track training related changes within athletes (e.g. seasonal variations in physical capacity). </a:t>
            </a:r>
          </a:p>
          <a:p>
            <a:r>
              <a:rPr lang="en-US" altLang="en-US" smtClean="0"/>
              <a:t>Reliability is a quantitative expression of the reproducibility of the test when it is repeated.</a:t>
            </a:r>
            <a:r>
              <a:rPr lang="en-US" altLang="en-US" baseline="30000" smtClean="0"/>
              <a:t>61</a:t>
            </a:r>
            <a:r>
              <a:rPr lang="en-US" altLang="en-US" smtClean="0"/>
              <a:t> High reliability (measured as typical variation in scores from repeated tests under the same conditions) is required if we want to track small training-related changes. A test is considered reliable if this variation, called the typical error (TE), is smaller than the smallest worthwhile change (SWC).</a:t>
            </a:r>
            <a:r>
              <a:rPr lang="en-US" altLang="en-US" baseline="30000" smtClean="0"/>
              <a:t>61</a:t>
            </a:r>
            <a:r>
              <a:rPr lang="en-US" altLang="en-US" smtClean="0"/>
              <a:t>     </a:t>
            </a:r>
          </a:p>
          <a:p>
            <a:r>
              <a:rPr lang="en-US" altLang="en-US" smtClean="0"/>
              <a:t>According to Buchheit &amp; Mendez-Villanueva,</a:t>
            </a:r>
            <a:r>
              <a:rPr lang="en-US" altLang="en-US" baseline="30000" smtClean="0"/>
              <a:t>78</a:t>
            </a:r>
            <a:r>
              <a:rPr lang="en-US" altLang="en-US" smtClean="0"/>
              <a:t> soccer-specific tests should add value (e.g. identify underlying factors that limit the test results) and not just confirm the coaches’ assumptions. Finally, we argue that a good test should lead to minimal negative consequences on overall soccer conditioning in terms of fatigue or injury. </a:t>
            </a:r>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26DBEF-7C17-481A-BECC-D9811B7277F5}" type="slidenum">
              <a:rPr lang="en-US" altLang="nb-NO"/>
              <a:pPr>
                <a:spcBef>
                  <a:spcPct val="0"/>
                </a:spcBef>
              </a:pPr>
              <a:t>6</a:t>
            </a:fld>
            <a:endParaRPr lang="en-US" alt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Many physical tests have been validated and implemented in clubs and academies over the years to evaluate physical performance in soccer players. This long list includes linear sprinting, agility, repeated sprint ability, VO</a:t>
            </a:r>
            <a:r>
              <a:rPr lang="en-US" altLang="en-US" baseline="-25000" smtClean="0"/>
              <a:t>2</a:t>
            </a:r>
            <a:r>
              <a:rPr lang="en-US" altLang="en-US" smtClean="0"/>
              <a:t>max, Yo-Yo intermittent tests, etc.</a:t>
            </a:r>
            <a:r>
              <a:rPr lang="en-US" altLang="en-US" baseline="30000" smtClean="0"/>
              <a:t>5,6,12,49,50,51,64,67,68,99,100,102,105</a:t>
            </a:r>
            <a:r>
              <a:rPr lang="en-US" altLang="en-US" smtClean="0"/>
              <a:t> However, a marked trend has arisen the last decade, as semi-automatic computerized player tracking technologies and global/local positioning systems with integrated accelerometers have been extensively applied in the best European soccer leagues for match analysis.</a:t>
            </a:r>
            <a:r>
              <a:rPr lang="en-US" altLang="en-US" baseline="30000" smtClean="0"/>
              <a:t>22,25</a:t>
            </a:r>
            <a:r>
              <a:rPr lang="en-US" altLang="en-US" smtClean="0"/>
              <a:t> This technology allows assessment of physical, technical and tactical performance parameters during training sessions and games. The advantage with such technology is obvious as a large range of performance data can be assessed quickly and accurately in “real-world” conditions. The introduction of modern match analysis technology has initiated a debate among professional practitioners and scientists regarding the value and usefulness of traditional off-field testing.</a:t>
            </a:r>
            <a:r>
              <a:rPr lang="en-US" altLang="en-US" baseline="30000" smtClean="0"/>
              <a:t>78</a:t>
            </a:r>
            <a:r>
              <a:rPr lang="en-US" altLang="en-US" smtClean="0"/>
              <a:t> Are soccer-related fitness tests still necessary? Is it reasonable to assume that future soccer laboratories will consist of micro-technology and purpose-built software only, replacing timing gates, force platforms and metabolic gas analyzers? </a:t>
            </a:r>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374F99-049F-4E98-9246-AF5AE0459C87}"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Video tracking of soccer players was introduced for the first time by Van Gool et al.</a:t>
            </a:r>
            <a:r>
              <a:rPr lang="en-US" altLang="en-US" baseline="40000" smtClean="0"/>
              <a:t>107</a:t>
            </a:r>
            <a:r>
              <a:rPr lang="en-US" altLang="en-US" smtClean="0"/>
              <a:t> at the end of  the 1980s. More than 50 scientific studies have been published the last five years, mainly using Amisco or Prozone.</a:t>
            </a:r>
            <a:r>
              <a:rPr lang="en-US" altLang="en-US" baseline="30000" smtClean="0"/>
              <a:t>22</a:t>
            </a:r>
            <a:r>
              <a:rPr lang="en-US" altLang="en-US" smtClean="0"/>
              <a:t> Global positioning systems (GPS) are satellite-based navigation systems originally built for military purposes. This technology was introduced to sport science at the end of the 1990s</a:t>
            </a:r>
            <a:r>
              <a:rPr lang="en-US" altLang="en-US" baseline="40000" smtClean="0"/>
              <a:t>94</a:t>
            </a:r>
            <a:r>
              <a:rPr lang="en-US" altLang="en-US" smtClean="0"/>
              <a:t> and enables three-dimensional measurements of athletes over time. Lightweight devices are placed in players’ clothing. Local positioning systems (LPS) provide similar assessments, but data are captured by local base stations instead of satellites.</a:t>
            </a:r>
            <a:r>
              <a:rPr lang="en-US" altLang="en-US" baseline="30000" smtClean="0"/>
              <a:t>15,65</a:t>
            </a:r>
          </a:p>
          <a:p>
            <a:r>
              <a:rPr lang="en-US" altLang="en-US" smtClean="0"/>
              <a:t>In most soccer leagues, players are not allowed to wear units/devices during matches. Thus, video tracking systems are typically used for match analysis purposes, while GPS/LPS are typically used to monitor training sessions.</a:t>
            </a:r>
            <a:r>
              <a:rPr lang="en-US" altLang="en-US" baseline="30000" smtClean="0"/>
              <a:t>15</a:t>
            </a:r>
          </a:p>
          <a:p>
            <a:endParaRPr lang="en-US" altLang="en-US" smtClean="0"/>
          </a:p>
        </p:txBody>
      </p:sp>
      <p:sp>
        <p:nvSpPr>
          <p:cNvPr id="184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3C363A1-F8C4-48AD-9663-76AA8A6F8B83}" type="slidenum">
              <a:rPr lang="en-US" altLang="nb-NO"/>
              <a:pPr>
                <a:spcBef>
                  <a:spcPct val="0"/>
                </a:spcBef>
              </a:pPr>
              <a:t>8</a:t>
            </a:fld>
            <a:endParaRPr lang="en-US" alt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Buchheit et al.</a:t>
            </a:r>
            <a:r>
              <a:rPr lang="en-US" altLang="en-US" baseline="30000" smtClean="0"/>
              <a:t>15</a:t>
            </a:r>
            <a:r>
              <a:rPr lang="en-US" altLang="en-US" smtClean="0"/>
              <a:t> observed disagreements across varying game analysis systems/technologies. For example, Prozone’s video tracking system overestimates high-intensity running by trivial to moderate margins, and accelerations are small-to-very largely greater with LPS. Fortunately, available calibration equations can integrate the systems with a moderate typical error of the estimate.</a:t>
            </a:r>
            <a:r>
              <a:rPr lang="en-US" altLang="en-US" baseline="30000" smtClean="0"/>
              <a:t>15</a:t>
            </a:r>
            <a:r>
              <a:rPr lang="en-US" altLang="en-US" smtClean="0"/>
              <a:t> </a:t>
            </a:r>
          </a:p>
          <a:p>
            <a:r>
              <a:rPr lang="en-US" altLang="en-US" smtClean="0"/>
              <a:t>Time motion analyses are typically predefined by absolute speed zones that vary across studies. For example, running velocity cut-offs ranging from 18 to 30 km·h</a:t>
            </a:r>
            <a:r>
              <a:rPr lang="en-US" altLang="en-US" baseline="30000" smtClean="0"/>
              <a:t>-1</a:t>
            </a:r>
            <a:r>
              <a:rPr lang="en-US" altLang="en-US" smtClean="0"/>
              <a:t> have been used to distinguish sprinting from high speed running.</a:t>
            </a:r>
            <a:r>
              <a:rPr lang="en-US" altLang="en-US" baseline="30000" smtClean="0"/>
              <a:t>50</a:t>
            </a:r>
            <a:r>
              <a:rPr lang="en-US" altLang="en-US" smtClean="0"/>
              <a:t> However, several authors argue that relative thresholds also should be provided.</a:t>
            </a:r>
            <a:r>
              <a:rPr lang="en-US" altLang="en-US" baseline="30000" smtClean="0"/>
              <a:t>73,77 </a:t>
            </a:r>
          </a:p>
          <a:p>
            <a:r>
              <a:rPr lang="en-US" altLang="en-US" smtClean="0"/>
              <a:t>GPS and LPS are more sensitive to acceleration and changes-of-directions than video tracking, but reliable results require multiple measurements. The higher velocities, the shorter activity durations and more changes-of-directions, the poorer reliability and validity.</a:t>
            </a:r>
            <a:r>
              <a:rPr lang="en-US" altLang="en-US" baseline="30000" smtClean="0"/>
              <a:t>25</a:t>
            </a:r>
            <a:r>
              <a:rPr lang="en-US" altLang="en-US" smtClean="0"/>
              <a:t> Compared to video tracking systems, GPS and LPS incorporate metabolic cost measurements (individual power generation, work rate patterns and physiological stress), assessment of body contacts and collisions between players.</a:t>
            </a:r>
            <a:r>
              <a:rPr lang="en-US" altLang="en-US" baseline="30000" smtClean="0"/>
              <a:t>25</a:t>
            </a:r>
            <a:r>
              <a:rPr lang="en-US" altLang="en-US" smtClean="0"/>
              <a:t>  </a:t>
            </a:r>
          </a:p>
          <a:p>
            <a:r>
              <a:rPr lang="en-US" altLang="en-US" smtClean="0"/>
              <a:t>All currently available game analysis tools are expensive and require experienced analysts. </a:t>
            </a:r>
          </a:p>
        </p:txBody>
      </p:sp>
      <p:sp>
        <p:nvSpPr>
          <p:cNvPr id="2048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C2E85DB-714B-4836-AA36-278C7F46F6FF}" type="slidenum">
              <a:rPr lang="en-US" altLang="nb-NO"/>
              <a:pPr>
                <a:spcBef>
                  <a:spcPct val="0"/>
                </a:spcBef>
              </a:pPr>
              <a:t>9</a:t>
            </a:fld>
            <a:endParaRPr lang="en-US"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Slide Number Placeholder 5"/>
          <p:cNvSpPr>
            <a:spLocks noGrp="1"/>
          </p:cNvSpPr>
          <p:nvPr>
            <p:ph type="sldNum" sz="quarter" idx="10"/>
          </p:nvPr>
        </p:nvSpPr>
        <p:spPr>
          <a:ln/>
        </p:spPr>
        <p:txBody>
          <a:bodyPr/>
          <a:lstStyle>
            <a:lvl1pPr>
              <a:defRPr/>
            </a:lvl1pPr>
          </a:lstStyle>
          <a:p>
            <a:fld id="{0AC75F6A-8D48-444E-9B9C-B73A82B2BB4D}" type="slidenum">
              <a:rPr lang="en-US" altLang="nb-NO"/>
              <a:pPr/>
              <a:t>‹#›</a:t>
            </a:fld>
            <a:endParaRPr lang="en-US" altLang="nb-NO"/>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B9ABD65-DF31-42A3-A330-C404E9615DBA}" type="datetimeFigureOut">
              <a:rPr lang="en-US"/>
              <a:pPr>
                <a:defRPr/>
              </a:pPr>
              <a:t>6/13/2015</a:t>
            </a:fld>
            <a:endParaRPr lang="en-US"/>
          </a:p>
        </p:txBody>
      </p:sp>
    </p:spTree>
    <p:extLst>
      <p:ext uri="{BB962C8B-B14F-4D97-AF65-F5344CB8AC3E}">
        <p14:creationId xmlns:p14="http://schemas.microsoft.com/office/powerpoint/2010/main" val="93216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Slide Number Placeholder 5"/>
          <p:cNvSpPr>
            <a:spLocks noGrp="1"/>
          </p:cNvSpPr>
          <p:nvPr>
            <p:ph type="sldNum" sz="quarter" idx="10"/>
          </p:nvPr>
        </p:nvSpPr>
        <p:spPr>
          <a:ln/>
        </p:spPr>
        <p:txBody>
          <a:bodyPr/>
          <a:lstStyle>
            <a:lvl1pPr>
              <a:defRPr/>
            </a:lvl1pPr>
          </a:lstStyle>
          <a:p>
            <a:fld id="{9BA296BC-E36D-4503-BB76-B8F5D084A663}" type="slidenum">
              <a:rPr lang="en-US" altLang="nb-NO"/>
              <a:pPr/>
              <a:t>‹#›</a:t>
            </a:fld>
            <a:endParaRPr lang="en-US" altLang="nb-NO"/>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2B80232-68A7-4A58-9633-EFE3C93DA29E}" type="datetimeFigureOut">
              <a:rPr lang="en-US"/>
              <a:pPr>
                <a:defRPr/>
              </a:pPr>
              <a:t>6/13/2015</a:t>
            </a:fld>
            <a:endParaRPr lang="en-US"/>
          </a:p>
        </p:txBody>
      </p:sp>
    </p:spTree>
    <p:extLst>
      <p:ext uri="{BB962C8B-B14F-4D97-AF65-F5344CB8AC3E}">
        <p14:creationId xmlns:p14="http://schemas.microsoft.com/office/powerpoint/2010/main" val="223053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Slide Number Placeholder 5"/>
          <p:cNvSpPr>
            <a:spLocks noGrp="1"/>
          </p:cNvSpPr>
          <p:nvPr>
            <p:ph type="sldNum" sz="quarter" idx="10"/>
          </p:nvPr>
        </p:nvSpPr>
        <p:spPr>
          <a:ln/>
        </p:spPr>
        <p:txBody>
          <a:bodyPr/>
          <a:lstStyle>
            <a:lvl1pPr>
              <a:defRPr/>
            </a:lvl1pPr>
          </a:lstStyle>
          <a:p>
            <a:fld id="{EAE6C17E-0F70-4961-A5C3-0FB3E6FAD459}" type="slidenum">
              <a:rPr lang="en-US" altLang="nb-NO"/>
              <a:pPr/>
              <a:t>‹#›</a:t>
            </a:fld>
            <a:endParaRPr lang="en-US" altLang="nb-NO"/>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A95006C-4FE2-436D-916A-CA15BBA57FB9}" type="datetimeFigureOut">
              <a:rPr lang="en-US"/>
              <a:pPr>
                <a:defRPr/>
              </a:pPr>
              <a:t>6/13/2015</a:t>
            </a:fld>
            <a:endParaRPr lang="en-US"/>
          </a:p>
        </p:txBody>
      </p:sp>
    </p:spTree>
    <p:extLst>
      <p:ext uri="{BB962C8B-B14F-4D97-AF65-F5344CB8AC3E}">
        <p14:creationId xmlns:p14="http://schemas.microsoft.com/office/powerpoint/2010/main" val="193522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Slide Number Placeholder 5"/>
          <p:cNvSpPr>
            <a:spLocks noGrp="1"/>
          </p:cNvSpPr>
          <p:nvPr>
            <p:ph type="sldNum" sz="quarter" idx="10"/>
          </p:nvPr>
        </p:nvSpPr>
        <p:spPr>
          <a:ln/>
        </p:spPr>
        <p:txBody>
          <a:bodyPr/>
          <a:lstStyle>
            <a:lvl1pPr>
              <a:defRPr/>
            </a:lvl1pPr>
          </a:lstStyle>
          <a:p>
            <a:fld id="{5C3716E3-AF68-481D-A62A-1E48C626DFD7}" type="slidenum">
              <a:rPr lang="en-US" altLang="nb-NO"/>
              <a:pPr/>
              <a:t>‹#›</a:t>
            </a:fld>
            <a:endParaRPr lang="en-US" altLang="nb-NO"/>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BB0BB71-EB9E-4FC6-B612-D646D079A1DB}" type="datetimeFigureOut">
              <a:rPr lang="en-US"/>
              <a:pPr>
                <a:defRPr/>
              </a:pPr>
              <a:t>6/13/2015</a:t>
            </a:fld>
            <a:endParaRPr lang="en-US"/>
          </a:p>
        </p:txBody>
      </p:sp>
    </p:spTree>
    <p:extLst>
      <p:ext uri="{BB962C8B-B14F-4D97-AF65-F5344CB8AC3E}">
        <p14:creationId xmlns:p14="http://schemas.microsoft.com/office/powerpoint/2010/main" val="90836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b-NO" smtClean="0"/>
              <a:t>Klikk for å redigere tittelstil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Slide Number Placeholder 5"/>
          <p:cNvSpPr>
            <a:spLocks noGrp="1"/>
          </p:cNvSpPr>
          <p:nvPr>
            <p:ph type="sldNum" sz="quarter" idx="10"/>
          </p:nvPr>
        </p:nvSpPr>
        <p:spPr>
          <a:ln/>
        </p:spPr>
        <p:txBody>
          <a:bodyPr/>
          <a:lstStyle>
            <a:lvl1pPr>
              <a:defRPr/>
            </a:lvl1pPr>
          </a:lstStyle>
          <a:p>
            <a:fld id="{D34777D2-EF0B-428F-9DA6-5B8BAE3DD329}" type="slidenum">
              <a:rPr lang="en-US" altLang="nb-NO"/>
              <a:pPr/>
              <a:t>‹#›</a:t>
            </a:fld>
            <a:endParaRPr lang="en-US" altLang="nb-NO"/>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8140BEF3-1E85-47BC-8ECA-E548ADF9E9FF}" type="datetimeFigureOut">
              <a:rPr lang="en-US"/>
              <a:pPr>
                <a:defRPr/>
              </a:pPr>
              <a:t>6/13/2015</a:t>
            </a:fld>
            <a:endParaRPr lang="en-US"/>
          </a:p>
        </p:txBody>
      </p:sp>
    </p:spTree>
    <p:extLst>
      <p:ext uri="{BB962C8B-B14F-4D97-AF65-F5344CB8AC3E}">
        <p14:creationId xmlns:p14="http://schemas.microsoft.com/office/powerpoint/2010/main" val="23642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Slide Number Placeholder 5"/>
          <p:cNvSpPr>
            <a:spLocks noGrp="1"/>
          </p:cNvSpPr>
          <p:nvPr>
            <p:ph type="sldNum" sz="quarter" idx="10"/>
          </p:nvPr>
        </p:nvSpPr>
        <p:spPr>
          <a:ln/>
        </p:spPr>
        <p:txBody>
          <a:bodyPr/>
          <a:lstStyle>
            <a:lvl1pPr>
              <a:defRPr/>
            </a:lvl1pPr>
          </a:lstStyle>
          <a:p>
            <a:fld id="{1E054324-8E4B-422F-8DD1-D607B020B038}" type="slidenum">
              <a:rPr lang="en-US" altLang="nb-NO"/>
              <a:pPr/>
              <a:t>‹#›</a:t>
            </a:fld>
            <a:endParaRPr lang="en-US" altLang="nb-NO"/>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8690AAB6-5926-4392-B237-EC0CFA7B69DC}" type="datetimeFigureOut">
              <a:rPr lang="en-US"/>
              <a:pPr>
                <a:defRPr/>
              </a:pPr>
              <a:t>6/13/2015</a:t>
            </a:fld>
            <a:endParaRPr lang="en-US"/>
          </a:p>
        </p:txBody>
      </p:sp>
    </p:spTree>
    <p:extLst>
      <p:ext uri="{BB962C8B-B14F-4D97-AF65-F5344CB8AC3E}">
        <p14:creationId xmlns:p14="http://schemas.microsoft.com/office/powerpoint/2010/main" val="47226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Slide Number Placeholder 5"/>
          <p:cNvSpPr>
            <a:spLocks noGrp="1"/>
          </p:cNvSpPr>
          <p:nvPr>
            <p:ph type="sldNum" sz="quarter" idx="10"/>
          </p:nvPr>
        </p:nvSpPr>
        <p:spPr>
          <a:ln/>
        </p:spPr>
        <p:txBody>
          <a:bodyPr/>
          <a:lstStyle>
            <a:lvl1pPr>
              <a:defRPr/>
            </a:lvl1pPr>
          </a:lstStyle>
          <a:p>
            <a:fld id="{6E7D85D0-DF82-4086-9477-03DB0AD0F7B6}" type="slidenum">
              <a:rPr lang="en-US" altLang="nb-NO"/>
              <a:pPr/>
              <a:t>‹#›</a:t>
            </a:fld>
            <a:endParaRPr lang="en-US" altLang="nb-NO"/>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EA89113D-5C02-406D-8559-E3F11C39D13D}" type="datetimeFigureOut">
              <a:rPr lang="en-US"/>
              <a:pPr>
                <a:defRPr/>
              </a:pPr>
              <a:t>6/13/2015</a:t>
            </a:fld>
            <a:endParaRPr lang="en-US"/>
          </a:p>
        </p:txBody>
      </p:sp>
    </p:spTree>
    <p:extLst>
      <p:ext uri="{BB962C8B-B14F-4D97-AF65-F5344CB8AC3E}">
        <p14:creationId xmlns:p14="http://schemas.microsoft.com/office/powerpoint/2010/main" val="275602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Slide Number Placeholder 5"/>
          <p:cNvSpPr>
            <a:spLocks noGrp="1"/>
          </p:cNvSpPr>
          <p:nvPr>
            <p:ph type="sldNum" sz="quarter" idx="10"/>
          </p:nvPr>
        </p:nvSpPr>
        <p:spPr>
          <a:ln/>
        </p:spPr>
        <p:txBody>
          <a:bodyPr/>
          <a:lstStyle>
            <a:lvl1pPr>
              <a:defRPr/>
            </a:lvl1pPr>
          </a:lstStyle>
          <a:p>
            <a:fld id="{F86B1EE8-C64E-421F-AFDD-C29BD161121D}" type="slidenum">
              <a:rPr lang="en-US" altLang="nb-NO"/>
              <a:pPr/>
              <a:t>‹#›</a:t>
            </a:fld>
            <a:endParaRPr lang="en-US" altLang="nb-NO"/>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73897E3C-4B44-40B7-9AC8-ED3E0C0D3165}" type="datetimeFigureOut">
              <a:rPr lang="en-US"/>
              <a:pPr>
                <a:defRPr/>
              </a:pPr>
              <a:t>6/13/2015</a:t>
            </a:fld>
            <a:endParaRPr lang="en-US"/>
          </a:p>
        </p:txBody>
      </p:sp>
    </p:spTree>
    <p:extLst>
      <p:ext uri="{BB962C8B-B14F-4D97-AF65-F5344CB8AC3E}">
        <p14:creationId xmlns:p14="http://schemas.microsoft.com/office/powerpoint/2010/main" val="1900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ACB3B116-30D7-4B23-BD66-09DB4930191C}" type="slidenum">
              <a:rPr lang="en-US" altLang="nb-NO"/>
              <a:pPr/>
              <a:t>‹#›</a:t>
            </a:fld>
            <a:endParaRPr lang="en-US" altLang="nb-NO"/>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7470E38E-20D0-4343-A0D6-8D1ED3415939}" type="datetimeFigureOut">
              <a:rPr lang="en-US"/>
              <a:pPr>
                <a:defRPr/>
              </a:pPr>
              <a:t>6/13/2015</a:t>
            </a:fld>
            <a:endParaRPr lang="en-US"/>
          </a:p>
        </p:txBody>
      </p:sp>
    </p:spTree>
    <p:extLst>
      <p:ext uri="{BB962C8B-B14F-4D97-AF65-F5344CB8AC3E}">
        <p14:creationId xmlns:p14="http://schemas.microsoft.com/office/powerpoint/2010/main" val="259776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b-NO" smtClean="0"/>
              <a:t>Klikk for å redigere tittelstil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9" name="Content Placeholder 8"/>
          <p:cNvSpPr>
            <a:spLocks noGrp="1"/>
          </p:cNvSpPr>
          <p:nvPr>
            <p:ph sz="quarter" idx="13"/>
          </p:nvPr>
        </p:nvSpPr>
        <p:spPr>
          <a:xfrm>
            <a:off x="304800" y="381000"/>
            <a:ext cx="7772400" cy="494284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Slide Number Placeholder 5"/>
          <p:cNvSpPr>
            <a:spLocks noGrp="1"/>
          </p:cNvSpPr>
          <p:nvPr>
            <p:ph type="sldNum" sz="quarter" idx="14"/>
          </p:nvPr>
        </p:nvSpPr>
        <p:spPr>
          <a:ln/>
        </p:spPr>
        <p:txBody>
          <a:bodyPr/>
          <a:lstStyle>
            <a:lvl1pPr>
              <a:defRPr/>
            </a:lvl1pPr>
          </a:lstStyle>
          <a:p>
            <a:fld id="{CAAD9486-E3E0-418B-A784-AA23001BC233}" type="slidenum">
              <a:rPr lang="en-US" altLang="nb-NO"/>
              <a:pPr/>
              <a:t>‹#›</a:t>
            </a:fld>
            <a:endParaRPr lang="en-US" altLang="nb-NO"/>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83860274-1BAA-42CC-A59C-B86560359DD3}" type="datetimeFigureOut">
              <a:rPr lang="en-US"/>
              <a:pPr>
                <a:defRPr/>
              </a:pPr>
              <a:t>6/13/2015</a:t>
            </a:fld>
            <a:endParaRPr lang="en-US"/>
          </a:p>
        </p:txBody>
      </p:sp>
    </p:spTree>
    <p:extLst>
      <p:ext uri="{BB962C8B-B14F-4D97-AF65-F5344CB8AC3E}">
        <p14:creationId xmlns:p14="http://schemas.microsoft.com/office/powerpoint/2010/main" val="160203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b-NO" smtClean="0"/>
              <a:t>Klikk for å redigere tittelstil</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Slide Number Placeholder 5"/>
          <p:cNvSpPr>
            <a:spLocks noGrp="1"/>
          </p:cNvSpPr>
          <p:nvPr>
            <p:ph type="sldNum" sz="quarter" idx="10"/>
          </p:nvPr>
        </p:nvSpPr>
        <p:spPr>
          <a:ln/>
        </p:spPr>
        <p:txBody>
          <a:bodyPr/>
          <a:lstStyle>
            <a:lvl1pPr>
              <a:defRPr/>
            </a:lvl1pPr>
          </a:lstStyle>
          <a:p>
            <a:fld id="{3A29E9C4-FC61-454C-A2DA-54C086149D87}" type="slidenum">
              <a:rPr lang="en-US" altLang="nb-NO"/>
              <a:pPr/>
              <a:t>‹#›</a:t>
            </a:fld>
            <a:endParaRPr lang="en-US" altLang="nb-NO"/>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DB2E1C48-CF99-4390-97C7-678011670737}" type="datetimeFigureOut">
              <a:rPr lang="en-US"/>
              <a:pPr>
                <a:defRPr/>
              </a:pPr>
              <a:t>6/13/2015</a:t>
            </a:fld>
            <a:endParaRPr lang="en-US"/>
          </a:p>
        </p:txBody>
      </p:sp>
    </p:spTree>
    <p:extLst>
      <p:ext uri="{BB962C8B-B14F-4D97-AF65-F5344CB8AC3E}">
        <p14:creationId xmlns:p14="http://schemas.microsoft.com/office/powerpoint/2010/main" val="60119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b-NO" smtClean="0"/>
              <a:t>Klikk for å redigere tittelstil</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endParaRPr lang="en-US" alt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fld id="{72D7009E-465E-4739-B355-29EFC41932B7}" type="slidenum">
              <a:rPr lang="en-US" altLang="nb-NO"/>
              <a:pPr/>
              <a:t>‹#›</a:t>
            </a:fld>
            <a:endParaRPr lang="en-US" altLang="nb-NO"/>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cs typeface="+mn-cs"/>
              </a:defRPr>
            </a:lvl1pPr>
          </a:lstStyle>
          <a:p>
            <a:pPr>
              <a:defRPr/>
            </a:pPr>
            <a:fld id="{7AEF0F29-1683-425D-A809-EE4A5245A841}" type="datetimeFigureOut">
              <a:rPr lang="en-US"/>
              <a:pPr>
                <a:defRPr/>
              </a:pPr>
              <a:t>6/13/2015</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no/url?sa=i&amp;rct=j&amp;q=&amp;esrc=s&amp;frm=1&amp;source=images&amp;cd=&amp;cad=rja&amp;uact=8&amp;docid=1pdc134ecLuF5M&amp;tbnid=U1UjBcNrBzu1AM:&amp;ved=0CAUQjRw&amp;url=http://www.kansascity.com/2014/05/20/5034335/madrid-forward-bale-to-play-champions.html&amp;ei=AM19U_WPEYi6yQO0ioDIBQ&amp;psig=AFQjCNEQ41GwIMUqf7xxUzlYXI7s1ZrxTA&amp;ust=140083968074891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3.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png"/><Relationship Id="rId5" Type="http://schemas.openxmlformats.org/officeDocument/2006/relationships/oleObject" Target="../embeddings/Microsoft_Excel_Chart1.xls"/><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5.emf"/><Relationship Id="rId4"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658813" y="576263"/>
            <a:ext cx="7918450" cy="2593975"/>
          </a:xfrm>
        </p:spPr>
        <p:txBody>
          <a:bodyPr/>
          <a:lstStyle/>
          <a:p>
            <a:pPr eaLnBrk="1" fontAlgn="auto" hangingPunct="1">
              <a:spcAft>
                <a:spcPts val="0"/>
              </a:spcAft>
              <a:defRPr/>
            </a:pPr>
            <a:r>
              <a:rPr lang="nb-NO" sz="3200" b="1" kern="0" spc="0" dirty="0" err="1" smtClean="0">
                <a:solidFill>
                  <a:schemeClr val="bg1"/>
                </a:solidFill>
                <a:latin typeface="Georgia"/>
                <a:ea typeface="ＭＳ Ｐゴシック" charset="0"/>
                <a:cs typeface="Arial"/>
              </a:rPr>
              <a:t>Assessing</a:t>
            </a:r>
            <a:r>
              <a:rPr lang="nb-NO" sz="3200" b="1" kern="0" spc="0" dirty="0" smtClean="0">
                <a:solidFill>
                  <a:schemeClr val="bg1"/>
                </a:solidFill>
                <a:latin typeface="Georgia"/>
                <a:ea typeface="ＭＳ Ｐゴシック" charset="0"/>
                <a:cs typeface="Arial"/>
              </a:rPr>
              <a:t> </a:t>
            </a:r>
            <a:r>
              <a:rPr lang="nb-NO" sz="3200" b="1" kern="0" spc="0" dirty="0" err="1" smtClean="0">
                <a:solidFill>
                  <a:schemeClr val="bg1"/>
                </a:solidFill>
                <a:latin typeface="Georgia"/>
                <a:ea typeface="ＭＳ Ｐゴシック" charset="0"/>
                <a:cs typeface="Arial"/>
              </a:rPr>
              <a:t>physical</a:t>
            </a:r>
            <a:r>
              <a:rPr lang="nb-NO" sz="3200" b="1" kern="0" spc="0" dirty="0" smtClean="0">
                <a:solidFill>
                  <a:schemeClr val="bg1"/>
                </a:solidFill>
                <a:latin typeface="Georgia"/>
                <a:ea typeface="ＭＳ Ｐゴシック" charset="0"/>
                <a:cs typeface="Arial"/>
              </a:rPr>
              <a:t> </a:t>
            </a:r>
            <a:r>
              <a:rPr lang="nb-NO" sz="3200" b="1" kern="0" spc="0" dirty="0">
                <a:solidFill>
                  <a:schemeClr val="bg1"/>
                </a:solidFill>
                <a:latin typeface="Georgia"/>
                <a:ea typeface="ＭＳ Ｐゴシック" charset="0"/>
                <a:cs typeface="Arial"/>
              </a:rPr>
              <a:t>and </a:t>
            </a:r>
            <a:r>
              <a:rPr lang="nb-NO" sz="3200" b="1" kern="0" spc="0" dirty="0" err="1">
                <a:solidFill>
                  <a:schemeClr val="bg1"/>
                </a:solidFill>
                <a:latin typeface="Georgia"/>
                <a:ea typeface="ＭＳ Ｐゴシック" charset="0"/>
                <a:cs typeface="Arial"/>
              </a:rPr>
              <a:t>physiological</a:t>
            </a:r>
            <a:r>
              <a:rPr lang="nb-NO" sz="3200" b="1" kern="0" spc="0" dirty="0">
                <a:solidFill>
                  <a:schemeClr val="bg1"/>
                </a:solidFill>
                <a:latin typeface="Georgia"/>
                <a:ea typeface="ＭＳ Ｐゴシック" charset="0"/>
                <a:cs typeface="Arial"/>
              </a:rPr>
              <a:t> </a:t>
            </a:r>
            <a:r>
              <a:rPr lang="nb-NO" sz="3200" b="1" kern="0" spc="0" dirty="0" err="1" smtClean="0">
                <a:solidFill>
                  <a:schemeClr val="bg1"/>
                </a:solidFill>
                <a:latin typeface="Georgia"/>
                <a:ea typeface="ＭＳ Ｐゴシック" charset="0"/>
                <a:cs typeface="Arial"/>
              </a:rPr>
              <a:t>characteristics</a:t>
            </a:r>
            <a:r>
              <a:rPr lang="nb-NO" sz="3200" b="1" kern="0" spc="0" dirty="0" smtClean="0">
                <a:solidFill>
                  <a:schemeClr val="bg1"/>
                </a:solidFill>
                <a:latin typeface="Georgia"/>
                <a:ea typeface="ＭＳ Ｐゴシック" charset="0"/>
                <a:cs typeface="Arial"/>
              </a:rPr>
              <a:t> in </a:t>
            </a:r>
            <a:r>
              <a:rPr lang="nb-NO" sz="3200" b="1" kern="0" spc="0" dirty="0" err="1">
                <a:solidFill>
                  <a:schemeClr val="bg1"/>
                </a:solidFill>
                <a:latin typeface="Georgia"/>
                <a:ea typeface="ＭＳ Ｐゴシック" charset="0"/>
                <a:cs typeface="Arial"/>
              </a:rPr>
              <a:t>soccer</a:t>
            </a:r>
            <a:r>
              <a:rPr lang="nb-NO" sz="3200" b="1" kern="0" spc="0" dirty="0">
                <a:solidFill>
                  <a:schemeClr val="bg1"/>
                </a:solidFill>
                <a:latin typeface="Georgia"/>
                <a:ea typeface="ＭＳ Ｐゴシック" charset="0"/>
                <a:cs typeface="Arial"/>
              </a:rPr>
              <a:t> </a:t>
            </a:r>
            <a:r>
              <a:rPr lang="nb-NO" sz="3200" b="1" kern="0" spc="0" dirty="0" err="1" smtClean="0">
                <a:solidFill>
                  <a:schemeClr val="bg1"/>
                </a:solidFill>
                <a:latin typeface="Georgia"/>
                <a:ea typeface="ＭＳ Ｐゴシック" charset="0"/>
                <a:cs typeface="Arial"/>
              </a:rPr>
              <a:t>players</a:t>
            </a:r>
            <a:r>
              <a:rPr lang="nb-NO" sz="3200" b="1" kern="0" spc="0" dirty="0">
                <a:solidFill>
                  <a:schemeClr val="bg1"/>
                </a:solidFill>
                <a:latin typeface="Georgia"/>
                <a:ea typeface="ＭＳ Ｐゴシック" charset="0"/>
                <a:cs typeface="Arial"/>
              </a:rPr>
              <a:t/>
            </a:r>
            <a:br>
              <a:rPr lang="nb-NO" sz="3200" b="1" kern="0" spc="0" dirty="0">
                <a:solidFill>
                  <a:schemeClr val="bg1"/>
                </a:solidFill>
                <a:latin typeface="Georgia"/>
                <a:ea typeface="ＭＳ Ｐゴシック" charset="0"/>
                <a:cs typeface="Arial"/>
              </a:rPr>
            </a:br>
            <a:r>
              <a:rPr lang="nb-NO" sz="3200" b="1" kern="0" spc="0" dirty="0">
                <a:solidFill>
                  <a:schemeClr val="bg1"/>
                </a:solidFill>
                <a:latin typeface="Georgia"/>
                <a:ea typeface="ＭＳ Ｐゴシック" charset="0"/>
                <a:cs typeface="Arial"/>
              </a:rPr>
              <a:t/>
            </a:r>
            <a:br>
              <a:rPr lang="nb-NO" sz="3200" b="1" kern="0" spc="0" dirty="0">
                <a:solidFill>
                  <a:schemeClr val="bg1"/>
                </a:solidFill>
                <a:latin typeface="Georgia"/>
                <a:ea typeface="ＭＳ Ｐゴシック" charset="0"/>
                <a:cs typeface="Arial"/>
              </a:rPr>
            </a:br>
            <a:r>
              <a:rPr lang="nb-NO" sz="2200" b="1" kern="0" spc="0" dirty="0" err="1" smtClean="0">
                <a:solidFill>
                  <a:schemeClr val="bg1"/>
                </a:solidFill>
                <a:latin typeface="Georgia"/>
                <a:ea typeface="ＭＳ Ｐゴシック" charset="0"/>
                <a:cs typeface="Arial"/>
              </a:rPr>
              <a:t>Why</a:t>
            </a:r>
            <a:r>
              <a:rPr lang="nb-NO" sz="2200" b="1" kern="0" spc="0" dirty="0" smtClean="0">
                <a:solidFill>
                  <a:schemeClr val="bg1"/>
                </a:solidFill>
                <a:latin typeface="Georgia"/>
                <a:ea typeface="ＭＳ Ｐゴシック" charset="0"/>
                <a:cs typeface="Arial"/>
              </a:rPr>
              <a:t>, </a:t>
            </a:r>
            <a:r>
              <a:rPr lang="nb-NO" sz="2200" b="1" kern="0" spc="0" dirty="0" err="1" smtClean="0">
                <a:solidFill>
                  <a:schemeClr val="bg1"/>
                </a:solidFill>
                <a:latin typeface="Georgia"/>
                <a:ea typeface="ＭＳ Ｐゴシック" charset="0"/>
                <a:cs typeface="Arial"/>
              </a:rPr>
              <a:t>what</a:t>
            </a:r>
            <a:r>
              <a:rPr lang="nb-NO" sz="2200" b="1" kern="0" spc="0" dirty="0" smtClean="0">
                <a:solidFill>
                  <a:schemeClr val="bg1"/>
                </a:solidFill>
                <a:latin typeface="Georgia"/>
                <a:ea typeface="ＭＳ Ｐゴシック" charset="0"/>
                <a:cs typeface="Arial"/>
              </a:rPr>
              <a:t> </a:t>
            </a:r>
            <a:r>
              <a:rPr lang="nb-NO" sz="2200" b="1" kern="0" spc="0" dirty="0">
                <a:solidFill>
                  <a:schemeClr val="bg1"/>
                </a:solidFill>
                <a:latin typeface="Georgia"/>
                <a:ea typeface="ＭＳ Ｐゴシック" charset="0"/>
                <a:cs typeface="Arial"/>
              </a:rPr>
              <a:t>and </a:t>
            </a:r>
            <a:r>
              <a:rPr lang="nb-NO" sz="2200" b="1" kern="0" spc="0" dirty="0" err="1">
                <a:solidFill>
                  <a:schemeClr val="bg1"/>
                </a:solidFill>
                <a:latin typeface="Georgia"/>
                <a:ea typeface="ＭＳ Ｐゴシック" charset="0"/>
                <a:cs typeface="Arial"/>
              </a:rPr>
              <a:t>how</a:t>
            </a:r>
            <a:r>
              <a:rPr lang="nb-NO" sz="2200" b="1" kern="0" spc="0" dirty="0">
                <a:solidFill>
                  <a:schemeClr val="bg1"/>
                </a:solidFill>
                <a:latin typeface="Georgia"/>
                <a:ea typeface="ＭＳ Ｐゴシック" charset="0"/>
                <a:cs typeface="Arial"/>
              </a:rPr>
              <a:t> </a:t>
            </a:r>
            <a:r>
              <a:rPr lang="nb-NO" sz="2200" b="1" kern="0" spc="0" dirty="0" err="1">
                <a:solidFill>
                  <a:schemeClr val="bg1"/>
                </a:solidFill>
                <a:latin typeface="Georgia"/>
                <a:ea typeface="ＭＳ Ｐゴシック" charset="0"/>
                <a:cs typeface="Arial"/>
              </a:rPr>
              <a:t>should</a:t>
            </a:r>
            <a:r>
              <a:rPr lang="nb-NO" sz="2200" b="1" kern="0" spc="0" dirty="0">
                <a:solidFill>
                  <a:schemeClr val="bg1"/>
                </a:solidFill>
                <a:latin typeface="Georgia"/>
                <a:ea typeface="ＭＳ Ｐゴシック" charset="0"/>
                <a:cs typeface="Arial"/>
              </a:rPr>
              <a:t> </a:t>
            </a:r>
            <a:r>
              <a:rPr lang="nb-NO" sz="2200" b="1" kern="0" spc="0" dirty="0" err="1">
                <a:solidFill>
                  <a:schemeClr val="bg1"/>
                </a:solidFill>
                <a:latin typeface="Georgia"/>
                <a:ea typeface="ＭＳ Ｐゴシック" charset="0"/>
                <a:cs typeface="Arial"/>
              </a:rPr>
              <a:t>we</a:t>
            </a:r>
            <a:r>
              <a:rPr lang="nb-NO" sz="2200" b="1" kern="0" spc="0" dirty="0">
                <a:solidFill>
                  <a:schemeClr val="bg1"/>
                </a:solidFill>
                <a:latin typeface="Georgia"/>
                <a:ea typeface="ＭＳ Ｐゴシック" charset="0"/>
                <a:cs typeface="Arial"/>
              </a:rPr>
              <a:t> </a:t>
            </a:r>
            <a:r>
              <a:rPr lang="nb-NO" sz="2200" b="1" kern="0" spc="0" dirty="0" err="1">
                <a:solidFill>
                  <a:schemeClr val="bg1"/>
                </a:solidFill>
                <a:latin typeface="Georgia"/>
                <a:ea typeface="ＭＳ Ｐゴシック" charset="0"/>
                <a:cs typeface="Arial"/>
              </a:rPr>
              <a:t>measure</a:t>
            </a:r>
            <a:r>
              <a:rPr lang="nb-NO" sz="2200" b="1" kern="0" spc="0" dirty="0" smtClean="0">
                <a:solidFill>
                  <a:schemeClr val="bg1"/>
                </a:solidFill>
                <a:latin typeface="Georgia"/>
                <a:ea typeface="ＭＳ Ｐゴシック" charset="0"/>
                <a:cs typeface="Arial"/>
              </a:rPr>
              <a:t>?</a:t>
            </a:r>
            <a:r>
              <a:rPr lang="nb-NO" sz="3200" b="1" kern="0" spc="0" dirty="0" smtClean="0">
                <a:solidFill>
                  <a:schemeClr val="bg1"/>
                </a:solidFill>
                <a:latin typeface="Georgia"/>
                <a:ea typeface="ＭＳ Ｐゴシック" charset="0"/>
                <a:cs typeface="Arial"/>
              </a:rPr>
              <a:t/>
            </a:r>
            <a:br>
              <a:rPr lang="nb-NO" sz="3200" b="1" kern="0" spc="0" dirty="0" smtClean="0">
                <a:solidFill>
                  <a:schemeClr val="bg1"/>
                </a:solidFill>
                <a:latin typeface="Georgia"/>
                <a:ea typeface="ＭＳ Ｐゴシック" charset="0"/>
                <a:cs typeface="Arial"/>
              </a:rPr>
            </a:br>
            <a:endParaRPr lang="en-US" dirty="0">
              <a:solidFill>
                <a:schemeClr val="bg1"/>
              </a:solidFill>
            </a:endParaRPr>
          </a:p>
        </p:txBody>
      </p:sp>
      <p:sp>
        <p:nvSpPr>
          <p:cNvPr id="2052" name="Undertittel 2"/>
          <p:cNvSpPr>
            <a:spLocks noGrp="1"/>
          </p:cNvSpPr>
          <p:nvPr>
            <p:ph type="subTitle" idx="1"/>
          </p:nvPr>
        </p:nvSpPr>
        <p:spPr>
          <a:xfrm>
            <a:off x="666750" y="4041775"/>
            <a:ext cx="7342188" cy="1066800"/>
          </a:xfrm>
        </p:spPr>
        <p:txBody>
          <a:bodyPr>
            <a:normAutofit fontScale="92500" lnSpcReduction="20000"/>
          </a:bodyPr>
          <a:lstStyle/>
          <a:p>
            <a:pPr eaLnBrk="1" hangingPunct="1">
              <a:defRPr/>
            </a:pPr>
            <a:r>
              <a:rPr lang="nb-NO" altLang="en-US" sz="1200" b="1" smtClean="0">
                <a:solidFill>
                  <a:schemeClr val="bg1"/>
                </a:solidFill>
                <a:latin typeface="Georgia" pitchFamily="18" charset="0"/>
              </a:rPr>
              <a:t>Thomas Haugen (PhD), </a:t>
            </a:r>
          </a:p>
          <a:p>
            <a:pPr eaLnBrk="1" hangingPunct="1">
              <a:defRPr/>
            </a:pPr>
            <a:r>
              <a:rPr lang="nb-NO" altLang="en-US" sz="1200" b="1" smtClean="0">
                <a:solidFill>
                  <a:schemeClr val="bg1"/>
                </a:solidFill>
                <a:latin typeface="Georgia" pitchFamily="18" charset="0"/>
              </a:rPr>
              <a:t>Norwegian Olympic Federation</a:t>
            </a:r>
            <a:br>
              <a:rPr lang="nb-NO" altLang="en-US" sz="1200" b="1" smtClean="0">
                <a:solidFill>
                  <a:schemeClr val="bg1"/>
                </a:solidFill>
                <a:latin typeface="Georgia" pitchFamily="18" charset="0"/>
              </a:rPr>
            </a:br>
            <a:r>
              <a:rPr lang="nb-NO" altLang="en-US" sz="1200" b="1" smtClean="0">
                <a:solidFill>
                  <a:schemeClr val="bg1"/>
                </a:solidFill>
                <a:latin typeface="Georgia" pitchFamily="18" charset="0"/>
              </a:rPr>
              <a:t/>
            </a:r>
            <a:br>
              <a:rPr lang="nb-NO" altLang="en-US" sz="1200" b="1" smtClean="0">
                <a:solidFill>
                  <a:schemeClr val="bg1"/>
                </a:solidFill>
                <a:latin typeface="Georgia" pitchFamily="18" charset="0"/>
              </a:rPr>
            </a:br>
            <a:r>
              <a:rPr lang="nb-NO" altLang="en-US" sz="1200" b="1" smtClean="0">
                <a:solidFill>
                  <a:schemeClr val="bg1"/>
                </a:solidFill>
                <a:latin typeface="Georgia" pitchFamily="18" charset="0"/>
              </a:rPr>
              <a:t>Stephen Seiler (Prof.), </a:t>
            </a:r>
          </a:p>
          <a:p>
            <a:pPr eaLnBrk="1" hangingPunct="1">
              <a:defRPr/>
            </a:pPr>
            <a:r>
              <a:rPr lang="nb-NO" altLang="en-US" sz="1200" b="1" smtClean="0">
                <a:solidFill>
                  <a:schemeClr val="bg1"/>
                </a:solidFill>
                <a:latin typeface="Georgia" pitchFamily="18" charset="0"/>
              </a:rPr>
              <a:t>Faculty of Health and Sport Sciences, </a:t>
            </a:r>
          </a:p>
          <a:p>
            <a:pPr eaLnBrk="1" hangingPunct="1">
              <a:defRPr/>
            </a:pPr>
            <a:r>
              <a:rPr lang="nb-NO" altLang="en-US" sz="1200" b="1" smtClean="0">
                <a:solidFill>
                  <a:schemeClr val="bg1"/>
                </a:solidFill>
                <a:latin typeface="Georgia" pitchFamily="18" charset="0"/>
              </a:rPr>
              <a:t>University of Agder</a:t>
            </a:r>
            <a:endParaRPr lang="en-US" altLang="en-US" sz="120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601663" y="622300"/>
            <a:ext cx="8713787" cy="768350"/>
          </a:xfrm>
        </p:spPr>
        <p:txBody>
          <a:bodyPr/>
          <a:lstStyle/>
          <a:p>
            <a:pPr eaLnBrk="1" hangingPunct="1">
              <a:defRPr/>
            </a:pPr>
            <a:r>
              <a:rPr lang="en-US" sz="3200" b="1" dirty="0" smtClean="0">
                <a:solidFill>
                  <a:schemeClr val="bg1"/>
                </a:solidFill>
                <a:latin typeface="Georgia" panose="02040502050405020303" pitchFamily="18" charset="0"/>
              </a:rPr>
              <a:t>Aerobic  demands  in elite soccer</a:t>
            </a:r>
            <a:br>
              <a:rPr lang="en-US" sz="3200" b="1" dirty="0" smtClean="0">
                <a:solidFill>
                  <a:schemeClr val="bg1"/>
                </a:solidFill>
                <a:latin typeface="Georgia" panose="02040502050405020303" pitchFamily="18" charset="0"/>
              </a:rPr>
            </a:br>
            <a:r>
              <a:rPr lang="en-US" sz="3200" b="1" dirty="0" smtClean="0">
                <a:solidFill>
                  <a:schemeClr val="bg1"/>
                </a:solidFill>
                <a:latin typeface="Georgia" panose="02040502050405020303" pitchFamily="18" charset="0"/>
              </a:rPr>
              <a:t/>
            </a:r>
            <a:br>
              <a:rPr lang="en-US" sz="3200" b="1" dirty="0" smtClean="0">
                <a:solidFill>
                  <a:schemeClr val="bg1"/>
                </a:solidFill>
                <a:latin typeface="Georgia" panose="02040502050405020303" pitchFamily="18" charset="0"/>
              </a:rPr>
            </a:br>
            <a:r>
              <a:rPr lang="en-US" sz="2400" b="1" dirty="0" smtClean="0">
                <a:solidFill>
                  <a:schemeClr val="bg1"/>
                </a:solidFill>
                <a:latin typeface="Georgia" panose="02040502050405020303" pitchFamily="18" charset="0"/>
              </a:rPr>
              <a:t>Observations from game analyses: </a:t>
            </a:r>
            <a:endParaRPr lang="en-US" sz="2400" b="1" baseline="40000" dirty="0">
              <a:solidFill>
                <a:schemeClr val="bg1"/>
              </a:solidFill>
              <a:latin typeface="Georgia" panose="02040502050405020303" pitchFamily="18" charset="0"/>
            </a:endParaRPr>
          </a:p>
        </p:txBody>
      </p:sp>
      <p:sp>
        <p:nvSpPr>
          <p:cNvPr id="5" name="Rectangle 3"/>
          <p:cNvSpPr txBox="1">
            <a:spLocks noChangeArrowheads="1"/>
          </p:cNvSpPr>
          <p:nvPr/>
        </p:nvSpPr>
        <p:spPr bwMode="auto">
          <a:xfrm>
            <a:off x="260350" y="2112963"/>
            <a:ext cx="83423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defRPr/>
            </a:pPr>
            <a:r>
              <a:rPr lang="en-US" altLang="en-US" dirty="0" smtClean="0">
                <a:solidFill>
                  <a:schemeClr val="bg1"/>
                </a:solidFill>
                <a:latin typeface="Georgia" pitchFamily="18" charset="0"/>
              </a:rPr>
              <a:t>No relationship between game success and running performance</a:t>
            </a:r>
          </a:p>
          <a:p>
            <a:pPr marL="114300" indent="0" eaLnBrk="1" hangingPunct="1">
              <a:buFont typeface="Arial" pitchFamily="34" charset="0"/>
              <a:buNone/>
              <a:defRPr/>
            </a:pPr>
            <a:endParaRPr lang="en-US" altLang="en-US" dirty="0" smtClean="0">
              <a:solidFill>
                <a:schemeClr val="bg1"/>
              </a:solidFill>
              <a:latin typeface="Georgia" pitchFamily="18" charset="0"/>
            </a:endParaRPr>
          </a:p>
          <a:p>
            <a:pPr eaLnBrk="1" hangingPunct="1">
              <a:defRPr/>
            </a:pPr>
            <a:r>
              <a:rPr lang="en-US" altLang="en-US" dirty="0" smtClean="0">
                <a:solidFill>
                  <a:schemeClr val="bg1"/>
                </a:solidFill>
                <a:latin typeface="Georgia" pitchFamily="18" charset="0"/>
              </a:rPr>
              <a:t>High-intensity running distance during matches has increased by 30% in the English Premier League the last 7 seasons</a:t>
            </a:r>
          </a:p>
          <a:p>
            <a:pPr marL="114300" indent="0" eaLnBrk="1" hangingPunct="1">
              <a:buFont typeface="Arial" pitchFamily="34" charset="0"/>
              <a:buNone/>
              <a:defRPr/>
            </a:pPr>
            <a:endParaRPr lang="en-US" altLang="en-US" dirty="0" smtClean="0">
              <a:solidFill>
                <a:schemeClr val="bg1"/>
              </a:solidFill>
              <a:latin typeface="Georgia" pitchFamily="18" charset="0"/>
            </a:endParaRPr>
          </a:p>
          <a:p>
            <a:pPr eaLnBrk="1" hangingPunct="1">
              <a:defRPr/>
            </a:pPr>
            <a:r>
              <a:rPr lang="en-US" altLang="en-US" dirty="0" smtClean="0">
                <a:solidFill>
                  <a:schemeClr val="bg1"/>
                </a:solidFill>
                <a:latin typeface="Georgia" pitchFamily="18" charset="0"/>
              </a:rPr>
              <a:t>A myriad of contextual variables</a:t>
            </a:r>
          </a:p>
          <a:p>
            <a:pPr eaLnBrk="1" hangingPunct="1">
              <a:defRPr/>
            </a:pPr>
            <a:endParaRPr lang="en-US" altLang="en-US" dirty="0" smtClean="0">
              <a:solidFill>
                <a:schemeClr val="bg1"/>
              </a:solidFill>
              <a:latin typeface="Georgia" pitchFamily="18" charset="0"/>
            </a:endParaRPr>
          </a:p>
          <a:p>
            <a:pPr eaLnBrk="1" hangingPunct="1">
              <a:defRPr/>
            </a:pPr>
            <a:endParaRPr lang="en-US" altLang="en-US" baseline="30000" dirty="0" smtClean="0">
              <a:solidFill>
                <a:schemeClr val="bg1"/>
              </a:solidFill>
              <a:latin typeface="Georgia" pitchFamily="18" charset="0"/>
            </a:endParaRPr>
          </a:p>
          <a:p>
            <a:pPr eaLnBrk="1" hangingPunct="1">
              <a:defRPr/>
            </a:pPr>
            <a:endParaRPr lang="en-US" altLang="en-US" dirty="0" smtClean="0">
              <a:solidFill>
                <a:schemeClr val="bg1"/>
              </a:solidFill>
              <a:latin typeface="Georgia" pitchFamily="18" charset="0"/>
            </a:endParaRPr>
          </a:p>
          <a:p>
            <a:pPr eaLnBrk="1" hangingPunct="1">
              <a:defRPr/>
            </a:pPr>
            <a:endParaRPr lang="en-US" altLang="en-US" dirty="0" smtClean="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698500" y="504825"/>
            <a:ext cx="6889750" cy="779463"/>
          </a:xfrm>
        </p:spPr>
        <p:txBody>
          <a:bodyPr/>
          <a:lstStyle/>
          <a:p>
            <a:pPr algn="ctr">
              <a:defRPr/>
            </a:pPr>
            <a:r>
              <a:rPr lang="nb-NO" sz="2800" b="1" dirty="0" smtClean="0">
                <a:latin typeface="Georgia" panose="02040502050405020303" pitchFamily="18" charset="0"/>
              </a:rPr>
              <a:t>VO</a:t>
            </a:r>
            <a:r>
              <a:rPr lang="nb-NO" sz="2800" b="1" baseline="-25000" dirty="0" smtClean="0">
                <a:latin typeface="Georgia" panose="02040502050405020303" pitchFamily="18" charset="0"/>
              </a:rPr>
              <a:t>2 </a:t>
            </a:r>
            <a:r>
              <a:rPr lang="nb-NO" sz="2800" b="1" dirty="0" err="1" smtClean="0">
                <a:latin typeface="Georgia" panose="02040502050405020303" pitchFamily="18" charset="0"/>
              </a:rPr>
              <a:t>max</a:t>
            </a:r>
            <a:r>
              <a:rPr lang="nb-NO" sz="2800" b="1" dirty="0" smtClean="0">
                <a:latin typeface="Georgia" panose="02040502050405020303" pitchFamily="18" charset="0"/>
              </a:rPr>
              <a:t> in elite </a:t>
            </a:r>
            <a:r>
              <a:rPr lang="nb-NO" sz="2800" b="1" dirty="0" err="1" smtClean="0">
                <a:latin typeface="Georgia" panose="02040502050405020303" pitchFamily="18" charset="0"/>
              </a:rPr>
              <a:t>soccer</a:t>
            </a:r>
            <a:endParaRPr lang="en-US" sz="2000" b="1" baseline="-25000" dirty="0">
              <a:latin typeface="Georgia" panose="02040502050405020303" pitchFamily="18" charset="0"/>
            </a:endParaRPr>
          </a:p>
        </p:txBody>
      </p:sp>
      <p:graphicFrame>
        <p:nvGraphicFramePr>
          <p:cNvPr id="5" name="Tabell 4"/>
          <p:cNvGraphicFramePr>
            <a:graphicFrameLocks noGrp="1"/>
          </p:cNvGraphicFramePr>
          <p:nvPr/>
        </p:nvGraphicFramePr>
        <p:xfrm>
          <a:off x="250825" y="1989138"/>
          <a:ext cx="7969250" cy="2879725"/>
        </p:xfrm>
        <a:graphic>
          <a:graphicData uri="http://schemas.openxmlformats.org/drawingml/2006/table">
            <a:tbl>
              <a:tblPr firstRow="1" firstCol="1" bandRow="1"/>
              <a:tblGrid>
                <a:gridCol w="1561314"/>
                <a:gridCol w="1007990"/>
                <a:gridCol w="1079989"/>
                <a:gridCol w="1079989"/>
                <a:gridCol w="1079989"/>
                <a:gridCol w="1079989"/>
                <a:gridCol w="1079990"/>
              </a:tblGrid>
              <a:tr h="959908">
                <a:tc>
                  <a:txBody>
                    <a:bodyPr/>
                    <a:lstStyle/>
                    <a:p>
                      <a:pPr>
                        <a:lnSpc>
                          <a:spcPct val="115000"/>
                        </a:lnSpc>
                        <a:spcAft>
                          <a:spcPts val="0"/>
                        </a:spcAft>
                      </a:pPr>
                      <a:r>
                        <a:rPr lang="nb-NO" sz="1800" b="1" dirty="0" err="1" smtClean="0">
                          <a:effectLst/>
                          <a:latin typeface="Georgia" panose="02040502050405020303" pitchFamily="18" charset="0"/>
                          <a:ea typeface="Calibri"/>
                          <a:cs typeface="Times New Roman"/>
                        </a:rPr>
                        <a:t>Percentile</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dirty="0">
                          <a:effectLst/>
                          <a:latin typeface="Georgia" panose="02040502050405020303" pitchFamily="18" charset="0"/>
                          <a:ea typeface="Calibri"/>
                          <a:cs typeface="Times New Roman"/>
                        </a:rPr>
                        <a:t>99</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dirty="0">
                          <a:effectLst/>
                          <a:latin typeface="Georgia" panose="02040502050405020303" pitchFamily="18" charset="0"/>
                          <a:ea typeface="Calibri"/>
                          <a:cs typeface="Times New Roman"/>
                        </a:rPr>
                        <a:t>90</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dirty="0">
                          <a:effectLst/>
                          <a:latin typeface="Georgia" panose="02040502050405020303" pitchFamily="18" charset="0"/>
                          <a:ea typeface="Calibri"/>
                          <a:cs typeface="Times New Roman"/>
                        </a:rPr>
                        <a:t>75</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dirty="0">
                          <a:solidFill>
                            <a:srgbClr val="FF0000"/>
                          </a:solidFill>
                          <a:effectLst/>
                          <a:latin typeface="Georgia" panose="02040502050405020303" pitchFamily="18" charset="0"/>
                          <a:ea typeface="Calibri"/>
                          <a:cs typeface="Times New Roman"/>
                        </a:rPr>
                        <a:t>50</a:t>
                      </a:r>
                      <a:endParaRPr lang="en-US" sz="1800" dirty="0">
                        <a:solidFill>
                          <a:srgbClr val="FF0000"/>
                        </a:solidFill>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dirty="0">
                          <a:effectLst/>
                          <a:latin typeface="Georgia" panose="02040502050405020303" pitchFamily="18" charset="0"/>
                          <a:ea typeface="Calibri"/>
                          <a:cs typeface="Times New Roman"/>
                        </a:rPr>
                        <a:t>25</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b="1">
                          <a:effectLst/>
                          <a:latin typeface="Georgia" panose="02040502050405020303" pitchFamily="18" charset="0"/>
                          <a:ea typeface="Calibri"/>
                          <a:cs typeface="Times New Roman"/>
                        </a:rPr>
                        <a:t>10</a:t>
                      </a:r>
                      <a:endParaRPr lang="en-US" sz="180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908">
                <a:tc>
                  <a:txBody>
                    <a:bodyPr/>
                    <a:lstStyle/>
                    <a:p>
                      <a:pPr>
                        <a:lnSpc>
                          <a:spcPct val="115000"/>
                        </a:lnSpc>
                        <a:spcAft>
                          <a:spcPts val="0"/>
                        </a:spcAft>
                      </a:pPr>
                      <a:r>
                        <a:rPr lang="nb-NO" sz="1800" dirty="0" smtClean="0">
                          <a:effectLst/>
                          <a:latin typeface="Georgia" panose="02040502050405020303" pitchFamily="18" charset="0"/>
                          <a:ea typeface="Calibri"/>
                          <a:cs typeface="Times New Roman"/>
                        </a:rPr>
                        <a:t>Men</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74</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69</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66</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solidFill>
                            <a:srgbClr val="FF0000"/>
                          </a:solidFill>
                          <a:effectLst/>
                          <a:latin typeface="Georgia" panose="02040502050405020303" pitchFamily="18" charset="0"/>
                          <a:ea typeface="Calibri"/>
                          <a:cs typeface="Times New Roman"/>
                        </a:rPr>
                        <a:t>63</a:t>
                      </a:r>
                      <a:endParaRPr lang="en-US" sz="1800" dirty="0">
                        <a:solidFill>
                          <a:srgbClr val="FF0000"/>
                        </a:solidFill>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60</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57</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w="12700" cap="flat" cmpd="sng" algn="ctr">
                      <a:solidFill>
                        <a:srgbClr val="000000"/>
                      </a:solidFill>
                      <a:prstDash val="solid"/>
                      <a:round/>
                      <a:headEnd type="none" w="med" len="med"/>
                      <a:tailEnd type="none" w="med" len="med"/>
                    </a:lnT>
                    <a:lnB>
                      <a:noFill/>
                    </a:lnB>
                  </a:tcPr>
                </a:tc>
              </a:tr>
              <a:tr h="959908">
                <a:tc>
                  <a:txBody>
                    <a:bodyPr/>
                    <a:lstStyle/>
                    <a:p>
                      <a:pPr>
                        <a:lnSpc>
                          <a:spcPct val="115000"/>
                        </a:lnSpc>
                        <a:spcAft>
                          <a:spcPts val="0"/>
                        </a:spcAft>
                      </a:pPr>
                      <a:r>
                        <a:rPr lang="nb-NO" sz="1800" dirty="0" err="1" smtClean="0">
                          <a:effectLst/>
                          <a:latin typeface="Georgia" panose="02040502050405020303" pitchFamily="18" charset="0"/>
                          <a:ea typeface="Calibri"/>
                          <a:cs typeface="Times New Roman"/>
                        </a:rPr>
                        <a:t>Women</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66</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a:effectLst/>
                          <a:latin typeface="Georgia" panose="02040502050405020303" pitchFamily="18" charset="0"/>
                          <a:ea typeface="Calibri"/>
                          <a:cs typeface="Times New Roman"/>
                        </a:rPr>
                        <a:t>62</a:t>
                      </a:r>
                      <a:endParaRPr lang="en-US" sz="180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59</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dirty="0">
                          <a:solidFill>
                            <a:srgbClr val="FF0000"/>
                          </a:solidFill>
                          <a:effectLst/>
                          <a:latin typeface="Georgia" panose="02040502050405020303" pitchFamily="18" charset="0"/>
                          <a:ea typeface="Calibri"/>
                          <a:cs typeface="Times New Roman"/>
                        </a:rPr>
                        <a:t>55</a:t>
                      </a:r>
                      <a:endParaRPr lang="en-US" sz="1800" dirty="0">
                        <a:solidFill>
                          <a:srgbClr val="FF0000"/>
                        </a:solidFill>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52</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b-NO" sz="1800" dirty="0">
                          <a:effectLst/>
                          <a:latin typeface="Georgia" panose="02040502050405020303" pitchFamily="18" charset="0"/>
                          <a:ea typeface="Calibri"/>
                          <a:cs typeface="Times New Roman"/>
                        </a:rPr>
                        <a:t>49</a:t>
                      </a:r>
                      <a:endParaRPr lang="en-US" sz="1800" dirty="0">
                        <a:effectLst/>
                        <a:latin typeface="Georgia" panose="02040502050405020303" pitchFamily="18" charset="0"/>
                        <a:ea typeface="Calibri"/>
                        <a:cs typeface="Times New Roman"/>
                      </a:endParaRPr>
                    </a:p>
                  </a:txBody>
                  <a:tcPr marL="68307" marR="68307"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828675" y="354013"/>
            <a:ext cx="86915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mj-ea"/>
                <a:cs typeface="+mj-cs"/>
              </a:defRPr>
            </a:lvl1pPr>
            <a:lvl2pPr algn="l" defTabSz="1042988" rtl="0" eaLnBrk="0" fontAlgn="base" hangingPunct="0">
              <a:spcBef>
                <a:spcPct val="0"/>
              </a:spcBef>
              <a:spcAft>
                <a:spcPct val="0"/>
              </a:spcAft>
              <a:defRPr sz="3000">
                <a:solidFill>
                  <a:srgbClr val="404041"/>
                </a:solidFill>
                <a:latin typeface="Georgia" pitchFamily="18"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eaLnBrk="1" hangingPunct="1">
              <a:defRPr/>
            </a:pPr>
            <a:r>
              <a:rPr lang="en-US" altLang="en-US" sz="2800" b="1" kern="0" dirty="0" smtClean="0">
                <a:latin typeface="Georgia" panose="02040502050405020303" pitchFamily="18" charset="0"/>
              </a:rPr>
              <a:t>VO</a:t>
            </a:r>
            <a:r>
              <a:rPr lang="en-US" altLang="en-US" sz="2800" b="1" kern="0" baseline="-25000" dirty="0" smtClean="0">
                <a:latin typeface="Georgia" panose="02040502050405020303" pitchFamily="18" charset="0"/>
              </a:rPr>
              <a:t>2 </a:t>
            </a:r>
            <a:r>
              <a:rPr lang="en-US" altLang="en-US" sz="2800" b="1" kern="0" dirty="0" smtClean="0">
                <a:latin typeface="Georgia" panose="02040502050405020303" pitchFamily="18" charset="0"/>
              </a:rPr>
              <a:t>max</a:t>
            </a:r>
            <a:r>
              <a:rPr lang="en-US" altLang="en-US" sz="2800" b="1" kern="0" baseline="-25000" dirty="0" smtClean="0">
                <a:latin typeface="Georgia" panose="02040502050405020303" pitchFamily="18" charset="0"/>
              </a:rPr>
              <a:t> </a:t>
            </a:r>
            <a:r>
              <a:rPr lang="en-US" altLang="en-US" sz="2800" b="1" kern="0" dirty="0" smtClean="0">
                <a:latin typeface="Georgia" panose="02040502050405020303" pitchFamily="18" charset="0"/>
              </a:rPr>
              <a:t>according to playing standard</a:t>
            </a:r>
            <a:endParaRPr lang="en-US" altLang="en-US" sz="2800" kern="0" baseline="40000" dirty="0" smtClean="0">
              <a:latin typeface="Georgia" panose="02040502050405020303" pitchFamily="18" charset="0"/>
            </a:endParaRPr>
          </a:p>
        </p:txBody>
      </p:sp>
      <p:graphicFrame>
        <p:nvGraphicFramePr>
          <p:cNvPr id="25603" name="Objekt 1"/>
          <p:cNvGraphicFramePr>
            <a:graphicFrameLocks noChangeAspect="1"/>
          </p:cNvGraphicFramePr>
          <p:nvPr/>
        </p:nvGraphicFramePr>
        <p:xfrm>
          <a:off x="-6350" y="1412875"/>
          <a:ext cx="8437563" cy="4252913"/>
        </p:xfrm>
        <a:graphic>
          <a:graphicData uri="http://schemas.openxmlformats.org/presentationml/2006/ole">
            <mc:AlternateContent xmlns:mc="http://schemas.openxmlformats.org/markup-compatibility/2006">
              <mc:Choice xmlns:v="urn:schemas-microsoft-com:vml" Requires="v">
                <p:oleObj spid="_x0000_s25605" r:id="rId4" imgW="9244440" imgH="4677120" progId="Prism5.Document">
                  <p:embed/>
                </p:oleObj>
              </mc:Choice>
              <mc:Fallback>
                <p:oleObj r:id="rId4" imgW="9244440" imgH="4677120" progId="Prism5.Document">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1412875"/>
                        <a:ext cx="8437563"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ktangel 1"/>
          <p:cNvSpPr>
            <a:spLocks noChangeArrowheads="1"/>
          </p:cNvSpPr>
          <p:nvPr/>
        </p:nvSpPr>
        <p:spPr bwMode="auto">
          <a:xfrm>
            <a:off x="3255963" y="5805488"/>
            <a:ext cx="221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828675" y="354013"/>
            <a:ext cx="676751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mj-ea"/>
                <a:cs typeface="+mj-cs"/>
              </a:defRPr>
            </a:lvl1pPr>
            <a:lvl2pPr algn="l" defTabSz="1042988" rtl="0" eaLnBrk="0" fontAlgn="base" hangingPunct="0">
              <a:spcBef>
                <a:spcPct val="0"/>
              </a:spcBef>
              <a:spcAft>
                <a:spcPct val="0"/>
              </a:spcAft>
              <a:defRPr sz="3000">
                <a:solidFill>
                  <a:srgbClr val="404041"/>
                </a:solidFill>
                <a:latin typeface="Georgia" pitchFamily="18"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en-US" altLang="en-US" sz="2800" b="1" kern="0" dirty="0" smtClean="0">
                <a:latin typeface="Georgia" panose="02040502050405020303" pitchFamily="18" charset="0"/>
              </a:rPr>
              <a:t>VO</a:t>
            </a:r>
            <a:r>
              <a:rPr lang="en-US" altLang="en-US" sz="2800" b="1" kern="0" baseline="-25000" dirty="0" smtClean="0">
                <a:latin typeface="Georgia" panose="02040502050405020303" pitchFamily="18" charset="0"/>
              </a:rPr>
              <a:t>2 </a:t>
            </a:r>
            <a:r>
              <a:rPr lang="en-US" altLang="en-US" sz="2800" b="1" kern="0" dirty="0" smtClean="0">
                <a:latin typeface="Georgia" panose="02040502050405020303" pitchFamily="18" charset="0"/>
              </a:rPr>
              <a:t>max</a:t>
            </a:r>
            <a:r>
              <a:rPr lang="en-US" altLang="en-US" sz="2800" b="1" kern="0" baseline="-25000" dirty="0" smtClean="0">
                <a:latin typeface="Georgia" panose="02040502050405020303" pitchFamily="18" charset="0"/>
              </a:rPr>
              <a:t> </a:t>
            </a:r>
            <a:r>
              <a:rPr lang="en-US" altLang="en-US" sz="2800" b="1" kern="0" dirty="0" smtClean="0">
                <a:latin typeface="Georgia" panose="02040502050405020303" pitchFamily="18" charset="0"/>
              </a:rPr>
              <a:t>according to season time</a:t>
            </a:r>
            <a:endParaRPr lang="en-US" altLang="en-US" sz="2800" kern="0" baseline="40000" dirty="0" smtClean="0">
              <a:latin typeface="Georgia" panose="02040502050405020303" pitchFamily="18" charset="0"/>
            </a:endParaRPr>
          </a:p>
        </p:txBody>
      </p:sp>
      <p:sp>
        <p:nvSpPr>
          <p:cNvPr id="2765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2765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27653" name="Objekt 9"/>
          <p:cNvGraphicFramePr>
            <a:graphicFrameLocks noChangeAspect="1"/>
          </p:cNvGraphicFramePr>
          <p:nvPr/>
        </p:nvGraphicFramePr>
        <p:xfrm>
          <a:off x="1389063" y="1254125"/>
          <a:ext cx="5229225" cy="5065713"/>
        </p:xfrm>
        <a:graphic>
          <a:graphicData uri="http://schemas.openxmlformats.org/presentationml/2006/ole">
            <mc:AlternateContent xmlns:mc="http://schemas.openxmlformats.org/markup-compatibility/2006">
              <mc:Choice xmlns:v="urn:schemas-microsoft-com:vml" Requires="v">
                <p:oleObj spid="_x0000_s27655" r:id="rId4" imgW="6519600" imgH="6310800" progId="Prism5.Document">
                  <p:embed/>
                </p:oleObj>
              </mc:Choice>
              <mc:Fallback>
                <p:oleObj r:id="rId4" imgW="6519600" imgH="6310800" progId="Prism5.Document">
                  <p:embed/>
                  <p:pic>
                    <p:nvPicPr>
                      <p:cNvPr id="0" name="Objek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063" y="1254125"/>
                        <a:ext cx="52292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ktangel 5"/>
          <p:cNvSpPr>
            <a:spLocks noChangeArrowheads="1"/>
          </p:cNvSpPr>
          <p:nvPr/>
        </p:nvSpPr>
        <p:spPr bwMode="auto">
          <a:xfrm>
            <a:off x="3225800" y="6256338"/>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3914775"/>
            <a:ext cx="6961187"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Rectangle 3"/>
          <p:cNvSpPr txBox="1">
            <a:spLocks noChangeArrowheads="1"/>
          </p:cNvSpPr>
          <p:nvPr/>
        </p:nvSpPr>
        <p:spPr bwMode="auto">
          <a:xfrm>
            <a:off x="1730375" y="1404938"/>
            <a:ext cx="48863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Font typeface="Arial" pitchFamily="34" charset="0"/>
              <a:buNone/>
            </a:pPr>
            <a:r>
              <a:rPr lang="en-US" altLang="en-US" sz="2000">
                <a:latin typeface="Georgia" pitchFamily="18" charset="0"/>
              </a:rPr>
              <a:t>Yo-Yo Intermittent Endurance Level</a:t>
            </a:r>
            <a:r>
              <a:rPr lang="en-US" altLang="en-US" sz="2400">
                <a:latin typeface="Georgia" pitchFamily="18" charset="0"/>
              </a:rPr>
              <a:t>1</a:t>
            </a:r>
          </a:p>
          <a:p>
            <a:pPr eaLnBrk="1" hangingPunct="1">
              <a:buFont typeface="Arial" pitchFamily="34" charset="0"/>
              <a:buNone/>
            </a:pPr>
            <a:r>
              <a:rPr lang="en-US" altLang="en-US" sz="2000">
                <a:latin typeface="Georgia" pitchFamily="18" charset="0"/>
              </a:rPr>
              <a:t>Yo-Yo Intermittent Endurance Level </a:t>
            </a:r>
            <a:r>
              <a:rPr lang="en-US" altLang="en-US" sz="2400">
                <a:latin typeface="Georgia" pitchFamily="18" charset="0"/>
              </a:rPr>
              <a:t>2</a:t>
            </a:r>
          </a:p>
          <a:p>
            <a:pPr eaLnBrk="1" hangingPunct="1">
              <a:buFont typeface="Arial" pitchFamily="34" charset="0"/>
              <a:buNone/>
            </a:pPr>
            <a:r>
              <a:rPr lang="en-US" altLang="en-US" sz="2000">
                <a:latin typeface="Georgia" pitchFamily="18" charset="0"/>
              </a:rPr>
              <a:t>Yo-Yo Intermittent Recovery Level </a:t>
            </a:r>
            <a:r>
              <a:rPr lang="en-US" altLang="en-US" sz="2400">
                <a:latin typeface="Georgia" pitchFamily="18" charset="0"/>
              </a:rPr>
              <a:t>1</a:t>
            </a:r>
          </a:p>
          <a:p>
            <a:pPr eaLnBrk="1" hangingPunct="1">
              <a:buFont typeface="Arial" pitchFamily="34" charset="0"/>
              <a:buNone/>
            </a:pPr>
            <a:r>
              <a:rPr lang="en-US" altLang="en-US" sz="2000">
                <a:latin typeface="Georgia" pitchFamily="18" charset="0"/>
              </a:rPr>
              <a:t>Yo-Yo Intermittent Recovery Level </a:t>
            </a:r>
            <a:r>
              <a:rPr lang="en-US" altLang="en-US" sz="2400">
                <a:latin typeface="Georgia" pitchFamily="18" charset="0"/>
              </a:rPr>
              <a:t>2</a:t>
            </a:r>
            <a:r>
              <a:rPr lang="en-US" altLang="en-US" sz="2000">
                <a:latin typeface="Georgia" pitchFamily="18" charset="0"/>
              </a:rPr>
              <a:t> </a:t>
            </a:r>
          </a:p>
        </p:txBody>
      </p:sp>
      <p:sp>
        <p:nvSpPr>
          <p:cNvPr id="5" name="Rektangel 4"/>
          <p:cNvSpPr/>
          <p:nvPr/>
        </p:nvSpPr>
        <p:spPr>
          <a:xfrm>
            <a:off x="817563" y="417513"/>
            <a:ext cx="6597650" cy="523875"/>
          </a:xfrm>
          <a:prstGeom prst="rect">
            <a:avLst/>
          </a:prstGeom>
        </p:spPr>
        <p:txBody>
          <a:bodyPr>
            <a:spAutoFit/>
          </a:bodyPr>
          <a:lstStyle/>
          <a:p>
            <a:pPr algn="ctr" eaLnBrk="1" hangingPunct="1">
              <a:defRPr/>
            </a:pPr>
            <a:r>
              <a:rPr lang="en-US" altLang="en-US" sz="2800" b="1" kern="0" dirty="0">
                <a:latin typeface="Georgia" panose="02040502050405020303" pitchFamily="18" charset="0"/>
                <a:cs typeface="Arial" charset="0"/>
              </a:rPr>
              <a:t>The Yo-Yo tests</a:t>
            </a:r>
            <a:endParaRPr lang="en-US" altLang="en-US" sz="2800" b="1" kern="0" baseline="40000" dirty="0">
              <a:latin typeface="Georgia" panose="02040502050405020303" pitchFamily="18"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1950" y="417513"/>
            <a:ext cx="7966075" cy="523875"/>
          </a:xfrm>
          <a:prstGeom prst="rect">
            <a:avLst/>
          </a:prstGeom>
        </p:spPr>
        <p:txBody>
          <a:bodyPr>
            <a:spAutoFit/>
          </a:bodyPr>
          <a:lstStyle/>
          <a:p>
            <a:pPr eaLnBrk="1" hangingPunct="1">
              <a:defRPr/>
            </a:pPr>
            <a:r>
              <a:rPr lang="en-US" altLang="en-US" sz="2800" b="1" kern="0" dirty="0">
                <a:latin typeface="Georgia" panose="02040502050405020303" pitchFamily="18" charset="0"/>
                <a:cs typeface="Arial" charset="0"/>
              </a:rPr>
              <a:t>Yo-Yo IE2 according to playing standard </a:t>
            </a:r>
          </a:p>
        </p:txBody>
      </p:sp>
      <p:sp>
        <p:nvSpPr>
          <p:cNvPr id="3174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31748" name="Rektangel 5"/>
          <p:cNvSpPr>
            <a:spLocks noChangeArrowheads="1"/>
          </p:cNvSpPr>
          <p:nvPr/>
        </p:nvSpPr>
        <p:spPr bwMode="auto">
          <a:xfrm>
            <a:off x="3255963" y="5805488"/>
            <a:ext cx="221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
        <p:nvSpPr>
          <p:cNvPr id="317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31750" name="Objekt 3"/>
          <p:cNvGraphicFramePr>
            <a:graphicFrameLocks noChangeAspect="1"/>
          </p:cNvGraphicFramePr>
          <p:nvPr/>
        </p:nvGraphicFramePr>
        <p:xfrm>
          <a:off x="30163" y="1373188"/>
          <a:ext cx="8437562" cy="4279900"/>
        </p:xfrm>
        <a:graphic>
          <a:graphicData uri="http://schemas.openxmlformats.org/presentationml/2006/ole">
            <mc:AlternateContent xmlns:mc="http://schemas.openxmlformats.org/markup-compatibility/2006">
              <mc:Choice xmlns:v="urn:schemas-microsoft-com:vml" Requires="v">
                <p:oleObj spid="_x0000_s31751" r:id="rId4" imgW="9141120" imgH="4627080" progId="Prism5.Document">
                  <p:embed/>
                </p:oleObj>
              </mc:Choice>
              <mc:Fallback>
                <p:oleObj r:id="rId4" imgW="9141120" imgH="4627080" progId="Prism5.Document">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373188"/>
                        <a:ext cx="843756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36550" y="417513"/>
            <a:ext cx="7966075" cy="523875"/>
          </a:xfrm>
          <a:prstGeom prst="rect">
            <a:avLst/>
          </a:prstGeom>
        </p:spPr>
        <p:txBody>
          <a:bodyPr>
            <a:spAutoFit/>
          </a:bodyPr>
          <a:lstStyle/>
          <a:p>
            <a:pPr eaLnBrk="1" hangingPunct="1">
              <a:defRPr/>
            </a:pPr>
            <a:r>
              <a:rPr lang="en-US" altLang="en-US" sz="2800" b="1" kern="0" dirty="0">
                <a:latin typeface="Georgia" panose="02040502050405020303" pitchFamily="18" charset="0"/>
                <a:cs typeface="Arial" charset="0"/>
              </a:rPr>
              <a:t>Yo-Yo IR1 according to playing standard </a:t>
            </a:r>
          </a:p>
        </p:txBody>
      </p:sp>
      <p:sp>
        <p:nvSpPr>
          <p:cNvPr id="337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337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33797" name="Objekt 5"/>
          <p:cNvGraphicFramePr>
            <a:graphicFrameLocks noChangeAspect="1"/>
          </p:cNvGraphicFramePr>
          <p:nvPr/>
        </p:nvGraphicFramePr>
        <p:xfrm>
          <a:off x="930275" y="1071563"/>
          <a:ext cx="5264150" cy="5416550"/>
        </p:xfrm>
        <a:graphic>
          <a:graphicData uri="http://schemas.openxmlformats.org/presentationml/2006/ole">
            <mc:AlternateContent xmlns:mc="http://schemas.openxmlformats.org/markup-compatibility/2006">
              <mc:Choice xmlns:v="urn:schemas-microsoft-com:vml" Requires="v">
                <p:oleObj spid="_x0000_s33799" r:id="rId4" imgW="9324000" imgH="4955760" progId="Prism5.Document">
                  <p:embed/>
                </p:oleObj>
              </mc:Choice>
              <mc:Fallback>
                <p:oleObj r:id="rId4" imgW="9324000" imgH="4955760" progId="Prism5.Document">
                  <p:embed/>
                  <p:pic>
                    <p:nvPicPr>
                      <p:cNvPr id="0" name="Objekt 5"/>
                      <p:cNvPicPr>
                        <a:picLocks noChangeAspect="1" noChangeArrowheads="1"/>
                      </p:cNvPicPr>
                      <p:nvPr/>
                    </p:nvPicPr>
                    <p:blipFill>
                      <a:blip r:embed="rId5">
                        <a:extLst>
                          <a:ext uri="{28A0092B-C50C-407E-A947-70E740481C1C}">
                            <a14:useLocalDpi xmlns:a14="http://schemas.microsoft.com/office/drawing/2010/main" val="0"/>
                          </a:ext>
                        </a:extLst>
                      </a:blip>
                      <a:srcRect r="48262"/>
                      <a:stretch>
                        <a:fillRect/>
                      </a:stretch>
                    </p:blipFill>
                    <p:spPr bwMode="auto">
                      <a:xfrm>
                        <a:off x="930275" y="1071563"/>
                        <a:ext cx="52641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8" name="Rektangel 7"/>
          <p:cNvSpPr>
            <a:spLocks noChangeArrowheads="1"/>
          </p:cNvSpPr>
          <p:nvPr/>
        </p:nvSpPr>
        <p:spPr bwMode="auto">
          <a:xfrm>
            <a:off x="2695575" y="6305550"/>
            <a:ext cx="221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63525" y="417513"/>
            <a:ext cx="8039100" cy="523875"/>
          </a:xfrm>
          <a:prstGeom prst="rect">
            <a:avLst/>
          </a:prstGeom>
        </p:spPr>
        <p:txBody>
          <a:bodyPr>
            <a:spAutoFit/>
          </a:bodyPr>
          <a:lstStyle/>
          <a:p>
            <a:pPr eaLnBrk="1" hangingPunct="1">
              <a:defRPr/>
            </a:pPr>
            <a:r>
              <a:rPr lang="en-US" altLang="en-US" sz="2800" b="1" kern="0" dirty="0">
                <a:latin typeface="Georgia" panose="02040502050405020303" pitchFamily="18" charset="0"/>
                <a:cs typeface="Arial" charset="0"/>
              </a:rPr>
              <a:t>Yo-Yo IR2 according to playing standard </a:t>
            </a:r>
          </a:p>
        </p:txBody>
      </p:sp>
      <p:sp>
        <p:nvSpPr>
          <p:cNvPr id="3584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35844" name="Objekt 3"/>
          <p:cNvGraphicFramePr>
            <a:graphicFrameLocks noChangeAspect="1"/>
          </p:cNvGraphicFramePr>
          <p:nvPr/>
        </p:nvGraphicFramePr>
        <p:xfrm>
          <a:off x="677863" y="1219200"/>
          <a:ext cx="4960937" cy="5416550"/>
        </p:xfrm>
        <a:graphic>
          <a:graphicData uri="http://schemas.openxmlformats.org/presentationml/2006/ole">
            <mc:AlternateContent xmlns:mc="http://schemas.openxmlformats.org/markup-compatibility/2006">
              <mc:Choice xmlns:v="urn:schemas-microsoft-com:vml" Requires="v">
                <p:oleObj spid="_x0000_s35846" r:id="rId4" imgW="9324000" imgH="4955760" progId="Prism5.Document">
                  <p:embed/>
                </p:oleObj>
              </mc:Choice>
              <mc:Fallback>
                <p:oleObj r:id="rId4" imgW="9324000" imgH="4955760" progId="Prism5.Document">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l="51352"/>
                      <a:stretch>
                        <a:fillRect/>
                      </a:stretch>
                    </p:blipFill>
                    <p:spPr bwMode="auto">
                      <a:xfrm>
                        <a:off x="677863" y="1219200"/>
                        <a:ext cx="4960937"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Rektangel 5"/>
          <p:cNvSpPr>
            <a:spLocks noChangeArrowheads="1"/>
          </p:cNvSpPr>
          <p:nvPr/>
        </p:nvSpPr>
        <p:spPr bwMode="auto">
          <a:xfrm>
            <a:off x="2670175" y="6232525"/>
            <a:ext cx="2214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37891" name="Objekt 2"/>
          <p:cNvGraphicFramePr>
            <a:graphicFrameLocks noChangeAspect="1"/>
          </p:cNvGraphicFramePr>
          <p:nvPr/>
        </p:nvGraphicFramePr>
        <p:xfrm>
          <a:off x="-19050" y="1614488"/>
          <a:ext cx="8423275" cy="3124200"/>
        </p:xfrm>
        <a:graphic>
          <a:graphicData uri="http://schemas.openxmlformats.org/presentationml/2006/ole">
            <mc:AlternateContent xmlns:mc="http://schemas.openxmlformats.org/markup-compatibility/2006">
              <mc:Choice xmlns:v="urn:schemas-microsoft-com:vml" Requires="v">
                <p:oleObj spid="_x0000_s37894" r:id="rId4" imgW="9450360" imgH="3506400" progId="Prism5.Document">
                  <p:embed/>
                </p:oleObj>
              </mc:Choice>
              <mc:Fallback>
                <p:oleObj r:id="rId4" imgW="9450360" imgH="3506400" progId="Prism5.Document">
                  <p:embed/>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614488"/>
                        <a:ext cx="8423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ktangel 3"/>
          <p:cNvSpPr/>
          <p:nvPr/>
        </p:nvSpPr>
        <p:spPr>
          <a:xfrm>
            <a:off x="1165225" y="417513"/>
            <a:ext cx="7605713" cy="523875"/>
          </a:xfrm>
          <a:prstGeom prst="rect">
            <a:avLst/>
          </a:prstGeom>
        </p:spPr>
        <p:txBody>
          <a:bodyPr>
            <a:spAutoFit/>
          </a:bodyPr>
          <a:lstStyle/>
          <a:p>
            <a:pPr eaLnBrk="1" hangingPunct="1">
              <a:defRPr/>
            </a:pPr>
            <a:r>
              <a:rPr lang="en-US" altLang="en-US" sz="2800" b="1" kern="0" dirty="0">
                <a:latin typeface="Georgia" panose="02040502050405020303" pitchFamily="18" charset="0"/>
                <a:cs typeface="Arial" charset="0"/>
              </a:rPr>
              <a:t>Yo-Yo according to season time </a:t>
            </a:r>
          </a:p>
        </p:txBody>
      </p:sp>
      <p:sp>
        <p:nvSpPr>
          <p:cNvPr id="37893" name="Rektangel 4"/>
          <p:cNvSpPr>
            <a:spLocks noChangeArrowheads="1"/>
          </p:cNvSpPr>
          <p:nvPr/>
        </p:nvSpPr>
        <p:spPr bwMode="auto">
          <a:xfrm>
            <a:off x="3255963" y="5208588"/>
            <a:ext cx="221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a:latin typeface="Georgia" pitchFamily="18" charset="0"/>
              </a:rPr>
              <a:t>Values are mean ± SD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04775" y="417513"/>
            <a:ext cx="8283575" cy="1292225"/>
          </a:xfrm>
          <a:prstGeom prst="rect">
            <a:avLst/>
          </a:prstGeom>
        </p:spPr>
        <p:txBody>
          <a:bodyPr>
            <a:spAutoFit/>
          </a:bodyPr>
          <a:lstStyle/>
          <a:p>
            <a:pPr algn="ctr" eaLnBrk="1" hangingPunct="1">
              <a:defRPr/>
            </a:pPr>
            <a:r>
              <a:rPr lang="en-US" altLang="en-US" sz="2800" b="1" kern="0" dirty="0">
                <a:latin typeface="Georgia" panose="02040502050405020303" pitchFamily="18" charset="0"/>
                <a:cs typeface="Arial" charset="0"/>
              </a:rPr>
              <a:t>Sufficient Yo-Yo test scores for elite players</a:t>
            </a:r>
          </a:p>
          <a:p>
            <a:pPr algn="ctr" eaLnBrk="1" hangingPunct="1">
              <a:defRPr/>
            </a:pPr>
            <a:endParaRPr lang="nb-NO" altLang="en-US" sz="2800" b="1" kern="0" dirty="0">
              <a:latin typeface="Georgia" panose="02040502050405020303" pitchFamily="18" charset="0"/>
              <a:cs typeface="Arial" charset="0"/>
            </a:endParaRPr>
          </a:p>
          <a:p>
            <a:pPr algn="ctr" eaLnBrk="1" hangingPunct="1">
              <a:defRPr/>
            </a:pPr>
            <a:r>
              <a:rPr lang="nb-NO" altLang="en-US" sz="2200" b="1" kern="0" dirty="0">
                <a:latin typeface="Georgia" panose="02040502050405020303" pitchFamily="18" charset="0"/>
                <a:cs typeface="Arial" charset="0"/>
              </a:rPr>
              <a:t>(</a:t>
            </a:r>
            <a:r>
              <a:rPr lang="nb-NO" altLang="en-US" sz="2200" b="1" kern="0" dirty="0" err="1">
                <a:latin typeface="Georgia" panose="02040502050405020303" pitchFamily="18" charset="0"/>
                <a:cs typeface="Arial" charset="0"/>
              </a:rPr>
              <a:t>group</a:t>
            </a:r>
            <a:r>
              <a:rPr lang="nb-NO" altLang="en-US" sz="2200" b="1" kern="0" dirty="0">
                <a:latin typeface="Georgia" panose="02040502050405020303" pitchFamily="18" charset="0"/>
                <a:cs typeface="Arial" charset="0"/>
              </a:rPr>
              <a:t> </a:t>
            </a:r>
            <a:r>
              <a:rPr lang="nb-NO" altLang="en-US" sz="2200" b="1" kern="0" dirty="0" err="1">
                <a:latin typeface="Georgia" panose="02040502050405020303" pitchFamily="18" charset="0"/>
                <a:cs typeface="Arial" charset="0"/>
              </a:rPr>
              <a:t>mean</a:t>
            </a:r>
            <a:r>
              <a:rPr lang="nb-NO" altLang="en-US" sz="2200" b="1" kern="0" dirty="0">
                <a:latin typeface="Georgia" panose="02040502050405020303" pitchFamily="18" charset="0"/>
                <a:cs typeface="Arial" charset="0"/>
              </a:rPr>
              <a:t> </a:t>
            </a:r>
            <a:r>
              <a:rPr lang="nb-NO" altLang="en-US" sz="2200" b="1" kern="0" dirty="0" err="1">
                <a:latin typeface="Georgia" panose="02040502050405020303" pitchFamily="18" charset="0"/>
                <a:cs typeface="Arial" charset="0"/>
              </a:rPr>
              <a:t>values</a:t>
            </a:r>
            <a:r>
              <a:rPr lang="nb-NO" altLang="en-US" sz="2200" b="1" kern="0" dirty="0">
                <a:latin typeface="Georgia" panose="02040502050405020303" pitchFamily="18" charset="0"/>
                <a:cs typeface="Arial" charset="0"/>
              </a:rPr>
              <a:t>)</a:t>
            </a:r>
            <a:endParaRPr lang="en-US" altLang="en-US" sz="2200" b="1" kern="0" dirty="0">
              <a:latin typeface="Georgia" panose="02040502050405020303" pitchFamily="18" charset="0"/>
              <a:cs typeface="Arial" charset="0"/>
            </a:endParaRPr>
          </a:p>
        </p:txBody>
      </p:sp>
      <p:sp>
        <p:nvSpPr>
          <p:cNvPr id="39939" name="Rektangel 3"/>
          <p:cNvSpPr>
            <a:spLocks noChangeArrowheads="1"/>
          </p:cNvSpPr>
          <p:nvPr/>
        </p:nvSpPr>
        <p:spPr bwMode="auto">
          <a:xfrm>
            <a:off x="-319088" y="2066925"/>
            <a:ext cx="8420101"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nb-NO" altLang="en-US" sz="2000">
              <a:latin typeface="Georgia" pitchFamily="18" charset="0"/>
            </a:endParaRPr>
          </a:p>
          <a:p>
            <a:pPr eaLnBrk="1" hangingPunct="1">
              <a:spcBef>
                <a:spcPct val="0"/>
              </a:spcBef>
              <a:buClrTx/>
              <a:buFontTx/>
              <a:buNone/>
            </a:pPr>
            <a:r>
              <a:rPr lang="nb-NO" altLang="en-US" sz="2000">
                <a:latin typeface="Georgia" pitchFamily="18" charset="0"/>
              </a:rPr>
              <a:t>			</a:t>
            </a:r>
            <a:r>
              <a:rPr lang="nb-NO" altLang="en-US" sz="2000" b="1">
                <a:latin typeface="Georgia" pitchFamily="18" charset="0"/>
              </a:rPr>
              <a:t>Men</a:t>
            </a:r>
            <a:r>
              <a:rPr lang="nb-NO" altLang="en-US" sz="2000">
                <a:latin typeface="Georgia" pitchFamily="18" charset="0"/>
              </a:rPr>
              <a:t> 			</a:t>
            </a:r>
            <a:r>
              <a:rPr lang="nb-NO" altLang="en-US" sz="2000" b="1">
                <a:latin typeface="Georgia" pitchFamily="18" charset="0"/>
              </a:rPr>
              <a:t>Women</a:t>
            </a:r>
          </a:p>
          <a:p>
            <a:pPr eaLnBrk="1" hangingPunct="1">
              <a:spcBef>
                <a:spcPct val="0"/>
              </a:spcBef>
              <a:buClrTx/>
              <a:buFontTx/>
              <a:buNone/>
            </a:pPr>
            <a:r>
              <a:rPr lang="nb-NO" altLang="en-US" sz="2000">
                <a:latin typeface="Georgia" pitchFamily="18" charset="0"/>
              </a:rPr>
              <a:t>	Yo-Yo IE2 	2200-2400 m		1500-1700 m</a:t>
            </a:r>
          </a:p>
          <a:p>
            <a:pPr eaLnBrk="1" hangingPunct="1">
              <a:spcBef>
                <a:spcPct val="0"/>
              </a:spcBef>
              <a:buClrTx/>
              <a:buFontTx/>
              <a:buNone/>
            </a:pPr>
            <a:r>
              <a:rPr lang="nb-NO" altLang="en-US" sz="2000">
                <a:latin typeface="Georgia" pitchFamily="18" charset="0"/>
              </a:rPr>
              <a:t>	Yo-Yo IR1	2000-2200 m		More data needed</a:t>
            </a:r>
          </a:p>
          <a:p>
            <a:pPr eaLnBrk="1" hangingPunct="1">
              <a:spcBef>
                <a:spcPct val="0"/>
              </a:spcBef>
              <a:buClrTx/>
              <a:buFontTx/>
              <a:buNone/>
            </a:pPr>
            <a:r>
              <a:rPr lang="nb-NO" altLang="en-US" sz="2000">
                <a:latin typeface="Georgia" pitchFamily="18" charset="0"/>
              </a:rPr>
              <a:t>	Yo-Yo IR2	900-1000 m		Not recommended (too 							intensive)</a:t>
            </a:r>
            <a:endParaRPr lang="en-US" altLang="en-US" sz="2000">
              <a:latin typeface="Georgia" pitchFamily="18"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4852988"/>
            <a:ext cx="545623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414338" y="336550"/>
            <a:ext cx="4217987" cy="768350"/>
          </a:xfrm>
        </p:spPr>
        <p:txBody>
          <a:bodyPr/>
          <a:lstStyle/>
          <a:p>
            <a:pPr eaLnBrk="1" hangingPunct="1">
              <a:defRPr/>
            </a:pPr>
            <a:r>
              <a:rPr lang="nb-NO" sz="2800" b="1" dirty="0">
                <a:solidFill>
                  <a:schemeClr val="bg1"/>
                </a:solidFill>
                <a:latin typeface="Georgia" panose="02040502050405020303" pitchFamily="18" charset="0"/>
              </a:rPr>
              <a:t>C</a:t>
            </a:r>
            <a:r>
              <a:rPr lang="nb-NO" sz="2800" b="1" dirty="0" smtClean="0">
                <a:solidFill>
                  <a:schemeClr val="bg1"/>
                </a:solidFill>
                <a:latin typeface="Georgia" panose="02040502050405020303" pitchFamily="18" charset="0"/>
              </a:rPr>
              <a:t>ontent</a:t>
            </a:r>
            <a:endParaRPr lang="nb-NO" sz="2000" b="1" baseline="40000" dirty="0">
              <a:solidFill>
                <a:schemeClr val="bg1"/>
              </a:solidFill>
              <a:latin typeface="Georgia" panose="02040502050405020303" pitchFamily="18" charset="0"/>
            </a:endParaRPr>
          </a:p>
        </p:txBody>
      </p:sp>
      <p:sp>
        <p:nvSpPr>
          <p:cNvPr id="5124" name="Rectangle 3"/>
          <p:cNvSpPr txBox="1">
            <a:spLocks noChangeArrowheads="1"/>
          </p:cNvSpPr>
          <p:nvPr/>
        </p:nvSpPr>
        <p:spPr bwMode="auto">
          <a:xfrm>
            <a:off x="292100" y="1177925"/>
            <a:ext cx="788035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Font typeface="Arial" pitchFamily="34" charset="0"/>
              <a:buNone/>
            </a:pPr>
            <a:r>
              <a:rPr lang="en-US" altLang="en-US" sz="2000">
                <a:solidFill>
                  <a:schemeClr val="bg1"/>
                </a:solidFill>
                <a:latin typeface="Georgia" pitchFamily="18" charset="0"/>
              </a:rPr>
              <a:t>The importance of physical skills in soccer		 3</a:t>
            </a:r>
          </a:p>
          <a:p>
            <a:pPr eaLnBrk="1" hangingPunct="1">
              <a:buFont typeface="Arial" pitchFamily="34" charset="0"/>
              <a:buNone/>
            </a:pPr>
            <a:r>
              <a:rPr lang="en-US" altLang="en-US" sz="2000">
                <a:solidFill>
                  <a:schemeClr val="bg1"/>
                </a:solidFill>
                <a:latin typeface="Georgia" pitchFamily="18" charset="0"/>
              </a:rPr>
              <a:t>Assessing soccer players		 		 5</a:t>
            </a:r>
          </a:p>
          <a:p>
            <a:pPr eaLnBrk="1" hangingPunct="1">
              <a:buFont typeface="Arial" pitchFamily="34" charset="0"/>
              <a:buNone/>
            </a:pPr>
            <a:r>
              <a:rPr lang="en-US" altLang="en-US" sz="2000">
                <a:solidFill>
                  <a:schemeClr val="bg1"/>
                </a:solidFill>
                <a:latin typeface="Georgia" pitchFamily="18" charset="0"/>
              </a:rPr>
              <a:t>Micro-technology					 8</a:t>
            </a:r>
          </a:p>
          <a:p>
            <a:pPr eaLnBrk="1" hangingPunct="1">
              <a:buFont typeface="Arial" pitchFamily="34" charset="0"/>
              <a:buNone/>
            </a:pPr>
            <a:r>
              <a:rPr lang="en-US" altLang="en-US" sz="2000">
                <a:solidFill>
                  <a:schemeClr val="bg1"/>
                </a:solidFill>
                <a:latin typeface="Georgia" pitchFamily="18" charset="0"/>
              </a:rPr>
              <a:t>Aerobic demands in elite soccer			10</a:t>
            </a:r>
          </a:p>
          <a:p>
            <a:pPr eaLnBrk="1" hangingPunct="1">
              <a:buFont typeface="Arial" pitchFamily="34" charset="0"/>
              <a:buNone/>
            </a:pPr>
            <a:r>
              <a:rPr lang="en-US" altLang="en-US" sz="2000">
                <a:solidFill>
                  <a:schemeClr val="bg1"/>
                </a:solidFill>
                <a:latin typeface="Georgia" pitchFamily="18" charset="0"/>
              </a:rPr>
              <a:t>	VO</a:t>
            </a:r>
            <a:r>
              <a:rPr lang="en-US" altLang="en-US" sz="2000" baseline="-25000">
                <a:solidFill>
                  <a:schemeClr val="bg1"/>
                </a:solidFill>
                <a:latin typeface="Georgia" pitchFamily="18" charset="0"/>
              </a:rPr>
              <a:t>2</a:t>
            </a:r>
            <a:r>
              <a:rPr lang="en-US" altLang="en-US" sz="2000">
                <a:solidFill>
                  <a:schemeClr val="bg1"/>
                </a:solidFill>
                <a:latin typeface="Georgia" pitchFamily="18" charset="0"/>
              </a:rPr>
              <a:t>max					11</a:t>
            </a:r>
          </a:p>
          <a:p>
            <a:pPr eaLnBrk="1" hangingPunct="1">
              <a:buFont typeface="Arial" pitchFamily="34" charset="0"/>
              <a:buNone/>
            </a:pPr>
            <a:r>
              <a:rPr lang="en-US" altLang="en-US" sz="2000">
                <a:solidFill>
                  <a:schemeClr val="bg1"/>
                </a:solidFill>
                <a:latin typeface="Georgia" pitchFamily="18" charset="0"/>
              </a:rPr>
              <a:t>	Yo-Yo tests					14</a:t>
            </a:r>
          </a:p>
          <a:p>
            <a:pPr eaLnBrk="1" hangingPunct="1">
              <a:buFont typeface="Arial" pitchFamily="34" charset="0"/>
              <a:buNone/>
            </a:pPr>
            <a:r>
              <a:rPr lang="en-US" altLang="en-US" sz="2000">
                <a:solidFill>
                  <a:schemeClr val="bg1"/>
                </a:solidFill>
                <a:latin typeface="Georgia" pitchFamily="18" charset="0"/>
              </a:rPr>
              <a:t>Anaerobic demands in elite soccer			21</a:t>
            </a:r>
          </a:p>
          <a:p>
            <a:pPr eaLnBrk="1" hangingPunct="1">
              <a:buFont typeface="Arial" pitchFamily="34" charset="0"/>
              <a:buNone/>
            </a:pPr>
            <a:r>
              <a:rPr lang="en-US" altLang="en-US" sz="2000">
                <a:solidFill>
                  <a:schemeClr val="bg1"/>
                </a:solidFill>
                <a:latin typeface="Georgia" pitchFamily="18" charset="0"/>
              </a:rPr>
              <a:t>	Linear sprinting speed				23</a:t>
            </a:r>
          </a:p>
          <a:p>
            <a:pPr eaLnBrk="1" hangingPunct="1">
              <a:buFont typeface="Arial" pitchFamily="34" charset="0"/>
              <a:buNone/>
            </a:pPr>
            <a:r>
              <a:rPr lang="en-US" altLang="en-US" sz="2000">
                <a:solidFill>
                  <a:schemeClr val="bg1"/>
                </a:solidFill>
                <a:latin typeface="Georgia" pitchFamily="18" charset="0"/>
              </a:rPr>
              <a:t>	Repeated sprint ability/performance		31</a:t>
            </a:r>
          </a:p>
          <a:p>
            <a:pPr eaLnBrk="1" hangingPunct="1">
              <a:buFont typeface="Arial" pitchFamily="34" charset="0"/>
              <a:buNone/>
            </a:pPr>
            <a:r>
              <a:rPr lang="en-US" altLang="en-US" sz="2000">
                <a:solidFill>
                  <a:schemeClr val="bg1"/>
                </a:solidFill>
                <a:latin typeface="Georgia" pitchFamily="18" charset="0"/>
              </a:rPr>
              <a:t>	Change-of-direction 				35</a:t>
            </a:r>
          </a:p>
          <a:p>
            <a:pPr eaLnBrk="1" hangingPunct="1">
              <a:buFont typeface="Arial" pitchFamily="34" charset="0"/>
              <a:buNone/>
            </a:pPr>
            <a:r>
              <a:rPr lang="en-US" altLang="en-US" sz="2000">
                <a:solidFill>
                  <a:schemeClr val="bg1"/>
                </a:solidFill>
                <a:latin typeface="Georgia" pitchFamily="18" charset="0"/>
              </a:rPr>
              <a:t>	Sprint testing considerations			38</a:t>
            </a:r>
          </a:p>
          <a:p>
            <a:pPr eaLnBrk="1" hangingPunct="1">
              <a:buFont typeface="Arial" pitchFamily="34" charset="0"/>
              <a:buNone/>
            </a:pPr>
            <a:r>
              <a:rPr lang="en-US" altLang="en-US" sz="2000">
                <a:solidFill>
                  <a:schemeClr val="bg1"/>
                </a:solidFill>
                <a:latin typeface="Georgia" pitchFamily="18" charset="0"/>
              </a:rPr>
              <a:t>	Vertical jump 					43</a:t>
            </a:r>
          </a:p>
          <a:p>
            <a:pPr eaLnBrk="1" hangingPunct="1">
              <a:buFont typeface="Arial" pitchFamily="34" charset="0"/>
              <a:buNone/>
            </a:pPr>
            <a:r>
              <a:rPr lang="en-US" altLang="en-US" sz="2000">
                <a:solidFill>
                  <a:schemeClr val="bg1"/>
                </a:solidFill>
                <a:latin typeface="Georgia" pitchFamily="18" charset="0"/>
              </a:rPr>
              <a:t>Conclusions						47</a:t>
            </a:r>
          </a:p>
          <a:p>
            <a:pPr eaLnBrk="1" hangingPunct="1">
              <a:buFont typeface="Arial" pitchFamily="34" charset="0"/>
              <a:buNone/>
            </a:pPr>
            <a:endParaRPr lang="en-US" altLang="en-US" sz="2000">
              <a:solidFill>
                <a:schemeClr val="bg1"/>
              </a:solidFill>
              <a:latin typeface="Georgia" pitchFamily="18" charset="0"/>
            </a:endParaRPr>
          </a:p>
        </p:txBody>
      </p:sp>
      <p:sp>
        <p:nvSpPr>
          <p:cNvPr id="5125" name="Rektangel 1"/>
          <p:cNvSpPr>
            <a:spLocks noChangeArrowheads="1"/>
          </p:cNvSpPr>
          <p:nvPr/>
        </p:nvSpPr>
        <p:spPr bwMode="auto">
          <a:xfrm>
            <a:off x="6524625" y="887413"/>
            <a:ext cx="779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b="1">
                <a:solidFill>
                  <a:schemeClr val="bg1"/>
                </a:solidFill>
                <a:latin typeface="Georgia" pitchFamily="18" charset="0"/>
              </a:rPr>
              <a:t>Slide</a:t>
            </a:r>
            <a:endParaRPr lang="en-US" altLang="en-US" sz="1800" b="1">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211263" y="417513"/>
            <a:ext cx="5543550" cy="523875"/>
          </a:xfrm>
          <a:prstGeom prst="rect">
            <a:avLst/>
          </a:prstGeom>
        </p:spPr>
        <p:txBody>
          <a:bodyPr>
            <a:spAutoFit/>
          </a:bodyPr>
          <a:lstStyle/>
          <a:p>
            <a:pPr eaLnBrk="1" hangingPunct="1">
              <a:defRPr/>
            </a:pPr>
            <a:r>
              <a:rPr lang="en-US" altLang="en-US" sz="2800" b="1" kern="0" dirty="0">
                <a:latin typeface="Georgia" panose="02040502050405020303" pitchFamily="18" charset="0"/>
                <a:cs typeface="Arial" charset="0"/>
              </a:rPr>
              <a:t>Challenges with Yo-Yo tests</a:t>
            </a:r>
          </a:p>
        </p:txBody>
      </p:sp>
      <p:sp>
        <p:nvSpPr>
          <p:cNvPr id="4" name="Rektangel 3"/>
          <p:cNvSpPr/>
          <p:nvPr/>
        </p:nvSpPr>
        <p:spPr>
          <a:xfrm>
            <a:off x="487363" y="1427163"/>
            <a:ext cx="7346950" cy="3478212"/>
          </a:xfrm>
          <a:prstGeom prst="rect">
            <a:avLst/>
          </a:prstGeom>
        </p:spPr>
        <p:txBody>
          <a:bodyPr>
            <a:spAutoFit/>
          </a:bodyPr>
          <a:lstStyle/>
          <a:p>
            <a:pPr marL="342900" indent="-342900" eaLnBrk="1" hangingPunct="1">
              <a:buFont typeface="Arial" panose="020B0604020202020204" pitchFamily="34" charset="0"/>
              <a:buChar char="•"/>
              <a:defRPr/>
            </a:pPr>
            <a:r>
              <a:rPr lang="en-US" altLang="en-US" sz="2000" dirty="0">
                <a:latin typeface="Georgia" pitchFamily="18" charset="0"/>
                <a:cs typeface="Arial" charset="0"/>
              </a:rPr>
              <a:t>Did subject false start?</a:t>
            </a:r>
          </a:p>
          <a:p>
            <a:pPr eaLnBrk="1" hangingPunct="1">
              <a:defRPr/>
            </a:pPr>
            <a:endParaRPr lang="en-US" altLang="en-US" sz="2000" dirty="0">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latin typeface="Georgia" pitchFamily="18" charset="0"/>
                <a:cs typeface="Arial" charset="0"/>
              </a:rPr>
              <a:t>Did subject cross the finish line before the beep?</a:t>
            </a:r>
          </a:p>
          <a:p>
            <a:pPr eaLnBrk="1" hangingPunct="1">
              <a:defRPr/>
            </a:pPr>
            <a:endParaRPr lang="en-US" altLang="en-US" sz="2000" dirty="0">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latin typeface="Georgia" pitchFamily="18" charset="0"/>
                <a:cs typeface="Arial" charset="0"/>
              </a:rPr>
              <a:t>Subjects risk to be ruled out because of pacing strategies</a:t>
            </a:r>
          </a:p>
          <a:p>
            <a:pPr eaLnBrk="1" hangingPunct="1">
              <a:defRPr/>
            </a:pPr>
            <a:endParaRPr lang="en-US" altLang="en-US" sz="2000" dirty="0">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latin typeface="Georgia" pitchFamily="18" charset="0"/>
                <a:cs typeface="Arial" charset="0"/>
              </a:rPr>
              <a:t>Test score affected by subject motivation</a:t>
            </a:r>
          </a:p>
          <a:p>
            <a:pPr eaLnBrk="1" hangingPunct="1">
              <a:defRPr/>
            </a:pPr>
            <a:endParaRPr lang="en-US" altLang="en-US" sz="2000" dirty="0">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latin typeface="Georgia" pitchFamily="18" charset="0"/>
                <a:cs typeface="Arial" charset="0"/>
              </a:rPr>
              <a:t>Are the tests «overly» sensitive? </a:t>
            </a:r>
          </a:p>
          <a:p>
            <a:pPr marL="342900" indent="-342900" eaLnBrk="1" hangingPunct="1">
              <a:buFont typeface="Arial" panose="020B0604020202020204" pitchFamily="34" charset="0"/>
              <a:buChar char="•"/>
              <a:defRPr/>
            </a:pPr>
            <a:endParaRPr lang="en-US" altLang="en-US" sz="2000" dirty="0">
              <a:latin typeface="Georgia" pitchFamily="18" charset="0"/>
              <a:cs typeface="Arial" charset="0"/>
            </a:endParaRPr>
          </a:p>
          <a:p>
            <a:pPr eaLnBrk="1" hangingPunct="1">
              <a:defRPr/>
            </a:pPr>
            <a:endParaRPr lang="en-US" altLang="en-US" sz="2000" dirty="0">
              <a:latin typeface="Georgia" pitchFamily="18" charset="0"/>
              <a:cs typeface="Arial" charset="0"/>
            </a:endParaRP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5264150"/>
            <a:ext cx="410051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533400" y="582613"/>
            <a:ext cx="7783513" cy="768350"/>
          </a:xfrm>
        </p:spPr>
        <p:txBody>
          <a:bodyPr/>
          <a:lstStyle/>
          <a:p>
            <a:pPr eaLnBrk="1" hangingPunct="1">
              <a:defRPr/>
            </a:pPr>
            <a:r>
              <a:rPr lang="nb-NO" sz="3200" b="1" dirty="0" err="1" smtClean="0">
                <a:solidFill>
                  <a:schemeClr val="bg1"/>
                </a:solidFill>
                <a:latin typeface="Georgia" panose="02040502050405020303" pitchFamily="18" charset="0"/>
              </a:rPr>
              <a:t>Anaerobic</a:t>
            </a:r>
            <a:r>
              <a:rPr lang="nb-NO" sz="3200" b="1" dirty="0" smtClean="0">
                <a:solidFill>
                  <a:schemeClr val="bg1"/>
                </a:solidFill>
                <a:latin typeface="Georgia" panose="02040502050405020303" pitchFamily="18" charset="0"/>
              </a:rPr>
              <a:t> </a:t>
            </a:r>
            <a:r>
              <a:rPr lang="nb-NO" sz="3200" b="1" dirty="0" err="1" smtClean="0">
                <a:solidFill>
                  <a:schemeClr val="bg1"/>
                </a:solidFill>
                <a:latin typeface="Georgia" panose="02040502050405020303" pitchFamily="18" charset="0"/>
              </a:rPr>
              <a:t>demands</a:t>
            </a:r>
            <a:r>
              <a:rPr lang="nb-NO" sz="3200" b="1" dirty="0" smtClean="0">
                <a:solidFill>
                  <a:schemeClr val="bg1"/>
                </a:solidFill>
                <a:latin typeface="Georgia" panose="02040502050405020303" pitchFamily="18" charset="0"/>
              </a:rPr>
              <a:t> in elite </a:t>
            </a:r>
            <a:r>
              <a:rPr lang="nb-NO" sz="3200" b="1" dirty="0" err="1" smtClean="0">
                <a:solidFill>
                  <a:schemeClr val="bg1"/>
                </a:solidFill>
                <a:latin typeface="Georgia" panose="02040502050405020303" pitchFamily="18" charset="0"/>
              </a:rPr>
              <a:t>soccer</a:t>
            </a:r>
            <a:r>
              <a:rPr lang="nb-NO" sz="2800" b="1" dirty="0" smtClean="0">
                <a:solidFill>
                  <a:schemeClr val="bg1"/>
                </a:solidFill>
                <a:latin typeface="Georgia" panose="02040502050405020303" pitchFamily="18" charset="0"/>
              </a:rPr>
              <a:t/>
            </a:r>
            <a:br>
              <a:rPr lang="nb-NO" sz="2800" b="1" dirty="0" smtClean="0">
                <a:solidFill>
                  <a:schemeClr val="bg1"/>
                </a:solidFill>
                <a:latin typeface="Georgia" panose="02040502050405020303" pitchFamily="18" charset="0"/>
              </a:rPr>
            </a:br>
            <a:r>
              <a:rPr lang="nb-NO" sz="2800" b="1" dirty="0">
                <a:solidFill>
                  <a:schemeClr val="bg1"/>
                </a:solidFill>
                <a:latin typeface="Georgia" panose="02040502050405020303" pitchFamily="18" charset="0"/>
              </a:rPr>
              <a:t/>
            </a:r>
            <a:br>
              <a:rPr lang="nb-NO" sz="2800" b="1" dirty="0">
                <a:solidFill>
                  <a:schemeClr val="bg1"/>
                </a:solidFill>
                <a:latin typeface="Georgia" panose="02040502050405020303" pitchFamily="18" charset="0"/>
              </a:rPr>
            </a:br>
            <a:r>
              <a:rPr lang="nb-NO" sz="2400" b="1" dirty="0" err="1" smtClean="0">
                <a:solidFill>
                  <a:schemeClr val="bg1"/>
                </a:solidFill>
                <a:latin typeface="Georgia" panose="02040502050405020303" pitchFamily="18" charset="0"/>
              </a:rPr>
              <a:t>Observations</a:t>
            </a:r>
            <a:r>
              <a:rPr lang="nb-NO" sz="2400" b="1" dirty="0" smtClean="0">
                <a:solidFill>
                  <a:schemeClr val="bg1"/>
                </a:solidFill>
                <a:latin typeface="Georgia" panose="02040502050405020303" pitchFamily="18" charset="0"/>
              </a:rPr>
              <a:t> from game analyses:</a:t>
            </a:r>
            <a:endParaRPr lang="nb-NO" sz="2400" b="1" baseline="40000" dirty="0">
              <a:solidFill>
                <a:schemeClr val="bg1"/>
              </a:solidFill>
              <a:latin typeface="Georgia" panose="02040502050405020303" pitchFamily="18" charset="0"/>
            </a:endParaRPr>
          </a:p>
        </p:txBody>
      </p:sp>
      <p:sp>
        <p:nvSpPr>
          <p:cNvPr id="3" name="Rectangle 3"/>
          <p:cNvSpPr txBox="1">
            <a:spLocks noChangeArrowheads="1"/>
          </p:cNvSpPr>
          <p:nvPr/>
        </p:nvSpPr>
        <p:spPr bwMode="auto">
          <a:xfrm>
            <a:off x="185738" y="2160588"/>
            <a:ext cx="8131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defRPr/>
            </a:pPr>
            <a:r>
              <a:rPr lang="en-US" altLang="en-US" sz="2000" b="1" dirty="0" smtClean="0">
                <a:solidFill>
                  <a:schemeClr val="bg1"/>
                </a:solidFill>
                <a:latin typeface="Georgia" pitchFamily="18" charset="0"/>
              </a:rPr>
              <a:t>Mean top speed in males 31-32 km</a:t>
            </a:r>
            <a:r>
              <a:rPr lang="en-US" altLang="en-US" sz="2000" b="1" baseline="30000" dirty="0" smtClean="0">
                <a:solidFill>
                  <a:schemeClr val="bg1"/>
                </a:solidFill>
                <a:latin typeface="Georgia" pitchFamily="18" charset="0"/>
              </a:rPr>
              <a:t>.</a:t>
            </a:r>
            <a:r>
              <a:rPr lang="en-US" altLang="en-US" sz="2000" b="1" dirty="0" smtClean="0">
                <a:solidFill>
                  <a:schemeClr val="bg1"/>
                </a:solidFill>
                <a:latin typeface="Georgia" pitchFamily="18" charset="0"/>
              </a:rPr>
              <a:t>h</a:t>
            </a:r>
            <a:r>
              <a:rPr lang="en-US" altLang="en-US" sz="2000" b="1" baseline="30000" dirty="0" smtClean="0">
                <a:solidFill>
                  <a:schemeClr val="bg1"/>
                </a:solidFill>
                <a:latin typeface="Georgia" pitchFamily="18" charset="0"/>
              </a:rPr>
              <a:t>-1</a:t>
            </a:r>
            <a:r>
              <a:rPr lang="en-US" altLang="en-US" sz="2000" b="1" dirty="0" smtClean="0">
                <a:solidFill>
                  <a:schemeClr val="bg1"/>
                </a:solidFill>
                <a:latin typeface="Georgia" pitchFamily="18" charset="0"/>
              </a:rPr>
              <a:t> </a:t>
            </a:r>
          </a:p>
          <a:p>
            <a:pPr marL="114300" indent="0" eaLnBrk="1" hangingPunct="1">
              <a:buFont typeface="Arial" pitchFamily="34" charset="0"/>
              <a:buNone/>
              <a:defRPr/>
            </a:pPr>
            <a:endParaRPr lang="en-US" altLang="en-US" sz="2000" b="1" dirty="0" smtClean="0">
              <a:solidFill>
                <a:schemeClr val="bg1"/>
              </a:solidFill>
              <a:latin typeface="Georgia" pitchFamily="18" charset="0"/>
            </a:endParaRPr>
          </a:p>
          <a:p>
            <a:pPr eaLnBrk="1" hangingPunct="1">
              <a:defRPr/>
            </a:pPr>
            <a:r>
              <a:rPr lang="en-US" altLang="en-US" sz="2000" b="1" dirty="0" smtClean="0">
                <a:solidFill>
                  <a:schemeClr val="bg1"/>
                </a:solidFill>
                <a:latin typeface="Georgia" pitchFamily="18" charset="0"/>
              </a:rPr>
              <a:t>~1 sprint/acceleration per minute per match </a:t>
            </a:r>
          </a:p>
          <a:p>
            <a:pPr marL="114300" indent="0" eaLnBrk="1" hangingPunct="1">
              <a:buFont typeface="Arial" pitchFamily="34" charset="0"/>
              <a:buNone/>
              <a:defRPr/>
            </a:pPr>
            <a:endParaRPr lang="en-US" altLang="en-US" sz="2000" b="1" dirty="0" smtClean="0">
              <a:solidFill>
                <a:schemeClr val="bg1"/>
              </a:solidFill>
              <a:latin typeface="Georgia" pitchFamily="18" charset="0"/>
            </a:endParaRPr>
          </a:p>
          <a:p>
            <a:pPr eaLnBrk="1" hangingPunct="1">
              <a:defRPr/>
            </a:pPr>
            <a:r>
              <a:rPr lang="en-US" altLang="en-US" sz="2000" b="1" dirty="0" smtClean="0">
                <a:solidFill>
                  <a:schemeClr val="bg1"/>
                </a:solidFill>
                <a:latin typeface="Georgia" pitchFamily="18" charset="0"/>
              </a:rPr>
              <a:t>Sprints last typically 2-4 s </a:t>
            </a:r>
          </a:p>
          <a:p>
            <a:pPr marL="114300" indent="0" eaLnBrk="1" hangingPunct="1">
              <a:buFont typeface="Arial" pitchFamily="34" charset="0"/>
              <a:buNone/>
              <a:defRPr/>
            </a:pPr>
            <a:endParaRPr lang="en-US" altLang="en-US" sz="2000" b="1" dirty="0" smtClean="0">
              <a:solidFill>
                <a:schemeClr val="bg1"/>
              </a:solidFill>
              <a:latin typeface="Georgia" pitchFamily="18" charset="0"/>
            </a:endParaRPr>
          </a:p>
          <a:p>
            <a:pPr eaLnBrk="1" hangingPunct="1">
              <a:defRPr/>
            </a:pPr>
            <a:r>
              <a:rPr lang="en-US" altLang="en-US" sz="2000" b="1" dirty="0" smtClean="0">
                <a:solidFill>
                  <a:schemeClr val="bg1"/>
                </a:solidFill>
                <a:latin typeface="Georgia" pitchFamily="18" charset="0"/>
              </a:rPr>
              <a:t>Sprints (with or without direction changes) and jumps (headings) precedes two thirds of all goals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28625" y="298450"/>
            <a:ext cx="8007350" cy="838200"/>
          </a:xfrm>
        </p:spPr>
        <p:txBody>
          <a:bodyPr/>
          <a:lstStyle/>
          <a:p>
            <a:pPr algn="ctr" eaLnBrk="1" hangingPunct="1">
              <a:defRPr/>
            </a:pPr>
            <a:r>
              <a:rPr lang="en-US" sz="2800" b="1" dirty="0" smtClean="0">
                <a:solidFill>
                  <a:schemeClr val="tx1"/>
                </a:solidFill>
                <a:latin typeface="Georgia" panose="02040502050405020303" pitchFamily="18" charset="0"/>
                <a:ea typeface="ＭＳ Ｐゴシック" pitchFamily="34" charset="-128"/>
              </a:rPr>
              <a:t>«Mind the gap»</a:t>
            </a:r>
          </a:p>
        </p:txBody>
      </p:sp>
      <p:pic>
        <p:nvPicPr>
          <p:cNvPr id="3" name="Picture 3"/>
          <p:cNvPicPr>
            <a:picLocks noChangeAspect="1" noChangeArrowheads="1"/>
          </p:cNvPicPr>
          <p:nvPr/>
        </p:nvPicPr>
        <p:blipFill>
          <a:blip r:embed="rId3"/>
          <a:srcRect/>
          <a:stretch>
            <a:fillRect/>
          </a:stretch>
        </p:blipFill>
        <p:spPr bwMode="auto">
          <a:xfrm>
            <a:off x="352425" y="1320800"/>
            <a:ext cx="3730625"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6084" name="Picture 7" descr="http://media.kansascity.com/smedia/2014/05/20/09/04/792-PAqG6.St.55.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1325563"/>
            <a:ext cx="3792538"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2"/>
          <p:cNvSpPr txBox="1">
            <a:spLocks noChangeArrowheads="1"/>
          </p:cNvSpPr>
          <p:nvPr/>
        </p:nvSpPr>
        <p:spPr bwMode="auto">
          <a:xfrm>
            <a:off x="1155700" y="5540375"/>
            <a:ext cx="627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042988">
              <a:spcBef>
                <a:spcPct val="20000"/>
              </a:spcBef>
              <a:buClr>
                <a:schemeClr val="accent1"/>
              </a:buClr>
              <a:buFont typeface="Arial" pitchFamily="34" charset="0"/>
              <a:buChar char="•"/>
              <a:defRPr sz="2200">
                <a:solidFill>
                  <a:schemeClr val="tx1"/>
                </a:solidFill>
                <a:latin typeface="Calibri" pitchFamily="34" charset="0"/>
              </a:defRPr>
            </a:lvl1pPr>
            <a:lvl2pPr marL="742950" indent="-285750" defTabSz="1042988">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defTabSz="1042988">
              <a:spcBef>
                <a:spcPct val="20000"/>
              </a:spcBef>
              <a:buClr>
                <a:srgbClr val="D2CB6C"/>
              </a:buClr>
              <a:buFont typeface="Arial" pitchFamily="34" charset="0"/>
              <a:buChar char="•"/>
              <a:defRPr>
                <a:solidFill>
                  <a:schemeClr val="tx1"/>
                </a:solidFill>
                <a:latin typeface="Calibri" pitchFamily="34" charset="0"/>
              </a:defRPr>
            </a:lvl3pPr>
            <a:lvl4pPr marL="1600200" indent="-228600" defTabSz="1042988">
              <a:spcBef>
                <a:spcPct val="20000"/>
              </a:spcBef>
              <a:buClr>
                <a:srgbClr val="95A39D"/>
              </a:buClr>
              <a:buFont typeface="Arial" pitchFamily="34" charset="0"/>
              <a:buChar char="•"/>
              <a:defRPr sz="1600">
                <a:solidFill>
                  <a:schemeClr val="tx1"/>
                </a:solidFill>
                <a:latin typeface="Calibri" pitchFamily="34" charset="0"/>
              </a:defRPr>
            </a:lvl4pPr>
            <a:lvl5pPr marL="2057400" indent="-228600" defTabSz="1042988">
              <a:spcBef>
                <a:spcPct val="20000"/>
              </a:spcBef>
              <a:buClr>
                <a:srgbClr val="C89F5D"/>
              </a:buClr>
              <a:buFont typeface="Arial" pitchFamily="34" charset="0"/>
              <a:buChar char="•"/>
              <a:defRPr sz="1400">
                <a:solidFill>
                  <a:schemeClr val="tx1"/>
                </a:solidFill>
                <a:latin typeface="Calibri" pitchFamily="34" charset="0"/>
              </a:defRPr>
            </a:lvl5pPr>
            <a:lvl6pPr marL="25146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en-US" altLang="nb-NO" sz="2000">
                <a:latin typeface="Georgia" pitchFamily="18" charset="0"/>
                <a:ea typeface="ＭＳ Ｐゴシック" pitchFamily="34" charset="-128"/>
              </a:rPr>
              <a:t>Creating or closing a </a:t>
            </a:r>
            <a:r>
              <a:rPr lang="en-US" altLang="nb-NO" sz="2000" b="1">
                <a:latin typeface="Georgia" pitchFamily="18" charset="0"/>
                <a:ea typeface="ＭＳ Ｐゴシック" pitchFamily="34" charset="-128"/>
              </a:rPr>
              <a:t>50 cm gap </a:t>
            </a:r>
            <a:r>
              <a:rPr lang="en-US" altLang="nb-NO" sz="2000">
                <a:latin typeface="Georgia" pitchFamily="18" charset="0"/>
                <a:ea typeface="ＭＳ Ｐゴシック" pitchFamily="34" charset="-128"/>
              </a:rPr>
              <a:t>can be decisive.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nvGraphicFramePr>
        <p:xfrm>
          <a:off x="169863" y="1916113"/>
          <a:ext cx="8097837" cy="3182937"/>
        </p:xfrm>
        <a:graphic>
          <a:graphicData uri="http://schemas.openxmlformats.org/drawingml/2006/table">
            <a:tbl>
              <a:tblPr firstRow="1" firstCol="1" bandRow="1"/>
              <a:tblGrid>
                <a:gridCol w="759535"/>
                <a:gridCol w="733652"/>
                <a:gridCol w="733652"/>
                <a:gridCol w="733652"/>
                <a:gridCol w="733652"/>
                <a:gridCol w="734545"/>
                <a:gridCol w="733652"/>
                <a:gridCol w="733652"/>
                <a:gridCol w="733652"/>
                <a:gridCol w="733652"/>
                <a:gridCol w="734545"/>
              </a:tblGrid>
              <a:tr h="318294">
                <a:tc gridSpan="6">
                  <a:txBody>
                    <a:bodyPr/>
                    <a:lstStyle/>
                    <a:p>
                      <a:pPr algn="ctr">
                        <a:lnSpc>
                          <a:spcPct val="115000"/>
                        </a:lnSpc>
                        <a:spcAft>
                          <a:spcPts val="0"/>
                        </a:spcAft>
                      </a:pPr>
                      <a:r>
                        <a:rPr lang="en-US" sz="1600" b="1" dirty="0">
                          <a:effectLst/>
                          <a:latin typeface="Times New Roman"/>
                          <a:ea typeface="Times New Roman"/>
                          <a:cs typeface="Times New Roman"/>
                        </a:rPr>
                        <a:t>Males (n=628)</a:t>
                      </a:r>
                      <a:endParaRPr lang="en-US" sz="1600" dirty="0">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lnSpc>
                          <a:spcPct val="115000"/>
                        </a:lnSpc>
                        <a:spcAft>
                          <a:spcPts val="0"/>
                        </a:spcAft>
                      </a:pPr>
                      <a:r>
                        <a:rPr lang="en-US" sz="1600" b="1">
                          <a:effectLst/>
                          <a:latin typeface="Times New Roman"/>
                          <a:ea typeface="Times New Roman"/>
                          <a:cs typeface="Times New Roman"/>
                        </a:rPr>
                        <a:t>Females (n=165)</a:t>
                      </a:r>
                      <a:endParaRPr lang="en-US" sz="1600">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586">
                <a:tc>
                  <a:txBody>
                    <a:bodyPr/>
                    <a:lstStyle/>
                    <a:p>
                      <a:pPr algn="ctr">
                        <a:lnSpc>
                          <a:spcPct val="115000"/>
                        </a:lnSpc>
                        <a:spcAft>
                          <a:spcPts val="0"/>
                        </a:spcAft>
                      </a:pPr>
                      <a:r>
                        <a:rPr lang="en-US" sz="1600" b="1" i="1" dirty="0">
                          <a:effectLst/>
                          <a:latin typeface="Times New Roman"/>
                          <a:ea typeface="Times New Roman"/>
                          <a:cs typeface="Times New Roman"/>
                        </a:rPr>
                        <a:t>PCTL</a:t>
                      </a:r>
                      <a:endParaRPr lang="en-US" sz="1600" b="1" dirty="0">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dirty="0">
                          <a:effectLst/>
                          <a:latin typeface="Times New Roman"/>
                          <a:ea typeface="Times New Roman"/>
                          <a:cs typeface="Times New Roman"/>
                        </a:rPr>
                        <a:t>10m (s)</a:t>
                      </a:r>
                      <a:endParaRPr lang="en-US" sz="1600" b="1" dirty="0">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dirty="0">
                          <a:effectLst/>
                          <a:latin typeface="Times New Roman"/>
                          <a:ea typeface="Times New Roman"/>
                          <a:cs typeface="Times New Roman"/>
                        </a:rPr>
                        <a:t>20m (s)</a:t>
                      </a:r>
                      <a:endParaRPr lang="en-US" sz="1600" b="1" dirty="0">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30m (s)</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40m (s)</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dirty="0">
                          <a:effectLst/>
                          <a:latin typeface="Times New Roman"/>
                          <a:ea typeface="Times New Roman"/>
                          <a:cs typeface="Times New Roman"/>
                        </a:rPr>
                        <a:t>PV (m</a:t>
                      </a:r>
                      <a:r>
                        <a:rPr lang="en-US" sz="1600" b="1" i="1" baseline="30000" dirty="0">
                          <a:effectLst/>
                          <a:latin typeface="Times New Roman"/>
                          <a:ea typeface="Times New Roman"/>
                          <a:cs typeface="Times New Roman"/>
                        </a:rPr>
                        <a:t>.</a:t>
                      </a:r>
                      <a:r>
                        <a:rPr lang="en-US" sz="1600" b="1" i="1" dirty="0">
                          <a:effectLst/>
                          <a:latin typeface="Times New Roman"/>
                          <a:ea typeface="Times New Roman"/>
                          <a:cs typeface="Times New Roman"/>
                        </a:rPr>
                        <a:t>s</a:t>
                      </a:r>
                      <a:r>
                        <a:rPr lang="en-US" sz="1600" b="1" i="1" baseline="30000" dirty="0">
                          <a:effectLst/>
                          <a:latin typeface="Times New Roman"/>
                          <a:ea typeface="Times New Roman"/>
                          <a:cs typeface="Times New Roman"/>
                        </a:rPr>
                        <a:t>-1</a:t>
                      </a:r>
                      <a:r>
                        <a:rPr lang="en-US" sz="1600" b="1" i="1" dirty="0">
                          <a:effectLst/>
                          <a:latin typeface="Times New Roman"/>
                          <a:ea typeface="Times New Roman"/>
                          <a:cs typeface="Times New Roman"/>
                        </a:rPr>
                        <a:t>)</a:t>
                      </a:r>
                      <a:endParaRPr lang="en-US" sz="1600" b="1" dirty="0">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10m (s)</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20m (s)</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30m (s)</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40m (s)</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i="1">
                          <a:effectLst/>
                          <a:latin typeface="Times New Roman"/>
                          <a:ea typeface="Times New Roman"/>
                          <a:cs typeface="Times New Roman"/>
                        </a:rPr>
                        <a:t>PV (m</a:t>
                      </a:r>
                      <a:r>
                        <a:rPr lang="en-US" sz="1600" b="1" i="1" baseline="30000">
                          <a:effectLst/>
                          <a:latin typeface="Times New Roman"/>
                          <a:ea typeface="Times New Roman"/>
                          <a:cs typeface="Times New Roman"/>
                        </a:rPr>
                        <a:t>.</a:t>
                      </a:r>
                      <a:r>
                        <a:rPr lang="en-US" sz="1600" b="1" i="1">
                          <a:effectLst/>
                          <a:latin typeface="Times New Roman"/>
                          <a:ea typeface="Times New Roman"/>
                          <a:cs typeface="Times New Roman"/>
                        </a:rPr>
                        <a:t>s</a:t>
                      </a:r>
                      <a:r>
                        <a:rPr lang="en-US" sz="1600" b="1" i="1" baseline="30000">
                          <a:effectLst/>
                          <a:latin typeface="Times New Roman"/>
                          <a:ea typeface="Times New Roman"/>
                          <a:cs typeface="Times New Roman"/>
                        </a:rPr>
                        <a:t>-1</a:t>
                      </a:r>
                      <a:r>
                        <a:rPr lang="en-US" sz="1600" b="1" i="1">
                          <a:effectLst/>
                          <a:latin typeface="Times New Roman"/>
                          <a:ea typeface="Times New Roman"/>
                          <a:cs typeface="Times New Roman"/>
                        </a:rPr>
                        <a:t>)</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99</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1.40</a:t>
                      </a:r>
                      <a:endParaRPr lang="en-US" sz="1600" b="1" dirty="0">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2.58</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3.65</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4.69</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9.71</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1.55</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2.86</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4.10</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5.30</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8.55</a:t>
                      </a:r>
                      <a:endParaRPr lang="en-US" sz="1600" b="1">
                        <a:effectLst/>
                        <a:latin typeface="Calibri"/>
                        <a:ea typeface="Times New Roman"/>
                        <a:cs typeface="Times New Roman"/>
                      </a:endParaRPr>
                    </a:p>
                  </a:txBody>
                  <a:tcPr marL="68582" marR="68582" marT="0" marB="0">
                    <a:lnL>
                      <a:noFill/>
                    </a:lnL>
                    <a:lnR>
                      <a:noFill/>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95</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1.42</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2.61</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3.70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4.77</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9.43</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1.57</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2.90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4.13</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5.34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8.33</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90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1.44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2.64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3.75</a:t>
                      </a:r>
                      <a:endParaRPr lang="en-US" sz="1600" b="1" dirty="0">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4.84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9.30</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1.59</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2.93</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4.15</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5.41</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8.20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75</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1.48</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2.70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3.82</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4.92</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9.10</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1.64</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3.00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4.29</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5.54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7.94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50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1.52</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2.76</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3.91</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5.04</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8.81</a:t>
                      </a:r>
                      <a:endParaRPr lang="en-US" sz="1600" b="1" dirty="0">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1.69</a:t>
                      </a:r>
                      <a:endParaRPr lang="en-US" sz="1600" b="1" dirty="0">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3.08</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4.37</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5.69</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7.65</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25</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1.56</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2.83</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4.00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5.17</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8.55</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1.72</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3.16</a:t>
                      </a:r>
                      <a:endParaRPr lang="en-US" sz="1600" b="1" dirty="0">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4.53</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5.86</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7.40</a:t>
                      </a:r>
                      <a:endParaRPr lang="en-US" sz="1600" b="1">
                        <a:effectLst/>
                        <a:latin typeface="Calibri"/>
                        <a:ea typeface="Times New Roman"/>
                        <a:cs typeface="Times New Roman"/>
                      </a:endParaRPr>
                    </a:p>
                  </a:txBody>
                  <a:tcPr marL="68582" marR="68582" marT="0" marB="0">
                    <a:lnL>
                      <a:noFill/>
                    </a:lnL>
                    <a:lnR>
                      <a:noFill/>
                    </a:lnR>
                    <a:lnT>
                      <a:noFill/>
                    </a:lnT>
                    <a:lnB>
                      <a:noFill/>
                    </a:lnB>
                    <a:solidFill>
                      <a:schemeClr val="accent5">
                        <a:lumMod val="40000"/>
                        <a:lumOff val="60000"/>
                      </a:schemeClr>
                    </a:solidFill>
                  </a:tcPr>
                </a:tc>
              </a:tr>
              <a:tr h="318294">
                <a:tc>
                  <a:txBody>
                    <a:bodyPr/>
                    <a:lstStyle/>
                    <a:p>
                      <a:pPr algn="ctr">
                        <a:lnSpc>
                          <a:spcPct val="115000"/>
                        </a:lnSpc>
                        <a:spcAft>
                          <a:spcPts val="0"/>
                        </a:spcAft>
                      </a:pPr>
                      <a:r>
                        <a:rPr lang="en-US" sz="1600" b="1">
                          <a:effectLst/>
                          <a:latin typeface="Times New Roman"/>
                          <a:ea typeface="Times New Roman"/>
                          <a:cs typeface="Times New Roman"/>
                        </a:rPr>
                        <a:t>10</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1.60</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2.89</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4.08</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5.26</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8.36</a:t>
                      </a:r>
                      <a:endParaRPr lang="en-US" sz="1600" b="1">
                        <a:effectLst/>
                        <a:latin typeface="Calibri"/>
                        <a:ea typeface="Times New Roman"/>
                        <a:cs typeface="Times New Roman"/>
                      </a:endParaRPr>
                    </a:p>
                  </a:txBody>
                  <a:tcPr marL="68582" marR="6858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1.79</a:t>
                      </a:r>
                      <a:endParaRPr lang="en-US" sz="1600" b="1">
                        <a:effectLst/>
                        <a:latin typeface="Calibri"/>
                        <a:ea typeface="Times New Roman"/>
                        <a:cs typeface="Times New Roman"/>
                      </a:endParaRPr>
                    </a:p>
                  </a:txBody>
                  <a:tcPr marL="68582" marR="6858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a:effectLst/>
                          <a:latin typeface="Times New Roman"/>
                          <a:ea typeface="Times New Roman"/>
                          <a:cs typeface="Times New Roman"/>
                        </a:rPr>
                        <a:t>3.23</a:t>
                      </a:r>
                      <a:endParaRPr lang="en-US" sz="1600" b="1">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4.64</a:t>
                      </a:r>
                      <a:endParaRPr lang="en-US" sz="1600" b="1" dirty="0">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6.02</a:t>
                      </a:r>
                      <a:endParaRPr lang="en-US" sz="1600" b="1" dirty="0">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US" sz="1600" b="1" dirty="0">
                          <a:effectLst/>
                          <a:latin typeface="Times New Roman"/>
                          <a:ea typeface="Times New Roman"/>
                          <a:cs typeface="Times New Roman"/>
                        </a:rPr>
                        <a:t>7.19</a:t>
                      </a:r>
                      <a:endParaRPr lang="en-US" sz="1600" b="1" dirty="0">
                        <a:effectLst/>
                        <a:latin typeface="Calibri"/>
                        <a:ea typeface="Times New Roman"/>
                        <a:cs typeface="Times New Roman"/>
                      </a:endParaRPr>
                    </a:p>
                  </a:txBody>
                  <a:tcPr marL="68582" marR="68582" marT="0" marB="0">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48225" name="Rektangel 3"/>
          <p:cNvSpPr>
            <a:spLocks noChangeArrowheads="1"/>
          </p:cNvSpPr>
          <p:nvPr/>
        </p:nvSpPr>
        <p:spPr bwMode="auto">
          <a:xfrm>
            <a:off x="363538" y="346075"/>
            <a:ext cx="744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2800" b="1">
                <a:latin typeface="Georgia" pitchFamily="18" charset="0"/>
              </a:rPr>
              <a:t>Linear sprinting speed in elite soccer</a:t>
            </a:r>
            <a:endParaRPr lang="en-US" altLang="en-US" sz="2800" b="1">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Bild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62388"/>
            <a:ext cx="6223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Bilde 45"/>
          <p:cNvPicPr>
            <a:picLocks noChangeAspect="1"/>
          </p:cNvPicPr>
          <p:nvPr/>
        </p:nvPicPr>
        <p:blipFill>
          <a:blip r:embed="rId4">
            <a:extLst>
              <a:ext uri="{28A0092B-C50C-407E-A947-70E740481C1C}">
                <a14:useLocalDpi xmlns:a14="http://schemas.microsoft.com/office/drawing/2010/main" val="0"/>
              </a:ext>
            </a:extLst>
          </a:blip>
          <a:srcRect l="23135" r="28319"/>
          <a:stretch>
            <a:fillRect/>
          </a:stretch>
        </p:blipFill>
        <p:spPr bwMode="auto">
          <a:xfrm>
            <a:off x="1300163" y="3852863"/>
            <a:ext cx="12715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Bilde 2"/>
          <p:cNvPicPr>
            <a:picLocks noChangeAspect="1"/>
          </p:cNvPicPr>
          <p:nvPr/>
        </p:nvPicPr>
        <p:blipFill>
          <a:blip r:embed="rId4">
            <a:extLst>
              <a:ext uri="{28A0092B-C50C-407E-A947-70E740481C1C}">
                <a14:useLocalDpi xmlns:a14="http://schemas.microsoft.com/office/drawing/2010/main" val="0"/>
              </a:ext>
            </a:extLst>
          </a:blip>
          <a:srcRect l="23135" r="28319"/>
          <a:stretch>
            <a:fillRect/>
          </a:stretch>
        </p:blipFill>
        <p:spPr bwMode="auto">
          <a:xfrm>
            <a:off x="3463925" y="3876675"/>
            <a:ext cx="12715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Bild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2112963"/>
            <a:ext cx="126365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Bild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2100263"/>
            <a:ext cx="12636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Bil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6650" y="2098675"/>
            <a:ext cx="12636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kstSylinder 41"/>
          <p:cNvSpPr txBox="1">
            <a:spLocks noChangeArrowheads="1"/>
          </p:cNvSpPr>
          <p:nvPr/>
        </p:nvSpPr>
        <p:spPr bwMode="auto">
          <a:xfrm>
            <a:off x="4484688" y="1682750"/>
            <a:ext cx="11001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3 m</a:t>
            </a:r>
          </a:p>
        </p:txBody>
      </p:sp>
      <p:cxnSp>
        <p:nvCxnSpPr>
          <p:cNvPr id="43" name="Rett pil 42"/>
          <p:cNvCxnSpPr/>
          <p:nvPr/>
        </p:nvCxnSpPr>
        <p:spPr>
          <a:xfrm flipH="1">
            <a:off x="153988" y="4027488"/>
            <a:ext cx="4165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186" name="TekstSylinder 43"/>
          <p:cNvSpPr txBox="1">
            <a:spLocks noChangeArrowheads="1"/>
          </p:cNvSpPr>
          <p:nvPr/>
        </p:nvSpPr>
        <p:spPr bwMode="auto">
          <a:xfrm>
            <a:off x="1570038" y="3730625"/>
            <a:ext cx="1101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3.5 m</a:t>
            </a:r>
          </a:p>
        </p:txBody>
      </p:sp>
      <p:cxnSp>
        <p:nvCxnSpPr>
          <p:cNvPr id="48" name="Rett pil 47"/>
          <p:cNvCxnSpPr/>
          <p:nvPr/>
        </p:nvCxnSpPr>
        <p:spPr>
          <a:xfrm flipH="1">
            <a:off x="3349625" y="2022475"/>
            <a:ext cx="3367088"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188" name="TekstSylinder 114"/>
          <p:cNvSpPr txBox="1">
            <a:spLocks noChangeArrowheads="1"/>
          </p:cNvSpPr>
          <p:nvPr/>
        </p:nvSpPr>
        <p:spPr bwMode="auto">
          <a:xfrm>
            <a:off x="5772150" y="3225800"/>
            <a:ext cx="16430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99</a:t>
            </a:r>
            <a:r>
              <a:rPr lang="nb-NO" altLang="nb-NO" sz="1600" b="1" baseline="30000">
                <a:latin typeface="Verdana" pitchFamily="34" charset="0"/>
                <a:ea typeface="ＭＳ Ｐゴシック" pitchFamily="34" charset="-128"/>
              </a:rPr>
              <a:t>th</a:t>
            </a:r>
            <a:r>
              <a:rPr lang="nb-NO" altLang="nb-NO" sz="1600" b="1">
                <a:latin typeface="Verdana" pitchFamily="34" charset="0"/>
                <a:ea typeface="ＭＳ Ｐゴシック" pitchFamily="34" charset="-128"/>
              </a:rPr>
              <a:t> PCTL</a:t>
            </a:r>
          </a:p>
        </p:txBody>
      </p:sp>
      <p:sp>
        <p:nvSpPr>
          <p:cNvPr id="50189" name="TekstSylinder 114"/>
          <p:cNvSpPr txBox="1">
            <a:spLocks noChangeArrowheads="1"/>
          </p:cNvSpPr>
          <p:nvPr/>
        </p:nvSpPr>
        <p:spPr bwMode="auto">
          <a:xfrm>
            <a:off x="4176713" y="3225800"/>
            <a:ext cx="16430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50</a:t>
            </a:r>
            <a:r>
              <a:rPr lang="nb-NO" altLang="nb-NO" sz="1600" b="1" baseline="30000">
                <a:latin typeface="Verdana" pitchFamily="34" charset="0"/>
                <a:ea typeface="ＭＳ Ｐゴシック" pitchFamily="34" charset="-128"/>
              </a:rPr>
              <a:t>th</a:t>
            </a:r>
            <a:r>
              <a:rPr lang="nb-NO" altLang="nb-NO" sz="1600" b="1">
                <a:latin typeface="Verdana" pitchFamily="34" charset="0"/>
                <a:ea typeface="ＭＳ Ｐゴシック" pitchFamily="34" charset="-128"/>
              </a:rPr>
              <a:t> PCTL</a:t>
            </a:r>
          </a:p>
        </p:txBody>
      </p:sp>
      <p:sp>
        <p:nvSpPr>
          <p:cNvPr id="50190" name="TekstSylinder 114"/>
          <p:cNvSpPr txBox="1">
            <a:spLocks noChangeArrowheads="1"/>
          </p:cNvSpPr>
          <p:nvPr/>
        </p:nvSpPr>
        <p:spPr bwMode="auto">
          <a:xfrm>
            <a:off x="2409825" y="3225800"/>
            <a:ext cx="16430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1</a:t>
            </a:r>
            <a:r>
              <a:rPr lang="nb-NO" altLang="nb-NO" sz="1600" b="1" baseline="30000">
                <a:latin typeface="Verdana" pitchFamily="34" charset="0"/>
                <a:ea typeface="ＭＳ Ｐゴシック" pitchFamily="34" charset="-128"/>
              </a:rPr>
              <a:t>st</a:t>
            </a:r>
            <a:r>
              <a:rPr lang="nb-NO" altLang="nb-NO" sz="1600" b="1">
                <a:latin typeface="Verdana" pitchFamily="34" charset="0"/>
                <a:ea typeface="ＭＳ Ｐゴシック" pitchFamily="34" charset="-128"/>
              </a:rPr>
              <a:t> PCTL</a:t>
            </a:r>
          </a:p>
        </p:txBody>
      </p:sp>
      <p:sp>
        <p:nvSpPr>
          <p:cNvPr id="50191" name="TekstSylinder 114"/>
          <p:cNvSpPr txBox="1">
            <a:spLocks noChangeArrowheads="1"/>
          </p:cNvSpPr>
          <p:nvPr/>
        </p:nvSpPr>
        <p:spPr bwMode="auto">
          <a:xfrm>
            <a:off x="3167063" y="5229225"/>
            <a:ext cx="16430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99</a:t>
            </a:r>
            <a:r>
              <a:rPr lang="nb-NO" altLang="nb-NO" sz="1600" b="1" baseline="30000">
                <a:latin typeface="Verdana" pitchFamily="34" charset="0"/>
                <a:ea typeface="ＭＳ Ｐゴシック" pitchFamily="34" charset="-128"/>
              </a:rPr>
              <a:t>th</a:t>
            </a:r>
            <a:r>
              <a:rPr lang="nb-NO" altLang="nb-NO" sz="1600" b="1">
                <a:latin typeface="Verdana" pitchFamily="34" charset="0"/>
                <a:ea typeface="ＭＳ Ｐゴシック" pitchFamily="34" charset="-128"/>
              </a:rPr>
              <a:t> PCTL</a:t>
            </a:r>
          </a:p>
        </p:txBody>
      </p:sp>
      <p:sp>
        <p:nvSpPr>
          <p:cNvPr id="50192" name="TekstSylinder 114"/>
          <p:cNvSpPr txBox="1">
            <a:spLocks noChangeArrowheads="1"/>
          </p:cNvSpPr>
          <p:nvPr/>
        </p:nvSpPr>
        <p:spPr bwMode="auto">
          <a:xfrm>
            <a:off x="1230313" y="5229225"/>
            <a:ext cx="16430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50</a:t>
            </a:r>
            <a:r>
              <a:rPr lang="nb-NO" altLang="nb-NO" sz="1600" b="1" baseline="30000">
                <a:latin typeface="Verdana" pitchFamily="34" charset="0"/>
                <a:ea typeface="ＭＳ Ｐゴシック" pitchFamily="34" charset="-128"/>
              </a:rPr>
              <a:t>th</a:t>
            </a:r>
            <a:r>
              <a:rPr lang="nb-NO" altLang="nb-NO" sz="1600" b="1">
                <a:latin typeface="Verdana" pitchFamily="34" charset="0"/>
                <a:ea typeface="ＭＳ Ｐゴシック" pitchFamily="34" charset="-128"/>
              </a:rPr>
              <a:t> PCTL</a:t>
            </a:r>
          </a:p>
        </p:txBody>
      </p:sp>
      <p:sp>
        <p:nvSpPr>
          <p:cNvPr id="50193" name="TekstSylinder 114"/>
          <p:cNvSpPr txBox="1">
            <a:spLocks noChangeArrowheads="1"/>
          </p:cNvSpPr>
          <p:nvPr/>
        </p:nvSpPr>
        <p:spPr bwMode="auto">
          <a:xfrm>
            <a:off x="-285750" y="5229225"/>
            <a:ext cx="16430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1</a:t>
            </a:r>
            <a:r>
              <a:rPr lang="nb-NO" altLang="nb-NO" sz="1600" b="1" baseline="30000">
                <a:latin typeface="Verdana" pitchFamily="34" charset="0"/>
                <a:ea typeface="ＭＳ Ｐゴシック" pitchFamily="34" charset="-128"/>
              </a:rPr>
              <a:t>st</a:t>
            </a:r>
            <a:r>
              <a:rPr lang="nb-NO" altLang="nb-NO" sz="1600" b="1">
                <a:latin typeface="Verdana" pitchFamily="34" charset="0"/>
                <a:ea typeface="ＭＳ Ｐゴシック" pitchFamily="34" charset="-128"/>
              </a:rPr>
              <a:t> PCTL</a:t>
            </a:r>
          </a:p>
        </p:txBody>
      </p:sp>
      <p:cxnSp>
        <p:nvCxnSpPr>
          <p:cNvPr id="56" name="Rett linje 55"/>
          <p:cNvCxnSpPr/>
          <p:nvPr/>
        </p:nvCxnSpPr>
        <p:spPr>
          <a:xfrm>
            <a:off x="0" y="5735638"/>
            <a:ext cx="8439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Rett linje 62"/>
          <p:cNvCxnSpPr/>
          <p:nvPr/>
        </p:nvCxnSpPr>
        <p:spPr>
          <a:xfrm>
            <a:off x="4735513" y="5621338"/>
            <a:ext cx="0" cy="2301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Rett linje 63"/>
          <p:cNvCxnSpPr/>
          <p:nvPr/>
        </p:nvCxnSpPr>
        <p:spPr>
          <a:xfrm>
            <a:off x="5657850" y="5624513"/>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Rett linje 64"/>
          <p:cNvCxnSpPr/>
          <p:nvPr/>
        </p:nvCxnSpPr>
        <p:spPr>
          <a:xfrm>
            <a:off x="6581775" y="5619750"/>
            <a:ext cx="0" cy="230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Rett linje 65"/>
          <p:cNvCxnSpPr/>
          <p:nvPr/>
        </p:nvCxnSpPr>
        <p:spPr>
          <a:xfrm>
            <a:off x="7491413" y="5619750"/>
            <a:ext cx="0" cy="230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Rett linje 66"/>
          <p:cNvCxnSpPr/>
          <p:nvPr/>
        </p:nvCxnSpPr>
        <p:spPr>
          <a:xfrm>
            <a:off x="1014413" y="5630863"/>
            <a:ext cx="0" cy="2301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Rett linje 67"/>
          <p:cNvCxnSpPr/>
          <p:nvPr/>
        </p:nvCxnSpPr>
        <p:spPr>
          <a:xfrm>
            <a:off x="1935163" y="562610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Rett linje 68"/>
          <p:cNvCxnSpPr/>
          <p:nvPr/>
        </p:nvCxnSpPr>
        <p:spPr>
          <a:xfrm>
            <a:off x="2876550" y="561975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tt linje 69"/>
          <p:cNvCxnSpPr/>
          <p:nvPr/>
        </p:nvCxnSpPr>
        <p:spPr>
          <a:xfrm>
            <a:off x="3802063" y="5624513"/>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203" name="TekstSylinder 70"/>
          <p:cNvSpPr txBox="1">
            <a:spLocks noChangeArrowheads="1"/>
          </p:cNvSpPr>
          <p:nvPr/>
        </p:nvSpPr>
        <p:spPr bwMode="auto">
          <a:xfrm>
            <a:off x="757238" y="5873750"/>
            <a:ext cx="509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3.2</a:t>
            </a:r>
            <a:endParaRPr lang="en-US" altLang="en-US" sz="1400" b="1"/>
          </a:p>
        </p:txBody>
      </p:sp>
      <p:sp>
        <p:nvSpPr>
          <p:cNvPr id="50204" name="TekstSylinder 71"/>
          <p:cNvSpPr txBox="1">
            <a:spLocks noChangeArrowheads="1"/>
          </p:cNvSpPr>
          <p:nvPr/>
        </p:nvSpPr>
        <p:spPr bwMode="auto">
          <a:xfrm>
            <a:off x="2620963" y="5878513"/>
            <a:ext cx="509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3.0</a:t>
            </a:r>
            <a:endParaRPr lang="en-US" altLang="en-US" sz="1400" b="1"/>
          </a:p>
        </p:txBody>
      </p:sp>
      <p:sp>
        <p:nvSpPr>
          <p:cNvPr id="50205" name="TekstSylinder 72"/>
          <p:cNvSpPr txBox="1">
            <a:spLocks noChangeArrowheads="1"/>
          </p:cNvSpPr>
          <p:nvPr/>
        </p:nvSpPr>
        <p:spPr bwMode="auto">
          <a:xfrm>
            <a:off x="1682750" y="5884863"/>
            <a:ext cx="5095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3.1</a:t>
            </a:r>
            <a:endParaRPr lang="en-US" altLang="en-US" sz="1400" b="1"/>
          </a:p>
        </p:txBody>
      </p:sp>
      <p:sp>
        <p:nvSpPr>
          <p:cNvPr id="50206" name="TekstSylinder 73"/>
          <p:cNvSpPr txBox="1">
            <a:spLocks noChangeArrowheads="1"/>
          </p:cNvSpPr>
          <p:nvPr/>
        </p:nvSpPr>
        <p:spPr bwMode="auto">
          <a:xfrm>
            <a:off x="3540125" y="5883275"/>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2.9</a:t>
            </a:r>
            <a:endParaRPr lang="en-US" altLang="en-US" sz="1400" b="1"/>
          </a:p>
        </p:txBody>
      </p:sp>
      <p:sp>
        <p:nvSpPr>
          <p:cNvPr id="50207" name="TekstSylinder 74"/>
          <p:cNvSpPr txBox="1">
            <a:spLocks noChangeArrowheads="1"/>
          </p:cNvSpPr>
          <p:nvPr/>
        </p:nvSpPr>
        <p:spPr bwMode="auto">
          <a:xfrm>
            <a:off x="7232650" y="5875338"/>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2.5</a:t>
            </a:r>
            <a:endParaRPr lang="en-US" altLang="en-US" sz="1400" b="1"/>
          </a:p>
        </p:txBody>
      </p:sp>
      <p:sp>
        <p:nvSpPr>
          <p:cNvPr id="50208" name="TekstSylinder 75"/>
          <p:cNvSpPr txBox="1">
            <a:spLocks noChangeArrowheads="1"/>
          </p:cNvSpPr>
          <p:nvPr/>
        </p:nvSpPr>
        <p:spPr bwMode="auto">
          <a:xfrm>
            <a:off x="4479925" y="5883275"/>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2.8</a:t>
            </a:r>
            <a:endParaRPr lang="en-US" altLang="en-US" sz="1400" b="1"/>
          </a:p>
        </p:txBody>
      </p:sp>
      <p:sp>
        <p:nvSpPr>
          <p:cNvPr id="50209" name="TekstSylinder 76"/>
          <p:cNvSpPr txBox="1">
            <a:spLocks noChangeArrowheads="1"/>
          </p:cNvSpPr>
          <p:nvPr/>
        </p:nvSpPr>
        <p:spPr bwMode="auto">
          <a:xfrm>
            <a:off x="5402263" y="5873750"/>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2.7</a:t>
            </a:r>
            <a:endParaRPr lang="en-US" altLang="en-US" sz="1400" b="1"/>
          </a:p>
        </p:txBody>
      </p:sp>
      <p:sp>
        <p:nvSpPr>
          <p:cNvPr id="50210" name="TekstSylinder 77"/>
          <p:cNvSpPr txBox="1">
            <a:spLocks noChangeArrowheads="1"/>
          </p:cNvSpPr>
          <p:nvPr/>
        </p:nvSpPr>
        <p:spPr bwMode="auto">
          <a:xfrm>
            <a:off x="6326188" y="5878513"/>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400" b="1"/>
              <a:t>2.6</a:t>
            </a:r>
            <a:endParaRPr lang="en-US" altLang="en-US" sz="1400" b="1"/>
          </a:p>
        </p:txBody>
      </p:sp>
      <p:sp>
        <p:nvSpPr>
          <p:cNvPr id="50211" name="TekstSylinder 78"/>
          <p:cNvSpPr txBox="1">
            <a:spLocks noChangeArrowheads="1"/>
          </p:cNvSpPr>
          <p:nvPr/>
        </p:nvSpPr>
        <p:spPr bwMode="auto">
          <a:xfrm>
            <a:off x="5584825" y="6272213"/>
            <a:ext cx="23717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600" b="1">
                <a:latin typeface="Verdana" pitchFamily="34" charset="0"/>
                <a:ea typeface="ＭＳ Ｐゴシック" pitchFamily="34" charset="-128"/>
              </a:rPr>
              <a:t>  Time 20 m (s) </a:t>
            </a:r>
          </a:p>
        </p:txBody>
      </p:sp>
      <p:sp>
        <p:nvSpPr>
          <p:cNvPr id="50212" name="Rektangel 80"/>
          <p:cNvSpPr>
            <a:spLocks noChangeArrowheads="1"/>
          </p:cNvSpPr>
          <p:nvPr/>
        </p:nvSpPr>
        <p:spPr bwMode="auto">
          <a:xfrm>
            <a:off x="153988" y="346075"/>
            <a:ext cx="8285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2800" b="1">
                <a:latin typeface="Georgia" pitchFamily="18" charset="0"/>
              </a:rPr>
              <a:t>Fastest vs. slowest players over 20 m sprint</a:t>
            </a:r>
            <a:endParaRPr lang="en-US" altLang="en-US" sz="2800" b="1">
              <a:latin typeface="Georgia" pitchFamily="18" charset="0"/>
            </a:endParaRPr>
          </a:p>
        </p:txBody>
      </p:sp>
      <p:pic>
        <p:nvPicPr>
          <p:cNvPr id="50213" name="Bilde 8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61238" y="3154363"/>
            <a:ext cx="25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4" name="Bilde 8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5162550"/>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5" name="TekstSylinder 35"/>
          <p:cNvSpPr txBox="1">
            <a:spLocks noChangeArrowheads="1"/>
          </p:cNvSpPr>
          <p:nvPr/>
        </p:nvSpPr>
        <p:spPr bwMode="auto">
          <a:xfrm>
            <a:off x="4816475" y="4300538"/>
            <a:ext cx="2132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Women (n=165)</a:t>
            </a:r>
          </a:p>
        </p:txBody>
      </p:sp>
      <p:sp>
        <p:nvSpPr>
          <p:cNvPr id="50216" name="TekstSylinder 35"/>
          <p:cNvSpPr txBox="1">
            <a:spLocks noChangeArrowheads="1"/>
          </p:cNvSpPr>
          <p:nvPr/>
        </p:nvSpPr>
        <p:spPr bwMode="auto">
          <a:xfrm>
            <a:off x="6172200" y="1452563"/>
            <a:ext cx="17843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Men (n=628)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Bilde 9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8374" y="4488982"/>
            <a:ext cx="1145005" cy="1309598"/>
          </a:xfrm>
          <a:prstGeom prst="rect">
            <a:avLst/>
          </a:prstGeom>
          <a:scene3d>
            <a:camera prst="orthographicFront">
              <a:rot lat="0" lon="10800000" rev="0"/>
            </a:camera>
            <a:lightRig rig="threePt" dir="t"/>
          </a:scene3d>
        </p:spPr>
      </p:pic>
      <p:pic>
        <p:nvPicPr>
          <p:cNvPr id="90" name="Bilde 8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15411" y="3349952"/>
            <a:ext cx="1145005" cy="1309598"/>
          </a:xfrm>
          <a:prstGeom prst="rect">
            <a:avLst/>
          </a:prstGeom>
          <a:scene3d>
            <a:camera prst="orthographicFront">
              <a:rot lat="0" lon="10800000" rev="0"/>
            </a:camera>
            <a:lightRig rig="threePt" dir="t"/>
          </a:scene3d>
        </p:spPr>
      </p:pic>
      <p:pic>
        <p:nvPicPr>
          <p:cNvPr id="21" name="Bilde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69019" y="2195602"/>
            <a:ext cx="1145005" cy="1309598"/>
          </a:xfrm>
          <a:prstGeom prst="rect">
            <a:avLst/>
          </a:prstGeom>
          <a:scene3d>
            <a:camera prst="orthographicFront">
              <a:rot lat="0" lon="10800000" rev="0"/>
            </a:camera>
            <a:lightRig rig="threePt" dir="t"/>
          </a:scene3d>
        </p:spPr>
      </p:pic>
      <p:pic>
        <p:nvPicPr>
          <p:cNvPr id="52229" name="Bild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9025" y="3633788"/>
            <a:ext cx="150336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Bilde 8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4641850"/>
            <a:ext cx="15033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Bild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2624138"/>
            <a:ext cx="150336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Bil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1597025"/>
            <a:ext cx="1503362"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tt linje 5"/>
          <p:cNvCxnSpPr/>
          <p:nvPr/>
        </p:nvCxnSpPr>
        <p:spPr>
          <a:xfrm flipH="1">
            <a:off x="193675" y="6049963"/>
            <a:ext cx="7913688"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2234" name="Gruppe 17"/>
          <p:cNvGrpSpPr>
            <a:grpSpLocks/>
          </p:cNvGrpSpPr>
          <p:nvPr/>
        </p:nvGrpSpPr>
        <p:grpSpPr bwMode="auto">
          <a:xfrm>
            <a:off x="1122363" y="5926138"/>
            <a:ext cx="2784475" cy="238125"/>
            <a:chOff x="1173092" y="1844824"/>
            <a:chExt cx="2380413" cy="216024"/>
          </a:xfrm>
        </p:grpSpPr>
        <p:cxnSp>
          <p:nvCxnSpPr>
            <p:cNvPr id="8" name="Rett linje 7"/>
            <p:cNvCxnSpPr/>
            <p:nvPr/>
          </p:nvCxnSpPr>
          <p:spPr>
            <a:xfrm flipV="1">
              <a:off x="2763653"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1173092"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flipV="1">
              <a:off x="3553505"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flipV="1">
              <a:off x="1972443"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35" name="Gruppe 17"/>
          <p:cNvGrpSpPr>
            <a:grpSpLocks/>
          </p:cNvGrpSpPr>
          <p:nvPr/>
        </p:nvGrpSpPr>
        <p:grpSpPr bwMode="auto">
          <a:xfrm>
            <a:off x="3903663" y="5926138"/>
            <a:ext cx="2782887" cy="238125"/>
            <a:chOff x="1173092" y="1844824"/>
            <a:chExt cx="2380413" cy="216024"/>
          </a:xfrm>
        </p:grpSpPr>
        <p:cxnSp>
          <p:nvCxnSpPr>
            <p:cNvPr id="13" name="Rett linje 12"/>
            <p:cNvCxnSpPr/>
            <p:nvPr/>
          </p:nvCxnSpPr>
          <p:spPr>
            <a:xfrm flipV="1">
              <a:off x="2763202"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p:nvPr/>
          </p:nvCxnSpPr>
          <p:spPr>
            <a:xfrm flipV="1">
              <a:off x="1173092"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flipV="1">
              <a:off x="3553505"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tt linje 15"/>
            <p:cNvCxnSpPr/>
            <p:nvPr/>
          </p:nvCxnSpPr>
          <p:spPr>
            <a:xfrm flipV="1">
              <a:off x="1972900"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36" name="Gruppe 17"/>
          <p:cNvGrpSpPr>
            <a:grpSpLocks/>
          </p:cNvGrpSpPr>
          <p:nvPr/>
        </p:nvGrpSpPr>
        <p:grpSpPr bwMode="auto">
          <a:xfrm>
            <a:off x="6684963" y="5926138"/>
            <a:ext cx="935037" cy="238125"/>
            <a:chOff x="1173092" y="1844824"/>
            <a:chExt cx="800352" cy="216024"/>
          </a:xfrm>
        </p:grpSpPr>
        <p:cxnSp>
          <p:nvCxnSpPr>
            <p:cNvPr id="18" name="Rett linje 17"/>
            <p:cNvCxnSpPr/>
            <p:nvPr/>
          </p:nvCxnSpPr>
          <p:spPr>
            <a:xfrm flipV="1">
              <a:off x="1173092"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flipV="1">
              <a:off x="1973444"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37" name="TekstSylinder 37"/>
          <p:cNvSpPr txBox="1">
            <a:spLocks noChangeArrowheads="1"/>
          </p:cNvSpPr>
          <p:nvPr/>
        </p:nvSpPr>
        <p:spPr bwMode="auto">
          <a:xfrm>
            <a:off x="5476875" y="6186488"/>
            <a:ext cx="587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2.8</a:t>
            </a:r>
          </a:p>
        </p:txBody>
      </p:sp>
      <p:sp>
        <p:nvSpPr>
          <p:cNvPr id="52238" name="TekstSylinder 37"/>
          <p:cNvSpPr txBox="1">
            <a:spLocks noChangeArrowheads="1"/>
          </p:cNvSpPr>
          <p:nvPr/>
        </p:nvSpPr>
        <p:spPr bwMode="auto">
          <a:xfrm>
            <a:off x="6402388" y="6183313"/>
            <a:ext cx="588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2.7</a:t>
            </a:r>
          </a:p>
        </p:txBody>
      </p:sp>
      <p:sp>
        <p:nvSpPr>
          <p:cNvPr id="52239" name="TekstSylinder 37"/>
          <p:cNvSpPr txBox="1">
            <a:spLocks noChangeArrowheads="1"/>
          </p:cNvSpPr>
          <p:nvPr/>
        </p:nvSpPr>
        <p:spPr bwMode="auto">
          <a:xfrm>
            <a:off x="7324725" y="6183313"/>
            <a:ext cx="5889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2.6</a:t>
            </a:r>
          </a:p>
        </p:txBody>
      </p:sp>
      <p:sp>
        <p:nvSpPr>
          <p:cNvPr id="52240" name="TekstSylinder 37"/>
          <p:cNvSpPr txBox="1">
            <a:spLocks noChangeArrowheads="1"/>
          </p:cNvSpPr>
          <p:nvPr/>
        </p:nvSpPr>
        <p:spPr bwMode="auto">
          <a:xfrm>
            <a:off x="2689225" y="6186488"/>
            <a:ext cx="587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3.1</a:t>
            </a:r>
          </a:p>
        </p:txBody>
      </p:sp>
      <p:sp>
        <p:nvSpPr>
          <p:cNvPr id="52241" name="TekstSylinder 37"/>
          <p:cNvSpPr txBox="1">
            <a:spLocks noChangeArrowheads="1"/>
          </p:cNvSpPr>
          <p:nvPr/>
        </p:nvSpPr>
        <p:spPr bwMode="auto">
          <a:xfrm>
            <a:off x="3625850" y="6186488"/>
            <a:ext cx="585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3.0</a:t>
            </a:r>
          </a:p>
        </p:txBody>
      </p:sp>
      <p:sp>
        <p:nvSpPr>
          <p:cNvPr id="52242" name="TekstSylinder 37"/>
          <p:cNvSpPr txBox="1">
            <a:spLocks noChangeArrowheads="1"/>
          </p:cNvSpPr>
          <p:nvPr/>
        </p:nvSpPr>
        <p:spPr bwMode="auto">
          <a:xfrm>
            <a:off x="4546600" y="6186488"/>
            <a:ext cx="585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2.9</a:t>
            </a:r>
          </a:p>
        </p:txBody>
      </p:sp>
      <p:sp>
        <p:nvSpPr>
          <p:cNvPr id="52243" name="TekstSylinder 37"/>
          <p:cNvSpPr txBox="1">
            <a:spLocks noChangeArrowheads="1"/>
          </p:cNvSpPr>
          <p:nvPr/>
        </p:nvSpPr>
        <p:spPr bwMode="auto">
          <a:xfrm>
            <a:off x="839788" y="6173788"/>
            <a:ext cx="588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3.3</a:t>
            </a:r>
          </a:p>
        </p:txBody>
      </p:sp>
      <p:sp>
        <p:nvSpPr>
          <p:cNvPr id="52244" name="TekstSylinder 37"/>
          <p:cNvSpPr txBox="1">
            <a:spLocks noChangeArrowheads="1"/>
          </p:cNvSpPr>
          <p:nvPr/>
        </p:nvSpPr>
        <p:spPr bwMode="auto">
          <a:xfrm>
            <a:off x="1776413" y="6186488"/>
            <a:ext cx="588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3.2</a:t>
            </a:r>
          </a:p>
        </p:txBody>
      </p:sp>
      <p:sp>
        <p:nvSpPr>
          <p:cNvPr id="52245" name="TekstSylinder 37"/>
          <p:cNvSpPr txBox="1">
            <a:spLocks noChangeArrowheads="1"/>
          </p:cNvSpPr>
          <p:nvPr/>
        </p:nvSpPr>
        <p:spPr bwMode="auto">
          <a:xfrm>
            <a:off x="5591175" y="6446838"/>
            <a:ext cx="1998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Time 20 m (s)</a:t>
            </a:r>
          </a:p>
        </p:txBody>
      </p:sp>
      <p:grpSp>
        <p:nvGrpSpPr>
          <p:cNvPr id="52246" name="Gruppe 17"/>
          <p:cNvGrpSpPr>
            <a:grpSpLocks/>
          </p:cNvGrpSpPr>
          <p:nvPr/>
        </p:nvGrpSpPr>
        <p:grpSpPr bwMode="auto">
          <a:xfrm>
            <a:off x="188913" y="5932488"/>
            <a:ext cx="923925" cy="238125"/>
            <a:chOff x="2763208" y="1844824"/>
            <a:chExt cx="790297" cy="216024"/>
          </a:xfrm>
        </p:grpSpPr>
        <p:cxnSp>
          <p:nvCxnSpPr>
            <p:cNvPr id="30" name="Rett linje 29"/>
            <p:cNvCxnSpPr/>
            <p:nvPr/>
          </p:nvCxnSpPr>
          <p:spPr>
            <a:xfrm flipV="1">
              <a:off x="2763208"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tt linje 30"/>
            <p:cNvCxnSpPr/>
            <p:nvPr/>
          </p:nvCxnSpPr>
          <p:spPr>
            <a:xfrm flipV="1">
              <a:off x="3553505" y="184482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247" name="TekstSylinder 37"/>
          <p:cNvSpPr txBox="1">
            <a:spLocks noChangeArrowheads="1"/>
          </p:cNvSpPr>
          <p:nvPr/>
        </p:nvSpPr>
        <p:spPr bwMode="auto">
          <a:xfrm>
            <a:off x="-98425" y="6173788"/>
            <a:ext cx="587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3.4</a:t>
            </a:r>
          </a:p>
        </p:txBody>
      </p:sp>
      <p:sp>
        <p:nvSpPr>
          <p:cNvPr id="52248" name="TekstSylinder 71"/>
          <p:cNvSpPr txBox="1">
            <a:spLocks noChangeArrowheads="1"/>
          </p:cNvSpPr>
          <p:nvPr/>
        </p:nvSpPr>
        <p:spPr bwMode="auto">
          <a:xfrm>
            <a:off x="5251450" y="4719638"/>
            <a:ext cx="20431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3-5th div.</a:t>
            </a:r>
          </a:p>
          <a:p>
            <a:pPr eaLnBrk="1" hangingPunct="1">
              <a:spcBef>
                <a:spcPct val="0"/>
              </a:spcBef>
              <a:buClrTx/>
              <a:buFontTx/>
              <a:buNone/>
            </a:pPr>
            <a:r>
              <a:rPr lang="nb-NO" altLang="nb-NO" sz="1600" b="1">
                <a:latin typeface="Verdana" pitchFamily="34" charset="0"/>
                <a:ea typeface="ＭＳ Ｐゴシック" pitchFamily="34" charset="-128"/>
              </a:rPr>
              <a:t>n=175)</a:t>
            </a:r>
          </a:p>
        </p:txBody>
      </p:sp>
      <p:sp>
        <p:nvSpPr>
          <p:cNvPr id="52249" name="TekstSylinder 78"/>
          <p:cNvSpPr txBox="1">
            <a:spLocks noChangeArrowheads="1"/>
          </p:cNvSpPr>
          <p:nvPr/>
        </p:nvSpPr>
        <p:spPr bwMode="auto">
          <a:xfrm>
            <a:off x="5645150" y="1244600"/>
            <a:ext cx="12096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Men</a:t>
            </a:r>
          </a:p>
        </p:txBody>
      </p:sp>
      <p:sp>
        <p:nvSpPr>
          <p:cNvPr id="52250" name="TekstSylinder 35"/>
          <p:cNvSpPr txBox="1">
            <a:spLocks noChangeArrowheads="1"/>
          </p:cNvSpPr>
          <p:nvPr/>
        </p:nvSpPr>
        <p:spPr bwMode="auto">
          <a:xfrm>
            <a:off x="2513013" y="1666875"/>
            <a:ext cx="1355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Women</a:t>
            </a:r>
          </a:p>
        </p:txBody>
      </p:sp>
      <p:sp>
        <p:nvSpPr>
          <p:cNvPr id="52251" name="TekstSylinder 69"/>
          <p:cNvSpPr txBox="1">
            <a:spLocks noChangeArrowheads="1"/>
          </p:cNvSpPr>
          <p:nvPr/>
        </p:nvSpPr>
        <p:spPr bwMode="auto">
          <a:xfrm>
            <a:off x="6022975" y="3913188"/>
            <a:ext cx="17589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FF0000"/>
                </a:solidFill>
                <a:latin typeface="Verdana" pitchFamily="34" charset="0"/>
                <a:ea typeface="ＭＳ Ｐゴシック" pitchFamily="34" charset="-128"/>
              </a:rPr>
              <a:t>2nd div.</a:t>
            </a:r>
          </a:p>
          <a:p>
            <a:pPr eaLnBrk="1" hangingPunct="1">
              <a:spcBef>
                <a:spcPct val="0"/>
              </a:spcBef>
              <a:buClrTx/>
              <a:buFontTx/>
              <a:buNone/>
            </a:pPr>
            <a:r>
              <a:rPr lang="nb-NO" altLang="nb-NO" sz="1600" b="1">
                <a:solidFill>
                  <a:srgbClr val="FF0000"/>
                </a:solidFill>
                <a:latin typeface="Verdana" pitchFamily="34" charset="0"/>
                <a:ea typeface="ＭＳ Ｐゴシック" pitchFamily="34" charset="-128"/>
              </a:rPr>
              <a:t>(n=158)</a:t>
            </a:r>
          </a:p>
        </p:txBody>
      </p:sp>
      <p:sp>
        <p:nvSpPr>
          <p:cNvPr id="52252" name="TekstSylinder 66"/>
          <p:cNvSpPr txBox="1">
            <a:spLocks noChangeArrowheads="1"/>
          </p:cNvSpPr>
          <p:nvPr/>
        </p:nvSpPr>
        <p:spPr bwMode="auto">
          <a:xfrm>
            <a:off x="6278563" y="2894013"/>
            <a:ext cx="1600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00B050"/>
                </a:solidFill>
                <a:latin typeface="Verdana" pitchFamily="34" charset="0"/>
                <a:ea typeface="ＭＳ Ｐゴシック" pitchFamily="34" charset="-128"/>
              </a:rPr>
              <a:t>1st div.</a:t>
            </a:r>
          </a:p>
          <a:p>
            <a:pPr eaLnBrk="1" hangingPunct="1">
              <a:spcBef>
                <a:spcPct val="0"/>
              </a:spcBef>
              <a:buClrTx/>
              <a:buFontTx/>
              <a:buNone/>
            </a:pPr>
            <a:r>
              <a:rPr lang="nb-NO" altLang="nb-NO" sz="1600" b="1">
                <a:solidFill>
                  <a:srgbClr val="00B050"/>
                </a:solidFill>
                <a:latin typeface="Verdana" pitchFamily="34" charset="0"/>
                <a:ea typeface="ＭＳ Ｐゴシック" pitchFamily="34" charset="-128"/>
              </a:rPr>
              <a:t>(n=315)</a:t>
            </a:r>
          </a:p>
        </p:txBody>
      </p:sp>
      <p:sp>
        <p:nvSpPr>
          <p:cNvPr id="52253" name="TekstSylinder 64"/>
          <p:cNvSpPr txBox="1">
            <a:spLocks noChangeArrowheads="1"/>
          </p:cNvSpPr>
          <p:nvPr/>
        </p:nvSpPr>
        <p:spPr bwMode="auto">
          <a:xfrm>
            <a:off x="6497638" y="1751013"/>
            <a:ext cx="2103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0070C0"/>
                </a:solidFill>
                <a:latin typeface="Verdana" pitchFamily="34" charset="0"/>
                <a:ea typeface="ＭＳ Ｐゴシック" pitchFamily="34" charset="-128"/>
              </a:rPr>
              <a:t>Nat. team</a:t>
            </a:r>
          </a:p>
          <a:p>
            <a:pPr eaLnBrk="1" hangingPunct="1">
              <a:spcBef>
                <a:spcPct val="0"/>
              </a:spcBef>
              <a:buClrTx/>
              <a:buFontTx/>
              <a:buNone/>
            </a:pPr>
            <a:r>
              <a:rPr lang="nb-NO" altLang="nb-NO" sz="1600" b="1">
                <a:solidFill>
                  <a:srgbClr val="0070C0"/>
                </a:solidFill>
                <a:latin typeface="Verdana" pitchFamily="34" charset="0"/>
                <a:ea typeface="ＭＳ Ｐゴシック" pitchFamily="34" charset="-128"/>
              </a:rPr>
              <a:t>(n=49)</a:t>
            </a:r>
          </a:p>
        </p:txBody>
      </p:sp>
      <p:grpSp>
        <p:nvGrpSpPr>
          <p:cNvPr id="41" name="Gruppe 40"/>
          <p:cNvGrpSpPr/>
          <p:nvPr/>
        </p:nvGrpSpPr>
        <p:grpSpPr>
          <a:xfrm>
            <a:off x="6043589" y="5208346"/>
            <a:ext cx="510639" cy="198458"/>
            <a:chOff x="1548234" y="3972719"/>
            <a:chExt cx="2418358" cy="432048"/>
          </a:xfrm>
          <a:noFill/>
        </p:grpSpPr>
        <p:sp>
          <p:nvSpPr>
            <p:cNvPr id="42" name="Rektangel 41"/>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43" name="Rett linje 42"/>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4" name="Gruppe 43"/>
          <p:cNvGrpSpPr/>
          <p:nvPr/>
        </p:nvGrpSpPr>
        <p:grpSpPr>
          <a:xfrm>
            <a:off x="5987768" y="5437832"/>
            <a:ext cx="178975" cy="198458"/>
            <a:chOff x="1548234" y="3972719"/>
            <a:chExt cx="2418358" cy="432048"/>
          </a:xfrm>
          <a:noFill/>
        </p:grpSpPr>
        <p:sp>
          <p:nvSpPr>
            <p:cNvPr id="45" name="Rektangel 44"/>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46" name="Rett linje 45"/>
            <p:cNvCxnSpPr/>
            <p:nvPr/>
          </p:nvCxnSpPr>
          <p:spPr>
            <a:xfrm>
              <a:off x="2772567"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7" name="Gruppe 46"/>
          <p:cNvGrpSpPr/>
          <p:nvPr/>
        </p:nvGrpSpPr>
        <p:grpSpPr>
          <a:xfrm>
            <a:off x="5779094" y="5666839"/>
            <a:ext cx="238216" cy="198458"/>
            <a:chOff x="1548234" y="3972719"/>
            <a:chExt cx="2418358" cy="432048"/>
          </a:xfrm>
          <a:noFill/>
        </p:grpSpPr>
        <p:sp>
          <p:nvSpPr>
            <p:cNvPr id="48" name="Rektangel 47"/>
            <p:cNvSpPr/>
            <p:nvPr/>
          </p:nvSpPr>
          <p:spPr>
            <a:xfrm>
              <a:off x="1548234" y="3972719"/>
              <a:ext cx="2418358" cy="432048"/>
            </a:xfrm>
            <a:prstGeom prst="rect">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49" name="Rett linje 48"/>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uppe 49"/>
          <p:cNvGrpSpPr/>
          <p:nvPr/>
        </p:nvGrpSpPr>
        <p:grpSpPr>
          <a:xfrm>
            <a:off x="5131698" y="5826722"/>
            <a:ext cx="238216" cy="198458"/>
            <a:chOff x="1548234" y="3972719"/>
            <a:chExt cx="2418358" cy="432048"/>
          </a:xfrm>
          <a:solidFill>
            <a:schemeClr val="bg1"/>
          </a:solidFill>
        </p:grpSpPr>
        <p:sp>
          <p:nvSpPr>
            <p:cNvPr id="51" name="Rektangel 50"/>
            <p:cNvSpPr/>
            <p:nvPr/>
          </p:nvSpPr>
          <p:spPr>
            <a:xfrm>
              <a:off x="1548234" y="3972719"/>
              <a:ext cx="2418358" cy="43204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2" name="Rett linje 51"/>
            <p:cNvCxnSpPr/>
            <p:nvPr/>
          </p:nvCxnSpPr>
          <p:spPr>
            <a:xfrm>
              <a:off x="2772569" y="3972719"/>
              <a:ext cx="0" cy="432048"/>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58" name="Group 1"/>
          <p:cNvGrpSpPr>
            <a:grpSpLocks/>
          </p:cNvGrpSpPr>
          <p:nvPr/>
        </p:nvGrpSpPr>
        <p:grpSpPr bwMode="auto">
          <a:xfrm>
            <a:off x="1570038" y="5419725"/>
            <a:ext cx="2073275" cy="584200"/>
            <a:chOff x="2043611" y="5551480"/>
            <a:chExt cx="1772744" cy="529880"/>
          </a:xfrm>
        </p:grpSpPr>
        <p:grpSp>
          <p:nvGrpSpPr>
            <p:cNvPr id="54" name="Gruppe 53"/>
            <p:cNvGrpSpPr/>
            <p:nvPr/>
          </p:nvGrpSpPr>
          <p:grpSpPr>
            <a:xfrm>
              <a:off x="3419400" y="5551480"/>
              <a:ext cx="396955" cy="180000"/>
              <a:chOff x="1548234" y="3972719"/>
              <a:chExt cx="2418358" cy="432048"/>
            </a:xfrm>
            <a:noFill/>
          </p:grpSpPr>
          <p:sp>
            <p:nvSpPr>
              <p:cNvPr id="61" name="Rektangel 60"/>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2" name="Rett linje 61"/>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5" name="Gruppe 54"/>
            <p:cNvGrpSpPr/>
            <p:nvPr/>
          </p:nvGrpSpPr>
          <p:grpSpPr>
            <a:xfrm>
              <a:off x="2925351" y="5726864"/>
              <a:ext cx="480316" cy="180000"/>
              <a:chOff x="1548234" y="3972719"/>
              <a:chExt cx="2418358" cy="432048"/>
            </a:xfrm>
            <a:noFill/>
          </p:grpSpPr>
          <p:sp>
            <p:nvSpPr>
              <p:cNvPr id="59" name="Rektangel 58"/>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0" name="Rett linje 59"/>
              <p:cNvCxnSpPr/>
              <p:nvPr/>
            </p:nvCxnSpPr>
            <p:spPr>
              <a:xfrm>
                <a:off x="2772569"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6" name="Gruppe 55"/>
            <p:cNvGrpSpPr/>
            <p:nvPr/>
          </p:nvGrpSpPr>
          <p:grpSpPr>
            <a:xfrm>
              <a:off x="2043611" y="5901360"/>
              <a:ext cx="639301" cy="180000"/>
              <a:chOff x="1548234" y="3972719"/>
              <a:chExt cx="2418358" cy="432048"/>
            </a:xfrm>
            <a:solidFill>
              <a:schemeClr val="bg1"/>
            </a:solidFill>
          </p:grpSpPr>
          <p:sp>
            <p:nvSpPr>
              <p:cNvPr id="57" name="Rektangel 56"/>
              <p:cNvSpPr/>
              <p:nvPr/>
            </p:nvSpPr>
            <p:spPr>
              <a:xfrm>
                <a:off x="1548234" y="3972719"/>
                <a:ext cx="2418358" cy="43204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8" name="Rett linje 57"/>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2259" name="TekstSylinder 95"/>
          <p:cNvSpPr txBox="1">
            <a:spLocks noChangeArrowheads="1"/>
          </p:cNvSpPr>
          <p:nvPr/>
        </p:nvSpPr>
        <p:spPr bwMode="auto">
          <a:xfrm>
            <a:off x="2078038" y="4694238"/>
            <a:ext cx="1758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FF0000"/>
                </a:solidFill>
                <a:latin typeface="Verdana" pitchFamily="34" charset="0"/>
                <a:ea typeface="ＭＳ Ｐゴシック" pitchFamily="34" charset="-128"/>
              </a:rPr>
              <a:t>2nd div.</a:t>
            </a:r>
          </a:p>
          <a:p>
            <a:pPr eaLnBrk="1" hangingPunct="1">
              <a:spcBef>
                <a:spcPct val="0"/>
              </a:spcBef>
              <a:buClrTx/>
              <a:buFontTx/>
              <a:buNone/>
            </a:pPr>
            <a:r>
              <a:rPr lang="nb-NO" altLang="nb-NO" sz="1600" b="1">
                <a:solidFill>
                  <a:srgbClr val="FF0000"/>
                </a:solidFill>
                <a:latin typeface="Verdana" pitchFamily="34" charset="0"/>
                <a:ea typeface="ＭＳ Ｐゴシック" pitchFamily="34" charset="-128"/>
              </a:rPr>
              <a:t>(n=29)</a:t>
            </a:r>
          </a:p>
        </p:txBody>
      </p:sp>
      <p:sp>
        <p:nvSpPr>
          <p:cNvPr id="52260" name="TekstSylinder 93"/>
          <p:cNvSpPr txBox="1">
            <a:spLocks noChangeArrowheads="1"/>
          </p:cNvSpPr>
          <p:nvPr/>
        </p:nvSpPr>
        <p:spPr bwMode="auto">
          <a:xfrm>
            <a:off x="3094038" y="3603625"/>
            <a:ext cx="1601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00B050"/>
                </a:solidFill>
                <a:latin typeface="Verdana" pitchFamily="34" charset="0"/>
                <a:ea typeface="ＭＳ Ｐゴシック" pitchFamily="34" charset="-128"/>
              </a:rPr>
              <a:t>1st div.</a:t>
            </a:r>
          </a:p>
          <a:p>
            <a:pPr eaLnBrk="1" hangingPunct="1">
              <a:spcBef>
                <a:spcPct val="0"/>
              </a:spcBef>
              <a:buClrTx/>
              <a:buFontTx/>
              <a:buNone/>
            </a:pPr>
            <a:r>
              <a:rPr lang="nb-NO" altLang="nb-NO" sz="1600" b="1">
                <a:solidFill>
                  <a:srgbClr val="00B050"/>
                </a:solidFill>
                <a:latin typeface="Verdana" pitchFamily="34" charset="0"/>
                <a:ea typeface="ＭＳ Ｐゴシック" pitchFamily="34" charset="-128"/>
              </a:rPr>
              <a:t>(n=47)</a:t>
            </a:r>
          </a:p>
        </p:txBody>
      </p:sp>
      <p:sp>
        <p:nvSpPr>
          <p:cNvPr id="52261" name="TekstSylinder 92"/>
          <p:cNvSpPr txBox="1">
            <a:spLocks noChangeArrowheads="1"/>
          </p:cNvSpPr>
          <p:nvPr/>
        </p:nvSpPr>
        <p:spPr bwMode="auto">
          <a:xfrm>
            <a:off x="3619500" y="2247900"/>
            <a:ext cx="1447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solidFill>
                  <a:srgbClr val="0070C0"/>
                </a:solidFill>
                <a:latin typeface="Verdana" pitchFamily="34" charset="0"/>
                <a:ea typeface="ＭＳ Ｐゴシック" pitchFamily="34" charset="-128"/>
              </a:rPr>
              <a:t>Nat. team </a:t>
            </a:r>
          </a:p>
          <a:p>
            <a:pPr eaLnBrk="1" hangingPunct="1">
              <a:spcBef>
                <a:spcPct val="0"/>
              </a:spcBef>
              <a:buClrTx/>
              <a:buFontTx/>
              <a:buNone/>
            </a:pPr>
            <a:r>
              <a:rPr lang="nb-NO" altLang="nb-NO" sz="1600" b="1">
                <a:solidFill>
                  <a:srgbClr val="0070C0"/>
                </a:solidFill>
                <a:latin typeface="Verdana" pitchFamily="34" charset="0"/>
                <a:ea typeface="ＭＳ Ｐゴシック" pitchFamily="34" charset="-128"/>
              </a:rPr>
              <a:t>(n=85)</a:t>
            </a:r>
          </a:p>
        </p:txBody>
      </p:sp>
      <p:sp>
        <p:nvSpPr>
          <p:cNvPr id="72" name="Rectangle 2"/>
          <p:cNvSpPr txBox="1">
            <a:spLocks noChangeArrowheads="1"/>
          </p:cNvSpPr>
          <p:nvPr/>
        </p:nvSpPr>
        <p:spPr bwMode="auto">
          <a:xfrm>
            <a:off x="301625" y="260350"/>
            <a:ext cx="8015288"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mj-ea"/>
                <a:cs typeface="+mj-cs"/>
              </a:defRPr>
            </a:lvl1pPr>
            <a:lvl2pPr algn="l" defTabSz="1042988" rtl="0" eaLnBrk="0" fontAlgn="base" hangingPunct="0">
              <a:spcBef>
                <a:spcPct val="0"/>
              </a:spcBef>
              <a:spcAft>
                <a:spcPct val="0"/>
              </a:spcAft>
              <a:defRPr sz="3000">
                <a:solidFill>
                  <a:srgbClr val="404041"/>
                </a:solidFill>
                <a:latin typeface="Georgia" pitchFamily="18"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eaLnBrk="1" hangingPunct="1">
              <a:defRPr/>
            </a:pPr>
            <a:r>
              <a:rPr lang="nb-NO" altLang="nb-NO" sz="2800" b="1" kern="0" dirty="0" smtClean="0">
                <a:solidFill>
                  <a:schemeClr val="tx1"/>
                </a:solidFill>
                <a:latin typeface="Georgia" panose="02040502050405020303" pitchFamily="18" charset="0"/>
              </a:rPr>
              <a:t>Acceleration speed (0-20 m) as a </a:t>
            </a:r>
            <a:r>
              <a:rPr lang="nb-NO" altLang="nb-NO" sz="2800" b="1" kern="0" dirty="0" err="1" smtClean="0">
                <a:solidFill>
                  <a:schemeClr val="tx1"/>
                </a:solidFill>
                <a:latin typeface="Georgia" panose="02040502050405020303" pitchFamily="18" charset="0"/>
              </a:rPr>
              <a:t>function</a:t>
            </a:r>
            <a:r>
              <a:rPr lang="nb-NO" altLang="nb-NO" sz="2800" b="1" kern="0" dirty="0" smtClean="0">
                <a:solidFill>
                  <a:schemeClr val="tx1"/>
                </a:solidFill>
                <a:latin typeface="Georgia" panose="02040502050405020303" pitchFamily="18" charset="0"/>
              </a:rPr>
              <a:t> of </a:t>
            </a:r>
            <a:r>
              <a:rPr lang="nb-NO" altLang="nb-NO" sz="2800" b="1" kern="0" dirty="0" err="1" smtClean="0">
                <a:solidFill>
                  <a:schemeClr val="tx1"/>
                </a:solidFill>
                <a:latin typeface="Georgia" panose="02040502050405020303" pitchFamily="18" charset="0"/>
              </a:rPr>
              <a:t>playing</a:t>
            </a:r>
            <a:r>
              <a:rPr lang="nb-NO" altLang="nb-NO" sz="2800" b="1" kern="0" dirty="0" smtClean="0">
                <a:solidFill>
                  <a:schemeClr val="tx1"/>
                </a:solidFill>
                <a:latin typeface="Georgia" panose="02040502050405020303" pitchFamily="18" charset="0"/>
              </a:rPr>
              <a:t> standard</a:t>
            </a:r>
            <a:endParaRPr lang="nb-NO" altLang="nb-NO" sz="2800" b="1" kern="0" baseline="40000" dirty="0">
              <a:solidFill>
                <a:schemeClr val="tx1"/>
              </a:solidFill>
              <a:latin typeface="Georgia" panose="02040502050405020303" pitchFamily="18" charset="0"/>
            </a:endParaRPr>
          </a:p>
        </p:txBody>
      </p:sp>
      <p:pic>
        <p:nvPicPr>
          <p:cNvPr id="52263" name="Bilde 7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4638" y="3257550"/>
            <a:ext cx="25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4" name="Bilde 7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3325" y="4376738"/>
            <a:ext cx="252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5" name="Bilde 7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17750" y="5532438"/>
            <a:ext cx="25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6"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000" y="2527300"/>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Bilde 7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350520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Bil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7725" y="4586288"/>
            <a:ext cx="25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9" name="Bilde 7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46875" y="5578475"/>
            <a:ext cx="252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54275" name="Objekt 4"/>
          <p:cNvGraphicFramePr>
            <a:graphicFrameLocks noChangeAspect="1"/>
          </p:cNvGraphicFramePr>
          <p:nvPr/>
        </p:nvGraphicFramePr>
        <p:xfrm>
          <a:off x="219075" y="1527175"/>
          <a:ext cx="8029575" cy="4121150"/>
        </p:xfrm>
        <a:graphic>
          <a:graphicData uri="http://schemas.openxmlformats.org/presentationml/2006/ole">
            <mc:AlternateContent xmlns:mc="http://schemas.openxmlformats.org/markup-compatibility/2006">
              <mc:Choice xmlns:v="urn:schemas-microsoft-com:vml" Requires="v">
                <p:oleObj spid="_x0000_s54277" r:id="rId4" imgW="9477720" imgH="4870440" progId="Prism5.Document">
                  <p:embed/>
                </p:oleObj>
              </mc:Choice>
              <mc:Fallback>
                <p:oleObj r:id="rId4" imgW="9477720" imgH="4870440" progId="Prism5.Document">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527175"/>
                        <a:ext cx="80295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bwMode="auto">
          <a:xfrm>
            <a:off x="1052513" y="260350"/>
            <a:ext cx="801528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mj-ea"/>
                <a:cs typeface="+mj-cs"/>
              </a:defRPr>
            </a:lvl1pPr>
            <a:lvl2pPr algn="l" defTabSz="1042988" rtl="0" eaLnBrk="0" fontAlgn="base" hangingPunct="0">
              <a:spcBef>
                <a:spcPct val="0"/>
              </a:spcBef>
              <a:spcAft>
                <a:spcPct val="0"/>
              </a:spcAft>
              <a:defRPr sz="3000">
                <a:solidFill>
                  <a:srgbClr val="404041"/>
                </a:solidFill>
                <a:latin typeface="Georgia" pitchFamily="18"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eaLnBrk="1" hangingPunct="1">
              <a:defRPr/>
            </a:pPr>
            <a:r>
              <a:rPr lang="nb-NO" altLang="nb-NO" sz="2800" b="1" kern="0" dirty="0" smtClean="0">
                <a:solidFill>
                  <a:schemeClr val="tx1"/>
                </a:solidFill>
                <a:latin typeface="Georgia" panose="02040502050405020303" pitchFamily="18" charset="0"/>
              </a:rPr>
              <a:t>Peak </a:t>
            </a:r>
            <a:r>
              <a:rPr lang="nb-NO" altLang="nb-NO" sz="2800" b="1" kern="0" dirty="0" err="1" smtClean="0">
                <a:solidFill>
                  <a:schemeClr val="tx1"/>
                </a:solidFill>
                <a:latin typeface="Georgia" panose="02040502050405020303" pitchFamily="18" charset="0"/>
              </a:rPr>
              <a:t>velocity</a:t>
            </a:r>
            <a:r>
              <a:rPr lang="nb-NO" altLang="nb-NO" sz="2800" b="1" kern="0" dirty="0" smtClean="0">
                <a:solidFill>
                  <a:schemeClr val="tx1"/>
                </a:solidFill>
                <a:latin typeface="Georgia" panose="02040502050405020303" pitchFamily="18" charset="0"/>
              </a:rPr>
              <a:t> as a </a:t>
            </a:r>
            <a:r>
              <a:rPr lang="nb-NO" altLang="nb-NO" sz="2800" b="1" kern="0" dirty="0" err="1" smtClean="0">
                <a:solidFill>
                  <a:schemeClr val="tx1"/>
                </a:solidFill>
                <a:latin typeface="Georgia" panose="02040502050405020303" pitchFamily="18" charset="0"/>
              </a:rPr>
              <a:t>function</a:t>
            </a:r>
            <a:r>
              <a:rPr lang="nb-NO" altLang="nb-NO" sz="2800" b="1" kern="0" dirty="0" smtClean="0">
                <a:solidFill>
                  <a:schemeClr val="tx1"/>
                </a:solidFill>
                <a:latin typeface="Georgia" panose="02040502050405020303" pitchFamily="18" charset="0"/>
              </a:rPr>
              <a:t> of </a:t>
            </a:r>
            <a:r>
              <a:rPr lang="nb-NO" altLang="nb-NO" sz="2800" b="1" kern="0" dirty="0" err="1" smtClean="0">
                <a:solidFill>
                  <a:schemeClr val="tx1"/>
                </a:solidFill>
                <a:latin typeface="Georgia" panose="02040502050405020303" pitchFamily="18" charset="0"/>
              </a:rPr>
              <a:t>playing</a:t>
            </a:r>
            <a:r>
              <a:rPr lang="nb-NO" altLang="nb-NO" sz="2800" b="1" kern="0" dirty="0" smtClean="0">
                <a:solidFill>
                  <a:schemeClr val="tx1"/>
                </a:solidFill>
                <a:latin typeface="Georgia" panose="02040502050405020303" pitchFamily="18" charset="0"/>
              </a:rPr>
              <a:t> standard</a:t>
            </a:r>
            <a:endParaRPr lang="nb-NO" altLang="nb-NO" sz="2800" b="1" kern="0" baseline="400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Bilde 6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1620838"/>
            <a:ext cx="1390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Bilde 6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2870200"/>
            <a:ext cx="1390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uppe 4"/>
          <p:cNvGrpSpPr>
            <a:grpSpLocks/>
          </p:cNvGrpSpPr>
          <p:nvPr/>
        </p:nvGrpSpPr>
        <p:grpSpPr bwMode="auto">
          <a:xfrm>
            <a:off x="31750" y="5794375"/>
            <a:ext cx="8243888" cy="904875"/>
            <a:chOff x="616585" y="5675313"/>
            <a:chExt cx="7047541" cy="822380"/>
          </a:xfrm>
        </p:grpSpPr>
        <p:cxnSp>
          <p:nvCxnSpPr>
            <p:cNvPr id="9" name="Rett linje 8"/>
            <p:cNvCxnSpPr/>
            <p:nvPr/>
          </p:nvCxnSpPr>
          <p:spPr>
            <a:xfrm flipH="1">
              <a:off x="703441" y="5789292"/>
              <a:ext cx="6765259"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6337" name="Gruppe 17"/>
            <p:cNvGrpSpPr>
              <a:grpSpLocks/>
            </p:cNvGrpSpPr>
            <p:nvPr/>
          </p:nvGrpSpPr>
          <p:grpSpPr bwMode="auto">
            <a:xfrm>
              <a:off x="1660525" y="5675313"/>
              <a:ext cx="2381250" cy="215900"/>
              <a:chOff x="1173092" y="1844824"/>
              <a:chExt cx="2380413" cy="216024"/>
            </a:xfrm>
          </p:grpSpPr>
          <p:cxnSp>
            <p:nvCxnSpPr>
              <p:cNvPr id="32" name="Rett linje 31"/>
              <p:cNvCxnSpPr/>
              <p:nvPr/>
            </p:nvCxnSpPr>
            <p:spPr>
              <a:xfrm flipV="1">
                <a:off x="2762770"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flipV="1">
                <a:off x="1172780"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tt linje 33"/>
              <p:cNvCxnSpPr/>
              <p:nvPr/>
            </p:nvCxnSpPr>
            <p:spPr>
              <a:xfrm flipV="1">
                <a:off x="3553694"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flipV="1">
                <a:off x="1973201"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338" name="Gruppe 17"/>
            <p:cNvGrpSpPr>
              <a:grpSpLocks/>
            </p:cNvGrpSpPr>
            <p:nvPr/>
          </p:nvGrpSpPr>
          <p:grpSpPr bwMode="auto">
            <a:xfrm>
              <a:off x="4038600" y="5675313"/>
              <a:ext cx="2379663" cy="215900"/>
              <a:chOff x="1173092" y="1844824"/>
              <a:chExt cx="2380413" cy="216024"/>
            </a:xfrm>
          </p:grpSpPr>
          <p:cxnSp>
            <p:nvCxnSpPr>
              <p:cNvPr id="28" name="Rett linje 27"/>
              <p:cNvCxnSpPr/>
              <p:nvPr/>
            </p:nvCxnSpPr>
            <p:spPr>
              <a:xfrm flipV="1">
                <a:off x="2762076"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flipV="1">
                <a:off x="1173742"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tt linje 29"/>
              <p:cNvCxnSpPr/>
              <p:nvPr/>
            </p:nvCxnSpPr>
            <p:spPr>
              <a:xfrm flipV="1">
                <a:off x="3553529"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tt linje 30"/>
              <p:cNvCxnSpPr/>
              <p:nvPr/>
            </p:nvCxnSpPr>
            <p:spPr>
              <a:xfrm flipV="1">
                <a:off x="1974697"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339" name="Gruppe 17"/>
            <p:cNvGrpSpPr>
              <a:grpSpLocks/>
            </p:cNvGrpSpPr>
            <p:nvPr/>
          </p:nvGrpSpPr>
          <p:grpSpPr bwMode="auto">
            <a:xfrm>
              <a:off x="6427699" y="5675315"/>
              <a:ext cx="789104" cy="216217"/>
              <a:chOff x="1184118" y="1844824"/>
              <a:chExt cx="789352" cy="216341"/>
            </a:xfrm>
          </p:grpSpPr>
          <p:cxnSp>
            <p:nvCxnSpPr>
              <p:cNvPr id="26" name="Rett linje 25"/>
              <p:cNvCxnSpPr/>
              <p:nvPr/>
            </p:nvCxnSpPr>
            <p:spPr>
              <a:xfrm flipV="1">
                <a:off x="1184205" y="1844822"/>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flipV="1">
                <a:off x="1972942" y="1844822"/>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340" name="TekstSylinder 37"/>
            <p:cNvSpPr txBox="1">
              <a:spLocks noChangeArrowheads="1"/>
            </p:cNvSpPr>
            <p:nvPr/>
          </p:nvSpPr>
          <p:spPr bwMode="auto">
            <a:xfrm>
              <a:off x="5383213" y="5912168"/>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2.8</a:t>
              </a:r>
            </a:p>
          </p:txBody>
        </p:sp>
        <p:sp>
          <p:nvSpPr>
            <p:cNvPr id="56341" name="TekstSylinder 37"/>
            <p:cNvSpPr txBox="1">
              <a:spLocks noChangeArrowheads="1"/>
            </p:cNvSpPr>
            <p:nvPr/>
          </p:nvSpPr>
          <p:spPr bwMode="auto">
            <a:xfrm>
              <a:off x="6175375" y="5908993"/>
              <a:ext cx="503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2.7</a:t>
              </a:r>
            </a:p>
          </p:txBody>
        </p:sp>
        <p:sp>
          <p:nvSpPr>
            <p:cNvPr id="56342" name="TekstSylinder 37"/>
            <p:cNvSpPr txBox="1">
              <a:spLocks noChangeArrowheads="1"/>
            </p:cNvSpPr>
            <p:nvPr/>
          </p:nvSpPr>
          <p:spPr bwMode="auto">
            <a:xfrm>
              <a:off x="6964363" y="5908993"/>
              <a:ext cx="503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2.6</a:t>
              </a:r>
            </a:p>
          </p:txBody>
        </p:sp>
        <p:sp>
          <p:nvSpPr>
            <p:cNvPr id="56343" name="TekstSylinder 37"/>
            <p:cNvSpPr txBox="1">
              <a:spLocks noChangeArrowheads="1"/>
            </p:cNvSpPr>
            <p:nvPr/>
          </p:nvSpPr>
          <p:spPr bwMode="auto">
            <a:xfrm>
              <a:off x="30003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3.1</a:t>
              </a:r>
            </a:p>
          </p:txBody>
        </p:sp>
        <p:sp>
          <p:nvSpPr>
            <p:cNvPr id="56344" name="TekstSylinder 37"/>
            <p:cNvSpPr txBox="1">
              <a:spLocks noChangeArrowheads="1"/>
            </p:cNvSpPr>
            <p:nvPr/>
          </p:nvSpPr>
          <p:spPr bwMode="auto">
            <a:xfrm>
              <a:off x="38004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3.0</a:t>
              </a:r>
            </a:p>
          </p:txBody>
        </p:sp>
        <p:sp>
          <p:nvSpPr>
            <p:cNvPr id="56345" name="TekstSylinder 37"/>
            <p:cNvSpPr txBox="1">
              <a:spLocks noChangeArrowheads="1"/>
            </p:cNvSpPr>
            <p:nvPr/>
          </p:nvSpPr>
          <p:spPr bwMode="auto">
            <a:xfrm>
              <a:off x="45878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2.9</a:t>
              </a:r>
            </a:p>
          </p:txBody>
        </p:sp>
        <p:sp>
          <p:nvSpPr>
            <p:cNvPr id="56346" name="TekstSylinder 37"/>
            <p:cNvSpPr txBox="1">
              <a:spLocks noChangeArrowheads="1"/>
            </p:cNvSpPr>
            <p:nvPr/>
          </p:nvSpPr>
          <p:spPr bwMode="auto">
            <a:xfrm>
              <a:off x="1419225" y="590105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3.3</a:t>
              </a:r>
            </a:p>
          </p:txBody>
        </p:sp>
        <p:sp>
          <p:nvSpPr>
            <p:cNvPr id="56347" name="TekstSylinder 37"/>
            <p:cNvSpPr txBox="1">
              <a:spLocks noChangeArrowheads="1"/>
            </p:cNvSpPr>
            <p:nvPr/>
          </p:nvSpPr>
          <p:spPr bwMode="auto">
            <a:xfrm>
              <a:off x="2219325" y="5912168"/>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3.2</a:t>
              </a:r>
            </a:p>
          </p:txBody>
        </p:sp>
        <p:sp>
          <p:nvSpPr>
            <p:cNvPr id="56348" name="TekstSylinder 37"/>
            <p:cNvSpPr txBox="1">
              <a:spLocks noChangeArrowheads="1"/>
            </p:cNvSpPr>
            <p:nvPr/>
          </p:nvSpPr>
          <p:spPr bwMode="auto">
            <a:xfrm>
              <a:off x="5955975" y="6189916"/>
              <a:ext cx="1708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Time 20 m (s)</a:t>
              </a:r>
            </a:p>
          </p:txBody>
        </p:sp>
        <p:grpSp>
          <p:nvGrpSpPr>
            <p:cNvPr id="56349" name="Gruppe 17"/>
            <p:cNvGrpSpPr>
              <a:grpSpLocks/>
            </p:cNvGrpSpPr>
            <p:nvPr/>
          </p:nvGrpSpPr>
          <p:grpSpPr bwMode="auto">
            <a:xfrm>
              <a:off x="862206" y="5681081"/>
              <a:ext cx="801581" cy="216217"/>
              <a:chOff x="2763717" y="1844240"/>
              <a:chExt cx="801299" cy="216341"/>
            </a:xfrm>
          </p:grpSpPr>
          <p:cxnSp>
            <p:nvCxnSpPr>
              <p:cNvPr id="24" name="Rett linje 23"/>
              <p:cNvCxnSpPr/>
              <p:nvPr/>
            </p:nvCxnSpPr>
            <p:spPr>
              <a:xfrm flipV="1">
                <a:off x="2763736" y="1844243"/>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tt linje 24"/>
              <p:cNvCxnSpPr/>
              <p:nvPr/>
            </p:nvCxnSpPr>
            <p:spPr>
              <a:xfrm flipV="1">
                <a:off x="3565513" y="1844243"/>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350" name="TekstSylinder 37"/>
            <p:cNvSpPr txBox="1">
              <a:spLocks noChangeArrowheads="1"/>
            </p:cNvSpPr>
            <p:nvPr/>
          </p:nvSpPr>
          <p:spPr bwMode="auto">
            <a:xfrm>
              <a:off x="616585" y="590105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3.4</a:t>
              </a:r>
            </a:p>
          </p:txBody>
        </p:sp>
      </p:grpSp>
      <p:sp>
        <p:nvSpPr>
          <p:cNvPr id="56325" name="TekstSylinder 64"/>
          <p:cNvSpPr txBox="1">
            <a:spLocks noChangeArrowheads="1"/>
          </p:cNvSpPr>
          <p:nvPr/>
        </p:nvSpPr>
        <p:spPr bwMode="auto">
          <a:xfrm>
            <a:off x="2530475" y="1944688"/>
            <a:ext cx="2314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0070C0"/>
                </a:solidFill>
                <a:latin typeface="Verdana" pitchFamily="34" charset="0"/>
                <a:ea typeface="ＭＳ Ｐゴシック" pitchFamily="34" charset="-128"/>
              </a:rPr>
              <a:t>   Pre-season</a:t>
            </a:r>
          </a:p>
        </p:txBody>
      </p:sp>
      <p:sp>
        <p:nvSpPr>
          <p:cNvPr id="56326" name="TekstSylinder 64"/>
          <p:cNvSpPr txBox="1">
            <a:spLocks noChangeArrowheads="1"/>
          </p:cNvSpPr>
          <p:nvPr/>
        </p:nvSpPr>
        <p:spPr bwMode="auto">
          <a:xfrm>
            <a:off x="3479800" y="4349750"/>
            <a:ext cx="23161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FF0000"/>
                </a:solidFill>
                <a:latin typeface="Verdana" pitchFamily="34" charset="0"/>
                <a:ea typeface="ＭＳ Ｐゴシック" pitchFamily="34" charset="-128"/>
              </a:rPr>
              <a:t>   Off-season</a:t>
            </a:r>
          </a:p>
        </p:txBody>
      </p:sp>
      <p:grpSp>
        <p:nvGrpSpPr>
          <p:cNvPr id="53" name="Gruppe 52"/>
          <p:cNvGrpSpPr/>
          <p:nvPr/>
        </p:nvGrpSpPr>
        <p:grpSpPr>
          <a:xfrm>
            <a:off x="5044665" y="5142425"/>
            <a:ext cx="1204061" cy="198458"/>
            <a:chOff x="1548234" y="3972719"/>
            <a:chExt cx="2418358" cy="432048"/>
          </a:xfrm>
          <a:noFill/>
        </p:grpSpPr>
        <p:sp>
          <p:nvSpPr>
            <p:cNvPr id="54" name="Rektangel 53"/>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5" name="Rett linje 54"/>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6328" name="TekstSylinder 64"/>
          <p:cNvSpPr txBox="1">
            <a:spLocks noChangeArrowheads="1"/>
          </p:cNvSpPr>
          <p:nvPr/>
        </p:nvSpPr>
        <p:spPr bwMode="auto">
          <a:xfrm>
            <a:off x="2824163" y="3157538"/>
            <a:ext cx="2314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00B050"/>
                </a:solidFill>
                <a:latin typeface="Verdana" pitchFamily="34" charset="0"/>
                <a:ea typeface="ＭＳ Ｐゴシック" pitchFamily="34" charset="-128"/>
              </a:rPr>
              <a:t>   In-season</a:t>
            </a:r>
          </a:p>
        </p:txBody>
      </p:sp>
      <p:grpSp>
        <p:nvGrpSpPr>
          <p:cNvPr id="58" name="Gruppe 57"/>
          <p:cNvGrpSpPr/>
          <p:nvPr/>
        </p:nvGrpSpPr>
        <p:grpSpPr>
          <a:xfrm>
            <a:off x="5283328" y="5365484"/>
            <a:ext cx="1204061" cy="198458"/>
            <a:chOff x="1548234" y="3972719"/>
            <a:chExt cx="2418358" cy="432048"/>
          </a:xfrm>
          <a:noFill/>
        </p:grpSpPr>
        <p:sp>
          <p:nvSpPr>
            <p:cNvPr id="59" name="Rektangel 58"/>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0" name="Rett linje 59"/>
            <p:cNvCxnSpPr/>
            <p:nvPr/>
          </p:nvCxnSpPr>
          <p:spPr>
            <a:xfrm>
              <a:off x="2772569"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1" name="Gruppe 60"/>
          <p:cNvGrpSpPr/>
          <p:nvPr/>
        </p:nvGrpSpPr>
        <p:grpSpPr>
          <a:xfrm>
            <a:off x="5639401" y="5590500"/>
            <a:ext cx="995092" cy="198458"/>
            <a:chOff x="1548234" y="3972719"/>
            <a:chExt cx="2418358" cy="432048"/>
          </a:xfrm>
          <a:noFill/>
        </p:grpSpPr>
        <p:sp>
          <p:nvSpPr>
            <p:cNvPr id="62" name="Rektangel 61"/>
            <p:cNvSpPr/>
            <p:nvPr/>
          </p:nvSpPr>
          <p:spPr>
            <a:xfrm>
              <a:off x="1548234" y="3972719"/>
              <a:ext cx="2418358" cy="432048"/>
            </a:xfrm>
            <a:prstGeom prst="rect">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3" name="Rett linje 62"/>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6331" name="Bilde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8113" y="2705100"/>
            <a:ext cx="252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Bilde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2113" y="3790950"/>
            <a:ext cx="25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Bilde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5132388"/>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2"/>
          <p:cNvSpPr txBox="1">
            <a:spLocks noChangeArrowheads="1"/>
          </p:cNvSpPr>
          <p:nvPr/>
        </p:nvSpPr>
        <p:spPr bwMode="auto">
          <a:xfrm>
            <a:off x="601663" y="342900"/>
            <a:ext cx="744855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mj-ea"/>
                <a:cs typeface="+mj-cs"/>
              </a:defRPr>
            </a:lvl1pPr>
            <a:lvl2pPr algn="l" defTabSz="1042988" rtl="0" eaLnBrk="0" fontAlgn="base" hangingPunct="0">
              <a:spcBef>
                <a:spcPct val="0"/>
              </a:spcBef>
              <a:spcAft>
                <a:spcPct val="0"/>
              </a:spcAft>
              <a:defRPr sz="3000">
                <a:solidFill>
                  <a:srgbClr val="404041"/>
                </a:solidFill>
                <a:latin typeface="Georgia" pitchFamily="18"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eaLnBrk="1" hangingPunct="1">
              <a:defRPr/>
            </a:pPr>
            <a:r>
              <a:rPr lang="nb-NO" altLang="nb-NO" sz="2800" b="1" kern="0" dirty="0" err="1" smtClean="0">
                <a:solidFill>
                  <a:schemeClr val="tx1"/>
                </a:solidFill>
                <a:latin typeface="Georgia" panose="02040502050405020303" pitchFamily="18" charset="0"/>
              </a:rPr>
              <a:t>Seasonal</a:t>
            </a:r>
            <a:r>
              <a:rPr lang="nb-NO" altLang="nb-NO" sz="2800" b="1" kern="0" dirty="0" smtClean="0">
                <a:solidFill>
                  <a:schemeClr val="tx1"/>
                </a:solidFill>
                <a:latin typeface="Georgia" panose="02040502050405020303" pitchFamily="18" charset="0"/>
              </a:rPr>
              <a:t> </a:t>
            </a:r>
            <a:r>
              <a:rPr lang="nb-NO" altLang="nb-NO" sz="2800" b="1" kern="0" dirty="0" err="1" smtClean="0">
                <a:solidFill>
                  <a:schemeClr val="tx1"/>
                </a:solidFill>
                <a:latin typeface="Georgia" panose="02040502050405020303" pitchFamily="18" charset="0"/>
              </a:rPr>
              <a:t>variations</a:t>
            </a:r>
            <a:r>
              <a:rPr lang="nb-NO" altLang="nb-NO" sz="2800" b="1" kern="0" dirty="0" smtClean="0">
                <a:solidFill>
                  <a:schemeClr val="tx1"/>
                </a:solidFill>
                <a:latin typeface="Georgia" panose="02040502050405020303" pitchFamily="18" charset="0"/>
              </a:rPr>
              <a:t> in </a:t>
            </a:r>
            <a:r>
              <a:rPr lang="nb-NO" altLang="nb-NO" sz="2800" b="1" kern="0" dirty="0" err="1" smtClean="0">
                <a:solidFill>
                  <a:schemeClr val="tx1"/>
                </a:solidFill>
                <a:latin typeface="Georgia" panose="02040502050405020303" pitchFamily="18" charset="0"/>
              </a:rPr>
              <a:t>sprinting</a:t>
            </a:r>
            <a:r>
              <a:rPr lang="nb-NO" altLang="nb-NO" sz="2800" b="1" kern="0" dirty="0" smtClean="0">
                <a:solidFill>
                  <a:schemeClr val="tx1"/>
                </a:solidFill>
                <a:latin typeface="Georgia" panose="02040502050405020303" pitchFamily="18" charset="0"/>
              </a:rPr>
              <a:t> skills</a:t>
            </a:r>
            <a:endParaRPr lang="nb-NO" altLang="nb-NO" sz="2800" b="1" kern="0" baseline="40000" dirty="0">
              <a:solidFill>
                <a:schemeClr val="tx1"/>
              </a:solidFill>
              <a:latin typeface="Georgia" panose="02040502050405020303" pitchFamily="18" charset="0"/>
            </a:endParaRPr>
          </a:p>
        </p:txBody>
      </p:sp>
      <p:pic>
        <p:nvPicPr>
          <p:cNvPr id="56335" name="Bilde 6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75" y="4005263"/>
            <a:ext cx="13906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Bilde 66"/>
          <p:cNvPicPr>
            <a:picLocks noChangeAspect="1"/>
          </p:cNvPicPr>
          <p:nvPr/>
        </p:nvPicPr>
        <p:blipFill>
          <a:blip r:embed="rId3">
            <a:extLst>
              <a:ext uri="{28A0092B-C50C-407E-A947-70E740481C1C}">
                <a14:useLocalDpi xmlns:a14="http://schemas.microsoft.com/office/drawing/2010/main" val="0"/>
              </a:ext>
            </a:extLst>
          </a:blip>
          <a:srcRect l="23135" r="28319"/>
          <a:stretch>
            <a:fillRect/>
          </a:stretch>
        </p:blipFill>
        <p:spPr bwMode="auto">
          <a:xfrm>
            <a:off x="2290763" y="1346200"/>
            <a:ext cx="1400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Bilde 67"/>
          <p:cNvPicPr>
            <a:picLocks noChangeAspect="1"/>
          </p:cNvPicPr>
          <p:nvPr/>
        </p:nvPicPr>
        <p:blipFill>
          <a:blip r:embed="rId3">
            <a:extLst>
              <a:ext uri="{28A0092B-C50C-407E-A947-70E740481C1C}">
                <a14:useLocalDpi xmlns:a14="http://schemas.microsoft.com/office/drawing/2010/main" val="0"/>
              </a:ext>
            </a:extLst>
          </a:blip>
          <a:srcRect l="23135" r="28319"/>
          <a:stretch>
            <a:fillRect/>
          </a:stretch>
        </p:blipFill>
        <p:spPr bwMode="auto">
          <a:xfrm>
            <a:off x="2578100" y="2541588"/>
            <a:ext cx="1400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Bilde 6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2213" y="1620838"/>
            <a:ext cx="1390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Bilde 68"/>
          <p:cNvPicPr>
            <a:picLocks noChangeAspect="1"/>
          </p:cNvPicPr>
          <p:nvPr/>
        </p:nvPicPr>
        <p:blipFill>
          <a:blip r:embed="rId3">
            <a:extLst>
              <a:ext uri="{28A0092B-C50C-407E-A947-70E740481C1C}">
                <a14:useLocalDpi xmlns:a14="http://schemas.microsoft.com/office/drawing/2010/main" val="0"/>
              </a:ext>
            </a:extLst>
          </a:blip>
          <a:srcRect l="23135" r="28319"/>
          <a:stretch>
            <a:fillRect/>
          </a:stretch>
        </p:blipFill>
        <p:spPr bwMode="auto">
          <a:xfrm>
            <a:off x="2927350" y="3790950"/>
            <a:ext cx="13985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Bilde 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6663" y="2870200"/>
            <a:ext cx="13906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346075" y="258763"/>
            <a:ext cx="7993063" cy="550862"/>
          </a:xfrm>
        </p:spPr>
        <p:txBody>
          <a:bodyPr/>
          <a:lstStyle/>
          <a:p>
            <a:pPr eaLnBrk="1" hangingPunct="1">
              <a:defRPr/>
            </a:pPr>
            <a:r>
              <a:rPr lang="nb-NO" sz="2800" b="1" dirty="0" err="1">
                <a:solidFill>
                  <a:schemeClr val="tx1"/>
                </a:solidFill>
                <a:latin typeface="Georgia" panose="02040502050405020303" pitchFamily="18" charset="0"/>
              </a:rPr>
              <a:t>Sprinting</a:t>
            </a:r>
            <a:r>
              <a:rPr lang="nb-NO" sz="2800" b="1" dirty="0">
                <a:solidFill>
                  <a:schemeClr val="tx1"/>
                </a:solidFill>
                <a:latin typeface="Georgia" panose="02040502050405020303" pitchFamily="18" charset="0"/>
              </a:rPr>
              <a:t> speed as a </a:t>
            </a:r>
            <a:r>
              <a:rPr lang="nb-NO" sz="2800" b="1" dirty="0" err="1">
                <a:solidFill>
                  <a:schemeClr val="tx1"/>
                </a:solidFill>
                <a:latin typeface="Georgia" panose="02040502050405020303" pitchFamily="18" charset="0"/>
              </a:rPr>
              <a:t>function</a:t>
            </a:r>
            <a:r>
              <a:rPr lang="nb-NO" sz="2800" b="1" dirty="0">
                <a:solidFill>
                  <a:schemeClr val="tx1"/>
                </a:solidFill>
                <a:latin typeface="Georgia" panose="02040502050405020303" pitchFamily="18" charset="0"/>
              </a:rPr>
              <a:t> </a:t>
            </a:r>
            <a:r>
              <a:rPr lang="nb-NO" sz="2800" b="1" dirty="0" smtClean="0">
                <a:solidFill>
                  <a:schemeClr val="tx1"/>
                </a:solidFill>
                <a:latin typeface="Georgia" panose="02040502050405020303" pitchFamily="18" charset="0"/>
              </a:rPr>
              <a:t>of time </a:t>
            </a:r>
            <a:r>
              <a:rPr lang="nb-NO" sz="2800" b="1" dirty="0" err="1" smtClean="0">
                <a:solidFill>
                  <a:schemeClr val="tx1"/>
                </a:solidFill>
                <a:latin typeface="Georgia" panose="02040502050405020303" pitchFamily="18" charset="0"/>
              </a:rPr>
              <a:t>epoch</a:t>
            </a:r>
            <a:endParaRPr lang="nb-NO" sz="2800" b="1" baseline="40000" dirty="0">
              <a:solidFill>
                <a:schemeClr val="tx1"/>
              </a:solidFill>
              <a:latin typeface="Georgia" panose="02040502050405020303" pitchFamily="18" charset="0"/>
            </a:endParaRPr>
          </a:p>
        </p:txBody>
      </p:sp>
      <p:grpSp>
        <p:nvGrpSpPr>
          <p:cNvPr id="58376" name="Gruppe 4"/>
          <p:cNvGrpSpPr>
            <a:grpSpLocks/>
          </p:cNvGrpSpPr>
          <p:nvPr/>
        </p:nvGrpSpPr>
        <p:grpSpPr bwMode="auto">
          <a:xfrm>
            <a:off x="31750" y="5794375"/>
            <a:ext cx="8243888" cy="904875"/>
            <a:chOff x="616585" y="5675313"/>
            <a:chExt cx="7047541" cy="822380"/>
          </a:xfrm>
        </p:grpSpPr>
        <p:cxnSp>
          <p:nvCxnSpPr>
            <p:cNvPr id="9" name="Rett linje 8"/>
            <p:cNvCxnSpPr/>
            <p:nvPr/>
          </p:nvCxnSpPr>
          <p:spPr>
            <a:xfrm flipH="1">
              <a:off x="703441" y="5789292"/>
              <a:ext cx="6765259"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8396" name="Gruppe 17"/>
            <p:cNvGrpSpPr>
              <a:grpSpLocks/>
            </p:cNvGrpSpPr>
            <p:nvPr/>
          </p:nvGrpSpPr>
          <p:grpSpPr bwMode="auto">
            <a:xfrm>
              <a:off x="1660525" y="5675313"/>
              <a:ext cx="2381250" cy="215900"/>
              <a:chOff x="1173092" y="1844824"/>
              <a:chExt cx="2380413" cy="216024"/>
            </a:xfrm>
          </p:grpSpPr>
          <p:cxnSp>
            <p:nvCxnSpPr>
              <p:cNvPr id="32" name="Rett linje 31"/>
              <p:cNvCxnSpPr/>
              <p:nvPr/>
            </p:nvCxnSpPr>
            <p:spPr>
              <a:xfrm flipV="1">
                <a:off x="2762770"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flipV="1">
                <a:off x="1172780"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tt linje 33"/>
              <p:cNvCxnSpPr/>
              <p:nvPr/>
            </p:nvCxnSpPr>
            <p:spPr>
              <a:xfrm flipV="1">
                <a:off x="3553694"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flipV="1">
                <a:off x="1973201"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397" name="Gruppe 17"/>
            <p:cNvGrpSpPr>
              <a:grpSpLocks/>
            </p:cNvGrpSpPr>
            <p:nvPr/>
          </p:nvGrpSpPr>
          <p:grpSpPr bwMode="auto">
            <a:xfrm>
              <a:off x="4038600" y="5675313"/>
              <a:ext cx="2379663" cy="215900"/>
              <a:chOff x="1173092" y="1844824"/>
              <a:chExt cx="2380413" cy="216024"/>
            </a:xfrm>
          </p:grpSpPr>
          <p:cxnSp>
            <p:nvCxnSpPr>
              <p:cNvPr id="28" name="Rett linje 27"/>
              <p:cNvCxnSpPr/>
              <p:nvPr/>
            </p:nvCxnSpPr>
            <p:spPr>
              <a:xfrm flipV="1">
                <a:off x="2762076"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flipV="1">
                <a:off x="1173742"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tt linje 29"/>
              <p:cNvCxnSpPr/>
              <p:nvPr/>
            </p:nvCxnSpPr>
            <p:spPr>
              <a:xfrm flipV="1">
                <a:off x="3553529"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tt linje 30"/>
              <p:cNvCxnSpPr/>
              <p:nvPr/>
            </p:nvCxnSpPr>
            <p:spPr>
              <a:xfrm flipV="1">
                <a:off x="1974697" y="1844824"/>
                <a:ext cx="0" cy="216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398" name="Gruppe 17"/>
            <p:cNvGrpSpPr>
              <a:grpSpLocks/>
            </p:cNvGrpSpPr>
            <p:nvPr/>
          </p:nvGrpSpPr>
          <p:grpSpPr bwMode="auto">
            <a:xfrm>
              <a:off x="6427699" y="5675315"/>
              <a:ext cx="789104" cy="216217"/>
              <a:chOff x="1184118" y="1844824"/>
              <a:chExt cx="789352" cy="216341"/>
            </a:xfrm>
          </p:grpSpPr>
          <p:cxnSp>
            <p:nvCxnSpPr>
              <p:cNvPr id="26" name="Rett linje 25"/>
              <p:cNvCxnSpPr/>
              <p:nvPr/>
            </p:nvCxnSpPr>
            <p:spPr>
              <a:xfrm flipV="1">
                <a:off x="1184205" y="1844822"/>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flipV="1">
                <a:off x="1972942" y="1844822"/>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399" name="TekstSylinder 37"/>
            <p:cNvSpPr txBox="1">
              <a:spLocks noChangeArrowheads="1"/>
            </p:cNvSpPr>
            <p:nvPr/>
          </p:nvSpPr>
          <p:spPr bwMode="auto">
            <a:xfrm>
              <a:off x="5383213" y="5912168"/>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2.8</a:t>
              </a:r>
            </a:p>
          </p:txBody>
        </p:sp>
        <p:sp>
          <p:nvSpPr>
            <p:cNvPr id="58400" name="TekstSylinder 37"/>
            <p:cNvSpPr txBox="1">
              <a:spLocks noChangeArrowheads="1"/>
            </p:cNvSpPr>
            <p:nvPr/>
          </p:nvSpPr>
          <p:spPr bwMode="auto">
            <a:xfrm>
              <a:off x="6175375" y="5908993"/>
              <a:ext cx="503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2.7</a:t>
              </a:r>
            </a:p>
          </p:txBody>
        </p:sp>
        <p:sp>
          <p:nvSpPr>
            <p:cNvPr id="58401" name="TekstSylinder 37"/>
            <p:cNvSpPr txBox="1">
              <a:spLocks noChangeArrowheads="1"/>
            </p:cNvSpPr>
            <p:nvPr/>
          </p:nvSpPr>
          <p:spPr bwMode="auto">
            <a:xfrm>
              <a:off x="6964363" y="5908993"/>
              <a:ext cx="503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2.6</a:t>
              </a:r>
            </a:p>
          </p:txBody>
        </p:sp>
        <p:sp>
          <p:nvSpPr>
            <p:cNvPr id="58402" name="TekstSylinder 37"/>
            <p:cNvSpPr txBox="1">
              <a:spLocks noChangeArrowheads="1"/>
            </p:cNvSpPr>
            <p:nvPr/>
          </p:nvSpPr>
          <p:spPr bwMode="auto">
            <a:xfrm>
              <a:off x="30003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3.1</a:t>
              </a:r>
            </a:p>
          </p:txBody>
        </p:sp>
        <p:sp>
          <p:nvSpPr>
            <p:cNvPr id="58403" name="TekstSylinder 37"/>
            <p:cNvSpPr txBox="1">
              <a:spLocks noChangeArrowheads="1"/>
            </p:cNvSpPr>
            <p:nvPr/>
          </p:nvSpPr>
          <p:spPr bwMode="auto">
            <a:xfrm>
              <a:off x="38004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3.0</a:t>
              </a:r>
            </a:p>
          </p:txBody>
        </p:sp>
        <p:sp>
          <p:nvSpPr>
            <p:cNvPr id="58404" name="TekstSylinder 37"/>
            <p:cNvSpPr txBox="1">
              <a:spLocks noChangeArrowheads="1"/>
            </p:cNvSpPr>
            <p:nvPr/>
          </p:nvSpPr>
          <p:spPr bwMode="auto">
            <a:xfrm>
              <a:off x="4587875" y="5912168"/>
              <a:ext cx="501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2.9</a:t>
              </a:r>
            </a:p>
          </p:txBody>
        </p:sp>
        <p:sp>
          <p:nvSpPr>
            <p:cNvPr id="58405" name="TekstSylinder 37"/>
            <p:cNvSpPr txBox="1">
              <a:spLocks noChangeArrowheads="1"/>
            </p:cNvSpPr>
            <p:nvPr/>
          </p:nvSpPr>
          <p:spPr bwMode="auto">
            <a:xfrm>
              <a:off x="1419225" y="590105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3.3</a:t>
              </a:r>
            </a:p>
          </p:txBody>
        </p:sp>
        <p:sp>
          <p:nvSpPr>
            <p:cNvPr id="58406" name="TekstSylinder 37"/>
            <p:cNvSpPr txBox="1">
              <a:spLocks noChangeArrowheads="1"/>
            </p:cNvSpPr>
            <p:nvPr/>
          </p:nvSpPr>
          <p:spPr bwMode="auto">
            <a:xfrm>
              <a:off x="2219325" y="5912168"/>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3.2</a:t>
              </a:r>
            </a:p>
          </p:txBody>
        </p:sp>
        <p:sp>
          <p:nvSpPr>
            <p:cNvPr id="58407" name="TekstSylinder 37"/>
            <p:cNvSpPr txBox="1">
              <a:spLocks noChangeArrowheads="1"/>
            </p:cNvSpPr>
            <p:nvPr/>
          </p:nvSpPr>
          <p:spPr bwMode="auto">
            <a:xfrm>
              <a:off x="5955975" y="6189916"/>
              <a:ext cx="1708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Time 20 m (s)</a:t>
              </a:r>
            </a:p>
          </p:txBody>
        </p:sp>
        <p:grpSp>
          <p:nvGrpSpPr>
            <p:cNvPr id="58408" name="Gruppe 17"/>
            <p:cNvGrpSpPr>
              <a:grpSpLocks/>
            </p:cNvGrpSpPr>
            <p:nvPr/>
          </p:nvGrpSpPr>
          <p:grpSpPr bwMode="auto">
            <a:xfrm>
              <a:off x="862206" y="5681081"/>
              <a:ext cx="801581" cy="216217"/>
              <a:chOff x="2763717" y="1844240"/>
              <a:chExt cx="801299" cy="216341"/>
            </a:xfrm>
          </p:grpSpPr>
          <p:cxnSp>
            <p:nvCxnSpPr>
              <p:cNvPr id="24" name="Rett linje 23"/>
              <p:cNvCxnSpPr/>
              <p:nvPr/>
            </p:nvCxnSpPr>
            <p:spPr>
              <a:xfrm flipV="1">
                <a:off x="2763736" y="1844243"/>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tt linje 24"/>
              <p:cNvCxnSpPr/>
              <p:nvPr/>
            </p:nvCxnSpPr>
            <p:spPr>
              <a:xfrm flipV="1">
                <a:off x="3565513" y="1844243"/>
                <a:ext cx="0" cy="21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409" name="TekstSylinder 37"/>
            <p:cNvSpPr txBox="1">
              <a:spLocks noChangeArrowheads="1"/>
            </p:cNvSpPr>
            <p:nvPr/>
          </p:nvSpPr>
          <p:spPr bwMode="auto">
            <a:xfrm>
              <a:off x="616585" y="5901055"/>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3.4</a:t>
              </a:r>
            </a:p>
          </p:txBody>
        </p:sp>
      </p:grpSp>
      <p:sp>
        <p:nvSpPr>
          <p:cNvPr id="58377" name="TekstSylinder 36"/>
          <p:cNvSpPr txBox="1">
            <a:spLocks noChangeArrowheads="1"/>
          </p:cNvSpPr>
          <p:nvPr/>
        </p:nvSpPr>
        <p:spPr bwMode="auto">
          <a:xfrm>
            <a:off x="2552700" y="1006475"/>
            <a:ext cx="12080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   Women</a:t>
            </a:r>
          </a:p>
        </p:txBody>
      </p:sp>
      <p:grpSp>
        <p:nvGrpSpPr>
          <p:cNvPr id="39" name="Gruppe 38"/>
          <p:cNvGrpSpPr/>
          <p:nvPr/>
        </p:nvGrpSpPr>
        <p:grpSpPr>
          <a:xfrm>
            <a:off x="5991408" y="5142619"/>
            <a:ext cx="196872" cy="198458"/>
            <a:chOff x="1548234" y="3972719"/>
            <a:chExt cx="2418358" cy="432048"/>
          </a:xfrm>
          <a:noFill/>
        </p:grpSpPr>
        <p:sp>
          <p:nvSpPr>
            <p:cNvPr id="40" name="Rektangel 39"/>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41" name="Rett linje 40"/>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8379" name="TekstSylinder 64"/>
          <p:cNvSpPr txBox="1">
            <a:spLocks noChangeArrowheads="1"/>
          </p:cNvSpPr>
          <p:nvPr/>
        </p:nvSpPr>
        <p:spPr bwMode="auto">
          <a:xfrm>
            <a:off x="3240088" y="1944688"/>
            <a:ext cx="2314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0070C0"/>
                </a:solidFill>
                <a:latin typeface="Verdana" pitchFamily="34" charset="0"/>
                <a:ea typeface="ＭＳ Ｐゴシック" pitchFamily="34" charset="-128"/>
              </a:rPr>
              <a:t>   1995-1999</a:t>
            </a:r>
          </a:p>
        </p:txBody>
      </p:sp>
      <p:grpSp>
        <p:nvGrpSpPr>
          <p:cNvPr id="44" name="Gruppe 43"/>
          <p:cNvGrpSpPr/>
          <p:nvPr/>
        </p:nvGrpSpPr>
        <p:grpSpPr>
          <a:xfrm>
            <a:off x="5993878" y="5352324"/>
            <a:ext cx="262037" cy="198458"/>
            <a:chOff x="1548234" y="3972719"/>
            <a:chExt cx="2418358" cy="432048"/>
          </a:xfrm>
          <a:noFill/>
        </p:grpSpPr>
        <p:sp>
          <p:nvSpPr>
            <p:cNvPr id="45" name="Rektangel 44"/>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46" name="Rett linje 45"/>
            <p:cNvCxnSpPr/>
            <p:nvPr/>
          </p:nvCxnSpPr>
          <p:spPr>
            <a:xfrm>
              <a:off x="2772569"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8381" name="TekstSylinder 64"/>
          <p:cNvSpPr txBox="1">
            <a:spLocks noChangeArrowheads="1"/>
          </p:cNvSpPr>
          <p:nvPr/>
        </p:nvSpPr>
        <p:spPr bwMode="auto">
          <a:xfrm>
            <a:off x="3738563" y="4349750"/>
            <a:ext cx="23161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FF0000"/>
                </a:solidFill>
                <a:latin typeface="Verdana" pitchFamily="34" charset="0"/>
                <a:ea typeface="ＭＳ Ｐゴシック" pitchFamily="34" charset="-128"/>
              </a:rPr>
              <a:t>   2006-2010</a:t>
            </a:r>
          </a:p>
        </p:txBody>
      </p:sp>
      <p:grpSp>
        <p:nvGrpSpPr>
          <p:cNvPr id="48" name="Gruppe 47"/>
          <p:cNvGrpSpPr/>
          <p:nvPr/>
        </p:nvGrpSpPr>
        <p:grpSpPr>
          <a:xfrm>
            <a:off x="6261451" y="5579298"/>
            <a:ext cx="262037" cy="198458"/>
            <a:chOff x="1548234" y="3972719"/>
            <a:chExt cx="2418358" cy="432048"/>
          </a:xfrm>
          <a:noFill/>
        </p:grpSpPr>
        <p:sp>
          <p:nvSpPr>
            <p:cNvPr id="49" name="Rektangel 48"/>
            <p:cNvSpPr/>
            <p:nvPr/>
          </p:nvSpPr>
          <p:spPr>
            <a:xfrm>
              <a:off x="1548234" y="3972719"/>
              <a:ext cx="2418358" cy="432048"/>
            </a:xfrm>
            <a:prstGeom prst="rect">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0" name="Rett linje 49"/>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383" name="TekstSylinder 98"/>
          <p:cNvSpPr txBox="1">
            <a:spLocks noChangeArrowheads="1"/>
          </p:cNvSpPr>
          <p:nvPr/>
        </p:nvSpPr>
        <p:spPr bwMode="auto">
          <a:xfrm>
            <a:off x="5659438" y="1281113"/>
            <a:ext cx="12096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Men</a:t>
            </a:r>
          </a:p>
        </p:txBody>
      </p:sp>
      <p:grpSp>
        <p:nvGrpSpPr>
          <p:cNvPr id="53" name="Gruppe 52"/>
          <p:cNvGrpSpPr/>
          <p:nvPr/>
        </p:nvGrpSpPr>
        <p:grpSpPr>
          <a:xfrm>
            <a:off x="2748002" y="5142425"/>
            <a:ext cx="747627" cy="198458"/>
            <a:chOff x="1548234" y="3972719"/>
            <a:chExt cx="2418358" cy="432048"/>
          </a:xfrm>
          <a:noFill/>
        </p:grpSpPr>
        <p:sp>
          <p:nvSpPr>
            <p:cNvPr id="54" name="Rektangel 53"/>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5" name="Rett linje 54"/>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8385" name="TekstSylinder 64"/>
          <p:cNvSpPr txBox="1">
            <a:spLocks noChangeArrowheads="1"/>
          </p:cNvSpPr>
          <p:nvPr/>
        </p:nvSpPr>
        <p:spPr bwMode="auto">
          <a:xfrm>
            <a:off x="3382963" y="3157538"/>
            <a:ext cx="23145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2100" b="1">
                <a:solidFill>
                  <a:srgbClr val="00B050"/>
                </a:solidFill>
                <a:latin typeface="Verdana" pitchFamily="34" charset="0"/>
                <a:ea typeface="ＭＳ Ｐゴシック" pitchFamily="34" charset="-128"/>
              </a:rPr>
              <a:t>   2000-2005</a:t>
            </a:r>
          </a:p>
        </p:txBody>
      </p:sp>
      <p:grpSp>
        <p:nvGrpSpPr>
          <p:cNvPr id="58" name="Gruppe 57"/>
          <p:cNvGrpSpPr/>
          <p:nvPr/>
        </p:nvGrpSpPr>
        <p:grpSpPr>
          <a:xfrm>
            <a:off x="3116184" y="5365484"/>
            <a:ext cx="679661" cy="198458"/>
            <a:chOff x="1548234" y="3972719"/>
            <a:chExt cx="2418358" cy="432048"/>
          </a:xfrm>
          <a:noFill/>
        </p:grpSpPr>
        <p:sp>
          <p:nvSpPr>
            <p:cNvPr id="59" name="Rektangel 58"/>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0" name="Rett linje 59"/>
            <p:cNvCxnSpPr/>
            <p:nvPr/>
          </p:nvCxnSpPr>
          <p:spPr>
            <a:xfrm>
              <a:off x="2772569"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1" name="Gruppe 60"/>
          <p:cNvGrpSpPr/>
          <p:nvPr/>
        </p:nvGrpSpPr>
        <p:grpSpPr>
          <a:xfrm>
            <a:off x="3398666" y="5590500"/>
            <a:ext cx="617874" cy="198458"/>
            <a:chOff x="1548234" y="3972719"/>
            <a:chExt cx="2418358" cy="432048"/>
          </a:xfrm>
          <a:noFill/>
        </p:grpSpPr>
        <p:sp>
          <p:nvSpPr>
            <p:cNvPr id="62" name="Rektangel 61"/>
            <p:cNvSpPr/>
            <p:nvPr/>
          </p:nvSpPr>
          <p:spPr>
            <a:xfrm>
              <a:off x="1548234" y="3972719"/>
              <a:ext cx="2418358" cy="432048"/>
            </a:xfrm>
            <a:prstGeom prst="rect">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63" name="Rett linje 62"/>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8388" name="Bilde 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005263"/>
            <a:ext cx="13906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2705100"/>
            <a:ext cx="252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0"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3997325"/>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1"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5229225"/>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8113" y="2705100"/>
            <a:ext cx="252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3"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2113" y="3790950"/>
            <a:ext cx="25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4"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0100" y="5132388"/>
            <a:ext cx="2524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960438"/>
            <a:ext cx="7529513" cy="451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469900" y="117475"/>
            <a:ext cx="7378700" cy="642938"/>
          </a:xfrm>
        </p:spPr>
        <p:txBody>
          <a:bodyPr/>
          <a:lstStyle/>
          <a:p>
            <a:pPr algn="ctr" eaLnBrk="1" hangingPunct="1">
              <a:defRPr/>
            </a:pPr>
            <a:r>
              <a:rPr lang="nb-NO" sz="2800" b="1" dirty="0" smtClean="0">
                <a:latin typeface="Georgia" panose="02040502050405020303" pitchFamily="18" charset="0"/>
              </a:rPr>
              <a:t>Acceleration-</a:t>
            </a:r>
            <a:r>
              <a:rPr lang="nb-NO" sz="2800" b="1" dirty="0" err="1" smtClean="0">
                <a:latin typeface="Georgia" panose="02040502050405020303" pitchFamily="18" charset="0"/>
              </a:rPr>
              <a:t>peak</a:t>
            </a:r>
            <a:r>
              <a:rPr lang="nb-NO" sz="2800" b="1" dirty="0" smtClean="0">
                <a:latin typeface="Georgia" panose="02040502050405020303" pitchFamily="18" charset="0"/>
              </a:rPr>
              <a:t> </a:t>
            </a:r>
            <a:r>
              <a:rPr lang="nb-NO" sz="2800" b="1" dirty="0" err="1" smtClean="0">
                <a:latin typeface="Georgia" panose="02040502050405020303" pitchFamily="18" charset="0"/>
              </a:rPr>
              <a:t>velocity</a:t>
            </a:r>
            <a:r>
              <a:rPr lang="nb-NO" sz="2800" b="1" dirty="0" smtClean="0">
                <a:latin typeface="Georgia" panose="02040502050405020303" pitchFamily="18" charset="0"/>
              </a:rPr>
              <a:t> </a:t>
            </a:r>
            <a:r>
              <a:rPr lang="nb-NO" sz="2800" b="1" dirty="0" err="1" smtClean="0">
                <a:latin typeface="Georgia" panose="02040502050405020303" pitchFamily="18" charset="0"/>
              </a:rPr>
              <a:t>relationship</a:t>
            </a:r>
            <a:endParaRPr lang="nb-NO" sz="2800" b="1" dirty="0">
              <a:latin typeface="Georgia" panose="02040502050405020303" pitchFamily="18" charset="0"/>
            </a:endParaRPr>
          </a:p>
        </p:txBody>
      </p:sp>
      <p:sp>
        <p:nvSpPr>
          <p:cNvPr id="4" name="Rectangle 2"/>
          <p:cNvSpPr txBox="1">
            <a:spLocks noChangeArrowheads="1"/>
          </p:cNvSpPr>
          <p:nvPr/>
        </p:nvSpPr>
        <p:spPr bwMode="auto">
          <a:xfrm>
            <a:off x="1649413" y="5826125"/>
            <a:ext cx="5519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800" dirty="0" err="1" smtClean="0">
                <a:latin typeface="Georgia" panose="02040502050405020303" pitchFamily="18" charset="0"/>
              </a:rPr>
              <a:t>Conclusion</a:t>
            </a:r>
            <a:r>
              <a:rPr lang="nb-NO" sz="1800" dirty="0" smtClean="0">
                <a:solidFill>
                  <a:schemeClr val="tx1"/>
                </a:solidFill>
                <a:latin typeface="Georgia" panose="02040502050405020303" pitchFamily="18" charset="0"/>
              </a:rPr>
              <a:t>: </a:t>
            </a:r>
            <a:r>
              <a:rPr lang="nb-NO" sz="1800" dirty="0">
                <a:solidFill>
                  <a:schemeClr val="tx1"/>
                </a:solidFill>
                <a:latin typeface="Georgia" panose="02040502050405020303" pitchFamily="18" charset="0"/>
              </a:rPr>
              <a:t> </a:t>
            </a:r>
            <a:r>
              <a:rPr lang="nb-NO" sz="1800" dirty="0" smtClean="0">
                <a:solidFill>
                  <a:schemeClr val="tx1"/>
                </a:solidFill>
                <a:latin typeface="Georgia" panose="02040502050405020303" pitchFamily="18" charset="0"/>
              </a:rPr>
              <a:t>Fast for 20 m, </a:t>
            </a:r>
            <a:r>
              <a:rPr lang="nb-NO" sz="1800" dirty="0" err="1" smtClean="0">
                <a:solidFill>
                  <a:schemeClr val="tx1"/>
                </a:solidFill>
                <a:latin typeface="Georgia" panose="02040502050405020303" pitchFamily="18" charset="0"/>
              </a:rPr>
              <a:t>very</a:t>
            </a:r>
            <a:r>
              <a:rPr lang="nb-NO" sz="1800" dirty="0" smtClean="0">
                <a:solidFill>
                  <a:schemeClr val="tx1"/>
                </a:solidFill>
                <a:latin typeface="Georgia" panose="02040502050405020303" pitchFamily="18" charset="0"/>
              </a:rPr>
              <a:t> </a:t>
            </a:r>
            <a:r>
              <a:rPr lang="nb-NO" sz="1800" dirty="0" err="1" smtClean="0">
                <a:solidFill>
                  <a:schemeClr val="tx1"/>
                </a:solidFill>
                <a:latin typeface="Georgia" panose="02040502050405020303" pitchFamily="18" charset="0"/>
              </a:rPr>
              <a:t>likely</a:t>
            </a:r>
            <a:r>
              <a:rPr lang="nb-NO" sz="1800" dirty="0" smtClean="0">
                <a:solidFill>
                  <a:schemeClr val="tx1"/>
                </a:solidFill>
                <a:latin typeface="Georgia" panose="02040502050405020303" pitchFamily="18" charset="0"/>
              </a:rPr>
              <a:t> fast for 40 m.</a:t>
            </a:r>
            <a:endParaRPr lang="nb-NO" sz="18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179388" y="473075"/>
            <a:ext cx="8747125" cy="547688"/>
          </a:xfrm>
        </p:spPr>
        <p:txBody>
          <a:bodyPr/>
          <a:lstStyle/>
          <a:p>
            <a:pPr eaLnBrk="1" hangingPunct="1">
              <a:defRPr/>
            </a:pPr>
            <a:r>
              <a:rPr lang="nb-NO" sz="3200" b="1" dirty="0" smtClean="0">
                <a:solidFill>
                  <a:schemeClr val="bg1"/>
                </a:solidFill>
                <a:latin typeface="Georgia" panose="02040502050405020303" pitchFamily="18" charset="0"/>
              </a:rPr>
              <a:t>The </a:t>
            </a:r>
            <a:r>
              <a:rPr lang="nb-NO" sz="3200" b="1" dirty="0" err="1" smtClean="0">
                <a:solidFill>
                  <a:schemeClr val="bg1"/>
                </a:solidFill>
                <a:latin typeface="Georgia" panose="02040502050405020303" pitchFamily="18" charset="0"/>
              </a:rPr>
              <a:t>importance</a:t>
            </a:r>
            <a:r>
              <a:rPr lang="nb-NO" sz="3200" b="1" dirty="0" smtClean="0">
                <a:solidFill>
                  <a:schemeClr val="bg1"/>
                </a:solidFill>
                <a:latin typeface="Georgia" panose="02040502050405020303" pitchFamily="18" charset="0"/>
              </a:rPr>
              <a:t> of </a:t>
            </a:r>
            <a:r>
              <a:rPr lang="nb-NO" sz="3200" b="1" dirty="0" err="1" smtClean="0">
                <a:solidFill>
                  <a:schemeClr val="bg1"/>
                </a:solidFill>
                <a:latin typeface="Georgia" panose="02040502050405020303" pitchFamily="18" charset="0"/>
              </a:rPr>
              <a:t>physical</a:t>
            </a:r>
            <a:r>
              <a:rPr lang="nb-NO" sz="3200" b="1" dirty="0" smtClean="0">
                <a:solidFill>
                  <a:schemeClr val="bg1"/>
                </a:solidFill>
                <a:latin typeface="Georgia" panose="02040502050405020303" pitchFamily="18" charset="0"/>
              </a:rPr>
              <a:t> skills in </a:t>
            </a:r>
            <a:r>
              <a:rPr lang="nb-NO" sz="3200" b="1" dirty="0" err="1" smtClean="0">
                <a:solidFill>
                  <a:schemeClr val="bg1"/>
                </a:solidFill>
                <a:latin typeface="Georgia" panose="02040502050405020303" pitchFamily="18" charset="0"/>
              </a:rPr>
              <a:t>soccer</a:t>
            </a:r>
            <a:r>
              <a:rPr lang="nb-NO" sz="3200" b="1" dirty="0" smtClean="0">
                <a:solidFill>
                  <a:schemeClr val="bg1"/>
                </a:solidFill>
                <a:latin typeface="Georgia" panose="02040502050405020303" pitchFamily="18" charset="0"/>
              </a:rPr>
              <a:t> </a:t>
            </a:r>
            <a:endParaRPr lang="nb-NO" sz="3200" b="1" baseline="40000" dirty="0">
              <a:solidFill>
                <a:schemeClr val="bg1"/>
              </a:solidFill>
              <a:latin typeface="Georgia" panose="02040502050405020303" pitchFamily="18" charset="0"/>
            </a:endParaRPr>
          </a:p>
        </p:txBody>
      </p:sp>
      <p:sp>
        <p:nvSpPr>
          <p:cNvPr id="51203" name="Rektangel 4"/>
          <p:cNvSpPr>
            <a:spLocks noChangeArrowheads="1"/>
          </p:cNvSpPr>
          <p:nvPr/>
        </p:nvSpPr>
        <p:spPr bwMode="auto">
          <a:xfrm>
            <a:off x="179388" y="1279525"/>
            <a:ext cx="7777162"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anose="020B0604020202020204" pitchFamily="34" charset="0"/>
              <a:buChar char="•"/>
              <a:defRPr/>
            </a:pPr>
            <a:r>
              <a:rPr lang="en-US" altLang="en-US" sz="2000" b="1" dirty="0" smtClean="0">
                <a:solidFill>
                  <a:schemeClr val="bg1"/>
                </a:solidFill>
                <a:latin typeface="Georgia" pitchFamily="18" charset="0"/>
              </a:rPr>
              <a:t>There is no direct link between physical performance and team success</a:t>
            </a:r>
            <a:endParaRPr lang="en-US" altLang="en-US" sz="2000" b="1" baseline="40000" dirty="0" smtClean="0">
              <a:solidFill>
                <a:schemeClr val="bg1"/>
              </a:solidFill>
              <a:latin typeface="Georgia" pitchFamily="18" charset="0"/>
            </a:endParaRPr>
          </a:p>
          <a:p>
            <a:pPr eaLnBrk="1" hangingPunct="1">
              <a:buFont typeface="Arial" panose="020B0604020202020204" pitchFamily="34" charset="0"/>
              <a:buChar char="•"/>
              <a:defRPr/>
            </a:pPr>
            <a:endParaRPr lang="en-US" altLang="en-US" sz="2000" b="1" baseline="40000" dirty="0" smtClean="0">
              <a:solidFill>
                <a:schemeClr val="bg1"/>
              </a:solidFill>
              <a:latin typeface="Georgia" pitchFamily="18" charset="0"/>
            </a:endParaRPr>
          </a:p>
          <a:p>
            <a:pPr marL="0" indent="0" eaLnBrk="1" hangingPunct="1">
              <a:defRPr/>
            </a:pPr>
            <a:r>
              <a:rPr lang="en-US" altLang="en-US" sz="2000" b="1" dirty="0" smtClean="0">
                <a:solidFill>
                  <a:schemeClr val="bg1"/>
                </a:solidFill>
                <a:latin typeface="Georgia" pitchFamily="18" charset="0"/>
              </a:rPr>
              <a:t>     However:</a:t>
            </a: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«Anaerobic actions» precede goals</a:t>
            </a:r>
            <a:endParaRPr lang="en-US" altLang="en-US" sz="2000" b="1" baseline="40000"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Fatigue affects technical performance and decision making</a:t>
            </a:r>
            <a:endParaRPr lang="en-US" altLang="en-US" sz="2000" b="1" baseline="40000"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Scoring frequency increases </a:t>
            </a:r>
          </a:p>
          <a:p>
            <a:pPr marL="0" indent="0" eaLnBrk="1" hangingPunct="1">
              <a:defRPr/>
            </a:pPr>
            <a:r>
              <a:rPr lang="en-US" altLang="en-US" sz="2000" b="1" dirty="0" smtClean="0">
                <a:solidFill>
                  <a:schemeClr val="bg1"/>
                </a:solidFill>
                <a:latin typeface="Georgia" pitchFamily="18" charset="0"/>
              </a:rPr>
              <a:t>     with match duration</a:t>
            </a:r>
            <a:endParaRPr lang="en-US" altLang="en-US" sz="2000" b="1" baseline="40000" dirty="0" smtClean="0">
              <a:solidFill>
                <a:schemeClr val="bg1"/>
              </a:solidFill>
              <a:latin typeface="Georgia" pitchFamily="18" charset="0"/>
            </a:endParaRPr>
          </a:p>
          <a:p>
            <a:pPr eaLnBrk="1" hangingPunct="1">
              <a:buFont typeface="Arial" panose="020B0604020202020204" pitchFamily="34" charset="0"/>
              <a:buChar char="•"/>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More injuries at the end of each half </a:t>
            </a:r>
            <a:endParaRPr lang="en-US" altLang="en-US" sz="2000" b="1" baseline="40000" dirty="0" smtClean="0">
              <a:solidFill>
                <a:schemeClr val="bg1"/>
              </a:solidFill>
              <a:latin typeface="Georgia" pitchFamily="18" charset="0"/>
            </a:endParaRPr>
          </a:p>
        </p:txBody>
      </p:sp>
      <p:sp>
        <p:nvSpPr>
          <p:cNvPr id="2" name="TekstSylinder 1"/>
          <p:cNvSpPr txBox="1">
            <a:spLocks noChangeArrowheads="1"/>
          </p:cNvSpPr>
          <p:nvPr/>
        </p:nvSpPr>
        <p:spPr bwMode="auto">
          <a:xfrm>
            <a:off x="339725" y="5997575"/>
            <a:ext cx="244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2800" b="1">
                <a:solidFill>
                  <a:schemeClr val="bg1"/>
                </a:solidFill>
                <a:latin typeface="Georgia" pitchFamily="18" charset="0"/>
              </a:rPr>
              <a:t>SO……</a:t>
            </a:r>
            <a:endParaRPr lang="en-US" altLang="en-US" sz="2800" b="1">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120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9900" y="622300"/>
            <a:ext cx="7378700" cy="642938"/>
          </a:xfrm>
        </p:spPr>
        <p:txBody>
          <a:bodyPr/>
          <a:lstStyle/>
          <a:p>
            <a:pPr algn="ctr" eaLnBrk="1" hangingPunct="1">
              <a:defRPr/>
            </a:pPr>
            <a:r>
              <a:rPr lang="en-US" sz="3200" b="1" dirty="0" smtClean="0">
                <a:latin typeface="Georgia" panose="02040502050405020303" pitchFamily="18" charset="0"/>
              </a:rPr>
              <a:t>Assisted and resisted sprint tests</a:t>
            </a:r>
            <a:r>
              <a:rPr lang="en-US" sz="2800" b="1" dirty="0" smtClean="0">
                <a:latin typeface="Georgia" panose="02040502050405020303" pitchFamily="18" charset="0"/>
              </a:rPr>
              <a:t/>
            </a:r>
            <a:br>
              <a:rPr lang="en-US" sz="2800" b="1" dirty="0" smtClean="0">
                <a:latin typeface="Georgia" panose="02040502050405020303" pitchFamily="18" charset="0"/>
              </a:rPr>
            </a:br>
            <a:r>
              <a:rPr lang="en-US" sz="2800" b="1" dirty="0">
                <a:latin typeface="Georgia" panose="02040502050405020303" pitchFamily="18" charset="0"/>
              </a:rPr>
              <a:t/>
            </a:r>
            <a:br>
              <a:rPr lang="en-US" sz="2800" b="1" dirty="0">
                <a:latin typeface="Georgia" panose="02040502050405020303" pitchFamily="18" charset="0"/>
              </a:rPr>
            </a:br>
            <a:r>
              <a:rPr lang="en-US" sz="2800" b="1" dirty="0" smtClean="0">
                <a:latin typeface="Georgia" panose="02040502050405020303" pitchFamily="18" charset="0"/>
              </a:rPr>
              <a:t> </a:t>
            </a:r>
            <a:r>
              <a:rPr lang="en-US" sz="2400" b="1" dirty="0" smtClean="0">
                <a:latin typeface="Georgia" panose="02040502050405020303" pitchFamily="18" charset="0"/>
              </a:rPr>
              <a:t>Valuable for individual training prescription</a:t>
            </a:r>
            <a:r>
              <a:rPr lang="en-US" sz="2800" b="1" dirty="0" smtClean="0">
                <a:latin typeface="Georgia" panose="02040502050405020303" pitchFamily="18" charset="0"/>
              </a:rPr>
              <a:t>  </a:t>
            </a:r>
            <a:endParaRPr lang="en-US" sz="2800" b="1" dirty="0">
              <a:latin typeface="Georgia" panose="02040502050405020303" pitchFamily="18" charset="0"/>
            </a:endParaRPr>
          </a:p>
        </p:txBody>
      </p:sp>
      <p:grpSp>
        <p:nvGrpSpPr>
          <p:cNvPr id="62467" name="Gruppe 7"/>
          <p:cNvGrpSpPr>
            <a:grpSpLocks/>
          </p:cNvGrpSpPr>
          <p:nvPr/>
        </p:nvGrpSpPr>
        <p:grpSpPr bwMode="auto">
          <a:xfrm>
            <a:off x="1657350" y="2371725"/>
            <a:ext cx="5097463" cy="3481388"/>
            <a:chOff x="1779570" y="2325768"/>
            <a:chExt cx="4634669" cy="3164539"/>
          </a:xfrm>
        </p:grpSpPr>
        <p:pic>
          <p:nvPicPr>
            <p:cNvPr id="62468" name="Bilde 1"/>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779570" y="2325768"/>
              <a:ext cx="3048953" cy="181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Bilde 4"/>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805341" y="3373852"/>
              <a:ext cx="2608898" cy="211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ett linje 6"/>
            <p:cNvCxnSpPr/>
            <p:nvPr/>
          </p:nvCxnSpPr>
          <p:spPr>
            <a:xfrm flipH="1">
              <a:off x="4827972" y="4138199"/>
              <a:ext cx="751997" cy="587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323850" y="207963"/>
            <a:ext cx="8569325" cy="1101725"/>
          </a:xfrm>
        </p:spPr>
        <p:txBody>
          <a:bodyPr/>
          <a:lstStyle/>
          <a:p>
            <a:pPr algn="ctr">
              <a:defRPr/>
            </a:pPr>
            <a:r>
              <a:rPr lang="en-US" sz="3200" b="1" dirty="0">
                <a:solidFill>
                  <a:schemeClr val="bg1"/>
                </a:solidFill>
                <a:latin typeface="Georgia" panose="02040502050405020303" pitchFamily="18" charset="0"/>
              </a:rPr>
              <a:t>R</a:t>
            </a:r>
            <a:r>
              <a:rPr lang="en-US" sz="3200" b="1" dirty="0" smtClean="0">
                <a:solidFill>
                  <a:schemeClr val="bg1"/>
                </a:solidFill>
                <a:latin typeface="Georgia" panose="02040502050405020303" pitchFamily="18" charset="0"/>
              </a:rPr>
              <a:t>epeated sprint ability/performance</a:t>
            </a:r>
            <a:endParaRPr lang="en-US" sz="3200" b="1" baseline="40000" dirty="0">
              <a:solidFill>
                <a:schemeClr val="bg1"/>
              </a:solidFill>
              <a:latin typeface="Georgia" panose="02040502050405020303" pitchFamily="18" charset="0"/>
            </a:endParaRPr>
          </a:p>
        </p:txBody>
      </p:sp>
      <p:sp>
        <p:nvSpPr>
          <p:cNvPr id="3" name="Rectangle 3"/>
          <p:cNvSpPr txBox="1">
            <a:spLocks noChangeArrowheads="1"/>
          </p:cNvSpPr>
          <p:nvPr/>
        </p:nvSpPr>
        <p:spPr bwMode="auto">
          <a:xfrm>
            <a:off x="1692275" y="1773238"/>
            <a:ext cx="536733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0975" indent="-180975" defTabSz="1042988"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defTabSz="1042988"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defTabSz="1042988"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defTabSz="1042988"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defTabSz="1042988"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ClrTx/>
              <a:buFontTx/>
              <a:buChar char="•"/>
              <a:defRPr/>
            </a:pPr>
            <a:r>
              <a:rPr lang="nb-NO" altLang="nb-NO" sz="2400" b="1" dirty="0" err="1">
                <a:solidFill>
                  <a:schemeClr val="bg1"/>
                </a:solidFill>
                <a:latin typeface="Georgia" pitchFamily="18" charset="0"/>
                <a:ea typeface="ＭＳ Ｐゴシック" pitchFamily="34" charset="-128"/>
              </a:rPr>
              <a:t>Repeated</a:t>
            </a:r>
            <a:r>
              <a:rPr lang="nb-NO" altLang="nb-NO" sz="2400" b="1" dirty="0">
                <a:solidFill>
                  <a:schemeClr val="bg1"/>
                </a:solidFill>
                <a:latin typeface="Georgia" pitchFamily="18" charset="0"/>
                <a:ea typeface="ＭＳ Ｐゴシック" pitchFamily="34" charset="-128"/>
              </a:rPr>
              <a:t> sprint </a:t>
            </a:r>
            <a:r>
              <a:rPr lang="nb-NO" altLang="nb-NO" sz="2400" b="1" dirty="0" err="1" smtClean="0">
                <a:solidFill>
                  <a:schemeClr val="bg1"/>
                </a:solidFill>
                <a:latin typeface="Georgia" pitchFamily="18" charset="0"/>
                <a:ea typeface="ＭＳ Ｐゴシック" pitchFamily="34" charset="-128"/>
              </a:rPr>
              <a:t>ability</a:t>
            </a:r>
            <a:endParaRPr lang="nb-NO" altLang="nb-NO" sz="2400" b="1" dirty="0" smtClean="0">
              <a:solidFill>
                <a:schemeClr val="bg1"/>
              </a:solidFill>
              <a:latin typeface="Georgia" pitchFamily="18" charset="0"/>
              <a:ea typeface="ＭＳ Ｐゴシック" pitchFamily="34" charset="-128"/>
            </a:endParaRPr>
          </a:p>
          <a:p>
            <a:pPr lvl="1" eaLnBrk="1" hangingPunct="1">
              <a:buClrTx/>
              <a:buFontTx/>
              <a:buChar char="•"/>
              <a:defRPr/>
            </a:pPr>
            <a:r>
              <a:rPr lang="nb-NO" altLang="nb-NO" sz="2200" b="1" dirty="0" err="1" smtClean="0">
                <a:solidFill>
                  <a:schemeClr val="bg1"/>
                </a:solidFill>
                <a:latin typeface="Georgia" pitchFamily="18" charset="0"/>
                <a:ea typeface="ＭＳ Ｐゴシック" pitchFamily="34" charset="-128"/>
              </a:rPr>
              <a:t>Fatigue</a:t>
            </a:r>
            <a:r>
              <a:rPr lang="nb-NO" altLang="nb-NO" sz="2200" b="1" dirty="0" smtClean="0">
                <a:solidFill>
                  <a:schemeClr val="bg1"/>
                </a:solidFill>
                <a:latin typeface="Georgia" pitchFamily="18" charset="0"/>
                <a:ea typeface="ＭＳ Ｐゴシック" pitchFamily="34" charset="-128"/>
              </a:rPr>
              <a:t> </a:t>
            </a:r>
            <a:r>
              <a:rPr lang="nb-NO" altLang="nb-NO" sz="2200" b="1" dirty="0" err="1" smtClean="0">
                <a:solidFill>
                  <a:schemeClr val="bg1"/>
                </a:solidFill>
                <a:latin typeface="Georgia" pitchFamily="18" charset="0"/>
                <a:ea typeface="ＭＳ Ｐゴシック" pitchFamily="34" charset="-128"/>
              </a:rPr>
              <a:t>index</a:t>
            </a:r>
            <a:endParaRPr lang="nb-NO" altLang="nb-NO" sz="2200" b="1" dirty="0" smtClean="0">
              <a:solidFill>
                <a:schemeClr val="bg1"/>
              </a:solidFill>
              <a:latin typeface="Georgia" pitchFamily="18" charset="0"/>
              <a:ea typeface="ＭＳ Ｐゴシック" pitchFamily="34" charset="-128"/>
            </a:endParaRPr>
          </a:p>
          <a:p>
            <a:pPr lvl="1" eaLnBrk="1" hangingPunct="1">
              <a:buClrTx/>
              <a:buFontTx/>
              <a:buChar char="•"/>
              <a:defRPr/>
            </a:pPr>
            <a:r>
              <a:rPr lang="nb-NO" altLang="nb-NO" sz="2200" b="1" dirty="0" err="1" smtClean="0">
                <a:solidFill>
                  <a:schemeClr val="bg1"/>
                </a:solidFill>
                <a:latin typeface="Georgia" pitchFamily="18" charset="0"/>
                <a:ea typeface="ＭＳ Ｐゴシック" pitchFamily="34" charset="-128"/>
              </a:rPr>
              <a:t>Percentage</a:t>
            </a:r>
            <a:r>
              <a:rPr lang="nb-NO" altLang="nb-NO" sz="2200" b="1" dirty="0" smtClean="0">
                <a:solidFill>
                  <a:schemeClr val="bg1"/>
                </a:solidFill>
                <a:latin typeface="Georgia" pitchFamily="18" charset="0"/>
                <a:ea typeface="ＭＳ Ｐゴシック" pitchFamily="34" charset="-128"/>
              </a:rPr>
              <a:t> </a:t>
            </a:r>
            <a:r>
              <a:rPr lang="nb-NO" altLang="nb-NO" sz="2200" b="1" dirty="0" err="1" smtClean="0">
                <a:solidFill>
                  <a:schemeClr val="bg1"/>
                </a:solidFill>
                <a:latin typeface="Georgia" pitchFamily="18" charset="0"/>
                <a:ea typeface="ＭＳ Ｐゴシック" pitchFamily="34" charset="-128"/>
              </a:rPr>
              <a:t>decrement</a:t>
            </a:r>
            <a:r>
              <a:rPr lang="nb-NO" altLang="nb-NO" sz="2200" b="1" dirty="0" smtClean="0">
                <a:solidFill>
                  <a:schemeClr val="bg1"/>
                </a:solidFill>
                <a:latin typeface="Georgia" pitchFamily="18" charset="0"/>
                <a:ea typeface="ＭＳ Ｐゴシック" pitchFamily="34" charset="-128"/>
              </a:rPr>
              <a:t> score</a:t>
            </a:r>
            <a:endParaRPr lang="en-US" altLang="nb-NO" sz="2200" b="1" dirty="0" smtClean="0">
              <a:solidFill>
                <a:schemeClr val="bg1"/>
              </a:solidFill>
              <a:latin typeface="Georgia" pitchFamily="18" charset="0"/>
              <a:ea typeface="ＭＳ Ｐゴシック" pitchFamily="34" charset="-128"/>
            </a:endParaRPr>
          </a:p>
          <a:p>
            <a:pPr eaLnBrk="1" hangingPunct="1">
              <a:buClrTx/>
              <a:buFontTx/>
              <a:buChar char="•"/>
              <a:defRPr/>
            </a:pPr>
            <a:endParaRPr lang="nb-NO" altLang="nb-NO" sz="2000" b="1" dirty="0">
              <a:solidFill>
                <a:schemeClr val="bg1"/>
              </a:solidFill>
              <a:latin typeface="Georgia" pitchFamily="18" charset="0"/>
              <a:ea typeface="ＭＳ Ｐゴシック" pitchFamily="34" charset="-128"/>
            </a:endParaRPr>
          </a:p>
          <a:p>
            <a:pPr eaLnBrk="1" hangingPunct="1">
              <a:buClrTx/>
              <a:buFontTx/>
              <a:buChar char="•"/>
              <a:defRPr/>
            </a:pPr>
            <a:endParaRPr lang="en-US" altLang="nb-NO" sz="2000" b="1" dirty="0">
              <a:solidFill>
                <a:schemeClr val="bg1"/>
              </a:solidFill>
              <a:latin typeface="Georgia" pitchFamily="18" charset="0"/>
              <a:ea typeface="ＭＳ Ｐゴシック" pitchFamily="34" charset="-128"/>
            </a:endParaRPr>
          </a:p>
          <a:p>
            <a:pPr eaLnBrk="1" hangingPunct="1">
              <a:buClrTx/>
              <a:buFontTx/>
              <a:buChar char="•"/>
              <a:defRPr/>
            </a:pPr>
            <a:r>
              <a:rPr lang="en-US" altLang="nb-NO" sz="2400" b="1" dirty="0" smtClean="0">
                <a:solidFill>
                  <a:schemeClr val="bg1"/>
                </a:solidFill>
                <a:latin typeface="Georgia" pitchFamily="18" charset="0"/>
                <a:ea typeface="ＭＳ Ｐゴシック" pitchFamily="34" charset="-128"/>
              </a:rPr>
              <a:t>Repeated sprint performance </a:t>
            </a:r>
          </a:p>
          <a:p>
            <a:pPr lvl="1" eaLnBrk="1" hangingPunct="1">
              <a:buClrTx/>
              <a:buFontTx/>
              <a:buChar char="•"/>
              <a:defRPr/>
            </a:pPr>
            <a:r>
              <a:rPr lang="en-US" altLang="nb-NO" sz="2200" b="1" dirty="0" smtClean="0">
                <a:solidFill>
                  <a:schemeClr val="bg1"/>
                </a:solidFill>
                <a:latin typeface="Georgia" pitchFamily="18" charset="0"/>
                <a:ea typeface="ＭＳ Ｐゴシック" pitchFamily="34" charset="-128"/>
              </a:rPr>
              <a:t>Total time</a:t>
            </a:r>
          </a:p>
          <a:p>
            <a:pPr lvl="1" eaLnBrk="1" hangingPunct="1">
              <a:buClrTx/>
              <a:buFontTx/>
              <a:buChar char="•"/>
              <a:defRPr/>
            </a:pPr>
            <a:r>
              <a:rPr lang="en-US" altLang="nb-NO" sz="2200" b="1" dirty="0" smtClean="0">
                <a:solidFill>
                  <a:schemeClr val="bg1"/>
                </a:solidFill>
                <a:latin typeface="Georgia" pitchFamily="18" charset="0"/>
                <a:ea typeface="ＭＳ Ｐゴシック" pitchFamily="34" charset="-128"/>
              </a:rPr>
              <a:t>Mean time of all sprints</a:t>
            </a:r>
          </a:p>
          <a:p>
            <a:pPr marL="0" indent="0" eaLnBrk="1" hangingPunct="1">
              <a:buClrTx/>
              <a:buFont typeface="Arial" pitchFamily="34" charset="0"/>
              <a:buNone/>
              <a:defRPr/>
            </a:pPr>
            <a:endParaRPr lang="nb-NO" altLang="nb-NO" sz="2000" b="1" dirty="0" smtClean="0">
              <a:solidFill>
                <a:schemeClr val="bg1"/>
              </a:solidFill>
              <a:latin typeface="Georgia" pitchFamily="18" charset="0"/>
              <a:ea typeface="ＭＳ Ｐゴシック" pitchFamily="34" charset="-128"/>
            </a:endParaRPr>
          </a:p>
          <a:p>
            <a:pPr marL="0" indent="0" eaLnBrk="1" hangingPunct="1">
              <a:buClrTx/>
              <a:buFont typeface="Arial" pitchFamily="34" charset="0"/>
              <a:buNone/>
              <a:defRPr/>
            </a:pPr>
            <a:endParaRPr lang="en-US" altLang="nb-NO" sz="2000" b="1" dirty="0" smtClean="0">
              <a:solidFill>
                <a:schemeClr val="bg1"/>
              </a:solidFill>
              <a:latin typeface="Georgia" pitchFamily="18" charset="0"/>
              <a:ea typeface="ＭＳ Ｐゴシック" pitchFamily="34" charset="-128"/>
            </a:endParaRPr>
          </a:p>
          <a:p>
            <a:pPr marL="0" indent="0" eaLnBrk="1" hangingPunct="1">
              <a:buClrTx/>
              <a:buFont typeface="Arial" pitchFamily="34" charset="0"/>
              <a:buNone/>
              <a:defRPr/>
            </a:pPr>
            <a:endParaRPr lang="en-US" altLang="nb-NO" sz="2000" b="1" dirty="0" smtClean="0">
              <a:solidFill>
                <a:schemeClr val="bg1"/>
              </a:solidFill>
              <a:latin typeface="Georgia"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7950" y="407988"/>
            <a:ext cx="8280400" cy="701675"/>
          </a:xfrm>
        </p:spPr>
        <p:txBody>
          <a:bodyPr/>
          <a:lstStyle/>
          <a:p>
            <a:pPr algn="ctr" eaLnBrk="1" hangingPunct="1">
              <a:defRPr/>
            </a:pPr>
            <a:r>
              <a:rPr lang="nb-NO" sz="2800" b="1" dirty="0" err="1" smtClean="0">
                <a:latin typeface="Georgia" panose="02040502050405020303" pitchFamily="18" charset="0"/>
              </a:rPr>
              <a:t>Repeated</a:t>
            </a:r>
            <a:r>
              <a:rPr lang="nb-NO" sz="2800" b="1" dirty="0" smtClean="0">
                <a:latin typeface="Georgia" panose="02040502050405020303" pitchFamily="18" charset="0"/>
              </a:rPr>
              <a:t>-sprint test </a:t>
            </a:r>
            <a:r>
              <a:rPr lang="nb-NO" sz="2800" b="1" dirty="0" err="1" smtClean="0">
                <a:latin typeface="Georgia" panose="02040502050405020303" pitchFamily="18" charset="0"/>
              </a:rPr>
              <a:t>protocols</a:t>
            </a:r>
            <a:r>
              <a:rPr lang="nb-NO" sz="2800" b="1" dirty="0" smtClean="0">
                <a:latin typeface="Georgia" panose="02040502050405020303" pitchFamily="18" charset="0"/>
              </a:rPr>
              <a:t> in </a:t>
            </a:r>
            <a:r>
              <a:rPr lang="nb-NO" sz="2800" b="1" dirty="0" err="1" smtClean="0">
                <a:latin typeface="Georgia" panose="02040502050405020303" pitchFamily="18" charset="0"/>
              </a:rPr>
              <a:t>soccer</a:t>
            </a:r>
            <a:r>
              <a:rPr lang="nb-NO" sz="2800" b="1" dirty="0" smtClean="0">
                <a:latin typeface="Georgia" panose="02040502050405020303" pitchFamily="18" charset="0"/>
              </a:rPr>
              <a:t> studies</a:t>
            </a:r>
            <a:endParaRPr lang="nb-NO" sz="2800" b="1" dirty="0">
              <a:latin typeface="Georgia" panose="02040502050405020303" pitchFamily="18" charset="0"/>
            </a:endParaRPr>
          </a:p>
        </p:txBody>
      </p:sp>
      <p:graphicFrame>
        <p:nvGraphicFramePr>
          <p:cNvPr id="3" name="Tabell 2"/>
          <p:cNvGraphicFramePr>
            <a:graphicFrameLocks noGrp="1"/>
          </p:cNvGraphicFramePr>
          <p:nvPr/>
        </p:nvGraphicFramePr>
        <p:xfrm>
          <a:off x="120650" y="1303338"/>
          <a:ext cx="7980363" cy="4938712"/>
        </p:xfrm>
        <a:graphic>
          <a:graphicData uri="http://schemas.openxmlformats.org/drawingml/2006/table">
            <a:tbl>
              <a:tblPr/>
              <a:tblGrid>
                <a:gridCol w="2731105"/>
                <a:gridCol w="2347792"/>
                <a:gridCol w="1381524"/>
                <a:gridCol w="1519942"/>
              </a:tblGrid>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92526"/>
                          </a:solidFill>
                          <a:effectLst/>
                          <a:latin typeface="Calibri" pitchFamily="34" charset="0"/>
                          <a:ea typeface="ＭＳ Ｐゴシック" pitchFamily="34" charset="-128"/>
                        </a:rPr>
                        <a:t>Study</a:t>
                      </a:r>
                      <a:endParaRPr kumimoji="0" lang="nb-NO" sz="1800" b="1"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92526"/>
                          </a:solidFill>
                          <a:effectLst/>
                          <a:latin typeface="Calibri" pitchFamily="34" charset="0"/>
                          <a:ea typeface="ＭＳ Ｐゴシック" pitchFamily="34" charset="-128"/>
                        </a:rPr>
                        <a:t>Test protocol</a:t>
                      </a:r>
                      <a:endParaRPr kumimoji="0" lang="nb-NO" sz="1800" b="1"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92526"/>
                          </a:solidFill>
                          <a:effectLst/>
                          <a:latin typeface="Calibri" pitchFamily="34" charset="0"/>
                          <a:ea typeface="ＭＳ Ｐゴシック" pitchFamily="34" charset="-128"/>
                        </a:rPr>
                        <a:t>TSD (m)</a:t>
                      </a:r>
                      <a:endParaRPr kumimoji="0" lang="nb-NO" sz="1800" b="1"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292526"/>
                          </a:solidFill>
                          <a:effectLst/>
                          <a:latin typeface="Calibri" pitchFamily="34" charset="0"/>
                          <a:ea typeface="ＭＳ Ｐゴシック" pitchFamily="34" charset="-128"/>
                        </a:rPr>
                        <a:t>Recovery (s)</a:t>
                      </a:r>
                      <a:endParaRPr kumimoji="0" lang="nb-NO" sz="1800" b="1"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292526"/>
                          </a:solidFill>
                          <a:effectLst/>
                          <a:latin typeface="Calibri" pitchFamily="34" charset="0"/>
                          <a:ea typeface="ＭＳ Ｐゴシック" pitchFamily="34" charset="-128"/>
                        </a:rPr>
                        <a:t>Krustrup</a:t>
                      </a: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et al., 2010</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69</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3x30m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90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25</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292526"/>
                          </a:solidFill>
                          <a:effectLst/>
                          <a:latin typeface="Calibri" pitchFamily="34" charset="0"/>
                          <a:ea typeface="ＭＳ Ｐゴシック" pitchFamily="34" charset="-128"/>
                        </a:rPr>
                        <a:t>Gabbett</a:t>
                      </a: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2010</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41</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6x20m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120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&lt; 15</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Aziz et al., 2007</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2</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6x20m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120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Aziz et al., 2008</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3</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8x20m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160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20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292526"/>
                          </a:solidFill>
                          <a:effectLst/>
                          <a:latin typeface="Calibri" pitchFamily="34" charset="0"/>
                          <a:ea typeface="ＭＳ Ｐゴシック" pitchFamily="34" charset="-128"/>
                        </a:rPr>
                        <a:t>Mujika</a:t>
                      </a: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 et al., 2009</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81</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6x30m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180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30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292526"/>
                          </a:solidFill>
                          <a:effectLst/>
                          <a:latin typeface="Calibri" pitchFamily="34" charset="0"/>
                          <a:ea typeface="ＭＳ Ｐゴシック" pitchFamily="34" charset="-128"/>
                        </a:rPr>
                        <a:t>Dellall</a:t>
                      </a: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 et al., 2013</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29</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10x20m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200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Dupont et al., 2010</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33</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7x30m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210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292526"/>
                          </a:solidFill>
                          <a:effectLst/>
                          <a:latin typeface="Calibri" pitchFamily="34" charset="0"/>
                          <a:ea typeface="ＭＳ Ｐゴシック" pitchFamily="34" charset="-128"/>
                        </a:rPr>
                        <a:t>Chaouachi</a:t>
                      </a: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et al., 2010</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23</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7x30m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210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ＭＳ Ｐゴシック" pitchFamily="34" charset="-128"/>
                        </a:rPr>
                        <a:t>Meckel et al., 2009</a:t>
                      </a:r>
                      <a:r>
                        <a:rPr kumimoji="0" lang="en-US" sz="1800" b="0" i="0" u="none" strike="noStrike" cap="none" normalizeH="0" baseline="30000" dirty="0" smtClean="0">
                          <a:ln>
                            <a:noFill/>
                          </a:ln>
                          <a:solidFill>
                            <a:schemeClr val="tx1"/>
                          </a:solidFill>
                          <a:effectLst/>
                          <a:latin typeface="Calibri" pitchFamily="34" charset="0"/>
                          <a:ea typeface="ＭＳ Ｐゴシック" pitchFamily="34" charset="-128"/>
                        </a:rPr>
                        <a:t>75</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ea typeface="ＭＳ Ｐゴシック" pitchFamily="34" charset="-128"/>
                        </a:rPr>
                        <a:t>6x40m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ＭＳ Ｐゴシック" pitchFamily="34" charset="-128"/>
                        </a:rPr>
                        <a:t>240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Meckel et al., 2009</a:t>
                      </a:r>
                      <a:r>
                        <a:rPr kumimoji="0" lang="en-US" sz="1800" b="0" i="0" u="none" strike="noStrike" cap="none" normalizeH="0" baseline="30000" dirty="0" smtClean="0">
                          <a:ln>
                            <a:noFill/>
                          </a:ln>
                          <a:solidFill>
                            <a:schemeClr val="tx1"/>
                          </a:solidFill>
                          <a:effectLst/>
                          <a:latin typeface="Calibri" pitchFamily="34" charset="0"/>
                          <a:ea typeface="ＭＳ Ｐゴシック" pitchFamily="34" charset="-128"/>
                        </a:rPr>
                        <a:t>75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12x20m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240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17</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292526"/>
                          </a:solidFill>
                          <a:effectLst/>
                          <a:latin typeface="Calibri" pitchFamily="34" charset="0"/>
                          <a:ea typeface="ＭＳ Ｐゴシック" pitchFamily="34" charset="-128"/>
                        </a:rPr>
                        <a:t>Impellizzeri</a:t>
                      </a: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 et al., 2008</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63</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6x20+20m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240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292526"/>
                          </a:solidFill>
                          <a:effectLst/>
                          <a:latin typeface="Calibri" pitchFamily="34" charset="0"/>
                          <a:ea typeface="ＭＳ Ｐゴシック" pitchFamily="34" charset="-128"/>
                        </a:rPr>
                        <a:t>Bangsbo</a:t>
                      </a: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 et al., 1994</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5</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7x34.2m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240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20-25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292526"/>
                          </a:solidFill>
                          <a:effectLst/>
                          <a:latin typeface="Calibri" pitchFamily="34" charset="0"/>
                          <a:ea typeface="ＭＳ Ｐゴシック" pitchFamily="34" charset="-128"/>
                        </a:rPr>
                        <a:t>Wong</a:t>
                      </a: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 et al., 2010</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112</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9x30m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292526"/>
                          </a:solidFill>
                          <a:effectLst/>
                          <a:latin typeface="Calibri" pitchFamily="34" charset="0"/>
                          <a:ea typeface="ＭＳ Ｐゴシック" pitchFamily="34" charset="-128"/>
                        </a:rPr>
                        <a:t>270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Tønnessen et al., 2011</a:t>
                      </a:r>
                      <a:r>
                        <a:rPr kumimoji="0" lang="nb-NO" sz="1800" b="0" i="0" u="none" strike="noStrike" cap="none" normalizeH="0" baseline="30000" dirty="0" smtClean="0">
                          <a:ln>
                            <a:noFill/>
                          </a:ln>
                          <a:solidFill>
                            <a:srgbClr val="292526"/>
                          </a:solidFill>
                          <a:effectLst/>
                          <a:latin typeface="Calibri" pitchFamily="34" charset="0"/>
                          <a:ea typeface="ＭＳ Ｐゴシック" pitchFamily="34" charset="-128"/>
                        </a:rPr>
                        <a:t>104</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292526"/>
                          </a:solidFill>
                          <a:effectLst/>
                          <a:latin typeface="Calibri" pitchFamily="34" charset="0"/>
                          <a:ea typeface="ＭＳ Ｐゴシック" pitchFamily="34" charset="-128"/>
                        </a:rPr>
                        <a:t>10x40m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400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60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292526"/>
                          </a:solidFill>
                          <a:effectLst/>
                          <a:latin typeface="Calibri" pitchFamily="34" charset="0"/>
                          <a:ea typeface="ＭＳ Ｐゴシック" pitchFamily="34" charset="-128"/>
                        </a:rPr>
                        <a:t>Dupont</a:t>
                      </a: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et al., 2010</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33</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15x40m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600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25</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Little &amp; Williams, 2007</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72</a:t>
                      </a:r>
                      <a:endParaRPr kumimoji="0" lang="nb-NO" sz="1800" b="0" i="0" u="none" strike="noStrike" cap="none" normalizeH="0" baseline="3000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15x40m</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600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8-12</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a:noFill/>
                    </a:lnB>
                    <a:lnTlToBr>
                      <a:noFill/>
                    </a:lnTlToBr>
                    <a:lnBlToTr>
                      <a:noFill/>
                    </a:lnBlToTr>
                    <a:solidFill>
                      <a:schemeClr val="accent5">
                        <a:lumMod val="40000"/>
                        <a:lumOff val="60000"/>
                      </a:schemeClr>
                    </a:solidFill>
                  </a:tcPr>
                </a:tc>
              </a:tr>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Little &amp; Williams, 2007</a:t>
                      </a:r>
                      <a:r>
                        <a:rPr kumimoji="0" lang="en-US" sz="1800" b="0" i="0" u="none" strike="noStrike" cap="none" normalizeH="0" baseline="30000" dirty="0" smtClean="0">
                          <a:ln>
                            <a:noFill/>
                          </a:ln>
                          <a:solidFill>
                            <a:srgbClr val="292526"/>
                          </a:solidFill>
                          <a:effectLst/>
                          <a:latin typeface="Calibri" pitchFamily="34" charset="0"/>
                          <a:ea typeface="ＭＳ Ｐゴシック" pitchFamily="34" charset="-128"/>
                        </a:rPr>
                        <a:t>72</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40x15m</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292526"/>
                          </a:solidFill>
                          <a:effectLst/>
                          <a:latin typeface="Calibri" pitchFamily="34" charset="0"/>
                          <a:ea typeface="ＭＳ Ｐゴシック" pitchFamily="34" charset="-128"/>
                        </a:rPr>
                        <a:t>600</a:t>
                      </a:r>
                      <a:endParaRPr kumimoji="0" lang="nb-NO" sz="1800" b="0" i="0" u="none" strike="noStrike" cap="none" normalizeH="0" baseline="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92526"/>
                          </a:solidFill>
                          <a:effectLst/>
                          <a:latin typeface="Calibri" pitchFamily="34" charset="0"/>
                          <a:ea typeface="ＭＳ Ｐゴシック" pitchFamily="34" charset="-128"/>
                        </a:rPr>
                        <a:t>~ 20-30</a:t>
                      </a:r>
                      <a:endParaRPr kumimoji="0" lang="nb-NO"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L="68587" marR="68587"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
        <p:nvSpPr>
          <p:cNvPr id="4" name="Rectangle 2"/>
          <p:cNvSpPr txBox="1">
            <a:spLocks noChangeArrowheads="1"/>
          </p:cNvSpPr>
          <p:nvPr/>
        </p:nvSpPr>
        <p:spPr bwMode="auto">
          <a:xfrm>
            <a:off x="1649413" y="6419850"/>
            <a:ext cx="5519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800" dirty="0" err="1" smtClean="0">
                <a:latin typeface="Georgia" panose="02040502050405020303" pitchFamily="18" charset="0"/>
              </a:rPr>
              <a:t>Arranged</a:t>
            </a:r>
            <a:r>
              <a:rPr lang="nb-NO" sz="1800" dirty="0" smtClean="0">
                <a:latin typeface="Georgia" panose="02040502050405020303" pitchFamily="18" charset="0"/>
              </a:rPr>
              <a:t> </a:t>
            </a:r>
            <a:r>
              <a:rPr lang="nb-NO" sz="1800" dirty="0" err="1" smtClean="0">
                <a:latin typeface="Georgia" panose="02040502050405020303" pitchFamily="18" charset="0"/>
              </a:rPr>
              <a:t>based</a:t>
            </a:r>
            <a:r>
              <a:rPr lang="nb-NO" sz="1800" dirty="0" smtClean="0">
                <a:latin typeface="Georgia" panose="02040502050405020303" pitchFamily="18" charset="0"/>
              </a:rPr>
              <a:t> </a:t>
            </a:r>
            <a:r>
              <a:rPr lang="nb-NO" sz="1800" dirty="0" err="1" smtClean="0">
                <a:latin typeface="Georgia" panose="02040502050405020303" pitchFamily="18" charset="0"/>
              </a:rPr>
              <a:t>on</a:t>
            </a:r>
            <a:r>
              <a:rPr lang="nb-NO" sz="1800" dirty="0" smtClean="0">
                <a:latin typeface="Georgia" panose="02040502050405020303" pitchFamily="18" charset="0"/>
              </a:rPr>
              <a:t> total sprint </a:t>
            </a:r>
            <a:r>
              <a:rPr lang="nb-NO" sz="1800" dirty="0" err="1" smtClean="0">
                <a:latin typeface="Georgia" panose="02040502050405020303" pitchFamily="18" charset="0"/>
              </a:rPr>
              <a:t>distance</a:t>
            </a:r>
            <a:r>
              <a:rPr lang="nb-NO" sz="1800" dirty="0" smtClean="0">
                <a:latin typeface="Georgia" panose="02040502050405020303" pitchFamily="18" charset="0"/>
              </a:rPr>
              <a:t> (TSD)</a:t>
            </a:r>
            <a:endParaRPr lang="nb-NO" sz="18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827213"/>
            <a:ext cx="6416675"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Grp="1" noChangeArrowheads="1"/>
          </p:cNvSpPr>
          <p:nvPr>
            <p:ph type="title"/>
          </p:nvPr>
        </p:nvSpPr>
        <p:spPr>
          <a:xfrm>
            <a:off x="668338" y="231775"/>
            <a:ext cx="7399337" cy="769938"/>
          </a:xfrm>
        </p:spPr>
        <p:txBody>
          <a:bodyPr/>
          <a:lstStyle/>
          <a:p>
            <a:pPr eaLnBrk="1" hangingPunct="1">
              <a:defRPr/>
            </a:pPr>
            <a:r>
              <a:rPr lang="en-US" sz="2800" b="1" dirty="0" smtClean="0">
                <a:solidFill>
                  <a:schemeClr val="tx1"/>
                </a:solidFill>
                <a:latin typeface="Georgia" panose="02040502050405020303" pitchFamily="18" charset="0"/>
              </a:rPr>
              <a:t>Is repeated-sprint testing necessary?</a:t>
            </a:r>
            <a:endParaRPr lang="en-US" sz="2800" b="1"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682750"/>
            <a:ext cx="73358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029200" y="2203450"/>
            <a:ext cx="1193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i="1" dirty="0">
                <a:cs typeface="Arial" panose="020B0604020202020204" pitchFamily="34" charset="0"/>
              </a:rPr>
              <a:t>n</a:t>
            </a:r>
            <a:r>
              <a:rPr lang="nb-NO" sz="1600" b="1" dirty="0" smtClean="0">
                <a:cs typeface="Arial" panose="020B0604020202020204" pitchFamily="34" charset="0"/>
              </a:rPr>
              <a:t>=45</a:t>
            </a:r>
            <a:endParaRPr lang="nb-NO" sz="1600" b="1" dirty="0">
              <a:solidFill>
                <a:schemeClr val="tx1"/>
              </a:solidFill>
              <a:cs typeface="Arial" panose="020B0604020202020204" pitchFamily="34" charset="0"/>
            </a:endParaRPr>
          </a:p>
        </p:txBody>
      </p:sp>
      <p:sp>
        <p:nvSpPr>
          <p:cNvPr id="5" name="Rectangle 2"/>
          <p:cNvSpPr>
            <a:spLocks noGrp="1" noChangeArrowheads="1"/>
          </p:cNvSpPr>
          <p:nvPr>
            <p:ph type="title"/>
          </p:nvPr>
        </p:nvSpPr>
        <p:spPr>
          <a:xfrm>
            <a:off x="668338" y="381000"/>
            <a:ext cx="7399337" cy="769938"/>
          </a:xfrm>
        </p:spPr>
        <p:txBody>
          <a:bodyPr/>
          <a:lstStyle/>
          <a:p>
            <a:pPr algn="ctr" eaLnBrk="1" hangingPunct="1">
              <a:defRPr/>
            </a:pPr>
            <a:r>
              <a:rPr lang="en-US" sz="2800" b="1" dirty="0" smtClean="0">
                <a:solidFill>
                  <a:schemeClr val="tx1"/>
                </a:solidFill>
                <a:latin typeface="Georgia" panose="02040502050405020303" pitchFamily="18" charset="0"/>
              </a:rPr>
              <a:t>Is repeated-sprint testing necessary?</a:t>
            </a:r>
            <a:endParaRPr lang="en-US" sz="2800" b="1"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Undertittel 1"/>
          <p:cNvSpPr txBox="1">
            <a:spLocks/>
          </p:cNvSpPr>
          <p:nvPr/>
        </p:nvSpPr>
        <p:spPr bwMode="auto">
          <a:xfrm>
            <a:off x="-1171575" y="2886075"/>
            <a:ext cx="87852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a:buFont typeface="Arial" pitchFamily="34" charset="0"/>
              <a:buNone/>
            </a:pPr>
            <a:r>
              <a:rPr lang="en-US" altLang="en-US" sz="2000" b="1">
                <a:solidFill>
                  <a:schemeClr val="bg1"/>
                </a:solidFill>
                <a:latin typeface="Georgia" pitchFamily="18" charset="0"/>
                <a:ea typeface="ＭＳ Ｐゴシック" pitchFamily="34" charset="-128"/>
              </a:rPr>
              <a:t>Direction change</a:t>
            </a:r>
          </a:p>
          <a:p>
            <a:pPr algn="ctr">
              <a:buFont typeface="Arial" pitchFamily="34" charset="0"/>
              <a:buNone/>
            </a:pPr>
            <a:endParaRPr lang="nb-NO" altLang="en-US" sz="2000" b="1">
              <a:solidFill>
                <a:schemeClr val="bg1"/>
              </a:solidFill>
              <a:latin typeface="Georgia" pitchFamily="18" charset="0"/>
              <a:ea typeface="ＭＳ Ｐゴシック" pitchFamily="34" charset="-128"/>
            </a:endParaRPr>
          </a:p>
          <a:p>
            <a:pPr algn="ctr">
              <a:buFont typeface="Arial" pitchFamily="34" charset="0"/>
              <a:buNone/>
            </a:pPr>
            <a:endParaRPr lang="en-US" altLang="en-US" sz="2000" b="1">
              <a:solidFill>
                <a:schemeClr val="bg1"/>
              </a:solidFill>
              <a:latin typeface="Georgia" pitchFamily="18" charset="0"/>
              <a:ea typeface="ＭＳ Ｐゴシック" pitchFamily="34" charset="-128"/>
            </a:endParaRPr>
          </a:p>
          <a:p>
            <a:pPr algn="ctr">
              <a:buFont typeface="Arial" pitchFamily="34" charset="0"/>
              <a:buNone/>
            </a:pPr>
            <a:endParaRPr lang="en-US" altLang="en-US" sz="2000" b="1">
              <a:solidFill>
                <a:schemeClr val="bg1"/>
              </a:solidFill>
              <a:latin typeface="Georgia" pitchFamily="18" charset="0"/>
              <a:ea typeface="ＭＳ Ｐゴシック" pitchFamily="34" charset="-128"/>
            </a:endParaRPr>
          </a:p>
          <a:p>
            <a:pPr algn="ctr">
              <a:buFont typeface="Arial" pitchFamily="34" charset="0"/>
              <a:buNone/>
            </a:pPr>
            <a:r>
              <a:rPr lang="en-US" altLang="en-US" sz="2000" b="1">
                <a:solidFill>
                  <a:schemeClr val="bg1"/>
                </a:solidFill>
                <a:latin typeface="Georgia" pitchFamily="18" charset="0"/>
                <a:ea typeface="ＭＳ Ｐゴシック" pitchFamily="34" charset="-128"/>
              </a:rPr>
              <a:t>5-20m linear sprint </a:t>
            </a:r>
          </a:p>
          <a:p>
            <a:pPr algn="ctr">
              <a:buFont typeface="Arial" pitchFamily="34" charset="0"/>
              <a:buNone/>
            </a:pPr>
            <a:endParaRPr lang="nb-NO" altLang="en-US" sz="2000" b="1">
              <a:solidFill>
                <a:schemeClr val="bg1"/>
              </a:solidFill>
              <a:latin typeface="Georgia" pitchFamily="18" charset="0"/>
              <a:ea typeface="ＭＳ Ｐゴシック" pitchFamily="34" charset="-128"/>
            </a:endParaRPr>
          </a:p>
          <a:p>
            <a:pPr algn="ctr">
              <a:buFont typeface="Arial" pitchFamily="34" charset="0"/>
              <a:buNone/>
            </a:pPr>
            <a:endParaRPr lang="en-US" altLang="en-US" sz="2000" b="1">
              <a:solidFill>
                <a:schemeClr val="bg1"/>
              </a:solidFill>
              <a:latin typeface="Georgia" pitchFamily="18" charset="0"/>
              <a:ea typeface="ＭＳ Ｐゴシック" pitchFamily="34" charset="-128"/>
            </a:endParaRPr>
          </a:p>
          <a:p>
            <a:pPr algn="ctr">
              <a:buFont typeface="Arial" pitchFamily="34" charset="0"/>
              <a:buNone/>
            </a:pPr>
            <a:endParaRPr lang="en-US" altLang="en-US" sz="2000" b="1">
              <a:solidFill>
                <a:schemeClr val="bg1"/>
              </a:solidFill>
              <a:latin typeface="Georgia" pitchFamily="18" charset="0"/>
              <a:ea typeface="ＭＳ Ｐゴシック" pitchFamily="34" charset="-128"/>
            </a:endParaRPr>
          </a:p>
        </p:txBody>
      </p:sp>
      <p:sp>
        <p:nvSpPr>
          <p:cNvPr id="5" name="Rectangle 2"/>
          <p:cNvSpPr>
            <a:spLocks noGrp="1" noChangeArrowheads="1"/>
          </p:cNvSpPr>
          <p:nvPr>
            <p:ph type="title"/>
          </p:nvPr>
        </p:nvSpPr>
        <p:spPr>
          <a:xfrm>
            <a:off x="493713" y="581025"/>
            <a:ext cx="7783512" cy="768350"/>
          </a:xfrm>
        </p:spPr>
        <p:txBody>
          <a:bodyPr/>
          <a:lstStyle/>
          <a:p>
            <a:pPr algn="ctr" eaLnBrk="1" hangingPunct="1">
              <a:defRPr/>
            </a:pPr>
            <a:r>
              <a:rPr lang="en-US" sz="3200" b="1" dirty="0" smtClean="0">
                <a:solidFill>
                  <a:schemeClr val="bg1"/>
                </a:solidFill>
                <a:latin typeface="Georgia" panose="02040502050405020303" pitchFamily="18" charset="0"/>
              </a:rPr>
              <a:t>Change-of-direction</a:t>
            </a:r>
            <a:r>
              <a:rPr lang="en-US" sz="2800" b="1" dirty="0" smtClean="0">
                <a:solidFill>
                  <a:schemeClr val="bg1"/>
                </a:solidFill>
                <a:latin typeface="Georgia" panose="02040502050405020303" pitchFamily="18" charset="0"/>
              </a:rPr>
              <a:t/>
            </a:r>
            <a:br>
              <a:rPr lang="en-US" sz="2800" b="1" dirty="0" smtClean="0">
                <a:solidFill>
                  <a:schemeClr val="bg1"/>
                </a:solidFill>
                <a:latin typeface="Georgia" panose="02040502050405020303" pitchFamily="18" charset="0"/>
              </a:rPr>
            </a:br>
            <a:r>
              <a:rPr lang="en-US" sz="2800" b="1" dirty="0" smtClean="0">
                <a:solidFill>
                  <a:schemeClr val="bg1"/>
                </a:solidFill>
                <a:latin typeface="Georgia" panose="02040502050405020303" pitchFamily="18" charset="0"/>
              </a:rPr>
              <a:t/>
            </a:r>
            <a:br>
              <a:rPr lang="en-US" sz="2800" b="1" dirty="0" smtClean="0">
                <a:solidFill>
                  <a:schemeClr val="bg1"/>
                </a:solidFill>
                <a:latin typeface="Georgia" panose="02040502050405020303" pitchFamily="18" charset="0"/>
              </a:rPr>
            </a:br>
            <a:r>
              <a:rPr lang="en-US" sz="2400" b="1" dirty="0" smtClean="0">
                <a:solidFill>
                  <a:schemeClr val="bg1"/>
                </a:solidFill>
                <a:latin typeface="Georgia" panose="02040502050405020303" pitchFamily="18" charset="0"/>
              </a:rPr>
              <a:t>Most typical «explosive action» in soccer games: </a:t>
            </a:r>
            <a:endParaRPr lang="en-US" sz="2400" b="1" baseline="40000" dirty="0">
              <a:solidFill>
                <a:schemeClr val="bg1"/>
              </a:solidFill>
              <a:latin typeface="Georgia" panose="02040502050405020303" pitchFamily="18" charset="0"/>
            </a:endParaRPr>
          </a:p>
        </p:txBody>
      </p:sp>
      <p:cxnSp>
        <p:nvCxnSpPr>
          <p:cNvPr id="7" name="Rett pil 6"/>
          <p:cNvCxnSpPr/>
          <p:nvPr/>
        </p:nvCxnSpPr>
        <p:spPr>
          <a:xfrm>
            <a:off x="3206750" y="3349625"/>
            <a:ext cx="0" cy="642938"/>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Rett pil 8"/>
          <p:cNvCxnSpPr/>
          <p:nvPr/>
        </p:nvCxnSpPr>
        <p:spPr>
          <a:xfrm>
            <a:off x="3208338" y="4881563"/>
            <a:ext cx="0" cy="64135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1" name="Bilde 20"/>
          <p:cNvPicPr>
            <a:picLocks noChangeAspect="1"/>
          </p:cNvPicPr>
          <p:nvPr/>
        </p:nvPicPr>
        <p:blipFill rotWithShape="1">
          <a:blip r:embed="rId4">
            <a:extLst>
              <a:ext uri="{28A0092B-C50C-407E-A947-70E740481C1C}">
                <a14:useLocalDpi xmlns:a14="http://schemas.microsoft.com/office/drawing/2010/main" val="0"/>
              </a:ext>
            </a:extLst>
          </a:blip>
          <a:srcRect r="18171"/>
          <a:stretch/>
        </p:blipFill>
        <p:spPr>
          <a:xfrm>
            <a:off x="3604180" y="2006255"/>
            <a:ext cx="1965239" cy="4419235"/>
          </a:xfrm>
          <a:prstGeom prst="rect">
            <a:avLst/>
          </a:prstGeom>
          <a:scene3d>
            <a:camera prst="orthographicFront">
              <a:rot lat="0" lon="10800000" rev="0"/>
            </a:camera>
            <a:lightRig rig="threePt" dir="t"/>
          </a:scene3d>
        </p:spPr>
      </p:pic>
      <p:cxnSp>
        <p:nvCxnSpPr>
          <p:cNvPr id="28" name="Rett linje 27"/>
          <p:cNvCxnSpPr/>
          <p:nvPr/>
        </p:nvCxnSpPr>
        <p:spPr>
          <a:xfrm flipV="1">
            <a:off x="3576638" y="2389188"/>
            <a:ext cx="0" cy="14446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tt linje 29"/>
          <p:cNvCxnSpPr/>
          <p:nvPr/>
        </p:nvCxnSpPr>
        <p:spPr>
          <a:xfrm flipV="1">
            <a:off x="3589338" y="2447925"/>
            <a:ext cx="179387" cy="730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714" name="Rektangel 1"/>
          <p:cNvSpPr>
            <a:spLocks noChangeArrowheads="1"/>
          </p:cNvSpPr>
          <p:nvPr/>
        </p:nvSpPr>
        <p:spPr bwMode="auto">
          <a:xfrm>
            <a:off x="5845175" y="3309938"/>
            <a:ext cx="1273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 typeface="Arial" pitchFamily="34" charset="0"/>
              <a:buNone/>
            </a:pPr>
            <a:r>
              <a:rPr lang="en-US" altLang="en-US" sz="2000" b="1">
                <a:solidFill>
                  <a:schemeClr val="bg1"/>
                </a:solidFill>
                <a:latin typeface="Georgia" pitchFamily="18" charset="0"/>
                <a:ea typeface="ＭＳ Ｐゴシック" pitchFamily="34" charset="-128"/>
              </a:rPr>
              <a:t>Fast jog </a:t>
            </a:r>
          </a:p>
          <a:p>
            <a:pPr algn="ctr" eaLnBrk="1" hangingPunct="1">
              <a:spcBef>
                <a:spcPct val="0"/>
              </a:spcBef>
              <a:buClrTx/>
              <a:buFont typeface="Arial" pitchFamily="34" charset="0"/>
              <a:buNone/>
            </a:pPr>
            <a:r>
              <a:rPr lang="nb-NO" altLang="en-US" sz="2000" b="1">
                <a:solidFill>
                  <a:schemeClr val="bg1"/>
                </a:solidFill>
                <a:latin typeface="Georgia" pitchFamily="18" charset="0"/>
                <a:ea typeface="ＭＳ Ｐゴシック" pitchFamily="34" charset="-128"/>
              </a:rPr>
              <a:t>back to </a:t>
            </a:r>
          </a:p>
          <a:p>
            <a:pPr algn="ctr" eaLnBrk="1" hangingPunct="1">
              <a:spcBef>
                <a:spcPct val="0"/>
              </a:spcBef>
              <a:buClrTx/>
              <a:buFont typeface="Arial" pitchFamily="34" charset="0"/>
              <a:buNone/>
            </a:pPr>
            <a:r>
              <a:rPr lang="en-US" altLang="en-US" sz="2000" b="1">
                <a:solidFill>
                  <a:schemeClr val="bg1"/>
                </a:solidFill>
                <a:latin typeface="Georgia" pitchFamily="18" charset="0"/>
                <a:ea typeface="ＭＳ Ｐゴシック" pitchFamily="34" charset="-128"/>
              </a:rPr>
              <a:t>position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uppe 129"/>
          <p:cNvGrpSpPr>
            <a:grpSpLocks/>
          </p:cNvGrpSpPr>
          <p:nvPr/>
        </p:nvGrpSpPr>
        <p:grpSpPr bwMode="auto">
          <a:xfrm>
            <a:off x="152400" y="1457325"/>
            <a:ext cx="8097838" cy="4724400"/>
            <a:chOff x="125517" y="1648088"/>
            <a:chExt cx="8097397" cy="4725380"/>
          </a:xfrm>
        </p:grpSpPr>
        <p:sp>
          <p:nvSpPr>
            <p:cNvPr id="3" name="Rectangle 2"/>
            <p:cNvSpPr txBox="1">
              <a:spLocks noChangeArrowheads="1"/>
            </p:cNvSpPr>
            <p:nvPr/>
          </p:nvSpPr>
          <p:spPr bwMode="auto">
            <a:xfrm>
              <a:off x="523958" y="3185107"/>
              <a:ext cx="1223895" cy="3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T-test</a:t>
              </a:r>
              <a:endParaRPr lang="nb-NO" sz="1600" b="1" dirty="0">
                <a:solidFill>
                  <a:schemeClr val="tx1"/>
                </a:solidFill>
                <a:latin typeface="Georgia" panose="02040502050405020303" pitchFamily="18" charset="0"/>
              </a:endParaRPr>
            </a:p>
          </p:txBody>
        </p:sp>
        <p:grpSp>
          <p:nvGrpSpPr>
            <p:cNvPr id="74775" name="Gruppe 14"/>
            <p:cNvGrpSpPr>
              <a:grpSpLocks/>
            </p:cNvGrpSpPr>
            <p:nvPr/>
          </p:nvGrpSpPr>
          <p:grpSpPr bwMode="auto">
            <a:xfrm>
              <a:off x="2074042" y="3508870"/>
              <a:ext cx="2430925" cy="482546"/>
              <a:chOff x="2142282" y="3508870"/>
              <a:chExt cx="2430925" cy="482546"/>
            </a:xfrm>
          </p:grpSpPr>
          <p:sp>
            <p:nvSpPr>
              <p:cNvPr id="74856" name="Rectangle 2"/>
              <p:cNvSpPr txBox="1">
                <a:spLocks noChangeArrowheads="1"/>
              </p:cNvSpPr>
              <p:nvPr/>
            </p:nvSpPr>
            <p:spPr bwMode="auto">
              <a:xfrm>
                <a:off x="2142282" y="3508870"/>
                <a:ext cx="1958150" cy="4825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20000"/>
                  </a:spcBef>
                  <a:buClr>
                    <a:schemeClr val="accent1"/>
                  </a:buClr>
                  <a:buFont typeface="Arial" pitchFamily="34" charset="0"/>
                  <a:buChar char="•"/>
                  <a:defRPr sz="2200">
                    <a:solidFill>
                      <a:schemeClr val="tx1"/>
                    </a:solidFill>
                    <a:latin typeface="Calibri" pitchFamily="34" charset="0"/>
                  </a:defRPr>
                </a:lvl1pPr>
                <a:lvl2pPr marL="742950" indent="-285750" defTabSz="1042988">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defTabSz="1042988">
                  <a:spcBef>
                    <a:spcPct val="20000"/>
                  </a:spcBef>
                  <a:buClr>
                    <a:srgbClr val="D2CB6C"/>
                  </a:buClr>
                  <a:buFont typeface="Arial" pitchFamily="34" charset="0"/>
                  <a:buChar char="•"/>
                  <a:defRPr>
                    <a:solidFill>
                      <a:schemeClr val="tx1"/>
                    </a:solidFill>
                    <a:latin typeface="Calibri" pitchFamily="34" charset="0"/>
                  </a:defRPr>
                </a:lvl3pPr>
                <a:lvl4pPr marL="1600200" indent="-228600" defTabSz="1042988">
                  <a:spcBef>
                    <a:spcPct val="20000"/>
                  </a:spcBef>
                  <a:buClr>
                    <a:srgbClr val="95A39D"/>
                  </a:buClr>
                  <a:buFont typeface="Arial" pitchFamily="34" charset="0"/>
                  <a:buChar char="•"/>
                  <a:defRPr sz="1600">
                    <a:solidFill>
                      <a:schemeClr val="tx1"/>
                    </a:solidFill>
                    <a:latin typeface="Calibri" pitchFamily="34" charset="0"/>
                  </a:defRPr>
                </a:lvl4pPr>
                <a:lvl5pPr marL="2057400" indent="-228600" defTabSz="1042988">
                  <a:spcBef>
                    <a:spcPct val="20000"/>
                  </a:spcBef>
                  <a:buClr>
                    <a:srgbClr val="C89F5D"/>
                  </a:buClr>
                  <a:buFont typeface="Arial" pitchFamily="34" charset="0"/>
                  <a:buChar char="•"/>
                  <a:defRPr sz="1400">
                    <a:solidFill>
                      <a:schemeClr val="tx1"/>
                    </a:solidFill>
                    <a:latin typeface="Calibri" pitchFamily="34" charset="0"/>
                  </a:defRPr>
                </a:lvl5pPr>
                <a:lvl6pPr marL="25146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600" b="1">
                    <a:solidFill>
                      <a:srgbClr val="404041"/>
                    </a:solidFill>
                    <a:latin typeface="Georgia" pitchFamily="18" charset="0"/>
                    <a:ea typeface="ＭＳ Ｐゴシック" pitchFamily="34" charset="-128"/>
                  </a:rPr>
                  <a:t>Sprint with 90°</a:t>
                </a:r>
                <a:endParaRPr lang="nb-NO" altLang="en-US" sz="1600" b="1">
                  <a:latin typeface="Georgia" pitchFamily="18" charset="0"/>
                  <a:ea typeface="ＭＳ Ｐゴシック" pitchFamily="34" charset="-128"/>
                </a:endParaRPr>
              </a:p>
            </p:txBody>
          </p:sp>
          <p:sp>
            <p:nvSpPr>
              <p:cNvPr id="6" name="Rectangle 2"/>
              <p:cNvSpPr txBox="1">
                <a:spLocks noChangeArrowheads="1"/>
              </p:cNvSpPr>
              <p:nvPr/>
            </p:nvSpPr>
            <p:spPr bwMode="auto">
              <a:xfrm>
                <a:off x="3846396" y="3523315"/>
                <a:ext cx="727036" cy="32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eaLnBrk="1" hangingPunct="1">
                  <a:defRPr/>
                </a:pPr>
                <a:r>
                  <a:rPr lang="nb-NO" sz="1600" b="1" dirty="0" smtClean="0">
                    <a:latin typeface="Georgia" panose="02040502050405020303" pitchFamily="18" charset="0"/>
                  </a:rPr>
                  <a:t>turns</a:t>
                </a:r>
                <a:endParaRPr lang="nb-NO" sz="1600" b="1" dirty="0">
                  <a:solidFill>
                    <a:schemeClr val="tx1"/>
                  </a:solidFill>
                  <a:latin typeface="Georgia" panose="02040502050405020303" pitchFamily="18" charset="0"/>
                </a:endParaRPr>
              </a:p>
            </p:txBody>
          </p:sp>
        </p:grpSp>
        <p:sp>
          <p:nvSpPr>
            <p:cNvPr id="74776" name="Rectangle 2"/>
            <p:cNvSpPr txBox="1">
              <a:spLocks noChangeArrowheads="1"/>
            </p:cNvSpPr>
            <p:nvPr/>
          </p:nvSpPr>
          <p:spPr bwMode="auto">
            <a:xfrm>
              <a:off x="5287392" y="2093640"/>
              <a:ext cx="1958150" cy="4825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a:spcBef>
                  <a:spcPct val="20000"/>
                </a:spcBef>
                <a:buClr>
                  <a:schemeClr val="accent1"/>
                </a:buClr>
                <a:buFont typeface="Arial" pitchFamily="34" charset="0"/>
                <a:buChar char="•"/>
                <a:defRPr sz="2200">
                  <a:solidFill>
                    <a:schemeClr val="tx1"/>
                  </a:solidFill>
                  <a:latin typeface="Calibri" pitchFamily="34" charset="0"/>
                </a:defRPr>
              </a:lvl1pPr>
              <a:lvl2pPr marL="742950" indent="-285750" defTabSz="1042988">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defTabSz="1042988">
                <a:spcBef>
                  <a:spcPct val="20000"/>
                </a:spcBef>
                <a:buClr>
                  <a:srgbClr val="D2CB6C"/>
                </a:buClr>
                <a:buFont typeface="Arial" pitchFamily="34" charset="0"/>
                <a:buChar char="•"/>
                <a:defRPr>
                  <a:solidFill>
                    <a:schemeClr val="tx1"/>
                  </a:solidFill>
                  <a:latin typeface="Calibri" pitchFamily="34" charset="0"/>
                </a:defRPr>
              </a:lvl3pPr>
              <a:lvl4pPr marL="1600200" indent="-228600" defTabSz="1042988">
                <a:spcBef>
                  <a:spcPct val="20000"/>
                </a:spcBef>
                <a:buClr>
                  <a:srgbClr val="95A39D"/>
                </a:buClr>
                <a:buFont typeface="Arial" pitchFamily="34" charset="0"/>
                <a:buChar char="•"/>
                <a:defRPr sz="1600">
                  <a:solidFill>
                    <a:schemeClr val="tx1"/>
                  </a:solidFill>
                  <a:latin typeface="Calibri" pitchFamily="34" charset="0"/>
                </a:defRPr>
              </a:lvl4pPr>
              <a:lvl5pPr marL="2057400" indent="-228600" defTabSz="1042988">
                <a:spcBef>
                  <a:spcPct val="20000"/>
                </a:spcBef>
                <a:buClr>
                  <a:srgbClr val="C89F5D"/>
                </a:buClr>
                <a:buFont typeface="Arial" pitchFamily="34" charset="0"/>
                <a:buChar char="•"/>
                <a:defRPr sz="1400">
                  <a:solidFill>
                    <a:schemeClr val="tx1"/>
                  </a:solidFill>
                  <a:latin typeface="Calibri" pitchFamily="34" charset="0"/>
                </a:defRPr>
              </a:lvl5pPr>
              <a:lvl6pPr marL="25146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defTabSz="1042988"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en-US" sz="1600" b="1">
                  <a:solidFill>
                    <a:srgbClr val="404041"/>
                  </a:solidFill>
                  <a:latin typeface="Georgia" pitchFamily="18" charset="0"/>
                  <a:ea typeface="ＭＳ Ｐゴシック" pitchFamily="34" charset="-128"/>
                </a:rPr>
                <a:t>Slalom test</a:t>
              </a:r>
              <a:endParaRPr lang="nb-NO" altLang="en-US" sz="1600" b="1">
                <a:latin typeface="Georgia" pitchFamily="18" charset="0"/>
                <a:ea typeface="ＭＳ Ｐゴシック" pitchFamily="34" charset="-128"/>
              </a:endParaRPr>
            </a:p>
          </p:txBody>
        </p:sp>
        <p:grpSp>
          <p:nvGrpSpPr>
            <p:cNvPr id="74777" name="Gruppe 13"/>
            <p:cNvGrpSpPr>
              <a:grpSpLocks/>
            </p:cNvGrpSpPr>
            <p:nvPr/>
          </p:nvGrpSpPr>
          <p:grpSpPr bwMode="auto">
            <a:xfrm>
              <a:off x="4601699" y="2821850"/>
              <a:ext cx="3222826" cy="280518"/>
              <a:chOff x="4356035" y="2644426"/>
              <a:chExt cx="3222826" cy="280518"/>
            </a:xfrm>
          </p:grpSpPr>
          <p:cxnSp>
            <p:nvCxnSpPr>
              <p:cNvPr id="8" name="Rett pil 7"/>
              <p:cNvCxnSpPr/>
              <p:nvPr/>
            </p:nvCxnSpPr>
            <p:spPr>
              <a:xfrm>
                <a:off x="4356359" y="2925115"/>
                <a:ext cx="158423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flipH="1">
                <a:off x="5508821" y="2853663"/>
                <a:ext cx="431776"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5508821" y="2790150"/>
                <a:ext cx="93498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a:off x="5973934" y="2718697"/>
                <a:ext cx="433363"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tt pil 19"/>
              <p:cNvCxnSpPr/>
              <p:nvPr/>
            </p:nvCxnSpPr>
            <p:spPr>
              <a:xfrm>
                <a:off x="5994570" y="2644070"/>
                <a:ext cx="158423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Rectangle 2"/>
            <p:cNvSpPr txBox="1">
              <a:spLocks noChangeArrowheads="1"/>
            </p:cNvSpPr>
            <p:nvPr/>
          </p:nvSpPr>
          <p:spPr bwMode="auto">
            <a:xfrm>
              <a:off x="5081422" y="3173992"/>
              <a:ext cx="2628757" cy="64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en-US" sz="1600" b="1" dirty="0">
                  <a:latin typeface="Georgia" panose="02040502050405020303" pitchFamily="18" charset="0"/>
                </a:rPr>
                <a:t>9-3-6-3-9 m </a:t>
              </a:r>
              <a:endParaRPr lang="nb-NO" sz="1600" b="1" dirty="0">
                <a:solidFill>
                  <a:schemeClr val="tx1"/>
                </a:solidFill>
                <a:latin typeface="Georgia" panose="02040502050405020303" pitchFamily="18" charset="0"/>
              </a:endParaRPr>
            </a:p>
          </p:txBody>
        </p:sp>
        <p:grpSp>
          <p:nvGrpSpPr>
            <p:cNvPr id="74779" name="Gruppe 32"/>
            <p:cNvGrpSpPr>
              <a:grpSpLocks/>
            </p:cNvGrpSpPr>
            <p:nvPr/>
          </p:nvGrpSpPr>
          <p:grpSpPr bwMode="auto">
            <a:xfrm>
              <a:off x="395536" y="1791756"/>
              <a:ext cx="1564760" cy="1115772"/>
              <a:chOff x="395536" y="1791756"/>
              <a:chExt cx="1564760" cy="1115772"/>
            </a:xfrm>
          </p:grpSpPr>
          <p:cxnSp>
            <p:nvCxnSpPr>
              <p:cNvPr id="18" name="Rett pil 17"/>
              <p:cNvCxnSpPr/>
              <p:nvPr/>
            </p:nvCxnSpPr>
            <p:spPr>
              <a:xfrm flipV="1">
                <a:off x="1043042" y="2049809"/>
                <a:ext cx="0" cy="8463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tt pil 23"/>
              <p:cNvCxnSpPr/>
              <p:nvPr/>
            </p:nvCxnSpPr>
            <p:spPr>
              <a:xfrm flipH="1">
                <a:off x="395377" y="1916432"/>
                <a:ext cx="64766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flipH="1">
                <a:off x="1312902" y="1918019"/>
                <a:ext cx="64766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p:nvPr/>
            </p:nvCxnSpPr>
            <p:spPr>
              <a:xfrm>
                <a:off x="1244644" y="1902141"/>
                <a:ext cx="0" cy="10050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Rett pil 30"/>
              <p:cNvCxnSpPr/>
              <p:nvPr/>
            </p:nvCxnSpPr>
            <p:spPr>
              <a:xfrm>
                <a:off x="395377" y="1790993"/>
                <a:ext cx="156519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780" name="Gruppe 40"/>
            <p:cNvGrpSpPr>
              <a:grpSpLocks/>
            </p:cNvGrpSpPr>
            <p:nvPr/>
          </p:nvGrpSpPr>
          <p:grpSpPr bwMode="auto">
            <a:xfrm>
              <a:off x="2716461" y="1648088"/>
              <a:ext cx="994032" cy="1787616"/>
              <a:chOff x="2388909" y="4377688"/>
              <a:chExt cx="994032" cy="1787616"/>
            </a:xfrm>
          </p:grpSpPr>
          <p:cxnSp>
            <p:nvCxnSpPr>
              <p:cNvPr id="35" name="Rett pil 34"/>
              <p:cNvCxnSpPr/>
              <p:nvPr/>
            </p:nvCxnSpPr>
            <p:spPr>
              <a:xfrm flipV="1">
                <a:off x="2820401" y="5733694"/>
                <a:ext cx="0" cy="4318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Rett pil 37"/>
              <p:cNvCxnSpPr/>
              <p:nvPr/>
            </p:nvCxnSpPr>
            <p:spPr>
              <a:xfrm>
                <a:off x="2915645" y="5733694"/>
                <a:ext cx="360343"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Rett pil 43"/>
              <p:cNvCxnSpPr/>
              <p:nvPr/>
            </p:nvCxnSpPr>
            <p:spPr>
              <a:xfrm flipV="1">
                <a:off x="3382345" y="5298629"/>
                <a:ext cx="0" cy="4318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2410848" y="5298629"/>
                <a:ext cx="86514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tt pil 46"/>
              <p:cNvCxnSpPr/>
              <p:nvPr/>
            </p:nvCxnSpPr>
            <p:spPr>
              <a:xfrm flipV="1">
                <a:off x="2388624" y="4865152"/>
                <a:ext cx="0" cy="4318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Rett pil 48"/>
              <p:cNvCxnSpPr/>
              <p:nvPr/>
            </p:nvCxnSpPr>
            <p:spPr>
              <a:xfrm>
                <a:off x="2406086" y="4809578"/>
                <a:ext cx="36034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Rett pil 50"/>
              <p:cNvCxnSpPr/>
              <p:nvPr/>
            </p:nvCxnSpPr>
            <p:spPr>
              <a:xfrm flipV="1">
                <a:off x="2861673" y="4377688"/>
                <a:ext cx="0" cy="4318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781" name="Gruppe 58"/>
            <p:cNvGrpSpPr>
              <a:grpSpLocks/>
            </p:cNvGrpSpPr>
            <p:nvPr/>
          </p:nvGrpSpPr>
          <p:grpSpPr bwMode="auto">
            <a:xfrm>
              <a:off x="4666047" y="1817128"/>
              <a:ext cx="3050744" cy="243320"/>
              <a:chOff x="4270255" y="5433848"/>
              <a:chExt cx="3050744" cy="243320"/>
            </a:xfrm>
          </p:grpSpPr>
          <p:cxnSp>
            <p:nvCxnSpPr>
              <p:cNvPr id="56" name="Rett pil 55"/>
              <p:cNvCxnSpPr/>
              <p:nvPr/>
            </p:nvCxnSpPr>
            <p:spPr>
              <a:xfrm>
                <a:off x="4269728" y="5444233"/>
                <a:ext cx="303197" cy="2175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Rett pil 57"/>
              <p:cNvCxnSpPr/>
              <p:nvPr/>
            </p:nvCxnSpPr>
            <p:spPr>
              <a:xfrm flipV="1">
                <a:off x="4699918" y="5444233"/>
                <a:ext cx="392091" cy="2175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Rett pil 63"/>
              <p:cNvCxnSpPr/>
              <p:nvPr/>
            </p:nvCxnSpPr>
            <p:spPr>
              <a:xfrm>
                <a:off x="5199952" y="5433118"/>
                <a:ext cx="303197" cy="2175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Rett pil 64"/>
              <p:cNvCxnSpPr/>
              <p:nvPr/>
            </p:nvCxnSpPr>
            <p:spPr>
              <a:xfrm flipV="1">
                <a:off x="5590456" y="5433118"/>
                <a:ext cx="392092" cy="2175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Rett pil 65"/>
              <p:cNvCxnSpPr/>
              <p:nvPr/>
            </p:nvCxnSpPr>
            <p:spPr>
              <a:xfrm>
                <a:off x="6087317" y="5460111"/>
                <a:ext cx="303196" cy="2175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Rett pil 66"/>
              <p:cNvCxnSpPr/>
              <p:nvPr/>
            </p:nvCxnSpPr>
            <p:spPr>
              <a:xfrm flipV="1">
                <a:off x="6517506" y="5460111"/>
                <a:ext cx="392092" cy="2175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Rett pil 67"/>
              <p:cNvCxnSpPr/>
              <p:nvPr/>
            </p:nvCxnSpPr>
            <p:spPr>
              <a:xfrm>
                <a:off x="7017542" y="5448996"/>
                <a:ext cx="303196" cy="2175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4782" name="Gruppe 70"/>
            <p:cNvGrpSpPr>
              <a:grpSpLocks/>
            </p:cNvGrpSpPr>
            <p:nvPr/>
          </p:nvGrpSpPr>
          <p:grpSpPr bwMode="auto">
            <a:xfrm>
              <a:off x="292049" y="4195562"/>
              <a:ext cx="1112195" cy="1652622"/>
              <a:chOff x="524065" y="4195562"/>
              <a:chExt cx="1112195" cy="1652622"/>
            </a:xfrm>
          </p:grpSpPr>
          <p:cxnSp>
            <p:nvCxnSpPr>
              <p:cNvPr id="61" name="Rett pil 60"/>
              <p:cNvCxnSpPr/>
              <p:nvPr/>
            </p:nvCxnSpPr>
            <p:spPr>
              <a:xfrm flipV="1">
                <a:off x="524212" y="5012699"/>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Rett pil 62"/>
              <p:cNvCxnSpPr/>
              <p:nvPr/>
            </p:nvCxnSpPr>
            <p:spPr>
              <a:xfrm>
                <a:off x="719463" y="5012699"/>
                <a:ext cx="59369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Rett pil 74"/>
              <p:cNvCxnSpPr/>
              <p:nvPr/>
            </p:nvCxnSpPr>
            <p:spPr>
              <a:xfrm flipV="1">
                <a:off x="1476660" y="4194966"/>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Rett pil 69"/>
              <p:cNvCxnSpPr/>
              <p:nvPr/>
            </p:nvCxnSpPr>
            <p:spPr>
              <a:xfrm>
                <a:off x="1636988" y="4194966"/>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9" name="Rectangle 2"/>
            <p:cNvSpPr txBox="1">
              <a:spLocks noChangeArrowheads="1"/>
            </p:cNvSpPr>
            <p:nvPr/>
          </p:nvSpPr>
          <p:spPr bwMode="auto">
            <a:xfrm>
              <a:off x="125517" y="5908235"/>
              <a:ext cx="1547729" cy="3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4x5 m sprint</a:t>
              </a:r>
              <a:endParaRPr lang="nb-NO" sz="1600" b="1" dirty="0">
                <a:solidFill>
                  <a:schemeClr val="tx1"/>
                </a:solidFill>
                <a:latin typeface="Georgia" panose="02040502050405020303" pitchFamily="18" charset="0"/>
              </a:endParaRPr>
            </a:p>
          </p:txBody>
        </p:sp>
        <p:grpSp>
          <p:nvGrpSpPr>
            <p:cNvPr id="74784" name="Gruppe 82"/>
            <p:cNvGrpSpPr>
              <a:grpSpLocks/>
            </p:cNvGrpSpPr>
            <p:nvPr/>
          </p:nvGrpSpPr>
          <p:grpSpPr bwMode="auto">
            <a:xfrm>
              <a:off x="2378696" y="4184186"/>
              <a:ext cx="360517" cy="1663998"/>
              <a:chOff x="2733544" y="4184186"/>
              <a:chExt cx="360517" cy="1663998"/>
            </a:xfrm>
          </p:grpSpPr>
          <p:cxnSp>
            <p:nvCxnSpPr>
              <p:cNvPr id="80" name="Rett pil 79"/>
              <p:cNvCxnSpPr/>
              <p:nvPr/>
            </p:nvCxnSpPr>
            <p:spPr>
              <a:xfrm flipV="1">
                <a:off x="2732905" y="4183852"/>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Rett pil 80"/>
              <p:cNvCxnSpPr/>
              <p:nvPr/>
            </p:nvCxnSpPr>
            <p:spPr>
              <a:xfrm>
                <a:off x="2904346" y="4194966"/>
                <a:ext cx="0" cy="165293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Rett pil 81"/>
              <p:cNvCxnSpPr/>
              <p:nvPr/>
            </p:nvCxnSpPr>
            <p:spPr>
              <a:xfrm flipV="1">
                <a:off x="3094835" y="5012699"/>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4" name="Rectangle 2"/>
            <p:cNvSpPr txBox="1">
              <a:spLocks noChangeArrowheads="1"/>
            </p:cNvSpPr>
            <p:nvPr/>
          </p:nvSpPr>
          <p:spPr bwMode="auto">
            <a:xfrm>
              <a:off x="1817700" y="5919349"/>
              <a:ext cx="1549316" cy="33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Pro-</a:t>
              </a:r>
              <a:r>
                <a:rPr lang="nb-NO" sz="1600" b="1" dirty="0" err="1" smtClean="0">
                  <a:latin typeface="Georgia" panose="02040502050405020303" pitchFamily="18" charset="0"/>
                </a:rPr>
                <a:t>agility</a:t>
              </a:r>
              <a:endParaRPr lang="nb-NO" sz="1600" b="1" dirty="0">
                <a:solidFill>
                  <a:schemeClr val="tx1"/>
                </a:solidFill>
                <a:latin typeface="Georgia" panose="02040502050405020303" pitchFamily="18" charset="0"/>
              </a:endParaRPr>
            </a:p>
          </p:txBody>
        </p:sp>
        <p:grpSp>
          <p:nvGrpSpPr>
            <p:cNvPr id="74786" name="Gruppe 77"/>
            <p:cNvGrpSpPr>
              <a:grpSpLocks/>
            </p:cNvGrpSpPr>
            <p:nvPr/>
          </p:nvGrpSpPr>
          <p:grpSpPr bwMode="auto">
            <a:xfrm>
              <a:off x="3606734" y="4293096"/>
              <a:ext cx="1184693" cy="1333376"/>
              <a:chOff x="3729566" y="4293096"/>
              <a:chExt cx="1184693" cy="1333376"/>
            </a:xfrm>
          </p:grpSpPr>
          <p:cxnSp>
            <p:nvCxnSpPr>
              <p:cNvPr id="85" name="Rett pil 84"/>
              <p:cNvCxnSpPr/>
              <p:nvPr/>
            </p:nvCxnSpPr>
            <p:spPr>
              <a:xfrm>
                <a:off x="4145449" y="4617329"/>
                <a:ext cx="0" cy="100509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Rett pil 85"/>
              <p:cNvCxnSpPr/>
              <p:nvPr/>
            </p:nvCxnSpPr>
            <p:spPr>
              <a:xfrm flipV="1">
                <a:off x="4354988" y="4601451"/>
                <a:ext cx="0" cy="99874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Rett pil 87"/>
              <p:cNvCxnSpPr/>
              <p:nvPr/>
            </p:nvCxnSpPr>
            <p:spPr>
              <a:xfrm flipV="1">
                <a:off x="3940672" y="4437905"/>
                <a:ext cx="0" cy="11622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Rett pil 90"/>
              <p:cNvCxnSpPr/>
              <p:nvPr/>
            </p:nvCxnSpPr>
            <p:spPr>
              <a:xfrm>
                <a:off x="4124812" y="4437905"/>
                <a:ext cx="78894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Rett pil 91"/>
              <p:cNvCxnSpPr/>
              <p:nvPr/>
            </p:nvCxnSpPr>
            <p:spPr>
              <a:xfrm flipH="1">
                <a:off x="3729547" y="4293412"/>
                <a:ext cx="1147699"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Rett pil 92"/>
              <p:cNvCxnSpPr/>
              <p:nvPr/>
            </p:nvCxnSpPr>
            <p:spPr>
              <a:xfrm>
                <a:off x="3737484" y="4453783"/>
                <a:ext cx="0" cy="117340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5" name="Rectangle 2"/>
            <p:cNvSpPr txBox="1">
              <a:spLocks noChangeArrowheads="1"/>
            </p:cNvSpPr>
            <p:nvPr/>
          </p:nvSpPr>
          <p:spPr bwMode="auto">
            <a:xfrm>
              <a:off x="3371778" y="5920937"/>
              <a:ext cx="1547728" cy="33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L-run</a:t>
              </a:r>
              <a:endParaRPr lang="nb-NO" sz="1600" b="1" dirty="0">
                <a:solidFill>
                  <a:schemeClr val="tx1"/>
                </a:solidFill>
                <a:latin typeface="Georgia" panose="02040502050405020303" pitchFamily="18" charset="0"/>
              </a:endParaRPr>
            </a:p>
          </p:txBody>
        </p:sp>
        <p:cxnSp>
          <p:nvCxnSpPr>
            <p:cNvPr id="98" name="Rett pil 97"/>
            <p:cNvCxnSpPr/>
            <p:nvPr/>
          </p:nvCxnSpPr>
          <p:spPr>
            <a:xfrm flipV="1">
              <a:off x="5489388" y="4268006"/>
              <a:ext cx="0" cy="165134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Rett pil 99"/>
            <p:cNvCxnSpPr/>
            <p:nvPr/>
          </p:nvCxnSpPr>
          <p:spPr>
            <a:xfrm>
              <a:off x="5611618" y="4293412"/>
              <a:ext cx="0" cy="835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2"/>
            <p:cNvSpPr txBox="1">
              <a:spLocks noChangeArrowheads="1"/>
            </p:cNvSpPr>
            <p:nvPr/>
          </p:nvSpPr>
          <p:spPr bwMode="auto">
            <a:xfrm>
              <a:off x="4794101" y="5922524"/>
              <a:ext cx="1547728" cy="44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505</a:t>
              </a:r>
              <a:endParaRPr lang="nb-NO" sz="1600" b="1" dirty="0">
                <a:solidFill>
                  <a:schemeClr val="tx1"/>
                </a:solidFill>
                <a:latin typeface="Georgia" panose="02040502050405020303" pitchFamily="18" charset="0"/>
              </a:endParaRPr>
            </a:p>
          </p:txBody>
        </p:sp>
        <p:grpSp>
          <p:nvGrpSpPr>
            <p:cNvPr id="74791" name="Gruppe 167"/>
            <p:cNvGrpSpPr>
              <a:grpSpLocks/>
            </p:cNvGrpSpPr>
            <p:nvPr/>
          </p:nvGrpSpPr>
          <p:grpSpPr bwMode="auto">
            <a:xfrm>
              <a:off x="6483503" y="4115666"/>
              <a:ext cx="1735601" cy="1820475"/>
              <a:chOff x="1201003" y="681179"/>
              <a:chExt cx="6141493" cy="5453181"/>
            </a:xfrm>
          </p:grpSpPr>
          <p:sp>
            <p:nvSpPr>
              <p:cNvPr id="169" name="Frihåndsform 168"/>
              <p:cNvSpPr/>
              <p:nvPr/>
            </p:nvSpPr>
            <p:spPr>
              <a:xfrm>
                <a:off x="1199609" y="680906"/>
                <a:ext cx="1202065" cy="561243"/>
              </a:xfrm>
              <a:custGeom>
                <a:avLst/>
                <a:gdLst>
                  <a:gd name="connsiteX0" fmla="*/ 0 w 1201003"/>
                  <a:gd name="connsiteY0" fmla="*/ 547120 h 560767"/>
                  <a:gd name="connsiteX1" fmla="*/ 81887 w 1201003"/>
                  <a:gd name="connsiteY1" fmla="*/ 328755 h 560767"/>
                  <a:gd name="connsiteX2" fmla="*/ 191069 w 1201003"/>
                  <a:gd name="connsiteY2" fmla="*/ 151334 h 560767"/>
                  <a:gd name="connsiteX3" fmla="*/ 368490 w 1201003"/>
                  <a:gd name="connsiteY3" fmla="*/ 42152 h 560767"/>
                  <a:gd name="connsiteX4" fmla="*/ 532263 w 1201003"/>
                  <a:gd name="connsiteY4" fmla="*/ 1209 h 560767"/>
                  <a:gd name="connsiteX5" fmla="*/ 696036 w 1201003"/>
                  <a:gd name="connsiteY5" fmla="*/ 14857 h 560767"/>
                  <a:gd name="connsiteX6" fmla="*/ 846161 w 1201003"/>
                  <a:gd name="connsiteY6" fmla="*/ 55800 h 560767"/>
                  <a:gd name="connsiteX7" fmla="*/ 996287 w 1201003"/>
                  <a:gd name="connsiteY7" fmla="*/ 124039 h 560767"/>
                  <a:gd name="connsiteX8" fmla="*/ 1105469 w 1201003"/>
                  <a:gd name="connsiteY8" fmla="*/ 233221 h 560767"/>
                  <a:gd name="connsiteX9" fmla="*/ 1173707 w 1201003"/>
                  <a:gd name="connsiteY9" fmla="*/ 410642 h 560767"/>
                  <a:gd name="connsiteX10" fmla="*/ 1201003 w 1201003"/>
                  <a:gd name="connsiteY10" fmla="*/ 560767 h 56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1003" h="560767">
                    <a:moveTo>
                      <a:pt x="0" y="547120"/>
                    </a:moveTo>
                    <a:cubicBezTo>
                      <a:pt x="25021" y="470919"/>
                      <a:pt x="50042" y="394719"/>
                      <a:pt x="81887" y="328755"/>
                    </a:cubicBezTo>
                    <a:cubicBezTo>
                      <a:pt x="113732" y="262791"/>
                      <a:pt x="143302" y="199101"/>
                      <a:pt x="191069" y="151334"/>
                    </a:cubicBezTo>
                    <a:cubicBezTo>
                      <a:pt x="238836" y="103567"/>
                      <a:pt x="311624" y="67173"/>
                      <a:pt x="368490" y="42152"/>
                    </a:cubicBezTo>
                    <a:cubicBezTo>
                      <a:pt x="425356" y="17131"/>
                      <a:pt x="477672" y="5758"/>
                      <a:pt x="532263" y="1209"/>
                    </a:cubicBezTo>
                    <a:cubicBezTo>
                      <a:pt x="586854" y="-3340"/>
                      <a:pt x="643720" y="5758"/>
                      <a:pt x="696036" y="14857"/>
                    </a:cubicBezTo>
                    <a:cubicBezTo>
                      <a:pt x="748352" y="23955"/>
                      <a:pt x="796119" y="37603"/>
                      <a:pt x="846161" y="55800"/>
                    </a:cubicBezTo>
                    <a:cubicBezTo>
                      <a:pt x="896203" y="73997"/>
                      <a:pt x="953069" y="94469"/>
                      <a:pt x="996287" y="124039"/>
                    </a:cubicBezTo>
                    <a:cubicBezTo>
                      <a:pt x="1039505" y="153609"/>
                      <a:pt x="1075899" y="185454"/>
                      <a:pt x="1105469" y="233221"/>
                    </a:cubicBezTo>
                    <a:cubicBezTo>
                      <a:pt x="1135039" y="280988"/>
                      <a:pt x="1157785" y="356051"/>
                      <a:pt x="1173707" y="410642"/>
                    </a:cubicBezTo>
                    <a:cubicBezTo>
                      <a:pt x="1189629" y="465233"/>
                      <a:pt x="1195316" y="513000"/>
                      <a:pt x="1201003" y="560767"/>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0" name="Rett pil 169"/>
              <p:cNvCxnSpPr/>
              <p:nvPr/>
            </p:nvCxnSpPr>
            <p:spPr>
              <a:xfrm>
                <a:off x="2401673" y="1342033"/>
                <a:ext cx="0" cy="34578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Rett pil 170"/>
              <p:cNvCxnSpPr/>
              <p:nvPr/>
            </p:nvCxnSpPr>
            <p:spPr>
              <a:xfrm flipV="1">
                <a:off x="1199609" y="1342033"/>
                <a:ext cx="0" cy="479434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Frihåndsform 171"/>
              <p:cNvSpPr/>
              <p:nvPr/>
            </p:nvSpPr>
            <p:spPr>
              <a:xfrm>
                <a:off x="2390439" y="4994871"/>
                <a:ext cx="2522087" cy="1051140"/>
              </a:xfrm>
              <a:custGeom>
                <a:avLst/>
                <a:gdLst>
                  <a:gd name="connsiteX0" fmla="*/ 0 w 2524836"/>
                  <a:gd name="connsiteY0" fmla="*/ 0 h 1050877"/>
                  <a:gd name="connsiteX1" fmla="*/ 40943 w 2524836"/>
                  <a:gd name="connsiteY1" fmla="*/ 272955 h 1050877"/>
                  <a:gd name="connsiteX2" fmla="*/ 150126 w 2524836"/>
                  <a:gd name="connsiteY2" fmla="*/ 464023 h 1050877"/>
                  <a:gd name="connsiteX3" fmla="*/ 272955 w 2524836"/>
                  <a:gd name="connsiteY3" fmla="*/ 655092 h 1050877"/>
                  <a:gd name="connsiteX4" fmla="*/ 450376 w 2524836"/>
                  <a:gd name="connsiteY4" fmla="*/ 791570 h 1050877"/>
                  <a:gd name="connsiteX5" fmla="*/ 655093 w 2524836"/>
                  <a:gd name="connsiteY5" fmla="*/ 887104 h 1050877"/>
                  <a:gd name="connsiteX6" fmla="*/ 805218 w 2524836"/>
                  <a:gd name="connsiteY6" fmla="*/ 955343 h 1050877"/>
                  <a:gd name="connsiteX7" fmla="*/ 1037230 w 2524836"/>
                  <a:gd name="connsiteY7" fmla="*/ 1009934 h 1050877"/>
                  <a:gd name="connsiteX8" fmla="*/ 1241946 w 2524836"/>
                  <a:gd name="connsiteY8" fmla="*/ 1037229 h 1050877"/>
                  <a:gd name="connsiteX9" fmla="*/ 1433015 w 2524836"/>
                  <a:gd name="connsiteY9" fmla="*/ 1050877 h 1050877"/>
                  <a:gd name="connsiteX10" fmla="*/ 1651379 w 2524836"/>
                  <a:gd name="connsiteY10" fmla="*/ 1037229 h 1050877"/>
                  <a:gd name="connsiteX11" fmla="*/ 1869743 w 2524836"/>
                  <a:gd name="connsiteY11" fmla="*/ 982638 h 1050877"/>
                  <a:gd name="connsiteX12" fmla="*/ 2047164 w 2524836"/>
                  <a:gd name="connsiteY12" fmla="*/ 928047 h 1050877"/>
                  <a:gd name="connsiteX13" fmla="*/ 2169994 w 2524836"/>
                  <a:gd name="connsiteY13" fmla="*/ 846161 h 1050877"/>
                  <a:gd name="connsiteX14" fmla="*/ 2279176 w 2524836"/>
                  <a:gd name="connsiteY14" fmla="*/ 764274 h 1050877"/>
                  <a:gd name="connsiteX15" fmla="*/ 2429302 w 2524836"/>
                  <a:gd name="connsiteY15" fmla="*/ 655092 h 1050877"/>
                  <a:gd name="connsiteX16" fmla="*/ 2524836 w 2524836"/>
                  <a:gd name="connsiteY16" fmla="*/ 491319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4836" h="1050877">
                    <a:moveTo>
                      <a:pt x="0" y="0"/>
                    </a:moveTo>
                    <a:cubicBezTo>
                      <a:pt x="7961" y="97809"/>
                      <a:pt x="15922" y="195618"/>
                      <a:pt x="40943" y="272955"/>
                    </a:cubicBezTo>
                    <a:cubicBezTo>
                      <a:pt x="65964" y="350292"/>
                      <a:pt x="111457" y="400334"/>
                      <a:pt x="150126" y="464023"/>
                    </a:cubicBezTo>
                    <a:cubicBezTo>
                      <a:pt x="188795" y="527712"/>
                      <a:pt x="222913" y="600501"/>
                      <a:pt x="272955" y="655092"/>
                    </a:cubicBezTo>
                    <a:cubicBezTo>
                      <a:pt x="322997" y="709683"/>
                      <a:pt x="386686" y="752901"/>
                      <a:pt x="450376" y="791570"/>
                    </a:cubicBezTo>
                    <a:cubicBezTo>
                      <a:pt x="514066" y="830239"/>
                      <a:pt x="655093" y="887104"/>
                      <a:pt x="655093" y="887104"/>
                    </a:cubicBezTo>
                    <a:cubicBezTo>
                      <a:pt x="714233" y="914400"/>
                      <a:pt x="741528" y="934871"/>
                      <a:pt x="805218" y="955343"/>
                    </a:cubicBezTo>
                    <a:cubicBezTo>
                      <a:pt x="868908" y="975815"/>
                      <a:pt x="964442" y="996286"/>
                      <a:pt x="1037230" y="1009934"/>
                    </a:cubicBezTo>
                    <a:cubicBezTo>
                      <a:pt x="1110018" y="1023582"/>
                      <a:pt x="1175982" y="1030405"/>
                      <a:pt x="1241946" y="1037229"/>
                    </a:cubicBezTo>
                    <a:cubicBezTo>
                      <a:pt x="1307910" y="1044053"/>
                      <a:pt x="1364776" y="1050877"/>
                      <a:pt x="1433015" y="1050877"/>
                    </a:cubicBezTo>
                    <a:cubicBezTo>
                      <a:pt x="1501254" y="1050877"/>
                      <a:pt x="1578591" y="1048602"/>
                      <a:pt x="1651379" y="1037229"/>
                    </a:cubicBezTo>
                    <a:cubicBezTo>
                      <a:pt x="1724167" y="1025856"/>
                      <a:pt x="1803779" y="1000835"/>
                      <a:pt x="1869743" y="982638"/>
                    </a:cubicBezTo>
                    <a:cubicBezTo>
                      <a:pt x="1935707" y="964441"/>
                      <a:pt x="1997122" y="950793"/>
                      <a:pt x="2047164" y="928047"/>
                    </a:cubicBezTo>
                    <a:cubicBezTo>
                      <a:pt x="2097206" y="905301"/>
                      <a:pt x="2131325" y="873457"/>
                      <a:pt x="2169994" y="846161"/>
                    </a:cubicBezTo>
                    <a:cubicBezTo>
                      <a:pt x="2208663" y="818865"/>
                      <a:pt x="2279176" y="764274"/>
                      <a:pt x="2279176" y="764274"/>
                    </a:cubicBezTo>
                    <a:cubicBezTo>
                      <a:pt x="2322394" y="732429"/>
                      <a:pt x="2388359" y="700584"/>
                      <a:pt x="2429302" y="655092"/>
                    </a:cubicBezTo>
                    <a:cubicBezTo>
                      <a:pt x="2470245" y="609600"/>
                      <a:pt x="2497540" y="550459"/>
                      <a:pt x="2524836" y="491319"/>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3" name="Frihåndsform 172"/>
              <p:cNvSpPr/>
              <p:nvPr/>
            </p:nvSpPr>
            <p:spPr>
              <a:xfrm>
                <a:off x="4817037" y="5351592"/>
                <a:ext cx="162895" cy="152202"/>
              </a:xfrm>
              <a:custGeom>
                <a:avLst/>
                <a:gdLst>
                  <a:gd name="connsiteX0" fmla="*/ 0 w 163773"/>
                  <a:gd name="connsiteY0" fmla="*/ 95647 h 150238"/>
                  <a:gd name="connsiteX1" fmla="*/ 109182 w 163773"/>
                  <a:gd name="connsiteY1" fmla="*/ 13760 h 150238"/>
                  <a:gd name="connsiteX2" fmla="*/ 150125 w 163773"/>
                  <a:gd name="connsiteY2" fmla="*/ 112 h 150238"/>
                  <a:gd name="connsiteX3" fmla="*/ 150125 w 163773"/>
                  <a:gd name="connsiteY3" fmla="*/ 112 h 150238"/>
                  <a:gd name="connsiteX4" fmla="*/ 163773 w 163773"/>
                  <a:gd name="connsiteY4" fmla="*/ 150238 h 150238"/>
                  <a:gd name="connsiteX5" fmla="*/ 163773 w 163773"/>
                  <a:gd name="connsiteY5" fmla="*/ 150238 h 15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73" h="150238">
                    <a:moveTo>
                      <a:pt x="0" y="95647"/>
                    </a:moveTo>
                    <a:cubicBezTo>
                      <a:pt x="42080" y="62664"/>
                      <a:pt x="84161" y="29682"/>
                      <a:pt x="109182" y="13760"/>
                    </a:cubicBezTo>
                    <a:cubicBezTo>
                      <a:pt x="134203" y="-2163"/>
                      <a:pt x="150125" y="112"/>
                      <a:pt x="150125" y="112"/>
                    </a:cubicBezTo>
                    <a:lnTo>
                      <a:pt x="150125" y="112"/>
                    </a:lnTo>
                    <a:lnTo>
                      <a:pt x="163773" y="150238"/>
                    </a:lnTo>
                    <a:lnTo>
                      <a:pt x="163773" y="150238"/>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 name="Frihåndsform 173"/>
              <p:cNvSpPr/>
              <p:nvPr/>
            </p:nvSpPr>
            <p:spPr>
              <a:xfrm>
                <a:off x="3598119" y="2797461"/>
                <a:ext cx="1370578" cy="2416200"/>
              </a:xfrm>
              <a:custGeom>
                <a:avLst/>
                <a:gdLst>
                  <a:gd name="connsiteX0" fmla="*/ 1368819 w 1368819"/>
                  <a:gd name="connsiteY0" fmla="*/ 2415654 h 2415654"/>
                  <a:gd name="connsiteX1" fmla="*/ 1355171 w 1368819"/>
                  <a:gd name="connsiteY1" fmla="*/ 2224585 h 2415654"/>
                  <a:gd name="connsiteX2" fmla="*/ 1286933 w 1368819"/>
                  <a:gd name="connsiteY2" fmla="*/ 2060812 h 2415654"/>
                  <a:gd name="connsiteX3" fmla="*/ 1164103 w 1368819"/>
                  <a:gd name="connsiteY3" fmla="*/ 1924334 h 2415654"/>
                  <a:gd name="connsiteX4" fmla="*/ 1054921 w 1368819"/>
                  <a:gd name="connsiteY4" fmla="*/ 1842448 h 2415654"/>
                  <a:gd name="connsiteX5" fmla="*/ 945738 w 1368819"/>
                  <a:gd name="connsiteY5" fmla="*/ 1787857 h 2415654"/>
                  <a:gd name="connsiteX6" fmla="*/ 781965 w 1368819"/>
                  <a:gd name="connsiteY6" fmla="*/ 1760561 h 2415654"/>
                  <a:gd name="connsiteX7" fmla="*/ 563601 w 1368819"/>
                  <a:gd name="connsiteY7" fmla="*/ 1733266 h 2415654"/>
                  <a:gd name="connsiteX8" fmla="*/ 399828 w 1368819"/>
                  <a:gd name="connsiteY8" fmla="*/ 1678675 h 2415654"/>
                  <a:gd name="connsiteX9" fmla="*/ 249703 w 1368819"/>
                  <a:gd name="connsiteY9" fmla="*/ 1596788 h 2415654"/>
                  <a:gd name="connsiteX10" fmla="*/ 154168 w 1368819"/>
                  <a:gd name="connsiteY10" fmla="*/ 1501254 h 2415654"/>
                  <a:gd name="connsiteX11" fmla="*/ 72282 w 1368819"/>
                  <a:gd name="connsiteY11" fmla="*/ 1405719 h 2415654"/>
                  <a:gd name="connsiteX12" fmla="*/ 31338 w 1368819"/>
                  <a:gd name="connsiteY12" fmla="*/ 1269242 h 2415654"/>
                  <a:gd name="connsiteX13" fmla="*/ 4043 w 1368819"/>
                  <a:gd name="connsiteY13" fmla="*/ 1132764 h 2415654"/>
                  <a:gd name="connsiteX14" fmla="*/ 4043 w 1368819"/>
                  <a:gd name="connsiteY14" fmla="*/ 996287 h 2415654"/>
                  <a:gd name="connsiteX15" fmla="*/ 4043 w 1368819"/>
                  <a:gd name="connsiteY15" fmla="*/ 968991 h 2415654"/>
                  <a:gd name="connsiteX16" fmla="*/ 58634 w 1368819"/>
                  <a:gd name="connsiteY16" fmla="*/ 832513 h 2415654"/>
                  <a:gd name="connsiteX17" fmla="*/ 126873 w 1368819"/>
                  <a:gd name="connsiteY17" fmla="*/ 723331 h 2415654"/>
                  <a:gd name="connsiteX18" fmla="*/ 208759 w 1368819"/>
                  <a:gd name="connsiteY18" fmla="*/ 641445 h 2415654"/>
                  <a:gd name="connsiteX19" fmla="*/ 372533 w 1368819"/>
                  <a:gd name="connsiteY19" fmla="*/ 518615 h 2415654"/>
                  <a:gd name="connsiteX20" fmla="*/ 372533 w 1368819"/>
                  <a:gd name="connsiteY20" fmla="*/ 518615 h 2415654"/>
                  <a:gd name="connsiteX21" fmla="*/ 468067 w 1368819"/>
                  <a:gd name="connsiteY21" fmla="*/ 477672 h 2415654"/>
                  <a:gd name="connsiteX22" fmla="*/ 590897 w 1368819"/>
                  <a:gd name="connsiteY22" fmla="*/ 464024 h 2415654"/>
                  <a:gd name="connsiteX23" fmla="*/ 700079 w 1368819"/>
                  <a:gd name="connsiteY23" fmla="*/ 450376 h 2415654"/>
                  <a:gd name="connsiteX24" fmla="*/ 822909 w 1368819"/>
                  <a:gd name="connsiteY24" fmla="*/ 450376 h 2415654"/>
                  <a:gd name="connsiteX25" fmla="*/ 973034 w 1368819"/>
                  <a:gd name="connsiteY25" fmla="*/ 395785 h 2415654"/>
                  <a:gd name="connsiteX26" fmla="*/ 1082216 w 1368819"/>
                  <a:gd name="connsiteY26" fmla="*/ 354842 h 2415654"/>
                  <a:gd name="connsiteX27" fmla="*/ 1191398 w 1368819"/>
                  <a:gd name="connsiteY27" fmla="*/ 272955 h 2415654"/>
                  <a:gd name="connsiteX28" fmla="*/ 1259637 w 1368819"/>
                  <a:gd name="connsiteY28" fmla="*/ 177421 h 2415654"/>
                  <a:gd name="connsiteX29" fmla="*/ 1327876 w 1368819"/>
                  <a:gd name="connsiteY29" fmla="*/ 68239 h 2415654"/>
                  <a:gd name="connsiteX30" fmla="*/ 1341524 w 1368819"/>
                  <a:gd name="connsiteY30" fmla="*/ 0 h 2415654"/>
                  <a:gd name="connsiteX31" fmla="*/ 1341524 w 1368819"/>
                  <a:gd name="connsiteY31" fmla="*/ 0 h 241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68819" h="2415654">
                    <a:moveTo>
                      <a:pt x="1368819" y="2415654"/>
                    </a:moveTo>
                    <a:cubicBezTo>
                      <a:pt x="1368819" y="2349689"/>
                      <a:pt x="1368819" y="2283725"/>
                      <a:pt x="1355171" y="2224585"/>
                    </a:cubicBezTo>
                    <a:cubicBezTo>
                      <a:pt x="1341523" y="2165445"/>
                      <a:pt x="1318778" y="2110854"/>
                      <a:pt x="1286933" y="2060812"/>
                    </a:cubicBezTo>
                    <a:cubicBezTo>
                      <a:pt x="1255088" y="2010770"/>
                      <a:pt x="1202772" y="1960728"/>
                      <a:pt x="1164103" y="1924334"/>
                    </a:cubicBezTo>
                    <a:cubicBezTo>
                      <a:pt x="1125434" y="1887940"/>
                      <a:pt x="1091315" y="1865194"/>
                      <a:pt x="1054921" y="1842448"/>
                    </a:cubicBezTo>
                    <a:cubicBezTo>
                      <a:pt x="1018527" y="1819702"/>
                      <a:pt x="991231" y="1801505"/>
                      <a:pt x="945738" y="1787857"/>
                    </a:cubicBezTo>
                    <a:cubicBezTo>
                      <a:pt x="900245" y="1774209"/>
                      <a:pt x="845654" y="1769659"/>
                      <a:pt x="781965" y="1760561"/>
                    </a:cubicBezTo>
                    <a:cubicBezTo>
                      <a:pt x="718276" y="1751463"/>
                      <a:pt x="627290" y="1746914"/>
                      <a:pt x="563601" y="1733266"/>
                    </a:cubicBezTo>
                    <a:cubicBezTo>
                      <a:pt x="499912" y="1719618"/>
                      <a:pt x="452144" y="1701421"/>
                      <a:pt x="399828" y="1678675"/>
                    </a:cubicBezTo>
                    <a:cubicBezTo>
                      <a:pt x="347512" y="1655929"/>
                      <a:pt x="290646" y="1626358"/>
                      <a:pt x="249703" y="1596788"/>
                    </a:cubicBezTo>
                    <a:cubicBezTo>
                      <a:pt x="208760" y="1567218"/>
                      <a:pt x="183738" y="1533099"/>
                      <a:pt x="154168" y="1501254"/>
                    </a:cubicBezTo>
                    <a:cubicBezTo>
                      <a:pt x="124598" y="1469409"/>
                      <a:pt x="92754" y="1444388"/>
                      <a:pt x="72282" y="1405719"/>
                    </a:cubicBezTo>
                    <a:cubicBezTo>
                      <a:pt x="51810" y="1367050"/>
                      <a:pt x="42711" y="1314734"/>
                      <a:pt x="31338" y="1269242"/>
                    </a:cubicBezTo>
                    <a:cubicBezTo>
                      <a:pt x="19965" y="1223750"/>
                      <a:pt x="8592" y="1178256"/>
                      <a:pt x="4043" y="1132764"/>
                    </a:cubicBezTo>
                    <a:cubicBezTo>
                      <a:pt x="-506" y="1087271"/>
                      <a:pt x="4043" y="996287"/>
                      <a:pt x="4043" y="996287"/>
                    </a:cubicBezTo>
                    <a:cubicBezTo>
                      <a:pt x="4043" y="968992"/>
                      <a:pt x="-5055" y="996287"/>
                      <a:pt x="4043" y="968991"/>
                    </a:cubicBezTo>
                    <a:cubicBezTo>
                      <a:pt x="13141" y="941695"/>
                      <a:pt x="38162" y="873456"/>
                      <a:pt x="58634" y="832513"/>
                    </a:cubicBezTo>
                    <a:cubicBezTo>
                      <a:pt x="79106" y="791570"/>
                      <a:pt x="101852" y="755176"/>
                      <a:pt x="126873" y="723331"/>
                    </a:cubicBezTo>
                    <a:cubicBezTo>
                      <a:pt x="151894" y="691486"/>
                      <a:pt x="167816" y="675564"/>
                      <a:pt x="208759" y="641445"/>
                    </a:cubicBezTo>
                    <a:cubicBezTo>
                      <a:pt x="249702" y="607326"/>
                      <a:pt x="372533" y="518615"/>
                      <a:pt x="372533" y="518615"/>
                    </a:cubicBezTo>
                    <a:lnTo>
                      <a:pt x="372533" y="518615"/>
                    </a:lnTo>
                    <a:cubicBezTo>
                      <a:pt x="388455" y="511791"/>
                      <a:pt x="431673" y="486770"/>
                      <a:pt x="468067" y="477672"/>
                    </a:cubicBezTo>
                    <a:cubicBezTo>
                      <a:pt x="504461" y="468574"/>
                      <a:pt x="590897" y="464024"/>
                      <a:pt x="590897" y="464024"/>
                    </a:cubicBezTo>
                    <a:cubicBezTo>
                      <a:pt x="629566" y="459475"/>
                      <a:pt x="661410" y="452651"/>
                      <a:pt x="700079" y="450376"/>
                    </a:cubicBezTo>
                    <a:cubicBezTo>
                      <a:pt x="738748" y="448101"/>
                      <a:pt x="777417" y="459474"/>
                      <a:pt x="822909" y="450376"/>
                    </a:cubicBezTo>
                    <a:cubicBezTo>
                      <a:pt x="868401" y="441278"/>
                      <a:pt x="973034" y="395785"/>
                      <a:pt x="973034" y="395785"/>
                    </a:cubicBezTo>
                    <a:cubicBezTo>
                      <a:pt x="1016252" y="379863"/>
                      <a:pt x="1045822" y="375314"/>
                      <a:pt x="1082216" y="354842"/>
                    </a:cubicBezTo>
                    <a:cubicBezTo>
                      <a:pt x="1118610" y="334370"/>
                      <a:pt x="1161828" y="302525"/>
                      <a:pt x="1191398" y="272955"/>
                    </a:cubicBezTo>
                    <a:cubicBezTo>
                      <a:pt x="1220968" y="243385"/>
                      <a:pt x="1236891" y="211540"/>
                      <a:pt x="1259637" y="177421"/>
                    </a:cubicBezTo>
                    <a:cubicBezTo>
                      <a:pt x="1282383" y="143302"/>
                      <a:pt x="1314228" y="97809"/>
                      <a:pt x="1327876" y="68239"/>
                    </a:cubicBezTo>
                    <a:cubicBezTo>
                      <a:pt x="1341524" y="38669"/>
                      <a:pt x="1341524" y="0"/>
                      <a:pt x="1341524" y="0"/>
                    </a:cubicBezTo>
                    <a:lnTo>
                      <a:pt x="134152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5" name="Frihåndsform 174"/>
              <p:cNvSpPr/>
              <p:nvPr/>
            </p:nvSpPr>
            <p:spPr>
              <a:xfrm>
                <a:off x="4850740" y="2607209"/>
                <a:ext cx="162895" cy="152202"/>
              </a:xfrm>
              <a:custGeom>
                <a:avLst/>
                <a:gdLst>
                  <a:gd name="connsiteX0" fmla="*/ 0 w 163773"/>
                  <a:gd name="connsiteY0" fmla="*/ 95647 h 150238"/>
                  <a:gd name="connsiteX1" fmla="*/ 109182 w 163773"/>
                  <a:gd name="connsiteY1" fmla="*/ 13760 h 150238"/>
                  <a:gd name="connsiteX2" fmla="*/ 150125 w 163773"/>
                  <a:gd name="connsiteY2" fmla="*/ 112 h 150238"/>
                  <a:gd name="connsiteX3" fmla="*/ 150125 w 163773"/>
                  <a:gd name="connsiteY3" fmla="*/ 112 h 150238"/>
                  <a:gd name="connsiteX4" fmla="*/ 163773 w 163773"/>
                  <a:gd name="connsiteY4" fmla="*/ 150238 h 150238"/>
                  <a:gd name="connsiteX5" fmla="*/ 163773 w 163773"/>
                  <a:gd name="connsiteY5" fmla="*/ 150238 h 15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73" h="150238">
                    <a:moveTo>
                      <a:pt x="0" y="95647"/>
                    </a:moveTo>
                    <a:cubicBezTo>
                      <a:pt x="42080" y="62664"/>
                      <a:pt x="84161" y="29682"/>
                      <a:pt x="109182" y="13760"/>
                    </a:cubicBezTo>
                    <a:cubicBezTo>
                      <a:pt x="134203" y="-2163"/>
                      <a:pt x="150125" y="112"/>
                      <a:pt x="150125" y="112"/>
                    </a:cubicBezTo>
                    <a:lnTo>
                      <a:pt x="150125" y="112"/>
                    </a:lnTo>
                    <a:lnTo>
                      <a:pt x="163773" y="150238"/>
                    </a:lnTo>
                    <a:lnTo>
                      <a:pt x="163773" y="150238"/>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6" name="Frihåndsform 175"/>
              <p:cNvSpPr/>
              <p:nvPr/>
            </p:nvSpPr>
            <p:spPr>
              <a:xfrm>
                <a:off x="3603738" y="690419"/>
                <a:ext cx="1404281" cy="1807393"/>
              </a:xfrm>
              <a:custGeom>
                <a:avLst/>
                <a:gdLst>
                  <a:gd name="connsiteX0" fmla="*/ 1351128 w 1405892"/>
                  <a:gd name="connsiteY0" fmla="*/ 1805547 h 1805547"/>
                  <a:gd name="connsiteX1" fmla="*/ 1282890 w 1405892"/>
                  <a:gd name="connsiteY1" fmla="*/ 1628126 h 1805547"/>
                  <a:gd name="connsiteX2" fmla="*/ 1146412 w 1405892"/>
                  <a:gd name="connsiteY2" fmla="*/ 1450706 h 1805547"/>
                  <a:gd name="connsiteX3" fmla="*/ 982639 w 1405892"/>
                  <a:gd name="connsiteY3" fmla="*/ 1355171 h 1805547"/>
                  <a:gd name="connsiteX4" fmla="*/ 818866 w 1405892"/>
                  <a:gd name="connsiteY4" fmla="*/ 1286932 h 1805547"/>
                  <a:gd name="connsiteX5" fmla="*/ 573206 w 1405892"/>
                  <a:gd name="connsiteY5" fmla="*/ 1245989 h 1805547"/>
                  <a:gd name="connsiteX6" fmla="*/ 395785 w 1405892"/>
                  <a:gd name="connsiteY6" fmla="*/ 1205046 h 1805547"/>
                  <a:gd name="connsiteX7" fmla="*/ 245660 w 1405892"/>
                  <a:gd name="connsiteY7" fmla="*/ 1109511 h 1805547"/>
                  <a:gd name="connsiteX8" fmla="*/ 136478 w 1405892"/>
                  <a:gd name="connsiteY8" fmla="*/ 1000329 h 1805547"/>
                  <a:gd name="connsiteX9" fmla="*/ 54591 w 1405892"/>
                  <a:gd name="connsiteY9" fmla="*/ 850204 h 1805547"/>
                  <a:gd name="connsiteX10" fmla="*/ 0 w 1405892"/>
                  <a:gd name="connsiteY10" fmla="*/ 509010 h 1805547"/>
                  <a:gd name="connsiteX11" fmla="*/ 0 w 1405892"/>
                  <a:gd name="connsiteY11" fmla="*/ 509010 h 1805547"/>
                  <a:gd name="connsiteX12" fmla="*/ 54591 w 1405892"/>
                  <a:gd name="connsiteY12" fmla="*/ 345237 h 1805547"/>
                  <a:gd name="connsiteX13" fmla="*/ 109182 w 1405892"/>
                  <a:gd name="connsiteY13" fmla="*/ 222407 h 1805547"/>
                  <a:gd name="connsiteX14" fmla="*/ 218364 w 1405892"/>
                  <a:gd name="connsiteY14" fmla="*/ 126873 h 1805547"/>
                  <a:gd name="connsiteX15" fmla="*/ 341194 w 1405892"/>
                  <a:gd name="connsiteY15" fmla="*/ 58634 h 1805547"/>
                  <a:gd name="connsiteX16" fmla="*/ 668740 w 1405892"/>
                  <a:gd name="connsiteY16" fmla="*/ 4043 h 1805547"/>
                  <a:gd name="connsiteX17" fmla="*/ 668740 w 1405892"/>
                  <a:gd name="connsiteY17" fmla="*/ 4043 h 1805547"/>
                  <a:gd name="connsiteX18" fmla="*/ 846161 w 1405892"/>
                  <a:gd name="connsiteY18" fmla="*/ 4043 h 1805547"/>
                  <a:gd name="connsiteX19" fmla="*/ 1009934 w 1405892"/>
                  <a:gd name="connsiteY19" fmla="*/ 58634 h 1805547"/>
                  <a:gd name="connsiteX20" fmla="*/ 1269242 w 1405892"/>
                  <a:gd name="connsiteY20" fmla="*/ 290646 h 1805547"/>
                  <a:gd name="connsiteX21" fmla="*/ 1269242 w 1405892"/>
                  <a:gd name="connsiteY21" fmla="*/ 290646 h 1805547"/>
                  <a:gd name="connsiteX22" fmla="*/ 1364776 w 1405892"/>
                  <a:gd name="connsiteY22" fmla="*/ 440771 h 1805547"/>
                  <a:gd name="connsiteX23" fmla="*/ 1405719 w 1405892"/>
                  <a:gd name="connsiteY23" fmla="*/ 645488 h 1805547"/>
                  <a:gd name="connsiteX24" fmla="*/ 1351128 w 1405892"/>
                  <a:gd name="connsiteY24" fmla="*/ 822908 h 1805547"/>
                  <a:gd name="connsiteX25" fmla="*/ 1296537 w 1405892"/>
                  <a:gd name="connsiteY25" fmla="*/ 959386 h 1805547"/>
                  <a:gd name="connsiteX26" fmla="*/ 1173707 w 1405892"/>
                  <a:gd name="connsiteY26" fmla="*/ 1068568 h 1805547"/>
                  <a:gd name="connsiteX27" fmla="*/ 1173707 w 1405892"/>
                  <a:gd name="connsiteY27" fmla="*/ 1068568 h 180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92" h="1805547">
                    <a:moveTo>
                      <a:pt x="1351128" y="1805547"/>
                    </a:moveTo>
                    <a:cubicBezTo>
                      <a:pt x="1334068" y="1746406"/>
                      <a:pt x="1317009" y="1687266"/>
                      <a:pt x="1282890" y="1628126"/>
                    </a:cubicBezTo>
                    <a:cubicBezTo>
                      <a:pt x="1248771" y="1568986"/>
                      <a:pt x="1196454" y="1496198"/>
                      <a:pt x="1146412" y="1450706"/>
                    </a:cubicBezTo>
                    <a:cubicBezTo>
                      <a:pt x="1096370" y="1405214"/>
                      <a:pt x="1037230" y="1382467"/>
                      <a:pt x="982639" y="1355171"/>
                    </a:cubicBezTo>
                    <a:cubicBezTo>
                      <a:pt x="928048" y="1327875"/>
                      <a:pt x="887105" y="1305129"/>
                      <a:pt x="818866" y="1286932"/>
                    </a:cubicBezTo>
                    <a:cubicBezTo>
                      <a:pt x="750627" y="1268735"/>
                      <a:pt x="643719" y="1259637"/>
                      <a:pt x="573206" y="1245989"/>
                    </a:cubicBezTo>
                    <a:cubicBezTo>
                      <a:pt x="502692" y="1232341"/>
                      <a:pt x="450376" y="1227792"/>
                      <a:pt x="395785" y="1205046"/>
                    </a:cubicBezTo>
                    <a:cubicBezTo>
                      <a:pt x="341194" y="1182300"/>
                      <a:pt x="288878" y="1143630"/>
                      <a:pt x="245660" y="1109511"/>
                    </a:cubicBezTo>
                    <a:cubicBezTo>
                      <a:pt x="202442" y="1075391"/>
                      <a:pt x="168323" y="1043547"/>
                      <a:pt x="136478" y="1000329"/>
                    </a:cubicBezTo>
                    <a:cubicBezTo>
                      <a:pt x="104633" y="957111"/>
                      <a:pt x="77337" y="932090"/>
                      <a:pt x="54591" y="850204"/>
                    </a:cubicBezTo>
                    <a:cubicBezTo>
                      <a:pt x="31845" y="768318"/>
                      <a:pt x="0" y="509010"/>
                      <a:pt x="0" y="509010"/>
                    </a:cubicBezTo>
                    <a:lnTo>
                      <a:pt x="0" y="509010"/>
                    </a:lnTo>
                    <a:cubicBezTo>
                      <a:pt x="9098" y="481715"/>
                      <a:pt x="36394" y="393004"/>
                      <a:pt x="54591" y="345237"/>
                    </a:cubicBezTo>
                    <a:cubicBezTo>
                      <a:pt x="72788" y="297470"/>
                      <a:pt x="81887" y="258801"/>
                      <a:pt x="109182" y="222407"/>
                    </a:cubicBezTo>
                    <a:cubicBezTo>
                      <a:pt x="136477" y="186013"/>
                      <a:pt x="179695" y="154169"/>
                      <a:pt x="218364" y="126873"/>
                    </a:cubicBezTo>
                    <a:cubicBezTo>
                      <a:pt x="257033" y="99577"/>
                      <a:pt x="266131" y="79106"/>
                      <a:pt x="341194" y="58634"/>
                    </a:cubicBezTo>
                    <a:cubicBezTo>
                      <a:pt x="416257" y="38162"/>
                      <a:pt x="668740" y="4043"/>
                      <a:pt x="668740" y="4043"/>
                    </a:cubicBezTo>
                    <a:lnTo>
                      <a:pt x="668740" y="4043"/>
                    </a:lnTo>
                    <a:cubicBezTo>
                      <a:pt x="698310" y="4043"/>
                      <a:pt x="789295" y="-5055"/>
                      <a:pt x="846161" y="4043"/>
                    </a:cubicBezTo>
                    <a:cubicBezTo>
                      <a:pt x="903027" y="13141"/>
                      <a:pt x="939421" y="10867"/>
                      <a:pt x="1009934" y="58634"/>
                    </a:cubicBezTo>
                    <a:cubicBezTo>
                      <a:pt x="1080447" y="106401"/>
                      <a:pt x="1269242" y="290646"/>
                      <a:pt x="1269242" y="290646"/>
                    </a:cubicBezTo>
                    <a:lnTo>
                      <a:pt x="1269242" y="290646"/>
                    </a:lnTo>
                    <a:cubicBezTo>
                      <a:pt x="1285164" y="315667"/>
                      <a:pt x="1342030" y="381631"/>
                      <a:pt x="1364776" y="440771"/>
                    </a:cubicBezTo>
                    <a:cubicBezTo>
                      <a:pt x="1387522" y="499911"/>
                      <a:pt x="1407994" y="581799"/>
                      <a:pt x="1405719" y="645488"/>
                    </a:cubicBezTo>
                    <a:cubicBezTo>
                      <a:pt x="1403444" y="709177"/>
                      <a:pt x="1369325" y="770592"/>
                      <a:pt x="1351128" y="822908"/>
                    </a:cubicBezTo>
                    <a:cubicBezTo>
                      <a:pt x="1332931" y="875224"/>
                      <a:pt x="1326107" y="918443"/>
                      <a:pt x="1296537" y="959386"/>
                    </a:cubicBezTo>
                    <a:cubicBezTo>
                      <a:pt x="1266967" y="1000329"/>
                      <a:pt x="1173707" y="1068568"/>
                      <a:pt x="1173707" y="1068568"/>
                    </a:cubicBezTo>
                    <a:lnTo>
                      <a:pt x="1173707" y="1068568"/>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7" name="Frihåndsform 176"/>
              <p:cNvSpPr/>
              <p:nvPr/>
            </p:nvSpPr>
            <p:spPr>
              <a:xfrm>
                <a:off x="4710310" y="1679729"/>
                <a:ext cx="134811" cy="161714"/>
              </a:xfrm>
              <a:custGeom>
                <a:avLst/>
                <a:gdLst>
                  <a:gd name="connsiteX0" fmla="*/ 0 w 136477"/>
                  <a:gd name="connsiteY0" fmla="*/ 0 h 163773"/>
                  <a:gd name="connsiteX1" fmla="*/ 0 w 136477"/>
                  <a:gd name="connsiteY1" fmla="*/ 163773 h 163773"/>
                  <a:gd name="connsiteX2" fmla="*/ 0 w 136477"/>
                  <a:gd name="connsiteY2" fmla="*/ 163773 h 163773"/>
                  <a:gd name="connsiteX3" fmla="*/ 136477 w 136477"/>
                  <a:gd name="connsiteY3" fmla="*/ 150125 h 163773"/>
                  <a:gd name="connsiteX4" fmla="*/ 136477 w 136477"/>
                  <a:gd name="connsiteY4" fmla="*/ 150125 h 16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 h="163773">
                    <a:moveTo>
                      <a:pt x="0" y="0"/>
                    </a:moveTo>
                    <a:lnTo>
                      <a:pt x="0" y="163773"/>
                    </a:lnTo>
                    <a:lnTo>
                      <a:pt x="0" y="163773"/>
                    </a:lnTo>
                    <a:lnTo>
                      <a:pt x="136477" y="150125"/>
                    </a:lnTo>
                    <a:lnTo>
                      <a:pt x="136477" y="150125"/>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8" name="Frihåndsform 177"/>
              <p:cNvSpPr/>
              <p:nvPr/>
            </p:nvSpPr>
            <p:spPr>
              <a:xfrm>
                <a:off x="3592504" y="2022183"/>
                <a:ext cx="477454" cy="1060656"/>
              </a:xfrm>
              <a:custGeom>
                <a:avLst/>
                <a:gdLst>
                  <a:gd name="connsiteX0" fmla="*/ 473850 w 473850"/>
                  <a:gd name="connsiteY0" fmla="*/ 0 h 1064525"/>
                  <a:gd name="connsiteX1" fmla="*/ 323724 w 473850"/>
                  <a:gd name="connsiteY1" fmla="*/ 81886 h 1064525"/>
                  <a:gd name="connsiteX2" fmla="*/ 50769 w 473850"/>
                  <a:gd name="connsiteY2" fmla="*/ 341194 h 1064525"/>
                  <a:gd name="connsiteX3" fmla="*/ 50769 w 473850"/>
                  <a:gd name="connsiteY3" fmla="*/ 341194 h 1064525"/>
                  <a:gd name="connsiteX4" fmla="*/ 9826 w 473850"/>
                  <a:gd name="connsiteY4" fmla="*/ 545910 h 1064525"/>
                  <a:gd name="connsiteX5" fmla="*/ 9826 w 473850"/>
                  <a:gd name="connsiteY5" fmla="*/ 736979 h 1064525"/>
                  <a:gd name="connsiteX6" fmla="*/ 119008 w 473850"/>
                  <a:gd name="connsiteY6" fmla="*/ 996286 h 1064525"/>
                  <a:gd name="connsiteX7" fmla="*/ 200895 w 473850"/>
                  <a:gd name="connsiteY7" fmla="*/ 1064525 h 1064525"/>
                  <a:gd name="connsiteX8" fmla="*/ 200895 w 473850"/>
                  <a:gd name="connsiteY8" fmla="*/ 1064525 h 1064525"/>
                  <a:gd name="connsiteX9" fmla="*/ 200895 w 473850"/>
                  <a:gd name="connsiteY9" fmla="*/ 1064525 h 106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850" h="1064525">
                    <a:moveTo>
                      <a:pt x="473850" y="0"/>
                    </a:moveTo>
                    <a:cubicBezTo>
                      <a:pt x="434043" y="12510"/>
                      <a:pt x="394237" y="25020"/>
                      <a:pt x="323724" y="81886"/>
                    </a:cubicBezTo>
                    <a:cubicBezTo>
                      <a:pt x="253211" y="138752"/>
                      <a:pt x="50769" y="341194"/>
                      <a:pt x="50769" y="341194"/>
                    </a:cubicBezTo>
                    <a:lnTo>
                      <a:pt x="50769" y="341194"/>
                    </a:lnTo>
                    <a:cubicBezTo>
                      <a:pt x="43945" y="375313"/>
                      <a:pt x="16650" y="479946"/>
                      <a:pt x="9826" y="545910"/>
                    </a:cubicBezTo>
                    <a:cubicBezTo>
                      <a:pt x="3002" y="611874"/>
                      <a:pt x="-8371" y="661916"/>
                      <a:pt x="9826" y="736979"/>
                    </a:cubicBezTo>
                    <a:cubicBezTo>
                      <a:pt x="28023" y="812042"/>
                      <a:pt x="87163" y="941695"/>
                      <a:pt x="119008" y="996286"/>
                    </a:cubicBezTo>
                    <a:cubicBezTo>
                      <a:pt x="150853" y="1050877"/>
                      <a:pt x="200895" y="1064525"/>
                      <a:pt x="200895" y="1064525"/>
                    </a:cubicBezTo>
                    <a:lnTo>
                      <a:pt x="200895" y="1064525"/>
                    </a:lnTo>
                    <a:lnTo>
                      <a:pt x="200895" y="1064525"/>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9" name="Frihåndsform 178"/>
              <p:cNvSpPr/>
              <p:nvPr/>
            </p:nvSpPr>
            <p:spPr>
              <a:xfrm>
                <a:off x="3738549" y="2987713"/>
                <a:ext cx="134811" cy="137931"/>
              </a:xfrm>
              <a:custGeom>
                <a:avLst/>
                <a:gdLst>
                  <a:gd name="connsiteX0" fmla="*/ 95534 w 136477"/>
                  <a:gd name="connsiteY0" fmla="*/ 0 h 136477"/>
                  <a:gd name="connsiteX1" fmla="*/ 136477 w 136477"/>
                  <a:gd name="connsiteY1" fmla="*/ 136477 h 136477"/>
                  <a:gd name="connsiteX2" fmla="*/ 136477 w 136477"/>
                  <a:gd name="connsiteY2" fmla="*/ 136477 h 136477"/>
                  <a:gd name="connsiteX3" fmla="*/ 0 w 136477"/>
                  <a:gd name="connsiteY3" fmla="*/ 136477 h 136477"/>
                </a:gdLst>
                <a:ahLst/>
                <a:cxnLst>
                  <a:cxn ang="0">
                    <a:pos x="connsiteX0" y="connsiteY0"/>
                  </a:cxn>
                  <a:cxn ang="0">
                    <a:pos x="connsiteX1" y="connsiteY1"/>
                  </a:cxn>
                  <a:cxn ang="0">
                    <a:pos x="connsiteX2" y="connsiteY2"/>
                  </a:cxn>
                  <a:cxn ang="0">
                    <a:pos x="connsiteX3" y="connsiteY3"/>
                  </a:cxn>
                </a:cxnLst>
                <a:rect l="l" t="t" r="r" b="b"/>
                <a:pathLst>
                  <a:path w="136477" h="136477">
                    <a:moveTo>
                      <a:pt x="95534" y="0"/>
                    </a:moveTo>
                    <a:lnTo>
                      <a:pt x="136477" y="136477"/>
                    </a:lnTo>
                    <a:lnTo>
                      <a:pt x="136477" y="136477"/>
                    </a:lnTo>
                    <a:lnTo>
                      <a:pt x="0" y="136477"/>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0" name="Frihåndsform 179"/>
              <p:cNvSpPr/>
              <p:nvPr/>
            </p:nvSpPr>
            <p:spPr>
              <a:xfrm>
                <a:off x="4547415" y="3301628"/>
                <a:ext cx="449370" cy="1151024"/>
              </a:xfrm>
              <a:custGeom>
                <a:avLst/>
                <a:gdLst>
                  <a:gd name="connsiteX0" fmla="*/ 0 w 450377"/>
                  <a:gd name="connsiteY0" fmla="*/ 0 h 1146412"/>
                  <a:gd name="connsiteX1" fmla="*/ 150126 w 450377"/>
                  <a:gd name="connsiteY1" fmla="*/ 68239 h 1146412"/>
                  <a:gd name="connsiteX2" fmla="*/ 286603 w 450377"/>
                  <a:gd name="connsiteY2" fmla="*/ 191069 h 1146412"/>
                  <a:gd name="connsiteX3" fmla="*/ 450377 w 450377"/>
                  <a:gd name="connsiteY3" fmla="*/ 641445 h 1146412"/>
                  <a:gd name="connsiteX4" fmla="*/ 450377 w 450377"/>
                  <a:gd name="connsiteY4" fmla="*/ 641445 h 1146412"/>
                  <a:gd name="connsiteX5" fmla="*/ 327547 w 450377"/>
                  <a:gd name="connsiteY5" fmla="*/ 955343 h 1146412"/>
                  <a:gd name="connsiteX6" fmla="*/ 204717 w 450377"/>
                  <a:gd name="connsiteY6" fmla="*/ 1091821 h 1146412"/>
                  <a:gd name="connsiteX7" fmla="*/ 204717 w 450377"/>
                  <a:gd name="connsiteY7" fmla="*/ 1091821 h 1146412"/>
                  <a:gd name="connsiteX8" fmla="*/ 136478 w 450377"/>
                  <a:gd name="connsiteY8" fmla="*/ 1146412 h 114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7" h="1146412">
                    <a:moveTo>
                      <a:pt x="0" y="0"/>
                    </a:moveTo>
                    <a:cubicBezTo>
                      <a:pt x="51179" y="18197"/>
                      <a:pt x="102359" y="36394"/>
                      <a:pt x="150126" y="68239"/>
                    </a:cubicBezTo>
                    <a:cubicBezTo>
                      <a:pt x="197893" y="100084"/>
                      <a:pt x="236561" y="95535"/>
                      <a:pt x="286603" y="191069"/>
                    </a:cubicBezTo>
                    <a:cubicBezTo>
                      <a:pt x="336645" y="286603"/>
                      <a:pt x="450377" y="641445"/>
                      <a:pt x="450377" y="641445"/>
                    </a:cubicBezTo>
                    <a:lnTo>
                      <a:pt x="450377" y="641445"/>
                    </a:lnTo>
                    <a:cubicBezTo>
                      <a:pt x="429905" y="693761"/>
                      <a:pt x="368490" y="880280"/>
                      <a:pt x="327547" y="955343"/>
                    </a:cubicBezTo>
                    <a:cubicBezTo>
                      <a:pt x="286604" y="1030406"/>
                      <a:pt x="204717" y="1091821"/>
                      <a:pt x="204717" y="1091821"/>
                    </a:cubicBezTo>
                    <a:lnTo>
                      <a:pt x="204717" y="1091821"/>
                    </a:lnTo>
                    <a:lnTo>
                      <a:pt x="136478" y="1146412"/>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1" name="Frihåndsform 180"/>
              <p:cNvSpPr/>
              <p:nvPr/>
            </p:nvSpPr>
            <p:spPr>
              <a:xfrm>
                <a:off x="4626055" y="4300451"/>
                <a:ext cx="179748" cy="190252"/>
              </a:xfrm>
              <a:custGeom>
                <a:avLst/>
                <a:gdLst>
                  <a:gd name="connsiteX0" fmla="*/ 54591 w 177421"/>
                  <a:gd name="connsiteY0" fmla="*/ 0 h 191068"/>
                  <a:gd name="connsiteX1" fmla="*/ 0 w 177421"/>
                  <a:gd name="connsiteY1" fmla="*/ 191068 h 191068"/>
                  <a:gd name="connsiteX2" fmla="*/ 0 w 177421"/>
                  <a:gd name="connsiteY2" fmla="*/ 191068 h 191068"/>
                  <a:gd name="connsiteX3" fmla="*/ 177421 w 177421"/>
                  <a:gd name="connsiteY3" fmla="*/ 136477 h 191068"/>
                </a:gdLst>
                <a:ahLst/>
                <a:cxnLst>
                  <a:cxn ang="0">
                    <a:pos x="connsiteX0" y="connsiteY0"/>
                  </a:cxn>
                  <a:cxn ang="0">
                    <a:pos x="connsiteX1" y="connsiteY1"/>
                  </a:cxn>
                  <a:cxn ang="0">
                    <a:pos x="connsiteX2" y="connsiteY2"/>
                  </a:cxn>
                  <a:cxn ang="0">
                    <a:pos x="connsiteX3" y="connsiteY3"/>
                  </a:cxn>
                </a:cxnLst>
                <a:rect l="l" t="t" r="r" b="b"/>
                <a:pathLst>
                  <a:path w="177421" h="191068">
                    <a:moveTo>
                      <a:pt x="54591" y="0"/>
                    </a:moveTo>
                    <a:lnTo>
                      <a:pt x="0" y="191068"/>
                    </a:lnTo>
                    <a:lnTo>
                      <a:pt x="0" y="191068"/>
                    </a:lnTo>
                    <a:lnTo>
                      <a:pt x="177421" y="136477"/>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2" name="Frihåndsform 181"/>
              <p:cNvSpPr/>
              <p:nvPr/>
            </p:nvSpPr>
            <p:spPr>
              <a:xfrm>
                <a:off x="3586885" y="4571559"/>
                <a:ext cx="494307" cy="1255663"/>
              </a:xfrm>
              <a:custGeom>
                <a:avLst/>
                <a:gdLst>
                  <a:gd name="connsiteX0" fmla="*/ 451799 w 492743"/>
                  <a:gd name="connsiteY0" fmla="*/ 0 h 1255594"/>
                  <a:gd name="connsiteX1" fmla="*/ 274378 w 492743"/>
                  <a:gd name="connsiteY1" fmla="*/ 109182 h 1255594"/>
                  <a:gd name="connsiteX2" fmla="*/ 83310 w 492743"/>
                  <a:gd name="connsiteY2" fmla="*/ 286603 h 1255594"/>
                  <a:gd name="connsiteX3" fmla="*/ 15071 w 492743"/>
                  <a:gd name="connsiteY3" fmla="*/ 504967 h 1255594"/>
                  <a:gd name="connsiteX4" fmla="*/ 15071 w 492743"/>
                  <a:gd name="connsiteY4" fmla="*/ 723331 h 1255594"/>
                  <a:gd name="connsiteX5" fmla="*/ 178844 w 492743"/>
                  <a:gd name="connsiteY5" fmla="*/ 1037230 h 1255594"/>
                  <a:gd name="connsiteX6" fmla="*/ 178844 w 492743"/>
                  <a:gd name="connsiteY6" fmla="*/ 1037230 h 1255594"/>
                  <a:gd name="connsiteX7" fmla="*/ 397208 w 492743"/>
                  <a:gd name="connsiteY7" fmla="*/ 1187355 h 1255594"/>
                  <a:gd name="connsiteX8" fmla="*/ 397208 w 492743"/>
                  <a:gd name="connsiteY8" fmla="*/ 1187355 h 1255594"/>
                  <a:gd name="connsiteX9" fmla="*/ 492743 w 492743"/>
                  <a:gd name="connsiteY9" fmla="*/ 1255594 h 12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743" h="1255594">
                    <a:moveTo>
                      <a:pt x="451799" y="0"/>
                    </a:moveTo>
                    <a:cubicBezTo>
                      <a:pt x="393796" y="30707"/>
                      <a:pt x="335793" y="61415"/>
                      <a:pt x="274378" y="109182"/>
                    </a:cubicBezTo>
                    <a:cubicBezTo>
                      <a:pt x="212963" y="156949"/>
                      <a:pt x="126528" y="220639"/>
                      <a:pt x="83310" y="286603"/>
                    </a:cubicBezTo>
                    <a:cubicBezTo>
                      <a:pt x="40092" y="352567"/>
                      <a:pt x="26444" y="432179"/>
                      <a:pt x="15071" y="504967"/>
                    </a:cubicBezTo>
                    <a:cubicBezTo>
                      <a:pt x="3698" y="577755"/>
                      <a:pt x="-12225" y="634621"/>
                      <a:pt x="15071" y="723331"/>
                    </a:cubicBezTo>
                    <a:cubicBezTo>
                      <a:pt x="42366" y="812042"/>
                      <a:pt x="178844" y="1037230"/>
                      <a:pt x="178844" y="1037230"/>
                    </a:cubicBezTo>
                    <a:lnTo>
                      <a:pt x="178844" y="1037230"/>
                    </a:lnTo>
                    <a:lnTo>
                      <a:pt x="397208" y="1187355"/>
                    </a:lnTo>
                    <a:lnTo>
                      <a:pt x="397208" y="1187355"/>
                    </a:lnTo>
                    <a:lnTo>
                      <a:pt x="492743" y="1255594"/>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3" name="Frihåndsform 182"/>
              <p:cNvSpPr/>
              <p:nvPr/>
            </p:nvSpPr>
            <p:spPr>
              <a:xfrm>
                <a:off x="3918297" y="5694045"/>
                <a:ext cx="174129" cy="133176"/>
              </a:xfrm>
              <a:custGeom>
                <a:avLst/>
                <a:gdLst>
                  <a:gd name="connsiteX0" fmla="*/ 109183 w 177421"/>
                  <a:gd name="connsiteY0" fmla="*/ 0 h 136478"/>
                  <a:gd name="connsiteX1" fmla="*/ 177421 w 177421"/>
                  <a:gd name="connsiteY1" fmla="*/ 136478 h 136478"/>
                  <a:gd name="connsiteX2" fmla="*/ 177421 w 177421"/>
                  <a:gd name="connsiteY2" fmla="*/ 136478 h 136478"/>
                  <a:gd name="connsiteX3" fmla="*/ 0 w 177421"/>
                  <a:gd name="connsiteY3" fmla="*/ 136478 h 136478"/>
                </a:gdLst>
                <a:ahLst/>
                <a:cxnLst>
                  <a:cxn ang="0">
                    <a:pos x="connsiteX0" y="connsiteY0"/>
                  </a:cxn>
                  <a:cxn ang="0">
                    <a:pos x="connsiteX1" y="connsiteY1"/>
                  </a:cxn>
                  <a:cxn ang="0">
                    <a:pos x="connsiteX2" y="connsiteY2"/>
                  </a:cxn>
                  <a:cxn ang="0">
                    <a:pos x="connsiteX3" y="connsiteY3"/>
                  </a:cxn>
                </a:cxnLst>
                <a:rect l="l" t="t" r="r" b="b"/>
                <a:pathLst>
                  <a:path w="177421" h="136478">
                    <a:moveTo>
                      <a:pt x="109183" y="0"/>
                    </a:moveTo>
                    <a:lnTo>
                      <a:pt x="177421" y="136478"/>
                    </a:lnTo>
                    <a:lnTo>
                      <a:pt x="177421" y="136478"/>
                    </a:lnTo>
                    <a:lnTo>
                      <a:pt x="0" y="136478"/>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 name="Frihåndsform 183"/>
              <p:cNvSpPr/>
              <p:nvPr/>
            </p:nvSpPr>
            <p:spPr>
              <a:xfrm>
                <a:off x="4423838" y="4980600"/>
                <a:ext cx="1735690" cy="1027361"/>
              </a:xfrm>
              <a:custGeom>
                <a:avLst/>
                <a:gdLst>
                  <a:gd name="connsiteX0" fmla="*/ 0 w 1734276"/>
                  <a:gd name="connsiteY0" fmla="*/ 996286 h 1023814"/>
                  <a:gd name="connsiteX1" fmla="*/ 232012 w 1734276"/>
                  <a:gd name="connsiteY1" fmla="*/ 1023582 h 1023814"/>
                  <a:gd name="connsiteX2" fmla="*/ 518615 w 1734276"/>
                  <a:gd name="connsiteY2" fmla="*/ 982639 h 1023814"/>
                  <a:gd name="connsiteX3" fmla="*/ 518615 w 1734276"/>
                  <a:gd name="connsiteY3" fmla="*/ 982639 h 1023814"/>
                  <a:gd name="connsiteX4" fmla="*/ 1009934 w 1734276"/>
                  <a:gd name="connsiteY4" fmla="*/ 846161 h 1023814"/>
                  <a:gd name="connsiteX5" fmla="*/ 1009934 w 1734276"/>
                  <a:gd name="connsiteY5" fmla="*/ 846161 h 1023814"/>
                  <a:gd name="connsiteX6" fmla="*/ 1214650 w 1734276"/>
                  <a:gd name="connsiteY6" fmla="*/ 736979 h 1023814"/>
                  <a:gd name="connsiteX7" fmla="*/ 1514901 w 1734276"/>
                  <a:gd name="connsiteY7" fmla="*/ 518615 h 1023814"/>
                  <a:gd name="connsiteX8" fmla="*/ 1514901 w 1734276"/>
                  <a:gd name="connsiteY8" fmla="*/ 518615 h 1023814"/>
                  <a:gd name="connsiteX9" fmla="*/ 1705970 w 1734276"/>
                  <a:gd name="connsiteY9" fmla="*/ 232012 h 1023814"/>
                  <a:gd name="connsiteX10" fmla="*/ 1733265 w 1734276"/>
                  <a:gd name="connsiteY10" fmla="*/ 95534 h 1023814"/>
                  <a:gd name="connsiteX11" fmla="*/ 1733265 w 1734276"/>
                  <a:gd name="connsiteY11" fmla="*/ 95534 h 1023814"/>
                  <a:gd name="connsiteX12" fmla="*/ 1733265 w 1734276"/>
                  <a:gd name="connsiteY12" fmla="*/ 0 h 102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276" h="1023814">
                    <a:moveTo>
                      <a:pt x="0" y="996286"/>
                    </a:moveTo>
                    <a:cubicBezTo>
                      <a:pt x="72788" y="1011071"/>
                      <a:pt x="145576" y="1025856"/>
                      <a:pt x="232012" y="1023582"/>
                    </a:cubicBezTo>
                    <a:cubicBezTo>
                      <a:pt x="318448" y="1021308"/>
                      <a:pt x="518615" y="982639"/>
                      <a:pt x="518615" y="982639"/>
                    </a:cubicBezTo>
                    <a:lnTo>
                      <a:pt x="518615" y="982639"/>
                    </a:lnTo>
                    <a:lnTo>
                      <a:pt x="1009934" y="846161"/>
                    </a:lnTo>
                    <a:lnTo>
                      <a:pt x="1009934" y="846161"/>
                    </a:lnTo>
                    <a:cubicBezTo>
                      <a:pt x="1044053" y="827964"/>
                      <a:pt x="1130489" y="791570"/>
                      <a:pt x="1214650" y="736979"/>
                    </a:cubicBezTo>
                    <a:cubicBezTo>
                      <a:pt x="1298811" y="682388"/>
                      <a:pt x="1514901" y="518615"/>
                      <a:pt x="1514901" y="518615"/>
                    </a:cubicBezTo>
                    <a:lnTo>
                      <a:pt x="1514901" y="518615"/>
                    </a:lnTo>
                    <a:cubicBezTo>
                      <a:pt x="1546746" y="470848"/>
                      <a:pt x="1669576" y="302525"/>
                      <a:pt x="1705970" y="232012"/>
                    </a:cubicBezTo>
                    <a:cubicBezTo>
                      <a:pt x="1742364" y="161499"/>
                      <a:pt x="1733265" y="95534"/>
                      <a:pt x="1733265" y="95534"/>
                    </a:cubicBezTo>
                    <a:lnTo>
                      <a:pt x="1733265" y="95534"/>
                    </a:lnTo>
                    <a:lnTo>
                      <a:pt x="1733265"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5" name="Frihåndsform 184"/>
              <p:cNvSpPr/>
              <p:nvPr/>
            </p:nvSpPr>
            <p:spPr>
              <a:xfrm>
                <a:off x="6075273" y="4914012"/>
                <a:ext cx="162895" cy="137934"/>
              </a:xfrm>
              <a:custGeom>
                <a:avLst/>
                <a:gdLst>
                  <a:gd name="connsiteX0" fmla="*/ 0 w 163773"/>
                  <a:gd name="connsiteY0" fmla="*/ 122890 h 136538"/>
                  <a:gd name="connsiteX1" fmla="*/ 81886 w 163773"/>
                  <a:gd name="connsiteY1" fmla="*/ 60 h 136538"/>
                  <a:gd name="connsiteX2" fmla="*/ 163773 w 163773"/>
                  <a:gd name="connsiteY2" fmla="*/ 136538 h 136538"/>
                  <a:gd name="connsiteX3" fmla="*/ 163773 w 163773"/>
                  <a:gd name="connsiteY3" fmla="*/ 136538 h 136538"/>
                </a:gdLst>
                <a:ahLst/>
                <a:cxnLst>
                  <a:cxn ang="0">
                    <a:pos x="connsiteX0" y="connsiteY0"/>
                  </a:cxn>
                  <a:cxn ang="0">
                    <a:pos x="connsiteX1" y="connsiteY1"/>
                  </a:cxn>
                  <a:cxn ang="0">
                    <a:pos x="connsiteX2" y="connsiteY2"/>
                  </a:cxn>
                  <a:cxn ang="0">
                    <a:pos x="connsiteX3" y="connsiteY3"/>
                  </a:cxn>
                </a:cxnLst>
                <a:rect l="l" t="t" r="r" b="b"/>
                <a:pathLst>
                  <a:path w="163773" h="136538">
                    <a:moveTo>
                      <a:pt x="0" y="122890"/>
                    </a:moveTo>
                    <a:cubicBezTo>
                      <a:pt x="27295" y="60337"/>
                      <a:pt x="54591" y="-2215"/>
                      <a:pt x="81886" y="60"/>
                    </a:cubicBezTo>
                    <a:cubicBezTo>
                      <a:pt x="109182" y="2335"/>
                      <a:pt x="163773" y="136538"/>
                      <a:pt x="163773" y="136538"/>
                    </a:cubicBezTo>
                    <a:lnTo>
                      <a:pt x="163773" y="136538"/>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86" name="Rett pil 185"/>
              <p:cNvCxnSpPr/>
              <p:nvPr/>
            </p:nvCxnSpPr>
            <p:spPr>
              <a:xfrm flipV="1">
                <a:off x="6159528" y="1342033"/>
                <a:ext cx="0" cy="34578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Rett pil 187"/>
              <p:cNvCxnSpPr/>
              <p:nvPr/>
            </p:nvCxnSpPr>
            <p:spPr>
              <a:xfrm>
                <a:off x="7344743" y="1342033"/>
                <a:ext cx="0" cy="479434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 name="Ellipse 188"/>
              <p:cNvSpPr/>
              <p:nvPr/>
            </p:nvSpPr>
            <p:spPr>
              <a:xfrm>
                <a:off x="4199153" y="1151781"/>
                <a:ext cx="264003" cy="214032"/>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0" name="Ellipse 189"/>
              <p:cNvSpPr/>
              <p:nvPr/>
            </p:nvSpPr>
            <p:spPr>
              <a:xfrm>
                <a:off x="4176685" y="3762988"/>
                <a:ext cx="264003" cy="214035"/>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1" name="Ellipse 190"/>
              <p:cNvSpPr/>
              <p:nvPr/>
            </p:nvSpPr>
            <p:spPr>
              <a:xfrm>
                <a:off x="4193534" y="2478787"/>
                <a:ext cx="258388" cy="21879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2" name="Ellipse 191"/>
              <p:cNvSpPr/>
              <p:nvPr/>
            </p:nvSpPr>
            <p:spPr>
              <a:xfrm>
                <a:off x="4210388" y="5075726"/>
                <a:ext cx="258388" cy="218790"/>
              </a:xfrm>
              <a:prstGeom prst="ellipse">
                <a:avLst/>
              </a:prstGeom>
              <a:solidFill>
                <a:schemeClr val="tx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3" name="Frihåndsform 192"/>
              <p:cNvSpPr/>
              <p:nvPr/>
            </p:nvSpPr>
            <p:spPr>
              <a:xfrm>
                <a:off x="2306181" y="1161294"/>
                <a:ext cx="162898" cy="95126"/>
              </a:xfrm>
              <a:custGeom>
                <a:avLst/>
                <a:gdLst>
                  <a:gd name="connsiteX0" fmla="*/ 0 w 163773"/>
                  <a:gd name="connsiteY0" fmla="*/ 0 h 95534"/>
                  <a:gd name="connsiteX1" fmla="*/ 95534 w 163773"/>
                  <a:gd name="connsiteY1" fmla="*/ 95534 h 95534"/>
                  <a:gd name="connsiteX2" fmla="*/ 163773 w 163773"/>
                  <a:gd name="connsiteY2" fmla="*/ 0 h 95534"/>
                </a:gdLst>
                <a:ahLst/>
                <a:cxnLst>
                  <a:cxn ang="0">
                    <a:pos x="connsiteX0" y="connsiteY0"/>
                  </a:cxn>
                  <a:cxn ang="0">
                    <a:pos x="connsiteX1" y="connsiteY1"/>
                  </a:cxn>
                  <a:cxn ang="0">
                    <a:pos x="connsiteX2" y="connsiteY2"/>
                  </a:cxn>
                </a:cxnLst>
                <a:rect l="l" t="t" r="r" b="b"/>
                <a:pathLst>
                  <a:path w="163773" h="95534">
                    <a:moveTo>
                      <a:pt x="0" y="0"/>
                    </a:moveTo>
                    <a:cubicBezTo>
                      <a:pt x="34119" y="47767"/>
                      <a:pt x="68239" y="95534"/>
                      <a:pt x="95534" y="95534"/>
                    </a:cubicBezTo>
                    <a:cubicBezTo>
                      <a:pt x="122829" y="95534"/>
                      <a:pt x="143301" y="47767"/>
                      <a:pt x="163773"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95" name="Rectangle 2"/>
            <p:cNvSpPr txBox="1">
              <a:spLocks noChangeArrowheads="1"/>
            </p:cNvSpPr>
            <p:nvPr/>
          </p:nvSpPr>
          <p:spPr bwMode="auto">
            <a:xfrm>
              <a:off x="6597403" y="5925700"/>
              <a:ext cx="1547728" cy="44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600" b="1" dirty="0" smtClean="0">
                  <a:latin typeface="Georgia" panose="02040502050405020303" pitchFamily="18" charset="0"/>
                </a:rPr>
                <a:t>Illinois</a:t>
              </a:r>
              <a:endParaRPr lang="nb-NO" sz="1600" b="1" dirty="0">
                <a:solidFill>
                  <a:schemeClr val="tx1"/>
                </a:solidFill>
                <a:latin typeface="Georgia" panose="02040502050405020303" pitchFamily="18" charset="0"/>
              </a:endParaRPr>
            </a:p>
          </p:txBody>
        </p:sp>
        <p:sp>
          <p:nvSpPr>
            <p:cNvPr id="196" name="Frihåndsform 195"/>
            <p:cNvSpPr/>
            <p:nvPr/>
          </p:nvSpPr>
          <p:spPr>
            <a:xfrm>
              <a:off x="7864159" y="4117163"/>
              <a:ext cx="339706" cy="187364"/>
            </a:xfrm>
            <a:custGeom>
              <a:avLst/>
              <a:gdLst>
                <a:gd name="connsiteX0" fmla="*/ 0 w 1201003"/>
                <a:gd name="connsiteY0" fmla="*/ 547120 h 560767"/>
                <a:gd name="connsiteX1" fmla="*/ 81887 w 1201003"/>
                <a:gd name="connsiteY1" fmla="*/ 328755 h 560767"/>
                <a:gd name="connsiteX2" fmla="*/ 191069 w 1201003"/>
                <a:gd name="connsiteY2" fmla="*/ 151334 h 560767"/>
                <a:gd name="connsiteX3" fmla="*/ 368490 w 1201003"/>
                <a:gd name="connsiteY3" fmla="*/ 42152 h 560767"/>
                <a:gd name="connsiteX4" fmla="*/ 532263 w 1201003"/>
                <a:gd name="connsiteY4" fmla="*/ 1209 h 560767"/>
                <a:gd name="connsiteX5" fmla="*/ 696036 w 1201003"/>
                <a:gd name="connsiteY5" fmla="*/ 14857 h 560767"/>
                <a:gd name="connsiteX6" fmla="*/ 846161 w 1201003"/>
                <a:gd name="connsiteY6" fmla="*/ 55800 h 560767"/>
                <a:gd name="connsiteX7" fmla="*/ 996287 w 1201003"/>
                <a:gd name="connsiteY7" fmla="*/ 124039 h 560767"/>
                <a:gd name="connsiteX8" fmla="*/ 1105469 w 1201003"/>
                <a:gd name="connsiteY8" fmla="*/ 233221 h 560767"/>
                <a:gd name="connsiteX9" fmla="*/ 1173707 w 1201003"/>
                <a:gd name="connsiteY9" fmla="*/ 410642 h 560767"/>
                <a:gd name="connsiteX10" fmla="*/ 1201003 w 1201003"/>
                <a:gd name="connsiteY10" fmla="*/ 560767 h 56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1003" h="560767">
                  <a:moveTo>
                    <a:pt x="0" y="547120"/>
                  </a:moveTo>
                  <a:cubicBezTo>
                    <a:pt x="25021" y="470919"/>
                    <a:pt x="50042" y="394719"/>
                    <a:pt x="81887" y="328755"/>
                  </a:cubicBezTo>
                  <a:cubicBezTo>
                    <a:pt x="113732" y="262791"/>
                    <a:pt x="143302" y="199101"/>
                    <a:pt x="191069" y="151334"/>
                  </a:cubicBezTo>
                  <a:cubicBezTo>
                    <a:pt x="238836" y="103567"/>
                    <a:pt x="311624" y="67173"/>
                    <a:pt x="368490" y="42152"/>
                  </a:cubicBezTo>
                  <a:cubicBezTo>
                    <a:pt x="425356" y="17131"/>
                    <a:pt x="477672" y="5758"/>
                    <a:pt x="532263" y="1209"/>
                  </a:cubicBezTo>
                  <a:cubicBezTo>
                    <a:pt x="586854" y="-3340"/>
                    <a:pt x="643720" y="5758"/>
                    <a:pt x="696036" y="14857"/>
                  </a:cubicBezTo>
                  <a:cubicBezTo>
                    <a:pt x="748352" y="23955"/>
                    <a:pt x="796119" y="37603"/>
                    <a:pt x="846161" y="55800"/>
                  </a:cubicBezTo>
                  <a:cubicBezTo>
                    <a:pt x="896203" y="73997"/>
                    <a:pt x="953069" y="94469"/>
                    <a:pt x="996287" y="124039"/>
                  </a:cubicBezTo>
                  <a:cubicBezTo>
                    <a:pt x="1039505" y="153609"/>
                    <a:pt x="1075899" y="185454"/>
                    <a:pt x="1105469" y="233221"/>
                  </a:cubicBezTo>
                  <a:cubicBezTo>
                    <a:pt x="1135039" y="280988"/>
                    <a:pt x="1157785" y="356051"/>
                    <a:pt x="1173707" y="410642"/>
                  </a:cubicBezTo>
                  <a:cubicBezTo>
                    <a:pt x="1189629" y="465233"/>
                    <a:pt x="1195316" y="513000"/>
                    <a:pt x="1201003" y="560767"/>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7" name="Frihåndsform 196"/>
            <p:cNvSpPr/>
            <p:nvPr/>
          </p:nvSpPr>
          <p:spPr>
            <a:xfrm>
              <a:off x="8176879" y="4264831"/>
              <a:ext cx="46035" cy="31757"/>
            </a:xfrm>
            <a:custGeom>
              <a:avLst/>
              <a:gdLst>
                <a:gd name="connsiteX0" fmla="*/ 0 w 163773"/>
                <a:gd name="connsiteY0" fmla="*/ 0 h 95534"/>
                <a:gd name="connsiteX1" fmla="*/ 95534 w 163773"/>
                <a:gd name="connsiteY1" fmla="*/ 95534 h 95534"/>
                <a:gd name="connsiteX2" fmla="*/ 163773 w 163773"/>
                <a:gd name="connsiteY2" fmla="*/ 0 h 95534"/>
              </a:gdLst>
              <a:ahLst/>
              <a:cxnLst>
                <a:cxn ang="0">
                  <a:pos x="connsiteX0" y="connsiteY0"/>
                </a:cxn>
                <a:cxn ang="0">
                  <a:pos x="connsiteX1" y="connsiteY1"/>
                </a:cxn>
                <a:cxn ang="0">
                  <a:pos x="connsiteX2" y="connsiteY2"/>
                </a:cxn>
              </a:cxnLst>
              <a:rect l="l" t="t" r="r" b="b"/>
              <a:pathLst>
                <a:path w="163773" h="95534">
                  <a:moveTo>
                    <a:pt x="0" y="0"/>
                  </a:moveTo>
                  <a:cubicBezTo>
                    <a:pt x="34119" y="47767"/>
                    <a:pt x="68239" y="95534"/>
                    <a:pt x="95534" y="95534"/>
                  </a:cubicBezTo>
                  <a:cubicBezTo>
                    <a:pt x="122829" y="95534"/>
                    <a:pt x="143301" y="47767"/>
                    <a:pt x="163773"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99" name="Rectangle 2"/>
          <p:cNvSpPr txBox="1">
            <a:spLocks noChangeArrowheads="1"/>
          </p:cNvSpPr>
          <p:nvPr/>
        </p:nvSpPr>
        <p:spPr>
          <a:xfrm>
            <a:off x="-66675" y="49213"/>
            <a:ext cx="8637588" cy="1025525"/>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eaLnBrk="1" hangingPunct="1">
              <a:defRPr/>
            </a:pPr>
            <a:r>
              <a:rPr lang="en-US" sz="2800" b="1" dirty="0" smtClean="0">
                <a:latin typeface="Georgia" panose="02040502050405020303" pitchFamily="18" charset="0"/>
              </a:rPr>
              <a:t>Commonly used COD tests</a:t>
            </a:r>
            <a:endParaRPr lang="en-US" sz="2800" b="1" baseline="40000" dirty="0">
              <a:latin typeface="Georgia" panose="02040502050405020303" pitchFamily="18" charset="0"/>
            </a:endParaRPr>
          </a:p>
        </p:txBody>
      </p:sp>
      <p:sp>
        <p:nvSpPr>
          <p:cNvPr id="89" name="Rectangle 2"/>
          <p:cNvSpPr txBox="1">
            <a:spLocks noChangeArrowheads="1"/>
          </p:cNvSpPr>
          <p:nvPr/>
        </p:nvSpPr>
        <p:spPr bwMode="auto">
          <a:xfrm>
            <a:off x="7847013" y="5780088"/>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94" name="Rectangle 2"/>
          <p:cNvSpPr txBox="1">
            <a:spLocks noChangeArrowheads="1"/>
          </p:cNvSpPr>
          <p:nvPr/>
        </p:nvSpPr>
        <p:spPr bwMode="auto">
          <a:xfrm>
            <a:off x="6129338" y="5816600"/>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96" name="Rectangle 2"/>
          <p:cNvSpPr txBox="1">
            <a:spLocks noChangeArrowheads="1"/>
          </p:cNvSpPr>
          <p:nvPr/>
        </p:nvSpPr>
        <p:spPr bwMode="auto">
          <a:xfrm>
            <a:off x="4937125" y="5584825"/>
            <a:ext cx="7191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97" name="Rectangle 2"/>
          <p:cNvSpPr txBox="1">
            <a:spLocks noChangeArrowheads="1"/>
          </p:cNvSpPr>
          <p:nvPr/>
        </p:nvSpPr>
        <p:spPr bwMode="auto">
          <a:xfrm>
            <a:off x="3960813" y="544353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99" name="Rectangle 2"/>
          <p:cNvSpPr txBox="1">
            <a:spLocks noChangeArrowheads="1"/>
          </p:cNvSpPr>
          <p:nvPr/>
        </p:nvSpPr>
        <p:spPr bwMode="auto">
          <a:xfrm>
            <a:off x="1960563" y="4826000"/>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2" name="Rectangle 2"/>
          <p:cNvSpPr txBox="1">
            <a:spLocks noChangeArrowheads="1"/>
          </p:cNvSpPr>
          <p:nvPr/>
        </p:nvSpPr>
        <p:spPr bwMode="auto">
          <a:xfrm>
            <a:off x="157163" y="5532438"/>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3" name="Rectangle 2"/>
          <p:cNvSpPr txBox="1">
            <a:spLocks noChangeArrowheads="1"/>
          </p:cNvSpPr>
          <p:nvPr/>
        </p:nvSpPr>
        <p:spPr bwMode="auto">
          <a:xfrm>
            <a:off x="4217988" y="289718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4" name="Rectangle 2"/>
          <p:cNvSpPr txBox="1">
            <a:spLocks noChangeArrowheads="1"/>
          </p:cNvSpPr>
          <p:nvPr/>
        </p:nvSpPr>
        <p:spPr bwMode="auto">
          <a:xfrm>
            <a:off x="4132263" y="1511300"/>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5" name="Rectangle 2"/>
          <p:cNvSpPr txBox="1">
            <a:spLocks noChangeArrowheads="1"/>
          </p:cNvSpPr>
          <p:nvPr/>
        </p:nvSpPr>
        <p:spPr bwMode="auto">
          <a:xfrm>
            <a:off x="2606675" y="3111500"/>
            <a:ext cx="7191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6" name="Rectangle 2"/>
          <p:cNvSpPr txBox="1">
            <a:spLocks noChangeArrowheads="1"/>
          </p:cNvSpPr>
          <p:nvPr/>
        </p:nvSpPr>
        <p:spPr bwMode="auto">
          <a:xfrm>
            <a:off x="552450" y="2720975"/>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Start</a:t>
            </a:r>
            <a:endParaRPr lang="nb-NO" sz="1000" dirty="0">
              <a:solidFill>
                <a:schemeClr val="tx1"/>
              </a:solidFill>
              <a:latin typeface="Georgia" panose="02040502050405020303" pitchFamily="18" charset="0"/>
            </a:endParaRPr>
          </a:p>
        </p:txBody>
      </p:sp>
      <p:sp>
        <p:nvSpPr>
          <p:cNvPr id="107" name="Rectangle 2"/>
          <p:cNvSpPr txBox="1">
            <a:spLocks noChangeArrowheads="1"/>
          </p:cNvSpPr>
          <p:nvPr/>
        </p:nvSpPr>
        <p:spPr bwMode="auto">
          <a:xfrm>
            <a:off x="5418138" y="495458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08" name="Rectangle 2"/>
          <p:cNvSpPr txBox="1">
            <a:spLocks noChangeArrowheads="1"/>
          </p:cNvSpPr>
          <p:nvPr/>
        </p:nvSpPr>
        <p:spPr bwMode="auto">
          <a:xfrm>
            <a:off x="3254375" y="5446713"/>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09" name="Rectangle 2"/>
          <p:cNvSpPr txBox="1">
            <a:spLocks noChangeArrowheads="1"/>
          </p:cNvSpPr>
          <p:nvPr/>
        </p:nvSpPr>
        <p:spPr bwMode="auto">
          <a:xfrm>
            <a:off x="2535238" y="464343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10" name="Rectangle 2"/>
          <p:cNvSpPr txBox="1">
            <a:spLocks noChangeArrowheads="1"/>
          </p:cNvSpPr>
          <p:nvPr/>
        </p:nvSpPr>
        <p:spPr bwMode="auto">
          <a:xfrm>
            <a:off x="1123950" y="487838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11" name="Rectangle 2"/>
          <p:cNvSpPr txBox="1">
            <a:spLocks noChangeArrowheads="1"/>
          </p:cNvSpPr>
          <p:nvPr/>
        </p:nvSpPr>
        <p:spPr bwMode="auto">
          <a:xfrm>
            <a:off x="7737475" y="2547938"/>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12" name="Rectangle 2"/>
          <p:cNvSpPr txBox="1">
            <a:spLocks noChangeArrowheads="1"/>
          </p:cNvSpPr>
          <p:nvPr/>
        </p:nvSpPr>
        <p:spPr bwMode="auto">
          <a:xfrm>
            <a:off x="7624763" y="1751013"/>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13" name="Rectangle 2"/>
          <p:cNvSpPr txBox="1">
            <a:spLocks noChangeArrowheads="1"/>
          </p:cNvSpPr>
          <p:nvPr/>
        </p:nvSpPr>
        <p:spPr bwMode="auto">
          <a:xfrm>
            <a:off x="3106738" y="1333500"/>
            <a:ext cx="720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
        <p:nvSpPr>
          <p:cNvPr id="114" name="Rectangle 2"/>
          <p:cNvSpPr txBox="1">
            <a:spLocks noChangeArrowheads="1"/>
          </p:cNvSpPr>
          <p:nvPr/>
        </p:nvSpPr>
        <p:spPr bwMode="auto">
          <a:xfrm>
            <a:off x="1023938" y="2717800"/>
            <a:ext cx="7191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lgn="l" defTabSz="1042988" rtl="0" eaLnBrk="0" fontAlgn="base" hangingPunct="0">
              <a:spcBef>
                <a:spcPct val="0"/>
              </a:spcBef>
              <a:spcAft>
                <a:spcPct val="0"/>
              </a:spcAft>
              <a:defRPr sz="3000">
                <a:solidFill>
                  <a:srgbClr val="404041"/>
                </a:solidFill>
                <a:latin typeface="+mj-lt"/>
                <a:ea typeface="ＭＳ Ｐゴシック" charset="0"/>
                <a:cs typeface="+mj-cs"/>
              </a:defRPr>
            </a:lvl1pPr>
            <a:lvl2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2pPr>
            <a:lvl3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3pPr>
            <a:lvl4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4pPr>
            <a:lvl5pPr algn="l" defTabSz="1042988" rtl="0" eaLnBrk="0" fontAlgn="base" hangingPunct="0">
              <a:spcBef>
                <a:spcPct val="0"/>
              </a:spcBef>
              <a:spcAft>
                <a:spcPct val="0"/>
              </a:spcAft>
              <a:defRPr sz="3000">
                <a:solidFill>
                  <a:srgbClr val="404041"/>
                </a:solidFill>
                <a:latin typeface="Georgia" pitchFamily="18" charset="0"/>
                <a:ea typeface="ＭＳ Ｐゴシック" charset="0"/>
                <a:cs typeface="Arial" charset="0"/>
              </a:defRPr>
            </a:lvl5pPr>
            <a:lvl6pPr marL="457200" algn="l" defTabSz="1042988" rtl="0" fontAlgn="base">
              <a:spcBef>
                <a:spcPct val="0"/>
              </a:spcBef>
              <a:spcAft>
                <a:spcPct val="0"/>
              </a:spcAft>
              <a:defRPr sz="3000">
                <a:solidFill>
                  <a:srgbClr val="404041"/>
                </a:solidFill>
                <a:latin typeface="Georgia" pitchFamily="18" charset="0"/>
                <a:cs typeface="Arial" charset="0"/>
              </a:defRPr>
            </a:lvl6pPr>
            <a:lvl7pPr marL="914400" algn="l" defTabSz="1042988" rtl="0" fontAlgn="base">
              <a:spcBef>
                <a:spcPct val="0"/>
              </a:spcBef>
              <a:spcAft>
                <a:spcPct val="0"/>
              </a:spcAft>
              <a:defRPr sz="3000">
                <a:solidFill>
                  <a:srgbClr val="404041"/>
                </a:solidFill>
                <a:latin typeface="Georgia" pitchFamily="18" charset="0"/>
                <a:cs typeface="Arial" charset="0"/>
              </a:defRPr>
            </a:lvl7pPr>
            <a:lvl8pPr marL="1371600" algn="l" defTabSz="1042988" rtl="0" fontAlgn="base">
              <a:spcBef>
                <a:spcPct val="0"/>
              </a:spcBef>
              <a:spcAft>
                <a:spcPct val="0"/>
              </a:spcAft>
              <a:defRPr sz="3000">
                <a:solidFill>
                  <a:srgbClr val="404041"/>
                </a:solidFill>
                <a:latin typeface="Georgia" pitchFamily="18" charset="0"/>
                <a:cs typeface="Arial" charset="0"/>
              </a:defRPr>
            </a:lvl8pPr>
            <a:lvl9pPr marL="1828800" algn="l" defTabSz="1042988" rtl="0" fontAlgn="base">
              <a:spcBef>
                <a:spcPct val="0"/>
              </a:spcBef>
              <a:spcAft>
                <a:spcPct val="0"/>
              </a:spcAft>
              <a:defRPr sz="3000">
                <a:solidFill>
                  <a:srgbClr val="404041"/>
                </a:solidFill>
                <a:latin typeface="Georgia" pitchFamily="18" charset="0"/>
                <a:cs typeface="Arial" charset="0"/>
              </a:defRPr>
            </a:lvl9pPr>
          </a:lstStyle>
          <a:p>
            <a:pPr algn="ctr" eaLnBrk="1" hangingPunct="1">
              <a:defRPr/>
            </a:pPr>
            <a:r>
              <a:rPr lang="nb-NO" sz="1000" dirty="0" smtClean="0">
                <a:latin typeface="Georgia" panose="02040502050405020303" pitchFamily="18" charset="0"/>
              </a:rPr>
              <a:t>Finish</a:t>
            </a:r>
            <a:endParaRPr lang="nb-NO" sz="10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4138" y="134938"/>
            <a:ext cx="8280400" cy="884237"/>
          </a:xfrm>
        </p:spPr>
        <p:txBody>
          <a:bodyPr/>
          <a:lstStyle/>
          <a:p>
            <a:pPr eaLnBrk="1" hangingPunct="1">
              <a:defRPr/>
            </a:pPr>
            <a:r>
              <a:rPr lang="en-US" sz="2800" b="1" dirty="0" smtClean="0">
                <a:latin typeface="Georgia" panose="02040502050405020303" pitchFamily="18" charset="0"/>
              </a:rPr>
              <a:t>Future sprint test recommendations for soccer</a:t>
            </a:r>
            <a:endParaRPr lang="en-US" sz="2800" b="1" baseline="40000" dirty="0">
              <a:latin typeface="Georgia" panose="02040502050405020303" pitchFamily="18" charset="0"/>
            </a:endParaRPr>
          </a:p>
        </p:txBody>
      </p:sp>
      <p:sp>
        <p:nvSpPr>
          <p:cNvPr id="2" name="Ellipse 1"/>
          <p:cNvSpPr/>
          <p:nvPr/>
        </p:nvSpPr>
        <p:spPr>
          <a:xfrm>
            <a:off x="619125" y="1455738"/>
            <a:ext cx="7416800" cy="3122612"/>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Ellipse 12"/>
          <p:cNvSpPr/>
          <p:nvPr/>
        </p:nvSpPr>
        <p:spPr>
          <a:xfrm>
            <a:off x="3308350" y="2474913"/>
            <a:ext cx="2012950" cy="1106487"/>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6805" name="Rektangel 4"/>
          <p:cNvSpPr>
            <a:spLocks noChangeArrowheads="1"/>
          </p:cNvSpPr>
          <p:nvPr/>
        </p:nvSpPr>
        <p:spPr bwMode="auto">
          <a:xfrm>
            <a:off x="4210050" y="2852738"/>
            <a:ext cx="285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b="1">
                <a:latin typeface="Georgia" pitchFamily="18" charset="0"/>
              </a:rPr>
              <a:t>•</a:t>
            </a:r>
            <a:endParaRPr lang="en-US" altLang="en-US" sz="1800"/>
          </a:p>
        </p:txBody>
      </p:sp>
      <p:cxnSp>
        <p:nvCxnSpPr>
          <p:cNvPr id="14" name="Rett linje 13"/>
          <p:cNvCxnSpPr/>
          <p:nvPr/>
        </p:nvCxnSpPr>
        <p:spPr>
          <a:xfrm>
            <a:off x="3697288" y="3581400"/>
            <a:ext cx="11985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3803650" y="1468438"/>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tt linje 17"/>
          <p:cNvCxnSpPr/>
          <p:nvPr/>
        </p:nvCxnSpPr>
        <p:spPr>
          <a:xfrm>
            <a:off x="3575050" y="4605338"/>
            <a:ext cx="145097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3752850" y="2465388"/>
            <a:ext cx="10906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6810" name="Bil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1773238"/>
            <a:ext cx="6619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Rett linje 19"/>
          <p:cNvCxnSpPr/>
          <p:nvPr/>
        </p:nvCxnSpPr>
        <p:spPr>
          <a:xfrm>
            <a:off x="3151188" y="2588917"/>
            <a:ext cx="0" cy="835089"/>
          </a:xfrm>
          <a:prstGeom prst="line">
            <a:avLst/>
          </a:prstGeom>
          <a:ln w="25400">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5162550" y="2604837"/>
            <a:ext cx="0" cy="835089"/>
          </a:xfrm>
          <a:prstGeom prst="line">
            <a:avLst/>
          </a:prstGeom>
          <a:ln w="25400">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 name="Rett linje 22"/>
          <p:cNvCxnSpPr/>
          <p:nvPr/>
        </p:nvCxnSpPr>
        <p:spPr>
          <a:xfrm>
            <a:off x="444500" y="2591189"/>
            <a:ext cx="0" cy="835089"/>
          </a:xfrm>
          <a:prstGeom prst="line">
            <a:avLst/>
          </a:prstGeom>
          <a:ln w="25400">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 name="Rett linje 23"/>
          <p:cNvCxnSpPr/>
          <p:nvPr/>
        </p:nvCxnSpPr>
        <p:spPr>
          <a:xfrm>
            <a:off x="7881938" y="2604837"/>
            <a:ext cx="0" cy="835089"/>
          </a:xfrm>
          <a:prstGeom prst="line">
            <a:avLst/>
          </a:prstGeom>
          <a:ln w="25400">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76815" name="Bilde 15"/>
          <p:cNvPicPr>
            <a:picLocks noChangeAspect="1"/>
          </p:cNvPicPr>
          <p:nvPr/>
        </p:nvPicPr>
        <p:blipFill>
          <a:blip r:embed="rId4">
            <a:extLst>
              <a:ext uri="{28A0092B-C50C-407E-A947-70E740481C1C}">
                <a14:useLocalDpi xmlns:a14="http://schemas.microsoft.com/office/drawing/2010/main" val="0"/>
              </a:ext>
            </a:extLst>
          </a:blip>
          <a:srcRect l="62915" t="52608"/>
          <a:stretch>
            <a:fillRect/>
          </a:stretch>
        </p:blipFill>
        <p:spPr bwMode="auto">
          <a:xfrm>
            <a:off x="4156075" y="5353050"/>
            <a:ext cx="13176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Bue 24"/>
          <p:cNvSpPr/>
          <p:nvPr/>
        </p:nvSpPr>
        <p:spPr>
          <a:xfrm>
            <a:off x="1703159" y="1292826"/>
            <a:ext cx="3156041" cy="8292005"/>
          </a:xfrm>
          <a:prstGeom prst="arc">
            <a:avLst/>
          </a:prstGeom>
          <a:ln w="47625">
            <a:solidFill>
              <a:srgbClr val="0070C0"/>
            </a:solidFill>
          </a:ln>
          <a:scene3d>
            <a:camera prst="orthographicFront">
              <a:rot lat="0" lon="6900004"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7" name="Rett pil 26"/>
          <p:cNvCxnSpPr/>
          <p:nvPr/>
        </p:nvCxnSpPr>
        <p:spPr>
          <a:xfrm flipV="1">
            <a:off x="5651500" y="4076700"/>
            <a:ext cx="2016125" cy="127635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Rett pil 29"/>
          <p:cNvCxnSpPr/>
          <p:nvPr/>
        </p:nvCxnSpPr>
        <p:spPr>
          <a:xfrm flipV="1">
            <a:off x="809352" y="4065696"/>
            <a:ext cx="2016224" cy="1275993"/>
          </a:xfrm>
          <a:prstGeom prst="straightConnector1">
            <a:avLst/>
          </a:prstGeom>
          <a:ln w="25400">
            <a:solidFill>
              <a:srgbClr val="0070C0"/>
            </a:solidFill>
            <a:tailEnd type="arrow"/>
          </a:ln>
          <a:scene3d>
            <a:camera prst="orthographicFront">
              <a:rot lat="0" lon="107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V="1">
            <a:off x="4714875" y="4743450"/>
            <a:ext cx="0" cy="627063"/>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76820" name="Bild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8313" y="4618038"/>
            <a:ext cx="27781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Bilde 7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48188" y="1276350"/>
            <a:ext cx="2301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Bilde 7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711575"/>
            <a:ext cx="252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Bilde 7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05763" y="3716338"/>
            <a:ext cx="2524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Rett pil 31"/>
          <p:cNvCxnSpPr/>
          <p:nvPr/>
        </p:nvCxnSpPr>
        <p:spPr>
          <a:xfrm flipV="1">
            <a:off x="4668838" y="1779588"/>
            <a:ext cx="0" cy="111442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Rett pil 40"/>
          <p:cNvCxnSpPr/>
          <p:nvPr/>
        </p:nvCxnSpPr>
        <p:spPr>
          <a:xfrm flipV="1">
            <a:off x="2876550" y="3137909"/>
            <a:ext cx="0" cy="1224722"/>
          </a:xfrm>
          <a:prstGeom prst="straightConnector1">
            <a:avLst/>
          </a:prstGeom>
          <a:ln w="25400">
            <a:solidFill>
              <a:srgbClr val="00B05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a:off x="4878388" y="2992438"/>
            <a:ext cx="3081337"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Rett pil 43"/>
          <p:cNvCxnSpPr/>
          <p:nvPr/>
        </p:nvCxnSpPr>
        <p:spPr>
          <a:xfrm flipH="1">
            <a:off x="630238" y="2992438"/>
            <a:ext cx="3389312"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Rett pil 46"/>
          <p:cNvCxnSpPr/>
          <p:nvPr/>
        </p:nvCxnSpPr>
        <p:spPr>
          <a:xfrm flipV="1">
            <a:off x="4295775" y="1258888"/>
            <a:ext cx="217488" cy="6826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271463"/>
            <a:ext cx="8280400" cy="884237"/>
          </a:xfrm>
        </p:spPr>
        <p:txBody>
          <a:bodyPr/>
          <a:lstStyle/>
          <a:p>
            <a:pPr algn="ctr" eaLnBrk="1" hangingPunct="1">
              <a:defRPr/>
            </a:pPr>
            <a:r>
              <a:rPr lang="nb-NO" sz="2800" b="1" dirty="0" smtClean="0">
                <a:latin typeface="Georgia" panose="02040502050405020303" pitchFamily="18" charset="0"/>
              </a:rPr>
              <a:t>Sprint testing </a:t>
            </a:r>
            <a:r>
              <a:rPr lang="nb-NO" sz="2800" b="1" dirty="0" err="1" smtClean="0">
                <a:latin typeface="Georgia" panose="02040502050405020303" pitchFamily="18" charset="0"/>
              </a:rPr>
              <a:t>considerations</a:t>
            </a:r>
            <a:endParaRPr lang="nb-NO" sz="2800" b="1" baseline="40000" dirty="0">
              <a:latin typeface="Georgia" panose="02040502050405020303" pitchFamily="18" charset="0"/>
            </a:endParaRPr>
          </a:p>
        </p:txBody>
      </p:sp>
      <p:sp>
        <p:nvSpPr>
          <p:cNvPr id="7" name="TekstSylinder 6"/>
          <p:cNvSpPr txBox="1"/>
          <p:nvPr/>
        </p:nvSpPr>
        <p:spPr>
          <a:xfrm>
            <a:off x="258763" y="1320800"/>
            <a:ext cx="2584450" cy="3478213"/>
          </a:xfrm>
          <a:prstGeom prst="rect">
            <a:avLst/>
          </a:prstGeom>
          <a:solidFill>
            <a:schemeClr val="accent2"/>
          </a:solidFill>
          <a:ln>
            <a:solidFill>
              <a:schemeClr val="tx1"/>
            </a:solidFill>
          </a:ln>
        </p:spPr>
        <p:txBody>
          <a:bodyPr>
            <a:spAutoFit/>
          </a:bodyPr>
          <a:lstStyle/>
          <a:p>
            <a:pPr eaLnBrk="1" hangingPunct="1">
              <a:defRPr/>
            </a:pPr>
            <a:r>
              <a:rPr lang="nb-NO" sz="2000" i="1" u="sng" dirty="0">
                <a:latin typeface="Georgia" panose="02040502050405020303" pitchFamily="18" charset="0"/>
              </a:rPr>
              <a:t>Timing equipment</a:t>
            </a:r>
          </a:p>
          <a:p>
            <a:pPr marL="342900" indent="-342900" eaLnBrk="1" hangingPunct="1">
              <a:buFont typeface="Arial" panose="020B0604020202020204" pitchFamily="34" charset="0"/>
              <a:buChar char="•"/>
              <a:defRPr/>
            </a:pPr>
            <a:r>
              <a:rPr lang="nb-NO" dirty="0" err="1">
                <a:latin typeface="Georgia" panose="02040502050405020303" pitchFamily="18" charset="0"/>
              </a:rPr>
              <a:t>Photocells</a:t>
            </a:r>
            <a:endParaRPr lang="nb-NO" dirty="0">
              <a:latin typeface="Georgia" panose="02040502050405020303" pitchFamily="18" charset="0"/>
            </a:endParaRPr>
          </a:p>
          <a:p>
            <a:pPr marL="800100" lvl="1" indent="-342900" eaLnBrk="1" hangingPunct="1">
              <a:buFont typeface="Arial" panose="020B0604020202020204" pitchFamily="34" charset="0"/>
              <a:buChar char="•"/>
              <a:defRPr/>
            </a:pPr>
            <a:r>
              <a:rPr lang="nb-NO" dirty="0">
                <a:latin typeface="Georgia" panose="02040502050405020303" pitchFamily="18" charset="0"/>
              </a:rPr>
              <a:t>Single </a:t>
            </a:r>
            <a:r>
              <a:rPr lang="nb-NO" dirty="0" err="1">
                <a:latin typeface="Georgia" panose="02040502050405020303" pitchFamily="18" charset="0"/>
              </a:rPr>
              <a:t>beamed</a:t>
            </a:r>
            <a:endParaRPr lang="nb-NO" dirty="0">
              <a:latin typeface="Georgia" panose="02040502050405020303" pitchFamily="18" charset="0"/>
            </a:endParaRPr>
          </a:p>
          <a:p>
            <a:pPr marL="800100" lvl="1" indent="-342900" eaLnBrk="1" hangingPunct="1">
              <a:buFont typeface="Arial" panose="020B0604020202020204" pitchFamily="34" charset="0"/>
              <a:buChar char="•"/>
              <a:defRPr/>
            </a:pPr>
            <a:r>
              <a:rPr lang="nb-NO" dirty="0">
                <a:latin typeface="Georgia" panose="02040502050405020303" pitchFamily="18" charset="0"/>
              </a:rPr>
              <a:t>Dual </a:t>
            </a:r>
            <a:r>
              <a:rPr lang="nb-NO" dirty="0" err="1">
                <a:latin typeface="Georgia" panose="02040502050405020303" pitchFamily="18" charset="0"/>
              </a:rPr>
              <a:t>beamed</a:t>
            </a:r>
            <a:endParaRPr lang="nb-NO" dirty="0">
              <a:latin typeface="Georgia" panose="02040502050405020303" pitchFamily="18" charset="0"/>
            </a:endParaRPr>
          </a:p>
          <a:p>
            <a:pPr marL="800100" lvl="1" indent="-342900" eaLnBrk="1" hangingPunct="1">
              <a:buFont typeface="Arial" panose="020B0604020202020204" pitchFamily="34" charset="0"/>
              <a:buChar char="•"/>
              <a:defRPr/>
            </a:pPr>
            <a:r>
              <a:rPr lang="nb-NO" dirty="0">
                <a:latin typeface="Georgia" panose="02040502050405020303" pitchFamily="18" charset="0"/>
              </a:rPr>
              <a:t>Split </a:t>
            </a:r>
            <a:r>
              <a:rPr lang="nb-NO" dirty="0" err="1">
                <a:latin typeface="Georgia" panose="02040502050405020303" pitchFamily="18" charset="0"/>
              </a:rPr>
              <a:t>beamed</a:t>
            </a:r>
            <a:endParaRPr lang="nb-NO" dirty="0">
              <a:latin typeface="Georgia" panose="02040502050405020303" pitchFamily="18" charset="0"/>
            </a:endParaRPr>
          </a:p>
          <a:p>
            <a:pPr marL="800100" lvl="1" indent="-342900" eaLnBrk="1" hangingPunct="1">
              <a:buFont typeface="Arial" panose="020B0604020202020204" pitchFamily="34" charset="0"/>
              <a:buChar char="•"/>
              <a:defRPr/>
            </a:pPr>
            <a:r>
              <a:rPr lang="nb-NO" dirty="0">
                <a:latin typeface="Georgia" panose="02040502050405020303" pitchFamily="18" charset="0"/>
              </a:rPr>
              <a:t>Post prosessing</a:t>
            </a:r>
          </a:p>
          <a:p>
            <a:pPr marL="342900" indent="-342900" eaLnBrk="1" hangingPunct="1">
              <a:buFont typeface="Arial" panose="020B0604020202020204" pitchFamily="34" charset="0"/>
              <a:buChar char="•"/>
              <a:defRPr/>
            </a:pPr>
            <a:r>
              <a:rPr lang="nb-NO" dirty="0">
                <a:latin typeface="Georgia" panose="02040502050405020303" pitchFamily="18" charset="0"/>
              </a:rPr>
              <a:t>Floor </a:t>
            </a:r>
            <a:r>
              <a:rPr lang="nb-NO" dirty="0" err="1">
                <a:latin typeface="Georgia" panose="02040502050405020303" pitchFamily="18" charset="0"/>
              </a:rPr>
              <a:t>pods</a:t>
            </a:r>
            <a:endParaRPr lang="nb-NO" dirty="0">
              <a:latin typeface="Georgia" panose="02040502050405020303" pitchFamily="18" charset="0"/>
            </a:endParaRPr>
          </a:p>
          <a:p>
            <a:pPr marL="342900" indent="-342900" eaLnBrk="1" hangingPunct="1">
              <a:buFont typeface="Arial" panose="020B0604020202020204" pitchFamily="34" charset="0"/>
              <a:buChar char="•"/>
              <a:defRPr/>
            </a:pPr>
            <a:r>
              <a:rPr lang="nb-NO" dirty="0" err="1">
                <a:latin typeface="Georgia" panose="02040502050405020303" pitchFamily="18" charset="0"/>
              </a:rPr>
              <a:t>Audio</a:t>
            </a:r>
            <a:r>
              <a:rPr lang="nb-NO" dirty="0">
                <a:latin typeface="Georgia" panose="02040502050405020303" pitchFamily="18" charset="0"/>
              </a:rPr>
              <a:t> start sensors</a:t>
            </a:r>
          </a:p>
          <a:p>
            <a:pPr marL="342900" indent="-342900" eaLnBrk="1" hangingPunct="1">
              <a:buFont typeface="Arial" panose="020B0604020202020204" pitchFamily="34" charset="0"/>
              <a:buChar char="•"/>
              <a:defRPr/>
            </a:pPr>
            <a:r>
              <a:rPr lang="nb-NO" dirty="0">
                <a:latin typeface="Georgia" panose="02040502050405020303" pitchFamily="18" charset="0"/>
              </a:rPr>
              <a:t>Visual start sensors</a:t>
            </a:r>
          </a:p>
          <a:p>
            <a:pPr marL="342900" indent="-342900" eaLnBrk="1" hangingPunct="1">
              <a:buFont typeface="Arial" panose="020B0604020202020204" pitchFamily="34" charset="0"/>
              <a:buChar char="•"/>
              <a:defRPr/>
            </a:pPr>
            <a:r>
              <a:rPr lang="nb-NO" dirty="0">
                <a:latin typeface="Georgia" panose="02040502050405020303" pitchFamily="18" charset="0"/>
              </a:rPr>
              <a:t>Video timing</a:t>
            </a:r>
          </a:p>
          <a:p>
            <a:pPr marL="342900" indent="-342900" eaLnBrk="1" hangingPunct="1">
              <a:buFont typeface="Arial" panose="020B0604020202020204" pitchFamily="34" charset="0"/>
              <a:buChar char="•"/>
              <a:defRPr/>
            </a:pPr>
            <a:r>
              <a:rPr lang="nb-NO" dirty="0">
                <a:latin typeface="Georgia" panose="02040502050405020303" pitchFamily="18" charset="0"/>
              </a:rPr>
              <a:t>Laser </a:t>
            </a:r>
            <a:r>
              <a:rPr lang="nb-NO" dirty="0" err="1">
                <a:latin typeface="Georgia" panose="02040502050405020303" pitchFamily="18" charset="0"/>
              </a:rPr>
              <a:t>guns</a:t>
            </a:r>
            <a:endParaRPr lang="nb-NO" dirty="0">
              <a:latin typeface="Georgia" panose="02040502050405020303" pitchFamily="18" charset="0"/>
            </a:endParaRPr>
          </a:p>
          <a:p>
            <a:pPr marL="342900" indent="-342900" eaLnBrk="1" hangingPunct="1">
              <a:buFont typeface="Arial" panose="020B0604020202020204" pitchFamily="34" charset="0"/>
              <a:buChar char="•"/>
              <a:defRPr/>
            </a:pPr>
            <a:r>
              <a:rPr lang="nb-NO" dirty="0">
                <a:latin typeface="Georgia" panose="02040502050405020303" pitchFamily="18" charset="0"/>
              </a:rPr>
              <a:t>Manual timing</a:t>
            </a:r>
            <a:endParaRPr lang="en-US" sz="2000" dirty="0">
              <a:latin typeface="Georgia" panose="02040502050405020303" pitchFamily="18" charset="0"/>
            </a:endParaRPr>
          </a:p>
        </p:txBody>
      </p:sp>
      <p:sp>
        <p:nvSpPr>
          <p:cNvPr id="8" name="TekstSylinder 7"/>
          <p:cNvSpPr txBox="1"/>
          <p:nvPr/>
        </p:nvSpPr>
        <p:spPr>
          <a:xfrm>
            <a:off x="3089275" y="1322388"/>
            <a:ext cx="2535238" cy="2370137"/>
          </a:xfrm>
          <a:prstGeom prst="rect">
            <a:avLst/>
          </a:prstGeom>
          <a:solidFill>
            <a:schemeClr val="accent3"/>
          </a:solidFill>
          <a:ln>
            <a:solidFill>
              <a:schemeClr val="tx1"/>
            </a:solidFill>
          </a:ln>
        </p:spPr>
        <p:txBody>
          <a:bodyPr>
            <a:spAutoFit/>
          </a:bodyPr>
          <a:lstStyle/>
          <a:p>
            <a:pPr eaLnBrk="1" hangingPunct="1">
              <a:defRPr/>
            </a:pPr>
            <a:r>
              <a:rPr lang="nb-NO" sz="2000" i="1" u="sng" dirty="0" err="1">
                <a:latin typeface="Georgia" panose="02040502050405020303" pitchFamily="18" charset="0"/>
              </a:rPr>
              <a:t>Procedures</a:t>
            </a:r>
            <a:endParaRPr lang="nb-NO" sz="2000" i="1" u="sng" dirty="0">
              <a:latin typeface="Georgia" panose="02040502050405020303" pitchFamily="18" charset="0"/>
            </a:endParaRPr>
          </a:p>
          <a:p>
            <a:pPr marL="285750" indent="-285750" eaLnBrk="1" hangingPunct="1">
              <a:buFont typeface="Arial" panose="020B0604020202020204" pitchFamily="34" charset="0"/>
              <a:buChar char="•"/>
              <a:defRPr/>
            </a:pPr>
            <a:r>
              <a:rPr lang="nb-NO" dirty="0" err="1">
                <a:latin typeface="Georgia" panose="02040502050405020303" pitchFamily="18" charset="0"/>
              </a:rPr>
              <a:t>Starting</a:t>
            </a:r>
            <a:r>
              <a:rPr lang="nb-NO" dirty="0">
                <a:latin typeface="Georgia" panose="02040502050405020303" pitchFamily="18" charset="0"/>
              </a:rPr>
              <a:t> </a:t>
            </a:r>
            <a:r>
              <a:rPr lang="nb-NO" dirty="0" err="1">
                <a:latin typeface="Georgia" panose="02040502050405020303" pitchFamily="18" charset="0"/>
              </a:rPr>
              <a:t>positions</a:t>
            </a:r>
            <a:endParaRPr lang="nb-NO" dirty="0">
              <a:latin typeface="Georgia" panose="02040502050405020303" pitchFamily="18" charset="0"/>
            </a:endParaRPr>
          </a:p>
          <a:p>
            <a:pPr marL="285750" indent="-285750" eaLnBrk="1" hangingPunct="1">
              <a:buFont typeface="Arial" panose="020B0604020202020204" pitchFamily="34" charset="0"/>
              <a:buChar char="•"/>
              <a:defRPr/>
            </a:pPr>
            <a:r>
              <a:rPr lang="nb-NO" dirty="0">
                <a:latin typeface="Georgia" panose="02040502050405020303" pitchFamily="18" charset="0"/>
              </a:rPr>
              <a:t>Start signals</a:t>
            </a:r>
          </a:p>
          <a:p>
            <a:pPr marL="285750" indent="-285750" eaLnBrk="1" hangingPunct="1">
              <a:buFont typeface="Arial" panose="020B0604020202020204" pitchFamily="34" charset="0"/>
              <a:buChar char="•"/>
              <a:defRPr/>
            </a:pPr>
            <a:r>
              <a:rPr lang="nb-NO" dirty="0">
                <a:latin typeface="Georgia" panose="02040502050405020303" pitchFamily="18" charset="0"/>
              </a:rPr>
              <a:t>False start </a:t>
            </a:r>
            <a:r>
              <a:rPr lang="nb-NO" dirty="0" err="1">
                <a:latin typeface="Georgia" panose="02040502050405020303" pitchFamily="18" charset="0"/>
              </a:rPr>
              <a:t>regulations</a:t>
            </a:r>
            <a:endParaRPr lang="nb-NO" dirty="0">
              <a:latin typeface="Georgia" panose="02040502050405020303" pitchFamily="18" charset="0"/>
            </a:endParaRPr>
          </a:p>
          <a:p>
            <a:pPr marL="285750" indent="-285750" eaLnBrk="1" hangingPunct="1">
              <a:buFont typeface="Arial" panose="020B0604020202020204" pitchFamily="34" charset="0"/>
              <a:buChar char="•"/>
              <a:defRPr/>
            </a:pPr>
            <a:r>
              <a:rPr lang="nb-NO" dirty="0">
                <a:latin typeface="Georgia" panose="02040502050405020303" pitchFamily="18" charset="0"/>
              </a:rPr>
              <a:t>Start </a:t>
            </a:r>
            <a:r>
              <a:rPr lang="nb-NO" dirty="0" err="1">
                <a:latin typeface="Georgia" panose="02040502050405020303" pitchFamily="18" charset="0"/>
              </a:rPr>
              <a:t>distance</a:t>
            </a:r>
            <a:r>
              <a:rPr lang="nb-NO" dirty="0">
                <a:latin typeface="Georgia" panose="02040502050405020303" pitchFamily="18" charset="0"/>
              </a:rPr>
              <a:t> </a:t>
            </a:r>
            <a:r>
              <a:rPr lang="nb-NO" dirty="0" err="1">
                <a:latin typeface="Georgia" panose="02040502050405020303" pitchFamily="18" charset="0"/>
              </a:rPr>
              <a:t>behind</a:t>
            </a:r>
            <a:r>
              <a:rPr lang="nb-NO" dirty="0">
                <a:latin typeface="Georgia" panose="02040502050405020303" pitchFamily="18" charset="0"/>
              </a:rPr>
              <a:t> timing </a:t>
            </a:r>
            <a:r>
              <a:rPr lang="nb-NO" dirty="0" err="1">
                <a:latin typeface="Georgia" panose="02040502050405020303" pitchFamily="18" charset="0"/>
              </a:rPr>
              <a:t>device</a:t>
            </a:r>
            <a:endParaRPr lang="en-US" sz="2000" dirty="0">
              <a:latin typeface="Georgia" panose="02040502050405020303" pitchFamily="18" charset="0"/>
            </a:endParaRPr>
          </a:p>
        </p:txBody>
      </p:sp>
      <p:sp>
        <p:nvSpPr>
          <p:cNvPr id="11" name="TekstSylinder 10"/>
          <p:cNvSpPr txBox="1"/>
          <p:nvPr/>
        </p:nvSpPr>
        <p:spPr>
          <a:xfrm>
            <a:off x="5821363" y="1325563"/>
            <a:ext cx="2495550" cy="2092325"/>
          </a:xfrm>
          <a:prstGeom prst="rect">
            <a:avLst/>
          </a:prstGeom>
          <a:solidFill>
            <a:schemeClr val="accent5"/>
          </a:solidFill>
          <a:ln>
            <a:solidFill>
              <a:schemeClr val="tx1"/>
            </a:solidFill>
          </a:ln>
        </p:spPr>
        <p:txBody>
          <a:bodyPr>
            <a:spAutoFit/>
          </a:bodyPr>
          <a:lstStyle/>
          <a:p>
            <a:pPr eaLnBrk="1" hangingPunct="1">
              <a:defRPr/>
            </a:pPr>
            <a:r>
              <a:rPr lang="nb-NO" sz="2000" i="1" u="sng" dirty="0" err="1">
                <a:latin typeface="Georgia" panose="02040502050405020303" pitchFamily="18" charset="0"/>
              </a:rPr>
              <a:t>Environmental</a:t>
            </a:r>
            <a:r>
              <a:rPr lang="nb-NO" sz="2000" i="1" u="sng" dirty="0">
                <a:latin typeface="Georgia" panose="02040502050405020303" pitchFamily="18" charset="0"/>
              </a:rPr>
              <a:t> </a:t>
            </a:r>
            <a:r>
              <a:rPr lang="nb-NO" sz="2000" i="1" u="sng" dirty="0" err="1">
                <a:latin typeface="Georgia" panose="02040502050405020303" pitchFamily="18" charset="0"/>
              </a:rPr>
              <a:t>factors</a:t>
            </a:r>
            <a:endParaRPr lang="nb-NO" sz="2000" i="1" u="sng" dirty="0">
              <a:latin typeface="Georgia" panose="02040502050405020303" pitchFamily="18" charset="0"/>
            </a:endParaRPr>
          </a:p>
          <a:p>
            <a:pPr marL="285750" indent="-285750" eaLnBrk="1" hangingPunct="1">
              <a:buFont typeface="Arial" panose="020B0604020202020204" pitchFamily="34" charset="0"/>
              <a:buChar char="•"/>
              <a:defRPr/>
            </a:pPr>
            <a:r>
              <a:rPr lang="nb-NO" dirty="0">
                <a:latin typeface="Georgia" panose="02040502050405020303" pitchFamily="18" charset="0"/>
              </a:rPr>
              <a:t>Air </a:t>
            </a:r>
            <a:r>
              <a:rPr lang="nb-NO" dirty="0" err="1">
                <a:latin typeface="Georgia" panose="02040502050405020303" pitchFamily="18" charset="0"/>
              </a:rPr>
              <a:t>resistance</a:t>
            </a:r>
            <a:endParaRPr lang="nb-NO" dirty="0">
              <a:latin typeface="Georgia" panose="02040502050405020303" pitchFamily="18" charset="0"/>
            </a:endParaRPr>
          </a:p>
          <a:p>
            <a:pPr marL="285750" indent="-285750" eaLnBrk="1" hangingPunct="1">
              <a:buFont typeface="Arial" panose="020B0604020202020204" pitchFamily="34" charset="0"/>
              <a:buChar char="•"/>
              <a:defRPr/>
            </a:pPr>
            <a:r>
              <a:rPr lang="nb-NO" dirty="0">
                <a:latin typeface="Georgia" panose="02040502050405020303" pitchFamily="18" charset="0"/>
              </a:rPr>
              <a:t>Air </a:t>
            </a:r>
            <a:r>
              <a:rPr lang="nb-NO" dirty="0" err="1">
                <a:latin typeface="Georgia" panose="02040502050405020303" pitchFamily="18" charset="0"/>
              </a:rPr>
              <a:t>temperature</a:t>
            </a:r>
            <a:endParaRPr lang="nb-NO" dirty="0">
              <a:latin typeface="Georgia" panose="02040502050405020303" pitchFamily="18" charset="0"/>
            </a:endParaRPr>
          </a:p>
          <a:p>
            <a:pPr marL="285750" indent="-285750" eaLnBrk="1" hangingPunct="1">
              <a:buFont typeface="Arial" panose="020B0604020202020204" pitchFamily="34" charset="0"/>
              <a:buChar char="•"/>
              <a:defRPr/>
            </a:pPr>
            <a:r>
              <a:rPr lang="nb-NO" dirty="0" err="1">
                <a:latin typeface="Georgia" panose="02040502050405020303" pitchFamily="18" charset="0"/>
              </a:rPr>
              <a:t>Barometric</a:t>
            </a:r>
            <a:r>
              <a:rPr lang="nb-NO" dirty="0">
                <a:latin typeface="Georgia" panose="02040502050405020303" pitchFamily="18" charset="0"/>
              </a:rPr>
              <a:t> </a:t>
            </a:r>
            <a:r>
              <a:rPr lang="nb-NO" dirty="0" err="1">
                <a:latin typeface="Georgia" panose="02040502050405020303" pitchFamily="18" charset="0"/>
              </a:rPr>
              <a:t>pressure</a:t>
            </a:r>
            <a:endParaRPr lang="nb-NO" dirty="0">
              <a:latin typeface="Georgia" panose="02040502050405020303" pitchFamily="18" charset="0"/>
            </a:endParaRPr>
          </a:p>
          <a:p>
            <a:pPr marL="285750" indent="-285750" eaLnBrk="1" hangingPunct="1">
              <a:buFont typeface="Arial" panose="020B0604020202020204" pitchFamily="34" charset="0"/>
              <a:buChar char="•"/>
              <a:defRPr/>
            </a:pPr>
            <a:r>
              <a:rPr lang="nb-NO" dirty="0" err="1">
                <a:latin typeface="Georgia" panose="02040502050405020303" pitchFamily="18" charset="0"/>
              </a:rPr>
              <a:t>Humidity</a:t>
            </a:r>
            <a:endParaRPr lang="nb-NO" dirty="0">
              <a:latin typeface="Georgia" panose="02040502050405020303" pitchFamily="18" charset="0"/>
            </a:endParaRPr>
          </a:p>
        </p:txBody>
      </p:sp>
      <p:sp>
        <p:nvSpPr>
          <p:cNvPr id="12" name="TekstSylinder 11"/>
          <p:cNvSpPr txBox="1"/>
          <p:nvPr/>
        </p:nvSpPr>
        <p:spPr>
          <a:xfrm>
            <a:off x="5837238" y="3552825"/>
            <a:ext cx="2495550" cy="400050"/>
          </a:xfrm>
          <a:prstGeom prst="rect">
            <a:avLst/>
          </a:prstGeom>
          <a:solidFill>
            <a:schemeClr val="accent6"/>
          </a:solidFill>
          <a:ln>
            <a:solidFill>
              <a:schemeClr val="tx1"/>
            </a:solidFill>
          </a:ln>
        </p:spPr>
        <p:txBody>
          <a:bodyPr>
            <a:spAutoFit/>
          </a:bodyPr>
          <a:lstStyle/>
          <a:p>
            <a:pPr eaLnBrk="1" hangingPunct="1">
              <a:defRPr/>
            </a:pPr>
            <a:r>
              <a:rPr lang="nb-NO" sz="2000" i="1" u="sng" dirty="0" err="1">
                <a:latin typeface="Georgia" panose="02040502050405020303" pitchFamily="18" charset="0"/>
              </a:rPr>
              <a:t>Clothing</a:t>
            </a:r>
            <a:endParaRPr lang="nb-NO" sz="2000" i="1" u="sng" dirty="0">
              <a:latin typeface="Georgia" panose="02040502050405020303" pitchFamily="18" charset="0"/>
            </a:endParaRPr>
          </a:p>
        </p:txBody>
      </p:sp>
      <p:sp>
        <p:nvSpPr>
          <p:cNvPr id="78855" name="TekstSylinder 12"/>
          <p:cNvSpPr txBox="1">
            <a:spLocks noChangeArrowheads="1"/>
          </p:cNvSpPr>
          <p:nvPr/>
        </p:nvSpPr>
        <p:spPr bwMode="auto">
          <a:xfrm>
            <a:off x="5838825" y="4086225"/>
            <a:ext cx="2495550" cy="400050"/>
          </a:xfrm>
          <a:prstGeom prst="rect">
            <a:avLst/>
          </a:prstGeom>
          <a:solidFill>
            <a:srgbClr val="FFFF00"/>
          </a:solidFill>
          <a:ln w="9525">
            <a:solidFill>
              <a:schemeClr val="tx1"/>
            </a:solidFill>
            <a:miter lim="800000"/>
            <a:headEnd/>
            <a:tailEnd/>
          </a:ln>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2000" i="1" u="sng">
                <a:latin typeface="Georgia" pitchFamily="18" charset="0"/>
              </a:rPr>
              <a:t>Running surface</a:t>
            </a:r>
          </a:p>
        </p:txBody>
      </p:sp>
      <p:sp>
        <p:nvSpPr>
          <p:cNvPr id="78856" name="TekstSylinder 13"/>
          <p:cNvSpPr txBox="1">
            <a:spLocks noChangeArrowheads="1"/>
          </p:cNvSpPr>
          <p:nvPr/>
        </p:nvSpPr>
        <p:spPr bwMode="auto">
          <a:xfrm>
            <a:off x="5854700" y="4621213"/>
            <a:ext cx="2495550" cy="400050"/>
          </a:xfrm>
          <a:prstGeom prst="rect">
            <a:avLst/>
          </a:prstGeom>
          <a:solidFill>
            <a:srgbClr val="FF0000"/>
          </a:solidFill>
          <a:ln w="9525">
            <a:solidFill>
              <a:schemeClr val="tx1"/>
            </a:solidFill>
            <a:miter lim="800000"/>
            <a:headEnd/>
            <a:tailEnd/>
          </a:ln>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2000" i="1" u="sng">
                <a:latin typeface="Georgia" pitchFamily="18" charset="0"/>
              </a:rPr>
              <a:t>Footwear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0" descr="Beskrivelse: Starting_positions1.jpg"/>
          <p:cNvPicPr>
            <a:picLocks noChangeAspect="1" noChangeArrowheads="1"/>
          </p:cNvPicPr>
          <p:nvPr/>
        </p:nvPicPr>
        <p:blipFill>
          <a:blip r:embed="rId3">
            <a:extLst>
              <a:ext uri="{28A0092B-C50C-407E-A947-70E740481C1C}">
                <a14:useLocalDpi xmlns:a14="http://schemas.microsoft.com/office/drawing/2010/main" val="0"/>
              </a:ext>
            </a:extLst>
          </a:blip>
          <a:srcRect r="9761" b="8707"/>
          <a:stretch>
            <a:fillRect/>
          </a:stretch>
        </p:blipFill>
        <p:spPr bwMode="auto">
          <a:xfrm>
            <a:off x="131763" y="1106488"/>
            <a:ext cx="813752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ktangel 6"/>
          <p:cNvSpPr>
            <a:spLocks noChangeArrowheads="1"/>
          </p:cNvSpPr>
          <p:nvPr/>
        </p:nvSpPr>
        <p:spPr bwMode="auto">
          <a:xfrm>
            <a:off x="73025" y="5607050"/>
            <a:ext cx="959961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nb-NO" sz="1800">
                <a:latin typeface="Georgia" pitchFamily="18" charset="0"/>
              </a:rPr>
              <a:t>A) Block start with response to sound       B) Three-point start with hand trigger</a:t>
            </a:r>
          </a:p>
          <a:p>
            <a:pPr eaLnBrk="1" hangingPunct="1">
              <a:spcBef>
                <a:spcPct val="0"/>
              </a:spcBef>
              <a:buClrTx/>
              <a:buFontTx/>
              <a:buNone/>
            </a:pPr>
            <a:r>
              <a:rPr lang="en-US" altLang="nb-NO" sz="1800">
                <a:latin typeface="Georgia" pitchFamily="18" charset="0"/>
              </a:rPr>
              <a:t>C) Standing photo cell start                         D) Standing on floor mat sensor</a:t>
            </a:r>
            <a:endParaRPr lang="nb-NO" altLang="nb-NO" sz="1800">
              <a:latin typeface="Georgia" pitchFamily="18" charset="0"/>
            </a:endParaRPr>
          </a:p>
        </p:txBody>
      </p:sp>
      <p:sp>
        <p:nvSpPr>
          <p:cNvPr id="4" name="Rectangle 2"/>
          <p:cNvSpPr txBox="1">
            <a:spLocks noChangeArrowheads="1"/>
          </p:cNvSpPr>
          <p:nvPr/>
        </p:nvSpPr>
        <p:spPr>
          <a:xfrm>
            <a:off x="-66675" y="131763"/>
            <a:ext cx="8637588" cy="1025525"/>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eaLnBrk="1" hangingPunct="1">
              <a:defRPr/>
            </a:pPr>
            <a:r>
              <a:rPr lang="en-US" sz="2800" b="1" dirty="0" smtClean="0">
                <a:latin typeface="Georgia" panose="02040502050405020303" pitchFamily="18" charset="0"/>
              </a:rPr>
              <a:t>Starting positions</a:t>
            </a:r>
            <a:endParaRPr lang="en-US" sz="2800" b="1" baseline="400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373063" y="500063"/>
            <a:ext cx="8520112"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hangingPunct="1">
              <a:defRPr/>
            </a:pPr>
            <a:r>
              <a:rPr lang="nb-NO" sz="2400" b="1" dirty="0" smtClean="0">
                <a:solidFill>
                  <a:schemeClr val="bg1"/>
                </a:solidFill>
                <a:latin typeface="Georgia" panose="02040502050405020303" pitchFamily="18" charset="0"/>
              </a:rPr>
              <a:t>More </a:t>
            </a:r>
            <a:r>
              <a:rPr lang="nb-NO" sz="2400" b="1" dirty="0" err="1" smtClean="0">
                <a:solidFill>
                  <a:schemeClr val="bg1"/>
                </a:solidFill>
                <a:latin typeface="Georgia" panose="02040502050405020303" pitchFamily="18" charset="0"/>
              </a:rPr>
              <a:t>opportunities</a:t>
            </a:r>
            <a:r>
              <a:rPr lang="nb-NO" sz="2400" b="1" dirty="0" smtClean="0">
                <a:solidFill>
                  <a:schemeClr val="bg1"/>
                </a:solidFill>
                <a:latin typeface="Georgia" panose="02040502050405020303" pitchFamily="18" charset="0"/>
              </a:rPr>
              <a:t> </a:t>
            </a:r>
            <a:r>
              <a:rPr lang="nb-NO" sz="2400" b="1" dirty="0" err="1" smtClean="0">
                <a:solidFill>
                  <a:schemeClr val="bg1"/>
                </a:solidFill>
                <a:latin typeface="Georgia" panose="02040502050405020303" pitchFamily="18" charset="0"/>
              </a:rPr>
              <a:t>with</a:t>
            </a:r>
            <a:r>
              <a:rPr lang="nb-NO" sz="2400" b="1" dirty="0" smtClean="0">
                <a:solidFill>
                  <a:schemeClr val="bg1"/>
                </a:solidFill>
                <a:latin typeface="Georgia" panose="02040502050405020303" pitchFamily="18" charset="0"/>
              </a:rPr>
              <a:t> </a:t>
            </a:r>
          </a:p>
          <a:p>
            <a:pPr eaLnBrk="1" hangingPunct="1">
              <a:defRPr/>
            </a:pPr>
            <a:r>
              <a:rPr lang="nb-NO" sz="2400" b="1" dirty="0" err="1" smtClean="0">
                <a:solidFill>
                  <a:schemeClr val="bg1"/>
                </a:solidFill>
                <a:latin typeface="Georgia" panose="02040502050405020303" pitchFamily="18" charset="0"/>
              </a:rPr>
              <a:t>well-developed</a:t>
            </a:r>
            <a:r>
              <a:rPr lang="nb-NO" sz="2400" b="1" dirty="0" smtClean="0">
                <a:solidFill>
                  <a:schemeClr val="bg1"/>
                </a:solidFill>
                <a:latin typeface="Georgia" panose="02040502050405020303" pitchFamily="18" charset="0"/>
              </a:rPr>
              <a:t> </a:t>
            </a:r>
            <a:r>
              <a:rPr lang="nb-NO" sz="2400" b="1" dirty="0" err="1" smtClean="0">
                <a:solidFill>
                  <a:schemeClr val="bg1"/>
                </a:solidFill>
                <a:latin typeface="Georgia" panose="02040502050405020303" pitchFamily="18" charset="0"/>
              </a:rPr>
              <a:t>physical</a:t>
            </a:r>
            <a:r>
              <a:rPr lang="nb-NO" sz="2400" b="1" dirty="0" smtClean="0">
                <a:solidFill>
                  <a:schemeClr val="bg1"/>
                </a:solidFill>
                <a:latin typeface="Georgia" panose="02040502050405020303" pitchFamily="18" charset="0"/>
              </a:rPr>
              <a:t> skills </a:t>
            </a:r>
            <a:endParaRPr lang="nb-NO" sz="2400" b="1" dirty="0">
              <a:solidFill>
                <a:schemeClr val="bg1"/>
              </a:solidFill>
              <a:latin typeface="Georgia" panose="02040502050405020303" pitchFamily="18" charset="0"/>
            </a:endParaRPr>
          </a:p>
        </p:txBody>
      </p:sp>
      <p:sp>
        <p:nvSpPr>
          <p:cNvPr id="8" name="TekstSylinder 7"/>
          <p:cNvSpPr txBox="1">
            <a:spLocks noChangeArrowheads="1"/>
          </p:cNvSpPr>
          <p:nvPr/>
        </p:nvSpPr>
        <p:spPr bwMode="auto">
          <a:xfrm>
            <a:off x="2617788" y="2981325"/>
            <a:ext cx="4911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2000" b="1">
                <a:solidFill>
                  <a:schemeClr val="bg1"/>
                </a:solidFill>
                <a:latin typeface="Georgia" pitchFamily="18" charset="0"/>
              </a:rPr>
              <a:t>Perform physical work with higher quality (i.e. win duels, create/avoid goal scoring chances)</a:t>
            </a:r>
          </a:p>
        </p:txBody>
      </p:sp>
      <p:sp>
        <p:nvSpPr>
          <p:cNvPr id="9" name="TekstSylinder 8"/>
          <p:cNvSpPr txBox="1">
            <a:spLocks noChangeArrowheads="1"/>
          </p:cNvSpPr>
          <p:nvPr/>
        </p:nvSpPr>
        <p:spPr bwMode="auto">
          <a:xfrm>
            <a:off x="5627688" y="2052638"/>
            <a:ext cx="368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2000" b="1">
                <a:solidFill>
                  <a:schemeClr val="bg1"/>
                </a:solidFill>
                <a:latin typeface="Georgia" pitchFamily="18" charset="0"/>
              </a:rPr>
              <a:t>Perform more physical work on the field</a:t>
            </a:r>
          </a:p>
        </p:txBody>
      </p:sp>
      <p:sp>
        <p:nvSpPr>
          <p:cNvPr id="10" name="TekstSylinder 9"/>
          <p:cNvSpPr txBox="1">
            <a:spLocks noChangeArrowheads="1"/>
          </p:cNvSpPr>
          <p:nvPr/>
        </p:nvSpPr>
        <p:spPr bwMode="auto">
          <a:xfrm>
            <a:off x="123825" y="4254500"/>
            <a:ext cx="44656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2000" b="1">
                <a:solidFill>
                  <a:schemeClr val="bg1"/>
                </a:solidFill>
                <a:latin typeface="Georgia" pitchFamily="18" charset="0"/>
              </a:rPr>
              <a:t>Reduce relative match intensity and thereby  avoid negative effects associated with fatigue (technical performance, decision making, injuries, etc.)</a:t>
            </a:r>
          </a:p>
          <a:p>
            <a:pPr eaLnBrk="1" hangingPunct="1">
              <a:spcBef>
                <a:spcPct val="0"/>
              </a:spcBef>
              <a:buClrTx/>
              <a:buFontTx/>
              <a:buNone/>
            </a:pPr>
            <a:endParaRPr lang="nb-NO" altLang="en-US" sz="2000" b="1">
              <a:solidFill>
                <a:schemeClr val="bg1"/>
              </a:solidFill>
              <a:latin typeface="Georgia" pitchFamily="18" charset="0"/>
            </a:endParaRPr>
          </a:p>
        </p:txBody>
      </p:sp>
      <p:cxnSp>
        <p:nvCxnSpPr>
          <p:cNvPr id="13" name="Rett pil 12"/>
          <p:cNvCxnSpPr/>
          <p:nvPr/>
        </p:nvCxnSpPr>
        <p:spPr>
          <a:xfrm>
            <a:off x="2244725" y="1644650"/>
            <a:ext cx="1657350" cy="41592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a:off x="1701800" y="1647825"/>
            <a:ext cx="827088" cy="120491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p:nvPr/>
        </p:nvCxnSpPr>
        <p:spPr>
          <a:xfrm>
            <a:off x="1004888" y="1660525"/>
            <a:ext cx="0" cy="1828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Bil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638425"/>
            <a:ext cx="16525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Bil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790700"/>
            <a:ext cx="16525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Bil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3524250"/>
            <a:ext cx="16541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Bil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059113"/>
            <a:ext cx="16541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50" name="Gruppe 59"/>
          <p:cNvGrpSpPr>
            <a:grpSpLocks/>
          </p:cNvGrpSpPr>
          <p:nvPr/>
        </p:nvGrpSpPr>
        <p:grpSpPr bwMode="auto">
          <a:xfrm>
            <a:off x="19050" y="1447800"/>
            <a:ext cx="8448675" cy="4824413"/>
            <a:chOff x="200025" y="2430463"/>
            <a:chExt cx="10223928" cy="4823003"/>
          </a:xfrm>
        </p:grpSpPr>
        <p:sp>
          <p:nvSpPr>
            <p:cNvPr id="82952" name="TekstSylinder 37"/>
            <p:cNvSpPr txBox="1">
              <a:spLocks noChangeArrowheads="1"/>
            </p:cNvSpPr>
            <p:nvPr/>
          </p:nvSpPr>
          <p:spPr bwMode="auto">
            <a:xfrm>
              <a:off x="7537851" y="6901967"/>
              <a:ext cx="2886102" cy="35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600" b="1">
                  <a:latin typeface="Verdana" pitchFamily="34" charset="0"/>
                  <a:ea typeface="ＭＳ Ｐゴシック" pitchFamily="34" charset="-128"/>
                </a:rPr>
                <a:t>40 m time diff. (s)</a:t>
              </a:r>
            </a:p>
          </p:txBody>
        </p:sp>
        <p:cxnSp>
          <p:nvCxnSpPr>
            <p:cNvPr id="6" name="Rett linje 5"/>
            <p:cNvCxnSpPr/>
            <p:nvPr/>
          </p:nvCxnSpPr>
          <p:spPr>
            <a:xfrm flipH="1">
              <a:off x="517002" y="6382183"/>
              <a:ext cx="969179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2954" name="Gruppe 17"/>
            <p:cNvGrpSpPr>
              <a:grpSpLocks/>
            </p:cNvGrpSpPr>
            <p:nvPr/>
          </p:nvGrpSpPr>
          <p:grpSpPr bwMode="auto">
            <a:xfrm>
              <a:off x="1109663" y="6257925"/>
              <a:ext cx="2784475" cy="238125"/>
              <a:chOff x="1173092" y="1844824"/>
              <a:chExt cx="2380413" cy="216024"/>
            </a:xfrm>
          </p:grpSpPr>
          <p:cxnSp>
            <p:nvCxnSpPr>
              <p:cNvPr id="8" name="Rett linje 7"/>
              <p:cNvCxnSpPr/>
              <p:nvPr/>
            </p:nvCxnSpPr>
            <p:spPr>
              <a:xfrm flipV="1">
                <a:off x="2763647"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1173903"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flipV="1">
                <a:off x="3553593"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flipV="1">
                <a:off x="1972060"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955" name="Gruppe 17"/>
            <p:cNvGrpSpPr>
              <a:grpSpLocks/>
            </p:cNvGrpSpPr>
            <p:nvPr/>
          </p:nvGrpSpPr>
          <p:grpSpPr bwMode="auto">
            <a:xfrm>
              <a:off x="3890963" y="6257925"/>
              <a:ext cx="2782887" cy="238125"/>
              <a:chOff x="1173092" y="1844824"/>
              <a:chExt cx="2380413" cy="216024"/>
            </a:xfrm>
          </p:grpSpPr>
          <p:cxnSp>
            <p:nvCxnSpPr>
              <p:cNvPr id="13" name="Rett linje 12"/>
              <p:cNvCxnSpPr/>
              <p:nvPr/>
            </p:nvCxnSpPr>
            <p:spPr>
              <a:xfrm flipV="1">
                <a:off x="2763261"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ett linje 13"/>
              <p:cNvCxnSpPr/>
              <p:nvPr/>
            </p:nvCxnSpPr>
            <p:spPr>
              <a:xfrm flipV="1">
                <a:off x="1172610"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flipV="1">
                <a:off x="3553656"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tt linje 15"/>
              <p:cNvCxnSpPr/>
              <p:nvPr/>
            </p:nvCxnSpPr>
            <p:spPr>
              <a:xfrm flipV="1">
                <a:off x="1972864"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956" name="Gruppe 17"/>
            <p:cNvGrpSpPr>
              <a:grpSpLocks/>
            </p:cNvGrpSpPr>
            <p:nvPr/>
          </p:nvGrpSpPr>
          <p:grpSpPr bwMode="auto">
            <a:xfrm>
              <a:off x="6672263" y="6257925"/>
              <a:ext cx="2782887" cy="238125"/>
              <a:chOff x="1173092" y="1844824"/>
              <a:chExt cx="2380413" cy="216024"/>
            </a:xfrm>
          </p:grpSpPr>
          <p:cxnSp>
            <p:nvCxnSpPr>
              <p:cNvPr id="18" name="Rett linje 17"/>
              <p:cNvCxnSpPr/>
              <p:nvPr/>
            </p:nvCxnSpPr>
            <p:spPr>
              <a:xfrm flipV="1">
                <a:off x="2761966"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flipV="1">
                <a:off x="1172958"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flipV="1">
                <a:off x="3554005"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flipV="1">
                <a:off x="1973213" y="1845249"/>
                <a:ext cx="0" cy="215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957" name="TekstSylinder 37"/>
            <p:cNvSpPr txBox="1">
              <a:spLocks noChangeArrowheads="1"/>
            </p:cNvSpPr>
            <p:nvPr/>
          </p:nvSpPr>
          <p:spPr bwMode="auto">
            <a:xfrm>
              <a:off x="5418293" y="6572295"/>
              <a:ext cx="646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-0.4</a:t>
              </a:r>
            </a:p>
          </p:txBody>
        </p:sp>
        <p:sp>
          <p:nvSpPr>
            <p:cNvPr id="82958" name="TekstSylinder 37"/>
            <p:cNvSpPr txBox="1">
              <a:spLocks noChangeArrowheads="1"/>
            </p:cNvSpPr>
            <p:nvPr/>
          </p:nvSpPr>
          <p:spPr bwMode="auto">
            <a:xfrm>
              <a:off x="6343725" y="6569120"/>
              <a:ext cx="64785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-0.5</a:t>
              </a:r>
            </a:p>
          </p:txBody>
        </p:sp>
        <p:sp>
          <p:nvSpPr>
            <p:cNvPr id="82959" name="TekstSylinder 37"/>
            <p:cNvSpPr txBox="1">
              <a:spLocks noChangeArrowheads="1"/>
            </p:cNvSpPr>
            <p:nvPr/>
          </p:nvSpPr>
          <p:spPr bwMode="auto">
            <a:xfrm>
              <a:off x="7282577" y="6582768"/>
              <a:ext cx="64785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-0.6</a:t>
              </a:r>
            </a:p>
          </p:txBody>
        </p:sp>
        <p:sp>
          <p:nvSpPr>
            <p:cNvPr id="82960" name="TekstSylinder 37"/>
            <p:cNvSpPr txBox="1">
              <a:spLocks noChangeArrowheads="1"/>
            </p:cNvSpPr>
            <p:nvPr/>
          </p:nvSpPr>
          <p:spPr bwMode="auto">
            <a:xfrm>
              <a:off x="8212852" y="6584356"/>
              <a:ext cx="647859"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-0.7</a:t>
              </a:r>
            </a:p>
          </p:txBody>
        </p:sp>
        <p:sp>
          <p:nvSpPr>
            <p:cNvPr id="82961" name="TekstSylinder 37"/>
            <p:cNvSpPr txBox="1">
              <a:spLocks noChangeArrowheads="1"/>
            </p:cNvSpPr>
            <p:nvPr/>
          </p:nvSpPr>
          <p:spPr bwMode="auto">
            <a:xfrm>
              <a:off x="9126612" y="6585943"/>
              <a:ext cx="64785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-0.8</a:t>
              </a:r>
            </a:p>
          </p:txBody>
        </p:sp>
        <p:sp>
          <p:nvSpPr>
            <p:cNvPr id="82962" name="TekstSylinder 37"/>
            <p:cNvSpPr txBox="1">
              <a:spLocks noChangeArrowheads="1"/>
            </p:cNvSpPr>
            <p:nvPr/>
          </p:nvSpPr>
          <p:spPr bwMode="auto">
            <a:xfrm>
              <a:off x="2647157" y="6572295"/>
              <a:ext cx="646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-0.1</a:t>
              </a:r>
            </a:p>
          </p:txBody>
        </p:sp>
        <p:sp>
          <p:nvSpPr>
            <p:cNvPr id="82963" name="TekstSylinder 37"/>
            <p:cNvSpPr txBox="1">
              <a:spLocks noChangeArrowheads="1"/>
            </p:cNvSpPr>
            <p:nvPr/>
          </p:nvSpPr>
          <p:spPr bwMode="auto">
            <a:xfrm>
              <a:off x="3567345" y="6572295"/>
              <a:ext cx="64436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-0.2</a:t>
              </a:r>
            </a:p>
          </p:txBody>
        </p:sp>
        <p:sp>
          <p:nvSpPr>
            <p:cNvPr id="82964" name="TekstSylinder 37"/>
            <p:cNvSpPr txBox="1">
              <a:spLocks noChangeArrowheads="1"/>
            </p:cNvSpPr>
            <p:nvPr/>
          </p:nvSpPr>
          <p:spPr bwMode="auto">
            <a:xfrm>
              <a:off x="4488097" y="6572295"/>
              <a:ext cx="64436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-0.3</a:t>
              </a:r>
            </a:p>
          </p:txBody>
        </p:sp>
        <p:sp>
          <p:nvSpPr>
            <p:cNvPr id="82965" name="TekstSylinder 37"/>
            <p:cNvSpPr txBox="1">
              <a:spLocks noChangeArrowheads="1"/>
            </p:cNvSpPr>
            <p:nvPr/>
          </p:nvSpPr>
          <p:spPr bwMode="auto">
            <a:xfrm>
              <a:off x="812160" y="6573243"/>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0.1</a:t>
              </a:r>
            </a:p>
          </p:txBody>
        </p:sp>
        <p:sp>
          <p:nvSpPr>
            <p:cNvPr id="82966" name="TekstSylinder 37"/>
            <p:cNvSpPr txBox="1">
              <a:spLocks noChangeArrowheads="1"/>
            </p:cNvSpPr>
            <p:nvPr/>
          </p:nvSpPr>
          <p:spPr bwMode="auto">
            <a:xfrm>
              <a:off x="1747199" y="6572295"/>
              <a:ext cx="588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nb-NO" altLang="nb-NO" sz="1100" b="1">
                  <a:latin typeface="Verdana" pitchFamily="34" charset="0"/>
                  <a:ea typeface="ＭＳ Ｐゴシック" pitchFamily="34" charset="-128"/>
                </a:rPr>
                <a:t>0.0</a:t>
              </a:r>
            </a:p>
          </p:txBody>
        </p:sp>
        <p:grpSp>
          <p:nvGrpSpPr>
            <p:cNvPr id="32" name="Gruppe 31"/>
            <p:cNvGrpSpPr/>
            <p:nvPr/>
          </p:nvGrpSpPr>
          <p:grpSpPr>
            <a:xfrm>
              <a:off x="3076227" y="6026016"/>
              <a:ext cx="968300" cy="198458"/>
              <a:chOff x="1548234" y="3972719"/>
              <a:chExt cx="2418358" cy="432048"/>
            </a:xfrm>
            <a:noFill/>
          </p:grpSpPr>
          <p:sp>
            <p:nvSpPr>
              <p:cNvPr id="33" name="Rektangel 32"/>
              <p:cNvSpPr/>
              <p:nvPr/>
            </p:nvSpPr>
            <p:spPr>
              <a:xfrm>
                <a:off x="1548234" y="3972719"/>
                <a:ext cx="2418358" cy="432048"/>
              </a:xfrm>
              <a:prstGeom prst="rect">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solidFill>
                    <a:srgbClr val="FF0000"/>
                  </a:solidFill>
                </a:endParaRPr>
              </a:p>
            </p:txBody>
          </p:sp>
          <p:cxnSp>
            <p:nvCxnSpPr>
              <p:cNvPr id="34" name="Rett linje 33"/>
              <p:cNvCxnSpPr/>
              <p:nvPr/>
            </p:nvCxnSpPr>
            <p:spPr>
              <a:xfrm>
                <a:off x="2772569" y="3972719"/>
                <a:ext cx="0" cy="432048"/>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6" name="Rett linje 35"/>
            <p:cNvCxnSpPr/>
            <p:nvPr/>
          </p:nvCxnSpPr>
          <p:spPr>
            <a:xfrm flipH="1">
              <a:off x="2050015" y="3620740"/>
              <a:ext cx="9605" cy="2717006"/>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Rett linje 36"/>
            <p:cNvCxnSpPr/>
            <p:nvPr/>
          </p:nvCxnSpPr>
          <p:spPr>
            <a:xfrm>
              <a:off x="632266" y="5152230"/>
              <a:ext cx="2524284"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Rett linje 37"/>
            <p:cNvCxnSpPr/>
            <p:nvPr/>
          </p:nvCxnSpPr>
          <p:spPr>
            <a:xfrm>
              <a:off x="3679081" y="5152230"/>
              <a:ext cx="3993901"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Rett linje 38"/>
            <p:cNvCxnSpPr/>
            <p:nvPr/>
          </p:nvCxnSpPr>
          <p:spPr>
            <a:xfrm>
              <a:off x="643792" y="5741020"/>
              <a:ext cx="3102525"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Rett linje 39"/>
            <p:cNvCxnSpPr/>
            <p:nvPr/>
          </p:nvCxnSpPr>
          <p:spPr>
            <a:xfrm>
              <a:off x="4007583" y="5741020"/>
              <a:ext cx="599949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2973" name="TekstSylinder 37"/>
            <p:cNvSpPr txBox="1">
              <a:spLocks noChangeArrowheads="1"/>
            </p:cNvSpPr>
            <p:nvPr/>
          </p:nvSpPr>
          <p:spPr bwMode="auto">
            <a:xfrm>
              <a:off x="200025" y="3122613"/>
              <a:ext cx="3657600"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800" b="1">
                  <a:latin typeface="Georgia" pitchFamily="18" charset="0"/>
                  <a:ea typeface="ＭＳ Ｐゴシック" pitchFamily="34" charset="-128"/>
                </a:rPr>
                <a:t>Block start (ref.)</a:t>
              </a:r>
            </a:p>
          </p:txBody>
        </p:sp>
        <p:cxnSp>
          <p:nvCxnSpPr>
            <p:cNvPr id="42" name="Rett linje 41"/>
            <p:cNvCxnSpPr/>
            <p:nvPr/>
          </p:nvCxnSpPr>
          <p:spPr>
            <a:xfrm>
              <a:off x="636108" y="4558679"/>
              <a:ext cx="712716"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Rett linje 42"/>
            <p:cNvCxnSpPr/>
            <p:nvPr/>
          </p:nvCxnSpPr>
          <p:spPr>
            <a:xfrm>
              <a:off x="613055" y="4020673"/>
              <a:ext cx="989350"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Rett linje 43"/>
            <p:cNvCxnSpPr/>
            <p:nvPr/>
          </p:nvCxnSpPr>
          <p:spPr>
            <a:xfrm>
              <a:off x="1471773" y="4561853"/>
              <a:ext cx="130633"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Rett linje 44"/>
            <p:cNvCxnSpPr/>
            <p:nvPr/>
          </p:nvCxnSpPr>
          <p:spPr>
            <a:xfrm>
              <a:off x="2315122" y="4561853"/>
              <a:ext cx="5586468" cy="2221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Rett linje 45"/>
            <p:cNvCxnSpPr/>
            <p:nvPr/>
          </p:nvCxnSpPr>
          <p:spPr>
            <a:xfrm>
              <a:off x="2165279" y="4020673"/>
              <a:ext cx="2506994"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2979" name="TekstSylinder 105"/>
            <p:cNvSpPr txBox="1">
              <a:spLocks noChangeArrowheads="1"/>
            </p:cNvSpPr>
            <p:nvPr/>
          </p:nvSpPr>
          <p:spPr bwMode="auto">
            <a:xfrm>
              <a:off x="3668992" y="4694697"/>
              <a:ext cx="1717675"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800" b="1">
                  <a:solidFill>
                    <a:srgbClr val="FF0000"/>
                  </a:solidFill>
                  <a:latin typeface="Georgia" pitchFamily="18" charset="0"/>
                  <a:ea typeface="ＭＳ Ｐゴシック" pitchFamily="34" charset="-128"/>
                </a:rPr>
                <a:t>3-point</a:t>
              </a:r>
            </a:p>
          </p:txBody>
        </p:sp>
        <p:cxnSp>
          <p:nvCxnSpPr>
            <p:cNvPr id="48" name="Rett linje 47"/>
            <p:cNvCxnSpPr/>
            <p:nvPr/>
          </p:nvCxnSpPr>
          <p:spPr>
            <a:xfrm>
              <a:off x="4925854" y="4020673"/>
              <a:ext cx="508122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9" name="Gruppe 48"/>
            <p:cNvGrpSpPr/>
            <p:nvPr/>
          </p:nvGrpSpPr>
          <p:grpSpPr>
            <a:xfrm>
              <a:off x="3896508" y="4112339"/>
              <a:ext cx="1178800" cy="198458"/>
              <a:chOff x="1548234" y="3972719"/>
              <a:chExt cx="2418358" cy="432048"/>
            </a:xfrm>
            <a:noFill/>
          </p:grpSpPr>
          <p:sp>
            <p:nvSpPr>
              <p:cNvPr id="50" name="Rektangel 49"/>
              <p:cNvSpPr/>
              <p:nvPr/>
            </p:nvSpPr>
            <p:spPr>
              <a:xfrm>
                <a:off x="1548234" y="3972719"/>
                <a:ext cx="2418358" cy="432048"/>
              </a:xfrm>
              <a:prstGeom prst="rect">
                <a:avLst/>
              </a:prstGeom>
              <a:grp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1" name="Rett linje 50"/>
              <p:cNvCxnSpPr/>
              <p:nvPr/>
            </p:nvCxnSpPr>
            <p:spPr>
              <a:xfrm>
                <a:off x="2772569" y="3972719"/>
                <a:ext cx="0" cy="432048"/>
              </a:xfrm>
              <a:prstGeom prst="line">
                <a:avLst/>
              </a:prstGeom>
              <a:grpFill/>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2982" name="TekstSylinder 119"/>
            <p:cNvSpPr txBox="1">
              <a:spLocks noChangeArrowheads="1"/>
            </p:cNvSpPr>
            <p:nvPr/>
          </p:nvSpPr>
          <p:spPr bwMode="auto">
            <a:xfrm>
              <a:off x="3306763" y="2430463"/>
              <a:ext cx="2262187"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800" b="1">
                  <a:solidFill>
                    <a:srgbClr val="00B050"/>
                  </a:solidFill>
                  <a:latin typeface="Georgia" pitchFamily="18" charset="0"/>
                  <a:ea typeface="ＭＳ Ｐゴシック" pitchFamily="34" charset="-128"/>
                </a:rPr>
                <a:t>Photo cell</a:t>
              </a:r>
            </a:p>
          </p:txBody>
        </p:sp>
        <p:grpSp>
          <p:nvGrpSpPr>
            <p:cNvPr id="53" name="Gruppe 52"/>
            <p:cNvGrpSpPr/>
            <p:nvPr/>
          </p:nvGrpSpPr>
          <p:grpSpPr>
            <a:xfrm>
              <a:off x="7841185" y="5503876"/>
              <a:ext cx="1094600" cy="198458"/>
              <a:chOff x="1548234" y="3972719"/>
              <a:chExt cx="2418358" cy="432048"/>
            </a:xfrm>
            <a:noFill/>
          </p:grpSpPr>
          <p:sp>
            <p:nvSpPr>
              <p:cNvPr id="54" name="Rektangel 53"/>
              <p:cNvSpPr/>
              <p:nvPr/>
            </p:nvSpPr>
            <p:spPr>
              <a:xfrm>
                <a:off x="1548234" y="3972719"/>
                <a:ext cx="2418358" cy="432048"/>
              </a:xfrm>
              <a:prstGeom prst="rect">
                <a:avLst/>
              </a:prstGeom>
              <a:grp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b-NO"/>
              </a:p>
            </p:txBody>
          </p:sp>
          <p:cxnSp>
            <p:nvCxnSpPr>
              <p:cNvPr id="55" name="Rett linje 54"/>
              <p:cNvCxnSpPr/>
              <p:nvPr/>
            </p:nvCxnSpPr>
            <p:spPr>
              <a:xfrm>
                <a:off x="2772569" y="3972719"/>
                <a:ext cx="0" cy="432048"/>
              </a:xfrm>
              <a:prstGeom prst="line">
                <a:avLst/>
              </a:prstGeom>
              <a:grpFill/>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984" name="TekstSylinder 64"/>
            <p:cNvSpPr txBox="1">
              <a:spLocks noChangeArrowheads="1"/>
            </p:cNvSpPr>
            <p:nvPr/>
          </p:nvSpPr>
          <p:spPr bwMode="auto">
            <a:xfrm>
              <a:off x="7323138" y="3668713"/>
              <a:ext cx="2168525" cy="3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nb-NO" sz="1800" b="1">
                  <a:solidFill>
                    <a:srgbClr val="0070C0"/>
                  </a:solidFill>
                  <a:latin typeface="Georgia" pitchFamily="18" charset="0"/>
                  <a:ea typeface="ＭＳ Ｐゴシック" pitchFamily="34" charset="-128"/>
                </a:rPr>
                <a:t>Floor pod</a:t>
              </a:r>
            </a:p>
          </p:txBody>
        </p:sp>
        <p:cxnSp>
          <p:nvCxnSpPr>
            <p:cNvPr id="57" name="Rett linje 56"/>
            <p:cNvCxnSpPr/>
            <p:nvPr/>
          </p:nvCxnSpPr>
          <p:spPr>
            <a:xfrm>
              <a:off x="8750703" y="5152230"/>
              <a:ext cx="1196825"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Rett linje 57"/>
            <p:cNvCxnSpPr/>
            <p:nvPr/>
          </p:nvCxnSpPr>
          <p:spPr>
            <a:xfrm>
              <a:off x="8064881" y="5152230"/>
              <a:ext cx="461057"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Rett linje 58"/>
            <p:cNvCxnSpPr/>
            <p:nvPr/>
          </p:nvCxnSpPr>
          <p:spPr>
            <a:xfrm>
              <a:off x="8497122" y="4585658"/>
              <a:ext cx="1452328"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1" name="Rectangle 2"/>
          <p:cNvSpPr>
            <a:spLocks noGrp="1" noChangeArrowheads="1"/>
          </p:cNvSpPr>
          <p:nvPr>
            <p:ph type="title"/>
          </p:nvPr>
        </p:nvSpPr>
        <p:spPr>
          <a:xfrm>
            <a:off x="166688" y="341313"/>
            <a:ext cx="8123237" cy="544512"/>
          </a:xfrm>
        </p:spPr>
        <p:txBody>
          <a:bodyPr/>
          <a:lstStyle/>
          <a:p>
            <a:pPr eaLnBrk="1" hangingPunct="1">
              <a:defRPr/>
            </a:pPr>
            <a:r>
              <a:rPr lang="nb-NO" sz="2800" b="1" dirty="0">
                <a:solidFill>
                  <a:srgbClr val="000000"/>
                </a:solidFill>
                <a:latin typeface="Georgia" panose="02040502050405020303" pitchFamily="18" charset="0"/>
              </a:rPr>
              <a:t>How do timing </a:t>
            </a:r>
            <a:r>
              <a:rPr lang="nb-NO" sz="2800" b="1" dirty="0" err="1" smtClean="0">
                <a:solidFill>
                  <a:srgbClr val="000000"/>
                </a:solidFill>
                <a:latin typeface="Georgia" panose="02040502050405020303" pitchFamily="18" charset="0"/>
              </a:rPr>
              <a:t>methods</a:t>
            </a:r>
            <a:r>
              <a:rPr lang="nb-NO" sz="2800" b="1" dirty="0" smtClean="0">
                <a:solidFill>
                  <a:srgbClr val="000000"/>
                </a:solidFill>
                <a:latin typeface="Georgia" panose="02040502050405020303" pitchFamily="18" charset="0"/>
              </a:rPr>
              <a:t> </a:t>
            </a:r>
            <a:r>
              <a:rPr lang="nb-NO" sz="2800" b="1" dirty="0">
                <a:solidFill>
                  <a:srgbClr val="000000"/>
                </a:solidFill>
                <a:latin typeface="Georgia" panose="02040502050405020303" pitchFamily="18" charset="0"/>
              </a:rPr>
              <a:t>and start </a:t>
            </a:r>
            <a:r>
              <a:rPr lang="nb-NO" sz="2800" b="1" dirty="0" err="1">
                <a:solidFill>
                  <a:srgbClr val="000000"/>
                </a:solidFill>
                <a:latin typeface="Georgia" panose="02040502050405020303" pitchFamily="18" charset="0"/>
              </a:rPr>
              <a:t>procedures</a:t>
            </a:r>
            <a:r>
              <a:rPr lang="nb-NO" sz="2800" b="1" dirty="0">
                <a:solidFill>
                  <a:srgbClr val="000000"/>
                </a:solidFill>
                <a:latin typeface="Georgia" panose="02040502050405020303" pitchFamily="18" charset="0"/>
              </a:rPr>
              <a:t> </a:t>
            </a:r>
            <a:r>
              <a:rPr lang="nb-NO" sz="2800" b="1" dirty="0" err="1">
                <a:solidFill>
                  <a:srgbClr val="000000"/>
                </a:solidFill>
                <a:latin typeface="Georgia" panose="02040502050405020303" pitchFamily="18" charset="0"/>
              </a:rPr>
              <a:t>impact</a:t>
            </a:r>
            <a:r>
              <a:rPr lang="nb-NO" sz="2800" b="1" dirty="0">
                <a:solidFill>
                  <a:srgbClr val="000000"/>
                </a:solidFill>
                <a:latin typeface="Georgia" panose="02040502050405020303" pitchFamily="18" charset="0"/>
              </a:rPr>
              <a:t> </a:t>
            </a:r>
            <a:r>
              <a:rPr lang="nb-NO" sz="2800" b="1" dirty="0" err="1">
                <a:solidFill>
                  <a:srgbClr val="000000"/>
                </a:solidFill>
                <a:latin typeface="Georgia" panose="02040502050405020303" pitchFamily="18" charset="0"/>
              </a:rPr>
              <a:t>the</a:t>
            </a:r>
            <a:r>
              <a:rPr lang="nb-NO" sz="2800" b="1" dirty="0">
                <a:solidFill>
                  <a:srgbClr val="000000"/>
                </a:solidFill>
                <a:latin typeface="Georgia" panose="02040502050405020303" pitchFamily="18" charset="0"/>
              </a:rPr>
              <a:t> </a:t>
            </a:r>
            <a:r>
              <a:rPr lang="nb-NO" sz="2800" b="1" dirty="0" err="1">
                <a:solidFill>
                  <a:srgbClr val="000000"/>
                </a:solidFill>
                <a:latin typeface="Georgia" panose="02040502050405020303" pitchFamily="18" charset="0"/>
              </a:rPr>
              <a:t>measured</a:t>
            </a:r>
            <a:r>
              <a:rPr lang="nb-NO" sz="2800" b="1" dirty="0">
                <a:solidFill>
                  <a:srgbClr val="000000"/>
                </a:solidFill>
                <a:latin typeface="Georgia" panose="02040502050405020303" pitchFamily="18" charset="0"/>
              </a:rPr>
              <a:t> </a:t>
            </a:r>
            <a:r>
              <a:rPr lang="nb-NO" sz="2800" b="1" dirty="0" smtClean="0">
                <a:solidFill>
                  <a:srgbClr val="000000"/>
                </a:solidFill>
                <a:latin typeface="Georgia" panose="02040502050405020303" pitchFamily="18" charset="0"/>
              </a:rPr>
              <a:t>time?</a:t>
            </a:r>
            <a:endParaRPr lang="nb-NO" sz="2800" b="1" baseline="400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pic>
        <p:nvPicPr>
          <p:cNvPr id="849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8" y="1614488"/>
            <a:ext cx="6719887" cy="419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Rektangel 3"/>
          <p:cNvSpPr>
            <a:spLocks noChangeArrowheads="1"/>
          </p:cNvSpPr>
          <p:nvPr/>
        </p:nvSpPr>
        <p:spPr bwMode="auto">
          <a:xfrm>
            <a:off x="179388" y="290513"/>
            <a:ext cx="7921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2800" b="1">
                <a:latin typeface="Georgia" pitchFamily="18" charset="0"/>
              </a:rPr>
              <a:t>Time savings for 10 m sprint times across athlete groups and flying start distances</a:t>
            </a:r>
          </a:p>
        </p:txBody>
      </p:sp>
      <p:sp>
        <p:nvSpPr>
          <p:cNvPr id="84997" name="Rektangel 4"/>
          <p:cNvSpPr>
            <a:spLocks noChangeArrowheads="1"/>
          </p:cNvSpPr>
          <p:nvPr/>
        </p:nvSpPr>
        <p:spPr bwMode="auto">
          <a:xfrm>
            <a:off x="1758950" y="6059488"/>
            <a:ext cx="495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spcBef>
                <a:spcPct val="0"/>
              </a:spcBef>
              <a:buClrTx/>
              <a:buFontTx/>
              <a:buNone/>
            </a:pPr>
            <a:r>
              <a:rPr lang="en-US" altLang="en-US" sz="1800">
                <a:latin typeface="Georgia" pitchFamily="18" charset="0"/>
                <a:ea typeface="ＭＳ Ｐゴシック" pitchFamily="34" charset="-128"/>
              </a:rPr>
              <a:t>0.5 m flying start used as reference</a:t>
            </a:r>
          </a:p>
          <a:p>
            <a:pPr algn="ctr" eaLnBrk="1" hangingPunct="1">
              <a:spcBef>
                <a:spcPct val="0"/>
              </a:spcBef>
              <a:buClrTx/>
              <a:buFontTx/>
              <a:buNone/>
            </a:pPr>
            <a:r>
              <a:rPr lang="en-US" altLang="en-US" sz="1800">
                <a:latin typeface="Georgia" pitchFamily="18" charset="0"/>
                <a:ea typeface="ＭＳ Ｐゴシック" pitchFamily="34" charset="-128"/>
              </a:rPr>
              <a:t> n=44 junior soccer players (~15 in each group) </a:t>
            </a:r>
            <a:endParaRPr lang="en-US" altLang="en-US" sz="1800">
              <a:ea typeface="ＭＳ Ｐゴシック"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731838"/>
            <a:ext cx="7019925" cy="49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ktangel 3"/>
          <p:cNvSpPr>
            <a:spLocks noChangeArrowheads="1"/>
          </p:cNvSpPr>
          <p:nvPr/>
        </p:nvSpPr>
        <p:spPr bwMode="auto">
          <a:xfrm rot="-2700000">
            <a:off x="857250" y="5438775"/>
            <a:ext cx="2513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b="1">
                <a:latin typeface="Georgia" pitchFamily="18" charset="0"/>
                <a:ea typeface="ＭＳ Ｐゴシック" pitchFamily="34" charset="-128"/>
              </a:rPr>
              <a:t>Running spike shoes</a:t>
            </a:r>
          </a:p>
          <a:p>
            <a:pPr eaLnBrk="1" hangingPunct="1">
              <a:spcBef>
                <a:spcPct val="0"/>
              </a:spcBef>
              <a:buClrTx/>
              <a:buFontTx/>
              <a:buNone/>
            </a:pPr>
            <a:r>
              <a:rPr lang="nb-NO" altLang="en-US" sz="1600" b="1">
                <a:latin typeface="Georgia" pitchFamily="18" charset="0"/>
                <a:ea typeface="ＭＳ Ｐゴシック" pitchFamily="34" charset="-128"/>
              </a:rPr>
              <a:t>on rubberized surface</a:t>
            </a:r>
            <a:endParaRPr lang="en-US" altLang="en-US" sz="1600">
              <a:latin typeface="Georgia" pitchFamily="18" charset="0"/>
              <a:ea typeface="ＭＳ Ｐゴシック" pitchFamily="34" charset="-128"/>
            </a:endParaRPr>
          </a:p>
        </p:txBody>
      </p:sp>
      <p:sp>
        <p:nvSpPr>
          <p:cNvPr id="87045" name="Rektangel 5"/>
          <p:cNvSpPr>
            <a:spLocks noChangeArrowheads="1"/>
          </p:cNvSpPr>
          <p:nvPr/>
        </p:nvSpPr>
        <p:spPr bwMode="auto">
          <a:xfrm rot="-2700000">
            <a:off x="2538413" y="5440363"/>
            <a:ext cx="2513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b="1">
                <a:latin typeface="Georgia" pitchFamily="18" charset="0"/>
                <a:ea typeface="ＭＳ Ｐゴシック" pitchFamily="34" charset="-128"/>
              </a:rPr>
              <a:t>Artificial turf shoes</a:t>
            </a:r>
          </a:p>
          <a:p>
            <a:pPr eaLnBrk="1" hangingPunct="1">
              <a:spcBef>
                <a:spcPct val="0"/>
              </a:spcBef>
              <a:buClrTx/>
              <a:buFontTx/>
              <a:buNone/>
            </a:pPr>
            <a:r>
              <a:rPr lang="nb-NO" altLang="en-US" sz="1600" b="1">
                <a:latin typeface="Georgia" pitchFamily="18" charset="0"/>
                <a:ea typeface="ＭＳ Ｐゴシック" pitchFamily="34" charset="-128"/>
              </a:rPr>
              <a:t>on rubberized surface</a:t>
            </a:r>
            <a:endParaRPr lang="en-US" altLang="en-US" sz="1600">
              <a:latin typeface="Georgia" pitchFamily="18" charset="0"/>
              <a:ea typeface="ＭＳ Ｐゴシック" pitchFamily="34" charset="-128"/>
            </a:endParaRPr>
          </a:p>
        </p:txBody>
      </p:sp>
      <p:sp>
        <p:nvSpPr>
          <p:cNvPr id="87046" name="Rektangel 6"/>
          <p:cNvSpPr>
            <a:spLocks noChangeArrowheads="1"/>
          </p:cNvSpPr>
          <p:nvPr/>
        </p:nvSpPr>
        <p:spPr bwMode="auto">
          <a:xfrm rot="-2700000">
            <a:off x="4329113" y="5524500"/>
            <a:ext cx="2239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600" b="1">
                <a:latin typeface="Georgia" pitchFamily="18" charset="0"/>
                <a:ea typeface="ＭＳ Ｐゴシック" pitchFamily="34" charset="-128"/>
              </a:rPr>
              <a:t>Artificial turf shoes</a:t>
            </a:r>
          </a:p>
          <a:p>
            <a:pPr eaLnBrk="1" hangingPunct="1">
              <a:spcBef>
                <a:spcPct val="0"/>
              </a:spcBef>
              <a:buClrTx/>
              <a:buFontTx/>
              <a:buNone/>
            </a:pPr>
            <a:r>
              <a:rPr lang="nb-NO" altLang="en-US" sz="1600" b="1">
                <a:latin typeface="Georgia" pitchFamily="18" charset="0"/>
                <a:ea typeface="ＭＳ Ｐゴシック" pitchFamily="34" charset="-128"/>
              </a:rPr>
              <a:t>on artificial turf</a:t>
            </a:r>
            <a:endParaRPr lang="en-US" altLang="en-US" sz="1600">
              <a:latin typeface="Georgia" pitchFamily="18" charset="0"/>
              <a:ea typeface="ＭＳ Ｐゴシック" pitchFamily="34" charset="-128"/>
            </a:endParaRPr>
          </a:p>
        </p:txBody>
      </p:sp>
      <p:sp>
        <p:nvSpPr>
          <p:cNvPr id="8" name="Rectangle 2"/>
          <p:cNvSpPr>
            <a:spLocks noGrp="1" noChangeArrowheads="1"/>
          </p:cNvSpPr>
          <p:nvPr>
            <p:ph type="title"/>
          </p:nvPr>
        </p:nvSpPr>
        <p:spPr>
          <a:xfrm>
            <a:off x="430213" y="374650"/>
            <a:ext cx="8145462" cy="501650"/>
          </a:xfrm>
        </p:spPr>
        <p:txBody>
          <a:bodyPr/>
          <a:lstStyle/>
          <a:p>
            <a:pPr eaLnBrk="1" hangingPunct="1">
              <a:defRPr/>
            </a:pPr>
            <a:r>
              <a:rPr lang="en-US" sz="2800" b="1" dirty="0" smtClean="0">
                <a:latin typeface="Georgia" panose="02040502050405020303" pitchFamily="18" charset="0"/>
              </a:rPr>
              <a:t>Effect of shoes and surface on 40 m sprint </a:t>
            </a:r>
            <a:r>
              <a:rPr lang="en-US" sz="2800" b="1" dirty="0" smtClean="0">
                <a:solidFill>
                  <a:schemeClr val="tx1"/>
                </a:solidFill>
                <a:latin typeface="Georgia" panose="02040502050405020303" pitchFamily="18" charset="0"/>
              </a:rPr>
              <a:t>performance</a:t>
            </a:r>
            <a:endParaRPr lang="nb-NO" sz="1800" b="1" baseline="400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2425" y="271463"/>
            <a:ext cx="7766050" cy="835025"/>
          </a:xfrm>
        </p:spPr>
        <p:txBody>
          <a:bodyPr/>
          <a:lstStyle/>
          <a:p>
            <a:pPr algn="ctr" eaLnBrk="1" hangingPunct="1">
              <a:defRPr/>
            </a:pPr>
            <a:r>
              <a:rPr lang="en-US" sz="2800" b="1" dirty="0" smtClean="0">
                <a:latin typeface="Georgia" panose="02040502050405020303" pitchFamily="18" charset="0"/>
              </a:rPr>
              <a:t>Vertical jump height demands in soccer</a:t>
            </a:r>
            <a:endParaRPr lang="en-US" sz="2800" b="1" baseline="40000" dirty="0">
              <a:latin typeface="Georgia" panose="02040502050405020303" pitchFamily="18" charset="0"/>
            </a:endParaRPr>
          </a:p>
        </p:txBody>
      </p:sp>
      <p:sp>
        <p:nvSpPr>
          <p:cNvPr id="89091" name="Rectangle 3"/>
          <p:cNvSpPr txBox="1">
            <a:spLocks noChangeArrowheads="1"/>
          </p:cNvSpPr>
          <p:nvPr/>
        </p:nvSpPr>
        <p:spPr bwMode="auto">
          <a:xfrm>
            <a:off x="536575" y="2195513"/>
            <a:ext cx="44640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Font typeface="Arial" pitchFamily="34" charset="0"/>
              <a:buNone/>
            </a:pPr>
            <a:r>
              <a:rPr lang="en-US" altLang="en-US" sz="2400">
                <a:latin typeface="Georgia" pitchFamily="18" charset="0"/>
              </a:rPr>
              <a:t>Are vertical jump capabilities important for soccer players?</a:t>
            </a:r>
          </a:p>
          <a:p>
            <a:pPr eaLnBrk="1" hangingPunct="1">
              <a:buFont typeface="Arial" pitchFamily="34" charset="0"/>
              <a:buNone/>
            </a:pPr>
            <a:endParaRPr lang="en-US" altLang="en-US" sz="2400">
              <a:latin typeface="Georgia" pitchFamily="18" charset="0"/>
            </a:endParaRPr>
          </a:p>
          <a:p>
            <a:pPr eaLnBrk="1" hangingPunct="1">
              <a:buFont typeface="Arial" pitchFamily="34" charset="0"/>
              <a:buNone/>
            </a:pPr>
            <a:r>
              <a:rPr lang="en-US" altLang="en-US" sz="2400">
                <a:latin typeface="Georgia" pitchFamily="18" charset="0"/>
              </a:rPr>
              <a:t>Is there a relationship between leg extensor power and other soccer-related physical skills?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015" y="2023160"/>
            <a:ext cx="2887816" cy="39076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kt 1"/>
          <p:cNvGraphicFramePr>
            <a:graphicFrameLocks/>
          </p:cNvGraphicFramePr>
          <p:nvPr/>
        </p:nvGraphicFramePr>
        <p:xfrm>
          <a:off x="395288" y="1773238"/>
          <a:ext cx="7580312" cy="3527425"/>
        </p:xfrm>
        <a:graphic>
          <a:graphicData uri="http://schemas.openxmlformats.org/presentationml/2006/ole">
            <mc:AlternateContent xmlns:mc="http://schemas.openxmlformats.org/markup-compatibility/2006">
              <mc:Choice xmlns:v="urn:schemas-microsoft-com:vml" Requires="v">
                <p:oleObj spid="_x0000_s91142" r:id="rId5" imgW="6887911" imgH="3230613" progId="Excel.Chart.8">
                  <p:embed/>
                </p:oleObj>
              </mc:Choice>
              <mc:Fallback>
                <p:oleObj r:id="rId5" imgW="6887911" imgH="3230613" progId="Excel.Chart.8">
                  <p:embed/>
                  <p:pic>
                    <p:nvPicPr>
                      <p:cNvPr id="0" name="Objek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773238"/>
                        <a:ext cx="75803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Grp="1" noChangeArrowheads="1"/>
          </p:cNvSpPr>
          <p:nvPr>
            <p:ph type="title"/>
          </p:nvPr>
        </p:nvSpPr>
        <p:spPr>
          <a:xfrm>
            <a:off x="682625" y="417513"/>
            <a:ext cx="7712075" cy="547687"/>
          </a:xfrm>
        </p:spPr>
        <p:txBody>
          <a:bodyPr/>
          <a:lstStyle/>
          <a:p>
            <a:pPr eaLnBrk="1" hangingPunct="1">
              <a:defRPr/>
            </a:pPr>
            <a:r>
              <a:rPr lang="nb-NO" sz="2800" b="1" dirty="0" err="1" smtClean="0">
                <a:latin typeface="Georgia" panose="02040502050405020303" pitchFamily="18" charset="0"/>
              </a:rPr>
              <a:t>Relationship</a:t>
            </a:r>
            <a:r>
              <a:rPr lang="nb-NO" sz="2800" b="1" dirty="0" smtClean="0">
                <a:latin typeface="Georgia" panose="02040502050405020303" pitchFamily="18" charset="0"/>
              </a:rPr>
              <a:t> </a:t>
            </a:r>
            <a:r>
              <a:rPr lang="nb-NO" sz="2800" b="1" dirty="0" err="1" smtClean="0">
                <a:latin typeface="Georgia" panose="02040502050405020303" pitchFamily="18" charset="0"/>
              </a:rPr>
              <a:t>between</a:t>
            </a:r>
            <a:r>
              <a:rPr lang="nb-NO" sz="2800" b="1" dirty="0" smtClean="0">
                <a:latin typeface="Georgia" panose="02040502050405020303" pitchFamily="18" charset="0"/>
              </a:rPr>
              <a:t> sprint and jump </a:t>
            </a:r>
            <a:r>
              <a:rPr lang="nb-NO" sz="2800" b="1" dirty="0" err="1" smtClean="0">
                <a:latin typeface="Georgia" panose="02040502050405020303" pitchFamily="18" charset="0"/>
              </a:rPr>
              <a:t>performance</a:t>
            </a:r>
            <a:endParaRPr lang="nb-NO" sz="2800" b="1" dirty="0">
              <a:latin typeface="Georgia" panose="02040502050405020303" pitchFamily="18" charset="0"/>
            </a:endParaRPr>
          </a:p>
        </p:txBody>
      </p:sp>
      <p:sp>
        <p:nvSpPr>
          <p:cNvPr id="91140" name="Rektangel 1"/>
          <p:cNvSpPr>
            <a:spLocks noChangeArrowheads="1"/>
          </p:cNvSpPr>
          <p:nvPr/>
        </p:nvSpPr>
        <p:spPr bwMode="auto">
          <a:xfrm>
            <a:off x="6011863" y="2708275"/>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nb-NO" sz="1400" b="1">
                <a:latin typeface="Arial" pitchFamily="34" charset="0"/>
                <a:ea typeface="ＭＳ Ｐゴシック" pitchFamily="34" charset="-128"/>
              </a:rPr>
              <a:t>R</a:t>
            </a:r>
            <a:r>
              <a:rPr lang="en-US" altLang="nb-NO" sz="1400" b="1" baseline="40000">
                <a:latin typeface="Arial" pitchFamily="34" charset="0"/>
                <a:ea typeface="ＭＳ Ｐゴシック" pitchFamily="34" charset="-128"/>
              </a:rPr>
              <a:t>2 </a:t>
            </a:r>
            <a:r>
              <a:rPr lang="en-US" altLang="nb-NO" sz="1400" b="1">
                <a:latin typeface="Arial" pitchFamily="34" charset="0"/>
                <a:ea typeface="ＭＳ Ｐゴシック" pitchFamily="34" charset="-128"/>
              </a:rPr>
              <a:t>= 0.41, n= 634 </a:t>
            </a:r>
            <a:endParaRPr lang="nb-NO" altLang="nb-NO" sz="1400" b="1">
              <a:latin typeface="Arial" pitchFamily="34" charset="0"/>
              <a:ea typeface="ＭＳ Ｐゴシック" pitchFamily="34" charset="-128"/>
            </a:endParaRPr>
          </a:p>
        </p:txBody>
      </p:sp>
      <p:sp>
        <p:nvSpPr>
          <p:cNvPr id="91141" name="Rektangel 5"/>
          <p:cNvSpPr>
            <a:spLocks noChangeArrowheads="1"/>
          </p:cNvSpPr>
          <p:nvPr/>
        </p:nvSpPr>
        <p:spPr bwMode="auto">
          <a:xfrm>
            <a:off x="415925" y="5732463"/>
            <a:ext cx="7875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en-US" altLang="en-US" sz="1800">
                <a:latin typeface="Georgia" pitchFamily="18" charset="0"/>
                <a:ea typeface="ＭＳ Ｐゴシック" pitchFamily="34" charset="-128"/>
              </a:rPr>
              <a:t>Data collected at the Norwegian Olympic Training Center in the time period 1995-2010  </a:t>
            </a:r>
            <a:endParaRPr lang="en-US" altLang="en-US" sz="1800">
              <a:ea typeface="ＭＳ Ｐゴシック"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4" name="Rectangle 2"/>
          <p:cNvSpPr>
            <a:spLocks noGrp="1" noChangeArrowheads="1"/>
          </p:cNvSpPr>
          <p:nvPr>
            <p:ph type="title"/>
          </p:nvPr>
        </p:nvSpPr>
        <p:spPr>
          <a:xfrm>
            <a:off x="1146175" y="417513"/>
            <a:ext cx="6338888" cy="547687"/>
          </a:xfrm>
        </p:spPr>
        <p:txBody>
          <a:bodyPr/>
          <a:lstStyle/>
          <a:p>
            <a:pPr eaLnBrk="1" hangingPunct="1">
              <a:defRPr/>
            </a:pPr>
            <a:r>
              <a:rPr lang="nb-NO" sz="2800" b="1" dirty="0" smtClean="0">
                <a:latin typeface="Georgia" panose="02040502050405020303" pitchFamily="18" charset="0"/>
              </a:rPr>
              <a:t>CMJ </a:t>
            </a:r>
            <a:r>
              <a:rPr lang="nb-NO" sz="2800" b="1" dirty="0" err="1" smtClean="0">
                <a:latin typeface="Georgia" panose="02040502050405020303" pitchFamily="18" charset="0"/>
              </a:rPr>
              <a:t>according</a:t>
            </a:r>
            <a:r>
              <a:rPr lang="nb-NO" sz="2800" b="1" dirty="0" smtClean="0">
                <a:latin typeface="Georgia" panose="02040502050405020303" pitchFamily="18" charset="0"/>
              </a:rPr>
              <a:t> to </a:t>
            </a:r>
            <a:r>
              <a:rPr lang="nb-NO" sz="2800" b="1" dirty="0" err="1" smtClean="0">
                <a:latin typeface="Georgia" panose="02040502050405020303" pitchFamily="18" charset="0"/>
              </a:rPr>
              <a:t>playing</a:t>
            </a:r>
            <a:r>
              <a:rPr lang="nb-NO" sz="2800" b="1" dirty="0" smtClean="0">
                <a:latin typeface="Georgia" panose="02040502050405020303" pitchFamily="18" charset="0"/>
              </a:rPr>
              <a:t> standard</a:t>
            </a:r>
            <a:endParaRPr lang="nb-NO" sz="2800" b="1" baseline="40000" dirty="0">
              <a:latin typeface="Georgia" panose="02040502050405020303" pitchFamily="18" charset="0"/>
            </a:endParaRPr>
          </a:p>
        </p:txBody>
      </p:sp>
      <p:sp>
        <p:nvSpPr>
          <p:cNvPr id="931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93189" name="Objekt 5"/>
          <p:cNvGraphicFramePr>
            <a:graphicFrameLocks noChangeAspect="1"/>
          </p:cNvGraphicFramePr>
          <p:nvPr/>
        </p:nvGraphicFramePr>
        <p:xfrm>
          <a:off x="1362075" y="1062038"/>
          <a:ext cx="5753100" cy="5600700"/>
        </p:xfrm>
        <a:graphic>
          <a:graphicData uri="http://schemas.openxmlformats.org/presentationml/2006/ole">
            <mc:AlternateContent xmlns:mc="http://schemas.openxmlformats.org/markup-compatibility/2006">
              <mc:Choice xmlns:v="urn:schemas-microsoft-com:vml" Requires="v">
                <p:oleObj spid="_x0000_s93190" r:id="rId4" imgW="6570000" imgH="6390000" progId="Prism5.Document">
                  <p:embed/>
                </p:oleObj>
              </mc:Choice>
              <mc:Fallback>
                <p:oleObj r:id="rId4" imgW="6570000" imgH="6390000" progId="Prism5.Document">
                  <p:embed/>
                  <p:pic>
                    <p:nvPicPr>
                      <p:cNvPr id="0"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1062038"/>
                        <a:ext cx="57531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4" name="Rectangle 2"/>
          <p:cNvSpPr>
            <a:spLocks noGrp="1" noChangeArrowheads="1"/>
          </p:cNvSpPr>
          <p:nvPr>
            <p:ph type="title"/>
          </p:nvPr>
        </p:nvSpPr>
        <p:spPr>
          <a:xfrm>
            <a:off x="1146175" y="417513"/>
            <a:ext cx="6338888" cy="547687"/>
          </a:xfrm>
        </p:spPr>
        <p:txBody>
          <a:bodyPr/>
          <a:lstStyle/>
          <a:p>
            <a:pPr eaLnBrk="1" hangingPunct="1">
              <a:defRPr/>
            </a:pPr>
            <a:r>
              <a:rPr lang="nb-NO" sz="2800" b="1" dirty="0" smtClean="0">
                <a:latin typeface="Georgia" panose="02040502050405020303" pitchFamily="18" charset="0"/>
              </a:rPr>
              <a:t>CMJ </a:t>
            </a:r>
            <a:r>
              <a:rPr lang="nb-NO" sz="2800" b="1" dirty="0" err="1" smtClean="0">
                <a:latin typeface="Georgia" panose="02040502050405020303" pitchFamily="18" charset="0"/>
              </a:rPr>
              <a:t>according</a:t>
            </a:r>
            <a:r>
              <a:rPr lang="nb-NO" sz="2800" b="1" dirty="0" smtClean="0">
                <a:latin typeface="Georgia" panose="02040502050405020303" pitchFamily="18" charset="0"/>
              </a:rPr>
              <a:t> to time </a:t>
            </a:r>
            <a:r>
              <a:rPr lang="nb-NO" sz="2800" b="1" dirty="0" err="1" smtClean="0">
                <a:latin typeface="Georgia" panose="02040502050405020303" pitchFamily="18" charset="0"/>
              </a:rPr>
              <a:t>epoch</a:t>
            </a:r>
            <a:endParaRPr lang="nb-NO" sz="2800" b="1" baseline="40000" dirty="0">
              <a:latin typeface="Georgia" panose="02040502050405020303" pitchFamily="18" charset="0"/>
            </a:endParaRPr>
          </a:p>
        </p:txBody>
      </p:sp>
      <p:sp>
        <p:nvSpPr>
          <p:cNvPr id="9523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sp>
        <p:nvSpPr>
          <p:cNvPr id="952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endParaRPr lang="en-US" altLang="en-US" sz="1800"/>
          </a:p>
        </p:txBody>
      </p:sp>
      <p:graphicFrame>
        <p:nvGraphicFramePr>
          <p:cNvPr id="95238" name="Objekt 6"/>
          <p:cNvGraphicFramePr>
            <a:graphicFrameLocks noChangeAspect="1"/>
          </p:cNvGraphicFramePr>
          <p:nvPr/>
        </p:nvGraphicFramePr>
        <p:xfrm>
          <a:off x="1042988" y="1125538"/>
          <a:ext cx="5762625" cy="5200650"/>
        </p:xfrm>
        <a:graphic>
          <a:graphicData uri="http://schemas.openxmlformats.org/presentationml/2006/ole">
            <mc:AlternateContent xmlns:mc="http://schemas.openxmlformats.org/markup-compatibility/2006">
              <mc:Choice xmlns:v="urn:schemas-microsoft-com:vml" Requires="v">
                <p:oleObj spid="_x0000_s95239" r:id="rId4" imgW="7072920" imgH="6390000" progId="Prism5.Document">
                  <p:embed/>
                </p:oleObj>
              </mc:Choice>
              <mc:Fallback>
                <p:oleObj r:id="rId4" imgW="7072920" imgH="6390000" progId="Prism5.Document">
                  <p:embed/>
                  <p:pic>
                    <p:nvPicPr>
                      <p:cNvPr id="0" name="Objek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125538"/>
                        <a:ext cx="57626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6850" y="268288"/>
            <a:ext cx="7853363"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eaLnBrk="1" hangingPunct="1">
              <a:defRPr/>
            </a:pPr>
            <a:r>
              <a:rPr lang="nb-NO" sz="3200" b="1" dirty="0" err="1" smtClean="0">
                <a:solidFill>
                  <a:schemeClr val="tx1"/>
                </a:solidFill>
                <a:latin typeface="Georgia" panose="02040502050405020303" pitchFamily="18" charset="0"/>
              </a:rPr>
              <a:t>Conclusions</a:t>
            </a:r>
            <a:endParaRPr lang="nb-NO" sz="3200" b="1" dirty="0" smtClean="0">
              <a:solidFill>
                <a:schemeClr val="tx1"/>
              </a:solidFill>
              <a:latin typeface="Georgia" panose="02040502050405020303" pitchFamily="18" charset="0"/>
            </a:endParaRPr>
          </a:p>
          <a:p>
            <a:pPr algn="ctr" eaLnBrk="1" hangingPunct="1">
              <a:defRPr/>
            </a:pPr>
            <a:endParaRPr lang="nb-NO" sz="1200" b="1" dirty="0">
              <a:solidFill>
                <a:schemeClr val="tx1"/>
              </a:solidFill>
              <a:latin typeface="Georgia" panose="02040502050405020303" pitchFamily="18" charset="0"/>
            </a:endParaRPr>
          </a:p>
          <a:p>
            <a:pPr algn="ctr" eaLnBrk="1" hangingPunct="1">
              <a:defRPr/>
            </a:pPr>
            <a:r>
              <a:rPr lang="nb-NO" sz="2400" b="1" dirty="0" smtClean="0">
                <a:solidFill>
                  <a:schemeClr val="tx1"/>
                </a:solidFill>
                <a:latin typeface="Georgia" panose="02040502050405020303" pitchFamily="18" charset="0"/>
              </a:rPr>
              <a:t>The </a:t>
            </a:r>
            <a:r>
              <a:rPr lang="nb-NO" sz="2400" b="1" dirty="0" err="1" smtClean="0">
                <a:solidFill>
                  <a:schemeClr val="tx1"/>
                </a:solidFill>
                <a:latin typeface="Georgia" panose="02040502050405020303" pitchFamily="18" charset="0"/>
              </a:rPr>
              <a:t>usefulness</a:t>
            </a:r>
            <a:r>
              <a:rPr lang="nb-NO" sz="2400" b="1" dirty="0" smtClean="0">
                <a:solidFill>
                  <a:schemeClr val="tx1"/>
                </a:solidFill>
                <a:latin typeface="Georgia" panose="02040502050405020303" pitchFamily="18" charset="0"/>
              </a:rPr>
              <a:t> of </a:t>
            </a:r>
            <a:r>
              <a:rPr lang="nb-NO" sz="2400" b="1" dirty="0" err="1" smtClean="0">
                <a:solidFill>
                  <a:schemeClr val="tx1"/>
                </a:solidFill>
                <a:latin typeface="Georgia" panose="02040502050405020303" pitchFamily="18" charset="0"/>
              </a:rPr>
              <a:t>physical</a:t>
            </a:r>
            <a:r>
              <a:rPr lang="nb-NO" sz="2400" b="1" dirty="0" smtClean="0">
                <a:solidFill>
                  <a:schemeClr val="tx1"/>
                </a:solidFill>
                <a:latin typeface="Georgia" panose="02040502050405020303" pitchFamily="18" charset="0"/>
              </a:rPr>
              <a:t> tests for </a:t>
            </a:r>
            <a:r>
              <a:rPr lang="nb-NO" sz="2400" b="1" dirty="0" err="1" smtClean="0">
                <a:solidFill>
                  <a:schemeClr val="tx1"/>
                </a:solidFill>
                <a:latin typeface="Georgia" panose="02040502050405020303" pitchFamily="18" charset="0"/>
              </a:rPr>
              <a:t>soccer</a:t>
            </a:r>
            <a:endParaRPr lang="nb-NO" sz="2400" b="1" dirty="0">
              <a:solidFill>
                <a:schemeClr val="tx1"/>
              </a:solidFill>
              <a:latin typeface="Georgia" panose="02040502050405020303" pitchFamily="18" charset="0"/>
            </a:endParaRPr>
          </a:p>
        </p:txBody>
      </p:sp>
      <p:graphicFrame>
        <p:nvGraphicFramePr>
          <p:cNvPr id="2" name="Tabell 1"/>
          <p:cNvGraphicFramePr>
            <a:graphicFrameLocks noGrp="1"/>
          </p:cNvGraphicFramePr>
          <p:nvPr/>
        </p:nvGraphicFramePr>
        <p:xfrm>
          <a:off x="836613" y="1412875"/>
          <a:ext cx="6853237" cy="4999038"/>
        </p:xfrm>
        <a:graphic>
          <a:graphicData uri="http://schemas.openxmlformats.org/drawingml/2006/table">
            <a:tbl>
              <a:tblPr/>
              <a:tblGrid>
                <a:gridCol w="3432175"/>
                <a:gridCol w="1185862"/>
                <a:gridCol w="1049338"/>
                <a:gridCol w="1185862"/>
              </a:tblGrid>
              <a:tr h="55403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Test</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solidFill>
                      <a:srgbClr val="ECEAD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TE</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a:t>
                      </a:r>
                      <a:endParaRPr kumimoji="0" lang="nb-NO" altLang="nb-NO" sz="1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solidFill>
                      <a:srgbClr val="ECEAD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SWC</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a:t>
                      </a:r>
                      <a:endParaRPr kumimoji="0" lang="nb-NO" altLang="nb-NO" sz="1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solidFill>
                      <a:srgbClr val="ECEAD4"/>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Usefulness </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nb-NO" altLang="nb-NO" sz="13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with 1 trial</a:t>
                      </a:r>
                      <a:endParaRPr kumimoji="0" lang="nb-NO" altLang="nb-NO" sz="1000" b="0" i="0" u="none" strike="noStrike" cap="none" normalizeH="0" baseline="0" smtClean="0">
                        <a:ln>
                          <a:noFill/>
                        </a:ln>
                        <a:solidFill>
                          <a:schemeClr val="tx1"/>
                        </a:solidFill>
                        <a:effectLst/>
                        <a:latin typeface="Calibri" panose="020F0502020204030204" pitchFamily="34" charset="0"/>
                        <a:cs typeface="Arial" panose="020B0604020202020204" pitchFamily="34"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solidFill>
                      <a:srgbClr val="ECEAD4"/>
                    </a:solid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VO</a:t>
                      </a:r>
                      <a:r>
                        <a:rPr kumimoji="0" lang="nb-NO" altLang="nb-NO" sz="1400" b="1" i="0" u="none" strike="noStrike" cap="none" normalizeH="0" baseline="-25000" smtClean="0">
                          <a:ln>
                            <a:noFill/>
                          </a:ln>
                          <a:solidFill>
                            <a:srgbClr val="000000"/>
                          </a:solidFill>
                          <a:effectLst/>
                          <a:latin typeface="Calibri" panose="020F0502020204030204" pitchFamily="34" charset="0"/>
                          <a:cs typeface="Times New Roman" panose="02020603050405020304" pitchFamily="18" charset="0"/>
                        </a:rPr>
                        <a:t>2</a:t>
                      </a: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max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24,51,62,66,105</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2.0-3.4</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1.5</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F2B2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Yo-Yo IE2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9,10,12,90,96</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3.9-4.5</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2.4-5.0</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Alright</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Yo-Yo IR1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6,30,38,67</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3.0-8.1</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2.0-5.1</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Yo-Yo IR2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6,38,68,80</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7.1-12.7</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3.6-4.5</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0-20 m linear sprint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49,51,57</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1.2-1.4</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0.6</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Maximal sprint speed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49,51,57</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0.9-1.2</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0.8</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T-test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90,99,101</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1.7-3.3</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0.6-0.7</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Sprint 4x5 m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4.3</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Sprint with 90</a:t>
                      </a:r>
                      <a:r>
                        <a:rPr kumimoji="0" lang="nb-NO" altLang="nb-NO"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a:t>
                      </a: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 turns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0.6</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9-3-6-3-9 forward sprinting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5.1</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1.0</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Slalom test </a:t>
                      </a:r>
                      <a:r>
                        <a:rPr kumimoji="0" lang="nb-NO" altLang="nb-NO" sz="1400" b="1" i="0" u="none" strike="noStrike" cap="none" normalizeH="0" baseline="30000" smtClean="0">
                          <a:ln>
                            <a:noFill/>
                          </a:ln>
                          <a:solidFill>
                            <a:srgbClr val="000000"/>
                          </a:solidFill>
                          <a:effectLst/>
                          <a:latin typeface="Calibri" panose="020F0502020204030204" pitchFamily="34" charset="0"/>
                          <a:cs typeface="Times New Roman" panose="02020603050405020304" pitchFamily="18" charset="0"/>
                        </a:rPr>
                        <a:t>99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2.9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0.6</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9-3-6-3-9 backward/forward </a:t>
                      </a:r>
                      <a:r>
                        <a:rPr kumimoji="0" lang="nb-NO" altLang="nb-NO" sz="1400" b="1" i="0" u="none" strike="noStrike" cap="none" normalizeH="0" baseline="3000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6x(20+20 m) shuttle sprints </a:t>
                      </a:r>
                      <a:r>
                        <a:rPr kumimoji="0" lang="nb-NO" altLang="nb-NO" sz="1400" b="1" i="0" u="none" strike="noStrike" cap="none" normalizeH="0" baseline="3000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0.8-1.3</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1750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CMJ </a:t>
                      </a:r>
                      <a:r>
                        <a:rPr kumimoji="0" lang="nb-NO" altLang="nb-NO" sz="1400" b="1" i="0" u="none" strike="noStrike" cap="none" normalizeH="0" baseline="3000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24,49</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defRPr sz="1200">
                          <a:solidFill>
                            <a:schemeClr val="tx1"/>
                          </a:solidFill>
                          <a:latin typeface="Calibri" panose="020F050202020403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nb-NO" altLang="nb-NO"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Poor</a:t>
                      </a:r>
                      <a:endParaRPr kumimoji="0" lang="nb-NO" altLang="nb-NO" sz="1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9089" marR="79089" marT="39545" marB="3954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F2B2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19088" y="254000"/>
            <a:ext cx="7853362"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hangingPunct="1">
              <a:defRPr/>
            </a:pPr>
            <a:r>
              <a:rPr lang="nb-NO" sz="2800" b="1" dirty="0" err="1" smtClean="0">
                <a:solidFill>
                  <a:schemeClr val="bg1"/>
                </a:solidFill>
                <a:latin typeface="Georgia" panose="02040502050405020303" pitchFamily="18" charset="0"/>
              </a:rPr>
              <a:t>Conclusions</a:t>
            </a:r>
            <a:r>
              <a:rPr lang="nb-NO" sz="2800" b="1" dirty="0" smtClean="0">
                <a:solidFill>
                  <a:schemeClr val="bg1"/>
                </a:solidFill>
                <a:latin typeface="Georgia" panose="02040502050405020303" pitchFamily="18" charset="0"/>
              </a:rPr>
              <a:t>: </a:t>
            </a:r>
            <a:r>
              <a:rPr lang="nb-NO" sz="2800" b="1" dirty="0" err="1" smtClean="0">
                <a:solidFill>
                  <a:schemeClr val="bg1"/>
                </a:solidFill>
                <a:latin typeface="Georgia" panose="02040502050405020303" pitchFamily="18" charset="0"/>
              </a:rPr>
              <a:t>Does</a:t>
            </a:r>
            <a:r>
              <a:rPr lang="nb-NO" sz="2800" b="1" dirty="0" smtClean="0">
                <a:solidFill>
                  <a:schemeClr val="bg1"/>
                </a:solidFill>
                <a:latin typeface="Georgia" panose="02040502050405020303" pitchFamily="18" charset="0"/>
              </a:rPr>
              <a:t> </a:t>
            </a:r>
            <a:r>
              <a:rPr lang="nb-NO" sz="2800" b="1" dirty="0" err="1" smtClean="0">
                <a:solidFill>
                  <a:schemeClr val="bg1"/>
                </a:solidFill>
                <a:latin typeface="Georgia" panose="02040502050405020303" pitchFamily="18" charset="0"/>
              </a:rPr>
              <a:t>new</a:t>
            </a:r>
            <a:r>
              <a:rPr lang="nb-NO" sz="2800" b="1" dirty="0" smtClean="0">
                <a:solidFill>
                  <a:schemeClr val="bg1"/>
                </a:solidFill>
                <a:latin typeface="Georgia" panose="02040502050405020303" pitchFamily="18" charset="0"/>
              </a:rPr>
              <a:t> </a:t>
            </a:r>
            <a:r>
              <a:rPr lang="nb-NO" sz="2800" b="1" dirty="0" err="1" smtClean="0">
                <a:solidFill>
                  <a:schemeClr val="bg1"/>
                </a:solidFill>
                <a:latin typeface="Georgia" panose="02040502050405020303" pitchFamily="18" charset="0"/>
              </a:rPr>
              <a:t>technology</a:t>
            </a:r>
            <a:r>
              <a:rPr lang="nb-NO" sz="2800" b="1" dirty="0" smtClean="0">
                <a:solidFill>
                  <a:schemeClr val="bg1"/>
                </a:solidFill>
                <a:latin typeface="Georgia" panose="02040502050405020303" pitchFamily="18" charset="0"/>
              </a:rPr>
              <a:t> </a:t>
            </a:r>
            <a:r>
              <a:rPr lang="nb-NO" sz="2800" b="1" dirty="0" err="1" smtClean="0">
                <a:solidFill>
                  <a:schemeClr val="bg1"/>
                </a:solidFill>
                <a:latin typeface="Georgia" panose="02040502050405020303" pitchFamily="18" charset="0"/>
              </a:rPr>
              <a:t>move</a:t>
            </a:r>
            <a:r>
              <a:rPr lang="nb-NO" sz="2800" b="1" dirty="0" smtClean="0">
                <a:solidFill>
                  <a:schemeClr val="bg1"/>
                </a:solidFill>
                <a:latin typeface="Georgia" panose="02040502050405020303" pitchFamily="18" charset="0"/>
              </a:rPr>
              <a:t> testing </a:t>
            </a:r>
            <a:r>
              <a:rPr lang="nb-NO" sz="2800" b="1" dirty="0" err="1" smtClean="0">
                <a:solidFill>
                  <a:schemeClr val="bg1"/>
                </a:solidFill>
                <a:latin typeface="Georgia" panose="02040502050405020303" pitchFamily="18" charset="0"/>
              </a:rPr>
              <a:t>out</a:t>
            </a:r>
            <a:r>
              <a:rPr lang="nb-NO" sz="2800" b="1" dirty="0" smtClean="0">
                <a:solidFill>
                  <a:schemeClr val="bg1"/>
                </a:solidFill>
                <a:latin typeface="Georgia" panose="02040502050405020303" pitchFamily="18" charset="0"/>
              </a:rPr>
              <a:t> of lab?</a:t>
            </a:r>
            <a:endParaRPr lang="nb-NO" sz="2800" b="1" dirty="0">
              <a:solidFill>
                <a:schemeClr val="bg1"/>
              </a:solidFill>
              <a:latin typeface="Georgia" panose="02040502050405020303" pitchFamily="18" charset="0"/>
            </a:endParaRPr>
          </a:p>
        </p:txBody>
      </p:sp>
      <p:sp>
        <p:nvSpPr>
          <p:cNvPr id="6" name="Rektangel 5"/>
          <p:cNvSpPr/>
          <p:nvPr/>
        </p:nvSpPr>
        <p:spPr>
          <a:xfrm>
            <a:off x="104775" y="1495425"/>
            <a:ext cx="8045450" cy="4710113"/>
          </a:xfrm>
          <a:prstGeom prst="rect">
            <a:avLst/>
          </a:prstGeom>
        </p:spPr>
        <p:txBody>
          <a:bodyPr>
            <a:spAutoFit/>
          </a:bodyPr>
          <a:lstStyle/>
          <a:p>
            <a:pPr marL="342900" indent="-342900" eaLnBrk="1" hangingPunct="1">
              <a:buFont typeface="Arial" panose="020B0604020202020204" pitchFamily="34" charset="0"/>
              <a:buChar char="•"/>
              <a:defRPr/>
            </a:pPr>
            <a:r>
              <a:rPr lang="en-US" altLang="en-US" sz="2000" dirty="0">
                <a:solidFill>
                  <a:schemeClr val="bg1"/>
                </a:solidFill>
                <a:latin typeface="Georgia" pitchFamily="18" charset="0"/>
                <a:cs typeface="Arial" charset="0"/>
              </a:rPr>
              <a:t>Evaluate individual and collective team behavior during training sessions and games:</a:t>
            </a:r>
          </a:p>
          <a:p>
            <a:pPr eaLnBrk="1" hangingPunct="1">
              <a:defRPr/>
            </a:pPr>
            <a:r>
              <a:rPr lang="en-US" altLang="en-US" sz="2000" b="1" dirty="0">
                <a:solidFill>
                  <a:schemeClr val="bg1"/>
                </a:solidFill>
                <a:latin typeface="Georgia" pitchFamily="18" charset="0"/>
                <a:cs typeface="Arial" charset="0"/>
              </a:rPr>
              <a:t>     Micro-technology required</a:t>
            </a:r>
          </a:p>
          <a:p>
            <a:pPr marL="342900" indent="-342900" eaLnBrk="1" hangingPunct="1">
              <a:buFont typeface="Arial" panose="020B0604020202020204" pitchFamily="34" charset="0"/>
              <a:buChar char="•"/>
              <a:defRPr/>
            </a:pPr>
            <a:endParaRPr lang="en-US" altLang="en-US" sz="2000" dirty="0">
              <a:solidFill>
                <a:schemeClr val="bg1"/>
              </a:solidFill>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solidFill>
                  <a:schemeClr val="bg1"/>
                </a:solidFill>
                <a:latin typeface="Georgia" pitchFamily="18" charset="0"/>
                <a:cs typeface="Arial" charset="0"/>
              </a:rPr>
              <a:t>Develop benchmarks specific to playing standard and playing positions: </a:t>
            </a:r>
            <a:r>
              <a:rPr lang="nb-NO" altLang="en-US" sz="2000" dirty="0">
                <a:solidFill>
                  <a:schemeClr val="bg1"/>
                </a:solidFill>
                <a:latin typeface="Georgia" pitchFamily="18" charset="0"/>
                <a:cs typeface="Arial" charset="0"/>
              </a:rPr>
              <a:t>	</a:t>
            </a:r>
          </a:p>
          <a:p>
            <a:pPr eaLnBrk="1" hangingPunct="1">
              <a:defRPr/>
            </a:pPr>
            <a:r>
              <a:rPr lang="nb-NO" altLang="en-US" sz="2000" dirty="0">
                <a:solidFill>
                  <a:schemeClr val="bg1"/>
                </a:solidFill>
                <a:latin typeface="Georgia" pitchFamily="18" charset="0"/>
                <a:cs typeface="Arial" charset="0"/>
              </a:rPr>
              <a:t>      </a:t>
            </a:r>
            <a:r>
              <a:rPr lang="nb-NO" altLang="en-US" sz="2000" b="1" dirty="0">
                <a:solidFill>
                  <a:schemeClr val="bg1"/>
                </a:solidFill>
                <a:latin typeface="Georgia" pitchFamily="18" charset="0"/>
                <a:cs typeface="Arial" charset="0"/>
              </a:rPr>
              <a:t>Micro-</a:t>
            </a:r>
            <a:r>
              <a:rPr lang="nb-NO" altLang="en-US" sz="2000" b="1" dirty="0" err="1">
                <a:solidFill>
                  <a:schemeClr val="bg1"/>
                </a:solidFill>
                <a:latin typeface="Georgia" pitchFamily="18" charset="0"/>
                <a:cs typeface="Arial" charset="0"/>
              </a:rPr>
              <a:t>technology</a:t>
            </a:r>
            <a:r>
              <a:rPr lang="nb-NO" altLang="en-US" sz="2000" b="1" dirty="0">
                <a:solidFill>
                  <a:schemeClr val="bg1"/>
                </a:solidFill>
                <a:latin typeface="Georgia" pitchFamily="18" charset="0"/>
                <a:cs typeface="Arial" charset="0"/>
              </a:rPr>
              <a:t> AND </a:t>
            </a:r>
            <a:r>
              <a:rPr lang="nb-NO" altLang="en-US" sz="2000" b="1" dirty="0" err="1">
                <a:solidFill>
                  <a:schemeClr val="bg1"/>
                </a:solidFill>
                <a:latin typeface="Georgia" pitchFamily="18" charset="0"/>
                <a:cs typeface="Arial" charset="0"/>
              </a:rPr>
              <a:t>traditional</a:t>
            </a:r>
            <a:r>
              <a:rPr lang="nb-NO" altLang="en-US" sz="2000" b="1" dirty="0">
                <a:solidFill>
                  <a:schemeClr val="bg1"/>
                </a:solidFill>
                <a:latin typeface="Georgia" pitchFamily="18" charset="0"/>
                <a:cs typeface="Arial" charset="0"/>
              </a:rPr>
              <a:t> testing </a:t>
            </a:r>
            <a:r>
              <a:rPr lang="nb-NO" altLang="en-US" sz="2000" b="1" dirty="0" err="1">
                <a:solidFill>
                  <a:schemeClr val="bg1"/>
                </a:solidFill>
                <a:latin typeface="Georgia" pitchFamily="18" charset="0"/>
                <a:cs typeface="Arial" charset="0"/>
              </a:rPr>
              <a:t>required</a:t>
            </a:r>
            <a:r>
              <a:rPr lang="nb-NO" altLang="en-US" sz="2000" b="1" dirty="0">
                <a:solidFill>
                  <a:schemeClr val="bg1"/>
                </a:solidFill>
                <a:latin typeface="Georgia" pitchFamily="18" charset="0"/>
                <a:cs typeface="Arial" charset="0"/>
              </a:rPr>
              <a:t> </a:t>
            </a:r>
            <a:endParaRPr lang="en-US" altLang="en-US" sz="2000" b="1" dirty="0">
              <a:solidFill>
                <a:schemeClr val="bg1"/>
              </a:solidFill>
              <a:latin typeface="Georgia" pitchFamily="18" charset="0"/>
              <a:cs typeface="Arial" charset="0"/>
            </a:endParaRPr>
          </a:p>
          <a:p>
            <a:pPr marL="342900" indent="-342900" eaLnBrk="1" hangingPunct="1">
              <a:buFont typeface="Arial" panose="020B0604020202020204" pitchFamily="34" charset="0"/>
              <a:buChar char="•"/>
              <a:defRPr/>
            </a:pPr>
            <a:endParaRPr lang="en-US" altLang="en-US" sz="2000" dirty="0">
              <a:solidFill>
                <a:schemeClr val="bg1"/>
              </a:solidFill>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solidFill>
                  <a:schemeClr val="bg1"/>
                </a:solidFill>
                <a:latin typeface="Georgia" pitchFamily="18" charset="0"/>
                <a:cs typeface="Arial" charset="0"/>
              </a:rPr>
              <a:t>Framework for individual and collective training prescription:	</a:t>
            </a:r>
          </a:p>
          <a:p>
            <a:pPr eaLnBrk="1" hangingPunct="1">
              <a:defRPr/>
            </a:pPr>
            <a:r>
              <a:rPr lang="en-US" altLang="en-US" sz="2000" dirty="0">
                <a:solidFill>
                  <a:schemeClr val="bg1"/>
                </a:solidFill>
                <a:latin typeface="Georgia" pitchFamily="18" charset="0"/>
                <a:cs typeface="Arial" charset="0"/>
              </a:rPr>
              <a:t>      </a:t>
            </a:r>
            <a:r>
              <a:rPr lang="en-US" altLang="en-US" sz="2000" b="1" dirty="0">
                <a:solidFill>
                  <a:schemeClr val="bg1"/>
                </a:solidFill>
                <a:latin typeface="Georgia" pitchFamily="18" charset="0"/>
                <a:cs typeface="Arial" charset="0"/>
              </a:rPr>
              <a:t>Micro-technology AND traditional testing required </a:t>
            </a:r>
          </a:p>
          <a:p>
            <a:pPr marL="342900" indent="-342900" eaLnBrk="1" hangingPunct="1">
              <a:buFont typeface="Arial" panose="020B0604020202020204" pitchFamily="34" charset="0"/>
              <a:buChar char="•"/>
              <a:defRPr/>
            </a:pPr>
            <a:endParaRPr lang="en-US" altLang="en-US" sz="2000" dirty="0">
              <a:solidFill>
                <a:schemeClr val="bg1"/>
              </a:solidFill>
              <a:latin typeface="Georgia" pitchFamily="18" charset="0"/>
              <a:cs typeface="Arial" charset="0"/>
            </a:endParaRPr>
          </a:p>
          <a:p>
            <a:pPr marL="342900" indent="-342900" eaLnBrk="1" hangingPunct="1">
              <a:buFont typeface="Arial" panose="020B0604020202020204" pitchFamily="34" charset="0"/>
              <a:buChar char="•"/>
              <a:defRPr/>
            </a:pPr>
            <a:r>
              <a:rPr lang="en-US" altLang="en-US" sz="2000" dirty="0">
                <a:solidFill>
                  <a:schemeClr val="bg1"/>
                </a:solidFill>
                <a:latin typeface="Georgia" pitchFamily="18" charset="0"/>
                <a:cs typeface="Arial" charset="0"/>
              </a:rPr>
              <a:t>Inform recovery strategies and load management:	</a:t>
            </a:r>
          </a:p>
          <a:p>
            <a:pPr eaLnBrk="1" hangingPunct="1">
              <a:defRPr/>
            </a:pPr>
            <a:r>
              <a:rPr lang="en-US" altLang="en-US" sz="2000" dirty="0">
                <a:solidFill>
                  <a:schemeClr val="bg1"/>
                </a:solidFill>
                <a:latin typeface="Georgia" pitchFamily="18" charset="0"/>
                <a:cs typeface="Arial" charset="0"/>
              </a:rPr>
              <a:t>      </a:t>
            </a:r>
            <a:r>
              <a:rPr lang="en-US" altLang="en-US" sz="2000" b="1" dirty="0">
                <a:solidFill>
                  <a:schemeClr val="bg1"/>
                </a:solidFill>
                <a:latin typeface="Georgia" pitchFamily="18" charset="0"/>
                <a:cs typeface="Arial" charset="0"/>
              </a:rPr>
              <a:t>Micro-technology required</a:t>
            </a:r>
          </a:p>
          <a:p>
            <a:pPr marL="342900" indent="-342900" eaLnBrk="1" hangingPunct="1">
              <a:buFont typeface="Arial" panose="020B0604020202020204" pitchFamily="34" charset="0"/>
              <a:buChar char="•"/>
              <a:defRPr/>
            </a:pPr>
            <a:endParaRPr lang="en-US" altLang="en-US" sz="2000" dirty="0">
              <a:solidFill>
                <a:schemeClr val="bg1"/>
              </a:solidFill>
              <a:latin typeface="Georgia" pitchFamily="18" charset="0"/>
              <a:cs typeface="Arial" charset="0"/>
            </a:endParaRPr>
          </a:p>
          <a:p>
            <a:pPr eaLnBrk="1" hangingPunct="1">
              <a:defRPr/>
            </a:pPr>
            <a:endParaRPr lang="en-US" altLang="en-US" sz="2000" dirty="0">
              <a:solidFill>
                <a:schemeClr val="bg1"/>
              </a:solidFill>
              <a:latin typeface="Georgia"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279400" y="273050"/>
            <a:ext cx="784383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defTabSz="1042988" eaLnBrk="0" hangingPunct="0">
              <a:defRPr sz="2100">
                <a:solidFill>
                  <a:schemeClr val="tx1"/>
                </a:solidFill>
                <a:latin typeface="Arial" pitchFamily="34" charset="0"/>
                <a:ea typeface="ＭＳ Ｐゴシック" pitchFamily="34" charset="-128"/>
              </a:defRPr>
            </a:lvl1pPr>
            <a:lvl2pPr marL="742950" indent="-285750" defTabSz="1042988" eaLnBrk="0" hangingPunct="0">
              <a:defRPr sz="2100">
                <a:solidFill>
                  <a:schemeClr val="tx1"/>
                </a:solidFill>
                <a:latin typeface="Arial" pitchFamily="34" charset="0"/>
                <a:ea typeface="ＭＳ Ｐゴシック" pitchFamily="34" charset="-128"/>
              </a:defRPr>
            </a:lvl2pPr>
            <a:lvl3pPr marL="1143000" indent="-228600" defTabSz="1042988" eaLnBrk="0" hangingPunct="0">
              <a:defRPr sz="2100">
                <a:solidFill>
                  <a:schemeClr val="tx1"/>
                </a:solidFill>
                <a:latin typeface="Arial" pitchFamily="34" charset="0"/>
                <a:ea typeface="ＭＳ Ｐゴシック" pitchFamily="34" charset="-128"/>
              </a:defRPr>
            </a:lvl3pPr>
            <a:lvl4pPr marL="1600200" indent="-228600" defTabSz="1042988" eaLnBrk="0" hangingPunct="0">
              <a:defRPr sz="2100">
                <a:solidFill>
                  <a:schemeClr val="tx1"/>
                </a:solidFill>
                <a:latin typeface="Arial" pitchFamily="34" charset="0"/>
                <a:ea typeface="ＭＳ Ｐゴシック" pitchFamily="34" charset="-128"/>
              </a:defRPr>
            </a:lvl4pPr>
            <a:lvl5pPr marL="2057400" indent="-228600" defTabSz="1042988" eaLnBrk="0" hangingPunct="0">
              <a:defRPr sz="2100">
                <a:solidFill>
                  <a:schemeClr val="tx1"/>
                </a:solidFill>
                <a:latin typeface="Arial" pitchFamily="34" charset="0"/>
                <a:ea typeface="ＭＳ Ｐゴシック" pitchFamily="34" charset="-128"/>
              </a:defRPr>
            </a:lvl5pPr>
            <a:lvl6pPr marL="2514600" indent="-228600" defTabSz="1042988"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971800" indent="-228600" defTabSz="1042988"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429000" indent="-228600" defTabSz="1042988"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886200" indent="-228600" defTabSz="1042988"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defRPr/>
            </a:pPr>
            <a:r>
              <a:rPr lang="nb-NO" sz="2800" b="1" dirty="0" err="1" smtClean="0">
                <a:solidFill>
                  <a:schemeClr val="bg1"/>
                </a:solidFill>
                <a:latin typeface="Georgia" pitchFamily="18" charset="0"/>
              </a:rPr>
              <a:t>Summary</a:t>
            </a:r>
            <a:r>
              <a:rPr lang="nb-NO" sz="2800" b="1" dirty="0" smtClean="0">
                <a:solidFill>
                  <a:schemeClr val="bg1"/>
                </a:solidFill>
                <a:latin typeface="Georgia" pitchFamily="18" charset="0"/>
              </a:rPr>
              <a:t> of testing </a:t>
            </a:r>
            <a:r>
              <a:rPr lang="nb-NO" sz="2800" b="1" dirty="0" err="1" smtClean="0">
                <a:solidFill>
                  <a:schemeClr val="bg1"/>
                </a:solidFill>
                <a:latin typeface="Georgia" pitchFamily="18" charset="0"/>
              </a:rPr>
              <a:t>recommendations</a:t>
            </a:r>
            <a:endParaRPr lang="nb-NO" sz="2000" b="1" dirty="0" smtClean="0">
              <a:solidFill>
                <a:schemeClr val="bg1"/>
              </a:solidFill>
              <a:latin typeface="Georgia" pitchFamily="18" charset="0"/>
            </a:endParaRPr>
          </a:p>
        </p:txBody>
      </p:sp>
      <p:sp>
        <p:nvSpPr>
          <p:cNvPr id="101380" name="TekstSylinder 1"/>
          <p:cNvSpPr txBox="1">
            <a:spLocks noChangeArrowheads="1"/>
          </p:cNvSpPr>
          <p:nvPr/>
        </p:nvSpPr>
        <p:spPr bwMode="auto">
          <a:xfrm>
            <a:off x="179388" y="981075"/>
            <a:ext cx="87852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b="1" u="sng">
                <a:solidFill>
                  <a:schemeClr val="bg1"/>
                </a:solidFill>
                <a:latin typeface="Georgia" pitchFamily="18" charset="0"/>
              </a:rPr>
              <a:t>Physical demand</a:t>
            </a:r>
            <a:r>
              <a:rPr lang="nb-NO" altLang="en-US" sz="1800" b="1">
                <a:solidFill>
                  <a:schemeClr val="bg1"/>
                </a:solidFill>
                <a:latin typeface="Georgia" pitchFamily="18" charset="0"/>
              </a:rPr>
              <a:t>	</a:t>
            </a:r>
            <a:r>
              <a:rPr lang="nb-NO" altLang="en-US" sz="1800" b="1" u="sng">
                <a:solidFill>
                  <a:schemeClr val="bg1"/>
                </a:solidFill>
                <a:latin typeface="Georgia" pitchFamily="18" charset="0"/>
              </a:rPr>
              <a:t>Remarks</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r>
              <a:rPr lang="nb-NO" altLang="en-US" sz="1800" b="1">
                <a:solidFill>
                  <a:schemeClr val="bg1"/>
                </a:solidFill>
                <a:latin typeface="Georgia" pitchFamily="18" charset="0"/>
              </a:rPr>
              <a:t>Aerobic endurance	A certain minimum is needed</a:t>
            </a:r>
          </a:p>
          <a:p>
            <a:pPr eaLnBrk="1" hangingPunct="1">
              <a:spcBef>
                <a:spcPct val="0"/>
              </a:spcBef>
              <a:buClrTx/>
              <a:buFontTx/>
              <a:buNone/>
            </a:pPr>
            <a:r>
              <a:rPr lang="nb-NO" altLang="en-US" sz="1800" b="1">
                <a:solidFill>
                  <a:schemeClr val="bg1"/>
                </a:solidFill>
                <a:latin typeface="Georgia" pitchFamily="18" charset="0"/>
              </a:rPr>
              <a:t>			Yo-Yo more practical and valid compared 				to VO</a:t>
            </a:r>
            <a:r>
              <a:rPr lang="nb-NO" altLang="en-US" sz="1800" b="1" baseline="-25000">
                <a:solidFill>
                  <a:schemeClr val="bg1"/>
                </a:solidFill>
                <a:latin typeface="Georgia" pitchFamily="18" charset="0"/>
              </a:rPr>
              <a:t>2 max</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r>
              <a:rPr lang="nb-NO" altLang="en-US" sz="1800" b="1">
                <a:solidFill>
                  <a:schemeClr val="bg1"/>
                </a:solidFill>
                <a:latin typeface="Georgia" pitchFamily="18" charset="0"/>
              </a:rPr>
              <a:t>Linear acceleration	Distinguishes players of varying standards</a:t>
            </a:r>
          </a:p>
          <a:p>
            <a:pPr eaLnBrk="1" hangingPunct="1">
              <a:spcBef>
                <a:spcPct val="0"/>
              </a:spcBef>
              <a:buClrTx/>
              <a:buFontTx/>
              <a:buNone/>
            </a:pPr>
            <a:r>
              <a:rPr lang="nb-NO" altLang="en-US" sz="1800" b="1">
                <a:solidFill>
                  <a:schemeClr val="bg1"/>
                </a:solidFill>
                <a:latin typeface="Georgia" pitchFamily="18" charset="0"/>
              </a:rPr>
              <a:t>and peak velocity	Equipment, procedures and conditions are 				critical</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r>
              <a:rPr lang="nb-NO" altLang="en-US" sz="1800" b="1">
                <a:solidFill>
                  <a:schemeClr val="bg1"/>
                </a:solidFill>
                <a:latin typeface="Georgia" pitchFamily="18" charset="0"/>
              </a:rPr>
              <a:t>Change-of-direction	Most sprints in games are linear</a:t>
            </a:r>
          </a:p>
          <a:p>
            <a:pPr eaLnBrk="1" hangingPunct="1">
              <a:spcBef>
                <a:spcPct val="0"/>
              </a:spcBef>
              <a:buClrTx/>
              <a:buFontTx/>
              <a:buNone/>
            </a:pPr>
            <a:r>
              <a:rPr lang="nb-NO" altLang="en-US" sz="1800" b="1">
                <a:solidFill>
                  <a:schemeClr val="bg1"/>
                </a:solidFill>
                <a:latin typeface="Georgia" pitchFamily="18" charset="0"/>
              </a:rPr>
              <a:t>			</a:t>
            </a:r>
            <a:r>
              <a:rPr lang="en-US" altLang="en-US" sz="1800" b="1">
                <a:solidFill>
                  <a:schemeClr val="bg1"/>
                </a:solidFill>
                <a:latin typeface="Georgia" pitchFamily="18" charset="0"/>
              </a:rPr>
              <a:t>Most tests do not mimic on-field movements</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r>
              <a:rPr lang="nb-NO" altLang="en-US" sz="1800" b="1">
                <a:solidFill>
                  <a:schemeClr val="bg1"/>
                </a:solidFill>
                <a:latin typeface="Georgia" pitchFamily="18" charset="0"/>
              </a:rPr>
              <a:t>Repeated sprinting	</a:t>
            </a:r>
            <a:r>
              <a:rPr lang="en-US" altLang="en-US" sz="1800" b="1">
                <a:solidFill>
                  <a:schemeClr val="bg1"/>
                </a:solidFill>
                <a:latin typeface="Georgia" pitchFamily="18" charset="0"/>
              </a:rPr>
              <a:t>Best sprint tells most of story</a:t>
            </a:r>
          </a:p>
          <a:p>
            <a:pPr eaLnBrk="1" hangingPunct="1">
              <a:spcBef>
                <a:spcPct val="0"/>
              </a:spcBef>
              <a:buClrTx/>
              <a:buFontTx/>
              <a:buNone/>
            </a:pPr>
            <a:r>
              <a:rPr lang="nb-NO" altLang="en-US" sz="1800" b="1">
                <a:solidFill>
                  <a:schemeClr val="bg1"/>
                </a:solidFill>
                <a:latin typeface="Georgia" pitchFamily="18" charset="0"/>
              </a:rPr>
              <a:t>			</a:t>
            </a:r>
            <a:r>
              <a:rPr lang="en-US" altLang="en-US" sz="1800" b="1">
                <a:solidFill>
                  <a:schemeClr val="bg1"/>
                </a:solidFill>
                <a:latin typeface="Georgia" pitchFamily="18" charset="0"/>
              </a:rPr>
              <a:t>Short sprints induce little fatigue, long sprints 			are not game specific</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r>
              <a:rPr lang="nb-NO" altLang="en-US" sz="1800" b="1">
                <a:solidFill>
                  <a:schemeClr val="bg1"/>
                </a:solidFill>
                <a:latin typeface="Georgia" pitchFamily="18" charset="0"/>
              </a:rPr>
              <a:t>Vertical jump		A certain minimum is needed</a:t>
            </a:r>
          </a:p>
          <a:p>
            <a:pPr eaLnBrk="1" hangingPunct="1">
              <a:spcBef>
                <a:spcPct val="0"/>
              </a:spcBef>
              <a:buClrTx/>
              <a:buFontTx/>
              <a:buNone/>
            </a:pPr>
            <a:r>
              <a:rPr lang="nb-NO" altLang="en-US" sz="1800" b="1">
                <a:solidFill>
                  <a:schemeClr val="bg1"/>
                </a:solidFill>
                <a:latin typeface="Georgia" pitchFamily="18" charset="0"/>
              </a:rPr>
              <a:t>			Equipment and procedures are critical</a:t>
            </a:r>
          </a:p>
          <a:p>
            <a:pPr eaLnBrk="1" hangingPunct="1">
              <a:spcBef>
                <a:spcPct val="0"/>
              </a:spcBef>
              <a:buClrTx/>
              <a:buFontTx/>
              <a:buNone/>
            </a:pPr>
            <a:endParaRPr lang="nb-NO" altLang="en-US" sz="1800" b="1">
              <a:solidFill>
                <a:schemeClr val="bg1"/>
              </a:solidFill>
              <a:latin typeface="Georgia" pitchFamily="18" charset="0"/>
            </a:endParaRPr>
          </a:p>
          <a:p>
            <a:pPr eaLnBrk="1" hangingPunct="1">
              <a:spcBef>
                <a:spcPct val="0"/>
              </a:spcBef>
              <a:buClrTx/>
              <a:buFontTx/>
              <a:buNone/>
            </a:pPr>
            <a:endParaRPr lang="en-US" altLang="en-US" sz="1800" b="1">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892175" y="595313"/>
            <a:ext cx="5902325"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hangingPunct="1">
              <a:defRPr/>
            </a:pPr>
            <a:r>
              <a:rPr lang="nb-NO" sz="3200" b="1" dirty="0" err="1" smtClean="0">
                <a:solidFill>
                  <a:schemeClr val="bg1"/>
                </a:solidFill>
                <a:latin typeface="Georgia" panose="02040502050405020303" pitchFamily="18" charset="0"/>
              </a:rPr>
              <a:t>Assessing</a:t>
            </a:r>
            <a:r>
              <a:rPr lang="nb-NO" sz="3200" b="1" dirty="0" smtClean="0">
                <a:solidFill>
                  <a:schemeClr val="bg1"/>
                </a:solidFill>
                <a:latin typeface="Georgia" panose="02040502050405020303" pitchFamily="18" charset="0"/>
              </a:rPr>
              <a:t> </a:t>
            </a:r>
            <a:r>
              <a:rPr lang="nb-NO" sz="3200" b="1" dirty="0" err="1" smtClean="0">
                <a:solidFill>
                  <a:schemeClr val="bg1"/>
                </a:solidFill>
                <a:latin typeface="Georgia" panose="02040502050405020303" pitchFamily="18" charset="0"/>
              </a:rPr>
              <a:t>soccer</a:t>
            </a:r>
            <a:r>
              <a:rPr lang="nb-NO" sz="3200" b="1" dirty="0" smtClean="0">
                <a:solidFill>
                  <a:schemeClr val="bg1"/>
                </a:solidFill>
                <a:latin typeface="Georgia" panose="02040502050405020303" pitchFamily="18" charset="0"/>
              </a:rPr>
              <a:t> </a:t>
            </a:r>
            <a:r>
              <a:rPr lang="nb-NO" sz="3200" b="1" dirty="0" err="1" smtClean="0">
                <a:solidFill>
                  <a:schemeClr val="bg1"/>
                </a:solidFill>
                <a:latin typeface="Georgia" panose="02040502050405020303" pitchFamily="18" charset="0"/>
              </a:rPr>
              <a:t>players</a:t>
            </a:r>
            <a:endParaRPr lang="nb-NO" sz="3200" b="1" dirty="0" smtClean="0">
              <a:solidFill>
                <a:schemeClr val="bg1"/>
              </a:solidFill>
              <a:latin typeface="Georgia" panose="02040502050405020303" pitchFamily="18" charset="0"/>
            </a:endParaRPr>
          </a:p>
          <a:p>
            <a:pPr eaLnBrk="1" hangingPunct="1">
              <a:defRPr/>
            </a:pPr>
            <a:endParaRPr lang="nb-NO" sz="2800" b="1" dirty="0" smtClean="0">
              <a:solidFill>
                <a:schemeClr val="bg1"/>
              </a:solidFill>
              <a:latin typeface="Georgia" panose="02040502050405020303" pitchFamily="18" charset="0"/>
            </a:endParaRPr>
          </a:p>
          <a:p>
            <a:pPr eaLnBrk="1" hangingPunct="1">
              <a:defRPr/>
            </a:pPr>
            <a:r>
              <a:rPr lang="nb-NO" sz="2600" b="1" dirty="0" err="1" smtClean="0">
                <a:solidFill>
                  <a:schemeClr val="bg1"/>
                </a:solidFill>
                <a:latin typeface="Georgia" panose="02040502050405020303" pitchFamily="18" charset="0"/>
              </a:rPr>
              <a:t>Why</a:t>
            </a:r>
            <a:r>
              <a:rPr lang="nb-NO" sz="2600" b="1" dirty="0" smtClean="0">
                <a:solidFill>
                  <a:schemeClr val="bg1"/>
                </a:solidFill>
                <a:latin typeface="Georgia" panose="02040502050405020303" pitchFamily="18" charset="0"/>
              </a:rPr>
              <a:t>?</a:t>
            </a:r>
            <a:endParaRPr lang="nb-NO" sz="2600" b="1" dirty="0">
              <a:solidFill>
                <a:schemeClr val="bg1"/>
              </a:solidFill>
              <a:latin typeface="Georgia" panose="02040502050405020303" pitchFamily="18" charset="0"/>
            </a:endParaRPr>
          </a:p>
        </p:txBody>
      </p:sp>
      <p:sp>
        <p:nvSpPr>
          <p:cNvPr id="12" name="Rektangel 4"/>
          <p:cNvSpPr>
            <a:spLocks noChangeArrowheads="1"/>
          </p:cNvSpPr>
          <p:nvPr/>
        </p:nvSpPr>
        <p:spPr bwMode="auto">
          <a:xfrm>
            <a:off x="542925" y="1931988"/>
            <a:ext cx="777716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anose="020B0604020202020204" pitchFamily="34" charset="0"/>
              <a:buChar char="•"/>
              <a:defRPr/>
            </a:pPr>
            <a:r>
              <a:rPr lang="en-US" altLang="en-US" sz="2000" b="1" dirty="0" smtClean="0">
                <a:solidFill>
                  <a:schemeClr val="bg1"/>
                </a:solidFill>
                <a:latin typeface="Georgia" pitchFamily="18" charset="0"/>
              </a:rPr>
              <a:t>Evaluate individual and collective team behavior during training sessions and games</a:t>
            </a:r>
          </a:p>
          <a:p>
            <a:pPr marL="0" indent="0" eaLnBrk="1" hangingPunct="1">
              <a:defRPr/>
            </a:pPr>
            <a:endParaRPr lang="en-US" altLang="en-US" sz="2000" b="1"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Develop benchmarks specific to playing standard and position</a:t>
            </a:r>
            <a:endParaRPr lang="en-US" altLang="en-US" sz="2000" b="1" baseline="40000"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Provide a framework for individual and collective training prescription</a:t>
            </a:r>
          </a:p>
          <a:p>
            <a:pPr marL="0" indent="0" eaLnBrk="1" hangingPunct="1">
              <a:defRPr/>
            </a:pPr>
            <a:endParaRPr lang="en-US" altLang="en-US" sz="2000" b="1" dirty="0" smtClean="0">
              <a:solidFill>
                <a:schemeClr val="bg1"/>
              </a:solidFill>
              <a:latin typeface="Georgia" pitchFamily="18" charset="0"/>
            </a:endParaRPr>
          </a:p>
          <a:p>
            <a:pPr marL="0" indent="0" eaLnBrk="1" hangingPunct="1">
              <a:defRPr/>
            </a:pPr>
            <a:endParaRPr lang="en-US" altLang="en-US" sz="2000" b="1" dirty="0" smtClean="0">
              <a:solidFill>
                <a:schemeClr val="bg1"/>
              </a:solidFill>
              <a:latin typeface="Georgia" pitchFamily="18" charset="0"/>
            </a:endParaRPr>
          </a:p>
          <a:p>
            <a:pPr eaLnBrk="1" hangingPunct="1">
              <a:buFont typeface="Arial" panose="020B0604020202020204" pitchFamily="34" charset="0"/>
              <a:buChar char="•"/>
              <a:defRPr/>
            </a:pPr>
            <a:r>
              <a:rPr lang="en-US" altLang="en-US" sz="2000" b="1" dirty="0" smtClean="0">
                <a:solidFill>
                  <a:schemeClr val="bg1"/>
                </a:solidFill>
                <a:latin typeface="Georgia" pitchFamily="18" charset="0"/>
              </a:rPr>
              <a:t>Inform recovery strategies and load management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304800" y="760413"/>
            <a:ext cx="8520113"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eaLnBrk="1" hangingPunct="1">
              <a:defRPr/>
            </a:pPr>
            <a:r>
              <a:rPr lang="nb-NO" sz="3200" b="1" dirty="0" err="1" smtClean="0">
                <a:solidFill>
                  <a:schemeClr val="bg1"/>
                </a:solidFill>
                <a:latin typeface="Georgia" panose="02040502050405020303" pitchFamily="18" charset="0"/>
              </a:rPr>
              <a:t>Assessing</a:t>
            </a:r>
            <a:r>
              <a:rPr lang="nb-NO" sz="3200" b="1" dirty="0" smtClean="0">
                <a:solidFill>
                  <a:schemeClr val="bg1"/>
                </a:solidFill>
                <a:latin typeface="Georgia" panose="02040502050405020303" pitchFamily="18" charset="0"/>
              </a:rPr>
              <a:t> </a:t>
            </a:r>
            <a:r>
              <a:rPr lang="nb-NO" sz="3200" b="1" dirty="0" err="1" smtClean="0">
                <a:solidFill>
                  <a:schemeClr val="bg1"/>
                </a:solidFill>
                <a:latin typeface="Georgia" panose="02040502050405020303" pitchFamily="18" charset="0"/>
              </a:rPr>
              <a:t>soccer</a:t>
            </a:r>
            <a:r>
              <a:rPr lang="nb-NO" sz="3200" b="1" dirty="0" smtClean="0">
                <a:solidFill>
                  <a:schemeClr val="bg1"/>
                </a:solidFill>
                <a:latin typeface="Georgia" panose="02040502050405020303" pitchFamily="18" charset="0"/>
              </a:rPr>
              <a:t> </a:t>
            </a:r>
            <a:r>
              <a:rPr lang="nb-NO" sz="3200" b="1" dirty="0" err="1" smtClean="0">
                <a:solidFill>
                  <a:schemeClr val="bg1"/>
                </a:solidFill>
                <a:latin typeface="Georgia" panose="02040502050405020303" pitchFamily="18" charset="0"/>
              </a:rPr>
              <a:t>players</a:t>
            </a:r>
            <a:endParaRPr lang="nb-NO" sz="3200" b="1" dirty="0" smtClean="0">
              <a:solidFill>
                <a:schemeClr val="bg1"/>
              </a:solidFill>
              <a:latin typeface="Georgia" panose="02040502050405020303" pitchFamily="18" charset="0"/>
            </a:endParaRPr>
          </a:p>
          <a:p>
            <a:pPr eaLnBrk="1" hangingPunct="1">
              <a:defRPr/>
            </a:pPr>
            <a:endParaRPr lang="nb-NO" sz="3200" b="1" dirty="0">
              <a:solidFill>
                <a:schemeClr val="bg1"/>
              </a:solidFill>
              <a:latin typeface="Georgia" panose="02040502050405020303" pitchFamily="18" charset="0"/>
            </a:endParaRPr>
          </a:p>
          <a:p>
            <a:pPr algn="ctr" eaLnBrk="1" hangingPunct="1">
              <a:defRPr/>
            </a:pPr>
            <a:r>
              <a:rPr lang="nb-NO" sz="2600" b="1" dirty="0" err="1" smtClean="0">
                <a:solidFill>
                  <a:schemeClr val="bg1"/>
                </a:solidFill>
                <a:latin typeface="Georgia" panose="02040502050405020303" pitchFamily="18" charset="0"/>
              </a:rPr>
              <a:t>What</a:t>
            </a:r>
            <a:r>
              <a:rPr lang="nb-NO" sz="2600" b="1" dirty="0" smtClean="0">
                <a:solidFill>
                  <a:schemeClr val="bg1"/>
                </a:solidFill>
                <a:latin typeface="Georgia" panose="02040502050405020303" pitchFamily="18" charset="0"/>
              </a:rPr>
              <a:t> makes a  </a:t>
            </a:r>
            <a:r>
              <a:rPr lang="nb-NO" sz="2600" b="1" dirty="0" err="1" smtClean="0">
                <a:solidFill>
                  <a:schemeClr val="bg1"/>
                </a:solidFill>
                <a:latin typeface="Georgia" panose="02040502050405020303" pitchFamily="18" charset="0"/>
              </a:rPr>
              <a:t>good</a:t>
            </a:r>
            <a:r>
              <a:rPr lang="nb-NO" sz="2600" b="1" dirty="0" smtClean="0">
                <a:solidFill>
                  <a:schemeClr val="bg1"/>
                </a:solidFill>
                <a:latin typeface="Georgia" panose="02040502050405020303" pitchFamily="18" charset="0"/>
              </a:rPr>
              <a:t> test </a:t>
            </a:r>
            <a:r>
              <a:rPr lang="nb-NO" sz="2600" b="1" dirty="0" err="1" smtClean="0">
                <a:solidFill>
                  <a:schemeClr val="bg1"/>
                </a:solidFill>
                <a:latin typeface="Georgia" panose="02040502050405020303" pitchFamily="18" charset="0"/>
              </a:rPr>
              <a:t>good</a:t>
            </a:r>
            <a:r>
              <a:rPr lang="nb-NO" sz="2600" b="1" dirty="0" smtClean="0">
                <a:solidFill>
                  <a:schemeClr val="bg1"/>
                </a:solidFill>
                <a:latin typeface="Georgia" panose="02040502050405020303" pitchFamily="18" charset="0"/>
              </a:rPr>
              <a:t>?  </a:t>
            </a:r>
            <a:endParaRPr lang="nb-NO" sz="2600" b="1" dirty="0">
              <a:solidFill>
                <a:schemeClr val="bg1"/>
              </a:solidFill>
              <a:latin typeface="Georgia" panose="02040502050405020303" pitchFamily="18" charset="0"/>
            </a:endParaRPr>
          </a:p>
        </p:txBody>
      </p:sp>
      <p:sp>
        <p:nvSpPr>
          <p:cNvPr id="12" name="Rektangel 4"/>
          <p:cNvSpPr>
            <a:spLocks noChangeArrowheads="1"/>
          </p:cNvSpPr>
          <p:nvPr/>
        </p:nvSpPr>
        <p:spPr bwMode="auto">
          <a:xfrm>
            <a:off x="265113" y="2519363"/>
            <a:ext cx="8353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marL="0" indent="0" algn="ctr" eaLnBrk="1" hangingPunct="1">
              <a:spcBef>
                <a:spcPct val="0"/>
              </a:spcBef>
              <a:buClrTx/>
              <a:buFont typeface="Arial" pitchFamily="34" charset="0"/>
              <a:buNone/>
              <a:defRPr/>
            </a:pPr>
            <a:r>
              <a:rPr lang="en-US" altLang="en-US" b="1" dirty="0" smtClean="0">
                <a:solidFill>
                  <a:schemeClr val="bg1"/>
                </a:solidFill>
                <a:latin typeface="Georgia" pitchFamily="18" charset="0"/>
              </a:rPr>
              <a:t>Valid</a:t>
            </a:r>
          </a:p>
          <a:p>
            <a:pPr marL="0" indent="0" algn="ctr" eaLnBrk="1" hangingPunct="1">
              <a:spcBef>
                <a:spcPct val="0"/>
              </a:spcBef>
              <a:buClrTx/>
              <a:buFont typeface="Arial" pitchFamily="34" charset="0"/>
              <a:buNone/>
              <a:defRPr/>
            </a:pPr>
            <a:endParaRPr lang="en-US" altLang="en-US" b="1" dirty="0" smtClean="0">
              <a:solidFill>
                <a:schemeClr val="bg1"/>
              </a:solidFill>
              <a:latin typeface="Georgia" pitchFamily="18" charset="0"/>
            </a:endParaRPr>
          </a:p>
          <a:p>
            <a:pPr marL="0" indent="0" algn="ctr" eaLnBrk="1" hangingPunct="1">
              <a:spcBef>
                <a:spcPct val="0"/>
              </a:spcBef>
              <a:buClrTx/>
              <a:buFont typeface="Arial" pitchFamily="34" charset="0"/>
              <a:buNone/>
              <a:defRPr/>
            </a:pPr>
            <a:r>
              <a:rPr lang="en-US" altLang="en-US" b="1" dirty="0" smtClean="0">
                <a:solidFill>
                  <a:schemeClr val="bg1"/>
                </a:solidFill>
                <a:latin typeface="Georgia" pitchFamily="18" charset="0"/>
              </a:rPr>
              <a:t>Reliable</a:t>
            </a:r>
          </a:p>
          <a:p>
            <a:pPr marL="0" indent="0" algn="ctr" eaLnBrk="1" hangingPunct="1">
              <a:spcBef>
                <a:spcPct val="0"/>
              </a:spcBef>
              <a:buClrTx/>
              <a:buFont typeface="Arial" pitchFamily="34" charset="0"/>
              <a:buNone/>
              <a:defRPr/>
            </a:pPr>
            <a:endParaRPr lang="en-US" altLang="en-US" b="1" dirty="0" smtClean="0">
              <a:solidFill>
                <a:schemeClr val="bg1"/>
              </a:solidFill>
              <a:latin typeface="Georgia" pitchFamily="18" charset="0"/>
            </a:endParaRPr>
          </a:p>
          <a:p>
            <a:pPr marL="0" indent="0" algn="ctr" eaLnBrk="1" hangingPunct="1">
              <a:spcBef>
                <a:spcPct val="0"/>
              </a:spcBef>
              <a:buClrTx/>
              <a:buFont typeface="Arial" pitchFamily="34" charset="0"/>
              <a:buNone/>
              <a:defRPr/>
            </a:pPr>
            <a:r>
              <a:rPr lang="en-US" altLang="en-US" b="1" dirty="0" smtClean="0">
                <a:solidFill>
                  <a:schemeClr val="bg1"/>
                </a:solidFill>
                <a:latin typeface="Georgia" pitchFamily="18" charset="0"/>
              </a:rPr>
              <a:t>Adds information value</a:t>
            </a:r>
          </a:p>
          <a:p>
            <a:pPr marL="0" indent="0" algn="ctr" eaLnBrk="1" hangingPunct="1">
              <a:spcBef>
                <a:spcPct val="0"/>
              </a:spcBef>
              <a:buClrTx/>
              <a:buFont typeface="Arial" pitchFamily="34" charset="0"/>
              <a:buNone/>
              <a:defRPr/>
            </a:pPr>
            <a:endParaRPr lang="en-US" altLang="en-US" b="1" dirty="0" smtClean="0">
              <a:solidFill>
                <a:schemeClr val="bg1"/>
              </a:solidFill>
              <a:latin typeface="Georgia" pitchFamily="18" charset="0"/>
            </a:endParaRPr>
          </a:p>
          <a:p>
            <a:pPr marL="0" indent="0" algn="ctr" eaLnBrk="1" hangingPunct="1">
              <a:spcBef>
                <a:spcPct val="0"/>
              </a:spcBef>
              <a:buClrTx/>
              <a:buFont typeface="Arial" pitchFamily="34" charset="0"/>
              <a:buNone/>
              <a:defRPr/>
            </a:pPr>
            <a:r>
              <a:rPr lang="en-US" altLang="en-US" b="1" dirty="0" smtClean="0">
                <a:solidFill>
                  <a:schemeClr val="bg1"/>
                </a:solidFill>
                <a:latin typeface="Georgia" pitchFamily="18" charset="0"/>
              </a:rPr>
              <a:t>Minimal negative consequences  </a:t>
            </a:r>
          </a:p>
          <a:p>
            <a:pPr algn="ctr" eaLnBrk="1" hangingPunct="1">
              <a:spcBef>
                <a:spcPct val="0"/>
              </a:spcBef>
              <a:buClrTx/>
              <a:defRPr/>
            </a:pPr>
            <a:endParaRPr lang="nb-NO" altLang="en-US" b="1" dirty="0" smtClean="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1416050" y="1497013"/>
            <a:ext cx="2787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marL="180975" indent="-180975" algn="l" defTabSz="1042988" rtl="0" eaLnBrk="0" fontAlgn="base" hangingPunct="0">
              <a:spcBef>
                <a:spcPct val="20000"/>
              </a:spcBef>
              <a:spcAft>
                <a:spcPct val="0"/>
              </a:spcAft>
              <a:buChar char="•"/>
              <a:defRPr sz="1600">
                <a:solidFill>
                  <a:srgbClr val="404041"/>
                </a:solidFill>
                <a:latin typeface="+mn-lt"/>
                <a:ea typeface="ＭＳ Ｐゴシック" charset="0"/>
                <a:cs typeface="+mn-cs"/>
              </a:defRPr>
            </a:lvl1pPr>
            <a:lvl2pPr marL="542925" indent="-182563" algn="l" defTabSz="1042988" rtl="0" eaLnBrk="0" fontAlgn="base" hangingPunct="0">
              <a:spcBef>
                <a:spcPct val="20000"/>
              </a:spcBef>
              <a:spcAft>
                <a:spcPct val="0"/>
              </a:spcAft>
              <a:buChar char="–"/>
              <a:defRPr sz="1600">
                <a:solidFill>
                  <a:srgbClr val="404041"/>
                </a:solidFill>
                <a:latin typeface="+mn-lt"/>
                <a:ea typeface="Arial" charset="0"/>
                <a:cs typeface="+mn-cs"/>
              </a:defRPr>
            </a:lvl2pPr>
            <a:lvl3pPr marL="904875" indent="-182563" algn="l" defTabSz="1042988" rtl="0" eaLnBrk="0" fontAlgn="base" hangingPunct="0">
              <a:spcBef>
                <a:spcPct val="20000"/>
              </a:spcBef>
              <a:spcAft>
                <a:spcPct val="0"/>
              </a:spcAft>
              <a:buChar char="•"/>
              <a:defRPr sz="1600">
                <a:solidFill>
                  <a:srgbClr val="404041"/>
                </a:solidFill>
                <a:latin typeface="+mn-lt"/>
                <a:ea typeface="Arial" charset="0"/>
                <a:cs typeface="+mn-cs"/>
              </a:defRPr>
            </a:lvl3pPr>
            <a:lvl4pPr marL="1254125" indent="-192088" algn="l" defTabSz="1042988" rtl="0" eaLnBrk="0" fontAlgn="base" hangingPunct="0">
              <a:spcBef>
                <a:spcPct val="20000"/>
              </a:spcBef>
              <a:spcAft>
                <a:spcPct val="0"/>
              </a:spcAft>
              <a:buChar char="–"/>
              <a:defRPr sz="1600">
                <a:solidFill>
                  <a:srgbClr val="404041"/>
                </a:solidFill>
                <a:latin typeface="+mn-lt"/>
                <a:ea typeface="Arial" charset="0"/>
                <a:cs typeface="+mn-cs"/>
              </a:defRPr>
            </a:lvl4pPr>
            <a:lvl5pPr marL="1619250" indent="-185738" algn="l" defTabSz="1042988" rtl="0" eaLnBrk="0" fontAlgn="base" hangingPunct="0">
              <a:spcBef>
                <a:spcPct val="20000"/>
              </a:spcBef>
              <a:spcAft>
                <a:spcPct val="0"/>
              </a:spcAft>
              <a:buChar char="»"/>
              <a:defRPr sz="1600">
                <a:solidFill>
                  <a:srgbClr val="404041"/>
                </a:solidFill>
                <a:latin typeface="+mn-lt"/>
                <a:ea typeface="Arial" charset="0"/>
                <a:cs typeface="+mn-cs"/>
              </a:defRPr>
            </a:lvl5pPr>
            <a:lvl6pPr marL="2076450" indent="-185738" algn="l" defTabSz="1042988" rtl="0" fontAlgn="base">
              <a:spcBef>
                <a:spcPct val="20000"/>
              </a:spcBef>
              <a:spcAft>
                <a:spcPct val="0"/>
              </a:spcAft>
              <a:buChar char="»"/>
              <a:defRPr sz="1600">
                <a:solidFill>
                  <a:srgbClr val="404041"/>
                </a:solidFill>
                <a:latin typeface="+mn-lt"/>
                <a:cs typeface="+mn-cs"/>
              </a:defRPr>
            </a:lvl6pPr>
            <a:lvl7pPr marL="2533650" indent="-185738" algn="l" defTabSz="1042988" rtl="0" fontAlgn="base">
              <a:spcBef>
                <a:spcPct val="20000"/>
              </a:spcBef>
              <a:spcAft>
                <a:spcPct val="0"/>
              </a:spcAft>
              <a:buChar char="»"/>
              <a:defRPr sz="1600">
                <a:solidFill>
                  <a:srgbClr val="404041"/>
                </a:solidFill>
                <a:latin typeface="+mn-lt"/>
                <a:cs typeface="+mn-cs"/>
              </a:defRPr>
            </a:lvl7pPr>
            <a:lvl8pPr marL="2990850" indent="-185738" algn="l" defTabSz="1042988" rtl="0" fontAlgn="base">
              <a:spcBef>
                <a:spcPct val="20000"/>
              </a:spcBef>
              <a:spcAft>
                <a:spcPct val="0"/>
              </a:spcAft>
              <a:buChar char="»"/>
              <a:defRPr sz="1600">
                <a:solidFill>
                  <a:srgbClr val="404041"/>
                </a:solidFill>
                <a:latin typeface="+mn-lt"/>
                <a:cs typeface="+mn-cs"/>
              </a:defRPr>
            </a:lvl8pPr>
            <a:lvl9pPr marL="3448050" indent="-185738" algn="l" defTabSz="1042988" rtl="0" fontAlgn="base">
              <a:spcBef>
                <a:spcPct val="20000"/>
              </a:spcBef>
              <a:spcAft>
                <a:spcPct val="0"/>
              </a:spcAft>
              <a:buChar char="»"/>
              <a:defRPr sz="1600">
                <a:solidFill>
                  <a:srgbClr val="404041"/>
                </a:solidFill>
                <a:latin typeface="+mn-lt"/>
                <a:cs typeface="+mn-cs"/>
              </a:defRPr>
            </a:lvl9pPr>
          </a:lstStyle>
          <a:p>
            <a:pPr marL="0" indent="0" eaLnBrk="1" hangingPunct="1">
              <a:buFontTx/>
              <a:buNone/>
              <a:defRPr/>
            </a:pPr>
            <a:r>
              <a:rPr lang="en-US" sz="1800" b="1" kern="0" dirty="0" smtClean="0">
                <a:latin typeface="Georgia" panose="02040502050405020303" pitchFamily="18" charset="0"/>
              </a:rPr>
              <a:t>Traditional testing</a:t>
            </a:r>
          </a:p>
        </p:txBody>
      </p:sp>
      <p:sp>
        <p:nvSpPr>
          <p:cNvPr id="36" name="Rectangle 2"/>
          <p:cNvSpPr txBox="1">
            <a:spLocks noChangeArrowheads="1"/>
          </p:cNvSpPr>
          <p:nvPr/>
        </p:nvSpPr>
        <p:spPr>
          <a:xfrm>
            <a:off x="373063" y="280988"/>
            <a:ext cx="7727950" cy="768350"/>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eaLnBrk="1" hangingPunct="1">
              <a:defRPr/>
            </a:pPr>
            <a:r>
              <a:rPr lang="en-US" sz="3200" b="1" dirty="0" smtClean="0">
                <a:latin typeface="Georgia" panose="02040502050405020303" pitchFamily="18" charset="0"/>
              </a:rPr>
              <a:t>Assessing soccer players</a:t>
            </a:r>
          </a:p>
          <a:p>
            <a:pPr algn="ctr" eaLnBrk="1" hangingPunct="1">
              <a:defRPr/>
            </a:pPr>
            <a:endParaRPr lang="en-US" sz="1000" b="1" dirty="0" smtClean="0">
              <a:latin typeface="Georgia" panose="02040502050405020303" pitchFamily="18" charset="0"/>
            </a:endParaRPr>
          </a:p>
          <a:p>
            <a:pPr algn="ctr" eaLnBrk="1" hangingPunct="1">
              <a:defRPr/>
            </a:pPr>
            <a:r>
              <a:rPr lang="en-US" sz="2600" b="1" dirty="0" smtClean="0">
                <a:latin typeface="Georgia" panose="02040502050405020303" pitchFamily="18" charset="0"/>
              </a:rPr>
              <a:t>Trend shift in monitoring technology</a:t>
            </a:r>
            <a:endParaRPr lang="en-US" sz="2600" b="1" dirty="0">
              <a:latin typeface="Georgia" panose="02040502050405020303" pitchFamily="18" charset="0"/>
            </a:endParaRPr>
          </a:p>
        </p:txBody>
      </p:sp>
      <p:sp>
        <p:nvSpPr>
          <p:cNvPr id="37" name="TekstSylinder 34"/>
          <p:cNvSpPr txBox="1">
            <a:spLocks noChangeArrowheads="1"/>
          </p:cNvSpPr>
          <p:nvPr/>
        </p:nvSpPr>
        <p:spPr bwMode="auto">
          <a:xfrm>
            <a:off x="1323975" y="2033588"/>
            <a:ext cx="2452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Linear sprinting </a:t>
            </a:r>
            <a:endParaRPr lang="en-US" altLang="en-US" sz="1800">
              <a:latin typeface="Georgia" pitchFamily="18" charset="0"/>
            </a:endParaRPr>
          </a:p>
        </p:txBody>
      </p:sp>
      <p:sp>
        <p:nvSpPr>
          <p:cNvPr id="38" name="TekstSylinder 35"/>
          <p:cNvSpPr txBox="1">
            <a:spLocks noChangeArrowheads="1"/>
          </p:cNvSpPr>
          <p:nvPr/>
        </p:nvSpPr>
        <p:spPr bwMode="auto">
          <a:xfrm>
            <a:off x="1131888" y="2668588"/>
            <a:ext cx="387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Agility/change of direction </a:t>
            </a:r>
            <a:endParaRPr lang="en-US" altLang="en-US" sz="1800">
              <a:latin typeface="Georgia" pitchFamily="18" charset="0"/>
            </a:endParaRPr>
          </a:p>
        </p:txBody>
      </p:sp>
      <p:sp>
        <p:nvSpPr>
          <p:cNvPr id="39" name="TekstSylinder 36"/>
          <p:cNvSpPr txBox="1">
            <a:spLocks noChangeArrowheads="1"/>
          </p:cNvSpPr>
          <p:nvPr/>
        </p:nvSpPr>
        <p:spPr bwMode="auto">
          <a:xfrm>
            <a:off x="1373188" y="3302000"/>
            <a:ext cx="3319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Repeated sprint ability </a:t>
            </a:r>
            <a:endParaRPr lang="en-US" altLang="en-US" sz="1800">
              <a:latin typeface="Georgia" pitchFamily="18" charset="0"/>
            </a:endParaRPr>
          </a:p>
        </p:txBody>
      </p:sp>
      <p:sp>
        <p:nvSpPr>
          <p:cNvPr id="40" name="TekstSylinder 37"/>
          <p:cNvSpPr txBox="1">
            <a:spLocks noChangeArrowheads="1"/>
          </p:cNvSpPr>
          <p:nvPr/>
        </p:nvSpPr>
        <p:spPr bwMode="auto">
          <a:xfrm>
            <a:off x="2416175" y="1717675"/>
            <a:ext cx="1058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VO</a:t>
            </a:r>
            <a:r>
              <a:rPr lang="nb-NO" altLang="en-US" sz="1800" baseline="-25000">
                <a:latin typeface="Georgia" pitchFamily="18" charset="0"/>
              </a:rPr>
              <a:t>2 max</a:t>
            </a:r>
            <a:r>
              <a:rPr lang="nb-NO" altLang="en-US" sz="1800">
                <a:latin typeface="Georgia" pitchFamily="18" charset="0"/>
              </a:rPr>
              <a:t> </a:t>
            </a:r>
            <a:endParaRPr lang="en-US" altLang="en-US" sz="1800">
              <a:latin typeface="Georgia" pitchFamily="18" charset="0"/>
            </a:endParaRPr>
          </a:p>
        </p:txBody>
      </p:sp>
      <p:sp>
        <p:nvSpPr>
          <p:cNvPr id="41" name="TekstSylinder 44"/>
          <p:cNvSpPr txBox="1">
            <a:spLocks noChangeArrowheads="1"/>
          </p:cNvSpPr>
          <p:nvPr/>
        </p:nvSpPr>
        <p:spPr bwMode="auto">
          <a:xfrm>
            <a:off x="955675" y="1712913"/>
            <a:ext cx="168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Blood lactate</a:t>
            </a:r>
            <a:endParaRPr lang="en-US" altLang="en-US" sz="1800">
              <a:latin typeface="Georgia" pitchFamily="18" charset="0"/>
            </a:endParaRPr>
          </a:p>
        </p:txBody>
      </p:sp>
      <p:sp>
        <p:nvSpPr>
          <p:cNvPr id="42" name="TekstSylinder 44"/>
          <p:cNvSpPr txBox="1">
            <a:spLocks noChangeArrowheads="1"/>
          </p:cNvSpPr>
          <p:nvPr/>
        </p:nvSpPr>
        <p:spPr bwMode="auto">
          <a:xfrm>
            <a:off x="1687513" y="2994025"/>
            <a:ext cx="2754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Vertical jump height</a:t>
            </a:r>
            <a:endParaRPr lang="en-US" altLang="en-US" sz="1800">
              <a:latin typeface="Georgia" pitchFamily="18" charset="0"/>
            </a:endParaRPr>
          </a:p>
        </p:txBody>
      </p:sp>
      <p:sp>
        <p:nvSpPr>
          <p:cNvPr id="43" name="TekstSylinder 36"/>
          <p:cNvSpPr txBox="1">
            <a:spLocks noChangeArrowheads="1"/>
          </p:cNvSpPr>
          <p:nvPr/>
        </p:nvSpPr>
        <p:spPr bwMode="auto">
          <a:xfrm>
            <a:off x="4857750" y="4772025"/>
            <a:ext cx="2498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Computerized player tracking systems </a:t>
            </a:r>
            <a:endParaRPr lang="en-US" altLang="en-US" sz="1800">
              <a:latin typeface="Georgia" pitchFamily="18" charset="0"/>
            </a:endParaRPr>
          </a:p>
        </p:txBody>
      </p:sp>
      <p:sp>
        <p:nvSpPr>
          <p:cNvPr id="44" name="TekstSylinder 20"/>
          <p:cNvSpPr txBox="1">
            <a:spLocks noChangeArrowheads="1"/>
          </p:cNvSpPr>
          <p:nvPr/>
        </p:nvSpPr>
        <p:spPr bwMode="auto">
          <a:xfrm>
            <a:off x="603250" y="5638800"/>
            <a:ext cx="161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Treadmills</a:t>
            </a:r>
            <a:endParaRPr lang="en-US" altLang="en-US" sz="1800">
              <a:latin typeface="Georgia" pitchFamily="18" charset="0"/>
            </a:endParaRPr>
          </a:p>
        </p:txBody>
      </p:sp>
      <p:sp>
        <p:nvSpPr>
          <p:cNvPr id="45" name="TekstSylinder 31"/>
          <p:cNvSpPr txBox="1">
            <a:spLocks noChangeArrowheads="1"/>
          </p:cNvSpPr>
          <p:nvPr/>
        </p:nvSpPr>
        <p:spPr bwMode="auto">
          <a:xfrm>
            <a:off x="1651000" y="4999038"/>
            <a:ext cx="222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Gas analyzers</a:t>
            </a:r>
            <a:endParaRPr lang="en-US" altLang="en-US" sz="1800">
              <a:latin typeface="Georgia" pitchFamily="18" charset="0"/>
            </a:endParaRPr>
          </a:p>
        </p:txBody>
      </p:sp>
      <p:sp>
        <p:nvSpPr>
          <p:cNvPr id="46" name="TekstSylinder 32"/>
          <p:cNvSpPr txBox="1">
            <a:spLocks noChangeArrowheads="1"/>
          </p:cNvSpPr>
          <p:nvPr/>
        </p:nvSpPr>
        <p:spPr bwMode="auto">
          <a:xfrm>
            <a:off x="947738" y="5975350"/>
            <a:ext cx="326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Electronic timing systems </a:t>
            </a:r>
            <a:endParaRPr lang="en-US" altLang="en-US" sz="1800">
              <a:latin typeface="Georgia" pitchFamily="18" charset="0"/>
            </a:endParaRPr>
          </a:p>
        </p:txBody>
      </p:sp>
      <p:sp>
        <p:nvSpPr>
          <p:cNvPr id="47" name="TekstSylinder 33"/>
          <p:cNvSpPr txBox="1">
            <a:spLocks noChangeArrowheads="1"/>
          </p:cNvSpPr>
          <p:nvPr/>
        </p:nvSpPr>
        <p:spPr bwMode="auto">
          <a:xfrm>
            <a:off x="1601788" y="6297613"/>
            <a:ext cx="2227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Lactate analyzers</a:t>
            </a:r>
            <a:endParaRPr lang="en-US" altLang="en-US" sz="1800">
              <a:latin typeface="Georgia" pitchFamily="18" charset="0"/>
            </a:endParaRPr>
          </a:p>
        </p:txBody>
      </p:sp>
      <p:sp>
        <p:nvSpPr>
          <p:cNvPr id="48" name="TekstSylinder 42"/>
          <p:cNvSpPr txBox="1">
            <a:spLocks noChangeArrowheads="1"/>
          </p:cNvSpPr>
          <p:nvPr/>
        </p:nvSpPr>
        <p:spPr bwMode="auto">
          <a:xfrm>
            <a:off x="911225" y="5319713"/>
            <a:ext cx="286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Heart rate monitors</a:t>
            </a:r>
            <a:endParaRPr lang="en-US" altLang="en-US" sz="1800">
              <a:latin typeface="Georgia" pitchFamily="18" charset="0"/>
            </a:endParaRPr>
          </a:p>
        </p:txBody>
      </p:sp>
      <p:sp>
        <p:nvSpPr>
          <p:cNvPr id="49" name="TekstSylinder 45"/>
          <p:cNvSpPr txBox="1">
            <a:spLocks noChangeArrowheads="1"/>
          </p:cNvSpPr>
          <p:nvPr/>
        </p:nvSpPr>
        <p:spPr bwMode="auto">
          <a:xfrm>
            <a:off x="1854200" y="56483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Force platforms</a:t>
            </a:r>
            <a:endParaRPr lang="en-US" altLang="en-US" sz="1800">
              <a:latin typeface="Georgia" pitchFamily="18" charset="0"/>
            </a:endParaRPr>
          </a:p>
        </p:txBody>
      </p:sp>
      <p:sp>
        <p:nvSpPr>
          <p:cNvPr id="50" name="TekstSylinder 44"/>
          <p:cNvSpPr txBox="1">
            <a:spLocks noChangeArrowheads="1"/>
          </p:cNvSpPr>
          <p:nvPr/>
        </p:nvSpPr>
        <p:spPr bwMode="auto">
          <a:xfrm>
            <a:off x="1312863" y="2339975"/>
            <a:ext cx="308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Intermittent running tests</a:t>
            </a:r>
            <a:endParaRPr lang="en-US" altLang="en-US" sz="1800">
              <a:latin typeface="Georgia" pitchFamily="18" charset="0"/>
            </a:endParaRPr>
          </a:p>
        </p:txBody>
      </p:sp>
      <p:sp>
        <p:nvSpPr>
          <p:cNvPr id="51" name="TekstSylinder 44"/>
          <p:cNvSpPr txBox="1">
            <a:spLocks noChangeArrowheads="1"/>
          </p:cNvSpPr>
          <p:nvPr/>
        </p:nvSpPr>
        <p:spPr bwMode="auto">
          <a:xfrm>
            <a:off x="4832350" y="5902325"/>
            <a:ext cx="270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GPS</a:t>
            </a:r>
            <a:endParaRPr lang="en-US" altLang="en-US" sz="1800">
              <a:latin typeface="Georgia" pitchFamily="18" charset="0"/>
            </a:endParaRPr>
          </a:p>
        </p:txBody>
      </p:sp>
      <p:sp>
        <p:nvSpPr>
          <p:cNvPr id="52" name="TekstSylinder 45"/>
          <p:cNvSpPr txBox="1">
            <a:spLocks noChangeArrowheads="1"/>
          </p:cNvSpPr>
          <p:nvPr/>
        </p:nvSpPr>
        <p:spPr bwMode="auto">
          <a:xfrm>
            <a:off x="5226050" y="1895475"/>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Training load</a:t>
            </a:r>
            <a:endParaRPr lang="en-US" altLang="en-US" sz="1800">
              <a:latin typeface="Georgia" pitchFamily="18" charset="0"/>
            </a:endParaRPr>
          </a:p>
        </p:txBody>
      </p:sp>
      <p:sp>
        <p:nvSpPr>
          <p:cNvPr id="53" name="TekstSylinder 45"/>
          <p:cNvSpPr txBox="1">
            <a:spLocks noChangeArrowheads="1"/>
          </p:cNvSpPr>
          <p:nvPr/>
        </p:nvSpPr>
        <p:spPr bwMode="auto">
          <a:xfrm>
            <a:off x="5375275" y="2528888"/>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Time motion</a:t>
            </a:r>
            <a:endParaRPr lang="en-US" altLang="en-US" sz="1800">
              <a:latin typeface="Georgia" pitchFamily="18" charset="0"/>
            </a:endParaRPr>
          </a:p>
        </p:txBody>
      </p:sp>
      <p:sp>
        <p:nvSpPr>
          <p:cNvPr id="54" name="TekstSylinder 45"/>
          <p:cNvSpPr txBox="1">
            <a:spLocks noChangeArrowheads="1"/>
          </p:cNvSpPr>
          <p:nvPr/>
        </p:nvSpPr>
        <p:spPr bwMode="auto">
          <a:xfrm>
            <a:off x="4794250" y="2855913"/>
            <a:ext cx="2497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Match performance</a:t>
            </a:r>
            <a:endParaRPr lang="en-US" altLang="en-US" sz="1800">
              <a:latin typeface="Georgia" pitchFamily="18" charset="0"/>
            </a:endParaRPr>
          </a:p>
        </p:txBody>
      </p:sp>
      <p:sp>
        <p:nvSpPr>
          <p:cNvPr id="56" name="Rectangle 3"/>
          <p:cNvSpPr txBox="1">
            <a:spLocks noChangeArrowheads="1"/>
          </p:cNvSpPr>
          <p:nvPr/>
        </p:nvSpPr>
        <p:spPr bwMode="auto">
          <a:xfrm>
            <a:off x="4999038" y="1509713"/>
            <a:ext cx="31019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marL="180975" indent="-180975" algn="l" defTabSz="1042988" rtl="0" eaLnBrk="0" fontAlgn="base" hangingPunct="0">
              <a:spcBef>
                <a:spcPct val="20000"/>
              </a:spcBef>
              <a:spcAft>
                <a:spcPct val="0"/>
              </a:spcAft>
              <a:buChar char="•"/>
              <a:defRPr sz="1600">
                <a:solidFill>
                  <a:srgbClr val="404041"/>
                </a:solidFill>
                <a:latin typeface="+mn-lt"/>
                <a:ea typeface="ＭＳ Ｐゴシック" charset="0"/>
                <a:cs typeface="+mn-cs"/>
              </a:defRPr>
            </a:lvl1pPr>
            <a:lvl2pPr marL="542925" indent="-182563" algn="l" defTabSz="1042988" rtl="0" eaLnBrk="0" fontAlgn="base" hangingPunct="0">
              <a:spcBef>
                <a:spcPct val="20000"/>
              </a:spcBef>
              <a:spcAft>
                <a:spcPct val="0"/>
              </a:spcAft>
              <a:buChar char="–"/>
              <a:defRPr sz="1600">
                <a:solidFill>
                  <a:srgbClr val="404041"/>
                </a:solidFill>
                <a:latin typeface="+mn-lt"/>
                <a:ea typeface="Arial" charset="0"/>
                <a:cs typeface="+mn-cs"/>
              </a:defRPr>
            </a:lvl2pPr>
            <a:lvl3pPr marL="904875" indent="-182563" algn="l" defTabSz="1042988" rtl="0" eaLnBrk="0" fontAlgn="base" hangingPunct="0">
              <a:spcBef>
                <a:spcPct val="20000"/>
              </a:spcBef>
              <a:spcAft>
                <a:spcPct val="0"/>
              </a:spcAft>
              <a:buChar char="•"/>
              <a:defRPr sz="1600">
                <a:solidFill>
                  <a:srgbClr val="404041"/>
                </a:solidFill>
                <a:latin typeface="+mn-lt"/>
                <a:ea typeface="Arial" charset="0"/>
                <a:cs typeface="+mn-cs"/>
              </a:defRPr>
            </a:lvl3pPr>
            <a:lvl4pPr marL="1254125" indent="-192088" algn="l" defTabSz="1042988" rtl="0" eaLnBrk="0" fontAlgn="base" hangingPunct="0">
              <a:spcBef>
                <a:spcPct val="20000"/>
              </a:spcBef>
              <a:spcAft>
                <a:spcPct val="0"/>
              </a:spcAft>
              <a:buChar char="–"/>
              <a:defRPr sz="1600">
                <a:solidFill>
                  <a:srgbClr val="404041"/>
                </a:solidFill>
                <a:latin typeface="+mn-lt"/>
                <a:ea typeface="Arial" charset="0"/>
                <a:cs typeface="+mn-cs"/>
              </a:defRPr>
            </a:lvl4pPr>
            <a:lvl5pPr marL="1619250" indent="-185738" algn="l" defTabSz="1042988" rtl="0" eaLnBrk="0" fontAlgn="base" hangingPunct="0">
              <a:spcBef>
                <a:spcPct val="20000"/>
              </a:spcBef>
              <a:spcAft>
                <a:spcPct val="0"/>
              </a:spcAft>
              <a:buChar char="»"/>
              <a:defRPr sz="1600">
                <a:solidFill>
                  <a:srgbClr val="404041"/>
                </a:solidFill>
                <a:latin typeface="+mn-lt"/>
                <a:ea typeface="Arial" charset="0"/>
                <a:cs typeface="+mn-cs"/>
              </a:defRPr>
            </a:lvl5pPr>
            <a:lvl6pPr marL="2076450" indent="-185738" algn="l" defTabSz="1042988" rtl="0" fontAlgn="base">
              <a:spcBef>
                <a:spcPct val="20000"/>
              </a:spcBef>
              <a:spcAft>
                <a:spcPct val="0"/>
              </a:spcAft>
              <a:buChar char="»"/>
              <a:defRPr sz="1600">
                <a:solidFill>
                  <a:srgbClr val="404041"/>
                </a:solidFill>
                <a:latin typeface="+mn-lt"/>
                <a:cs typeface="+mn-cs"/>
              </a:defRPr>
            </a:lvl6pPr>
            <a:lvl7pPr marL="2533650" indent="-185738" algn="l" defTabSz="1042988" rtl="0" fontAlgn="base">
              <a:spcBef>
                <a:spcPct val="20000"/>
              </a:spcBef>
              <a:spcAft>
                <a:spcPct val="0"/>
              </a:spcAft>
              <a:buChar char="»"/>
              <a:defRPr sz="1600">
                <a:solidFill>
                  <a:srgbClr val="404041"/>
                </a:solidFill>
                <a:latin typeface="+mn-lt"/>
                <a:cs typeface="+mn-cs"/>
              </a:defRPr>
            </a:lvl7pPr>
            <a:lvl8pPr marL="2990850" indent="-185738" algn="l" defTabSz="1042988" rtl="0" fontAlgn="base">
              <a:spcBef>
                <a:spcPct val="20000"/>
              </a:spcBef>
              <a:spcAft>
                <a:spcPct val="0"/>
              </a:spcAft>
              <a:buChar char="»"/>
              <a:defRPr sz="1600">
                <a:solidFill>
                  <a:srgbClr val="404041"/>
                </a:solidFill>
                <a:latin typeface="+mn-lt"/>
                <a:cs typeface="+mn-cs"/>
              </a:defRPr>
            </a:lvl8pPr>
            <a:lvl9pPr marL="3448050" indent="-185738" algn="l" defTabSz="1042988" rtl="0" fontAlgn="base">
              <a:spcBef>
                <a:spcPct val="20000"/>
              </a:spcBef>
              <a:spcAft>
                <a:spcPct val="0"/>
              </a:spcAft>
              <a:buChar char="»"/>
              <a:defRPr sz="1600">
                <a:solidFill>
                  <a:srgbClr val="404041"/>
                </a:solidFill>
                <a:latin typeface="+mn-lt"/>
                <a:cs typeface="+mn-cs"/>
              </a:defRPr>
            </a:lvl9pPr>
          </a:lstStyle>
          <a:p>
            <a:pPr marL="0" indent="0" eaLnBrk="1" hangingPunct="1">
              <a:buFontTx/>
              <a:buNone/>
              <a:defRPr/>
            </a:pPr>
            <a:r>
              <a:rPr lang="nb-NO" sz="1800" b="1" kern="0" dirty="0" smtClean="0">
                <a:latin typeface="Georgia" panose="02040502050405020303" pitchFamily="18" charset="0"/>
              </a:rPr>
              <a:t>Micro-</a:t>
            </a:r>
            <a:r>
              <a:rPr lang="nb-NO" sz="1800" b="1" kern="0" dirty="0" err="1" smtClean="0">
                <a:latin typeface="Georgia" panose="02040502050405020303" pitchFamily="18" charset="0"/>
              </a:rPr>
              <a:t>technology</a:t>
            </a:r>
            <a:endParaRPr lang="en-US" sz="1800" b="1" kern="0" baseline="40000" dirty="0" smtClean="0">
              <a:latin typeface="Georgia" panose="02040502050405020303" pitchFamily="18" charset="0"/>
            </a:endParaRPr>
          </a:p>
        </p:txBody>
      </p:sp>
      <p:sp>
        <p:nvSpPr>
          <p:cNvPr id="57" name="TekstSylinder 44"/>
          <p:cNvSpPr txBox="1">
            <a:spLocks noChangeArrowheads="1"/>
          </p:cNvSpPr>
          <p:nvPr/>
        </p:nvSpPr>
        <p:spPr bwMode="auto">
          <a:xfrm>
            <a:off x="4860925" y="6299200"/>
            <a:ext cx="270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Purpose-built software</a:t>
            </a:r>
            <a:endParaRPr lang="en-US" altLang="en-US" sz="1800">
              <a:latin typeface="Georgia" pitchFamily="18" charset="0"/>
            </a:endParaRPr>
          </a:p>
        </p:txBody>
      </p:sp>
      <p:sp>
        <p:nvSpPr>
          <p:cNvPr id="58" name="TekstSylinder 45"/>
          <p:cNvSpPr txBox="1">
            <a:spLocks noChangeArrowheads="1"/>
          </p:cNvSpPr>
          <p:nvPr/>
        </p:nvSpPr>
        <p:spPr bwMode="auto">
          <a:xfrm>
            <a:off x="5535613" y="3246438"/>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Recovery status</a:t>
            </a:r>
            <a:endParaRPr lang="en-US" altLang="en-US" sz="1800">
              <a:latin typeface="Georgia" pitchFamily="18" charset="0"/>
            </a:endParaRP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3638550"/>
            <a:ext cx="232568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kstSylinder 36"/>
          <p:cNvSpPr txBox="1">
            <a:spLocks noChangeArrowheads="1"/>
          </p:cNvSpPr>
          <p:nvPr/>
        </p:nvSpPr>
        <p:spPr bwMode="auto">
          <a:xfrm>
            <a:off x="110597" y="1896886"/>
            <a:ext cx="461665" cy="158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nb-NO" altLang="en-US" b="1" dirty="0" err="1" smtClean="0">
                <a:latin typeface="Georgia" panose="02040502050405020303" pitchFamily="18" charset="0"/>
                <a:cs typeface="Arial" charset="0"/>
              </a:rPr>
              <a:t>Monitoring</a:t>
            </a:r>
            <a:r>
              <a:rPr lang="nb-NO" altLang="en-US" b="1" dirty="0" smtClean="0">
                <a:latin typeface="Georgia" panose="02040502050405020303" pitchFamily="18" charset="0"/>
                <a:cs typeface="Arial" charset="0"/>
              </a:rPr>
              <a:t> </a:t>
            </a:r>
            <a:endParaRPr lang="en-US" altLang="en-US" b="1" dirty="0" smtClean="0">
              <a:latin typeface="Georgia" panose="02040502050405020303" pitchFamily="18" charset="0"/>
              <a:cs typeface="Arial" charset="0"/>
            </a:endParaRPr>
          </a:p>
        </p:txBody>
      </p:sp>
      <p:sp>
        <p:nvSpPr>
          <p:cNvPr id="62" name="TekstSylinder 36"/>
          <p:cNvSpPr txBox="1">
            <a:spLocks noChangeArrowheads="1"/>
          </p:cNvSpPr>
          <p:nvPr/>
        </p:nvSpPr>
        <p:spPr bwMode="auto">
          <a:xfrm>
            <a:off x="96747" y="5011211"/>
            <a:ext cx="461665" cy="158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nb-NO" altLang="en-US" b="1" dirty="0" smtClean="0">
                <a:latin typeface="Georgia" panose="02040502050405020303" pitchFamily="18" charset="0"/>
                <a:cs typeface="Arial" charset="0"/>
              </a:rPr>
              <a:t>Equipment </a:t>
            </a:r>
            <a:endParaRPr lang="en-US" altLang="en-US" b="1" dirty="0" smtClean="0">
              <a:latin typeface="Georgia" panose="02040502050405020303" pitchFamily="18" charset="0"/>
              <a:cs typeface="Arial" charset="0"/>
            </a:endParaRPr>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3617913"/>
            <a:ext cx="14160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kstSylinder 44"/>
          <p:cNvSpPr txBox="1">
            <a:spLocks noChangeArrowheads="1"/>
          </p:cNvSpPr>
          <p:nvPr/>
        </p:nvSpPr>
        <p:spPr bwMode="auto">
          <a:xfrm>
            <a:off x="5843588" y="5876925"/>
            <a:ext cx="2703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Accelerometers</a:t>
            </a:r>
            <a:endParaRPr lang="en-US" altLang="en-US" sz="1800">
              <a:latin typeface="Georgia" pitchFamily="18" charset="0"/>
            </a:endParaRPr>
          </a:p>
        </p:txBody>
      </p:sp>
      <p:sp>
        <p:nvSpPr>
          <p:cNvPr id="30" name="TekstSylinder 45"/>
          <p:cNvSpPr txBox="1">
            <a:spLocks noChangeArrowheads="1"/>
          </p:cNvSpPr>
          <p:nvPr/>
        </p:nvSpPr>
        <p:spPr bwMode="auto">
          <a:xfrm>
            <a:off x="5659438" y="2214563"/>
            <a:ext cx="188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Metabolic costs</a:t>
            </a:r>
            <a:endParaRPr lang="en-US" altLang="en-US" sz="1800">
              <a:latin typeface="Georgia" pitchFamily="18" charset="0"/>
            </a:endParaRPr>
          </a:p>
        </p:txBody>
      </p:sp>
      <p:sp>
        <p:nvSpPr>
          <p:cNvPr id="31" name="TekstSylinder 44"/>
          <p:cNvSpPr txBox="1">
            <a:spLocks noChangeArrowheads="1"/>
          </p:cNvSpPr>
          <p:nvPr/>
        </p:nvSpPr>
        <p:spPr bwMode="auto">
          <a:xfrm>
            <a:off x="4833938" y="5475288"/>
            <a:ext cx="283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spcBef>
                <a:spcPct val="0"/>
              </a:spcBef>
              <a:buClrTx/>
              <a:buFontTx/>
              <a:buNone/>
            </a:pPr>
            <a:r>
              <a:rPr lang="nb-NO" altLang="en-US" sz="1800">
                <a:latin typeface="Georgia" pitchFamily="18" charset="0"/>
              </a:rPr>
              <a:t>Local positioning systems</a:t>
            </a:r>
            <a:endParaRPr lang="en-US" altLang="en-US" sz="180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6" grpId="0"/>
      <p:bldP spid="57" grpId="0"/>
      <p:bldP spid="5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28613" y="280988"/>
            <a:ext cx="7697787" cy="768350"/>
          </a:xfrm>
        </p:spPr>
        <p:txBody>
          <a:bodyPr/>
          <a:lstStyle/>
          <a:p>
            <a:pPr algn="ctr" eaLnBrk="1" hangingPunct="1">
              <a:defRPr/>
            </a:pPr>
            <a:r>
              <a:rPr lang="nb-NO" sz="2800" b="1" dirty="0" smtClean="0">
                <a:latin typeface="Georgia" panose="02040502050405020303" pitchFamily="18" charset="0"/>
              </a:rPr>
              <a:t>Micro-</a:t>
            </a:r>
            <a:r>
              <a:rPr lang="nb-NO" sz="2800" b="1" dirty="0" err="1" smtClean="0">
                <a:latin typeface="Georgia" panose="02040502050405020303" pitchFamily="18" charset="0"/>
              </a:rPr>
              <a:t>technology</a:t>
            </a:r>
            <a:endParaRPr lang="nb-NO" sz="2800" b="1" baseline="40000" dirty="0">
              <a:latin typeface="Georgia" panose="02040502050405020303" pitchFamily="18" charset="0"/>
            </a:endParaRPr>
          </a:p>
        </p:txBody>
      </p:sp>
      <p:sp>
        <p:nvSpPr>
          <p:cNvPr id="17411" name="Rectangle 3"/>
          <p:cNvSpPr txBox="1">
            <a:spLocks noChangeArrowheads="1"/>
          </p:cNvSpPr>
          <p:nvPr/>
        </p:nvSpPr>
        <p:spPr bwMode="auto">
          <a:xfrm>
            <a:off x="454025" y="2016125"/>
            <a:ext cx="3541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Font typeface="Arial" pitchFamily="34" charset="0"/>
              <a:buNone/>
            </a:pPr>
            <a:r>
              <a:rPr lang="nb-NO" altLang="en-US" sz="2000">
                <a:latin typeface="Georgia" pitchFamily="18" charset="0"/>
              </a:rPr>
              <a:t>Global positioning systems </a:t>
            </a:r>
          </a:p>
        </p:txBody>
      </p:sp>
      <p:pic>
        <p:nvPicPr>
          <p:cNvPr id="17412"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2490788"/>
            <a:ext cx="2852737"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ts-brukere\tsusers$\OLT-THHA\Documents\My Pictures\zxy.png"/>
          <p:cNvPicPr>
            <a:picLocks noChangeAspect="1" noChangeArrowheads="1"/>
          </p:cNvPicPr>
          <p:nvPr/>
        </p:nvPicPr>
        <p:blipFill>
          <a:blip r:embed="rId4">
            <a:extLst>
              <a:ext uri="{28A0092B-C50C-407E-A947-70E740481C1C}">
                <a14:useLocalDpi xmlns:a14="http://schemas.microsoft.com/office/drawing/2010/main" val="0"/>
              </a:ext>
            </a:extLst>
          </a:blip>
          <a:srcRect b="20651"/>
          <a:stretch>
            <a:fillRect/>
          </a:stretch>
        </p:blipFill>
        <p:spPr bwMode="auto">
          <a:xfrm>
            <a:off x="3063875" y="4940300"/>
            <a:ext cx="21812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Bild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2541588"/>
            <a:ext cx="22113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p:cNvSpPr txBox="1">
            <a:spLocks noChangeArrowheads="1"/>
          </p:cNvSpPr>
          <p:nvPr/>
        </p:nvSpPr>
        <p:spPr bwMode="auto">
          <a:xfrm>
            <a:off x="5157788" y="2008188"/>
            <a:ext cx="31591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buFont typeface="Arial" pitchFamily="34" charset="0"/>
              <a:buNone/>
            </a:pPr>
            <a:r>
              <a:rPr lang="nb-NO" altLang="en-US" sz="2000">
                <a:latin typeface="Georgia" pitchFamily="18" charset="0"/>
              </a:rPr>
              <a:t>Video tracking systems </a:t>
            </a:r>
          </a:p>
        </p:txBody>
      </p:sp>
      <p:sp>
        <p:nvSpPr>
          <p:cNvPr id="17416" name="Rectangle 3"/>
          <p:cNvSpPr txBox="1">
            <a:spLocks noChangeArrowheads="1"/>
          </p:cNvSpPr>
          <p:nvPr/>
        </p:nvSpPr>
        <p:spPr bwMode="auto">
          <a:xfrm>
            <a:off x="2405063" y="4622800"/>
            <a:ext cx="35433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lgn="ctr" eaLnBrk="1" hangingPunct="1">
              <a:buFont typeface="Arial" pitchFamily="34" charset="0"/>
              <a:buNone/>
            </a:pPr>
            <a:r>
              <a:rPr lang="nb-NO" altLang="en-US" sz="2000">
                <a:latin typeface="Georgia" pitchFamily="18" charset="0"/>
              </a:rPr>
              <a:t>Local positioning systems </a:t>
            </a:r>
          </a:p>
        </p:txBody>
      </p:sp>
      <p:cxnSp>
        <p:nvCxnSpPr>
          <p:cNvPr id="3" name="Rett pil 2"/>
          <p:cNvCxnSpPr/>
          <p:nvPr/>
        </p:nvCxnSpPr>
        <p:spPr>
          <a:xfrm>
            <a:off x="4181475" y="1635125"/>
            <a:ext cx="0" cy="2679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ett pil 9"/>
          <p:cNvCxnSpPr/>
          <p:nvPr/>
        </p:nvCxnSpPr>
        <p:spPr>
          <a:xfrm flipH="1">
            <a:off x="2555875" y="1268413"/>
            <a:ext cx="736600" cy="5762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Rett pil 11"/>
          <p:cNvCxnSpPr/>
          <p:nvPr/>
        </p:nvCxnSpPr>
        <p:spPr>
          <a:xfrm>
            <a:off x="5129213" y="1268413"/>
            <a:ext cx="654050" cy="5762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Bil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title"/>
          </p:nvPr>
        </p:nvSpPr>
        <p:spPr>
          <a:xfrm>
            <a:off x="633413" y="568325"/>
            <a:ext cx="8559800" cy="768350"/>
          </a:xfrm>
        </p:spPr>
        <p:txBody>
          <a:bodyPr/>
          <a:lstStyle/>
          <a:p>
            <a:pPr eaLnBrk="1" hangingPunct="1">
              <a:defRPr/>
            </a:pPr>
            <a:r>
              <a:rPr lang="en-US" sz="3200" b="1" dirty="0" smtClean="0">
                <a:solidFill>
                  <a:schemeClr val="bg1"/>
                </a:solidFill>
                <a:latin typeface="Georgia" panose="02040502050405020303" pitchFamily="18" charset="0"/>
              </a:rPr>
              <a:t>Micro-technology</a:t>
            </a:r>
            <a:r>
              <a:rPr lang="en-US" sz="3200" b="1" baseline="40000" dirty="0" smtClean="0">
                <a:solidFill>
                  <a:schemeClr val="bg1"/>
                </a:solidFill>
                <a:latin typeface="Georgia" panose="02040502050405020303" pitchFamily="18" charset="0"/>
              </a:rPr>
              <a:t/>
            </a:r>
            <a:br>
              <a:rPr lang="en-US" sz="3200" b="1" baseline="40000" dirty="0" smtClean="0">
                <a:solidFill>
                  <a:schemeClr val="bg1"/>
                </a:solidFill>
                <a:latin typeface="Georgia" panose="02040502050405020303" pitchFamily="18" charset="0"/>
              </a:rPr>
            </a:br>
            <a:r>
              <a:rPr lang="en-US" sz="2800" b="1" baseline="40000" dirty="0" smtClean="0">
                <a:solidFill>
                  <a:schemeClr val="bg1"/>
                </a:solidFill>
                <a:latin typeface="Georgia" panose="02040502050405020303" pitchFamily="18" charset="0"/>
              </a:rPr>
              <a:t/>
            </a:r>
            <a:br>
              <a:rPr lang="en-US" sz="2800" b="1" baseline="40000" dirty="0" smtClean="0">
                <a:solidFill>
                  <a:schemeClr val="bg1"/>
                </a:solidFill>
                <a:latin typeface="Georgia" panose="02040502050405020303" pitchFamily="18" charset="0"/>
              </a:rPr>
            </a:br>
            <a:r>
              <a:rPr lang="en-US" sz="2600" b="1" dirty="0" smtClean="0">
                <a:solidFill>
                  <a:schemeClr val="bg1"/>
                </a:solidFill>
                <a:latin typeface="Georgia" panose="02040502050405020303" pitchFamily="18" charset="0"/>
              </a:rPr>
              <a:t>Challenges and limitations</a:t>
            </a:r>
            <a:endParaRPr lang="en-US" sz="2600" b="1" dirty="0">
              <a:solidFill>
                <a:schemeClr val="bg1"/>
              </a:solidFill>
              <a:latin typeface="Georgia" panose="02040502050405020303" pitchFamily="18" charset="0"/>
            </a:endParaRPr>
          </a:p>
        </p:txBody>
      </p:sp>
      <p:sp>
        <p:nvSpPr>
          <p:cNvPr id="5" name="Rectangle 3"/>
          <p:cNvSpPr txBox="1">
            <a:spLocks noChangeArrowheads="1"/>
          </p:cNvSpPr>
          <p:nvPr/>
        </p:nvSpPr>
        <p:spPr bwMode="auto">
          <a:xfrm>
            <a:off x="292100" y="1982788"/>
            <a:ext cx="788035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95A39D"/>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eaLnBrk="1" hangingPunct="1">
              <a:defRPr/>
            </a:pPr>
            <a:r>
              <a:rPr lang="en-US" altLang="en-US" sz="2000" dirty="0" smtClean="0">
                <a:solidFill>
                  <a:schemeClr val="bg1"/>
                </a:solidFill>
                <a:latin typeface="Georgia" pitchFamily="18" charset="0"/>
              </a:rPr>
              <a:t>Disagreement across systems/technologies</a:t>
            </a:r>
          </a:p>
          <a:p>
            <a:pPr marL="114300" indent="0" eaLnBrk="1" hangingPunct="1">
              <a:buFont typeface="Arial" pitchFamily="34" charset="0"/>
              <a:buNone/>
              <a:defRPr/>
            </a:pPr>
            <a:endParaRPr lang="en-US" altLang="en-US" sz="2000" dirty="0" smtClean="0">
              <a:solidFill>
                <a:schemeClr val="bg1"/>
              </a:solidFill>
              <a:latin typeface="Georgia" pitchFamily="18" charset="0"/>
            </a:endParaRPr>
          </a:p>
          <a:p>
            <a:pPr eaLnBrk="1" hangingPunct="1">
              <a:defRPr/>
            </a:pPr>
            <a:r>
              <a:rPr lang="en-US" altLang="en-US" sz="2000" dirty="0" smtClean="0">
                <a:solidFill>
                  <a:schemeClr val="bg1"/>
                </a:solidFill>
                <a:latin typeface="Georgia" pitchFamily="18" charset="0"/>
              </a:rPr>
              <a:t>Work rate patterns typically predefined by absolute speed zones</a:t>
            </a:r>
          </a:p>
          <a:p>
            <a:pPr marL="114300" indent="0" eaLnBrk="1" hangingPunct="1">
              <a:buFont typeface="Arial" pitchFamily="34" charset="0"/>
              <a:buNone/>
              <a:defRPr/>
            </a:pPr>
            <a:r>
              <a:rPr lang="en-US" altLang="en-US" sz="2000" dirty="0" smtClean="0">
                <a:solidFill>
                  <a:schemeClr val="bg1"/>
                </a:solidFill>
                <a:latin typeface="Georgia" pitchFamily="18" charset="0"/>
              </a:rPr>
              <a:t>  </a:t>
            </a:r>
          </a:p>
          <a:p>
            <a:pPr eaLnBrk="1" hangingPunct="1">
              <a:defRPr/>
            </a:pPr>
            <a:r>
              <a:rPr lang="en-US" altLang="en-US" sz="2000" dirty="0" smtClean="0">
                <a:solidFill>
                  <a:schemeClr val="bg1"/>
                </a:solidFill>
                <a:latin typeface="Georgia" pitchFamily="18" charset="0"/>
              </a:rPr>
              <a:t>Validity and reliability decrease with increasing running velocity, shorter activity duration and more changes of directions </a:t>
            </a:r>
          </a:p>
          <a:p>
            <a:pPr marL="114300" indent="0" eaLnBrk="1" hangingPunct="1">
              <a:buFont typeface="Arial" pitchFamily="34" charset="0"/>
              <a:buNone/>
              <a:defRPr/>
            </a:pPr>
            <a:endParaRPr lang="en-US" altLang="en-US" sz="2000" dirty="0" smtClean="0">
              <a:solidFill>
                <a:schemeClr val="bg1"/>
              </a:solidFill>
              <a:latin typeface="Georgia" pitchFamily="18" charset="0"/>
            </a:endParaRPr>
          </a:p>
          <a:p>
            <a:pPr eaLnBrk="1" hangingPunct="1">
              <a:defRPr/>
            </a:pPr>
            <a:r>
              <a:rPr lang="en-US" altLang="en-US" sz="2000" dirty="0" smtClean="0">
                <a:solidFill>
                  <a:schemeClr val="bg1"/>
                </a:solidFill>
                <a:latin typeface="Georgia" pitchFamily="18" charset="0"/>
              </a:rPr>
              <a:t>Experienced analysts required</a:t>
            </a:r>
          </a:p>
          <a:p>
            <a:pPr marL="114300" indent="0" eaLnBrk="1" hangingPunct="1">
              <a:buFont typeface="Arial" pitchFamily="34" charset="0"/>
              <a:buNone/>
              <a:defRPr/>
            </a:pPr>
            <a:endParaRPr lang="en-US" altLang="en-US" sz="2000" dirty="0" smtClean="0">
              <a:solidFill>
                <a:schemeClr val="bg1"/>
              </a:solidFill>
              <a:latin typeface="Georgia" pitchFamily="18" charset="0"/>
            </a:endParaRPr>
          </a:p>
          <a:p>
            <a:pPr eaLnBrk="1" hangingPunct="1">
              <a:defRPr/>
            </a:pPr>
            <a:r>
              <a:rPr lang="en-US" altLang="en-US" sz="2000" dirty="0" smtClean="0">
                <a:solidFill>
                  <a:schemeClr val="bg1"/>
                </a:solidFill>
                <a:latin typeface="Georgia" pitchFamily="18" charset="0"/>
              </a:rPr>
              <a:t>Expensive</a:t>
            </a:r>
          </a:p>
          <a:p>
            <a:pPr eaLnBrk="1" hangingPunct="1">
              <a:defRPr/>
            </a:pPr>
            <a:endParaRPr lang="en-US" altLang="en-US" sz="2000" baseline="30000" dirty="0" smtClean="0">
              <a:solidFill>
                <a:schemeClr val="bg1"/>
              </a:solidFill>
              <a:latin typeface="Georgia" pitchFamily="18" charset="0"/>
            </a:endParaRPr>
          </a:p>
          <a:p>
            <a:pPr eaLnBrk="1" hangingPunct="1">
              <a:defRPr/>
            </a:pPr>
            <a:endParaRPr lang="en-US" altLang="en-US" sz="2000" dirty="0" smtClean="0">
              <a:solidFill>
                <a:schemeClr val="bg1"/>
              </a:solidFill>
              <a:latin typeface="Georgia" pitchFamily="18" charset="0"/>
            </a:endParaRPr>
          </a:p>
          <a:p>
            <a:pPr eaLnBrk="1" hangingPunct="1">
              <a:defRPr/>
            </a:pPr>
            <a:endParaRPr lang="en-US" altLang="en-US" sz="2000" dirty="0" smtClean="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lstøtende">
  <a:themeElements>
    <a:clrScheme name="Tilstøtend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ilstøte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13535</TotalTime>
  <Words>7533</Words>
  <Application>Microsoft Office PowerPoint</Application>
  <PresentationFormat>On-screen Show (4:3)</PresentationFormat>
  <Paragraphs>782</Paragraphs>
  <Slides>49</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0" baseType="lpstr">
      <vt:lpstr>Calibri</vt:lpstr>
      <vt:lpstr>Arial</vt:lpstr>
      <vt:lpstr>Cambria</vt:lpstr>
      <vt:lpstr>Georgia</vt:lpstr>
      <vt:lpstr>ＭＳ Ｐゴシック</vt:lpstr>
      <vt:lpstr>Times New Roman</vt:lpstr>
      <vt:lpstr>Verdana</vt:lpstr>
      <vt:lpstr>+mj-lt</vt:lpstr>
      <vt:lpstr>Tilstøtende</vt:lpstr>
      <vt:lpstr>Prism5.Document</vt:lpstr>
      <vt:lpstr>Excel.Chart.8</vt:lpstr>
      <vt:lpstr>Assessing physical and physiological characteristics in soccer players  Why, what and how should we measure? </vt:lpstr>
      <vt:lpstr>Content</vt:lpstr>
      <vt:lpstr>The importance of physical skills in soccer </vt:lpstr>
      <vt:lpstr>PowerPoint Presentation</vt:lpstr>
      <vt:lpstr>PowerPoint Presentation</vt:lpstr>
      <vt:lpstr>PowerPoint Presentation</vt:lpstr>
      <vt:lpstr>PowerPoint Presentation</vt:lpstr>
      <vt:lpstr>Micro-technology</vt:lpstr>
      <vt:lpstr>Micro-technology  Challenges and limitations</vt:lpstr>
      <vt:lpstr>Aerobic  demands  in elite soccer  Observations from game analyses: </vt:lpstr>
      <vt:lpstr>VO2 max in elite soccer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Anaerobic demands in elite soccer  Observations from game analyses:</vt:lpstr>
      <vt:lpstr>«Mind the gap»</vt:lpstr>
      <vt:lpstr>PowerPoint Presentation</vt:lpstr>
      <vt:lpstr>PowerPoint Presentation</vt:lpstr>
      <vt:lpstr>PowerPoint Presentation</vt:lpstr>
      <vt:lpstr>PowerPoint Presentation</vt:lpstr>
      <vt:lpstr>PowerPoint Presentation</vt:lpstr>
      <vt:lpstr>Sprinting speed as a function of time epoch</vt:lpstr>
      <vt:lpstr>Acceleration-peak velocity relationship</vt:lpstr>
      <vt:lpstr>Assisted and resisted sprint tests   Valuable for individual training prescription  </vt:lpstr>
      <vt:lpstr>Repeated sprint ability/performance</vt:lpstr>
      <vt:lpstr>Repeated-sprint test protocols in soccer studies</vt:lpstr>
      <vt:lpstr>Is repeated-sprint testing necessary?</vt:lpstr>
      <vt:lpstr>Is repeated-sprint testing necessary?</vt:lpstr>
      <vt:lpstr>Change-of-direction  Most typical «explosive action» in soccer games: </vt:lpstr>
      <vt:lpstr>PowerPoint Presentation</vt:lpstr>
      <vt:lpstr>Future sprint test recommendations for soccer</vt:lpstr>
      <vt:lpstr>Sprint testing considerations</vt:lpstr>
      <vt:lpstr>PowerPoint Presentation</vt:lpstr>
      <vt:lpstr>How do timing methods and start procedures impact the measured time?</vt:lpstr>
      <vt:lpstr>PowerPoint Presentation</vt:lpstr>
      <vt:lpstr>Effect of shoes and surface on 40 m sprint performance</vt:lpstr>
      <vt:lpstr>Vertical jump height demands in soccer</vt:lpstr>
      <vt:lpstr>Relationship between sprint and jump performance</vt:lpstr>
      <vt:lpstr>CMJ according to playing standard</vt:lpstr>
      <vt:lpstr>CMJ according to time epoch</vt:lpstr>
      <vt:lpstr>PowerPoint Presentation</vt:lpstr>
      <vt:lpstr>PowerPoint Presentation</vt:lpstr>
      <vt:lpstr>PowerPoint Presentation</vt:lpstr>
    </vt:vector>
  </TitlesOfParts>
  <Company>Norges idrettsforbund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physiological testing of soccer players:  What, why and how should we measure?</dc:title>
  <dc:creator>Haugen, Thomas</dc:creator>
  <cp:lastModifiedBy>Will Hopkins</cp:lastModifiedBy>
  <cp:revision>700</cp:revision>
  <dcterms:created xsi:type="dcterms:W3CDTF">2015-03-03T16:54:18Z</dcterms:created>
  <dcterms:modified xsi:type="dcterms:W3CDTF">2015-06-13T09:54:12Z</dcterms:modified>
</cp:coreProperties>
</file>