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diagrams/layout5.xml" ContentType="application/vnd.openxmlformats-officedocument.drawingml.diagramLayout+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699" r:id="rId2"/>
  </p:sldMasterIdLst>
  <p:notesMasterIdLst>
    <p:notesMasterId r:id="rId49"/>
  </p:notesMasterIdLst>
  <p:handoutMasterIdLst>
    <p:handoutMasterId r:id="rId50"/>
  </p:handoutMasterIdLst>
  <p:sldIdLst>
    <p:sldId id="256" r:id="rId3"/>
    <p:sldId id="257" r:id="rId4"/>
    <p:sldId id="276" r:id="rId5"/>
    <p:sldId id="273" r:id="rId6"/>
    <p:sldId id="272" r:id="rId7"/>
    <p:sldId id="260" r:id="rId8"/>
    <p:sldId id="267" r:id="rId9"/>
    <p:sldId id="293" r:id="rId10"/>
    <p:sldId id="275" r:id="rId11"/>
    <p:sldId id="274" r:id="rId12"/>
    <p:sldId id="259" r:id="rId13"/>
    <p:sldId id="262" r:id="rId14"/>
    <p:sldId id="280" r:id="rId15"/>
    <p:sldId id="279" r:id="rId16"/>
    <p:sldId id="281" r:id="rId17"/>
    <p:sldId id="285" r:id="rId18"/>
    <p:sldId id="269" r:id="rId19"/>
    <p:sldId id="278" r:id="rId20"/>
    <p:sldId id="321" r:id="rId21"/>
    <p:sldId id="282" r:id="rId22"/>
    <p:sldId id="315" r:id="rId23"/>
    <p:sldId id="287" r:id="rId24"/>
    <p:sldId id="288" r:id="rId25"/>
    <p:sldId id="294" r:id="rId26"/>
    <p:sldId id="264" r:id="rId27"/>
    <p:sldId id="299" r:id="rId28"/>
    <p:sldId id="301" r:id="rId29"/>
    <p:sldId id="298" r:id="rId30"/>
    <p:sldId id="311" r:id="rId31"/>
    <p:sldId id="312" r:id="rId32"/>
    <p:sldId id="296" r:id="rId33"/>
    <p:sldId id="303" r:id="rId34"/>
    <p:sldId id="302" r:id="rId35"/>
    <p:sldId id="308" r:id="rId36"/>
    <p:sldId id="297" r:id="rId37"/>
    <p:sldId id="309" r:id="rId38"/>
    <p:sldId id="290" r:id="rId39"/>
    <p:sldId id="291" r:id="rId40"/>
    <p:sldId id="307" r:id="rId41"/>
    <p:sldId id="319" r:id="rId42"/>
    <p:sldId id="322" r:id="rId43"/>
    <p:sldId id="318" r:id="rId44"/>
    <p:sldId id="268" r:id="rId45"/>
    <p:sldId id="316" r:id="rId46"/>
    <p:sldId id="320" r:id="rId47"/>
    <p:sldId id="313" r:id="rId48"/>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a:srgbClr val="4C55AE"/>
    <a:srgbClr val="2C7C9F"/>
    <a:srgbClr val="CC0000"/>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inimized" horzBarState="maximized">
    <p:restoredLeft sz="17358" autoAdjust="0"/>
    <p:restoredTop sz="72473" autoAdjust="0"/>
  </p:normalViewPr>
  <p:slideViewPr>
    <p:cSldViewPr snapToGrid="0" snapToObjects="1">
      <p:cViewPr varScale="1">
        <p:scale>
          <a:sx n="96" d="100"/>
          <a:sy n="96" d="100"/>
        </p:scale>
        <p:origin x="-1008" y="-86"/>
      </p:cViewPr>
      <p:guideLst>
        <p:guide orient="horz" pos="2160"/>
        <p:guide pos="2880"/>
      </p:guideLst>
    </p:cSldViewPr>
  </p:slideViewPr>
  <p:outlineViewPr>
    <p:cViewPr>
      <p:scale>
        <a:sx n="33" d="100"/>
        <a:sy n="33" d="100"/>
      </p:scale>
      <p:origin x="0" y="10608"/>
    </p:cViewPr>
  </p:outlineViewPr>
  <p:notesTextViewPr>
    <p:cViewPr>
      <p:scale>
        <a:sx n="100" d="100"/>
        <a:sy n="100" d="100"/>
      </p:scale>
      <p:origin x="0" y="0"/>
    </p:cViewPr>
  </p:notesTextViewPr>
  <p:sorterViewPr>
    <p:cViewPr>
      <p:scale>
        <a:sx n="66" d="100"/>
        <a:sy n="66" d="100"/>
      </p:scale>
      <p:origin x="0" y="1258"/>
    </p:cViewPr>
  </p:sorterViewPr>
  <p:notesViewPr>
    <p:cSldViewPr snapToGrid="0" snapToObjects="1">
      <p:cViewPr varScale="1">
        <p:scale>
          <a:sx n="65" d="100"/>
          <a:sy n="65" d="100"/>
        </p:scale>
        <p:origin x="-2328" y="-77"/>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B4DD9F-AE2B-4776-8E1F-A5B092BA6F3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E747501A-19E8-4483-8A85-426ACA6ACAF0}">
      <dgm:prSet phldrT="[Text]" custT="1"/>
      <dgm:spPr/>
      <dgm:t>
        <a:bodyPr/>
        <a:lstStyle/>
        <a:p>
          <a:r>
            <a:rPr lang="nb-NO" sz="3200" b="1" dirty="0" err="1" smtClean="0">
              <a:latin typeface="Arial Narrow" pitchFamily="34" charset="0"/>
            </a:rPr>
            <a:t>Endurance</a:t>
          </a:r>
          <a:r>
            <a:rPr lang="nb-NO" sz="3200" b="1" dirty="0" smtClean="0">
              <a:latin typeface="Arial Narrow" pitchFamily="34" charset="0"/>
            </a:rPr>
            <a:t> </a:t>
          </a:r>
          <a:r>
            <a:rPr lang="nb-NO" sz="3200" b="1" dirty="0" err="1" smtClean="0">
              <a:latin typeface="Arial Narrow" pitchFamily="34" charset="0"/>
            </a:rPr>
            <a:t>Performance</a:t>
          </a:r>
          <a:r>
            <a:rPr lang="nb-NO" sz="3200" b="1" dirty="0" smtClean="0">
              <a:latin typeface="Arial Narrow" pitchFamily="34" charset="0"/>
            </a:rPr>
            <a:t> Power</a:t>
          </a:r>
          <a:endParaRPr lang="nb-NO" sz="3200" b="1" dirty="0">
            <a:latin typeface="Arial Narrow" pitchFamily="34" charset="0"/>
          </a:endParaRPr>
        </a:p>
      </dgm:t>
    </dgm:pt>
    <dgm:pt modelId="{70811F27-3051-4B12-A5DD-D682BCB45B09}" type="parTrans" cxnId="{AA147A4F-07C2-4F1A-A1EA-E5638CFD95ED}">
      <dgm:prSet/>
      <dgm:spPr/>
      <dgm:t>
        <a:bodyPr/>
        <a:lstStyle/>
        <a:p>
          <a:endParaRPr lang="nb-NO"/>
        </a:p>
      </dgm:t>
    </dgm:pt>
    <dgm:pt modelId="{82708929-DEEB-4BAE-A1CC-9DA2949D021E}" type="sibTrans" cxnId="{AA147A4F-07C2-4F1A-A1EA-E5638CFD95ED}">
      <dgm:prSet/>
      <dgm:spPr/>
      <dgm:t>
        <a:bodyPr/>
        <a:lstStyle/>
        <a:p>
          <a:endParaRPr lang="nb-NO"/>
        </a:p>
      </dgm:t>
    </dgm:pt>
    <dgm:pt modelId="{E3E4DD8F-7352-4B4B-A60D-0F277A746A94}">
      <dgm:prSet phldrT="[Text]" custT="1"/>
      <dgm:spPr/>
      <dgm:t>
        <a:bodyPr/>
        <a:lstStyle/>
        <a:p>
          <a:r>
            <a:rPr lang="en-US" sz="2400" b="1" dirty="0" smtClean="0">
              <a:latin typeface="Arial" charset="0"/>
            </a:rPr>
            <a:t>Maximal</a:t>
          </a:r>
          <a:br>
            <a:rPr lang="en-US" sz="2400" b="1" dirty="0" smtClean="0">
              <a:latin typeface="Arial" charset="0"/>
            </a:rPr>
          </a:br>
          <a:r>
            <a:rPr lang="en-US" sz="2400" b="1" dirty="0" smtClean="0">
              <a:latin typeface="Arial" charset="0"/>
            </a:rPr>
            <a:t>oxygen consumption</a:t>
          </a:r>
        </a:p>
        <a:p>
          <a:r>
            <a:rPr lang="en-US" sz="2400" b="1" dirty="0" smtClean="0">
              <a:latin typeface="Arial" charset="0"/>
            </a:rPr>
            <a:t>(VO</a:t>
          </a:r>
          <a:r>
            <a:rPr lang="en-US" sz="2400" b="1" baseline="-25000" dirty="0" smtClean="0">
              <a:latin typeface="Arial" charset="0"/>
            </a:rPr>
            <a:t>2</a:t>
          </a:r>
          <a:r>
            <a:rPr lang="en-US" sz="2400" b="1" baseline="0" dirty="0" smtClean="0">
              <a:latin typeface="Arial" charset="0"/>
            </a:rPr>
            <a:t>max</a:t>
          </a:r>
          <a:r>
            <a:rPr lang="en-US" sz="2400" b="1" dirty="0" smtClean="0">
              <a:latin typeface="Arial" charset="0"/>
            </a:rPr>
            <a:t>)</a:t>
          </a:r>
          <a:endParaRPr lang="nb-NO" sz="2400" dirty="0"/>
        </a:p>
      </dgm:t>
    </dgm:pt>
    <dgm:pt modelId="{FCC98DB6-2E31-44DF-B257-BA01D694FD40}" type="parTrans" cxnId="{0BBCAD22-5A19-4679-9046-6F9341FC117B}">
      <dgm:prSet/>
      <dgm:spPr/>
      <dgm:t>
        <a:bodyPr/>
        <a:lstStyle/>
        <a:p>
          <a:endParaRPr lang="nb-NO"/>
        </a:p>
      </dgm:t>
    </dgm:pt>
    <dgm:pt modelId="{2471E9E5-ED29-4FA1-B2E0-043FC77CD3DA}" type="sibTrans" cxnId="{0BBCAD22-5A19-4679-9046-6F9341FC117B}">
      <dgm:prSet/>
      <dgm:spPr/>
      <dgm:t>
        <a:bodyPr/>
        <a:lstStyle/>
        <a:p>
          <a:endParaRPr lang="nb-NO"/>
        </a:p>
      </dgm:t>
    </dgm:pt>
    <dgm:pt modelId="{5BB4F0D7-777D-4572-B5E0-144230187F4D}">
      <dgm:prSet phldrT="[Text]" custT="1"/>
      <dgm:spPr>
        <a:solidFill>
          <a:srgbClr val="2C7C9F"/>
        </a:solidFill>
      </dgm:spPr>
      <dgm:t>
        <a:bodyPr/>
        <a:lstStyle/>
        <a:p>
          <a:r>
            <a:rPr lang="en-US" sz="2600" b="1" dirty="0" smtClean="0">
              <a:latin typeface="Arial" charset="0"/>
            </a:rPr>
            <a:t>Fractional utilization</a:t>
          </a:r>
        </a:p>
        <a:p>
          <a:r>
            <a:rPr lang="en-US" sz="2400" b="1" dirty="0" smtClean="0">
              <a:latin typeface="Arial" charset="0"/>
            </a:rPr>
            <a:t>(LT/VT/MLSS)</a:t>
          </a:r>
          <a:endParaRPr lang="nb-NO" sz="2400" dirty="0"/>
        </a:p>
      </dgm:t>
    </dgm:pt>
    <dgm:pt modelId="{E56DF606-171E-4190-8014-088514F68DC8}" type="parTrans" cxnId="{8CE3BFDB-20F9-45D1-B44E-F91D42297D98}">
      <dgm:prSet/>
      <dgm:spPr/>
      <dgm:t>
        <a:bodyPr/>
        <a:lstStyle/>
        <a:p>
          <a:endParaRPr lang="nb-NO"/>
        </a:p>
      </dgm:t>
    </dgm:pt>
    <dgm:pt modelId="{1BED37EB-1487-4108-B052-6051D540175D}" type="sibTrans" cxnId="{8CE3BFDB-20F9-45D1-B44E-F91D42297D98}">
      <dgm:prSet/>
      <dgm:spPr/>
      <dgm:t>
        <a:bodyPr/>
        <a:lstStyle/>
        <a:p>
          <a:endParaRPr lang="nb-NO"/>
        </a:p>
      </dgm:t>
    </dgm:pt>
    <dgm:pt modelId="{7380BEEC-8DDC-4AD7-8CED-BBBE0A423A42}">
      <dgm:prSet phldrT="[Text]" custT="1"/>
      <dgm:spPr/>
      <dgm:t>
        <a:bodyPr/>
        <a:lstStyle/>
        <a:p>
          <a:r>
            <a:rPr lang="en-US" sz="2700" b="1" dirty="0" smtClean="0">
              <a:latin typeface="Arial" charset="0"/>
            </a:rPr>
            <a:t>Work efficiency</a:t>
          </a:r>
        </a:p>
        <a:p>
          <a:r>
            <a:rPr lang="en-US" sz="2400" b="1" dirty="0" smtClean="0">
              <a:latin typeface="Arial" charset="0"/>
            </a:rPr>
            <a:t>(power per VO</a:t>
          </a:r>
          <a:r>
            <a:rPr lang="en-US" sz="2400" b="1" baseline="-25000" dirty="0" smtClean="0">
              <a:latin typeface="Arial" charset="0"/>
            </a:rPr>
            <a:t>2</a:t>
          </a:r>
          <a:r>
            <a:rPr lang="en-US" sz="2400" b="1" dirty="0" smtClean="0">
              <a:latin typeface="Arial" charset="0"/>
            </a:rPr>
            <a:t>)</a:t>
          </a:r>
          <a:endParaRPr lang="nb-NO" sz="2400" dirty="0"/>
        </a:p>
      </dgm:t>
    </dgm:pt>
    <dgm:pt modelId="{ED3D9391-864A-4A2D-9223-A04D1CF70B7E}" type="parTrans" cxnId="{BE3B17AD-1FF4-4555-9141-D3D41E011D0C}">
      <dgm:prSet/>
      <dgm:spPr/>
      <dgm:t>
        <a:bodyPr/>
        <a:lstStyle/>
        <a:p>
          <a:endParaRPr lang="nb-NO"/>
        </a:p>
      </dgm:t>
    </dgm:pt>
    <dgm:pt modelId="{DFEFB36D-AF92-44D4-B9DD-43458BCBF6C4}" type="sibTrans" cxnId="{BE3B17AD-1FF4-4555-9141-D3D41E011D0C}">
      <dgm:prSet/>
      <dgm:spPr/>
      <dgm:t>
        <a:bodyPr/>
        <a:lstStyle/>
        <a:p>
          <a:endParaRPr lang="nb-NO"/>
        </a:p>
      </dgm:t>
    </dgm:pt>
    <dgm:pt modelId="{C36EBD8F-BEEF-4845-9108-9DF2A40F79A6}">
      <dgm:prSet phldrT="[Text]"/>
      <dgm:spPr>
        <a:solidFill>
          <a:srgbClr val="2C7C9F">
            <a:alpha val="0"/>
          </a:srgbClr>
        </a:solidFill>
        <a:ln>
          <a:solidFill>
            <a:schemeClr val="tx1">
              <a:lumMod val="65000"/>
            </a:schemeClr>
          </a:solidFill>
        </a:ln>
      </dgm:spPr>
      <dgm:t>
        <a:bodyPr/>
        <a:lstStyle/>
        <a:p>
          <a:r>
            <a:rPr lang="en-US" b="1" i="1" dirty="0" smtClean="0">
              <a:solidFill>
                <a:schemeClr val="tx1">
                  <a:lumMod val="65000"/>
                </a:schemeClr>
              </a:solidFill>
              <a:latin typeface="Arial" charset="0"/>
            </a:rPr>
            <a:t>Anaerobic Capacity</a:t>
          </a:r>
          <a:endParaRPr lang="nb-NO" i="1" dirty="0">
            <a:solidFill>
              <a:schemeClr val="tx1">
                <a:lumMod val="65000"/>
              </a:schemeClr>
            </a:solidFill>
          </a:endParaRPr>
        </a:p>
      </dgm:t>
    </dgm:pt>
    <dgm:pt modelId="{EF13A63F-9E8B-4B53-A0D9-C496A2FCD38A}" type="parTrans" cxnId="{46B1284B-4664-4BA7-B910-617F90447777}">
      <dgm:prSet/>
      <dgm:spPr/>
      <dgm:t>
        <a:bodyPr/>
        <a:lstStyle/>
        <a:p>
          <a:endParaRPr lang="nb-NO"/>
        </a:p>
      </dgm:t>
    </dgm:pt>
    <dgm:pt modelId="{C0B51AEA-C053-4EAD-A550-FF1173AF7A2A}" type="sibTrans" cxnId="{46B1284B-4664-4BA7-B910-617F90447777}">
      <dgm:prSet/>
      <dgm:spPr/>
      <dgm:t>
        <a:bodyPr/>
        <a:lstStyle/>
        <a:p>
          <a:endParaRPr lang="nb-NO"/>
        </a:p>
      </dgm:t>
    </dgm:pt>
    <dgm:pt modelId="{7B21053C-0A50-4234-A904-34F7EA3FDF4D}" type="pres">
      <dgm:prSet presAssocID="{EAB4DD9F-AE2B-4776-8E1F-A5B092BA6F3E}" presName="hierChild1" presStyleCnt="0">
        <dgm:presLayoutVars>
          <dgm:orgChart val="1"/>
          <dgm:chPref val="1"/>
          <dgm:dir/>
          <dgm:animOne val="branch"/>
          <dgm:animLvl val="lvl"/>
          <dgm:resizeHandles/>
        </dgm:presLayoutVars>
      </dgm:prSet>
      <dgm:spPr/>
      <dgm:t>
        <a:bodyPr/>
        <a:lstStyle/>
        <a:p>
          <a:endParaRPr lang="en-US"/>
        </a:p>
      </dgm:t>
    </dgm:pt>
    <dgm:pt modelId="{D701F43F-B40F-4B9B-BA68-DEB70930AC6B}" type="pres">
      <dgm:prSet presAssocID="{E747501A-19E8-4483-8A85-426ACA6ACAF0}" presName="hierRoot1" presStyleCnt="0">
        <dgm:presLayoutVars>
          <dgm:hierBranch val="init"/>
        </dgm:presLayoutVars>
      </dgm:prSet>
      <dgm:spPr/>
    </dgm:pt>
    <dgm:pt modelId="{818F196B-4974-4101-840D-3F64E4854DD2}" type="pres">
      <dgm:prSet presAssocID="{E747501A-19E8-4483-8A85-426ACA6ACAF0}" presName="rootComposite1" presStyleCnt="0"/>
      <dgm:spPr/>
    </dgm:pt>
    <dgm:pt modelId="{77DB266A-1EB4-40C4-9E76-F8CAEFA6C002}" type="pres">
      <dgm:prSet presAssocID="{E747501A-19E8-4483-8A85-426ACA6ACAF0}" presName="rootText1" presStyleLbl="node0" presStyleIdx="0" presStyleCnt="2" custScaleX="126876" custScaleY="128254" custLinFactNeighborX="5911" custLinFactNeighborY="-52747">
        <dgm:presLayoutVars>
          <dgm:chPref val="3"/>
        </dgm:presLayoutVars>
      </dgm:prSet>
      <dgm:spPr/>
      <dgm:t>
        <a:bodyPr/>
        <a:lstStyle/>
        <a:p>
          <a:endParaRPr lang="en-US"/>
        </a:p>
      </dgm:t>
    </dgm:pt>
    <dgm:pt modelId="{BE042C90-34E1-4E49-9EED-108FDA46647E}" type="pres">
      <dgm:prSet presAssocID="{E747501A-19E8-4483-8A85-426ACA6ACAF0}" presName="rootConnector1" presStyleLbl="node1" presStyleIdx="0" presStyleCnt="0"/>
      <dgm:spPr/>
      <dgm:t>
        <a:bodyPr/>
        <a:lstStyle/>
        <a:p>
          <a:endParaRPr lang="en-US"/>
        </a:p>
      </dgm:t>
    </dgm:pt>
    <dgm:pt modelId="{C1E90EFE-A446-46C9-B27D-B5C185D440B4}" type="pres">
      <dgm:prSet presAssocID="{E747501A-19E8-4483-8A85-426ACA6ACAF0}" presName="hierChild2" presStyleCnt="0"/>
      <dgm:spPr/>
    </dgm:pt>
    <dgm:pt modelId="{59593588-63D6-43A4-BFC3-42E5848D6A36}" type="pres">
      <dgm:prSet presAssocID="{FCC98DB6-2E31-44DF-B257-BA01D694FD40}" presName="Name37" presStyleLbl="parChTrans1D2" presStyleIdx="0" presStyleCnt="3"/>
      <dgm:spPr/>
      <dgm:t>
        <a:bodyPr/>
        <a:lstStyle/>
        <a:p>
          <a:endParaRPr lang="en-US"/>
        </a:p>
      </dgm:t>
    </dgm:pt>
    <dgm:pt modelId="{18F96BA8-A9A5-408A-8C1F-6A1B7DCA218C}" type="pres">
      <dgm:prSet presAssocID="{E3E4DD8F-7352-4B4B-A60D-0F277A746A94}" presName="hierRoot2" presStyleCnt="0">
        <dgm:presLayoutVars>
          <dgm:hierBranch val="init"/>
        </dgm:presLayoutVars>
      </dgm:prSet>
      <dgm:spPr/>
    </dgm:pt>
    <dgm:pt modelId="{06ACDCB5-138C-4FAE-89D2-031240979549}" type="pres">
      <dgm:prSet presAssocID="{E3E4DD8F-7352-4B4B-A60D-0F277A746A94}" presName="rootComposite" presStyleCnt="0"/>
      <dgm:spPr/>
    </dgm:pt>
    <dgm:pt modelId="{731A903F-7A0F-4E17-8E1E-08EC1B978510}" type="pres">
      <dgm:prSet presAssocID="{E3E4DD8F-7352-4B4B-A60D-0F277A746A94}" presName="rootText" presStyleLbl="node2" presStyleIdx="0" presStyleCnt="3" custScaleX="111754" custScaleY="156095">
        <dgm:presLayoutVars>
          <dgm:chPref val="3"/>
        </dgm:presLayoutVars>
      </dgm:prSet>
      <dgm:spPr/>
      <dgm:t>
        <a:bodyPr/>
        <a:lstStyle/>
        <a:p>
          <a:endParaRPr lang="nb-NO"/>
        </a:p>
      </dgm:t>
    </dgm:pt>
    <dgm:pt modelId="{7F1702D2-9BE0-4E1E-9FD9-83D4A31AECC0}" type="pres">
      <dgm:prSet presAssocID="{E3E4DD8F-7352-4B4B-A60D-0F277A746A94}" presName="rootConnector" presStyleLbl="node2" presStyleIdx="0" presStyleCnt="3"/>
      <dgm:spPr/>
      <dgm:t>
        <a:bodyPr/>
        <a:lstStyle/>
        <a:p>
          <a:endParaRPr lang="en-US"/>
        </a:p>
      </dgm:t>
    </dgm:pt>
    <dgm:pt modelId="{FBFC27E3-2356-43A0-8533-7A89F306CC21}" type="pres">
      <dgm:prSet presAssocID="{E3E4DD8F-7352-4B4B-A60D-0F277A746A94}" presName="hierChild4" presStyleCnt="0"/>
      <dgm:spPr/>
    </dgm:pt>
    <dgm:pt modelId="{F09E2EC7-D3B9-43D1-8F79-147F8FDD327A}" type="pres">
      <dgm:prSet presAssocID="{E3E4DD8F-7352-4B4B-A60D-0F277A746A94}" presName="hierChild5" presStyleCnt="0"/>
      <dgm:spPr/>
    </dgm:pt>
    <dgm:pt modelId="{4890FBCD-B51E-44E8-8100-5508D08FA2AE}" type="pres">
      <dgm:prSet presAssocID="{E56DF606-171E-4190-8014-088514F68DC8}" presName="Name37" presStyleLbl="parChTrans1D2" presStyleIdx="1" presStyleCnt="3"/>
      <dgm:spPr/>
      <dgm:t>
        <a:bodyPr/>
        <a:lstStyle/>
        <a:p>
          <a:endParaRPr lang="en-US"/>
        </a:p>
      </dgm:t>
    </dgm:pt>
    <dgm:pt modelId="{9830DC18-47F0-433D-86F8-F038057D0FC6}" type="pres">
      <dgm:prSet presAssocID="{5BB4F0D7-777D-4572-B5E0-144230187F4D}" presName="hierRoot2" presStyleCnt="0">
        <dgm:presLayoutVars>
          <dgm:hierBranch val="init"/>
        </dgm:presLayoutVars>
      </dgm:prSet>
      <dgm:spPr/>
    </dgm:pt>
    <dgm:pt modelId="{E526BFBD-F12E-4330-BE05-7C5AD7456CCB}" type="pres">
      <dgm:prSet presAssocID="{5BB4F0D7-777D-4572-B5E0-144230187F4D}" presName="rootComposite" presStyleCnt="0"/>
      <dgm:spPr/>
    </dgm:pt>
    <dgm:pt modelId="{B4E76E7D-43E9-472A-B776-8B2F04F3A05F}" type="pres">
      <dgm:prSet presAssocID="{5BB4F0D7-777D-4572-B5E0-144230187F4D}" presName="rootText" presStyleLbl="node2" presStyleIdx="1" presStyleCnt="3" custScaleX="102540" custScaleY="158794" custLinFactNeighborY="-2705">
        <dgm:presLayoutVars>
          <dgm:chPref val="3"/>
        </dgm:presLayoutVars>
      </dgm:prSet>
      <dgm:spPr/>
      <dgm:t>
        <a:bodyPr/>
        <a:lstStyle/>
        <a:p>
          <a:endParaRPr lang="nb-NO"/>
        </a:p>
      </dgm:t>
    </dgm:pt>
    <dgm:pt modelId="{CE283AA3-2BF0-47DD-8C09-525909D61BB2}" type="pres">
      <dgm:prSet presAssocID="{5BB4F0D7-777D-4572-B5E0-144230187F4D}" presName="rootConnector" presStyleLbl="node2" presStyleIdx="1" presStyleCnt="3"/>
      <dgm:spPr/>
      <dgm:t>
        <a:bodyPr/>
        <a:lstStyle/>
        <a:p>
          <a:endParaRPr lang="en-US"/>
        </a:p>
      </dgm:t>
    </dgm:pt>
    <dgm:pt modelId="{25D1F79E-8039-46B7-96F8-17321AE664DA}" type="pres">
      <dgm:prSet presAssocID="{5BB4F0D7-777D-4572-B5E0-144230187F4D}" presName="hierChild4" presStyleCnt="0"/>
      <dgm:spPr/>
    </dgm:pt>
    <dgm:pt modelId="{84C5257B-5A40-43C2-AE86-01CDE71ABFEA}" type="pres">
      <dgm:prSet presAssocID="{5BB4F0D7-777D-4572-B5E0-144230187F4D}" presName="hierChild5" presStyleCnt="0"/>
      <dgm:spPr/>
    </dgm:pt>
    <dgm:pt modelId="{F6B91EFE-474E-4403-9597-9F3B4ED2C0A7}" type="pres">
      <dgm:prSet presAssocID="{ED3D9391-864A-4A2D-9223-A04D1CF70B7E}" presName="Name37" presStyleLbl="parChTrans1D2" presStyleIdx="2" presStyleCnt="3"/>
      <dgm:spPr/>
      <dgm:t>
        <a:bodyPr/>
        <a:lstStyle/>
        <a:p>
          <a:endParaRPr lang="en-US"/>
        </a:p>
      </dgm:t>
    </dgm:pt>
    <dgm:pt modelId="{A5BE4742-76FE-44E5-B1CC-678486978084}" type="pres">
      <dgm:prSet presAssocID="{7380BEEC-8DDC-4AD7-8CED-BBBE0A423A42}" presName="hierRoot2" presStyleCnt="0">
        <dgm:presLayoutVars>
          <dgm:hierBranch val="init"/>
        </dgm:presLayoutVars>
      </dgm:prSet>
      <dgm:spPr/>
    </dgm:pt>
    <dgm:pt modelId="{5762F87E-D943-4163-A377-6784F9F9C9DD}" type="pres">
      <dgm:prSet presAssocID="{7380BEEC-8DDC-4AD7-8CED-BBBE0A423A42}" presName="rootComposite" presStyleCnt="0"/>
      <dgm:spPr/>
    </dgm:pt>
    <dgm:pt modelId="{8384D8E9-D3E7-4009-8782-F6260DDAA126}" type="pres">
      <dgm:prSet presAssocID="{7380BEEC-8DDC-4AD7-8CED-BBBE0A423A42}" presName="rootText" presStyleLbl="node2" presStyleIdx="2" presStyleCnt="3" custScaleY="151725">
        <dgm:presLayoutVars>
          <dgm:chPref val="3"/>
        </dgm:presLayoutVars>
      </dgm:prSet>
      <dgm:spPr/>
      <dgm:t>
        <a:bodyPr/>
        <a:lstStyle/>
        <a:p>
          <a:endParaRPr lang="nb-NO"/>
        </a:p>
      </dgm:t>
    </dgm:pt>
    <dgm:pt modelId="{A6517373-0362-4861-B532-E362071CB382}" type="pres">
      <dgm:prSet presAssocID="{7380BEEC-8DDC-4AD7-8CED-BBBE0A423A42}" presName="rootConnector" presStyleLbl="node2" presStyleIdx="2" presStyleCnt="3"/>
      <dgm:spPr/>
      <dgm:t>
        <a:bodyPr/>
        <a:lstStyle/>
        <a:p>
          <a:endParaRPr lang="en-US"/>
        </a:p>
      </dgm:t>
    </dgm:pt>
    <dgm:pt modelId="{BF8C826D-FD3E-468A-962E-4F01E8E8980C}" type="pres">
      <dgm:prSet presAssocID="{7380BEEC-8DDC-4AD7-8CED-BBBE0A423A42}" presName="hierChild4" presStyleCnt="0"/>
      <dgm:spPr/>
    </dgm:pt>
    <dgm:pt modelId="{518F80C7-5E57-45E5-A6CB-6C3ADFD8A04C}" type="pres">
      <dgm:prSet presAssocID="{7380BEEC-8DDC-4AD7-8CED-BBBE0A423A42}" presName="hierChild5" presStyleCnt="0"/>
      <dgm:spPr/>
    </dgm:pt>
    <dgm:pt modelId="{66B438CF-830A-4BCB-9793-D61C42D47E05}" type="pres">
      <dgm:prSet presAssocID="{E747501A-19E8-4483-8A85-426ACA6ACAF0}" presName="hierChild3" presStyleCnt="0"/>
      <dgm:spPr/>
    </dgm:pt>
    <dgm:pt modelId="{5E65A68A-EC24-4256-9531-1D3240952C9F}" type="pres">
      <dgm:prSet presAssocID="{C36EBD8F-BEEF-4845-9108-9DF2A40F79A6}" presName="hierRoot1" presStyleCnt="0">
        <dgm:presLayoutVars>
          <dgm:hierBranch val="init"/>
        </dgm:presLayoutVars>
      </dgm:prSet>
      <dgm:spPr/>
    </dgm:pt>
    <dgm:pt modelId="{A2E04EEE-4767-40C2-A9B2-9511D62D5745}" type="pres">
      <dgm:prSet presAssocID="{C36EBD8F-BEEF-4845-9108-9DF2A40F79A6}" presName="rootComposite1" presStyleCnt="0"/>
      <dgm:spPr/>
    </dgm:pt>
    <dgm:pt modelId="{9C79D37D-9FB1-4CA5-B5C8-4991732A9377}" type="pres">
      <dgm:prSet presAssocID="{C36EBD8F-BEEF-4845-9108-9DF2A40F79A6}" presName="rootText1" presStyleLbl="node0" presStyleIdx="1" presStyleCnt="2" custScaleX="82055" custScaleY="78805" custLinFactNeighborX="11788" custLinFactNeighborY="47082">
        <dgm:presLayoutVars>
          <dgm:chPref val="3"/>
        </dgm:presLayoutVars>
      </dgm:prSet>
      <dgm:spPr/>
      <dgm:t>
        <a:bodyPr/>
        <a:lstStyle/>
        <a:p>
          <a:endParaRPr lang="en-US"/>
        </a:p>
      </dgm:t>
    </dgm:pt>
    <dgm:pt modelId="{B057261F-7480-44A3-9B89-9DF211C00A1C}" type="pres">
      <dgm:prSet presAssocID="{C36EBD8F-BEEF-4845-9108-9DF2A40F79A6}" presName="rootConnector1" presStyleLbl="node1" presStyleIdx="0" presStyleCnt="0"/>
      <dgm:spPr/>
      <dgm:t>
        <a:bodyPr/>
        <a:lstStyle/>
        <a:p>
          <a:endParaRPr lang="en-US"/>
        </a:p>
      </dgm:t>
    </dgm:pt>
    <dgm:pt modelId="{C49D53E4-11D3-43BC-9110-30403F8A5D73}" type="pres">
      <dgm:prSet presAssocID="{C36EBD8F-BEEF-4845-9108-9DF2A40F79A6}" presName="hierChild2" presStyleCnt="0"/>
      <dgm:spPr/>
    </dgm:pt>
    <dgm:pt modelId="{93DFEF51-9AD0-4365-8507-CC49B707F916}" type="pres">
      <dgm:prSet presAssocID="{C36EBD8F-BEEF-4845-9108-9DF2A40F79A6}" presName="hierChild3" presStyleCnt="0"/>
      <dgm:spPr/>
    </dgm:pt>
  </dgm:ptLst>
  <dgm:cxnLst>
    <dgm:cxn modelId="{AB6F9A6E-880E-4361-AE20-905BE68BBC81}" type="presOf" srcId="{E3E4DD8F-7352-4B4B-A60D-0F277A746A94}" destId="{731A903F-7A0F-4E17-8E1E-08EC1B978510}" srcOrd="0" destOrd="0" presId="urn:microsoft.com/office/officeart/2005/8/layout/orgChart1"/>
    <dgm:cxn modelId="{E0757DD4-5A83-44A6-868A-2251DF9053E1}" type="presOf" srcId="{EAB4DD9F-AE2B-4776-8E1F-A5B092BA6F3E}" destId="{7B21053C-0A50-4234-A904-34F7EA3FDF4D}" srcOrd="0" destOrd="0" presId="urn:microsoft.com/office/officeart/2005/8/layout/orgChart1"/>
    <dgm:cxn modelId="{0830CEB6-67DF-4D88-BC1B-0B367D2BA9FD}" type="presOf" srcId="{7380BEEC-8DDC-4AD7-8CED-BBBE0A423A42}" destId="{A6517373-0362-4861-B532-E362071CB382}" srcOrd="1" destOrd="0" presId="urn:microsoft.com/office/officeart/2005/8/layout/orgChart1"/>
    <dgm:cxn modelId="{99C60799-E562-49B3-93A3-817329C543EE}" type="presOf" srcId="{C36EBD8F-BEEF-4845-9108-9DF2A40F79A6}" destId="{9C79D37D-9FB1-4CA5-B5C8-4991732A9377}" srcOrd="0" destOrd="0" presId="urn:microsoft.com/office/officeart/2005/8/layout/orgChart1"/>
    <dgm:cxn modelId="{9BC6D224-D9C8-431F-99E5-E3178E288F37}" type="presOf" srcId="{E747501A-19E8-4483-8A85-426ACA6ACAF0}" destId="{BE042C90-34E1-4E49-9EED-108FDA46647E}" srcOrd="1" destOrd="0" presId="urn:microsoft.com/office/officeart/2005/8/layout/orgChart1"/>
    <dgm:cxn modelId="{AA147A4F-07C2-4F1A-A1EA-E5638CFD95ED}" srcId="{EAB4DD9F-AE2B-4776-8E1F-A5B092BA6F3E}" destId="{E747501A-19E8-4483-8A85-426ACA6ACAF0}" srcOrd="0" destOrd="0" parTransId="{70811F27-3051-4B12-A5DD-D682BCB45B09}" sibTransId="{82708929-DEEB-4BAE-A1CC-9DA2949D021E}"/>
    <dgm:cxn modelId="{29D9475D-C405-4E03-B459-8F083E7773E4}" type="presOf" srcId="{FCC98DB6-2E31-44DF-B257-BA01D694FD40}" destId="{59593588-63D6-43A4-BFC3-42E5848D6A36}" srcOrd="0" destOrd="0" presId="urn:microsoft.com/office/officeart/2005/8/layout/orgChart1"/>
    <dgm:cxn modelId="{118A1003-C116-454B-9BEE-8BF1015DB4A5}" type="presOf" srcId="{E747501A-19E8-4483-8A85-426ACA6ACAF0}" destId="{77DB266A-1EB4-40C4-9E76-F8CAEFA6C002}" srcOrd="0" destOrd="0" presId="urn:microsoft.com/office/officeart/2005/8/layout/orgChart1"/>
    <dgm:cxn modelId="{0249716D-8608-4BAE-941F-5FD9AEEE4D95}" type="presOf" srcId="{E56DF606-171E-4190-8014-088514F68DC8}" destId="{4890FBCD-B51E-44E8-8100-5508D08FA2AE}" srcOrd="0" destOrd="0" presId="urn:microsoft.com/office/officeart/2005/8/layout/orgChart1"/>
    <dgm:cxn modelId="{0BBCAD22-5A19-4679-9046-6F9341FC117B}" srcId="{E747501A-19E8-4483-8A85-426ACA6ACAF0}" destId="{E3E4DD8F-7352-4B4B-A60D-0F277A746A94}" srcOrd="0" destOrd="0" parTransId="{FCC98DB6-2E31-44DF-B257-BA01D694FD40}" sibTransId="{2471E9E5-ED29-4FA1-B2E0-043FC77CD3DA}"/>
    <dgm:cxn modelId="{9188F285-D4AC-4051-A9F7-9F06D810D444}" type="presOf" srcId="{5BB4F0D7-777D-4572-B5E0-144230187F4D}" destId="{CE283AA3-2BF0-47DD-8C09-525909D61BB2}" srcOrd="1" destOrd="0" presId="urn:microsoft.com/office/officeart/2005/8/layout/orgChart1"/>
    <dgm:cxn modelId="{DE6F9F83-9B44-446A-B15B-2ADFA14D3C86}" type="presOf" srcId="{7380BEEC-8DDC-4AD7-8CED-BBBE0A423A42}" destId="{8384D8E9-D3E7-4009-8782-F6260DDAA126}" srcOrd="0" destOrd="0" presId="urn:microsoft.com/office/officeart/2005/8/layout/orgChart1"/>
    <dgm:cxn modelId="{46B1284B-4664-4BA7-B910-617F90447777}" srcId="{EAB4DD9F-AE2B-4776-8E1F-A5B092BA6F3E}" destId="{C36EBD8F-BEEF-4845-9108-9DF2A40F79A6}" srcOrd="1" destOrd="0" parTransId="{EF13A63F-9E8B-4B53-A0D9-C496A2FCD38A}" sibTransId="{C0B51AEA-C053-4EAD-A550-FF1173AF7A2A}"/>
    <dgm:cxn modelId="{F6FE2F94-4C70-4506-91E8-9E334B35B004}" type="presOf" srcId="{5BB4F0D7-777D-4572-B5E0-144230187F4D}" destId="{B4E76E7D-43E9-472A-B776-8B2F04F3A05F}" srcOrd="0" destOrd="0" presId="urn:microsoft.com/office/officeart/2005/8/layout/orgChart1"/>
    <dgm:cxn modelId="{BE3B17AD-1FF4-4555-9141-D3D41E011D0C}" srcId="{E747501A-19E8-4483-8A85-426ACA6ACAF0}" destId="{7380BEEC-8DDC-4AD7-8CED-BBBE0A423A42}" srcOrd="2" destOrd="0" parTransId="{ED3D9391-864A-4A2D-9223-A04D1CF70B7E}" sibTransId="{DFEFB36D-AF92-44D4-B9DD-43458BCBF6C4}"/>
    <dgm:cxn modelId="{62D9C8FF-A3A2-4527-9047-D274979A8E69}" type="presOf" srcId="{C36EBD8F-BEEF-4845-9108-9DF2A40F79A6}" destId="{B057261F-7480-44A3-9B89-9DF211C00A1C}" srcOrd="1" destOrd="0" presId="urn:microsoft.com/office/officeart/2005/8/layout/orgChart1"/>
    <dgm:cxn modelId="{8CE3BFDB-20F9-45D1-B44E-F91D42297D98}" srcId="{E747501A-19E8-4483-8A85-426ACA6ACAF0}" destId="{5BB4F0D7-777D-4572-B5E0-144230187F4D}" srcOrd="1" destOrd="0" parTransId="{E56DF606-171E-4190-8014-088514F68DC8}" sibTransId="{1BED37EB-1487-4108-B052-6051D540175D}"/>
    <dgm:cxn modelId="{EDA82602-B709-4A42-846C-C4711C91E1C9}" type="presOf" srcId="{ED3D9391-864A-4A2D-9223-A04D1CF70B7E}" destId="{F6B91EFE-474E-4403-9597-9F3B4ED2C0A7}" srcOrd="0" destOrd="0" presId="urn:microsoft.com/office/officeart/2005/8/layout/orgChart1"/>
    <dgm:cxn modelId="{F1A8CEA9-F6B1-4679-99CB-AEFE052EEE39}" type="presOf" srcId="{E3E4DD8F-7352-4B4B-A60D-0F277A746A94}" destId="{7F1702D2-9BE0-4E1E-9FD9-83D4A31AECC0}" srcOrd="1" destOrd="0" presId="urn:microsoft.com/office/officeart/2005/8/layout/orgChart1"/>
    <dgm:cxn modelId="{86078064-92C6-4B61-8A52-2AB18047981E}" type="presParOf" srcId="{7B21053C-0A50-4234-A904-34F7EA3FDF4D}" destId="{D701F43F-B40F-4B9B-BA68-DEB70930AC6B}" srcOrd="0" destOrd="0" presId="urn:microsoft.com/office/officeart/2005/8/layout/orgChart1"/>
    <dgm:cxn modelId="{6DC88AB9-A0E5-44FD-9925-3F91B1920754}" type="presParOf" srcId="{D701F43F-B40F-4B9B-BA68-DEB70930AC6B}" destId="{818F196B-4974-4101-840D-3F64E4854DD2}" srcOrd="0" destOrd="0" presId="urn:microsoft.com/office/officeart/2005/8/layout/orgChart1"/>
    <dgm:cxn modelId="{164BF2A9-1AA1-42D9-BFB1-77324A25830E}" type="presParOf" srcId="{818F196B-4974-4101-840D-3F64E4854DD2}" destId="{77DB266A-1EB4-40C4-9E76-F8CAEFA6C002}" srcOrd="0" destOrd="0" presId="urn:microsoft.com/office/officeart/2005/8/layout/orgChart1"/>
    <dgm:cxn modelId="{285ACD5E-AF33-467D-8752-3219AE035F93}" type="presParOf" srcId="{818F196B-4974-4101-840D-3F64E4854DD2}" destId="{BE042C90-34E1-4E49-9EED-108FDA46647E}" srcOrd="1" destOrd="0" presId="urn:microsoft.com/office/officeart/2005/8/layout/orgChart1"/>
    <dgm:cxn modelId="{DA26F7A4-B433-4F94-9BC5-9E922FBB8784}" type="presParOf" srcId="{D701F43F-B40F-4B9B-BA68-DEB70930AC6B}" destId="{C1E90EFE-A446-46C9-B27D-B5C185D440B4}" srcOrd="1" destOrd="0" presId="urn:microsoft.com/office/officeart/2005/8/layout/orgChart1"/>
    <dgm:cxn modelId="{7829674A-1870-46A6-80F1-E249BA0D3F22}" type="presParOf" srcId="{C1E90EFE-A446-46C9-B27D-B5C185D440B4}" destId="{59593588-63D6-43A4-BFC3-42E5848D6A36}" srcOrd="0" destOrd="0" presId="urn:microsoft.com/office/officeart/2005/8/layout/orgChart1"/>
    <dgm:cxn modelId="{456CDF0C-BC30-44E0-9BE4-0A60300FBA8F}" type="presParOf" srcId="{C1E90EFE-A446-46C9-B27D-B5C185D440B4}" destId="{18F96BA8-A9A5-408A-8C1F-6A1B7DCA218C}" srcOrd="1" destOrd="0" presId="urn:microsoft.com/office/officeart/2005/8/layout/orgChart1"/>
    <dgm:cxn modelId="{BD5FDB40-441E-429C-AFF7-26239EFDC851}" type="presParOf" srcId="{18F96BA8-A9A5-408A-8C1F-6A1B7DCA218C}" destId="{06ACDCB5-138C-4FAE-89D2-031240979549}" srcOrd="0" destOrd="0" presId="urn:microsoft.com/office/officeart/2005/8/layout/orgChart1"/>
    <dgm:cxn modelId="{1296394E-EED3-44B0-BB92-81859E13326A}" type="presParOf" srcId="{06ACDCB5-138C-4FAE-89D2-031240979549}" destId="{731A903F-7A0F-4E17-8E1E-08EC1B978510}" srcOrd="0" destOrd="0" presId="urn:microsoft.com/office/officeart/2005/8/layout/orgChart1"/>
    <dgm:cxn modelId="{7607B9EE-6C52-4D4B-8A2B-8E8A827F534D}" type="presParOf" srcId="{06ACDCB5-138C-4FAE-89D2-031240979549}" destId="{7F1702D2-9BE0-4E1E-9FD9-83D4A31AECC0}" srcOrd="1" destOrd="0" presId="urn:microsoft.com/office/officeart/2005/8/layout/orgChart1"/>
    <dgm:cxn modelId="{BB9ECE37-B31C-4BFB-94EE-F727746EB384}" type="presParOf" srcId="{18F96BA8-A9A5-408A-8C1F-6A1B7DCA218C}" destId="{FBFC27E3-2356-43A0-8533-7A89F306CC21}" srcOrd="1" destOrd="0" presId="urn:microsoft.com/office/officeart/2005/8/layout/orgChart1"/>
    <dgm:cxn modelId="{E3655225-CEC6-44CC-A2EF-8D524DE6F03E}" type="presParOf" srcId="{18F96BA8-A9A5-408A-8C1F-6A1B7DCA218C}" destId="{F09E2EC7-D3B9-43D1-8F79-147F8FDD327A}" srcOrd="2" destOrd="0" presId="urn:microsoft.com/office/officeart/2005/8/layout/orgChart1"/>
    <dgm:cxn modelId="{21BF2D1A-687E-4719-B791-C9AEEE3A04D3}" type="presParOf" srcId="{C1E90EFE-A446-46C9-B27D-B5C185D440B4}" destId="{4890FBCD-B51E-44E8-8100-5508D08FA2AE}" srcOrd="2" destOrd="0" presId="urn:microsoft.com/office/officeart/2005/8/layout/orgChart1"/>
    <dgm:cxn modelId="{6AE1F1E1-BA92-4812-BABB-418A51A10E1E}" type="presParOf" srcId="{C1E90EFE-A446-46C9-B27D-B5C185D440B4}" destId="{9830DC18-47F0-433D-86F8-F038057D0FC6}" srcOrd="3" destOrd="0" presId="urn:microsoft.com/office/officeart/2005/8/layout/orgChart1"/>
    <dgm:cxn modelId="{E8AB69A8-CCCF-479A-B4D2-2A5039DB8F79}" type="presParOf" srcId="{9830DC18-47F0-433D-86F8-F038057D0FC6}" destId="{E526BFBD-F12E-4330-BE05-7C5AD7456CCB}" srcOrd="0" destOrd="0" presId="urn:microsoft.com/office/officeart/2005/8/layout/orgChart1"/>
    <dgm:cxn modelId="{C28AB146-EA5D-4D65-8A6C-8BF971DE41AB}" type="presParOf" srcId="{E526BFBD-F12E-4330-BE05-7C5AD7456CCB}" destId="{B4E76E7D-43E9-472A-B776-8B2F04F3A05F}" srcOrd="0" destOrd="0" presId="urn:microsoft.com/office/officeart/2005/8/layout/orgChart1"/>
    <dgm:cxn modelId="{A76382DF-8650-45E7-ADE2-B0A35A653439}" type="presParOf" srcId="{E526BFBD-F12E-4330-BE05-7C5AD7456CCB}" destId="{CE283AA3-2BF0-47DD-8C09-525909D61BB2}" srcOrd="1" destOrd="0" presId="urn:microsoft.com/office/officeart/2005/8/layout/orgChart1"/>
    <dgm:cxn modelId="{5AD20C4C-3F9F-482B-BA18-728773ABA8FA}" type="presParOf" srcId="{9830DC18-47F0-433D-86F8-F038057D0FC6}" destId="{25D1F79E-8039-46B7-96F8-17321AE664DA}" srcOrd="1" destOrd="0" presId="urn:microsoft.com/office/officeart/2005/8/layout/orgChart1"/>
    <dgm:cxn modelId="{DDD5F364-8B2E-4459-9175-732A453B1A40}" type="presParOf" srcId="{9830DC18-47F0-433D-86F8-F038057D0FC6}" destId="{84C5257B-5A40-43C2-AE86-01CDE71ABFEA}" srcOrd="2" destOrd="0" presId="urn:microsoft.com/office/officeart/2005/8/layout/orgChart1"/>
    <dgm:cxn modelId="{6F5B1C76-E2B8-4255-8003-379D4FE656EF}" type="presParOf" srcId="{C1E90EFE-A446-46C9-B27D-B5C185D440B4}" destId="{F6B91EFE-474E-4403-9597-9F3B4ED2C0A7}" srcOrd="4" destOrd="0" presId="urn:microsoft.com/office/officeart/2005/8/layout/orgChart1"/>
    <dgm:cxn modelId="{64128FC2-8C73-440B-B7DA-69968FF0D125}" type="presParOf" srcId="{C1E90EFE-A446-46C9-B27D-B5C185D440B4}" destId="{A5BE4742-76FE-44E5-B1CC-678486978084}" srcOrd="5" destOrd="0" presId="urn:microsoft.com/office/officeart/2005/8/layout/orgChart1"/>
    <dgm:cxn modelId="{1301D398-8A5E-4BD1-8B74-26CABD799553}" type="presParOf" srcId="{A5BE4742-76FE-44E5-B1CC-678486978084}" destId="{5762F87E-D943-4163-A377-6784F9F9C9DD}" srcOrd="0" destOrd="0" presId="urn:microsoft.com/office/officeart/2005/8/layout/orgChart1"/>
    <dgm:cxn modelId="{713B2EA6-CF38-453B-9C76-3BBFB8C8B05C}" type="presParOf" srcId="{5762F87E-D943-4163-A377-6784F9F9C9DD}" destId="{8384D8E9-D3E7-4009-8782-F6260DDAA126}" srcOrd="0" destOrd="0" presId="urn:microsoft.com/office/officeart/2005/8/layout/orgChart1"/>
    <dgm:cxn modelId="{35D4628B-52E0-4F52-BE70-4C2259FBFFDE}" type="presParOf" srcId="{5762F87E-D943-4163-A377-6784F9F9C9DD}" destId="{A6517373-0362-4861-B532-E362071CB382}" srcOrd="1" destOrd="0" presId="urn:microsoft.com/office/officeart/2005/8/layout/orgChart1"/>
    <dgm:cxn modelId="{7949DC95-8C1B-45B2-816A-0E8C46507925}" type="presParOf" srcId="{A5BE4742-76FE-44E5-B1CC-678486978084}" destId="{BF8C826D-FD3E-468A-962E-4F01E8E8980C}" srcOrd="1" destOrd="0" presId="urn:microsoft.com/office/officeart/2005/8/layout/orgChart1"/>
    <dgm:cxn modelId="{41BD5728-646C-4171-B0AC-AD1E820C0EA3}" type="presParOf" srcId="{A5BE4742-76FE-44E5-B1CC-678486978084}" destId="{518F80C7-5E57-45E5-A6CB-6C3ADFD8A04C}" srcOrd="2" destOrd="0" presId="urn:microsoft.com/office/officeart/2005/8/layout/orgChart1"/>
    <dgm:cxn modelId="{5E488D36-B82E-4B98-819D-9F29D19A600A}" type="presParOf" srcId="{D701F43F-B40F-4B9B-BA68-DEB70930AC6B}" destId="{66B438CF-830A-4BCB-9793-D61C42D47E05}" srcOrd="2" destOrd="0" presId="urn:microsoft.com/office/officeart/2005/8/layout/orgChart1"/>
    <dgm:cxn modelId="{2AC6CECC-07C8-4A7E-BA5A-E55FC289711E}" type="presParOf" srcId="{7B21053C-0A50-4234-A904-34F7EA3FDF4D}" destId="{5E65A68A-EC24-4256-9531-1D3240952C9F}" srcOrd="1" destOrd="0" presId="urn:microsoft.com/office/officeart/2005/8/layout/orgChart1"/>
    <dgm:cxn modelId="{EFDCCC6E-C777-46AB-A474-087ECEAEF009}" type="presParOf" srcId="{5E65A68A-EC24-4256-9531-1D3240952C9F}" destId="{A2E04EEE-4767-40C2-A9B2-9511D62D5745}" srcOrd="0" destOrd="0" presId="urn:microsoft.com/office/officeart/2005/8/layout/orgChart1"/>
    <dgm:cxn modelId="{B666542C-3DDF-4EFC-9FCF-98CD736B6EE2}" type="presParOf" srcId="{A2E04EEE-4767-40C2-A9B2-9511D62D5745}" destId="{9C79D37D-9FB1-4CA5-B5C8-4991732A9377}" srcOrd="0" destOrd="0" presId="urn:microsoft.com/office/officeart/2005/8/layout/orgChart1"/>
    <dgm:cxn modelId="{D0FD97B3-8D85-4CA9-808A-93B12434B9EC}" type="presParOf" srcId="{A2E04EEE-4767-40C2-A9B2-9511D62D5745}" destId="{B057261F-7480-44A3-9B89-9DF211C00A1C}" srcOrd="1" destOrd="0" presId="urn:microsoft.com/office/officeart/2005/8/layout/orgChart1"/>
    <dgm:cxn modelId="{0810AA10-5CD2-4C77-85FD-DF0E752B36F3}" type="presParOf" srcId="{5E65A68A-EC24-4256-9531-1D3240952C9F}" destId="{C49D53E4-11D3-43BC-9110-30403F8A5D73}" srcOrd="1" destOrd="0" presId="urn:microsoft.com/office/officeart/2005/8/layout/orgChart1"/>
    <dgm:cxn modelId="{D8AE379D-1BBB-4829-B4B6-F399E6880765}" type="presParOf" srcId="{5E65A68A-EC24-4256-9531-1D3240952C9F}" destId="{93DFEF51-9AD0-4365-8507-CC49B707F916}"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B4DD9F-AE2B-4776-8E1F-A5B092BA6F3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E747501A-19E8-4483-8A85-426ACA6ACAF0}">
      <dgm:prSet phldrT="[Text]" custT="1"/>
      <dgm:spPr/>
      <dgm:t>
        <a:bodyPr/>
        <a:lstStyle/>
        <a:p>
          <a:r>
            <a:rPr lang="nb-NO" sz="3200" b="1" dirty="0" err="1" smtClean="0">
              <a:latin typeface="Arial Narrow" pitchFamily="34" charset="0"/>
            </a:rPr>
            <a:t>Endurance</a:t>
          </a:r>
          <a:r>
            <a:rPr lang="nb-NO" sz="3200" b="1" dirty="0" smtClean="0">
              <a:latin typeface="Arial Narrow" pitchFamily="34" charset="0"/>
            </a:rPr>
            <a:t> </a:t>
          </a:r>
          <a:r>
            <a:rPr lang="nb-NO" sz="3200" b="1" dirty="0" err="1" smtClean="0">
              <a:latin typeface="Arial Narrow" pitchFamily="34" charset="0"/>
            </a:rPr>
            <a:t>Performance</a:t>
          </a:r>
          <a:r>
            <a:rPr lang="nb-NO" sz="3200" b="1" dirty="0" smtClean="0">
              <a:latin typeface="Arial Narrow" pitchFamily="34" charset="0"/>
            </a:rPr>
            <a:t> Power</a:t>
          </a:r>
          <a:endParaRPr lang="nb-NO" sz="3200" b="1" dirty="0">
            <a:latin typeface="Arial Narrow" pitchFamily="34" charset="0"/>
          </a:endParaRPr>
        </a:p>
      </dgm:t>
    </dgm:pt>
    <dgm:pt modelId="{70811F27-3051-4B12-A5DD-D682BCB45B09}" type="parTrans" cxnId="{AA147A4F-07C2-4F1A-A1EA-E5638CFD95ED}">
      <dgm:prSet/>
      <dgm:spPr/>
      <dgm:t>
        <a:bodyPr/>
        <a:lstStyle/>
        <a:p>
          <a:endParaRPr lang="nb-NO"/>
        </a:p>
      </dgm:t>
    </dgm:pt>
    <dgm:pt modelId="{82708929-DEEB-4BAE-A1CC-9DA2949D021E}" type="sibTrans" cxnId="{AA147A4F-07C2-4F1A-A1EA-E5638CFD95ED}">
      <dgm:prSet/>
      <dgm:spPr/>
      <dgm:t>
        <a:bodyPr/>
        <a:lstStyle/>
        <a:p>
          <a:endParaRPr lang="nb-NO"/>
        </a:p>
      </dgm:t>
    </dgm:pt>
    <dgm:pt modelId="{E3E4DD8F-7352-4B4B-A60D-0F277A746A94}">
      <dgm:prSet phldrT="[Text]" custT="1"/>
      <dgm:spPr>
        <a:solidFill>
          <a:srgbClr val="FF0000">
            <a:alpha val="52000"/>
          </a:srgbClr>
        </a:solidFill>
      </dgm:spPr>
      <dgm:t>
        <a:bodyPr/>
        <a:lstStyle/>
        <a:p>
          <a:r>
            <a:rPr lang="en-US" sz="2400" b="1" dirty="0" smtClean="0">
              <a:latin typeface="Arial" charset="0"/>
            </a:rPr>
            <a:t>Maximal</a:t>
          </a:r>
          <a:br>
            <a:rPr lang="en-US" sz="2400" b="1" dirty="0" smtClean="0">
              <a:latin typeface="Arial" charset="0"/>
            </a:rPr>
          </a:br>
          <a:r>
            <a:rPr lang="en-US" sz="2400" b="1" dirty="0" smtClean="0">
              <a:latin typeface="Arial" charset="0"/>
            </a:rPr>
            <a:t>oxygen consumption</a:t>
          </a:r>
        </a:p>
        <a:p>
          <a:r>
            <a:rPr lang="en-US" sz="2400" b="1" dirty="0" smtClean="0">
              <a:latin typeface="Arial" charset="0"/>
            </a:rPr>
            <a:t>(VO</a:t>
          </a:r>
          <a:r>
            <a:rPr lang="en-US" sz="2400" b="1" baseline="-25000" dirty="0" smtClean="0">
              <a:latin typeface="Arial" charset="0"/>
            </a:rPr>
            <a:t>2</a:t>
          </a:r>
          <a:r>
            <a:rPr lang="en-US" sz="2400" b="1" baseline="0" dirty="0" smtClean="0">
              <a:latin typeface="Arial" charset="0"/>
            </a:rPr>
            <a:t>max</a:t>
          </a:r>
          <a:r>
            <a:rPr lang="en-US" sz="2400" b="1" dirty="0" smtClean="0">
              <a:latin typeface="Arial" charset="0"/>
            </a:rPr>
            <a:t>)</a:t>
          </a:r>
          <a:endParaRPr lang="nb-NO" sz="2400" dirty="0"/>
        </a:p>
      </dgm:t>
    </dgm:pt>
    <dgm:pt modelId="{FCC98DB6-2E31-44DF-B257-BA01D694FD40}" type="parTrans" cxnId="{0BBCAD22-5A19-4679-9046-6F9341FC117B}">
      <dgm:prSet/>
      <dgm:spPr/>
      <dgm:t>
        <a:bodyPr/>
        <a:lstStyle/>
        <a:p>
          <a:endParaRPr lang="nb-NO"/>
        </a:p>
      </dgm:t>
    </dgm:pt>
    <dgm:pt modelId="{2471E9E5-ED29-4FA1-B2E0-043FC77CD3DA}" type="sibTrans" cxnId="{0BBCAD22-5A19-4679-9046-6F9341FC117B}">
      <dgm:prSet/>
      <dgm:spPr/>
      <dgm:t>
        <a:bodyPr/>
        <a:lstStyle/>
        <a:p>
          <a:endParaRPr lang="nb-NO"/>
        </a:p>
      </dgm:t>
    </dgm:pt>
    <dgm:pt modelId="{5BB4F0D7-777D-4572-B5E0-144230187F4D}">
      <dgm:prSet phldrT="[Text]" custT="1"/>
      <dgm:spPr/>
      <dgm:t>
        <a:bodyPr/>
        <a:lstStyle/>
        <a:p>
          <a:r>
            <a:rPr lang="en-US" sz="2600" b="1" dirty="0" smtClean="0">
              <a:latin typeface="Arial" charset="0"/>
            </a:rPr>
            <a:t>Fractional utilization</a:t>
          </a:r>
        </a:p>
        <a:p>
          <a:r>
            <a:rPr lang="en-US" sz="2400" b="1" dirty="0" smtClean="0">
              <a:latin typeface="Arial" charset="0"/>
            </a:rPr>
            <a:t>(LT/VT/MLSS)</a:t>
          </a:r>
          <a:endParaRPr lang="nb-NO" sz="2400" dirty="0"/>
        </a:p>
      </dgm:t>
    </dgm:pt>
    <dgm:pt modelId="{E56DF606-171E-4190-8014-088514F68DC8}" type="parTrans" cxnId="{8CE3BFDB-20F9-45D1-B44E-F91D42297D98}">
      <dgm:prSet/>
      <dgm:spPr/>
      <dgm:t>
        <a:bodyPr/>
        <a:lstStyle/>
        <a:p>
          <a:endParaRPr lang="nb-NO"/>
        </a:p>
      </dgm:t>
    </dgm:pt>
    <dgm:pt modelId="{1BED37EB-1487-4108-B052-6051D540175D}" type="sibTrans" cxnId="{8CE3BFDB-20F9-45D1-B44E-F91D42297D98}">
      <dgm:prSet/>
      <dgm:spPr/>
      <dgm:t>
        <a:bodyPr/>
        <a:lstStyle/>
        <a:p>
          <a:endParaRPr lang="nb-NO"/>
        </a:p>
      </dgm:t>
    </dgm:pt>
    <dgm:pt modelId="{7380BEEC-8DDC-4AD7-8CED-BBBE0A423A42}">
      <dgm:prSet phldrT="[Text]" custT="1"/>
      <dgm:spPr/>
      <dgm:t>
        <a:bodyPr/>
        <a:lstStyle/>
        <a:p>
          <a:r>
            <a:rPr lang="en-US" sz="2600" b="1" dirty="0" smtClean="0">
              <a:latin typeface="Arial" charset="0"/>
            </a:rPr>
            <a:t>Work efficiency</a:t>
          </a:r>
        </a:p>
        <a:p>
          <a:r>
            <a:rPr lang="en-US" sz="2400" b="1" dirty="0" smtClean="0">
              <a:latin typeface="Arial" charset="0"/>
            </a:rPr>
            <a:t>(power per VO</a:t>
          </a:r>
          <a:r>
            <a:rPr lang="en-US" sz="2400" b="1" baseline="-25000" dirty="0" smtClean="0">
              <a:latin typeface="Arial" charset="0"/>
            </a:rPr>
            <a:t>2</a:t>
          </a:r>
          <a:r>
            <a:rPr lang="en-US" sz="2400" b="1" dirty="0" smtClean="0">
              <a:latin typeface="Arial" charset="0"/>
            </a:rPr>
            <a:t>)</a:t>
          </a:r>
          <a:endParaRPr lang="nb-NO" sz="2400" dirty="0"/>
        </a:p>
      </dgm:t>
    </dgm:pt>
    <dgm:pt modelId="{ED3D9391-864A-4A2D-9223-A04D1CF70B7E}" type="parTrans" cxnId="{BE3B17AD-1FF4-4555-9141-D3D41E011D0C}">
      <dgm:prSet/>
      <dgm:spPr/>
      <dgm:t>
        <a:bodyPr/>
        <a:lstStyle/>
        <a:p>
          <a:endParaRPr lang="nb-NO"/>
        </a:p>
      </dgm:t>
    </dgm:pt>
    <dgm:pt modelId="{DFEFB36D-AF92-44D4-B9DD-43458BCBF6C4}" type="sibTrans" cxnId="{BE3B17AD-1FF4-4555-9141-D3D41E011D0C}">
      <dgm:prSet/>
      <dgm:spPr/>
      <dgm:t>
        <a:bodyPr/>
        <a:lstStyle/>
        <a:p>
          <a:endParaRPr lang="nb-NO"/>
        </a:p>
      </dgm:t>
    </dgm:pt>
    <dgm:pt modelId="{C36EBD8F-BEEF-4845-9108-9DF2A40F79A6}">
      <dgm:prSet phldrT="[Text]"/>
      <dgm:spPr>
        <a:solidFill>
          <a:schemeClr val="accent1">
            <a:hueOff val="0"/>
            <a:satOff val="0"/>
            <a:lumOff val="0"/>
            <a:alpha val="0"/>
          </a:schemeClr>
        </a:solidFill>
        <a:ln>
          <a:solidFill>
            <a:schemeClr val="tx1">
              <a:lumMod val="50000"/>
            </a:schemeClr>
          </a:solidFill>
        </a:ln>
      </dgm:spPr>
      <dgm:t>
        <a:bodyPr/>
        <a:lstStyle/>
        <a:p>
          <a:r>
            <a:rPr lang="en-US" b="1" i="1" dirty="0" smtClean="0">
              <a:solidFill>
                <a:schemeClr val="tx1">
                  <a:lumMod val="65000"/>
                </a:schemeClr>
              </a:solidFill>
              <a:latin typeface="Arial" charset="0"/>
            </a:rPr>
            <a:t>Anaerobic capacity</a:t>
          </a:r>
          <a:endParaRPr lang="nb-NO" i="1" dirty="0">
            <a:solidFill>
              <a:schemeClr val="tx1">
                <a:lumMod val="65000"/>
              </a:schemeClr>
            </a:solidFill>
          </a:endParaRPr>
        </a:p>
      </dgm:t>
    </dgm:pt>
    <dgm:pt modelId="{EF13A63F-9E8B-4B53-A0D9-C496A2FCD38A}" type="parTrans" cxnId="{46B1284B-4664-4BA7-B910-617F90447777}">
      <dgm:prSet/>
      <dgm:spPr/>
      <dgm:t>
        <a:bodyPr/>
        <a:lstStyle/>
        <a:p>
          <a:endParaRPr lang="nb-NO"/>
        </a:p>
      </dgm:t>
    </dgm:pt>
    <dgm:pt modelId="{C0B51AEA-C053-4EAD-A550-FF1173AF7A2A}" type="sibTrans" cxnId="{46B1284B-4664-4BA7-B910-617F90447777}">
      <dgm:prSet/>
      <dgm:spPr/>
      <dgm:t>
        <a:bodyPr/>
        <a:lstStyle/>
        <a:p>
          <a:endParaRPr lang="nb-NO"/>
        </a:p>
      </dgm:t>
    </dgm:pt>
    <dgm:pt modelId="{7B21053C-0A50-4234-A904-34F7EA3FDF4D}" type="pres">
      <dgm:prSet presAssocID="{EAB4DD9F-AE2B-4776-8E1F-A5B092BA6F3E}" presName="hierChild1" presStyleCnt="0">
        <dgm:presLayoutVars>
          <dgm:orgChart val="1"/>
          <dgm:chPref val="1"/>
          <dgm:dir/>
          <dgm:animOne val="branch"/>
          <dgm:animLvl val="lvl"/>
          <dgm:resizeHandles/>
        </dgm:presLayoutVars>
      </dgm:prSet>
      <dgm:spPr/>
      <dgm:t>
        <a:bodyPr/>
        <a:lstStyle/>
        <a:p>
          <a:endParaRPr lang="en-US"/>
        </a:p>
      </dgm:t>
    </dgm:pt>
    <dgm:pt modelId="{D701F43F-B40F-4B9B-BA68-DEB70930AC6B}" type="pres">
      <dgm:prSet presAssocID="{E747501A-19E8-4483-8A85-426ACA6ACAF0}" presName="hierRoot1" presStyleCnt="0">
        <dgm:presLayoutVars>
          <dgm:hierBranch val="init"/>
        </dgm:presLayoutVars>
      </dgm:prSet>
      <dgm:spPr/>
    </dgm:pt>
    <dgm:pt modelId="{818F196B-4974-4101-840D-3F64E4854DD2}" type="pres">
      <dgm:prSet presAssocID="{E747501A-19E8-4483-8A85-426ACA6ACAF0}" presName="rootComposite1" presStyleCnt="0"/>
      <dgm:spPr/>
    </dgm:pt>
    <dgm:pt modelId="{77DB266A-1EB4-40C4-9E76-F8CAEFA6C002}" type="pres">
      <dgm:prSet presAssocID="{E747501A-19E8-4483-8A85-426ACA6ACAF0}" presName="rootText1" presStyleLbl="node0" presStyleIdx="0" presStyleCnt="2" custScaleX="126876" custScaleY="128254" custLinFactNeighborX="5911" custLinFactNeighborY="-52747">
        <dgm:presLayoutVars>
          <dgm:chPref val="3"/>
        </dgm:presLayoutVars>
      </dgm:prSet>
      <dgm:spPr/>
      <dgm:t>
        <a:bodyPr/>
        <a:lstStyle/>
        <a:p>
          <a:endParaRPr lang="en-US"/>
        </a:p>
      </dgm:t>
    </dgm:pt>
    <dgm:pt modelId="{BE042C90-34E1-4E49-9EED-108FDA46647E}" type="pres">
      <dgm:prSet presAssocID="{E747501A-19E8-4483-8A85-426ACA6ACAF0}" presName="rootConnector1" presStyleLbl="node1" presStyleIdx="0" presStyleCnt="0"/>
      <dgm:spPr/>
      <dgm:t>
        <a:bodyPr/>
        <a:lstStyle/>
        <a:p>
          <a:endParaRPr lang="en-US"/>
        </a:p>
      </dgm:t>
    </dgm:pt>
    <dgm:pt modelId="{C1E90EFE-A446-46C9-B27D-B5C185D440B4}" type="pres">
      <dgm:prSet presAssocID="{E747501A-19E8-4483-8A85-426ACA6ACAF0}" presName="hierChild2" presStyleCnt="0"/>
      <dgm:spPr/>
    </dgm:pt>
    <dgm:pt modelId="{59593588-63D6-43A4-BFC3-42E5848D6A36}" type="pres">
      <dgm:prSet presAssocID="{FCC98DB6-2E31-44DF-B257-BA01D694FD40}" presName="Name37" presStyleLbl="parChTrans1D2" presStyleIdx="0" presStyleCnt="3"/>
      <dgm:spPr/>
      <dgm:t>
        <a:bodyPr/>
        <a:lstStyle/>
        <a:p>
          <a:endParaRPr lang="en-US"/>
        </a:p>
      </dgm:t>
    </dgm:pt>
    <dgm:pt modelId="{18F96BA8-A9A5-408A-8C1F-6A1B7DCA218C}" type="pres">
      <dgm:prSet presAssocID="{E3E4DD8F-7352-4B4B-A60D-0F277A746A94}" presName="hierRoot2" presStyleCnt="0">
        <dgm:presLayoutVars>
          <dgm:hierBranch val="init"/>
        </dgm:presLayoutVars>
      </dgm:prSet>
      <dgm:spPr/>
    </dgm:pt>
    <dgm:pt modelId="{06ACDCB5-138C-4FAE-89D2-031240979549}" type="pres">
      <dgm:prSet presAssocID="{E3E4DD8F-7352-4B4B-A60D-0F277A746A94}" presName="rootComposite" presStyleCnt="0"/>
      <dgm:spPr/>
    </dgm:pt>
    <dgm:pt modelId="{731A903F-7A0F-4E17-8E1E-08EC1B978510}" type="pres">
      <dgm:prSet presAssocID="{E3E4DD8F-7352-4B4B-A60D-0F277A746A94}" presName="rootText" presStyleLbl="node2" presStyleIdx="0" presStyleCnt="3" custScaleX="111754" custScaleY="156095">
        <dgm:presLayoutVars>
          <dgm:chPref val="3"/>
        </dgm:presLayoutVars>
      </dgm:prSet>
      <dgm:spPr/>
      <dgm:t>
        <a:bodyPr/>
        <a:lstStyle/>
        <a:p>
          <a:endParaRPr lang="nb-NO"/>
        </a:p>
      </dgm:t>
    </dgm:pt>
    <dgm:pt modelId="{7F1702D2-9BE0-4E1E-9FD9-83D4A31AECC0}" type="pres">
      <dgm:prSet presAssocID="{E3E4DD8F-7352-4B4B-A60D-0F277A746A94}" presName="rootConnector" presStyleLbl="node2" presStyleIdx="0" presStyleCnt="3"/>
      <dgm:spPr/>
      <dgm:t>
        <a:bodyPr/>
        <a:lstStyle/>
        <a:p>
          <a:endParaRPr lang="en-US"/>
        </a:p>
      </dgm:t>
    </dgm:pt>
    <dgm:pt modelId="{FBFC27E3-2356-43A0-8533-7A89F306CC21}" type="pres">
      <dgm:prSet presAssocID="{E3E4DD8F-7352-4B4B-A60D-0F277A746A94}" presName="hierChild4" presStyleCnt="0"/>
      <dgm:spPr/>
    </dgm:pt>
    <dgm:pt modelId="{F09E2EC7-D3B9-43D1-8F79-147F8FDD327A}" type="pres">
      <dgm:prSet presAssocID="{E3E4DD8F-7352-4B4B-A60D-0F277A746A94}" presName="hierChild5" presStyleCnt="0"/>
      <dgm:spPr/>
    </dgm:pt>
    <dgm:pt modelId="{4890FBCD-B51E-44E8-8100-5508D08FA2AE}" type="pres">
      <dgm:prSet presAssocID="{E56DF606-171E-4190-8014-088514F68DC8}" presName="Name37" presStyleLbl="parChTrans1D2" presStyleIdx="1" presStyleCnt="3"/>
      <dgm:spPr/>
      <dgm:t>
        <a:bodyPr/>
        <a:lstStyle/>
        <a:p>
          <a:endParaRPr lang="en-US"/>
        </a:p>
      </dgm:t>
    </dgm:pt>
    <dgm:pt modelId="{9830DC18-47F0-433D-86F8-F038057D0FC6}" type="pres">
      <dgm:prSet presAssocID="{5BB4F0D7-777D-4572-B5E0-144230187F4D}" presName="hierRoot2" presStyleCnt="0">
        <dgm:presLayoutVars>
          <dgm:hierBranch val="init"/>
        </dgm:presLayoutVars>
      </dgm:prSet>
      <dgm:spPr/>
    </dgm:pt>
    <dgm:pt modelId="{E526BFBD-F12E-4330-BE05-7C5AD7456CCB}" type="pres">
      <dgm:prSet presAssocID="{5BB4F0D7-777D-4572-B5E0-144230187F4D}" presName="rootComposite" presStyleCnt="0"/>
      <dgm:spPr/>
    </dgm:pt>
    <dgm:pt modelId="{B4E76E7D-43E9-472A-B776-8B2F04F3A05F}" type="pres">
      <dgm:prSet presAssocID="{5BB4F0D7-777D-4572-B5E0-144230187F4D}" presName="rootText" presStyleLbl="node2" presStyleIdx="1" presStyleCnt="3" custScaleX="102540" custScaleY="158794" custLinFactNeighborY="-2705">
        <dgm:presLayoutVars>
          <dgm:chPref val="3"/>
        </dgm:presLayoutVars>
      </dgm:prSet>
      <dgm:spPr/>
      <dgm:t>
        <a:bodyPr/>
        <a:lstStyle/>
        <a:p>
          <a:endParaRPr lang="nb-NO"/>
        </a:p>
      </dgm:t>
    </dgm:pt>
    <dgm:pt modelId="{CE283AA3-2BF0-47DD-8C09-525909D61BB2}" type="pres">
      <dgm:prSet presAssocID="{5BB4F0D7-777D-4572-B5E0-144230187F4D}" presName="rootConnector" presStyleLbl="node2" presStyleIdx="1" presStyleCnt="3"/>
      <dgm:spPr/>
      <dgm:t>
        <a:bodyPr/>
        <a:lstStyle/>
        <a:p>
          <a:endParaRPr lang="en-US"/>
        </a:p>
      </dgm:t>
    </dgm:pt>
    <dgm:pt modelId="{25D1F79E-8039-46B7-96F8-17321AE664DA}" type="pres">
      <dgm:prSet presAssocID="{5BB4F0D7-777D-4572-B5E0-144230187F4D}" presName="hierChild4" presStyleCnt="0"/>
      <dgm:spPr/>
    </dgm:pt>
    <dgm:pt modelId="{84C5257B-5A40-43C2-AE86-01CDE71ABFEA}" type="pres">
      <dgm:prSet presAssocID="{5BB4F0D7-777D-4572-B5E0-144230187F4D}" presName="hierChild5" presStyleCnt="0"/>
      <dgm:spPr/>
    </dgm:pt>
    <dgm:pt modelId="{F6B91EFE-474E-4403-9597-9F3B4ED2C0A7}" type="pres">
      <dgm:prSet presAssocID="{ED3D9391-864A-4A2D-9223-A04D1CF70B7E}" presName="Name37" presStyleLbl="parChTrans1D2" presStyleIdx="2" presStyleCnt="3"/>
      <dgm:spPr/>
      <dgm:t>
        <a:bodyPr/>
        <a:lstStyle/>
        <a:p>
          <a:endParaRPr lang="en-US"/>
        </a:p>
      </dgm:t>
    </dgm:pt>
    <dgm:pt modelId="{A5BE4742-76FE-44E5-B1CC-678486978084}" type="pres">
      <dgm:prSet presAssocID="{7380BEEC-8DDC-4AD7-8CED-BBBE0A423A42}" presName="hierRoot2" presStyleCnt="0">
        <dgm:presLayoutVars>
          <dgm:hierBranch val="init"/>
        </dgm:presLayoutVars>
      </dgm:prSet>
      <dgm:spPr/>
    </dgm:pt>
    <dgm:pt modelId="{5762F87E-D943-4163-A377-6784F9F9C9DD}" type="pres">
      <dgm:prSet presAssocID="{7380BEEC-8DDC-4AD7-8CED-BBBE0A423A42}" presName="rootComposite" presStyleCnt="0"/>
      <dgm:spPr/>
    </dgm:pt>
    <dgm:pt modelId="{8384D8E9-D3E7-4009-8782-F6260DDAA126}" type="pres">
      <dgm:prSet presAssocID="{7380BEEC-8DDC-4AD7-8CED-BBBE0A423A42}" presName="rootText" presStyleLbl="node2" presStyleIdx="2" presStyleCnt="3" custScaleY="151725">
        <dgm:presLayoutVars>
          <dgm:chPref val="3"/>
        </dgm:presLayoutVars>
      </dgm:prSet>
      <dgm:spPr/>
      <dgm:t>
        <a:bodyPr/>
        <a:lstStyle/>
        <a:p>
          <a:endParaRPr lang="nb-NO"/>
        </a:p>
      </dgm:t>
    </dgm:pt>
    <dgm:pt modelId="{A6517373-0362-4861-B532-E362071CB382}" type="pres">
      <dgm:prSet presAssocID="{7380BEEC-8DDC-4AD7-8CED-BBBE0A423A42}" presName="rootConnector" presStyleLbl="node2" presStyleIdx="2" presStyleCnt="3"/>
      <dgm:spPr/>
      <dgm:t>
        <a:bodyPr/>
        <a:lstStyle/>
        <a:p>
          <a:endParaRPr lang="en-US"/>
        </a:p>
      </dgm:t>
    </dgm:pt>
    <dgm:pt modelId="{BF8C826D-FD3E-468A-962E-4F01E8E8980C}" type="pres">
      <dgm:prSet presAssocID="{7380BEEC-8DDC-4AD7-8CED-BBBE0A423A42}" presName="hierChild4" presStyleCnt="0"/>
      <dgm:spPr/>
    </dgm:pt>
    <dgm:pt modelId="{518F80C7-5E57-45E5-A6CB-6C3ADFD8A04C}" type="pres">
      <dgm:prSet presAssocID="{7380BEEC-8DDC-4AD7-8CED-BBBE0A423A42}" presName="hierChild5" presStyleCnt="0"/>
      <dgm:spPr/>
    </dgm:pt>
    <dgm:pt modelId="{66B438CF-830A-4BCB-9793-D61C42D47E05}" type="pres">
      <dgm:prSet presAssocID="{E747501A-19E8-4483-8A85-426ACA6ACAF0}" presName="hierChild3" presStyleCnt="0"/>
      <dgm:spPr/>
    </dgm:pt>
    <dgm:pt modelId="{5E65A68A-EC24-4256-9531-1D3240952C9F}" type="pres">
      <dgm:prSet presAssocID="{C36EBD8F-BEEF-4845-9108-9DF2A40F79A6}" presName="hierRoot1" presStyleCnt="0">
        <dgm:presLayoutVars>
          <dgm:hierBranch val="init"/>
        </dgm:presLayoutVars>
      </dgm:prSet>
      <dgm:spPr/>
    </dgm:pt>
    <dgm:pt modelId="{A2E04EEE-4767-40C2-A9B2-9511D62D5745}" type="pres">
      <dgm:prSet presAssocID="{C36EBD8F-BEEF-4845-9108-9DF2A40F79A6}" presName="rootComposite1" presStyleCnt="0"/>
      <dgm:spPr/>
    </dgm:pt>
    <dgm:pt modelId="{9C79D37D-9FB1-4CA5-B5C8-4991732A9377}" type="pres">
      <dgm:prSet presAssocID="{C36EBD8F-BEEF-4845-9108-9DF2A40F79A6}" presName="rootText1" presStyleLbl="node0" presStyleIdx="1" presStyleCnt="2" custScaleX="82055" custScaleY="78805" custLinFactNeighborX="11788" custLinFactNeighborY="57354">
        <dgm:presLayoutVars>
          <dgm:chPref val="3"/>
        </dgm:presLayoutVars>
      </dgm:prSet>
      <dgm:spPr/>
      <dgm:t>
        <a:bodyPr/>
        <a:lstStyle/>
        <a:p>
          <a:endParaRPr lang="en-US"/>
        </a:p>
      </dgm:t>
    </dgm:pt>
    <dgm:pt modelId="{B057261F-7480-44A3-9B89-9DF211C00A1C}" type="pres">
      <dgm:prSet presAssocID="{C36EBD8F-BEEF-4845-9108-9DF2A40F79A6}" presName="rootConnector1" presStyleLbl="node1" presStyleIdx="0" presStyleCnt="0"/>
      <dgm:spPr/>
      <dgm:t>
        <a:bodyPr/>
        <a:lstStyle/>
        <a:p>
          <a:endParaRPr lang="en-US"/>
        </a:p>
      </dgm:t>
    </dgm:pt>
    <dgm:pt modelId="{C49D53E4-11D3-43BC-9110-30403F8A5D73}" type="pres">
      <dgm:prSet presAssocID="{C36EBD8F-BEEF-4845-9108-9DF2A40F79A6}" presName="hierChild2" presStyleCnt="0"/>
      <dgm:spPr/>
    </dgm:pt>
    <dgm:pt modelId="{93DFEF51-9AD0-4365-8507-CC49B707F916}" type="pres">
      <dgm:prSet presAssocID="{C36EBD8F-BEEF-4845-9108-9DF2A40F79A6}" presName="hierChild3" presStyleCnt="0"/>
      <dgm:spPr/>
    </dgm:pt>
  </dgm:ptLst>
  <dgm:cxnLst>
    <dgm:cxn modelId="{0BBCAD22-5A19-4679-9046-6F9341FC117B}" srcId="{E747501A-19E8-4483-8A85-426ACA6ACAF0}" destId="{E3E4DD8F-7352-4B4B-A60D-0F277A746A94}" srcOrd="0" destOrd="0" parTransId="{FCC98DB6-2E31-44DF-B257-BA01D694FD40}" sibTransId="{2471E9E5-ED29-4FA1-B2E0-043FC77CD3DA}"/>
    <dgm:cxn modelId="{EB4D0328-2454-448D-A36B-0089C6CFC946}" type="presOf" srcId="{E747501A-19E8-4483-8A85-426ACA6ACAF0}" destId="{BE042C90-34E1-4E49-9EED-108FDA46647E}" srcOrd="1" destOrd="0" presId="urn:microsoft.com/office/officeart/2005/8/layout/orgChart1"/>
    <dgm:cxn modelId="{74E1CACA-350D-4E23-853C-0C4E7D5B5957}" type="presOf" srcId="{C36EBD8F-BEEF-4845-9108-9DF2A40F79A6}" destId="{9C79D37D-9FB1-4CA5-B5C8-4991732A9377}" srcOrd="0" destOrd="0" presId="urn:microsoft.com/office/officeart/2005/8/layout/orgChart1"/>
    <dgm:cxn modelId="{9E4D4041-121A-4ED6-8F13-C885AC0B9DE4}" type="presOf" srcId="{5BB4F0D7-777D-4572-B5E0-144230187F4D}" destId="{CE283AA3-2BF0-47DD-8C09-525909D61BB2}" srcOrd="1" destOrd="0" presId="urn:microsoft.com/office/officeart/2005/8/layout/orgChart1"/>
    <dgm:cxn modelId="{AA147A4F-07C2-4F1A-A1EA-E5638CFD95ED}" srcId="{EAB4DD9F-AE2B-4776-8E1F-A5B092BA6F3E}" destId="{E747501A-19E8-4483-8A85-426ACA6ACAF0}" srcOrd="0" destOrd="0" parTransId="{70811F27-3051-4B12-A5DD-D682BCB45B09}" sibTransId="{82708929-DEEB-4BAE-A1CC-9DA2949D021E}"/>
    <dgm:cxn modelId="{EB375974-49FC-41CD-910F-188F47EAB099}" type="presOf" srcId="{EAB4DD9F-AE2B-4776-8E1F-A5B092BA6F3E}" destId="{7B21053C-0A50-4234-A904-34F7EA3FDF4D}" srcOrd="0" destOrd="0" presId="urn:microsoft.com/office/officeart/2005/8/layout/orgChart1"/>
    <dgm:cxn modelId="{DEE210EE-9855-4074-A937-932CC3FD7EAD}" type="presOf" srcId="{E3E4DD8F-7352-4B4B-A60D-0F277A746A94}" destId="{731A903F-7A0F-4E17-8E1E-08EC1B978510}" srcOrd="0" destOrd="0" presId="urn:microsoft.com/office/officeart/2005/8/layout/orgChart1"/>
    <dgm:cxn modelId="{68494DAC-2EB3-4B97-BCF8-E9CD3AF30271}" type="presOf" srcId="{ED3D9391-864A-4A2D-9223-A04D1CF70B7E}" destId="{F6B91EFE-474E-4403-9597-9F3B4ED2C0A7}" srcOrd="0" destOrd="0" presId="urn:microsoft.com/office/officeart/2005/8/layout/orgChart1"/>
    <dgm:cxn modelId="{EA9888FB-5117-458F-8670-6E4B5DF113D6}" type="presOf" srcId="{E56DF606-171E-4190-8014-088514F68DC8}" destId="{4890FBCD-B51E-44E8-8100-5508D08FA2AE}" srcOrd="0" destOrd="0" presId="urn:microsoft.com/office/officeart/2005/8/layout/orgChart1"/>
    <dgm:cxn modelId="{5488F301-5CDB-472B-AF1E-3A5568C36AF6}" type="presOf" srcId="{E3E4DD8F-7352-4B4B-A60D-0F277A746A94}" destId="{7F1702D2-9BE0-4E1E-9FD9-83D4A31AECC0}" srcOrd="1" destOrd="0" presId="urn:microsoft.com/office/officeart/2005/8/layout/orgChart1"/>
    <dgm:cxn modelId="{AA19EB21-E644-465D-92FF-B598EF1E0CF0}" type="presOf" srcId="{7380BEEC-8DDC-4AD7-8CED-BBBE0A423A42}" destId="{8384D8E9-D3E7-4009-8782-F6260DDAA126}" srcOrd="0" destOrd="0" presId="urn:microsoft.com/office/officeart/2005/8/layout/orgChart1"/>
    <dgm:cxn modelId="{4F03D78F-E54C-4336-B554-49803B68B9B4}" type="presOf" srcId="{C36EBD8F-BEEF-4845-9108-9DF2A40F79A6}" destId="{B057261F-7480-44A3-9B89-9DF211C00A1C}" srcOrd="1" destOrd="0" presId="urn:microsoft.com/office/officeart/2005/8/layout/orgChart1"/>
    <dgm:cxn modelId="{BDBCC139-413C-46AF-B6CF-97A61C406C10}" type="presOf" srcId="{7380BEEC-8DDC-4AD7-8CED-BBBE0A423A42}" destId="{A6517373-0362-4861-B532-E362071CB382}" srcOrd="1" destOrd="0" presId="urn:microsoft.com/office/officeart/2005/8/layout/orgChart1"/>
    <dgm:cxn modelId="{8C4AE637-283E-413F-AF09-1C0515A7687D}" type="presOf" srcId="{E747501A-19E8-4483-8A85-426ACA6ACAF0}" destId="{77DB266A-1EB4-40C4-9E76-F8CAEFA6C002}" srcOrd="0" destOrd="0" presId="urn:microsoft.com/office/officeart/2005/8/layout/orgChart1"/>
    <dgm:cxn modelId="{73FCC839-A771-4DE5-8B6B-E714B2313129}" type="presOf" srcId="{FCC98DB6-2E31-44DF-B257-BA01D694FD40}" destId="{59593588-63D6-43A4-BFC3-42E5848D6A36}" srcOrd="0" destOrd="0" presId="urn:microsoft.com/office/officeart/2005/8/layout/orgChart1"/>
    <dgm:cxn modelId="{46B1284B-4664-4BA7-B910-617F90447777}" srcId="{EAB4DD9F-AE2B-4776-8E1F-A5B092BA6F3E}" destId="{C36EBD8F-BEEF-4845-9108-9DF2A40F79A6}" srcOrd="1" destOrd="0" parTransId="{EF13A63F-9E8B-4B53-A0D9-C496A2FCD38A}" sibTransId="{C0B51AEA-C053-4EAD-A550-FF1173AF7A2A}"/>
    <dgm:cxn modelId="{5B0BBA20-76A2-4614-86E2-654240EBC1D5}" type="presOf" srcId="{5BB4F0D7-777D-4572-B5E0-144230187F4D}" destId="{B4E76E7D-43E9-472A-B776-8B2F04F3A05F}" srcOrd="0" destOrd="0" presId="urn:microsoft.com/office/officeart/2005/8/layout/orgChart1"/>
    <dgm:cxn modelId="{8CE3BFDB-20F9-45D1-B44E-F91D42297D98}" srcId="{E747501A-19E8-4483-8A85-426ACA6ACAF0}" destId="{5BB4F0D7-777D-4572-B5E0-144230187F4D}" srcOrd="1" destOrd="0" parTransId="{E56DF606-171E-4190-8014-088514F68DC8}" sibTransId="{1BED37EB-1487-4108-B052-6051D540175D}"/>
    <dgm:cxn modelId="{BE3B17AD-1FF4-4555-9141-D3D41E011D0C}" srcId="{E747501A-19E8-4483-8A85-426ACA6ACAF0}" destId="{7380BEEC-8DDC-4AD7-8CED-BBBE0A423A42}" srcOrd="2" destOrd="0" parTransId="{ED3D9391-864A-4A2D-9223-A04D1CF70B7E}" sibTransId="{DFEFB36D-AF92-44D4-B9DD-43458BCBF6C4}"/>
    <dgm:cxn modelId="{15A3F175-A295-4278-BCFD-A17FB07ABA4A}" type="presParOf" srcId="{7B21053C-0A50-4234-A904-34F7EA3FDF4D}" destId="{D701F43F-B40F-4B9B-BA68-DEB70930AC6B}" srcOrd="0" destOrd="0" presId="urn:microsoft.com/office/officeart/2005/8/layout/orgChart1"/>
    <dgm:cxn modelId="{996E383A-48AA-4744-B267-DCEBD9022015}" type="presParOf" srcId="{D701F43F-B40F-4B9B-BA68-DEB70930AC6B}" destId="{818F196B-4974-4101-840D-3F64E4854DD2}" srcOrd="0" destOrd="0" presId="urn:microsoft.com/office/officeart/2005/8/layout/orgChart1"/>
    <dgm:cxn modelId="{F417204E-E445-4E8A-9FFD-239119DCA21E}" type="presParOf" srcId="{818F196B-4974-4101-840D-3F64E4854DD2}" destId="{77DB266A-1EB4-40C4-9E76-F8CAEFA6C002}" srcOrd="0" destOrd="0" presId="urn:microsoft.com/office/officeart/2005/8/layout/orgChart1"/>
    <dgm:cxn modelId="{9CE49118-1E79-44AD-818D-3DE170960656}" type="presParOf" srcId="{818F196B-4974-4101-840D-3F64E4854DD2}" destId="{BE042C90-34E1-4E49-9EED-108FDA46647E}" srcOrd="1" destOrd="0" presId="urn:microsoft.com/office/officeart/2005/8/layout/orgChart1"/>
    <dgm:cxn modelId="{788FF4B7-ABCE-4807-B9E0-925FB2DDC8ED}" type="presParOf" srcId="{D701F43F-B40F-4B9B-BA68-DEB70930AC6B}" destId="{C1E90EFE-A446-46C9-B27D-B5C185D440B4}" srcOrd="1" destOrd="0" presId="urn:microsoft.com/office/officeart/2005/8/layout/orgChart1"/>
    <dgm:cxn modelId="{1BA3F757-200F-488C-92E8-9A0B2809406E}" type="presParOf" srcId="{C1E90EFE-A446-46C9-B27D-B5C185D440B4}" destId="{59593588-63D6-43A4-BFC3-42E5848D6A36}" srcOrd="0" destOrd="0" presId="urn:microsoft.com/office/officeart/2005/8/layout/orgChart1"/>
    <dgm:cxn modelId="{DFB719CC-839B-4CE4-B2AD-4AE817A34DFD}" type="presParOf" srcId="{C1E90EFE-A446-46C9-B27D-B5C185D440B4}" destId="{18F96BA8-A9A5-408A-8C1F-6A1B7DCA218C}" srcOrd="1" destOrd="0" presId="urn:microsoft.com/office/officeart/2005/8/layout/orgChart1"/>
    <dgm:cxn modelId="{57BC825A-63C7-4767-B836-B8BD85382C69}" type="presParOf" srcId="{18F96BA8-A9A5-408A-8C1F-6A1B7DCA218C}" destId="{06ACDCB5-138C-4FAE-89D2-031240979549}" srcOrd="0" destOrd="0" presId="urn:microsoft.com/office/officeart/2005/8/layout/orgChart1"/>
    <dgm:cxn modelId="{9ABD0286-8F51-4A6F-AB7E-E6A56E74CFDF}" type="presParOf" srcId="{06ACDCB5-138C-4FAE-89D2-031240979549}" destId="{731A903F-7A0F-4E17-8E1E-08EC1B978510}" srcOrd="0" destOrd="0" presId="urn:microsoft.com/office/officeart/2005/8/layout/orgChart1"/>
    <dgm:cxn modelId="{1AA3B46F-C2E2-4FDB-BFC0-CDE6FBB7430C}" type="presParOf" srcId="{06ACDCB5-138C-4FAE-89D2-031240979549}" destId="{7F1702D2-9BE0-4E1E-9FD9-83D4A31AECC0}" srcOrd="1" destOrd="0" presId="urn:microsoft.com/office/officeart/2005/8/layout/orgChart1"/>
    <dgm:cxn modelId="{8B00B4FB-183F-4ADF-B2E3-5376085BB311}" type="presParOf" srcId="{18F96BA8-A9A5-408A-8C1F-6A1B7DCA218C}" destId="{FBFC27E3-2356-43A0-8533-7A89F306CC21}" srcOrd="1" destOrd="0" presId="urn:microsoft.com/office/officeart/2005/8/layout/orgChart1"/>
    <dgm:cxn modelId="{3F4FC4D6-A31F-45CE-A967-FB1379B13F21}" type="presParOf" srcId="{18F96BA8-A9A5-408A-8C1F-6A1B7DCA218C}" destId="{F09E2EC7-D3B9-43D1-8F79-147F8FDD327A}" srcOrd="2" destOrd="0" presId="urn:microsoft.com/office/officeart/2005/8/layout/orgChart1"/>
    <dgm:cxn modelId="{E9E6309C-934A-477F-880E-9CA74C7418B9}" type="presParOf" srcId="{C1E90EFE-A446-46C9-B27D-B5C185D440B4}" destId="{4890FBCD-B51E-44E8-8100-5508D08FA2AE}" srcOrd="2" destOrd="0" presId="urn:microsoft.com/office/officeart/2005/8/layout/orgChart1"/>
    <dgm:cxn modelId="{80D2A381-4FDE-4EED-8D96-9BCBCCC8AAFE}" type="presParOf" srcId="{C1E90EFE-A446-46C9-B27D-B5C185D440B4}" destId="{9830DC18-47F0-433D-86F8-F038057D0FC6}" srcOrd="3" destOrd="0" presId="urn:microsoft.com/office/officeart/2005/8/layout/orgChart1"/>
    <dgm:cxn modelId="{66995D7B-E35D-4C01-B3D8-8C9EE1EB57BC}" type="presParOf" srcId="{9830DC18-47F0-433D-86F8-F038057D0FC6}" destId="{E526BFBD-F12E-4330-BE05-7C5AD7456CCB}" srcOrd="0" destOrd="0" presId="urn:microsoft.com/office/officeart/2005/8/layout/orgChart1"/>
    <dgm:cxn modelId="{C96DA2C4-83F8-4AC1-A375-DE77F2377E34}" type="presParOf" srcId="{E526BFBD-F12E-4330-BE05-7C5AD7456CCB}" destId="{B4E76E7D-43E9-472A-B776-8B2F04F3A05F}" srcOrd="0" destOrd="0" presId="urn:microsoft.com/office/officeart/2005/8/layout/orgChart1"/>
    <dgm:cxn modelId="{372614FD-67FB-41DD-839A-F4026B85C028}" type="presParOf" srcId="{E526BFBD-F12E-4330-BE05-7C5AD7456CCB}" destId="{CE283AA3-2BF0-47DD-8C09-525909D61BB2}" srcOrd="1" destOrd="0" presId="urn:microsoft.com/office/officeart/2005/8/layout/orgChart1"/>
    <dgm:cxn modelId="{2EC3D124-B8CF-48B5-8583-2CCF1102FBEB}" type="presParOf" srcId="{9830DC18-47F0-433D-86F8-F038057D0FC6}" destId="{25D1F79E-8039-46B7-96F8-17321AE664DA}" srcOrd="1" destOrd="0" presId="urn:microsoft.com/office/officeart/2005/8/layout/orgChart1"/>
    <dgm:cxn modelId="{3EF49D48-4611-48F4-9132-354449F57F52}" type="presParOf" srcId="{9830DC18-47F0-433D-86F8-F038057D0FC6}" destId="{84C5257B-5A40-43C2-AE86-01CDE71ABFEA}" srcOrd="2" destOrd="0" presId="urn:microsoft.com/office/officeart/2005/8/layout/orgChart1"/>
    <dgm:cxn modelId="{5698ACB0-5C0F-4334-A959-51EFFF546235}" type="presParOf" srcId="{C1E90EFE-A446-46C9-B27D-B5C185D440B4}" destId="{F6B91EFE-474E-4403-9597-9F3B4ED2C0A7}" srcOrd="4" destOrd="0" presId="urn:microsoft.com/office/officeart/2005/8/layout/orgChart1"/>
    <dgm:cxn modelId="{EEAF2B43-C4DA-4354-BC64-732B3664235C}" type="presParOf" srcId="{C1E90EFE-A446-46C9-B27D-B5C185D440B4}" destId="{A5BE4742-76FE-44E5-B1CC-678486978084}" srcOrd="5" destOrd="0" presId="urn:microsoft.com/office/officeart/2005/8/layout/orgChart1"/>
    <dgm:cxn modelId="{B83BC428-89B7-4E20-BC1B-0357F47A5C39}" type="presParOf" srcId="{A5BE4742-76FE-44E5-B1CC-678486978084}" destId="{5762F87E-D943-4163-A377-6784F9F9C9DD}" srcOrd="0" destOrd="0" presId="urn:microsoft.com/office/officeart/2005/8/layout/orgChart1"/>
    <dgm:cxn modelId="{4BF4C133-4A2B-4F7B-9351-E2FE86C2F38E}" type="presParOf" srcId="{5762F87E-D943-4163-A377-6784F9F9C9DD}" destId="{8384D8E9-D3E7-4009-8782-F6260DDAA126}" srcOrd="0" destOrd="0" presId="urn:microsoft.com/office/officeart/2005/8/layout/orgChart1"/>
    <dgm:cxn modelId="{943190D7-3176-416B-A25C-BB17780B353F}" type="presParOf" srcId="{5762F87E-D943-4163-A377-6784F9F9C9DD}" destId="{A6517373-0362-4861-B532-E362071CB382}" srcOrd="1" destOrd="0" presId="urn:microsoft.com/office/officeart/2005/8/layout/orgChart1"/>
    <dgm:cxn modelId="{D2645FA9-FF01-460D-9C5D-216AE9A5E904}" type="presParOf" srcId="{A5BE4742-76FE-44E5-B1CC-678486978084}" destId="{BF8C826D-FD3E-468A-962E-4F01E8E8980C}" srcOrd="1" destOrd="0" presId="urn:microsoft.com/office/officeart/2005/8/layout/orgChart1"/>
    <dgm:cxn modelId="{707351B0-B68E-40C4-B18D-5C6F84199270}" type="presParOf" srcId="{A5BE4742-76FE-44E5-B1CC-678486978084}" destId="{518F80C7-5E57-45E5-A6CB-6C3ADFD8A04C}" srcOrd="2" destOrd="0" presId="urn:microsoft.com/office/officeart/2005/8/layout/orgChart1"/>
    <dgm:cxn modelId="{24338685-8EAC-4C6C-98AF-096D7232E9CA}" type="presParOf" srcId="{D701F43F-B40F-4B9B-BA68-DEB70930AC6B}" destId="{66B438CF-830A-4BCB-9793-D61C42D47E05}" srcOrd="2" destOrd="0" presId="urn:microsoft.com/office/officeart/2005/8/layout/orgChart1"/>
    <dgm:cxn modelId="{63984C63-0E12-41DA-B5D5-6E5BA801A30D}" type="presParOf" srcId="{7B21053C-0A50-4234-A904-34F7EA3FDF4D}" destId="{5E65A68A-EC24-4256-9531-1D3240952C9F}" srcOrd="1" destOrd="0" presId="urn:microsoft.com/office/officeart/2005/8/layout/orgChart1"/>
    <dgm:cxn modelId="{90409CBD-2ACC-4A98-A60E-91C3CCC21596}" type="presParOf" srcId="{5E65A68A-EC24-4256-9531-1D3240952C9F}" destId="{A2E04EEE-4767-40C2-A9B2-9511D62D5745}" srcOrd="0" destOrd="0" presId="urn:microsoft.com/office/officeart/2005/8/layout/orgChart1"/>
    <dgm:cxn modelId="{C06A1F2A-7684-4860-8FFD-A801EE459262}" type="presParOf" srcId="{A2E04EEE-4767-40C2-A9B2-9511D62D5745}" destId="{9C79D37D-9FB1-4CA5-B5C8-4991732A9377}" srcOrd="0" destOrd="0" presId="urn:microsoft.com/office/officeart/2005/8/layout/orgChart1"/>
    <dgm:cxn modelId="{D73A4F56-38D4-4D11-803B-79CF93BF70F7}" type="presParOf" srcId="{A2E04EEE-4767-40C2-A9B2-9511D62D5745}" destId="{B057261F-7480-44A3-9B89-9DF211C00A1C}" srcOrd="1" destOrd="0" presId="urn:microsoft.com/office/officeart/2005/8/layout/orgChart1"/>
    <dgm:cxn modelId="{B4C0D61B-BF31-4878-B937-F877EDF23F05}" type="presParOf" srcId="{5E65A68A-EC24-4256-9531-1D3240952C9F}" destId="{C49D53E4-11D3-43BC-9110-30403F8A5D73}" srcOrd="1" destOrd="0" presId="urn:microsoft.com/office/officeart/2005/8/layout/orgChart1"/>
    <dgm:cxn modelId="{EE5E10F8-2871-4453-B4DD-BD0553C40AB1}" type="presParOf" srcId="{5E65A68A-EC24-4256-9531-1D3240952C9F}" destId="{93DFEF51-9AD0-4365-8507-CC49B707F916}"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B4DD9F-AE2B-4776-8E1F-A5B092BA6F3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E747501A-19E8-4483-8A85-426ACA6ACAF0}">
      <dgm:prSet phldrT="[Text]" custT="1"/>
      <dgm:spPr/>
      <dgm:t>
        <a:bodyPr/>
        <a:lstStyle/>
        <a:p>
          <a:r>
            <a:rPr lang="nb-NO" sz="3200" b="1" i="0" dirty="0" err="1" smtClean="0">
              <a:latin typeface="Arial Narrow" pitchFamily="34" charset="0"/>
            </a:rPr>
            <a:t>Endurance</a:t>
          </a:r>
          <a:r>
            <a:rPr lang="nb-NO" sz="3200" b="1" i="0" dirty="0" smtClean="0">
              <a:latin typeface="Arial Narrow" pitchFamily="34" charset="0"/>
            </a:rPr>
            <a:t> </a:t>
          </a:r>
          <a:r>
            <a:rPr lang="nb-NO" sz="3200" b="1" i="0" dirty="0" err="1" smtClean="0">
              <a:latin typeface="Arial Narrow" pitchFamily="34" charset="0"/>
            </a:rPr>
            <a:t>Performance</a:t>
          </a:r>
          <a:r>
            <a:rPr lang="nb-NO" sz="3200" b="1" i="0" dirty="0" smtClean="0">
              <a:latin typeface="Arial Narrow" pitchFamily="34" charset="0"/>
            </a:rPr>
            <a:t> Power</a:t>
          </a:r>
          <a:endParaRPr lang="nb-NO" sz="3200" b="1" i="0" dirty="0">
            <a:latin typeface="Arial Narrow" pitchFamily="34" charset="0"/>
          </a:endParaRPr>
        </a:p>
      </dgm:t>
    </dgm:pt>
    <dgm:pt modelId="{70811F27-3051-4B12-A5DD-D682BCB45B09}" type="parTrans" cxnId="{AA147A4F-07C2-4F1A-A1EA-E5638CFD95ED}">
      <dgm:prSet/>
      <dgm:spPr/>
      <dgm:t>
        <a:bodyPr/>
        <a:lstStyle/>
        <a:p>
          <a:endParaRPr lang="nb-NO"/>
        </a:p>
      </dgm:t>
    </dgm:pt>
    <dgm:pt modelId="{82708929-DEEB-4BAE-A1CC-9DA2949D021E}" type="sibTrans" cxnId="{AA147A4F-07C2-4F1A-A1EA-E5638CFD95ED}">
      <dgm:prSet/>
      <dgm:spPr/>
      <dgm:t>
        <a:bodyPr/>
        <a:lstStyle/>
        <a:p>
          <a:endParaRPr lang="nb-NO"/>
        </a:p>
      </dgm:t>
    </dgm:pt>
    <dgm:pt modelId="{E3E4DD8F-7352-4B4B-A60D-0F277A746A94}">
      <dgm:prSet phldrT="[Text]" custT="1"/>
      <dgm:spPr>
        <a:solidFill>
          <a:schemeClr val="accent1"/>
        </a:solidFill>
      </dgm:spPr>
      <dgm:t>
        <a:bodyPr/>
        <a:lstStyle/>
        <a:p>
          <a:r>
            <a:rPr lang="en-US" sz="2400" b="1" dirty="0" smtClean="0">
              <a:latin typeface="Arial" charset="0"/>
            </a:rPr>
            <a:t>Maximal oxygen Consumption</a:t>
          </a:r>
        </a:p>
        <a:p>
          <a:r>
            <a:rPr lang="en-US" sz="2400" b="1" dirty="0" smtClean="0">
              <a:latin typeface="Arial" charset="0"/>
            </a:rPr>
            <a:t>(VO</a:t>
          </a:r>
          <a:r>
            <a:rPr lang="en-US" sz="2400" b="1" baseline="-25000" dirty="0" smtClean="0">
              <a:latin typeface="Arial" charset="0"/>
            </a:rPr>
            <a:t>2</a:t>
          </a:r>
          <a:r>
            <a:rPr lang="en-US" sz="2400" b="1" baseline="0" dirty="0" smtClean="0">
              <a:latin typeface="Arial" charset="0"/>
            </a:rPr>
            <a:t>max</a:t>
          </a:r>
          <a:r>
            <a:rPr lang="en-US" sz="2400" b="1" dirty="0" smtClean="0">
              <a:latin typeface="Arial" charset="0"/>
            </a:rPr>
            <a:t>)</a:t>
          </a:r>
          <a:endParaRPr lang="nb-NO" sz="2400" dirty="0"/>
        </a:p>
      </dgm:t>
    </dgm:pt>
    <dgm:pt modelId="{FCC98DB6-2E31-44DF-B257-BA01D694FD40}" type="parTrans" cxnId="{0BBCAD22-5A19-4679-9046-6F9341FC117B}">
      <dgm:prSet/>
      <dgm:spPr/>
      <dgm:t>
        <a:bodyPr/>
        <a:lstStyle/>
        <a:p>
          <a:endParaRPr lang="nb-NO"/>
        </a:p>
      </dgm:t>
    </dgm:pt>
    <dgm:pt modelId="{2471E9E5-ED29-4FA1-B2E0-043FC77CD3DA}" type="sibTrans" cxnId="{0BBCAD22-5A19-4679-9046-6F9341FC117B}">
      <dgm:prSet/>
      <dgm:spPr/>
      <dgm:t>
        <a:bodyPr/>
        <a:lstStyle/>
        <a:p>
          <a:endParaRPr lang="nb-NO"/>
        </a:p>
      </dgm:t>
    </dgm:pt>
    <dgm:pt modelId="{5BB4F0D7-777D-4572-B5E0-144230187F4D}">
      <dgm:prSet phldrT="[Text]" custT="1"/>
      <dgm:spPr>
        <a:solidFill>
          <a:srgbClr val="FF0000">
            <a:alpha val="49000"/>
          </a:srgbClr>
        </a:solidFill>
      </dgm:spPr>
      <dgm:t>
        <a:bodyPr/>
        <a:lstStyle/>
        <a:p>
          <a:r>
            <a:rPr lang="en-US" sz="2600" b="1" dirty="0" smtClean="0">
              <a:latin typeface="Arial" charset="0"/>
            </a:rPr>
            <a:t>Fractional utilization</a:t>
          </a:r>
        </a:p>
        <a:p>
          <a:r>
            <a:rPr lang="en-US" sz="2400" b="1" dirty="0" smtClean="0">
              <a:latin typeface="Arial" charset="0"/>
            </a:rPr>
            <a:t>(LT/VT/MLSS)</a:t>
          </a:r>
          <a:endParaRPr lang="nb-NO" sz="2400" dirty="0"/>
        </a:p>
      </dgm:t>
    </dgm:pt>
    <dgm:pt modelId="{E56DF606-171E-4190-8014-088514F68DC8}" type="parTrans" cxnId="{8CE3BFDB-20F9-45D1-B44E-F91D42297D98}">
      <dgm:prSet/>
      <dgm:spPr/>
      <dgm:t>
        <a:bodyPr/>
        <a:lstStyle/>
        <a:p>
          <a:endParaRPr lang="nb-NO"/>
        </a:p>
      </dgm:t>
    </dgm:pt>
    <dgm:pt modelId="{1BED37EB-1487-4108-B052-6051D540175D}" type="sibTrans" cxnId="{8CE3BFDB-20F9-45D1-B44E-F91D42297D98}">
      <dgm:prSet/>
      <dgm:spPr/>
      <dgm:t>
        <a:bodyPr/>
        <a:lstStyle/>
        <a:p>
          <a:endParaRPr lang="nb-NO"/>
        </a:p>
      </dgm:t>
    </dgm:pt>
    <dgm:pt modelId="{7380BEEC-8DDC-4AD7-8CED-BBBE0A423A42}">
      <dgm:prSet phldrT="[Text]" custT="1"/>
      <dgm:spPr/>
      <dgm:t>
        <a:bodyPr/>
        <a:lstStyle/>
        <a:p>
          <a:r>
            <a:rPr lang="en-US" sz="2700" b="1" dirty="0" smtClean="0">
              <a:latin typeface="Arial" charset="0"/>
            </a:rPr>
            <a:t>Work efficiency</a:t>
          </a:r>
        </a:p>
        <a:p>
          <a:r>
            <a:rPr lang="en-US" sz="2400" b="1" dirty="0" smtClean="0">
              <a:latin typeface="Arial" charset="0"/>
            </a:rPr>
            <a:t>(power per VO</a:t>
          </a:r>
          <a:r>
            <a:rPr lang="en-US" sz="2400" b="1" baseline="-25000" dirty="0" smtClean="0">
              <a:latin typeface="Arial" charset="0"/>
            </a:rPr>
            <a:t>2</a:t>
          </a:r>
          <a:r>
            <a:rPr lang="en-US" sz="2400" b="1" dirty="0" smtClean="0">
              <a:latin typeface="Arial" charset="0"/>
            </a:rPr>
            <a:t>)</a:t>
          </a:r>
          <a:endParaRPr lang="nb-NO" sz="2400" dirty="0"/>
        </a:p>
      </dgm:t>
    </dgm:pt>
    <dgm:pt modelId="{ED3D9391-864A-4A2D-9223-A04D1CF70B7E}" type="parTrans" cxnId="{BE3B17AD-1FF4-4555-9141-D3D41E011D0C}">
      <dgm:prSet/>
      <dgm:spPr/>
      <dgm:t>
        <a:bodyPr/>
        <a:lstStyle/>
        <a:p>
          <a:endParaRPr lang="nb-NO"/>
        </a:p>
      </dgm:t>
    </dgm:pt>
    <dgm:pt modelId="{DFEFB36D-AF92-44D4-B9DD-43458BCBF6C4}" type="sibTrans" cxnId="{BE3B17AD-1FF4-4555-9141-D3D41E011D0C}">
      <dgm:prSet/>
      <dgm:spPr/>
      <dgm:t>
        <a:bodyPr/>
        <a:lstStyle/>
        <a:p>
          <a:endParaRPr lang="nb-NO"/>
        </a:p>
      </dgm:t>
    </dgm:pt>
    <dgm:pt modelId="{C36EBD8F-BEEF-4845-9108-9DF2A40F79A6}">
      <dgm:prSet phldrT="[Text]"/>
      <dgm:spPr>
        <a:solidFill>
          <a:schemeClr val="accent1">
            <a:hueOff val="0"/>
            <a:satOff val="0"/>
            <a:lumOff val="0"/>
            <a:alpha val="0"/>
          </a:schemeClr>
        </a:solidFill>
        <a:ln>
          <a:solidFill>
            <a:schemeClr val="tx1">
              <a:lumMod val="50000"/>
            </a:schemeClr>
          </a:solidFill>
        </a:ln>
      </dgm:spPr>
      <dgm:t>
        <a:bodyPr/>
        <a:lstStyle/>
        <a:p>
          <a:r>
            <a:rPr lang="en-US" b="1" i="1" dirty="0" smtClean="0">
              <a:solidFill>
                <a:schemeClr val="tx1">
                  <a:lumMod val="65000"/>
                </a:schemeClr>
              </a:solidFill>
              <a:latin typeface="Arial" charset="0"/>
            </a:rPr>
            <a:t>Anaerobic capacity</a:t>
          </a:r>
          <a:endParaRPr lang="nb-NO" i="1" dirty="0">
            <a:solidFill>
              <a:schemeClr val="tx1">
                <a:lumMod val="65000"/>
              </a:schemeClr>
            </a:solidFill>
          </a:endParaRPr>
        </a:p>
      </dgm:t>
    </dgm:pt>
    <dgm:pt modelId="{EF13A63F-9E8B-4B53-A0D9-C496A2FCD38A}" type="parTrans" cxnId="{46B1284B-4664-4BA7-B910-617F90447777}">
      <dgm:prSet/>
      <dgm:spPr/>
      <dgm:t>
        <a:bodyPr/>
        <a:lstStyle/>
        <a:p>
          <a:endParaRPr lang="nb-NO"/>
        </a:p>
      </dgm:t>
    </dgm:pt>
    <dgm:pt modelId="{C0B51AEA-C053-4EAD-A550-FF1173AF7A2A}" type="sibTrans" cxnId="{46B1284B-4664-4BA7-B910-617F90447777}">
      <dgm:prSet/>
      <dgm:spPr/>
      <dgm:t>
        <a:bodyPr/>
        <a:lstStyle/>
        <a:p>
          <a:endParaRPr lang="nb-NO"/>
        </a:p>
      </dgm:t>
    </dgm:pt>
    <dgm:pt modelId="{7B21053C-0A50-4234-A904-34F7EA3FDF4D}" type="pres">
      <dgm:prSet presAssocID="{EAB4DD9F-AE2B-4776-8E1F-A5B092BA6F3E}" presName="hierChild1" presStyleCnt="0">
        <dgm:presLayoutVars>
          <dgm:orgChart val="1"/>
          <dgm:chPref val="1"/>
          <dgm:dir/>
          <dgm:animOne val="branch"/>
          <dgm:animLvl val="lvl"/>
          <dgm:resizeHandles/>
        </dgm:presLayoutVars>
      </dgm:prSet>
      <dgm:spPr/>
      <dgm:t>
        <a:bodyPr/>
        <a:lstStyle/>
        <a:p>
          <a:endParaRPr lang="en-US"/>
        </a:p>
      </dgm:t>
    </dgm:pt>
    <dgm:pt modelId="{D701F43F-B40F-4B9B-BA68-DEB70930AC6B}" type="pres">
      <dgm:prSet presAssocID="{E747501A-19E8-4483-8A85-426ACA6ACAF0}" presName="hierRoot1" presStyleCnt="0">
        <dgm:presLayoutVars>
          <dgm:hierBranch val="init"/>
        </dgm:presLayoutVars>
      </dgm:prSet>
      <dgm:spPr/>
    </dgm:pt>
    <dgm:pt modelId="{818F196B-4974-4101-840D-3F64E4854DD2}" type="pres">
      <dgm:prSet presAssocID="{E747501A-19E8-4483-8A85-426ACA6ACAF0}" presName="rootComposite1" presStyleCnt="0"/>
      <dgm:spPr/>
    </dgm:pt>
    <dgm:pt modelId="{77DB266A-1EB4-40C4-9E76-F8CAEFA6C002}" type="pres">
      <dgm:prSet presAssocID="{E747501A-19E8-4483-8A85-426ACA6ACAF0}" presName="rootText1" presStyleLbl="node0" presStyleIdx="0" presStyleCnt="2" custScaleX="126876" custScaleY="128254" custLinFactNeighborX="5911" custLinFactNeighborY="-52747">
        <dgm:presLayoutVars>
          <dgm:chPref val="3"/>
        </dgm:presLayoutVars>
      </dgm:prSet>
      <dgm:spPr/>
      <dgm:t>
        <a:bodyPr/>
        <a:lstStyle/>
        <a:p>
          <a:endParaRPr lang="en-US"/>
        </a:p>
      </dgm:t>
    </dgm:pt>
    <dgm:pt modelId="{BE042C90-34E1-4E49-9EED-108FDA46647E}" type="pres">
      <dgm:prSet presAssocID="{E747501A-19E8-4483-8A85-426ACA6ACAF0}" presName="rootConnector1" presStyleLbl="node1" presStyleIdx="0" presStyleCnt="0"/>
      <dgm:spPr/>
      <dgm:t>
        <a:bodyPr/>
        <a:lstStyle/>
        <a:p>
          <a:endParaRPr lang="en-US"/>
        </a:p>
      </dgm:t>
    </dgm:pt>
    <dgm:pt modelId="{C1E90EFE-A446-46C9-B27D-B5C185D440B4}" type="pres">
      <dgm:prSet presAssocID="{E747501A-19E8-4483-8A85-426ACA6ACAF0}" presName="hierChild2" presStyleCnt="0"/>
      <dgm:spPr/>
    </dgm:pt>
    <dgm:pt modelId="{59593588-63D6-43A4-BFC3-42E5848D6A36}" type="pres">
      <dgm:prSet presAssocID="{FCC98DB6-2E31-44DF-B257-BA01D694FD40}" presName="Name37" presStyleLbl="parChTrans1D2" presStyleIdx="0" presStyleCnt="3"/>
      <dgm:spPr/>
      <dgm:t>
        <a:bodyPr/>
        <a:lstStyle/>
        <a:p>
          <a:endParaRPr lang="en-US"/>
        </a:p>
      </dgm:t>
    </dgm:pt>
    <dgm:pt modelId="{18F96BA8-A9A5-408A-8C1F-6A1B7DCA218C}" type="pres">
      <dgm:prSet presAssocID="{E3E4DD8F-7352-4B4B-A60D-0F277A746A94}" presName="hierRoot2" presStyleCnt="0">
        <dgm:presLayoutVars>
          <dgm:hierBranch val="init"/>
        </dgm:presLayoutVars>
      </dgm:prSet>
      <dgm:spPr/>
    </dgm:pt>
    <dgm:pt modelId="{06ACDCB5-138C-4FAE-89D2-031240979549}" type="pres">
      <dgm:prSet presAssocID="{E3E4DD8F-7352-4B4B-A60D-0F277A746A94}" presName="rootComposite" presStyleCnt="0"/>
      <dgm:spPr/>
    </dgm:pt>
    <dgm:pt modelId="{731A903F-7A0F-4E17-8E1E-08EC1B978510}" type="pres">
      <dgm:prSet presAssocID="{E3E4DD8F-7352-4B4B-A60D-0F277A746A94}" presName="rootText" presStyleLbl="node2" presStyleIdx="0" presStyleCnt="3" custScaleX="111754" custScaleY="156095">
        <dgm:presLayoutVars>
          <dgm:chPref val="3"/>
        </dgm:presLayoutVars>
      </dgm:prSet>
      <dgm:spPr/>
      <dgm:t>
        <a:bodyPr/>
        <a:lstStyle/>
        <a:p>
          <a:endParaRPr lang="nb-NO"/>
        </a:p>
      </dgm:t>
    </dgm:pt>
    <dgm:pt modelId="{7F1702D2-9BE0-4E1E-9FD9-83D4A31AECC0}" type="pres">
      <dgm:prSet presAssocID="{E3E4DD8F-7352-4B4B-A60D-0F277A746A94}" presName="rootConnector" presStyleLbl="node2" presStyleIdx="0" presStyleCnt="3"/>
      <dgm:spPr/>
      <dgm:t>
        <a:bodyPr/>
        <a:lstStyle/>
        <a:p>
          <a:endParaRPr lang="en-US"/>
        </a:p>
      </dgm:t>
    </dgm:pt>
    <dgm:pt modelId="{FBFC27E3-2356-43A0-8533-7A89F306CC21}" type="pres">
      <dgm:prSet presAssocID="{E3E4DD8F-7352-4B4B-A60D-0F277A746A94}" presName="hierChild4" presStyleCnt="0"/>
      <dgm:spPr/>
    </dgm:pt>
    <dgm:pt modelId="{F09E2EC7-D3B9-43D1-8F79-147F8FDD327A}" type="pres">
      <dgm:prSet presAssocID="{E3E4DD8F-7352-4B4B-A60D-0F277A746A94}" presName="hierChild5" presStyleCnt="0"/>
      <dgm:spPr/>
    </dgm:pt>
    <dgm:pt modelId="{4890FBCD-B51E-44E8-8100-5508D08FA2AE}" type="pres">
      <dgm:prSet presAssocID="{E56DF606-171E-4190-8014-088514F68DC8}" presName="Name37" presStyleLbl="parChTrans1D2" presStyleIdx="1" presStyleCnt="3"/>
      <dgm:spPr/>
      <dgm:t>
        <a:bodyPr/>
        <a:lstStyle/>
        <a:p>
          <a:endParaRPr lang="en-US"/>
        </a:p>
      </dgm:t>
    </dgm:pt>
    <dgm:pt modelId="{9830DC18-47F0-433D-86F8-F038057D0FC6}" type="pres">
      <dgm:prSet presAssocID="{5BB4F0D7-777D-4572-B5E0-144230187F4D}" presName="hierRoot2" presStyleCnt="0">
        <dgm:presLayoutVars>
          <dgm:hierBranch val="init"/>
        </dgm:presLayoutVars>
      </dgm:prSet>
      <dgm:spPr/>
    </dgm:pt>
    <dgm:pt modelId="{E526BFBD-F12E-4330-BE05-7C5AD7456CCB}" type="pres">
      <dgm:prSet presAssocID="{5BB4F0D7-777D-4572-B5E0-144230187F4D}" presName="rootComposite" presStyleCnt="0"/>
      <dgm:spPr/>
    </dgm:pt>
    <dgm:pt modelId="{B4E76E7D-43E9-472A-B776-8B2F04F3A05F}" type="pres">
      <dgm:prSet presAssocID="{5BB4F0D7-777D-4572-B5E0-144230187F4D}" presName="rootText" presStyleLbl="node2" presStyleIdx="1" presStyleCnt="3" custScaleX="102540" custScaleY="158794" custLinFactNeighborY="-2705">
        <dgm:presLayoutVars>
          <dgm:chPref val="3"/>
        </dgm:presLayoutVars>
      </dgm:prSet>
      <dgm:spPr/>
      <dgm:t>
        <a:bodyPr/>
        <a:lstStyle/>
        <a:p>
          <a:endParaRPr lang="nb-NO"/>
        </a:p>
      </dgm:t>
    </dgm:pt>
    <dgm:pt modelId="{CE283AA3-2BF0-47DD-8C09-525909D61BB2}" type="pres">
      <dgm:prSet presAssocID="{5BB4F0D7-777D-4572-B5E0-144230187F4D}" presName="rootConnector" presStyleLbl="node2" presStyleIdx="1" presStyleCnt="3"/>
      <dgm:spPr/>
      <dgm:t>
        <a:bodyPr/>
        <a:lstStyle/>
        <a:p>
          <a:endParaRPr lang="en-US"/>
        </a:p>
      </dgm:t>
    </dgm:pt>
    <dgm:pt modelId="{25D1F79E-8039-46B7-96F8-17321AE664DA}" type="pres">
      <dgm:prSet presAssocID="{5BB4F0D7-777D-4572-B5E0-144230187F4D}" presName="hierChild4" presStyleCnt="0"/>
      <dgm:spPr/>
    </dgm:pt>
    <dgm:pt modelId="{84C5257B-5A40-43C2-AE86-01CDE71ABFEA}" type="pres">
      <dgm:prSet presAssocID="{5BB4F0D7-777D-4572-B5E0-144230187F4D}" presName="hierChild5" presStyleCnt="0"/>
      <dgm:spPr/>
    </dgm:pt>
    <dgm:pt modelId="{F6B91EFE-474E-4403-9597-9F3B4ED2C0A7}" type="pres">
      <dgm:prSet presAssocID="{ED3D9391-864A-4A2D-9223-A04D1CF70B7E}" presName="Name37" presStyleLbl="parChTrans1D2" presStyleIdx="2" presStyleCnt="3"/>
      <dgm:spPr/>
      <dgm:t>
        <a:bodyPr/>
        <a:lstStyle/>
        <a:p>
          <a:endParaRPr lang="en-US"/>
        </a:p>
      </dgm:t>
    </dgm:pt>
    <dgm:pt modelId="{A5BE4742-76FE-44E5-B1CC-678486978084}" type="pres">
      <dgm:prSet presAssocID="{7380BEEC-8DDC-4AD7-8CED-BBBE0A423A42}" presName="hierRoot2" presStyleCnt="0">
        <dgm:presLayoutVars>
          <dgm:hierBranch val="init"/>
        </dgm:presLayoutVars>
      </dgm:prSet>
      <dgm:spPr/>
    </dgm:pt>
    <dgm:pt modelId="{5762F87E-D943-4163-A377-6784F9F9C9DD}" type="pres">
      <dgm:prSet presAssocID="{7380BEEC-8DDC-4AD7-8CED-BBBE0A423A42}" presName="rootComposite" presStyleCnt="0"/>
      <dgm:spPr/>
    </dgm:pt>
    <dgm:pt modelId="{8384D8E9-D3E7-4009-8782-F6260DDAA126}" type="pres">
      <dgm:prSet presAssocID="{7380BEEC-8DDC-4AD7-8CED-BBBE0A423A42}" presName="rootText" presStyleLbl="node2" presStyleIdx="2" presStyleCnt="3" custScaleY="151725">
        <dgm:presLayoutVars>
          <dgm:chPref val="3"/>
        </dgm:presLayoutVars>
      </dgm:prSet>
      <dgm:spPr/>
      <dgm:t>
        <a:bodyPr/>
        <a:lstStyle/>
        <a:p>
          <a:endParaRPr lang="nb-NO"/>
        </a:p>
      </dgm:t>
    </dgm:pt>
    <dgm:pt modelId="{A6517373-0362-4861-B532-E362071CB382}" type="pres">
      <dgm:prSet presAssocID="{7380BEEC-8DDC-4AD7-8CED-BBBE0A423A42}" presName="rootConnector" presStyleLbl="node2" presStyleIdx="2" presStyleCnt="3"/>
      <dgm:spPr/>
      <dgm:t>
        <a:bodyPr/>
        <a:lstStyle/>
        <a:p>
          <a:endParaRPr lang="en-US"/>
        </a:p>
      </dgm:t>
    </dgm:pt>
    <dgm:pt modelId="{BF8C826D-FD3E-468A-962E-4F01E8E8980C}" type="pres">
      <dgm:prSet presAssocID="{7380BEEC-8DDC-4AD7-8CED-BBBE0A423A42}" presName="hierChild4" presStyleCnt="0"/>
      <dgm:spPr/>
    </dgm:pt>
    <dgm:pt modelId="{518F80C7-5E57-45E5-A6CB-6C3ADFD8A04C}" type="pres">
      <dgm:prSet presAssocID="{7380BEEC-8DDC-4AD7-8CED-BBBE0A423A42}" presName="hierChild5" presStyleCnt="0"/>
      <dgm:spPr/>
    </dgm:pt>
    <dgm:pt modelId="{66B438CF-830A-4BCB-9793-D61C42D47E05}" type="pres">
      <dgm:prSet presAssocID="{E747501A-19E8-4483-8A85-426ACA6ACAF0}" presName="hierChild3" presStyleCnt="0"/>
      <dgm:spPr/>
    </dgm:pt>
    <dgm:pt modelId="{5E65A68A-EC24-4256-9531-1D3240952C9F}" type="pres">
      <dgm:prSet presAssocID="{C36EBD8F-BEEF-4845-9108-9DF2A40F79A6}" presName="hierRoot1" presStyleCnt="0">
        <dgm:presLayoutVars>
          <dgm:hierBranch val="init"/>
        </dgm:presLayoutVars>
      </dgm:prSet>
      <dgm:spPr/>
    </dgm:pt>
    <dgm:pt modelId="{A2E04EEE-4767-40C2-A9B2-9511D62D5745}" type="pres">
      <dgm:prSet presAssocID="{C36EBD8F-BEEF-4845-9108-9DF2A40F79A6}" presName="rootComposite1" presStyleCnt="0"/>
      <dgm:spPr/>
    </dgm:pt>
    <dgm:pt modelId="{9C79D37D-9FB1-4CA5-B5C8-4991732A9377}" type="pres">
      <dgm:prSet presAssocID="{C36EBD8F-BEEF-4845-9108-9DF2A40F79A6}" presName="rootText1" presStyleLbl="node0" presStyleIdx="1" presStyleCnt="2" custScaleX="82055" custScaleY="78805" custLinFactNeighborX="11788" custLinFactNeighborY="58137">
        <dgm:presLayoutVars>
          <dgm:chPref val="3"/>
        </dgm:presLayoutVars>
      </dgm:prSet>
      <dgm:spPr/>
      <dgm:t>
        <a:bodyPr/>
        <a:lstStyle/>
        <a:p>
          <a:endParaRPr lang="en-US"/>
        </a:p>
      </dgm:t>
    </dgm:pt>
    <dgm:pt modelId="{B057261F-7480-44A3-9B89-9DF211C00A1C}" type="pres">
      <dgm:prSet presAssocID="{C36EBD8F-BEEF-4845-9108-9DF2A40F79A6}" presName="rootConnector1" presStyleLbl="node1" presStyleIdx="0" presStyleCnt="0"/>
      <dgm:spPr/>
      <dgm:t>
        <a:bodyPr/>
        <a:lstStyle/>
        <a:p>
          <a:endParaRPr lang="en-US"/>
        </a:p>
      </dgm:t>
    </dgm:pt>
    <dgm:pt modelId="{C49D53E4-11D3-43BC-9110-30403F8A5D73}" type="pres">
      <dgm:prSet presAssocID="{C36EBD8F-BEEF-4845-9108-9DF2A40F79A6}" presName="hierChild2" presStyleCnt="0"/>
      <dgm:spPr/>
    </dgm:pt>
    <dgm:pt modelId="{93DFEF51-9AD0-4365-8507-CC49B707F916}" type="pres">
      <dgm:prSet presAssocID="{C36EBD8F-BEEF-4845-9108-9DF2A40F79A6}" presName="hierChild3" presStyleCnt="0"/>
      <dgm:spPr/>
    </dgm:pt>
  </dgm:ptLst>
  <dgm:cxnLst>
    <dgm:cxn modelId="{ED768A29-0573-411E-8751-C6CECA32BC3C}" type="presOf" srcId="{E3E4DD8F-7352-4B4B-A60D-0F277A746A94}" destId="{731A903F-7A0F-4E17-8E1E-08EC1B978510}" srcOrd="0" destOrd="0" presId="urn:microsoft.com/office/officeart/2005/8/layout/orgChart1"/>
    <dgm:cxn modelId="{AA147A4F-07C2-4F1A-A1EA-E5638CFD95ED}" srcId="{EAB4DD9F-AE2B-4776-8E1F-A5B092BA6F3E}" destId="{E747501A-19E8-4483-8A85-426ACA6ACAF0}" srcOrd="0" destOrd="0" parTransId="{70811F27-3051-4B12-A5DD-D682BCB45B09}" sibTransId="{82708929-DEEB-4BAE-A1CC-9DA2949D021E}"/>
    <dgm:cxn modelId="{16DB828D-8038-44DD-86BB-8D76971A355C}" type="presOf" srcId="{E747501A-19E8-4483-8A85-426ACA6ACAF0}" destId="{77DB266A-1EB4-40C4-9E76-F8CAEFA6C002}" srcOrd="0" destOrd="0" presId="urn:microsoft.com/office/officeart/2005/8/layout/orgChart1"/>
    <dgm:cxn modelId="{0BBCAD22-5A19-4679-9046-6F9341FC117B}" srcId="{E747501A-19E8-4483-8A85-426ACA6ACAF0}" destId="{E3E4DD8F-7352-4B4B-A60D-0F277A746A94}" srcOrd="0" destOrd="0" parTransId="{FCC98DB6-2E31-44DF-B257-BA01D694FD40}" sibTransId="{2471E9E5-ED29-4FA1-B2E0-043FC77CD3DA}"/>
    <dgm:cxn modelId="{7BAB135F-95AA-4427-A661-3EA56203BFA5}" type="presOf" srcId="{C36EBD8F-BEEF-4845-9108-9DF2A40F79A6}" destId="{9C79D37D-9FB1-4CA5-B5C8-4991732A9377}" srcOrd="0" destOrd="0" presId="urn:microsoft.com/office/officeart/2005/8/layout/orgChart1"/>
    <dgm:cxn modelId="{46B1284B-4664-4BA7-B910-617F90447777}" srcId="{EAB4DD9F-AE2B-4776-8E1F-A5B092BA6F3E}" destId="{C36EBD8F-BEEF-4845-9108-9DF2A40F79A6}" srcOrd="1" destOrd="0" parTransId="{EF13A63F-9E8B-4B53-A0D9-C496A2FCD38A}" sibTransId="{C0B51AEA-C053-4EAD-A550-FF1173AF7A2A}"/>
    <dgm:cxn modelId="{A1E13C09-027E-41E4-AB20-7B5C07C6FEE5}" type="presOf" srcId="{FCC98DB6-2E31-44DF-B257-BA01D694FD40}" destId="{59593588-63D6-43A4-BFC3-42E5848D6A36}" srcOrd="0" destOrd="0" presId="urn:microsoft.com/office/officeart/2005/8/layout/orgChart1"/>
    <dgm:cxn modelId="{7DC5B5C5-060C-44DA-8BAB-91DD3C5CD05D}" type="presOf" srcId="{E747501A-19E8-4483-8A85-426ACA6ACAF0}" destId="{BE042C90-34E1-4E49-9EED-108FDA46647E}" srcOrd="1" destOrd="0" presId="urn:microsoft.com/office/officeart/2005/8/layout/orgChart1"/>
    <dgm:cxn modelId="{BE3B17AD-1FF4-4555-9141-D3D41E011D0C}" srcId="{E747501A-19E8-4483-8A85-426ACA6ACAF0}" destId="{7380BEEC-8DDC-4AD7-8CED-BBBE0A423A42}" srcOrd="2" destOrd="0" parTransId="{ED3D9391-864A-4A2D-9223-A04D1CF70B7E}" sibTransId="{DFEFB36D-AF92-44D4-B9DD-43458BCBF6C4}"/>
    <dgm:cxn modelId="{8CE3BFDB-20F9-45D1-B44E-F91D42297D98}" srcId="{E747501A-19E8-4483-8A85-426ACA6ACAF0}" destId="{5BB4F0D7-777D-4572-B5E0-144230187F4D}" srcOrd="1" destOrd="0" parTransId="{E56DF606-171E-4190-8014-088514F68DC8}" sibTransId="{1BED37EB-1487-4108-B052-6051D540175D}"/>
    <dgm:cxn modelId="{53847828-0828-4C77-B849-A65033A88105}" type="presOf" srcId="{E56DF606-171E-4190-8014-088514F68DC8}" destId="{4890FBCD-B51E-44E8-8100-5508D08FA2AE}" srcOrd="0" destOrd="0" presId="urn:microsoft.com/office/officeart/2005/8/layout/orgChart1"/>
    <dgm:cxn modelId="{059D86A3-09A4-433C-859E-FF2B693A3692}" type="presOf" srcId="{7380BEEC-8DDC-4AD7-8CED-BBBE0A423A42}" destId="{8384D8E9-D3E7-4009-8782-F6260DDAA126}" srcOrd="0" destOrd="0" presId="urn:microsoft.com/office/officeart/2005/8/layout/orgChart1"/>
    <dgm:cxn modelId="{8F21916F-386A-4BB5-91B5-12EB6B1C5E8C}" type="presOf" srcId="{EAB4DD9F-AE2B-4776-8E1F-A5B092BA6F3E}" destId="{7B21053C-0A50-4234-A904-34F7EA3FDF4D}" srcOrd="0" destOrd="0" presId="urn:microsoft.com/office/officeart/2005/8/layout/orgChart1"/>
    <dgm:cxn modelId="{CC6B7046-DF91-4762-A5F6-EA1AB5844CF4}" type="presOf" srcId="{7380BEEC-8DDC-4AD7-8CED-BBBE0A423A42}" destId="{A6517373-0362-4861-B532-E362071CB382}" srcOrd="1" destOrd="0" presId="urn:microsoft.com/office/officeart/2005/8/layout/orgChart1"/>
    <dgm:cxn modelId="{03D0FF0F-C74A-4951-A449-03FB196C4D01}" type="presOf" srcId="{5BB4F0D7-777D-4572-B5E0-144230187F4D}" destId="{CE283AA3-2BF0-47DD-8C09-525909D61BB2}" srcOrd="1" destOrd="0" presId="urn:microsoft.com/office/officeart/2005/8/layout/orgChart1"/>
    <dgm:cxn modelId="{930C904F-7E6A-4F48-B144-A69FED8810BC}" type="presOf" srcId="{C36EBD8F-BEEF-4845-9108-9DF2A40F79A6}" destId="{B057261F-7480-44A3-9B89-9DF211C00A1C}" srcOrd="1" destOrd="0" presId="urn:microsoft.com/office/officeart/2005/8/layout/orgChart1"/>
    <dgm:cxn modelId="{A0AF0952-4A37-4C1E-AAB0-EC7280EF3006}" type="presOf" srcId="{E3E4DD8F-7352-4B4B-A60D-0F277A746A94}" destId="{7F1702D2-9BE0-4E1E-9FD9-83D4A31AECC0}" srcOrd="1" destOrd="0" presId="urn:microsoft.com/office/officeart/2005/8/layout/orgChart1"/>
    <dgm:cxn modelId="{A723538D-A666-426A-A9E8-B36AF57FB03F}" type="presOf" srcId="{ED3D9391-864A-4A2D-9223-A04D1CF70B7E}" destId="{F6B91EFE-474E-4403-9597-9F3B4ED2C0A7}" srcOrd="0" destOrd="0" presId="urn:microsoft.com/office/officeart/2005/8/layout/orgChart1"/>
    <dgm:cxn modelId="{154AB608-FDE0-470A-8238-86D2977B8025}" type="presOf" srcId="{5BB4F0D7-777D-4572-B5E0-144230187F4D}" destId="{B4E76E7D-43E9-472A-B776-8B2F04F3A05F}" srcOrd="0" destOrd="0" presId="urn:microsoft.com/office/officeart/2005/8/layout/orgChart1"/>
    <dgm:cxn modelId="{29C3A580-6B2C-460C-A723-15481C28E2B7}" type="presParOf" srcId="{7B21053C-0A50-4234-A904-34F7EA3FDF4D}" destId="{D701F43F-B40F-4B9B-BA68-DEB70930AC6B}" srcOrd="0" destOrd="0" presId="urn:microsoft.com/office/officeart/2005/8/layout/orgChart1"/>
    <dgm:cxn modelId="{73353D30-B162-4A31-AD4E-82253D69E178}" type="presParOf" srcId="{D701F43F-B40F-4B9B-BA68-DEB70930AC6B}" destId="{818F196B-4974-4101-840D-3F64E4854DD2}" srcOrd="0" destOrd="0" presId="urn:microsoft.com/office/officeart/2005/8/layout/orgChart1"/>
    <dgm:cxn modelId="{F348764F-ED48-4426-B6E0-35421D4EE6B8}" type="presParOf" srcId="{818F196B-4974-4101-840D-3F64E4854DD2}" destId="{77DB266A-1EB4-40C4-9E76-F8CAEFA6C002}" srcOrd="0" destOrd="0" presId="urn:microsoft.com/office/officeart/2005/8/layout/orgChart1"/>
    <dgm:cxn modelId="{362AC6F4-DF8F-4B2F-BE52-2CA0F1593B0C}" type="presParOf" srcId="{818F196B-4974-4101-840D-3F64E4854DD2}" destId="{BE042C90-34E1-4E49-9EED-108FDA46647E}" srcOrd="1" destOrd="0" presId="urn:microsoft.com/office/officeart/2005/8/layout/orgChart1"/>
    <dgm:cxn modelId="{7CF54D33-B58B-48F2-8F2F-B9F8CE3CDDD3}" type="presParOf" srcId="{D701F43F-B40F-4B9B-BA68-DEB70930AC6B}" destId="{C1E90EFE-A446-46C9-B27D-B5C185D440B4}" srcOrd="1" destOrd="0" presId="urn:microsoft.com/office/officeart/2005/8/layout/orgChart1"/>
    <dgm:cxn modelId="{C6826591-2DD5-44FA-83CC-DB126F6F9093}" type="presParOf" srcId="{C1E90EFE-A446-46C9-B27D-B5C185D440B4}" destId="{59593588-63D6-43A4-BFC3-42E5848D6A36}" srcOrd="0" destOrd="0" presId="urn:microsoft.com/office/officeart/2005/8/layout/orgChart1"/>
    <dgm:cxn modelId="{6375DBC8-72C9-48EC-A26D-A4974E120A52}" type="presParOf" srcId="{C1E90EFE-A446-46C9-B27D-B5C185D440B4}" destId="{18F96BA8-A9A5-408A-8C1F-6A1B7DCA218C}" srcOrd="1" destOrd="0" presId="urn:microsoft.com/office/officeart/2005/8/layout/orgChart1"/>
    <dgm:cxn modelId="{1B837FDC-2311-47E7-BD30-CA349B39396A}" type="presParOf" srcId="{18F96BA8-A9A5-408A-8C1F-6A1B7DCA218C}" destId="{06ACDCB5-138C-4FAE-89D2-031240979549}" srcOrd="0" destOrd="0" presId="urn:microsoft.com/office/officeart/2005/8/layout/orgChart1"/>
    <dgm:cxn modelId="{03CA4B4A-B2B5-4FEA-A2BC-44D425DEAE01}" type="presParOf" srcId="{06ACDCB5-138C-4FAE-89D2-031240979549}" destId="{731A903F-7A0F-4E17-8E1E-08EC1B978510}" srcOrd="0" destOrd="0" presId="urn:microsoft.com/office/officeart/2005/8/layout/orgChart1"/>
    <dgm:cxn modelId="{E244901D-F865-4A8C-8C96-C07A0B200410}" type="presParOf" srcId="{06ACDCB5-138C-4FAE-89D2-031240979549}" destId="{7F1702D2-9BE0-4E1E-9FD9-83D4A31AECC0}" srcOrd="1" destOrd="0" presId="urn:microsoft.com/office/officeart/2005/8/layout/orgChart1"/>
    <dgm:cxn modelId="{877081A2-89F5-4AFD-9E51-5ABD58C73E32}" type="presParOf" srcId="{18F96BA8-A9A5-408A-8C1F-6A1B7DCA218C}" destId="{FBFC27E3-2356-43A0-8533-7A89F306CC21}" srcOrd="1" destOrd="0" presId="urn:microsoft.com/office/officeart/2005/8/layout/orgChart1"/>
    <dgm:cxn modelId="{4F9B4028-161D-4309-BD93-3B0B4789C02F}" type="presParOf" srcId="{18F96BA8-A9A5-408A-8C1F-6A1B7DCA218C}" destId="{F09E2EC7-D3B9-43D1-8F79-147F8FDD327A}" srcOrd="2" destOrd="0" presId="urn:microsoft.com/office/officeart/2005/8/layout/orgChart1"/>
    <dgm:cxn modelId="{92A4CCE6-20D0-4730-971F-11E3695F74E2}" type="presParOf" srcId="{C1E90EFE-A446-46C9-B27D-B5C185D440B4}" destId="{4890FBCD-B51E-44E8-8100-5508D08FA2AE}" srcOrd="2" destOrd="0" presId="urn:microsoft.com/office/officeart/2005/8/layout/orgChart1"/>
    <dgm:cxn modelId="{7460984A-B549-4EA0-9844-1CD61AEE9135}" type="presParOf" srcId="{C1E90EFE-A446-46C9-B27D-B5C185D440B4}" destId="{9830DC18-47F0-433D-86F8-F038057D0FC6}" srcOrd="3" destOrd="0" presId="urn:microsoft.com/office/officeart/2005/8/layout/orgChart1"/>
    <dgm:cxn modelId="{52936BBF-EC26-41AF-A817-1028B7955085}" type="presParOf" srcId="{9830DC18-47F0-433D-86F8-F038057D0FC6}" destId="{E526BFBD-F12E-4330-BE05-7C5AD7456CCB}" srcOrd="0" destOrd="0" presId="urn:microsoft.com/office/officeart/2005/8/layout/orgChart1"/>
    <dgm:cxn modelId="{6B4FEFD8-F7FB-4B17-A6AE-790B9FFBF771}" type="presParOf" srcId="{E526BFBD-F12E-4330-BE05-7C5AD7456CCB}" destId="{B4E76E7D-43E9-472A-B776-8B2F04F3A05F}" srcOrd="0" destOrd="0" presId="urn:microsoft.com/office/officeart/2005/8/layout/orgChart1"/>
    <dgm:cxn modelId="{493F1857-FD98-4559-9346-7EAB0E2D3D1B}" type="presParOf" srcId="{E526BFBD-F12E-4330-BE05-7C5AD7456CCB}" destId="{CE283AA3-2BF0-47DD-8C09-525909D61BB2}" srcOrd="1" destOrd="0" presId="urn:microsoft.com/office/officeart/2005/8/layout/orgChart1"/>
    <dgm:cxn modelId="{29902BE0-D04B-45A8-A5D5-4FBCC6E5D2BC}" type="presParOf" srcId="{9830DC18-47F0-433D-86F8-F038057D0FC6}" destId="{25D1F79E-8039-46B7-96F8-17321AE664DA}" srcOrd="1" destOrd="0" presId="urn:microsoft.com/office/officeart/2005/8/layout/orgChart1"/>
    <dgm:cxn modelId="{0A27FFCA-F559-4F4F-A495-98505D745FF6}" type="presParOf" srcId="{9830DC18-47F0-433D-86F8-F038057D0FC6}" destId="{84C5257B-5A40-43C2-AE86-01CDE71ABFEA}" srcOrd="2" destOrd="0" presId="urn:microsoft.com/office/officeart/2005/8/layout/orgChart1"/>
    <dgm:cxn modelId="{2DA7A402-E245-4D6F-9DB2-F1C8D99E4557}" type="presParOf" srcId="{C1E90EFE-A446-46C9-B27D-B5C185D440B4}" destId="{F6B91EFE-474E-4403-9597-9F3B4ED2C0A7}" srcOrd="4" destOrd="0" presId="urn:microsoft.com/office/officeart/2005/8/layout/orgChart1"/>
    <dgm:cxn modelId="{EB8F7A19-32B0-47FC-BE80-B07C388F5BD7}" type="presParOf" srcId="{C1E90EFE-A446-46C9-B27D-B5C185D440B4}" destId="{A5BE4742-76FE-44E5-B1CC-678486978084}" srcOrd="5" destOrd="0" presId="urn:microsoft.com/office/officeart/2005/8/layout/orgChart1"/>
    <dgm:cxn modelId="{B68E491E-4E03-484B-9F7E-0DBBA3DE750F}" type="presParOf" srcId="{A5BE4742-76FE-44E5-B1CC-678486978084}" destId="{5762F87E-D943-4163-A377-6784F9F9C9DD}" srcOrd="0" destOrd="0" presId="urn:microsoft.com/office/officeart/2005/8/layout/orgChart1"/>
    <dgm:cxn modelId="{D91C872F-37B4-4522-A229-B4D7E0EAF4B1}" type="presParOf" srcId="{5762F87E-D943-4163-A377-6784F9F9C9DD}" destId="{8384D8E9-D3E7-4009-8782-F6260DDAA126}" srcOrd="0" destOrd="0" presId="urn:microsoft.com/office/officeart/2005/8/layout/orgChart1"/>
    <dgm:cxn modelId="{1A0E63A6-C805-48C8-A61D-FBF4648FE880}" type="presParOf" srcId="{5762F87E-D943-4163-A377-6784F9F9C9DD}" destId="{A6517373-0362-4861-B532-E362071CB382}" srcOrd="1" destOrd="0" presId="urn:microsoft.com/office/officeart/2005/8/layout/orgChart1"/>
    <dgm:cxn modelId="{5FFFF6DC-7764-4E4E-87E5-FF7DEB1F0637}" type="presParOf" srcId="{A5BE4742-76FE-44E5-B1CC-678486978084}" destId="{BF8C826D-FD3E-468A-962E-4F01E8E8980C}" srcOrd="1" destOrd="0" presId="urn:microsoft.com/office/officeart/2005/8/layout/orgChart1"/>
    <dgm:cxn modelId="{B152A729-BEC5-4AC1-8675-784FB152DAEE}" type="presParOf" srcId="{A5BE4742-76FE-44E5-B1CC-678486978084}" destId="{518F80C7-5E57-45E5-A6CB-6C3ADFD8A04C}" srcOrd="2" destOrd="0" presId="urn:microsoft.com/office/officeart/2005/8/layout/orgChart1"/>
    <dgm:cxn modelId="{F251DBCE-51A0-48ED-A920-BE7723FF0AAE}" type="presParOf" srcId="{D701F43F-B40F-4B9B-BA68-DEB70930AC6B}" destId="{66B438CF-830A-4BCB-9793-D61C42D47E05}" srcOrd="2" destOrd="0" presId="urn:microsoft.com/office/officeart/2005/8/layout/orgChart1"/>
    <dgm:cxn modelId="{16E9DE56-2598-499D-B3A4-CF36ED9B2D6D}" type="presParOf" srcId="{7B21053C-0A50-4234-A904-34F7EA3FDF4D}" destId="{5E65A68A-EC24-4256-9531-1D3240952C9F}" srcOrd="1" destOrd="0" presId="urn:microsoft.com/office/officeart/2005/8/layout/orgChart1"/>
    <dgm:cxn modelId="{6E39E931-A787-42E5-89EA-B668195C9F77}" type="presParOf" srcId="{5E65A68A-EC24-4256-9531-1D3240952C9F}" destId="{A2E04EEE-4767-40C2-A9B2-9511D62D5745}" srcOrd="0" destOrd="0" presId="urn:microsoft.com/office/officeart/2005/8/layout/orgChart1"/>
    <dgm:cxn modelId="{847F2B8A-2A77-461A-8C09-092E80BFEB48}" type="presParOf" srcId="{A2E04EEE-4767-40C2-A9B2-9511D62D5745}" destId="{9C79D37D-9FB1-4CA5-B5C8-4991732A9377}" srcOrd="0" destOrd="0" presId="urn:microsoft.com/office/officeart/2005/8/layout/orgChart1"/>
    <dgm:cxn modelId="{C89AD6E5-156C-4DF8-847D-445162824F41}" type="presParOf" srcId="{A2E04EEE-4767-40C2-A9B2-9511D62D5745}" destId="{B057261F-7480-44A3-9B89-9DF211C00A1C}" srcOrd="1" destOrd="0" presId="urn:microsoft.com/office/officeart/2005/8/layout/orgChart1"/>
    <dgm:cxn modelId="{77A839AD-F966-460D-9F57-74AB8A5DAACB}" type="presParOf" srcId="{5E65A68A-EC24-4256-9531-1D3240952C9F}" destId="{C49D53E4-11D3-43BC-9110-30403F8A5D73}" srcOrd="1" destOrd="0" presId="urn:microsoft.com/office/officeart/2005/8/layout/orgChart1"/>
    <dgm:cxn modelId="{63447DCC-5DFB-4ED3-8998-4983516CDA31}" type="presParOf" srcId="{5E65A68A-EC24-4256-9531-1D3240952C9F}" destId="{93DFEF51-9AD0-4365-8507-CC49B707F916}"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B4DD9F-AE2B-4776-8E1F-A5B092BA6F3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E747501A-19E8-4483-8A85-426ACA6ACAF0}">
      <dgm:prSet phldrT="[Text]" custT="1"/>
      <dgm:spPr/>
      <dgm:t>
        <a:bodyPr/>
        <a:lstStyle/>
        <a:p>
          <a:r>
            <a:rPr lang="nb-NO" sz="3200" b="1" dirty="0" err="1" smtClean="0">
              <a:latin typeface="Arial Narrow" pitchFamily="34" charset="0"/>
            </a:rPr>
            <a:t>Endurance</a:t>
          </a:r>
          <a:r>
            <a:rPr lang="nb-NO" sz="3200" b="1" dirty="0" smtClean="0">
              <a:latin typeface="Arial Narrow" pitchFamily="34" charset="0"/>
            </a:rPr>
            <a:t> </a:t>
          </a:r>
          <a:r>
            <a:rPr lang="nb-NO" sz="3200" b="1" dirty="0" err="1" smtClean="0">
              <a:latin typeface="Arial Narrow" pitchFamily="34" charset="0"/>
            </a:rPr>
            <a:t>Performance</a:t>
          </a:r>
          <a:r>
            <a:rPr lang="nb-NO" sz="3200" b="1" dirty="0" smtClean="0">
              <a:latin typeface="Arial Narrow" pitchFamily="34" charset="0"/>
            </a:rPr>
            <a:t> Power</a:t>
          </a:r>
          <a:endParaRPr lang="nb-NO" sz="3200" b="1" dirty="0">
            <a:latin typeface="Arial Narrow" pitchFamily="34" charset="0"/>
          </a:endParaRPr>
        </a:p>
      </dgm:t>
    </dgm:pt>
    <dgm:pt modelId="{70811F27-3051-4B12-A5DD-D682BCB45B09}" type="parTrans" cxnId="{AA147A4F-07C2-4F1A-A1EA-E5638CFD95ED}">
      <dgm:prSet/>
      <dgm:spPr/>
      <dgm:t>
        <a:bodyPr/>
        <a:lstStyle/>
        <a:p>
          <a:endParaRPr lang="nb-NO"/>
        </a:p>
      </dgm:t>
    </dgm:pt>
    <dgm:pt modelId="{82708929-DEEB-4BAE-A1CC-9DA2949D021E}" type="sibTrans" cxnId="{AA147A4F-07C2-4F1A-A1EA-E5638CFD95ED}">
      <dgm:prSet/>
      <dgm:spPr/>
      <dgm:t>
        <a:bodyPr/>
        <a:lstStyle/>
        <a:p>
          <a:endParaRPr lang="nb-NO"/>
        </a:p>
      </dgm:t>
    </dgm:pt>
    <dgm:pt modelId="{E3E4DD8F-7352-4B4B-A60D-0F277A746A94}">
      <dgm:prSet phldrT="[Text]" custT="1"/>
      <dgm:spPr>
        <a:solidFill>
          <a:schemeClr val="accent1"/>
        </a:solidFill>
      </dgm:spPr>
      <dgm:t>
        <a:bodyPr/>
        <a:lstStyle/>
        <a:p>
          <a:r>
            <a:rPr lang="en-US" sz="2400" b="1" dirty="0" smtClean="0">
              <a:latin typeface="Arial" charset="0"/>
            </a:rPr>
            <a:t>Maximal</a:t>
          </a:r>
          <a:br>
            <a:rPr lang="en-US" sz="2400" b="1" dirty="0" smtClean="0">
              <a:latin typeface="Arial" charset="0"/>
            </a:rPr>
          </a:br>
          <a:r>
            <a:rPr lang="en-US" sz="2400" b="1" dirty="0" smtClean="0">
              <a:latin typeface="Arial" charset="0"/>
            </a:rPr>
            <a:t>oxygen consumption</a:t>
          </a:r>
        </a:p>
        <a:p>
          <a:r>
            <a:rPr lang="en-US" sz="2400" b="1" dirty="0" smtClean="0">
              <a:latin typeface="Arial" charset="0"/>
            </a:rPr>
            <a:t>(VO</a:t>
          </a:r>
          <a:r>
            <a:rPr lang="en-US" sz="2400" b="1" baseline="-25000" dirty="0" smtClean="0">
              <a:latin typeface="Arial" charset="0"/>
            </a:rPr>
            <a:t>2</a:t>
          </a:r>
          <a:r>
            <a:rPr lang="en-US" sz="2400" b="1" baseline="0" dirty="0" smtClean="0">
              <a:latin typeface="Arial" charset="0"/>
            </a:rPr>
            <a:t>max</a:t>
          </a:r>
          <a:r>
            <a:rPr lang="en-US" sz="2400" b="1" dirty="0" smtClean="0">
              <a:latin typeface="Arial" charset="0"/>
            </a:rPr>
            <a:t>)</a:t>
          </a:r>
          <a:endParaRPr lang="nb-NO" sz="2400" dirty="0"/>
        </a:p>
      </dgm:t>
    </dgm:pt>
    <dgm:pt modelId="{FCC98DB6-2E31-44DF-B257-BA01D694FD40}" type="parTrans" cxnId="{0BBCAD22-5A19-4679-9046-6F9341FC117B}">
      <dgm:prSet/>
      <dgm:spPr/>
      <dgm:t>
        <a:bodyPr/>
        <a:lstStyle/>
        <a:p>
          <a:endParaRPr lang="nb-NO"/>
        </a:p>
      </dgm:t>
    </dgm:pt>
    <dgm:pt modelId="{2471E9E5-ED29-4FA1-B2E0-043FC77CD3DA}" type="sibTrans" cxnId="{0BBCAD22-5A19-4679-9046-6F9341FC117B}">
      <dgm:prSet/>
      <dgm:spPr/>
      <dgm:t>
        <a:bodyPr/>
        <a:lstStyle/>
        <a:p>
          <a:endParaRPr lang="nb-NO"/>
        </a:p>
      </dgm:t>
    </dgm:pt>
    <dgm:pt modelId="{5BB4F0D7-777D-4572-B5E0-144230187F4D}">
      <dgm:prSet phldrT="[Text]"/>
      <dgm:spPr>
        <a:solidFill>
          <a:schemeClr val="accent1"/>
        </a:solidFill>
      </dgm:spPr>
      <dgm:t>
        <a:bodyPr/>
        <a:lstStyle/>
        <a:p>
          <a:r>
            <a:rPr lang="en-US" b="1" dirty="0" smtClean="0">
              <a:latin typeface="Arial" charset="0"/>
            </a:rPr>
            <a:t>Fractional utilization</a:t>
          </a:r>
        </a:p>
        <a:p>
          <a:r>
            <a:rPr lang="en-US" b="1" dirty="0" smtClean="0">
              <a:latin typeface="Arial" charset="0"/>
            </a:rPr>
            <a:t>(LT/VT/MLSS)</a:t>
          </a:r>
          <a:endParaRPr lang="nb-NO" dirty="0"/>
        </a:p>
      </dgm:t>
    </dgm:pt>
    <dgm:pt modelId="{E56DF606-171E-4190-8014-088514F68DC8}" type="parTrans" cxnId="{8CE3BFDB-20F9-45D1-B44E-F91D42297D98}">
      <dgm:prSet/>
      <dgm:spPr/>
      <dgm:t>
        <a:bodyPr/>
        <a:lstStyle/>
        <a:p>
          <a:endParaRPr lang="nb-NO"/>
        </a:p>
      </dgm:t>
    </dgm:pt>
    <dgm:pt modelId="{1BED37EB-1487-4108-B052-6051D540175D}" type="sibTrans" cxnId="{8CE3BFDB-20F9-45D1-B44E-F91D42297D98}">
      <dgm:prSet/>
      <dgm:spPr/>
      <dgm:t>
        <a:bodyPr/>
        <a:lstStyle/>
        <a:p>
          <a:endParaRPr lang="nb-NO"/>
        </a:p>
      </dgm:t>
    </dgm:pt>
    <dgm:pt modelId="{7380BEEC-8DDC-4AD7-8CED-BBBE0A423A42}">
      <dgm:prSet phldrT="[Text]" custT="1"/>
      <dgm:spPr>
        <a:solidFill>
          <a:srgbClr val="FF0000">
            <a:alpha val="50000"/>
          </a:srgbClr>
        </a:solidFill>
      </dgm:spPr>
      <dgm:t>
        <a:bodyPr/>
        <a:lstStyle/>
        <a:p>
          <a:r>
            <a:rPr lang="en-US" sz="2600" b="1" dirty="0" smtClean="0">
              <a:latin typeface="Arial" charset="0"/>
            </a:rPr>
            <a:t>Work efficiency</a:t>
          </a:r>
        </a:p>
        <a:p>
          <a:r>
            <a:rPr lang="en-US" sz="2400" b="1" dirty="0" smtClean="0">
              <a:latin typeface="Arial" charset="0"/>
            </a:rPr>
            <a:t>(power per VO2)</a:t>
          </a:r>
          <a:endParaRPr lang="nb-NO" sz="2400" dirty="0"/>
        </a:p>
      </dgm:t>
    </dgm:pt>
    <dgm:pt modelId="{ED3D9391-864A-4A2D-9223-A04D1CF70B7E}" type="parTrans" cxnId="{BE3B17AD-1FF4-4555-9141-D3D41E011D0C}">
      <dgm:prSet/>
      <dgm:spPr/>
      <dgm:t>
        <a:bodyPr/>
        <a:lstStyle/>
        <a:p>
          <a:endParaRPr lang="nb-NO"/>
        </a:p>
      </dgm:t>
    </dgm:pt>
    <dgm:pt modelId="{DFEFB36D-AF92-44D4-B9DD-43458BCBF6C4}" type="sibTrans" cxnId="{BE3B17AD-1FF4-4555-9141-D3D41E011D0C}">
      <dgm:prSet/>
      <dgm:spPr/>
      <dgm:t>
        <a:bodyPr/>
        <a:lstStyle/>
        <a:p>
          <a:endParaRPr lang="nb-NO"/>
        </a:p>
      </dgm:t>
    </dgm:pt>
    <dgm:pt modelId="{C36EBD8F-BEEF-4845-9108-9DF2A40F79A6}">
      <dgm:prSet phldrT="[Text]"/>
      <dgm:spPr>
        <a:noFill/>
      </dgm:spPr>
      <dgm:t>
        <a:bodyPr/>
        <a:lstStyle/>
        <a:p>
          <a:r>
            <a:rPr lang="en-US" b="1" i="1" dirty="0" smtClean="0">
              <a:latin typeface="Arial" charset="0"/>
            </a:rPr>
            <a:t>Anaerobic capacity</a:t>
          </a:r>
          <a:endParaRPr lang="nb-NO" i="1" dirty="0"/>
        </a:p>
      </dgm:t>
    </dgm:pt>
    <dgm:pt modelId="{C0B51AEA-C053-4EAD-A550-FF1173AF7A2A}" type="sibTrans" cxnId="{46B1284B-4664-4BA7-B910-617F90447777}">
      <dgm:prSet/>
      <dgm:spPr/>
      <dgm:t>
        <a:bodyPr/>
        <a:lstStyle/>
        <a:p>
          <a:endParaRPr lang="nb-NO"/>
        </a:p>
      </dgm:t>
    </dgm:pt>
    <dgm:pt modelId="{EF13A63F-9E8B-4B53-A0D9-C496A2FCD38A}" type="parTrans" cxnId="{46B1284B-4664-4BA7-B910-617F90447777}">
      <dgm:prSet/>
      <dgm:spPr/>
      <dgm:t>
        <a:bodyPr/>
        <a:lstStyle/>
        <a:p>
          <a:endParaRPr lang="nb-NO"/>
        </a:p>
      </dgm:t>
    </dgm:pt>
    <dgm:pt modelId="{7B21053C-0A50-4234-A904-34F7EA3FDF4D}" type="pres">
      <dgm:prSet presAssocID="{EAB4DD9F-AE2B-4776-8E1F-A5B092BA6F3E}" presName="hierChild1" presStyleCnt="0">
        <dgm:presLayoutVars>
          <dgm:orgChart val="1"/>
          <dgm:chPref val="1"/>
          <dgm:dir/>
          <dgm:animOne val="branch"/>
          <dgm:animLvl val="lvl"/>
          <dgm:resizeHandles/>
        </dgm:presLayoutVars>
      </dgm:prSet>
      <dgm:spPr/>
      <dgm:t>
        <a:bodyPr/>
        <a:lstStyle/>
        <a:p>
          <a:endParaRPr lang="en-US"/>
        </a:p>
      </dgm:t>
    </dgm:pt>
    <dgm:pt modelId="{D701F43F-B40F-4B9B-BA68-DEB70930AC6B}" type="pres">
      <dgm:prSet presAssocID="{E747501A-19E8-4483-8A85-426ACA6ACAF0}" presName="hierRoot1" presStyleCnt="0">
        <dgm:presLayoutVars>
          <dgm:hierBranch val="init"/>
        </dgm:presLayoutVars>
      </dgm:prSet>
      <dgm:spPr/>
    </dgm:pt>
    <dgm:pt modelId="{818F196B-4974-4101-840D-3F64E4854DD2}" type="pres">
      <dgm:prSet presAssocID="{E747501A-19E8-4483-8A85-426ACA6ACAF0}" presName="rootComposite1" presStyleCnt="0"/>
      <dgm:spPr/>
    </dgm:pt>
    <dgm:pt modelId="{77DB266A-1EB4-40C4-9E76-F8CAEFA6C002}" type="pres">
      <dgm:prSet presAssocID="{E747501A-19E8-4483-8A85-426ACA6ACAF0}" presName="rootText1" presStyleLbl="node0" presStyleIdx="0" presStyleCnt="2" custScaleX="126876" custScaleY="128254" custLinFactNeighborX="5911" custLinFactNeighborY="-52747">
        <dgm:presLayoutVars>
          <dgm:chPref val="3"/>
        </dgm:presLayoutVars>
      </dgm:prSet>
      <dgm:spPr/>
      <dgm:t>
        <a:bodyPr/>
        <a:lstStyle/>
        <a:p>
          <a:endParaRPr lang="en-US"/>
        </a:p>
      </dgm:t>
    </dgm:pt>
    <dgm:pt modelId="{BE042C90-34E1-4E49-9EED-108FDA46647E}" type="pres">
      <dgm:prSet presAssocID="{E747501A-19E8-4483-8A85-426ACA6ACAF0}" presName="rootConnector1" presStyleLbl="node1" presStyleIdx="0" presStyleCnt="0"/>
      <dgm:spPr/>
      <dgm:t>
        <a:bodyPr/>
        <a:lstStyle/>
        <a:p>
          <a:endParaRPr lang="en-US"/>
        </a:p>
      </dgm:t>
    </dgm:pt>
    <dgm:pt modelId="{C1E90EFE-A446-46C9-B27D-B5C185D440B4}" type="pres">
      <dgm:prSet presAssocID="{E747501A-19E8-4483-8A85-426ACA6ACAF0}" presName="hierChild2" presStyleCnt="0"/>
      <dgm:spPr/>
    </dgm:pt>
    <dgm:pt modelId="{59593588-63D6-43A4-BFC3-42E5848D6A36}" type="pres">
      <dgm:prSet presAssocID="{FCC98DB6-2E31-44DF-B257-BA01D694FD40}" presName="Name37" presStyleLbl="parChTrans1D2" presStyleIdx="0" presStyleCnt="3"/>
      <dgm:spPr/>
      <dgm:t>
        <a:bodyPr/>
        <a:lstStyle/>
        <a:p>
          <a:endParaRPr lang="en-US"/>
        </a:p>
      </dgm:t>
    </dgm:pt>
    <dgm:pt modelId="{18F96BA8-A9A5-408A-8C1F-6A1B7DCA218C}" type="pres">
      <dgm:prSet presAssocID="{E3E4DD8F-7352-4B4B-A60D-0F277A746A94}" presName="hierRoot2" presStyleCnt="0">
        <dgm:presLayoutVars>
          <dgm:hierBranch val="init"/>
        </dgm:presLayoutVars>
      </dgm:prSet>
      <dgm:spPr/>
    </dgm:pt>
    <dgm:pt modelId="{06ACDCB5-138C-4FAE-89D2-031240979549}" type="pres">
      <dgm:prSet presAssocID="{E3E4DD8F-7352-4B4B-A60D-0F277A746A94}" presName="rootComposite" presStyleCnt="0"/>
      <dgm:spPr/>
    </dgm:pt>
    <dgm:pt modelId="{731A903F-7A0F-4E17-8E1E-08EC1B978510}" type="pres">
      <dgm:prSet presAssocID="{E3E4DD8F-7352-4B4B-A60D-0F277A746A94}" presName="rootText" presStyleLbl="node2" presStyleIdx="0" presStyleCnt="3" custScaleX="111754" custScaleY="156095">
        <dgm:presLayoutVars>
          <dgm:chPref val="3"/>
        </dgm:presLayoutVars>
      </dgm:prSet>
      <dgm:spPr/>
      <dgm:t>
        <a:bodyPr/>
        <a:lstStyle/>
        <a:p>
          <a:endParaRPr lang="nb-NO"/>
        </a:p>
      </dgm:t>
    </dgm:pt>
    <dgm:pt modelId="{7F1702D2-9BE0-4E1E-9FD9-83D4A31AECC0}" type="pres">
      <dgm:prSet presAssocID="{E3E4DD8F-7352-4B4B-A60D-0F277A746A94}" presName="rootConnector" presStyleLbl="node2" presStyleIdx="0" presStyleCnt="3"/>
      <dgm:spPr/>
      <dgm:t>
        <a:bodyPr/>
        <a:lstStyle/>
        <a:p>
          <a:endParaRPr lang="en-US"/>
        </a:p>
      </dgm:t>
    </dgm:pt>
    <dgm:pt modelId="{FBFC27E3-2356-43A0-8533-7A89F306CC21}" type="pres">
      <dgm:prSet presAssocID="{E3E4DD8F-7352-4B4B-A60D-0F277A746A94}" presName="hierChild4" presStyleCnt="0"/>
      <dgm:spPr/>
    </dgm:pt>
    <dgm:pt modelId="{F09E2EC7-D3B9-43D1-8F79-147F8FDD327A}" type="pres">
      <dgm:prSet presAssocID="{E3E4DD8F-7352-4B4B-A60D-0F277A746A94}" presName="hierChild5" presStyleCnt="0"/>
      <dgm:spPr/>
    </dgm:pt>
    <dgm:pt modelId="{4890FBCD-B51E-44E8-8100-5508D08FA2AE}" type="pres">
      <dgm:prSet presAssocID="{E56DF606-171E-4190-8014-088514F68DC8}" presName="Name37" presStyleLbl="parChTrans1D2" presStyleIdx="1" presStyleCnt="3"/>
      <dgm:spPr/>
      <dgm:t>
        <a:bodyPr/>
        <a:lstStyle/>
        <a:p>
          <a:endParaRPr lang="en-US"/>
        </a:p>
      </dgm:t>
    </dgm:pt>
    <dgm:pt modelId="{9830DC18-47F0-433D-86F8-F038057D0FC6}" type="pres">
      <dgm:prSet presAssocID="{5BB4F0D7-777D-4572-B5E0-144230187F4D}" presName="hierRoot2" presStyleCnt="0">
        <dgm:presLayoutVars>
          <dgm:hierBranch val="init"/>
        </dgm:presLayoutVars>
      </dgm:prSet>
      <dgm:spPr/>
    </dgm:pt>
    <dgm:pt modelId="{E526BFBD-F12E-4330-BE05-7C5AD7456CCB}" type="pres">
      <dgm:prSet presAssocID="{5BB4F0D7-777D-4572-B5E0-144230187F4D}" presName="rootComposite" presStyleCnt="0"/>
      <dgm:spPr/>
    </dgm:pt>
    <dgm:pt modelId="{B4E76E7D-43E9-472A-B776-8B2F04F3A05F}" type="pres">
      <dgm:prSet presAssocID="{5BB4F0D7-777D-4572-B5E0-144230187F4D}" presName="rootText" presStyleLbl="node2" presStyleIdx="1" presStyleCnt="3" custScaleX="102540" custScaleY="158794" custLinFactNeighborY="-2705">
        <dgm:presLayoutVars>
          <dgm:chPref val="3"/>
        </dgm:presLayoutVars>
      </dgm:prSet>
      <dgm:spPr/>
      <dgm:t>
        <a:bodyPr/>
        <a:lstStyle/>
        <a:p>
          <a:endParaRPr lang="nb-NO"/>
        </a:p>
      </dgm:t>
    </dgm:pt>
    <dgm:pt modelId="{CE283AA3-2BF0-47DD-8C09-525909D61BB2}" type="pres">
      <dgm:prSet presAssocID="{5BB4F0D7-777D-4572-B5E0-144230187F4D}" presName="rootConnector" presStyleLbl="node2" presStyleIdx="1" presStyleCnt="3"/>
      <dgm:spPr/>
      <dgm:t>
        <a:bodyPr/>
        <a:lstStyle/>
        <a:p>
          <a:endParaRPr lang="en-US"/>
        </a:p>
      </dgm:t>
    </dgm:pt>
    <dgm:pt modelId="{25D1F79E-8039-46B7-96F8-17321AE664DA}" type="pres">
      <dgm:prSet presAssocID="{5BB4F0D7-777D-4572-B5E0-144230187F4D}" presName="hierChild4" presStyleCnt="0"/>
      <dgm:spPr/>
    </dgm:pt>
    <dgm:pt modelId="{84C5257B-5A40-43C2-AE86-01CDE71ABFEA}" type="pres">
      <dgm:prSet presAssocID="{5BB4F0D7-777D-4572-B5E0-144230187F4D}" presName="hierChild5" presStyleCnt="0"/>
      <dgm:spPr/>
    </dgm:pt>
    <dgm:pt modelId="{F6B91EFE-474E-4403-9597-9F3B4ED2C0A7}" type="pres">
      <dgm:prSet presAssocID="{ED3D9391-864A-4A2D-9223-A04D1CF70B7E}" presName="Name37" presStyleLbl="parChTrans1D2" presStyleIdx="2" presStyleCnt="3"/>
      <dgm:spPr/>
      <dgm:t>
        <a:bodyPr/>
        <a:lstStyle/>
        <a:p>
          <a:endParaRPr lang="en-US"/>
        </a:p>
      </dgm:t>
    </dgm:pt>
    <dgm:pt modelId="{A5BE4742-76FE-44E5-B1CC-678486978084}" type="pres">
      <dgm:prSet presAssocID="{7380BEEC-8DDC-4AD7-8CED-BBBE0A423A42}" presName="hierRoot2" presStyleCnt="0">
        <dgm:presLayoutVars>
          <dgm:hierBranch val="init"/>
        </dgm:presLayoutVars>
      </dgm:prSet>
      <dgm:spPr/>
    </dgm:pt>
    <dgm:pt modelId="{5762F87E-D943-4163-A377-6784F9F9C9DD}" type="pres">
      <dgm:prSet presAssocID="{7380BEEC-8DDC-4AD7-8CED-BBBE0A423A42}" presName="rootComposite" presStyleCnt="0"/>
      <dgm:spPr/>
    </dgm:pt>
    <dgm:pt modelId="{8384D8E9-D3E7-4009-8782-F6260DDAA126}" type="pres">
      <dgm:prSet presAssocID="{7380BEEC-8DDC-4AD7-8CED-BBBE0A423A42}" presName="rootText" presStyleLbl="node2" presStyleIdx="2" presStyleCnt="3" custScaleX="100212" custScaleY="157176">
        <dgm:presLayoutVars>
          <dgm:chPref val="3"/>
        </dgm:presLayoutVars>
      </dgm:prSet>
      <dgm:spPr/>
      <dgm:t>
        <a:bodyPr/>
        <a:lstStyle/>
        <a:p>
          <a:endParaRPr lang="nb-NO"/>
        </a:p>
      </dgm:t>
    </dgm:pt>
    <dgm:pt modelId="{A6517373-0362-4861-B532-E362071CB382}" type="pres">
      <dgm:prSet presAssocID="{7380BEEC-8DDC-4AD7-8CED-BBBE0A423A42}" presName="rootConnector" presStyleLbl="node2" presStyleIdx="2" presStyleCnt="3"/>
      <dgm:spPr/>
      <dgm:t>
        <a:bodyPr/>
        <a:lstStyle/>
        <a:p>
          <a:endParaRPr lang="en-US"/>
        </a:p>
      </dgm:t>
    </dgm:pt>
    <dgm:pt modelId="{BF8C826D-FD3E-468A-962E-4F01E8E8980C}" type="pres">
      <dgm:prSet presAssocID="{7380BEEC-8DDC-4AD7-8CED-BBBE0A423A42}" presName="hierChild4" presStyleCnt="0"/>
      <dgm:spPr/>
    </dgm:pt>
    <dgm:pt modelId="{518F80C7-5E57-45E5-A6CB-6C3ADFD8A04C}" type="pres">
      <dgm:prSet presAssocID="{7380BEEC-8DDC-4AD7-8CED-BBBE0A423A42}" presName="hierChild5" presStyleCnt="0"/>
      <dgm:spPr/>
    </dgm:pt>
    <dgm:pt modelId="{66B438CF-830A-4BCB-9793-D61C42D47E05}" type="pres">
      <dgm:prSet presAssocID="{E747501A-19E8-4483-8A85-426ACA6ACAF0}" presName="hierChild3" presStyleCnt="0"/>
      <dgm:spPr/>
    </dgm:pt>
    <dgm:pt modelId="{5E65A68A-EC24-4256-9531-1D3240952C9F}" type="pres">
      <dgm:prSet presAssocID="{C36EBD8F-BEEF-4845-9108-9DF2A40F79A6}" presName="hierRoot1" presStyleCnt="0">
        <dgm:presLayoutVars>
          <dgm:hierBranch val="init"/>
        </dgm:presLayoutVars>
      </dgm:prSet>
      <dgm:spPr/>
    </dgm:pt>
    <dgm:pt modelId="{A2E04EEE-4767-40C2-A9B2-9511D62D5745}" type="pres">
      <dgm:prSet presAssocID="{C36EBD8F-BEEF-4845-9108-9DF2A40F79A6}" presName="rootComposite1" presStyleCnt="0"/>
      <dgm:spPr/>
    </dgm:pt>
    <dgm:pt modelId="{9C79D37D-9FB1-4CA5-B5C8-4991732A9377}" type="pres">
      <dgm:prSet presAssocID="{C36EBD8F-BEEF-4845-9108-9DF2A40F79A6}" presName="rootText1" presStyleLbl="node0" presStyleIdx="1" presStyleCnt="2" custScaleX="82055" custScaleY="78805" custLinFactNeighborX="11788" custLinFactNeighborY="56571">
        <dgm:presLayoutVars>
          <dgm:chPref val="3"/>
        </dgm:presLayoutVars>
      </dgm:prSet>
      <dgm:spPr/>
      <dgm:t>
        <a:bodyPr/>
        <a:lstStyle/>
        <a:p>
          <a:endParaRPr lang="en-US"/>
        </a:p>
      </dgm:t>
    </dgm:pt>
    <dgm:pt modelId="{B057261F-7480-44A3-9B89-9DF211C00A1C}" type="pres">
      <dgm:prSet presAssocID="{C36EBD8F-BEEF-4845-9108-9DF2A40F79A6}" presName="rootConnector1" presStyleLbl="node1" presStyleIdx="0" presStyleCnt="0"/>
      <dgm:spPr/>
      <dgm:t>
        <a:bodyPr/>
        <a:lstStyle/>
        <a:p>
          <a:endParaRPr lang="en-US"/>
        </a:p>
      </dgm:t>
    </dgm:pt>
    <dgm:pt modelId="{C49D53E4-11D3-43BC-9110-30403F8A5D73}" type="pres">
      <dgm:prSet presAssocID="{C36EBD8F-BEEF-4845-9108-9DF2A40F79A6}" presName="hierChild2" presStyleCnt="0"/>
      <dgm:spPr/>
    </dgm:pt>
    <dgm:pt modelId="{93DFEF51-9AD0-4365-8507-CC49B707F916}" type="pres">
      <dgm:prSet presAssocID="{C36EBD8F-BEEF-4845-9108-9DF2A40F79A6}" presName="hierChild3" presStyleCnt="0"/>
      <dgm:spPr/>
    </dgm:pt>
  </dgm:ptLst>
  <dgm:cxnLst>
    <dgm:cxn modelId="{C83FC3F9-4D7C-4539-889E-431F746A1EC4}" type="presOf" srcId="{E747501A-19E8-4483-8A85-426ACA6ACAF0}" destId="{77DB266A-1EB4-40C4-9E76-F8CAEFA6C002}" srcOrd="0" destOrd="0" presId="urn:microsoft.com/office/officeart/2005/8/layout/orgChart1"/>
    <dgm:cxn modelId="{AA147A4F-07C2-4F1A-A1EA-E5638CFD95ED}" srcId="{EAB4DD9F-AE2B-4776-8E1F-A5B092BA6F3E}" destId="{E747501A-19E8-4483-8A85-426ACA6ACAF0}" srcOrd="0" destOrd="0" parTransId="{70811F27-3051-4B12-A5DD-D682BCB45B09}" sibTransId="{82708929-DEEB-4BAE-A1CC-9DA2949D021E}"/>
    <dgm:cxn modelId="{6B3D9C4F-02E0-4B8A-96F7-6FE15CB62E4D}" type="presOf" srcId="{E3E4DD8F-7352-4B4B-A60D-0F277A746A94}" destId="{731A903F-7A0F-4E17-8E1E-08EC1B978510}" srcOrd="0" destOrd="0" presId="urn:microsoft.com/office/officeart/2005/8/layout/orgChart1"/>
    <dgm:cxn modelId="{8574C5BA-A219-4717-8971-64BFE7B6E35F}" type="presOf" srcId="{7380BEEC-8DDC-4AD7-8CED-BBBE0A423A42}" destId="{8384D8E9-D3E7-4009-8782-F6260DDAA126}" srcOrd="0" destOrd="0" presId="urn:microsoft.com/office/officeart/2005/8/layout/orgChart1"/>
    <dgm:cxn modelId="{6199CE60-765A-46A5-9A21-23636FB0D36D}" type="presOf" srcId="{E56DF606-171E-4190-8014-088514F68DC8}" destId="{4890FBCD-B51E-44E8-8100-5508D08FA2AE}" srcOrd="0" destOrd="0" presId="urn:microsoft.com/office/officeart/2005/8/layout/orgChart1"/>
    <dgm:cxn modelId="{0BBCAD22-5A19-4679-9046-6F9341FC117B}" srcId="{E747501A-19E8-4483-8A85-426ACA6ACAF0}" destId="{E3E4DD8F-7352-4B4B-A60D-0F277A746A94}" srcOrd="0" destOrd="0" parTransId="{FCC98DB6-2E31-44DF-B257-BA01D694FD40}" sibTransId="{2471E9E5-ED29-4FA1-B2E0-043FC77CD3DA}"/>
    <dgm:cxn modelId="{46B1284B-4664-4BA7-B910-617F90447777}" srcId="{EAB4DD9F-AE2B-4776-8E1F-A5B092BA6F3E}" destId="{C36EBD8F-BEEF-4845-9108-9DF2A40F79A6}" srcOrd="1" destOrd="0" parTransId="{EF13A63F-9E8B-4B53-A0D9-C496A2FCD38A}" sibTransId="{C0B51AEA-C053-4EAD-A550-FF1173AF7A2A}"/>
    <dgm:cxn modelId="{BE3B17AD-1FF4-4555-9141-D3D41E011D0C}" srcId="{E747501A-19E8-4483-8A85-426ACA6ACAF0}" destId="{7380BEEC-8DDC-4AD7-8CED-BBBE0A423A42}" srcOrd="2" destOrd="0" parTransId="{ED3D9391-864A-4A2D-9223-A04D1CF70B7E}" sibTransId="{DFEFB36D-AF92-44D4-B9DD-43458BCBF6C4}"/>
    <dgm:cxn modelId="{8CE3BFDB-20F9-45D1-B44E-F91D42297D98}" srcId="{E747501A-19E8-4483-8A85-426ACA6ACAF0}" destId="{5BB4F0D7-777D-4572-B5E0-144230187F4D}" srcOrd="1" destOrd="0" parTransId="{E56DF606-171E-4190-8014-088514F68DC8}" sibTransId="{1BED37EB-1487-4108-B052-6051D540175D}"/>
    <dgm:cxn modelId="{A0F5BA99-4181-41FC-9E2C-FC86F499C44E}" type="presOf" srcId="{7380BEEC-8DDC-4AD7-8CED-BBBE0A423A42}" destId="{A6517373-0362-4861-B532-E362071CB382}" srcOrd="1" destOrd="0" presId="urn:microsoft.com/office/officeart/2005/8/layout/orgChart1"/>
    <dgm:cxn modelId="{1D41463D-4151-40FD-B24F-6A0360D171EC}" type="presOf" srcId="{C36EBD8F-BEEF-4845-9108-9DF2A40F79A6}" destId="{B057261F-7480-44A3-9B89-9DF211C00A1C}" srcOrd="1" destOrd="0" presId="urn:microsoft.com/office/officeart/2005/8/layout/orgChart1"/>
    <dgm:cxn modelId="{CC99B3A1-5050-42CC-8C41-8DB8F497B16C}" type="presOf" srcId="{C36EBD8F-BEEF-4845-9108-9DF2A40F79A6}" destId="{9C79D37D-9FB1-4CA5-B5C8-4991732A9377}" srcOrd="0" destOrd="0" presId="urn:microsoft.com/office/officeart/2005/8/layout/orgChart1"/>
    <dgm:cxn modelId="{C0F388FC-D079-4FFB-8037-E36650BDD154}" type="presOf" srcId="{FCC98DB6-2E31-44DF-B257-BA01D694FD40}" destId="{59593588-63D6-43A4-BFC3-42E5848D6A36}" srcOrd="0" destOrd="0" presId="urn:microsoft.com/office/officeart/2005/8/layout/orgChart1"/>
    <dgm:cxn modelId="{616AF347-C59B-4490-960F-50DD34877C89}" type="presOf" srcId="{5BB4F0D7-777D-4572-B5E0-144230187F4D}" destId="{CE283AA3-2BF0-47DD-8C09-525909D61BB2}" srcOrd="1" destOrd="0" presId="urn:microsoft.com/office/officeart/2005/8/layout/orgChart1"/>
    <dgm:cxn modelId="{0206191A-1D61-4B90-B14C-235E2BB75AC0}" type="presOf" srcId="{E747501A-19E8-4483-8A85-426ACA6ACAF0}" destId="{BE042C90-34E1-4E49-9EED-108FDA46647E}" srcOrd="1" destOrd="0" presId="urn:microsoft.com/office/officeart/2005/8/layout/orgChart1"/>
    <dgm:cxn modelId="{577BDFA1-A0E7-4D82-9047-5E8A8FD5250F}" type="presOf" srcId="{EAB4DD9F-AE2B-4776-8E1F-A5B092BA6F3E}" destId="{7B21053C-0A50-4234-A904-34F7EA3FDF4D}" srcOrd="0" destOrd="0" presId="urn:microsoft.com/office/officeart/2005/8/layout/orgChart1"/>
    <dgm:cxn modelId="{2838B246-C358-4548-994C-6FDD822C4776}" type="presOf" srcId="{E3E4DD8F-7352-4B4B-A60D-0F277A746A94}" destId="{7F1702D2-9BE0-4E1E-9FD9-83D4A31AECC0}" srcOrd="1" destOrd="0" presId="urn:microsoft.com/office/officeart/2005/8/layout/orgChart1"/>
    <dgm:cxn modelId="{7B131A14-A88C-4716-9E44-F37F13EFF200}" type="presOf" srcId="{ED3D9391-864A-4A2D-9223-A04D1CF70B7E}" destId="{F6B91EFE-474E-4403-9597-9F3B4ED2C0A7}" srcOrd="0" destOrd="0" presId="urn:microsoft.com/office/officeart/2005/8/layout/orgChart1"/>
    <dgm:cxn modelId="{08D4A0D8-3C32-4706-9D94-20F6C16C0D1D}" type="presOf" srcId="{5BB4F0D7-777D-4572-B5E0-144230187F4D}" destId="{B4E76E7D-43E9-472A-B776-8B2F04F3A05F}" srcOrd="0" destOrd="0" presId="urn:microsoft.com/office/officeart/2005/8/layout/orgChart1"/>
    <dgm:cxn modelId="{711DDAEC-9954-4A28-A7CC-1376562935A8}" type="presParOf" srcId="{7B21053C-0A50-4234-A904-34F7EA3FDF4D}" destId="{D701F43F-B40F-4B9B-BA68-DEB70930AC6B}" srcOrd="0" destOrd="0" presId="urn:microsoft.com/office/officeart/2005/8/layout/orgChart1"/>
    <dgm:cxn modelId="{E852857B-C4EA-429B-94F7-AED67B62A598}" type="presParOf" srcId="{D701F43F-B40F-4B9B-BA68-DEB70930AC6B}" destId="{818F196B-4974-4101-840D-3F64E4854DD2}" srcOrd="0" destOrd="0" presId="urn:microsoft.com/office/officeart/2005/8/layout/orgChart1"/>
    <dgm:cxn modelId="{D2732B59-316F-4949-A230-CD2CCFF14D29}" type="presParOf" srcId="{818F196B-4974-4101-840D-3F64E4854DD2}" destId="{77DB266A-1EB4-40C4-9E76-F8CAEFA6C002}" srcOrd="0" destOrd="0" presId="urn:microsoft.com/office/officeart/2005/8/layout/orgChart1"/>
    <dgm:cxn modelId="{42FC84E8-D8ED-44CF-A61B-7CE2F420C6C6}" type="presParOf" srcId="{818F196B-4974-4101-840D-3F64E4854DD2}" destId="{BE042C90-34E1-4E49-9EED-108FDA46647E}" srcOrd="1" destOrd="0" presId="urn:microsoft.com/office/officeart/2005/8/layout/orgChart1"/>
    <dgm:cxn modelId="{D0184D39-3416-4E8B-A6B7-F5F01A8AB5F5}" type="presParOf" srcId="{D701F43F-B40F-4B9B-BA68-DEB70930AC6B}" destId="{C1E90EFE-A446-46C9-B27D-B5C185D440B4}" srcOrd="1" destOrd="0" presId="urn:microsoft.com/office/officeart/2005/8/layout/orgChart1"/>
    <dgm:cxn modelId="{8735E56E-AC72-4ECC-94CC-304F2B16FF01}" type="presParOf" srcId="{C1E90EFE-A446-46C9-B27D-B5C185D440B4}" destId="{59593588-63D6-43A4-BFC3-42E5848D6A36}" srcOrd="0" destOrd="0" presId="urn:microsoft.com/office/officeart/2005/8/layout/orgChart1"/>
    <dgm:cxn modelId="{9FC522A8-1804-4929-867F-C76682303B5D}" type="presParOf" srcId="{C1E90EFE-A446-46C9-B27D-B5C185D440B4}" destId="{18F96BA8-A9A5-408A-8C1F-6A1B7DCA218C}" srcOrd="1" destOrd="0" presId="urn:microsoft.com/office/officeart/2005/8/layout/orgChart1"/>
    <dgm:cxn modelId="{6F2504E0-C52E-478B-B123-E9D64E6108C8}" type="presParOf" srcId="{18F96BA8-A9A5-408A-8C1F-6A1B7DCA218C}" destId="{06ACDCB5-138C-4FAE-89D2-031240979549}" srcOrd="0" destOrd="0" presId="urn:microsoft.com/office/officeart/2005/8/layout/orgChart1"/>
    <dgm:cxn modelId="{243D3270-F1B3-4AE7-B7F3-E6BA36F508B0}" type="presParOf" srcId="{06ACDCB5-138C-4FAE-89D2-031240979549}" destId="{731A903F-7A0F-4E17-8E1E-08EC1B978510}" srcOrd="0" destOrd="0" presId="urn:microsoft.com/office/officeart/2005/8/layout/orgChart1"/>
    <dgm:cxn modelId="{770A28E0-11AE-4BD8-84D2-0CDC35F76D31}" type="presParOf" srcId="{06ACDCB5-138C-4FAE-89D2-031240979549}" destId="{7F1702D2-9BE0-4E1E-9FD9-83D4A31AECC0}" srcOrd="1" destOrd="0" presId="urn:microsoft.com/office/officeart/2005/8/layout/orgChart1"/>
    <dgm:cxn modelId="{5A823B3B-9746-484E-BB9D-BE7E02129DCC}" type="presParOf" srcId="{18F96BA8-A9A5-408A-8C1F-6A1B7DCA218C}" destId="{FBFC27E3-2356-43A0-8533-7A89F306CC21}" srcOrd="1" destOrd="0" presId="urn:microsoft.com/office/officeart/2005/8/layout/orgChart1"/>
    <dgm:cxn modelId="{68754B1E-F189-4331-939A-6D2059009D37}" type="presParOf" srcId="{18F96BA8-A9A5-408A-8C1F-6A1B7DCA218C}" destId="{F09E2EC7-D3B9-43D1-8F79-147F8FDD327A}" srcOrd="2" destOrd="0" presId="urn:microsoft.com/office/officeart/2005/8/layout/orgChart1"/>
    <dgm:cxn modelId="{4B049BED-5CFC-447F-A27C-CD09B527191C}" type="presParOf" srcId="{C1E90EFE-A446-46C9-B27D-B5C185D440B4}" destId="{4890FBCD-B51E-44E8-8100-5508D08FA2AE}" srcOrd="2" destOrd="0" presId="urn:microsoft.com/office/officeart/2005/8/layout/orgChart1"/>
    <dgm:cxn modelId="{97C719AA-06E0-4ED0-B641-8FE9934B028F}" type="presParOf" srcId="{C1E90EFE-A446-46C9-B27D-B5C185D440B4}" destId="{9830DC18-47F0-433D-86F8-F038057D0FC6}" srcOrd="3" destOrd="0" presId="urn:microsoft.com/office/officeart/2005/8/layout/orgChart1"/>
    <dgm:cxn modelId="{F8E4D48B-10D0-4CC6-8FC3-1007B77E1C1C}" type="presParOf" srcId="{9830DC18-47F0-433D-86F8-F038057D0FC6}" destId="{E526BFBD-F12E-4330-BE05-7C5AD7456CCB}" srcOrd="0" destOrd="0" presId="urn:microsoft.com/office/officeart/2005/8/layout/orgChart1"/>
    <dgm:cxn modelId="{0D67E99E-7B68-46F9-A8EA-C45BD076FD18}" type="presParOf" srcId="{E526BFBD-F12E-4330-BE05-7C5AD7456CCB}" destId="{B4E76E7D-43E9-472A-B776-8B2F04F3A05F}" srcOrd="0" destOrd="0" presId="urn:microsoft.com/office/officeart/2005/8/layout/orgChart1"/>
    <dgm:cxn modelId="{8CC42EB5-1571-42A5-B4C6-5E4D92512DEA}" type="presParOf" srcId="{E526BFBD-F12E-4330-BE05-7C5AD7456CCB}" destId="{CE283AA3-2BF0-47DD-8C09-525909D61BB2}" srcOrd="1" destOrd="0" presId="urn:microsoft.com/office/officeart/2005/8/layout/orgChart1"/>
    <dgm:cxn modelId="{416841BB-4279-4EFD-BE1B-0725628F0833}" type="presParOf" srcId="{9830DC18-47F0-433D-86F8-F038057D0FC6}" destId="{25D1F79E-8039-46B7-96F8-17321AE664DA}" srcOrd="1" destOrd="0" presId="urn:microsoft.com/office/officeart/2005/8/layout/orgChart1"/>
    <dgm:cxn modelId="{D8C20500-0F7D-410F-85F7-2434BE7AB32B}" type="presParOf" srcId="{9830DC18-47F0-433D-86F8-F038057D0FC6}" destId="{84C5257B-5A40-43C2-AE86-01CDE71ABFEA}" srcOrd="2" destOrd="0" presId="urn:microsoft.com/office/officeart/2005/8/layout/orgChart1"/>
    <dgm:cxn modelId="{76DBC603-45B7-408C-9726-2305187583D9}" type="presParOf" srcId="{C1E90EFE-A446-46C9-B27D-B5C185D440B4}" destId="{F6B91EFE-474E-4403-9597-9F3B4ED2C0A7}" srcOrd="4" destOrd="0" presId="urn:microsoft.com/office/officeart/2005/8/layout/orgChart1"/>
    <dgm:cxn modelId="{754F519D-67B3-47D5-AF2C-6F967450BC6E}" type="presParOf" srcId="{C1E90EFE-A446-46C9-B27D-B5C185D440B4}" destId="{A5BE4742-76FE-44E5-B1CC-678486978084}" srcOrd="5" destOrd="0" presId="urn:microsoft.com/office/officeart/2005/8/layout/orgChart1"/>
    <dgm:cxn modelId="{58F1A5D7-3164-4A7E-8DDD-521A82486485}" type="presParOf" srcId="{A5BE4742-76FE-44E5-B1CC-678486978084}" destId="{5762F87E-D943-4163-A377-6784F9F9C9DD}" srcOrd="0" destOrd="0" presId="urn:microsoft.com/office/officeart/2005/8/layout/orgChart1"/>
    <dgm:cxn modelId="{EF907052-D079-4CCC-B247-81ADF07426F2}" type="presParOf" srcId="{5762F87E-D943-4163-A377-6784F9F9C9DD}" destId="{8384D8E9-D3E7-4009-8782-F6260DDAA126}" srcOrd="0" destOrd="0" presId="urn:microsoft.com/office/officeart/2005/8/layout/orgChart1"/>
    <dgm:cxn modelId="{48ABF78E-B53A-441F-996C-8ED8A43D6C22}" type="presParOf" srcId="{5762F87E-D943-4163-A377-6784F9F9C9DD}" destId="{A6517373-0362-4861-B532-E362071CB382}" srcOrd="1" destOrd="0" presId="urn:microsoft.com/office/officeart/2005/8/layout/orgChart1"/>
    <dgm:cxn modelId="{5215DC10-F95B-4B63-B25A-055C1BB0B72C}" type="presParOf" srcId="{A5BE4742-76FE-44E5-B1CC-678486978084}" destId="{BF8C826D-FD3E-468A-962E-4F01E8E8980C}" srcOrd="1" destOrd="0" presId="urn:microsoft.com/office/officeart/2005/8/layout/orgChart1"/>
    <dgm:cxn modelId="{29B9D830-6B4C-489B-8B7D-986E71FFA1A7}" type="presParOf" srcId="{A5BE4742-76FE-44E5-B1CC-678486978084}" destId="{518F80C7-5E57-45E5-A6CB-6C3ADFD8A04C}" srcOrd="2" destOrd="0" presId="urn:microsoft.com/office/officeart/2005/8/layout/orgChart1"/>
    <dgm:cxn modelId="{1D1321B9-4D3C-4AA7-A1F1-7784917D648B}" type="presParOf" srcId="{D701F43F-B40F-4B9B-BA68-DEB70930AC6B}" destId="{66B438CF-830A-4BCB-9793-D61C42D47E05}" srcOrd="2" destOrd="0" presId="urn:microsoft.com/office/officeart/2005/8/layout/orgChart1"/>
    <dgm:cxn modelId="{C69BE638-7D43-4EFC-BD35-9D5A05814B68}" type="presParOf" srcId="{7B21053C-0A50-4234-A904-34F7EA3FDF4D}" destId="{5E65A68A-EC24-4256-9531-1D3240952C9F}" srcOrd="1" destOrd="0" presId="urn:microsoft.com/office/officeart/2005/8/layout/orgChart1"/>
    <dgm:cxn modelId="{3989B534-F9F6-426B-8FC3-56477D004905}" type="presParOf" srcId="{5E65A68A-EC24-4256-9531-1D3240952C9F}" destId="{A2E04EEE-4767-40C2-A9B2-9511D62D5745}" srcOrd="0" destOrd="0" presId="urn:microsoft.com/office/officeart/2005/8/layout/orgChart1"/>
    <dgm:cxn modelId="{F8300CA8-BFC3-4A9F-9745-B6E365B60FA2}" type="presParOf" srcId="{A2E04EEE-4767-40C2-A9B2-9511D62D5745}" destId="{9C79D37D-9FB1-4CA5-B5C8-4991732A9377}" srcOrd="0" destOrd="0" presId="urn:microsoft.com/office/officeart/2005/8/layout/orgChart1"/>
    <dgm:cxn modelId="{A1CF6E2B-D2F4-4AB8-8BBF-67548F56715C}" type="presParOf" srcId="{A2E04EEE-4767-40C2-A9B2-9511D62D5745}" destId="{B057261F-7480-44A3-9B89-9DF211C00A1C}" srcOrd="1" destOrd="0" presId="urn:microsoft.com/office/officeart/2005/8/layout/orgChart1"/>
    <dgm:cxn modelId="{D0AED608-867D-444F-B9A8-ACC291DCB9F8}" type="presParOf" srcId="{5E65A68A-EC24-4256-9531-1D3240952C9F}" destId="{C49D53E4-11D3-43BC-9110-30403F8A5D73}" srcOrd="1" destOrd="0" presId="urn:microsoft.com/office/officeart/2005/8/layout/orgChart1"/>
    <dgm:cxn modelId="{47DAF5A5-A3B9-4F3C-B50C-0E4C8BEB3BC1}" type="presParOf" srcId="{5E65A68A-EC24-4256-9531-1D3240952C9F}" destId="{93DFEF51-9AD0-4365-8507-CC49B707F916}"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B4DD9F-AE2B-4776-8E1F-A5B092BA6F3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E747501A-19E8-4483-8A85-426ACA6ACAF0}">
      <dgm:prSet phldrT="[Text]" custT="1"/>
      <dgm:spPr/>
      <dgm:t>
        <a:bodyPr/>
        <a:lstStyle/>
        <a:p>
          <a:r>
            <a:rPr lang="nb-NO" sz="3200" b="1" dirty="0" err="1" smtClean="0">
              <a:latin typeface="Arial Narrow" pitchFamily="34" charset="0"/>
            </a:rPr>
            <a:t>Endurance</a:t>
          </a:r>
          <a:r>
            <a:rPr lang="nb-NO" sz="3200" b="1" dirty="0" smtClean="0">
              <a:latin typeface="Arial Narrow" pitchFamily="34" charset="0"/>
            </a:rPr>
            <a:t> </a:t>
          </a:r>
          <a:r>
            <a:rPr lang="nb-NO" sz="3200" b="1" dirty="0" err="1" smtClean="0">
              <a:latin typeface="Arial Narrow" pitchFamily="34" charset="0"/>
            </a:rPr>
            <a:t>Performance</a:t>
          </a:r>
          <a:r>
            <a:rPr lang="nb-NO" sz="3200" b="1" dirty="0" smtClean="0">
              <a:latin typeface="Arial Narrow" pitchFamily="34" charset="0"/>
            </a:rPr>
            <a:t> Power</a:t>
          </a:r>
          <a:endParaRPr lang="nb-NO" sz="3200" b="1" dirty="0">
            <a:latin typeface="Arial Narrow" pitchFamily="34" charset="0"/>
          </a:endParaRPr>
        </a:p>
      </dgm:t>
    </dgm:pt>
    <dgm:pt modelId="{70811F27-3051-4B12-A5DD-D682BCB45B09}" type="parTrans" cxnId="{AA147A4F-07C2-4F1A-A1EA-E5638CFD95ED}">
      <dgm:prSet/>
      <dgm:spPr/>
      <dgm:t>
        <a:bodyPr/>
        <a:lstStyle/>
        <a:p>
          <a:endParaRPr lang="nb-NO"/>
        </a:p>
      </dgm:t>
    </dgm:pt>
    <dgm:pt modelId="{82708929-DEEB-4BAE-A1CC-9DA2949D021E}" type="sibTrans" cxnId="{AA147A4F-07C2-4F1A-A1EA-E5638CFD95ED}">
      <dgm:prSet/>
      <dgm:spPr/>
      <dgm:t>
        <a:bodyPr/>
        <a:lstStyle/>
        <a:p>
          <a:endParaRPr lang="nb-NO"/>
        </a:p>
      </dgm:t>
    </dgm:pt>
    <dgm:pt modelId="{E3E4DD8F-7352-4B4B-A60D-0F277A746A94}">
      <dgm:prSet phldrT="[Text]" custT="1"/>
      <dgm:spPr>
        <a:solidFill>
          <a:schemeClr val="accent1"/>
        </a:solidFill>
      </dgm:spPr>
      <dgm:t>
        <a:bodyPr/>
        <a:lstStyle/>
        <a:p>
          <a:r>
            <a:rPr lang="en-US" sz="2400" b="1" dirty="0" smtClean="0">
              <a:latin typeface="Arial" charset="0"/>
            </a:rPr>
            <a:t>Maximal</a:t>
          </a:r>
          <a:br>
            <a:rPr lang="en-US" sz="2400" b="1" dirty="0" smtClean="0">
              <a:latin typeface="Arial" charset="0"/>
            </a:rPr>
          </a:br>
          <a:r>
            <a:rPr lang="en-US" sz="2400" b="1" dirty="0" smtClean="0">
              <a:latin typeface="Arial" charset="0"/>
            </a:rPr>
            <a:t>oxygen consumption</a:t>
          </a:r>
        </a:p>
        <a:p>
          <a:r>
            <a:rPr lang="en-US" sz="2400" b="1" dirty="0" smtClean="0">
              <a:latin typeface="Arial" charset="0"/>
            </a:rPr>
            <a:t>(VO</a:t>
          </a:r>
          <a:r>
            <a:rPr lang="en-US" sz="2400" b="1" baseline="-25000" dirty="0" smtClean="0">
              <a:latin typeface="Arial" charset="0"/>
            </a:rPr>
            <a:t>2</a:t>
          </a:r>
          <a:r>
            <a:rPr lang="en-US" sz="2400" b="1" baseline="0" dirty="0" smtClean="0">
              <a:latin typeface="Arial" charset="0"/>
            </a:rPr>
            <a:t>max</a:t>
          </a:r>
          <a:r>
            <a:rPr lang="en-US" sz="2400" b="1" dirty="0" smtClean="0">
              <a:latin typeface="Arial" charset="0"/>
            </a:rPr>
            <a:t>)</a:t>
          </a:r>
          <a:endParaRPr lang="nb-NO" sz="2400" dirty="0"/>
        </a:p>
      </dgm:t>
    </dgm:pt>
    <dgm:pt modelId="{FCC98DB6-2E31-44DF-B257-BA01D694FD40}" type="parTrans" cxnId="{0BBCAD22-5A19-4679-9046-6F9341FC117B}">
      <dgm:prSet/>
      <dgm:spPr/>
      <dgm:t>
        <a:bodyPr/>
        <a:lstStyle/>
        <a:p>
          <a:endParaRPr lang="nb-NO"/>
        </a:p>
      </dgm:t>
    </dgm:pt>
    <dgm:pt modelId="{2471E9E5-ED29-4FA1-B2E0-043FC77CD3DA}" type="sibTrans" cxnId="{0BBCAD22-5A19-4679-9046-6F9341FC117B}">
      <dgm:prSet/>
      <dgm:spPr/>
      <dgm:t>
        <a:bodyPr/>
        <a:lstStyle/>
        <a:p>
          <a:endParaRPr lang="nb-NO"/>
        </a:p>
      </dgm:t>
    </dgm:pt>
    <dgm:pt modelId="{5BB4F0D7-777D-4572-B5E0-144230187F4D}">
      <dgm:prSet phldrT="[Text]"/>
      <dgm:spPr>
        <a:solidFill>
          <a:srgbClr val="2C7C9F"/>
        </a:solidFill>
      </dgm:spPr>
      <dgm:t>
        <a:bodyPr/>
        <a:lstStyle/>
        <a:p>
          <a:r>
            <a:rPr lang="en-US" b="1" dirty="0" smtClean="0">
              <a:latin typeface="Arial" charset="0"/>
            </a:rPr>
            <a:t>Fractional utilization</a:t>
          </a:r>
        </a:p>
        <a:p>
          <a:r>
            <a:rPr lang="en-US" b="1" dirty="0" smtClean="0">
              <a:latin typeface="Arial" charset="0"/>
            </a:rPr>
            <a:t>(LT/VT/MLSS)</a:t>
          </a:r>
          <a:endParaRPr lang="nb-NO" dirty="0"/>
        </a:p>
      </dgm:t>
    </dgm:pt>
    <dgm:pt modelId="{E56DF606-171E-4190-8014-088514F68DC8}" type="parTrans" cxnId="{8CE3BFDB-20F9-45D1-B44E-F91D42297D98}">
      <dgm:prSet/>
      <dgm:spPr/>
      <dgm:t>
        <a:bodyPr/>
        <a:lstStyle/>
        <a:p>
          <a:endParaRPr lang="nb-NO"/>
        </a:p>
      </dgm:t>
    </dgm:pt>
    <dgm:pt modelId="{1BED37EB-1487-4108-B052-6051D540175D}" type="sibTrans" cxnId="{8CE3BFDB-20F9-45D1-B44E-F91D42297D98}">
      <dgm:prSet/>
      <dgm:spPr/>
      <dgm:t>
        <a:bodyPr/>
        <a:lstStyle/>
        <a:p>
          <a:endParaRPr lang="nb-NO"/>
        </a:p>
      </dgm:t>
    </dgm:pt>
    <dgm:pt modelId="{7380BEEC-8DDC-4AD7-8CED-BBBE0A423A42}">
      <dgm:prSet phldrT="[Text]" custT="1"/>
      <dgm:spPr>
        <a:solidFill>
          <a:srgbClr val="2C7C9F"/>
        </a:solidFill>
      </dgm:spPr>
      <dgm:t>
        <a:bodyPr/>
        <a:lstStyle/>
        <a:p>
          <a:r>
            <a:rPr lang="en-US" sz="2600" b="1" dirty="0" smtClean="0">
              <a:latin typeface="Arial" charset="0"/>
            </a:rPr>
            <a:t>Work efficiency</a:t>
          </a:r>
        </a:p>
        <a:p>
          <a:r>
            <a:rPr lang="en-US" sz="2400" b="1" dirty="0" smtClean="0">
              <a:latin typeface="Arial" charset="0"/>
            </a:rPr>
            <a:t>(power per VO2)</a:t>
          </a:r>
          <a:endParaRPr lang="nb-NO" sz="2400" dirty="0"/>
        </a:p>
      </dgm:t>
    </dgm:pt>
    <dgm:pt modelId="{ED3D9391-864A-4A2D-9223-A04D1CF70B7E}" type="parTrans" cxnId="{BE3B17AD-1FF4-4555-9141-D3D41E011D0C}">
      <dgm:prSet/>
      <dgm:spPr/>
      <dgm:t>
        <a:bodyPr/>
        <a:lstStyle/>
        <a:p>
          <a:endParaRPr lang="nb-NO"/>
        </a:p>
      </dgm:t>
    </dgm:pt>
    <dgm:pt modelId="{DFEFB36D-AF92-44D4-B9DD-43458BCBF6C4}" type="sibTrans" cxnId="{BE3B17AD-1FF4-4555-9141-D3D41E011D0C}">
      <dgm:prSet/>
      <dgm:spPr/>
      <dgm:t>
        <a:bodyPr/>
        <a:lstStyle/>
        <a:p>
          <a:endParaRPr lang="nb-NO"/>
        </a:p>
      </dgm:t>
    </dgm:pt>
    <dgm:pt modelId="{C36EBD8F-BEEF-4845-9108-9DF2A40F79A6}">
      <dgm:prSet phldrT="[Text]"/>
      <dgm:spPr>
        <a:solidFill>
          <a:schemeClr val="accent6">
            <a:lumMod val="75000"/>
          </a:schemeClr>
        </a:solidFill>
      </dgm:spPr>
      <dgm:t>
        <a:bodyPr/>
        <a:lstStyle/>
        <a:p>
          <a:r>
            <a:rPr lang="en-US" b="1" dirty="0" smtClean="0">
              <a:latin typeface="Arial" charset="0"/>
            </a:rPr>
            <a:t>Anaerobic capacity</a:t>
          </a:r>
          <a:endParaRPr lang="nb-NO" dirty="0"/>
        </a:p>
      </dgm:t>
    </dgm:pt>
    <dgm:pt modelId="{EF13A63F-9E8B-4B53-A0D9-C496A2FCD38A}" type="parTrans" cxnId="{46B1284B-4664-4BA7-B910-617F90447777}">
      <dgm:prSet/>
      <dgm:spPr/>
      <dgm:t>
        <a:bodyPr/>
        <a:lstStyle/>
        <a:p>
          <a:endParaRPr lang="nb-NO"/>
        </a:p>
      </dgm:t>
    </dgm:pt>
    <dgm:pt modelId="{C0B51AEA-C053-4EAD-A550-FF1173AF7A2A}" type="sibTrans" cxnId="{46B1284B-4664-4BA7-B910-617F90447777}">
      <dgm:prSet/>
      <dgm:spPr/>
      <dgm:t>
        <a:bodyPr/>
        <a:lstStyle/>
        <a:p>
          <a:endParaRPr lang="nb-NO"/>
        </a:p>
      </dgm:t>
    </dgm:pt>
    <dgm:pt modelId="{7B21053C-0A50-4234-A904-34F7EA3FDF4D}" type="pres">
      <dgm:prSet presAssocID="{EAB4DD9F-AE2B-4776-8E1F-A5B092BA6F3E}" presName="hierChild1" presStyleCnt="0">
        <dgm:presLayoutVars>
          <dgm:orgChart val="1"/>
          <dgm:chPref val="1"/>
          <dgm:dir/>
          <dgm:animOne val="branch"/>
          <dgm:animLvl val="lvl"/>
          <dgm:resizeHandles/>
        </dgm:presLayoutVars>
      </dgm:prSet>
      <dgm:spPr/>
      <dgm:t>
        <a:bodyPr/>
        <a:lstStyle/>
        <a:p>
          <a:endParaRPr lang="en-US"/>
        </a:p>
      </dgm:t>
    </dgm:pt>
    <dgm:pt modelId="{D701F43F-B40F-4B9B-BA68-DEB70930AC6B}" type="pres">
      <dgm:prSet presAssocID="{E747501A-19E8-4483-8A85-426ACA6ACAF0}" presName="hierRoot1" presStyleCnt="0">
        <dgm:presLayoutVars>
          <dgm:hierBranch val="init"/>
        </dgm:presLayoutVars>
      </dgm:prSet>
      <dgm:spPr/>
    </dgm:pt>
    <dgm:pt modelId="{818F196B-4974-4101-840D-3F64E4854DD2}" type="pres">
      <dgm:prSet presAssocID="{E747501A-19E8-4483-8A85-426ACA6ACAF0}" presName="rootComposite1" presStyleCnt="0"/>
      <dgm:spPr/>
    </dgm:pt>
    <dgm:pt modelId="{77DB266A-1EB4-40C4-9E76-F8CAEFA6C002}" type="pres">
      <dgm:prSet presAssocID="{E747501A-19E8-4483-8A85-426ACA6ACAF0}" presName="rootText1" presStyleLbl="node0" presStyleIdx="0" presStyleCnt="2" custScaleX="126876" custScaleY="128254" custLinFactNeighborX="5911" custLinFactNeighborY="-52747">
        <dgm:presLayoutVars>
          <dgm:chPref val="3"/>
        </dgm:presLayoutVars>
      </dgm:prSet>
      <dgm:spPr/>
      <dgm:t>
        <a:bodyPr/>
        <a:lstStyle/>
        <a:p>
          <a:endParaRPr lang="en-US"/>
        </a:p>
      </dgm:t>
    </dgm:pt>
    <dgm:pt modelId="{BE042C90-34E1-4E49-9EED-108FDA46647E}" type="pres">
      <dgm:prSet presAssocID="{E747501A-19E8-4483-8A85-426ACA6ACAF0}" presName="rootConnector1" presStyleLbl="node1" presStyleIdx="0" presStyleCnt="0"/>
      <dgm:spPr/>
      <dgm:t>
        <a:bodyPr/>
        <a:lstStyle/>
        <a:p>
          <a:endParaRPr lang="en-US"/>
        </a:p>
      </dgm:t>
    </dgm:pt>
    <dgm:pt modelId="{C1E90EFE-A446-46C9-B27D-B5C185D440B4}" type="pres">
      <dgm:prSet presAssocID="{E747501A-19E8-4483-8A85-426ACA6ACAF0}" presName="hierChild2" presStyleCnt="0"/>
      <dgm:spPr/>
    </dgm:pt>
    <dgm:pt modelId="{59593588-63D6-43A4-BFC3-42E5848D6A36}" type="pres">
      <dgm:prSet presAssocID="{FCC98DB6-2E31-44DF-B257-BA01D694FD40}" presName="Name37" presStyleLbl="parChTrans1D2" presStyleIdx="0" presStyleCnt="3"/>
      <dgm:spPr/>
      <dgm:t>
        <a:bodyPr/>
        <a:lstStyle/>
        <a:p>
          <a:endParaRPr lang="en-US"/>
        </a:p>
      </dgm:t>
    </dgm:pt>
    <dgm:pt modelId="{18F96BA8-A9A5-408A-8C1F-6A1B7DCA218C}" type="pres">
      <dgm:prSet presAssocID="{E3E4DD8F-7352-4B4B-A60D-0F277A746A94}" presName="hierRoot2" presStyleCnt="0">
        <dgm:presLayoutVars>
          <dgm:hierBranch val="init"/>
        </dgm:presLayoutVars>
      </dgm:prSet>
      <dgm:spPr/>
    </dgm:pt>
    <dgm:pt modelId="{06ACDCB5-138C-4FAE-89D2-031240979549}" type="pres">
      <dgm:prSet presAssocID="{E3E4DD8F-7352-4B4B-A60D-0F277A746A94}" presName="rootComposite" presStyleCnt="0"/>
      <dgm:spPr/>
    </dgm:pt>
    <dgm:pt modelId="{731A903F-7A0F-4E17-8E1E-08EC1B978510}" type="pres">
      <dgm:prSet presAssocID="{E3E4DD8F-7352-4B4B-A60D-0F277A746A94}" presName="rootText" presStyleLbl="node2" presStyleIdx="0" presStyleCnt="3" custScaleX="111754" custScaleY="156095">
        <dgm:presLayoutVars>
          <dgm:chPref val="3"/>
        </dgm:presLayoutVars>
      </dgm:prSet>
      <dgm:spPr/>
      <dgm:t>
        <a:bodyPr/>
        <a:lstStyle/>
        <a:p>
          <a:endParaRPr lang="nb-NO"/>
        </a:p>
      </dgm:t>
    </dgm:pt>
    <dgm:pt modelId="{7F1702D2-9BE0-4E1E-9FD9-83D4A31AECC0}" type="pres">
      <dgm:prSet presAssocID="{E3E4DD8F-7352-4B4B-A60D-0F277A746A94}" presName="rootConnector" presStyleLbl="node2" presStyleIdx="0" presStyleCnt="3"/>
      <dgm:spPr/>
      <dgm:t>
        <a:bodyPr/>
        <a:lstStyle/>
        <a:p>
          <a:endParaRPr lang="en-US"/>
        </a:p>
      </dgm:t>
    </dgm:pt>
    <dgm:pt modelId="{FBFC27E3-2356-43A0-8533-7A89F306CC21}" type="pres">
      <dgm:prSet presAssocID="{E3E4DD8F-7352-4B4B-A60D-0F277A746A94}" presName="hierChild4" presStyleCnt="0"/>
      <dgm:spPr/>
    </dgm:pt>
    <dgm:pt modelId="{F09E2EC7-D3B9-43D1-8F79-147F8FDD327A}" type="pres">
      <dgm:prSet presAssocID="{E3E4DD8F-7352-4B4B-A60D-0F277A746A94}" presName="hierChild5" presStyleCnt="0"/>
      <dgm:spPr/>
    </dgm:pt>
    <dgm:pt modelId="{4890FBCD-B51E-44E8-8100-5508D08FA2AE}" type="pres">
      <dgm:prSet presAssocID="{E56DF606-171E-4190-8014-088514F68DC8}" presName="Name37" presStyleLbl="parChTrans1D2" presStyleIdx="1" presStyleCnt="3"/>
      <dgm:spPr/>
      <dgm:t>
        <a:bodyPr/>
        <a:lstStyle/>
        <a:p>
          <a:endParaRPr lang="en-US"/>
        </a:p>
      </dgm:t>
    </dgm:pt>
    <dgm:pt modelId="{9830DC18-47F0-433D-86F8-F038057D0FC6}" type="pres">
      <dgm:prSet presAssocID="{5BB4F0D7-777D-4572-B5E0-144230187F4D}" presName="hierRoot2" presStyleCnt="0">
        <dgm:presLayoutVars>
          <dgm:hierBranch val="init"/>
        </dgm:presLayoutVars>
      </dgm:prSet>
      <dgm:spPr/>
    </dgm:pt>
    <dgm:pt modelId="{E526BFBD-F12E-4330-BE05-7C5AD7456CCB}" type="pres">
      <dgm:prSet presAssocID="{5BB4F0D7-777D-4572-B5E0-144230187F4D}" presName="rootComposite" presStyleCnt="0"/>
      <dgm:spPr/>
    </dgm:pt>
    <dgm:pt modelId="{B4E76E7D-43E9-472A-B776-8B2F04F3A05F}" type="pres">
      <dgm:prSet presAssocID="{5BB4F0D7-777D-4572-B5E0-144230187F4D}" presName="rootText" presStyleLbl="node2" presStyleIdx="1" presStyleCnt="3" custScaleX="102540" custScaleY="158794" custLinFactNeighborY="-2705">
        <dgm:presLayoutVars>
          <dgm:chPref val="3"/>
        </dgm:presLayoutVars>
      </dgm:prSet>
      <dgm:spPr/>
      <dgm:t>
        <a:bodyPr/>
        <a:lstStyle/>
        <a:p>
          <a:endParaRPr lang="nb-NO"/>
        </a:p>
      </dgm:t>
    </dgm:pt>
    <dgm:pt modelId="{CE283AA3-2BF0-47DD-8C09-525909D61BB2}" type="pres">
      <dgm:prSet presAssocID="{5BB4F0D7-777D-4572-B5E0-144230187F4D}" presName="rootConnector" presStyleLbl="node2" presStyleIdx="1" presStyleCnt="3"/>
      <dgm:spPr/>
      <dgm:t>
        <a:bodyPr/>
        <a:lstStyle/>
        <a:p>
          <a:endParaRPr lang="en-US"/>
        </a:p>
      </dgm:t>
    </dgm:pt>
    <dgm:pt modelId="{25D1F79E-8039-46B7-96F8-17321AE664DA}" type="pres">
      <dgm:prSet presAssocID="{5BB4F0D7-777D-4572-B5E0-144230187F4D}" presName="hierChild4" presStyleCnt="0"/>
      <dgm:spPr/>
    </dgm:pt>
    <dgm:pt modelId="{84C5257B-5A40-43C2-AE86-01CDE71ABFEA}" type="pres">
      <dgm:prSet presAssocID="{5BB4F0D7-777D-4572-B5E0-144230187F4D}" presName="hierChild5" presStyleCnt="0"/>
      <dgm:spPr/>
    </dgm:pt>
    <dgm:pt modelId="{F6B91EFE-474E-4403-9597-9F3B4ED2C0A7}" type="pres">
      <dgm:prSet presAssocID="{ED3D9391-864A-4A2D-9223-A04D1CF70B7E}" presName="Name37" presStyleLbl="parChTrans1D2" presStyleIdx="2" presStyleCnt="3"/>
      <dgm:spPr/>
      <dgm:t>
        <a:bodyPr/>
        <a:lstStyle/>
        <a:p>
          <a:endParaRPr lang="en-US"/>
        </a:p>
      </dgm:t>
    </dgm:pt>
    <dgm:pt modelId="{A5BE4742-76FE-44E5-B1CC-678486978084}" type="pres">
      <dgm:prSet presAssocID="{7380BEEC-8DDC-4AD7-8CED-BBBE0A423A42}" presName="hierRoot2" presStyleCnt="0">
        <dgm:presLayoutVars>
          <dgm:hierBranch val="init"/>
        </dgm:presLayoutVars>
      </dgm:prSet>
      <dgm:spPr/>
    </dgm:pt>
    <dgm:pt modelId="{5762F87E-D943-4163-A377-6784F9F9C9DD}" type="pres">
      <dgm:prSet presAssocID="{7380BEEC-8DDC-4AD7-8CED-BBBE0A423A42}" presName="rootComposite" presStyleCnt="0"/>
      <dgm:spPr/>
    </dgm:pt>
    <dgm:pt modelId="{8384D8E9-D3E7-4009-8782-F6260DDAA126}" type="pres">
      <dgm:prSet presAssocID="{7380BEEC-8DDC-4AD7-8CED-BBBE0A423A42}" presName="rootText" presStyleLbl="node2" presStyleIdx="2" presStyleCnt="3" custScaleX="100212" custScaleY="157176">
        <dgm:presLayoutVars>
          <dgm:chPref val="3"/>
        </dgm:presLayoutVars>
      </dgm:prSet>
      <dgm:spPr/>
      <dgm:t>
        <a:bodyPr/>
        <a:lstStyle/>
        <a:p>
          <a:endParaRPr lang="nb-NO"/>
        </a:p>
      </dgm:t>
    </dgm:pt>
    <dgm:pt modelId="{A6517373-0362-4861-B532-E362071CB382}" type="pres">
      <dgm:prSet presAssocID="{7380BEEC-8DDC-4AD7-8CED-BBBE0A423A42}" presName="rootConnector" presStyleLbl="node2" presStyleIdx="2" presStyleCnt="3"/>
      <dgm:spPr/>
      <dgm:t>
        <a:bodyPr/>
        <a:lstStyle/>
        <a:p>
          <a:endParaRPr lang="en-US"/>
        </a:p>
      </dgm:t>
    </dgm:pt>
    <dgm:pt modelId="{BF8C826D-FD3E-468A-962E-4F01E8E8980C}" type="pres">
      <dgm:prSet presAssocID="{7380BEEC-8DDC-4AD7-8CED-BBBE0A423A42}" presName="hierChild4" presStyleCnt="0"/>
      <dgm:spPr/>
    </dgm:pt>
    <dgm:pt modelId="{518F80C7-5E57-45E5-A6CB-6C3ADFD8A04C}" type="pres">
      <dgm:prSet presAssocID="{7380BEEC-8DDC-4AD7-8CED-BBBE0A423A42}" presName="hierChild5" presStyleCnt="0"/>
      <dgm:spPr/>
    </dgm:pt>
    <dgm:pt modelId="{66B438CF-830A-4BCB-9793-D61C42D47E05}" type="pres">
      <dgm:prSet presAssocID="{E747501A-19E8-4483-8A85-426ACA6ACAF0}" presName="hierChild3" presStyleCnt="0"/>
      <dgm:spPr/>
    </dgm:pt>
    <dgm:pt modelId="{5E65A68A-EC24-4256-9531-1D3240952C9F}" type="pres">
      <dgm:prSet presAssocID="{C36EBD8F-BEEF-4845-9108-9DF2A40F79A6}" presName="hierRoot1" presStyleCnt="0">
        <dgm:presLayoutVars>
          <dgm:hierBranch val="init"/>
        </dgm:presLayoutVars>
      </dgm:prSet>
      <dgm:spPr/>
    </dgm:pt>
    <dgm:pt modelId="{A2E04EEE-4767-40C2-A9B2-9511D62D5745}" type="pres">
      <dgm:prSet presAssocID="{C36EBD8F-BEEF-4845-9108-9DF2A40F79A6}" presName="rootComposite1" presStyleCnt="0"/>
      <dgm:spPr/>
    </dgm:pt>
    <dgm:pt modelId="{9C79D37D-9FB1-4CA5-B5C8-4991732A9377}" type="pres">
      <dgm:prSet presAssocID="{C36EBD8F-BEEF-4845-9108-9DF2A40F79A6}" presName="rootText1" presStyleLbl="node0" presStyleIdx="1" presStyleCnt="2" custScaleX="82055" custScaleY="78805" custLinFactNeighborX="11788" custLinFactNeighborY="56571">
        <dgm:presLayoutVars>
          <dgm:chPref val="3"/>
        </dgm:presLayoutVars>
      </dgm:prSet>
      <dgm:spPr/>
      <dgm:t>
        <a:bodyPr/>
        <a:lstStyle/>
        <a:p>
          <a:endParaRPr lang="en-US"/>
        </a:p>
      </dgm:t>
    </dgm:pt>
    <dgm:pt modelId="{B057261F-7480-44A3-9B89-9DF211C00A1C}" type="pres">
      <dgm:prSet presAssocID="{C36EBD8F-BEEF-4845-9108-9DF2A40F79A6}" presName="rootConnector1" presStyleLbl="node1" presStyleIdx="0" presStyleCnt="0"/>
      <dgm:spPr/>
      <dgm:t>
        <a:bodyPr/>
        <a:lstStyle/>
        <a:p>
          <a:endParaRPr lang="en-US"/>
        </a:p>
      </dgm:t>
    </dgm:pt>
    <dgm:pt modelId="{C49D53E4-11D3-43BC-9110-30403F8A5D73}" type="pres">
      <dgm:prSet presAssocID="{C36EBD8F-BEEF-4845-9108-9DF2A40F79A6}" presName="hierChild2" presStyleCnt="0"/>
      <dgm:spPr/>
    </dgm:pt>
    <dgm:pt modelId="{93DFEF51-9AD0-4365-8507-CC49B707F916}" type="pres">
      <dgm:prSet presAssocID="{C36EBD8F-BEEF-4845-9108-9DF2A40F79A6}" presName="hierChild3" presStyleCnt="0"/>
      <dgm:spPr/>
    </dgm:pt>
  </dgm:ptLst>
  <dgm:cxnLst>
    <dgm:cxn modelId="{0EF73B7D-5789-4B6A-88FC-BF67966604C5}" type="presOf" srcId="{E3E4DD8F-7352-4B4B-A60D-0F277A746A94}" destId="{731A903F-7A0F-4E17-8E1E-08EC1B978510}" srcOrd="0" destOrd="0" presId="urn:microsoft.com/office/officeart/2005/8/layout/orgChart1"/>
    <dgm:cxn modelId="{0322509A-2DEF-4B73-B3BE-11E7A50A2D4A}" type="presOf" srcId="{7380BEEC-8DDC-4AD7-8CED-BBBE0A423A42}" destId="{8384D8E9-D3E7-4009-8782-F6260DDAA126}" srcOrd="0" destOrd="0" presId="urn:microsoft.com/office/officeart/2005/8/layout/orgChart1"/>
    <dgm:cxn modelId="{216A5964-B8B8-4EA7-A750-18462060A0C2}" type="presOf" srcId="{5BB4F0D7-777D-4572-B5E0-144230187F4D}" destId="{CE283AA3-2BF0-47DD-8C09-525909D61BB2}" srcOrd="1" destOrd="0" presId="urn:microsoft.com/office/officeart/2005/8/layout/orgChart1"/>
    <dgm:cxn modelId="{AA147A4F-07C2-4F1A-A1EA-E5638CFD95ED}" srcId="{EAB4DD9F-AE2B-4776-8E1F-A5B092BA6F3E}" destId="{E747501A-19E8-4483-8A85-426ACA6ACAF0}" srcOrd="0" destOrd="0" parTransId="{70811F27-3051-4B12-A5DD-D682BCB45B09}" sibTransId="{82708929-DEEB-4BAE-A1CC-9DA2949D021E}"/>
    <dgm:cxn modelId="{8943FA72-C718-4A05-93E4-4B7FD45BB622}" type="presOf" srcId="{C36EBD8F-BEEF-4845-9108-9DF2A40F79A6}" destId="{9C79D37D-9FB1-4CA5-B5C8-4991732A9377}" srcOrd="0" destOrd="0" presId="urn:microsoft.com/office/officeart/2005/8/layout/orgChart1"/>
    <dgm:cxn modelId="{7C8FEE59-8D34-431F-819C-FC058913EAD0}" type="presOf" srcId="{FCC98DB6-2E31-44DF-B257-BA01D694FD40}" destId="{59593588-63D6-43A4-BFC3-42E5848D6A36}" srcOrd="0" destOrd="0" presId="urn:microsoft.com/office/officeart/2005/8/layout/orgChart1"/>
    <dgm:cxn modelId="{CEC53259-B8D2-4B4F-BA17-F6E9686A3915}" type="presOf" srcId="{E3E4DD8F-7352-4B4B-A60D-0F277A746A94}" destId="{7F1702D2-9BE0-4E1E-9FD9-83D4A31AECC0}" srcOrd="1" destOrd="0" presId="urn:microsoft.com/office/officeart/2005/8/layout/orgChart1"/>
    <dgm:cxn modelId="{841F3181-594F-4AB2-85B7-AA25A781AB7C}" type="presOf" srcId="{E747501A-19E8-4483-8A85-426ACA6ACAF0}" destId="{77DB266A-1EB4-40C4-9E76-F8CAEFA6C002}" srcOrd="0" destOrd="0" presId="urn:microsoft.com/office/officeart/2005/8/layout/orgChart1"/>
    <dgm:cxn modelId="{734A495F-BEDC-4098-A6DE-D0C35056581B}" type="presOf" srcId="{7380BEEC-8DDC-4AD7-8CED-BBBE0A423A42}" destId="{A6517373-0362-4861-B532-E362071CB382}" srcOrd="1" destOrd="0" presId="urn:microsoft.com/office/officeart/2005/8/layout/orgChart1"/>
    <dgm:cxn modelId="{0BBCAD22-5A19-4679-9046-6F9341FC117B}" srcId="{E747501A-19E8-4483-8A85-426ACA6ACAF0}" destId="{E3E4DD8F-7352-4B4B-A60D-0F277A746A94}" srcOrd="0" destOrd="0" parTransId="{FCC98DB6-2E31-44DF-B257-BA01D694FD40}" sibTransId="{2471E9E5-ED29-4FA1-B2E0-043FC77CD3DA}"/>
    <dgm:cxn modelId="{26148157-E5BE-4D8D-9CA5-F5DBB1EADF57}" type="presOf" srcId="{E747501A-19E8-4483-8A85-426ACA6ACAF0}" destId="{BE042C90-34E1-4E49-9EED-108FDA46647E}" srcOrd="1" destOrd="0" presId="urn:microsoft.com/office/officeart/2005/8/layout/orgChart1"/>
    <dgm:cxn modelId="{46B1284B-4664-4BA7-B910-617F90447777}" srcId="{EAB4DD9F-AE2B-4776-8E1F-A5B092BA6F3E}" destId="{C36EBD8F-BEEF-4845-9108-9DF2A40F79A6}" srcOrd="1" destOrd="0" parTransId="{EF13A63F-9E8B-4B53-A0D9-C496A2FCD38A}" sibTransId="{C0B51AEA-C053-4EAD-A550-FF1173AF7A2A}"/>
    <dgm:cxn modelId="{9074F643-E69E-4D99-9683-1F4721A1181D}" type="presOf" srcId="{E56DF606-171E-4190-8014-088514F68DC8}" destId="{4890FBCD-B51E-44E8-8100-5508D08FA2AE}" srcOrd="0" destOrd="0" presId="urn:microsoft.com/office/officeart/2005/8/layout/orgChart1"/>
    <dgm:cxn modelId="{FBCC0BA1-2F24-42FB-8C85-78EE5A239A79}" type="presOf" srcId="{5BB4F0D7-777D-4572-B5E0-144230187F4D}" destId="{B4E76E7D-43E9-472A-B776-8B2F04F3A05F}" srcOrd="0" destOrd="0" presId="urn:microsoft.com/office/officeart/2005/8/layout/orgChart1"/>
    <dgm:cxn modelId="{BE3B17AD-1FF4-4555-9141-D3D41E011D0C}" srcId="{E747501A-19E8-4483-8A85-426ACA6ACAF0}" destId="{7380BEEC-8DDC-4AD7-8CED-BBBE0A423A42}" srcOrd="2" destOrd="0" parTransId="{ED3D9391-864A-4A2D-9223-A04D1CF70B7E}" sibTransId="{DFEFB36D-AF92-44D4-B9DD-43458BCBF6C4}"/>
    <dgm:cxn modelId="{8CE3BFDB-20F9-45D1-B44E-F91D42297D98}" srcId="{E747501A-19E8-4483-8A85-426ACA6ACAF0}" destId="{5BB4F0D7-777D-4572-B5E0-144230187F4D}" srcOrd="1" destOrd="0" parTransId="{E56DF606-171E-4190-8014-088514F68DC8}" sibTransId="{1BED37EB-1487-4108-B052-6051D540175D}"/>
    <dgm:cxn modelId="{7C93A989-A6DD-4C35-9C9F-5E9605E0D1B0}" type="presOf" srcId="{EAB4DD9F-AE2B-4776-8E1F-A5B092BA6F3E}" destId="{7B21053C-0A50-4234-A904-34F7EA3FDF4D}" srcOrd="0" destOrd="0" presId="urn:microsoft.com/office/officeart/2005/8/layout/orgChart1"/>
    <dgm:cxn modelId="{3485A93D-3CF6-44D4-85D0-35DA3E916111}" type="presOf" srcId="{ED3D9391-864A-4A2D-9223-A04D1CF70B7E}" destId="{F6B91EFE-474E-4403-9597-9F3B4ED2C0A7}" srcOrd="0" destOrd="0" presId="urn:microsoft.com/office/officeart/2005/8/layout/orgChart1"/>
    <dgm:cxn modelId="{BE306348-D70D-4940-9CB5-26AF7ADFC29E}" type="presOf" srcId="{C36EBD8F-BEEF-4845-9108-9DF2A40F79A6}" destId="{B057261F-7480-44A3-9B89-9DF211C00A1C}" srcOrd="1" destOrd="0" presId="urn:microsoft.com/office/officeart/2005/8/layout/orgChart1"/>
    <dgm:cxn modelId="{6B6C682E-B25D-4EF8-8972-E5372BABA5F6}" type="presParOf" srcId="{7B21053C-0A50-4234-A904-34F7EA3FDF4D}" destId="{D701F43F-B40F-4B9B-BA68-DEB70930AC6B}" srcOrd="0" destOrd="0" presId="urn:microsoft.com/office/officeart/2005/8/layout/orgChart1"/>
    <dgm:cxn modelId="{C2FB4B35-B2C2-4992-867C-DE2693C6A099}" type="presParOf" srcId="{D701F43F-B40F-4B9B-BA68-DEB70930AC6B}" destId="{818F196B-4974-4101-840D-3F64E4854DD2}" srcOrd="0" destOrd="0" presId="urn:microsoft.com/office/officeart/2005/8/layout/orgChart1"/>
    <dgm:cxn modelId="{41CFF1D7-6801-4796-BDF3-3AFE09D57D9A}" type="presParOf" srcId="{818F196B-4974-4101-840D-3F64E4854DD2}" destId="{77DB266A-1EB4-40C4-9E76-F8CAEFA6C002}" srcOrd="0" destOrd="0" presId="urn:microsoft.com/office/officeart/2005/8/layout/orgChart1"/>
    <dgm:cxn modelId="{1CDFFF43-EF4C-458C-8999-4D55E1C3A0EF}" type="presParOf" srcId="{818F196B-4974-4101-840D-3F64E4854DD2}" destId="{BE042C90-34E1-4E49-9EED-108FDA46647E}" srcOrd="1" destOrd="0" presId="urn:microsoft.com/office/officeart/2005/8/layout/orgChart1"/>
    <dgm:cxn modelId="{70C57B2A-D9D5-4E9A-9921-99C6E5307F58}" type="presParOf" srcId="{D701F43F-B40F-4B9B-BA68-DEB70930AC6B}" destId="{C1E90EFE-A446-46C9-B27D-B5C185D440B4}" srcOrd="1" destOrd="0" presId="urn:microsoft.com/office/officeart/2005/8/layout/orgChart1"/>
    <dgm:cxn modelId="{7D51FB9D-400F-4965-8512-9771F3D1FEAE}" type="presParOf" srcId="{C1E90EFE-A446-46C9-B27D-B5C185D440B4}" destId="{59593588-63D6-43A4-BFC3-42E5848D6A36}" srcOrd="0" destOrd="0" presId="urn:microsoft.com/office/officeart/2005/8/layout/orgChart1"/>
    <dgm:cxn modelId="{600DF678-6934-48A2-82EC-E3303521EF62}" type="presParOf" srcId="{C1E90EFE-A446-46C9-B27D-B5C185D440B4}" destId="{18F96BA8-A9A5-408A-8C1F-6A1B7DCA218C}" srcOrd="1" destOrd="0" presId="urn:microsoft.com/office/officeart/2005/8/layout/orgChart1"/>
    <dgm:cxn modelId="{A06A1092-0893-48A2-9A67-57C3F65BCC8A}" type="presParOf" srcId="{18F96BA8-A9A5-408A-8C1F-6A1B7DCA218C}" destId="{06ACDCB5-138C-4FAE-89D2-031240979549}" srcOrd="0" destOrd="0" presId="urn:microsoft.com/office/officeart/2005/8/layout/orgChart1"/>
    <dgm:cxn modelId="{6B483A95-A958-44BA-B66F-A0721FA11C66}" type="presParOf" srcId="{06ACDCB5-138C-4FAE-89D2-031240979549}" destId="{731A903F-7A0F-4E17-8E1E-08EC1B978510}" srcOrd="0" destOrd="0" presId="urn:microsoft.com/office/officeart/2005/8/layout/orgChart1"/>
    <dgm:cxn modelId="{D1968CBC-FFCE-4F38-8B2F-3960949B6E3E}" type="presParOf" srcId="{06ACDCB5-138C-4FAE-89D2-031240979549}" destId="{7F1702D2-9BE0-4E1E-9FD9-83D4A31AECC0}" srcOrd="1" destOrd="0" presId="urn:microsoft.com/office/officeart/2005/8/layout/orgChart1"/>
    <dgm:cxn modelId="{10EF5C8B-C864-41AD-B057-A02CED3B7161}" type="presParOf" srcId="{18F96BA8-A9A5-408A-8C1F-6A1B7DCA218C}" destId="{FBFC27E3-2356-43A0-8533-7A89F306CC21}" srcOrd="1" destOrd="0" presId="urn:microsoft.com/office/officeart/2005/8/layout/orgChart1"/>
    <dgm:cxn modelId="{7826A1E7-498E-400F-BF64-A36555650AB9}" type="presParOf" srcId="{18F96BA8-A9A5-408A-8C1F-6A1B7DCA218C}" destId="{F09E2EC7-D3B9-43D1-8F79-147F8FDD327A}" srcOrd="2" destOrd="0" presId="urn:microsoft.com/office/officeart/2005/8/layout/orgChart1"/>
    <dgm:cxn modelId="{33F93F69-0DD6-45E5-B008-BF1C010D72EF}" type="presParOf" srcId="{C1E90EFE-A446-46C9-B27D-B5C185D440B4}" destId="{4890FBCD-B51E-44E8-8100-5508D08FA2AE}" srcOrd="2" destOrd="0" presId="urn:microsoft.com/office/officeart/2005/8/layout/orgChart1"/>
    <dgm:cxn modelId="{E1138EAA-8A99-42A3-8F80-564E28934B4E}" type="presParOf" srcId="{C1E90EFE-A446-46C9-B27D-B5C185D440B4}" destId="{9830DC18-47F0-433D-86F8-F038057D0FC6}" srcOrd="3" destOrd="0" presId="urn:microsoft.com/office/officeart/2005/8/layout/orgChart1"/>
    <dgm:cxn modelId="{ACE3E799-D559-4C5B-857E-711B7CF6D0E3}" type="presParOf" srcId="{9830DC18-47F0-433D-86F8-F038057D0FC6}" destId="{E526BFBD-F12E-4330-BE05-7C5AD7456CCB}" srcOrd="0" destOrd="0" presId="urn:microsoft.com/office/officeart/2005/8/layout/orgChart1"/>
    <dgm:cxn modelId="{F52B3D6D-8107-4598-AD37-F1C12562AD1F}" type="presParOf" srcId="{E526BFBD-F12E-4330-BE05-7C5AD7456CCB}" destId="{B4E76E7D-43E9-472A-B776-8B2F04F3A05F}" srcOrd="0" destOrd="0" presId="urn:microsoft.com/office/officeart/2005/8/layout/orgChart1"/>
    <dgm:cxn modelId="{698A5364-CE4F-48FF-8DBF-1C9070396071}" type="presParOf" srcId="{E526BFBD-F12E-4330-BE05-7C5AD7456CCB}" destId="{CE283AA3-2BF0-47DD-8C09-525909D61BB2}" srcOrd="1" destOrd="0" presId="urn:microsoft.com/office/officeart/2005/8/layout/orgChart1"/>
    <dgm:cxn modelId="{BBB5F397-AE68-48BE-855F-CD9481F044BF}" type="presParOf" srcId="{9830DC18-47F0-433D-86F8-F038057D0FC6}" destId="{25D1F79E-8039-46B7-96F8-17321AE664DA}" srcOrd="1" destOrd="0" presId="urn:microsoft.com/office/officeart/2005/8/layout/orgChart1"/>
    <dgm:cxn modelId="{A9B20C4B-6D6D-4CE2-A8FF-13FA75D2B274}" type="presParOf" srcId="{9830DC18-47F0-433D-86F8-F038057D0FC6}" destId="{84C5257B-5A40-43C2-AE86-01CDE71ABFEA}" srcOrd="2" destOrd="0" presId="urn:microsoft.com/office/officeart/2005/8/layout/orgChart1"/>
    <dgm:cxn modelId="{38D35984-F62F-424D-AB7F-FC0FBF24662B}" type="presParOf" srcId="{C1E90EFE-A446-46C9-B27D-B5C185D440B4}" destId="{F6B91EFE-474E-4403-9597-9F3B4ED2C0A7}" srcOrd="4" destOrd="0" presId="urn:microsoft.com/office/officeart/2005/8/layout/orgChart1"/>
    <dgm:cxn modelId="{EA673852-123E-4548-AD52-AA861ACBF0B8}" type="presParOf" srcId="{C1E90EFE-A446-46C9-B27D-B5C185D440B4}" destId="{A5BE4742-76FE-44E5-B1CC-678486978084}" srcOrd="5" destOrd="0" presId="urn:microsoft.com/office/officeart/2005/8/layout/orgChart1"/>
    <dgm:cxn modelId="{F45ADA62-C66F-4CBA-BBA2-C6E839C46E0F}" type="presParOf" srcId="{A5BE4742-76FE-44E5-B1CC-678486978084}" destId="{5762F87E-D943-4163-A377-6784F9F9C9DD}" srcOrd="0" destOrd="0" presId="urn:microsoft.com/office/officeart/2005/8/layout/orgChart1"/>
    <dgm:cxn modelId="{4BE48029-DB4D-4620-9A9F-38C864FED102}" type="presParOf" srcId="{5762F87E-D943-4163-A377-6784F9F9C9DD}" destId="{8384D8E9-D3E7-4009-8782-F6260DDAA126}" srcOrd="0" destOrd="0" presId="urn:microsoft.com/office/officeart/2005/8/layout/orgChart1"/>
    <dgm:cxn modelId="{13832BA0-89D4-4C56-BB86-FC657913BDFB}" type="presParOf" srcId="{5762F87E-D943-4163-A377-6784F9F9C9DD}" destId="{A6517373-0362-4861-B532-E362071CB382}" srcOrd="1" destOrd="0" presId="urn:microsoft.com/office/officeart/2005/8/layout/orgChart1"/>
    <dgm:cxn modelId="{9323226D-058A-478E-AA50-9621AE34E2A6}" type="presParOf" srcId="{A5BE4742-76FE-44E5-B1CC-678486978084}" destId="{BF8C826D-FD3E-468A-962E-4F01E8E8980C}" srcOrd="1" destOrd="0" presId="urn:microsoft.com/office/officeart/2005/8/layout/orgChart1"/>
    <dgm:cxn modelId="{8017B8BB-A239-4AEC-9DAE-A0635A5667F6}" type="presParOf" srcId="{A5BE4742-76FE-44E5-B1CC-678486978084}" destId="{518F80C7-5E57-45E5-A6CB-6C3ADFD8A04C}" srcOrd="2" destOrd="0" presId="urn:microsoft.com/office/officeart/2005/8/layout/orgChart1"/>
    <dgm:cxn modelId="{27D23001-0E46-433D-8FD7-7AF39BE94D01}" type="presParOf" srcId="{D701F43F-B40F-4B9B-BA68-DEB70930AC6B}" destId="{66B438CF-830A-4BCB-9793-D61C42D47E05}" srcOrd="2" destOrd="0" presId="urn:microsoft.com/office/officeart/2005/8/layout/orgChart1"/>
    <dgm:cxn modelId="{799B9650-23FE-4DA0-84D0-B0945DA79CBB}" type="presParOf" srcId="{7B21053C-0A50-4234-A904-34F7EA3FDF4D}" destId="{5E65A68A-EC24-4256-9531-1D3240952C9F}" srcOrd="1" destOrd="0" presId="urn:microsoft.com/office/officeart/2005/8/layout/orgChart1"/>
    <dgm:cxn modelId="{AD5819D2-369B-401C-BEAB-B5097F00F277}" type="presParOf" srcId="{5E65A68A-EC24-4256-9531-1D3240952C9F}" destId="{A2E04EEE-4767-40C2-A9B2-9511D62D5745}" srcOrd="0" destOrd="0" presId="urn:microsoft.com/office/officeart/2005/8/layout/orgChart1"/>
    <dgm:cxn modelId="{C8A9C16B-1582-4592-AEF8-E4E412901238}" type="presParOf" srcId="{A2E04EEE-4767-40C2-A9B2-9511D62D5745}" destId="{9C79D37D-9FB1-4CA5-B5C8-4991732A9377}" srcOrd="0" destOrd="0" presId="urn:microsoft.com/office/officeart/2005/8/layout/orgChart1"/>
    <dgm:cxn modelId="{4D003178-6788-4E78-9DFC-E7B296E30048}" type="presParOf" srcId="{A2E04EEE-4767-40C2-A9B2-9511D62D5745}" destId="{B057261F-7480-44A3-9B89-9DF211C00A1C}" srcOrd="1" destOrd="0" presId="urn:microsoft.com/office/officeart/2005/8/layout/orgChart1"/>
    <dgm:cxn modelId="{5575A7C5-CF58-4BA5-BED3-11478B9857DC}" type="presParOf" srcId="{5E65A68A-EC24-4256-9531-1D3240952C9F}" destId="{C49D53E4-11D3-43BC-9110-30403F8A5D73}" srcOrd="1" destOrd="0" presId="urn:microsoft.com/office/officeart/2005/8/layout/orgChart1"/>
    <dgm:cxn modelId="{DCF4A96F-BD37-405A-B6E7-CF9809C27EF4}" type="presParOf" srcId="{5E65A68A-EC24-4256-9531-1D3240952C9F}" destId="{93DFEF51-9AD0-4365-8507-CC49B707F916}"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917" cy="512058"/>
          </a:xfrm>
          <a:prstGeom prst="rect">
            <a:avLst/>
          </a:prstGeom>
        </p:spPr>
        <p:txBody>
          <a:bodyPr vert="horz" lIns="94759" tIns="47380" rIns="94759" bIns="47380" rtlCol="0"/>
          <a:lstStyle>
            <a:lvl1pPr algn="l">
              <a:defRPr sz="1200"/>
            </a:lvl1pPr>
          </a:lstStyle>
          <a:p>
            <a:endParaRPr lang="nb-NO"/>
          </a:p>
        </p:txBody>
      </p:sp>
      <p:sp>
        <p:nvSpPr>
          <p:cNvPr id="3" name="Date Placeholder 2"/>
          <p:cNvSpPr>
            <a:spLocks noGrp="1"/>
          </p:cNvSpPr>
          <p:nvPr>
            <p:ph type="dt" sz="quarter" idx="1"/>
          </p:nvPr>
        </p:nvSpPr>
        <p:spPr>
          <a:xfrm>
            <a:off x="4020725" y="0"/>
            <a:ext cx="3076917" cy="512058"/>
          </a:xfrm>
          <a:prstGeom prst="rect">
            <a:avLst/>
          </a:prstGeom>
        </p:spPr>
        <p:txBody>
          <a:bodyPr vert="horz" lIns="94759" tIns="47380" rIns="94759" bIns="47380" rtlCol="0"/>
          <a:lstStyle>
            <a:lvl1pPr algn="r">
              <a:defRPr sz="1200"/>
            </a:lvl1pPr>
          </a:lstStyle>
          <a:p>
            <a:fld id="{6FDDCD9F-B93E-4A1E-9E7A-8EC67652CB00}" type="datetimeFigureOut">
              <a:rPr lang="nb-NO" smtClean="0"/>
              <a:pPr/>
              <a:t>22.11.2011</a:t>
            </a:fld>
            <a:endParaRPr lang="nb-NO"/>
          </a:p>
        </p:txBody>
      </p:sp>
      <p:sp>
        <p:nvSpPr>
          <p:cNvPr id="4" name="Footer Placeholder 3"/>
          <p:cNvSpPr>
            <a:spLocks noGrp="1"/>
          </p:cNvSpPr>
          <p:nvPr>
            <p:ph type="ftr" sz="quarter" idx="2"/>
          </p:nvPr>
        </p:nvSpPr>
        <p:spPr>
          <a:xfrm>
            <a:off x="0" y="9720919"/>
            <a:ext cx="3076917" cy="512058"/>
          </a:xfrm>
          <a:prstGeom prst="rect">
            <a:avLst/>
          </a:prstGeom>
        </p:spPr>
        <p:txBody>
          <a:bodyPr vert="horz" lIns="94759" tIns="47380" rIns="94759" bIns="47380" rtlCol="0" anchor="b"/>
          <a:lstStyle>
            <a:lvl1pPr algn="l">
              <a:defRPr sz="1200"/>
            </a:lvl1pPr>
          </a:lstStyle>
          <a:p>
            <a:endParaRPr lang="nb-NO"/>
          </a:p>
        </p:txBody>
      </p:sp>
      <p:sp>
        <p:nvSpPr>
          <p:cNvPr id="5" name="Slide Number Placeholder 4"/>
          <p:cNvSpPr>
            <a:spLocks noGrp="1"/>
          </p:cNvSpPr>
          <p:nvPr>
            <p:ph type="sldNum" sz="quarter" idx="3"/>
          </p:nvPr>
        </p:nvSpPr>
        <p:spPr>
          <a:xfrm>
            <a:off x="4020725" y="9720919"/>
            <a:ext cx="3076917" cy="512058"/>
          </a:xfrm>
          <a:prstGeom prst="rect">
            <a:avLst/>
          </a:prstGeom>
        </p:spPr>
        <p:txBody>
          <a:bodyPr vert="horz" lIns="94759" tIns="47380" rIns="94759" bIns="47380" rtlCol="0" anchor="b"/>
          <a:lstStyle>
            <a:lvl1pPr algn="r">
              <a:defRPr sz="1200"/>
            </a:lvl1pPr>
          </a:lstStyle>
          <a:p>
            <a:fld id="{929B9F98-E271-4729-84D9-3C1D9E9980C3}" type="slidenum">
              <a:rPr lang="nb-NO" smtClean="0"/>
              <a:pPr/>
              <a:t>‹#›</a:t>
            </a:fld>
            <a:endParaRPr lang="nb-NO"/>
          </a:p>
        </p:txBody>
      </p:sp>
    </p:spTree>
    <p:extLst>
      <p:ext uri="{BB962C8B-B14F-4D97-AF65-F5344CB8AC3E}">
        <p14:creationId xmlns="" xmlns:p14="http://schemas.microsoft.com/office/powerpoint/2010/main" val="3365530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4759" tIns="47380" rIns="94759" bIns="47380" rtlCol="0"/>
          <a:lstStyle>
            <a:lvl1pPr algn="l">
              <a:defRPr sz="1200"/>
            </a:lvl1pPr>
          </a:lstStyle>
          <a:p>
            <a:endParaRPr lang="nb-NO"/>
          </a:p>
        </p:txBody>
      </p:sp>
      <p:sp>
        <p:nvSpPr>
          <p:cNvPr id="3" name="Date Placeholder 2"/>
          <p:cNvSpPr>
            <a:spLocks noGrp="1"/>
          </p:cNvSpPr>
          <p:nvPr>
            <p:ph type="dt" idx="1"/>
          </p:nvPr>
        </p:nvSpPr>
        <p:spPr>
          <a:xfrm>
            <a:off x="4021295" y="0"/>
            <a:ext cx="3076363" cy="511731"/>
          </a:xfrm>
          <a:prstGeom prst="rect">
            <a:avLst/>
          </a:prstGeom>
        </p:spPr>
        <p:txBody>
          <a:bodyPr vert="horz" lIns="94759" tIns="47380" rIns="94759" bIns="47380" rtlCol="0"/>
          <a:lstStyle>
            <a:lvl1pPr algn="r">
              <a:defRPr sz="1200"/>
            </a:lvl1pPr>
          </a:lstStyle>
          <a:p>
            <a:fld id="{30FA7F84-5B4F-49B7-908E-A0ADBF4EF62A}" type="datetimeFigureOut">
              <a:rPr lang="nb-NO" smtClean="0"/>
              <a:pPr/>
              <a:t>22.11.2011</a:t>
            </a:fld>
            <a:endParaRPr lang="nb-NO"/>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59" tIns="47380" rIns="94759" bIns="47380" rtlCol="0" anchor="ctr"/>
          <a:lstStyle/>
          <a:p>
            <a:endParaRPr lang="nb-NO"/>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4759" tIns="47380" rIns="94759" bIns="473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1" y="9721106"/>
            <a:ext cx="3076363" cy="511731"/>
          </a:xfrm>
          <a:prstGeom prst="rect">
            <a:avLst/>
          </a:prstGeom>
        </p:spPr>
        <p:txBody>
          <a:bodyPr vert="horz" lIns="94759" tIns="47380" rIns="94759" bIns="47380" rtlCol="0" anchor="b"/>
          <a:lstStyle>
            <a:lvl1pPr algn="l">
              <a:defRPr sz="1200"/>
            </a:lvl1pPr>
          </a:lstStyle>
          <a:p>
            <a:endParaRPr lang="nb-NO"/>
          </a:p>
        </p:txBody>
      </p:sp>
      <p:sp>
        <p:nvSpPr>
          <p:cNvPr id="7" name="Slide Number Placeholder 6"/>
          <p:cNvSpPr>
            <a:spLocks noGrp="1"/>
          </p:cNvSpPr>
          <p:nvPr>
            <p:ph type="sldNum" sz="quarter" idx="5"/>
          </p:nvPr>
        </p:nvSpPr>
        <p:spPr>
          <a:xfrm>
            <a:off x="4021295" y="9721106"/>
            <a:ext cx="3076363" cy="511731"/>
          </a:xfrm>
          <a:prstGeom prst="rect">
            <a:avLst/>
          </a:prstGeom>
        </p:spPr>
        <p:txBody>
          <a:bodyPr vert="horz" lIns="94759" tIns="47380" rIns="94759" bIns="47380" rtlCol="0" anchor="b"/>
          <a:lstStyle>
            <a:lvl1pPr algn="r">
              <a:defRPr sz="1200"/>
            </a:lvl1pPr>
          </a:lstStyle>
          <a:p>
            <a:fld id="{6F15DC0E-8603-4650-8B07-1CCE96A6BC08}" type="slidenum">
              <a:rPr lang="nb-NO" smtClean="0"/>
              <a:pPr/>
              <a:t>‹#›</a:t>
            </a:fld>
            <a:endParaRPr lang="nb-NO"/>
          </a:p>
        </p:txBody>
      </p:sp>
    </p:spTree>
    <p:extLst>
      <p:ext uri="{BB962C8B-B14F-4D97-AF65-F5344CB8AC3E}">
        <p14:creationId xmlns="" xmlns:p14="http://schemas.microsoft.com/office/powerpoint/2010/main" val="4165068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This presentation was originally given</a:t>
            </a:r>
            <a:r>
              <a:rPr lang="en-US" baseline="0" noProof="0" dirty="0" smtClean="0"/>
              <a:t> in November, 2010 at the Norwegian Sports Medicine federation’s annual meeting.  As part of the organizing committee, I had invited Professor Frank Katch to give a lecture with this same title, but he had to bow out in October due to a serious family health issue.  So, the task fell to me to create and deliver this lecture.  Dr. Katch can therefore not be faulted for any weaknesses in the content (or delivery), but he should be warmly acknowledged for contributing his thoughts on the topic as I prepared the talk, as well as some nice pictures from his textbook.  </a:t>
            </a:r>
          </a:p>
          <a:p>
            <a:endParaRPr lang="en-US" baseline="0" noProof="0" dirty="0" smtClean="0"/>
          </a:p>
          <a:p>
            <a:r>
              <a:rPr lang="en-US" baseline="0" noProof="0" dirty="0" smtClean="0"/>
              <a:t>This presentation represents on the one hand a compromise between the demand for brevity and flow that a brief lecture requires, and the completeness that a historical treatment deserves on the other.  I chose to focus on a very specific part of the history of endurance/fitness testing and that is some key history that </a:t>
            </a:r>
            <a:r>
              <a:rPr lang="en-US" baseline="0" noProof="0" dirty="0" smtClean="0"/>
              <a:t>traces </a:t>
            </a:r>
            <a:r>
              <a:rPr lang="en-US" baseline="0" noProof="0" dirty="0" smtClean="0"/>
              <a:t>forward to our current “best practice” model for the physiological testing of endurance athletes.  This presentation  is a narrow aspect of a rich history related to fitness assessment and testing.  The reader interested in a broader historical sweep of the development of physical fitness testing is directed to the wonderful introduction material in </a:t>
            </a:r>
            <a:r>
              <a:rPr lang="en-US" baseline="0" noProof="0" dirty="0" err="1" smtClean="0"/>
              <a:t>McArdle</a:t>
            </a:r>
            <a:r>
              <a:rPr lang="en-US" baseline="0" noProof="0" dirty="0" smtClean="0"/>
              <a:t> </a:t>
            </a:r>
            <a:r>
              <a:rPr lang="en-US" baseline="0" noProof="0" dirty="0" err="1" smtClean="0"/>
              <a:t>Katch</a:t>
            </a:r>
            <a:r>
              <a:rPr lang="en-US" baseline="0" noProof="0" dirty="0" smtClean="0"/>
              <a:t> &amp; </a:t>
            </a:r>
            <a:r>
              <a:rPr lang="en-US" baseline="0" noProof="0" dirty="0" err="1" smtClean="0"/>
              <a:t>Katch’s</a:t>
            </a:r>
            <a:r>
              <a:rPr lang="en-US" baseline="0" noProof="0" dirty="0" smtClean="0"/>
              <a:t>  Exercise Physiology text (mine is the 7</a:t>
            </a:r>
            <a:r>
              <a:rPr lang="en-US" baseline="30000" noProof="0" dirty="0" smtClean="0"/>
              <a:t>th</a:t>
            </a:r>
            <a:r>
              <a:rPr lang="en-US" baseline="0" noProof="0" dirty="0" smtClean="0"/>
              <a:t> edition version).</a:t>
            </a:r>
          </a:p>
          <a:p>
            <a:endParaRPr lang="en-US" baseline="0" noProof="0" dirty="0" smtClean="0"/>
          </a:p>
          <a:p>
            <a:endParaRPr lang="en-US" baseline="0" noProof="0" dirty="0" smtClean="0"/>
          </a:p>
          <a:p>
            <a:endParaRPr lang="en-US" baseline="0" noProof="0" dirty="0" smtClean="0"/>
          </a:p>
          <a:p>
            <a:endParaRPr lang="en-US" baseline="0" noProof="0" dirty="0" smtClean="0"/>
          </a:p>
          <a:p>
            <a:endParaRPr lang="en-US" noProof="0"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1</a:t>
            </a:fld>
            <a:endParaRPr 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In chemistry, LJ Henderson</a:t>
            </a:r>
            <a:r>
              <a:rPr lang="en-US" baseline="0" noProof="0" dirty="0" smtClean="0"/>
              <a:t> is best known for his contribution to our understanding acid-base chemistry and the Henderson-</a:t>
            </a:r>
            <a:r>
              <a:rPr lang="en-US" baseline="0" noProof="0" dirty="0" err="1" smtClean="0"/>
              <a:t>Hasselbalch</a:t>
            </a:r>
            <a:r>
              <a:rPr lang="en-US" baseline="0" noProof="0" dirty="0" smtClean="0"/>
              <a:t> equation, but for exercise scientists his place in history is forever linked to his role as founder of the Harvard Fatigue Laboratory in 1927.</a:t>
            </a:r>
            <a:endParaRPr lang="en-US" noProof="0"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10</a:t>
            </a:fld>
            <a:endParaRPr 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593">
              <a:defRPr/>
            </a:pPr>
            <a:r>
              <a:rPr lang="en-US" noProof="0" dirty="0" smtClean="0"/>
              <a:t>Not only did LJ</a:t>
            </a:r>
            <a:r>
              <a:rPr lang="en-US" baseline="0" noProof="0" dirty="0" smtClean="0"/>
              <a:t> Henderson anticipate our modern view of cardiopulmonary testing but also started the Harvard Fatigue Laboratory, a laboratory that had a lasting impact on exercise physiology in the United States and Europe through the many talented scientists who left there to establish other laboratories.</a:t>
            </a:r>
            <a:endParaRPr lang="en-US" noProof="0" dirty="0" smtClean="0"/>
          </a:p>
          <a:p>
            <a:endParaRPr lang="nb-NO"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11</a:t>
            </a:fld>
            <a:endParaRPr lang="nb-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This drawing from the HFL depicts</a:t>
            </a:r>
            <a:r>
              <a:rPr lang="en-US" baseline="0" noProof="0" dirty="0" smtClean="0"/>
              <a:t> a ”</a:t>
            </a:r>
            <a:r>
              <a:rPr lang="en-US" baseline="0" noProof="0" dirty="0" err="1" smtClean="0"/>
              <a:t>fatigometer</a:t>
            </a:r>
            <a:r>
              <a:rPr lang="en-US" baseline="0" noProof="0" dirty="0" smtClean="0"/>
              <a:t>” (lower right corner) and demonstrates the fundamental challenge of applying measureable work loads to exercising humans while measuring metabolic and other physiological responses. Much of the focus at the HFL went towards military oriented research in the time around WWII.  Sadly, already in 1946 after only about 20 years in existence, the HFL was closed when Harvard dropped its funding of the lab.  But, their interest in measuring work accurately and the physiological responses associated with it moved us towards the modern work capacity testing laboratory that is common today.</a:t>
            </a:r>
            <a:endParaRPr lang="en-US" noProof="0"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12</a:t>
            </a:fld>
            <a:endParaRPr 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At about the same time, Nobel Prize winner AV Hill from Cambridge found time in his various physiological studies to propose the concept of the VO</a:t>
            </a:r>
            <a:r>
              <a:rPr lang="en-US" baseline="-25000" noProof="0" dirty="0" smtClean="0"/>
              <a:t>2</a:t>
            </a:r>
            <a:r>
              <a:rPr lang="en-US" baseline="0" noProof="0" dirty="0" smtClean="0"/>
              <a:t>max that remains fundamental to our understanding of endurance performance limitations today.  But it is important to recall that at the time of this discovery, subjects would perform running tests at a single running speed each day and that data would be accumulated over several days to construct the VO2-workload relationship.   It would take several decades before maximal VO2 testing would become systematic and practical.  </a:t>
            </a:r>
          </a:p>
          <a:p>
            <a:endParaRPr lang="en-US" baseline="0" noProof="0" dirty="0" smtClean="0"/>
          </a:p>
          <a:p>
            <a:r>
              <a:rPr lang="en-US" baseline="0" noProof="0" dirty="0" smtClean="0"/>
              <a:t>Frank </a:t>
            </a:r>
            <a:r>
              <a:rPr lang="en-US" baseline="0" noProof="0" dirty="0" err="1" smtClean="0"/>
              <a:t>Katch</a:t>
            </a:r>
            <a:r>
              <a:rPr lang="en-US" baseline="0" noProof="0" dirty="0" smtClean="0"/>
              <a:t> wrote about AV Hill in his History Makers series some years ago.  You can read that here:</a:t>
            </a:r>
          </a:p>
          <a:p>
            <a:r>
              <a:rPr lang="en-US" noProof="0" dirty="0" smtClean="0"/>
              <a:t>http://www.sportsci.org/news/history/hill/hill.html</a:t>
            </a:r>
          </a:p>
          <a:p>
            <a:endParaRPr lang="en-US" noProof="0" dirty="0" smtClean="0"/>
          </a:p>
          <a:p>
            <a:endParaRPr lang="en-US" noProof="0"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13</a:t>
            </a:fld>
            <a:endParaRPr lang="nb-N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593">
              <a:defRPr/>
            </a:pPr>
            <a:r>
              <a:rPr lang="en-US" noProof="0" dirty="0" smtClean="0"/>
              <a:t>Most of the basics of performing</a:t>
            </a:r>
            <a:r>
              <a:rPr lang="en-US" baseline="0" noProof="0" dirty="0" smtClean="0"/>
              <a:t> valid VO2max tests was painstakingly determined by Henry Longstreet Taylor and coworkers over 12+ years at his lab at the U. of Minnesota.  His classic paper from 1955 is a wonderfully entertaining read for any exercise physiology nerd and reveals a body of work that would fill an entire journal edition today.   His subjects were generally military draftees who were conscientious objectors.  Consequently, they were pretty much 100% at the laboratory’s disposal and lived and trained according to the protocols established by Taylor and colleagues.  </a:t>
            </a:r>
            <a:endParaRPr lang="en-US" noProof="0" dirty="0" smtClean="0"/>
          </a:p>
          <a:p>
            <a:endParaRPr lang="nb-NO"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14</a:t>
            </a:fld>
            <a:endParaRPr lang="nb-N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For</a:t>
            </a:r>
            <a:r>
              <a:rPr lang="en-US" baseline="0" noProof="0" dirty="0" smtClean="0"/>
              <a:t> example, Taylor was able to make 12 subjects exercise for 1 hour a day 6 days a week for one year while living on campus.  He then  performed repeated VO2max tests on them over the 12 month period to determine the reliability of his methods.  The repeatability of those test results performed 55 years ago remains unsurpassed today.</a:t>
            </a:r>
            <a:endParaRPr lang="en-US" noProof="0"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15</a:t>
            </a:fld>
            <a:endParaRPr lang="nb-N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One issue that Taylor et al.’s findings ultimately did NOT settle was the question of whether it was necessary</a:t>
            </a:r>
            <a:r>
              <a:rPr lang="en-US" baseline="0" noProof="0" dirty="0" smtClean="0"/>
              <a:t> to use both the arms and legs during maximal testing to elicit the maximal oxygen consumption.  Put another way, they did not answer the fundamental question of whether VO2max was peripherally limited by the amount of active muscle mass, or centrally by oxygen delivery (or some combination of both depending on training status).  They presented the data above that suggested that running alone was insufficient to elicit maximal mobilization of oxygen consumption.  </a:t>
            </a:r>
          </a:p>
          <a:p>
            <a:endParaRPr lang="en-US" baseline="0" noProof="0" dirty="0" smtClean="0"/>
          </a:p>
          <a:p>
            <a:endParaRPr lang="en-US" noProof="0"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16</a:t>
            </a:fld>
            <a:endParaRPr lang="nb-N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That question brings</a:t>
            </a:r>
            <a:r>
              <a:rPr lang="en-US" baseline="0" noProof="0" dirty="0" smtClean="0"/>
              <a:t> us to Scandinavia, and specifically Sweden.  You would be hard pressed to find two institutions that have had a more profound impact on exercise physiology, particularly the physiology of endurance performance,  than The Swedish Sport University  and </a:t>
            </a:r>
            <a:r>
              <a:rPr lang="en-US" baseline="0" noProof="0" dirty="0" err="1" smtClean="0"/>
              <a:t>Karolinska</a:t>
            </a:r>
            <a:r>
              <a:rPr lang="en-US" baseline="0" noProof="0" dirty="0" smtClean="0"/>
              <a:t> Institute, both of which are about 200 years old.</a:t>
            </a:r>
            <a:endParaRPr lang="en-US" noProof="0"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17</a:t>
            </a:fld>
            <a:endParaRPr lang="nb-N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dirty="0" smtClean="0"/>
              <a:t>Arguably, the heart and soul of the Swedish contribution to this area resides in these two men. Per </a:t>
            </a:r>
            <a:r>
              <a:rPr lang="en-US" sz="1500" dirty="0" err="1" smtClean="0"/>
              <a:t>Åstrand</a:t>
            </a:r>
            <a:r>
              <a:rPr lang="en-US" sz="1500" dirty="0" smtClean="0"/>
              <a:t> for me will always be associated with the classic Textbook of Work Physiology he co-authored with </a:t>
            </a:r>
            <a:r>
              <a:rPr lang="en-US" sz="1500" dirty="0" err="1" smtClean="0"/>
              <a:t>Kaare</a:t>
            </a:r>
            <a:r>
              <a:rPr lang="en-US" sz="1500" dirty="0" smtClean="0"/>
              <a:t> </a:t>
            </a:r>
            <a:r>
              <a:rPr lang="en-US" sz="1500" dirty="0" err="1" smtClean="0"/>
              <a:t>Rodahl</a:t>
            </a:r>
            <a:r>
              <a:rPr lang="en-US" sz="1500" dirty="0" smtClean="0"/>
              <a:t> already in 1970. Their chapters on physical performance, evaluation of performance, and physical training were particularly influential.   </a:t>
            </a:r>
            <a:r>
              <a:rPr lang="en-US" sz="1500" dirty="0" err="1" smtClean="0"/>
              <a:t>Saltin</a:t>
            </a:r>
            <a:r>
              <a:rPr lang="en-US" sz="1500" dirty="0" smtClean="0"/>
              <a:t> was a student of </a:t>
            </a:r>
            <a:r>
              <a:rPr lang="en-US" sz="1500" dirty="0" err="1" smtClean="0"/>
              <a:t>Åstrand</a:t>
            </a:r>
            <a:r>
              <a:rPr lang="en-US" sz="1500" dirty="0" smtClean="0"/>
              <a:t> initially, but of course went on to a brilliant career of his own and made contributions to the work of scientists across the northern hemisphere.  </a:t>
            </a:r>
          </a:p>
          <a:p>
            <a:endParaRPr lang="en-US" sz="1500" dirty="0"/>
          </a:p>
          <a:p>
            <a:r>
              <a:rPr lang="en-US" sz="1500" dirty="0" smtClean="0"/>
              <a:t>* The publication data used here is taken from </a:t>
            </a:r>
            <a:r>
              <a:rPr lang="en-US" sz="1500" dirty="0" err="1" smtClean="0"/>
              <a:t>Harzings</a:t>
            </a:r>
            <a:r>
              <a:rPr lang="en-US" sz="1500" dirty="0" smtClean="0"/>
              <a:t> Publish or Perish, which is based on Google Scholar data.  This program can be downloaded for free here:</a:t>
            </a:r>
          </a:p>
          <a:p>
            <a:r>
              <a:rPr lang="en-US" sz="1500" dirty="0"/>
              <a:t>http://</a:t>
            </a:r>
            <a:r>
              <a:rPr lang="en-US" sz="1500" dirty="0" smtClean="0"/>
              <a:t>www.harzing.com/resources.htm</a:t>
            </a:r>
          </a:p>
          <a:p>
            <a:endParaRPr lang="en-US" sz="1500" dirty="0" smtClean="0"/>
          </a:p>
          <a:p>
            <a:endParaRPr lang="en-US" sz="1500" dirty="0" smtClean="0"/>
          </a:p>
          <a:p>
            <a:endParaRPr lang="en-US" sz="1500" dirty="0" smtClean="0"/>
          </a:p>
          <a:p>
            <a:endParaRPr lang="en-US" sz="1500" dirty="0" smtClean="0"/>
          </a:p>
          <a:p>
            <a:endParaRPr lang="en-US" sz="1500"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18</a:t>
            </a:fld>
            <a:endParaRPr lang="nb-N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These pictures were taken during a visit to The Swedish</a:t>
            </a:r>
            <a:r>
              <a:rPr lang="en-US" baseline="0" dirty="0" smtClean="0"/>
              <a:t> Sport University in March 2011, after the original presentation.</a:t>
            </a:r>
          </a:p>
          <a:p>
            <a:endParaRPr lang="en-US" baseline="0" dirty="0" smtClean="0"/>
          </a:p>
          <a:p>
            <a:endParaRPr lang="en-US" dirty="0"/>
          </a:p>
        </p:txBody>
      </p:sp>
      <p:sp>
        <p:nvSpPr>
          <p:cNvPr id="4" name="Plassholder for lysbildenummer 3"/>
          <p:cNvSpPr>
            <a:spLocks noGrp="1"/>
          </p:cNvSpPr>
          <p:nvPr>
            <p:ph type="sldNum" sz="quarter" idx="10"/>
          </p:nvPr>
        </p:nvSpPr>
        <p:spPr/>
        <p:txBody>
          <a:bodyPr/>
          <a:lstStyle/>
          <a:p>
            <a:fld id="{6F15DC0E-8603-4650-8B07-1CCE96A6BC08}" type="slidenum">
              <a:rPr lang="nb-NO" smtClean="0"/>
              <a:pPr/>
              <a:t>19</a:t>
            </a:fld>
            <a:endParaRPr lang="nb-NO"/>
          </a:p>
        </p:txBody>
      </p:sp>
    </p:spTree>
    <p:extLst>
      <p:ext uri="{BB962C8B-B14F-4D97-AF65-F5344CB8AC3E}">
        <p14:creationId xmlns="" xmlns:p14="http://schemas.microsoft.com/office/powerpoint/2010/main" val="4022980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9547" y="4861441"/>
            <a:ext cx="5679440" cy="4605576"/>
          </a:xfrm>
        </p:spPr>
        <p:txBody>
          <a:bodyPr>
            <a:normAutofit/>
          </a:bodyPr>
          <a:lstStyle/>
          <a:p>
            <a:r>
              <a:rPr lang="en-US" noProof="0" dirty="0" smtClean="0"/>
              <a:t>As Professor Katch and I agreed in early exchanges, most exercise physiologists find themselves in one or both of two basic research</a:t>
            </a:r>
            <a:r>
              <a:rPr lang="en-US" baseline="0" noProof="0" dirty="0" smtClean="0"/>
              <a:t> situations involving the physiological testing of athletes during exercise.  Historically, we have often used athletes to better understand key questions in work physiology.  And, of course, we use human physiology to attempt to better understand the training process and make connections between methods and mechanisms.</a:t>
            </a:r>
          </a:p>
          <a:p>
            <a:endParaRPr lang="en-US"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2</a:t>
            </a:fld>
            <a:endParaRPr lang="nb-N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What you see on the left</a:t>
            </a:r>
            <a:r>
              <a:rPr lang="en-US" baseline="0" noProof="0" dirty="0" smtClean="0"/>
              <a:t> of the screen is the individual data for all subjects performing maximal tests under up to 7 different conditions. This one table makes this paper a classic and a wonderful teaching resource.  One of my favorite parts of this classic paper is the early discussion, where the authors admit a “disagreement” regarding what factors limited oxygen transport from air to tissue.  </a:t>
            </a:r>
            <a:r>
              <a:rPr lang="en-US" baseline="0" noProof="0" dirty="0" err="1" smtClean="0"/>
              <a:t>Åstrand</a:t>
            </a:r>
            <a:r>
              <a:rPr lang="en-US" baseline="0" noProof="0" dirty="0" smtClean="0"/>
              <a:t> had favored a peripheral limitation (e.g. vascular bed in muscles, or venous return to the heart).  </a:t>
            </a:r>
            <a:r>
              <a:rPr lang="en-US" baseline="0" noProof="0" dirty="0" err="1" smtClean="0"/>
              <a:t>Saltin</a:t>
            </a:r>
            <a:r>
              <a:rPr lang="en-US" baseline="0" noProof="0" dirty="0" smtClean="0"/>
              <a:t> proposed that heart pumping capacity was the actual limitation,  based initially on the observation from the above data that oxygen uptake appeared to be independent of active muscle mass </a:t>
            </a:r>
            <a:r>
              <a:rPr lang="en-US" i="1" baseline="0" noProof="0" dirty="0" smtClean="0"/>
              <a:t>once a certain mass was exceeded</a:t>
            </a:r>
            <a:r>
              <a:rPr lang="en-US" baseline="0" noProof="0" dirty="0" smtClean="0"/>
              <a:t>.  This question and related hypotheses would drive research for years to come.  See slide 8 for more references on this issue.</a:t>
            </a:r>
          </a:p>
          <a:p>
            <a:endParaRPr lang="en-US" baseline="0" noProof="0" dirty="0" smtClean="0"/>
          </a:p>
          <a:p>
            <a:endParaRPr lang="en-US" noProof="0"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20</a:t>
            </a:fld>
            <a:endParaRPr lang="nb-NO"/>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noProof="0" dirty="0" smtClean="0"/>
              <a:t>If you have not seen these figures, or variations based on them, than I don’t think you have ever read an exercise physiology textbook! They could perhaps use some updating after over 4 decades, but their influence is unquestioned and contributed to making a “high VO2max” synonymous with high endurance capacity.  </a:t>
            </a:r>
          </a:p>
          <a:p>
            <a:endParaRPr lang="en-US" baseline="0" noProof="0" dirty="0" smtClean="0"/>
          </a:p>
          <a:p>
            <a:endParaRPr lang="en-US" noProof="0"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21</a:t>
            </a:fld>
            <a:endParaRPr lang="nb-NO"/>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Since I am</a:t>
            </a:r>
            <a:r>
              <a:rPr lang="en-US" baseline="0" noProof="0" dirty="0" smtClean="0"/>
              <a:t> giving this lecture to a Norwegian audience, I will go a little out of my way to highlight the contributions of Per </a:t>
            </a:r>
            <a:r>
              <a:rPr lang="en-US" baseline="0" noProof="0" dirty="0" err="1" smtClean="0"/>
              <a:t>Scholander</a:t>
            </a:r>
            <a:r>
              <a:rPr lang="en-US" baseline="0" noProof="0" dirty="0" smtClean="0"/>
              <a:t>.  He was Swedish, but grew up in Norway and studied at the University of Oslo!   </a:t>
            </a:r>
            <a:r>
              <a:rPr lang="en-US" baseline="0" noProof="0" dirty="0" err="1" smtClean="0"/>
              <a:t>Scholander</a:t>
            </a:r>
            <a:r>
              <a:rPr lang="en-US" baseline="0" noProof="0" dirty="0" smtClean="0"/>
              <a:t> was another of those scientists of his era who seemed to be able to move elegantly across very different disciplines, leaving a mark wherever her went.  </a:t>
            </a:r>
            <a:r>
              <a:rPr lang="en-US" baseline="0" noProof="0" dirty="0" err="1" smtClean="0"/>
              <a:t>Scholander</a:t>
            </a:r>
            <a:r>
              <a:rPr lang="en-US" baseline="0" noProof="0" dirty="0" smtClean="0"/>
              <a:t> was actually a botanist turned marine physiologist, but as young man he found time to develop an apparatus for measuring oxygen concentration in small samples that found its way into exercise physiology laboratories around the world and remained a gold standard for the calibration of oxygen analyzers up to the</a:t>
            </a:r>
          </a:p>
          <a:p>
            <a:r>
              <a:rPr lang="en-US" baseline="0" noProof="0" dirty="0" smtClean="0"/>
              <a:t>early 1990s.</a:t>
            </a:r>
          </a:p>
          <a:p>
            <a:endParaRPr lang="en-US" baseline="0" noProof="0" dirty="0" smtClean="0"/>
          </a:p>
          <a:p>
            <a:r>
              <a:rPr lang="en-US" noProof="0" dirty="0" smtClean="0"/>
              <a:t>An actual </a:t>
            </a:r>
            <a:r>
              <a:rPr lang="en-US" noProof="0" dirty="0" err="1" smtClean="0"/>
              <a:t>Scholander</a:t>
            </a:r>
            <a:r>
              <a:rPr lang="en-US" noProof="0" dirty="0" smtClean="0"/>
              <a:t> apparatus from</a:t>
            </a:r>
            <a:r>
              <a:rPr lang="en-US" baseline="0" noProof="0" dirty="0" smtClean="0"/>
              <a:t> the </a:t>
            </a:r>
            <a:r>
              <a:rPr lang="en-US" baseline="0" noProof="0" dirty="0" err="1" smtClean="0"/>
              <a:t>Åstrand</a:t>
            </a:r>
            <a:r>
              <a:rPr lang="en-US" baseline="0" noProof="0" dirty="0" smtClean="0"/>
              <a:t> Laboratory is shown in slide 19.</a:t>
            </a:r>
            <a:endParaRPr lang="en-US" noProof="0"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22</a:t>
            </a:fld>
            <a:endParaRPr lang="nb-NO"/>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Sport scientists trained in the pre-PC era</a:t>
            </a:r>
            <a:r>
              <a:rPr lang="en-US" baseline="0" noProof="0" dirty="0" smtClean="0"/>
              <a:t> will appreciate the amazing technological developments that have changed the way we perform physiological testing.  From those early days of Taylor and Hill, when a single maximal oxygen consumption test might require days to complete, to our modern breath-by breath, real time window into physiological responses, the contributions of scientists who could link physiology and technology have not always been so well recognized, but they have been staggering none the less.  Both the equipment and Professor Edward Coyle’s hairstyle in the picture on the left reveal the laboratory scene to be from the late 1970s.  The picture on the right depicts current testing</a:t>
            </a:r>
          </a:p>
          <a:p>
            <a:r>
              <a:rPr lang="en-US" baseline="0" noProof="0" dirty="0" smtClean="0"/>
              <a:t>conditions for elite Spanish cyclists.</a:t>
            </a:r>
            <a:endParaRPr lang="en-US" noProof="0"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23</a:t>
            </a:fld>
            <a:endParaRPr lang="nb-NO"/>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Now we</a:t>
            </a:r>
            <a:r>
              <a:rPr lang="en-US" baseline="0" noProof="0" dirty="0" smtClean="0"/>
              <a:t> turn our attention to the concept of the ”threshold”.  Historically we have searched for the exercise intensity that represents a critical point demarcating clearly submaximal and sustainable work intensity, from the intense, fatigue provoking, and ultimately unsustainable intensity range that characterizes many of the endurance events our athletes perform.</a:t>
            </a:r>
            <a:endParaRPr lang="en-US" noProof="0"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24</a:t>
            </a:fld>
            <a:endParaRPr lang="nb-NO"/>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This time, the history leads</a:t>
            </a:r>
            <a:r>
              <a:rPr lang="en-US" baseline="0" noProof="0" dirty="0" smtClean="0"/>
              <a:t> me to Copenhagen, Denmark and the remarkable scientist  and gifted instrument builder, August Krogh. While there is no clear evidence that he thought in terms of a well defined physiological intensity ”threshold”,  he was clearly interested in exercise metabolism as a function of work rate.  He developed state of the art tools for establishing the relationship between gas exchange variables and exercise intensity.  His work seems to have laid the foundation for “anaerobic threshold” concepts that followed.</a:t>
            </a:r>
          </a:p>
          <a:p>
            <a:endParaRPr lang="en-US" baseline="0" noProof="0" dirty="0" smtClean="0"/>
          </a:p>
          <a:p>
            <a:r>
              <a:rPr lang="en-US" baseline="0" noProof="0" dirty="0" smtClean="0"/>
              <a:t>You can read more about the Nobel Prize winning physiologist August Krogh in this article by Frank </a:t>
            </a:r>
            <a:r>
              <a:rPr lang="en-US" baseline="0" noProof="0" dirty="0" err="1" smtClean="0"/>
              <a:t>Katch</a:t>
            </a:r>
            <a:r>
              <a:rPr lang="en-US" dirty="0" smtClean="0"/>
              <a:t>:</a:t>
            </a:r>
            <a:endParaRPr lang="en-US" baseline="0" noProof="0" dirty="0" smtClean="0"/>
          </a:p>
          <a:p>
            <a:r>
              <a:rPr lang="en-US" noProof="0" dirty="0" smtClean="0"/>
              <a:t>http://www.sportsci.org/news/history/krogh/krogh.html</a:t>
            </a:r>
            <a:endParaRPr lang="en-US" noProof="0"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25</a:t>
            </a:fld>
            <a:endParaRPr lang="nb-NO"/>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An</a:t>
            </a:r>
            <a:r>
              <a:rPr lang="en-US" baseline="0" noProof="0" dirty="0" smtClean="0"/>
              <a:t> entire lecture could easily be built around the topic of the history of lactic acid measurement and its interpretation during exercise. So, I will merely list a few highlights in that history that now extends over 200 years.</a:t>
            </a:r>
            <a:endParaRPr lang="en-US" noProof="0"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26</a:t>
            </a:fld>
            <a:endParaRPr lang="nb-NO"/>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There is probably no area of exercise physiology that has been more debated and also</a:t>
            </a:r>
            <a:r>
              <a:rPr lang="en-US" baseline="0" noProof="0" dirty="0" smtClean="0"/>
              <a:t> more dynamic than that dealing with our understanding of lactate production and removal during exercise.  This article from 1933 influenced thinking about lactate and metabolism for decades to come, but it was ultimately wrong because it concluded that lactate acid production was </a:t>
            </a:r>
            <a:r>
              <a:rPr lang="en-US" b="1" baseline="0" noProof="0" dirty="0" smtClean="0"/>
              <a:t>exclusively</a:t>
            </a:r>
            <a:r>
              <a:rPr lang="en-US" baseline="0" noProof="0" dirty="0" smtClean="0"/>
              <a:t> a consequence of cellular </a:t>
            </a:r>
            <a:r>
              <a:rPr lang="en-US" baseline="0" noProof="0" dirty="0" err="1" smtClean="0"/>
              <a:t>anaerobiosis</a:t>
            </a:r>
            <a:r>
              <a:rPr lang="en-US" baseline="0" noProof="0" dirty="0" smtClean="0"/>
              <a:t>.  This myth has proven difficult to kill!</a:t>
            </a:r>
          </a:p>
          <a:p>
            <a:endParaRPr lang="en-US" baseline="0" noProof="0" dirty="0" smtClean="0"/>
          </a:p>
          <a:p>
            <a:r>
              <a:rPr lang="en-US" baseline="0" noProof="0" dirty="0" smtClean="0"/>
              <a:t>While the figure above is actually an ”oxygen debt-exercise intensity” curve,  the similarities with the modern lactate profile test are clear.</a:t>
            </a:r>
          </a:p>
        </p:txBody>
      </p:sp>
      <p:sp>
        <p:nvSpPr>
          <p:cNvPr id="4" name="Slide Number Placeholder 3"/>
          <p:cNvSpPr>
            <a:spLocks noGrp="1"/>
          </p:cNvSpPr>
          <p:nvPr>
            <p:ph type="sldNum" sz="quarter" idx="10"/>
          </p:nvPr>
        </p:nvSpPr>
        <p:spPr/>
        <p:txBody>
          <a:bodyPr/>
          <a:lstStyle/>
          <a:p>
            <a:fld id="{6F15DC0E-8603-4650-8B07-1CCE96A6BC08}" type="slidenum">
              <a:rPr lang="nb-NO" smtClean="0"/>
              <a:pPr/>
              <a:t>27</a:t>
            </a:fld>
            <a:endParaRPr lang="nb-NO"/>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who invented the ”concept” of the anaerobic threshold?  And who coined the term “threshold”?   The answers to those two questions appear to be different.</a:t>
            </a:r>
            <a:endParaRPr lang="nb-NO" dirty="0" smtClean="0"/>
          </a:p>
          <a:p>
            <a:r>
              <a:rPr lang="en-US" dirty="0" smtClean="0"/>
              <a:t> </a:t>
            </a:r>
            <a:endParaRPr lang="nb-NO" dirty="0" smtClean="0"/>
          </a:p>
          <a:p>
            <a:r>
              <a:rPr lang="en-US" dirty="0" err="1" smtClean="0"/>
              <a:t>Karlman</a:t>
            </a:r>
            <a:r>
              <a:rPr lang="en-US" dirty="0" smtClean="0"/>
              <a:t> Wasserman was the first to introduce the word ”threshold” in its now exhaustively familiar context.  He coined the term </a:t>
            </a:r>
            <a:r>
              <a:rPr lang="en-US" i="1" dirty="0" smtClean="0"/>
              <a:t>anaerobic threshold  </a:t>
            </a:r>
            <a:r>
              <a:rPr lang="en-US" dirty="0" smtClean="0"/>
              <a:t>initially based on the changes in the respiratory exchange ratio as a function of workload.  He later teamed with William Beaver to develop technology for breath by breath measurements that facilitated the </a:t>
            </a:r>
            <a:r>
              <a:rPr lang="en-US" dirty="0" err="1" smtClean="0"/>
              <a:t>ventilatory</a:t>
            </a:r>
            <a:r>
              <a:rPr lang="en-US" dirty="0" smtClean="0"/>
              <a:t> gas exchange approach to threshold testing.  His cooperation with Beaver was an example of the interaction between academic and private industry partners that came to typify the famous “Silicone Valley,” where they met at the time while Wasserman was at Stanford.   Without Beaver´s ability to develop the digital computing interface necessary to achieve the high frequency and  short sampling time of the </a:t>
            </a:r>
            <a:r>
              <a:rPr lang="en-US" dirty="0" err="1" smtClean="0"/>
              <a:t>BxB</a:t>
            </a:r>
            <a:r>
              <a:rPr lang="en-US" dirty="0" smtClean="0"/>
              <a:t> method, Wasserman would not have been able to put his theory into action.</a:t>
            </a:r>
            <a:endParaRPr lang="nb-NO" dirty="0" smtClean="0"/>
          </a:p>
          <a:p>
            <a:r>
              <a:rPr lang="en-US" dirty="0" smtClean="0"/>
              <a:t> </a:t>
            </a:r>
            <a:endParaRPr lang="nb-NO" dirty="0" smtClean="0"/>
          </a:p>
          <a:p>
            <a:r>
              <a:rPr lang="en-US" dirty="0" smtClean="0"/>
              <a:t>But </a:t>
            </a:r>
            <a:r>
              <a:rPr lang="en-US" dirty="0" err="1" smtClean="0"/>
              <a:t>Wildor</a:t>
            </a:r>
            <a:r>
              <a:rPr lang="en-US" dirty="0" smtClean="0"/>
              <a:t> </a:t>
            </a:r>
            <a:r>
              <a:rPr lang="en-US" dirty="0" err="1" smtClean="0"/>
              <a:t>Hollman</a:t>
            </a:r>
            <a:r>
              <a:rPr lang="en-US" dirty="0" smtClean="0"/>
              <a:t>, from the German University of Sport in Cologne, was almost certainly the first to integrate </a:t>
            </a:r>
            <a:r>
              <a:rPr lang="en-US" dirty="0" err="1" smtClean="0"/>
              <a:t>ventilatory</a:t>
            </a:r>
            <a:r>
              <a:rPr lang="en-US" dirty="0" smtClean="0"/>
              <a:t> and blood lactate responses as a function of intensity and identify a breakpoint.  Unfortunately for him he did not choose the right term for the concept (his term translated to Point of Optimal Respiratory Efficiency), and he did not publish these findings in English.  By the way, “threshold” translates to “</a:t>
            </a:r>
            <a:r>
              <a:rPr lang="en-US" dirty="0" err="1" smtClean="0"/>
              <a:t>Zwelle</a:t>
            </a:r>
            <a:r>
              <a:rPr lang="en-US" dirty="0" smtClean="0"/>
              <a:t>” in German.</a:t>
            </a:r>
            <a:endParaRPr lang="nb-NO" dirty="0" smtClean="0"/>
          </a:p>
          <a:p>
            <a:endParaRPr lang="nb-NO"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28</a:t>
            </a:fld>
            <a:endParaRPr lang="nb-NO"/>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The threshold concept</a:t>
            </a:r>
            <a:r>
              <a:rPr lang="en-US" baseline="0" noProof="0" dirty="0" smtClean="0"/>
              <a:t> continues to be useful today, but our mechanistic interpretation of the responses we quantify has changed extensively thanks to numerous investigators like the late Lars </a:t>
            </a:r>
            <a:r>
              <a:rPr lang="en-US" baseline="0" noProof="0" dirty="0" err="1" smtClean="0"/>
              <a:t>Hermansen</a:t>
            </a:r>
            <a:r>
              <a:rPr lang="en-US" baseline="0" noProof="0" dirty="0" smtClean="0"/>
              <a:t> in Oslo and George Brooks at Cal Berkeley to name just two.  There is substantial research demonstrating that increased blood lactate concentration during exercise can occur without evidence of oxygen deficiency in working muscle.  The lactate molecule itself does not seem to be mechanistically connected to muscle contractile fatigue either.   Three important papers regarding these controversial topics are listed below.   </a:t>
            </a:r>
          </a:p>
          <a:p>
            <a:endParaRPr lang="en-US" baseline="0" noProof="0" dirty="0" smtClean="0"/>
          </a:p>
          <a:p>
            <a:pPr marL="284607" indent="-284607" defTabSz="947593">
              <a:defRPr/>
            </a:pPr>
            <a:r>
              <a:rPr lang="en-US" dirty="0" smtClean="0">
                <a:effectLst/>
              </a:rPr>
              <a:t>Brooks GA. Anaerobic threshold: review of the concept and directions for future research. Med Sci.</a:t>
            </a:r>
            <a:r>
              <a:rPr lang="en-US" baseline="0" dirty="0" smtClean="0">
                <a:effectLst/>
              </a:rPr>
              <a:t> Sports </a:t>
            </a:r>
            <a:r>
              <a:rPr lang="en-US" baseline="0" dirty="0" err="1" smtClean="0">
                <a:effectLst/>
              </a:rPr>
              <a:t>Exerc</a:t>
            </a:r>
            <a:r>
              <a:rPr lang="en-US" baseline="0" dirty="0" smtClean="0">
                <a:effectLst/>
              </a:rPr>
              <a:t>. </a:t>
            </a:r>
            <a:r>
              <a:rPr lang="nb-NO" dirty="0" smtClean="0">
                <a:effectLst/>
              </a:rPr>
              <a:t>17(1):22-34, 1985.</a:t>
            </a:r>
          </a:p>
          <a:p>
            <a:pPr marL="284607" indent="-284607" defTabSz="947593">
              <a:defRPr/>
            </a:pPr>
            <a:r>
              <a:rPr lang="en-US" dirty="0" smtClean="0">
                <a:effectLst/>
              </a:rPr>
              <a:t>James et al. Lactate is an unreliable indicator of tissue hypoxia in injury or sepsis. The Lancet.</a:t>
            </a:r>
            <a:r>
              <a:rPr lang="en-US" baseline="0" dirty="0" smtClean="0">
                <a:effectLst/>
              </a:rPr>
              <a:t> 354:505508, 1999.</a:t>
            </a:r>
            <a:endParaRPr lang="nb-NO" dirty="0" smtClean="0">
              <a:effectLst/>
            </a:endParaRPr>
          </a:p>
          <a:p>
            <a:pPr marL="284607" indent="-284607" defTabSz="947593">
              <a:defRPr/>
            </a:pPr>
            <a:r>
              <a:rPr lang="nb-NO" dirty="0" err="1" smtClean="0">
                <a:effectLst/>
              </a:rPr>
              <a:t>Gladden</a:t>
            </a:r>
            <a:r>
              <a:rPr lang="nb-NO" dirty="0" smtClean="0">
                <a:effectLst/>
              </a:rPr>
              <a:t> LB. </a:t>
            </a:r>
            <a:r>
              <a:rPr lang="en-US" dirty="0" smtClean="0">
                <a:effectLst/>
              </a:rPr>
              <a:t>Lactate metabolism: a new paradigm for the third millennium. J. Physiology</a:t>
            </a:r>
            <a:r>
              <a:rPr lang="en-US" baseline="0" dirty="0" smtClean="0">
                <a:effectLst/>
              </a:rPr>
              <a:t> . </a:t>
            </a:r>
            <a:r>
              <a:rPr lang="nb-NO" dirty="0" smtClean="0">
                <a:effectLst/>
              </a:rPr>
              <a:t>558(1):5-30, 2004.</a:t>
            </a:r>
          </a:p>
          <a:p>
            <a:pPr defTabSz="947593">
              <a:defRPr/>
            </a:pPr>
            <a:endParaRPr lang="nb-NO" b="1" dirty="0" smtClean="0">
              <a:effectLst/>
            </a:endParaRPr>
          </a:p>
          <a:p>
            <a:pPr defTabSz="947593">
              <a:defRPr/>
            </a:pPr>
            <a:endParaRPr lang="en-US" b="1" dirty="0" smtClean="0">
              <a:effectLst/>
            </a:endParaRPr>
          </a:p>
          <a:p>
            <a:endParaRPr lang="nb-NO"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29</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Together these two</a:t>
            </a:r>
            <a:r>
              <a:rPr lang="en-US" baseline="0" noProof="0" dirty="0" smtClean="0"/>
              <a:t> roads have led us to a model of endurance capacity that has gained strong acceptance in the international exercise physiology community. So I have chosen to frame my short presentation of the historical pathway to the </a:t>
            </a:r>
            <a:r>
              <a:rPr lang="en-US" b="1" baseline="0" noProof="0" dirty="0" smtClean="0"/>
              <a:t>laboratory based testing of endurance athletes </a:t>
            </a:r>
            <a:r>
              <a:rPr lang="en-US" baseline="0" noProof="0" dirty="0" smtClean="0"/>
              <a:t>around this model and what I believe to be key events or publications that contributed to its stepwise development and acceptance.  </a:t>
            </a:r>
          </a:p>
          <a:p>
            <a:endParaRPr lang="en-US" dirty="0"/>
          </a:p>
          <a:p>
            <a:r>
              <a:rPr lang="en-US" baseline="0" noProof="0" dirty="0" err="1" smtClean="0"/>
              <a:t>Abreviations</a:t>
            </a:r>
            <a:r>
              <a:rPr lang="en-US" baseline="0" noProof="0" dirty="0" smtClean="0"/>
              <a:t>:</a:t>
            </a:r>
          </a:p>
          <a:p>
            <a:endParaRPr lang="en-US" dirty="0"/>
          </a:p>
          <a:p>
            <a:r>
              <a:rPr lang="en-US" baseline="0" noProof="0" dirty="0" smtClean="0"/>
              <a:t>LT: Lactate</a:t>
            </a:r>
            <a:r>
              <a:rPr lang="en-US" noProof="0" dirty="0" smtClean="0"/>
              <a:t> Threshold</a:t>
            </a:r>
          </a:p>
          <a:p>
            <a:r>
              <a:rPr lang="en-US" baseline="0" dirty="0" smtClean="0"/>
              <a:t>VT:</a:t>
            </a:r>
            <a:r>
              <a:rPr lang="en-US" dirty="0" smtClean="0"/>
              <a:t> </a:t>
            </a:r>
            <a:r>
              <a:rPr lang="en-US" dirty="0" err="1" smtClean="0"/>
              <a:t>Ventilatory</a:t>
            </a:r>
            <a:r>
              <a:rPr lang="en-US" dirty="0" smtClean="0"/>
              <a:t> Threshold</a:t>
            </a:r>
          </a:p>
          <a:p>
            <a:r>
              <a:rPr lang="en-US" baseline="0" noProof="0" dirty="0" smtClean="0"/>
              <a:t>MLSS:</a:t>
            </a:r>
            <a:r>
              <a:rPr lang="en-US" noProof="0" dirty="0" smtClean="0"/>
              <a:t>  Maximal Lactate Steady State (velocity or power)</a:t>
            </a:r>
            <a:endParaRPr lang="en-US" baseline="0" noProof="0" dirty="0" smtClean="0"/>
          </a:p>
          <a:p>
            <a:endParaRPr lang="en-US" dirty="0" smtClean="0"/>
          </a:p>
          <a:p>
            <a:r>
              <a:rPr lang="en-US" dirty="0" smtClean="0"/>
              <a:t>The following are examples of references discussing this basic three-determinant physiological model for endurance performance.</a:t>
            </a:r>
          </a:p>
          <a:p>
            <a:endParaRPr lang="en-US" dirty="0" smtClean="0"/>
          </a:p>
          <a:p>
            <a:pPr marL="282962" indent="-282962"/>
            <a:r>
              <a:rPr lang="en-US" dirty="0" smtClean="0"/>
              <a:t>Coyle EF and Joyner M. Endurance exercise performance: the physiology of champions. Journal of Physiology</a:t>
            </a:r>
            <a:r>
              <a:rPr lang="en-US" i="1" dirty="0" smtClean="0"/>
              <a:t> </a:t>
            </a:r>
            <a:r>
              <a:rPr lang="en-US" dirty="0" smtClean="0"/>
              <a:t>586, 35-44, 2008.</a:t>
            </a:r>
          </a:p>
          <a:p>
            <a:pPr marL="282962" indent="-282962"/>
            <a:endParaRPr lang="en-US" dirty="0" smtClean="0"/>
          </a:p>
          <a:p>
            <a:pPr marL="282962" indent="-282962"/>
            <a:r>
              <a:rPr lang="en-US" dirty="0" smtClean="0"/>
              <a:t>Coyle EF et al. Determinants of endurance in well-trained cyclists.  Journal of Applied Physiology</a:t>
            </a:r>
            <a:r>
              <a:rPr lang="en-US" b="1" dirty="0" smtClean="0"/>
              <a:t> </a:t>
            </a:r>
            <a:r>
              <a:rPr lang="en-US" dirty="0" smtClean="0"/>
              <a:t>64, 2622-2630, 1988.</a:t>
            </a:r>
          </a:p>
          <a:p>
            <a:pPr marL="282962" indent="-282962"/>
            <a:endParaRPr lang="en-US" dirty="0" smtClean="0"/>
          </a:p>
          <a:p>
            <a:pPr marL="282962" indent="-282962"/>
            <a:r>
              <a:rPr lang="en-US" dirty="0" err="1" smtClean="0"/>
              <a:t>Hagberg</a:t>
            </a:r>
            <a:r>
              <a:rPr lang="en-US" dirty="0" smtClean="0"/>
              <a:t> JA and Coyle EF. Physiological determinants of endurance performance as studied in competitive </a:t>
            </a:r>
            <a:r>
              <a:rPr lang="en-US" dirty="0" err="1" smtClean="0"/>
              <a:t>racewalkers</a:t>
            </a:r>
            <a:r>
              <a:rPr lang="en-US" dirty="0" smtClean="0"/>
              <a:t>.  Medicine and Science in Sports and Exercise 5, 287-289, 1983</a:t>
            </a:r>
          </a:p>
        </p:txBody>
      </p:sp>
      <p:sp>
        <p:nvSpPr>
          <p:cNvPr id="4" name="Slide Number Placeholder 3"/>
          <p:cNvSpPr>
            <a:spLocks noGrp="1"/>
          </p:cNvSpPr>
          <p:nvPr>
            <p:ph type="sldNum" sz="quarter" idx="10"/>
          </p:nvPr>
        </p:nvSpPr>
        <p:spPr/>
        <p:txBody>
          <a:bodyPr/>
          <a:lstStyle/>
          <a:p>
            <a:fld id="{6F15DC0E-8603-4650-8B07-1CCE96A6BC08}" type="slidenum">
              <a:rPr lang="nb-NO" smtClean="0"/>
              <a:pPr/>
              <a:t>3</a:t>
            </a:fld>
            <a:endParaRPr lang="nb-NO"/>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Is this the all</a:t>
            </a:r>
            <a:r>
              <a:rPr lang="en-US" baseline="0" noProof="0" dirty="0" smtClean="0"/>
              <a:t>-time </a:t>
            </a:r>
            <a:r>
              <a:rPr lang="en-US" b="1" baseline="0" noProof="0" dirty="0" smtClean="0"/>
              <a:t>understatement</a:t>
            </a:r>
            <a:r>
              <a:rPr lang="en-US" baseline="0" noProof="0" dirty="0" smtClean="0"/>
              <a:t> in a sport science publication?</a:t>
            </a:r>
            <a:endParaRPr lang="en-US" noProof="0"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30</a:t>
            </a:fld>
            <a:endParaRPr lang="nb-NO"/>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Various terms</a:t>
            </a:r>
            <a:r>
              <a:rPr lang="en-US" baseline="0" noProof="0" dirty="0" smtClean="0"/>
              <a:t> used to identify the «threshold».   Both </a:t>
            </a:r>
            <a:r>
              <a:rPr lang="en-US" baseline="0" noProof="0" dirty="0" err="1" smtClean="0"/>
              <a:t>ventilatory</a:t>
            </a:r>
            <a:r>
              <a:rPr lang="en-US" baseline="0" noProof="0" dirty="0" smtClean="0"/>
              <a:t> and blood based measurement approaches,  as well as evolving views of the role of tissue oxygen availability as a central explanatory variable for increased appearance of lactate in the blood, contribute to the proliferation of different names for this physiological threshold.</a:t>
            </a:r>
            <a:endParaRPr lang="nb-NO"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31</a:t>
            </a:fld>
            <a:endParaRPr lang="nb-NO"/>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smtClean="0"/>
              <a:t>These multiple lactate profiles from the same athlete demonstrate the now expected “right shift”</a:t>
            </a:r>
            <a:r>
              <a:rPr lang="en-US" baseline="0" noProof="0" dirty="0" smtClean="0"/>
              <a:t> in the profile with long term training.  However, Heck argued for a fixed threshold value of 4mM. This fixed value has been shown to be less valid for some sport disciplines than others.   </a:t>
            </a:r>
          </a:p>
          <a:p>
            <a:endParaRPr lang="en-US" baseline="0" noProof="0" dirty="0" smtClean="0"/>
          </a:p>
          <a:p>
            <a:r>
              <a:rPr lang="en-US" baseline="0" noProof="0" dirty="0" smtClean="0"/>
              <a:t>The maximal lactate steady state methodology reveals this problem.  Individual performers can be shown to achieve steady blood lactate while performing up to 60 min at workloads eliciting blood lactate concentrations well exceeding 4 </a:t>
            </a:r>
            <a:r>
              <a:rPr lang="en-US" baseline="0" noProof="0" dirty="0" err="1" smtClean="0"/>
              <a:t>mM</a:t>
            </a:r>
            <a:r>
              <a:rPr lang="en-US" baseline="0" noProof="0" dirty="0" smtClean="0"/>
              <a:t> (with individuals as high as 10 </a:t>
            </a:r>
            <a:r>
              <a:rPr lang="en-US" baseline="0" noProof="0" dirty="0" err="1" smtClean="0"/>
              <a:t>mM</a:t>
            </a:r>
            <a:r>
              <a:rPr lang="en-US" baseline="0" noProof="0" dirty="0" smtClean="0"/>
              <a:t>).  There is also a sport specificity component to the MLSS, with sports employing smaller total active muscle mass tending towards higher blood lactate concentration at MLSS.  </a:t>
            </a:r>
          </a:p>
          <a:p>
            <a:endParaRPr lang="en-US" baseline="0" noProof="0" dirty="0" smtClean="0"/>
          </a:p>
          <a:p>
            <a:r>
              <a:rPr lang="en-US" baseline="0" noProof="0" dirty="0" smtClean="0"/>
              <a:t>A couple of interesting studies in this regard are referenced below:</a:t>
            </a:r>
          </a:p>
          <a:p>
            <a:endParaRPr lang="en-US" baseline="0" noProof="0" dirty="0" smtClean="0"/>
          </a:p>
          <a:p>
            <a:pPr marL="284607" indent="-284607" defTabSz="947593">
              <a:defRPr/>
            </a:pPr>
            <a:r>
              <a:rPr lang="en-US" dirty="0" err="1" smtClean="0"/>
              <a:t>Beneke</a:t>
            </a:r>
            <a:r>
              <a:rPr lang="en-US" dirty="0" smtClean="0"/>
              <a:t> R. &amp; Von </a:t>
            </a:r>
            <a:r>
              <a:rPr lang="en-US" dirty="0" err="1" smtClean="0"/>
              <a:t>Duvillard</a:t>
            </a:r>
            <a:r>
              <a:rPr lang="en-US" baseline="0" dirty="0" smtClean="0"/>
              <a:t> SP. </a:t>
            </a:r>
            <a:r>
              <a:rPr lang="en-US" dirty="0" smtClean="0"/>
              <a:t>  Determination of maximal lactate steady state response in selected sports events. Med Sci Sports </a:t>
            </a:r>
            <a:r>
              <a:rPr lang="en-US" dirty="0" err="1" smtClean="0"/>
              <a:t>Exerc</a:t>
            </a:r>
            <a:r>
              <a:rPr lang="en-US" dirty="0" smtClean="0"/>
              <a:t> </a:t>
            </a:r>
            <a:r>
              <a:rPr lang="nb-NO" dirty="0" smtClean="0"/>
              <a:t>28(2):241-6, 1996</a:t>
            </a:r>
            <a:endParaRPr lang="en-US" dirty="0" smtClean="0"/>
          </a:p>
          <a:p>
            <a:pPr marL="284607" indent="-284607" defTabSz="947593">
              <a:defRPr/>
            </a:pPr>
            <a:r>
              <a:rPr lang="en-US" dirty="0" err="1" smtClean="0"/>
              <a:t>Beneke</a:t>
            </a:r>
            <a:r>
              <a:rPr lang="en-US" dirty="0" smtClean="0"/>
              <a:t> et al.  Dependence of the maximal lactate steady state on the motor pattern of exercise.   </a:t>
            </a:r>
            <a:r>
              <a:rPr lang="nb-NO" dirty="0" err="1" smtClean="0"/>
              <a:t>Br</a:t>
            </a:r>
            <a:r>
              <a:rPr lang="nb-NO" dirty="0" smtClean="0"/>
              <a:t> J Sports Med. 2001 June; 35(3): 192–196. </a:t>
            </a:r>
          </a:p>
          <a:p>
            <a:pPr marL="284607" indent="-284607" defTabSz="947593">
              <a:defRPr/>
            </a:pPr>
            <a:endParaRPr lang="en-US" dirty="0" smtClean="0"/>
          </a:p>
          <a:p>
            <a:pPr marL="284607" indent="-284607"/>
            <a:endParaRPr lang="en-US" noProof="0" dirty="0"/>
          </a:p>
        </p:txBody>
      </p:sp>
      <p:sp>
        <p:nvSpPr>
          <p:cNvPr id="4" name="Plassholder for lysbildenummer 3"/>
          <p:cNvSpPr>
            <a:spLocks noGrp="1"/>
          </p:cNvSpPr>
          <p:nvPr>
            <p:ph type="sldNum" sz="quarter" idx="10"/>
          </p:nvPr>
        </p:nvSpPr>
        <p:spPr/>
        <p:txBody>
          <a:bodyPr/>
          <a:lstStyle/>
          <a:p>
            <a:fld id="{6F15DC0E-8603-4650-8B07-1CCE96A6BC08}" type="slidenum">
              <a:rPr lang="nb-NO" smtClean="0"/>
              <a:pPr/>
              <a:t>32</a:t>
            </a:fld>
            <a:endParaRPr lang="nb-NO"/>
          </a:p>
        </p:txBody>
      </p:sp>
    </p:spTree>
    <p:extLst>
      <p:ext uri="{BB962C8B-B14F-4D97-AF65-F5344CB8AC3E}">
        <p14:creationId xmlns="" xmlns:p14="http://schemas.microsoft.com/office/powerpoint/2010/main" val="2901784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500" dirty="0" smtClean="0"/>
              <a:t>A more modern and physiologically correct view of the lactate threshold emerges from the Maximal Lactate Steady State test.  The different responses seen provide a bases for identifying 2 different «threshold» points that envelop a «threshold range».</a:t>
            </a:r>
          </a:p>
          <a:p>
            <a:endParaRPr lang="en-US" sz="1500" dirty="0"/>
          </a:p>
          <a:p>
            <a:r>
              <a:rPr lang="en-US" sz="1500" dirty="0" smtClean="0"/>
              <a:t>What makes this model more appealing physiologically is that it moves away from the idea of a specific ON/OFF point on the physiological intensity scale where blood lactate concentration suddenly increases.</a:t>
            </a:r>
          </a:p>
          <a:p>
            <a:endParaRPr lang="en-US" sz="1500" dirty="0"/>
          </a:p>
          <a:p>
            <a:r>
              <a:rPr lang="en-US" sz="1500" dirty="0" smtClean="0"/>
              <a:t>The MLSS is not a very practical test to administer, but it conceptually underscores the blood lactate concentration as the integration of two continually varying rates, the rate of appearance of lactate into the blood from active muscle, and the rate of removal by relatively inactive muscle, and other organs, such as the heart and liver.  </a:t>
            </a:r>
          </a:p>
          <a:p>
            <a:endParaRPr lang="en-US" sz="1500" dirty="0"/>
          </a:p>
          <a:p>
            <a:r>
              <a:rPr lang="en-US" sz="1500" dirty="0" smtClean="0"/>
              <a:t>The lactate threshold range thus represents an intensity zone where blood lactate appearance increases, but can be and is compensated for by increased removal rates, albeit at a higher concentration set point.</a:t>
            </a:r>
            <a:endParaRPr lang="en-US" sz="1500" dirty="0"/>
          </a:p>
          <a:p>
            <a:endParaRPr lang="en-US" noProof="0" dirty="0"/>
          </a:p>
        </p:txBody>
      </p:sp>
      <p:sp>
        <p:nvSpPr>
          <p:cNvPr id="4" name="Plassholder for lysbildenummer 3"/>
          <p:cNvSpPr>
            <a:spLocks noGrp="1"/>
          </p:cNvSpPr>
          <p:nvPr>
            <p:ph type="sldNum" sz="quarter" idx="10"/>
          </p:nvPr>
        </p:nvSpPr>
        <p:spPr/>
        <p:txBody>
          <a:bodyPr/>
          <a:lstStyle/>
          <a:p>
            <a:fld id="{6F15DC0E-8603-4650-8B07-1CCE96A6BC08}" type="slidenum">
              <a:rPr lang="nb-NO" smtClean="0"/>
              <a:pPr/>
              <a:t>33</a:t>
            </a:fld>
            <a:endParaRPr lang="nb-NO"/>
          </a:p>
        </p:txBody>
      </p:sp>
    </p:spTree>
    <p:extLst>
      <p:ext uri="{BB962C8B-B14F-4D97-AF65-F5344CB8AC3E}">
        <p14:creationId xmlns="" xmlns:p14="http://schemas.microsoft.com/office/powerpoint/2010/main" val="1205149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r>
              <a:rPr lang="en-US" noProof="0" dirty="0" smtClean="0"/>
              <a:t>Numerous publications over</a:t>
            </a:r>
            <a:r>
              <a:rPr lang="en-US" baseline="0" noProof="0" dirty="0" smtClean="0"/>
              <a:t> the last 15 years have used a «two threshold» model for interpreting lactate and </a:t>
            </a:r>
            <a:r>
              <a:rPr lang="en-US" baseline="0" noProof="0" dirty="0" err="1" smtClean="0"/>
              <a:t>ventilatory</a:t>
            </a:r>
            <a:r>
              <a:rPr lang="en-US" baseline="0" noProof="0" dirty="0" smtClean="0"/>
              <a:t> threshold tests, as well as demarcating intensity ranges.</a:t>
            </a:r>
          </a:p>
          <a:p>
            <a:endParaRPr lang="en-US" dirty="0"/>
          </a:p>
          <a:p>
            <a:r>
              <a:rPr lang="en-US" noProof="0" dirty="0" smtClean="0"/>
              <a:t>See for example: </a:t>
            </a:r>
          </a:p>
          <a:p>
            <a:endParaRPr lang="en-US" dirty="0"/>
          </a:p>
          <a:p>
            <a:pPr marL="284607" indent="-284607"/>
            <a:r>
              <a:rPr lang="en-US" noProof="0" dirty="0" smtClean="0"/>
              <a:t>Lucia et al. Heart rate response to professional road cycling: the Tour de France. Int. J. Sports Med. 20:167-172, 1999.</a:t>
            </a:r>
            <a:endParaRPr lang="en-US" dirty="0"/>
          </a:p>
          <a:p>
            <a:pPr marL="284607" indent="-284607"/>
            <a:r>
              <a:rPr lang="en-US" noProof="0" dirty="0" smtClean="0"/>
              <a:t>Lucia et al.  Tour de France versus </a:t>
            </a:r>
            <a:r>
              <a:rPr lang="en-US" noProof="0" dirty="0" err="1" smtClean="0"/>
              <a:t>Vuelta</a:t>
            </a:r>
            <a:r>
              <a:rPr lang="en-US" noProof="0" dirty="0" smtClean="0"/>
              <a:t> a </a:t>
            </a:r>
            <a:r>
              <a:rPr lang="en-US" noProof="0" dirty="0" err="1" smtClean="0"/>
              <a:t>Espana</a:t>
            </a:r>
            <a:r>
              <a:rPr lang="en-US" noProof="0" dirty="0" smtClean="0"/>
              <a:t>: which is harder?  Med Sci. Sports </a:t>
            </a:r>
            <a:r>
              <a:rPr lang="en-US" noProof="0" dirty="0" err="1" smtClean="0"/>
              <a:t>Exerc</a:t>
            </a:r>
            <a:r>
              <a:rPr lang="en-US" noProof="0" dirty="0" smtClean="0"/>
              <a:t>. 35:872-878, 2003.</a:t>
            </a:r>
            <a:endParaRPr lang="en-US" dirty="0"/>
          </a:p>
          <a:p>
            <a:pPr marL="284607" indent="-284607"/>
            <a:r>
              <a:rPr lang="en-US" dirty="0" err="1" smtClean="0"/>
              <a:t>Esteve-Lanao</a:t>
            </a:r>
            <a:r>
              <a:rPr lang="en-US" dirty="0" smtClean="0"/>
              <a:t>  A. et al.  How Do Endurance Runners Actually Train? Relationship with Competition Performance. Med Sci. Sports </a:t>
            </a:r>
            <a:r>
              <a:rPr lang="en-US" dirty="0" err="1" smtClean="0"/>
              <a:t>Exerc</a:t>
            </a:r>
            <a:r>
              <a:rPr lang="en-US" dirty="0" smtClean="0"/>
              <a:t>. 37(3):496-504, 2005.</a:t>
            </a:r>
          </a:p>
          <a:p>
            <a:pPr marL="284607" indent="-284607"/>
            <a:r>
              <a:rPr lang="en-US" dirty="0" smtClean="0"/>
              <a:t>Foster </a:t>
            </a:r>
            <a:r>
              <a:rPr lang="en-US" dirty="0"/>
              <a:t>C. et al.  Regulation of Energy Expenditure during Prolonged Athletic Competition. Med Sci. Sports </a:t>
            </a:r>
            <a:r>
              <a:rPr lang="en-US" dirty="0" err="1"/>
              <a:t>Exerc</a:t>
            </a:r>
            <a:r>
              <a:rPr lang="en-US" dirty="0"/>
              <a:t>.   37:4: 670-675, 2005</a:t>
            </a:r>
            <a:r>
              <a:rPr lang="en-US" dirty="0" smtClean="0"/>
              <a:t>.</a:t>
            </a:r>
            <a:endParaRPr lang="en-US" noProof="0" dirty="0" smtClean="0"/>
          </a:p>
          <a:p>
            <a:pPr marL="284607" indent="-284607"/>
            <a:r>
              <a:rPr lang="en-US" dirty="0" smtClean="0"/>
              <a:t>Seiler &amp; </a:t>
            </a:r>
            <a:r>
              <a:rPr lang="en-US" dirty="0" err="1" smtClean="0"/>
              <a:t>Kjerland</a:t>
            </a:r>
            <a:r>
              <a:rPr lang="en-US" dirty="0" smtClean="0"/>
              <a:t>. Quantifying training intensity distribution in elite endurance athletes: is there evidence for an “optimal” distribution? Scand. J. Med. Sci. Sports. 16(1):49-56, 2006.</a:t>
            </a:r>
          </a:p>
          <a:p>
            <a:pPr marL="284607" indent="-284607"/>
            <a:r>
              <a:rPr lang="en-US" dirty="0" err="1" smtClean="0"/>
              <a:t>Zapico</a:t>
            </a:r>
            <a:r>
              <a:rPr lang="en-US" dirty="0" smtClean="0"/>
              <a:t> et al.  Evolution of physiological and </a:t>
            </a:r>
            <a:r>
              <a:rPr lang="en-US" dirty="0" err="1" smtClean="0"/>
              <a:t>haemotological</a:t>
            </a:r>
            <a:r>
              <a:rPr lang="en-US" dirty="0" smtClean="0"/>
              <a:t> parameters with training load in elite male road cyclists: a longitudinal study.  J. Sports Med Phys. Fitness.  47:191-196, 2007.</a:t>
            </a:r>
          </a:p>
          <a:p>
            <a:pPr marL="284607" indent="-284607"/>
            <a:endParaRPr lang="nb-NO" dirty="0"/>
          </a:p>
          <a:p>
            <a:pPr marL="284607" indent="-284607"/>
            <a:endParaRPr lang="nb-NO" dirty="0"/>
          </a:p>
        </p:txBody>
      </p:sp>
      <p:sp>
        <p:nvSpPr>
          <p:cNvPr id="4" name="Plassholder for lysbildenummer 3"/>
          <p:cNvSpPr>
            <a:spLocks noGrp="1"/>
          </p:cNvSpPr>
          <p:nvPr>
            <p:ph type="sldNum" sz="quarter" idx="10"/>
          </p:nvPr>
        </p:nvSpPr>
        <p:spPr/>
        <p:txBody>
          <a:bodyPr/>
          <a:lstStyle/>
          <a:p>
            <a:fld id="{6F15DC0E-8603-4650-8B07-1CCE96A6BC08}" type="slidenum">
              <a:rPr lang="nb-NO" smtClean="0"/>
              <a:pPr/>
              <a:t>34</a:t>
            </a:fld>
            <a:endParaRPr lang="nb-NO"/>
          </a:p>
        </p:txBody>
      </p:sp>
    </p:spTree>
    <p:extLst>
      <p:ext uri="{BB962C8B-B14F-4D97-AF65-F5344CB8AC3E}">
        <p14:creationId xmlns="" xmlns:p14="http://schemas.microsoft.com/office/powerpoint/2010/main" val="73513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smtClean="0"/>
              <a:t>Finally, we move to the variable «Work Efficiency»  Efficiency/Economy</a:t>
            </a:r>
            <a:r>
              <a:rPr lang="en-US" baseline="0" noProof="0" dirty="0" smtClean="0"/>
              <a:t> measurements connect the internal «cost of work» to the externally produced power.   </a:t>
            </a:r>
            <a:r>
              <a:rPr lang="en-US" dirty="0" smtClean="0"/>
              <a:t>There are several important research studies on energetic efficiency during muscular work that were performed in the 1970s and influenced work efficiency’s incorporation into the 3-variable endurance performance model.  The reader is directed to these references as examples:</a:t>
            </a:r>
          </a:p>
          <a:p>
            <a:pPr marL="284607" indent="-284607"/>
            <a:endParaRPr lang="en-US" noProof="0" dirty="0" smtClean="0"/>
          </a:p>
          <a:p>
            <a:pPr marL="284607" indent="-284607"/>
            <a:r>
              <a:rPr lang="en-US" dirty="0" err="1" smtClean="0"/>
              <a:t>Pendergast</a:t>
            </a:r>
            <a:r>
              <a:rPr lang="en-US" dirty="0" smtClean="0"/>
              <a:t> et al. Quantitative analysis of the front crawl in men and women.  </a:t>
            </a:r>
            <a:r>
              <a:rPr lang="en-US" i="1" dirty="0" smtClean="0"/>
              <a:t>Journal of Applied Physiology 43( 3): 475-479.</a:t>
            </a:r>
            <a:endParaRPr lang="en-US" dirty="0" smtClean="0"/>
          </a:p>
          <a:p>
            <a:pPr marL="284607" indent="-284607"/>
            <a:r>
              <a:rPr lang="en-US" dirty="0" err="1" smtClean="0"/>
              <a:t>Gaesser</a:t>
            </a:r>
            <a:r>
              <a:rPr lang="en-US" dirty="0" smtClean="0"/>
              <a:t> &amp; Brooks. Muscular efficiency during steady-rate exercise: effects of speed and work rate. </a:t>
            </a:r>
            <a:r>
              <a:rPr lang="en-US" i="1" dirty="0" smtClean="0"/>
              <a:t>Journal of Applied Physiology 38(6):1132-1139, 1975.</a:t>
            </a:r>
            <a:endParaRPr lang="en-US" dirty="0" smtClean="0"/>
          </a:p>
          <a:p>
            <a:pPr marL="284607" indent="-284607"/>
            <a:r>
              <a:rPr lang="en-US" dirty="0" err="1" smtClean="0"/>
              <a:t>Cavagna</a:t>
            </a:r>
            <a:r>
              <a:rPr lang="en-US" dirty="0" smtClean="0"/>
              <a:t> &amp; Kaneko.  Mechanical work and efficiency in level walking and running. </a:t>
            </a:r>
            <a:r>
              <a:rPr lang="en-US" i="1" dirty="0" smtClean="0"/>
              <a:t>The Journal of Physiology, 268, 467-481, 1977.</a:t>
            </a:r>
            <a:endParaRPr lang="en-US" noProof="0" dirty="0"/>
          </a:p>
        </p:txBody>
      </p:sp>
      <p:sp>
        <p:nvSpPr>
          <p:cNvPr id="4" name="Plassholder for lysbildenummer 3"/>
          <p:cNvSpPr>
            <a:spLocks noGrp="1"/>
          </p:cNvSpPr>
          <p:nvPr>
            <p:ph type="sldNum" sz="quarter" idx="10"/>
          </p:nvPr>
        </p:nvSpPr>
        <p:spPr/>
        <p:txBody>
          <a:bodyPr/>
          <a:lstStyle/>
          <a:p>
            <a:fld id="{6F15DC0E-8603-4650-8B07-1CCE96A6BC08}" type="slidenum">
              <a:rPr lang="nb-NO" smtClean="0"/>
              <a:pPr/>
              <a:t>35</a:t>
            </a:fld>
            <a:endParaRPr lang="nb-NO"/>
          </a:p>
        </p:txBody>
      </p:sp>
    </p:spTree>
    <p:extLst>
      <p:ext uri="{BB962C8B-B14F-4D97-AF65-F5344CB8AC3E}">
        <p14:creationId xmlns="" xmlns:p14="http://schemas.microsoft.com/office/powerpoint/2010/main" val="2910307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smtClean="0"/>
              <a:t>A key applied study that brought increased attention to the</a:t>
            </a:r>
            <a:r>
              <a:rPr lang="en-US" baseline="0" noProof="0" dirty="0" smtClean="0"/>
              <a:t> issue of work efficiency as a discriminating factor  in endurance performance  even among well trained,</a:t>
            </a:r>
            <a:r>
              <a:rPr lang="en-US" noProof="0" dirty="0" smtClean="0"/>
              <a:t> even elite performers </a:t>
            </a:r>
            <a:r>
              <a:rPr lang="en-US" baseline="0" noProof="0" dirty="0" smtClean="0"/>
              <a:t>was this case study of former world record holder Derek Clayton.  His marathon performances just did not make</a:t>
            </a:r>
            <a:r>
              <a:rPr lang="en-US" noProof="0" dirty="0" smtClean="0"/>
              <a:t> sense in light of his relatively modest VO2 max.  Therefore, this case study demonstrated the potential importance of variation in running economy in explaining endurance performance variation among otherwise similar athletes.</a:t>
            </a:r>
            <a:endParaRPr lang="en-US" noProof="0" dirty="0"/>
          </a:p>
        </p:txBody>
      </p:sp>
      <p:sp>
        <p:nvSpPr>
          <p:cNvPr id="4" name="Plassholder for lysbildenummer 3"/>
          <p:cNvSpPr>
            <a:spLocks noGrp="1"/>
          </p:cNvSpPr>
          <p:nvPr>
            <p:ph type="sldNum" sz="quarter" idx="10"/>
          </p:nvPr>
        </p:nvSpPr>
        <p:spPr/>
        <p:txBody>
          <a:bodyPr/>
          <a:lstStyle/>
          <a:p>
            <a:fld id="{6F15DC0E-8603-4650-8B07-1CCE96A6BC08}" type="slidenum">
              <a:rPr lang="nb-NO" smtClean="0"/>
              <a:pPr/>
              <a:t>36</a:t>
            </a:fld>
            <a:endParaRPr lang="nb-NO"/>
          </a:p>
        </p:txBody>
      </p:sp>
    </p:spTree>
    <p:extLst>
      <p:ext uri="{BB962C8B-B14F-4D97-AF65-F5344CB8AC3E}">
        <p14:creationId xmlns="" xmlns:p14="http://schemas.microsoft.com/office/powerpoint/2010/main" val="25033208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smtClean="0"/>
              <a:t>David </a:t>
            </a:r>
            <a:r>
              <a:rPr lang="en-US" noProof="0" dirty="0" err="1" smtClean="0"/>
              <a:t>Costill</a:t>
            </a:r>
            <a:r>
              <a:rPr lang="en-US" noProof="0" dirty="0" smtClean="0"/>
              <a:t> followed up the case study with more descriptive</a:t>
            </a:r>
            <a:r>
              <a:rPr lang="en-US" baseline="0" noProof="0" dirty="0" smtClean="0"/>
              <a:t> work demonstrating the substantial range in oxygen cost observed at any given running speed among a large group of trained runners.</a:t>
            </a:r>
            <a:endParaRPr lang="en-US" noProof="0" dirty="0"/>
          </a:p>
        </p:txBody>
      </p:sp>
      <p:sp>
        <p:nvSpPr>
          <p:cNvPr id="4" name="Plassholder for lysbildenummer 3"/>
          <p:cNvSpPr>
            <a:spLocks noGrp="1"/>
          </p:cNvSpPr>
          <p:nvPr>
            <p:ph type="sldNum" sz="quarter" idx="10"/>
          </p:nvPr>
        </p:nvSpPr>
        <p:spPr/>
        <p:txBody>
          <a:bodyPr/>
          <a:lstStyle/>
          <a:p>
            <a:fld id="{6F15DC0E-8603-4650-8B07-1CCE96A6BC08}" type="slidenum">
              <a:rPr lang="nb-NO" smtClean="0"/>
              <a:pPr/>
              <a:t>37</a:t>
            </a:fld>
            <a:endParaRPr lang="nb-NO"/>
          </a:p>
        </p:txBody>
      </p:sp>
    </p:spTree>
    <p:extLst>
      <p:ext uri="{BB962C8B-B14F-4D97-AF65-F5344CB8AC3E}">
        <p14:creationId xmlns="" xmlns:p14="http://schemas.microsoft.com/office/powerpoint/2010/main" val="13709658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smtClean="0"/>
              <a:t>Here I highlight data</a:t>
            </a:r>
            <a:r>
              <a:rPr lang="en-US" baseline="0" noProof="0" dirty="0" smtClean="0"/>
              <a:t> from two runners with the same performance level who appear to «solve» the energetic demands of achieving the same running speed over 50 minutes using different combinations of VO2max, fractional utilization capacity, and running economy.</a:t>
            </a:r>
          </a:p>
          <a:p>
            <a:endParaRPr lang="en-US" baseline="0" noProof="0" dirty="0" smtClean="0"/>
          </a:p>
          <a:p>
            <a:r>
              <a:rPr lang="en-US" baseline="0" noProof="0" dirty="0" smtClean="0"/>
              <a:t>In a highly cited paper from 1980, Douglas Conley and </a:t>
            </a:r>
            <a:r>
              <a:rPr lang="en-US" baseline="0" noProof="0" dirty="0" err="1" smtClean="0"/>
              <a:t>Garly</a:t>
            </a:r>
            <a:r>
              <a:rPr lang="en-US" baseline="0" noProof="0" dirty="0" smtClean="0"/>
              <a:t> </a:t>
            </a:r>
            <a:r>
              <a:rPr lang="en-US" baseline="0" noProof="0" dirty="0" err="1" smtClean="0"/>
              <a:t>Krahenbuhl</a:t>
            </a:r>
            <a:r>
              <a:rPr lang="en-US" baseline="0" noProof="0" dirty="0" smtClean="0"/>
              <a:t> showed that in a group of highly trained runners of similar ability, running economy accounted for almost 2/3 of the variation in 10km running performance.</a:t>
            </a:r>
          </a:p>
          <a:p>
            <a:endParaRPr lang="en-US" baseline="0" noProof="0" dirty="0" smtClean="0"/>
          </a:p>
          <a:p>
            <a:pPr marL="284607" indent="-284607"/>
            <a:r>
              <a:rPr lang="en-US" dirty="0" smtClean="0"/>
              <a:t>Conley DL and </a:t>
            </a:r>
            <a:r>
              <a:rPr lang="en-US" dirty="0" err="1" smtClean="0"/>
              <a:t>Krahenbuhl</a:t>
            </a:r>
            <a:r>
              <a:rPr lang="en-US" dirty="0" smtClean="0"/>
              <a:t> GS.  Running Economy and distance running performance of highly trained athletes. Medicine and Science in Sports and Exercise 12, 357-360, 1980.</a:t>
            </a:r>
            <a:endParaRPr lang="en-US" noProof="0" dirty="0"/>
          </a:p>
        </p:txBody>
      </p:sp>
      <p:sp>
        <p:nvSpPr>
          <p:cNvPr id="4" name="Plassholder for lysbildenummer 3"/>
          <p:cNvSpPr>
            <a:spLocks noGrp="1"/>
          </p:cNvSpPr>
          <p:nvPr>
            <p:ph type="sldNum" sz="quarter" idx="10"/>
          </p:nvPr>
        </p:nvSpPr>
        <p:spPr/>
        <p:txBody>
          <a:bodyPr/>
          <a:lstStyle/>
          <a:p>
            <a:fld id="{6F15DC0E-8603-4650-8B07-1CCE96A6BC08}" type="slidenum">
              <a:rPr lang="nb-NO" smtClean="0"/>
              <a:pPr/>
              <a:t>38</a:t>
            </a:fld>
            <a:endParaRPr lang="nb-NO"/>
          </a:p>
        </p:txBody>
      </p:sp>
    </p:spTree>
    <p:extLst>
      <p:ext uri="{BB962C8B-B14F-4D97-AF65-F5344CB8AC3E}">
        <p14:creationId xmlns="" xmlns:p14="http://schemas.microsoft.com/office/powerpoint/2010/main" val="21569485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smtClean="0"/>
              <a:t>For me, David </a:t>
            </a:r>
            <a:r>
              <a:rPr lang="en-US" noProof="0" dirty="0" err="1" smtClean="0"/>
              <a:t>Costill’s</a:t>
            </a:r>
            <a:r>
              <a:rPr lang="en-US" noProof="0" dirty="0" smtClean="0"/>
              <a:t> work in the 1970s and 80s seemed</a:t>
            </a:r>
            <a:r>
              <a:rPr lang="en-US" baseline="0" noProof="0" dirty="0" smtClean="0"/>
              <a:t> to really crystalize the current physiological model for endurance performance into a physiological testing triad that remains useful today.  He also attempted to link these measurements to training  methodology and popularize the science of training.   I am also biased here,</a:t>
            </a:r>
            <a:r>
              <a:rPr lang="en-US" noProof="0" dirty="0" smtClean="0"/>
              <a:t> </a:t>
            </a:r>
            <a:r>
              <a:rPr lang="en-US" baseline="0" noProof="0" dirty="0" smtClean="0"/>
              <a:t>because it was a chapter about David </a:t>
            </a:r>
            <a:r>
              <a:rPr lang="en-US" baseline="0" noProof="0" dirty="0" err="1" smtClean="0"/>
              <a:t>Costill</a:t>
            </a:r>
            <a:r>
              <a:rPr lang="en-US" baseline="0" noProof="0" dirty="0" smtClean="0"/>
              <a:t> in the famous book by the late James </a:t>
            </a:r>
            <a:r>
              <a:rPr lang="en-US" baseline="0" noProof="0" dirty="0" err="1" smtClean="0"/>
              <a:t>Fixx</a:t>
            </a:r>
            <a:r>
              <a:rPr lang="en-US" baseline="0" noProof="0" dirty="0" smtClean="0"/>
              <a:t> that I read at age 15 that made me decide to study exercise science.</a:t>
            </a:r>
            <a:endParaRPr lang="en-US" noProof="0" dirty="0"/>
          </a:p>
        </p:txBody>
      </p:sp>
      <p:sp>
        <p:nvSpPr>
          <p:cNvPr id="4" name="Plassholder for lysbildenummer 3"/>
          <p:cNvSpPr>
            <a:spLocks noGrp="1"/>
          </p:cNvSpPr>
          <p:nvPr>
            <p:ph type="sldNum" sz="quarter" idx="10"/>
          </p:nvPr>
        </p:nvSpPr>
        <p:spPr/>
        <p:txBody>
          <a:bodyPr/>
          <a:lstStyle/>
          <a:p>
            <a:fld id="{6F15DC0E-8603-4650-8B07-1CCE96A6BC08}" type="slidenum">
              <a:rPr lang="nb-NO" smtClean="0"/>
              <a:pPr/>
              <a:t>39</a:t>
            </a:fld>
            <a:endParaRPr lang="nb-NO"/>
          </a:p>
        </p:txBody>
      </p:sp>
    </p:spTree>
    <p:extLst>
      <p:ext uri="{BB962C8B-B14F-4D97-AF65-F5344CB8AC3E}">
        <p14:creationId xmlns="" xmlns:p14="http://schemas.microsoft.com/office/powerpoint/2010/main" val="161496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At the heart of endurance performance is oxygen and the body’s dependence on it.</a:t>
            </a:r>
            <a:r>
              <a:rPr lang="en-US" baseline="0" noProof="0" dirty="0" smtClean="0"/>
              <a:t>   So, perhaps the very, very beginning of the endurance testing saga can be traced to the Thames river in 1621.  There, it seems that Cornelius </a:t>
            </a:r>
            <a:r>
              <a:rPr lang="en-US" baseline="0" noProof="0" dirty="0" err="1" smtClean="0"/>
              <a:t>Drebbel</a:t>
            </a:r>
            <a:r>
              <a:rPr lang="en-US" baseline="0" noProof="0" dirty="0" smtClean="0"/>
              <a:t> made the link between the gas later named oxygen and work capacity, whether he understood it or not.</a:t>
            </a:r>
            <a:endParaRPr lang="en-US" noProof="0"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4</a:t>
            </a:fld>
            <a:endParaRPr lang="nb-NO"/>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smtClean="0"/>
              <a:t>Today, these three tests are well known to any exercise physiologist</a:t>
            </a:r>
            <a:r>
              <a:rPr lang="en-US" baseline="0" noProof="0" dirty="0" smtClean="0"/>
              <a:t> and continue to inform decision making regarding training of high performance athletes.  I use the example above not because it is unique conceptually, but because the longitudinal testing data from a champion athlete such as Paula Radcliffe remains a rare contribution to the applied sport science literature.</a:t>
            </a:r>
            <a:endParaRPr lang="en-US" noProof="0" dirty="0"/>
          </a:p>
        </p:txBody>
      </p:sp>
      <p:sp>
        <p:nvSpPr>
          <p:cNvPr id="4" name="Plassholder for lysbildenummer 3"/>
          <p:cNvSpPr>
            <a:spLocks noGrp="1"/>
          </p:cNvSpPr>
          <p:nvPr>
            <p:ph type="sldNum" sz="quarter" idx="10"/>
          </p:nvPr>
        </p:nvSpPr>
        <p:spPr/>
        <p:txBody>
          <a:bodyPr/>
          <a:lstStyle/>
          <a:p>
            <a:fld id="{6F15DC0E-8603-4650-8B07-1CCE96A6BC08}" type="slidenum">
              <a:rPr lang="nb-NO" smtClean="0"/>
              <a:pPr/>
              <a:t>40</a:t>
            </a:fld>
            <a:endParaRPr lang="nb-NO"/>
          </a:p>
        </p:txBody>
      </p:sp>
    </p:spTree>
    <p:extLst>
      <p:ext uri="{BB962C8B-B14F-4D97-AF65-F5344CB8AC3E}">
        <p14:creationId xmlns="" xmlns:p14="http://schemas.microsoft.com/office/powerpoint/2010/main" val="1548267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I will not take up the history of measurement of anaerobic capacity here. Anaerobic capacity has no explanatory value for long endurance events performed at sub-maximal intensity, such as a running marathon which is often the example used in validating this model.   However, I include anaerobic capacity for completeness  because, for event durations below 10 minutes, this energy contribution to work output plays an important to decisive role in performance.  The term itself may be problematic because it reinforces a kind of dichotomy where muscle works either aerobically OR anaerobically.  It is more correct to say that muscular contraction  can be supported energetically with rates of glycolysis markedly exceeding the capacity for oxidative metabolism.  This is conceptualized and presumably quantified with the maximal accumulated oxygen deficit approach (MAOD).  The anaerobic capacity expressed as equivalents of oxygen utilization approximates the energy provision of 1 minute of maximal oxidative metabolism.   In practical settings there is little interest in performing laboratory tests on elite athletes to quantify the MAOD because of the time and stress load involved.</a:t>
            </a:r>
          </a:p>
          <a:p>
            <a:endParaRPr lang="en-US" dirty="0" smtClean="0"/>
          </a:p>
        </p:txBody>
      </p:sp>
      <p:sp>
        <p:nvSpPr>
          <p:cNvPr id="4" name="Plassholder for lysbildenummer 3"/>
          <p:cNvSpPr>
            <a:spLocks noGrp="1"/>
          </p:cNvSpPr>
          <p:nvPr>
            <p:ph type="sldNum" sz="quarter" idx="10"/>
          </p:nvPr>
        </p:nvSpPr>
        <p:spPr/>
        <p:txBody>
          <a:bodyPr/>
          <a:lstStyle/>
          <a:p>
            <a:fld id="{6F15DC0E-8603-4650-8B07-1CCE96A6BC08}" type="slidenum">
              <a:rPr lang="nb-NO" smtClean="0"/>
              <a:pPr/>
              <a:t>41</a:t>
            </a:fld>
            <a:endParaRPr lang="nb-NO"/>
          </a:p>
        </p:txBody>
      </p:sp>
    </p:spTree>
    <p:extLst>
      <p:ext uri="{BB962C8B-B14F-4D97-AF65-F5344CB8AC3E}">
        <p14:creationId xmlns="" xmlns:p14="http://schemas.microsoft.com/office/powerpoint/2010/main" val="29103079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15DC0E-8603-4650-8B07-1CCE96A6BC08}" type="slidenum">
              <a:rPr lang="nb-NO" smtClean="0"/>
              <a:pPr/>
              <a:t>42</a:t>
            </a:fld>
            <a:endParaRPr lang="nb-NO"/>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smtClean="0"/>
              <a:t>Technological</a:t>
            </a:r>
            <a:r>
              <a:rPr lang="en-US" baseline="0" noProof="0" dirty="0" smtClean="0"/>
              <a:t> advances continue to make physiological testing more sport specific while adhering to the strict demand for valid and reliable quantification of work rate.</a:t>
            </a:r>
            <a:endParaRPr lang="en-US" noProof="0" dirty="0"/>
          </a:p>
        </p:txBody>
      </p:sp>
      <p:sp>
        <p:nvSpPr>
          <p:cNvPr id="4" name="Plassholder for lysbildenummer 3"/>
          <p:cNvSpPr>
            <a:spLocks noGrp="1"/>
          </p:cNvSpPr>
          <p:nvPr>
            <p:ph type="sldNum" sz="quarter" idx="10"/>
          </p:nvPr>
        </p:nvSpPr>
        <p:spPr/>
        <p:txBody>
          <a:bodyPr/>
          <a:lstStyle/>
          <a:p>
            <a:fld id="{6F15DC0E-8603-4650-8B07-1CCE96A6BC08}" type="slidenum">
              <a:rPr lang="nb-NO" smtClean="0"/>
              <a:pPr/>
              <a:t>43</a:t>
            </a:fld>
            <a:endParaRPr lang="nb-NO"/>
          </a:p>
        </p:txBody>
      </p:sp>
    </p:spTree>
    <p:extLst>
      <p:ext uri="{BB962C8B-B14F-4D97-AF65-F5344CB8AC3E}">
        <p14:creationId xmlns="" xmlns:p14="http://schemas.microsoft.com/office/powerpoint/2010/main" val="37592209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ea typeface="Calibri"/>
              </a:rPr>
              <a:t>And, technology advances are also allowing us to move out of the laboratory for field tests of physiological capacity.  At present,  it seems that when the goal is maximal internal validity and test-retest reliability to monitor longitudinal training responses, laboratory testing remains the gold standard internationally.  </a:t>
            </a:r>
            <a:endParaRPr lang="nb-NO" dirty="0" smtClean="0">
              <a:ea typeface="Calibri"/>
            </a:endParaRPr>
          </a:p>
          <a:p>
            <a:r>
              <a:rPr lang="en-US" dirty="0" smtClean="0">
                <a:ea typeface="Calibri"/>
              </a:rPr>
              <a:t> </a:t>
            </a:r>
            <a:endParaRPr lang="nb-NO" dirty="0" smtClean="0">
              <a:ea typeface="Calibri"/>
            </a:endParaRPr>
          </a:p>
          <a:p>
            <a:r>
              <a:rPr lang="en-US" dirty="0" smtClean="0">
                <a:ea typeface="Calibri"/>
              </a:rPr>
              <a:t>However, it should be pointed out that field methods of controlling training intensity based on power or velocity measurements from modern instrumented bicycles, GPS watches, etc. can be extremely useful tools for training monitoring and periodization planning that do not really depend on laboratory based measurement of oxygen consumption or blood lactate responses to standard workloads.  The SRM power monitoring system used in cycling is an excellent example of this development.</a:t>
            </a:r>
            <a:endParaRPr lang="nb-NO" dirty="0" smtClean="0">
              <a:ea typeface="Calibri"/>
            </a:endParaRPr>
          </a:p>
          <a:p>
            <a:r>
              <a:rPr lang="en-US" dirty="0" smtClean="0">
                <a:solidFill>
                  <a:srgbClr val="1F497D"/>
                </a:solidFill>
                <a:ea typeface="Calibri"/>
              </a:rPr>
              <a:t> </a:t>
            </a:r>
            <a:endParaRPr lang="nb-NO" dirty="0">
              <a:ea typeface="Calibri"/>
            </a:endParaRPr>
          </a:p>
        </p:txBody>
      </p:sp>
      <p:sp>
        <p:nvSpPr>
          <p:cNvPr id="4" name="Plassholder for lysbildenummer 3"/>
          <p:cNvSpPr>
            <a:spLocks noGrp="1"/>
          </p:cNvSpPr>
          <p:nvPr>
            <p:ph type="sldNum" sz="quarter" idx="10"/>
          </p:nvPr>
        </p:nvSpPr>
        <p:spPr/>
        <p:txBody>
          <a:bodyPr/>
          <a:lstStyle/>
          <a:p>
            <a:fld id="{6F15DC0E-8603-4650-8B07-1CCE96A6BC08}" type="slidenum">
              <a:rPr lang="nb-NO" smtClean="0"/>
              <a:pPr/>
              <a:t>44</a:t>
            </a:fld>
            <a:endParaRPr lang="nb-NO"/>
          </a:p>
        </p:txBody>
      </p:sp>
    </p:spTree>
    <p:extLst>
      <p:ext uri="{BB962C8B-B14F-4D97-AF65-F5344CB8AC3E}">
        <p14:creationId xmlns="" xmlns:p14="http://schemas.microsoft.com/office/powerpoint/2010/main" val="28443599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They almost certainly do not.  Just as one example, we know there are still a lot of East African runners who become international successes without ever seeing the inside of a laboratory.  And coaches can certainly coach well without the numbers generated by laboratory testing.  However, there is a clear trend for some degree of testing to be integrated into the training monitoring programs of national teams throughout much of Europe, the US, Canada, Australia, South Africa, and New Zealand.  The amount varies from one to 4-6 lab visits per year.  Work by both Foster and Lucia have demonstrated that the HR at lactate threshold remains stable over at least a season, suggesting that frequent lab visits are probably not necessary for intensity calibration purposes.   We also typically stop testing once the season begins.</a:t>
            </a:r>
            <a:endParaRPr lang="nb-NO" dirty="0" smtClean="0"/>
          </a:p>
          <a:p>
            <a:r>
              <a:rPr lang="en-US" dirty="0" smtClean="0"/>
              <a:t> </a:t>
            </a:r>
            <a:endParaRPr lang="nb-NO" dirty="0" smtClean="0"/>
          </a:p>
          <a:p>
            <a:r>
              <a:rPr lang="en-US" dirty="0" smtClean="0"/>
              <a:t> Some athletes and their coaches seem to like to use standard testing at specific times of the year just to give them reassurance that they are on track.  However, day to day variation in form can make interpreting small 1-3% variations in test results extremely tricky.   If the variation is positive, we call it a training effect.  If the variation is on the negative side, we are tempted to instead chalk it up to daily variation.  </a:t>
            </a:r>
            <a:endParaRPr lang="nb-NO" dirty="0"/>
          </a:p>
        </p:txBody>
      </p:sp>
      <p:sp>
        <p:nvSpPr>
          <p:cNvPr id="4" name="Plassholder for lysbildenummer 3"/>
          <p:cNvSpPr>
            <a:spLocks noGrp="1"/>
          </p:cNvSpPr>
          <p:nvPr>
            <p:ph type="sldNum" sz="quarter" idx="10"/>
          </p:nvPr>
        </p:nvSpPr>
        <p:spPr/>
        <p:txBody>
          <a:bodyPr/>
          <a:lstStyle/>
          <a:p>
            <a:fld id="{6F15DC0E-8603-4650-8B07-1CCE96A6BC08}" type="slidenum">
              <a:rPr lang="nb-NO" smtClean="0"/>
              <a:pPr/>
              <a:t>45</a:t>
            </a:fld>
            <a:endParaRPr lang="nb-NO"/>
          </a:p>
        </p:txBody>
      </p:sp>
    </p:spTree>
    <p:extLst>
      <p:ext uri="{BB962C8B-B14F-4D97-AF65-F5344CB8AC3E}">
        <p14:creationId xmlns="" xmlns:p14="http://schemas.microsoft.com/office/powerpoint/2010/main" val="26389685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The fundamentals of physiological profiling of endurance athletes have withstood rigorous testing by good sport science laboratories around the world and remain well accepted. The basic testing approach used in laboratories around the world is well rooted in the basic endurance model used as a framework for this presentation.   These principles and the testing methodology are firmly anchored in classic studies performed decades ago.  These publications from the 50s-80s remain excellent resources for the student wishing to build a strong foundation in applied exercise physiology.</a:t>
            </a:r>
            <a:endParaRPr lang="nb-NO" dirty="0"/>
          </a:p>
        </p:txBody>
      </p:sp>
      <p:sp>
        <p:nvSpPr>
          <p:cNvPr id="4" name="Plassholder for lysbildenummer 3"/>
          <p:cNvSpPr>
            <a:spLocks noGrp="1"/>
          </p:cNvSpPr>
          <p:nvPr>
            <p:ph type="sldNum" sz="quarter" idx="10"/>
          </p:nvPr>
        </p:nvSpPr>
        <p:spPr/>
        <p:txBody>
          <a:bodyPr/>
          <a:lstStyle/>
          <a:p>
            <a:fld id="{6F15DC0E-8603-4650-8B07-1CCE96A6BC08}" type="slidenum">
              <a:rPr lang="nb-NO" smtClean="0"/>
              <a:pPr/>
              <a:t>46</a:t>
            </a:fld>
            <a:endParaRPr lang="nb-NO"/>
          </a:p>
        </p:txBody>
      </p:sp>
    </p:spTree>
    <p:extLst>
      <p:ext uri="{BB962C8B-B14F-4D97-AF65-F5344CB8AC3E}">
        <p14:creationId xmlns="" xmlns:p14="http://schemas.microsoft.com/office/powerpoint/2010/main" val="1265956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But it seems to be Antoine </a:t>
            </a:r>
            <a:r>
              <a:rPr lang="en-US" dirty="0" smtClean="0"/>
              <a:t>Lavoisier</a:t>
            </a:r>
            <a:r>
              <a:rPr lang="en-US" baseline="0" noProof="0" dirty="0" smtClean="0"/>
              <a:t> that first made a systematic attempt to link muscular work to the utilization of an invisible, but measureable substance he named ”vital air”, only later to be identified by Joseph Priestly and named oxygen.   The picture above depicts a laboratory situation where muscular work could be performed on a foot pedal, and expired gasses collected.  So, the two key ingredients of modern laboratory testing of endurance athletes were there at a rudimentary level:  </a:t>
            </a:r>
            <a:r>
              <a:rPr lang="en-US" baseline="0" noProof="0" dirty="0" err="1" smtClean="0"/>
              <a:t>ergometry</a:t>
            </a:r>
            <a:r>
              <a:rPr lang="en-US" baseline="0" noProof="0" dirty="0" smtClean="0"/>
              <a:t> and the measurement of metabolic responses using gas exchange.  </a:t>
            </a:r>
          </a:p>
          <a:p>
            <a:endParaRPr lang="en-US" baseline="0" noProof="0" dirty="0" smtClean="0"/>
          </a:p>
          <a:p>
            <a:r>
              <a:rPr lang="en-US" baseline="0" noProof="0" dirty="0" smtClean="0"/>
              <a:t> Lavoisier later was beheaded in the French revolution, apparently for being too smart.</a:t>
            </a:r>
            <a:endParaRPr lang="en-US" noProof="0"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5</a:t>
            </a:fld>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But, it would be more</a:t>
            </a:r>
            <a:r>
              <a:rPr lang="en-US" baseline="0" noProof="0" dirty="0" smtClean="0"/>
              <a:t> than 100 years later that 3 elements began to come together to drive the evolution of our current approach to endurance testing that has taken root internationally.</a:t>
            </a:r>
          </a:p>
          <a:p>
            <a:endParaRPr lang="en-US" dirty="0" smtClean="0"/>
          </a:p>
          <a:p>
            <a:r>
              <a:rPr lang="en-US" dirty="0" smtClean="0"/>
              <a:t>ADDITIONAL NOTES:</a:t>
            </a:r>
            <a:endParaRPr lang="en-US" dirty="0"/>
          </a:p>
          <a:p>
            <a:r>
              <a:rPr lang="en-US" noProof="0" dirty="0" smtClean="0"/>
              <a:t>The normal laboratory model makes some assumptions about the physiological limitations to endurance performance.   These are well founded in the exercise physiology literature, but a detailed critique of the mechanistic support base is beyond the scope of this presentation.   One important assumption of typical laboratory testing is that under normal testing conditions</a:t>
            </a:r>
            <a:r>
              <a:rPr lang="en-US" baseline="0" noProof="0" dirty="0" smtClean="0"/>
              <a:t> </a:t>
            </a:r>
            <a:r>
              <a:rPr lang="en-US" noProof="0" dirty="0" smtClean="0"/>
              <a:t>(well hydrated athlete , temperature controlled environment, relatively short testing time, etc.),  the athlete is able to mobilize maximal capacity (if called for in the test) and is NOT limited by the brain’s ability to mobilize muscular work.  </a:t>
            </a:r>
            <a:endParaRPr lang="en-US" noProof="0" dirty="0"/>
          </a:p>
          <a:p>
            <a:endParaRPr lang="en-US" dirty="0" smtClean="0"/>
          </a:p>
          <a:p>
            <a:r>
              <a:rPr lang="en-US" noProof="0" dirty="0" smtClean="0"/>
              <a:t>This is an important assumption that may not be true during all tests, and may not be totally relevant to the conditions of competition with respect to event duration,  environmental conditions, etc.  </a:t>
            </a:r>
          </a:p>
          <a:p>
            <a:endParaRPr lang="en-US" dirty="0"/>
          </a:p>
          <a:p>
            <a:r>
              <a:rPr lang="en-US" dirty="0" smtClean="0"/>
              <a:t>Laboratory testing is designed to maximize internal validity and reproducibility.  This can come at the expense of external validity, particularly when event conditions move well outside of normal laboratory parameters in different ways.  </a:t>
            </a:r>
            <a:endParaRPr lang="en-US" noProof="0"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6</a:t>
            </a:fld>
            <a:endParaRPr 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Scientists in Sweden,</a:t>
            </a:r>
            <a:r>
              <a:rPr lang="en-US" baseline="0" noProof="0" dirty="0" smtClean="0"/>
              <a:t> </a:t>
            </a:r>
            <a:r>
              <a:rPr lang="en-US" noProof="0" dirty="0" smtClean="0"/>
              <a:t>Denmark, the USA,</a:t>
            </a:r>
            <a:r>
              <a:rPr lang="en-US" baseline="0" noProof="0" dirty="0" smtClean="0"/>
              <a:t> </a:t>
            </a:r>
            <a:r>
              <a:rPr lang="en-US" noProof="0" dirty="0" smtClean="0"/>
              <a:t>and England</a:t>
            </a:r>
            <a:r>
              <a:rPr lang="en-US" baseline="0" noProof="0" dirty="0" smtClean="0"/>
              <a:t> were important contributors in the development of the current laboratory model of endurance capacity profiling</a:t>
            </a:r>
          </a:p>
          <a:p>
            <a:endParaRPr lang="en-US" dirty="0"/>
          </a:p>
          <a:p>
            <a:r>
              <a:rPr lang="en-US" noProof="0" dirty="0" smtClean="0"/>
              <a:t>Highlighted laboratories represented by the dots (Scroll over a dot in the presentation for a link to the lab or more information) are:</a:t>
            </a:r>
          </a:p>
          <a:p>
            <a:endParaRPr lang="en-US" dirty="0"/>
          </a:p>
          <a:p>
            <a:pPr marL="236898" indent="-236898">
              <a:buAutoNum type="arabicPeriod"/>
            </a:pPr>
            <a:r>
              <a:rPr lang="en-US" noProof="0" dirty="0" err="1" smtClean="0"/>
              <a:t>Gymnastikk</a:t>
            </a:r>
            <a:r>
              <a:rPr lang="en-US" baseline="0" noProof="0" dirty="0" smtClean="0"/>
              <a:t> </a:t>
            </a:r>
            <a:r>
              <a:rPr lang="en-US" baseline="0" noProof="0" dirty="0" err="1" smtClean="0"/>
              <a:t>Høchskolen</a:t>
            </a:r>
            <a:r>
              <a:rPr lang="en-US" baseline="0" noProof="0" dirty="0" smtClean="0"/>
              <a:t> and </a:t>
            </a:r>
            <a:r>
              <a:rPr lang="en-US" baseline="0" noProof="0" dirty="0" err="1" smtClean="0"/>
              <a:t>Karolinska</a:t>
            </a:r>
            <a:r>
              <a:rPr lang="en-US" baseline="0" noProof="0" dirty="0" smtClean="0"/>
              <a:t> </a:t>
            </a:r>
            <a:r>
              <a:rPr lang="en-US" baseline="0" noProof="0" dirty="0" err="1" smtClean="0"/>
              <a:t>Institutt</a:t>
            </a:r>
            <a:r>
              <a:rPr lang="en-US" baseline="0" noProof="0" dirty="0" smtClean="0"/>
              <a:t> (2 dots, so one is out of position) in Stockholm, Sweden</a:t>
            </a:r>
          </a:p>
          <a:p>
            <a:pPr marL="236898" indent="-236898">
              <a:buAutoNum type="arabicPeriod"/>
            </a:pPr>
            <a:r>
              <a:rPr lang="en-US" baseline="0" noProof="0" dirty="0" smtClean="0"/>
              <a:t>Harvard Fatigue Laboratory, Boston Mass.;  Laboratory of Physiological Hygiene, U. of Minnesota; Stanford and UCLA in California (Wasserman, Beaver)</a:t>
            </a:r>
          </a:p>
          <a:p>
            <a:pPr marL="236898" indent="-236898">
              <a:buAutoNum type="arabicPeriod"/>
            </a:pPr>
            <a:r>
              <a:rPr lang="en-US" baseline="0" noProof="0" dirty="0" smtClean="0"/>
              <a:t>Cambridge University, Cambridge, England (2 dots here also)</a:t>
            </a:r>
          </a:p>
          <a:p>
            <a:pPr marL="236898" indent="-236898">
              <a:buAutoNum type="arabicPeriod"/>
            </a:pPr>
            <a:r>
              <a:rPr lang="en-US" baseline="0" noProof="0" dirty="0" smtClean="0"/>
              <a:t>Krogh Laboratory, Copenhagen Denmark</a:t>
            </a:r>
            <a:endParaRPr lang="en-US" noProof="0"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7</a:t>
            </a:fld>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861441"/>
            <a:ext cx="5679440" cy="4859666"/>
          </a:xfrm>
        </p:spPr>
        <p:txBody>
          <a:bodyPr>
            <a:normAutofit/>
          </a:bodyPr>
          <a:lstStyle/>
          <a:p>
            <a:r>
              <a:rPr lang="en-US" noProof="0" dirty="0" smtClean="0"/>
              <a:t>The first component of the endurance</a:t>
            </a:r>
            <a:r>
              <a:rPr lang="en-US" baseline="0" noProof="0" dirty="0" smtClean="0"/>
              <a:t> </a:t>
            </a:r>
            <a:r>
              <a:rPr lang="en-US" noProof="0" dirty="0" smtClean="0"/>
              <a:t>model to be revealed by systematic testing was the maximal oxygen consumption. Some references related to maximal oxygen consumption and discussion regarding mechanisms and limitations are listed below:</a:t>
            </a:r>
            <a:endParaRPr lang="en-US" b="0" baseline="0" noProof="0" dirty="0" smtClean="0"/>
          </a:p>
          <a:p>
            <a:pPr marL="236898" indent="-236898">
              <a:spcBef>
                <a:spcPts val="622"/>
              </a:spcBef>
              <a:buAutoNum type="arabicPeriod"/>
            </a:pPr>
            <a:r>
              <a:rPr lang="en-US" b="0" baseline="0" noProof="0" dirty="0" err="1" smtClean="0"/>
              <a:t>Saltin</a:t>
            </a:r>
            <a:r>
              <a:rPr lang="en-US" b="0" baseline="0" noProof="0" dirty="0" smtClean="0"/>
              <a:t> B and Strange S. </a:t>
            </a:r>
            <a:r>
              <a:rPr lang="en-US" dirty="0" smtClean="0"/>
              <a:t>Maximal oxygen uptake: "old" and "new" arguments for a cardiovascular limitation. Med. </a:t>
            </a:r>
            <a:r>
              <a:rPr lang="en-US" dirty="0" err="1" smtClean="0"/>
              <a:t>Sci</a:t>
            </a:r>
            <a:r>
              <a:rPr lang="en-US" dirty="0" smtClean="0"/>
              <a:t> Sports </a:t>
            </a:r>
            <a:r>
              <a:rPr lang="en-US" dirty="0" err="1" smtClean="0"/>
              <a:t>Exerc</a:t>
            </a:r>
            <a:r>
              <a:rPr lang="en-US" dirty="0" smtClean="0"/>
              <a:t>. 24(1)30-37, 1992.</a:t>
            </a:r>
            <a:endParaRPr lang="en-US" b="0" baseline="0" noProof="0" dirty="0" smtClean="0"/>
          </a:p>
          <a:p>
            <a:pPr marL="236898" indent="-236898">
              <a:buAutoNum type="arabicPeriod" startAt="2"/>
            </a:pPr>
            <a:r>
              <a:rPr lang="en-US" b="0" baseline="0" noProof="0" dirty="0" smtClean="0"/>
              <a:t>Basset BR  &amp; </a:t>
            </a:r>
            <a:r>
              <a:rPr lang="en-US" b="0" baseline="0" noProof="0" dirty="0" err="1" smtClean="0"/>
              <a:t>Howley</a:t>
            </a:r>
            <a:r>
              <a:rPr lang="en-US" b="0" baseline="0" noProof="0" dirty="0" smtClean="0"/>
              <a:t> ET. </a:t>
            </a:r>
            <a:r>
              <a:rPr lang="en-US" dirty="0" smtClean="0"/>
              <a:t>Maximal oxygen uptake: "classical" </a:t>
            </a:r>
            <a:r>
              <a:rPr lang="en-US" dirty="0" err="1" smtClean="0"/>
              <a:t>versus"contemporary</a:t>
            </a:r>
            <a:r>
              <a:rPr lang="en-US" dirty="0" smtClean="0"/>
              <a:t>" viewpoints. Med. </a:t>
            </a:r>
            <a:r>
              <a:rPr lang="en-US" dirty="0" err="1" smtClean="0"/>
              <a:t>Sci</a:t>
            </a:r>
            <a:r>
              <a:rPr lang="en-US" dirty="0" smtClean="0"/>
              <a:t> Sports </a:t>
            </a:r>
            <a:r>
              <a:rPr lang="en-US" dirty="0" err="1" smtClean="0"/>
              <a:t>Exerc</a:t>
            </a:r>
            <a:r>
              <a:rPr lang="en-US" dirty="0" smtClean="0"/>
              <a:t>.  29(5):591-603, 1997.</a:t>
            </a:r>
            <a:endParaRPr lang="en-US" b="0" baseline="0" noProof="0" dirty="0" smtClean="0"/>
          </a:p>
          <a:p>
            <a:pPr marL="236898" indent="-236898" defTabSz="947593">
              <a:buFontTx/>
              <a:buAutoNum type="arabicPeriod" startAt="3"/>
              <a:defRPr/>
            </a:pPr>
            <a:r>
              <a:rPr lang="en-US" b="0" baseline="0" noProof="0" dirty="0" smtClean="0"/>
              <a:t>Hawkins et al.  </a:t>
            </a:r>
            <a:r>
              <a:rPr lang="en-US" dirty="0" smtClean="0"/>
              <a:t>Maximal Oxygen Uptake as a Parametric Measure of Cardiorespiratory Capacity. Med. </a:t>
            </a:r>
            <a:r>
              <a:rPr lang="en-US" dirty="0" err="1" smtClean="0"/>
              <a:t>Sci</a:t>
            </a:r>
            <a:r>
              <a:rPr lang="en-US" dirty="0" smtClean="0"/>
              <a:t> Sports </a:t>
            </a:r>
            <a:r>
              <a:rPr lang="en-US" dirty="0" err="1" smtClean="0"/>
              <a:t>Exerc</a:t>
            </a:r>
            <a:r>
              <a:rPr lang="en-US" dirty="0" smtClean="0"/>
              <a:t>. 39(1):103-107, 2007.</a:t>
            </a:r>
          </a:p>
          <a:p>
            <a:pPr marL="236898" indent="-236898">
              <a:buAutoNum type="arabicPeriod" startAt="4"/>
            </a:pPr>
            <a:r>
              <a:rPr lang="en-US" b="0" dirty="0" smtClean="0"/>
              <a:t>Levine B.</a:t>
            </a:r>
            <a:r>
              <a:rPr lang="en-US" b="0" baseline="0" dirty="0" smtClean="0"/>
              <a:t>  </a:t>
            </a:r>
            <a:r>
              <a:rPr lang="en-US" b="0" dirty="0" smtClean="0"/>
              <a:t>VO2max: what do we know, and what do we still need to know?  J. Physiol.   586(1):25-34, 2008.</a:t>
            </a:r>
          </a:p>
          <a:p>
            <a:pPr marL="236898" indent="-236898"/>
            <a:endParaRPr lang="en-US" b="0" dirty="0" smtClean="0"/>
          </a:p>
          <a:p>
            <a:r>
              <a:rPr lang="en-US" b="0" dirty="0" smtClean="0"/>
              <a:t>I also include</a:t>
            </a:r>
            <a:r>
              <a:rPr lang="en-US" b="0" baseline="0" dirty="0" smtClean="0"/>
              <a:t> here some references to the “central governor hypothesis”  which </a:t>
            </a:r>
            <a:r>
              <a:rPr lang="en-US" b="0" baseline="0" dirty="0" err="1" smtClean="0"/>
              <a:t>Noakes</a:t>
            </a:r>
            <a:r>
              <a:rPr lang="en-US" b="0" baseline="0" dirty="0" smtClean="0"/>
              <a:t> has championed.  This hypothesis represents perhaps the key “opposition” to the widely accepted endurance performance model.   The references below will open the door to this line of discussion for the interested reader.</a:t>
            </a:r>
          </a:p>
          <a:p>
            <a:pPr marL="189190" indent="-189190" defTabSz="947593">
              <a:spcBef>
                <a:spcPts val="622"/>
              </a:spcBef>
              <a:defRPr/>
            </a:pPr>
            <a:r>
              <a:rPr lang="en-US" b="0" dirty="0" smtClean="0"/>
              <a:t>5. </a:t>
            </a:r>
            <a:r>
              <a:rPr lang="en-US" b="0" dirty="0" err="1" smtClean="0"/>
              <a:t>Noakes</a:t>
            </a:r>
            <a:r>
              <a:rPr lang="en-US" b="0" dirty="0" smtClean="0"/>
              <a:t> TD.  Maximal oxygen uptake: "classical" versus "contemporary" view-points: a rebuttal. </a:t>
            </a:r>
            <a:r>
              <a:rPr lang="nb-NO" b="0" i="1" dirty="0" smtClean="0"/>
              <a:t>Med. </a:t>
            </a:r>
            <a:r>
              <a:rPr lang="nb-NO" b="0" i="1" dirty="0" err="1" smtClean="0"/>
              <a:t>Sci</a:t>
            </a:r>
            <a:r>
              <a:rPr lang="nb-NO" b="0" i="1" dirty="0" smtClean="0"/>
              <a:t>. Sports </a:t>
            </a:r>
            <a:r>
              <a:rPr lang="nb-NO" b="0" i="1" dirty="0" err="1" smtClean="0"/>
              <a:t>Exerc</a:t>
            </a:r>
            <a:r>
              <a:rPr lang="nb-NO" b="0" i="1" dirty="0" smtClean="0"/>
              <a:t>.,</a:t>
            </a:r>
            <a:r>
              <a:rPr lang="nb-NO" b="0" dirty="0" smtClean="0"/>
              <a:t> Vol. 30, No. 9, </a:t>
            </a:r>
            <a:r>
              <a:rPr lang="nb-NO" b="0" dirty="0" err="1" smtClean="0"/>
              <a:t>pp</a:t>
            </a:r>
            <a:r>
              <a:rPr lang="nb-NO" b="0" dirty="0" smtClean="0"/>
              <a:t>. 1381-1398, 1998.</a:t>
            </a:r>
            <a:endParaRPr lang="en-US" b="0" baseline="0" dirty="0" smtClean="0"/>
          </a:p>
          <a:p>
            <a:pPr marL="189190" indent="-189190" defTabSz="947593">
              <a:defRPr/>
            </a:pPr>
            <a:r>
              <a:rPr lang="en-US" b="0" dirty="0" smtClean="0">
                <a:effectLst/>
              </a:rPr>
              <a:t>6.  Weir et al. Is fatigue all in your head? A critical review of the central governor model. British</a:t>
            </a:r>
            <a:r>
              <a:rPr lang="en-US" b="0" baseline="0" dirty="0" smtClean="0">
                <a:effectLst/>
              </a:rPr>
              <a:t> J. Sports Med. </a:t>
            </a:r>
            <a:r>
              <a:rPr lang="it-IT" b="0" dirty="0" smtClean="0">
                <a:effectLst/>
              </a:rPr>
              <a:t>40(7):573-86; discussion 586], 2006.</a:t>
            </a:r>
          </a:p>
          <a:p>
            <a:pPr marL="189190" indent="-189190"/>
            <a:r>
              <a:rPr lang="en-US" dirty="0" smtClean="0"/>
              <a:t>7.  </a:t>
            </a:r>
            <a:r>
              <a:rPr lang="en-US" dirty="0" err="1" smtClean="0"/>
              <a:t>Noakes</a:t>
            </a:r>
            <a:r>
              <a:rPr lang="en-US" dirty="0" smtClean="0"/>
              <a:t> T &amp; Marino F.  </a:t>
            </a:r>
            <a:r>
              <a:rPr lang="en-US" dirty="0" err="1" smtClean="0"/>
              <a:t>Point:Counterpoint</a:t>
            </a:r>
            <a:r>
              <a:rPr lang="en-US" dirty="0" smtClean="0"/>
              <a:t>: Maximal oxygen uptake is/is not limited by a central </a:t>
            </a:r>
            <a:r>
              <a:rPr lang="nb-NO" dirty="0" smtClean="0"/>
              <a:t>nervous system governor. </a:t>
            </a:r>
            <a:r>
              <a:rPr lang="nb-NO" i="1" dirty="0" smtClean="0"/>
              <a:t>J Appl Physiol </a:t>
            </a:r>
            <a:r>
              <a:rPr lang="nb-NO" dirty="0" smtClean="0"/>
              <a:t>106: 338–342, 2009</a:t>
            </a:r>
            <a:endParaRPr lang="nb-NO" b="0" dirty="0" smtClean="0"/>
          </a:p>
          <a:p>
            <a:pPr marL="189190" indent="-189190" defTabSz="947593">
              <a:defRPr/>
            </a:pPr>
            <a:r>
              <a:rPr lang="en-US" dirty="0" smtClean="0"/>
              <a:t>8.  Hopkins WG.  The Improbable Central Governor of Maximal Endurance Performance. Sport science 2009 http://www.sportsci.org/2009/wghgov.htm</a:t>
            </a:r>
            <a:endParaRPr lang="en-GB" dirty="0" smtClean="0"/>
          </a:p>
          <a:p>
            <a:endParaRPr lang="en-US" b="1" dirty="0" smtClean="0"/>
          </a:p>
          <a:p>
            <a:endParaRPr lang="en-US" noProof="0"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8</a:t>
            </a:fld>
            <a:endParaRPr lang="nb-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Already in 1923, </a:t>
            </a:r>
            <a:r>
              <a:rPr lang="en-US" noProof="0" dirty="0" err="1" smtClean="0"/>
              <a:t>Yandell</a:t>
            </a:r>
            <a:r>
              <a:rPr lang="en-US" noProof="0" dirty="0" smtClean="0"/>
              <a:t> Henderson identified the stroke volume</a:t>
            </a:r>
            <a:r>
              <a:rPr lang="en-US" baseline="0" noProof="0" dirty="0" smtClean="0"/>
              <a:t> of the heart as critical to physical capacity.  </a:t>
            </a:r>
            <a:endParaRPr lang="en-US" noProof="0" dirty="0"/>
          </a:p>
        </p:txBody>
      </p:sp>
      <p:sp>
        <p:nvSpPr>
          <p:cNvPr id="4" name="Slide Number Placeholder 3"/>
          <p:cNvSpPr>
            <a:spLocks noGrp="1"/>
          </p:cNvSpPr>
          <p:nvPr>
            <p:ph type="sldNum" sz="quarter" idx="10"/>
          </p:nvPr>
        </p:nvSpPr>
        <p:spPr/>
        <p:txBody>
          <a:bodyPr/>
          <a:lstStyle/>
          <a:p>
            <a:fld id="{6F15DC0E-8603-4650-8B07-1CCE96A6BC08}" type="slidenum">
              <a:rPr lang="nb-NO" smtClean="0"/>
              <a:pPr/>
              <a:t>9</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nb-NO"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a:p>
        </p:txBody>
      </p:sp>
      <p:sp>
        <p:nvSpPr>
          <p:cNvPr id="4" name="Date Placeholder 3"/>
          <p:cNvSpPr>
            <a:spLocks noGrp="1"/>
          </p:cNvSpPr>
          <p:nvPr>
            <p:ph type="dt" sz="half" idx="10"/>
          </p:nvPr>
        </p:nvSpPr>
        <p:spPr/>
        <p:txBody>
          <a:bodyPr/>
          <a:lstStyle/>
          <a:p>
            <a:fld id="{7BEC5944-20D7-6E4A-9625-905FB44BC811}"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nb-NO"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nb-NO" smtClean="0"/>
              <a:t>Click to edit Master text styles</a:t>
            </a:r>
          </a:p>
        </p:txBody>
      </p:sp>
      <p:sp>
        <p:nvSpPr>
          <p:cNvPr id="5" name="Date Placeholder 4"/>
          <p:cNvSpPr>
            <a:spLocks noGrp="1"/>
          </p:cNvSpPr>
          <p:nvPr>
            <p:ph type="dt" sz="half" idx="10"/>
          </p:nvPr>
        </p:nvSpPr>
        <p:spPr/>
        <p:txBody>
          <a:bodyPr/>
          <a:lstStyle/>
          <a:p>
            <a:fld id="{7BEC5944-20D7-6E4A-9625-905FB44BC811}"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3B882-0A8C-BB4A-921B-1F6E5524BBFD}"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Date Placeholder 3"/>
          <p:cNvSpPr>
            <a:spLocks noGrp="1"/>
          </p:cNvSpPr>
          <p:nvPr>
            <p:ph type="dt" sz="half" idx="10"/>
          </p:nvPr>
        </p:nvSpPr>
        <p:spPr/>
        <p:txBody>
          <a:bodyPr/>
          <a:lstStyle/>
          <a:p>
            <a:fld id="{7BEC5944-20D7-6E4A-9625-905FB44BC811}"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3B882-0A8C-BB4A-921B-1F6E5524BBFD}"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nb-NO"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Date Placeholder 3"/>
          <p:cNvSpPr>
            <a:spLocks noGrp="1"/>
          </p:cNvSpPr>
          <p:nvPr>
            <p:ph type="dt" sz="half" idx="10"/>
          </p:nvPr>
        </p:nvSpPr>
        <p:spPr/>
        <p:txBody>
          <a:bodyPr/>
          <a:lstStyle/>
          <a:p>
            <a:fld id="{7BEC5944-20D7-6E4A-9625-905FB44BC811}"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3B882-0A8C-BB4A-921B-1F6E5524BBFD}"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A66FC6F-075D-DE4D-8090-416AB634AFC1}" type="slidenum">
              <a:rPr lang="nb-NO">
                <a:solidFill>
                  <a:srgbClr val="000000"/>
                </a:solidFill>
              </a:rPr>
              <a:pPr/>
              <a:t>‹#›</a:t>
            </a:fld>
            <a:endParaRPr lang="nb-NO">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Date Placeholder 3"/>
          <p:cNvSpPr>
            <a:spLocks noGrp="1"/>
          </p:cNvSpPr>
          <p:nvPr>
            <p:ph type="dt" sz="half" idx="10"/>
          </p:nvPr>
        </p:nvSpPr>
        <p:spPr/>
        <p:txBody>
          <a:bodyPr/>
          <a:lstStyle/>
          <a:p>
            <a:fld id="{7BEC5944-20D7-6E4A-9625-905FB44BC811}"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3B882-0A8C-BB4A-921B-1F6E5524BBFD}"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nb-NO"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p:txBody>
          <a:bodyPr/>
          <a:lstStyle/>
          <a:p>
            <a:fld id="{7BEC5944-20D7-6E4A-9625-905FB44BC811}"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3B882-0A8C-BB4A-921B-1F6E5524BBFD}" type="slidenum">
              <a:rPr lang="en-US" smtClean="0"/>
              <a:pPr/>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5" name="Date Placeholder 4"/>
          <p:cNvSpPr>
            <a:spLocks noGrp="1"/>
          </p:cNvSpPr>
          <p:nvPr>
            <p:ph type="dt" sz="half" idx="10"/>
          </p:nvPr>
        </p:nvSpPr>
        <p:spPr/>
        <p:txBody>
          <a:bodyPr/>
          <a:lstStyle/>
          <a:p>
            <a:fld id="{7BEC5944-20D7-6E4A-9625-905FB44BC811}"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3B882-0A8C-BB4A-921B-1F6E5524BBFD}"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7" name="Date Placeholder 6"/>
          <p:cNvSpPr>
            <a:spLocks noGrp="1"/>
          </p:cNvSpPr>
          <p:nvPr>
            <p:ph type="dt" sz="half" idx="10"/>
          </p:nvPr>
        </p:nvSpPr>
        <p:spPr/>
        <p:txBody>
          <a:bodyPr/>
          <a:lstStyle/>
          <a:p>
            <a:fld id="{7BEC5944-20D7-6E4A-9625-905FB44BC811}" type="datetimeFigureOut">
              <a:rPr lang="en-US" smtClean="0"/>
              <a:pPr/>
              <a:t>11/22/2011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53B882-0A8C-BB4A-921B-1F6E5524BBFD}"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a:p>
        </p:txBody>
      </p:sp>
      <p:sp>
        <p:nvSpPr>
          <p:cNvPr id="3" name="Date Placeholder 2"/>
          <p:cNvSpPr>
            <a:spLocks noGrp="1"/>
          </p:cNvSpPr>
          <p:nvPr>
            <p:ph type="dt" sz="half" idx="10"/>
          </p:nvPr>
        </p:nvSpPr>
        <p:spPr/>
        <p:txBody>
          <a:bodyPr/>
          <a:lstStyle/>
          <a:p>
            <a:fld id="{7BEC5944-20D7-6E4A-9625-905FB44BC811}" type="datetimeFigureOut">
              <a:rPr lang="en-US" smtClean="0"/>
              <a:pPr/>
              <a:t>11/22/2011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53B882-0A8C-BB4A-921B-1F6E5524BBFD}"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EC5944-20D7-6E4A-9625-905FB44BC811}" type="datetimeFigureOut">
              <a:rPr lang="en-US" smtClean="0"/>
              <a:pPr/>
              <a:t>11/22/2011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53B882-0A8C-BB4A-921B-1F6E5524BB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nb-NO"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7BEC5944-20D7-6E4A-9625-905FB44BC811}"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3B882-0A8C-BB4A-921B-1F6E5524BBFD}"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nb-NO"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nb-NO" smtClean="0"/>
              <a:t>Click to edit Master text styles</a:t>
            </a:r>
          </a:p>
        </p:txBody>
      </p:sp>
      <p:sp>
        <p:nvSpPr>
          <p:cNvPr id="5" name="Date Placeholder 4"/>
          <p:cNvSpPr>
            <a:spLocks noGrp="1"/>
          </p:cNvSpPr>
          <p:nvPr>
            <p:ph type="dt" sz="half" idx="10"/>
          </p:nvPr>
        </p:nvSpPr>
        <p:spPr/>
        <p:txBody>
          <a:bodyPr/>
          <a:lstStyle/>
          <a:p>
            <a:fld id="{7BEC5944-20D7-6E4A-9625-905FB44BC811}"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3B882-0A8C-BB4A-921B-1F6E5524BBFD}"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853B882-0A8C-BB4A-921B-1F6E5524BBFD}" type="slidenum">
              <a:rPr lang="en-US" smtClean="0"/>
              <a:pPr/>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nb-NO"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C5944-20D7-6E4A-9625-905FB44BC811}" type="datetimeFigureOut">
              <a:rPr lang="en-US" smtClean="0"/>
              <a:pPr/>
              <a:t>11/22/2011</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a:t>Klikk for å redigere tittelstil</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Arial" charset="0"/>
              </a:defRPr>
            </a:lvl1pPr>
          </a:lstStyle>
          <a:p>
            <a:pPr defTabSz="914400" fontAlgn="base">
              <a:spcBef>
                <a:spcPct val="0"/>
              </a:spcBef>
              <a:spcAft>
                <a:spcPct val="0"/>
              </a:spcAft>
              <a:defRPr/>
            </a:pPr>
            <a:endParaRPr lang="nb-NO">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Arial" charset="0"/>
              </a:defRPr>
            </a:lvl1pPr>
          </a:lstStyle>
          <a:p>
            <a:pPr defTabSz="914400" fontAlgn="base">
              <a:spcBef>
                <a:spcPct val="0"/>
              </a:spcBef>
              <a:spcAft>
                <a:spcPct val="0"/>
              </a:spcAft>
              <a:defRPr/>
            </a:pPr>
            <a:endParaRPr lang="nb-NO">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07FB0B0F-78AD-CB42-AE08-97D171B0F16A}" type="slidenum">
              <a:rPr lang="nb-NO">
                <a:solidFill>
                  <a:srgbClr val="000000"/>
                </a:solidFill>
                <a:ea typeface="Arial" pitchFamily="27" charset="0"/>
              </a:rPr>
              <a:pPr defTabSz="914400" fontAlgn="base">
                <a:spcBef>
                  <a:spcPct val="0"/>
                </a:spcBef>
                <a:spcAft>
                  <a:spcPct val="0"/>
                </a:spcAft>
              </a:pPr>
              <a:t>‹#›</a:t>
            </a:fld>
            <a:endParaRPr lang="nb-NO">
              <a:solidFill>
                <a:srgbClr val="000000"/>
              </a:solidFill>
              <a:ea typeface="Arial" pitchFamily="27" charset="0"/>
            </a:endParaRPr>
          </a:p>
        </p:txBody>
      </p:sp>
    </p:spTree>
  </p:cSld>
  <p:clrMap bg1="lt1" tx1="dk1" bg2="lt2" tx2="dk2" accent1="accent1" accent2="accent2" accent3="accent3" accent4="accent4" accent5="accent5" accent6="accent6" hlink="hlink" folHlink="folHlink"/>
  <p:sldLayoutIdLst>
    <p:sldLayoutId id="2147483700" r:id="rId1"/>
  </p:sldLayoutIdLst>
  <p:txStyles>
    <p:titleStyle>
      <a:lvl1pPr algn="ctr" rtl="0" eaLnBrk="0" fontAlgn="base" hangingPunct="0">
        <a:spcBef>
          <a:spcPct val="0"/>
        </a:spcBef>
        <a:spcAft>
          <a:spcPct val="0"/>
        </a:spcAft>
        <a:defRPr sz="4400">
          <a:solidFill>
            <a:schemeClr val="tx2"/>
          </a:solidFill>
          <a:latin typeface="+mj-lt"/>
          <a:ea typeface="Arial" pitchFamily="27" charset="0"/>
          <a:cs typeface="+mj-cs"/>
        </a:defRPr>
      </a:lvl1pPr>
      <a:lvl2pPr algn="ctr" rtl="0" eaLnBrk="0" fontAlgn="base" hangingPunct="0">
        <a:spcBef>
          <a:spcPct val="0"/>
        </a:spcBef>
        <a:spcAft>
          <a:spcPct val="0"/>
        </a:spcAft>
        <a:defRPr sz="4400">
          <a:solidFill>
            <a:schemeClr val="tx2"/>
          </a:solidFill>
          <a:latin typeface="Arial" charset="0"/>
          <a:ea typeface="Arial" pitchFamily="27"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27"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27"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27"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27"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27"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27"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27"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27"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jpe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4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4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hyperlink" Target="http://www.gih.se/In-English/" TargetMode="External"/><Relationship Id="rId3" Type="http://schemas.openxmlformats.org/officeDocument/2006/relationships/image" Target="../media/image17.gif"/><Relationship Id="rId7" Type="http://schemas.openxmlformats.org/officeDocument/2006/relationships/hyperlink" Target="http://www.aki.ku.dk/index.asp?sprog=EN&amp;page=institut&amp;level=1&amp;indhold=institut/historie_e.shtm" TargetMode="External"/><Relationship Id="rId12" Type="http://schemas.openxmlformats.org/officeDocument/2006/relationships/hyperlink" Target="http://www.nytimes.com/2001/10/30/health/scientist-work-david-costill-career-spent-study-training-exercise-lap-grueling.html?pagewanted=al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www.nobelprize.org/nobel_prizes/medicine/laureates/1920/" TargetMode="External"/><Relationship Id="rId11" Type="http://schemas.openxmlformats.org/officeDocument/2006/relationships/hyperlink" Target="http://www.ncbi.nlm.nih.gov/pmc/articles/PMC1512833/pdf/jphysiol02541-0108.pdf" TargetMode="External"/><Relationship Id="rId5" Type="http://schemas.openxmlformats.org/officeDocument/2006/relationships/hyperlink" Target="http://www.the-aps.org/livinghistory/cvs/wasserman.pdf" TargetMode="External"/><Relationship Id="rId10" Type="http://schemas.openxmlformats.org/officeDocument/2006/relationships/hyperlink" Target="http://ki.se/ki/jsp/polopoly.jsp;jsessionid=aCQnvR9nJut_A3dlSo?l=en&amp;d=130" TargetMode="External"/><Relationship Id="rId4" Type="http://schemas.openxmlformats.org/officeDocument/2006/relationships/hyperlink" Target="http://oasis.lib.harvard.edu/oasis/deliver/~med00120" TargetMode="External"/><Relationship Id="rId9" Type="http://schemas.openxmlformats.org/officeDocument/2006/relationships/hyperlink" Target="http://www.cehd.umn.edu/kin/research/lphes/history.html"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ycleerg.jpg"/>
          <p:cNvPicPr>
            <a:picLocks noChangeAspect="1"/>
          </p:cNvPicPr>
          <p:nvPr/>
        </p:nvPicPr>
        <p:blipFill>
          <a:blip r:embed="rId3">
            <a:duotone>
              <a:prstClr val="black"/>
              <a:srgbClr val="0070C0">
                <a:tint val="45000"/>
                <a:satMod val="400000"/>
              </a:srgbClr>
            </a:duotone>
            <a:extLst>
              <a:ext uri="{BEBA8EAE-BF5A-486C-A8C5-ECC9F3942E4B}">
                <a14:imgProps xmlns="" xmlns:a14="http://schemas.microsoft.com/office/drawing/2010/main">
                  <a14:imgLayer r:embed="rId4">
                    <a14:imgEffect>
                      <a14:brightnessContrast contrast="-40000"/>
                    </a14:imgEffect>
                  </a14:imgLayer>
                </a14:imgProps>
              </a:ext>
            </a:extLst>
          </a:blip>
          <a:srcRect l="2776" r="1771"/>
          <a:stretch>
            <a:fillRect/>
          </a:stretch>
        </p:blipFill>
        <p:spPr>
          <a:xfrm>
            <a:off x="0" y="-18329"/>
            <a:ext cx="9144000" cy="6876329"/>
          </a:xfrm>
          <a:prstGeom prst="rect">
            <a:avLst/>
          </a:prstGeom>
        </p:spPr>
      </p:pic>
      <p:sp>
        <p:nvSpPr>
          <p:cNvPr id="2" name="Title 1"/>
          <p:cNvSpPr>
            <a:spLocks noGrp="1"/>
          </p:cNvSpPr>
          <p:nvPr>
            <p:ph type="ctrTitle"/>
          </p:nvPr>
        </p:nvSpPr>
        <p:spPr>
          <a:xfrm>
            <a:off x="863600" y="982133"/>
            <a:ext cx="7416800" cy="2192866"/>
          </a:xfrm>
        </p:spPr>
        <p:txBody>
          <a:bodyPr/>
          <a:lstStyle/>
          <a:p>
            <a:r>
              <a:rPr lang="en-US" b="1" dirty="0" smtClean="0">
                <a:solidFill>
                  <a:schemeClr val="tx1"/>
                </a:solidFill>
              </a:rPr>
              <a:t>A Brief History of Endurance Testing in Athletes</a:t>
            </a:r>
            <a:endParaRPr lang="en-US" b="1" dirty="0">
              <a:solidFill>
                <a:schemeClr val="tx1"/>
              </a:solidFill>
            </a:endParaRPr>
          </a:p>
        </p:txBody>
      </p:sp>
      <p:sp>
        <p:nvSpPr>
          <p:cNvPr id="3" name="Subtitle 2"/>
          <p:cNvSpPr>
            <a:spLocks noGrp="1"/>
          </p:cNvSpPr>
          <p:nvPr>
            <p:ph type="subTitle" idx="1"/>
          </p:nvPr>
        </p:nvSpPr>
        <p:spPr>
          <a:xfrm>
            <a:off x="1447550" y="3689521"/>
            <a:ext cx="6248900" cy="2163085"/>
          </a:xfrm>
        </p:spPr>
        <p:txBody>
          <a:bodyPr>
            <a:noAutofit/>
          </a:bodyPr>
          <a:lstStyle/>
          <a:p>
            <a:r>
              <a:rPr lang="en-US" sz="3200" dirty="0" smtClean="0">
                <a:ln>
                  <a:solidFill>
                    <a:schemeClr val="tx1"/>
                  </a:solidFill>
                </a:ln>
                <a:solidFill>
                  <a:schemeClr val="tx1"/>
                </a:solidFill>
              </a:rPr>
              <a:t>Stephen Seiler </a:t>
            </a:r>
          </a:p>
          <a:p>
            <a:endParaRPr lang="en-US" sz="3200" dirty="0" smtClean="0">
              <a:ln>
                <a:solidFill>
                  <a:schemeClr val="tx1"/>
                </a:solidFill>
              </a:ln>
              <a:solidFill>
                <a:schemeClr val="tx1"/>
              </a:solidFill>
            </a:endParaRPr>
          </a:p>
          <a:p>
            <a:r>
              <a:rPr lang="en-US" sz="2800" dirty="0" smtClean="0">
                <a:ln>
                  <a:solidFill>
                    <a:schemeClr val="tx1"/>
                  </a:solidFill>
                </a:ln>
                <a:solidFill>
                  <a:schemeClr val="tx1"/>
                </a:solidFill>
              </a:rPr>
              <a:t>Faculty of Health and Sport Sciences University of </a:t>
            </a:r>
            <a:r>
              <a:rPr lang="en-US" sz="2800" dirty="0" err="1" smtClean="0">
                <a:ln>
                  <a:solidFill>
                    <a:schemeClr val="tx1"/>
                  </a:solidFill>
                </a:ln>
                <a:solidFill>
                  <a:schemeClr val="tx1"/>
                </a:solidFill>
              </a:rPr>
              <a:t>Agder</a:t>
            </a:r>
            <a:endParaRPr lang="en-US" sz="2800" dirty="0" smtClean="0">
              <a:ln>
                <a:solidFill>
                  <a:schemeClr val="tx1"/>
                </a:solidFill>
              </a:ln>
              <a:solidFill>
                <a:schemeClr val="tx1"/>
              </a:solidFill>
            </a:endParaRPr>
          </a:p>
          <a:p>
            <a:r>
              <a:rPr lang="en-US" sz="2800" dirty="0" smtClean="0">
                <a:ln>
                  <a:solidFill>
                    <a:schemeClr val="tx1"/>
                  </a:solidFill>
                </a:ln>
                <a:solidFill>
                  <a:schemeClr val="tx1"/>
                </a:solidFill>
              </a:rPr>
              <a:t>Kristiansand, Norway</a:t>
            </a:r>
            <a:endParaRPr lang="en-US" sz="2800" dirty="0">
              <a:ln>
                <a:solidFill>
                  <a:schemeClr val="tx1"/>
                </a:solidFill>
              </a:ln>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85157" y="313765"/>
            <a:ext cx="7772400" cy="1470025"/>
          </a:xfrm>
        </p:spPr>
        <p:txBody>
          <a:bodyPr/>
          <a:lstStyle/>
          <a:p>
            <a:r>
              <a:rPr lang="en-US" sz="3600" dirty="0" smtClean="0"/>
              <a:t>Connecting cardio-pulmonary function to muscular work</a:t>
            </a:r>
            <a:endParaRPr lang="en-US" sz="3600" dirty="0"/>
          </a:p>
        </p:txBody>
      </p:sp>
      <p:sp>
        <p:nvSpPr>
          <p:cNvPr id="3" name="Content Placeholder 2"/>
          <p:cNvSpPr>
            <a:spLocks noGrp="1"/>
          </p:cNvSpPr>
          <p:nvPr>
            <p:ph type="subTitle" idx="1"/>
          </p:nvPr>
        </p:nvSpPr>
        <p:spPr>
          <a:xfrm>
            <a:off x="2049638" y="2531814"/>
            <a:ext cx="6607919" cy="3030070"/>
          </a:xfrm>
        </p:spPr>
        <p:txBody>
          <a:bodyPr>
            <a:normAutofit fontScale="77500" lnSpcReduction="20000"/>
          </a:bodyPr>
          <a:lstStyle/>
          <a:p>
            <a:r>
              <a:rPr lang="en-US" sz="3200" i="1" dirty="0" smtClean="0"/>
              <a:t>”….</a:t>
            </a:r>
            <a:r>
              <a:rPr lang="en-US" sz="3800" i="1" dirty="0" smtClean="0"/>
              <a:t>the lungs, heart and circulation should be thought of as a single apparatus for the transfer of oxygen and carbon dioxide between the atmosphere and the working tissues.”</a:t>
            </a:r>
          </a:p>
          <a:p>
            <a:endParaRPr lang="en-US" sz="3100" dirty="0" smtClean="0"/>
          </a:p>
          <a:p>
            <a:r>
              <a:rPr lang="en-US" sz="3100" dirty="0" smtClean="0"/>
              <a:t>Lawrence J. Henderson, 1929</a:t>
            </a:r>
          </a:p>
          <a:p>
            <a:r>
              <a:rPr lang="en-US" sz="3100" dirty="0" smtClean="0"/>
              <a:t>founder of the Harvard Fatigue Laboratory</a:t>
            </a:r>
          </a:p>
          <a:p>
            <a:endParaRPr lang="en-US" dirty="0"/>
          </a:p>
        </p:txBody>
      </p:sp>
      <p:pic>
        <p:nvPicPr>
          <p:cNvPr id="15364" name="Picture 4" descr=" image for id M0020253"/>
          <p:cNvPicPr>
            <a:picLocks noChangeAspect="1" noChangeArrowheads="1"/>
          </p:cNvPicPr>
          <p:nvPr/>
        </p:nvPicPr>
        <p:blipFill>
          <a:blip r:embed="rId3"/>
          <a:srcRect b="4890"/>
          <a:stretch>
            <a:fillRect/>
          </a:stretch>
        </p:blipFill>
        <p:spPr bwMode="auto">
          <a:xfrm>
            <a:off x="0" y="3603319"/>
            <a:ext cx="2049638" cy="325468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The Harvard Fatigue Lab</a:t>
            </a:r>
            <a:br>
              <a:rPr lang="en-US" sz="4400" dirty="0" smtClean="0"/>
            </a:br>
            <a:r>
              <a:rPr lang="en-US" sz="4400" dirty="0" smtClean="0"/>
              <a:t> 1927-1947</a:t>
            </a:r>
            <a:endParaRPr lang="en-US" sz="4400" dirty="0"/>
          </a:p>
        </p:txBody>
      </p:sp>
      <p:sp>
        <p:nvSpPr>
          <p:cNvPr id="3" name="Content Placeholder 2"/>
          <p:cNvSpPr>
            <a:spLocks noGrp="1"/>
          </p:cNvSpPr>
          <p:nvPr>
            <p:ph idx="1"/>
          </p:nvPr>
        </p:nvSpPr>
        <p:spPr>
          <a:xfrm>
            <a:off x="157807" y="1438836"/>
            <a:ext cx="6317560" cy="5062225"/>
          </a:xfrm>
        </p:spPr>
        <p:txBody>
          <a:bodyPr>
            <a:normAutofit fontScale="85000" lnSpcReduction="20000"/>
          </a:bodyPr>
          <a:lstStyle/>
          <a:p>
            <a:pPr>
              <a:buNone/>
            </a:pPr>
            <a:endParaRPr lang="en-US" dirty="0" smtClean="0"/>
          </a:p>
          <a:p>
            <a:r>
              <a:rPr lang="en-US" sz="2800" dirty="0" smtClean="0"/>
              <a:t>Established by the Harvard Business School at a time when human factors in industrial factories was a major interest.</a:t>
            </a:r>
          </a:p>
          <a:p>
            <a:r>
              <a:rPr lang="en-US" sz="2800" dirty="0" smtClean="0"/>
              <a:t>Performed wartime research on nutrition and environmental factors.</a:t>
            </a:r>
          </a:p>
          <a:p>
            <a:r>
              <a:rPr lang="en-US" sz="2800" dirty="0" smtClean="0"/>
              <a:t>Exercise was one of several stresses such as heat and high altitude that were studied.</a:t>
            </a:r>
          </a:p>
          <a:p>
            <a:r>
              <a:rPr lang="en-US" sz="2800" dirty="0" smtClean="0"/>
              <a:t>Over 350 publications, but greatest contribution was a generation of “exercise physiologists” who built up research programs all over the United States and Europe.</a:t>
            </a:r>
          </a:p>
          <a:p>
            <a:endParaRPr lang="en-US" dirty="0" smtClean="0"/>
          </a:p>
          <a:p>
            <a:endParaRPr lang="en-US" dirty="0" smtClean="0"/>
          </a:p>
          <a:p>
            <a:endParaRPr lang="en-US" dirty="0" smtClean="0"/>
          </a:p>
        </p:txBody>
      </p:sp>
      <p:pic>
        <p:nvPicPr>
          <p:cNvPr id="6" name="Picture 5" descr="v21cagcd.jpg"/>
          <p:cNvPicPr>
            <a:picLocks noChangeAspect="1"/>
          </p:cNvPicPr>
          <p:nvPr/>
        </p:nvPicPr>
        <p:blipFill>
          <a:blip r:embed="rId3"/>
          <a:stretch>
            <a:fillRect/>
          </a:stretch>
        </p:blipFill>
        <p:spPr>
          <a:xfrm>
            <a:off x="6734742" y="1510701"/>
            <a:ext cx="2285159" cy="2424256"/>
          </a:xfrm>
          <a:prstGeom prst="rect">
            <a:avLst/>
          </a:prstGeom>
          <a:ln>
            <a:noFill/>
          </a:ln>
          <a:effectLst>
            <a:softEdge rad="112500"/>
          </a:effectLst>
        </p:spPr>
      </p:pic>
      <p:pic>
        <p:nvPicPr>
          <p:cNvPr id="5" name="Picture 14"/>
          <p:cNvPicPr>
            <a:picLocks noChangeAspect="1" noChangeArrowheads="1"/>
          </p:cNvPicPr>
          <p:nvPr/>
        </p:nvPicPr>
        <p:blipFill>
          <a:blip r:embed="rId4"/>
          <a:srcRect/>
          <a:stretch>
            <a:fillRect/>
          </a:stretch>
        </p:blipFill>
        <p:spPr>
          <a:xfrm>
            <a:off x="6660562" y="4090220"/>
            <a:ext cx="2483438" cy="1997098"/>
          </a:xfrm>
          <a:prstGeom prst="rect">
            <a:avLst/>
          </a:prstGeom>
          <a:ln>
            <a:noFill/>
          </a:ln>
          <a:effectLst>
            <a:softEdge rad="112500"/>
          </a:effectLst>
        </p:spPr>
      </p:pic>
      <p:sp>
        <p:nvSpPr>
          <p:cNvPr id="7" name="TextBox 6"/>
          <p:cNvSpPr txBox="1"/>
          <p:nvPr/>
        </p:nvSpPr>
        <p:spPr>
          <a:xfrm>
            <a:off x="6977638" y="6203594"/>
            <a:ext cx="1849930" cy="369332"/>
          </a:xfrm>
          <a:prstGeom prst="rect">
            <a:avLst/>
          </a:prstGeom>
          <a:noFill/>
        </p:spPr>
        <p:txBody>
          <a:bodyPr wrap="none" rtlCol="0">
            <a:spAutoFit/>
          </a:bodyPr>
          <a:lstStyle/>
          <a:p>
            <a:r>
              <a:rPr lang="en-US" dirty="0" smtClean="0"/>
              <a:t>David Bruce Dill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Fatigometer.jpg"/>
          <p:cNvPicPr>
            <a:picLocks noChangeAspect="1"/>
          </p:cNvPicPr>
          <p:nvPr/>
        </p:nvPicPr>
        <p:blipFill>
          <a:blip r:embed="rId3"/>
          <a:srcRect l="4095" t="6807" r="2754" b="3750"/>
          <a:stretch>
            <a:fillRect/>
          </a:stretch>
        </p:blipFill>
        <p:spPr>
          <a:xfrm>
            <a:off x="181034" y="1470025"/>
            <a:ext cx="8821448" cy="5387975"/>
          </a:xfrm>
          <a:prstGeom prst="rect">
            <a:avLst/>
          </a:prstGeom>
          <a:ln>
            <a:noFill/>
          </a:ln>
          <a:effectLst>
            <a:softEdge rad="112500"/>
          </a:effectLst>
        </p:spPr>
      </p:pic>
      <p:sp>
        <p:nvSpPr>
          <p:cNvPr id="5" name="Title 4"/>
          <p:cNvSpPr>
            <a:spLocks noGrp="1"/>
          </p:cNvSpPr>
          <p:nvPr>
            <p:ph type="ctrTitle"/>
          </p:nvPr>
        </p:nvSpPr>
        <p:spPr>
          <a:xfrm>
            <a:off x="821971" y="0"/>
            <a:ext cx="7772400" cy="1470025"/>
          </a:xfrm>
        </p:spPr>
        <p:txBody>
          <a:bodyPr/>
          <a:lstStyle/>
          <a:p>
            <a:r>
              <a:rPr lang="en-US" sz="4000" dirty="0" smtClean="0"/>
              <a:t>“</a:t>
            </a:r>
            <a:r>
              <a:rPr lang="en-US" sz="4000" dirty="0" err="1" smtClean="0"/>
              <a:t>Fatigometer</a:t>
            </a:r>
            <a:r>
              <a:rPr lang="en-US" sz="4000" dirty="0" smtClean="0"/>
              <a:t>”</a:t>
            </a:r>
            <a:br>
              <a:rPr lang="en-US" sz="4000" dirty="0" smtClean="0"/>
            </a:br>
            <a:r>
              <a:rPr lang="en-US" sz="4000" dirty="0" smtClean="0"/>
              <a:t>Harvard Fatigue Lab</a:t>
            </a:r>
            <a:endParaRPr lang="en-US"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183964"/>
            <a:ext cx="7772400" cy="1470025"/>
          </a:xfrm>
        </p:spPr>
        <p:txBody>
          <a:bodyPr/>
          <a:lstStyle/>
          <a:p>
            <a:r>
              <a:rPr lang="nb-NO" dirty="0" smtClean="0"/>
              <a:t>”</a:t>
            </a:r>
            <a:r>
              <a:rPr lang="en-US" sz="4800" dirty="0" smtClean="0"/>
              <a:t>The VO2max” is born (1923-25)</a:t>
            </a:r>
            <a:endParaRPr lang="en-US" sz="4800" dirty="0"/>
          </a:p>
        </p:txBody>
      </p:sp>
      <p:sp>
        <p:nvSpPr>
          <p:cNvPr id="4" name="TextBox 3"/>
          <p:cNvSpPr txBox="1"/>
          <p:nvPr/>
        </p:nvSpPr>
        <p:spPr>
          <a:xfrm>
            <a:off x="3333734" y="2205318"/>
            <a:ext cx="5810266" cy="3416320"/>
          </a:xfrm>
          <a:prstGeom prst="rect">
            <a:avLst/>
          </a:prstGeom>
          <a:noFill/>
        </p:spPr>
        <p:txBody>
          <a:bodyPr wrap="square" rtlCol="0">
            <a:spAutoFit/>
          </a:bodyPr>
          <a:lstStyle/>
          <a:p>
            <a:r>
              <a:rPr lang="en-US" sz="3600" dirty="0" smtClean="0"/>
              <a:t>Demonstrated that oxygen uptake increased linearly with running speed, but eventually….”</a:t>
            </a:r>
            <a:r>
              <a:rPr lang="en-US" sz="3600" i="1" dirty="0" smtClean="0"/>
              <a:t>reaches a maximum beyond which no effort can drive it</a:t>
            </a:r>
            <a:r>
              <a:rPr lang="en-US" sz="3600" dirty="0" smtClean="0"/>
              <a:t>.”</a:t>
            </a:r>
          </a:p>
        </p:txBody>
      </p:sp>
      <p:pic>
        <p:nvPicPr>
          <p:cNvPr id="38916" name="Picture 4" descr="http://blogs.nature.com/austinelliott/AV%20Hil.jpg"/>
          <p:cNvPicPr>
            <a:picLocks noChangeAspect="1" noChangeArrowheads="1"/>
          </p:cNvPicPr>
          <p:nvPr/>
        </p:nvPicPr>
        <p:blipFill>
          <a:blip r:embed="rId3"/>
          <a:srcRect/>
          <a:stretch>
            <a:fillRect/>
          </a:stretch>
        </p:blipFill>
        <p:spPr bwMode="auto">
          <a:xfrm>
            <a:off x="420545" y="1653989"/>
            <a:ext cx="2504889" cy="3509937"/>
          </a:xfrm>
          <a:prstGeom prst="rect">
            <a:avLst/>
          </a:prstGeom>
          <a:ln>
            <a:noFill/>
          </a:ln>
          <a:effectLst>
            <a:softEdge rad="112500"/>
          </a:effectLst>
        </p:spPr>
      </p:pic>
      <p:sp>
        <p:nvSpPr>
          <p:cNvPr id="7" name="TextBox 6"/>
          <p:cNvSpPr txBox="1"/>
          <p:nvPr/>
        </p:nvSpPr>
        <p:spPr>
          <a:xfrm>
            <a:off x="112805" y="5298472"/>
            <a:ext cx="2812629" cy="646331"/>
          </a:xfrm>
          <a:prstGeom prst="rect">
            <a:avLst/>
          </a:prstGeom>
          <a:noFill/>
        </p:spPr>
        <p:txBody>
          <a:bodyPr wrap="none" rtlCol="0">
            <a:spAutoFit/>
          </a:bodyPr>
          <a:lstStyle/>
          <a:p>
            <a:r>
              <a:rPr lang="nb-NO" dirty="0" err="1" smtClean="0"/>
              <a:t>Archibald</a:t>
            </a:r>
            <a:r>
              <a:rPr lang="nb-NO" dirty="0" smtClean="0"/>
              <a:t> Vivian (AV) Hill</a:t>
            </a:r>
          </a:p>
          <a:p>
            <a:r>
              <a:rPr lang="nb-NO" dirty="0" smtClean="0"/>
              <a:t>1886-1977</a:t>
            </a:r>
            <a:endParaRPr lang="nb-NO"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9588" y="156779"/>
            <a:ext cx="8452260" cy="1371600"/>
          </a:xfrm>
        </p:spPr>
        <p:txBody>
          <a:bodyPr/>
          <a:lstStyle/>
          <a:p>
            <a:r>
              <a:rPr lang="en-US" sz="3500" dirty="0" smtClean="0"/>
              <a:t>VO2max testing becomes standardized- 1955</a:t>
            </a:r>
            <a:endParaRPr lang="en-US" sz="3500" dirty="0"/>
          </a:p>
        </p:txBody>
      </p:sp>
      <p:sp>
        <p:nvSpPr>
          <p:cNvPr id="3" name="Content Placeholder 2"/>
          <p:cNvSpPr>
            <a:spLocks noGrp="1"/>
          </p:cNvSpPr>
          <p:nvPr>
            <p:ph idx="1"/>
          </p:nvPr>
        </p:nvSpPr>
        <p:spPr>
          <a:xfrm>
            <a:off x="3340028" y="5282016"/>
            <a:ext cx="5603876" cy="1439811"/>
          </a:xfrm>
        </p:spPr>
        <p:txBody>
          <a:bodyPr>
            <a:normAutofit/>
          </a:bodyPr>
          <a:lstStyle/>
          <a:p>
            <a:pPr>
              <a:buNone/>
            </a:pPr>
            <a:r>
              <a:rPr lang="en-US" dirty="0" smtClean="0"/>
              <a:t>      </a:t>
            </a:r>
            <a:r>
              <a:rPr lang="en-US" sz="1946" dirty="0" smtClean="0"/>
              <a:t>Taylor, HL, </a:t>
            </a:r>
            <a:r>
              <a:rPr lang="en-US" sz="1946" dirty="0" err="1" smtClean="0"/>
              <a:t>Buskirk</a:t>
            </a:r>
            <a:r>
              <a:rPr lang="en-US" sz="1946" dirty="0" smtClean="0"/>
              <a:t>, E. and </a:t>
            </a:r>
            <a:r>
              <a:rPr lang="en-US" sz="1946" dirty="0" err="1" smtClean="0"/>
              <a:t>Henschel</a:t>
            </a:r>
            <a:r>
              <a:rPr lang="en-US" sz="1946" dirty="0" smtClean="0"/>
              <a:t>, A.  Maximal oxygen intake as an objective measure of the </a:t>
            </a:r>
            <a:r>
              <a:rPr lang="en-US" sz="1946" dirty="0" err="1" smtClean="0"/>
              <a:t>cardiorespiratory</a:t>
            </a:r>
            <a:r>
              <a:rPr lang="en-US" sz="1946" dirty="0" smtClean="0"/>
              <a:t> performance.  </a:t>
            </a:r>
            <a:r>
              <a:rPr lang="en-US" sz="1946" i="1" dirty="0" smtClean="0"/>
              <a:t>J. Applied Physiology</a:t>
            </a:r>
            <a:r>
              <a:rPr lang="en-US" sz="1946" dirty="0" smtClean="0"/>
              <a:t> 8:73-80, 1955.</a:t>
            </a:r>
          </a:p>
          <a:p>
            <a:pPr>
              <a:buNone/>
            </a:pPr>
            <a:endParaRPr lang="en-US" sz="3500" dirty="0" smtClean="0"/>
          </a:p>
          <a:p>
            <a:pPr>
              <a:buNone/>
            </a:pPr>
            <a:endParaRPr lang="en-US" sz="3500" dirty="0" smtClean="0"/>
          </a:p>
          <a:p>
            <a:pPr>
              <a:buNone/>
            </a:pPr>
            <a:endParaRPr lang="en-US" sz="3500" dirty="0" smtClean="0"/>
          </a:p>
          <a:p>
            <a:pPr>
              <a:buNone/>
            </a:pPr>
            <a:endParaRPr lang="en-US" sz="3500" dirty="0" smtClean="0"/>
          </a:p>
          <a:p>
            <a:pPr>
              <a:buNone/>
            </a:pPr>
            <a:endParaRPr lang="en-US" sz="3500" dirty="0" smtClean="0"/>
          </a:p>
          <a:p>
            <a:pPr>
              <a:buNone/>
            </a:pPr>
            <a:endParaRPr lang="en-US" sz="3500" dirty="0" smtClean="0"/>
          </a:p>
          <a:p>
            <a:pPr>
              <a:buNone/>
            </a:pPr>
            <a:endParaRPr lang="en-US" sz="3500" dirty="0" smtClean="0"/>
          </a:p>
          <a:p>
            <a:pPr>
              <a:buNone/>
            </a:pPr>
            <a:endParaRPr lang="en-US" sz="3500" dirty="0" smtClean="0"/>
          </a:p>
          <a:p>
            <a:pPr>
              <a:buNone/>
            </a:pPr>
            <a:endParaRPr lang="en-US" sz="3500" dirty="0" smtClean="0"/>
          </a:p>
          <a:p>
            <a:pPr>
              <a:buNone/>
            </a:pPr>
            <a:endParaRPr lang="en-US" sz="3500" dirty="0" smtClean="0"/>
          </a:p>
          <a:p>
            <a:pPr>
              <a:buNone/>
            </a:pPr>
            <a:endParaRPr lang="en-US" sz="3500" dirty="0" smtClean="0"/>
          </a:p>
          <a:p>
            <a:pPr>
              <a:buNone/>
            </a:pPr>
            <a:endParaRPr lang="en-US" sz="3500" dirty="0" smtClean="0"/>
          </a:p>
          <a:p>
            <a:pPr>
              <a:buNone/>
            </a:pPr>
            <a:endParaRPr lang="en-US" sz="3500" dirty="0"/>
          </a:p>
        </p:txBody>
      </p:sp>
      <p:pic>
        <p:nvPicPr>
          <p:cNvPr id="13314" name="Picture 2" descr="http://www.cehd.umn.edu/kin/research/exercise-old/images/DOOR.jpg"/>
          <p:cNvPicPr>
            <a:picLocks noChangeAspect="1" noChangeArrowheads="1"/>
          </p:cNvPicPr>
          <p:nvPr/>
        </p:nvPicPr>
        <p:blipFill>
          <a:blip r:embed="rId3"/>
          <a:srcRect/>
          <a:stretch>
            <a:fillRect/>
          </a:stretch>
        </p:blipFill>
        <p:spPr bwMode="auto">
          <a:xfrm>
            <a:off x="0" y="2598954"/>
            <a:ext cx="2953158" cy="4267570"/>
          </a:xfrm>
          <a:prstGeom prst="rect">
            <a:avLst/>
          </a:prstGeom>
          <a:ln>
            <a:noFill/>
          </a:ln>
          <a:effectLst>
            <a:softEdge rad="112500"/>
          </a:effectLst>
        </p:spPr>
      </p:pic>
      <p:sp>
        <p:nvSpPr>
          <p:cNvPr id="5" name="TextBox 4"/>
          <p:cNvSpPr txBox="1"/>
          <p:nvPr/>
        </p:nvSpPr>
        <p:spPr>
          <a:xfrm>
            <a:off x="0" y="1662953"/>
            <a:ext cx="3423476" cy="923330"/>
          </a:xfrm>
          <a:prstGeom prst="rect">
            <a:avLst/>
          </a:prstGeom>
          <a:noFill/>
        </p:spPr>
        <p:txBody>
          <a:bodyPr wrap="square" rtlCol="0">
            <a:spAutoFit/>
          </a:bodyPr>
          <a:lstStyle/>
          <a:p>
            <a:r>
              <a:rPr lang="en-US" dirty="0" smtClean="0"/>
              <a:t>Laboratory of Physiological Hygiene, University</a:t>
            </a:r>
          </a:p>
          <a:p>
            <a:r>
              <a:rPr lang="en-US" dirty="0" smtClean="0"/>
              <a:t>of Minnesota. USA</a:t>
            </a:r>
            <a:endParaRPr lang="en-US" dirty="0"/>
          </a:p>
        </p:txBody>
      </p:sp>
      <p:sp>
        <p:nvSpPr>
          <p:cNvPr id="6" name="TextBox 5"/>
          <p:cNvSpPr txBox="1"/>
          <p:nvPr/>
        </p:nvSpPr>
        <p:spPr>
          <a:xfrm>
            <a:off x="3540699" y="2001783"/>
            <a:ext cx="5603302" cy="1815882"/>
          </a:xfrm>
          <a:prstGeom prst="rect">
            <a:avLst/>
          </a:prstGeom>
          <a:noFill/>
        </p:spPr>
        <p:txBody>
          <a:bodyPr wrap="square" rtlCol="0">
            <a:spAutoFit/>
          </a:bodyPr>
          <a:lstStyle/>
          <a:p>
            <a:r>
              <a:rPr lang="en-US" sz="2800" dirty="0" smtClean="0"/>
              <a:t>“</a:t>
            </a:r>
            <a:r>
              <a:rPr lang="en-US" sz="2800" i="1" dirty="0" smtClean="0"/>
              <a:t>During the Second World War, this laboratory studied the relationships between performance in its broadest </a:t>
            </a:r>
          </a:p>
          <a:p>
            <a:r>
              <a:rPr lang="en-US" sz="2800" i="1" dirty="0" smtClean="0"/>
              <a:t>sense and biological stress.”</a:t>
            </a:r>
            <a:endParaRPr lang="en-US" sz="28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56129" y="-492445"/>
            <a:ext cx="7772400" cy="1470025"/>
          </a:xfrm>
        </p:spPr>
        <p:txBody>
          <a:bodyPr/>
          <a:lstStyle/>
          <a:p>
            <a:r>
              <a:rPr lang="nb-NO" sz="4400" dirty="0" smtClean="0"/>
              <a:t>Taylor et al. findings:</a:t>
            </a:r>
            <a:endParaRPr lang="nb-NO" sz="4400" dirty="0"/>
          </a:p>
        </p:txBody>
      </p:sp>
      <p:sp>
        <p:nvSpPr>
          <p:cNvPr id="3" name="Content Placeholder 2"/>
          <p:cNvSpPr>
            <a:spLocks noGrp="1"/>
          </p:cNvSpPr>
          <p:nvPr>
            <p:ph type="subTitle" idx="1"/>
          </p:nvPr>
        </p:nvSpPr>
        <p:spPr>
          <a:xfrm>
            <a:off x="259373" y="4257461"/>
            <a:ext cx="8541406" cy="1752600"/>
          </a:xfrm>
        </p:spPr>
        <p:txBody>
          <a:bodyPr>
            <a:noAutofit/>
          </a:bodyPr>
          <a:lstStyle/>
          <a:p>
            <a:pPr algn="l">
              <a:buFont typeface="Arial" pitchFamily="34" charset="0"/>
              <a:buChar char="•"/>
            </a:pPr>
            <a:r>
              <a:rPr lang="nb-NO" sz="2400" dirty="0" smtClean="0"/>
              <a:t>  </a:t>
            </a:r>
            <a:r>
              <a:rPr lang="nb-NO" sz="2400" dirty="0" err="1" smtClean="0"/>
              <a:t>Mouthpiece</a:t>
            </a:r>
            <a:r>
              <a:rPr lang="nb-NO" sz="2400" dirty="0" smtClean="0"/>
              <a:t> diameter- </a:t>
            </a:r>
            <a:r>
              <a:rPr lang="nb-NO" sz="2400" dirty="0" err="1" smtClean="0"/>
              <a:t>limitations</a:t>
            </a:r>
            <a:r>
              <a:rPr lang="nb-NO" sz="2400" dirty="0" smtClean="0"/>
              <a:t> </a:t>
            </a:r>
            <a:r>
              <a:rPr lang="nb-NO" sz="2400" dirty="0" err="1" smtClean="0"/>
              <a:t>on</a:t>
            </a:r>
            <a:r>
              <a:rPr lang="nb-NO" sz="2400" dirty="0" smtClean="0"/>
              <a:t> </a:t>
            </a:r>
            <a:r>
              <a:rPr lang="nb-NO" sz="2400" dirty="0" err="1" smtClean="0"/>
              <a:t>ventilation</a:t>
            </a:r>
            <a:endParaRPr lang="nb-NO" sz="2400" dirty="0" smtClean="0"/>
          </a:p>
          <a:p>
            <a:pPr algn="l">
              <a:buFont typeface="Arial" pitchFamily="34" charset="0"/>
              <a:buChar char="•"/>
            </a:pPr>
            <a:r>
              <a:rPr lang="nb-NO" sz="2400" dirty="0" smtClean="0"/>
              <a:t>  Speed </a:t>
            </a:r>
            <a:r>
              <a:rPr lang="nb-NO" sz="2400" dirty="0" err="1" smtClean="0"/>
              <a:t>vs</a:t>
            </a:r>
            <a:r>
              <a:rPr lang="nb-NO" sz="2400" dirty="0" smtClean="0"/>
              <a:t> grade </a:t>
            </a:r>
            <a:r>
              <a:rPr lang="nb-NO" sz="2400" dirty="0" err="1" smtClean="0"/>
              <a:t>changes</a:t>
            </a:r>
            <a:r>
              <a:rPr lang="nb-NO" sz="2400" dirty="0" smtClean="0"/>
              <a:t> for </a:t>
            </a:r>
            <a:r>
              <a:rPr lang="nb-NO" sz="2400" dirty="0" err="1" smtClean="0"/>
              <a:t>eliciting</a:t>
            </a:r>
            <a:r>
              <a:rPr lang="nb-NO" sz="2400" dirty="0" smtClean="0"/>
              <a:t> VO</a:t>
            </a:r>
            <a:r>
              <a:rPr lang="nb-NO" sz="2400" baseline="-25000" dirty="0" smtClean="0"/>
              <a:t>2</a:t>
            </a:r>
            <a:r>
              <a:rPr lang="nb-NO" sz="2400" dirty="0" smtClean="0"/>
              <a:t> </a:t>
            </a:r>
            <a:r>
              <a:rPr lang="nb-NO" sz="2400" dirty="0" err="1" smtClean="0"/>
              <a:t>plateau</a:t>
            </a:r>
            <a:r>
              <a:rPr lang="nb-NO" sz="2400" dirty="0" smtClean="0"/>
              <a:t> </a:t>
            </a:r>
            <a:r>
              <a:rPr lang="nb-NO" sz="2400" dirty="0" err="1" smtClean="0"/>
              <a:t>on</a:t>
            </a:r>
            <a:r>
              <a:rPr lang="nb-NO" sz="2400" dirty="0" smtClean="0"/>
              <a:t> </a:t>
            </a:r>
            <a:r>
              <a:rPr lang="nb-NO" sz="2400" dirty="0" err="1" smtClean="0"/>
              <a:t>treadmill</a:t>
            </a:r>
            <a:r>
              <a:rPr lang="nb-NO" sz="2400" dirty="0" smtClean="0"/>
              <a:t> </a:t>
            </a:r>
          </a:p>
          <a:p>
            <a:pPr algn="l">
              <a:buFont typeface="Arial" pitchFamily="34" charset="0"/>
              <a:buChar char="•"/>
            </a:pPr>
            <a:r>
              <a:rPr lang="nb-NO" sz="2400" dirty="0" smtClean="0"/>
              <a:t>  </a:t>
            </a:r>
            <a:r>
              <a:rPr lang="nb-NO" sz="2400" dirty="0" err="1" smtClean="0"/>
              <a:t>Importance</a:t>
            </a:r>
            <a:r>
              <a:rPr lang="nb-NO" sz="2400" dirty="0" smtClean="0"/>
              <a:t> </a:t>
            </a:r>
            <a:r>
              <a:rPr lang="nb-NO" sz="2400" dirty="0" err="1" smtClean="0"/>
              <a:t>of</a:t>
            </a:r>
            <a:r>
              <a:rPr lang="nb-NO" sz="2400" dirty="0" smtClean="0"/>
              <a:t> </a:t>
            </a:r>
            <a:r>
              <a:rPr lang="nb-NO" sz="2400" dirty="0" err="1" smtClean="0"/>
              <a:t>warm-up</a:t>
            </a:r>
            <a:endParaRPr lang="nb-NO" sz="2400" dirty="0" smtClean="0"/>
          </a:p>
          <a:p>
            <a:pPr algn="l">
              <a:buFont typeface="Arial" pitchFamily="34" charset="0"/>
              <a:buChar char="•"/>
            </a:pPr>
            <a:r>
              <a:rPr lang="nb-NO" sz="2400" dirty="0" smtClean="0"/>
              <a:t>  </a:t>
            </a:r>
            <a:r>
              <a:rPr lang="nb-NO" sz="2400" dirty="0" err="1" smtClean="0"/>
              <a:t>Temperature</a:t>
            </a:r>
            <a:r>
              <a:rPr lang="nb-NO" sz="2400" dirty="0" smtClean="0"/>
              <a:t> </a:t>
            </a:r>
            <a:r>
              <a:rPr lang="nb-NO" sz="2400" dirty="0" err="1" smtClean="0"/>
              <a:t>conditions-</a:t>
            </a:r>
            <a:r>
              <a:rPr lang="nb-NO" sz="2400" dirty="0" smtClean="0"/>
              <a:t>  Not </a:t>
            </a:r>
            <a:r>
              <a:rPr lang="nb-NO" sz="2400" dirty="0" err="1" smtClean="0"/>
              <a:t>too</a:t>
            </a:r>
            <a:r>
              <a:rPr lang="nb-NO" sz="2400" dirty="0" smtClean="0"/>
              <a:t> hot</a:t>
            </a:r>
          </a:p>
          <a:p>
            <a:pPr algn="l">
              <a:buFont typeface="Arial" pitchFamily="34" charset="0"/>
              <a:buChar char="•"/>
            </a:pPr>
            <a:r>
              <a:rPr lang="nb-NO" sz="2400" dirty="0" smtClean="0"/>
              <a:t>  Test-retest </a:t>
            </a:r>
            <a:r>
              <a:rPr lang="nb-NO" sz="2400" dirty="0" err="1" smtClean="0"/>
              <a:t>reliability</a:t>
            </a:r>
            <a:r>
              <a:rPr lang="nb-NO" sz="2400" dirty="0" smtClean="0"/>
              <a:t>- Standard </a:t>
            </a:r>
            <a:r>
              <a:rPr lang="nb-NO" sz="2400" dirty="0" err="1" smtClean="0"/>
              <a:t>error</a:t>
            </a:r>
            <a:r>
              <a:rPr lang="nb-NO" sz="2400" dirty="0" smtClean="0"/>
              <a:t> </a:t>
            </a:r>
            <a:r>
              <a:rPr lang="nb-NO" sz="2400" dirty="0" err="1" smtClean="0"/>
              <a:t>of</a:t>
            </a:r>
            <a:r>
              <a:rPr lang="nb-NO" sz="2400" dirty="0" smtClean="0"/>
              <a:t> ~2.5%</a:t>
            </a:r>
          </a:p>
          <a:p>
            <a:pPr algn="l">
              <a:buFont typeface="Arial" pitchFamily="34" charset="0"/>
              <a:buChar char="•"/>
            </a:pPr>
            <a:r>
              <a:rPr lang="nb-NO" sz="2400" dirty="0" smtClean="0"/>
              <a:t>  </a:t>
            </a:r>
            <a:r>
              <a:rPr lang="nb-NO" sz="2400" dirty="0" err="1" smtClean="0"/>
              <a:t>Criteria</a:t>
            </a:r>
            <a:r>
              <a:rPr lang="nb-NO" sz="2400" dirty="0" smtClean="0"/>
              <a:t> for </a:t>
            </a:r>
            <a:r>
              <a:rPr lang="nb-NO" sz="2400" dirty="0" err="1" smtClean="0"/>
              <a:t>identification</a:t>
            </a:r>
            <a:r>
              <a:rPr lang="nb-NO" sz="2400" dirty="0" smtClean="0"/>
              <a:t> </a:t>
            </a:r>
            <a:r>
              <a:rPr lang="nb-NO" sz="2400" dirty="0" err="1" smtClean="0"/>
              <a:t>of</a:t>
            </a:r>
            <a:r>
              <a:rPr lang="nb-NO" sz="2400" dirty="0" smtClean="0"/>
              <a:t> a </a:t>
            </a:r>
            <a:r>
              <a:rPr lang="nb-NO" sz="2400" dirty="0" err="1" smtClean="0"/>
              <a:t>plateau</a:t>
            </a:r>
            <a:r>
              <a:rPr lang="nb-NO" sz="2400" dirty="0" smtClean="0"/>
              <a:t> in VO</a:t>
            </a:r>
            <a:r>
              <a:rPr lang="nb-NO" sz="2400" baseline="-25000" dirty="0" smtClean="0"/>
              <a:t>2 </a:t>
            </a:r>
            <a:endParaRPr lang="nb-NO" sz="2400" baseline="-25000" dirty="0"/>
          </a:p>
        </p:txBody>
      </p:sp>
      <p:pic>
        <p:nvPicPr>
          <p:cNvPr id="39938" name="Picture 2"/>
          <p:cNvPicPr>
            <a:picLocks noChangeAspect="1" noChangeArrowheads="1"/>
          </p:cNvPicPr>
          <p:nvPr/>
        </p:nvPicPr>
        <p:blipFill>
          <a:blip r:embed="rId3"/>
          <a:srcRect r="2002" b="3269"/>
          <a:stretch>
            <a:fillRect/>
          </a:stretch>
        </p:blipFill>
        <p:spPr bwMode="auto">
          <a:xfrm rot="21540000">
            <a:off x="23554" y="1032289"/>
            <a:ext cx="5206368" cy="2744699"/>
          </a:xfrm>
          <a:prstGeom prst="rect">
            <a:avLst/>
          </a:prstGeom>
          <a:noFill/>
          <a:ln w="9525">
            <a:noFill/>
            <a:miter lim="800000"/>
            <a:headEnd/>
            <a:tailEnd/>
          </a:ln>
        </p:spPr>
      </p:pic>
      <p:pic>
        <p:nvPicPr>
          <p:cNvPr id="5" name="Picture 4"/>
          <p:cNvPicPr>
            <a:picLocks noChangeAspect="1"/>
          </p:cNvPicPr>
          <p:nvPr/>
        </p:nvPicPr>
        <p:blipFill>
          <a:blip r:embed="rId4"/>
          <a:stretch>
            <a:fillRect/>
          </a:stretch>
        </p:blipFill>
        <p:spPr>
          <a:xfrm>
            <a:off x="5461064" y="1147356"/>
            <a:ext cx="3682936" cy="231047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125506"/>
            <a:ext cx="7772400" cy="1035423"/>
          </a:xfrm>
        </p:spPr>
        <p:txBody>
          <a:bodyPr/>
          <a:lstStyle/>
          <a:p>
            <a:r>
              <a:rPr lang="nb-NO" dirty="0" smtClean="0"/>
              <a:t>Legs </a:t>
            </a:r>
            <a:r>
              <a:rPr lang="nb-NO" dirty="0" err="1" smtClean="0"/>
              <a:t>only</a:t>
            </a:r>
            <a:r>
              <a:rPr lang="nb-NO" dirty="0" smtClean="0"/>
              <a:t> or </a:t>
            </a:r>
            <a:r>
              <a:rPr lang="nb-NO" dirty="0" err="1" smtClean="0"/>
              <a:t>arms+legs</a:t>
            </a:r>
            <a:r>
              <a:rPr lang="nb-NO" dirty="0" smtClean="0"/>
              <a:t>?</a:t>
            </a:r>
            <a:endParaRPr lang="nb-NO" dirty="0"/>
          </a:p>
        </p:txBody>
      </p:sp>
      <p:pic>
        <p:nvPicPr>
          <p:cNvPr id="43010" name="Picture 2"/>
          <p:cNvPicPr>
            <a:picLocks noChangeAspect="1" noChangeArrowheads="1"/>
          </p:cNvPicPr>
          <p:nvPr/>
        </p:nvPicPr>
        <p:blipFill>
          <a:blip r:embed="rId3"/>
          <a:srcRect/>
          <a:stretch>
            <a:fillRect/>
          </a:stretch>
        </p:blipFill>
        <p:spPr bwMode="auto">
          <a:xfrm>
            <a:off x="0" y="1160929"/>
            <a:ext cx="5837095" cy="4876799"/>
          </a:xfrm>
          <a:prstGeom prst="rect">
            <a:avLst/>
          </a:prstGeom>
          <a:noFill/>
          <a:ln w="9525">
            <a:noFill/>
            <a:miter lim="800000"/>
            <a:headEnd/>
            <a:tailEnd/>
          </a:ln>
        </p:spPr>
      </p:pic>
      <p:sp>
        <p:nvSpPr>
          <p:cNvPr id="6" name="Rectangle 5"/>
          <p:cNvSpPr/>
          <p:nvPr/>
        </p:nvSpPr>
        <p:spPr>
          <a:xfrm>
            <a:off x="4572000" y="6211669"/>
            <a:ext cx="4572000" cy="646331"/>
          </a:xfrm>
          <a:prstGeom prst="rect">
            <a:avLst/>
          </a:prstGeom>
        </p:spPr>
        <p:txBody>
          <a:bodyPr>
            <a:spAutoFit/>
          </a:bodyPr>
          <a:lstStyle/>
          <a:p>
            <a:pPr>
              <a:buNone/>
            </a:pPr>
            <a:r>
              <a:rPr lang="en-US" sz="1200" dirty="0" smtClean="0"/>
              <a:t>Taylor, HL, </a:t>
            </a:r>
            <a:r>
              <a:rPr lang="en-US" sz="1200" dirty="0" err="1" smtClean="0"/>
              <a:t>Buskirk</a:t>
            </a:r>
            <a:r>
              <a:rPr lang="en-US" sz="1200" dirty="0" smtClean="0"/>
              <a:t>, E. and </a:t>
            </a:r>
            <a:r>
              <a:rPr lang="en-US" sz="1200" dirty="0" err="1" smtClean="0"/>
              <a:t>Henschel</a:t>
            </a:r>
            <a:r>
              <a:rPr lang="en-US" sz="1200" dirty="0" smtClean="0"/>
              <a:t>, A.  Maximal oxygen intake as an objective measure of the </a:t>
            </a:r>
            <a:r>
              <a:rPr lang="en-US" sz="1200" dirty="0" err="1" smtClean="0"/>
              <a:t>cardiorespiratory</a:t>
            </a:r>
            <a:r>
              <a:rPr lang="en-US" sz="1200" dirty="0" smtClean="0"/>
              <a:t> performance.  </a:t>
            </a:r>
            <a:r>
              <a:rPr lang="en-US" sz="1200" i="1" dirty="0" smtClean="0"/>
              <a:t>J. Applied Physiology</a:t>
            </a:r>
            <a:r>
              <a:rPr lang="en-US" sz="1200" dirty="0" smtClean="0"/>
              <a:t> 8:73-80, 1955.</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Swedish Influence</a:t>
            </a:r>
            <a:endParaRPr lang="en-US" dirty="0"/>
          </a:p>
        </p:txBody>
      </p:sp>
      <p:sp>
        <p:nvSpPr>
          <p:cNvPr id="8" name="Content Placeholder 7"/>
          <p:cNvSpPr>
            <a:spLocks noGrp="1"/>
          </p:cNvSpPr>
          <p:nvPr>
            <p:ph sz="half" idx="2"/>
          </p:nvPr>
        </p:nvSpPr>
        <p:spPr>
          <a:xfrm>
            <a:off x="4502930" y="1519539"/>
            <a:ext cx="4375822" cy="5206518"/>
          </a:xfrm>
        </p:spPr>
        <p:txBody>
          <a:bodyPr>
            <a:normAutofit/>
          </a:bodyPr>
          <a:lstStyle/>
          <a:p>
            <a:pPr>
              <a:buFont typeface="Wingdings" pitchFamily="2" charset="2"/>
              <a:buChar char="§"/>
            </a:pPr>
            <a:r>
              <a:rPr lang="en-US" sz="2800" dirty="0" smtClean="0"/>
              <a:t>GIH- </a:t>
            </a:r>
            <a:r>
              <a:rPr lang="en-US" sz="2800" dirty="0" err="1" smtClean="0"/>
              <a:t>Gymnastik</a:t>
            </a:r>
            <a:r>
              <a:rPr lang="en-US" sz="2800" dirty="0" smtClean="0"/>
              <a:t> </a:t>
            </a:r>
            <a:r>
              <a:rPr lang="en-US" sz="2800" dirty="0" err="1" smtClean="0"/>
              <a:t>och</a:t>
            </a:r>
            <a:r>
              <a:rPr lang="en-US" sz="2800" dirty="0" smtClean="0"/>
              <a:t> </a:t>
            </a:r>
            <a:r>
              <a:rPr lang="en-US" sz="2800" dirty="0" err="1" smtClean="0"/>
              <a:t>idrettshögskolan</a:t>
            </a:r>
            <a:r>
              <a:rPr lang="en-US" sz="2800" dirty="0" smtClean="0"/>
              <a:t> (founded 1813)</a:t>
            </a:r>
          </a:p>
          <a:p>
            <a:pPr>
              <a:buFont typeface="Wingdings" pitchFamily="2" charset="2"/>
              <a:buChar char="§"/>
            </a:pPr>
            <a:r>
              <a:rPr lang="en-US" sz="2800" dirty="0" err="1" smtClean="0"/>
              <a:t>Karolinska</a:t>
            </a:r>
            <a:r>
              <a:rPr lang="en-US" sz="2800" dirty="0" smtClean="0"/>
              <a:t> Institute (founded 1810)</a:t>
            </a:r>
          </a:p>
          <a:p>
            <a:pPr>
              <a:buFont typeface="Wingdings" pitchFamily="2" charset="2"/>
              <a:buChar char="§"/>
            </a:pPr>
            <a:r>
              <a:rPr lang="en-US" sz="2800" dirty="0" smtClean="0"/>
              <a:t>Integrated physiological and performance focus; dozens of classic studies published</a:t>
            </a:r>
          </a:p>
          <a:p>
            <a:pPr>
              <a:buNone/>
            </a:pPr>
            <a:endParaRPr lang="en-US" sz="3200" dirty="0" smtClean="0"/>
          </a:p>
          <a:p>
            <a:pPr>
              <a:buNone/>
            </a:pPr>
            <a:endParaRPr lang="en-US" sz="3200" dirty="0" smtClean="0"/>
          </a:p>
          <a:p>
            <a:endParaRPr lang="en-US" dirty="0"/>
          </a:p>
        </p:txBody>
      </p:sp>
      <p:pic>
        <p:nvPicPr>
          <p:cNvPr id="5" name="Picture 4"/>
          <p:cNvPicPr>
            <a:picLocks noChangeAspect="1"/>
          </p:cNvPicPr>
          <p:nvPr/>
        </p:nvPicPr>
        <p:blipFill>
          <a:blip r:embed="rId3"/>
          <a:stretch>
            <a:fillRect/>
          </a:stretch>
        </p:blipFill>
        <p:spPr>
          <a:xfrm>
            <a:off x="0" y="5126265"/>
            <a:ext cx="2486851" cy="1731735"/>
          </a:xfrm>
          <a:prstGeom prst="rect">
            <a:avLst/>
          </a:prstGeom>
        </p:spPr>
      </p:pic>
      <p:pic>
        <p:nvPicPr>
          <p:cNvPr id="7" name="Picture 6"/>
          <p:cNvPicPr>
            <a:picLocks noChangeAspect="1"/>
          </p:cNvPicPr>
          <p:nvPr/>
        </p:nvPicPr>
        <p:blipFill>
          <a:blip r:embed="rId4"/>
          <a:stretch>
            <a:fillRect/>
          </a:stretch>
        </p:blipFill>
        <p:spPr>
          <a:xfrm>
            <a:off x="0" y="1154511"/>
            <a:ext cx="2486851" cy="3983061"/>
          </a:xfrm>
          <a:prstGeom prst="rect">
            <a:avLst/>
          </a:prstGeom>
        </p:spPr>
      </p:pic>
      <p:pic>
        <p:nvPicPr>
          <p:cNvPr id="6" name="Picture 5"/>
          <p:cNvPicPr>
            <a:picLocks noChangeAspect="1"/>
          </p:cNvPicPr>
          <p:nvPr/>
        </p:nvPicPr>
        <p:blipFill>
          <a:blip r:embed="rId5"/>
          <a:stretch>
            <a:fillRect/>
          </a:stretch>
        </p:blipFill>
        <p:spPr>
          <a:xfrm>
            <a:off x="2486851" y="1154511"/>
            <a:ext cx="1903693" cy="1995807"/>
          </a:xfrm>
          <a:prstGeom prst="rect">
            <a:avLst/>
          </a:prstGeom>
        </p:spPr>
      </p:pic>
      <p:sp>
        <p:nvSpPr>
          <p:cNvPr id="3" name="TekstSylinder 2"/>
          <p:cNvSpPr txBox="1"/>
          <p:nvPr/>
        </p:nvSpPr>
        <p:spPr>
          <a:xfrm>
            <a:off x="2571077" y="6488668"/>
            <a:ext cx="2978636" cy="307777"/>
          </a:xfrm>
          <a:prstGeom prst="rect">
            <a:avLst/>
          </a:prstGeom>
          <a:noFill/>
        </p:spPr>
        <p:txBody>
          <a:bodyPr wrap="none" rtlCol="0">
            <a:spAutoFit/>
          </a:bodyPr>
          <a:lstStyle/>
          <a:p>
            <a:r>
              <a:rPr lang="en-US" sz="1400" dirty="0" smtClean="0"/>
              <a:t>Photo courtesy of Prof. Frank Katch</a:t>
            </a:r>
            <a:endParaRPr 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 </a:t>
            </a:r>
            <a:r>
              <a:rPr lang="en-US" dirty="0" err="1" smtClean="0"/>
              <a:t>Åstrand</a:t>
            </a:r>
            <a:r>
              <a:rPr lang="en-US" dirty="0" smtClean="0"/>
              <a:t> &amp; </a:t>
            </a:r>
            <a:r>
              <a:rPr lang="en-US" dirty="0" err="1" smtClean="0"/>
              <a:t>Bengt</a:t>
            </a:r>
            <a:r>
              <a:rPr lang="en-US" dirty="0" smtClean="0"/>
              <a:t> </a:t>
            </a:r>
            <a:r>
              <a:rPr lang="en-US" dirty="0" err="1" smtClean="0"/>
              <a:t>Saltin</a:t>
            </a:r>
            <a:endParaRPr lang="en-US" dirty="0"/>
          </a:p>
        </p:txBody>
      </p:sp>
      <p:pic>
        <p:nvPicPr>
          <p:cNvPr id="12290" name="Picture 2" descr="http://www.lakartidningen.se/store/images/4/4838/large/2007KU45_1.jpg"/>
          <p:cNvPicPr>
            <a:picLocks noChangeAspect="1" noChangeArrowheads="1"/>
          </p:cNvPicPr>
          <p:nvPr/>
        </p:nvPicPr>
        <p:blipFill>
          <a:blip r:embed="rId3"/>
          <a:srcRect/>
          <a:stretch>
            <a:fillRect/>
          </a:stretch>
        </p:blipFill>
        <p:spPr bwMode="auto">
          <a:xfrm>
            <a:off x="0" y="1878012"/>
            <a:ext cx="2422399" cy="4536327"/>
          </a:xfrm>
          <a:prstGeom prst="rect">
            <a:avLst/>
          </a:prstGeom>
          <a:ln>
            <a:noFill/>
          </a:ln>
          <a:effectLst>
            <a:softEdge rad="112500"/>
          </a:effectLst>
        </p:spPr>
      </p:pic>
      <p:pic>
        <p:nvPicPr>
          <p:cNvPr id="12292" name="Picture 4" descr="http://www.miun.se/upload/forvaltning/INFO/Bilder/arshogtid/bengt%20saltin_webb.jpg"/>
          <p:cNvPicPr>
            <a:picLocks noChangeAspect="1" noChangeArrowheads="1"/>
          </p:cNvPicPr>
          <p:nvPr/>
        </p:nvPicPr>
        <p:blipFill>
          <a:blip r:embed="rId4"/>
          <a:srcRect/>
          <a:stretch>
            <a:fillRect/>
          </a:stretch>
        </p:blipFill>
        <p:spPr bwMode="auto">
          <a:xfrm>
            <a:off x="2545976" y="1878012"/>
            <a:ext cx="3024218" cy="4536327"/>
          </a:xfrm>
          <a:prstGeom prst="rect">
            <a:avLst/>
          </a:prstGeom>
          <a:ln>
            <a:noFill/>
          </a:ln>
          <a:effectLst>
            <a:softEdge rad="112500"/>
          </a:effectLst>
        </p:spPr>
      </p:pic>
      <p:sp>
        <p:nvSpPr>
          <p:cNvPr id="6" name="TextBox 5"/>
          <p:cNvSpPr txBox="1"/>
          <p:nvPr/>
        </p:nvSpPr>
        <p:spPr>
          <a:xfrm>
            <a:off x="5466285" y="2051288"/>
            <a:ext cx="3812262" cy="4524315"/>
          </a:xfrm>
          <a:prstGeom prst="rect">
            <a:avLst/>
          </a:prstGeom>
          <a:noFill/>
        </p:spPr>
        <p:txBody>
          <a:bodyPr wrap="none" rtlCol="0">
            <a:spAutoFit/>
          </a:bodyPr>
          <a:lstStyle/>
          <a:p>
            <a:r>
              <a:rPr lang="nb-NO" sz="2400" b="1" dirty="0" smtClean="0"/>
              <a:t>Scientific </a:t>
            </a:r>
            <a:r>
              <a:rPr lang="nb-NO" sz="2400" b="1" dirty="0" err="1" smtClean="0"/>
              <a:t>Citations</a:t>
            </a:r>
            <a:endParaRPr lang="nb-NO" sz="2400" b="1" dirty="0" smtClean="0"/>
          </a:p>
          <a:p>
            <a:r>
              <a:rPr lang="nb-NO" sz="2400" b="1" dirty="0" smtClean="0"/>
              <a:t> as </a:t>
            </a:r>
            <a:r>
              <a:rPr lang="nb-NO" sz="2400" b="1" dirty="0" err="1" smtClean="0"/>
              <a:t>of</a:t>
            </a:r>
            <a:r>
              <a:rPr lang="nb-NO" sz="2400" b="1" dirty="0" smtClean="0"/>
              <a:t> Nov 2011*</a:t>
            </a:r>
          </a:p>
          <a:p>
            <a:r>
              <a:rPr lang="nb-NO" sz="2400" b="1" dirty="0" smtClean="0"/>
              <a:t> </a:t>
            </a:r>
          </a:p>
          <a:p>
            <a:endParaRPr lang="nb-NO" sz="2400" dirty="0" smtClean="0"/>
          </a:p>
          <a:p>
            <a:r>
              <a:rPr lang="nb-NO" sz="2400" dirty="0" err="1" smtClean="0"/>
              <a:t>Åstrand</a:t>
            </a:r>
            <a:r>
              <a:rPr lang="nb-NO" sz="2400" dirty="0" smtClean="0"/>
              <a:t>: 140+ </a:t>
            </a:r>
            <a:r>
              <a:rPr lang="nb-NO" sz="2400" dirty="0" err="1" smtClean="0"/>
              <a:t>publications</a:t>
            </a:r>
            <a:endParaRPr lang="nb-NO" sz="2400" dirty="0" smtClean="0"/>
          </a:p>
          <a:p>
            <a:r>
              <a:rPr lang="nb-NO" sz="2400" dirty="0" smtClean="0"/>
              <a:t>		    &gt;6,000 </a:t>
            </a:r>
            <a:r>
              <a:rPr lang="nb-NO" sz="2400" dirty="0" err="1" smtClean="0"/>
              <a:t>citations</a:t>
            </a:r>
            <a:endParaRPr lang="nb-NO" sz="2400" dirty="0" smtClean="0"/>
          </a:p>
          <a:p>
            <a:r>
              <a:rPr lang="nb-NO" sz="2400" dirty="0"/>
              <a:t>	</a:t>
            </a:r>
            <a:r>
              <a:rPr lang="nb-NO" sz="2400" dirty="0" smtClean="0"/>
              <a:t>	    H </a:t>
            </a:r>
            <a:r>
              <a:rPr lang="nb-NO" sz="2400" dirty="0" err="1" smtClean="0"/>
              <a:t>factor</a:t>
            </a:r>
            <a:r>
              <a:rPr lang="nb-NO" sz="2400" dirty="0" smtClean="0"/>
              <a:t> 35</a:t>
            </a:r>
          </a:p>
          <a:p>
            <a:endParaRPr lang="nb-NO" sz="2400" dirty="0" smtClean="0"/>
          </a:p>
          <a:p>
            <a:r>
              <a:rPr lang="nb-NO" sz="2400" dirty="0" smtClean="0"/>
              <a:t>Saltin:     340+ </a:t>
            </a:r>
            <a:r>
              <a:rPr lang="nb-NO" sz="2400" dirty="0" err="1" smtClean="0"/>
              <a:t>publications</a:t>
            </a:r>
            <a:endParaRPr lang="nb-NO" sz="2400" dirty="0" smtClean="0"/>
          </a:p>
          <a:p>
            <a:r>
              <a:rPr lang="nb-NO" sz="2400" dirty="0" smtClean="0"/>
              <a:t>		    &gt;21,000 </a:t>
            </a:r>
            <a:r>
              <a:rPr lang="nb-NO" sz="2400" dirty="0" err="1" smtClean="0"/>
              <a:t>citations</a:t>
            </a:r>
            <a:endParaRPr lang="nb-NO" sz="2400" dirty="0" smtClean="0"/>
          </a:p>
          <a:p>
            <a:r>
              <a:rPr lang="nb-NO" sz="2400" dirty="0"/>
              <a:t>	</a:t>
            </a:r>
            <a:r>
              <a:rPr lang="nb-NO" sz="2400" dirty="0" smtClean="0"/>
              <a:t>	    H </a:t>
            </a:r>
            <a:r>
              <a:rPr lang="nb-NO" sz="2400" dirty="0" err="1" smtClean="0"/>
              <a:t>factor</a:t>
            </a:r>
            <a:r>
              <a:rPr lang="nb-NO" sz="2400" dirty="0" smtClean="0"/>
              <a:t> 76</a:t>
            </a:r>
          </a:p>
          <a:p>
            <a:endParaRPr lang="nb-NO" sz="2400" dirty="0" smtClean="0"/>
          </a:p>
        </p:txBody>
      </p:sp>
      <p:sp>
        <p:nvSpPr>
          <p:cNvPr id="3" name="TekstSylinder 2"/>
          <p:cNvSpPr txBox="1"/>
          <p:nvPr/>
        </p:nvSpPr>
        <p:spPr>
          <a:xfrm>
            <a:off x="0" y="6469934"/>
            <a:ext cx="4828951" cy="369332"/>
          </a:xfrm>
          <a:prstGeom prst="rect">
            <a:avLst/>
          </a:prstGeom>
          <a:noFill/>
        </p:spPr>
        <p:txBody>
          <a:bodyPr wrap="none" rtlCol="0">
            <a:spAutoFit/>
          </a:bodyPr>
          <a:lstStyle/>
          <a:p>
            <a:r>
              <a:rPr lang="en-US" dirty="0" smtClean="0"/>
              <a:t>Photos provided courtesy of Prof. Frank Katch</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The </a:t>
            </a:r>
            <a:r>
              <a:rPr lang="nb-NO" dirty="0" err="1" smtClean="0"/>
              <a:t>Åstrand</a:t>
            </a:r>
            <a:r>
              <a:rPr lang="nb-NO" dirty="0" smtClean="0"/>
              <a:t> laboratory</a:t>
            </a:r>
            <a:endParaRPr lang="nb-NO" dirty="0"/>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2119" y="1343025"/>
            <a:ext cx="2774372" cy="2080779"/>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kstSylinder 2"/>
          <p:cNvSpPr txBox="1"/>
          <p:nvPr/>
        </p:nvSpPr>
        <p:spPr>
          <a:xfrm>
            <a:off x="322119" y="3488215"/>
            <a:ext cx="2321469" cy="646331"/>
          </a:xfrm>
          <a:prstGeom prst="rect">
            <a:avLst/>
          </a:prstGeom>
          <a:noFill/>
        </p:spPr>
        <p:txBody>
          <a:bodyPr wrap="none" rtlCol="0">
            <a:spAutoFit/>
          </a:bodyPr>
          <a:lstStyle/>
          <a:p>
            <a:r>
              <a:rPr lang="nb-NO" dirty="0" smtClean="0"/>
              <a:t>The </a:t>
            </a:r>
            <a:r>
              <a:rPr lang="nb-NO" dirty="0" err="1" smtClean="0"/>
              <a:t>treadmill</a:t>
            </a:r>
            <a:r>
              <a:rPr lang="nb-NO" dirty="0" smtClean="0"/>
              <a:t> used in </a:t>
            </a:r>
          </a:p>
          <a:p>
            <a:r>
              <a:rPr lang="nb-NO" dirty="0" err="1" smtClean="0"/>
              <a:t>early</a:t>
            </a:r>
            <a:r>
              <a:rPr lang="nb-NO" dirty="0" smtClean="0"/>
              <a:t> studies</a:t>
            </a:r>
            <a:endParaRPr lang="nb-NO" dirty="0"/>
          </a:p>
        </p:txBody>
      </p:sp>
      <p:pic>
        <p:nvPicPr>
          <p:cNvPr id="102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245427" y="1343025"/>
            <a:ext cx="2978727" cy="223404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3245427" y="3577070"/>
            <a:ext cx="2326021" cy="646331"/>
          </a:xfrm>
          <a:prstGeom prst="rect">
            <a:avLst/>
          </a:prstGeom>
          <a:noFill/>
        </p:spPr>
        <p:txBody>
          <a:bodyPr wrap="none" rtlCol="0">
            <a:spAutoFit/>
          </a:bodyPr>
          <a:lstStyle/>
          <a:p>
            <a:r>
              <a:rPr lang="nb-NO" dirty="0" smtClean="0"/>
              <a:t>The </a:t>
            </a:r>
            <a:r>
              <a:rPr lang="nb-NO" dirty="0" err="1" smtClean="0"/>
              <a:t>very</a:t>
            </a:r>
            <a:r>
              <a:rPr lang="nb-NO" dirty="0" smtClean="0"/>
              <a:t> first Monark</a:t>
            </a:r>
          </a:p>
          <a:p>
            <a:r>
              <a:rPr lang="nb-NO" dirty="0" smtClean="0"/>
              <a:t> </a:t>
            </a:r>
            <a:r>
              <a:rPr lang="nb-NO" dirty="0" err="1" smtClean="0"/>
              <a:t>cycle</a:t>
            </a:r>
            <a:r>
              <a:rPr lang="nb-NO" dirty="0" smtClean="0"/>
              <a:t> ergometer</a:t>
            </a:r>
            <a:endParaRPr lang="nb-NO" dirty="0"/>
          </a:p>
        </p:txBody>
      </p:sp>
      <p:pic>
        <p:nvPicPr>
          <p:cNvPr id="1028"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390409" y="1438836"/>
            <a:ext cx="2646623" cy="198496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kstSylinder 4"/>
          <p:cNvSpPr txBox="1"/>
          <p:nvPr/>
        </p:nvSpPr>
        <p:spPr>
          <a:xfrm>
            <a:off x="6224154" y="3585377"/>
            <a:ext cx="2986715" cy="923330"/>
          </a:xfrm>
          <a:prstGeom prst="rect">
            <a:avLst/>
          </a:prstGeom>
          <a:noFill/>
        </p:spPr>
        <p:txBody>
          <a:bodyPr wrap="none" rtlCol="0">
            <a:spAutoFit/>
          </a:bodyPr>
          <a:lstStyle/>
          <a:p>
            <a:r>
              <a:rPr lang="nb-NO" dirty="0" smtClean="0"/>
              <a:t>Scholander </a:t>
            </a:r>
            <a:r>
              <a:rPr lang="nb-NO" dirty="0" err="1" smtClean="0"/>
              <a:t>apparatus</a:t>
            </a:r>
            <a:r>
              <a:rPr lang="nb-NO" dirty="0" smtClean="0"/>
              <a:t> for </a:t>
            </a:r>
          </a:p>
          <a:p>
            <a:r>
              <a:rPr lang="nb-NO" dirty="0" err="1" smtClean="0"/>
              <a:t>measuring</a:t>
            </a:r>
            <a:r>
              <a:rPr lang="nb-NO" dirty="0" smtClean="0"/>
              <a:t> </a:t>
            </a:r>
            <a:r>
              <a:rPr lang="nb-NO" dirty="0" err="1" smtClean="0"/>
              <a:t>oxygen</a:t>
            </a:r>
            <a:r>
              <a:rPr lang="nb-NO" dirty="0" smtClean="0"/>
              <a:t> </a:t>
            </a:r>
          </a:p>
          <a:p>
            <a:r>
              <a:rPr lang="nb-NO" dirty="0" err="1" smtClean="0"/>
              <a:t>concentration</a:t>
            </a:r>
            <a:r>
              <a:rPr lang="nb-NO" dirty="0" smtClean="0"/>
              <a:t> in gas samples</a:t>
            </a:r>
            <a:endParaRPr lang="nb-NO" dirty="0"/>
          </a:p>
        </p:txBody>
      </p:sp>
      <p:pic>
        <p:nvPicPr>
          <p:cNvPr id="1029" name="Picture 5"/>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53289" y="4251443"/>
            <a:ext cx="3252355" cy="24392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kstSylinder 5"/>
          <p:cNvSpPr txBox="1"/>
          <p:nvPr/>
        </p:nvSpPr>
        <p:spPr>
          <a:xfrm>
            <a:off x="3813464" y="5340927"/>
            <a:ext cx="5360635" cy="646331"/>
          </a:xfrm>
          <a:prstGeom prst="rect">
            <a:avLst/>
          </a:prstGeom>
          <a:noFill/>
        </p:spPr>
        <p:txBody>
          <a:bodyPr wrap="none" rtlCol="0">
            <a:spAutoFit/>
          </a:bodyPr>
          <a:lstStyle/>
          <a:p>
            <a:r>
              <a:rPr lang="nb-NO" dirty="0" smtClean="0"/>
              <a:t>A </a:t>
            </a:r>
            <a:r>
              <a:rPr lang="nb-NO" dirty="0" err="1" smtClean="0"/>
              <a:t>picture</a:t>
            </a:r>
            <a:r>
              <a:rPr lang="nb-NO" dirty="0" smtClean="0"/>
              <a:t> </a:t>
            </a:r>
            <a:r>
              <a:rPr lang="nb-NO" dirty="0" err="1" smtClean="0"/>
              <a:t>of</a:t>
            </a:r>
            <a:r>
              <a:rPr lang="nb-NO" dirty="0" smtClean="0"/>
              <a:t> </a:t>
            </a:r>
            <a:r>
              <a:rPr lang="nb-NO" dirty="0" err="1" smtClean="0"/>
              <a:t>the</a:t>
            </a:r>
            <a:r>
              <a:rPr lang="nb-NO" dirty="0" smtClean="0"/>
              <a:t> front cover </a:t>
            </a:r>
            <a:r>
              <a:rPr lang="nb-NO" dirty="0" err="1" smtClean="0"/>
              <a:t>of</a:t>
            </a:r>
            <a:r>
              <a:rPr lang="nb-NO" dirty="0" smtClean="0"/>
              <a:t> Bengt </a:t>
            </a:r>
            <a:r>
              <a:rPr lang="nb-NO" dirty="0" err="1" smtClean="0"/>
              <a:t>Saltin’s</a:t>
            </a:r>
            <a:r>
              <a:rPr lang="nb-NO" dirty="0" smtClean="0"/>
              <a:t> </a:t>
            </a:r>
            <a:r>
              <a:rPr lang="nb-NO" dirty="0" err="1" smtClean="0"/>
              <a:t>doctoral</a:t>
            </a:r>
            <a:endParaRPr lang="nb-NO" dirty="0" smtClean="0"/>
          </a:p>
          <a:p>
            <a:r>
              <a:rPr lang="nb-NO" dirty="0" err="1" smtClean="0"/>
              <a:t>dissertation</a:t>
            </a:r>
            <a:r>
              <a:rPr lang="nb-NO" dirty="0" smtClean="0"/>
              <a:t>.  He </a:t>
            </a:r>
            <a:r>
              <a:rPr lang="nb-NO" dirty="0" err="1" smtClean="0"/>
              <a:t>was</a:t>
            </a:r>
            <a:r>
              <a:rPr lang="nb-NO" dirty="0" smtClean="0"/>
              <a:t> </a:t>
            </a:r>
            <a:r>
              <a:rPr lang="nb-NO" dirty="0" err="1" smtClean="0"/>
              <a:t>Åstrand’s</a:t>
            </a:r>
            <a:r>
              <a:rPr lang="nb-NO" dirty="0" smtClean="0"/>
              <a:t> first </a:t>
            </a:r>
            <a:r>
              <a:rPr lang="nb-NO" dirty="0" err="1" smtClean="0"/>
              <a:t>PhD</a:t>
            </a:r>
            <a:r>
              <a:rPr lang="nb-NO" dirty="0" smtClean="0"/>
              <a:t> student.</a:t>
            </a:r>
            <a:endParaRPr lang="nb-NO" dirty="0"/>
          </a:p>
        </p:txBody>
      </p:sp>
    </p:spTree>
    <p:extLst>
      <p:ext uri="{BB962C8B-B14F-4D97-AF65-F5344CB8AC3E}">
        <p14:creationId xmlns="" xmlns:p14="http://schemas.microsoft.com/office/powerpoint/2010/main" val="98293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5513"/>
            <a:ext cx="7772400" cy="1470025"/>
          </a:xfrm>
        </p:spPr>
        <p:txBody>
          <a:bodyPr/>
          <a:lstStyle/>
          <a:p>
            <a:r>
              <a:rPr lang="en-US" sz="4800" dirty="0" smtClean="0"/>
              <a:t>Two historical roads to modern endurance testing</a:t>
            </a:r>
            <a:endParaRPr lang="en-US" sz="4800" dirty="0"/>
          </a:p>
        </p:txBody>
      </p:sp>
      <p:sp>
        <p:nvSpPr>
          <p:cNvPr id="3" name="Content Placeholder 2"/>
          <p:cNvSpPr>
            <a:spLocks noGrp="1"/>
          </p:cNvSpPr>
          <p:nvPr>
            <p:ph type="subTitle" idx="1"/>
          </p:nvPr>
        </p:nvSpPr>
        <p:spPr>
          <a:xfrm>
            <a:off x="685800" y="2688503"/>
            <a:ext cx="7770812" cy="1752600"/>
          </a:xfrm>
        </p:spPr>
        <p:txBody>
          <a:bodyPr>
            <a:noAutofit/>
          </a:bodyPr>
          <a:lstStyle/>
          <a:p>
            <a:r>
              <a:rPr lang="en-US" sz="3200" dirty="0" smtClean="0"/>
              <a:t>1.  </a:t>
            </a:r>
            <a:r>
              <a:rPr lang="en-US" sz="3600" dirty="0" smtClean="0"/>
              <a:t>Using exercising athletes to better understand human physiology</a:t>
            </a:r>
          </a:p>
          <a:p>
            <a:endParaRPr lang="en-US" sz="3600" dirty="0" smtClean="0"/>
          </a:p>
          <a:p>
            <a:r>
              <a:rPr lang="en-US" sz="3600" dirty="0" smtClean="0"/>
              <a:t>2. Using human physiology to better understand how to train athletes</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srcRect/>
          <a:stretch>
            <a:fillRect/>
          </a:stretch>
        </p:blipFill>
        <p:spPr bwMode="auto">
          <a:xfrm>
            <a:off x="275387" y="89208"/>
            <a:ext cx="4150552" cy="6699602"/>
          </a:xfrm>
          <a:prstGeom prst="rect">
            <a:avLst/>
          </a:prstGeom>
          <a:noFill/>
          <a:ln w="9525">
            <a:noFill/>
            <a:miter lim="800000"/>
            <a:headEnd/>
            <a:tailEnd/>
          </a:ln>
        </p:spPr>
      </p:pic>
      <p:sp>
        <p:nvSpPr>
          <p:cNvPr id="8" name="TextBox 7"/>
          <p:cNvSpPr txBox="1"/>
          <p:nvPr/>
        </p:nvSpPr>
        <p:spPr>
          <a:xfrm>
            <a:off x="4413967" y="143435"/>
            <a:ext cx="4371518" cy="1323439"/>
          </a:xfrm>
          <a:prstGeom prst="rect">
            <a:avLst/>
          </a:prstGeom>
          <a:noFill/>
        </p:spPr>
        <p:txBody>
          <a:bodyPr wrap="none" rtlCol="0">
            <a:spAutoFit/>
          </a:bodyPr>
          <a:lstStyle/>
          <a:p>
            <a:r>
              <a:rPr lang="en-US" sz="2000" dirty="0" smtClean="0"/>
              <a:t>PO </a:t>
            </a:r>
            <a:r>
              <a:rPr lang="en-US" sz="2000" dirty="0" err="1" smtClean="0"/>
              <a:t>Åstrand</a:t>
            </a:r>
            <a:r>
              <a:rPr lang="en-US" sz="2000" dirty="0" smtClean="0"/>
              <a:t> &amp; </a:t>
            </a:r>
            <a:r>
              <a:rPr lang="en-US" sz="2000" dirty="0" err="1" smtClean="0"/>
              <a:t>Bengt</a:t>
            </a:r>
            <a:r>
              <a:rPr lang="en-US" sz="2000" dirty="0" smtClean="0"/>
              <a:t> </a:t>
            </a:r>
            <a:r>
              <a:rPr lang="en-US" sz="2000" dirty="0" err="1" smtClean="0"/>
              <a:t>Saltin</a:t>
            </a:r>
            <a:endParaRPr lang="en-US" sz="2000" dirty="0" smtClean="0"/>
          </a:p>
          <a:p>
            <a:r>
              <a:rPr lang="en-US" sz="2000" dirty="0" smtClean="0"/>
              <a:t>Maximal oxygen uptake and heart rate</a:t>
            </a:r>
          </a:p>
          <a:p>
            <a:r>
              <a:rPr lang="en-US" sz="2000" dirty="0" smtClean="0"/>
              <a:t>In various types of muscular activity</a:t>
            </a:r>
          </a:p>
          <a:p>
            <a:r>
              <a:rPr lang="en-US" sz="2000" dirty="0" smtClean="0"/>
              <a:t>J. Appl. Physiol. 16(6):977-981, 1961</a:t>
            </a:r>
            <a:endParaRPr lang="en-US" sz="2000" dirty="0"/>
          </a:p>
        </p:txBody>
      </p:sp>
      <p:sp>
        <p:nvSpPr>
          <p:cNvPr id="9" name="TextBox 8"/>
          <p:cNvSpPr txBox="1"/>
          <p:nvPr/>
        </p:nvSpPr>
        <p:spPr>
          <a:xfrm>
            <a:off x="4413967" y="2034988"/>
            <a:ext cx="4568668" cy="4154984"/>
          </a:xfrm>
          <a:prstGeom prst="rect">
            <a:avLst/>
          </a:prstGeom>
          <a:noFill/>
        </p:spPr>
        <p:txBody>
          <a:bodyPr wrap="square" rtlCol="0">
            <a:spAutoFit/>
          </a:bodyPr>
          <a:lstStyle/>
          <a:p>
            <a:r>
              <a:rPr lang="en-US" sz="2400" dirty="0" smtClean="0"/>
              <a:t>Demonstrated that running was sufficient to elicit the maximal oxygen consumption</a:t>
            </a:r>
          </a:p>
          <a:p>
            <a:endParaRPr lang="nb-NO" sz="2400" dirty="0" smtClean="0"/>
          </a:p>
          <a:p>
            <a:r>
              <a:rPr lang="en-US" sz="2400" dirty="0" smtClean="0"/>
              <a:t>Arms + legs did not further increase VO</a:t>
            </a:r>
            <a:r>
              <a:rPr lang="en-US" sz="2400" baseline="-25000" dirty="0" smtClean="0"/>
              <a:t>2</a:t>
            </a:r>
          </a:p>
          <a:p>
            <a:endParaRPr lang="nb-NO" sz="2400" dirty="0" smtClean="0"/>
          </a:p>
          <a:p>
            <a:r>
              <a:rPr lang="en-US" sz="2400" dirty="0" smtClean="0"/>
              <a:t>Swimming or arms-only activity was insufficient to elicit VO2max</a:t>
            </a:r>
          </a:p>
          <a:p>
            <a:endParaRPr lang="nb-NO" sz="2400" dirty="0" smtClean="0"/>
          </a:p>
          <a:p>
            <a:r>
              <a:rPr lang="en-US" sz="2400" i="1" dirty="0" smtClean="0"/>
              <a:t>VO</a:t>
            </a:r>
            <a:r>
              <a:rPr lang="en-US" sz="2400" i="1" baseline="-25000" dirty="0" smtClean="0"/>
              <a:t>2</a:t>
            </a:r>
            <a:r>
              <a:rPr lang="en-US" sz="2400" i="1" dirty="0" smtClean="0"/>
              <a:t> peak </a:t>
            </a:r>
            <a:r>
              <a:rPr lang="en-US" sz="2400" dirty="0" smtClean="0"/>
              <a:t>concept born?</a:t>
            </a:r>
          </a:p>
        </p:txBody>
      </p:sp>
      <p:pic>
        <p:nvPicPr>
          <p:cNvPr id="6" name="Picture 2"/>
          <p:cNvPicPr>
            <a:picLocks noChangeAspect="1" noChangeArrowheads="1"/>
          </p:cNvPicPr>
          <p:nvPr/>
        </p:nvPicPr>
        <p:blipFill>
          <a:blip r:embed="rId3"/>
          <a:srcRect t="53494" b="35319"/>
          <a:stretch>
            <a:fillRect/>
          </a:stretch>
        </p:blipFill>
        <p:spPr bwMode="auto">
          <a:xfrm>
            <a:off x="275387" y="3602514"/>
            <a:ext cx="4148714" cy="749147"/>
          </a:xfrm>
          <a:prstGeom prst="rect">
            <a:avLst/>
          </a:prstGeom>
          <a:noFill/>
          <a:ln w="9525">
            <a:noFill/>
            <a:miter lim="800000"/>
            <a:headEnd/>
            <a:tailEnd/>
          </a:ln>
        </p:spPr>
      </p:pic>
      <p:pic>
        <p:nvPicPr>
          <p:cNvPr id="10" name="Picture 2"/>
          <p:cNvPicPr>
            <a:picLocks noChangeAspect="1" noChangeArrowheads="1"/>
          </p:cNvPicPr>
          <p:nvPr/>
        </p:nvPicPr>
        <p:blipFill>
          <a:blip r:embed="rId3"/>
          <a:srcRect t="8582" b="80371"/>
          <a:stretch>
            <a:fillRect/>
          </a:stretch>
        </p:blipFill>
        <p:spPr bwMode="auto">
          <a:xfrm>
            <a:off x="275387" y="561858"/>
            <a:ext cx="4148714" cy="7397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25 4.66574E-6 L 0.25 0.3331 " pathEditMode="relative" rAng="0" ptsTypes="AA">
                                      <p:cBhvr>
                                        <p:cTn id="6" dur="2000" fill="hold"/>
                                        <p:tgtEl>
                                          <p:spTgt spid="10"/>
                                        </p:tgtEl>
                                        <p:attrNameLst>
                                          <p:attrName>ppt_x</p:attrName>
                                          <p:attrName>ppt_y</p:attrName>
                                        </p:attrNameLst>
                                      </p:cBhvr>
                                      <p:rCtr x="0" y="167"/>
                                    </p:animMotion>
                                  </p:childTnLst>
                                </p:cTn>
                              </p:par>
                              <p:par>
                                <p:cTn id="7" presetID="6" presetClass="emph" presetSubtype="0" fill="hold" nodeType="withEffect">
                                  <p:stCondLst>
                                    <p:cond delay="0"/>
                                  </p:stCondLst>
                                  <p:childTnLst>
                                    <p:animScale>
                                      <p:cBhvr>
                                        <p:cTn id="8" dur="2000" fill="hold"/>
                                        <p:tgtEl>
                                          <p:spTgt spid="10"/>
                                        </p:tgtEl>
                                      </p:cBhvr>
                                      <p:by x="150000" y="150000"/>
                                    </p:animScale>
                                  </p:childTnLst>
                                </p:cTn>
                              </p:par>
                              <p:par>
                                <p:cTn id="9" presetID="63" presetClass="path" presetSubtype="0" accel="50000" decel="50000" fill="hold" nodeType="withEffect">
                                  <p:stCondLst>
                                    <p:cond delay="0"/>
                                  </p:stCondLst>
                                  <p:childTnLst>
                                    <p:animMotion origin="layout" path="M 0 0  L 0.25 0  E" pathEditMode="relative" ptsTypes="">
                                      <p:cBhvr>
                                        <p:cTn id="10" dur="2000" fill="hold"/>
                                        <p:tgtEl>
                                          <p:spTgt spid="6"/>
                                        </p:tgtEl>
                                        <p:attrNameLst>
                                          <p:attrName>ppt_x</p:attrName>
                                          <p:attrName>ppt_y</p:attrName>
                                        </p:attrNameLst>
                                      </p:cBhvr>
                                    </p:animMotion>
                                  </p:childTnLst>
                                </p:cTn>
                              </p:par>
                              <p:par>
                                <p:cTn id="11" presetID="6" presetClass="emph" presetSubtype="0" fill="hold" nodeType="withEffect">
                                  <p:stCondLst>
                                    <p:cond delay="0"/>
                                  </p:stCondLst>
                                  <p:childTnLst>
                                    <p:animScale>
                                      <p:cBhvr>
                                        <p:cTn id="12" dur="2000" fill="hold"/>
                                        <p:tgtEl>
                                          <p:spTgt spid="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63" presetClass="path" presetSubtype="0" accel="50000" decel="50000" fill="hold" nodeType="withEffect">
                                  <p:stCondLst>
                                    <p:cond delay="0"/>
                                  </p:stCondLst>
                                  <p:childTnLst>
                                    <p:animMotion origin="layout" path="M 0 0  L 0.25 0  E" pathEditMode="relative" ptsTypes="">
                                      <p:cBhvr>
                                        <p:cTn id="19" dur="2000" fill="hold"/>
                                        <p:tgtEl>
                                          <p:spTgt spid="10"/>
                                        </p:tgtEl>
                                        <p:attrNameLst>
                                          <p:attrName>ppt_x</p:attrName>
                                          <p:attrName>ppt_y</p:attrName>
                                        </p:attrNameLst>
                                      </p:cBhvr>
                                    </p:animMotion>
                                  </p:childTnLst>
                                </p:cTn>
                              </p:par>
                              <p:par>
                                <p:cTn id="20" presetID="9" presetClass="exit" presetSubtype="0" fill="hold" nodeType="withEffect">
                                  <p:stCondLst>
                                    <p:cond delay="0"/>
                                  </p:stCondLst>
                                  <p:childTnLst>
                                    <p:animEffect transition="out" filter="dissolv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0"/>
            <a:ext cx="4377447" cy="6858000"/>
          </a:xfrm>
          <a:prstGeom prst="rect">
            <a:avLst/>
          </a:prstGeom>
          <a:noFill/>
          <a:ln w="9525">
            <a:noFill/>
            <a:miter lim="800000"/>
            <a:headEnd/>
            <a:tailEnd/>
          </a:ln>
        </p:spPr>
      </p:pic>
      <p:sp>
        <p:nvSpPr>
          <p:cNvPr id="4" name="TextBox 3"/>
          <p:cNvSpPr txBox="1"/>
          <p:nvPr/>
        </p:nvSpPr>
        <p:spPr>
          <a:xfrm>
            <a:off x="4377447" y="74533"/>
            <a:ext cx="5837977" cy="1569660"/>
          </a:xfrm>
          <a:prstGeom prst="rect">
            <a:avLst/>
          </a:prstGeom>
          <a:noFill/>
        </p:spPr>
        <p:txBody>
          <a:bodyPr wrap="square" rtlCol="0">
            <a:spAutoFit/>
          </a:bodyPr>
          <a:lstStyle/>
          <a:p>
            <a:r>
              <a:rPr lang="nb-NO" sz="2400" dirty="0" err="1" smtClean="0"/>
              <a:t>Saltin</a:t>
            </a:r>
            <a:r>
              <a:rPr lang="nb-NO" sz="2400" dirty="0" smtClean="0"/>
              <a:t> B &amp; </a:t>
            </a:r>
            <a:r>
              <a:rPr lang="nb-NO" sz="2400" dirty="0" err="1" smtClean="0"/>
              <a:t>Åstrand</a:t>
            </a:r>
            <a:r>
              <a:rPr lang="nb-NO" sz="2400" dirty="0" smtClean="0"/>
              <a:t> PO. </a:t>
            </a:r>
          </a:p>
          <a:p>
            <a:r>
              <a:rPr lang="nb-NO" sz="2400" dirty="0" err="1" smtClean="0"/>
              <a:t>Maximal</a:t>
            </a:r>
            <a:r>
              <a:rPr lang="nb-NO" sz="2400" dirty="0" smtClean="0"/>
              <a:t> </a:t>
            </a:r>
            <a:r>
              <a:rPr lang="nb-NO" sz="2400" dirty="0" err="1" smtClean="0"/>
              <a:t>oxygen</a:t>
            </a:r>
            <a:r>
              <a:rPr lang="nb-NO" sz="2400" dirty="0" smtClean="0"/>
              <a:t> </a:t>
            </a:r>
            <a:r>
              <a:rPr lang="nb-NO" sz="2400" dirty="0" err="1" smtClean="0"/>
              <a:t>uptake</a:t>
            </a:r>
            <a:endParaRPr lang="nb-NO" sz="2400" dirty="0" smtClean="0"/>
          </a:p>
          <a:p>
            <a:r>
              <a:rPr lang="nb-NO" sz="2400" dirty="0" smtClean="0"/>
              <a:t>in </a:t>
            </a:r>
            <a:r>
              <a:rPr lang="nb-NO" sz="2400" dirty="0" err="1" smtClean="0"/>
              <a:t>athletes</a:t>
            </a:r>
            <a:r>
              <a:rPr lang="nb-NO" sz="2400" dirty="0" smtClean="0"/>
              <a:t>.  J. </a:t>
            </a:r>
            <a:r>
              <a:rPr lang="nb-NO" sz="2400" dirty="0" err="1" smtClean="0"/>
              <a:t>Appl</a:t>
            </a:r>
            <a:r>
              <a:rPr lang="nb-NO" sz="2400" dirty="0" smtClean="0"/>
              <a:t>. </a:t>
            </a:r>
            <a:r>
              <a:rPr lang="nb-NO" sz="2400" dirty="0" err="1" smtClean="0"/>
              <a:t>Physiol</a:t>
            </a:r>
            <a:r>
              <a:rPr lang="nb-NO" sz="2400" dirty="0" smtClean="0"/>
              <a:t>.</a:t>
            </a:r>
          </a:p>
          <a:p>
            <a:r>
              <a:rPr lang="nb-NO" sz="2400" dirty="0" smtClean="0"/>
              <a:t>23(3), 1967.</a:t>
            </a:r>
            <a:endParaRPr lang="nb-NO" sz="2400" dirty="0"/>
          </a:p>
        </p:txBody>
      </p:sp>
      <p:pic>
        <p:nvPicPr>
          <p:cNvPr id="5123" name="Picture 3"/>
          <p:cNvPicPr>
            <a:picLocks noChangeAspect="1" noChangeArrowheads="1"/>
          </p:cNvPicPr>
          <p:nvPr/>
        </p:nvPicPr>
        <p:blipFill>
          <a:blip r:embed="rId4"/>
          <a:srcRect/>
          <a:stretch>
            <a:fillRect/>
          </a:stretch>
        </p:blipFill>
        <p:spPr bwMode="auto">
          <a:xfrm>
            <a:off x="4514885" y="2071010"/>
            <a:ext cx="4531140" cy="47652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5" descr="D:\D\Projects\FRC\McArdle\Project_SRC\Image_Bank\image_bank\images\preview\figure_8.7.jpg"/>
          <p:cNvPicPr>
            <a:picLocks noChangeAspect="1" noChangeArrowheads="1"/>
          </p:cNvPicPr>
          <p:nvPr/>
        </p:nvPicPr>
        <p:blipFill>
          <a:blip r:embed="rId3"/>
          <a:srcRect b="47523"/>
          <a:stretch>
            <a:fillRect/>
          </a:stretch>
        </p:blipFill>
        <p:spPr bwMode="auto">
          <a:xfrm>
            <a:off x="0" y="1326959"/>
            <a:ext cx="4506685" cy="4905399"/>
          </a:xfrm>
          <a:prstGeom prst="rect">
            <a:avLst/>
          </a:prstGeom>
          <a:ln>
            <a:noFill/>
          </a:ln>
          <a:effectLst>
            <a:softEdge rad="112500"/>
          </a:effectLst>
        </p:spPr>
      </p:pic>
      <p:sp>
        <p:nvSpPr>
          <p:cNvPr id="3" name="Tittel 2"/>
          <p:cNvSpPr>
            <a:spLocks noGrp="1"/>
          </p:cNvSpPr>
          <p:nvPr>
            <p:ph type="ctrTitle"/>
          </p:nvPr>
        </p:nvSpPr>
        <p:spPr>
          <a:xfrm>
            <a:off x="620485" y="0"/>
            <a:ext cx="7772400" cy="1470025"/>
          </a:xfrm>
        </p:spPr>
        <p:txBody>
          <a:bodyPr/>
          <a:lstStyle/>
          <a:p>
            <a:r>
              <a:rPr lang="en-US" sz="4000" dirty="0" smtClean="0"/>
              <a:t>Most important Norwegian contribution to endurance testing?</a:t>
            </a:r>
            <a:endParaRPr lang="en-US" sz="4000" dirty="0"/>
          </a:p>
        </p:txBody>
      </p:sp>
      <p:sp>
        <p:nvSpPr>
          <p:cNvPr id="6" name="TekstSylinder 5"/>
          <p:cNvSpPr txBox="1"/>
          <p:nvPr/>
        </p:nvSpPr>
        <p:spPr>
          <a:xfrm>
            <a:off x="4744398" y="1952601"/>
            <a:ext cx="4399602" cy="1200329"/>
          </a:xfrm>
          <a:prstGeom prst="rect">
            <a:avLst/>
          </a:prstGeom>
          <a:noFill/>
        </p:spPr>
        <p:txBody>
          <a:bodyPr wrap="none" rtlCol="0">
            <a:spAutoFit/>
          </a:bodyPr>
          <a:lstStyle/>
          <a:p>
            <a:r>
              <a:rPr lang="nb-NO" dirty="0" smtClean="0"/>
              <a:t>PF Scholander. </a:t>
            </a:r>
            <a:r>
              <a:rPr lang="nb-NO" dirty="0" err="1" smtClean="0"/>
              <a:t>Analyzer</a:t>
            </a:r>
            <a:r>
              <a:rPr lang="nb-NO" dirty="0" smtClean="0"/>
              <a:t> for </a:t>
            </a:r>
            <a:r>
              <a:rPr lang="nb-NO" dirty="0" err="1" smtClean="0"/>
              <a:t>accurate</a:t>
            </a:r>
            <a:endParaRPr lang="nb-NO" dirty="0" smtClean="0"/>
          </a:p>
          <a:p>
            <a:r>
              <a:rPr lang="nb-NO" dirty="0" err="1" smtClean="0"/>
              <a:t>estimating</a:t>
            </a:r>
            <a:r>
              <a:rPr lang="nb-NO" dirty="0" smtClean="0"/>
              <a:t> </a:t>
            </a:r>
            <a:r>
              <a:rPr lang="nb-NO" dirty="0" err="1" smtClean="0"/>
              <a:t>of</a:t>
            </a:r>
            <a:r>
              <a:rPr lang="nb-NO" dirty="0" smtClean="0"/>
              <a:t> </a:t>
            </a:r>
            <a:r>
              <a:rPr lang="nb-NO" dirty="0" err="1" smtClean="0"/>
              <a:t>respiratory</a:t>
            </a:r>
            <a:r>
              <a:rPr lang="nb-NO" dirty="0" smtClean="0"/>
              <a:t> gasses in </a:t>
            </a:r>
            <a:r>
              <a:rPr lang="nb-NO" dirty="0" err="1" smtClean="0"/>
              <a:t>one-half</a:t>
            </a:r>
            <a:endParaRPr lang="nb-NO" dirty="0" smtClean="0"/>
          </a:p>
          <a:p>
            <a:r>
              <a:rPr lang="nb-NO" dirty="0" err="1" smtClean="0"/>
              <a:t>cubic</a:t>
            </a:r>
            <a:r>
              <a:rPr lang="nb-NO" dirty="0" smtClean="0"/>
              <a:t> centimeter </a:t>
            </a:r>
            <a:r>
              <a:rPr lang="nb-NO" dirty="0" err="1" smtClean="0"/>
              <a:t>samples</a:t>
            </a:r>
            <a:r>
              <a:rPr lang="nb-NO" i="1" dirty="0" smtClean="0"/>
              <a:t>.  J. Biol. </a:t>
            </a:r>
            <a:r>
              <a:rPr lang="nb-NO" i="1" dirty="0" err="1" smtClean="0"/>
              <a:t>Chem</a:t>
            </a:r>
            <a:r>
              <a:rPr lang="nb-NO" dirty="0" smtClean="0"/>
              <a:t>.</a:t>
            </a:r>
          </a:p>
          <a:p>
            <a:r>
              <a:rPr lang="nb-NO" dirty="0" smtClean="0"/>
              <a:t>167:235-2359, 1947.</a:t>
            </a:r>
            <a:endParaRPr lang="nb-NO" dirty="0"/>
          </a:p>
        </p:txBody>
      </p:sp>
      <p:pic>
        <p:nvPicPr>
          <p:cNvPr id="12290" name="Picture 2" descr="per scholander.jpg"/>
          <p:cNvPicPr>
            <a:picLocks noChangeAspect="1" noChangeArrowheads="1"/>
          </p:cNvPicPr>
          <p:nvPr/>
        </p:nvPicPr>
        <p:blipFill>
          <a:blip r:embed="rId4"/>
          <a:srcRect/>
          <a:stretch>
            <a:fillRect/>
          </a:stretch>
        </p:blipFill>
        <p:spPr bwMode="auto">
          <a:xfrm>
            <a:off x="5943600" y="3421063"/>
            <a:ext cx="2133600" cy="3268495"/>
          </a:xfrm>
          <a:prstGeom prst="rect">
            <a:avLst/>
          </a:prstGeom>
          <a:ln>
            <a:noFill/>
          </a:ln>
          <a:effectLst>
            <a:softEdge rad="112500"/>
          </a:effectLst>
        </p:spPr>
      </p:pic>
      <p:sp>
        <p:nvSpPr>
          <p:cNvPr id="2" name="TekstSylinder 1"/>
          <p:cNvSpPr txBox="1"/>
          <p:nvPr/>
        </p:nvSpPr>
        <p:spPr>
          <a:xfrm>
            <a:off x="0" y="6232358"/>
            <a:ext cx="4697953" cy="646331"/>
          </a:xfrm>
          <a:prstGeom prst="rect">
            <a:avLst/>
          </a:prstGeom>
          <a:noFill/>
        </p:spPr>
        <p:txBody>
          <a:bodyPr wrap="none" rtlCol="0">
            <a:spAutoFit/>
          </a:bodyPr>
          <a:lstStyle/>
          <a:p>
            <a:r>
              <a:rPr lang="nb-NO" dirty="0" err="1" smtClean="0"/>
              <a:t>Figure</a:t>
            </a:r>
            <a:r>
              <a:rPr lang="nb-NO" dirty="0" smtClean="0"/>
              <a:t> </a:t>
            </a:r>
            <a:r>
              <a:rPr lang="nb-NO" dirty="0" err="1" smtClean="0"/>
              <a:t>above</a:t>
            </a:r>
            <a:r>
              <a:rPr lang="nb-NO" dirty="0" smtClean="0"/>
              <a:t> from </a:t>
            </a:r>
            <a:r>
              <a:rPr lang="nb-NO" dirty="0" err="1" smtClean="0"/>
              <a:t>McArdle</a:t>
            </a:r>
            <a:r>
              <a:rPr lang="nb-NO" dirty="0" smtClean="0"/>
              <a:t>, </a:t>
            </a:r>
            <a:r>
              <a:rPr lang="nb-NO" dirty="0" err="1" smtClean="0"/>
              <a:t>Katch</a:t>
            </a:r>
            <a:r>
              <a:rPr lang="nb-NO" dirty="0" smtClean="0"/>
              <a:t>, &amp; </a:t>
            </a:r>
            <a:r>
              <a:rPr lang="nb-NO" dirty="0" err="1" smtClean="0"/>
              <a:t>Katch</a:t>
            </a:r>
            <a:r>
              <a:rPr lang="nb-NO" dirty="0" smtClean="0"/>
              <a:t>, </a:t>
            </a:r>
          </a:p>
          <a:p>
            <a:r>
              <a:rPr lang="nb-NO" dirty="0" err="1" smtClean="0"/>
              <a:t>Exercise</a:t>
            </a:r>
            <a:r>
              <a:rPr lang="nb-NO" dirty="0" smtClean="0"/>
              <a:t> </a:t>
            </a:r>
            <a:r>
              <a:rPr lang="nb-NO" dirty="0" err="1" smtClean="0"/>
              <a:t>Physiology</a:t>
            </a:r>
            <a:r>
              <a:rPr lang="nb-NO" dirty="0" smtClean="0"/>
              <a:t>. 7th ed.</a:t>
            </a:r>
            <a:endParaRPr lang="nb-NO"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5" descr="D:\D\Projects\FRC\McArdle\Project_SRC\Image_Bank\image_bank\images\preview\figure_8.5.jpg"/>
          <p:cNvPicPr>
            <a:picLocks noChangeAspect="1" noChangeArrowheads="1"/>
          </p:cNvPicPr>
          <p:nvPr/>
        </p:nvPicPr>
        <p:blipFill>
          <a:blip r:embed="rId3"/>
          <a:srcRect l="17076" t="5819" r="19054" b="47524"/>
          <a:stretch>
            <a:fillRect/>
          </a:stretch>
        </p:blipFill>
        <p:spPr bwMode="auto">
          <a:xfrm>
            <a:off x="169737" y="1167304"/>
            <a:ext cx="3738233" cy="5288231"/>
          </a:xfrm>
          <a:prstGeom prst="rect">
            <a:avLst/>
          </a:prstGeom>
          <a:ln>
            <a:noFill/>
          </a:ln>
          <a:effectLst>
            <a:softEdge rad="112500"/>
          </a:effectLst>
        </p:spPr>
      </p:pic>
      <p:sp>
        <p:nvSpPr>
          <p:cNvPr id="5" name="TextBox 4"/>
          <p:cNvSpPr txBox="1"/>
          <p:nvPr/>
        </p:nvSpPr>
        <p:spPr>
          <a:xfrm>
            <a:off x="899635" y="156594"/>
            <a:ext cx="2217274" cy="923330"/>
          </a:xfrm>
          <a:prstGeom prst="rect">
            <a:avLst/>
          </a:prstGeom>
          <a:noFill/>
        </p:spPr>
        <p:txBody>
          <a:bodyPr wrap="none" rtlCol="0">
            <a:spAutoFit/>
          </a:bodyPr>
          <a:lstStyle/>
          <a:p>
            <a:r>
              <a:rPr lang="en-US" sz="5400" dirty="0" smtClean="0"/>
              <a:t>THEN</a:t>
            </a:r>
            <a:endParaRPr lang="en-US" sz="5400" dirty="0"/>
          </a:p>
        </p:txBody>
      </p:sp>
      <p:sp>
        <p:nvSpPr>
          <p:cNvPr id="6" name="TextBox 5"/>
          <p:cNvSpPr txBox="1"/>
          <p:nvPr/>
        </p:nvSpPr>
        <p:spPr>
          <a:xfrm>
            <a:off x="5715001" y="202760"/>
            <a:ext cx="1982402" cy="923330"/>
          </a:xfrm>
          <a:prstGeom prst="rect">
            <a:avLst/>
          </a:prstGeom>
          <a:noFill/>
        </p:spPr>
        <p:txBody>
          <a:bodyPr wrap="none" rtlCol="0">
            <a:spAutoFit/>
          </a:bodyPr>
          <a:lstStyle/>
          <a:p>
            <a:r>
              <a:rPr lang="nb-NO" sz="5400" dirty="0" smtClean="0"/>
              <a:t>NOW</a:t>
            </a:r>
            <a:endParaRPr lang="nb-NO" sz="5400" dirty="0"/>
          </a:p>
        </p:txBody>
      </p:sp>
      <p:pic>
        <p:nvPicPr>
          <p:cNvPr id="7" name="Picture 2"/>
          <p:cNvPicPr>
            <a:picLocks noChangeAspect="1" noChangeArrowheads="1"/>
          </p:cNvPicPr>
          <p:nvPr/>
        </p:nvPicPr>
        <p:blipFill>
          <a:blip r:embed="rId4"/>
          <a:srcRect/>
          <a:stretch>
            <a:fillRect/>
          </a:stretch>
        </p:blipFill>
        <p:spPr bwMode="auto">
          <a:xfrm>
            <a:off x="4546281" y="1126089"/>
            <a:ext cx="3997084" cy="5329445"/>
          </a:xfrm>
          <a:prstGeom prst="rect">
            <a:avLst/>
          </a:prstGeom>
          <a:ln>
            <a:noFill/>
          </a:ln>
          <a:effectLst>
            <a:softEdge rad="112500"/>
          </a:effectLst>
        </p:spPr>
      </p:pic>
      <p:sp>
        <p:nvSpPr>
          <p:cNvPr id="2" name="TekstSylinder 1"/>
          <p:cNvSpPr txBox="1"/>
          <p:nvPr/>
        </p:nvSpPr>
        <p:spPr>
          <a:xfrm>
            <a:off x="77371" y="6485075"/>
            <a:ext cx="3879267" cy="369332"/>
          </a:xfrm>
          <a:prstGeom prst="rect">
            <a:avLst/>
          </a:prstGeom>
          <a:noFill/>
        </p:spPr>
        <p:txBody>
          <a:bodyPr wrap="none" rtlCol="0">
            <a:spAutoFit/>
          </a:bodyPr>
          <a:lstStyle/>
          <a:p>
            <a:r>
              <a:rPr lang="en-US" dirty="0" smtClean="0"/>
              <a:t>Photo provided by Prof. Frank Katch</a:t>
            </a:r>
            <a:endParaRPr lang="en-US" dirty="0"/>
          </a:p>
        </p:txBody>
      </p:sp>
      <p:sp>
        <p:nvSpPr>
          <p:cNvPr id="3" name="TekstSylinder 2"/>
          <p:cNvSpPr txBox="1"/>
          <p:nvPr/>
        </p:nvSpPr>
        <p:spPr>
          <a:xfrm>
            <a:off x="4658061" y="6455535"/>
            <a:ext cx="3521157" cy="369332"/>
          </a:xfrm>
          <a:prstGeom prst="rect">
            <a:avLst/>
          </a:prstGeom>
          <a:noFill/>
        </p:spPr>
        <p:txBody>
          <a:bodyPr wrap="none" rtlCol="0">
            <a:spAutoFit/>
          </a:bodyPr>
          <a:lstStyle/>
          <a:p>
            <a:r>
              <a:rPr lang="en-US" dirty="0" smtClean="0"/>
              <a:t>Photo provided by Dr. AG </a:t>
            </a:r>
            <a:r>
              <a:rPr lang="en-US" dirty="0" err="1" smtClean="0"/>
              <a:t>Zapico</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6517"/>
            <a:ext cx="7772400" cy="936812"/>
          </a:xfrm>
        </p:spPr>
        <p:txBody>
          <a:bodyPr/>
          <a:lstStyle/>
          <a:p>
            <a:r>
              <a:rPr lang="en-US" dirty="0" smtClean="0"/>
              <a:t>Fractional O</a:t>
            </a:r>
            <a:r>
              <a:rPr lang="en-US" baseline="-25000" dirty="0" smtClean="0"/>
              <a:t>2</a:t>
            </a:r>
            <a:r>
              <a:rPr lang="en-US" dirty="0" smtClean="0"/>
              <a:t> utilization</a:t>
            </a:r>
            <a:endParaRPr lang="en-US" dirty="0"/>
          </a:p>
        </p:txBody>
      </p:sp>
      <p:graphicFrame>
        <p:nvGraphicFramePr>
          <p:cNvPr id="4" name="Diagram 3"/>
          <p:cNvGraphicFramePr/>
          <p:nvPr>
            <p:extLst>
              <p:ext uri="{D42A27DB-BD31-4B8C-83A1-F6EECF244321}">
                <p14:modId xmlns="" xmlns:p14="http://schemas.microsoft.com/office/powerpoint/2010/main" val="634980271"/>
              </p:ext>
            </p:extLst>
          </p:nvPr>
        </p:nvGraphicFramePr>
        <p:xfrm>
          <a:off x="685800" y="1899024"/>
          <a:ext cx="7570694" cy="4958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p:cNvCxnSpPr/>
          <p:nvPr/>
        </p:nvCxnSpPr>
        <p:spPr>
          <a:xfrm>
            <a:off x="5629835" y="3881718"/>
            <a:ext cx="842682"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5508811" y="3671048"/>
            <a:ext cx="242048"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August Krogh (1879-1949)</a:t>
            </a:r>
            <a:br>
              <a:rPr lang="en-US" sz="4000" dirty="0" smtClean="0"/>
            </a:br>
            <a:r>
              <a:rPr lang="en-US" sz="4000" dirty="0" smtClean="0"/>
              <a:t>  Denmark</a:t>
            </a:r>
            <a:endParaRPr lang="en-US" sz="4000" dirty="0"/>
          </a:p>
        </p:txBody>
      </p:sp>
      <p:pic>
        <p:nvPicPr>
          <p:cNvPr id="4" name="Picture 3" descr="fig1.jpg"/>
          <p:cNvPicPr>
            <a:picLocks noChangeAspect="1"/>
          </p:cNvPicPr>
          <p:nvPr/>
        </p:nvPicPr>
        <p:blipFill>
          <a:blip r:embed="rId3"/>
          <a:stretch>
            <a:fillRect/>
          </a:stretch>
        </p:blipFill>
        <p:spPr>
          <a:xfrm>
            <a:off x="3697208" y="2232127"/>
            <a:ext cx="1992415" cy="1474387"/>
          </a:xfrm>
          <a:prstGeom prst="rect">
            <a:avLst/>
          </a:prstGeom>
        </p:spPr>
      </p:pic>
      <p:pic>
        <p:nvPicPr>
          <p:cNvPr id="5" name="Picture 4" descr="cycleerg.jpg"/>
          <p:cNvPicPr>
            <a:picLocks noChangeAspect="1"/>
          </p:cNvPicPr>
          <p:nvPr/>
        </p:nvPicPr>
        <p:blipFill>
          <a:blip r:embed="rId4"/>
          <a:stretch>
            <a:fillRect/>
          </a:stretch>
        </p:blipFill>
        <p:spPr>
          <a:xfrm>
            <a:off x="395862" y="1954613"/>
            <a:ext cx="3011357" cy="2161577"/>
          </a:xfrm>
          <a:prstGeom prst="rect">
            <a:avLst/>
          </a:prstGeom>
        </p:spPr>
      </p:pic>
      <p:pic>
        <p:nvPicPr>
          <p:cNvPr id="6" name="Picture 5" descr="fig5.jpg"/>
          <p:cNvPicPr>
            <a:picLocks noChangeAspect="1"/>
          </p:cNvPicPr>
          <p:nvPr/>
        </p:nvPicPr>
        <p:blipFill>
          <a:blip r:embed="rId5"/>
          <a:stretch>
            <a:fillRect/>
          </a:stretch>
        </p:blipFill>
        <p:spPr>
          <a:xfrm>
            <a:off x="5908658" y="1978127"/>
            <a:ext cx="3011357" cy="2138063"/>
          </a:xfrm>
          <a:prstGeom prst="rect">
            <a:avLst/>
          </a:prstGeom>
        </p:spPr>
      </p:pic>
      <p:sp>
        <p:nvSpPr>
          <p:cNvPr id="9" name="TextBox 8"/>
          <p:cNvSpPr txBox="1"/>
          <p:nvPr/>
        </p:nvSpPr>
        <p:spPr>
          <a:xfrm>
            <a:off x="395862" y="4272677"/>
            <a:ext cx="8427948" cy="1938992"/>
          </a:xfrm>
          <a:prstGeom prst="rect">
            <a:avLst/>
          </a:prstGeom>
          <a:noFill/>
        </p:spPr>
        <p:txBody>
          <a:bodyPr wrap="none" rtlCol="0">
            <a:spAutoFit/>
          </a:bodyPr>
          <a:lstStyle/>
          <a:p>
            <a:pPr>
              <a:buFont typeface="Arial"/>
              <a:buChar char="•"/>
            </a:pPr>
            <a:r>
              <a:rPr lang="en-US" sz="2400" dirty="0" smtClean="0"/>
              <a:t> Krogh established one of first exercise physiology laboratories</a:t>
            </a:r>
          </a:p>
          <a:p>
            <a:pPr>
              <a:buFont typeface="Arial"/>
              <a:buChar char="•"/>
            </a:pPr>
            <a:r>
              <a:rPr lang="en-US" sz="2400" dirty="0" smtClean="0"/>
              <a:t> Built accurate bicycle ergometer already by 1910</a:t>
            </a:r>
          </a:p>
          <a:p>
            <a:pPr>
              <a:buFont typeface="Arial"/>
              <a:buChar char="•"/>
            </a:pPr>
            <a:r>
              <a:rPr lang="en-US" sz="2400" dirty="0" smtClean="0"/>
              <a:t> Measured gas exchange (RER) during exercise of different</a:t>
            </a:r>
          </a:p>
          <a:p>
            <a:r>
              <a:rPr lang="en-US" sz="2400" dirty="0" smtClean="0"/>
              <a:t>  intensities with great accuracy.  Early forerunner to</a:t>
            </a:r>
          </a:p>
          <a:p>
            <a:r>
              <a:rPr lang="en-US" sz="2400" dirty="0"/>
              <a:t> </a:t>
            </a:r>
            <a:r>
              <a:rPr lang="en-US" sz="2400" dirty="0" smtClean="0"/>
              <a:t> LT testing </a:t>
            </a:r>
            <a:r>
              <a:rPr lang="en-US" sz="2400" dirty="0" err="1" smtClean="0"/>
              <a:t>testing</a:t>
            </a:r>
            <a:endParaRPr lang="en-US" sz="24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p:cNvSpPr>
            <a:spLocks noGrp="1"/>
          </p:cNvSpPr>
          <p:nvPr>
            <p:ph type="ctrTitle"/>
          </p:nvPr>
        </p:nvSpPr>
        <p:spPr>
          <a:xfrm>
            <a:off x="250372" y="544841"/>
            <a:ext cx="8207828" cy="778649"/>
          </a:xfrm>
        </p:spPr>
        <p:txBody>
          <a:bodyPr/>
          <a:lstStyle/>
          <a:p>
            <a:r>
              <a:rPr lang="en-US" sz="3600" dirty="0" smtClean="0">
                <a:solidFill>
                  <a:schemeClr val="tx1"/>
                </a:solidFill>
              </a:rPr>
              <a:t>Early connections between exercise and lactic acid</a:t>
            </a:r>
            <a:endParaRPr lang="en-US" sz="3600" dirty="0">
              <a:solidFill>
                <a:schemeClr val="tx1"/>
              </a:solidFill>
            </a:endParaRPr>
          </a:p>
        </p:txBody>
      </p:sp>
      <p:sp>
        <p:nvSpPr>
          <p:cNvPr id="3" name="Undertittel 2"/>
          <p:cNvSpPr>
            <a:spLocks noGrp="1"/>
          </p:cNvSpPr>
          <p:nvPr>
            <p:ph type="subTitle" idx="1"/>
          </p:nvPr>
        </p:nvSpPr>
        <p:spPr>
          <a:xfrm>
            <a:off x="428843" y="1570326"/>
            <a:ext cx="8175170" cy="4824809"/>
          </a:xfrm>
        </p:spPr>
        <p:txBody>
          <a:bodyPr>
            <a:normAutofit fontScale="25000" lnSpcReduction="20000"/>
          </a:bodyPr>
          <a:lstStyle/>
          <a:p>
            <a:pPr marL="857250" indent="-857250" algn="l">
              <a:buFont typeface="Wingdings" pitchFamily="2" charset="2"/>
              <a:buChar char="§"/>
            </a:pPr>
            <a:r>
              <a:rPr lang="nb-NO" sz="9600" dirty="0" smtClean="0"/>
              <a:t> </a:t>
            </a:r>
            <a:r>
              <a:rPr lang="en-US" sz="9600" dirty="0" smtClean="0"/>
              <a:t>Swedish chemist Berzelius detected blood lactate in ”exercised” deer (1808).</a:t>
            </a:r>
          </a:p>
          <a:p>
            <a:pPr marL="857250" indent="-857250" algn="l">
              <a:buFont typeface="Wingdings" pitchFamily="2" charset="2"/>
              <a:buChar char="§"/>
            </a:pPr>
            <a:r>
              <a:rPr lang="en-US" sz="9600" dirty="0" smtClean="0"/>
              <a:t> Englishman AV Hill connected lactic acid production to muscle contraction  (1922).</a:t>
            </a:r>
          </a:p>
          <a:p>
            <a:pPr marL="857250" indent="-857250" algn="l">
              <a:buFont typeface="Wingdings" pitchFamily="2" charset="2"/>
              <a:buChar char="§"/>
            </a:pPr>
            <a:r>
              <a:rPr lang="en-US" sz="9600" dirty="0" smtClean="0"/>
              <a:t> German Otto </a:t>
            </a:r>
            <a:r>
              <a:rPr lang="en-US" sz="9600" dirty="0" err="1" smtClean="0"/>
              <a:t>Meyerhoff</a:t>
            </a:r>
            <a:r>
              <a:rPr lang="en-US" sz="9600" dirty="0" smtClean="0"/>
              <a:t> associated increase in lactate concentration with muscle fatigue in frog muscle (1922).</a:t>
            </a:r>
          </a:p>
          <a:p>
            <a:pPr marL="857250" indent="-857250" algn="l">
              <a:buFont typeface="Wingdings" pitchFamily="2" charset="2"/>
              <a:buChar char="§"/>
            </a:pPr>
            <a:r>
              <a:rPr lang="en-US" sz="9600" dirty="0" smtClean="0"/>
              <a:t> </a:t>
            </a:r>
            <a:r>
              <a:rPr lang="en-US" sz="9600" dirty="0" err="1" smtClean="0"/>
              <a:t>Margaria</a:t>
            </a:r>
            <a:r>
              <a:rPr lang="en-US" sz="9600" dirty="0" smtClean="0"/>
              <a:t> and Dill – Formulated oxygen debt hypothesis (1933).</a:t>
            </a:r>
          </a:p>
          <a:p>
            <a:pPr marL="857250" indent="-857250" algn="l">
              <a:buFont typeface="Wingdings" pitchFamily="2" charset="2"/>
              <a:buChar char="§"/>
            </a:pPr>
            <a:r>
              <a:rPr lang="en-US" sz="9600" dirty="0" smtClean="0"/>
              <a:t> O. Bang- Showed that lactate production and removal were continuous (1936).</a:t>
            </a:r>
          </a:p>
          <a:p>
            <a:pPr marL="857250" indent="-857250" algn="l">
              <a:buFont typeface="Wingdings" pitchFamily="2" charset="2"/>
              <a:buChar char="§"/>
            </a:pPr>
            <a:r>
              <a:rPr lang="en-US" sz="9600" dirty="0" smtClean="0"/>
              <a:t>Norwegian Lars </a:t>
            </a:r>
            <a:r>
              <a:rPr lang="en-US" sz="9600" dirty="0" err="1" smtClean="0"/>
              <a:t>Hermansen</a:t>
            </a:r>
            <a:r>
              <a:rPr lang="en-US" sz="9600" dirty="0" smtClean="0"/>
              <a:t> (1972).  Explained lactate appearance and removal responses. </a:t>
            </a:r>
          </a:p>
          <a:p>
            <a:pPr marL="1485900" lvl="2" indent="-571500" algn="l">
              <a:buFont typeface="Wingdings" pitchFamily="2" charset="2"/>
              <a:buChar char="§"/>
            </a:pPr>
            <a:endParaRPr lang="nb-NO" sz="8600" dirty="0" smtClean="0"/>
          </a:p>
          <a:p>
            <a:pPr algn="l"/>
            <a:endParaRPr lang="nb-NO" sz="8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srcRect/>
          <a:stretch>
            <a:fillRect/>
          </a:stretch>
        </p:blipFill>
        <p:spPr bwMode="auto">
          <a:xfrm>
            <a:off x="0" y="1279962"/>
            <a:ext cx="6169461" cy="5245728"/>
          </a:xfrm>
          <a:prstGeom prst="rect">
            <a:avLst/>
          </a:prstGeom>
          <a:noFill/>
          <a:ln w="9525">
            <a:noFill/>
            <a:miter lim="800000"/>
            <a:headEnd/>
            <a:tailEnd/>
          </a:ln>
        </p:spPr>
      </p:pic>
      <p:pic>
        <p:nvPicPr>
          <p:cNvPr id="61443" name="Picture 3"/>
          <p:cNvPicPr>
            <a:picLocks noChangeAspect="1" noChangeArrowheads="1"/>
          </p:cNvPicPr>
          <p:nvPr/>
        </p:nvPicPr>
        <p:blipFill>
          <a:blip r:embed="rId4"/>
          <a:srcRect/>
          <a:stretch>
            <a:fillRect/>
          </a:stretch>
        </p:blipFill>
        <p:spPr bwMode="auto">
          <a:xfrm>
            <a:off x="487400" y="135682"/>
            <a:ext cx="4312023" cy="984635"/>
          </a:xfrm>
          <a:prstGeom prst="rect">
            <a:avLst/>
          </a:prstGeom>
          <a:noFill/>
          <a:ln w="9525">
            <a:noFill/>
            <a:miter lim="800000"/>
            <a:headEnd/>
            <a:tailEnd/>
          </a:ln>
        </p:spPr>
      </p:pic>
      <p:pic>
        <p:nvPicPr>
          <p:cNvPr id="5" name="Picture 4"/>
          <p:cNvPicPr>
            <a:picLocks noChangeAspect="1"/>
          </p:cNvPicPr>
          <p:nvPr/>
        </p:nvPicPr>
        <p:blipFill>
          <a:blip r:embed="rId5"/>
          <a:stretch>
            <a:fillRect/>
          </a:stretch>
        </p:blipFill>
        <p:spPr>
          <a:xfrm>
            <a:off x="6376107" y="135682"/>
            <a:ext cx="1107813" cy="1400152"/>
          </a:xfrm>
          <a:prstGeom prst="rect">
            <a:avLst/>
          </a:prstGeom>
          <a:ln>
            <a:noFill/>
          </a:ln>
          <a:effectLst>
            <a:softEdge rad="112500"/>
          </a:effectLst>
        </p:spPr>
      </p:pic>
      <p:sp>
        <p:nvSpPr>
          <p:cNvPr id="6" name="TextBox 5"/>
          <p:cNvSpPr txBox="1"/>
          <p:nvPr/>
        </p:nvSpPr>
        <p:spPr>
          <a:xfrm>
            <a:off x="6313773" y="1535834"/>
            <a:ext cx="1261884" cy="338554"/>
          </a:xfrm>
          <a:prstGeom prst="rect">
            <a:avLst/>
          </a:prstGeom>
          <a:noFill/>
        </p:spPr>
        <p:txBody>
          <a:bodyPr wrap="none" rtlCol="0">
            <a:spAutoFit/>
          </a:bodyPr>
          <a:lstStyle/>
          <a:p>
            <a:r>
              <a:rPr lang="en-US" sz="1600" dirty="0" smtClean="0"/>
              <a:t>R. </a:t>
            </a:r>
            <a:r>
              <a:rPr lang="en-US" sz="1600" dirty="0" err="1" smtClean="0"/>
              <a:t>Margaria</a:t>
            </a:r>
            <a:endParaRPr lang="en-US" sz="1600" dirty="0"/>
          </a:p>
        </p:txBody>
      </p:sp>
      <p:cxnSp>
        <p:nvCxnSpPr>
          <p:cNvPr id="8" name="Straight Connector 7"/>
          <p:cNvCxnSpPr/>
          <p:nvPr/>
        </p:nvCxnSpPr>
        <p:spPr>
          <a:xfrm flipV="1">
            <a:off x="2202357" y="4762222"/>
            <a:ext cx="2765002" cy="35766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3801878" y="4083052"/>
            <a:ext cx="1848694" cy="103683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313773" y="4762222"/>
            <a:ext cx="2508770" cy="3416320"/>
          </a:xfrm>
          <a:prstGeom prst="rect">
            <a:avLst/>
          </a:prstGeom>
          <a:noFill/>
        </p:spPr>
        <p:txBody>
          <a:bodyPr wrap="none" rtlCol="0">
            <a:spAutoFit/>
          </a:bodyPr>
          <a:lstStyle/>
          <a:p>
            <a:r>
              <a:rPr lang="en-US" dirty="0" smtClean="0"/>
              <a:t>Lactate seen as a </a:t>
            </a:r>
          </a:p>
          <a:p>
            <a:r>
              <a:rPr lang="en-US" dirty="0" smtClean="0"/>
              <a:t>metabolic dead end</a:t>
            </a:r>
          </a:p>
          <a:p>
            <a:r>
              <a:rPr lang="en-US" dirty="0" smtClean="0"/>
              <a:t>produced only under</a:t>
            </a:r>
          </a:p>
          <a:p>
            <a:r>
              <a:rPr lang="en-US" dirty="0" smtClean="0"/>
              <a:t>tissue hypoxia.  This</a:t>
            </a:r>
          </a:p>
          <a:p>
            <a:r>
              <a:rPr lang="en-US" dirty="0" smtClean="0"/>
              <a:t>view would live on into</a:t>
            </a:r>
          </a:p>
          <a:p>
            <a:r>
              <a:rPr lang="en-US" dirty="0" smtClean="0"/>
              <a:t>the 80s.</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0" name="Picture 9" descr="02-145-9.jpg"/>
          <p:cNvPicPr>
            <a:picLocks noChangeAspect="1"/>
          </p:cNvPicPr>
          <p:nvPr/>
        </p:nvPicPr>
        <p:blipFill>
          <a:blip r:embed="rId6"/>
          <a:stretch>
            <a:fillRect/>
          </a:stretch>
        </p:blipFill>
        <p:spPr>
          <a:xfrm>
            <a:off x="6376107" y="2162380"/>
            <a:ext cx="1192051" cy="1581533"/>
          </a:xfrm>
          <a:prstGeom prst="rect">
            <a:avLst/>
          </a:prstGeom>
        </p:spPr>
      </p:pic>
      <p:sp>
        <p:nvSpPr>
          <p:cNvPr id="11" name="TextBox 10"/>
          <p:cNvSpPr txBox="1"/>
          <p:nvPr/>
        </p:nvSpPr>
        <p:spPr>
          <a:xfrm>
            <a:off x="6313773" y="3821442"/>
            <a:ext cx="2531350" cy="523220"/>
          </a:xfrm>
          <a:prstGeom prst="rect">
            <a:avLst/>
          </a:prstGeom>
          <a:noFill/>
        </p:spPr>
        <p:txBody>
          <a:bodyPr wrap="none" rtlCol="0">
            <a:spAutoFit/>
          </a:bodyPr>
          <a:lstStyle/>
          <a:p>
            <a:r>
              <a:rPr lang="en-US" sz="1400" dirty="0" smtClean="0"/>
              <a:t>David Dill and Harry Edwards</a:t>
            </a:r>
          </a:p>
          <a:p>
            <a:r>
              <a:rPr lang="en-US" sz="1400" dirty="0" smtClean="0"/>
              <a:t>in Panama</a:t>
            </a:r>
            <a:endParaRPr lang="en-US" sz="1400" dirty="0"/>
          </a:p>
        </p:txBody>
      </p:sp>
      <p:sp>
        <p:nvSpPr>
          <p:cNvPr id="12" name="TextBox 11"/>
          <p:cNvSpPr txBox="1"/>
          <p:nvPr/>
        </p:nvSpPr>
        <p:spPr>
          <a:xfrm>
            <a:off x="4967359" y="340659"/>
            <a:ext cx="652743" cy="369332"/>
          </a:xfrm>
          <a:prstGeom prst="rect">
            <a:avLst/>
          </a:prstGeom>
          <a:noFill/>
        </p:spPr>
        <p:txBody>
          <a:bodyPr wrap="none" rtlCol="0">
            <a:spAutoFit/>
          </a:bodyPr>
          <a:lstStyle/>
          <a:p>
            <a:r>
              <a:rPr lang="nb-NO" dirty="0" smtClean="0"/>
              <a:t>1933</a:t>
            </a:r>
            <a:endParaRPr lang="nb-NO"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1" y="-143435"/>
            <a:ext cx="7772400" cy="1470025"/>
          </a:xfrm>
        </p:spPr>
        <p:txBody>
          <a:bodyPr/>
          <a:lstStyle/>
          <a:p>
            <a:r>
              <a:rPr lang="en-US" sz="4000" dirty="0" smtClean="0"/>
              <a:t>Who invented the ”anaerobic”/lactate threshold test?</a:t>
            </a:r>
            <a:endParaRPr lang="en-US" sz="4000" dirty="0"/>
          </a:p>
        </p:txBody>
      </p:sp>
      <p:sp>
        <p:nvSpPr>
          <p:cNvPr id="6" name="TextBox 5"/>
          <p:cNvSpPr txBox="1"/>
          <p:nvPr/>
        </p:nvSpPr>
        <p:spPr>
          <a:xfrm>
            <a:off x="143435" y="5405718"/>
            <a:ext cx="4026936" cy="1200329"/>
          </a:xfrm>
          <a:prstGeom prst="rect">
            <a:avLst/>
          </a:prstGeom>
          <a:noFill/>
        </p:spPr>
        <p:txBody>
          <a:bodyPr wrap="none" rtlCol="0">
            <a:spAutoFit/>
          </a:bodyPr>
          <a:lstStyle/>
          <a:p>
            <a:r>
              <a:rPr lang="nb-NO" sz="2400" dirty="0" err="1" smtClean="0"/>
              <a:t>Karlmann</a:t>
            </a:r>
            <a:r>
              <a:rPr lang="nb-NO" sz="2400" dirty="0" smtClean="0"/>
              <a:t> </a:t>
            </a:r>
            <a:r>
              <a:rPr lang="nb-NO" sz="2400" dirty="0" err="1" smtClean="0"/>
              <a:t>Wasserman</a:t>
            </a:r>
            <a:r>
              <a:rPr lang="nb-NO" sz="2400" dirty="0" smtClean="0"/>
              <a:t>, 1964?</a:t>
            </a:r>
          </a:p>
          <a:p>
            <a:endParaRPr lang="nb-NO" sz="2400" dirty="0" smtClean="0"/>
          </a:p>
          <a:p>
            <a:endParaRPr lang="nb-NO" sz="2400" dirty="0"/>
          </a:p>
        </p:txBody>
      </p:sp>
      <p:sp>
        <p:nvSpPr>
          <p:cNvPr id="7" name="TextBox 6"/>
          <p:cNvSpPr txBox="1"/>
          <p:nvPr/>
        </p:nvSpPr>
        <p:spPr>
          <a:xfrm>
            <a:off x="4190967" y="5405718"/>
            <a:ext cx="4845458" cy="830997"/>
          </a:xfrm>
          <a:prstGeom prst="rect">
            <a:avLst/>
          </a:prstGeom>
          <a:noFill/>
        </p:spPr>
        <p:txBody>
          <a:bodyPr wrap="square" rtlCol="0">
            <a:spAutoFit/>
          </a:bodyPr>
          <a:lstStyle/>
          <a:p>
            <a:r>
              <a:rPr lang="nb-NO" sz="2400" dirty="0" err="1" smtClean="0"/>
              <a:t>Wildor</a:t>
            </a:r>
            <a:r>
              <a:rPr lang="nb-NO" sz="2400" dirty="0" smtClean="0"/>
              <a:t> </a:t>
            </a:r>
            <a:r>
              <a:rPr lang="nb-NO" sz="2400" dirty="0" err="1" smtClean="0"/>
              <a:t>Hollmann</a:t>
            </a:r>
            <a:r>
              <a:rPr lang="nb-NO" sz="2400" dirty="0" smtClean="0"/>
              <a:t>, 1959 </a:t>
            </a:r>
          </a:p>
          <a:p>
            <a:r>
              <a:rPr lang="nb-NO" sz="2400" dirty="0" smtClean="0"/>
              <a:t>(</a:t>
            </a:r>
            <a:r>
              <a:rPr lang="nb-NO" sz="2400" dirty="0" err="1" smtClean="0"/>
              <a:t>unpublished</a:t>
            </a:r>
            <a:r>
              <a:rPr lang="nb-NO" sz="2400" dirty="0" smtClean="0"/>
              <a:t> </a:t>
            </a:r>
            <a:r>
              <a:rPr lang="nb-NO" sz="2400" dirty="0" err="1" smtClean="0"/>
              <a:t>congress</a:t>
            </a:r>
            <a:r>
              <a:rPr lang="nb-NO" sz="2400" dirty="0" smtClean="0"/>
              <a:t> </a:t>
            </a:r>
            <a:r>
              <a:rPr lang="nb-NO" sz="2400" dirty="0" err="1" smtClean="0"/>
              <a:t>presentation</a:t>
            </a:r>
            <a:r>
              <a:rPr lang="nb-NO" sz="2400" dirty="0" smtClean="0"/>
              <a:t>)</a:t>
            </a:r>
            <a:endParaRPr lang="nb-NO" sz="2400" dirty="0"/>
          </a:p>
        </p:txBody>
      </p:sp>
      <p:pic>
        <p:nvPicPr>
          <p:cNvPr id="2050" name="Picture 2"/>
          <p:cNvPicPr>
            <a:picLocks noChangeAspect="1" noChangeArrowheads="1"/>
          </p:cNvPicPr>
          <p:nvPr/>
        </p:nvPicPr>
        <p:blipFill>
          <a:blip r:embed="rId3"/>
          <a:srcRect/>
          <a:stretch>
            <a:fillRect/>
          </a:stretch>
        </p:blipFill>
        <p:spPr bwMode="auto">
          <a:xfrm>
            <a:off x="143435" y="1578983"/>
            <a:ext cx="3913013" cy="3630145"/>
          </a:xfrm>
          <a:prstGeom prst="rect">
            <a:avLst/>
          </a:prstGeom>
          <a:noFill/>
          <a:ln w="9525">
            <a:noFill/>
            <a:miter lim="800000"/>
            <a:headEnd/>
            <a:tailEnd/>
          </a:ln>
        </p:spPr>
      </p:pic>
      <p:pic>
        <p:nvPicPr>
          <p:cNvPr id="26625" name="Picture 1"/>
          <p:cNvPicPr>
            <a:picLocks noChangeAspect="1" noChangeArrowheads="1"/>
          </p:cNvPicPr>
          <p:nvPr/>
        </p:nvPicPr>
        <p:blipFill>
          <a:blip r:embed="rId4"/>
          <a:srcRect/>
          <a:stretch>
            <a:fillRect/>
          </a:stretch>
        </p:blipFill>
        <p:spPr bwMode="auto">
          <a:xfrm>
            <a:off x="4109463" y="1578983"/>
            <a:ext cx="5034537" cy="3499003"/>
          </a:xfrm>
          <a:prstGeom prst="rect">
            <a:avLst/>
          </a:prstGeom>
          <a:noFill/>
          <a:ln w="9525">
            <a:noFill/>
            <a:miter lim="800000"/>
            <a:headEnd/>
            <a:tailEnd/>
          </a:ln>
        </p:spPr>
      </p:pic>
      <p:pic>
        <p:nvPicPr>
          <p:cNvPr id="9" name="Picture 1"/>
          <p:cNvPicPr>
            <a:picLocks noChangeAspect="1" noChangeArrowheads="1"/>
          </p:cNvPicPr>
          <p:nvPr/>
        </p:nvPicPr>
        <p:blipFill>
          <a:blip r:embed="rId4"/>
          <a:srcRect l="27824" t="26084" r="11342"/>
          <a:stretch>
            <a:fillRect/>
          </a:stretch>
        </p:blipFill>
        <p:spPr bwMode="auto">
          <a:xfrm>
            <a:off x="5508432" y="2489810"/>
            <a:ext cx="3062689" cy="2586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6625"/>
                                        </p:tgtEl>
                                        <p:attrNameLst>
                                          <p:attrName>style.visibility</p:attrName>
                                        </p:attrNameLst>
                                      </p:cBhvr>
                                      <p:to>
                                        <p:strVal val="visible"/>
                                      </p:to>
                                    </p:set>
                                    <p:animEffect transition="in" filter="dissolve">
                                      <p:cBhvr>
                                        <p:cTn id="15" dur="500"/>
                                        <p:tgtEl>
                                          <p:spTgt spid="26625"/>
                                        </p:tgtEl>
                                      </p:cBhvr>
                                    </p:animEffect>
                                  </p:childTnLst>
                                </p:cTn>
                              </p:par>
                              <p:par>
                                <p:cTn id="16" presetID="9"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9" presetClass="entr" presetSubtype="0" fill="hold"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dissolve">
                                      <p:cBhvr>
                                        <p:cTn id="21" dur="500"/>
                                        <p:tgtEl>
                                          <p:spTgt spid="7">
                                            <p:txEl>
                                              <p:pRg st="0" end="0"/>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dissolve">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5" presetClass="path" presetSubtype="0" accel="50000" decel="50000" fill="hold" nodeType="clickEffect">
                                  <p:stCondLst>
                                    <p:cond delay="0"/>
                                  </p:stCondLst>
                                  <p:childTnLst>
                                    <p:animMotion origin="layout" path="M 0 0  L -0.25 0  E" pathEditMode="relative" ptsTypes="">
                                      <p:cBhvr>
                                        <p:cTn id="28" dur="2000" fill="hold"/>
                                        <p:tgtEl>
                                          <p:spTgt spid="9"/>
                                        </p:tgtEl>
                                        <p:attrNameLst>
                                          <p:attrName>ppt_x</p:attrName>
                                          <p:attrName>ppt_y</p:attrName>
                                        </p:attrNameLst>
                                      </p:cBhvr>
                                    </p:animMotion>
                                  </p:childTnLst>
                                </p:cTn>
                              </p:par>
                              <p:par>
                                <p:cTn id="29" presetID="6" presetClass="emph" presetSubtype="0" fill="hold" nodeType="withEffect">
                                  <p:stCondLst>
                                    <p:cond delay="0"/>
                                  </p:stCondLst>
                                  <p:childTnLst>
                                    <p:animScale>
                                      <p:cBhvr>
                                        <p:cTn id="30" dur="2000" fill="hold"/>
                                        <p:tgtEl>
                                          <p:spTgt spid="9"/>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nodeType="clickEffect">
                                  <p:stCondLst>
                                    <p:cond delay="0"/>
                                  </p:stCondLst>
                                  <p:childTnLst>
                                    <p:animEffect transition="out" filter="dissolv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4000" dirty="0" err="1" smtClean="0"/>
              <a:t>Threshold</a:t>
            </a:r>
            <a:r>
              <a:rPr lang="nb-NO" sz="4000" dirty="0" smtClean="0"/>
              <a:t> </a:t>
            </a:r>
            <a:r>
              <a:rPr lang="nb-NO" sz="4000" dirty="0" err="1" smtClean="0"/>
              <a:t>yes</a:t>
            </a:r>
            <a:r>
              <a:rPr lang="nb-NO" sz="4000" dirty="0" smtClean="0"/>
              <a:t>, </a:t>
            </a:r>
            <a:r>
              <a:rPr lang="nb-NO" sz="4000" dirty="0" err="1" smtClean="0"/>
              <a:t>but</a:t>
            </a:r>
            <a:r>
              <a:rPr lang="nb-NO" sz="4000" dirty="0" smtClean="0"/>
              <a:t> </a:t>
            </a:r>
            <a:r>
              <a:rPr lang="nb-NO" sz="4000" i="1" dirty="0" err="1" smtClean="0"/>
              <a:t>anaerobic</a:t>
            </a:r>
            <a:r>
              <a:rPr lang="nb-NO" sz="4000" dirty="0" smtClean="0"/>
              <a:t>?</a:t>
            </a:r>
            <a:endParaRPr lang="nb-NO" sz="4000" dirty="0"/>
          </a:p>
        </p:txBody>
      </p:sp>
      <p:pic>
        <p:nvPicPr>
          <p:cNvPr id="3" name="Picture 3"/>
          <p:cNvPicPr>
            <a:picLocks noChangeAspect="1" noChangeArrowheads="1"/>
          </p:cNvPicPr>
          <p:nvPr/>
        </p:nvPicPr>
        <p:blipFill>
          <a:blip r:embed="rId3"/>
          <a:srcRect/>
          <a:stretch>
            <a:fillRect/>
          </a:stretch>
        </p:blipFill>
        <p:spPr bwMode="auto">
          <a:xfrm>
            <a:off x="210669" y="1322937"/>
            <a:ext cx="3290844" cy="4432404"/>
          </a:xfrm>
          <a:prstGeom prst="rect">
            <a:avLst/>
          </a:prstGeom>
          <a:noFill/>
          <a:ln w="9525">
            <a:noFill/>
            <a:miter lim="800000"/>
            <a:headEnd/>
            <a:tailEnd/>
          </a:ln>
        </p:spPr>
      </p:pic>
      <p:sp>
        <p:nvSpPr>
          <p:cNvPr id="4" name="TextBox 3"/>
          <p:cNvSpPr txBox="1"/>
          <p:nvPr/>
        </p:nvSpPr>
        <p:spPr>
          <a:xfrm>
            <a:off x="322729" y="6113929"/>
            <a:ext cx="8842805" cy="646331"/>
          </a:xfrm>
          <a:prstGeom prst="rect">
            <a:avLst/>
          </a:prstGeom>
          <a:noFill/>
        </p:spPr>
        <p:txBody>
          <a:bodyPr wrap="none" rtlCol="0">
            <a:spAutoFit/>
          </a:bodyPr>
          <a:lstStyle/>
          <a:p>
            <a:r>
              <a:rPr lang="nb-NO" dirty="0" err="1" smtClean="0"/>
              <a:t>Wasserman</a:t>
            </a:r>
            <a:r>
              <a:rPr lang="nb-NO" dirty="0" smtClean="0"/>
              <a:t>, K, </a:t>
            </a:r>
            <a:r>
              <a:rPr lang="nb-NO" dirty="0" err="1" smtClean="0"/>
              <a:t>Whipp</a:t>
            </a:r>
            <a:r>
              <a:rPr lang="nb-NO" dirty="0" smtClean="0"/>
              <a:t> BJ, </a:t>
            </a:r>
            <a:r>
              <a:rPr lang="nb-NO" dirty="0" err="1" smtClean="0"/>
              <a:t>Koyal</a:t>
            </a:r>
            <a:r>
              <a:rPr lang="nb-NO" dirty="0" smtClean="0"/>
              <a:t>, SN, </a:t>
            </a:r>
            <a:r>
              <a:rPr lang="nb-NO" dirty="0" err="1" smtClean="0"/>
              <a:t>Beaver</a:t>
            </a:r>
            <a:r>
              <a:rPr lang="nb-NO" dirty="0" smtClean="0"/>
              <a:t> WL.  </a:t>
            </a:r>
            <a:r>
              <a:rPr lang="nb-NO" dirty="0" err="1" smtClean="0"/>
              <a:t>Anaerobic</a:t>
            </a:r>
            <a:r>
              <a:rPr lang="nb-NO" dirty="0" smtClean="0"/>
              <a:t>  </a:t>
            </a:r>
            <a:r>
              <a:rPr lang="nb-NO" dirty="0" err="1" smtClean="0"/>
              <a:t>threshold</a:t>
            </a:r>
            <a:r>
              <a:rPr lang="nb-NO" dirty="0" smtClean="0"/>
              <a:t> and </a:t>
            </a:r>
            <a:r>
              <a:rPr lang="nb-NO" dirty="0" err="1" smtClean="0"/>
              <a:t>respiratory</a:t>
            </a:r>
            <a:endParaRPr lang="nb-NO" dirty="0" smtClean="0"/>
          </a:p>
          <a:p>
            <a:r>
              <a:rPr lang="nb-NO" dirty="0" smtClean="0"/>
              <a:t>Gas </a:t>
            </a:r>
            <a:r>
              <a:rPr lang="nb-NO" dirty="0" err="1" smtClean="0"/>
              <a:t>exchange</a:t>
            </a:r>
            <a:r>
              <a:rPr lang="nb-NO" dirty="0" smtClean="0"/>
              <a:t> during </a:t>
            </a:r>
            <a:r>
              <a:rPr lang="nb-NO" dirty="0" err="1" smtClean="0"/>
              <a:t>exercise</a:t>
            </a:r>
            <a:r>
              <a:rPr lang="nb-NO" dirty="0" smtClean="0"/>
              <a:t>. J. </a:t>
            </a:r>
            <a:r>
              <a:rPr lang="nb-NO" dirty="0" err="1" smtClean="0"/>
              <a:t>Applied</a:t>
            </a:r>
            <a:r>
              <a:rPr lang="nb-NO" dirty="0" smtClean="0"/>
              <a:t> </a:t>
            </a:r>
            <a:r>
              <a:rPr lang="nb-NO" dirty="0" err="1" smtClean="0"/>
              <a:t>Physiol</a:t>
            </a:r>
            <a:r>
              <a:rPr lang="nb-NO" dirty="0" smtClean="0"/>
              <a:t>. 35(2):1973.</a:t>
            </a:r>
            <a:endParaRPr lang="nb-NO" dirty="0"/>
          </a:p>
        </p:txBody>
      </p:sp>
      <p:pic>
        <p:nvPicPr>
          <p:cNvPr id="3074" name="Picture 2"/>
          <p:cNvPicPr>
            <a:picLocks noChangeAspect="1" noChangeArrowheads="1"/>
          </p:cNvPicPr>
          <p:nvPr/>
        </p:nvPicPr>
        <p:blipFill>
          <a:blip r:embed="rId4"/>
          <a:srcRect/>
          <a:stretch>
            <a:fillRect/>
          </a:stretch>
        </p:blipFill>
        <p:spPr bwMode="auto">
          <a:xfrm>
            <a:off x="3852302" y="1322937"/>
            <a:ext cx="4690734" cy="44324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74"/>
                                        </p:tgtEl>
                                      </p:cBhvr>
                                      <p:by x="150000" y="150000"/>
                                    </p:animScale>
                                  </p:childTnLst>
                                </p:cTn>
                              </p:par>
                              <p:par>
                                <p:cTn id="7" presetID="35" presetClass="path" presetSubtype="0" accel="50000" decel="50000" fill="hold" nodeType="withEffect">
                                  <p:stCondLst>
                                    <p:cond delay="0"/>
                                  </p:stCondLst>
                                  <p:childTnLst>
                                    <p:animMotion origin="layout" path="M 0 0  L -0.25 0  E" pathEditMode="relative" ptsTypes="">
                                      <p:cBhvr>
                                        <p:cTn id="8" dur="2000" fill="hold"/>
                                        <p:tgtEl>
                                          <p:spTgt spid="307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0"/>
            <a:ext cx="7772400" cy="1470025"/>
          </a:xfrm>
        </p:spPr>
        <p:txBody>
          <a:bodyPr/>
          <a:lstStyle/>
          <a:p>
            <a:r>
              <a:rPr lang="en-US" dirty="0" smtClean="0"/>
              <a:t>Endurance Capacity Model</a:t>
            </a:r>
            <a:endParaRPr lang="en-US" dirty="0"/>
          </a:p>
        </p:txBody>
      </p:sp>
      <p:graphicFrame>
        <p:nvGraphicFramePr>
          <p:cNvPr id="4" name="Diagram 3"/>
          <p:cNvGraphicFramePr/>
          <p:nvPr>
            <p:extLst>
              <p:ext uri="{D42A27DB-BD31-4B8C-83A1-F6EECF244321}">
                <p14:modId xmlns="" xmlns:p14="http://schemas.microsoft.com/office/powerpoint/2010/main" val="2150298347"/>
              </p:ext>
            </p:extLst>
          </p:nvPr>
        </p:nvGraphicFramePr>
        <p:xfrm>
          <a:off x="685800" y="1899024"/>
          <a:ext cx="7570694" cy="4958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p:cNvCxnSpPr/>
          <p:nvPr/>
        </p:nvCxnSpPr>
        <p:spPr>
          <a:xfrm>
            <a:off x="5629835" y="3881718"/>
            <a:ext cx="842682"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5508811" y="3671048"/>
            <a:ext cx="242048"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013011" y="690282"/>
            <a:ext cx="6857974" cy="2677656"/>
          </a:xfrm>
          <a:prstGeom prst="rect">
            <a:avLst/>
          </a:prstGeom>
          <a:noFill/>
        </p:spPr>
        <p:txBody>
          <a:bodyPr wrap="square" rtlCol="0">
            <a:spAutoFit/>
          </a:bodyPr>
          <a:lstStyle/>
          <a:p>
            <a:r>
              <a:rPr lang="nb-NO" sz="3600" dirty="0" smtClean="0"/>
              <a:t>”</a:t>
            </a:r>
            <a:r>
              <a:rPr lang="nb-NO" sz="4800" i="1" dirty="0" smtClean="0"/>
              <a:t>The </a:t>
            </a:r>
            <a:r>
              <a:rPr lang="nb-NO" sz="4800" i="1" dirty="0" err="1" smtClean="0"/>
              <a:t>anaerobic</a:t>
            </a:r>
            <a:r>
              <a:rPr lang="nb-NO" sz="4800" i="1" dirty="0" smtClean="0"/>
              <a:t> </a:t>
            </a:r>
            <a:r>
              <a:rPr lang="nb-NO" sz="4800" i="1" dirty="0" err="1" smtClean="0"/>
              <a:t>threshold</a:t>
            </a:r>
            <a:r>
              <a:rPr lang="nb-NO" sz="4800" i="1" dirty="0" smtClean="0"/>
              <a:t> is a </a:t>
            </a:r>
            <a:r>
              <a:rPr lang="nb-NO" sz="4800" i="1" dirty="0" err="1" smtClean="0"/>
              <a:t>useful</a:t>
            </a:r>
            <a:r>
              <a:rPr lang="nb-NO" sz="4800" i="1" dirty="0" smtClean="0"/>
              <a:t> </a:t>
            </a:r>
            <a:r>
              <a:rPr lang="nb-NO" sz="4800" i="1" dirty="0" err="1" smtClean="0"/>
              <a:t>concept</a:t>
            </a:r>
            <a:r>
              <a:rPr lang="nb-NO" sz="4800" i="1" dirty="0" smtClean="0"/>
              <a:t>.”</a:t>
            </a:r>
          </a:p>
          <a:p>
            <a:endParaRPr lang="nb-NO" sz="3600" dirty="0" smtClean="0"/>
          </a:p>
          <a:p>
            <a:r>
              <a:rPr lang="nb-NO" sz="3600" dirty="0" smtClean="0"/>
              <a:t>in </a:t>
            </a:r>
            <a:r>
              <a:rPr lang="nb-NO" sz="3600" dirty="0" err="1" smtClean="0"/>
              <a:t>Wasserman</a:t>
            </a:r>
            <a:r>
              <a:rPr lang="nb-NO" sz="3600" dirty="0" smtClean="0"/>
              <a:t> et al, 1973.</a:t>
            </a:r>
            <a:endParaRPr lang="nb-NO" sz="3600" dirty="0"/>
          </a:p>
        </p:txBody>
      </p:sp>
      <p:sp>
        <p:nvSpPr>
          <p:cNvPr id="4" name="TextBox 3"/>
          <p:cNvSpPr txBox="1"/>
          <p:nvPr/>
        </p:nvSpPr>
        <p:spPr>
          <a:xfrm>
            <a:off x="1013011" y="4329953"/>
            <a:ext cx="7107732" cy="1569660"/>
          </a:xfrm>
          <a:prstGeom prst="rect">
            <a:avLst/>
          </a:prstGeom>
          <a:noFill/>
        </p:spPr>
        <p:txBody>
          <a:bodyPr wrap="square" rtlCol="0">
            <a:spAutoFit/>
          </a:bodyPr>
          <a:lstStyle/>
          <a:p>
            <a:r>
              <a:rPr lang="nb-NO" sz="3200" dirty="0" smtClean="0"/>
              <a:t>~ 5,500 studies </a:t>
            </a:r>
            <a:r>
              <a:rPr lang="nb-NO" sz="3200" dirty="0" err="1" smtClean="0"/>
              <a:t>involving</a:t>
            </a:r>
            <a:r>
              <a:rPr lang="nb-NO" sz="3200" dirty="0" smtClean="0"/>
              <a:t> terms </a:t>
            </a:r>
            <a:r>
              <a:rPr lang="nb-NO" sz="3200" i="1" dirty="0" err="1" smtClean="0"/>
              <a:t>anaerobic</a:t>
            </a:r>
            <a:r>
              <a:rPr lang="nb-NO" sz="3200" i="1" dirty="0" smtClean="0"/>
              <a:t> </a:t>
            </a:r>
            <a:r>
              <a:rPr lang="nb-NO" sz="3200" i="1" dirty="0" err="1" smtClean="0"/>
              <a:t>threshold</a:t>
            </a:r>
            <a:r>
              <a:rPr lang="nb-NO" sz="3200" i="1" dirty="0" smtClean="0"/>
              <a:t>-</a:t>
            </a:r>
            <a:r>
              <a:rPr lang="nb-NO" sz="3200" dirty="0" smtClean="0"/>
              <a:t> or </a:t>
            </a:r>
            <a:r>
              <a:rPr lang="nb-NO" sz="3200" i="1" dirty="0" err="1" smtClean="0"/>
              <a:t>lactate</a:t>
            </a:r>
            <a:r>
              <a:rPr lang="nb-NO" sz="3200" i="1" dirty="0" smtClean="0"/>
              <a:t> </a:t>
            </a:r>
            <a:r>
              <a:rPr lang="nb-NO" sz="3200" i="1" dirty="0" err="1" smtClean="0"/>
              <a:t>threshold</a:t>
            </a:r>
            <a:r>
              <a:rPr lang="nb-NO" sz="3200" i="1" dirty="0" smtClean="0"/>
              <a:t> </a:t>
            </a:r>
            <a:r>
              <a:rPr lang="nb-NO" sz="3200" dirty="0" err="1" smtClean="0"/>
              <a:t>published</a:t>
            </a:r>
            <a:r>
              <a:rPr lang="nb-NO" sz="3200" dirty="0" smtClean="0"/>
              <a:t> </a:t>
            </a:r>
            <a:r>
              <a:rPr lang="nb-NO" sz="3200" dirty="0" err="1" smtClean="0"/>
              <a:t>since</a:t>
            </a:r>
            <a:r>
              <a:rPr lang="nb-NO" sz="3200" dirty="0" smtClean="0"/>
              <a:t>!</a:t>
            </a:r>
            <a:endParaRPr lang="nb-NO"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i="1" dirty="0" smtClean="0"/>
              <a:t>A </a:t>
            </a:r>
            <a:r>
              <a:rPr lang="nb-NO" i="1" dirty="0" err="1" smtClean="0"/>
              <a:t>dear</a:t>
            </a:r>
            <a:r>
              <a:rPr lang="nb-NO" i="1" dirty="0" smtClean="0"/>
              <a:t> </a:t>
            </a:r>
            <a:r>
              <a:rPr lang="nb-NO" i="1" dirty="0" err="1" smtClean="0"/>
              <a:t>child</a:t>
            </a:r>
            <a:r>
              <a:rPr lang="nb-NO" i="1" dirty="0" smtClean="0"/>
              <a:t> has </a:t>
            </a:r>
            <a:r>
              <a:rPr lang="nb-NO" i="1" dirty="0" err="1" smtClean="0"/>
              <a:t>many</a:t>
            </a:r>
            <a:r>
              <a:rPr lang="nb-NO" i="1" dirty="0" smtClean="0"/>
              <a:t> </a:t>
            </a:r>
            <a:r>
              <a:rPr lang="nb-NO" i="1" dirty="0" err="1" smtClean="0"/>
              <a:t>names</a:t>
            </a:r>
            <a:endParaRPr lang="nb-NO" i="1" dirty="0"/>
          </a:p>
        </p:txBody>
      </p:sp>
      <p:sp>
        <p:nvSpPr>
          <p:cNvPr id="4" name="Plassholder for innhold 3"/>
          <p:cNvSpPr>
            <a:spLocks noGrp="1"/>
          </p:cNvSpPr>
          <p:nvPr>
            <p:ph idx="1"/>
          </p:nvPr>
        </p:nvSpPr>
        <p:spPr>
          <a:xfrm>
            <a:off x="222672" y="1438836"/>
            <a:ext cx="8807930" cy="4245429"/>
          </a:xfrm>
        </p:spPr>
        <p:txBody>
          <a:bodyPr>
            <a:noAutofit/>
          </a:bodyPr>
          <a:lstStyle/>
          <a:p>
            <a:pPr>
              <a:buFont typeface="Arial" pitchFamily="34" charset="0"/>
              <a:buChar char="•"/>
            </a:pPr>
            <a:r>
              <a:rPr lang="nb-NO" sz="2000" dirty="0" smtClean="0">
                <a:solidFill>
                  <a:schemeClr val="tx1"/>
                </a:solidFill>
              </a:rPr>
              <a:t>Point </a:t>
            </a:r>
            <a:r>
              <a:rPr lang="nb-NO" sz="2000" dirty="0" err="1" smtClean="0">
                <a:solidFill>
                  <a:schemeClr val="tx1"/>
                </a:solidFill>
              </a:rPr>
              <a:t>of</a:t>
            </a:r>
            <a:r>
              <a:rPr lang="nb-NO" sz="2000" dirty="0" smtClean="0">
                <a:solidFill>
                  <a:schemeClr val="tx1"/>
                </a:solidFill>
              </a:rPr>
              <a:t> Optimal </a:t>
            </a:r>
            <a:r>
              <a:rPr lang="nb-NO" sz="2000" dirty="0" err="1" smtClean="0">
                <a:solidFill>
                  <a:schemeClr val="tx1"/>
                </a:solidFill>
              </a:rPr>
              <a:t>Respiratory</a:t>
            </a:r>
            <a:r>
              <a:rPr lang="nb-NO" sz="2000" dirty="0" smtClean="0">
                <a:solidFill>
                  <a:schemeClr val="tx1"/>
                </a:solidFill>
              </a:rPr>
              <a:t> </a:t>
            </a:r>
            <a:r>
              <a:rPr lang="nb-NO" sz="2000" dirty="0" err="1" smtClean="0">
                <a:solidFill>
                  <a:schemeClr val="tx1"/>
                </a:solidFill>
              </a:rPr>
              <a:t>Efficiency</a:t>
            </a:r>
            <a:r>
              <a:rPr lang="nb-NO" sz="2000" dirty="0" smtClean="0">
                <a:solidFill>
                  <a:schemeClr val="tx1"/>
                </a:solidFill>
              </a:rPr>
              <a:t> ( </a:t>
            </a:r>
            <a:r>
              <a:rPr lang="nb-NO" sz="2000" dirty="0" err="1" smtClean="0">
                <a:solidFill>
                  <a:schemeClr val="tx1"/>
                </a:solidFill>
              </a:rPr>
              <a:t>Hollman</a:t>
            </a:r>
            <a:r>
              <a:rPr lang="nb-NO" sz="2000" dirty="0" smtClean="0">
                <a:solidFill>
                  <a:schemeClr val="tx1"/>
                </a:solidFill>
              </a:rPr>
              <a:t>, 1959)</a:t>
            </a:r>
          </a:p>
          <a:p>
            <a:pPr>
              <a:buFont typeface="Arial" pitchFamily="34" charset="0"/>
              <a:buChar char="•"/>
            </a:pPr>
            <a:r>
              <a:rPr lang="nb-NO" sz="2000" b="1" dirty="0" err="1" smtClean="0">
                <a:solidFill>
                  <a:schemeClr val="tx1"/>
                </a:solidFill>
              </a:rPr>
              <a:t>Anaerobic</a:t>
            </a:r>
            <a:r>
              <a:rPr lang="nb-NO" sz="2000" dirty="0" smtClean="0">
                <a:solidFill>
                  <a:schemeClr val="tx1"/>
                </a:solidFill>
              </a:rPr>
              <a:t> </a:t>
            </a:r>
            <a:r>
              <a:rPr lang="nb-NO" sz="2000" dirty="0" err="1" smtClean="0">
                <a:solidFill>
                  <a:schemeClr val="tx1"/>
                </a:solidFill>
              </a:rPr>
              <a:t>Threshold</a:t>
            </a:r>
            <a:r>
              <a:rPr lang="nb-NO" sz="2000" dirty="0" smtClean="0">
                <a:solidFill>
                  <a:schemeClr val="tx1"/>
                </a:solidFill>
              </a:rPr>
              <a:t> (</a:t>
            </a:r>
            <a:r>
              <a:rPr lang="nb-NO" sz="2000" dirty="0" err="1" smtClean="0">
                <a:solidFill>
                  <a:schemeClr val="tx1"/>
                </a:solidFill>
              </a:rPr>
              <a:t>Wasserman</a:t>
            </a:r>
            <a:r>
              <a:rPr lang="nb-NO" sz="2000" dirty="0" smtClean="0">
                <a:solidFill>
                  <a:schemeClr val="tx1"/>
                </a:solidFill>
              </a:rPr>
              <a:t>, 1964)</a:t>
            </a:r>
            <a:r>
              <a:rPr lang="nb-NO" sz="2000" b="1" dirty="0" smtClean="0">
                <a:solidFill>
                  <a:schemeClr val="tx1"/>
                </a:solidFill>
              </a:rPr>
              <a:t> </a:t>
            </a:r>
          </a:p>
          <a:p>
            <a:pPr>
              <a:buFont typeface="Arial" pitchFamily="34" charset="0"/>
              <a:buChar char="•"/>
            </a:pPr>
            <a:r>
              <a:rPr lang="nb-NO" sz="2000" b="1" dirty="0" err="1" smtClean="0">
                <a:solidFill>
                  <a:schemeClr val="tx1"/>
                </a:solidFill>
              </a:rPr>
              <a:t>Aerobic-Anaerobic</a:t>
            </a:r>
            <a:r>
              <a:rPr lang="nb-NO" sz="2000" dirty="0" smtClean="0">
                <a:solidFill>
                  <a:schemeClr val="tx1"/>
                </a:solidFill>
              </a:rPr>
              <a:t> </a:t>
            </a:r>
            <a:r>
              <a:rPr lang="nb-NO" sz="2000" dirty="0" err="1" smtClean="0">
                <a:solidFill>
                  <a:schemeClr val="tx1"/>
                </a:solidFill>
              </a:rPr>
              <a:t>threshold</a:t>
            </a:r>
            <a:r>
              <a:rPr lang="nb-NO" sz="2000" dirty="0" smtClean="0">
                <a:solidFill>
                  <a:schemeClr val="tx1"/>
                </a:solidFill>
              </a:rPr>
              <a:t> (</a:t>
            </a:r>
            <a:r>
              <a:rPr lang="nb-NO" sz="2000" dirty="0" err="1" smtClean="0">
                <a:solidFill>
                  <a:schemeClr val="tx1"/>
                </a:solidFill>
              </a:rPr>
              <a:t>Mader</a:t>
            </a:r>
            <a:r>
              <a:rPr lang="nb-NO" sz="2000" dirty="0" smtClean="0">
                <a:solidFill>
                  <a:schemeClr val="tx1"/>
                </a:solidFill>
              </a:rPr>
              <a:t>, 1976) </a:t>
            </a:r>
          </a:p>
          <a:p>
            <a:pPr>
              <a:buFont typeface="Arial" pitchFamily="34" charset="0"/>
              <a:buChar char="•"/>
            </a:pPr>
            <a:r>
              <a:rPr lang="nb-NO" sz="2000" b="1" dirty="0" smtClean="0">
                <a:solidFill>
                  <a:schemeClr val="tx1"/>
                </a:solidFill>
              </a:rPr>
              <a:t>Aerobic</a:t>
            </a:r>
            <a:r>
              <a:rPr lang="nb-NO" sz="2000" dirty="0" smtClean="0">
                <a:solidFill>
                  <a:schemeClr val="tx1"/>
                </a:solidFill>
              </a:rPr>
              <a:t> </a:t>
            </a:r>
            <a:r>
              <a:rPr lang="nb-NO" sz="2000" dirty="0" err="1" smtClean="0">
                <a:solidFill>
                  <a:schemeClr val="tx1"/>
                </a:solidFill>
              </a:rPr>
              <a:t>Threshold</a:t>
            </a:r>
            <a:r>
              <a:rPr lang="nb-NO" sz="2000" dirty="0" smtClean="0">
                <a:solidFill>
                  <a:schemeClr val="tx1"/>
                </a:solidFill>
              </a:rPr>
              <a:t> (</a:t>
            </a:r>
            <a:r>
              <a:rPr lang="nb-NO" sz="2000" dirty="0" err="1" smtClean="0">
                <a:solidFill>
                  <a:schemeClr val="tx1"/>
                </a:solidFill>
              </a:rPr>
              <a:t>Kindermann</a:t>
            </a:r>
            <a:r>
              <a:rPr lang="nb-NO" sz="2000" dirty="0" smtClean="0">
                <a:solidFill>
                  <a:schemeClr val="tx1"/>
                </a:solidFill>
              </a:rPr>
              <a:t>, 1979)</a:t>
            </a:r>
          </a:p>
          <a:p>
            <a:pPr>
              <a:buFont typeface="Arial" pitchFamily="34" charset="0"/>
              <a:buChar char="•"/>
            </a:pPr>
            <a:r>
              <a:rPr lang="nb-NO" sz="2000" dirty="0" err="1" smtClean="0">
                <a:solidFill>
                  <a:schemeClr val="tx1"/>
                </a:solidFill>
              </a:rPr>
              <a:t>Individual</a:t>
            </a:r>
            <a:r>
              <a:rPr lang="nb-NO" sz="2000" dirty="0" smtClean="0">
                <a:solidFill>
                  <a:schemeClr val="tx1"/>
                </a:solidFill>
              </a:rPr>
              <a:t> </a:t>
            </a:r>
            <a:r>
              <a:rPr lang="nb-NO" sz="2000" b="1" dirty="0" err="1" smtClean="0">
                <a:solidFill>
                  <a:schemeClr val="tx1"/>
                </a:solidFill>
              </a:rPr>
              <a:t>Anaerobic</a:t>
            </a:r>
            <a:r>
              <a:rPr lang="nb-NO" sz="2000" dirty="0" smtClean="0">
                <a:solidFill>
                  <a:schemeClr val="tx1"/>
                </a:solidFill>
              </a:rPr>
              <a:t> </a:t>
            </a:r>
            <a:r>
              <a:rPr lang="nb-NO" sz="2000" dirty="0" err="1" smtClean="0">
                <a:solidFill>
                  <a:schemeClr val="tx1"/>
                </a:solidFill>
              </a:rPr>
              <a:t>Threshold</a:t>
            </a:r>
            <a:r>
              <a:rPr lang="nb-NO" sz="2000" dirty="0" smtClean="0">
                <a:solidFill>
                  <a:schemeClr val="tx1"/>
                </a:solidFill>
              </a:rPr>
              <a:t> (IAT, Stegmann and Kindermann, 1981)</a:t>
            </a:r>
          </a:p>
          <a:p>
            <a:pPr>
              <a:buFont typeface="Arial" pitchFamily="34" charset="0"/>
              <a:buChar char="•"/>
            </a:pPr>
            <a:r>
              <a:rPr lang="nb-NO" sz="2000" dirty="0" err="1" smtClean="0">
                <a:solidFill>
                  <a:schemeClr val="tx1"/>
                </a:solidFill>
              </a:rPr>
              <a:t>Respiratory</a:t>
            </a:r>
            <a:r>
              <a:rPr lang="nb-NO" sz="2000" dirty="0" smtClean="0">
                <a:solidFill>
                  <a:schemeClr val="tx1"/>
                </a:solidFill>
              </a:rPr>
              <a:t> </a:t>
            </a:r>
            <a:r>
              <a:rPr lang="nb-NO" sz="2000" dirty="0" err="1" smtClean="0">
                <a:solidFill>
                  <a:schemeClr val="tx1"/>
                </a:solidFill>
              </a:rPr>
              <a:t>Compensation</a:t>
            </a:r>
            <a:r>
              <a:rPr lang="nb-NO" sz="2000" dirty="0" smtClean="0">
                <a:solidFill>
                  <a:schemeClr val="tx1"/>
                </a:solidFill>
              </a:rPr>
              <a:t> Point (</a:t>
            </a:r>
            <a:r>
              <a:rPr lang="nb-NO" sz="2000" dirty="0" err="1" smtClean="0">
                <a:solidFill>
                  <a:schemeClr val="tx1"/>
                </a:solidFill>
              </a:rPr>
              <a:t>Beaver</a:t>
            </a:r>
            <a:r>
              <a:rPr lang="nb-NO" sz="2000" dirty="0" smtClean="0">
                <a:solidFill>
                  <a:schemeClr val="tx1"/>
                </a:solidFill>
              </a:rPr>
              <a:t>, </a:t>
            </a:r>
            <a:r>
              <a:rPr lang="nb-NO" sz="2000" dirty="0" err="1" smtClean="0">
                <a:solidFill>
                  <a:schemeClr val="tx1"/>
                </a:solidFill>
              </a:rPr>
              <a:t>Whipp</a:t>
            </a:r>
            <a:r>
              <a:rPr lang="nb-NO" sz="2000" dirty="0" smtClean="0">
                <a:solidFill>
                  <a:schemeClr val="tx1"/>
                </a:solidFill>
              </a:rPr>
              <a:t>, &amp; </a:t>
            </a:r>
            <a:r>
              <a:rPr lang="nb-NO" sz="2000" dirty="0" err="1" smtClean="0">
                <a:solidFill>
                  <a:schemeClr val="tx1"/>
                </a:solidFill>
              </a:rPr>
              <a:t>Wasserman</a:t>
            </a:r>
            <a:r>
              <a:rPr lang="nb-NO" sz="2000" dirty="0" smtClean="0">
                <a:solidFill>
                  <a:schemeClr val="tx1"/>
                </a:solidFill>
              </a:rPr>
              <a:t>, 1986)</a:t>
            </a:r>
          </a:p>
          <a:p>
            <a:pPr>
              <a:buFont typeface="Arial" pitchFamily="34" charset="0"/>
              <a:buChar char="•"/>
            </a:pPr>
            <a:r>
              <a:rPr lang="nb-NO" sz="2000" dirty="0" err="1" smtClean="0">
                <a:solidFill>
                  <a:schemeClr val="tx1"/>
                </a:solidFill>
              </a:rPr>
              <a:t>Onset</a:t>
            </a:r>
            <a:r>
              <a:rPr lang="nb-NO" sz="2000" dirty="0" smtClean="0">
                <a:solidFill>
                  <a:schemeClr val="tx1"/>
                </a:solidFill>
              </a:rPr>
              <a:t> </a:t>
            </a:r>
            <a:r>
              <a:rPr lang="nb-NO" sz="2000" dirty="0" err="1" smtClean="0">
                <a:solidFill>
                  <a:schemeClr val="tx1"/>
                </a:solidFill>
              </a:rPr>
              <a:t>of</a:t>
            </a:r>
            <a:r>
              <a:rPr lang="nb-NO" sz="2000" dirty="0" smtClean="0">
                <a:solidFill>
                  <a:schemeClr val="tx1"/>
                </a:solidFill>
              </a:rPr>
              <a:t> Blood </a:t>
            </a:r>
            <a:r>
              <a:rPr lang="nb-NO" sz="2000" dirty="0" err="1" smtClean="0">
                <a:solidFill>
                  <a:schemeClr val="tx1"/>
                </a:solidFill>
              </a:rPr>
              <a:t>Lactate</a:t>
            </a:r>
            <a:r>
              <a:rPr lang="nb-NO" sz="2000" dirty="0" smtClean="0">
                <a:solidFill>
                  <a:schemeClr val="tx1"/>
                </a:solidFill>
              </a:rPr>
              <a:t> </a:t>
            </a:r>
            <a:r>
              <a:rPr lang="nb-NO" sz="2000" dirty="0" err="1" smtClean="0">
                <a:solidFill>
                  <a:schemeClr val="tx1"/>
                </a:solidFill>
              </a:rPr>
              <a:t>Accumulation</a:t>
            </a:r>
            <a:r>
              <a:rPr lang="nb-NO" sz="2000" dirty="0" smtClean="0">
                <a:solidFill>
                  <a:schemeClr val="tx1"/>
                </a:solidFill>
              </a:rPr>
              <a:t> (OBLA, </a:t>
            </a:r>
            <a:r>
              <a:rPr lang="nb-NO" sz="2000" dirty="0" err="1" smtClean="0">
                <a:solidFill>
                  <a:schemeClr val="tx1"/>
                </a:solidFill>
              </a:rPr>
              <a:t>Sjodin</a:t>
            </a:r>
            <a:r>
              <a:rPr lang="nb-NO" sz="2000" dirty="0" smtClean="0">
                <a:solidFill>
                  <a:schemeClr val="tx1"/>
                </a:solidFill>
              </a:rPr>
              <a:t> &amp; Jakobs, 1981)</a:t>
            </a:r>
          </a:p>
          <a:p>
            <a:pPr>
              <a:buFont typeface="Arial" pitchFamily="34" charset="0"/>
              <a:buChar char="•"/>
            </a:pPr>
            <a:r>
              <a:rPr lang="nb-NO" sz="2000" dirty="0" err="1" smtClean="0">
                <a:solidFill>
                  <a:schemeClr val="tx1"/>
                </a:solidFill>
              </a:rPr>
              <a:t>Maximal</a:t>
            </a:r>
            <a:r>
              <a:rPr lang="nb-NO" sz="2000" dirty="0" smtClean="0">
                <a:solidFill>
                  <a:schemeClr val="tx1"/>
                </a:solidFill>
              </a:rPr>
              <a:t> </a:t>
            </a:r>
            <a:r>
              <a:rPr lang="nb-NO" sz="2000" dirty="0" err="1" smtClean="0">
                <a:solidFill>
                  <a:schemeClr val="tx1"/>
                </a:solidFill>
              </a:rPr>
              <a:t>Lactate</a:t>
            </a:r>
            <a:r>
              <a:rPr lang="nb-NO" sz="2000" dirty="0" smtClean="0">
                <a:solidFill>
                  <a:schemeClr val="tx1"/>
                </a:solidFill>
              </a:rPr>
              <a:t> Steady State (MLSS, </a:t>
            </a:r>
            <a:r>
              <a:rPr lang="nb-NO" sz="2000" dirty="0" err="1" smtClean="0">
                <a:solidFill>
                  <a:schemeClr val="tx1"/>
                </a:solidFill>
              </a:rPr>
              <a:t>Mader</a:t>
            </a:r>
            <a:r>
              <a:rPr lang="nb-NO" sz="2000" dirty="0" smtClean="0">
                <a:solidFill>
                  <a:schemeClr val="tx1"/>
                </a:solidFill>
              </a:rPr>
              <a:t> and </a:t>
            </a:r>
            <a:r>
              <a:rPr lang="nb-NO" sz="2000" dirty="0" err="1" smtClean="0">
                <a:solidFill>
                  <a:schemeClr val="tx1"/>
                </a:solidFill>
              </a:rPr>
              <a:t>Heck</a:t>
            </a:r>
            <a:r>
              <a:rPr lang="nb-NO" sz="2000" dirty="0" smtClean="0">
                <a:solidFill>
                  <a:schemeClr val="tx1"/>
                </a:solidFill>
              </a:rPr>
              <a:t>, 1974-86)</a:t>
            </a:r>
          </a:p>
          <a:p>
            <a:pPr>
              <a:buFont typeface="Arial" pitchFamily="34" charset="0"/>
              <a:buChar char="•"/>
            </a:pPr>
            <a:endParaRPr lang="nb-NO" sz="2000"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srcRect b="3526"/>
          <a:stretch>
            <a:fillRect/>
          </a:stretch>
        </p:blipFill>
        <p:spPr bwMode="auto">
          <a:xfrm>
            <a:off x="957943" y="206162"/>
            <a:ext cx="6997699" cy="5103968"/>
          </a:xfrm>
          <a:prstGeom prst="rect">
            <a:avLst/>
          </a:prstGeom>
          <a:noFill/>
          <a:ln w="9525">
            <a:noFill/>
            <a:miter lim="800000"/>
            <a:headEnd/>
            <a:tailEnd/>
          </a:ln>
        </p:spPr>
      </p:pic>
      <p:sp>
        <p:nvSpPr>
          <p:cNvPr id="3" name="TextBox 2"/>
          <p:cNvSpPr txBox="1"/>
          <p:nvPr/>
        </p:nvSpPr>
        <p:spPr>
          <a:xfrm>
            <a:off x="718457" y="5878286"/>
            <a:ext cx="7949099" cy="646331"/>
          </a:xfrm>
          <a:prstGeom prst="rect">
            <a:avLst/>
          </a:prstGeom>
          <a:noFill/>
        </p:spPr>
        <p:txBody>
          <a:bodyPr wrap="none" rtlCol="0">
            <a:spAutoFit/>
          </a:bodyPr>
          <a:lstStyle/>
          <a:p>
            <a:r>
              <a:rPr lang="nb-NO" dirty="0" err="1" smtClean="0"/>
              <a:t>Heck</a:t>
            </a:r>
            <a:r>
              <a:rPr lang="nb-NO" dirty="0" smtClean="0"/>
              <a:t>, H, </a:t>
            </a:r>
            <a:r>
              <a:rPr lang="nb-NO" dirty="0" err="1" smtClean="0"/>
              <a:t>Mader</a:t>
            </a:r>
            <a:r>
              <a:rPr lang="nb-NO" dirty="0" smtClean="0"/>
              <a:t>, G., Hess, S., Muller, R., and </a:t>
            </a:r>
            <a:r>
              <a:rPr lang="nb-NO" dirty="0" err="1" smtClean="0"/>
              <a:t>Hollmann</a:t>
            </a:r>
            <a:r>
              <a:rPr lang="nb-NO" dirty="0" smtClean="0"/>
              <a:t> W.  </a:t>
            </a:r>
            <a:r>
              <a:rPr lang="nb-NO" dirty="0" err="1" smtClean="0"/>
              <a:t>Justification</a:t>
            </a:r>
            <a:r>
              <a:rPr lang="nb-NO" dirty="0" smtClean="0"/>
              <a:t> </a:t>
            </a:r>
            <a:r>
              <a:rPr lang="nb-NO" dirty="0" err="1" smtClean="0"/>
              <a:t>of</a:t>
            </a:r>
            <a:r>
              <a:rPr lang="nb-NO" dirty="0" smtClean="0"/>
              <a:t> </a:t>
            </a:r>
            <a:r>
              <a:rPr lang="nb-NO" dirty="0" err="1" smtClean="0"/>
              <a:t>the</a:t>
            </a:r>
            <a:endParaRPr lang="nb-NO" dirty="0" smtClean="0"/>
          </a:p>
          <a:p>
            <a:r>
              <a:rPr lang="nb-NO" dirty="0" smtClean="0"/>
              <a:t>4 </a:t>
            </a:r>
            <a:r>
              <a:rPr lang="nb-NO" dirty="0" err="1" smtClean="0"/>
              <a:t>mmol/l</a:t>
            </a:r>
            <a:r>
              <a:rPr lang="nb-NO" dirty="0" smtClean="0"/>
              <a:t> </a:t>
            </a:r>
            <a:r>
              <a:rPr lang="nb-NO" dirty="0" err="1" smtClean="0"/>
              <a:t>Lactate</a:t>
            </a:r>
            <a:r>
              <a:rPr lang="nb-NO" dirty="0" smtClean="0"/>
              <a:t> </a:t>
            </a:r>
            <a:r>
              <a:rPr lang="nb-NO" dirty="0" err="1" smtClean="0"/>
              <a:t>Threshold</a:t>
            </a:r>
            <a:r>
              <a:rPr lang="nb-NO" dirty="0" smtClean="0"/>
              <a:t>.  Int. J. Sports Med. 6:117-130, 1985.</a:t>
            </a:r>
            <a:endParaRPr lang="nb-NO"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srcRect/>
          <a:stretch>
            <a:fillRect/>
          </a:stretch>
        </p:blipFill>
        <p:spPr bwMode="auto">
          <a:xfrm>
            <a:off x="0" y="1715289"/>
            <a:ext cx="6098282" cy="5142711"/>
          </a:xfrm>
          <a:prstGeom prst="rect">
            <a:avLst/>
          </a:prstGeom>
          <a:noFill/>
          <a:ln w="9525">
            <a:noFill/>
            <a:miter lim="800000"/>
            <a:headEnd/>
            <a:tailEnd/>
          </a:ln>
        </p:spPr>
      </p:pic>
      <p:sp>
        <p:nvSpPr>
          <p:cNvPr id="5" name="TextBox 4"/>
          <p:cNvSpPr txBox="1"/>
          <p:nvPr/>
        </p:nvSpPr>
        <p:spPr>
          <a:xfrm>
            <a:off x="977793" y="359229"/>
            <a:ext cx="6191695" cy="1077218"/>
          </a:xfrm>
          <a:prstGeom prst="rect">
            <a:avLst/>
          </a:prstGeom>
          <a:noFill/>
        </p:spPr>
        <p:txBody>
          <a:bodyPr wrap="none" rtlCol="0">
            <a:spAutoFit/>
          </a:bodyPr>
          <a:lstStyle/>
          <a:p>
            <a:r>
              <a:rPr lang="nb-NO" sz="3200" dirty="0" smtClean="0"/>
              <a:t>The </a:t>
            </a:r>
            <a:r>
              <a:rPr lang="nb-NO" sz="3200" dirty="0" err="1" smtClean="0"/>
              <a:t>Maximal</a:t>
            </a:r>
            <a:r>
              <a:rPr lang="nb-NO" sz="3200" dirty="0" smtClean="0"/>
              <a:t> </a:t>
            </a:r>
            <a:r>
              <a:rPr lang="nb-NO" sz="3200" dirty="0" err="1" smtClean="0"/>
              <a:t>Lactate</a:t>
            </a:r>
            <a:r>
              <a:rPr lang="nb-NO" sz="3200" dirty="0" smtClean="0"/>
              <a:t> Steady State</a:t>
            </a:r>
          </a:p>
          <a:p>
            <a:r>
              <a:rPr lang="nb-NO" sz="3200" dirty="0" smtClean="0"/>
              <a:t> A. </a:t>
            </a:r>
            <a:r>
              <a:rPr lang="nb-NO" sz="3200" dirty="0" err="1" smtClean="0"/>
              <a:t>Mader</a:t>
            </a:r>
            <a:r>
              <a:rPr lang="nb-NO" sz="3200" dirty="0" smtClean="0"/>
              <a:t> &amp; H. </a:t>
            </a:r>
            <a:r>
              <a:rPr lang="nb-NO" sz="3200" dirty="0" err="1" smtClean="0"/>
              <a:t>Heck</a:t>
            </a:r>
            <a:r>
              <a:rPr lang="nb-NO" sz="3200" dirty="0" smtClean="0"/>
              <a:t>, 1974-1986</a:t>
            </a:r>
            <a:endParaRPr lang="nb-NO" sz="3200" dirty="0"/>
          </a:p>
        </p:txBody>
      </p:sp>
      <p:sp>
        <p:nvSpPr>
          <p:cNvPr id="6" name="Rectangle 5"/>
          <p:cNvSpPr/>
          <p:nvPr/>
        </p:nvSpPr>
        <p:spPr>
          <a:xfrm>
            <a:off x="381000" y="4300612"/>
            <a:ext cx="5717282" cy="45719"/>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TextBox 6"/>
          <p:cNvSpPr txBox="1"/>
          <p:nvPr/>
        </p:nvSpPr>
        <p:spPr>
          <a:xfrm>
            <a:off x="6296213" y="1715289"/>
            <a:ext cx="2650560" cy="2585323"/>
          </a:xfrm>
          <a:prstGeom prst="rect">
            <a:avLst/>
          </a:prstGeom>
          <a:noFill/>
        </p:spPr>
        <p:txBody>
          <a:bodyPr wrap="none" rtlCol="0">
            <a:spAutoFit/>
          </a:bodyPr>
          <a:lstStyle/>
          <a:p>
            <a:r>
              <a:rPr lang="nb-NO" dirty="0" smtClean="0"/>
              <a:t>Later studies have </a:t>
            </a:r>
            <a:r>
              <a:rPr lang="nb-NO" dirty="0" err="1" smtClean="0"/>
              <a:t>shown</a:t>
            </a:r>
            <a:r>
              <a:rPr lang="nb-NO" dirty="0" smtClean="0"/>
              <a:t> </a:t>
            </a:r>
          </a:p>
          <a:p>
            <a:r>
              <a:rPr lang="nb-NO" dirty="0" err="1" smtClean="0"/>
              <a:t>that</a:t>
            </a:r>
            <a:r>
              <a:rPr lang="nb-NO" dirty="0" smtClean="0"/>
              <a:t> MLSS </a:t>
            </a:r>
            <a:r>
              <a:rPr lang="nb-NO" dirty="0" err="1" smtClean="0"/>
              <a:t>bLa</a:t>
            </a:r>
            <a:r>
              <a:rPr lang="nb-NO" dirty="0" smtClean="0"/>
              <a:t> </a:t>
            </a:r>
            <a:r>
              <a:rPr lang="nb-NO" dirty="0" err="1" smtClean="0"/>
              <a:t>conc</a:t>
            </a:r>
            <a:r>
              <a:rPr lang="nb-NO" dirty="0" smtClean="0"/>
              <a:t>.</a:t>
            </a:r>
          </a:p>
          <a:p>
            <a:r>
              <a:rPr lang="nb-NO" dirty="0" err="1" smtClean="0"/>
              <a:t>can</a:t>
            </a:r>
            <a:r>
              <a:rPr lang="nb-NO" dirty="0" smtClean="0"/>
              <a:t> </a:t>
            </a:r>
            <a:r>
              <a:rPr lang="nb-NO" dirty="0" err="1" smtClean="0"/>
              <a:t>vary</a:t>
            </a:r>
            <a:r>
              <a:rPr lang="nb-NO" dirty="0" smtClean="0"/>
              <a:t> </a:t>
            </a:r>
            <a:r>
              <a:rPr lang="nb-NO" dirty="0" err="1" smtClean="0"/>
              <a:t>between</a:t>
            </a:r>
            <a:r>
              <a:rPr lang="nb-NO" dirty="0" smtClean="0"/>
              <a:t> 3 </a:t>
            </a:r>
          </a:p>
          <a:p>
            <a:r>
              <a:rPr lang="nb-NO" dirty="0" smtClean="0"/>
              <a:t>and 10 </a:t>
            </a:r>
            <a:r>
              <a:rPr lang="nb-NO" dirty="0" err="1" smtClean="0"/>
              <a:t>mmol/L</a:t>
            </a:r>
            <a:r>
              <a:rPr lang="nb-NO" dirty="0" smtClean="0"/>
              <a:t> due to</a:t>
            </a:r>
          </a:p>
          <a:p>
            <a:endParaRPr lang="nb-NO" dirty="0" smtClean="0"/>
          </a:p>
          <a:p>
            <a:pPr marL="342900" indent="-342900">
              <a:buAutoNum type="arabicParenR"/>
            </a:pPr>
            <a:r>
              <a:rPr lang="nb-NO" dirty="0" err="1" smtClean="0"/>
              <a:t>Individual</a:t>
            </a:r>
            <a:r>
              <a:rPr lang="nb-NO" dirty="0" smtClean="0"/>
              <a:t> </a:t>
            </a:r>
            <a:r>
              <a:rPr lang="nb-NO" dirty="0" err="1" smtClean="0"/>
              <a:t>differences</a:t>
            </a:r>
            <a:endParaRPr lang="nb-NO" dirty="0" smtClean="0"/>
          </a:p>
          <a:p>
            <a:pPr marL="342900" indent="-342900">
              <a:buAutoNum type="arabicParenR"/>
            </a:pPr>
            <a:r>
              <a:rPr lang="nb-NO" dirty="0" err="1" smtClean="0"/>
              <a:t>Active</a:t>
            </a:r>
            <a:r>
              <a:rPr lang="nb-NO" dirty="0" smtClean="0"/>
              <a:t> </a:t>
            </a:r>
            <a:r>
              <a:rPr lang="nb-NO" dirty="0" err="1" smtClean="0"/>
              <a:t>muscle</a:t>
            </a:r>
            <a:r>
              <a:rPr lang="nb-NO" dirty="0" smtClean="0"/>
              <a:t> </a:t>
            </a:r>
            <a:r>
              <a:rPr lang="nb-NO" dirty="0" err="1" smtClean="0"/>
              <a:t>mass</a:t>
            </a:r>
            <a:endParaRPr lang="nb-NO" dirty="0" smtClean="0"/>
          </a:p>
          <a:p>
            <a:pPr marL="342900" indent="-342900"/>
            <a:r>
              <a:rPr lang="nb-NO" dirty="0" err="1" smtClean="0"/>
              <a:t>differences</a:t>
            </a:r>
            <a:r>
              <a:rPr lang="nb-NO" dirty="0" smtClean="0"/>
              <a:t>  (run </a:t>
            </a:r>
            <a:r>
              <a:rPr lang="nb-NO" dirty="0" err="1" smtClean="0"/>
              <a:t>vs</a:t>
            </a:r>
            <a:r>
              <a:rPr lang="nb-NO" dirty="0" smtClean="0"/>
              <a:t> </a:t>
            </a:r>
            <a:r>
              <a:rPr lang="nb-NO" dirty="0" err="1" smtClean="0"/>
              <a:t>cycle</a:t>
            </a:r>
            <a:r>
              <a:rPr lang="nb-NO" dirty="0" smtClean="0"/>
              <a:t>)</a:t>
            </a:r>
          </a:p>
          <a:p>
            <a:endParaRPr lang="nb-NO" dirty="0" smtClean="0"/>
          </a:p>
        </p:txBody>
      </p:sp>
      <p:cxnSp>
        <p:nvCxnSpPr>
          <p:cNvPr id="9" name="Straight Connector 8"/>
          <p:cNvCxnSpPr/>
          <p:nvPr/>
        </p:nvCxnSpPr>
        <p:spPr>
          <a:xfrm>
            <a:off x="381000" y="4799466"/>
            <a:ext cx="5717282" cy="24740"/>
          </a:xfrm>
          <a:prstGeom prst="line">
            <a:avLst/>
          </a:prstGeom>
          <a:ln w="38100" cap="flat" cmpd="sng" algn="ctr">
            <a:solidFill>
              <a:schemeClr val="accent4"/>
            </a:solidFill>
            <a:prstDash val="solid"/>
            <a:round/>
            <a:headEnd type="none" w="med" len="med"/>
            <a:tailEnd type="none" w="med" len="med"/>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5" descr="cycling9_gallery__470x319,0"/>
          <p:cNvPicPr>
            <a:picLocks noChangeAspect="1" noChangeArrowheads="1"/>
          </p:cNvPicPr>
          <p:nvPr/>
        </p:nvPicPr>
        <p:blipFill>
          <a:blip r:embed="rId3">
            <a:lum bright="70000" contrast="-70000"/>
          </a:blip>
          <a:srcRect l="5902" t="3807" r="5121"/>
          <a:stretch>
            <a:fillRect/>
          </a:stretch>
        </p:blipFill>
        <p:spPr bwMode="auto">
          <a:xfrm>
            <a:off x="0" y="-4763"/>
            <a:ext cx="9324975" cy="6842126"/>
          </a:xfrm>
          <a:prstGeom prst="rect">
            <a:avLst/>
          </a:prstGeom>
          <a:noFill/>
          <a:ln w="9525">
            <a:noFill/>
            <a:miter lim="800000"/>
            <a:headEnd/>
            <a:tailEnd/>
          </a:ln>
        </p:spPr>
      </p:pic>
      <p:sp>
        <p:nvSpPr>
          <p:cNvPr id="18435" name="Text Box 36"/>
          <p:cNvSpPr txBox="1">
            <a:spLocks noChangeArrowheads="1"/>
          </p:cNvSpPr>
          <p:nvPr/>
        </p:nvSpPr>
        <p:spPr bwMode="auto">
          <a:xfrm>
            <a:off x="1908175" y="549275"/>
            <a:ext cx="4959350" cy="641350"/>
          </a:xfrm>
          <a:prstGeom prst="rect">
            <a:avLst/>
          </a:prstGeom>
          <a:noFill/>
          <a:ln w="9525">
            <a:noFill/>
            <a:miter lim="800000"/>
            <a:headEnd/>
            <a:tailEnd/>
          </a:ln>
        </p:spPr>
        <p:txBody>
          <a:bodyPr wrap="none">
            <a:prstTxWarp prst="textNoShape">
              <a:avLst/>
            </a:prstTxWarp>
            <a:spAutoFit/>
          </a:bodyPr>
          <a:lstStyle/>
          <a:p>
            <a:pPr defTabSz="914400" fontAlgn="base">
              <a:spcBef>
                <a:spcPct val="0"/>
              </a:spcBef>
              <a:spcAft>
                <a:spcPct val="0"/>
              </a:spcAft>
            </a:pPr>
            <a:r>
              <a:rPr lang="nb-NO" sz="3600">
                <a:solidFill>
                  <a:srgbClr val="333399"/>
                </a:solidFill>
                <a:ea typeface="Arial" pitchFamily="27" charset="0"/>
              </a:rPr>
              <a:t>3- Intensity Zone Model</a:t>
            </a:r>
          </a:p>
        </p:txBody>
      </p:sp>
      <p:grpSp>
        <p:nvGrpSpPr>
          <p:cNvPr id="2" name="Group 14"/>
          <p:cNvGrpSpPr>
            <a:grpSpLocks/>
          </p:cNvGrpSpPr>
          <p:nvPr/>
        </p:nvGrpSpPr>
        <p:grpSpPr bwMode="auto">
          <a:xfrm>
            <a:off x="212725" y="1905000"/>
            <a:ext cx="8545513" cy="4459288"/>
            <a:chOff x="134" y="1200"/>
            <a:chExt cx="5383" cy="2809"/>
          </a:xfrm>
        </p:grpSpPr>
        <p:sp>
          <p:nvSpPr>
            <p:cNvPr id="18440" name="Rectangle 2"/>
            <p:cNvSpPr>
              <a:spLocks noChangeArrowheads="1"/>
            </p:cNvSpPr>
            <p:nvPr/>
          </p:nvSpPr>
          <p:spPr bwMode="auto">
            <a:xfrm>
              <a:off x="3120" y="1776"/>
              <a:ext cx="816" cy="1872"/>
            </a:xfrm>
            <a:prstGeom prst="rect">
              <a:avLst/>
            </a:prstGeom>
            <a:solidFill>
              <a:srgbClr val="FF0000"/>
            </a:solidFill>
            <a:ln w="9525">
              <a:noFill/>
              <a:miter lim="800000"/>
              <a:headEnd/>
              <a:tailEnd/>
            </a:ln>
          </p:spPr>
          <p:txBody>
            <a:bodyPr wrap="none" anchor="ctr">
              <a:prstTxWarp prst="textNoShape">
                <a:avLst/>
              </a:prstTxWarp>
              <a:spAutoFit/>
            </a:bodyPr>
            <a:lstStyle/>
            <a:p>
              <a:pPr defTabSz="914400" fontAlgn="base">
                <a:spcBef>
                  <a:spcPct val="0"/>
                </a:spcBef>
                <a:spcAft>
                  <a:spcPct val="0"/>
                </a:spcAft>
              </a:pPr>
              <a:endParaRPr lang="en-US">
                <a:solidFill>
                  <a:srgbClr val="000000"/>
                </a:solidFill>
                <a:ea typeface="Arial" pitchFamily="27" charset="0"/>
              </a:endParaRPr>
            </a:p>
          </p:txBody>
        </p:sp>
        <p:sp>
          <p:nvSpPr>
            <p:cNvPr id="18441" name="Rectangle 3"/>
            <p:cNvSpPr>
              <a:spLocks noChangeArrowheads="1"/>
            </p:cNvSpPr>
            <p:nvPr/>
          </p:nvSpPr>
          <p:spPr bwMode="auto">
            <a:xfrm>
              <a:off x="2448" y="1776"/>
              <a:ext cx="672" cy="1872"/>
            </a:xfrm>
            <a:prstGeom prst="rect">
              <a:avLst/>
            </a:prstGeom>
            <a:solidFill>
              <a:srgbClr val="FFFF00"/>
            </a:solidFill>
            <a:ln w="9525">
              <a:noFill/>
              <a:miter lim="800000"/>
              <a:headEnd/>
              <a:tailEnd/>
            </a:ln>
          </p:spPr>
          <p:txBody>
            <a:bodyPr wrap="none" anchor="ctr">
              <a:prstTxWarp prst="textNoShape">
                <a:avLst/>
              </a:prstTxWarp>
              <a:spAutoFit/>
            </a:bodyPr>
            <a:lstStyle/>
            <a:p>
              <a:pPr defTabSz="914400" fontAlgn="base">
                <a:spcBef>
                  <a:spcPct val="0"/>
                </a:spcBef>
                <a:spcAft>
                  <a:spcPct val="0"/>
                </a:spcAft>
              </a:pPr>
              <a:endParaRPr lang="en-US">
                <a:solidFill>
                  <a:srgbClr val="000000"/>
                </a:solidFill>
                <a:ea typeface="Arial" pitchFamily="27" charset="0"/>
              </a:endParaRPr>
            </a:p>
          </p:txBody>
        </p:sp>
        <p:sp>
          <p:nvSpPr>
            <p:cNvPr id="18442" name="Rectangle 4"/>
            <p:cNvSpPr>
              <a:spLocks noChangeArrowheads="1"/>
            </p:cNvSpPr>
            <p:nvPr/>
          </p:nvSpPr>
          <p:spPr bwMode="auto">
            <a:xfrm>
              <a:off x="1584" y="1776"/>
              <a:ext cx="864" cy="1872"/>
            </a:xfrm>
            <a:prstGeom prst="rect">
              <a:avLst/>
            </a:prstGeom>
            <a:solidFill>
              <a:srgbClr val="66FF33"/>
            </a:solidFill>
            <a:ln w="9525">
              <a:noFill/>
              <a:miter lim="800000"/>
              <a:headEnd/>
              <a:tailEnd/>
            </a:ln>
          </p:spPr>
          <p:txBody>
            <a:bodyPr wrap="none" anchor="ctr">
              <a:prstTxWarp prst="textNoShape">
                <a:avLst/>
              </a:prstTxWarp>
              <a:spAutoFit/>
            </a:bodyPr>
            <a:lstStyle/>
            <a:p>
              <a:pPr defTabSz="914400" fontAlgn="base">
                <a:spcBef>
                  <a:spcPct val="0"/>
                </a:spcBef>
                <a:spcAft>
                  <a:spcPct val="0"/>
                </a:spcAft>
              </a:pPr>
              <a:endParaRPr lang="en-US">
                <a:solidFill>
                  <a:srgbClr val="000000"/>
                </a:solidFill>
                <a:ea typeface="Arial" pitchFamily="27" charset="0"/>
              </a:endParaRPr>
            </a:p>
          </p:txBody>
        </p:sp>
        <p:grpSp>
          <p:nvGrpSpPr>
            <p:cNvPr id="3" name="Group 6"/>
            <p:cNvGrpSpPr>
              <a:grpSpLocks/>
            </p:cNvGrpSpPr>
            <p:nvPr/>
          </p:nvGrpSpPr>
          <p:grpSpPr bwMode="auto">
            <a:xfrm>
              <a:off x="134" y="1344"/>
              <a:ext cx="4378" cy="2665"/>
              <a:chOff x="134" y="1344"/>
              <a:chExt cx="4378" cy="2665"/>
            </a:xfrm>
          </p:grpSpPr>
          <p:sp>
            <p:nvSpPr>
              <p:cNvPr id="18457" name="Line 7"/>
              <p:cNvSpPr>
                <a:spLocks noChangeShapeType="1"/>
              </p:cNvSpPr>
              <p:nvPr/>
            </p:nvSpPr>
            <p:spPr bwMode="auto">
              <a:xfrm>
                <a:off x="720" y="1344"/>
                <a:ext cx="0" cy="2304"/>
              </a:xfrm>
              <a:prstGeom prst="line">
                <a:avLst/>
              </a:prstGeom>
              <a:noFill/>
              <a:ln w="38100">
                <a:solidFill>
                  <a:schemeClr val="tx1"/>
                </a:solidFill>
                <a:round/>
                <a:headEnd/>
                <a:tailEnd/>
              </a:ln>
            </p:spPr>
            <p:txBody>
              <a:bodyPr wrap="none" anchor="ctr">
                <a:prstTxWarp prst="textNoShape">
                  <a:avLst/>
                </a:prstTxWarp>
                <a:spAutoFit/>
              </a:bodyPr>
              <a:lstStyle/>
              <a:p>
                <a:pPr defTabSz="914400" fontAlgn="base">
                  <a:spcBef>
                    <a:spcPct val="0"/>
                  </a:spcBef>
                  <a:spcAft>
                    <a:spcPct val="0"/>
                  </a:spcAft>
                </a:pPr>
                <a:endParaRPr lang="en-US" smtClean="0">
                  <a:solidFill>
                    <a:srgbClr val="000000"/>
                  </a:solidFill>
                  <a:ea typeface="Arial" pitchFamily="27" charset="0"/>
                </a:endParaRPr>
              </a:p>
            </p:txBody>
          </p:sp>
          <p:sp>
            <p:nvSpPr>
              <p:cNvPr id="18458" name="Line 8"/>
              <p:cNvSpPr>
                <a:spLocks noChangeShapeType="1"/>
              </p:cNvSpPr>
              <p:nvPr/>
            </p:nvSpPr>
            <p:spPr bwMode="auto">
              <a:xfrm>
                <a:off x="720" y="3648"/>
                <a:ext cx="3792" cy="0"/>
              </a:xfrm>
              <a:prstGeom prst="line">
                <a:avLst/>
              </a:prstGeom>
              <a:noFill/>
              <a:ln w="38100">
                <a:solidFill>
                  <a:schemeClr val="tx1"/>
                </a:solidFill>
                <a:round/>
                <a:headEnd/>
                <a:tailEnd/>
              </a:ln>
            </p:spPr>
            <p:txBody>
              <a:bodyPr wrap="none" anchor="ctr">
                <a:prstTxWarp prst="textNoShape">
                  <a:avLst/>
                </a:prstTxWarp>
                <a:spAutoFit/>
              </a:bodyPr>
              <a:lstStyle/>
              <a:p>
                <a:pPr defTabSz="914400" fontAlgn="base">
                  <a:spcBef>
                    <a:spcPct val="0"/>
                  </a:spcBef>
                  <a:spcAft>
                    <a:spcPct val="0"/>
                  </a:spcAft>
                </a:pPr>
                <a:endParaRPr lang="en-US" smtClean="0">
                  <a:solidFill>
                    <a:srgbClr val="000000"/>
                  </a:solidFill>
                  <a:ea typeface="Arial" pitchFamily="27" charset="0"/>
                </a:endParaRPr>
              </a:p>
            </p:txBody>
          </p:sp>
          <p:sp>
            <p:nvSpPr>
              <p:cNvPr id="18459" name="Text Box 9"/>
              <p:cNvSpPr txBox="1">
                <a:spLocks noChangeArrowheads="1"/>
              </p:cNvSpPr>
              <p:nvPr/>
            </p:nvSpPr>
            <p:spPr bwMode="auto">
              <a:xfrm>
                <a:off x="1862" y="3721"/>
                <a:ext cx="1621" cy="288"/>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000000"/>
                    </a:solidFill>
                    <a:ea typeface="Arial" pitchFamily="27" charset="0"/>
                  </a:rPr>
                  <a:t>Exercise Intensity</a:t>
                </a:r>
                <a:endParaRPr lang="en-US" sz="2400">
                  <a:solidFill>
                    <a:srgbClr val="000000"/>
                  </a:solidFill>
                  <a:latin typeface="Times New Roman" pitchFamily="27" charset="0"/>
                  <a:ea typeface="Arial" pitchFamily="27" charset="0"/>
                </a:endParaRPr>
              </a:p>
            </p:txBody>
          </p:sp>
          <p:sp>
            <p:nvSpPr>
              <p:cNvPr id="18460" name="Text Box 10"/>
              <p:cNvSpPr txBox="1">
                <a:spLocks noChangeArrowheads="1"/>
              </p:cNvSpPr>
              <p:nvPr/>
            </p:nvSpPr>
            <p:spPr bwMode="auto">
              <a:xfrm>
                <a:off x="134" y="2329"/>
                <a:ext cx="479" cy="288"/>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000000"/>
                    </a:solidFill>
                    <a:ea typeface="Arial" pitchFamily="27" charset="0"/>
                  </a:rPr>
                  <a:t>[La</a:t>
                </a:r>
                <a:r>
                  <a:rPr lang="en-US" sz="2400" baseline="30000">
                    <a:solidFill>
                      <a:srgbClr val="000000"/>
                    </a:solidFill>
                    <a:ea typeface="Arial" pitchFamily="27" charset="0"/>
                  </a:rPr>
                  <a:t>-</a:t>
                </a:r>
                <a:r>
                  <a:rPr lang="en-US" sz="2400">
                    <a:solidFill>
                      <a:srgbClr val="000000"/>
                    </a:solidFill>
                    <a:ea typeface="Arial" pitchFamily="27" charset="0"/>
                  </a:rPr>
                  <a:t>]</a:t>
                </a:r>
                <a:endParaRPr lang="en-US" sz="2400">
                  <a:solidFill>
                    <a:srgbClr val="000000"/>
                  </a:solidFill>
                  <a:latin typeface="Times New Roman" pitchFamily="27" charset="0"/>
                  <a:ea typeface="Arial" pitchFamily="27" charset="0"/>
                </a:endParaRPr>
              </a:p>
            </p:txBody>
          </p:sp>
        </p:grpSp>
        <p:grpSp>
          <p:nvGrpSpPr>
            <p:cNvPr id="4" name="Group 11"/>
            <p:cNvGrpSpPr>
              <a:grpSpLocks/>
            </p:cNvGrpSpPr>
            <p:nvPr/>
          </p:nvGrpSpPr>
          <p:grpSpPr bwMode="auto">
            <a:xfrm>
              <a:off x="2928" y="1200"/>
              <a:ext cx="1115" cy="2448"/>
              <a:chOff x="3120" y="1152"/>
              <a:chExt cx="1115" cy="2448"/>
            </a:xfrm>
          </p:grpSpPr>
          <p:sp>
            <p:nvSpPr>
              <p:cNvPr id="18454" name="Line 12"/>
              <p:cNvSpPr>
                <a:spLocks noChangeShapeType="1"/>
              </p:cNvSpPr>
              <p:nvPr/>
            </p:nvSpPr>
            <p:spPr bwMode="auto">
              <a:xfrm>
                <a:off x="3312" y="1728"/>
                <a:ext cx="0" cy="1872"/>
              </a:xfrm>
              <a:prstGeom prst="line">
                <a:avLst/>
              </a:prstGeom>
              <a:noFill/>
              <a:ln w="57150">
                <a:solidFill>
                  <a:schemeClr val="tx1"/>
                </a:solidFill>
                <a:round/>
                <a:headEnd/>
                <a:tailEnd/>
              </a:ln>
            </p:spPr>
            <p:txBody>
              <a:bodyPr wrap="none" anchor="ctr">
                <a:prstTxWarp prst="textNoShape">
                  <a:avLst/>
                </a:prstTxWarp>
                <a:spAutoFit/>
              </a:bodyPr>
              <a:lstStyle/>
              <a:p>
                <a:pPr defTabSz="914400" fontAlgn="base">
                  <a:spcBef>
                    <a:spcPct val="0"/>
                  </a:spcBef>
                  <a:spcAft>
                    <a:spcPct val="0"/>
                  </a:spcAft>
                </a:pPr>
                <a:endParaRPr lang="en-US" smtClean="0">
                  <a:solidFill>
                    <a:srgbClr val="000000"/>
                  </a:solidFill>
                  <a:ea typeface="Arial" pitchFamily="27" charset="0"/>
                </a:endParaRPr>
              </a:p>
            </p:txBody>
          </p:sp>
          <p:sp>
            <p:nvSpPr>
              <p:cNvPr id="18455" name="Text Box 13"/>
              <p:cNvSpPr txBox="1">
                <a:spLocks noChangeArrowheads="1"/>
              </p:cNvSpPr>
              <p:nvPr/>
            </p:nvSpPr>
            <p:spPr bwMode="auto">
              <a:xfrm>
                <a:off x="3120" y="1152"/>
                <a:ext cx="1115" cy="288"/>
              </a:xfrm>
              <a:prstGeom prst="rect">
                <a:avLst/>
              </a:prstGeom>
              <a:noFill/>
              <a:ln w="57150">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400">
                    <a:solidFill>
                      <a:srgbClr val="000000"/>
                    </a:solidFill>
                    <a:ea typeface="Arial" pitchFamily="27" charset="0"/>
                  </a:rPr>
                  <a:t>LT</a:t>
                </a:r>
                <a:r>
                  <a:rPr lang="en-US" sz="2400" baseline="-25000">
                    <a:solidFill>
                      <a:srgbClr val="000000"/>
                    </a:solidFill>
                    <a:ea typeface="Arial" pitchFamily="27" charset="0"/>
                  </a:rPr>
                  <a:t>2</a:t>
                </a:r>
                <a:r>
                  <a:rPr lang="en-US" sz="2400">
                    <a:solidFill>
                      <a:srgbClr val="000000"/>
                    </a:solidFill>
                    <a:ea typeface="Arial" pitchFamily="27" charset="0"/>
                  </a:rPr>
                  <a:t> (MLSS)</a:t>
                </a:r>
                <a:endParaRPr lang="en-US" sz="2400">
                  <a:solidFill>
                    <a:srgbClr val="000000"/>
                  </a:solidFill>
                  <a:latin typeface="Times New Roman" pitchFamily="27" charset="0"/>
                  <a:ea typeface="Arial" pitchFamily="27" charset="0"/>
                </a:endParaRPr>
              </a:p>
            </p:txBody>
          </p:sp>
          <p:sp>
            <p:nvSpPr>
              <p:cNvPr id="18456" name="Text Box 14"/>
              <p:cNvSpPr txBox="1">
                <a:spLocks noChangeArrowheads="1"/>
              </p:cNvSpPr>
              <p:nvPr/>
            </p:nvSpPr>
            <p:spPr bwMode="auto">
              <a:xfrm>
                <a:off x="3120" y="1392"/>
                <a:ext cx="432" cy="288"/>
              </a:xfrm>
              <a:prstGeom prst="rect">
                <a:avLst/>
              </a:prstGeom>
              <a:noFill/>
              <a:ln w="57150">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400">
                    <a:solidFill>
                      <a:srgbClr val="000000"/>
                    </a:solidFill>
                    <a:ea typeface="Arial" pitchFamily="27" charset="0"/>
                  </a:rPr>
                  <a:t>VT</a:t>
                </a:r>
                <a:r>
                  <a:rPr lang="en-US" sz="2400" baseline="-25000">
                    <a:solidFill>
                      <a:srgbClr val="000000"/>
                    </a:solidFill>
                    <a:ea typeface="Arial" pitchFamily="27" charset="0"/>
                  </a:rPr>
                  <a:t>2</a:t>
                </a:r>
                <a:endParaRPr lang="en-US" sz="2400">
                  <a:solidFill>
                    <a:srgbClr val="000000"/>
                  </a:solidFill>
                  <a:latin typeface="Times New Roman" pitchFamily="27" charset="0"/>
                  <a:ea typeface="Arial" pitchFamily="27" charset="0"/>
                </a:endParaRPr>
              </a:p>
            </p:txBody>
          </p:sp>
        </p:grpSp>
        <p:grpSp>
          <p:nvGrpSpPr>
            <p:cNvPr id="5" name="Group 15"/>
            <p:cNvGrpSpPr>
              <a:grpSpLocks/>
            </p:cNvGrpSpPr>
            <p:nvPr/>
          </p:nvGrpSpPr>
          <p:grpSpPr bwMode="auto">
            <a:xfrm>
              <a:off x="2256" y="1200"/>
              <a:ext cx="432" cy="2448"/>
              <a:chOff x="2256" y="1200"/>
              <a:chExt cx="432" cy="2448"/>
            </a:xfrm>
          </p:grpSpPr>
          <p:sp>
            <p:nvSpPr>
              <p:cNvPr id="18450" name="Line 16"/>
              <p:cNvSpPr>
                <a:spLocks noChangeShapeType="1"/>
              </p:cNvSpPr>
              <p:nvPr/>
            </p:nvSpPr>
            <p:spPr bwMode="auto">
              <a:xfrm>
                <a:off x="2448" y="1776"/>
                <a:ext cx="0" cy="1872"/>
              </a:xfrm>
              <a:prstGeom prst="line">
                <a:avLst/>
              </a:prstGeom>
              <a:noFill/>
              <a:ln w="57150">
                <a:solidFill>
                  <a:schemeClr val="tx1"/>
                </a:solidFill>
                <a:round/>
                <a:headEnd/>
                <a:tailEnd/>
              </a:ln>
            </p:spPr>
            <p:txBody>
              <a:bodyPr anchor="ctr">
                <a:prstTxWarp prst="textNoShape">
                  <a:avLst/>
                </a:prstTxWarp>
                <a:spAutoFit/>
              </a:bodyPr>
              <a:lstStyle/>
              <a:p>
                <a:pPr defTabSz="914400" fontAlgn="base">
                  <a:spcBef>
                    <a:spcPct val="0"/>
                  </a:spcBef>
                  <a:spcAft>
                    <a:spcPct val="0"/>
                  </a:spcAft>
                </a:pPr>
                <a:endParaRPr lang="en-US" smtClean="0">
                  <a:solidFill>
                    <a:srgbClr val="000000"/>
                  </a:solidFill>
                  <a:ea typeface="Arial" pitchFamily="27" charset="0"/>
                </a:endParaRPr>
              </a:p>
            </p:txBody>
          </p:sp>
          <p:grpSp>
            <p:nvGrpSpPr>
              <p:cNvPr id="6" name="Group 17"/>
              <p:cNvGrpSpPr>
                <a:grpSpLocks/>
              </p:cNvGrpSpPr>
              <p:nvPr/>
            </p:nvGrpSpPr>
            <p:grpSpPr bwMode="auto">
              <a:xfrm>
                <a:off x="2256" y="1200"/>
                <a:ext cx="432" cy="533"/>
                <a:chOff x="2256" y="1248"/>
                <a:chExt cx="432" cy="523"/>
              </a:xfrm>
            </p:grpSpPr>
            <p:sp>
              <p:nvSpPr>
                <p:cNvPr id="18452" name="Text Box 18"/>
                <p:cNvSpPr txBox="1">
                  <a:spLocks noChangeArrowheads="1"/>
                </p:cNvSpPr>
                <p:nvPr/>
              </p:nvSpPr>
              <p:spPr bwMode="auto">
                <a:xfrm>
                  <a:off x="2256" y="1248"/>
                  <a:ext cx="411" cy="28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000000"/>
                      </a:solidFill>
                      <a:ea typeface="Arial" pitchFamily="27" charset="0"/>
                    </a:rPr>
                    <a:t>LT</a:t>
                  </a:r>
                  <a:r>
                    <a:rPr lang="en-US" sz="2400" baseline="-25000">
                      <a:solidFill>
                        <a:srgbClr val="000000"/>
                      </a:solidFill>
                      <a:ea typeface="Arial" pitchFamily="27" charset="0"/>
                    </a:rPr>
                    <a:t>1</a:t>
                  </a:r>
                  <a:endParaRPr lang="en-US" sz="2400">
                    <a:solidFill>
                      <a:srgbClr val="000000"/>
                    </a:solidFill>
                    <a:latin typeface="Times New Roman" pitchFamily="27" charset="0"/>
                    <a:ea typeface="Arial" pitchFamily="27" charset="0"/>
                  </a:endParaRPr>
                </a:p>
              </p:txBody>
            </p:sp>
            <p:sp>
              <p:nvSpPr>
                <p:cNvPr id="18453" name="Text Box 19"/>
                <p:cNvSpPr txBox="1">
                  <a:spLocks noChangeArrowheads="1"/>
                </p:cNvSpPr>
                <p:nvPr/>
              </p:nvSpPr>
              <p:spPr bwMode="auto">
                <a:xfrm>
                  <a:off x="2256" y="1488"/>
                  <a:ext cx="432" cy="28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000000"/>
                      </a:solidFill>
                      <a:ea typeface="Arial" pitchFamily="27" charset="0"/>
                    </a:rPr>
                    <a:t>VT</a:t>
                  </a:r>
                  <a:r>
                    <a:rPr lang="en-US" sz="2400" baseline="-25000">
                      <a:solidFill>
                        <a:srgbClr val="000000"/>
                      </a:solidFill>
                      <a:ea typeface="Arial" pitchFamily="27" charset="0"/>
                    </a:rPr>
                    <a:t>1</a:t>
                  </a:r>
                  <a:endParaRPr lang="en-US" sz="2400">
                    <a:solidFill>
                      <a:srgbClr val="000000"/>
                    </a:solidFill>
                    <a:latin typeface="Times New Roman" pitchFamily="27" charset="0"/>
                    <a:ea typeface="Arial" pitchFamily="27" charset="0"/>
                  </a:endParaRPr>
                </a:p>
              </p:txBody>
            </p:sp>
          </p:grpSp>
        </p:grpSp>
        <p:sp>
          <p:nvSpPr>
            <p:cNvPr id="18446" name="Freeform 20"/>
            <p:cNvSpPr>
              <a:spLocks/>
            </p:cNvSpPr>
            <p:nvPr/>
          </p:nvSpPr>
          <p:spPr bwMode="auto">
            <a:xfrm>
              <a:off x="1432" y="2256"/>
              <a:ext cx="2768" cy="1056"/>
            </a:xfrm>
            <a:custGeom>
              <a:avLst/>
              <a:gdLst>
                <a:gd name="T0" fmla="*/ 0 w 2768"/>
                <a:gd name="T1" fmla="*/ 1676400 h 1056"/>
                <a:gd name="T2" fmla="*/ 622300 w 2768"/>
                <a:gd name="T3" fmla="*/ 1663700 h 1056"/>
                <a:gd name="T4" fmla="*/ 990600 w 2768"/>
                <a:gd name="T5" fmla="*/ 1638300 h 1056"/>
                <a:gd name="T6" fmla="*/ 1257300 w 2768"/>
                <a:gd name="T7" fmla="*/ 1612900 h 1056"/>
                <a:gd name="T8" fmla="*/ 1524000 w 2768"/>
                <a:gd name="T9" fmla="*/ 1562100 h 1056"/>
                <a:gd name="T10" fmla="*/ 1993900 w 2768"/>
                <a:gd name="T11" fmla="*/ 1485900 h 1056"/>
                <a:gd name="T12" fmla="*/ 2381250 w 2768"/>
                <a:gd name="T13" fmla="*/ 1397000 h 1056"/>
                <a:gd name="T14" fmla="*/ 2730500 w 2768"/>
                <a:gd name="T15" fmla="*/ 1282700 h 1056"/>
                <a:gd name="T16" fmla="*/ 3111500 w 2768"/>
                <a:gd name="T17" fmla="*/ 1130300 h 1056"/>
                <a:gd name="T18" fmla="*/ 3314700 w 2768"/>
                <a:gd name="T19" fmla="*/ 1003300 h 1056"/>
                <a:gd name="T20" fmla="*/ 3619500 w 2768"/>
                <a:gd name="T21" fmla="*/ 800100 h 1056"/>
                <a:gd name="T22" fmla="*/ 3886200 w 2768"/>
                <a:gd name="T23" fmla="*/ 558800 h 1056"/>
                <a:gd name="T24" fmla="*/ 4394200 w 2768"/>
                <a:gd name="T25" fmla="*/ 0 h 10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68"/>
                <a:gd name="T40" fmla="*/ 0 h 1056"/>
                <a:gd name="T41" fmla="*/ 2768 w 2768"/>
                <a:gd name="T42" fmla="*/ 1056 h 10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68" h="1056">
                  <a:moveTo>
                    <a:pt x="0" y="1056"/>
                  </a:moveTo>
                  <a:lnTo>
                    <a:pt x="392" y="1048"/>
                  </a:lnTo>
                  <a:lnTo>
                    <a:pt x="624" y="1032"/>
                  </a:lnTo>
                  <a:lnTo>
                    <a:pt x="792" y="1016"/>
                  </a:lnTo>
                  <a:lnTo>
                    <a:pt x="960" y="984"/>
                  </a:lnTo>
                  <a:cubicBezTo>
                    <a:pt x="1037" y="971"/>
                    <a:pt x="1166" y="953"/>
                    <a:pt x="1256" y="936"/>
                  </a:cubicBezTo>
                  <a:cubicBezTo>
                    <a:pt x="1357" y="911"/>
                    <a:pt x="1400" y="915"/>
                    <a:pt x="1500" y="880"/>
                  </a:cubicBezTo>
                  <a:cubicBezTo>
                    <a:pt x="1567" y="861"/>
                    <a:pt x="1643" y="836"/>
                    <a:pt x="1720" y="808"/>
                  </a:cubicBezTo>
                  <a:cubicBezTo>
                    <a:pt x="1797" y="780"/>
                    <a:pt x="1899" y="741"/>
                    <a:pt x="1960" y="712"/>
                  </a:cubicBezTo>
                  <a:cubicBezTo>
                    <a:pt x="2008" y="688"/>
                    <a:pt x="2035" y="667"/>
                    <a:pt x="2088" y="632"/>
                  </a:cubicBezTo>
                  <a:cubicBezTo>
                    <a:pt x="2141" y="597"/>
                    <a:pt x="2220" y="551"/>
                    <a:pt x="2280" y="504"/>
                  </a:cubicBezTo>
                  <a:lnTo>
                    <a:pt x="2448" y="352"/>
                  </a:lnTo>
                  <a:lnTo>
                    <a:pt x="2768" y="0"/>
                  </a:lnTo>
                </a:path>
              </a:pathLst>
            </a:custGeom>
            <a:noFill/>
            <a:ln w="76200">
              <a:solidFill>
                <a:srgbClr val="00CCFF"/>
              </a:solidFill>
              <a:round/>
              <a:headEnd/>
              <a:tailEnd/>
            </a:ln>
          </p:spPr>
          <p:txBody>
            <a:bodyPr anchor="ctr">
              <a:prstTxWarp prst="textNoShape">
                <a:avLst/>
              </a:prstTxWarp>
              <a:spAutoFit/>
            </a:bodyPr>
            <a:lstStyle/>
            <a:p>
              <a:pPr defTabSz="914400" fontAlgn="base">
                <a:spcBef>
                  <a:spcPct val="0"/>
                </a:spcBef>
                <a:spcAft>
                  <a:spcPct val="0"/>
                </a:spcAft>
              </a:pPr>
              <a:endParaRPr lang="en-US" smtClean="0">
                <a:solidFill>
                  <a:srgbClr val="000000"/>
                </a:solidFill>
                <a:ea typeface="Arial" pitchFamily="27" charset="0"/>
              </a:endParaRPr>
            </a:p>
          </p:txBody>
        </p:sp>
        <p:sp>
          <p:nvSpPr>
            <p:cNvPr id="18447" name="Text Box 21"/>
            <p:cNvSpPr txBox="1">
              <a:spLocks noChangeArrowheads="1"/>
            </p:cNvSpPr>
            <p:nvPr/>
          </p:nvSpPr>
          <p:spPr bwMode="auto">
            <a:xfrm>
              <a:off x="4608" y="3312"/>
              <a:ext cx="799" cy="288"/>
            </a:xfrm>
            <a:prstGeom prst="rect">
              <a:avLst/>
            </a:prstGeom>
            <a:noFill/>
            <a:ln w="9525">
              <a:noFill/>
              <a:miter lim="800000"/>
              <a:headEnd/>
              <a:tailEnd/>
            </a:ln>
          </p:spPr>
          <p:txBody>
            <a:bodyPr>
              <a:prstTxWarp prst="textNoShape">
                <a:avLst/>
              </a:prstTxWarp>
              <a:spAutoFit/>
            </a:bodyPr>
            <a:lstStyle/>
            <a:p>
              <a:pPr algn="ctr" defTabSz="914400" eaLnBrk="0" fontAlgn="base" hangingPunct="0">
                <a:spcBef>
                  <a:spcPct val="0"/>
                </a:spcBef>
                <a:spcAft>
                  <a:spcPct val="0"/>
                </a:spcAft>
              </a:pPr>
              <a:endParaRPr lang="en-US" sz="2400" b="1">
                <a:solidFill>
                  <a:srgbClr val="000000"/>
                </a:solidFill>
                <a:latin typeface="Times New Roman" pitchFamily="27" charset="0"/>
                <a:ea typeface="Arial" pitchFamily="27" charset="0"/>
              </a:endParaRPr>
            </a:p>
          </p:txBody>
        </p:sp>
        <p:sp>
          <p:nvSpPr>
            <p:cNvPr id="3106" name="Text Box 22"/>
            <p:cNvSpPr txBox="1">
              <a:spLocks noChangeArrowheads="1"/>
            </p:cNvSpPr>
            <p:nvPr/>
          </p:nvSpPr>
          <p:spPr bwMode="auto">
            <a:xfrm>
              <a:off x="4892" y="2352"/>
              <a:ext cx="116" cy="288"/>
            </a:xfrm>
            <a:prstGeom prst="rect">
              <a:avLst/>
            </a:prstGeom>
            <a:noFill/>
            <a:ln w="9525">
              <a:noFill/>
              <a:miter lim="800000"/>
              <a:headEnd/>
              <a:tailEnd/>
            </a:ln>
          </p:spPr>
          <p:txBody>
            <a:bodyPr wrap="none">
              <a:spAutoFit/>
            </a:bodyPr>
            <a:lstStyle/>
            <a:p>
              <a:pPr algn="ctr" defTabSz="914400" eaLnBrk="0" fontAlgn="base" hangingPunct="0">
                <a:spcBef>
                  <a:spcPct val="0"/>
                </a:spcBef>
                <a:spcAft>
                  <a:spcPct val="0"/>
                </a:spcAft>
                <a:defRPr/>
              </a:pPr>
              <a:endParaRPr lang="en-US" sz="2400" b="1">
                <a:solidFill>
                  <a:srgbClr val="FFFF00"/>
                </a:solidFill>
                <a:effectLst>
                  <a:outerShdw blurRad="38100" dist="38100" dir="2700000" algn="tl">
                    <a:srgbClr val="C0C0C0"/>
                  </a:outerShdw>
                </a:effectLst>
                <a:latin typeface="Times New Roman" pitchFamily="18" charset="0"/>
                <a:ea typeface="Arial" pitchFamily="27" charset="0"/>
              </a:endParaRPr>
            </a:p>
          </p:txBody>
        </p:sp>
        <p:sp>
          <p:nvSpPr>
            <p:cNvPr id="18449" name="Text Box 23"/>
            <p:cNvSpPr txBox="1">
              <a:spLocks noChangeArrowheads="1"/>
            </p:cNvSpPr>
            <p:nvPr/>
          </p:nvSpPr>
          <p:spPr bwMode="auto">
            <a:xfrm>
              <a:off x="4608" y="1488"/>
              <a:ext cx="909" cy="288"/>
            </a:xfrm>
            <a:prstGeom prst="rect">
              <a:avLst/>
            </a:prstGeom>
            <a:noFill/>
            <a:ln w="9525">
              <a:noFill/>
              <a:miter lim="800000"/>
              <a:headEnd/>
              <a:tailEnd/>
            </a:ln>
          </p:spPr>
          <p:txBody>
            <a:bodyPr>
              <a:prstTxWarp prst="textNoShape">
                <a:avLst/>
              </a:prstTxWarp>
              <a:spAutoFit/>
            </a:bodyPr>
            <a:lstStyle/>
            <a:p>
              <a:pPr algn="ctr" defTabSz="914400" eaLnBrk="0" fontAlgn="base" hangingPunct="0">
                <a:spcBef>
                  <a:spcPct val="0"/>
                </a:spcBef>
                <a:spcAft>
                  <a:spcPct val="0"/>
                </a:spcAft>
              </a:pPr>
              <a:endParaRPr lang="en-US" sz="2400">
                <a:solidFill>
                  <a:srgbClr val="FF0000"/>
                </a:solidFill>
                <a:latin typeface="Times New Roman" pitchFamily="27" charset="0"/>
                <a:ea typeface="Arial" pitchFamily="27" charset="0"/>
              </a:endParaRPr>
            </a:p>
          </p:txBody>
        </p:sp>
      </p:grpSp>
      <p:sp>
        <p:nvSpPr>
          <p:cNvPr id="26" name="Rectangle 25"/>
          <p:cNvSpPr/>
          <p:nvPr/>
        </p:nvSpPr>
        <p:spPr>
          <a:xfrm>
            <a:off x="0" y="-2906"/>
            <a:ext cx="395536" cy="260648"/>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dirty="0" smtClean="0"/>
              <a:t>Work efficiency/economy</a:t>
            </a:r>
            <a:endParaRPr lang="en-US" dirty="0"/>
          </a:p>
        </p:txBody>
      </p:sp>
      <p:graphicFrame>
        <p:nvGraphicFramePr>
          <p:cNvPr id="4" name="Diagram 3"/>
          <p:cNvGraphicFramePr/>
          <p:nvPr/>
        </p:nvGraphicFramePr>
        <p:xfrm>
          <a:off x="685800" y="1899024"/>
          <a:ext cx="7570694" cy="4958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p:cNvCxnSpPr/>
          <p:nvPr/>
        </p:nvCxnSpPr>
        <p:spPr>
          <a:xfrm>
            <a:off x="5629835" y="3881718"/>
            <a:ext cx="842682"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5455023" y="3617260"/>
            <a:ext cx="349625"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50774_full-prt.jpg"/>
          <p:cNvPicPr>
            <a:picLocks noChangeAspect="1"/>
          </p:cNvPicPr>
          <p:nvPr/>
        </p:nvPicPr>
        <p:blipFill>
          <a:blip r:embed="rId3"/>
          <a:stretch>
            <a:fillRect/>
          </a:stretch>
        </p:blipFill>
        <p:spPr>
          <a:xfrm>
            <a:off x="10758" y="0"/>
            <a:ext cx="3810000" cy="5715000"/>
          </a:xfrm>
          <a:prstGeom prst="rect">
            <a:avLst/>
          </a:prstGeom>
          <a:ln>
            <a:noFill/>
          </a:ln>
          <a:effectLst>
            <a:softEdge rad="112500"/>
          </a:effectLst>
        </p:spPr>
      </p:pic>
      <p:sp>
        <p:nvSpPr>
          <p:cNvPr id="5" name="TextBox 4"/>
          <p:cNvSpPr txBox="1"/>
          <p:nvPr/>
        </p:nvSpPr>
        <p:spPr>
          <a:xfrm>
            <a:off x="181436" y="5813958"/>
            <a:ext cx="4591258" cy="646331"/>
          </a:xfrm>
          <a:prstGeom prst="rect">
            <a:avLst/>
          </a:prstGeom>
          <a:noFill/>
        </p:spPr>
        <p:txBody>
          <a:bodyPr wrap="none" rtlCol="0">
            <a:spAutoFit/>
          </a:bodyPr>
          <a:lstStyle/>
          <a:p>
            <a:r>
              <a:rPr lang="en-US" dirty="0" smtClean="0"/>
              <a:t>Derek Clayton, 2:08:34 in 1969</a:t>
            </a:r>
          </a:p>
          <a:p>
            <a:r>
              <a:rPr lang="en-US" dirty="0" smtClean="0"/>
              <a:t>VO</a:t>
            </a:r>
            <a:r>
              <a:rPr lang="en-US" baseline="-25000" dirty="0" smtClean="0"/>
              <a:t>2</a:t>
            </a:r>
            <a:r>
              <a:rPr lang="en-US" dirty="0" smtClean="0"/>
              <a:t>max 70 ml</a:t>
            </a:r>
            <a:r>
              <a:rPr lang="en-US" baseline="30000" dirty="0" smtClean="0"/>
              <a:t>.</a:t>
            </a:r>
            <a:r>
              <a:rPr lang="en-US" dirty="0" smtClean="0"/>
              <a:t>min</a:t>
            </a:r>
            <a:r>
              <a:rPr lang="en-US" baseline="30000" dirty="0" smtClean="0"/>
              <a:t>.</a:t>
            </a:r>
            <a:r>
              <a:rPr lang="en-US" dirty="0" smtClean="0"/>
              <a:t>kg</a:t>
            </a:r>
            <a:r>
              <a:rPr lang="en-US" baseline="30000" dirty="0" smtClean="0"/>
              <a:t>-1</a:t>
            </a:r>
            <a:r>
              <a:rPr lang="en-US" dirty="0" smtClean="0"/>
              <a:t>, LT 86% of VO2max</a:t>
            </a:r>
            <a:endParaRPr lang="en-US" dirty="0"/>
          </a:p>
        </p:txBody>
      </p:sp>
      <p:pic>
        <p:nvPicPr>
          <p:cNvPr id="7" name="Picture 6"/>
          <p:cNvPicPr>
            <a:picLocks noChangeAspect="1"/>
          </p:cNvPicPr>
          <p:nvPr/>
        </p:nvPicPr>
        <p:blipFill>
          <a:blip r:embed="rId4"/>
          <a:srcRect l="13569" r="12757" b="73530"/>
          <a:stretch>
            <a:fillRect/>
          </a:stretch>
        </p:blipFill>
        <p:spPr>
          <a:xfrm>
            <a:off x="4210972" y="98958"/>
            <a:ext cx="4892746" cy="2622471"/>
          </a:xfrm>
          <a:prstGeom prst="rect">
            <a:avLst/>
          </a:prstGeom>
        </p:spPr>
      </p:pic>
      <p:sp>
        <p:nvSpPr>
          <p:cNvPr id="6" name="TextBox 5"/>
          <p:cNvSpPr txBox="1"/>
          <p:nvPr/>
        </p:nvSpPr>
        <p:spPr>
          <a:xfrm>
            <a:off x="4210972" y="3523129"/>
            <a:ext cx="4655177" cy="1938992"/>
          </a:xfrm>
          <a:prstGeom prst="rect">
            <a:avLst/>
          </a:prstGeom>
          <a:noFill/>
        </p:spPr>
        <p:txBody>
          <a:bodyPr wrap="square" rtlCol="0">
            <a:spAutoFit/>
          </a:bodyPr>
          <a:lstStyle/>
          <a:p>
            <a:r>
              <a:rPr lang="nb-NO" sz="2400" dirty="0" smtClean="0"/>
              <a:t>His </a:t>
            </a:r>
            <a:r>
              <a:rPr lang="nb-NO" sz="2400" dirty="0" err="1" smtClean="0"/>
              <a:t>barrier</a:t>
            </a:r>
            <a:r>
              <a:rPr lang="nb-NO" sz="2400" dirty="0" smtClean="0"/>
              <a:t> breaking </a:t>
            </a:r>
            <a:r>
              <a:rPr lang="nb-NO" sz="2400" dirty="0" err="1" smtClean="0"/>
              <a:t>performances</a:t>
            </a:r>
            <a:r>
              <a:rPr lang="nb-NO" sz="2400" dirty="0" smtClean="0"/>
              <a:t> </a:t>
            </a:r>
            <a:r>
              <a:rPr lang="nb-NO" sz="2400" dirty="0" err="1" smtClean="0"/>
              <a:t>could</a:t>
            </a:r>
            <a:r>
              <a:rPr lang="nb-NO" sz="2400" dirty="0" smtClean="0"/>
              <a:t> </a:t>
            </a:r>
            <a:r>
              <a:rPr lang="nb-NO" sz="2400" dirty="0" err="1" smtClean="0"/>
              <a:t>only</a:t>
            </a:r>
            <a:r>
              <a:rPr lang="nb-NO" sz="2400" dirty="0" smtClean="0"/>
              <a:t> be </a:t>
            </a:r>
            <a:r>
              <a:rPr lang="nb-NO" sz="2400" dirty="0" err="1" smtClean="0"/>
              <a:t>explained</a:t>
            </a:r>
            <a:r>
              <a:rPr lang="nb-NO" sz="2400" dirty="0" smtClean="0"/>
              <a:t> by a </a:t>
            </a:r>
            <a:r>
              <a:rPr lang="nb-NO" sz="2400" dirty="0" err="1" smtClean="0"/>
              <a:t>high</a:t>
            </a:r>
            <a:r>
              <a:rPr lang="nb-NO" sz="2400" dirty="0" smtClean="0"/>
              <a:t> </a:t>
            </a:r>
            <a:r>
              <a:rPr lang="nb-NO" sz="2400" dirty="0" err="1" smtClean="0"/>
              <a:t>running</a:t>
            </a:r>
            <a:r>
              <a:rPr lang="nb-NO" sz="2400" dirty="0" smtClean="0"/>
              <a:t> </a:t>
            </a:r>
            <a:r>
              <a:rPr lang="nb-NO" sz="2400" dirty="0" err="1" smtClean="0"/>
              <a:t>economy</a:t>
            </a:r>
            <a:r>
              <a:rPr lang="nb-NO" sz="2400" dirty="0" smtClean="0"/>
              <a:t> to </a:t>
            </a:r>
            <a:r>
              <a:rPr lang="nb-NO" sz="2400" dirty="0" err="1" smtClean="0"/>
              <a:t>compensate</a:t>
            </a:r>
            <a:r>
              <a:rPr lang="nb-NO" sz="2400" dirty="0" smtClean="0"/>
              <a:t> for his </a:t>
            </a:r>
            <a:r>
              <a:rPr lang="nb-NO" sz="2400" dirty="0" err="1" smtClean="0"/>
              <a:t>good</a:t>
            </a:r>
            <a:r>
              <a:rPr lang="nb-NO" sz="2400" dirty="0" smtClean="0"/>
              <a:t> </a:t>
            </a:r>
            <a:r>
              <a:rPr lang="nb-NO" sz="2400" dirty="0" err="1" smtClean="0"/>
              <a:t>but</a:t>
            </a:r>
            <a:r>
              <a:rPr lang="nb-NO" sz="2400" dirty="0" smtClean="0"/>
              <a:t> not </a:t>
            </a:r>
            <a:r>
              <a:rPr lang="nb-NO" sz="2400" dirty="0" err="1" smtClean="0"/>
              <a:t>great</a:t>
            </a:r>
            <a:r>
              <a:rPr lang="nb-NO" sz="2400" dirty="0" smtClean="0"/>
              <a:t> </a:t>
            </a:r>
            <a:r>
              <a:rPr lang="nb-NO" sz="2400" dirty="0" err="1" smtClean="0"/>
              <a:t>maximal</a:t>
            </a:r>
            <a:r>
              <a:rPr lang="nb-NO" sz="2400" dirty="0" smtClean="0"/>
              <a:t> </a:t>
            </a:r>
            <a:r>
              <a:rPr lang="nb-NO" sz="2400" dirty="0" err="1" smtClean="0"/>
              <a:t>oxygen</a:t>
            </a:r>
            <a:r>
              <a:rPr lang="nb-NO" sz="2400" dirty="0" smtClean="0"/>
              <a:t> </a:t>
            </a:r>
            <a:r>
              <a:rPr lang="nb-NO" sz="2400" dirty="0" err="1" smtClean="0"/>
              <a:t>consumption</a:t>
            </a:r>
            <a:r>
              <a:rPr lang="nb-NO" sz="2400" dirty="0" smtClean="0"/>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Efficiency/Economy testing</a:t>
            </a:r>
            <a:endParaRPr lang="en-US" dirty="0"/>
          </a:p>
        </p:txBody>
      </p:sp>
      <p:pic>
        <p:nvPicPr>
          <p:cNvPr id="47106" name="Picture 2"/>
          <p:cNvPicPr>
            <a:picLocks noChangeAspect="1" noChangeArrowheads="1"/>
          </p:cNvPicPr>
          <p:nvPr/>
        </p:nvPicPr>
        <p:blipFill>
          <a:blip r:embed="rId3"/>
          <a:srcRect/>
          <a:stretch>
            <a:fillRect/>
          </a:stretch>
        </p:blipFill>
        <p:spPr bwMode="auto">
          <a:xfrm>
            <a:off x="326878" y="1864659"/>
            <a:ext cx="8544286" cy="3711388"/>
          </a:xfrm>
          <a:prstGeom prst="rect">
            <a:avLst/>
          </a:prstGeom>
          <a:noFill/>
          <a:ln w="9525">
            <a:noFill/>
            <a:miter lim="800000"/>
            <a:headEnd/>
            <a:tailEnd/>
          </a:ln>
        </p:spPr>
      </p:pic>
      <p:sp>
        <p:nvSpPr>
          <p:cNvPr id="4" name="TextBox 3"/>
          <p:cNvSpPr txBox="1"/>
          <p:nvPr/>
        </p:nvSpPr>
        <p:spPr>
          <a:xfrm>
            <a:off x="326878" y="5726668"/>
            <a:ext cx="6820825" cy="923330"/>
          </a:xfrm>
          <a:prstGeom prst="rect">
            <a:avLst/>
          </a:prstGeom>
          <a:noFill/>
        </p:spPr>
        <p:txBody>
          <a:bodyPr wrap="square" rtlCol="0">
            <a:spAutoFit/>
          </a:bodyPr>
          <a:lstStyle/>
          <a:p>
            <a:r>
              <a:rPr lang="en-US" dirty="0" smtClean="0"/>
              <a:t>David L. </a:t>
            </a:r>
            <a:r>
              <a:rPr lang="en-US" dirty="0" err="1" smtClean="0"/>
              <a:t>Costill</a:t>
            </a:r>
            <a:r>
              <a:rPr lang="en-US" dirty="0" smtClean="0"/>
              <a:t>, H. Thomason, &amp; E. Roberts.  Fractional utilization of the aerobic capacity during distance running. Med. Sci. Sports. </a:t>
            </a:r>
            <a:r>
              <a:rPr lang="en-US" dirty="0" err="1" smtClean="0"/>
              <a:t>Exerc</a:t>
            </a:r>
            <a:r>
              <a:rPr lang="en-US" dirty="0" smtClean="0"/>
              <a:t>.  5(4):248-252, 1973.</a:t>
            </a:r>
            <a:endParaRPr lang="en-US" dirty="0"/>
          </a:p>
        </p:txBody>
      </p:sp>
      <p:pic>
        <p:nvPicPr>
          <p:cNvPr id="6" name="Picture 2"/>
          <p:cNvPicPr>
            <a:picLocks noChangeAspect="1" noChangeArrowheads="1"/>
          </p:cNvPicPr>
          <p:nvPr/>
        </p:nvPicPr>
        <p:blipFill>
          <a:blip r:embed="rId3"/>
          <a:srcRect l="61145" t="12979" r="19782" b="29452"/>
          <a:stretch>
            <a:fillRect/>
          </a:stretch>
        </p:blipFill>
        <p:spPr bwMode="auto">
          <a:xfrm>
            <a:off x="5545238" y="2342891"/>
            <a:ext cx="1629624" cy="21366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srcRect/>
          <a:stretch>
            <a:fillRect/>
          </a:stretch>
        </p:blipFill>
        <p:spPr bwMode="auto">
          <a:xfrm rot="-60000">
            <a:off x="51120" y="289747"/>
            <a:ext cx="6027371" cy="5910820"/>
          </a:xfrm>
          <a:prstGeom prst="rect">
            <a:avLst/>
          </a:prstGeom>
          <a:noFill/>
          <a:ln w="9525">
            <a:noFill/>
            <a:miter lim="800000"/>
            <a:headEnd/>
            <a:tailEnd/>
          </a:ln>
        </p:spPr>
      </p:pic>
      <p:sp>
        <p:nvSpPr>
          <p:cNvPr id="3" name="Rectangle 2"/>
          <p:cNvSpPr/>
          <p:nvPr/>
        </p:nvSpPr>
        <p:spPr>
          <a:xfrm>
            <a:off x="197931" y="1577987"/>
            <a:ext cx="5475756" cy="539497"/>
          </a:xfrm>
          <a:prstGeom prst="rect">
            <a:avLst/>
          </a:prstGeom>
          <a:solidFill>
            <a:srgbClr val="FF0000">
              <a:alpha val="2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49623" y="6397598"/>
            <a:ext cx="8187819" cy="276999"/>
          </a:xfrm>
          <a:prstGeom prst="rect">
            <a:avLst/>
          </a:prstGeom>
          <a:noFill/>
        </p:spPr>
        <p:txBody>
          <a:bodyPr wrap="none" rtlCol="0">
            <a:spAutoFit/>
          </a:bodyPr>
          <a:lstStyle/>
          <a:p>
            <a:r>
              <a:rPr lang="en-US" sz="1200" dirty="0" err="1" smtClean="0"/>
              <a:t>Costill</a:t>
            </a:r>
            <a:r>
              <a:rPr lang="en-US" sz="1200" dirty="0" smtClean="0"/>
              <a:t> DL et al. Fractional utilization of the aerobic capacity during distance running.  Med Sci Sports 5(4), 248-252, 1973.</a:t>
            </a:r>
            <a:endParaRPr lang="en-US" sz="1200" dirty="0"/>
          </a:p>
        </p:txBody>
      </p:sp>
      <p:sp>
        <p:nvSpPr>
          <p:cNvPr id="6" name="TextBox 5"/>
          <p:cNvSpPr txBox="1"/>
          <p:nvPr/>
        </p:nvSpPr>
        <p:spPr>
          <a:xfrm>
            <a:off x="6367983" y="936325"/>
            <a:ext cx="2196435" cy="3108543"/>
          </a:xfrm>
          <a:prstGeom prst="rect">
            <a:avLst/>
          </a:prstGeom>
          <a:noFill/>
        </p:spPr>
        <p:txBody>
          <a:bodyPr wrap="none" rtlCol="0">
            <a:spAutoFit/>
          </a:bodyPr>
          <a:lstStyle/>
          <a:p>
            <a:r>
              <a:rPr lang="en-US" sz="2800" dirty="0" smtClean="0"/>
              <a:t>Two athletes</a:t>
            </a:r>
          </a:p>
          <a:p>
            <a:r>
              <a:rPr lang="en-US" sz="2800" dirty="0" smtClean="0"/>
              <a:t>with same </a:t>
            </a:r>
          </a:p>
          <a:p>
            <a:r>
              <a:rPr lang="en-US" sz="2800" dirty="0" smtClean="0"/>
              <a:t>performance</a:t>
            </a:r>
          </a:p>
          <a:p>
            <a:r>
              <a:rPr lang="en-US" sz="2800" dirty="0" smtClean="0"/>
              <a:t>time but 14%</a:t>
            </a:r>
          </a:p>
          <a:p>
            <a:r>
              <a:rPr lang="en-US" sz="2800" dirty="0" smtClean="0"/>
              <a:t>difference in</a:t>
            </a:r>
          </a:p>
          <a:p>
            <a:r>
              <a:rPr lang="en-US" sz="2800" dirty="0" smtClean="0"/>
              <a:t>estimated </a:t>
            </a:r>
          </a:p>
          <a:p>
            <a:r>
              <a:rPr lang="en-US" sz="2800" dirty="0" smtClean="0"/>
              <a:t>oxygen cost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32231"/>
            <a:ext cx="7770813" cy="1371600"/>
          </a:xfrm>
        </p:spPr>
        <p:txBody>
          <a:bodyPr/>
          <a:lstStyle/>
          <a:p>
            <a:r>
              <a:rPr lang="en-US" sz="3600" dirty="0" smtClean="0"/>
              <a:t>David </a:t>
            </a:r>
            <a:r>
              <a:rPr lang="en-US" sz="3600" dirty="0" err="1" smtClean="0"/>
              <a:t>Costill</a:t>
            </a:r>
            <a:r>
              <a:rPr lang="en-US" sz="3600" dirty="0" smtClean="0"/>
              <a:t>- leads a new generation of applied sport scientists in 70’s-80’s</a:t>
            </a:r>
            <a:endParaRPr lang="en-US" sz="3600" dirty="0"/>
          </a:p>
        </p:txBody>
      </p:sp>
      <p:pic>
        <p:nvPicPr>
          <p:cNvPr id="5" name="Picture 4" descr="images.jpeg"/>
          <p:cNvPicPr>
            <a:picLocks noChangeAspect="1"/>
          </p:cNvPicPr>
          <p:nvPr/>
        </p:nvPicPr>
        <p:blipFill>
          <a:blip r:embed="rId3"/>
          <a:stretch>
            <a:fillRect/>
          </a:stretch>
        </p:blipFill>
        <p:spPr>
          <a:xfrm>
            <a:off x="451692" y="1758528"/>
            <a:ext cx="3080145" cy="4781120"/>
          </a:xfrm>
          <a:prstGeom prst="rect">
            <a:avLst/>
          </a:prstGeom>
          <a:ln>
            <a:noFill/>
          </a:ln>
          <a:effectLst>
            <a:softEdge rad="112500"/>
          </a:effectLst>
        </p:spPr>
      </p:pic>
      <p:pic>
        <p:nvPicPr>
          <p:cNvPr id="6" name="Picture 5" descr="DownloadedFile.jpeg"/>
          <p:cNvPicPr>
            <a:picLocks noChangeAspect="1"/>
          </p:cNvPicPr>
          <p:nvPr/>
        </p:nvPicPr>
        <p:blipFill>
          <a:blip r:embed="rId4"/>
          <a:stretch>
            <a:fillRect/>
          </a:stretch>
        </p:blipFill>
        <p:spPr>
          <a:xfrm>
            <a:off x="7737118" y="0"/>
            <a:ext cx="1438990" cy="2024074"/>
          </a:xfrm>
          <a:prstGeom prst="rect">
            <a:avLst/>
          </a:prstGeom>
          <a:ln>
            <a:noFill/>
          </a:ln>
          <a:effectLst>
            <a:softEdge rad="112500"/>
          </a:effectLst>
        </p:spPr>
      </p:pic>
      <p:pic>
        <p:nvPicPr>
          <p:cNvPr id="31746" name="Picture 2" descr="http://ecx.images-amazon.com/images/I/41XJP0MDKBL._SL500_AA300_.jpg"/>
          <p:cNvPicPr>
            <a:picLocks noChangeAspect="1" noChangeArrowheads="1"/>
          </p:cNvPicPr>
          <p:nvPr/>
        </p:nvPicPr>
        <p:blipFill>
          <a:blip r:embed="rId5"/>
          <a:srcRect l="17055" r="17403"/>
          <a:stretch>
            <a:fillRect/>
          </a:stretch>
        </p:blipFill>
        <p:spPr bwMode="auto">
          <a:xfrm>
            <a:off x="4307594" y="1758528"/>
            <a:ext cx="3140221" cy="479114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42047"/>
            <a:ext cx="7772400" cy="1470025"/>
          </a:xfrm>
        </p:spPr>
        <p:txBody>
          <a:bodyPr/>
          <a:lstStyle/>
          <a:p>
            <a:r>
              <a:rPr lang="en-US" sz="4800" dirty="0" smtClean="0"/>
              <a:t>The very, very beginning?</a:t>
            </a:r>
            <a:endParaRPr lang="en-US" sz="4800" dirty="0"/>
          </a:p>
        </p:txBody>
      </p:sp>
      <p:pic>
        <p:nvPicPr>
          <p:cNvPr id="4" name="Picture 3" descr="Van_Drebbel.jpg"/>
          <p:cNvPicPr>
            <a:picLocks noChangeAspect="1"/>
          </p:cNvPicPr>
          <p:nvPr/>
        </p:nvPicPr>
        <p:blipFill>
          <a:blip r:embed="rId3"/>
          <a:stretch>
            <a:fillRect/>
          </a:stretch>
        </p:blipFill>
        <p:spPr>
          <a:xfrm>
            <a:off x="320916" y="1470025"/>
            <a:ext cx="6111840" cy="4186192"/>
          </a:xfrm>
          <a:prstGeom prst="rect">
            <a:avLst/>
          </a:prstGeom>
          <a:ln>
            <a:noFill/>
          </a:ln>
          <a:effectLst>
            <a:softEdge rad="112500"/>
          </a:effectLst>
        </p:spPr>
      </p:pic>
      <p:pic>
        <p:nvPicPr>
          <p:cNvPr id="5" name="Picture 4" descr="200px-Drebbel_Van_Sichem_ca_1631_groot.jpg"/>
          <p:cNvPicPr>
            <a:picLocks noChangeAspect="1"/>
          </p:cNvPicPr>
          <p:nvPr/>
        </p:nvPicPr>
        <p:blipFill>
          <a:blip r:embed="rId4"/>
          <a:stretch>
            <a:fillRect/>
          </a:stretch>
        </p:blipFill>
        <p:spPr>
          <a:xfrm>
            <a:off x="6932382" y="1470025"/>
            <a:ext cx="1905000" cy="2105025"/>
          </a:xfrm>
          <a:prstGeom prst="rect">
            <a:avLst/>
          </a:prstGeom>
        </p:spPr>
      </p:pic>
      <p:sp>
        <p:nvSpPr>
          <p:cNvPr id="6" name="TextBox 5"/>
          <p:cNvSpPr txBox="1"/>
          <p:nvPr/>
        </p:nvSpPr>
        <p:spPr>
          <a:xfrm>
            <a:off x="6932382" y="3776899"/>
            <a:ext cx="1980029" cy="646331"/>
          </a:xfrm>
          <a:prstGeom prst="rect">
            <a:avLst/>
          </a:prstGeom>
          <a:noFill/>
        </p:spPr>
        <p:txBody>
          <a:bodyPr wrap="none" rtlCol="0">
            <a:spAutoFit/>
          </a:bodyPr>
          <a:lstStyle/>
          <a:p>
            <a:r>
              <a:rPr lang="en-US" dirty="0" smtClean="0"/>
              <a:t>Cornelius </a:t>
            </a:r>
            <a:r>
              <a:rPr lang="en-US" dirty="0" err="1" smtClean="0"/>
              <a:t>Drebbel</a:t>
            </a:r>
            <a:endParaRPr lang="en-US" dirty="0" smtClean="0"/>
          </a:p>
          <a:p>
            <a:r>
              <a:rPr lang="en-US" dirty="0" smtClean="0"/>
              <a:t>1572-1633</a:t>
            </a:r>
            <a:endParaRPr lang="en-US" dirty="0"/>
          </a:p>
        </p:txBody>
      </p:sp>
      <p:sp>
        <p:nvSpPr>
          <p:cNvPr id="7" name="TextBox 6"/>
          <p:cNvSpPr txBox="1"/>
          <p:nvPr/>
        </p:nvSpPr>
        <p:spPr>
          <a:xfrm>
            <a:off x="203221" y="5805540"/>
            <a:ext cx="8505085" cy="923330"/>
          </a:xfrm>
          <a:prstGeom prst="rect">
            <a:avLst/>
          </a:prstGeom>
          <a:noFill/>
        </p:spPr>
        <p:txBody>
          <a:bodyPr wrap="none" rtlCol="0">
            <a:spAutoFit/>
          </a:bodyPr>
          <a:lstStyle/>
          <a:p>
            <a:r>
              <a:rPr lang="en-US" dirty="0" smtClean="0"/>
              <a:t>Dutchman who built a submarine that rowed up the Thames in 1621 and stayed</a:t>
            </a:r>
          </a:p>
          <a:p>
            <a:r>
              <a:rPr lang="en-US" dirty="0" smtClean="0"/>
              <a:t> underwater for up to 3 hours.  Probably used oxygen generated by burning potassium</a:t>
            </a:r>
          </a:p>
          <a:p>
            <a:r>
              <a:rPr lang="en-US" dirty="0" smtClean="0"/>
              <a:t> nitrate to keep rowers from becoming hypoxic during exercise.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1140" name="Picture 4"/>
          <p:cNvPicPr>
            <a:picLocks noChangeAspect="1" noChangeArrowheads="1"/>
          </p:cNvPicPr>
          <p:nvPr/>
        </p:nvPicPr>
        <p:blipFill>
          <a:blip r:embed="rId3"/>
          <a:srcRect/>
          <a:stretch>
            <a:fillRect/>
          </a:stretch>
        </p:blipFill>
        <p:spPr bwMode="auto">
          <a:xfrm>
            <a:off x="3884807" y="0"/>
            <a:ext cx="5259193" cy="823865"/>
          </a:xfrm>
          <a:prstGeom prst="rect">
            <a:avLst/>
          </a:prstGeom>
          <a:noFill/>
          <a:ln w="9525">
            <a:noFill/>
            <a:miter lim="800000"/>
            <a:headEnd/>
            <a:tailEnd/>
          </a:ln>
        </p:spPr>
      </p:pic>
      <p:sp>
        <p:nvSpPr>
          <p:cNvPr id="24" name="TextBox 23"/>
          <p:cNvSpPr txBox="1"/>
          <p:nvPr/>
        </p:nvSpPr>
        <p:spPr>
          <a:xfrm>
            <a:off x="4175604" y="1176950"/>
            <a:ext cx="1335366" cy="646331"/>
          </a:xfrm>
          <a:prstGeom prst="rect">
            <a:avLst/>
          </a:prstGeom>
          <a:noFill/>
        </p:spPr>
        <p:txBody>
          <a:bodyPr wrap="none" rtlCol="0">
            <a:spAutoFit/>
          </a:bodyPr>
          <a:lstStyle/>
          <a:p>
            <a:r>
              <a:rPr lang="en-US" dirty="0" smtClean="0"/>
              <a:t>No change</a:t>
            </a:r>
          </a:p>
          <a:p>
            <a:r>
              <a:rPr lang="en-US" dirty="0" smtClean="0"/>
              <a:t>in VO2max</a:t>
            </a:r>
            <a:endParaRPr lang="en-US" dirty="0"/>
          </a:p>
        </p:txBody>
      </p:sp>
      <p:grpSp>
        <p:nvGrpSpPr>
          <p:cNvPr id="31" name="Group 30"/>
          <p:cNvGrpSpPr/>
          <p:nvPr/>
        </p:nvGrpSpPr>
        <p:grpSpPr>
          <a:xfrm>
            <a:off x="0" y="2428859"/>
            <a:ext cx="4074059" cy="2162148"/>
            <a:chOff x="0" y="2428859"/>
            <a:chExt cx="4074059" cy="2162148"/>
          </a:xfrm>
        </p:grpSpPr>
        <p:grpSp>
          <p:nvGrpSpPr>
            <p:cNvPr id="19" name="Group 18"/>
            <p:cNvGrpSpPr/>
            <p:nvPr/>
          </p:nvGrpSpPr>
          <p:grpSpPr>
            <a:xfrm>
              <a:off x="0" y="2428859"/>
              <a:ext cx="4074059" cy="2162148"/>
              <a:chOff x="0" y="2509440"/>
              <a:chExt cx="4454305" cy="2680444"/>
            </a:xfrm>
          </p:grpSpPr>
          <p:grpSp>
            <p:nvGrpSpPr>
              <p:cNvPr id="11" name="Group 10"/>
              <p:cNvGrpSpPr/>
              <p:nvPr/>
            </p:nvGrpSpPr>
            <p:grpSpPr>
              <a:xfrm>
                <a:off x="0" y="2509440"/>
                <a:ext cx="4454305" cy="2680444"/>
                <a:chOff x="0" y="181069"/>
                <a:chExt cx="4613401" cy="2680444"/>
              </a:xfrm>
            </p:grpSpPr>
            <p:pic>
              <p:nvPicPr>
                <p:cNvPr id="91139" name="Picture 3"/>
                <p:cNvPicPr>
                  <a:picLocks noChangeAspect="1" noChangeArrowheads="1"/>
                </p:cNvPicPr>
                <p:nvPr/>
              </p:nvPicPr>
              <p:blipFill>
                <a:blip r:embed="rId4"/>
                <a:srcRect/>
                <a:stretch>
                  <a:fillRect/>
                </a:stretch>
              </p:blipFill>
              <p:spPr bwMode="auto">
                <a:xfrm>
                  <a:off x="0" y="181069"/>
                  <a:ext cx="4613401" cy="2680444"/>
                </a:xfrm>
                <a:prstGeom prst="rect">
                  <a:avLst/>
                </a:prstGeom>
                <a:noFill/>
                <a:ln w="9525">
                  <a:noFill/>
                  <a:miter lim="800000"/>
                  <a:headEnd/>
                  <a:tailEnd/>
                </a:ln>
              </p:spPr>
            </p:pic>
            <p:sp>
              <p:nvSpPr>
                <p:cNvPr id="9" name="Freeform 8"/>
                <p:cNvSpPr/>
                <p:nvPr/>
              </p:nvSpPr>
              <p:spPr>
                <a:xfrm>
                  <a:off x="579422" y="615636"/>
                  <a:ext cx="1566249" cy="1104522"/>
                </a:xfrm>
                <a:custGeom>
                  <a:avLst/>
                  <a:gdLst>
                    <a:gd name="connsiteX0" fmla="*/ 0 w 1566249"/>
                    <a:gd name="connsiteY0" fmla="*/ 1104522 h 1104522"/>
                    <a:gd name="connsiteX1" fmla="*/ 398352 w 1566249"/>
                    <a:gd name="connsiteY1" fmla="*/ 1068309 h 1104522"/>
                    <a:gd name="connsiteX2" fmla="*/ 669956 w 1566249"/>
                    <a:gd name="connsiteY2" fmla="*/ 968720 h 1104522"/>
                    <a:gd name="connsiteX3" fmla="*/ 977774 w 1566249"/>
                    <a:gd name="connsiteY3" fmla="*/ 805758 h 1104522"/>
                    <a:gd name="connsiteX4" fmla="*/ 1294645 w 1566249"/>
                    <a:gd name="connsiteY4" fmla="*/ 398352 h 1104522"/>
                    <a:gd name="connsiteX5" fmla="*/ 1566249 w 1566249"/>
                    <a:gd name="connsiteY5" fmla="*/ 0 h 110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249" h="1104522">
                      <a:moveTo>
                        <a:pt x="0" y="1104522"/>
                      </a:moveTo>
                      <a:cubicBezTo>
                        <a:pt x="143346" y="1097732"/>
                        <a:pt x="286693" y="1090943"/>
                        <a:pt x="398352" y="1068309"/>
                      </a:cubicBezTo>
                      <a:cubicBezTo>
                        <a:pt x="510011" y="1045675"/>
                        <a:pt x="573386" y="1012479"/>
                        <a:pt x="669956" y="968720"/>
                      </a:cubicBezTo>
                      <a:cubicBezTo>
                        <a:pt x="766526" y="924962"/>
                        <a:pt x="873659" y="900819"/>
                        <a:pt x="977774" y="805758"/>
                      </a:cubicBezTo>
                      <a:cubicBezTo>
                        <a:pt x="1081889" y="710697"/>
                        <a:pt x="1196566" y="532645"/>
                        <a:pt x="1294645" y="398352"/>
                      </a:cubicBezTo>
                      <a:cubicBezTo>
                        <a:pt x="1392724" y="264059"/>
                        <a:pt x="1479486" y="132029"/>
                        <a:pt x="1566249"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10" name="Freeform 9"/>
                <p:cNvSpPr/>
                <p:nvPr/>
              </p:nvSpPr>
              <p:spPr>
                <a:xfrm>
                  <a:off x="724277" y="660903"/>
                  <a:ext cx="3087232" cy="1145263"/>
                </a:xfrm>
                <a:custGeom>
                  <a:avLst/>
                  <a:gdLst>
                    <a:gd name="connsiteX0" fmla="*/ 0 w 3087232"/>
                    <a:gd name="connsiteY0" fmla="*/ 1131683 h 1145263"/>
                    <a:gd name="connsiteX1" fmla="*/ 769545 w 3087232"/>
                    <a:gd name="connsiteY1" fmla="*/ 1140737 h 1145263"/>
                    <a:gd name="connsiteX2" fmla="*/ 1167897 w 3087232"/>
                    <a:gd name="connsiteY2" fmla="*/ 1131683 h 1145263"/>
                    <a:gd name="connsiteX3" fmla="*/ 1575303 w 3087232"/>
                    <a:gd name="connsiteY3" fmla="*/ 1059255 h 1145263"/>
                    <a:gd name="connsiteX4" fmla="*/ 1774479 w 3087232"/>
                    <a:gd name="connsiteY4" fmla="*/ 950614 h 1145263"/>
                    <a:gd name="connsiteX5" fmla="*/ 2199992 w 3087232"/>
                    <a:gd name="connsiteY5" fmla="*/ 706170 h 1145263"/>
                    <a:gd name="connsiteX6" fmla="*/ 2435382 w 3087232"/>
                    <a:gd name="connsiteY6" fmla="*/ 579422 h 1145263"/>
                    <a:gd name="connsiteX7" fmla="*/ 2879002 w 3087232"/>
                    <a:gd name="connsiteY7" fmla="*/ 190123 h 1145263"/>
                    <a:gd name="connsiteX8" fmla="*/ 3087232 w 3087232"/>
                    <a:gd name="connsiteY8" fmla="*/ 0 h 114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7232" h="1145263">
                      <a:moveTo>
                        <a:pt x="0" y="1131683"/>
                      </a:moveTo>
                      <a:lnTo>
                        <a:pt x="769545" y="1140737"/>
                      </a:lnTo>
                      <a:cubicBezTo>
                        <a:pt x="964194" y="1140737"/>
                        <a:pt x="1033604" y="1145263"/>
                        <a:pt x="1167897" y="1131683"/>
                      </a:cubicBezTo>
                      <a:cubicBezTo>
                        <a:pt x="1302190" y="1118103"/>
                        <a:pt x="1474206" y="1089433"/>
                        <a:pt x="1575303" y="1059255"/>
                      </a:cubicBezTo>
                      <a:cubicBezTo>
                        <a:pt x="1676400" y="1029077"/>
                        <a:pt x="1774479" y="950614"/>
                        <a:pt x="1774479" y="950614"/>
                      </a:cubicBezTo>
                      <a:lnTo>
                        <a:pt x="2199992" y="706170"/>
                      </a:lnTo>
                      <a:cubicBezTo>
                        <a:pt x="2310143" y="644305"/>
                        <a:pt x="2322214" y="665430"/>
                        <a:pt x="2435382" y="579422"/>
                      </a:cubicBezTo>
                      <a:cubicBezTo>
                        <a:pt x="2548550" y="493414"/>
                        <a:pt x="2770360" y="286693"/>
                        <a:pt x="2879002" y="190123"/>
                      </a:cubicBezTo>
                      <a:cubicBezTo>
                        <a:pt x="2987644" y="93553"/>
                        <a:pt x="3037438" y="46776"/>
                        <a:pt x="3087232"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grpSp>
          <p:cxnSp>
            <p:nvCxnSpPr>
              <p:cNvPr id="15" name="Straight Arrow Connector 14"/>
              <p:cNvCxnSpPr/>
              <p:nvPr/>
            </p:nvCxnSpPr>
            <p:spPr>
              <a:xfrm>
                <a:off x="2227152" y="2944007"/>
                <a:ext cx="100493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267038" y="2759341"/>
                <a:ext cx="652743" cy="369332"/>
              </a:xfrm>
              <a:prstGeom prst="rect">
                <a:avLst/>
              </a:prstGeom>
              <a:noFill/>
            </p:spPr>
            <p:txBody>
              <a:bodyPr wrap="none" rtlCol="0">
                <a:spAutoFit/>
              </a:bodyPr>
              <a:lstStyle/>
              <a:p>
                <a:r>
                  <a:rPr lang="nb-NO" dirty="0" smtClean="0">
                    <a:solidFill>
                      <a:schemeClr val="accent1">
                        <a:lumMod val="75000"/>
                      </a:schemeClr>
                    </a:solidFill>
                  </a:rPr>
                  <a:t>1992</a:t>
                </a:r>
                <a:endParaRPr lang="nb-NO" dirty="0">
                  <a:solidFill>
                    <a:schemeClr val="accent1">
                      <a:lumMod val="75000"/>
                    </a:schemeClr>
                  </a:solidFill>
                </a:endParaRPr>
              </a:p>
            </p:txBody>
          </p:sp>
          <p:sp>
            <p:nvSpPr>
              <p:cNvPr id="17" name="TextBox 16"/>
              <p:cNvSpPr txBox="1"/>
              <p:nvPr/>
            </p:nvSpPr>
            <p:spPr>
              <a:xfrm>
                <a:off x="3232087" y="2619942"/>
                <a:ext cx="652743" cy="369332"/>
              </a:xfrm>
              <a:prstGeom prst="rect">
                <a:avLst/>
              </a:prstGeom>
              <a:noFill/>
            </p:spPr>
            <p:txBody>
              <a:bodyPr wrap="none" rtlCol="0">
                <a:spAutoFit/>
              </a:bodyPr>
              <a:lstStyle/>
              <a:p>
                <a:r>
                  <a:rPr lang="nb-NO" dirty="0" smtClean="0">
                    <a:solidFill>
                      <a:schemeClr val="accent1">
                        <a:lumMod val="75000"/>
                      </a:schemeClr>
                    </a:solidFill>
                  </a:rPr>
                  <a:t>2003</a:t>
                </a:r>
                <a:endParaRPr lang="nb-NO" dirty="0">
                  <a:solidFill>
                    <a:schemeClr val="accent1">
                      <a:lumMod val="75000"/>
                    </a:schemeClr>
                  </a:solidFill>
                </a:endParaRPr>
              </a:p>
            </p:txBody>
          </p:sp>
        </p:grpSp>
        <p:cxnSp>
          <p:nvCxnSpPr>
            <p:cNvPr id="27" name="Straight Arrow Connector 26"/>
            <p:cNvCxnSpPr/>
            <p:nvPr/>
          </p:nvCxnSpPr>
          <p:spPr>
            <a:xfrm flipH="1">
              <a:off x="1339914" y="3429352"/>
              <a:ext cx="8074" cy="6003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2470617" y="3439554"/>
              <a:ext cx="8074" cy="6003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4175604" y="3358836"/>
            <a:ext cx="1835897" cy="923330"/>
          </a:xfrm>
          <a:prstGeom prst="rect">
            <a:avLst/>
          </a:prstGeom>
          <a:noFill/>
        </p:spPr>
        <p:txBody>
          <a:bodyPr wrap="square" rtlCol="0">
            <a:spAutoFit/>
          </a:bodyPr>
          <a:lstStyle/>
          <a:p>
            <a:r>
              <a:rPr lang="en-US" dirty="0" smtClean="0"/>
              <a:t>25% increase in velocity at 2mM blood lactate</a:t>
            </a:r>
            <a:endParaRPr lang="en-US" dirty="0"/>
          </a:p>
        </p:txBody>
      </p:sp>
      <p:sp>
        <p:nvSpPr>
          <p:cNvPr id="30" name="TextBox 29"/>
          <p:cNvSpPr txBox="1"/>
          <p:nvPr/>
        </p:nvSpPr>
        <p:spPr>
          <a:xfrm>
            <a:off x="4175604" y="5495453"/>
            <a:ext cx="1963486" cy="923330"/>
          </a:xfrm>
          <a:prstGeom prst="rect">
            <a:avLst/>
          </a:prstGeom>
          <a:noFill/>
        </p:spPr>
        <p:txBody>
          <a:bodyPr wrap="none" rtlCol="0">
            <a:spAutoFit/>
          </a:bodyPr>
          <a:lstStyle/>
          <a:p>
            <a:r>
              <a:rPr lang="en-US" dirty="0" smtClean="0"/>
              <a:t>15% improvement</a:t>
            </a:r>
          </a:p>
          <a:p>
            <a:r>
              <a:rPr lang="en-US" dirty="0" smtClean="0"/>
              <a:t> in running</a:t>
            </a:r>
          </a:p>
          <a:p>
            <a:r>
              <a:rPr lang="en-US" dirty="0" smtClean="0"/>
              <a:t> economy</a:t>
            </a:r>
            <a:endParaRPr lang="en-US" dirty="0"/>
          </a:p>
        </p:txBody>
      </p:sp>
      <p:grpSp>
        <p:nvGrpSpPr>
          <p:cNvPr id="42" name="Group 41"/>
          <p:cNvGrpSpPr/>
          <p:nvPr/>
        </p:nvGrpSpPr>
        <p:grpSpPr>
          <a:xfrm>
            <a:off x="0" y="0"/>
            <a:ext cx="4074059" cy="2365201"/>
            <a:chOff x="0" y="0"/>
            <a:chExt cx="4074059" cy="2365201"/>
          </a:xfrm>
        </p:grpSpPr>
        <p:pic>
          <p:nvPicPr>
            <p:cNvPr id="91138" name="Picture 2"/>
            <p:cNvPicPr>
              <a:picLocks noChangeAspect="1" noChangeArrowheads="1"/>
            </p:cNvPicPr>
            <p:nvPr/>
          </p:nvPicPr>
          <p:blipFill>
            <a:blip r:embed="rId5"/>
            <a:srcRect/>
            <a:stretch>
              <a:fillRect/>
            </a:stretch>
          </p:blipFill>
          <p:spPr bwMode="auto">
            <a:xfrm>
              <a:off x="0" y="0"/>
              <a:ext cx="4074059" cy="2365201"/>
            </a:xfrm>
            <a:prstGeom prst="rect">
              <a:avLst/>
            </a:prstGeom>
            <a:noFill/>
            <a:ln w="9525">
              <a:noFill/>
              <a:miter lim="800000"/>
              <a:headEnd/>
              <a:tailEnd/>
            </a:ln>
          </p:spPr>
        </p:pic>
        <p:cxnSp>
          <p:nvCxnSpPr>
            <p:cNvPr id="33" name="Straight Arrow Connector 32"/>
            <p:cNvCxnSpPr/>
            <p:nvPr/>
          </p:nvCxnSpPr>
          <p:spPr>
            <a:xfrm>
              <a:off x="810415" y="552262"/>
              <a:ext cx="3041515" cy="905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41" name="Group 40"/>
          <p:cNvGrpSpPr/>
          <p:nvPr/>
        </p:nvGrpSpPr>
        <p:grpSpPr>
          <a:xfrm>
            <a:off x="0" y="4628496"/>
            <a:ext cx="4092166" cy="2229504"/>
            <a:chOff x="0" y="4628496"/>
            <a:chExt cx="4092166" cy="2229504"/>
          </a:xfrm>
        </p:grpSpPr>
        <p:pic>
          <p:nvPicPr>
            <p:cNvPr id="91142" name="Picture 6"/>
            <p:cNvPicPr>
              <a:picLocks noChangeAspect="1" noChangeArrowheads="1"/>
            </p:cNvPicPr>
            <p:nvPr/>
          </p:nvPicPr>
          <p:blipFill>
            <a:blip r:embed="rId6"/>
            <a:srcRect/>
            <a:stretch>
              <a:fillRect/>
            </a:stretch>
          </p:blipFill>
          <p:spPr bwMode="auto">
            <a:xfrm>
              <a:off x="0" y="4628496"/>
              <a:ext cx="4074059" cy="2229504"/>
            </a:xfrm>
            <a:prstGeom prst="rect">
              <a:avLst/>
            </a:prstGeom>
            <a:noFill/>
            <a:ln w="9525">
              <a:noFill/>
              <a:miter lim="800000"/>
              <a:headEnd/>
              <a:tailEnd/>
            </a:ln>
          </p:spPr>
        </p:pic>
        <p:sp>
          <p:nvSpPr>
            <p:cNvPr id="36" name="Freeform 35"/>
            <p:cNvSpPr/>
            <p:nvPr/>
          </p:nvSpPr>
          <p:spPr>
            <a:xfrm>
              <a:off x="823865" y="4979406"/>
              <a:ext cx="3268301" cy="777089"/>
            </a:xfrm>
            <a:custGeom>
              <a:avLst/>
              <a:gdLst>
                <a:gd name="connsiteX0" fmla="*/ 0 w 3268301"/>
                <a:gd name="connsiteY0" fmla="*/ 0 h 777089"/>
                <a:gd name="connsiteX1" fmla="*/ 715224 w 3268301"/>
                <a:gd name="connsiteY1" fmla="*/ 298764 h 777089"/>
                <a:gd name="connsiteX2" fmla="*/ 1593410 w 3268301"/>
                <a:gd name="connsiteY2" fmla="*/ 506994 h 777089"/>
                <a:gd name="connsiteX3" fmla="*/ 2507810 w 3268301"/>
                <a:gd name="connsiteY3" fmla="*/ 660903 h 777089"/>
                <a:gd name="connsiteX4" fmla="*/ 3069125 w 3268301"/>
                <a:gd name="connsiteY4" fmla="*/ 760491 h 777089"/>
                <a:gd name="connsiteX5" fmla="*/ 3268301 w 3268301"/>
                <a:gd name="connsiteY5" fmla="*/ 760491 h 7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301" h="777089">
                  <a:moveTo>
                    <a:pt x="0" y="0"/>
                  </a:moveTo>
                  <a:cubicBezTo>
                    <a:pt x="224828" y="107132"/>
                    <a:pt x="449656" y="214265"/>
                    <a:pt x="715224" y="298764"/>
                  </a:cubicBezTo>
                  <a:cubicBezTo>
                    <a:pt x="980792" y="383263"/>
                    <a:pt x="1294646" y="446638"/>
                    <a:pt x="1593410" y="506994"/>
                  </a:cubicBezTo>
                  <a:cubicBezTo>
                    <a:pt x="1892174" y="567350"/>
                    <a:pt x="2507810" y="660903"/>
                    <a:pt x="2507810" y="660903"/>
                  </a:cubicBezTo>
                  <a:cubicBezTo>
                    <a:pt x="2753763" y="703153"/>
                    <a:pt x="2942377" y="743893"/>
                    <a:pt x="3069125" y="760491"/>
                  </a:cubicBezTo>
                  <a:cubicBezTo>
                    <a:pt x="3195873" y="777089"/>
                    <a:pt x="3232087" y="768790"/>
                    <a:pt x="3268301" y="760491"/>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grpSp>
      <p:pic>
        <p:nvPicPr>
          <p:cNvPr id="91144" name="Picture 8" descr="http://www.atletismoenmexico.com/wp-content/uploads/2008/11/paula-radcliffe.jpg"/>
          <p:cNvPicPr>
            <a:picLocks noChangeAspect="1" noChangeArrowheads="1"/>
          </p:cNvPicPr>
          <p:nvPr/>
        </p:nvPicPr>
        <p:blipFill>
          <a:blip r:embed="rId7"/>
          <a:srcRect/>
          <a:stretch>
            <a:fillRect/>
          </a:stretch>
        </p:blipFill>
        <p:spPr bwMode="auto">
          <a:xfrm>
            <a:off x="6011500" y="928105"/>
            <a:ext cx="3132499" cy="4385499"/>
          </a:xfrm>
          <a:prstGeom prst="rect">
            <a:avLst/>
          </a:prstGeom>
          <a:ln>
            <a:noFill/>
          </a:ln>
          <a:effectLst>
            <a:softEdge rad="112500"/>
          </a:effectLst>
        </p:spPr>
      </p:pic>
      <p:sp>
        <p:nvSpPr>
          <p:cNvPr id="40" name="TextBox 39"/>
          <p:cNvSpPr txBox="1"/>
          <p:nvPr/>
        </p:nvSpPr>
        <p:spPr>
          <a:xfrm>
            <a:off x="6545655" y="5387163"/>
            <a:ext cx="2404826" cy="369332"/>
          </a:xfrm>
          <a:prstGeom prst="rect">
            <a:avLst/>
          </a:prstGeom>
          <a:noFill/>
        </p:spPr>
        <p:txBody>
          <a:bodyPr wrap="none" rtlCol="0">
            <a:spAutoFit/>
          </a:bodyPr>
          <a:lstStyle/>
          <a:p>
            <a:r>
              <a:rPr lang="nb-NO" dirty="0" smtClean="0"/>
              <a:t>2:15:25 WR Marathon</a:t>
            </a:r>
            <a:endParaRPr lang="nb-NO" dirty="0"/>
          </a:p>
        </p:txBody>
      </p:sp>
      <p:sp>
        <p:nvSpPr>
          <p:cNvPr id="25" name="TextBox 24"/>
          <p:cNvSpPr txBox="1"/>
          <p:nvPr/>
        </p:nvSpPr>
        <p:spPr>
          <a:xfrm>
            <a:off x="6251702" y="5934670"/>
            <a:ext cx="2892297" cy="923330"/>
          </a:xfrm>
          <a:prstGeom prst="rect">
            <a:avLst/>
          </a:prstGeom>
          <a:noFill/>
        </p:spPr>
        <p:txBody>
          <a:bodyPr wrap="square" rtlCol="0">
            <a:spAutoFit/>
          </a:bodyPr>
          <a:lstStyle/>
          <a:p>
            <a:r>
              <a:rPr lang="nb-NO" dirty="0" smtClean="0"/>
              <a:t>Jones, AM.  Int. J. Sports Science &amp; </a:t>
            </a:r>
            <a:r>
              <a:rPr lang="en-US" dirty="0" smtClean="0"/>
              <a:t>Coaching</a:t>
            </a:r>
          </a:p>
          <a:p>
            <a:r>
              <a:rPr lang="nb-NO" dirty="0" smtClean="0"/>
              <a:t>1(2), 2006.</a:t>
            </a: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dissolve">
                                      <p:cBhvr>
                                        <p:cTn id="15" dur="500"/>
                                        <p:tgtEl>
                                          <p:spTgt spid="31"/>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ssolv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dissolve">
                                      <p:cBhvr>
                                        <p:cTn id="24" dur="500"/>
                                        <p:tgtEl>
                                          <p:spTgt spid="4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dissolv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dirty="0" smtClean="0"/>
              <a:t>Anaerobic Capacity</a:t>
            </a:r>
            <a:endParaRPr lang="en-US" dirty="0"/>
          </a:p>
        </p:txBody>
      </p:sp>
      <p:graphicFrame>
        <p:nvGraphicFramePr>
          <p:cNvPr id="4" name="Diagram 3"/>
          <p:cNvGraphicFramePr/>
          <p:nvPr/>
        </p:nvGraphicFramePr>
        <p:xfrm>
          <a:off x="685800" y="1899024"/>
          <a:ext cx="7570694" cy="4958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p:cNvCxnSpPr/>
          <p:nvPr/>
        </p:nvCxnSpPr>
        <p:spPr>
          <a:xfrm>
            <a:off x="5629835" y="3881718"/>
            <a:ext cx="842682"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5455023" y="3617260"/>
            <a:ext cx="349625"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27104"/>
            <a:ext cx="7770813" cy="1371600"/>
          </a:xfrm>
        </p:spPr>
        <p:txBody>
          <a:bodyPr/>
          <a:lstStyle/>
          <a:p>
            <a:r>
              <a:rPr lang="en-US" smtClean="0"/>
              <a:t>Evolving measurement tools</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 specific </a:t>
            </a:r>
            <a:r>
              <a:rPr lang="en-US" dirty="0" err="1" smtClean="0"/>
              <a:t>ergometry</a:t>
            </a:r>
            <a:endParaRPr lang="en-US" dirty="0"/>
          </a:p>
        </p:txBody>
      </p:sp>
      <p:pic>
        <p:nvPicPr>
          <p:cNvPr id="4" name="Picture 3" descr="images-6.jpeg"/>
          <p:cNvPicPr>
            <a:picLocks noChangeAspect="1"/>
          </p:cNvPicPr>
          <p:nvPr/>
        </p:nvPicPr>
        <p:blipFill>
          <a:blip r:embed="rId3"/>
          <a:stretch>
            <a:fillRect/>
          </a:stretch>
        </p:blipFill>
        <p:spPr>
          <a:xfrm>
            <a:off x="5780842" y="1438836"/>
            <a:ext cx="3027703" cy="2882900"/>
          </a:xfrm>
          <a:prstGeom prst="rect">
            <a:avLst/>
          </a:prstGeom>
          <a:ln>
            <a:noFill/>
          </a:ln>
          <a:effectLst>
            <a:softEdge rad="112500"/>
          </a:effectLst>
        </p:spPr>
      </p:pic>
      <p:pic>
        <p:nvPicPr>
          <p:cNvPr id="5" name="Picture 4" descr="images-4.jpeg"/>
          <p:cNvPicPr>
            <a:picLocks noChangeAspect="1"/>
          </p:cNvPicPr>
          <p:nvPr/>
        </p:nvPicPr>
        <p:blipFill>
          <a:blip r:embed="rId4"/>
          <a:stretch>
            <a:fillRect/>
          </a:stretch>
        </p:blipFill>
        <p:spPr>
          <a:xfrm>
            <a:off x="379356" y="1438836"/>
            <a:ext cx="2819400" cy="2882900"/>
          </a:xfrm>
          <a:prstGeom prst="rect">
            <a:avLst/>
          </a:prstGeom>
          <a:ln>
            <a:noFill/>
          </a:ln>
          <a:effectLst>
            <a:softEdge rad="112500"/>
          </a:effectLst>
        </p:spPr>
      </p:pic>
      <p:pic>
        <p:nvPicPr>
          <p:cNvPr id="6" name="Picture 5" descr="images-7.jpeg"/>
          <p:cNvPicPr>
            <a:picLocks noChangeAspect="1"/>
          </p:cNvPicPr>
          <p:nvPr/>
        </p:nvPicPr>
        <p:blipFill>
          <a:blip r:embed="rId5"/>
          <a:stretch>
            <a:fillRect/>
          </a:stretch>
        </p:blipFill>
        <p:spPr>
          <a:xfrm>
            <a:off x="3335675" y="2577762"/>
            <a:ext cx="2346201" cy="3132299"/>
          </a:xfrm>
          <a:prstGeom prst="rect">
            <a:avLst/>
          </a:prstGeom>
          <a:ln>
            <a:noFill/>
          </a:ln>
          <a:effectLst>
            <a:softEdge rad="112500"/>
          </a:effectLst>
        </p:spPr>
      </p:pic>
      <p:pic>
        <p:nvPicPr>
          <p:cNvPr id="7" name="Picture 6" descr="DownloadedFile-1.jpeg"/>
          <p:cNvPicPr>
            <a:picLocks noChangeAspect="1"/>
          </p:cNvPicPr>
          <p:nvPr/>
        </p:nvPicPr>
        <p:blipFill>
          <a:blip r:embed="rId6"/>
          <a:stretch>
            <a:fillRect/>
          </a:stretch>
        </p:blipFill>
        <p:spPr>
          <a:xfrm>
            <a:off x="6569455" y="4358321"/>
            <a:ext cx="2239090" cy="2217560"/>
          </a:xfrm>
          <a:prstGeom prst="rect">
            <a:avLst/>
          </a:prstGeom>
          <a:ln>
            <a:noFill/>
          </a:ln>
          <a:effectLst>
            <a:softEdge rad="112500"/>
          </a:effectLst>
        </p:spPr>
      </p:pic>
      <p:pic>
        <p:nvPicPr>
          <p:cNvPr id="8" name="Picture 7" descr="images-5.jpeg"/>
          <p:cNvPicPr>
            <a:picLocks noChangeAspect="1"/>
          </p:cNvPicPr>
          <p:nvPr/>
        </p:nvPicPr>
        <p:blipFill>
          <a:blip r:embed="rId7"/>
          <a:stretch>
            <a:fillRect/>
          </a:stretch>
        </p:blipFill>
        <p:spPr>
          <a:xfrm>
            <a:off x="379356" y="4653708"/>
            <a:ext cx="2729894" cy="192217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New technology moves testing out of lab</a:t>
            </a:r>
            <a:endParaRPr lang="en-US" sz="4800" dirty="0"/>
          </a:p>
        </p:txBody>
      </p:sp>
      <p:pic>
        <p:nvPicPr>
          <p:cNvPr id="1026" name="Picture 2" descr="Dura Ace Professional Road System"/>
          <p:cNvPicPr>
            <a:picLocks noChangeAspect="1" noChangeArrowheads="1"/>
          </p:cNvPicPr>
          <p:nvPr/>
        </p:nvPicPr>
        <p:blipFill>
          <a:blip r:embed="rId3"/>
          <a:srcRect/>
          <a:stretch>
            <a:fillRect/>
          </a:stretch>
        </p:blipFill>
        <p:spPr bwMode="auto">
          <a:xfrm>
            <a:off x="4619999" y="1982226"/>
            <a:ext cx="3079026" cy="2329797"/>
          </a:xfrm>
          <a:prstGeom prst="rect">
            <a:avLst/>
          </a:prstGeom>
          <a:ln>
            <a:noFill/>
          </a:ln>
          <a:effectLst>
            <a:softEdge rad="112500"/>
          </a:effectLst>
        </p:spPr>
      </p:pic>
      <p:pic>
        <p:nvPicPr>
          <p:cNvPr id="1028" name="Picture 4" descr="Polar CS500 cadence speed and datalink bundle"/>
          <p:cNvPicPr>
            <a:picLocks noChangeAspect="1" noChangeArrowheads="1"/>
          </p:cNvPicPr>
          <p:nvPr/>
        </p:nvPicPr>
        <p:blipFill>
          <a:blip r:embed="rId4"/>
          <a:srcRect l="6219" t="7350" r="41702" b="32364"/>
          <a:stretch>
            <a:fillRect/>
          </a:stretch>
        </p:blipFill>
        <p:spPr bwMode="auto">
          <a:xfrm>
            <a:off x="1084730" y="4537435"/>
            <a:ext cx="1999130" cy="2140634"/>
          </a:xfrm>
          <a:prstGeom prst="rect">
            <a:avLst/>
          </a:prstGeom>
          <a:ln>
            <a:noFill/>
          </a:ln>
          <a:effectLst>
            <a:softEdge rad="112500"/>
          </a:effectLst>
        </p:spPr>
      </p:pic>
      <p:pic>
        <p:nvPicPr>
          <p:cNvPr id="6" name="Picture 3" descr="lactate testin on ice.JPG"/>
          <p:cNvPicPr>
            <a:picLocks noChangeAspect="1"/>
          </p:cNvPicPr>
          <p:nvPr/>
        </p:nvPicPr>
        <p:blipFill>
          <a:blip r:embed="rId5" cstate="print"/>
          <a:srcRect/>
          <a:stretch>
            <a:fillRect/>
          </a:stretch>
        </p:blipFill>
        <p:spPr bwMode="auto">
          <a:xfrm>
            <a:off x="4540553" y="4466261"/>
            <a:ext cx="3158472" cy="2211808"/>
          </a:xfrm>
          <a:prstGeom prst="rect">
            <a:avLst/>
          </a:prstGeom>
          <a:ln>
            <a:noFill/>
          </a:ln>
          <a:effectLst>
            <a:softEdge rad="112500"/>
          </a:effectLst>
        </p:spPr>
      </p:pic>
      <p:pic>
        <p:nvPicPr>
          <p:cNvPr id="7" name="Picture 4" descr="VO2 testing on ice.jpg"/>
          <p:cNvPicPr>
            <a:picLocks noChangeAspect="1"/>
          </p:cNvPicPr>
          <p:nvPr/>
        </p:nvPicPr>
        <p:blipFill>
          <a:blip r:embed="rId6" cstate="print"/>
          <a:srcRect/>
          <a:stretch>
            <a:fillRect/>
          </a:stretch>
        </p:blipFill>
        <p:spPr bwMode="auto">
          <a:xfrm>
            <a:off x="685800" y="1860859"/>
            <a:ext cx="2859691" cy="2451164"/>
          </a:xfrm>
          <a:prstGeom prst="rect">
            <a:avLst/>
          </a:prstGeom>
          <a:ln>
            <a:noFill/>
          </a:ln>
          <a:effectLst>
            <a:softEdge rad="112500"/>
          </a:effectLst>
        </p:spPr>
      </p:pic>
      <p:sp>
        <p:nvSpPr>
          <p:cNvPr id="8" name="Rectangle 7"/>
          <p:cNvSpPr/>
          <p:nvPr/>
        </p:nvSpPr>
        <p:spPr>
          <a:xfrm>
            <a:off x="2680316" y="4537435"/>
            <a:ext cx="403543" cy="49293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28597" y="519545"/>
            <a:ext cx="8832273" cy="1938992"/>
          </a:xfrm>
          <a:prstGeom prst="rect">
            <a:avLst/>
          </a:prstGeom>
          <a:noFill/>
        </p:spPr>
        <p:txBody>
          <a:bodyPr wrap="square" rtlCol="0">
            <a:spAutoFit/>
          </a:bodyPr>
          <a:lstStyle/>
          <a:p>
            <a:pPr algn="ctr"/>
            <a:r>
              <a:rPr lang="en-US" sz="4000" dirty="0" smtClean="0"/>
              <a:t>Do all athletes and their coaches  NEED laboratory testing to train best and WIN? </a:t>
            </a:r>
            <a:endParaRPr lang="en-US" sz="4000" dirty="0"/>
          </a:p>
        </p:txBody>
      </p:sp>
      <p:pic>
        <p:nvPicPr>
          <p:cNvPr id="1026" name="Picture 2" descr="http://www.lollylegs.com/images/KenyaRunners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64830" y="2458537"/>
            <a:ext cx="6096000" cy="4200526"/>
          </a:xfrm>
          <a:prstGeom prst="rect">
            <a:avLst/>
          </a:prstGeom>
          <a:ln>
            <a:noFill/>
          </a:ln>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0935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5400" dirty="0" err="1" smtClean="0"/>
              <a:t>Conclusions</a:t>
            </a:r>
            <a:endParaRPr lang="nb-NO" sz="5400" dirty="0"/>
          </a:p>
        </p:txBody>
      </p:sp>
      <p:sp>
        <p:nvSpPr>
          <p:cNvPr id="3" name="Content Placeholder 2"/>
          <p:cNvSpPr>
            <a:spLocks noGrp="1"/>
          </p:cNvSpPr>
          <p:nvPr>
            <p:ph idx="1"/>
          </p:nvPr>
        </p:nvSpPr>
        <p:spPr>
          <a:xfrm>
            <a:off x="685800" y="1438836"/>
            <a:ext cx="7770813" cy="5234106"/>
          </a:xfrm>
        </p:spPr>
        <p:txBody>
          <a:bodyPr>
            <a:normAutofit fontScale="77500" lnSpcReduction="20000"/>
          </a:bodyPr>
          <a:lstStyle/>
          <a:p>
            <a:pPr>
              <a:buFont typeface="Wingdings" pitchFamily="2" charset="2"/>
              <a:buChar char="§"/>
            </a:pPr>
            <a:r>
              <a:rPr lang="en-US" sz="3600" dirty="0" smtClean="0"/>
              <a:t>Laboratory testing of endurance athletes has a ~100 year history.</a:t>
            </a:r>
          </a:p>
          <a:p>
            <a:pPr>
              <a:buFont typeface="Wingdings" pitchFamily="2" charset="2"/>
              <a:buChar char="§"/>
            </a:pPr>
            <a:r>
              <a:rPr lang="en-US" sz="3600" dirty="0" smtClean="0"/>
              <a:t>Most of what we now know was established between 1950 and 1980; best practice has not changed meaningfully.</a:t>
            </a:r>
          </a:p>
          <a:p>
            <a:pPr>
              <a:buFont typeface="Wingdings" pitchFamily="2" charset="2"/>
              <a:buChar char="§"/>
            </a:pPr>
            <a:r>
              <a:rPr lang="en-US" sz="3600" dirty="0" smtClean="0"/>
              <a:t>Modern testing is faster, more convenient and potentially more sport specific, but not more accurate.</a:t>
            </a:r>
          </a:p>
          <a:p>
            <a:pPr>
              <a:buFont typeface="Wingdings" pitchFamily="2" charset="2"/>
              <a:buChar char="§"/>
            </a:pPr>
            <a:r>
              <a:rPr lang="en-US" sz="3600" dirty="0" smtClean="0"/>
              <a:t>We are indebted to many extremely smart and innovative ”forefathers” who paved the way for modern physiological testing of athletes.</a:t>
            </a:r>
          </a:p>
          <a:p>
            <a:pPr>
              <a:buNone/>
            </a:pPr>
            <a:endParaRPr lang="nb-NO"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300" y="250560"/>
            <a:ext cx="7772400" cy="1079035"/>
          </a:xfrm>
        </p:spPr>
        <p:txBody>
          <a:bodyPr/>
          <a:lstStyle/>
          <a:p>
            <a:r>
              <a:rPr lang="en-US" sz="4400" dirty="0" smtClean="0"/>
              <a:t>First “laboratory exercise test”?</a:t>
            </a:r>
            <a:endParaRPr lang="en-US" sz="4400" dirty="0"/>
          </a:p>
        </p:txBody>
      </p:sp>
      <p:pic>
        <p:nvPicPr>
          <p:cNvPr id="4" name="Picture 3" descr="Lavoisier-humanexp2.PNG"/>
          <p:cNvPicPr>
            <a:picLocks noChangeAspect="1"/>
          </p:cNvPicPr>
          <p:nvPr/>
        </p:nvPicPr>
        <p:blipFill>
          <a:blip r:embed="rId3"/>
          <a:stretch>
            <a:fillRect/>
          </a:stretch>
        </p:blipFill>
        <p:spPr>
          <a:xfrm>
            <a:off x="191517" y="4089426"/>
            <a:ext cx="4216105" cy="2441968"/>
          </a:xfrm>
          <a:prstGeom prst="rect">
            <a:avLst/>
          </a:prstGeom>
          <a:ln>
            <a:noFill/>
          </a:ln>
          <a:effectLst>
            <a:softEdge rad="112500"/>
          </a:effectLst>
        </p:spPr>
      </p:pic>
      <p:pic>
        <p:nvPicPr>
          <p:cNvPr id="5" name="Picture 4" descr="Lavoisier_humanexp.jpg"/>
          <p:cNvPicPr>
            <a:picLocks noChangeAspect="1"/>
          </p:cNvPicPr>
          <p:nvPr/>
        </p:nvPicPr>
        <p:blipFill>
          <a:blip r:embed="rId4"/>
          <a:stretch>
            <a:fillRect/>
          </a:stretch>
        </p:blipFill>
        <p:spPr>
          <a:xfrm>
            <a:off x="191517" y="1545200"/>
            <a:ext cx="4258044" cy="2544226"/>
          </a:xfrm>
          <a:prstGeom prst="rect">
            <a:avLst/>
          </a:prstGeom>
          <a:ln>
            <a:noFill/>
          </a:ln>
          <a:effectLst>
            <a:softEdge rad="112500"/>
          </a:effectLst>
        </p:spPr>
      </p:pic>
      <p:sp>
        <p:nvSpPr>
          <p:cNvPr id="6" name="TextBox 5"/>
          <p:cNvSpPr txBox="1"/>
          <p:nvPr/>
        </p:nvSpPr>
        <p:spPr>
          <a:xfrm>
            <a:off x="5467844" y="3983063"/>
            <a:ext cx="3130710" cy="369332"/>
          </a:xfrm>
          <a:prstGeom prst="rect">
            <a:avLst/>
          </a:prstGeom>
          <a:noFill/>
        </p:spPr>
        <p:txBody>
          <a:bodyPr wrap="none" rtlCol="0">
            <a:spAutoFit/>
          </a:bodyPr>
          <a:lstStyle/>
          <a:p>
            <a:r>
              <a:rPr lang="en-US" dirty="0" smtClean="0"/>
              <a:t>Antoine Lavoisier (1743-1794)</a:t>
            </a:r>
            <a:endParaRPr lang="en-US" dirty="0"/>
          </a:p>
        </p:txBody>
      </p:sp>
      <p:pic>
        <p:nvPicPr>
          <p:cNvPr id="7" name="Picture 6" descr="lavoisier.jpg"/>
          <p:cNvPicPr>
            <a:picLocks noChangeAspect="1"/>
          </p:cNvPicPr>
          <p:nvPr/>
        </p:nvPicPr>
        <p:blipFill>
          <a:blip r:embed="rId5"/>
          <a:stretch>
            <a:fillRect/>
          </a:stretch>
        </p:blipFill>
        <p:spPr>
          <a:xfrm>
            <a:off x="5873412" y="1730015"/>
            <a:ext cx="2132484" cy="2253048"/>
          </a:xfrm>
          <a:prstGeom prst="rect">
            <a:avLst/>
          </a:prstGeom>
          <a:ln>
            <a:noFill/>
          </a:ln>
          <a:effectLst>
            <a:softEdge rad="112500"/>
          </a:effectLst>
        </p:spPr>
      </p:pic>
      <p:sp>
        <p:nvSpPr>
          <p:cNvPr id="10" name="TextBox 9"/>
          <p:cNvSpPr txBox="1"/>
          <p:nvPr/>
        </p:nvSpPr>
        <p:spPr>
          <a:xfrm>
            <a:off x="4839103" y="4783681"/>
            <a:ext cx="4180908" cy="1200329"/>
          </a:xfrm>
          <a:prstGeom prst="rect">
            <a:avLst/>
          </a:prstGeom>
          <a:noFill/>
        </p:spPr>
        <p:txBody>
          <a:bodyPr wrap="square" rtlCol="0">
            <a:spAutoFit/>
          </a:bodyPr>
          <a:lstStyle/>
          <a:p>
            <a:r>
              <a:rPr lang="en-US" sz="2400" dirty="0" smtClean="0"/>
              <a:t>Measured increased consumption of “vital air” during sustained exercise</a:t>
            </a:r>
            <a:endParaRPr lang="en-US" sz="2400" dirty="0"/>
          </a:p>
        </p:txBody>
      </p:sp>
      <p:grpSp>
        <p:nvGrpSpPr>
          <p:cNvPr id="39" name="Group 38"/>
          <p:cNvGrpSpPr/>
          <p:nvPr/>
        </p:nvGrpSpPr>
        <p:grpSpPr>
          <a:xfrm>
            <a:off x="1090592" y="1969005"/>
            <a:ext cx="2586903" cy="2014058"/>
            <a:chOff x="1090592" y="2091267"/>
            <a:chExt cx="2586903" cy="1891797"/>
          </a:xfrm>
        </p:grpSpPr>
        <p:cxnSp>
          <p:nvCxnSpPr>
            <p:cNvPr id="13" name="Straight Arrow Connector 12"/>
            <p:cNvCxnSpPr/>
            <p:nvPr/>
          </p:nvCxnSpPr>
          <p:spPr>
            <a:xfrm rot="10800000">
              <a:off x="1529593" y="3860800"/>
              <a:ext cx="284737" cy="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a:off x="1050119" y="2670119"/>
              <a:ext cx="523040" cy="43592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6200000" flipH="1">
              <a:off x="2416318" y="2849718"/>
              <a:ext cx="523040" cy="767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1093677" y="2091267"/>
              <a:ext cx="874930" cy="535293"/>
            </a:xfrm>
            <a:prstGeom prst="rect">
              <a:avLst/>
            </a:prstGeom>
            <a:ln/>
          </p:spPr>
          <p:style>
            <a:lnRef idx="2">
              <a:schemeClr val="accent6"/>
            </a:lnRef>
            <a:fillRef idx="1">
              <a:schemeClr val="lt1"/>
            </a:fillRef>
            <a:effectRef idx="0">
              <a:schemeClr val="accent6"/>
            </a:effectRef>
            <a:fontRef idx="minor">
              <a:schemeClr val="dk1"/>
            </a:fontRef>
          </p:style>
        </p:sp>
        <p:sp>
          <p:nvSpPr>
            <p:cNvPr id="29" name="Rectangle 28"/>
            <p:cNvSpPr/>
            <p:nvPr/>
          </p:nvSpPr>
          <p:spPr>
            <a:xfrm>
              <a:off x="1814330" y="3706066"/>
              <a:ext cx="825146" cy="276998"/>
            </a:xfrm>
            <a:prstGeom prst="rect">
              <a:avLst/>
            </a:prstGeom>
            <a:ln/>
          </p:spPr>
          <p:style>
            <a:lnRef idx="2">
              <a:schemeClr val="accent6"/>
            </a:lnRef>
            <a:fillRef idx="1">
              <a:schemeClr val="lt1"/>
            </a:fillRef>
            <a:effectRef idx="0">
              <a:schemeClr val="accent6"/>
            </a:effectRef>
            <a:fontRef idx="minor">
              <a:schemeClr val="dk1"/>
            </a:fontRef>
          </p:style>
        </p:sp>
        <p:sp>
          <p:nvSpPr>
            <p:cNvPr id="30" name="Rectangle 29"/>
            <p:cNvSpPr/>
            <p:nvPr/>
          </p:nvSpPr>
          <p:spPr>
            <a:xfrm>
              <a:off x="2389963" y="2205900"/>
              <a:ext cx="1287532" cy="478440"/>
            </a:xfrm>
            <a:prstGeom prst="rect">
              <a:avLst/>
            </a:prstGeom>
            <a:ln/>
          </p:spPr>
          <p:style>
            <a:lnRef idx="2">
              <a:schemeClr val="accent6"/>
            </a:lnRef>
            <a:fillRef idx="1">
              <a:schemeClr val="lt1"/>
            </a:fillRef>
            <a:effectRef idx="0">
              <a:schemeClr val="accent6"/>
            </a:effectRef>
            <a:fontRef idx="minor">
              <a:schemeClr val="dk1"/>
            </a:fontRef>
          </p:style>
        </p:sp>
        <p:sp>
          <p:nvSpPr>
            <p:cNvPr id="33" name="TextBox 32"/>
            <p:cNvSpPr txBox="1"/>
            <p:nvPr/>
          </p:nvSpPr>
          <p:spPr>
            <a:xfrm>
              <a:off x="1760059" y="3706065"/>
              <a:ext cx="879417" cy="276999"/>
            </a:xfrm>
            <a:prstGeom prst="rect">
              <a:avLst/>
            </a:prstGeom>
            <a:noFill/>
          </p:spPr>
          <p:txBody>
            <a:bodyPr wrap="none" rtlCol="0">
              <a:spAutoFit/>
            </a:bodyPr>
            <a:lstStyle/>
            <a:p>
              <a:r>
                <a:rPr lang="en-US" sz="1200" dirty="0" smtClean="0">
                  <a:solidFill>
                    <a:srgbClr val="FF0000"/>
                  </a:solidFill>
                </a:rPr>
                <a:t>Foot pedal</a:t>
              </a:r>
              <a:endParaRPr lang="en-US" sz="1200" dirty="0">
                <a:solidFill>
                  <a:srgbClr val="FF0000"/>
                </a:solidFill>
              </a:endParaRPr>
            </a:p>
          </p:txBody>
        </p:sp>
        <p:sp>
          <p:nvSpPr>
            <p:cNvPr id="34" name="TextBox 33"/>
            <p:cNvSpPr txBox="1"/>
            <p:nvPr/>
          </p:nvSpPr>
          <p:spPr>
            <a:xfrm>
              <a:off x="1090592" y="2164894"/>
              <a:ext cx="878015" cy="461665"/>
            </a:xfrm>
            <a:prstGeom prst="rect">
              <a:avLst/>
            </a:prstGeom>
            <a:noFill/>
          </p:spPr>
          <p:txBody>
            <a:bodyPr wrap="square" rtlCol="0">
              <a:spAutoFit/>
            </a:bodyPr>
            <a:lstStyle/>
            <a:p>
              <a:pPr algn="ctr"/>
              <a:r>
                <a:rPr lang="en-US" sz="1200" dirty="0" smtClean="0">
                  <a:solidFill>
                    <a:srgbClr val="FF0000"/>
                  </a:solidFill>
                </a:rPr>
                <a:t>Breathing</a:t>
              </a:r>
              <a:br>
                <a:rPr lang="en-US" sz="1200" dirty="0" smtClean="0">
                  <a:solidFill>
                    <a:srgbClr val="FF0000"/>
                  </a:solidFill>
                </a:rPr>
              </a:br>
              <a:r>
                <a:rPr lang="en-US" sz="1200" dirty="0" smtClean="0">
                  <a:solidFill>
                    <a:srgbClr val="FF0000"/>
                  </a:solidFill>
                </a:rPr>
                <a:t>mask</a:t>
              </a:r>
              <a:endParaRPr lang="en-US" sz="1200" dirty="0">
                <a:solidFill>
                  <a:srgbClr val="FF0000"/>
                </a:solidFill>
              </a:endParaRPr>
            </a:p>
          </p:txBody>
        </p:sp>
        <p:sp>
          <p:nvSpPr>
            <p:cNvPr id="35" name="Rectangle 34"/>
            <p:cNvSpPr/>
            <p:nvPr/>
          </p:nvSpPr>
          <p:spPr>
            <a:xfrm>
              <a:off x="2389963" y="2222675"/>
              <a:ext cx="1287532" cy="461665"/>
            </a:xfrm>
            <a:prstGeom prst="rect">
              <a:avLst/>
            </a:prstGeom>
          </p:spPr>
          <p:txBody>
            <a:bodyPr wrap="none">
              <a:spAutoFit/>
            </a:bodyPr>
            <a:lstStyle/>
            <a:p>
              <a:pPr algn="ctr"/>
              <a:r>
                <a:rPr lang="en-US" sz="1200" dirty="0" smtClean="0">
                  <a:solidFill>
                    <a:srgbClr val="FF0000"/>
                  </a:solidFill>
                </a:rPr>
                <a:t>Oxygen recovery </a:t>
              </a:r>
              <a:br>
                <a:rPr lang="en-US" sz="1200" dirty="0" smtClean="0">
                  <a:solidFill>
                    <a:srgbClr val="FF0000"/>
                  </a:solidFill>
                </a:rPr>
              </a:br>
              <a:r>
                <a:rPr lang="en-US" sz="1200" dirty="0" smtClean="0">
                  <a:solidFill>
                    <a:srgbClr val="FF0000"/>
                  </a:solidFill>
                </a:rPr>
                <a:t>system</a:t>
              </a:r>
              <a:endParaRPr lang="en-US" sz="1200" dirty="0">
                <a:solidFill>
                  <a:srgbClr val="FF0000"/>
                </a:solidFill>
              </a:endParaRPr>
            </a:p>
          </p:txBody>
        </p:sp>
      </p:grpSp>
      <p:sp>
        <p:nvSpPr>
          <p:cNvPr id="3" name="TekstSylinder 2"/>
          <p:cNvSpPr txBox="1"/>
          <p:nvPr/>
        </p:nvSpPr>
        <p:spPr>
          <a:xfrm>
            <a:off x="191517" y="6531394"/>
            <a:ext cx="4372800" cy="338554"/>
          </a:xfrm>
          <a:prstGeom prst="rect">
            <a:avLst/>
          </a:prstGeom>
          <a:noFill/>
        </p:spPr>
        <p:txBody>
          <a:bodyPr wrap="none" rtlCol="0">
            <a:spAutoFit/>
          </a:bodyPr>
          <a:lstStyle/>
          <a:p>
            <a:r>
              <a:rPr lang="en-US" sz="1600" dirty="0" smtClean="0"/>
              <a:t>Photos and labels courtesy of Prof. Frank Katch</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ctrTitle"/>
          </p:nvPr>
        </p:nvSpPr>
        <p:spPr>
          <a:xfrm>
            <a:off x="362874" y="156472"/>
            <a:ext cx="6968820" cy="1470025"/>
          </a:xfrm>
        </p:spPr>
        <p:txBody>
          <a:bodyPr/>
          <a:lstStyle/>
          <a:p>
            <a:pPr algn="l"/>
            <a:r>
              <a:rPr lang="en-US" sz="4400" dirty="0" smtClean="0"/>
              <a:t>Key elements of the endurance testing evolution</a:t>
            </a:r>
            <a:endParaRPr lang="en-US" sz="4400" dirty="0"/>
          </a:p>
        </p:txBody>
      </p:sp>
      <p:sp>
        <p:nvSpPr>
          <p:cNvPr id="10" name="Content Placeholder 9"/>
          <p:cNvSpPr>
            <a:spLocks noGrp="1"/>
          </p:cNvSpPr>
          <p:nvPr>
            <p:ph type="subTitle" idx="1"/>
          </p:nvPr>
        </p:nvSpPr>
        <p:spPr>
          <a:xfrm>
            <a:off x="362874" y="2401111"/>
            <a:ext cx="4783332" cy="4079107"/>
          </a:xfrm>
        </p:spPr>
        <p:txBody>
          <a:bodyPr>
            <a:normAutofit fontScale="85000" lnSpcReduction="10000"/>
          </a:bodyPr>
          <a:lstStyle/>
          <a:p>
            <a:pPr marL="342900" indent="-342900" algn="l">
              <a:buFont typeface="+mj-lt"/>
              <a:buAutoNum type="arabicPeriod"/>
            </a:pPr>
            <a:r>
              <a:rPr lang="en-US" sz="3200" dirty="0" smtClean="0"/>
              <a:t>Physiological limitations and connections revealed</a:t>
            </a:r>
          </a:p>
          <a:p>
            <a:pPr marL="342900" indent="-342900" algn="l">
              <a:buFont typeface="+mj-lt"/>
              <a:buAutoNum type="arabicPeriod"/>
            </a:pPr>
            <a:endParaRPr lang="en-US" sz="3200" dirty="0" smtClean="0"/>
          </a:p>
          <a:p>
            <a:pPr marL="342900" indent="-342900" algn="l">
              <a:buFont typeface="+mj-lt"/>
              <a:buAutoNum type="arabicPeriod"/>
            </a:pPr>
            <a:r>
              <a:rPr lang="en-US" sz="3200" dirty="0" smtClean="0"/>
              <a:t>Devices developed to apply measurable workloads-</a:t>
            </a:r>
            <a:r>
              <a:rPr lang="en-US" sz="3200" i="1" dirty="0" err="1" smtClean="0"/>
              <a:t>ergometry</a:t>
            </a:r>
            <a:endParaRPr lang="en-US" sz="3200" i="1" dirty="0" smtClean="0"/>
          </a:p>
          <a:p>
            <a:pPr marL="342900" indent="-342900" algn="l">
              <a:buFont typeface="+mj-lt"/>
              <a:buAutoNum type="arabicPeriod"/>
            </a:pPr>
            <a:endParaRPr lang="en-US" sz="3200" dirty="0" smtClean="0"/>
          </a:p>
          <a:p>
            <a:pPr marL="342900" indent="-342900" algn="l">
              <a:buFont typeface="+mj-lt"/>
              <a:buAutoNum type="arabicPeriod"/>
            </a:pPr>
            <a:r>
              <a:rPr lang="en-US" sz="3200" dirty="0" smtClean="0"/>
              <a:t>Instruments developed for practical, valid physiological measurements</a:t>
            </a:r>
          </a:p>
          <a:p>
            <a:pPr algn="l"/>
            <a:endParaRPr lang="en-US" dirty="0"/>
          </a:p>
        </p:txBody>
      </p:sp>
      <p:pic>
        <p:nvPicPr>
          <p:cNvPr id="11" name="Picture 10" descr="images-4.jpeg"/>
          <p:cNvPicPr>
            <a:picLocks noChangeAspect="1"/>
          </p:cNvPicPr>
          <p:nvPr/>
        </p:nvPicPr>
        <p:blipFill>
          <a:blip r:embed="rId3"/>
          <a:stretch>
            <a:fillRect/>
          </a:stretch>
        </p:blipFill>
        <p:spPr>
          <a:xfrm>
            <a:off x="5966157" y="1775358"/>
            <a:ext cx="2913925" cy="2182631"/>
          </a:xfrm>
          <a:prstGeom prst="rect">
            <a:avLst/>
          </a:prstGeom>
          <a:ln>
            <a:noFill/>
          </a:ln>
          <a:effectLst>
            <a:softEdge rad="112500"/>
          </a:effectLst>
        </p:spPr>
      </p:pic>
      <p:pic>
        <p:nvPicPr>
          <p:cNvPr id="12" name="Picture 11" descr="BrianSmith_HAPLabVO2max_bike.jpg"/>
          <p:cNvPicPr>
            <a:picLocks noChangeAspect="1"/>
          </p:cNvPicPr>
          <p:nvPr/>
        </p:nvPicPr>
        <p:blipFill>
          <a:blip r:embed="rId4"/>
          <a:stretch>
            <a:fillRect/>
          </a:stretch>
        </p:blipFill>
        <p:spPr>
          <a:xfrm>
            <a:off x="5966157" y="4296243"/>
            <a:ext cx="2907239" cy="21839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217447" y="4202189"/>
            <a:ext cx="4852494" cy="1815882"/>
          </a:xfrm>
          <a:prstGeom prst="rect">
            <a:avLst/>
          </a:prstGeom>
          <a:noFill/>
        </p:spPr>
        <p:txBody>
          <a:bodyPr wrap="square" rtlCol="0">
            <a:spAutoFit/>
          </a:bodyPr>
          <a:lstStyle/>
          <a:p>
            <a:pPr marL="342900" indent="-342900">
              <a:buAutoNum type="arabicPeriod"/>
            </a:pPr>
            <a:r>
              <a:rPr lang="en-US" sz="2800" dirty="0" smtClean="0"/>
              <a:t>Sweden</a:t>
            </a:r>
          </a:p>
          <a:p>
            <a:pPr marL="342900" indent="-342900">
              <a:buFontTx/>
              <a:buAutoNum type="arabicPeriod"/>
            </a:pPr>
            <a:r>
              <a:rPr lang="en-US" sz="2800" dirty="0" smtClean="0"/>
              <a:t>USA</a:t>
            </a:r>
          </a:p>
          <a:p>
            <a:pPr marL="342900" indent="-342900">
              <a:buFontTx/>
              <a:buAutoNum type="arabicPeriod"/>
            </a:pPr>
            <a:r>
              <a:rPr lang="en-US" sz="2800" dirty="0" smtClean="0"/>
              <a:t>England</a:t>
            </a:r>
          </a:p>
          <a:p>
            <a:pPr marL="342900" indent="-342900">
              <a:buFontTx/>
              <a:buAutoNum type="arabicPeriod"/>
            </a:pPr>
            <a:r>
              <a:rPr lang="en-US" sz="2800" dirty="0" smtClean="0"/>
              <a:t>Denmark</a:t>
            </a:r>
          </a:p>
        </p:txBody>
      </p:sp>
      <p:grpSp>
        <p:nvGrpSpPr>
          <p:cNvPr id="22" name="Group 21"/>
          <p:cNvGrpSpPr/>
          <p:nvPr/>
        </p:nvGrpSpPr>
        <p:grpSpPr>
          <a:xfrm>
            <a:off x="147642" y="457573"/>
            <a:ext cx="8493955" cy="4627436"/>
            <a:chOff x="217447" y="474729"/>
            <a:chExt cx="8493955" cy="4627436"/>
          </a:xfrm>
        </p:grpSpPr>
        <p:grpSp>
          <p:nvGrpSpPr>
            <p:cNvPr id="18" name="Gruppe 17"/>
            <p:cNvGrpSpPr/>
            <p:nvPr/>
          </p:nvGrpSpPr>
          <p:grpSpPr>
            <a:xfrm>
              <a:off x="217447" y="474729"/>
              <a:ext cx="8493955" cy="4627436"/>
              <a:chOff x="351095" y="817347"/>
              <a:chExt cx="8493955" cy="4627436"/>
            </a:xfrm>
          </p:grpSpPr>
          <p:grpSp>
            <p:nvGrpSpPr>
              <p:cNvPr id="13" name="Group 12"/>
              <p:cNvGrpSpPr/>
              <p:nvPr/>
            </p:nvGrpSpPr>
            <p:grpSpPr>
              <a:xfrm>
                <a:off x="351095" y="817347"/>
                <a:ext cx="8493955" cy="4627436"/>
                <a:chOff x="418287" y="1108202"/>
                <a:chExt cx="8493955" cy="4627436"/>
              </a:xfrm>
            </p:grpSpPr>
            <p:pic>
              <p:nvPicPr>
                <p:cNvPr id="8" name="Picture 7" descr="world-map-none.gif"/>
                <p:cNvPicPr>
                  <a:picLocks noChangeAspect="1"/>
                </p:cNvPicPr>
                <p:nvPr/>
              </p:nvPicPr>
              <p:blipFill>
                <a:blip r:embed="rId3"/>
                <a:stretch>
                  <a:fillRect/>
                </a:stretch>
              </p:blipFill>
              <p:spPr>
                <a:xfrm>
                  <a:off x="418287" y="1108202"/>
                  <a:ext cx="8493955" cy="4627436"/>
                </a:xfrm>
                <a:prstGeom prst="rect">
                  <a:avLst/>
                </a:prstGeom>
              </p:spPr>
            </p:pic>
            <p:sp>
              <p:nvSpPr>
                <p:cNvPr id="9" name="Oval 8">
                  <a:hlinkClick r:id="rId4"/>
                </p:cNvPr>
                <p:cNvSpPr/>
                <p:nvPr/>
              </p:nvSpPr>
              <p:spPr>
                <a:xfrm>
                  <a:off x="2781092" y="3142767"/>
                  <a:ext cx="148325" cy="157602"/>
                </a:xfrm>
                <a:prstGeom prst="ellipse">
                  <a:avLst/>
                </a:prstGeom>
                <a:solidFill>
                  <a:srgbClr val="FF0000">
                    <a:alpha val="56000"/>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Oval 9">
                  <a:hlinkClick r:id="rId5"/>
                </p:cNvPr>
                <p:cNvSpPr/>
                <p:nvPr/>
              </p:nvSpPr>
              <p:spPr>
                <a:xfrm>
                  <a:off x="1654236" y="2985165"/>
                  <a:ext cx="148325" cy="157602"/>
                </a:xfrm>
                <a:prstGeom prst="ellipse">
                  <a:avLst/>
                </a:prstGeom>
                <a:solidFill>
                  <a:srgbClr val="FF0000">
                    <a:alpha val="56000"/>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Oval 10">
                  <a:hlinkClick r:id="rId6"/>
                </p:cNvPr>
                <p:cNvSpPr/>
                <p:nvPr/>
              </p:nvSpPr>
              <p:spPr>
                <a:xfrm>
                  <a:off x="4523910" y="2679450"/>
                  <a:ext cx="148325" cy="157602"/>
                </a:xfrm>
                <a:prstGeom prst="ellipse">
                  <a:avLst/>
                </a:prstGeom>
                <a:solidFill>
                  <a:srgbClr val="FF0000">
                    <a:alpha val="56000"/>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sp>
            <p:nvSpPr>
              <p:cNvPr id="16" name="Oval 10">
                <a:hlinkClick r:id="rId7"/>
              </p:cNvPr>
              <p:cNvSpPr/>
              <p:nvPr/>
            </p:nvSpPr>
            <p:spPr>
              <a:xfrm>
                <a:off x="4632854" y="2318847"/>
                <a:ext cx="148325" cy="157602"/>
              </a:xfrm>
              <a:prstGeom prst="ellipse">
                <a:avLst/>
              </a:prstGeom>
              <a:solidFill>
                <a:srgbClr val="FF0000">
                  <a:alpha val="56000"/>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sp>
          <p:nvSpPr>
            <p:cNvPr id="21" name="Oval 20">
              <a:hlinkClick r:id="rId8"/>
            </p:cNvPr>
            <p:cNvSpPr/>
            <p:nvPr/>
          </p:nvSpPr>
          <p:spPr>
            <a:xfrm>
              <a:off x="4647531" y="1897428"/>
              <a:ext cx="148325" cy="157602"/>
            </a:xfrm>
            <a:prstGeom prst="ellipse">
              <a:avLst/>
            </a:prstGeom>
            <a:solidFill>
              <a:srgbClr val="FF0000">
                <a:alpha val="56000"/>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sp>
        <p:nvSpPr>
          <p:cNvPr id="19" name="Oval 8">
            <a:hlinkClick r:id="rId9"/>
          </p:cNvPr>
          <p:cNvSpPr/>
          <p:nvPr/>
        </p:nvSpPr>
        <p:spPr>
          <a:xfrm>
            <a:off x="2165872" y="2264546"/>
            <a:ext cx="148325" cy="157602"/>
          </a:xfrm>
          <a:prstGeom prst="ellipse">
            <a:avLst/>
          </a:prstGeom>
          <a:solidFill>
            <a:srgbClr val="FF0000">
              <a:alpha val="56000"/>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Oval 20">
            <a:hlinkClick r:id="rId10"/>
          </p:cNvPr>
          <p:cNvSpPr/>
          <p:nvPr/>
        </p:nvSpPr>
        <p:spPr>
          <a:xfrm>
            <a:off x="4730125" y="1836976"/>
            <a:ext cx="148325" cy="157602"/>
          </a:xfrm>
          <a:prstGeom prst="ellipse">
            <a:avLst/>
          </a:prstGeom>
          <a:solidFill>
            <a:srgbClr val="FF0000">
              <a:alpha val="56000"/>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ekstSylinder 1"/>
          <p:cNvSpPr txBox="1"/>
          <p:nvPr/>
        </p:nvSpPr>
        <p:spPr>
          <a:xfrm>
            <a:off x="5538355" y="5476008"/>
            <a:ext cx="3457998" cy="1200329"/>
          </a:xfrm>
          <a:prstGeom prst="rect">
            <a:avLst/>
          </a:prstGeom>
          <a:noFill/>
        </p:spPr>
        <p:txBody>
          <a:bodyPr wrap="none" rtlCol="0">
            <a:spAutoFit/>
          </a:bodyPr>
          <a:lstStyle/>
          <a:p>
            <a:r>
              <a:rPr lang="nb-NO" dirty="0" err="1" smtClean="0">
                <a:solidFill>
                  <a:srgbClr val="FFFF00"/>
                </a:solidFill>
              </a:rPr>
              <a:t>Role</a:t>
            </a:r>
            <a:r>
              <a:rPr lang="nb-NO" dirty="0" smtClean="0">
                <a:solidFill>
                  <a:srgbClr val="FFFF00"/>
                </a:solidFill>
              </a:rPr>
              <a:t> </a:t>
            </a:r>
            <a:r>
              <a:rPr lang="nb-NO" dirty="0" err="1" smtClean="0">
                <a:solidFill>
                  <a:srgbClr val="FFFF00"/>
                </a:solidFill>
              </a:rPr>
              <a:t>mouse</a:t>
            </a:r>
            <a:r>
              <a:rPr lang="nb-NO" dirty="0" smtClean="0">
                <a:solidFill>
                  <a:srgbClr val="FFFF00"/>
                </a:solidFill>
              </a:rPr>
              <a:t> pointer over</a:t>
            </a:r>
          </a:p>
          <a:p>
            <a:r>
              <a:rPr lang="nb-NO" dirty="0" err="1" smtClean="0">
                <a:solidFill>
                  <a:srgbClr val="FFFF00"/>
                </a:solidFill>
              </a:rPr>
              <a:t>dots</a:t>
            </a:r>
            <a:r>
              <a:rPr lang="nb-NO" dirty="0" smtClean="0">
                <a:solidFill>
                  <a:srgbClr val="FFFF00"/>
                </a:solidFill>
              </a:rPr>
              <a:t> for  links to </a:t>
            </a:r>
            <a:r>
              <a:rPr lang="nb-NO" dirty="0" err="1" smtClean="0">
                <a:solidFill>
                  <a:srgbClr val="FFFF00"/>
                </a:solidFill>
              </a:rPr>
              <a:t>other</a:t>
            </a:r>
            <a:r>
              <a:rPr lang="nb-NO" dirty="0" smtClean="0">
                <a:solidFill>
                  <a:srgbClr val="FFFF00"/>
                </a:solidFill>
              </a:rPr>
              <a:t> </a:t>
            </a:r>
            <a:r>
              <a:rPr lang="nb-NO" dirty="0" err="1" smtClean="0">
                <a:solidFill>
                  <a:srgbClr val="FFFF00"/>
                </a:solidFill>
              </a:rPr>
              <a:t>interesting</a:t>
            </a:r>
            <a:r>
              <a:rPr lang="nb-NO" dirty="0" smtClean="0">
                <a:solidFill>
                  <a:srgbClr val="FFFF00"/>
                </a:solidFill>
              </a:rPr>
              <a:t> </a:t>
            </a:r>
          </a:p>
          <a:p>
            <a:r>
              <a:rPr lang="nb-NO" dirty="0" err="1" smtClean="0">
                <a:solidFill>
                  <a:srgbClr val="FFFF00"/>
                </a:solidFill>
              </a:rPr>
              <a:t>articles</a:t>
            </a:r>
            <a:r>
              <a:rPr lang="nb-NO" dirty="0" smtClean="0">
                <a:solidFill>
                  <a:srgbClr val="FFFF00"/>
                </a:solidFill>
              </a:rPr>
              <a:t> </a:t>
            </a:r>
            <a:r>
              <a:rPr lang="nb-NO" dirty="0" err="1" smtClean="0">
                <a:solidFill>
                  <a:srgbClr val="FFFF00"/>
                </a:solidFill>
              </a:rPr>
              <a:t>about</a:t>
            </a:r>
            <a:r>
              <a:rPr lang="nb-NO" dirty="0" smtClean="0">
                <a:solidFill>
                  <a:srgbClr val="FFFF00"/>
                </a:solidFill>
              </a:rPr>
              <a:t> labs and </a:t>
            </a:r>
            <a:r>
              <a:rPr lang="nb-NO" dirty="0" err="1" smtClean="0">
                <a:solidFill>
                  <a:srgbClr val="FFFF00"/>
                </a:solidFill>
              </a:rPr>
              <a:t>people</a:t>
            </a:r>
            <a:endParaRPr lang="nb-NO" dirty="0" smtClean="0">
              <a:solidFill>
                <a:srgbClr val="FFFF00"/>
              </a:solidFill>
            </a:endParaRPr>
          </a:p>
          <a:p>
            <a:r>
              <a:rPr lang="nb-NO" dirty="0" err="1" smtClean="0">
                <a:solidFill>
                  <a:srgbClr val="FFFF00"/>
                </a:solidFill>
              </a:rPr>
              <a:t>highlighted</a:t>
            </a:r>
            <a:r>
              <a:rPr lang="nb-NO" dirty="0" smtClean="0">
                <a:solidFill>
                  <a:srgbClr val="FFFF00"/>
                </a:solidFill>
              </a:rPr>
              <a:t> in </a:t>
            </a:r>
            <a:r>
              <a:rPr lang="nb-NO" dirty="0" err="1" smtClean="0">
                <a:solidFill>
                  <a:srgbClr val="FFFF00"/>
                </a:solidFill>
              </a:rPr>
              <a:t>this</a:t>
            </a:r>
            <a:r>
              <a:rPr lang="nb-NO" dirty="0" smtClean="0">
                <a:solidFill>
                  <a:srgbClr val="FFFF00"/>
                </a:solidFill>
              </a:rPr>
              <a:t> </a:t>
            </a:r>
            <a:r>
              <a:rPr lang="nb-NO" dirty="0" err="1" smtClean="0">
                <a:solidFill>
                  <a:srgbClr val="FFFF00"/>
                </a:solidFill>
              </a:rPr>
              <a:t>presentation</a:t>
            </a:r>
            <a:endParaRPr lang="nb-NO" dirty="0">
              <a:solidFill>
                <a:srgbClr val="FFFF00"/>
              </a:solidFill>
            </a:endParaRPr>
          </a:p>
        </p:txBody>
      </p:sp>
      <p:sp>
        <p:nvSpPr>
          <p:cNvPr id="20" name="Oval 10">
            <a:hlinkClick r:id="rId11"/>
          </p:cNvPr>
          <p:cNvSpPr/>
          <p:nvPr/>
        </p:nvSpPr>
        <p:spPr>
          <a:xfrm>
            <a:off x="4104940" y="2037874"/>
            <a:ext cx="148325" cy="157602"/>
          </a:xfrm>
          <a:prstGeom prst="ellipse">
            <a:avLst/>
          </a:prstGeom>
          <a:solidFill>
            <a:srgbClr val="FF0000">
              <a:alpha val="56000"/>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3" name="Oval 8">
            <a:hlinkClick r:id="rId12"/>
          </p:cNvPr>
          <p:cNvSpPr/>
          <p:nvPr/>
        </p:nvSpPr>
        <p:spPr>
          <a:xfrm>
            <a:off x="2246634" y="2404875"/>
            <a:ext cx="148325" cy="157602"/>
          </a:xfrm>
          <a:prstGeom prst="ellipse">
            <a:avLst/>
          </a:prstGeom>
          <a:solidFill>
            <a:srgbClr val="FF0000">
              <a:alpha val="56000"/>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7069"/>
            <a:ext cx="7772400" cy="1470025"/>
          </a:xfrm>
        </p:spPr>
        <p:txBody>
          <a:bodyPr/>
          <a:lstStyle/>
          <a:p>
            <a:r>
              <a:rPr lang="en-US" dirty="0" smtClean="0"/>
              <a:t>Maximal oxygen consumption</a:t>
            </a:r>
            <a:endParaRPr lang="en-US" dirty="0"/>
          </a:p>
        </p:txBody>
      </p:sp>
      <p:graphicFrame>
        <p:nvGraphicFramePr>
          <p:cNvPr id="4" name="Diagram 3"/>
          <p:cNvGraphicFramePr/>
          <p:nvPr>
            <p:extLst>
              <p:ext uri="{D42A27DB-BD31-4B8C-83A1-F6EECF244321}">
                <p14:modId xmlns="" xmlns:p14="http://schemas.microsoft.com/office/powerpoint/2010/main" val="2646472421"/>
              </p:ext>
            </p:extLst>
          </p:nvPr>
        </p:nvGraphicFramePr>
        <p:xfrm>
          <a:off x="685800" y="1899024"/>
          <a:ext cx="7570694" cy="4958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p:cNvCxnSpPr/>
          <p:nvPr/>
        </p:nvCxnSpPr>
        <p:spPr>
          <a:xfrm>
            <a:off x="5629835" y="3881718"/>
            <a:ext cx="842682"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5508811" y="3671048"/>
            <a:ext cx="242048"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98705"/>
            <a:ext cx="7772400" cy="914213"/>
          </a:xfrm>
        </p:spPr>
        <p:txBody>
          <a:bodyPr/>
          <a:lstStyle/>
          <a:p>
            <a:r>
              <a:rPr lang="en-US" sz="4400" dirty="0" smtClean="0"/>
              <a:t>Stroke volume comes into focus</a:t>
            </a:r>
            <a:endParaRPr lang="en-US" sz="4400" dirty="0"/>
          </a:p>
        </p:txBody>
      </p:sp>
      <p:sp>
        <p:nvSpPr>
          <p:cNvPr id="3" name="Content Placeholder 2"/>
          <p:cNvSpPr>
            <a:spLocks noGrp="1"/>
          </p:cNvSpPr>
          <p:nvPr>
            <p:ph type="subTitle" idx="1"/>
          </p:nvPr>
        </p:nvSpPr>
        <p:spPr>
          <a:xfrm>
            <a:off x="684213" y="1373842"/>
            <a:ext cx="7770812" cy="1752600"/>
          </a:xfrm>
        </p:spPr>
        <p:txBody>
          <a:bodyPr>
            <a:noAutofit/>
          </a:bodyPr>
          <a:lstStyle/>
          <a:p>
            <a:pPr algn="l"/>
            <a:r>
              <a:rPr lang="en-US" sz="3200" i="1" dirty="0" smtClean="0"/>
              <a:t>“The stroke volume of the heart is….the most important quantitative function of the whole body…. ….for the amplitude of the heart’s volume change multiplied by the pulse rate gives the total volume of arterial blood supplied to the entire body”.</a:t>
            </a:r>
            <a:r>
              <a:rPr lang="en-US" sz="3200" dirty="0" smtClean="0"/>
              <a:t> </a:t>
            </a:r>
            <a:r>
              <a:rPr lang="en-US" sz="1800" dirty="0" err="1" smtClean="0"/>
              <a:t>Yandell</a:t>
            </a:r>
            <a:r>
              <a:rPr lang="en-US" sz="1800" dirty="0" smtClean="0"/>
              <a:t> Henderson, 1923 Yale University physiologist</a:t>
            </a:r>
          </a:p>
          <a:p>
            <a:pPr algn="l"/>
            <a:endParaRPr lang="en-US" sz="3200" i="1" dirty="0" smtClean="0"/>
          </a:p>
          <a:p>
            <a:endParaRPr lang="en-US" sz="3200" i="1" dirty="0" smtClean="0"/>
          </a:p>
          <a:p>
            <a:pPr algn="l"/>
            <a:r>
              <a:rPr lang="en-US" sz="3200" i="1" dirty="0" smtClean="0"/>
              <a:t>			</a:t>
            </a:r>
            <a:r>
              <a:rPr lang="en-US" sz="4000" i="1" dirty="0" smtClean="0"/>
              <a:t>Q = HR </a:t>
            </a:r>
            <a:r>
              <a:rPr lang="en-US" sz="4000" i="1" dirty="0" err="1" smtClean="0"/>
              <a:t>x</a:t>
            </a:r>
            <a:r>
              <a:rPr lang="en-US" sz="4000" i="1" dirty="0" smtClean="0"/>
              <a:t> SV</a:t>
            </a:r>
          </a:p>
          <a:p>
            <a:endParaRPr lang="en-US" sz="3200" i="1"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Folio">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12264</TotalTime>
  <Words>6258</Words>
  <Application>Microsoft Office PowerPoint</Application>
  <PresentationFormat>On-screen Show (4:3)</PresentationFormat>
  <Paragraphs>483</Paragraphs>
  <Slides>46</Slides>
  <Notes>46</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Folio</vt:lpstr>
      <vt:lpstr>Standard utforming</vt:lpstr>
      <vt:lpstr>A Brief History of Endurance Testing in Athletes</vt:lpstr>
      <vt:lpstr>Two historical roads to modern endurance testing</vt:lpstr>
      <vt:lpstr>Endurance Capacity Model</vt:lpstr>
      <vt:lpstr>The very, very beginning?</vt:lpstr>
      <vt:lpstr>First “laboratory exercise test”?</vt:lpstr>
      <vt:lpstr>Key elements of the endurance testing evolution</vt:lpstr>
      <vt:lpstr>Slide 7</vt:lpstr>
      <vt:lpstr>Maximal oxygen consumption</vt:lpstr>
      <vt:lpstr>Stroke volume comes into focus</vt:lpstr>
      <vt:lpstr>Connecting cardio-pulmonary function to muscular work</vt:lpstr>
      <vt:lpstr>The Harvard Fatigue Lab  1927-1947</vt:lpstr>
      <vt:lpstr>“Fatigometer” Harvard Fatigue Lab</vt:lpstr>
      <vt:lpstr>”The VO2max” is born (1923-25)</vt:lpstr>
      <vt:lpstr>VO2max testing becomes standardized- 1955</vt:lpstr>
      <vt:lpstr>Taylor et al. findings:</vt:lpstr>
      <vt:lpstr>Legs only or arms+legs?</vt:lpstr>
      <vt:lpstr>The Swedish Influence</vt:lpstr>
      <vt:lpstr>Per Åstrand &amp; Bengt Saltin</vt:lpstr>
      <vt:lpstr>The Åstrand laboratory</vt:lpstr>
      <vt:lpstr>Slide 20</vt:lpstr>
      <vt:lpstr>Slide 21</vt:lpstr>
      <vt:lpstr>Most important Norwegian contribution to endurance testing?</vt:lpstr>
      <vt:lpstr>Slide 23</vt:lpstr>
      <vt:lpstr>Fractional O2 utilization</vt:lpstr>
      <vt:lpstr>August Krogh (1879-1949)   Denmark</vt:lpstr>
      <vt:lpstr>Early connections between exercise and lactic acid</vt:lpstr>
      <vt:lpstr>Slide 27</vt:lpstr>
      <vt:lpstr>Who invented the ”anaerobic”/lactate threshold test?</vt:lpstr>
      <vt:lpstr>Threshold yes, but anaerobic?</vt:lpstr>
      <vt:lpstr>Slide 30</vt:lpstr>
      <vt:lpstr>A dear child has many names</vt:lpstr>
      <vt:lpstr>Slide 32</vt:lpstr>
      <vt:lpstr>Slide 33</vt:lpstr>
      <vt:lpstr>Slide 34</vt:lpstr>
      <vt:lpstr>Work efficiency/economy</vt:lpstr>
      <vt:lpstr>Slide 36</vt:lpstr>
      <vt:lpstr>Efficiency/Economy testing</vt:lpstr>
      <vt:lpstr>Slide 38</vt:lpstr>
      <vt:lpstr>David Costill- leads a new generation of applied sport scientists in 70’s-80’s</vt:lpstr>
      <vt:lpstr>Slide 40</vt:lpstr>
      <vt:lpstr>Anaerobic Capacity</vt:lpstr>
      <vt:lpstr>Evolving measurement tools</vt:lpstr>
      <vt:lpstr>Sport specific ergometry</vt:lpstr>
      <vt:lpstr>New technology moves testing out of lab</vt:lpstr>
      <vt:lpstr>Slide 45</vt:lpstr>
      <vt:lpstr>Conclusions</vt:lpstr>
    </vt:vector>
  </TitlesOfParts>
  <Company>University of Agder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history of endurance testing</dc:title>
  <dc:creator>Stephen Seiler</dc:creator>
  <cp:lastModifiedBy>Will Hopkins</cp:lastModifiedBy>
  <cp:revision>289</cp:revision>
  <dcterms:created xsi:type="dcterms:W3CDTF">2010-11-02T20:13:07Z</dcterms:created>
  <dcterms:modified xsi:type="dcterms:W3CDTF">2011-11-22T08:36:01Z</dcterms:modified>
</cp:coreProperties>
</file>